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drawingml.diagramStyle+xml" PartName="/ppt/diagrams/quickStyle1.xml"/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officedocument.presentationml.notesSlide+xml" PartName="/ppt/notesSlides/notesSlide4.xml"/>
  <Override ContentType="application/vnd.openxmlformats-officedocument.drawingml.chart+xml" PartName="/ppt/charts/chart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ms-office.drawingml.diagramDrawing+xml" PartName="/ppt/diagrams/drawing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8" r:id="rId12"/>
    <p:sldId id="270" r:id="rId13"/>
    <p:sldId id="271" r:id="rId14"/>
    <p:sldId id="269" r:id="rId15"/>
    <p:sldId id="267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\Desktop\Doctos%20escritorio%20agosto_2009\Iliana_Nov_2008\lifeindicators_Arbol_Verde_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GT"/>
  <c:chart>
    <c:title>
      <c:tx>
        <c:rich>
          <a:bodyPr/>
          <a:lstStyle/>
          <a:p>
            <a:pPr>
              <a:defRPr lang="en-US"/>
            </a:pPr>
            <a:r>
              <a:rPr lang="es-GT"/>
              <a:t>Land use change (Ha): comparing dynamics</a:t>
            </a:r>
            <a:r>
              <a:rPr lang="es-GT" baseline="0"/>
              <a:t> in the Buffer Zone, National Parks,  and the Multiple Use Zone  (1990 - 2005) </a:t>
            </a:r>
            <a:endParaRPr lang="es-GT"/>
          </a:p>
        </c:rich>
      </c:tx>
    </c:title>
    <c:plotArea>
      <c:layout>
        <c:manualLayout>
          <c:layoutTarget val="inner"/>
          <c:xMode val="edge"/>
          <c:yMode val="edge"/>
          <c:x val="0.15551100383193076"/>
          <c:y val="0.29038838499618197"/>
          <c:w val="0.59449605025884"/>
          <c:h val="0.59074919432539408"/>
        </c:manualLayout>
      </c:layout>
      <c:barChart>
        <c:barDir val="col"/>
        <c:grouping val="clustered"/>
        <c:ser>
          <c:idx val="0"/>
          <c:order val="0"/>
          <c:tx>
            <c:strRef>
              <c:f>Hoja2!$L$14</c:f>
              <c:strCache>
                <c:ptCount val="1"/>
                <c:pt idx="0">
                  <c:v>Buffer Zone</c:v>
                </c:pt>
              </c:strCache>
            </c:strRef>
          </c:tx>
          <c:cat>
            <c:strRef>
              <c:f>Hoja2!$M$13:$U$13</c:f>
              <c:strCache>
                <c:ptCount val="9"/>
                <c:pt idx="0">
                  <c:v> 90-93</c:v>
                </c:pt>
                <c:pt idx="1">
                  <c:v> 93-95</c:v>
                </c:pt>
                <c:pt idx="2">
                  <c:v>95-97</c:v>
                </c:pt>
                <c:pt idx="3">
                  <c:v>97-00</c:v>
                </c:pt>
                <c:pt idx="4">
                  <c:v> 00-01</c:v>
                </c:pt>
                <c:pt idx="5">
                  <c:v> 01-02</c:v>
                </c:pt>
                <c:pt idx="6">
                  <c:v> 02-03</c:v>
                </c:pt>
                <c:pt idx="7">
                  <c:v> 03-04</c:v>
                </c:pt>
                <c:pt idx="8">
                  <c:v> 04-05</c:v>
                </c:pt>
              </c:strCache>
            </c:strRef>
          </c:cat>
          <c:val>
            <c:numRef>
              <c:f>Hoja2!$M$14:$U$14</c:f>
              <c:numCache>
                <c:formatCode>General</c:formatCode>
                <c:ptCount val="9"/>
                <c:pt idx="0">
                  <c:v>9707.9</c:v>
                </c:pt>
                <c:pt idx="1">
                  <c:v>11571.4</c:v>
                </c:pt>
                <c:pt idx="2">
                  <c:v>10195.1</c:v>
                </c:pt>
                <c:pt idx="3">
                  <c:v>5266.8</c:v>
                </c:pt>
                <c:pt idx="4">
                  <c:v>4088</c:v>
                </c:pt>
                <c:pt idx="5">
                  <c:v>6951</c:v>
                </c:pt>
                <c:pt idx="6">
                  <c:v>8598.9</c:v>
                </c:pt>
                <c:pt idx="7">
                  <c:v>12614.7</c:v>
                </c:pt>
                <c:pt idx="8">
                  <c:v>5902.9</c:v>
                </c:pt>
              </c:numCache>
            </c:numRef>
          </c:val>
        </c:ser>
        <c:ser>
          <c:idx val="1"/>
          <c:order val="1"/>
          <c:tx>
            <c:strRef>
              <c:f>Hoja2!$L$15</c:f>
              <c:strCache>
                <c:ptCount val="1"/>
                <c:pt idx="0">
                  <c:v>National Parks*</c:v>
                </c:pt>
              </c:strCache>
            </c:strRef>
          </c:tx>
          <c:cat>
            <c:strRef>
              <c:f>Hoja2!$M$13:$U$13</c:f>
              <c:strCache>
                <c:ptCount val="9"/>
                <c:pt idx="0">
                  <c:v> 90-93</c:v>
                </c:pt>
                <c:pt idx="1">
                  <c:v> 93-95</c:v>
                </c:pt>
                <c:pt idx="2">
                  <c:v>95-97</c:v>
                </c:pt>
                <c:pt idx="3">
                  <c:v>97-00</c:v>
                </c:pt>
                <c:pt idx="4">
                  <c:v> 00-01</c:v>
                </c:pt>
                <c:pt idx="5">
                  <c:v> 01-02</c:v>
                </c:pt>
                <c:pt idx="6">
                  <c:v> 02-03</c:v>
                </c:pt>
                <c:pt idx="7">
                  <c:v> 03-04</c:v>
                </c:pt>
                <c:pt idx="8">
                  <c:v> 04-05</c:v>
                </c:pt>
              </c:strCache>
            </c:strRef>
          </c:cat>
          <c:val>
            <c:numRef>
              <c:f>Hoja2!$M$15:$U$15</c:f>
              <c:numCache>
                <c:formatCode>General</c:formatCode>
                <c:ptCount val="9"/>
                <c:pt idx="0">
                  <c:v>2361.8000000000002</c:v>
                </c:pt>
                <c:pt idx="1">
                  <c:v>2763.3</c:v>
                </c:pt>
                <c:pt idx="2">
                  <c:v>3026.5</c:v>
                </c:pt>
                <c:pt idx="3">
                  <c:v>2317.6999999999998</c:v>
                </c:pt>
                <c:pt idx="4">
                  <c:v>1253.9000000000001</c:v>
                </c:pt>
                <c:pt idx="5">
                  <c:v>3645.5</c:v>
                </c:pt>
                <c:pt idx="6">
                  <c:v>5908.2</c:v>
                </c:pt>
                <c:pt idx="7">
                  <c:v>7227</c:v>
                </c:pt>
                <c:pt idx="8">
                  <c:v>5016.7</c:v>
                </c:pt>
              </c:numCache>
            </c:numRef>
          </c:val>
        </c:ser>
        <c:ser>
          <c:idx val="2"/>
          <c:order val="2"/>
          <c:tx>
            <c:strRef>
              <c:f>Hoja2!$L$16</c:f>
              <c:strCache>
                <c:ptCount val="1"/>
                <c:pt idx="0">
                  <c:v>Multiple Use Zone</c:v>
                </c:pt>
              </c:strCache>
            </c:strRef>
          </c:tx>
          <c:cat>
            <c:strRef>
              <c:f>Hoja2!$M$13:$U$13</c:f>
              <c:strCache>
                <c:ptCount val="9"/>
                <c:pt idx="0">
                  <c:v> 90-93</c:v>
                </c:pt>
                <c:pt idx="1">
                  <c:v> 93-95</c:v>
                </c:pt>
                <c:pt idx="2">
                  <c:v>95-97</c:v>
                </c:pt>
                <c:pt idx="3">
                  <c:v>97-00</c:v>
                </c:pt>
                <c:pt idx="4">
                  <c:v> 00-01</c:v>
                </c:pt>
                <c:pt idx="5">
                  <c:v> 01-02</c:v>
                </c:pt>
                <c:pt idx="6">
                  <c:v> 02-03</c:v>
                </c:pt>
                <c:pt idx="7">
                  <c:v> 03-04</c:v>
                </c:pt>
                <c:pt idx="8">
                  <c:v> 04-05</c:v>
                </c:pt>
              </c:strCache>
            </c:strRef>
          </c:cat>
          <c:val>
            <c:numRef>
              <c:f>Hoja2!$M$16:$U$16</c:f>
              <c:numCache>
                <c:formatCode>General</c:formatCode>
                <c:ptCount val="9"/>
                <c:pt idx="0">
                  <c:v>1033.9000000000001</c:v>
                </c:pt>
                <c:pt idx="1">
                  <c:v>1757.8</c:v>
                </c:pt>
                <c:pt idx="2">
                  <c:v>1897.9</c:v>
                </c:pt>
                <c:pt idx="3">
                  <c:v>666.9</c:v>
                </c:pt>
                <c:pt idx="4">
                  <c:v>824.9</c:v>
                </c:pt>
                <c:pt idx="5">
                  <c:v>809.9</c:v>
                </c:pt>
                <c:pt idx="6">
                  <c:v>3241.7</c:v>
                </c:pt>
                <c:pt idx="7">
                  <c:v>2093.5</c:v>
                </c:pt>
                <c:pt idx="8">
                  <c:v>3746.9</c:v>
                </c:pt>
              </c:numCache>
            </c:numRef>
          </c:val>
        </c:ser>
        <c:ser>
          <c:idx val="3"/>
          <c:order val="3"/>
          <c:tx>
            <c:strRef>
              <c:f>Hoja2!$L$17</c:f>
              <c:strCache>
                <c:ptCount val="1"/>
                <c:pt idx="0">
                  <c:v>Total Concession Management Units+</c:v>
                </c:pt>
              </c:strCache>
            </c:strRef>
          </c:tx>
          <c:cat>
            <c:strRef>
              <c:f>Hoja2!$M$13:$U$13</c:f>
              <c:strCache>
                <c:ptCount val="9"/>
                <c:pt idx="0">
                  <c:v> 90-93</c:v>
                </c:pt>
                <c:pt idx="1">
                  <c:v> 93-95</c:v>
                </c:pt>
                <c:pt idx="2">
                  <c:v>95-97</c:v>
                </c:pt>
                <c:pt idx="3">
                  <c:v>97-00</c:v>
                </c:pt>
                <c:pt idx="4">
                  <c:v> 00-01</c:v>
                </c:pt>
                <c:pt idx="5">
                  <c:v> 01-02</c:v>
                </c:pt>
                <c:pt idx="6">
                  <c:v> 02-03</c:v>
                </c:pt>
                <c:pt idx="7">
                  <c:v> 03-04</c:v>
                </c:pt>
                <c:pt idx="8">
                  <c:v> 04-05</c:v>
                </c:pt>
              </c:strCache>
            </c:strRef>
          </c:cat>
          <c:val>
            <c:numRef>
              <c:f>Hoja2!$M$17:$U$17</c:f>
              <c:numCache>
                <c:formatCode>General</c:formatCode>
                <c:ptCount val="9"/>
                <c:pt idx="0">
                  <c:v>242.4</c:v>
                </c:pt>
                <c:pt idx="1">
                  <c:v>205.3</c:v>
                </c:pt>
                <c:pt idx="2">
                  <c:v>691</c:v>
                </c:pt>
                <c:pt idx="3">
                  <c:v>144.19999999999999</c:v>
                </c:pt>
                <c:pt idx="4">
                  <c:v>529.70000000000005</c:v>
                </c:pt>
                <c:pt idx="5">
                  <c:v>384.7</c:v>
                </c:pt>
                <c:pt idx="6">
                  <c:v>1547.9</c:v>
                </c:pt>
                <c:pt idx="7">
                  <c:v>1079.9000000000001</c:v>
                </c:pt>
                <c:pt idx="8">
                  <c:v>1442.3</c:v>
                </c:pt>
              </c:numCache>
            </c:numRef>
          </c:val>
        </c:ser>
        <c:axId val="114151424"/>
        <c:axId val="114153344"/>
      </c:barChart>
      <c:catAx>
        <c:axId val="114151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en-US"/>
                  <a:t>Year</a:t>
                </a:r>
              </a:p>
            </c:rich>
          </c:tx>
        </c:title>
        <c:majorTickMark val="none"/>
        <c:tickLblPos val="nextTo"/>
        <c:txPr>
          <a:bodyPr/>
          <a:lstStyle/>
          <a:p>
            <a:pPr>
              <a:defRPr lang="en-US"/>
            </a:pPr>
            <a:endParaRPr lang="es-GT"/>
          </a:p>
        </c:txPr>
        <c:crossAx val="114153344"/>
        <c:crosses val="autoZero"/>
        <c:auto val="1"/>
        <c:lblAlgn val="ctr"/>
        <c:lblOffset val="100"/>
      </c:catAx>
      <c:valAx>
        <c:axId val="1141533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n-US"/>
                </a:pPr>
                <a:r>
                  <a:rPr lang="es-GT"/>
                  <a:t>Land use change (Ha) 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s-GT"/>
          </a:p>
        </c:txPr>
        <c:crossAx val="114151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698785560404902"/>
          <c:y val="0.41605342370178411"/>
          <c:w val="0.22905054136940253"/>
          <c:h val="0.41405335725439385"/>
        </c:manualLayout>
      </c:layout>
      <c:txPr>
        <a:bodyPr/>
        <a:lstStyle/>
        <a:p>
          <a:pPr>
            <a:defRPr lang="en-US"/>
          </a:pPr>
          <a:endParaRPr lang="es-GT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22A2B-857E-4979-B284-5D2718C4F9BC}" type="doc">
      <dgm:prSet loTypeId="urn:microsoft.com/office/officeart/2005/8/layout/h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C2DA164A-940E-431C-9EAA-3A2B5EC04D81}">
      <dgm:prSet phldrT="[Texto]" custT="1"/>
      <dgm:spPr/>
      <dgm:t>
        <a:bodyPr/>
        <a:lstStyle/>
        <a:p>
          <a:r>
            <a:rPr lang="es-G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FYDEP </a:t>
          </a:r>
          <a:endParaRPr lang="es-GT" sz="17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s-G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1959-1974</a:t>
          </a:r>
          <a:endParaRPr lang="es-G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29BBD5-4194-4230-B1E8-0E192BC4ED06}" type="parTrans" cxnId="{943398CC-EFB5-4356-8A16-973977520027}">
      <dgm:prSet/>
      <dgm:spPr/>
      <dgm:t>
        <a:bodyPr/>
        <a:lstStyle/>
        <a:p>
          <a:endParaRPr lang="es-GT"/>
        </a:p>
      </dgm:t>
    </dgm:pt>
    <dgm:pt modelId="{B39FBB64-2775-41CB-A8DC-4BCDC563804E}" type="sibTrans" cxnId="{943398CC-EFB5-4356-8A16-973977520027}">
      <dgm:prSet/>
      <dgm:spPr/>
      <dgm:t>
        <a:bodyPr/>
        <a:lstStyle/>
        <a:p>
          <a:endParaRPr lang="es-GT"/>
        </a:p>
      </dgm:t>
    </dgm:pt>
    <dgm:pt modelId="{1449E759-547C-4674-852B-BE92376F4397}">
      <dgm:prSet phldrT="[Texto]" custT="1"/>
      <dgm:spPr/>
      <dgm:t>
        <a:bodyPr anchor="ctr"/>
        <a:lstStyle/>
        <a:p>
          <a:r>
            <a:rPr lang="es-GT" sz="1300" dirty="0" smtClean="0"/>
            <a:t>Colonización </a:t>
          </a:r>
          <a:endParaRPr lang="es-GT" sz="1300" dirty="0"/>
        </a:p>
      </dgm:t>
    </dgm:pt>
    <dgm:pt modelId="{11BD1AB5-1A93-4D9E-9B1B-5AF8A4D277A2}" type="parTrans" cxnId="{13B2EE3B-A1FC-456B-9C52-8E9F2F1714A7}">
      <dgm:prSet/>
      <dgm:spPr/>
      <dgm:t>
        <a:bodyPr/>
        <a:lstStyle/>
        <a:p>
          <a:endParaRPr lang="es-GT"/>
        </a:p>
      </dgm:t>
    </dgm:pt>
    <dgm:pt modelId="{5427CFA1-6647-4402-BAA6-19AE1F3842EF}" type="sibTrans" cxnId="{13B2EE3B-A1FC-456B-9C52-8E9F2F1714A7}">
      <dgm:prSet/>
      <dgm:spPr/>
      <dgm:t>
        <a:bodyPr/>
        <a:lstStyle/>
        <a:p>
          <a:endParaRPr lang="es-GT"/>
        </a:p>
      </dgm:t>
    </dgm:pt>
    <dgm:pt modelId="{7FB2D183-7737-4F3C-9559-48C957326442}">
      <dgm:prSet phldrT="[Texto]" custT="1"/>
      <dgm:spPr/>
      <dgm:t>
        <a:bodyPr/>
        <a:lstStyle/>
        <a:p>
          <a:r>
            <a:rPr lang="es-GT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FYDEP </a:t>
          </a:r>
        </a:p>
        <a:p>
          <a:r>
            <a:rPr lang="es-G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1974-1987</a:t>
          </a:r>
          <a:endParaRPr lang="es-G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932872-D20E-4BD6-A69D-40B8D74D223A}" type="parTrans" cxnId="{441CC73F-D708-4976-9DC9-47D067E69946}">
      <dgm:prSet/>
      <dgm:spPr/>
      <dgm:t>
        <a:bodyPr/>
        <a:lstStyle/>
        <a:p>
          <a:endParaRPr lang="es-GT"/>
        </a:p>
      </dgm:t>
    </dgm:pt>
    <dgm:pt modelId="{C1096819-E4D1-49CC-9D93-0732444EB9D3}" type="sibTrans" cxnId="{441CC73F-D708-4976-9DC9-47D067E69946}">
      <dgm:prSet/>
      <dgm:spPr/>
      <dgm:t>
        <a:bodyPr/>
        <a:lstStyle/>
        <a:p>
          <a:endParaRPr lang="es-GT"/>
        </a:p>
      </dgm:t>
    </dgm:pt>
    <dgm:pt modelId="{F290C575-50F1-4047-8C2D-1FCE5547C1F6}">
      <dgm:prSet phldrT="[Texto]" custT="1"/>
      <dgm:spPr/>
      <dgm:t>
        <a:bodyPr anchor="ctr"/>
        <a:lstStyle/>
        <a:p>
          <a:r>
            <a:rPr lang="es-GT" sz="1300" dirty="0" smtClean="0"/>
            <a:t>Colonización</a:t>
          </a:r>
          <a:endParaRPr lang="es-GT" sz="1300" dirty="0"/>
        </a:p>
      </dgm:t>
    </dgm:pt>
    <dgm:pt modelId="{5280E9B6-077C-4FCC-A2B8-287923D393AE}" type="parTrans" cxnId="{CED9FE06-E6BE-4C9B-86E0-4E4C7D36F841}">
      <dgm:prSet/>
      <dgm:spPr/>
      <dgm:t>
        <a:bodyPr/>
        <a:lstStyle/>
        <a:p>
          <a:endParaRPr lang="es-GT"/>
        </a:p>
      </dgm:t>
    </dgm:pt>
    <dgm:pt modelId="{07CEF596-D572-4B08-88BC-FB800931C4B2}" type="sibTrans" cxnId="{CED9FE06-E6BE-4C9B-86E0-4E4C7D36F841}">
      <dgm:prSet/>
      <dgm:spPr/>
      <dgm:t>
        <a:bodyPr/>
        <a:lstStyle/>
        <a:p>
          <a:endParaRPr lang="es-GT"/>
        </a:p>
      </dgm:t>
    </dgm:pt>
    <dgm:pt modelId="{3E23FC4E-B759-4F99-8FED-431CD8C591B9}">
      <dgm:prSet phldrT="[Texto]" custT="1"/>
      <dgm:spPr/>
      <dgm:t>
        <a:bodyPr anchor="ctr"/>
        <a:lstStyle/>
        <a:p>
          <a:r>
            <a:rPr lang="es-GT" sz="1300" dirty="0" smtClean="0"/>
            <a:t>Integración al Desarrollo Económico del país, con un enfoque productivo</a:t>
          </a:r>
          <a:endParaRPr lang="es-GT" sz="1300" dirty="0"/>
        </a:p>
      </dgm:t>
    </dgm:pt>
    <dgm:pt modelId="{B8C64377-A521-4EC2-A0BF-01B80FA2ABD4}" type="parTrans" cxnId="{74394660-EECE-47A5-948D-194CCC28E27C}">
      <dgm:prSet/>
      <dgm:spPr/>
      <dgm:t>
        <a:bodyPr/>
        <a:lstStyle/>
        <a:p>
          <a:endParaRPr lang="es-GT"/>
        </a:p>
      </dgm:t>
    </dgm:pt>
    <dgm:pt modelId="{F2F2FEF6-2EE2-4B64-81AA-7C9D0DCD71E6}" type="sibTrans" cxnId="{74394660-EECE-47A5-948D-194CCC28E27C}">
      <dgm:prSet/>
      <dgm:spPr/>
      <dgm:t>
        <a:bodyPr/>
        <a:lstStyle/>
        <a:p>
          <a:endParaRPr lang="es-GT"/>
        </a:p>
      </dgm:t>
    </dgm:pt>
    <dgm:pt modelId="{3D1F85EB-9512-4643-BE97-85B26912E7D1}">
      <dgm:prSet custT="1"/>
      <dgm:spPr/>
      <dgm:t>
        <a:bodyPr anchor="ctr"/>
        <a:lstStyle/>
        <a:p>
          <a:r>
            <a:rPr lang="es-GT" sz="1300" dirty="0" smtClean="0"/>
            <a:t>Concesiones Forestales industriales</a:t>
          </a:r>
        </a:p>
      </dgm:t>
    </dgm:pt>
    <dgm:pt modelId="{BBFFA197-0AEF-4328-B037-39145E9511CD}" type="parTrans" cxnId="{7A30BCAF-0B15-4C36-939E-6390CE17F401}">
      <dgm:prSet/>
      <dgm:spPr/>
      <dgm:t>
        <a:bodyPr/>
        <a:lstStyle/>
        <a:p>
          <a:endParaRPr lang="es-GT"/>
        </a:p>
      </dgm:t>
    </dgm:pt>
    <dgm:pt modelId="{6874912E-D3F7-404E-8F78-60AE252B0475}" type="sibTrans" cxnId="{7A30BCAF-0B15-4C36-939E-6390CE17F401}">
      <dgm:prSet/>
      <dgm:spPr/>
      <dgm:t>
        <a:bodyPr/>
        <a:lstStyle/>
        <a:p>
          <a:endParaRPr lang="es-GT"/>
        </a:p>
      </dgm:t>
    </dgm:pt>
    <dgm:pt modelId="{DE578636-C789-4FA0-A08A-90F5AF72E636}">
      <dgm:prSet custT="1"/>
      <dgm:spPr/>
      <dgm:t>
        <a:bodyPr anchor="ctr"/>
        <a:lstStyle/>
        <a:p>
          <a:r>
            <a:rPr lang="es-GT" sz="1300" dirty="0" smtClean="0"/>
            <a:t>Economía extractiva</a:t>
          </a:r>
          <a:endParaRPr lang="es-GT" sz="1300" dirty="0"/>
        </a:p>
      </dgm:t>
    </dgm:pt>
    <dgm:pt modelId="{B37A2010-6195-4B1F-A8AA-E4991ADD019B}" type="parTrans" cxnId="{6A292D58-6C7F-4F9D-B8F5-A3B27DCEAACA}">
      <dgm:prSet/>
      <dgm:spPr/>
      <dgm:t>
        <a:bodyPr/>
        <a:lstStyle/>
        <a:p>
          <a:endParaRPr lang="es-GT"/>
        </a:p>
      </dgm:t>
    </dgm:pt>
    <dgm:pt modelId="{389D063E-B6C1-4ABA-A374-53ED31717B58}" type="sibTrans" cxnId="{6A292D58-6C7F-4F9D-B8F5-A3B27DCEAACA}">
      <dgm:prSet/>
      <dgm:spPr/>
      <dgm:t>
        <a:bodyPr/>
        <a:lstStyle/>
        <a:p>
          <a:endParaRPr lang="es-GT"/>
        </a:p>
      </dgm:t>
    </dgm:pt>
    <dgm:pt modelId="{FB1424A6-940B-4E62-9AA8-B00EA046EA7F}">
      <dgm:prSet custT="1"/>
      <dgm:spPr/>
      <dgm:t>
        <a:bodyPr anchor="ctr"/>
        <a:lstStyle/>
        <a:p>
          <a:r>
            <a:rPr lang="es-GT" sz="1300" dirty="0" smtClean="0"/>
            <a:t>Industria ganadera en el </a:t>
          </a:r>
          <a:r>
            <a:rPr lang="es-GT" sz="1300" b="1" dirty="0" smtClean="0"/>
            <a:t>área</a:t>
          </a:r>
          <a:r>
            <a:rPr lang="es-GT" sz="1300" dirty="0" smtClean="0"/>
            <a:t> </a:t>
          </a:r>
          <a:r>
            <a:rPr lang="es-GT" sz="1300" b="1" dirty="0" smtClean="0"/>
            <a:t>central</a:t>
          </a:r>
        </a:p>
      </dgm:t>
    </dgm:pt>
    <dgm:pt modelId="{8AA32732-4FEC-4CF2-997C-539687596645}" type="parTrans" cxnId="{CCA61882-AD05-4E5B-ADEE-80984E072233}">
      <dgm:prSet/>
      <dgm:spPr/>
      <dgm:t>
        <a:bodyPr/>
        <a:lstStyle/>
        <a:p>
          <a:endParaRPr lang="es-GT"/>
        </a:p>
      </dgm:t>
    </dgm:pt>
    <dgm:pt modelId="{39F84C4C-62A8-4A6A-8764-87BE0E15D6CD}" type="sibTrans" cxnId="{CCA61882-AD05-4E5B-ADEE-80984E072233}">
      <dgm:prSet/>
      <dgm:spPr/>
      <dgm:t>
        <a:bodyPr/>
        <a:lstStyle/>
        <a:p>
          <a:endParaRPr lang="es-GT"/>
        </a:p>
      </dgm:t>
    </dgm:pt>
    <dgm:pt modelId="{188CD389-7B3D-41EA-9523-C45ED1122666}">
      <dgm:prSet custT="1"/>
      <dgm:spPr/>
      <dgm:t>
        <a:bodyPr anchor="ctr"/>
        <a:lstStyle/>
        <a:p>
          <a:r>
            <a:rPr lang="es-GT" sz="1300" dirty="0" smtClean="0"/>
            <a:t>Industria forestal en el </a:t>
          </a:r>
          <a:r>
            <a:rPr lang="es-GT" sz="1300" b="1" dirty="0" smtClean="0"/>
            <a:t>norte (hoy RBM)</a:t>
          </a:r>
        </a:p>
      </dgm:t>
    </dgm:pt>
    <dgm:pt modelId="{07A36566-FD6F-418E-A279-3EB37E292D2C}" type="parTrans" cxnId="{ED2B1C81-2FBC-48B3-B75D-E7677C947116}">
      <dgm:prSet/>
      <dgm:spPr/>
      <dgm:t>
        <a:bodyPr/>
        <a:lstStyle/>
        <a:p>
          <a:endParaRPr lang="es-GT"/>
        </a:p>
      </dgm:t>
    </dgm:pt>
    <dgm:pt modelId="{EDF153F5-73C6-4865-908F-F1AB14C45E1A}" type="sibTrans" cxnId="{ED2B1C81-2FBC-48B3-B75D-E7677C947116}">
      <dgm:prSet/>
      <dgm:spPr/>
      <dgm:t>
        <a:bodyPr/>
        <a:lstStyle/>
        <a:p>
          <a:endParaRPr lang="es-GT"/>
        </a:p>
      </dgm:t>
    </dgm:pt>
    <dgm:pt modelId="{CF8860EB-BC92-4DA8-BF94-24C0258B17A9}">
      <dgm:prSet custT="1"/>
      <dgm:spPr/>
      <dgm:t>
        <a:bodyPr anchor="ctr"/>
        <a:lstStyle/>
        <a:p>
          <a:r>
            <a:rPr lang="es-GT" sz="1300" dirty="0" smtClean="0"/>
            <a:t>Económico / Productivo</a:t>
          </a:r>
        </a:p>
      </dgm:t>
    </dgm:pt>
    <dgm:pt modelId="{6D1744AD-5CED-4DE9-88AE-BC376F19C592}" type="parTrans" cxnId="{74371ACB-1D3F-4E33-86F8-E74E444DA8D8}">
      <dgm:prSet/>
      <dgm:spPr/>
      <dgm:t>
        <a:bodyPr/>
        <a:lstStyle/>
        <a:p>
          <a:endParaRPr lang="es-GT"/>
        </a:p>
      </dgm:t>
    </dgm:pt>
    <dgm:pt modelId="{D5BB0998-F7A2-427D-91E0-A7D6A2DF1327}" type="sibTrans" cxnId="{74371ACB-1D3F-4E33-86F8-E74E444DA8D8}">
      <dgm:prSet/>
      <dgm:spPr/>
      <dgm:t>
        <a:bodyPr/>
        <a:lstStyle/>
        <a:p>
          <a:endParaRPr lang="es-GT"/>
        </a:p>
      </dgm:t>
    </dgm:pt>
    <dgm:pt modelId="{6E756B90-0323-4DF5-BF16-F7027952F221}">
      <dgm:prSet phldrT="[Texto]" custT="1"/>
      <dgm:spPr/>
      <dgm:t>
        <a:bodyPr/>
        <a:lstStyle/>
        <a:p>
          <a:r>
            <a:rPr lang="es-GT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SEGEPLAN</a:t>
          </a:r>
          <a:r>
            <a:rPr lang="es-GT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G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1987-1991</a:t>
          </a:r>
        </a:p>
      </dgm:t>
    </dgm:pt>
    <dgm:pt modelId="{B956DFF1-D6B0-4480-ABD3-F660F631C900}" type="parTrans" cxnId="{2721DA66-6736-4CF5-AD84-553836723B99}">
      <dgm:prSet/>
      <dgm:spPr/>
      <dgm:t>
        <a:bodyPr/>
        <a:lstStyle/>
        <a:p>
          <a:endParaRPr lang="es-GT"/>
        </a:p>
      </dgm:t>
    </dgm:pt>
    <dgm:pt modelId="{EFE91D9D-E5D6-4650-B6DC-4B596001810B}" type="sibTrans" cxnId="{2721DA66-6736-4CF5-AD84-553836723B99}">
      <dgm:prSet/>
      <dgm:spPr/>
      <dgm:t>
        <a:bodyPr/>
        <a:lstStyle/>
        <a:p>
          <a:endParaRPr lang="es-GT"/>
        </a:p>
      </dgm:t>
    </dgm:pt>
    <dgm:pt modelId="{AC1DC6D0-E621-484A-9273-F3090215A7E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G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PDI </a:t>
          </a:r>
        </a:p>
        <a:p>
          <a:pPr>
            <a:spcAft>
              <a:spcPts val="0"/>
            </a:spcAft>
          </a:pPr>
          <a:r>
            <a:rPr lang="es-MX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SEGEPLAN</a:t>
          </a:r>
          <a:endParaRPr lang="es-GT" sz="1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spcAft>
              <a:spcPct val="35000"/>
            </a:spcAft>
          </a:pPr>
          <a:r>
            <a:rPr lang="es-GT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1990-</a:t>
          </a:r>
          <a:r>
            <a:rPr lang="es-G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2010</a:t>
          </a:r>
        </a:p>
      </dgm:t>
    </dgm:pt>
    <dgm:pt modelId="{482096D1-6455-4313-8009-5E52AC41BAD2}" type="parTrans" cxnId="{AA8C08C3-B882-4631-954B-E6855185563A}">
      <dgm:prSet/>
      <dgm:spPr/>
      <dgm:t>
        <a:bodyPr/>
        <a:lstStyle/>
        <a:p>
          <a:endParaRPr lang="es-GT"/>
        </a:p>
      </dgm:t>
    </dgm:pt>
    <dgm:pt modelId="{C84D4283-3607-4751-AA36-52F792031251}" type="sibTrans" cxnId="{AA8C08C3-B882-4631-954B-E6855185563A}">
      <dgm:prSet/>
      <dgm:spPr/>
      <dgm:t>
        <a:bodyPr/>
        <a:lstStyle/>
        <a:p>
          <a:endParaRPr lang="es-GT"/>
        </a:p>
      </dgm:t>
    </dgm:pt>
    <dgm:pt modelId="{2799F185-4018-4D60-ACF3-E1D5E933E230}">
      <dgm:prSet custT="1"/>
      <dgm:spPr/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GT" sz="1300" dirty="0" smtClean="0"/>
            <a:t>Enfoque de desarrollo sostenible</a:t>
          </a:r>
        </a:p>
      </dgm:t>
    </dgm:pt>
    <dgm:pt modelId="{C023B4DC-9C5C-4EE0-82F2-6BBFF4E7FB1F}" type="parTrans" cxnId="{00B23F1C-BF9E-4605-9160-668A481E7FDF}">
      <dgm:prSet/>
      <dgm:spPr/>
      <dgm:t>
        <a:bodyPr/>
        <a:lstStyle/>
        <a:p>
          <a:endParaRPr lang="es-GT"/>
        </a:p>
      </dgm:t>
    </dgm:pt>
    <dgm:pt modelId="{E24DAE55-6496-4532-9C42-25E674C1E3EF}" type="sibTrans" cxnId="{00B23F1C-BF9E-4605-9160-668A481E7FDF}">
      <dgm:prSet/>
      <dgm:spPr/>
      <dgm:t>
        <a:bodyPr/>
        <a:lstStyle/>
        <a:p>
          <a:endParaRPr lang="es-GT"/>
        </a:p>
      </dgm:t>
    </dgm:pt>
    <dgm:pt modelId="{D8DDAC16-A23A-4B67-A3B3-E28145157C56}">
      <dgm:prSet custT="1"/>
      <dgm:spPr/>
      <dgm:t>
        <a:bodyPr anchor="ctr"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GT" sz="1300" dirty="0" smtClean="0"/>
            <a:t>Áreas Protegidas del Sur y de la RBM</a:t>
          </a:r>
        </a:p>
      </dgm:t>
    </dgm:pt>
    <dgm:pt modelId="{A1F53BBD-EBB1-4A9C-89E6-D3B342FE885F}" type="parTrans" cxnId="{9F49531B-05CF-4189-99AC-D422F6570F5F}">
      <dgm:prSet/>
      <dgm:spPr/>
      <dgm:t>
        <a:bodyPr/>
        <a:lstStyle/>
        <a:p>
          <a:endParaRPr lang="es-GT"/>
        </a:p>
      </dgm:t>
    </dgm:pt>
    <dgm:pt modelId="{B9A61E82-798B-45D7-9E6E-2009D0A72580}" type="sibTrans" cxnId="{9F49531B-05CF-4189-99AC-D422F6570F5F}">
      <dgm:prSet/>
      <dgm:spPr/>
      <dgm:t>
        <a:bodyPr/>
        <a:lstStyle/>
        <a:p>
          <a:endParaRPr lang="es-GT"/>
        </a:p>
      </dgm:t>
    </dgm:pt>
    <dgm:pt modelId="{77A9B79B-BE33-4F43-8942-2CA5A866A579}">
      <dgm:prSet custT="1"/>
      <dgm:spPr/>
      <dgm:t>
        <a:bodyPr anchor="ctr"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GT" sz="1300" dirty="0" smtClean="0"/>
            <a:t>Saneamiento del Lago Peten Itzá</a:t>
          </a:r>
        </a:p>
      </dgm:t>
    </dgm:pt>
    <dgm:pt modelId="{7D09736E-9598-4FB0-8663-C3523151B8F9}" type="parTrans" cxnId="{90B5DB05-4555-4FAB-AC79-9E0639E3C330}">
      <dgm:prSet/>
      <dgm:spPr/>
      <dgm:t>
        <a:bodyPr/>
        <a:lstStyle/>
        <a:p>
          <a:endParaRPr lang="es-GT"/>
        </a:p>
      </dgm:t>
    </dgm:pt>
    <dgm:pt modelId="{DCD35C94-0BB7-4AFD-9E72-035692882403}" type="sibTrans" cxnId="{90B5DB05-4555-4FAB-AC79-9E0639E3C330}">
      <dgm:prSet/>
      <dgm:spPr/>
      <dgm:t>
        <a:bodyPr/>
        <a:lstStyle/>
        <a:p>
          <a:endParaRPr lang="es-GT"/>
        </a:p>
      </dgm:t>
    </dgm:pt>
    <dgm:pt modelId="{93E3F751-F767-4B8C-B7ED-FC234E667205}">
      <dgm:prSet custT="1"/>
      <dgm:spPr/>
      <dgm:t>
        <a:bodyPr anchor="ctr"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GT" sz="1300" dirty="0" smtClean="0"/>
        </a:p>
      </dgm:t>
    </dgm:pt>
    <dgm:pt modelId="{3F7C8749-A666-4105-B9B9-C35E63B719F4}" type="parTrans" cxnId="{22D32CD7-3CB4-4D32-A59E-B6D0E6DFA307}">
      <dgm:prSet/>
      <dgm:spPr/>
      <dgm:t>
        <a:bodyPr/>
        <a:lstStyle/>
        <a:p>
          <a:endParaRPr lang="es-GT"/>
        </a:p>
      </dgm:t>
    </dgm:pt>
    <dgm:pt modelId="{FC9EB6FE-A42C-4537-BFD0-8C3BF56C72EA}" type="sibTrans" cxnId="{22D32CD7-3CB4-4D32-A59E-B6D0E6DFA307}">
      <dgm:prSet/>
      <dgm:spPr/>
      <dgm:t>
        <a:bodyPr/>
        <a:lstStyle/>
        <a:p>
          <a:endParaRPr lang="es-GT"/>
        </a:p>
      </dgm:t>
    </dgm:pt>
    <dgm:pt modelId="{3F15F09B-B16D-45AB-B713-31F45E503C7E}">
      <dgm:prSet custT="1"/>
      <dgm:spPr/>
      <dgm:t>
        <a:bodyPr anchor="ctr"/>
        <a:lstStyle/>
        <a:p>
          <a:r>
            <a:rPr lang="es-MX" sz="1300" b="0" dirty="0" smtClean="0"/>
            <a:t>Pequeños productores agrícolas en el </a:t>
          </a:r>
          <a:r>
            <a:rPr lang="es-MX" sz="1300" b="1" dirty="0" smtClean="0"/>
            <a:t>sur</a:t>
          </a:r>
          <a:endParaRPr lang="es-GT" sz="1300" b="1" dirty="0" smtClean="0"/>
        </a:p>
      </dgm:t>
    </dgm:pt>
    <dgm:pt modelId="{705C70C4-CC80-45AA-A39F-031936E27BBE}" type="parTrans" cxnId="{5FBC42B3-5519-48F0-89B4-98FD2249F5AE}">
      <dgm:prSet/>
      <dgm:spPr/>
      <dgm:t>
        <a:bodyPr/>
        <a:lstStyle/>
        <a:p>
          <a:endParaRPr lang="es-GT"/>
        </a:p>
      </dgm:t>
    </dgm:pt>
    <dgm:pt modelId="{E808535C-3BBE-456E-9669-969B98A32C0B}" type="sibTrans" cxnId="{5FBC42B3-5519-48F0-89B4-98FD2249F5AE}">
      <dgm:prSet/>
      <dgm:spPr/>
      <dgm:t>
        <a:bodyPr/>
        <a:lstStyle/>
        <a:p>
          <a:endParaRPr lang="es-GT"/>
        </a:p>
      </dgm:t>
    </dgm:pt>
    <dgm:pt modelId="{A22E5E43-8058-452C-9A2F-7DC02F29D396}">
      <dgm:prSet custT="1"/>
      <dgm:spPr/>
      <dgm:t>
        <a:bodyPr anchor="ctr"/>
        <a:lstStyle/>
        <a:p>
          <a:pPr marL="114300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GT" sz="1300" dirty="0" smtClean="0"/>
            <a:t>Contener la deforestación / migración </a:t>
          </a:r>
        </a:p>
      </dgm:t>
    </dgm:pt>
    <dgm:pt modelId="{FDCB42F9-26E3-44AC-9E86-E9033DDA1A01}" type="parTrans" cxnId="{C4944BDF-0110-4850-A05B-ED4DA44F18CD}">
      <dgm:prSet/>
      <dgm:spPr/>
      <dgm:t>
        <a:bodyPr/>
        <a:lstStyle/>
        <a:p>
          <a:endParaRPr lang="es-GT"/>
        </a:p>
      </dgm:t>
    </dgm:pt>
    <dgm:pt modelId="{3E5E03A6-C063-49C6-9A43-EB94587E95BD}" type="sibTrans" cxnId="{C4944BDF-0110-4850-A05B-ED4DA44F18CD}">
      <dgm:prSet/>
      <dgm:spPr/>
      <dgm:t>
        <a:bodyPr/>
        <a:lstStyle/>
        <a:p>
          <a:endParaRPr lang="es-GT"/>
        </a:p>
      </dgm:t>
    </dgm:pt>
    <dgm:pt modelId="{9895CB50-2F8E-43A4-93F5-156C9F0EA240}" type="pres">
      <dgm:prSet presAssocID="{F6922A2B-857E-4979-B284-5D2718C4F9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D57F47E0-D45B-4032-A2DF-13AC3C521B9A}" type="pres">
      <dgm:prSet presAssocID="{F6922A2B-857E-4979-B284-5D2718C4F9BC}" presName="tSp" presStyleCnt="0"/>
      <dgm:spPr/>
    </dgm:pt>
    <dgm:pt modelId="{37A4C91B-57BC-474E-88BB-D93FC42CBFBF}" type="pres">
      <dgm:prSet presAssocID="{F6922A2B-857E-4979-B284-5D2718C4F9BC}" presName="bSp" presStyleCnt="0"/>
      <dgm:spPr/>
    </dgm:pt>
    <dgm:pt modelId="{A3041B68-C1AC-4D7C-801F-753193319DBA}" type="pres">
      <dgm:prSet presAssocID="{F6922A2B-857E-4979-B284-5D2718C4F9BC}" presName="process" presStyleCnt="0"/>
      <dgm:spPr/>
    </dgm:pt>
    <dgm:pt modelId="{5CC7FE23-5BC7-4060-A9D3-775B8FE96C6B}" type="pres">
      <dgm:prSet presAssocID="{C2DA164A-940E-431C-9EAA-3A2B5EC04D81}" presName="composite1" presStyleCnt="0"/>
      <dgm:spPr/>
    </dgm:pt>
    <dgm:pt modelId="{1D5DDFDD-A881-4FA7-A2D9-0D0813BB87FC}" type="pres">
      <dgm:prSet presAssocID="{C2DA164A-940E-431C-9EAA-3A2B5EC04D81}" presName="dummyNode1" presStyleLbl="node1" presStyleIdx="0" presStyleCnt="4"/>
      <dgm:spPr/>
    </dgm:pt>
    <dgm:pt modelId="{61FBC013-4A2C-4DEF-BD26-57BC5921DEB8}" type="pres">
      <dgm:prSet presAssocID="{C2DA164A-940E-431C-9EAA-3A2B5EC04D81}" presName="childNode1" presStyleLbl="bgAcc1" presStyleIdx="0" presStyleCnt="4" custScaleY="16599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64D6702-3E27-417F-ADDB-469796F19F18}" type="pres">
      <dgm:prSet presAssocID="{C2DA164A-940E-431C-9EAA-3A2B5EC04D8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B4C682C-3078-44A1-9B4E-96ADC313882B}" type="pres">
      <dgm:prSet presAssocID="{C2DA164A-940E-431C-9EAA-3A2B5EC04D81}" presName="parentNode1" presStyleLbl="node1" presStyleIdx="0" presStyleCnt="4" custLinFactNeighborY="4816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A90536D-0B74-437C-9934-2C1C851CB57F}" type="pres">
      <dgm:prSet presAssocID="{C2DA164A-940E-431C-9EAA-3A2B5EC04D81}" presName="connSite1" presStyleCnt="0"/>
      <dgm:spPr/>
    </dgm:pt>
    <dgm:pt modelId="{5BE32385-6B5F-4D47-BFAE-E06AD9A10AC9}" type="pres">
      <dgm:prSet presAssocID="{B39FBB64-2775-41CB-A8DC-4BCDC563804E}" presName="Name9" presStyleLbl="sibTrans2D1" presStyleIdx="0" presStyleCnt="3"/>
      <dgm:spPr/>
      <dgm:t>
        <a:bodyPr/>
        <a:lstStyle/>
        <a:p>
          <a:endParaRPr lang="es-GT"/>
        </a:p>
      </dgm:t>
    </dgm:pt>
    <dgm:pt modelId="{F3ECA835-543E-4C26-B822-723FE5850F51}" type="pres">
      <dgm:prSet presAssocID="{7FB2D183-7737-4F3C-9559-48C957326442}" presName="composite2" presStyleCnt="0"/>
      <dgm:spPr/>
    </dgm:pt>
    <dgm:pt modelId="{8A0BCCC8-AA09-4667-9A5A-E1B9EE68AB43}" type="pres">
      <dgm:prSet presAssocID="{7FB2D183-7737-4F3C-9559-48C957326442}" presName="dummyNode2" presStyleLbl="node1" presStyleIdx="0" presStyleCnt="4"/>
      <dgm:spPr/>
    </dgm:pt>
    <dgm:pt modelId="{F74B186E-59D4-4632-BD8D-FAE525772EB5}" type="pres">
      <dgm:prSet presAssocID="{7FB2D183-7737-4F3C-9559-48C957326442}" presName="childNode2" presStyleLbl="bgAcc1" presStyleIdx="1" presStyleCnt="4" custScaleY="16599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9713360-58AF-4E77-B3AB-BA9E686976D5}" type="pres">
      <dgm:prSet presAssocID="{7FB2D183-7737-4F3C-9559-48C957326442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C3CA7B3-710D-4DE3-A434-571DC8E5B515}" type="pres">
      <dgm:prSet presAssocID="{7FB2D183-7737-4F3C-9559-48C957326442}" presName="parentNode2" presStyleLbl="node1" presStyleIdx="1" presStyleCnt="4" custLinFactNeighborY="-5890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1F7EA9E-6254-4507-BE08-90733494ACB1}" type="pres">
      <dgm:prSet presAssocID="{7FB2D183-7737-4F3C-9559-48C957326442}" presName="connSite2" presStyleCnt="0"/>
      <dgm:spPr/>
    </dgm:pt>
    <dgm:pt modelId="{D150E6D5-D053-4DE7-9C20-E221E041FD1C}" type="pres">
      <dgm:prSet presAssocID="{C1096819-E4D1-49CC-9D93-0732444EB9D3}" presName="Name18" presStyleLbl="sibTrans2D1" presStyleIdx="1" presStyleCnt="3"/>
      <dgm:spPr/>
      <dgm:t>
        <a:bodyPr/>
        <a:lstStyle/>
        <a:p>
          <a:endParaRPr lang="es-GT"/>
        </a:p>
      </dgm:t>
    </dgm:pt>
    <dgm:pt modelId="{FB430043-3429-4722-A1DB-AA608F291D99}" type="pres">
      <dgm:prSet presAssocID="{6E756B90-0323-4DF5-BF16-F7027952F221}" presName="composite1" presStyleCnt="0"/>
      <dgm:spPr/>
    </dgm:pt>
    <dgm:pt modelId="{1FB1BD44-37EC-415F-91B0-78EF167AFBBB}" type="pres">
      <dgm:prSet presAssocID="{6E756B90-0323-4DF5-BF16-F7027952F221}" presName="dummyNode1" presStyleLbl="node1" presStyleIdx="1" presStyleCnt="4"/>
      <dgm:spPr/>
    </dgm:pt>
    <dgm:pt modelId="{17487DB5-6D92-4383-9AF7-2003D8638089}" type="pres">
      <dgm:prSet presAssocID="{6E756B90-0323-4DF5-BF16-F7027952F221}" presName="childNode1" presStyleLbl="bgAcc1" presStyleIdx="2" presStyleCnt="4" custScaleY="16599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3634616-1695-408B-A81F-2F676436CC43}" type="pres">
      <dgm:prSet presAssocID="{6E756B90-0323-4DF5-BF16-F7027952F221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189F710-6140-4FE2-9BC7-2BF4AFDCEB65}" type="pres">
      <dgm:prSet presAssocID="{6E756B90-0323-4DF5-BF16-F7027952F221}" presName="parentNode1" presStyleLbl="node1" presStyleIdx="2" presStyleCnt="4" custLinFactNeighborY="48165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C679BC3-FDF5-4C69-8810-E8EA0946F488}" type="pres">
      <dgm:prSet presAssocID="{6E756B90-0323-4DF5-BF16-F7027952F221}" presName="connSite1" presStyleCnt="0"/>
      <dgm:spPr/>
    </dgm:pt>
    <dgm:pt modelId="{3B02F7E7-7177-40A5-9E6B-2AA5BB882AA6}" type="pres">
      <dgm:prSet presAssocID="{EFE91D9D-E5D6-4650-B6DC-4B596001810B}" presName="Name9" presStyleLbl="sibTrans2D1" presStyleIdx="2" presStyleCnt="3"/>
      <dgm:spPr/>
      <dgm:t>
        <a:bodyPr/>
        <a:lstStyle/>
        <a:p>
          <a:endParaRPr lang="es-GT"/>
        </a:p>
      </dgm:t>
    </dgm:pt>
    <dgm:pt modelId="{E5B8B48E-47A9-49E5-8D7C-EE2987008E35}" type="pres">
      <dgm:prSet presAssocID="{AC1DC6D0-E621-484A-9273-F3090215A7EB}" presName="composite2" presStyleCnt="0"/>
      <dgm:spPr/>
    </dgm:pt>
    <dgm:pt modelId="{D6272F59-9BE6-4FE2-B1E6-D509147DCEE4}" type="pres">
      <dgm:prSet presAssocID="{AC1DC6D0-E621-484A-9273-F3090215A7EB}" presName="dummyNode2" presStyleLbl="node1" presStyleIdx="2" presStyleCnt="4"/>
      <dgm:spPr/>
    </dgm:pt>
    <dgm:pt modelId="{30C145BD-3CB7-4207-B9B1-1D293A46C7BF}" type="pres">
      <dgm:prSet presAssocID="{AC1DC6D0-E621-484A-9273-F3090215A7EB}" presName="childNode2" presStyleLbl="bgAcc1" presStyleIdx="3" presStyleCnt="4" custScaleY="16599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A16B52F8-0F08-45A4-90B8-606899A500F2}" type="pres">
      <dgm:prSet presAssocID="{AC1DC6D0-E621-484A-9273-F3090215A7EB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544B353E-028D-4E2E-9475-343A9660BECC}" type="pres">
      <dgm:prSet presAssocID="{AC1DC6D0-E621-484A-9273-F3090215A7EB}" presName="parentNode2" presStyleLbl="node1" presStyleIdx="3" presStyleCnt="4" custLinFactNeighborY="-5890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A63AA9B-A9E6-4D83-A77F-04951B201BA1}" type="pres">
      <dgm:prSet presAssocID="{AC1DC6D0-E621-484A-9273-F3090215A7EB}" presName="connSite2" presStyleCnt="0"/>
      <dgm:spPr/>
    </dgm:pt>
  </dgm:ptLst>
  <dgm:cxnLst>
    <dgm:cxn modelId="{F07F2620-A0AC-4A22-ADA4-4D1074895A53}" type="presOf" srcId="{3F15F09B-B16D-45AB-B713-31F45E503C7E}" destId="{F74B186E-59D4-4632-BD8D-FAE525772EB5}" srcOrd="0" destOrd="2" presId="urn:microsoft.com/office/officeart/2005/8/layout/hProcess4"/>
    <dgm:cxn modelId="{26D00952-3301-4EF0-9F81-273941D28392}" type="presOf" srcId="{C2DA164A-940E-431C-9EAA-3A2B5EC04D81}" destId="{8B4C682C-3078-44A1-9B4E-96ADC313882B}" srcOrd="0" destOrd="0" presId="urn:microsoft.com/office/officeart/2005/8/layout/hProcess4"/>
    <dgm:cxn modelId="{45F13EF7-5190-4211-AE85-317CC7518ED9}" type="presOf" srcId="{DE578636-C789-4FA0-A08A-90F5AF72E636}" destId="{B64D6702-3E27-417F-ADDB-469796F19F18}" srcOrd="1" destOrd="2" presId="urn:microsoft.com/office/officeart/2005/8/layout/hProcess4"/>
    <dgm:cxn modelId="{B545840F-7E41-4C0B-8F36-EB2EB7103F6D}" type="presOf" srcId="{1449E759-547C-4674-852B-BE92376F4397}" destId="{B64D6702-3E27-417F-ADDB-469796F19F18}" srcOrd="1" destOrd="0" presId="urn:microsoft.com/office/officeart/2005/8/layout/hProcess4"/>
    <dgm:cxn modelId="{B592ED3D-EAB7-4E0E-BE25-4DC233A7C4C4}" type="presOf" srcId="{A22E5E43-8058-452C-9A2F-7DC02F29D396}" destId="{A16B52F8-0F08-45A4-90B8-606899A500F2}" srcOrd="1" destOrd="1" presId="urn:microsoft.com/office/officeart/2005/8/layout/hProcess4"/>
    <dgm:cxn modelId="{43010B0B-39D6-4C6A-8DE3-EAC57DBB2349}" type="presOf" srcId="{CF8860EB-BC92-4DA8-BF94-24C0258B17A9}" destId="{53634616-1695-408B-A81F-2F676436CC43}" srcOrd="1" destOrd="1" presId="urn:microsoft.com/office/officeart/2005/8/layout/hProcess4"/>
    <dgm:cxn modelId="{74371ACB-1D3F-4E33-86F8-E74E444DA8D8}" srcId="{6E756B90-0323-4DF5-BF16-F7027952F221}" destId="{CF8860EB-BC92-4DA8-BF94-24C0258B17A9}" srcOrd="1" destOrd="0" parTransId="{6D1744AD-5CED-4DE9-88AE-BC376F19C592}" sibTransId="{D5BB0998-F7A2-427D-91E0-A7D6A2DF1327}"/>
    <dgm:cxn modelId="{E26B653D-F5EF-4DF9-8575-A9FEBFCCE748}" type="presOf" srcId="{B39FBB64-2775-41CB-A8DC-4BCDC563804E}" destId="{5BE32385-6B5F-4D47-BFAE-E06AD9A10AC9}" srcOrd="0" destOrd="0" presId="urn:microsoft.com/office/officeart/2005/8/layout/hProcess4"/>
    <dgm:cxn modelId="{E90AD144-531C-4DD8-82A4-712C222983CA}" type="presOf" srcId="{7FB2D183-7737-4F3C-9559-48C957326442}" destId="{FC3CA7B3-710D-4DE3-A434-571DC8E5B515}" srcOrd="0" destOrd="0" presId="urn:microsoft.com/office/officeart/2005/8/layout/hProcess4"/>
    <dgm:cxn modelId="{71CFDDBD-3598-43FE-B1DB-4C1396C13682}" type="presOf" srcId="{77A9B79B-BE33-4F43-8942-2CA5A866A579}" destId="{30C145BD-3CB7-4207-B9B1-1D293A46C7BF}" srcOrd="0" destOrd="3" presId="urn:microsoft.com/office/officeart/2005/8/layout/hProcess4"/>
    <dgm:cxn modelId="{5FBC42B3-5519-48F0-89B4-98FD2249F5AE}" srcId="{7FB2D183-7737-4F3C-9559-48C957326442}" destId="{3F15F09B-B16D-45AB-B713-31F45E503C7E}" srcOrd="2" destOrd="0" parTransId="{705C70C4-CC80-45AA-A39F-031936E27BBE}" sibTransId="{E808535C-3BBE-456E-9669-969B98A32C0B}"/>
    <dgm:cxn modelId="{C4944BDF-0110-4850-A05B-ED4DA44F18CD}" srcId="{AC1DC6D0-E621-484A-9273-F3090215A7EB}" destId="{A22E5E43-8058-452C-9A2F-7DC02F29D396}" srcOrd="1" destOrd="0" parTransId="{FDCB42F9-26E3-44AC-9E86-E9033DDA1A01}" sibTransId="{3E5E03A6-C063-49C6-9A43-EB94587E95BD}"/>
    <dgm:cxn modelId="{F51C29C2-85C1-49E4-A9FF-B5EA9BFF6156}" type="presOf" srcId="{77A9B79B-BE33-4F43-8942-2CA5A866A579}" destId="{A16B52F8-0F08-45A4-90B8-606899A500F2}" srcOrd="1" destOrd="3" presId="urn:microsoft.com/office/officeart/2005/8/layout/hProcess4"/>
    <dgm:cxn modelId="{25062273-E5A2-47BB-96A3-9C16BB0E73C5}" type="presOf" srcId="{A22E5E43-8058-452C-9A2F-7DC02F29D396}" destId="{30C145BD-3CB7-4207-B9B1-1D293A46C7BF}" srcOrd="0" destOrd="1" presId="urn:microsoft.com/office/officeart/2005/8/layout/hProcess4"/>
    <dgm:cxn modelId="{A05DA0D9-AA8C-40AC-963E-3C67BED20910}" type="presOf" srcId="{3E23FC4E-B759-4F99-8FED-431CD8C591B9}" destId="{17487DB5-6D92-4383-9AF7-2003D8638089}" srcOrd="0" destOrd="0" presId="urn:microsoft.com/office/officeart/2005/8/layout/hProcess4"/>
    <dgm:cxn modelId="{71A494AD-745F-45E9-81B5-4212183F36A0}" type="presOf" srcId="{93E3F751-F767-4B8C-B7ED-FC234E667205}" destId="{30C145BD-3CB7-4207-B9B1-1D293A46C7BF}" srcOrd="0" destOrd="4" presId="urn:microsoft.com/office/officeart/2005/8/layout/hProcess4"/>
    <dgm:cxn modelId="{9188352C-257C-4D5C-8638-A9B73CAF4F79}" type="presOf" srcId="{EFE91D9D-E5D6-4650-B6DC-4B596001810B}" destId="{3B02F7E7-7177-40A5-9E6B-2AA5BB882AA6}" srcOrd="0" destOrd="0" presId="urn:microsoft.com/office/officeart/2005/8/layout/hProcess4"/>
    <dgm:cxn modelId="{6A292D58-6C7F-4F9D-B8F5-A3B27DCEAACA}" srcId="{C2DA164A-940E-431C-9EAA-3A2B5EC04D81}" destId="{DE578636-C789-4FA0-A08A-90F5AF72E636}" srcOrd="2" destOrd="0" parTransId="{B37A2010-6195-4B1F-A8AA-E4991ADD019B}" sibTransId="{389D063E-B6C1-4ABA-A374-53ED31717B58}"/>
    <dgm:cxn modelId="{90B5DB05-4555-4FAB-AC79-9E0639E3C330}" srcId="{AC1DC6D0-E621-484A-9273-F3090215A7EB}" destId="{77A9B79B-BE33-4F43-8942-2CA5A866A579}" srcOrd="3" destOrd="0" parTransId="{7D09736E-9598-4FB0-8663-C3523151B8F9}" sibTransId="{DCD35C94-0BB7-4AFD-9E72-035692882403}"/>
    <dgm:cxn modelId="{74394660-EECE-47A5-948D-194CCC28E27C}" srcId="{6E756B90-0323-4DF5-BF16-F7027952F221}" destId="{3E23FC4E-B759-4F99-8FED-431CD8C591B9}" srcOrd="0" destOrd="0" parTransId="{B8C64377-A521-4EC2-A0BF-01B80FA2ABD4}" sibTransId="{F2F2FEF6-2EE2-4B64-81AA-7C9D0DCD71E6}"/>
    <dgm:cxn modelId="{AA8C08C3-B882-4631-954B-E6855185563A}" srcId="{F6922A2B-857E-4979-B284-5D2718C4F9BC}" destId="{AC1DC6D0-E621-484A-9273-F3090215A7EB}" srcOrd="3" destOrd="0" parTransId="{482096D1-6455-4313-8009-5E52AC41BAD2}" sibTransId="{C84D4283-3607-4751-AA36-52F792031251}"/>
    <dgm:cxn modelId="{72187E62-4BD8-4771-B309-B1A596F63D84}" type="presOf" srcId="{3F15F09B-B16D-45AB-B713-31F45E503C7E}" destId="{49713360-58AF-4E77-B3AB-BA9E686976D5}" srcOrd="1" destOrd="2" presId="urn:microsoft.com/office/officeart/2005/8/layout/hProcess4"/>
    <dgm:cxn modelId="{FB2B233E-C76F-47BD-A347-D9A60C7EFC26}" type="presOf" srcId="{AC1DC6D0-E621-484A-9273-F3090215A7EB}" destId="{544B353E-028D-4E2E-9475-343A9660BECC}" srcOrd="0" destOrd="0" presId="urn:microsoft.com/office/officeart/2005/8/layout/hProcess4"/>
    <dgm:cxn modelId="{13B2EE3B-A1FC-456B-9C52-8E9F2F1714A7}" srcId="{C2DA164A-940E-431C-9EAA-3A2B5EC04D81}" destId="{1449E759-547C-4674-852B-BE92376F4397}" srcOrd="0" destOrd="0" parTransId="{11BD1AB5-1A93-4D9E-9B1B-5AF8A4D277A2}" sibTransId="{5427CFA1-6647-4402-BAA6-19AE1F3842EF}"/>
    <dgm:cxn modelId="{00B23F1C-BF9E-4605-9160-668A481E7FDF}" srcId="{AC1DC6D0-E621-484A-9273-F3090215A7EB}" destId="{2799F185-4018-4D60-ACF3-E1D5E933E230}" srcOrd="0" destOrd="0" parTransId="{C023B4DC-9C5C-4EE0-82F2-6BBFF4E7FB1F}" sibTransId="{E24DAE55-6496-4532-9C42-25E674C1E3EF}"/>
    <dgm:cxn modelId="{BF141836-6937-4B45-AE72-D488665ACB97}" type="presOf" srcId="{3D1F85EB-9512-4643-BE97-85B26912E7D1}" destId="{B64D6702-3E27-417F-ADDB-469796F19F18}" srcOrd="1" destOrd="1" presId="urn:microsoft.com/office/officeart/2005/8/layout/hProcess4"/>
    <dgm:cxn modelId="{11E187BB-C5D6-4857-891A-A34F69805C57}" type="presOf" srcId="{CF8860EB-BC92-4DA8-BF94-24C0258B17A9}" destId="{17487DB5-6D92-4383-9AF7-2003D8638089}" srcOrd="0" destOrd="1" presId="urn:microsoft.com/office/officeart/2005/8/layout/hProcess4"/>
    <dgm:cxn modelId="{9FC53224-C5D9-44EC-B807-DC90815FF095}" type="presOf" srcId="{F6922A2B-857E-4979-B284-5D2718C4F9BC}" destId="{9895CB50-2F8E-43A4-93F5-156C9F0EA240}" srcOrd="0" destOrd="0" presId="urn:microsoft.com/office/officeart/2005/8/layout/hProcess4"/>
    <dgm:cxn modelId="{A7B3B8D0-CBB9-4D3B-B824-475FCB4EA5E2}" type="presOf" srcId="{2799F185-4018-4D60-ACF3-E1D5E933E230}" destId="{A16B52F8-0F08-45A4-90B8-606899A500F2}" srcOrd="1" destOrd="0" presId="urn:microsoft.com/office/officeart/2005/8/layout/hProcess4"/>
    <dgm:cxn modelId="{9F49531B-05CF-4189-99AC-D422F6570F5F}" srcId="{AC1DC6D0-E621-484A-9273-F3090215A7EB}" destId="{D8DDAC16-A23A-4B67-A3B3-E28145157C56}" srcOrd="2" destOrd="0" parTransId="{A1F53BBD-EBB1-4A9C-89E6-D3B342FE885F}" sibTransId="{B9A61E82-798B-45D7-9E6E-2009D0A72580}"/>
    <dgm:cxn modelId="{6B691F55-50ED-4849-ABF1-DA92D1D5BF74}" type="presOf" srcId="{FB1424A6-940B-4E62-9AA8-B00EA046EA7F}" destId="{F74B186E-59D4-4632-BD8D-FAE525772EB5}" srcOrd="0" destOrd="1" presId="urn:microsoft.com/office/officeart/2005/8/layout/hProcess4"/>
    <dgm:cxn modelId="{01E4253B-AA31-4C4A-9012-17C06BB69E54}" type="presOf" srcId="{188CD389-7B3D-41EA-9523-C45ED1122666}" destId="{F74B186E-59D4-4632-BD8D-FAE525772EB5}" srcOrd="0" destOrd="3" presId="urn:microsoft.com/office/officeart/2005/8/layout/hProcess4"/>
    <dgm:cxn modelId="{9F824343-39C5-481D-81F6-48008C88B42E}" type="presOf" srcId="{D8DDAC16-A23A-4B67-A3B3-E28145157C56}" destId="{A16B52F8-0F08-45A4-90B8-606899A500F2}" srcOrd="1" destOrd="2" presId="urn:microsoft.com/office/officeart/2005/8/layout/hProcess4"/>
    <dgm:cxn modelId="{903C9E89-298D-455B-BF35-1E6C56288525}" type="presOf" srcId="{6E756B90-0323-4DF5-BF16-F7027952F221}" destId="{F189F710-6140-4FE2-9BC7-2BF4AFDCEB65}" srcOrd="0" destOrd="0" presId="urn:microsoft.com/office/officeart/2005/8/layout/hProcess4"/>
    <dgm:cxn modelId="{6F9F6A67-8AC2-4EB0-AD00-6D2EBA802977}" type="presOf" srcId="{F290C575-50F1-4047-8C2D-1FCE5547C1F6}" destId="{49713360-58AF-4E77-B3AB-BA9E686976D5}" srcOrd="1" destOrd="0" presId="urn:microsoft.com/office/officeart/2005/8/layout/hProcess4"/>
    <dgm:cxn modelId="{770B25E3-EE0B-4B56-9C04-19F91A3DC922}" type="presOf" srcId="{FB1424A6-940B-4E62-9AA8-B00EA046EA7F}" destId="{49713360-58AF-4E77-B3AB-BA9E686976D5}" srcOrd="1" destOrd="1" presId="urn:microsoft.com/office/officeart/2005/8/layout/hProcess4"/>
    <dgm:cxn modelId="{22D32CD7-3CB4-4D32-A59E-B6D0E6DFA307}" srcId="{AC1DC6D0-E621-484A-9273-F3090215A7EB}" destId="{93E3F751-F767-4B8C-B7ED-FC234E667205}" srcOrd="4" destOrd="0" parTransId="{3F7C8749-A666-4105-B9B9-C35E63B719F4}" sibTransId="{FC9EB6FE-A42C-4537-BFD0-8C3BF56C72EA}"/>
    <dgm:cxn modelId="{CB20C1DF-8CC2-4E8D-851E-A384E5504E6C}" type="presOf" srcId="{1449E759-547C-4674-852B-BE92376F4397}" destId="{61FBC013-4A2C-4DEF-BD26-57BC5921DEB8}" srcOrd="0" destOrd="0" presId="urn:microsoft.com/office/officeart/2005/8/layout/hProcess4"/>
    <dgm:cxn modelId="{2721DA66-6736-4CF5-AD84-553836723B99}" srcId="{F6922A2B-857E-4979-B284-5D2718C4F9BC}" destId="{6E756B90-0323-4DF5-BF16-F7027952F221}" srcOrd="2" destOrd="0" parTransId="{B956DFF1-D6B0-4480-ABD3-F660F631C900}" sibTransId="{EFE91D9D-E5D6-4650-B6DC-4B596001810B}"/>
    <dgm:cxn modelId="{CED9FE06-E6BE-4C9B-86E0-4E4C7D36F841}" srcId="{7FB2D183-7737-4F3C-9559-48C957326442}" destId="{F290C575-50F1-4047-8C2D-1FCE5547C1F6}" srcOrd="0" destOrd="0" parTransId="{5280E9B6-077C-4FCC-A2B8-287923D393AE}" sibTransId="{07CEF596-D572-4B08-88BC-FB800931C4B2}"/>
    <dgm:cxn modelId="{87A7F83B-849F-4695-86E0-89AAAB6E6F5F}" type="presOf" srcId="{3D1F85EB-9512-4643-BE97-85B26912E7D1}" destId="{61FBC013-4A2C-4DEF-BD26-57BC5921DEB8}" srcOrd="0" destOrd="1" presId="urn:microsoft.com/office/officeart/2005/8/layout/hProcess4"/>
    <dgm:cxn modelId="{441CC73F-D708-4976-9DC9-47D067E69946}" srcId="{F6922A2B-857E-4979-B284-5D2718C4F9BC}" destId="{7FB2D183-7737-4F3C-9559-48C957326442}" srcOrd="1" destOrd="0" parTransId="{BE932872-D20E-4BD6-A69D-40B8D74D223A}" sibTransId="{C1096819-E4D1-49CC-9D93-0732444EB9D3}"/>
    <dgm:cxn modelId="{A3B15D43-6836-4067-8723-8EE3157D4F87}" type="presOf" srcId="{F290C575-50F1-4047-8C2D-1FCE5547C1F6}" destId="{F74B186E-59D4-4632-BD8D-FAE525772EB5}" srcOrd="0" destOrd="0" presId="urn:microsoft.com/office/officeart/2005/8/layout/hProcess4"/>
    <dgm:cxn modelId="{B11337F4-0A2F-45DD-BC62-E6E45A28F7B7}" type="presOf" srcId="{3E23FC4E-B759-4F99-8FED-431CD8C591B9}" destId="{53634616-1695-408B-A81F-2F676436CC43}" srcOrd="1" destOrd="0" presId="urn:microsoft.com/office/officeart/2005/8/layout/hProcess4"/>
    <dgm:cxn modelId="{943398CC-EFB5-4356-8A16-973977520027}" srcId="{F6922A2B-857E-4979-B284-5D2718C4F9BC}" destId="{C2DA164A-940E-431C-9EAA-3A2B5EC04D81}" srcOrd="0" destOrd="0" parTransId="{C129BBD5-4194-4230-B1E8-0E192BC4ED06}" sibTransId="{B39FBB64-2775-41CB-A8DC-4BCDC563804E}"/>
    <dgm:cxn modelId="{ED2B1C81-2FBC-48B3-B75D-E7677C947116}" srcId="{7FB2D183-7737-4F3C-9559-48C957326442}" destId="{188CD389-7B3D-41EA-9523-C45ED1122666}" srcOrd="3" destOrd="0" parTransId="{07A36566-FD6F-418E-A279-3EB37E292D2C}" sibTransId="{EDF153F5-73C6-4865-908F-F1AB14C45E1A}"/>
    <dgm:cxn modelId="{D1542C66-6952-4A07-8CFE-517932043D44}" type="presOf" srcId="{2799F185-4018-4D60-ACF3-E1D5E933E230}" destId="{30C145BD-3CB7-4207-B9B1-1D293A46C7BF}" srcOrd="0" destOrd="0" presId="urn:microsoft.com/office/officeart/2005/8/layout/hProcess4"/>
    <dgm:cxn modelId="{B834FF6A-1D3B-4184-9F14-776261381BA9}" type="presOf" srcId="{D8DDAC16-A23A-4B67-A3B3-E28145157C56}" destId="{30C145BD-3CB7-4207-B9B1-1D293A46C7BF}" srcOrd="0" destOrd="2" presId="urn:microsoft.com/office/officeart/2005/8/layout/hProcess4"/>
    <dgm:cxn modelId="{7A30BCAF-0B15-4C36-939E-6390CE17F401}" srcId="{C2DA164A-940E-431C-9EAA-3A2B5EC04D81}" destId="{3D1F85EB-9512-4643-BE97-85B26912E7D1}" srcOrd="1" destOrd="0" parTransId="{BBFFA197-0AEF-4328-B037-39145E9511CD}" sibTransId="{6874912E-D3F7-404E-8F78-60AE252B0475}"/>
    <dgm:cxn modelId="{93C19369-A0E3-4C12-9895-60FAA3AA1C09}" type="presOf" srcId="{C1096819-E4D1-49CC-9D93-0732444EB9D3}" destId="{D150E6D5-D053-4DE7-9C20-E221E041FD1C}" srcOrd="0" destOrd="0" presId="urn:microsoft.com/office/officeart/2005/8/layout/hProcess4"/>
    <dgm:cxn modelId="{4C6CB2C2-9475-42BA-BDEB-894B317AA9CB}" type="presOf" srcId="{188CD389-7B3D-41EA-9523-C45ED1122666}" destId="{49713360-58AF-4E77-B3AB-BA9E686976D5}" srcOrd="1" destOrd="3" presId="urn:microsoft.com/office/officeart/2005/8/layout/hProcess4"/>
    <dgm:cxn modelId="{13914675-D987-4DE0-9789-CFAE273EE907}" type="presOf" srcId="{DE578636-C789-4FA0-A08A-90F5AF72E636}" destId="{61FBC013-4A2C-4DEF-BD26-57BC5921DEB8}" srcOrd="0" destOrd="2" presId="urn:microsoft.com/office/officeart/2005/8/layout/hProcess4"/>
    <dgm:cxn modelId="{674DAD63-2992-4FC1-8DA2-DA0BB3341503}" type="presOf" srcId="{93E3F751-F767-4B8C-B7ED-FC234E667205}" destId="{A16B52F8-0F08-45A4-90B8-606899A500F2}" srcOrd="1" destOrd="4" presId="urn:microsoft.com/office/officeart/2005/8/layout/hProcess4"/>
    <dgm:cxn modelId="{CCA61882-AD05-4E5B-ADEE-80984E072233}" srcId="{7FB2D183-7737-4F3C-9559-48C957326442}" destId="{FB1424A6-940B-4E62-9AA8-B00EA046EA7F}" srcOrd="1" destOrd="0" parTransId="{8AA32732-4FEC-4CF2-997C-539687596645}" sibTransId="{39F84C4C-62A8-4A6A-8764-87BE0E15D6CD}"/>
    <dgm:cxn modelId="{A03C9CF8-AFFE-4C83-B274-990E827DC980}" type="presParOf" srcId="{9895CB50-2F8E-43A4-93F5-156C9F0EA240}" destId="{D57F47E0-D45B-4032-A2DF-13AC3C521B9A}" srcOrd="0" destOrd="0" presId="urn:microsoft.com/office/officeart/2005/8/layout/hProcess4"/>
    <dgm:cxn modelId="{B3C5B04B-1073-46F8-815D-D981F4115698}" type="presParOf" srcId="{9895CB50-2F8E-43A4-93F5-156C9F0EA240}" destId="{37A4C91B-57BC-474E-88BB-D93FC42CBFBF}" srcOrd="1" destOrd="0" presId="urn:microsoft.com/office/officeart/2005/8/layout/hProcess4"/>
    <dgm:cxn modelId="{AACC3376-5DDB-411D-A773-7DA81E2FE8EA}" type="presParOf" srcId="{9895CB50-2F8E-43A4-93F5-156C9F0EA240}" destId="{A3041B68-C1AC-4D7C-801F-753193319DBA}" srcOrd="2" destOrd="0" presId="urn:microsoft.com/office/officeart/2005/8/layout/hProcess4"/>
    <dgm:cxn modelId="{8991F15E-56BD-4528-8108-3C21D6690ADE}" type="presParOf" srcId="{A3041B68-C1AC-4D7C-801F-753193319DBA}" destId="{5CC7FE23-5BC7-4060-A9D3-775B8FE96C6B}" srcOrd="0" destOrd="0" presId="urn:microsoft.com/office/officeart/2005/8/layout/hProcess4"/>
    <dgm:cxn modelId="{F20AFF45-0150-41EB-B807-200E6405A573}" type="presParOf" srcId="{5CC7FE23-5BC7-4060-A9D3-775B8FE96C6B}" destId="{1D5DDFDD-A881-4FA7-A2D9-0D0813BB87FC}" srcOrd="0" destOrd="0" presId="urn:microsoft.com/office/officeart/2005/8/layout/hProcess4"/>
    <dgm:cxn modelId="{194F802B-1C8B-4BB0-AFC3-61029AEBE130}" type="presParOf" srcId="{5CC7FE23-5BC7-4060-A9D3-775B8FE96C6B}" destId="{61FBC013-4A2C-4DEF-BD26-57BC5921DEB8}" srcOrd="1" destOrd="0" presId="urn:microsoft.com/office/officeart/2005/8/layout/hProcess4"/>
    <dgm:cxn modelId="{AB0B9B0D-2648-4B9D-8D60-4CBD003044AA}" type="presParOf" srcId="{5CC7FE23-5BC7-4060-A9D3-775B8FE96C6B}" destId="{B64D6702-3E27-417F-ADDB-469796F19F18}" srcOrd="2" destOrd="0" presId="urn:microsoft.com/office/officeart/2005/8/layout/hProcess4"/>
    <dgm:cxn modelId="{0BFE0F54-AEF6-4854-A6A2-8FFB00DF909B}" type="presParOf" srcId="{5CC7FE23-5BC7-4060-A9D3-775B8FE96C6B}" destId="{8B4C682C-3078-44A1-9B4E-96ADC313882B}" srcOrd="3" destOrd="0" presId="urn:microsoft.com/office/officeart/2005/8/layout/hProcess4"/>
    <dgm:cxn modelId="{252BF8B1-1260-4346-94CB-CCDD4F6F0D4C}" type="presParOf" srcId="{5CC7FE23-5BC7-4060-A9D3-775B8FE96C6B}" destId="{FA90536D-0B74-437C-9934-2C1C851CB57F}" srcOrd="4" destOrd="0" presId="urn:microsoft.com/office/officeart/2005/8/layout/hProcess4"/>
    <dgm:cxn modelId="{3B273E93-FED5-4964-A457-7DC740FB26AA}" type="presParOf" srcId="{A3041B68-C1AC-4D7C-801F-753193319DBA}" destId="{5BE32385-6B5F-4D47-BFAE-E06AD9A10AC9}" srcOrd="1" destOrd="0" presId="urn:microsoft.com/office/officeart/2005/8/layout/hProcess4"/>
    <dgm:cxn modelId="{5C450FE2-AE0D-4A14-9215-FB8D2F88B143}" type="presParOf" srcId="{A3041B68-C1AC-4D7C-801F-753193319DBA}" destId="{F3ECA835-543E-4C26-B822-723FE5850F51}" srcOrd="2" destOrd="0" presId="urn:microsoft.com/office/officeart/2005/8/layout/hProcess4"/>
    <dgm:cxn modelId="{BF0F6889-5AD0-4E91-8BCB-42D2BBD19474}" type="presParOf" srcId="{F3ECA835-543E-4C26-B822-723FE5850F51}" destId="{8A0BCCC8-AA09-4667-9A5A-E1B9EE68AB43}" srcOrd="0" destOrd="0" presId="urn:microsoft.com/office/officeart/2005/8/layout/hProcess4"/>
    <dgm:cxn modelId="{E165784C-0AC8-424E-944D-89ED3634FD0D}" type="presParOf" srcId="{F3ECA835-543E-4C26-B822-723FE5850F51}" destId="{F74B186E-59D4-4632-BD8D-FAE525772EB5}" srcOrd="1" destOrd="0" presId="urn:microsoft.com/office/officeart/2005/8/layout/hProcess4"/>
    <dgm:cxn modelId="{4D46E320-1F6F-4AFD-B56E-137EF88454C5}" type="presParOf" srcId="{F3ECA835-543E-4C26-B822-723FE5850F51}" destId="{49713360-58AF-4E77-B3AB-BA9E686976D5}" srcOrd="2" destOrd="0" presId="urn:microsoft.com/office/officeart/2005/8/layout/hProcess4"/>
    <dgm:cxn modelId="{C4C83FAB-54EF-4970-A0A0-150E7E39E6E9}" type="presParOf" srcId="{F3ECA835-543E-4C26-B822-723FE5850F51}" destId="{FC3CA7B3-710D-4DE3-A434-571DC8E5B515}" srcOrd="3" destOrd="0" presId="urn:microsoft.com/office/officeart/2005/8/layout/hProcess4"/>
    <dgm:cxn modelId="{98FFC293-9048-45A3-B75C-465FCF7DAF51}" type="presParOf" srcId="{F3ECA835-543E-4C26-B822-723FE5850F51}" destId="{E1F7EA9E-6254-4507-BE08-90733494ACB1}" srcOrd="4" destOrd="0" presId="urn:microsoft.com/office/officeart/2005/8/layout/hProcess4"/>
    <dgm:cxn modelId="{6FD19BC2-D839-4168-8E43-EB8636B7F060}" type="presParOf" srcId="{A3041B68-C1AC-4D7C-801F-753193319DBA}" destId="{D150E6D5-D053-4DE7-9C20-E221E041FD1C}" srcOrd="3" destOrd="0" presId="urn:microsoft.com/office/officeart/2005/8/layout/hProcess4"/>
    <dgm:cxn modelId="{88DB4182-DB42-4601-9ADD-A5B0B8E8EEBC}" type="presParOf" srcId="{A3041B68-C1AC-4D7C-801F-753193319DBA}" destId="{FB430043-3429-4722-A1DB-AA608F291D99}" srcOrd="4" destOrd="0" presId="urn:microsoft.com/office/officeart/2005/8/layout/hProcess4"/>
    <dgm:cxn modelId="{C2567611-09B8-4E05-A866-D05648E53081}" type="presParOf" srcId="{FB430043-3429-4722-A1DB-AA608F291D99}" destId="{1FB1BD44-37EC-415F-91B0-78EF167AFBBB}" srcOrd="0" destOrd="0" presId="urn:microsoft.com/office/officeart/2005/8/layout/hProcess4"/>
    <dgm:cxn modelId="{EE99C64D-02AC-4A83-8FD8-8480C7F7672E}" type="presParOf" srcId="{FB430043-3429-4722-A1DB-AA608F291D99}" destId="{17487DB5-6D92-4383-9AF7-2003D8638089}" srcOrd="1" destOrd="0" presId="urn:microsoft.com/office/officeart/2005/8/layout/hProcess4"/>
    <dgm:cxn modelId="{C2A82880-E550-4E30-9E2A-4BB45C8FEB3F}" type="presParOf" srcId="{FB430043-3429-4722-A1DB-AA608F291D99}" destId="{53634616-1695-408B-A81F-2F676436CC43}" srcOrd="2" destOrd="0" presId="urn:microsoft.com/office/officeart/2005/8/layout/hProcess4"/>
    <dgm:cxn modelId="{765DC4E1-164E-4640-A71E-A2352E5940F2}" type="presParOf" srcId="{FB430043-3429-4722-A1DB-AA608F291D99}" destId="{F189F710-6140-4FE2-9BC7-2BF4AFDCEB65}" srcOrd="3" destOrd="0" presId="urn:microsoft.com/office/officeart/2005/8/layout/hProcess4"/>
    <dgm:cxn modelId="{66E5E6C4-C2D0-421F-ADEC-15CF8F787F9A}" type="presParOf" srcId="{FB430043-3429-4722-A1DB-AA608F291D99}" destId="{3C679BC3-FDF5-4C69-8810-E8EA0946F488}" srcOrd="4" destOrd="0" presId="urn:microsoft.com/office/officeart/2005/8/layout/hProcess4"/>
    <dgm:cxn modelId="{6BE6864B-E6DF-494E-A07F-DDC371367B4F}" type="presParOf" srcId="{A3041B68-C1AC-4D7C-801F-753193319DBA}" destId="{3B02F7E7-7177-40A5-9E6B-2AA5BB882AA6}" srcOrd="5" destOrd="0" presId="urn:microsoft.com/office/officeart/2005/8/layout/hProcess4"/>
    <dgm:cxn modelId="{F112719A-17DD-405D-8EBA-9EBEBE84E364}" type="presParOf" srcId="{A3041B68-C1AC-4D7C-801F-753193319DBA}" destId="{E5B8B48E-47A9-49E5-8D7C-EE2987008E35}" srcOrd="6" destOrd="0" presId="urn:microsoft.com/office/officeart/2005/8/layout/hProcess4"/>
    <dgm:cxn modelId="{BF70C219-C0DC-4144-90AB-D61602688F40}" type="presParOf" srcId="{E5B8B48E-47A9-49E5-8D7C-EE2987008E35}" destId="{D6272F59-9BE6-4FE2-B1E6-D509147DCEE4}" srcOrd="0" destOrd="0" presId="urn:microsoft.com/office/officeart/2005/8/layout/hProcess4"/>
    <dgm:cxn modelId="{803E4DEA-F31B-4999-8B6B-28A6C879F297}" type="presParOf" srcId="{E5B8B48E-47A9-49E5-8D7C-EE2987008E35}" destId="{30C145BD-3CB7-4207-B9B1-1D293A46C7BF}" srcOrd="1" destOrd="0" presId="urn:microsoft.com/office/officeart/2005/8/layout/hProcess4"/>
    <dgm:cxn modelId="{9B1287F9-3C71-45FC-80C9-11D2A4E72E0C}" type="presParOf" srcId="{E5B8B48E-47A9-49E5-8D7C-EE2987008E35}" destId="{A16B52F8-0F08-45A4-90B8-606899A500F2}" srcOrd="2" destOrd="0" presId="urn:microsoft.com/office/officeart/2005/8/layout/hProcess4"/>
    <dgm:cxn modelId="{FD608A06-48CF-46A9-B12D-63300A37BB25}" type="presParOf" srcId="{E5B8B48E-47A9-49E5-8D7C-EE2987008E35}" destId="{544B353E-028D-4E2E-9475-343A9660BECC}" srcOrd="3" destOrd="0" presId="urn:microsoft.com/office/officeart/2005/8/layout/hProcess4"/>
    <dgm:cxn modelId="{36682716-2DFB-44B8-8765-403F4C82325E}" type="presParOf" srcId="{E5B8B48E-47A9-49E5-8D7C-EE2987008E35}" destId="{7A63AA9B-A9E6-4D83-A77F-04951B201BA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FBC013-4A2C-4DEF-BD26-57BC5921DEB8}">
      <dsp:nvSpPr>
        <dsp:cNvPr id="0" name=""/>
        <dsp:cNvSpPr/>
      </dsp:nvSpPr>
      <dsp:spPr>
        <a:xfrm>
          <a:off x="1174" y="1498106"/>
          <a:ext cx="1881469" cy="2575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Colonización </a:t>
          </a:r>
          <a:endParaRPr lang="es-GT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Concesiones Forestales industriales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Economía extractiva</a:t>
          </a:r>
          <a:endParaRPr lang="es-GT" sz="1300" kern="1200" dirty="0"/>
        </a:p>
      </dsp:txBody>
      <dsp:txXfrm>
        <a:off x="1174" y="1498106"/>
        <a:ext cx="1881469" cy="2023942"/>
      </dsp:txXfrm>
    </dsp:sp>
    <dsp:sp modelId="{5BE32385-6B5F-4D47-BFAE-E06AD9A10AC9}">
      <dsp:nvSpPr>
        <dsp:cNvPr id="0" name=""/>
        <dsp:cNvSpPr/>
      </dsp:nvSpPr>
      <dsp:spPr>
        <a:xfrm>
          <a:off x="968172" y="2582736"/>
          <a:ext cx="2026018" cy="2026018"/>
        </a:xfrm>
        <a:prstGeom prst="leftCircularArrow">
          <a:avLst>
            <a:gd name="adj1" fmla="val 2693"/>
            <a:gd name="adj2" fmla="val 327896"/>
            <a:gd name="adj3" fmla="val 1450852"/>
            <a:gd name="adj4" fmla="val 8371935"/>
            <a:gd name="adj5" fmla="val 31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4C682C-3078-44A1-9B4E-96ADC313882B}">
      <dsp:nvSpPr>
        <dsp:cNvPr id="0" name=""/>
        <dsp:cNvSpPr/>
      </dsp:nvSpPr>
      <dsp:spPr>
        <a:xfrm>
          <a:off x="419279" y="3549775"/>
          <a:ext cx="1672417" cy="665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FYDEP </a:t>
          </a:r>
          <a:endParaRPr lang="es-GT" sz="17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1959-1974</a:t>
          </a:r>
          <a:endParaRPr lang="es-GT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279" y="3549775"/>
        <a:ext cx="1672417" cy="665065"/>
      </dsp:txXfrm>
    </dsp:sp>
    <dsp:sp modelId="{F74B186E-59D4-4632-BD8D-FAE525772EB5}">
      <dsp:nvSpPr>
        <dsp:cNvPr id="0" name=""/>
        <dsp:cNvSpPr/>
      </dsp:nvSpPr>
      <dsp:spPr>
        <a:xfrm>
          <a:off x="2351550" y="1498106"/>
          <a:ext cx="1881469" cy="2575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Colonización</a:t>
          </a:r>
          <a:endParaRPr lang="es-GT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Industria ganadera en el </a:t>
          </a:r>
          <a:r>
            <a:rPr lang="es-GT" sz="1300" b="1" kern="1200" dirty="0" smtClean="0"/>
            <a:t>área</a:t>
          </a:r>
          <a:r>
            <a:rPr lang="es-GT" sz="1300" kern="1200" dirty="0" smtClean="0"/>
            <a:t> </a:t>
          </a:r>
          <a:r>
            <a:rPr lang="es-GT" sz="1300" b="1" kern="1200" dirty="0" smtClean="0"/>
            <a:t>central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dirty="0" smtClean="0"/>
            <a:t>Pequeños productores agrícolas en el </a:t>
          </a:r>
          <a:r>
            <a:rPr lang="es-MX" sz="1300" b="1" kern="1200" dirty="0" smtClean="0"/>
            <a:t>sur</a:t>
          </a:r>
          <a:endParaRPr lang="es-GT" sz="1300" b="1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Industria forestal en el </a:t>
          </a:r>
          <a:r>
            <a:rPr lang="es-GT" sz="1300" b="1" kern="1200" dirty="0" smtClean="0"/>
            <a:t>norte (hoy RBM)</a:t>
          </a:r>
        </a:p>
      </dsp:txBody>
      <dsp:txXfrm>
        <a:off x="2351550" y="2050090"/>
        <a:ext cx="1881469" cy="2023942"/>
      </dsp:txXfrm>
    </dsp:sp>
    <dsp:sp modelId="{D150E6D5-D053-4DE7-9C20-E221E041FD1C}">
      <dsp:nvSpPr>
        <dsp:cNvPr id="0" name=""/>
        <dsp:cNvSpPr/>
      </dsp:nvSpPr>
      <dsp:spPr>
        <a:xfrm>
          <a:off x="3276859" y="861098"/>
          <a:ext cx="2277894" cy="2277894"/>
        </a:xfrm>
        <a:prstGeom prst="circularArrow">
          <a:avLst>
            <a:gd name="adj1" fmla="val 2396"/>
            <a:gd name="adj2" fmla="val 289630"/>
            <a:gd name="adj3" fmla="val 20243591"/>
            <a:gd name="adj4" fmla="val 13284243"/>
            <a:gd name="adj5" fmla="val 27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3CA7B3-710D-4DE3-A434-571DC8E5B515}">
      <dsp:nvSpPr>
        <dsp:cNvPr id="0" name=""/>
        <dsp:cNvSpPr/>
      </dsp:nvSpPr>
      <dsp:spPr>
        <a:xfrm>
          <a:off x="2769655" y="1285884"/>
          <a:ext cx="1672417" cy="665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FYDEP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1974-1987</a:t>
          </a:r>
          <a:endParaRPr lang="es-GT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9655" y="1285884"/>
        <a:ext cx="1672417" cy="665065"/>
      </dsp:txXfrm>
    </dsp:sp>
    <dsp:sp modelId="{17487DB5-6D92-4383-9AF7-2003D8638089}">
      <dsp:nvSpPr>
        <dsp:cNvPr id="0" name=""/>
        <dsp:cNvSpPr/>
      </dsp:nvSpPr>
      <dsp:spPr>
        <a:xfrm>
          <a:off x="4701926" y="1498106"/>
          <a:ext cx="1881469" cy="2575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Integración al Desarrollo Económico del país, con un enfoque productivo</a:t>
          </a:r>
          <a:endParaRPr lang="es-GT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Económico / Productivo</a:t>
          </a:r>
        </a:p>
      </dsp:txBody>
      <dsp:txXfrm>
        <a:off x="4701926" y="1498106"/>
        <a:ext cx="1881469" cy="2023942"/>
      </dsp:txXfrm>
    </dsp:sp>
    <dsp:sp modelId="{3B02F7E7-7177-40A5-9E6B-2AA5BB882AA6}">
      <dsp:nvSpPr>
        <dsp:cNvPr id="0" name=""/>
        <dsp:cNvSpPr/>
      </dsp:nvSpPr>
      <dsp:spPr>
        <a:xfrm>
          <a:off x="5668925" y="2582736"/>
          <a:ext cx="2026018" cy="2026018"/>
        </a:xfrm>
        <a:prstGeom prst="leftCircularArrow">
          <a:avLst>
            <a:gd name="adj1" fmla="val 2693"/>
            <a:gd name="adj2" fmla="val 327896"/>
            <a:gd name="adj3" fmla="val 1450852"/>
            <a:gd name="adj4" fmla="val 8371935"/>
            <a:gd name="adj5" fmla="val 31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9F710-6140-4FE2-9BC7-2BF4AFDCEB65}">
      <dsp:nvSpPr>
        <dsp:cNvPr id="0" name=""/>
        <dsp:cNvSpPr/>
      </dsp:nvSpPr>
      <dsp:spPr>
        <a:xfrm>
          <a:off x="5120031" y="3549775"/>
          <a:ext cx="1672417" cy="665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SEGEPLAN</a:t>
          </a:r>
          <a:r>
            <a:rPr lang="es-GT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G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1987-1991</a:t>
          </a:r>
        </a:p>
      </dsp:txBody>
      <dsp:txXfrm>
        <a:off x="5120031" y="3549775"/>
        <a:ext cx="1672417" cy="665065"/>
      </dsp:txXfrm>
    </dsp:sp>
    <dsp:sp modelId="{30C145BD-3CB7-4207-B9B1-1D293A46C7BF}">
      <dsp:nvSpPr>
        <dsp:cNvPr id="0" name=""/>
        <dsp:cNvSpPr/>
      </dsp:nvSpPr>
      <dsp:spPr>
        <a:xfrm>
          <a:off x="7052303" y="1498106"/>
          <a:ext cx="1881469" cy="2575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GT" sz="1300" kern="1200" dirty="0" smtClean="0"/>
            <a:t>Enfoque de desarrollo sostenible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Contener la deforestación / migración 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Áreas Protegidas del Sur y de la RBM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GT" sz="1300" kern="1200" dirty="0" smtClean="0"/>
            <a:t>Saneamiento del Lago Peten Itzá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GT" sz="1300" kern="1200" dirty="0" smtClean="0"/>
        </a:p>
      </dsp:txBody>
      <dsp:txXfrm>
        <a:off x="7052303" y="2050090"/>
        <a:ext cx="1881469" cy="2023942"/>
      </dsp:txXfrm>
    </dsp:sp>
    <dsp:sp modelId="{544B353E-028D-4E2E-9475-343A9660BECC}">
      <dsp:nvSpPr>
        <dsp:cNvPr id="0" name=""/>
        <dsp:cNvSpPr/>
      </dsp:nvSpPr>
      <dsp:spPr>
        <a:xfrm>
          <a:off x="7470407" y="1285884"/>
          <a:ext cx="1672417" cy="665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GT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PDI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SEGEPLAN</a:t>
          </a:r>
          <a:endParaRPr lang="es-GT" sz="18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1990-</a:t>
          </a:r>
          <a:r>
            <a:rPr lang="es-GT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2010</a:t>
          </a:r>
        </a:p>
      </dsp:txBody>
      <dsp:txXfrm>
        <a:off x="7470407" y="1285884"/>
        <a:ext cx="1672417" cy="665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90C40-A40C-445A-A401-59C61F520455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C075-AAEF-4297-9BDC-63CDE41BAB37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1EC317-80A5-4B27-A05B-2AB34A670C4E}" type="slidenum">
              <a:rPr lang="es-GT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G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D7F5B7-55C3-4766-9FB2-86DAEAC787B0}" type="slidenum">
              <a:rPr lang="es-GT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G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_tradnl" smtClean="0"/>
              <a:t>Organizar por los 3 petén </a:t>
            </a:r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895DBC-EB3C-42B5-A9CE-FFD89587F6AF}" type="slidenum">
              <a:rPr 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GT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D66E8E-4F70-47D1-8448-1574926B387F}" type="slidenum">
              <a:rPr lang="es-G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D499-6A26-490D-8A15-D745AD90AE12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805E-0DF8-44BD-804E-72907E2B1D7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D499-6A26-490D-8A15-D745AD90AE12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805E-0DF8-44BD-804E-72907E2B1D7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D499-6A26-490D-8A15-D745AD90AE12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805E-0DF8-44BD-804E-72907E2B1D7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D499-6A26-490D-8A15-D745AD90AE12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805E-0DF8-44BD-804E-72907E2B1D7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D499-6A26-490D-8A15-D745AD90AE12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805E-0DF8-44BD-804E-72907E2B1D7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D499-6A26-490D-8A15-D745AD90AE12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805E-0DF8-44BD-804E-72907E2B1D7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D499-6A26-490D-8A15-D745AD90AE12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805E-0DF8-44BD-804E-72907E2B1D7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D499-6A26-490D-8A15-D745AD90AE12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805E-0DF8-44BD-804E-72907E2B1D7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D499-6A26-490D-8A15-D745AD90AE12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805E-0DF8-44BD-804E-72907E2B1D7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D499-6A26-490D-8A15-D745AD90AE12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805E-0DF8-44BD-804E-72907E2B1D7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D499-6A26-490D-8A15-D745AD90AE12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4805E-0DF8-44BD-804E-72907E2B1D7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6D499-6A26-490D-8A15-D745AD90AE12}" type="datetimeFigureOut">
              <a:rPr lang="es-GT" smtClean="0"/>
              <a:pPr/>
              <a:t>24/08/2011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805E-0DF8-44BD-804E-72907E2B1D70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rganizacionmundomaya.org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miradorbasin.org/" TargetMode="External"/></Relationships>
</file>

<file path=ppt/slides/_rels/slide11.xml.rels><?xml version="1.0" encoding="UTF-8" standalone="yes" ?><Relationships xmlns="http://schemas.openxmlformats.org/package/2006/relationships"><Relationship Id="rId8" Target="../media/image12.jpeg" Type="http://schemas.openxmlformats.org/officeDocument/2006/relationships/image"/><Relationship Id="rId3" Target="../media/image7.jpeg" Type="http://schemas.openxmlformats.org/officeDocument/2006/relationships/image"/><Relationship Id="rId7" Target="../media/image11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10.jpeg" Type="http://schemas.openxmlformats.org/officeDocument/2006/relationships/image"/><Relationship Id="rId5" Target="../media/image9.jpe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7290" y="1643050"/>
            <a:ext cx="6172200" cy="1894362"/>
          </a:xfrm>
        </p:spPr>
        <p:txBody>
          <a:bodyPr>
            <a:normAutofit/>
          </a:bodyPr>
          <a:lstStyle/>
          <a:p>
            <a:r>
              <a:rPr lang="es-MX" dirty="0" smtClean="0"/>
              <a:t>Tendencias de la Conservación y el Turismo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Iliana Monterroso</a:t>
            </a:r>
          </a:p>
          <a:p>
            <a:r>
              <a:rPr lang="es-MX" sz="2400" dirty="0" err="1" smtClean="0"/>
              <a:t>Rights</a:t>
            </a:r>
            <a:r>
              <a:rPr lang="es-MX" sz="2400" dirty="0" smtClean="0"/>
              <a:t> and </a:t>
            </a:r>
            <a:r>
              <a:rPr lang="es-MX" sz="2400" dirty="0" err="1" smtClean="0"/>
              <a:t>Resources</a:t>
            </a:r>
            <a:r>
              <a:rPr lang="es-MX" sz="2400" dirty="0" smtClean="0"/>
              <a:t> </a:t>
            </a:r>
            <a:r>
              <a:rPr lang="es-MX" sz="2400" dirty="0" err="1" smtClean="0"/>
              <a:t>Initiative</a:t>
            </a:r>
            <a:endParaRPr lang="es-MX" sz="2400" dirty="0" smtClean="0"/>
          </a:p>
          <a:p>
            <a:r>
              <a:rPr lang="es-MX" sz="2400" dirty="0" smtClean="0"/>
              <a:t>Agosto, 2011</a:t>
            </a:r>
            <a:endParaRPr lang="es-G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3008313" cy="1162050"/>
          </a:xfrm>
        </p:spPr>
        <p:txBody>
          <a:bodyPr>
            <a:normAutofit/>
          </a:bodyPr>
          <a:lstStyle/>
          <a:p>
            <a:r>
              <a:rPr lang="es-MX" dirty="0" smtClean="0"/>
              <a:t>Contraste entre los modelos de turismo a nivel de la RBM</a:t>
            </a:r>
            <a:endParaRPr lang="es-GT" dirty="0"/>
          </a:p>
        </p:txBody>
      </p:sp>
      <p:pic>
        <p:nvPicPr>
          <p:cNvPr id="10" name="Picture 3" descr="mirador_final_con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28811"/>
            <a:ext cx="5111750" cy="394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3286148" cy="507209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/>
              <a:t>Dos modelos de </a:t>
            </a:r>
            <a:r>
              <a:rPr lang="es-ES" sz="1800" dirty="0" smtClean="0"/>
              <a:t>turismo</a:t>
            </a:r>
            <a:r>
              <a:rPr lang="es-ES" sz="1600" dirty="0" smtClean="0"/>
              <a:t> vigentes el primero como una estrategia de sobrevivencia de comunidades locales en la que predomina la actividad turística como alternativa económica y que se integra a sitios que por su ubicación geográfica e histórica y que cuenta con muy bajo apoyo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El segundo un modelo de turismo masivo o de enclave Programa Mundo Maya (</a:t>
            </a:r>
            <a:r>
              <a:rPr lang="es-ES" sz="1600" i="1" dirty="0" smtClean="0"/>
              <a:t>(</a:t>
            </a:r>
            <a:r>
              <a:rPr lang="es-ES" sz="1600" i="1" u="sng" dirty="0" smtClean="0">
                <a:hlinkClick r:id="rId3"/>
              </a:rPr>
              <a:t>http://organizacionmundomaya.org/</a:t>
            </a:r>
            <a:r>
              <a:rPr lang="es-ES" sz="1600" i="1" dirty="0" smtClean="0"/>
              <a:t>) </a:t>
            </a:r>
            <a:r>
              <a:rPr lang="es-ES" sz="1600" dirty="0" smtClean="0"/>
              <a:t>Proyecto Cuenca Mirador (</a:t>
            </a:r>
            <a:r>
              <a:rPr lang="es-ES" sz="1600" dirty="0" smtClean="0">
                <a:hlinkClick r:id="rId4"/>
              </a:rPr>
              <a:t>www.miradorbasin.org</a:t>
            </a:r>
            <a:r>
              <a:rPr lang="es-ES" sz="1600" dirty="0" smtClean="0"/>
              <a:t>) </a:t>
            </a:r>
            <a:endParaRPr lang="es-GT" sz="1600" dirty="0" smtClean="0"/>
          </a:p>
          <a:p>
            <a:pPr>
              <a:buFont typeface="Arial" pitchFamily="34" charset="0"/>
              <a:buChar char="•"/>
            </a:pPr>
            <a:r>
              <a:rPr lang="es-MX" sz="1600" dirty="0" smtClean="0"/>
              <a:t>El Desarrollo del Proyecto Mirador – foco de conflictos de las diferentes visiones  (Acuerdo Gubernativo 169-2002; Acuerdo Gubernativo 154-2005; Propuesta de </a:t>
            </a:r>
            <a:r>
              <a:rPr lang="es-MX" sz="1600" smtClean="0"/>
              <a:t>Ley 4233)</a:t>
            </a:r>
            <a:endParaRPr lang="es-G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2873720" cy="326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4800600"/>
            <a:ext cx="6108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643701" cy="113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8745" y="928670"/>
            <a:ext cx="4925255" cy="222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071810"/>
            <a:ext cx="3683322" cy="220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928670"/>
            <a:ext cx="25527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5572132" y="5288339"/>
            <a:ext cx="3571868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GT" sz="1600" dirty="0" smtClean="0"/>
              <a:t>(81.84 km</a:t>
            </a:r>
            <a:r>
              <a:rPr lang="es-GT" sz="1600" baseline="30000" dirty="0" smtClean="0"/>
              <a:t>2 </a:t>
            </a:r>
            <a:r>
              <a:rPr lang="es-GT" sz="1600" dirty="0" smtClean="0"/>
              <a:t>8,184 has según el Plan Maestro CONAP et al, 2002), Zona Arqueológica Especial Cuenca del Mirador, Proyecto Cuenca del Mirador área de </a:t>
            </a:r>
            <a:r>
              <a:rPr lang="es-ES" sz="1600" dirty="0" smtClean="0"/>
              <a:t>2,124.62  Km</a:t>
            </a:r>
            <a:r>
              <a:rPr lang="es-ES" sz="1600" baseline="30000" dirty="0" smtClean="0"/>
              <a:t>2</a:t>
            </a:r>
            <a:r>
              <a:rPr lang="es-ES" sz="1600" dirty="0" smtClean="0"/>
              <a:t>, cerca de 525,000 acres,  212, 462.25 Has</a:t>
            </a:r>
            <a:r>
              <a:rPr lang="es-GT" sz="1600" dirty="0" smtClean="0"/>
              <a:t>). 810,000 acres</a:t>
            </a:r>
          </a:p>
          <a:p>
            <a:endParaRPr lang="es-GT" sz="16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2059559"/>
            <a:ext cx="5503440" cy="194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GHF-2_MBR lost 70% of forest in last 10 years_WW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61925"/>
            <a:ext cx="9105900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27538" y="5445125"/>
            <a:ext cx="3816350" cy="360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508500"/>
            <a:ext cx="4356100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MX" dirty="0">
                <a:latin typeface="Arial" charset="0"/>
                <a:cs typeface="Arial" charset="0"/>
              </a:rPr>
              <a:t>“…según la </a:t>
            </a:r>
            <a:r>
              <a:rPr lang="es-MX" dirty="0" err="1">
                <a:latin typeface="Arial" charset="0"/>
                <a:cs typeface="Arial" charset="0"/>
              </a:rPr>
              <a:t>World</a:t>
            </a:r>
            <a:r>
              <a:rPr lang="es-MX" dirty="0">
                <a:latin typeface="Arial" charset="0"/>
                <a:cs typeface="Arial" charset="0"/>
              </a:rPr>
              <a:t> Wildlife Fund (WWF), la Reserva de Biosfera Maya ha perdido 70% de sus bosques en los últimos 10 años.”</a:t>
            </a:r>
          </a:p>
          <a:p>
            <a:pPr algn="just">
              <a:defRPr/>
            </a:pPr>
            <a:endParaRPr lang="es-MX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Nota: Es un dato totalmente FALSO</a:t>
            </a:r>
            <a:endParaRPr lang="es-GT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s-GT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GHF-4_Logging clearcut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427538" y="5732463"/>
            <a:ext cx="3816350" cy="3603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292600"/>
            <a:ext cx="4356100" cy="258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MX" dirty="0">
                <a:latin typeface="Arial" charset="0"/>
                <a:cs typeface="Arial" charset="0"/>
              </a:rPr>
              <a:t>“La extracción de madera también ha tenido un efecto devastador sobre la Cuenca Mirador, ya que la </a:t>
            </a:r>
            <a:r>
              <a:rPr lang="es-MX" dirty="0">
                <a:solidFill>
                  <a:srgbClr val="FF0000"/>
                </a:solidFill>
                <a:latin typeface="Arial" charset="0"/>
                <a:cs typeface="Arial" charset="0"/>
              </a:rPr>
              <a:t>tala rasa </a:t>
            </a:r>
            <a:r>
              <a:rPr lang="es-MX" dirty="0">
                <a:latin typeface="Arial" charset="0"/>
                <a:cs typeface="Arial" charset="0"/>
              </a:rPr>
              <a:t>destruye el bosque….”</a:t>
            </a:r>
          </a:p>
          <a:p>
            <a:pPr algn="just">
              <a:defRPr/>
            </a:pPr>
            <a:endParaRPr lang="es-MX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es-MX" b="1" dirty="0">
                <a:solidFill>
                  <a:schemeClr val="accent3">
                    <a:lumMod val="50000"/>
                  </a:schemeClr>
                </a:solidFill>
                <a:latin typeface="Arial" charset="0"/>
                <a:cs typeface="Arial" charset="0"/>
              </a:rPr>
              <a:t>Nota: Es totalmente FALSO ya que no existe tala rasa en el área, sino solamente tala selectiva certificada</a:t>
            </a:r>
            <a:endParaRPr lang="es-GT" b="1" dirty="0">
              <a:solidFill>
                <a:schemeClr val="accent3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28596" y="1643050"/>
            <a:ext cx="2786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u="sng" dirty="0" smtClean="0"/>
              <a:t>PLAN DE NEGOCIOS</a:t>
            </a:r>
            <a:endParaRPr lang="es-GT" dirty="0" smtClean="0"/>
          </a:p>
          <a:p>
            <a:pPr algn="ctr"/>
            <a:r>
              <a:rPr lang="es-ES_tradnl" b="1" dirty="0" smtClean="0"/>
              <a:t>EMPRESA DE TURISMO COMUNITARIO </a:t>
            </a:r>
            <a:endParaRPr lang="es-GT" dirty="0" smtClean="0"/>
          </a:p>
          <a:p>
            <a:pPr algn="ctr"/>
            <a:r>
              <a:rPr lang="es-ES_tradnl" b="1" dirty="0" smtClean="0"/>
              <a:t>“YALOCH”</a:t>
            </a:r>
            <a:endParaRPr lang="es-GT" dirty="0" smtClean="0"/>
          </a:p>
          <a:p>
            <a:pPr algn="ctr"/>
            <a:r>
              <a:rPr lang="es-ES_tradnl" dirty="0" smtClean="0"/>
              <a:t>MELCHOR DE MENCOS, PETEN.</a:t>
            </a:r>
            <a:endParaRPr lang="es-GT" dirty="0" smtClean="0"/>
          </a:p>
          <a:p>
            <a:pPr algn="ctr"/>
            <a:r>
              <a:rPr lang="es-ES_tradnl" dirty="0" smtClean="0"/>
              <a:t>ABRIL  DE 2010.</a:t>
            </a:r>
            <a:endParaRPr lang="es-GT" dirty="0" smtClean="0"/>
          </a:p>
          <a:p>
            <a:pPr algn="ctr"/>
            <a:endParaRPr lang="es-GT" dirty="0"/>
          </a:p>
        </p:txBody>
      </p:sp>
      <p:pic>
        <p:nvPicPr>
          <p:cNvPr id="2050" name="Picture 2" descr="DSC063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02" y="3643314"/>
            <a:ext cx="26289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500430" y="571480"/>
            <a:ext cx="3143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 smtClean="0">
                <a:solidFill>
                  <a:srgbClr val="C00000"/>
                </a:solidFill>
                <a:latin typeface="Papyrus" pitchFamily="66" charset="0"/>
              </a:rPr>
              <a:t>FOLLETO TURISTICO</a:t>
            </a:r>
            <a:endParaRPr lang="es-GT" dirty="0" smtClean="0">
              <a:solidFill>
                <a:srgbClr val="C00000"/>
              </a:solidFill>
              <a:latin typeface="Papyrus" pitchFamily="66" charset="0"/>
            </a:endParaRPr>
          </a:p>
          <a:p>
            <a:pPr algn="ctr"/>
            <a:r>
              <a:rPr lang="es-GT" b="1" dirty="0" smtClean="0">
                <a:solidFill>
                  <a:srgbClr val="C00000"/>
                </a:solidFill>
                <a:latin typeface="Papyrus" pitchFamily="66" charset="0"/>
              </a:rPr>
              <a:t> </a:t>
            </a:r>
            <a:endParaRPr lang="es-GT" dirty="0" smtClean="0">
              <a:solidFill>
                <a:srgbClr val="C00000"/>
              </a:solidFill>
              <a:latin typeface="Papyrus" pitchFamily="66" charset="0"/>
            </a:endParaRPr>
          </a:p>
          <a:p>
            <a:pPr algn="ctr"/>
            <a:r>
              <a:rPr lang="es-GT" b="1" dirty="0" smtClean="0">
                <a:solidFill>
                  <a:srgbClr val="C00000"/>
                </a:solidFill>
                <a:latin typeface="Papyrus" pitchFamily="66" charset="0"/>
              </a:rPr>
              <a:t> </a:t>
            </a:r>
            <a:endParaRPr lang="es-GT" dirty="0" smtClean="0">
              <a:solidFill>
                <a:srgbClr val="C00000"/>
              </a:solidFill>
              <a:latin typeface="Papyrus" pitchFamily="66" charset="0"/>
            </a:endParaRPr>
          </a:p>
          <a:p>
            <a:pPr algn="ctr"/>
            <a:r>
              <a:rPr lang="es-GT" b="1" dirty="0" smtClean="0">
                <a:solidFill>
                  <a:srgbClr val="C00000"/>
                </a:solidFill>
                <a:latin typeface="Papyrus" pitchFamily="66" charset="0"/>
              </a:rPr>
              <a:t>  EXPEDICION </a:t>
            </a:r>
            <a:endParaRPr lang="es-GT" dirty="0" smtClean="0">
              <a:solidFill>
                <a:srgbClr val="C00000"/>
              </a:solidFill>
              <a:latin typeface="Papyrus" pitchFamily="66" charset="0"/>
            </a:endParaRPr>
          </a:p>
          <a:p>
            <a:pPr algn="ctr"/>
            <a:r>
              <a:rPr lang="es-GT" b="1" dirty="0" smtClean="0">
                <a:solidFill>
                  <a:srgbClr val="C00000"/>
                </a:solidFill>
                <a:latin typeface="Papyrus" pitchFamily="66" charset="0"/>
              </a:rPr>
              <a:t>   EN BUSCA DE LA PIRAMIDE MÁS GRANDE </a:t>
            </a:r>
            <a:endParaRPr lang="es-GT" dirty="0" smtClean="0">
              <a:solidFill>
                <a:srgbClr val="C00000"/>
              </a:solidFill>
              <a:latin typeface="Papyrus" pitchFamily="66" charset="0"/>
            </a:endParaRPr>
          </a:p>
          <a:p>
            <a:pPr algn="ctr"/>
            <a:r>
              <a:rPr lang="es-GT" b="1" dirty="0" smtClean="0">
                <a:solidFill>
                  <a:srgbClr val="C00000"/>
                </a:solidFill>
                <a:latin typeface="Papyrus" pitchFamily="66" charset="0"/>
              </a:rPr>
              <a:t>DEL MUNDO ANTIGUO </a:t>
            </a:r>
            <a:endParaRPr lang="es-GT" dirty="0" smtClean="0">
              <a:solidFill>
                <a:srgbClr val="C00000"/>
              </a:solidFill>
              <a:latin typeface="Papyrus" pitchFamily="66" charset="0"/>
            </a:endParaRPr>
          </a:p>
          <a:p>
            <a:pPr algn="ctr"/>
            <a:r>
              <a:rPr lang="es-GT" b="1" i="1" dirty="0" smtClean="0">
                <a:solidFill>
                  <a:srgbClr val="C00000"/>
                </a:solidFill>
                <a:latin typeface="Papyrus" pitchFamily="66" charset="0"/>
              </a:rPr>
              <a:t>“</a:t>
            </a:r>
            <a:r>
              <a:rPr lang="es-GT" b="1" dirty="0" smtClean="0">
                <a:solidFill>
                  <a:srgbClr val="C00000"/>
                </a:solidFill>
                <a:latin typeface="Papyrus" pitchFamily="66" charset="0"/>
              </a:rPr>
              <a:t>LA DANTA EN EL MIRADOR”,</a:t>
            </a:r>
            <a:r>
              <a:rPr lang="es-GT" b="1" i="1" dirty="0" smtClean="0">
                <a:solidFill>
                  <a:srgbClr val="C00000"/>
                </a:solidFill>
                <a:latin typeface="Papyrus" pitchFamily="66" charset="0"/>
              </a:rPr>
              <a:t> </a:t>
            </a:r>
            <a:endParaRPr lang="es-GT" dirty="0" smtClean="0">
              <a:solidFill>
                <a:srgbClr val="C00000"/>
              </a:solidFill>
              <a:latin typeface="Papyrus" pitchFamily="66" charset="0"/>
            </a:endParaRPr>
          </a:p>
          <a:p>
            <a:pPr algn="ctr"/>
            <a:r>
              <a:rPr lang="es-GT" b="1" i="1" dirty="0" smtClean="0">
                <a:solidFill>
                  <a:srgbClr val="C00000"/>
                </a:solidFill>
                <a:latin typeface="Papyrus" pitchFamily="66" charset="0"/>
              </a:rPr>
              <a:t>Carmelita, Petén,  Guatemala, 2010.</a:t>
            </a:r>
            <a:endParaRPr lang="es-GT" dirty="0" smtClean="0">
              <a:solidFill>
                <a:srgbClr val="C00000"/>
              </a:solidFill>
              <a:latin typeface="Papyrus" pitchFamily="66" charset="0"/>
            </a:endParaRPr>
          </a:p>
          <a:p>
            <a:pPr algn="ctr"/>
            <a:endParaRPr lang="es-GT" dirty="0">
              <a:solidFill>
                <a:srgbClr val="C00000"/>
              </a:solidFill>
              <a:latin typeface="Papyrus" pitchFamily="66" charset="0"/>
            </a:endParaRPr>
          </a:p>
        </p:txBody>
      </p:sp>
      <p:pic>
        <p:nvPicPr>
          <p:cNvPr id="2051" name="Imagen 9" descr="G:\Sobrevuelo ruta Carmelita 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475183"/>
            <a:ext cx="274320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Imagen 1" descr="ENTREGA  DE  CARNET 0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811713"/>
            <a:ext cx="2439988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Imagen 4" descr="DSC078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138499"/>
            <a:ext cx="2486025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Imagen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0"/>
            <a:ext cx="2786063" cy="3217862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Diferentes estrategias de </a:t>
            </a:r>
            <a:r>
              <a:rPr lang="es-MX" dirty="0" err="1" smtClean="0"/>
              <a:t>territorialización</a:t>
            </a:r>
            <a:r>
              <a:rPr lang="es-MX" dirty="0" smtClean="0"/>
              <a:t> – Control del espacio</a:t>
            </a:r>
          </a:p>
          <a:p>
            <a:r>
              <a:rPr lang="es-MX" dirty="0" smtClean="0"/>
              <a:t>Cuestionamiento de los beneficios socio-económicos generados por la conservación</a:t>
            </a:r>
          </a:p>
          <a:p>
            <a:r>
              <a:rPr lang="es-MX" dirty="0" smtClean="0"/>
              <a:t>Escasa inversión del Estado en las instancias que tienen que ver con el tema de la protección del medio ambiente (menor al 1%)</a:t>
            </a:r>
          </a:p>
          <a:p>
            <a:r>
              <a:rPr lang="es-MX" dirty="0" smtClean="0"/>
              <a:t>Poca redistribución de los fondos generados por las actividades de turismo (Ej. US$1-3 Millones generan las entradas del Parque Nacional </a:t>
            </a:r>
            <a:r>
              <a:rPr lang="es-MX" dirty="0" err="1" smtClean="0"/>
              <a:t>Tikal</a:t>
            </a:r>
            <a:r>
              <a:rPr lang="es-MX" dirty="0" smtClean="0"/>
              <a:t> anualmente vs. 0.78% y 0.70% de presupuesto del MICUDE y el IDAEH)</a:t>
            </a:r>
          </a:p>
          <a:p>
            <a:r>
              <a:rPr lang="es-MX" dirty="0" smtClean="0"/>
              <a:t>Poca injerencia del poder local en la planificación de las actividades de conservación y turismo (Ej. </a:t>
            </a:r>
            <a:r>
              <a:rPr lang="es-ES" dirty="0" smtClean="0"/>
              <a:t>Municipalidad </a:t>
            </a:r>
            <a:r>
              <a:rPr lang="es-ES" dirty="0"/>
              <a:t>de San Andrés tiene más del 90% de su territorio dentro de la RBM y Melchor de </a:t>
            </a:r>
            <a:r>
              <a:rPr lang="es-ES" dirty="0" err="1"/>
              <a:t>Mencos</a:t>
            </a:r>
            <a:r>
              <a:rPr lang="es-ES" dirty="0"/>
              <a:t> cerca del 75</a:t>
            </a:r>
            <a:r>
              <a:rPr lang="es-ES" dirty="0" smtClean="0"/>
              <a:t>%) lo cual les obliga a buscar fondos a partir de otras actividades</a:t>
            </a:r>
            <a:endParaRPr lang="es-MX" dirty="0" smtClean="0"/>
          </a:p>
          <a:p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GT"/>
              <a:t>Lecciones aprendidas</a:t>
            </a:r>
            <a:endParaRPr lang="es-E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GT" sz="2400" dirty="0"/>
              <a:t>La lucha organizada, la deliberación y la negociación (todos los actores) son claves en la conformación de un modelo viable en la ZUM</a:t>
            </a:r>
          </a:p>
          <a:p>
            <a:pPr lvl="1">
              <a:lnSpc>
                <a:spcPct val="90000"/>
              </a:lnSpc>
            </a:pPr>
            <a:r>
              <a:rPr lang="es-GT" sz="2000" dirty="0"/>
              <a:t>Papel de ACOFOP: </a:t>
            </a:r>
            <a:r>
              <a:rPr lang="es-GT" sz="2000" dirty="0" smtClean="0"/>
              <a:t>amplia </a:t>
            </a:r>
            <a:r>
              <a:rPr lang="es-GT" sz="2000" dirty="0"/>
              <a:t>el papel de los comunitarios, modifica los propósitos del sistema.</a:t>
            </a:r>
          </a:p>
          <a:p>
            <a:pPr lvl="1">
              <a:lnSpc>
                <a:spcPct val="90000"/>
              </a:lnSpc>
            </a:pPr>
            <a:r>
              <a:rPr lang="es-GT" sz="2000" dirty="0" smtClean="0"/>
              <a:t>La </a:t>
            </a:r>
            <a:r>
              <a:rPr lang="es-GT" sz="2000" dirty="0"/>
              <a:t>movilización social es necesaria para que se de un cambio en las estructuras institucionales</a:t>
            </a:r>
          </a:p>
          <a:p>
            <a:pPr lvl="1">
              <a:lnSpc>
                <a:spcPct val="90000"/>
              </a:lnSpc>
            </a:pPr>
            <a:r>
              <a:rPr lang="es-GT" sz="2000" dirty="0"/>
              <a:t>La movilización política y la lucha constante permite la socialización, la reivindicación, la internalización del proceso, la generación de nuevos líderes (formación de capital social que permite generar acuerdos y darles seguimiento)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GT"/>
              <a:t>Lecciones aprendidas (2)</a:t>
            </a:r>
            <a:endParaRPr 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GT" sz="2400" dirty="0"/>
              <a:t>Es urgente la diversificación de estrategias de medios de vida para los grupos concesionarios:</a:t>
            </a:r>
          </a:p>
          <a:p>
            <a:pPr lvl="1">
              <a:lnSpc>
                <a:spcPct val="90000"/>
              </a:lnSpc>
            </a:pPr>
            <a:r>
              <a:rPr lang="es-GT" sz="2000" dirty="0" smtClean="0"/>
              <a:t>Lograr </a:t>
            </a:r>
            <a:r>
              <a:rPr lang="es-GT" sz="2000" dirty="0"/>
              <a:t>balance de las necesidades técnicas de la producción de madera con otras actividades  </a:t>
            </a:r>
          </a:p>
          <a:p>
            <a:pPr lvl="1">
              <a:lnSpc>
                <a:spcPct val="90000"/>
              </a:lnSpc>
            </a:pPr>
            <a:r>
              <a:rPr lang="es-GT" sz="2000" dirty="0"/>
              <a:t>Para poder lograr la diversificación productiva es importante hacer una revisión del marco regulatorio que está completamente adaptado a las actividades de producción de </a:t>
            </a:r>
            <a:r>
              <a:rPr lang="es-GT" sz="2000" dirty="0" smtClean="0"/>
              <a:t>madera) </a:t>
            </a:r>
            <a:r>
              <a:rPr lang="es-GT" sz="2000" dirty="0"/>
              <a:t>Contemplar la </a:t>
            </a:r>
            <a:r>
              <a:rPr lang="es-GT" sz="2000" dirty="0" err="1"/>
              <a:t>harmonización</a:t>
            </a:r>
            <a:r>
              <a:rPr lang="es-GT" sz="2000" dirty="0"/>
              <a:t> de marcos regulatorios (agricultura, conservación, hidrocarburos) para promover acciones conjuntas de coordinación intersectorial.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s-GT">
                <a:solidFill>
                  <a:schemeClr val="tx1"/>
                </a:solidFill>
              </a:rPr>
              <a:t>Lecciones aprendidas (3)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06362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GT" sz="2400" dirty="0"/>
              <a:t>Es necesario analizar estratégicamente los diferentes espacios de toma decisión y las dinámicas que se dan a través de nuevas alianzas y formas de intervención.  Las alianzas son claves para incidir en procesos altamente burocratizados y con grandes intereses en el control de los recursos</a:t>
            </a:r>
          </a:p>
          <a:p>
            <a:pPr lvl="1">
              <a:lnSpc>
                <a:spcPct val="80000"/>
              </a:lnSpc>
            </a:pPr>
            <a:r>
              <a:rPr lang="es-GT" sz="2000" dirty="0"/>
              <a:t>Se dan cambios en las alianzas y asociaciones entre actores.  Las </a:t>
            </a:r>
            <a:r>
              <a:rPr lang="es-GT" sz="2000" dirty="0" smtClean="0"/>
              <a:t>comunidades</a:t>
            </a:r>
            <a:endParaRPr lang="es-GT" sz="2000" dirty="0"/>
          </a:p>
          <a:p>
            <a:pPr lvl="1">
              <a:lnSpc>
                <a:spcPct val="80000"/>
              </a:lnSpc>
            </a:pPr>
            <a:r>
              <a:rPr lang="es-GT" sz="2000" dirty="0"/>
              <a:t>Evolución de una lógica de conservación basada en alianzas del sector ONG conservacionista con el sector comunitario a una lógica basada en alianzas con sector privado</a:t>
            </a:r>
          </a:p>
          <a:p>
            <a:pPr lvl="1">
              <a:lnSpc>
                <a:spcPct val="80000"/>
              </a:lnSpc>
            </a:pPr>
            <a:r>
              <a:rPr lang="es-GT" sz="2000" dirty="0"/>
              <a:t>Estos cambios de alianza se notan en los proyectos de desarrollo y de inversión</a:t>
            </a:r>
          </a:p>
          <a:p>
            <a:pPr lvl="1">
              <a:lnSpc>
                <a:spcPct val="80000"/>
              </a:lnSpc>
            </a:pPr>
            <a:r>
              <a:rPr lang="es-GT" sz="2000" dirty="0"/>
              <a:t>Los grupos privados empiezan a intervenir a través de inversiones cuantiosas y hacer incidencia en espacios de toma de decisión en alianza con el sector ONG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GT"/>
              <a:t>Lecciones aprendidas (4)</a:t>
            </a:r>
            <a:endParaRPr lang="es-E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GT"/>
              <a:t>Para poder enfrentar presiones externas son necesarias repetidas intervenciones</a:t>
            </a:r>
          </a:p>
          <a:p>
            <a:pPr lvl="1"/>
            <a:r>
              <a:rPr lang="es-GT"/>
              <a:t>El caso del Mirador es muestra de ello.  Se deroga el acuerdo gubernativo pero no se logra tener incidencia en la Mesa Multi-sectorial</a:t>
            </a:r>
          </a:p>
          <a:p>
            <a:pPr lvl="1"/>
            <a:r>
              <a:rPr lang="es-GT"/>
              <a:t>Esto se da porque no están asegurados los derechos de exclusión y en ausencia de certeza jurídica.</a:t>
            </a: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775" y="142875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latin typeface="Century Gothic" pitchFamily="34" charset="0"/>
              </a:rPr>
              <a:t>Petén… </a:t>
            </a:r>
            <a:r>
              <a:rPr lang="es-MX" sz="3600" dirty="0" smtClean="0">
                <a:latin typeface="Century Gothic" pitchFamily="34" charset="0"/>
              </a:rPr>
              <a:t>un territorio con lógica de planificación desde el Estado </a:t>
            </a:r>
            <a:endParaRPr lang="es-GT" sz="3600" dirty="0">
              <a:latin typeface="Century Gothic" pitchFamily="34" charset="0"/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71472" y="628652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Fuente: SEGEPLAN, 2009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/>
              <a:t>Lecciones aprendidas desde la perspectiva de las comunidades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988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000"/>
              <a:t>Ver el conflicto como una oportunidad para aterrizar enfoques participativos en la toma de decisiones</a:t>
            </a:r>
          </a:p>
          <a:p>
            <a:pPr>
              <a:lnSpc>
                <a:spcPct val="80000"/>
              </a:lnSpc>
            </a:pPr>
            <a:r>
              <a:rPr lang="es-ES" sz="2000"/>
              <a:t>La fragilidad a largo plazo de los sistemas de acceso, uso y manejo de los recursos se está volviendo problemático (ante las presiones externas)</a:t>
            </a:r>
          </a:p>
          <a:p>
            <a:pPr>
              <a:lnSpc>
                <a:spcPct val="80000"/>
              </a:lnSpc>
            </a:pPr>
            <a:r>
              <a:rPr lang="es-ES" sz="2000"/>
              <a:t>La capacidad de negociación sin caer en la confrontación les  permite negociar mejores oportunidades para los grupos</a:t>
            </a:r>
          </a:p>
          <a:p>
            <a:pPr>
              <a:lnSpc>
                <a:spcPct val="80000"/>
              </a:lnSpc>
            </a:pPr>
            <a:r>
              <a:rPr lang="es-ES" sz="2000"/>
              <a:t>Se ha logrado fortalecer el capital social interno necesario para poder generar acuerdos y darles seguimiento</a:t>
            </a:r>
          </a:p>
          <a:p>
            <a:pPr>
              <a:lnSpc>
                <a:spcPct val="80000"/>
              </a:lnSpc>
            </a:pPr>
            <a:r>
              <a:rPr lang="es-ES" sz="2000"/>
              <a:t>Es necesario generar respaldos legales para consolidar el modelo de concesión comunitaria para disminuir la vulnerabilidad ante intereses externos</a:t>
            </a:r>
          </a:p>
          <a:p>
            <a:pPr>
              <a:lnSpc>
                <a:spcPct val="80000"/>
              </a:lnSpc>
            </a:pPr>
            <a:r>
              <a:rPr lang="es-ES" sz="2000"/>
              <a:t>Es importante contar con una estructura interna que se encargue de analizar temas de coyuntura y específicamente temas relacioandos con temas de incidencia política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"/>
          <p:cNvSpPr/>
          <p:nvPr/>
        </p:nvSpPr>
        <p:spPr>
          <a:xfrm>
            <a:off x="0" y="0"/>
            <a:ext cx="23574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GT"/>
          </a:p>
        </p:txBody>
      </p:sp>
      <p:pic>
        <p:nvPicPr>
          <p:cNvPr id="12291" name="Picture 4" descr="mapa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5"/>
              </a:clrFrom>
              <a:clrTo>
                <a:srgbClr val="FCFD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775" y="1500188"/>
            <a:ext cx="57134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44 Rectángulo"/>
          <p:cNvSpPr/>
          <p:nvPr/>
        </p:nvSpPr>
        <p:spPr bwMode="auto">
          <a:xfrm>
            <a:off x="439738" y="1608138"/>
            <a:ext cx="5629275" cy="1800225"/>
          </a:xfrm>
          <a:prstGeom prst="rect">
            <a:avLst/>
          </a:prstGeom>
          <a:solidFill>
            <a:srgbClr val="CCFF33">
              <a:alpha val="20000"/>
            </a:srgbClr>
          </a:solidFill>
          <a:ln w="38100" cap="flat" cmpd="sng" algn="ctr">
            <a:solidFill>
              <a:srgbClr val="99CC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6" name="45 Rectángulo"/>
          <p:cNvSpPr/>
          <p:nvPr/>
        </p:nvSpPr>
        <p:spPr bwMode="auto">
          <a:xfrm>
            <a:off x="439738" y="3443288"/>
            <a:ext cx="5629275" cy="900112"/>
          </a:xfrm>
          <a:prstGeom prst="rect">
            <a:avLst/>
          </a:prstGeom>
          <a:solidFill>
            <a:srgbClr val="8064A2">
              <a:lumMod val="40000"/>
              <a:lumOff val="60000"/>
              <a:alpha val="20000"/>
            </a:srgbClr>
          </a:solidFill>
          <a:ln w="381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47" name="46 Rectángulo"/>
          <p:cNvSpPr/>
          <p:nvPr/>
        </p:nvSpPr>
        <p:spPr bwMode="auto">
          <a:xfrm>
            <a:off x="439738" y="4378325"/>
            <a:ext cx="5629275" cy="2101850"/>
          </a:xfrm>
          <a:prstGeom prst="rect">
            <a:avLst/>
          </a:prstGeom>
          <a:solidFill>
            <a:srgbClr val="F79646">
              <a:lumMod val="60000"/>
              <a:lumOff val="40000"/>
              <a:alpha val="20000"/>
            </a:srgbClr>
          </a:solidFill>
          <a:ln w="381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2295" name="3 Título"/>
          <p:cNvSpPr>
            <a:spLocks noGrp="1"/>
          </p:cNvSpPr>
          <p:nvPr>
            <p:ph type="title"/>
          </p:nvPr>
        </p:nvSpPr>
        <p:spPr>
          <a:xfrm>
            <a:off x="71438" y="273050"/>
            <a:ext cx="8929687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600" b="1" smtClean="0">
                <a:solidFill>
                  <a:schemeClr val="bg1"/>
                </a:solidFill>
                <a:latin typeface="Century Gothic" pitchFamily="34" charset="0"/>
              </a:rPr>
              <a:t>60´s-90´s</a:t>
            </a:r>
            <a:r>
              <a:rPr lang="es-MX" sz="360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  <a:r>
              <a:rPr lang="es-MX" sz="3600" smtClean="0">
                <a:latin typeface="Century Gothic" pitchFamily="34" charset="0"/>
              </a:rPr>
              <a:t>  Lógica de intervención </a:t>
            </a:r>
            <a:br>
              <a:rPr lang="es-MX" sz="3600" smtClean="0">
                <a:latin typeface="Century Gothic" pitchFamily="34" charset="0"/>
              </a:rPr>
            </a:br>
            <a:r>
              <a:rPr lang="es-MX" sz="3600" smtClean="0">
                <a:latin typeface="Century Gothic" pitchFamily="34" charset="0"/>
              </a:rPr>
              <a:t>de la Planificación desde el Estado </a:t>
            </a:r>
            <a:endParaRPr lang="es-GT" sz="3600" smtClean="0">
              <a:latin typeface="Century Gothic" pitchFamily="34" charset="0"/>
            </a:endParaRPr>
          </a:p>
        </p:txBody>
      </p:sp>
      <p:sp>
        <p:nvSpPr>
          <p:cNvPr id="48" name="47 CuadroTexto"/>
          <p:cNvSpPr txBox="1"/>
          <p:nvPr/>
        </p:nvSpPr>
        <p:spPr bwMode="auto">
          <a:xfrm>
            <a:off x="6296025" y="1885950"/>
            <a:ext cx="2705100" cy="862013"/>
          </a:xfrm>
          <a:prstGeom prst="rect">
            <a:avLst/>
          </a:prstGeom>
          <a:solidFill>
            <a:srgbClr val="99CC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Norte:  </a:t>
            </a:r>
            <a:r>
              <a:rPr lang="es-GT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actividades </a:t>
            </a:r>
            <a:r>
              <a:rPr lang="es-GT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extractivas</a:t>
            </a:r>
            <a:r>
              <a:rPr lang="es-GT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en la selva tropical (</a:t>
            </a:r>
            <a:r>
              <a:rPr lang="es-GT" sz="14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chicle, Caoba, Cedro</a:t>
            </a:r>
            <a:r>
              <a:rPr lang="es-GT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)</a:t>
            </a:r>
            <a:endParaRPr lang="es-ES" sz="1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9" name="48 CuadroTexto"/>
          <p:cNvSpPr txBox="1"/>
          <p:nvPr/>
        </p:nvSpPr>
        <p:spPr bwMode="auto">
          <a:xfrm>
            <a:off x="6296025" y="3714750"/>
            <a:ext cx="2705100" cy="369888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Centro:  </a:t>
            </a:r>
            <a:r>
              <a:rPr lang="es-GT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Área </a:t>
            </a:r>
            <a:r>
              <a:rPr lang="es-GT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ganadera</a:t>
            </a:r>
            <a:endParaRPr lang="es-ES" sz="16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0" name="49 CuadroTexto"/>
          <p:cNvSpPr txBox="1"/>
          <p:nvPr/>
        </p:nvSpPr>
        <p:spPr bwMode="auto">
          <a:xfrm>
            <a:off x="6296025" y="5081588"/>
            <a:ext cx="2705100" cy="1108075"/>
          </a:xfrm>
          <a:prstGeom prst="rect">
            <a:avLst/>
          </a:prstGeom>
          <a:solidFill>
            <a:srgbClr val="F79646">
              <a:lumMod val="75000"/>
            </a:srgb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Sur</a:t>
            </a:r>
            <a:r>
              <a:rPr lang="es-GT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:  </a:t>
            </a:r>
            <a:r>
              <a:rPr lang="es-GT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Válvula de escape al problema </a:t>
            </a:r>
            <a:r>
              <a:rPr lang="es-GT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agrario</a:t>
            </a:r>
            <a:r>
              <a:rPr lang="es-GT" sz="16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 vinculado a pequeños campesinos</a:t>
            </a:r>
            <a:endParaRPr lang="es-ES" sz="1600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215074" y="634581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Fuente: SEGEPLAN, 2009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4886325" y="142875"/>
            <a:ext cx="3971925" cy="928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GT" sz="3600" b="1" smtClean="0">
                <a:solidFill>
                  <a:srgbClr val="A08A04"/>
                </a:solidFill>
                <a:latin typeface="Century Gothic" pitchFamily="34" charset="0"/>
              </a:rPr>
              <a:t>Un territorio complejo… </a:t>
            </a:r>
            <a:endParaRPr lang="es-ES" sz="3600" b="1" smtClean="0">
              <a:solidFill>
                <a:srgbClr val="A08A04"/>
              </a:solidFill>
              <a:latin typeface="Century Gothic" pitchFamily="34" charset="0"/>
            </a:endParaRPr>
          </a:p>
        </p:txBody>
      </p:sp>
      <p:grpSp>
        <p:nvGrpSpPr>
          <p:cNvPr id="2" name="163 Grupo"/>
          <p:cNvGrpSpPr>
            <a:grpSpLocks/>
          </p:cNvGrpSpPr>
          <p:nvPr/>
        </p:nvGrpSpPr>
        <p:grpSpPr bwMode="auto">
          <a:xfrm>
            <a:off x="5795963" y="6072188"/>
            <a:ext cx="2776537" cy="523875"/>
            <a:chOff x="5214942" y="6361719"/>
            <a:chExt cx="2776286" cy="525594"/>
          </a:xfrm>
        </p:grpSpPr>
        <p:cxnSp>
          <p:nvCxnSpPr>
            <p:cNvPr id="27" name="26 Conector recto de flecha"/>
            <p:cNvCxnSpPr/>
            <p:nvPr/>
          </p:nvCxnSpPr>
          <p:spPr>
            <a:xfrm rot="5400000">
              <a:off x="5193971" y="6468696"/>
              <a:ext cx="199088" cy="157148"/>
            </a:xfrm>
            <a:prstGeom prst="straightConnector1">
              <a:avLst/>
            </a:prstGeom>
            <a:ln w="19050" cmpd="dbl">
              <a:solidFill>
                <a:srgbClr val="CC00CC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53" name="28 CuadroTexto"/>
            <p:cNvSpPr txBox="1">
              <a:spLocks noChangeArrowheads="1"/>
            </p:cNvSpPr>
            <p:nvPr/>
          </p:nvSpPr>
          <p:spPr bwMode="auto">
            <a:xfrm>
              <a:off x="5371833" y="6361719"/>
              <a:ext cx="2619395" cy="525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GT" sz="1400">
                  <a:latin typeface="Calibri" pitchFamily="34" charset="0"/>
                </a:rPr>
                <a:t>Deforestación como fenómeno fronterizo</a:t>
              </a:r>
              <a:endParaRPr lang="es-ES" sz="1400">
                <a:latin typeface="Calibri" pitchFamily="34" charset="0"/>
              </a:endParaRPr>
            </a:p>
          </p:txBody>
        </p:sp>
      </p:grpSp>
      <p:grpSp>
        <p:nvGrpSpPr>
          <p:cNvPr id="3" name="160 Grupo"/>
          <p:cNvGrpSpPr>
            <a:grpSpLocks/>
          </p:cNvGrpSpPr>
          <p:nvPr/>
        </p:nvGrpSpPr>
        <p:grpSpPr bwMode="auto">
          <a:xfrm>
            <a:off x="142875" y="4929188"/>
            <a:ext cx="2214563" cy="523875"/>
            <a:chOff x="5175289" y="1857364"/>
            <a:chExt cx="2214908" cy="522884"/>
          </a:xfrm>
        </p:grpSpPr>
        <p:sp>
          <p:nvSpPr>
            <p:cNvPr id="37" name="36 Elipse"/>
            <p:cNvSpPr/>
            <p:nvPr/>
          </p:nvSpPr>
          <p:spPr>
            <a:xfrm>
              <a:off x="5175289" y="1930251"/>
              <a:ext cx="214346" cy="213907"/>
            </a:xfrm>
            <a:prstGeom prst="ellipse">
              <a:avLst/>
            </a:prstGeom>
            <a:noFill/>
            <a:ln w="50800" cmpd="thickThin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400"/>
            </a:p>
          </p:txBody>
        </p:sp>
        <p:sp>
          <p:nvSpPr>
            <p:cNvPr id="14451" name="37 CuadroTexto"/>
            <p:cNvSpPr txBox="1">
              <a:spLocks noChangeArrowheads="1"/>
            </p:cNvSpPr>
            <p:nvPr/>
          </p:nvSpPr>
          <p:spPr bwMode="auto">
            <a:xfrm>
              <a:off x="5371833" y="1857364"/>
              <a:ext cx="2018364" cy="522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GT" sz="1400">
                  <a:latin typeface="Calibri" pitchFamily="34" charset="0"/>
                </a:rPr>
                <a:t>Alta concentración poblacional</a:t>
              </a:r>
              <a:endParaRPr lang="es-ES" sz="1400">
                <a:latin typeface="Calibri" pitchFamily="34" charset="0"/>
              </a:endParaRPr>
            </a:p>
          </p:txBody>
        </p:sp>
      </p:grpSp>
      <p:grpSp>
        <p:nvGrpSpPr>
          <p:cNvPr id="4" name="152 Grupo"/>
          <p:cNvGrpSpPr>
            <a:grpSpLocks/>
          </p:cNvGrpSpPr>
          <p:nvPr/>
        </p:nvGrpSpPr>
        <p:grpSpPr bwMode="auto">
          <a:xfrm>
            <a:off x="142875" y="5500688"/>
            <a:ext cx="2571750" cy="307975"/>
            <a:chOff x="5503676" y="3129973"/>
            <a:chExt cx="2571941" cy="307579"/>
          </a:xfrm>
        </p:grpSpPr>
        <p:sp>
          <p:nvSpPr>
            <p:cNvPr id="64" name="63 Rectángulo"/>
            <p:cNvSpPr/>
            <p:nvPr/>
          </p:nvSpPr>
          <p:spPr>
            <a:xfrm>
              <a:off x="5503676" y="3247297"/>
              <a:ext cx="214329" cy="96712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400"/>
            </a:p>
          </p:txBody>
        </p:sp>
        <p:sp>
          <p:nvSpPr>
            <p:cNvPr id="14449" name="64 CuadroTexto"/>
            <p:cNvSpPr txBox="1">
              <a:spLocks noChangeArrowheads="1"/>
            </p:cNvSpPr>
            <p:nvPr/>
          </p:nvSpPr>
          <p:spPr bwMode="auto">
            <a:xfrm>
              <a:off x="5718007" y="3129973"/>
              <a:ext cx="2357610" cy="307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GT" sz="1400">
                  <a:latin typeface="Calibri" pitchFamily="34" charset="0"/>
                </a:rPr>
                <a:t>Áreas Protegidas invadidas</a:t>
              </a:r>
            </a:p>
          </p:txBody>
        </p:sp>
      </p:grpSp>
      <p:grpSp>
        <p:nvGrpSpPr>
          <p:cNvPr id="5" name="165 Grupo"/>
          <p:cNvGrpSpPr>
            <a:grpSpLocks/>
          </p:cNvGrpSpPr>
          <p:nvPr/>
        </p:nvGrpSpPr>
        <p:grpSpPr bwMode="auto">
          <a:xfrm>
            <a:off x="111125" y="5857875"/>
            <a:ext cx="2389188" cy="523875"/>
            <a:chOff x="5182284" y="4797212"/>
            <a:chExt cx="2389720" cy="524017"/>
          </a:xfrm>
        </p:grpSpPr>
        <p:grpSp>
          <p:nvGrpSpPr>
            <p:cNvPr id="6" name="78 Grupo"/>
            <p:cNvGrpSpPr/>
            <p:nvPr/>
          </p:nvGrpSpPr>
          <p:grpSpPr>
            <a:xfrm>
              <a:off x="5182284" y="4868646"/>
              <a:ext cx="228329" cy="184380"/>
              <a:chOff x="1039471" y="4530215"/>
              <a:chExt cx="1032199" cy="83352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79 Forma libre"/>
              <p:cNvSpPr/>
              <p:nvPr/>
            </p:nvSpPr>
            <p:spPr>
              <a:xfrm>
                <a:off x="1059366" y="4534386"/>
                <a:ext cx="490654" cy="294092"/>
              </a:xfrm>
              <a:custGeom>
                <a:avLst/>
                <a:gdLst>
                  <a:gd name="connsiteX0" fmla="*/ 490654 w 490654"/>
                  <a:gd name="connsiteY0" fmla="*/ 216034 h 294092"/>
                  <a:gd name="connsiteX1" fmla="*/ 289932 w 490654"/>
                  <a:gd name="connsiteY1" fmla="*/ 48765 h 294092"/>
                  <a:gd name="connsiteX2" fmla="*/ 0 w 490654"/>
                  <a:gd name="connsiteY2" fmla="*/ 282941 h 294092"/>
                  <a:gd name="connsiteX3" fmla="*/ 122663 w 490654"/>
                  <a:gd name="connsiteY3" fmla="*/ 294092 h 294092"/>
                  <a:gd name="connsiteX4" fmla="*/ 122663 w 490654"/>
                  <a:gd name="connsiteY4" fmla="*/ 238336 h 294092"/>
                  <a:gd name="connsiteX5" fmla="*/ 178419 w 490654"/>
                  <a:gd name="connsiteY5" fmla="*/ 271790 h 294092"/>
                  <a:gd name="connsiteX6" fmla="*/ 234175 w 490654"/>
                  <a:gd name="connsiteY6" fmla="*/ 149126 h 294092"/>
                  <a:gd name="connsiteX7" fmla="*/ 278780 w 490654"/>
                  <a:gd name="connsiteY7" fmla="*/ 216034 h 294092"/>
                  <a:gd name="connsiteX8" fmla="*/ 334536 w 490654"/>
                  <a:gd name="connsiteY8" fmla="*/ 160277 h 294092"/>
                  <a:gd name="connsiteX9" fmla="*/ 490654 w 490654"/>
                  <a:gd name="connsiteY9" fmla="*/ 216034 h 29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654" h="294092">
                    <a:moveTo>
                      <a:pt x="490654" y="216034"/>
                    </a:moveTo>
                    <a:cubicBezTo>
                      <a:pt x="306357" y="31737"/>
                      <a:pt x="387462" y="0"/>
                      <a:pt x="289932" y="48765"/>
                    </a:cubicBezTo>
                    <a:lnTo>
                      <a:pt x="0" y="282941"/>
                    </a:lnTo>
                    <a:lnTo>
                      <a:pt x="122663" y="294092"/>
                    </a:lnTo>
                    <a:lnTo>
                      <a:pt x="122663" y="238336"/>
                    </a:lnTo>
                    <a:lnTo>
                      <a:pt x="178419" y="271790"/>
                    </a:lnTo>
                    <a:lnTo>
                      <a:pt x="234175" y="149126"/>
                    </a:lnTo>
                    <a:lnTo>
                      <a:pt x="278780" y="216034"/>
                    </a:lnTo>
                    <a:lnTo>
                      <a:pt x="334536" y="160277"/>
                    </a:lnTo>
                    <a:lnTo>
                      <a:pt x="490654" y="21603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  <p:sp>
            <p:nvSpPr>
              <p:cNvPr id="81" name="80 Forma libre"/>
              <p:cNvSpPr/>
              <p:nvPr/>
            </p:nvSpPr>
            <p:spPr>
              <a:xfrm flipH="1">
                <a:off x="1500166" y="4530215"/>
                <a:ext cx="571504" cy="294092"/>
              </a:xfrm>
              <a:custGeom>
                <a:avLst/>
                <a:gdLst>
                  <a:gd name="connsiteX0" fmla="*/ 490654 w 490654"/>
                  <a:gd name="connsiteY0" fmla="*/ 216034 h 294092"/>
                  <a:gd name="connsiteX1" fmla="*/ 289932 w 490654"/>
                  <a:gd name="connsiteY1" fmla="*/ 48765 h 294092"/>
                  <a:gd name="connsiteX2" fmla="*/ 0 w 490654"/>
                  <a:gd name="connsiteY2" fmla="*/ 282941 h 294092"/>
                  <a:gd name="connsiteX3" fmla="*/ 122663 w 490654"/>
                  <a:gd name="connsiteY3" fmla="*/ 294092 h 294092"/>
                  <a:gd name="connsiteX4" fmla="*/ 122663 w 490654"/>
                  <a:gd name="connsiteY4" fmla="*/ 238336 h 294092"/>
                  <a:gd name="connsiteX5" fmla="*/ 178419 w 490654"/>
                  <a:gd name="connsiteY5" fmla="*/ 271790 h 294092"/>
                  <a:gd name="connsiteX6" fmla="*/ 234175 w 490654"/>
                  <a:gd name="connsiteY6" fmla="*/ 149126 h 294092"/>
                  <a:gd name="connsiteX7" fmla="*/ 278780 w 490654"/>
                  <a:gd name="connsiteY7" fmla="*/ 216034 h 294092"/>
                  <a:gd name="connsiteX8" fmla="*/ 334536 w 490654"/>
                  <a:gd name="connsiteY8" fmla="*/ 160277 h 294092"/>
                  <a:gd name="connsiteX9" fmla="*/ 490654 w 490654"/>
                  <a:gd name="connsiteY9" fmla="*/ 216034 h 29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654" h="294092">
                    <a:moveTo>
                      <a:pt x="490654" y="216034"/>
                    </a:moveTo>
                    <a:cubicBezTo>
                      <a:pt x="306357" y="31737"/>
                      <a:pt x="387462" y="0"/>
                      <a:pt x="289932" y="48765"/>
                    </a:cubicBezTo>
                    <a:lnTo>
                      <a:pt x="0" y="282941"/>
                    </a:lnTo>
                    <a:lnTo>
                      <a:pt x="122663" y="294092"/>
                    </a:lnTo>
                    <a:lnTo>
                      <a:pt x="122663" y="238336"/>
                    </a:lnTo>
                    <a:lnTo>
                      <a:pt x="178419" y="271790"/>
                    </a:lnTo>
                    <a:lnTo>
                      <a:pt x="234175" y="149126"/>
                    </a:lnTo>
                    <a:lnTo>
                      <a:pt x="278780" y="216034"/>
                    </a:lnTo>
                    <a:lnTo>
                      <a:pt x="334536" y="160277"/>
                    </a:lnTo>
                    <a:lnTo>
                      <a:pt x="490654" y="21603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  <p:sp>
            <p:nvSpPr>
              <p:cNvPr id="82" name="81 Forma libre"/>
              <p:cNvSpPr/>
              <p:nvPr/>
            </p:nvSpPr>
            <p:spPr>
              <a:xfrm rot="20074563">
                <a:off x="1039471" y="4663090"/>
                <a:ext cx="490654" cy="294092"/>
              </a:xfrm>
              <a:custGeom>
                <a:avLst/>
                <a:gdLst>
                  <a:gd name="connsiteX0" fmla="*/ 490654 w 490654"/>
                  <a:gd name="connsiteY0" fmla="*/ 216034 h 294092"/>
                  <a:gd name="connsiteX1" fmla="*/ 289932 w 490654"/>
                  <a:gd name="connsiteY1" fmla="*/ 48765 h 294092"/>
                  <a:gd name="connsiteX2" fmla="*/ 0 w 490654"/>
                  <a:gd name="connsiteY2" fmla="*/ 282941 h 294092"/>
                  <a:gd name="connsiteX3" fmla="*/ 122663 w 490654"/>
                  <a:gd name="connsiteY3" fmla="*/ 294092 h 294092"/>
                  <a:gd name="connsiteX4" fmla="*/ 122663 w 490654"/>
                  <a:gd name="connsiteY4" fmla="*/ 238336 h 294092"/>
                  <a:gd name="connsiteX5" fmla="*/ 178419 w 490654"/>
                  <a:gd name="connsiteY5" fmla="*/ 271790 h 294092"/>
                  <a:gd name="connsiteX6" fmla="*/ 234175 w 490654"/>
                  <a:gd name="connsiteY6" fmla="*/ 149126 h 294092"/>
                  <a:gd name="connsiteX7" fmla="*/ 278780 w 490654"/>
                  <a:gd name="connsiteY7" fmla="*/ 216034 h 294092"/>
                  <a:gd name="connsiteX8" fmla="*/ 334536 w 490654"/>
                  <a:gd name="connsiteY8" fmla="*/ 160277 h 294092"/>
                  <a:gd name="connsiteX9" fmla="*/ 490654 w 490654"/>
                  <a:gd name="connsiteY9" fmla="*/ 216034 h 29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654" h="294092">
                    <a:moveTo>
                      <a:pt x="490654" y="216034"/>
                    </a:moveTo>
                    <a:cubicBezTo>
                      <a:pt x="306357" y="31737"/>
                      <a:pt x="387462" y="0"/>
                      <a:pt x="289932" y="48765"/>
                    </a:cubicBezTo>
                    <a:lnTo>
                      <a:pt x="0" y="282941"/>
                    </a:lnTo>
                    <a:lnTo>
                      <a:pt x="122663" y="294092"/>
                    </a:lnTo>
                    <a:lnTo>
                      <a:pt x="122663" y="238336"/>
                    </a:lnTo>
                    <a:lnTo>
                      <a:pt x="178419" y="271790"/>
                    </a:lnTo>
                    <a:lnTo>
                      <a:pt x="234175" y="149126"/>
                    </a:lnTo>
                    <a:lnTo>
                      <a:pt x="278780" y="216034"/>
                    </a:lnTo>
                    <a:lnTo>
                      <a:pt x="334536" y="160277"/>
                    </a:lnTo>
                    <a:lnTo>
                      <a:pt x="490654" y="21603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  <p:sp>
            <p:nvSpPr>
              <p:cNvPr id="83" name="82 Forma libre"/>
              <p:cNvSpPr/>
              <p:nvPr/>
            </p:nvSpPr>
            <p:spPr>
              <a:xfrm rot="1673390" flipH="1">
                <a:off x="1466713" y="4672367"/>
                <a:ext cx="571504" cy="294092"/>
              </a:xfrm>
              <a:custGeom>
                <a:avLst/>
                <a:gdLst>
                  <a:gd name="connsiteX0" fmla="*/ 490654 w 490654"/>
                  <a:gd name="connsiteY0" fmla="*/ 216034 h 294092"/>
                  <a:gd name="connsiteX1" fmla="*/ 289932 w 490654"/>
                  <a:gd name="connsiteY1" fmla="*/ 48765 h 294092"/>
                  <a:gd name="connsiteX2" fmla="*/ 0 w 490654"/>
                  <a:gd name="connsiteY2" fmla="*/ 282941 h 294092"/>
                  <a:gd name="connsiteX3" fmla="*/ 122663 w 490654"/>
                  <a:gd name="connsiteY3" fmla="*/ 294092 h 294092"/>
                  <a:gd name="connsiteX4" fmla="*/ 122663 w 490654"/>
                  <a:gd name="connsiteY4" fmla="*/ 238336 h 294092"/>
                  <a:gd name="connsiteX5" fmla="*/ 178419 w 490654"/>
                  <a:gd name="connsiteY5" fmla="*/ 271790 h 294092"/>
                  <a:gd name="connsiteX6" fmla="*/ 234175 w 490654"/>
                  <a:gd name="connsiteY6" fmla="*/ 149126 h 294092"/>
                  <a:gd name="connsiteX7" fmla="*/ 278780 w 490654"/>
                  <a:gd name="connsiteY7" fmla="*/ 216034 h 294092"/>
                  <a:gd name="connsiteX8" fmla="*/ 334536 w 490654"/>
                  <a:gd name="connsiteY8" fmla="*/ 160277 h 294092"/>
                  <a:gd name="connsiteX9" fmla="*/ 490654 w 490654"/>
                  <a:gd name="connsiteY9" fmla="*/ 216034 h 29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654" h="294092">
                    <a:moveTo>
                      <a:pt x="490654" y="216034"/>
                    </a:moveTo>
                    <a:cubicBezTo>
                      <a:pt x="306357" y="31737"/>
                      <a:pt x="387462" y="0"/>
                      <a:pt x="289932" y="48765"/>
                    </a:cubicBezTo>
                    <a:lnTo>
                      <a:pt x="0" y="282941"/>
                    </a:lnTo>
                    <a:lnTo>
                      <a:pt x="122663" y="294092"/>
                    </a:lnTo>
                    <a:lnTo>
                      <a:pt x="122663" y="238336"/>
                    </a:lnTo>
                    <a:lnTo>
                      <a:pt x="178419" y="271790"/>
                    </a:lnTo>
                    <a:lnTo>
                      <a:pt x="234175" y="149126"/>
                    </a:lnTo>
                    <a:lnTo>
                      <a:pt x="278780" y="216034"/>
                    </a:lnTo>
                    <a:lnTo>
                      <a:pt x="334536" y="160277"/>
                    </a:lnTo>
                    <a:lnTo>
                      <a:pt x="490654" y="21603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  <p:sp>
            <p:nvSpPr>
              <p:cNvPr id="84" name="83 Forma libre"/>
              <p:cNvSpPr/>
              <p:nvPr/>
            </p:nvSpPr>
            <p:spPr>
              <a:xfrm>
                <a:off x="1449659" y="4761571"/>
                <a:ext cx="156117" cy="602166"/>
              </a:xfrm>
              <a:custGeom>
                <a:avLst/>
                <a:gdLst>
                  <a:gd name="connsiteX0" fmla="*/ 66907 w 156117"/>
                  <a:gd name="connsiteY0" fmla="*/ 0 h 602166"/>
                  <a:gd name="connsiteX1" fmla="*/ 0 w 156117"/>
                  <a:gd name="connsiteY1" fmla="*/ 602166 h 602166"/>
                  <a:gd name="connsiteX2" fmla="*/ 156117 w 156117"/>
                  <a:gd name="connsiteY2" fmla="*/ 546409 h 602166"/>
                  <a:gd name="connsiteX3" fmla="*/ 66907 w 156117"/>
                  <a:gd name="connsiteY3" fmla="*/ 0 h 60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117" h="602166">
                    <a:moveTo>
                      <a:pt x="66907" y="0"/>
                    </a:moveTo>
                    <a:lnTo>
                      <a:pt x="0" y="602166"/>
                    </a:lnTo>
                    <a:lnTo>
                      <a:pt x="156117" y="546409"/>
                    </a:lnTo>
                    <a:lnTo>
                      <a:pt x="66907" y="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</p:grpSp>
        <p:sp>
          <p:nvSpPr>
            <p:cNvPr id="14447" name="84 CuadroTexto"/>
            <p:cNvSpPr txBox="1">
              <a:spLocks noChangeArrowheads="1"/>
            </p:cNvSpPr>
            <p:nvPr/>
          </p:nvSpPr>
          <p:spPr bwMode="auto">
            <a:xfrm>
              <a:off x="5371832" y="4797212"/>
              <a:ext cx="2200172" cy="524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GT" sz="1400">
                  <a:latin typeface="Calibri" pitchFamily="34" charset="0"/>
                </a:rPr>
                <a:t>Reconversión del uso de la tierra: Palma Africana </a:t>
              </a:r>
              <a:endParaRPr lang="es-ES" sz="1400">
                <a:latin typeface="Calibri" pitchFamily="34" charset="0"/>
              </a:endParaRPr>
            </a:p>
          </p:txBody>
        </p:sp>
      </p:grpSp>
      <p:grpSp>
        <p:nvGrpSpPr>
          <p:cNvPr id="7" name="161 Grupo"/>
          <p:cNvGrpSpPr>
            <a:grpSpLocks/>
          </p:cNvGrpSpPr>
          <p:nvPr/>
        </p:nvGrpSpPr>
        <p:grpSpPr bwMode="auto">
          <a:xfrm>
            <a:off x="5786438" y="6550025"/>
            <a:ext cx="2536825" cy="307975"/>
            <a:chOff x="5229082" y="5725902"/>
            <a:chExt cx="2537183" cy="307746"/>
          </a:xfrm>
        </p:grpSpPr>
        <p:sp>
          <p:nvSpPr>
            <p:cNvPr id="117" name="116 Señal de prohibido"/>
            <p:cNvSpPr/>
            <p:nvPr/>
          </p:nvSpPr>
          <p:spPr>
            <a:xfrm>
              <a:off x="5229082" y="5809977"/>
              <a:ext cx="142895" cy="142769"/>
            </a:xfrm>
            <a:prstGeom prst="noSmoking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400">
                <a:solidFill>
                  <a:schemeClr val="tx1"/>
                </a:solidFill>
              </a:endParaRPr>
            </a:p>
          </p:txBody>
        </p:sp>
        <p:sp>
          <p:nvSpPr>
            <p:cNvPr id="14445" name="117 CuadroTexto"/>
            <p:cNvSpPr txBox="1">
              <a:spLocks noChangeArrowheads="1"/>
            </p:cNvSpPr>
            <p:nvPr/>
          </p:nvSpPr>
          <p:spPr bwMode="auto">
            <a:xfrm>
              <a:off x="5356094" y="5725902"/>
              <a:ext cx="2410171" cy="30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GT" sz="1400">
                  <a:latin typeface="Calibri" pitchFamily="34" charset="0"/>
                </a:rPr>
                <a:t>Conflictos por Gobernabilidad </a:t>
              </a:r>
              <a:endParaRPr lang="es-ES" sz="1400">
                <a:latin typeface="Calibri" pitchFamily="34" charset="0"/>
              </a:endParaRPr>
            </a:p>
          </p:txBody>
        </p:sp>
      </p:grpSp>
      <p:grpSp>
        <p:nvGrpSpPr>
          <p:cNvPr id="8" name="132 Grupo"/>
          <p:cNvGrpSpPr>
            <a:grpSpLocks/>
          </p:cNvGrpSpPr>
          <p:nvPr/>
        </p:nvGrpSpPr>
        <p:grpSpPr bwMode="auto">
          <a:xfrm>
            <a:off x="71438" y="6357938"/>
            <a:ext cx="1884362" cy="334962"/>
            <a:chOff x="5121733" y="6281503"/>
            <a:chExt cx="1884294" cy="335671"/>
          </a:xfrm>
        </p:grpSpPr>
        <p:sp>
          <p:nvSpPr>
            <p:cNvPr id="170" name="169 Estrella de 5 puntas"/>
            <p:cNvSpPr/>
            <p:nvPr/>
          </p:nvSpPr>
          <p:spPr>
            <a:xfrm>
              <a:off x="5121733" y="6281503"/>
              <a:ext cx="285740" cy="286355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4443" name="170 CuadroTexto"/>
            <p:cNvSpPr txBox="1">
              <a:spLocks noChangeArrowheads="1"/>
            </p:cNvSpPr>
            <p:nvPr/>
          </p:nvSpPr>
          <p:spPr bwMode="auto">
            <a:xfrm>
              <a:off x="5357819" y="6309397"/>
              <a:ext cx="16482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GT" sz="1400">
                  <a:latin typeface="Calibri" pitchFamily="34" charset="0"/>
                </a:rPr>
                <a:t>Vinculación a la FTN</a:t>
              </a:r>
              <a:endParaRPr lang="es-ES" sz="1400">
                <a:latin typeface="Calibri" pitchFamily="34" charset="0"/>
              </a:endParaRPr>
            </a:p>
          </p:txBody>
        </p:sp>
      </p:grpSp>
      <p:sp>
        <p:nvSpPr>
          <p:cNvPr id="130" name="129 CuadroTexto"/>
          <p:cNvSpPr txBox="1"/>
          <p:nvPr/>
        </p:nvSpPr>
        <p:spPr>
          <a:xfrm>
            <a:off x="0" y="7143750"/>
            <a:ext cx="9144000" cy="1492250"/>
          </a:xfrm>
          <a:prstGeom prst="rect">
            <a:avLst/>
          </a:prstGeom>
          <a:solidFill>
            <a:srgbClr val="6699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G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Conflictos y reconversión del uso del suelo en un territorio con RRNN importantes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G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Conurbano</a:t>
            </a:r>
            <a:r>
              <a:rPr lang="es-G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 Flores-Santa Elena-San Benito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G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Rutas de la </a:t>
            </a:r>
            <a:r>
              <a:rPr lang="es-G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ingobernabilidad 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s-G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Reconcentración </a:t>
            </a:r>
            <a:r>
              <a:rPr lang="es-GT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+mn-cs"/>
              </a:rPr>
              <a:t>de la tenencia de la tierra en la parte sur</a:t>
            </a:r>
          </a:p>
        </p:txBody>
      </p:sp>
      <p:grpSp>
        <p:nvGrpSpPr>
          <p:cNvPr id="9" name="160 Grupo"/>
          <p:cNvGrpSpPr>
            <a:grpSpLocks/>
          </p:cNvGrpSpPr>
          <p:nvPr/>
        </p:nvGrpSpPr>
        <p:grpSpPr bwMode="auto">
          <a:xfrm>
            <a:off x="71438" y="71438"/>
            <a:ext cx="4500562" cy="4097337"/>
            <a:chOff x="71438" y="838200"/>
            <a:chExt cx="4500562" cy="4097338"/>
          </a:xfrm>
        </p:grpSpPr>
        <p:grpSp>
          <p:nvGrpSpPr>
            <p:cNvPr id="10" name="135 Grupo"/>
            <p:cNvGrpSpPr>
              <a:grpSpLocks/>
            </p:cNvGrpSpPr>
            <p:nvPr/>
          </p:nvGrpSpPr>
          <p:grpSpPr bwMode="auto">
            <a:xfrm>
              <a:off x="71438" y="838200"/>
              <a:ext cx="4500562" cy="4097338"/>
              <a:chOff x="115547" y="984874"/>
              <a:chExt cx="4730761" cy="4306885"/>
            </a:xfrm>
          </p:grpSpPr>
          <p:sp>
            <p:nvSpPr>
              <p:cNvPr id="20" name="19 Forma libre"/>
              <p:cNvSpPr/>
              <p:nvPr/>
            </p:nvSpPr>
            <p:spPr>
              <a:xfrm>
                <a:off x="158933" y="1205141"/>
                <a:ext cx="4530517" cy="4086618"/>
              </a:xfrm>
              <a:custGeom>
                <a:avLst/>
                <a:gdLst>
                  <a:gd name="connsiteX0" fmla="*/ 0 w 5007428"/>
                  <a:gd name="connsiteY0" fmla="*/ 1306285 h 4517571"/>
                  <a:gd name="connsiteX1" fmla="*/ 1001486 w 5007428"/>
                  <a:gd name="connsiteY1" fmla="*/ 1284514 h 4517571"/>
                  <a:gd name="connsiteX2" fmla="*/ 1012371 w 5007428"/>
                  <a:gd name="connsiteY2" fmla="*/ 0 h 4517571"/>
                  <a:gd name="connsiteX3" fmla="*/ 5007428 w 5007428"/>
                  <a:gd name="connsiteY3" fmla="*/ 10885 h 4517571"/>
                  <a:gd name="connsiteX4" fmla="*/ 4931228 w 5007428"/>
                  <a:gd name="connsiteY4" fmla="*/ 4365171 h 4517571"/>
                  <a:gd name="connsiteX5" fmla="*/ 4626428 w 5007428"/>
                  <a:gd name="connsiteY5" fmla="*/ 4332514 h 4517571"/>
                  <a:gd name="connsiteX6" fmla="*/ 4550228 w 5007428"/>
                  <a:gd name="connsiteY6" fmla="*/ 4463143 h 4517571"/>
                  <a:gd name="connsiteX7" fmla="*/ 4332514 w 5007428"/>
                  <a:gd name="connsiteY7" fmla="*/ 4517571 h 4517571"/>
                  <a:gd name="connsiteX8" fmla="*/ 4288971 w 5007428"/>
                  <a:gd name="connsiteY8" fmla="*/ 4038600 h 4517571"/>
                  <a:gd name="connsiteX9" fmla="*/ 4071257 w 5007428"/>
                  <a:gd name="connsiteY9" fmla="*/ 4158343 h 4517571"/>
                  <a:gd name="connsiteX10" fmla="*/ 3995057 w 5007428"/>
                  <a:gd name="connsiteY10" fmla="*/ 4125685 h 4517571"/>
                  <a:gd name="connsiteX11" fmla="*/ 3984171 w 5007428"/>
                  <a:gd name="connsiteY11" fmla="*/ 4212771 h 4517571"/>
                  <a:gd name="connsiteX12" fmla="*/ 3853543 w 5007428"/>
                  <a:gd name="connsiteY12" fmla="*/ 4234543 h 4517571"/>
                  <a:gd name="connsiteX13" fmla="*/ 3799114 w 5007428"/>
                  <a:gd name="connsiteY13" fmla="*/ 4256314 h 4517571"/>
                  <a:gd name="connsiteX14" fmla="*/ 3722914 w 5007428"/>
                  <a:gd name="connsiteY14" fmla="*/ 4376057 h 4517571"/>
                  <a:gd name="connsiteX15" fmla="*/ 3505200 w 5007428"/>
                  <a:gd name="connsiteY15" fmla="*/ 4376057 h 4517571"/>
                  <a:gd name="connsiteX16" fmla="*/ 3429000 w 5007428"/>
                  <a:gd name="connsiteY16" fmla="*/ 4256314 h 4517571"/>
                  <a:gd name="connsiteX17" fmla="*/ 3211286 w 5007428"/>
                  <a:gd name="connsiteY17" fmla="*/ 4125685 h 4517571"/>
                  <a:gd name="connsiteX18" fmla="*/ 3124200 w 5007428"/>
                  <a:gd name="connsiteY18" fmla="*/ 4147457 h 4517571"/>
                  <a:gd name="connsiteX19" fmla="*/ 3124200 w 5007428"/>
                  <a:gd name="connsiteY19" fmla="*/ 4147457 h 4517571"/>
                  <a:gd name="connsiteX20" fmla="*/ 2177143 w 5007428"/>
                  <a:gd name="connsiteY20" fmla="*/ 4016828 h 4517571"/>
                  <a:gd name="connsiteX21" fmla="*/ 2188028 w 5007428"/>
                  <a:gd name="connsiteY21" fmla="*/ 3548743 h 4517571"/>
                  <a:gd name="connsiteX22" fmla="*/ 2329543 w 5007428"/>
                  <a:gd name="connsiteY22" fmla="*/ 3276600 h 4517571"/>
                  <a:gd name="connsiteX23" fmla="*/ 1817914 w 5007428"/>
                  <a:gd name="connsiteY23" fmla="*/ 3037114 h 4517571"/>
                  <a:gd name="connsiteX24" fmla="*/ 1665514 w 5007428"/>
                  <a:gd name="connsiteY24" fmla="*/ 2525485 h 4517571"/>
                  <a:gd name="connsiteX25" fmla="*/ 1055914 w 5007428"/>
                  <a:gd name="connsiteY25" fmla="*/ 2198914 h 4517571"/>
                  <a:gd name="connsiteX26" fmla="*/ 402771 w 5007428"/>
                  <a:gd name="connsiteY26" fmla="*/ 1643743 h 4517571"/>
                  <a:gd name="connsiteX27" fmla="*/ 391886 w 5007428"/>
                  <a:gd name="connsiteY27" fmla="*/ 1491343 h 4517571"/>
                  <a:gd name="connsiteX28" fmla="*/ 261257 w 5007428"/>
                  <a:gd name="connsiteY28" fmla="*/ 1436914 h 4517571"/>
                  <a:gd name="connsiteX29" fmla="*/ 217714 w 5007428"/>
                  <a:gd name="connsiteY29" fmla="*/ 1502228 h 4517571"/>
                  <a:gd name="connsiteX30" fmla="*/ 130628 w 5007428"/>
                  <a:gd name="connsiteY30" fmla="*/ 1382485 h 4517571"/>
                  <a:gd name="connsiteX31" fmla="*/ 65314 w 5007428"/>
                  <a:gd name="connsiteY31" fmla="*/ 1371600 h 4517571"/>
                  <a:gd name="connsiteX32" fmla="*/ 0 w 5007428"/>
                  <a:gd name="connsiteY32" fmla="*/ 1306285 h 45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007428" h="4517571">
                    <a:moveTo>
                      <a:pt x="0" y="1306285"/>
                    </a:moveTo>
                    <a:lnTo>
                      <a:pt x="1001486" y="1284514"/>
                    </a:lnTo>
                    <a:cubicBezTo>
                      <a:pt x="1005114" y="856343"/>
                      <a:pt x="1008743" y="428171"/>
                      <a:pt x="1012371" y="0"/>
                    </a:cubicBezTo>
                    <a:lnTo>
                      <a:pt x="5007428" y="10885"/>
                    </a:lnTo>
                    <a:lnTo>
                      <a:pt x="4931228" y="4365171"/>
                    </a:lnTo>
                    <a:lnTo>
                      <a:pt x="4626428" y="4332514"/>
                    </a:lnTo>
                    <a:lnTo>
                      <a:pt x="4550228" y="4463143"/>
                    </a:lnTo>
                    <a:lnTo>
                      <a:pt x="4332514" y="4517571"/>
                    </a:lnTo>
                    <a:lnTo>
                      <a:pt x="4288971" y="4038600"/>
                    </a:lnTo>
                    <a:lnTo>
                      <a:pt x="4071257" y="4158343"/>
                    </a:lnTo>
                    <a:lnTo>
                      <a:pt x="3995057" y="4125685"/>
                    </a:lnTo>
                    <a:lnTo>
                      <a:pt x="3984171" y="4212771"/>
                    </a:lnTo>
                    <a:lnTo>
                      <a:pt x="3853543" y="4234543"/>
                    </a:lnTo>
                    <a:lnTo>
                      <a:pt x="3799114" y="4256314"/>
                    </a:lnTo>
                    <a:cubicBezTo>
                      <a:pt x="3732062" y="4379243"/>
                      <a:pt x="3779266" y="4376057"/>
                      <a:pt x="3722914" y="4376057"/>
                    </a:cubicBezTo>
                    <a:lnTo>
                      <a:pt x="3505200" y="4376057"/>
                    </a:lnTo>
                    <a:lnTo>
                      <a:pt x="3429000" y="4256314"/>
                    </a:lnTo>
                    <a:cubicBezTo>
                      <a:pt x="3219103" y="4123747"/>
                      <a:pt x="3303713" y="4125685"/>
                      <a:pt x="3211286" y="4125685"/>
                    </a:cubicBezTo>
                    <a:lnTo>
                      <a:pt x="3124200" y="4147457"/>
                    </a:lnTo>
                    <a:lnTo>
                      <a:pt x="3124200" y="4147457"/>
                    </a:lnTo>
                    <a:cubicBezTo>
                      <a:pt x="2808583" y="4103417"/>
                      <a:pt x="2495817" y="4016828"/>
                      <a:pt x="2177143" y="4016828"/>
                    </a:cubicBezTo>
                    <a:lnTo>
                      <a:pt x="2188028" y="3548743"/>
                    </a:lnTo>
                    <a:lnTo>
                      <a:pt x="2329543" y="3276600"/>
                    </a:lnTo>
                    <a:lnTo>
                      <a:pt x="1817914" y="3037114"/>
                    </a:lnTo>
                    <a:lnTo>
                      <a:pt x="1665514" y="2525485"/>
                    </a:lnTo>
                    <a:lnTo>
                      <a:pt x="1055914" y="2198914"/>
                    </a:lnTo>
                    <a:cubicBezTo>
                      <a:pt x="419093" y="1638951"/>
                      <a:pt x="704790" y="1643743"/>
                      <a:pt x="402771" y="1643743"/>
                    </a:cubicBezTo>
                    <a:lnTo>
                      <a:pt x="391886" y="1491343"/>
                    </a:lnTo>
                    <a:lnTo>
                      <a:pt x="261257" y="1436914"/>
                    </a:lnTo>
                    <a:lnTo>
                      <a:pt x="217714" y="1502228"/>
                    </a:lnTo>
                    <a:lnTo>
                      <a:pt x="130628" y="1382485"/>
                    </a:lnTo>
                    <a:lnTo>
                      <a:pt x="65314" y="1371600"/>
                    </a:lnTo>
                    <a:lnTo>
                      <a:pt x="0" y="1306285"/>
                    </a:ln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6" name="125 Rectángulo"/>
              <p:cNvSpPr/>
              <p:nvPr/>
            </p:nvSpPr>
            <p:spPr>
              <a:xfrm>
                <a:off x="2635282" y="2728653"/>
                <a:ext cx="1421732" cy="582373"/>
              </a:xfrm>
              <a:prstGeom prst="rect">
                <a:avLst/>
              </a:prstGeom>
              <a:solidFill>
                <a:srgbClr val="FFC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grpSp>
            <p:nvGrpSpPr>
              <p:cNvPr id="11" name="21 Grupo"/>
              <p:cNvGrpSpPr>
                <a:grpSpLocks/>
              </p:cNvGrpSpPr>
              <p:nvPr/>
            </p:nvGrpSpPr>
            <p:grpSpPr bwMode="auto">
              <a:xfrm>
                <a:off x="1025776" y="2278659"/>
                <a:ext cx="3820532" cy="2717699"/>
                <a:chOff x="2220686" y="2645229"/>
                <a:chExt cx="4223657" cy="3004457"/>
              </a:xfrm>
            </p:grpSpPr>
            <p:sp>
              <p:nvSpPr>
                <p:cNvPr id="16" name="15 Forma libre"/>
                <p:cNvSpPr/>
                <p:nvPr/>
              </p:nvSpPr>
              <p:spPr>
                <a:xfrm>
                  <a:off x="2219814" y="2644619"/>
                  <a:ext cx="3505067" cy="2949772"/>
                </a:xfrm>
                <a:custGeom>
                  <a:avLst/>
                  <a:gdLst>
                    <a:gd name="connsiteX0" fmla="*/ 3298371 w 3505200"/>
                    <a:gd name="connsiteY0" fmla="*/ 2950028 h 2950028"/>
                    <a:gd name="connsiteX1" fmla="*/ 3505200 w 3505200"/>
                    <a:gd name="connsiteY1" fmla="*/ 2590800 h 2950028"/>
                    <a:gd name="connsiteX2" fmla="*/ 3472543 w 3505200"/>
                    <a:gd name="connsiteY2" fmla="*/ 1752600 h 2950028"/>
                    <a:gd name="connsiteX3" fmla="*/ 2960914 w 3505200"/>
                    <a:gd name="connsiteY3" fmla="*/ 1415142 h 2950028"/>
                    <a:gd name="connsiteX4" fmla="*/ 2862943 w 3505200"/>
                    <a:gd name="connsiteY4" fmla="*/ 1415142 h 2950028"/>
                    <a:gd name="connsiteX5" fmla="*/ 2579914 w 3505200"/>
                    <a:gd name="connsiteY5" fmla="*/ 1088571 h 2950028"/>
                    <a:gd name="connsiteX6" fmla="*/ 2002971 w 3505200"/>
                    <a:gd name="connsiteY6" fmla="*/ 1121228 h 2950028"/>
                    <a:gd name="connsiteX7" fmla="*/ 1567543 w 3505200"/>
                    <a:gd name="connsiteY7" fmla="*/ 816428 h 2950028"/>
                    <a:gd name="connsiteX8" fmla="*/ 1164771 w 3505200"/>
                    <a:gd name="connsiteY8" fmla="*/ 892628 h 2950028"/>
                    <a:gd name="connsiteX9" fmla="*/ 718457 w 3505200"/>
                    <a:gd name="connsiteY9" fmla="*/ 816428 h 2950028"/>
                    <a:gd name="connsiteX10" fmla="*/ 653143 w 3505200"/>
                    <a:gd name="connsiteY10" fmla="*/ 674914 h 2950028"/>
                    <a:gd name="connsiteX11" fmla="*/ 631371 w 3505200"/>
                    <a:gd name="connsiteY11" fmla="*/ 653142 h 2950028"/>
                    <a:gd name="connsiteX12" fmla="*/ 326571 w 3505200"/>
                    <a:gd name="connsiteY12" fmla="*/ 522514 h 2950028"/>
                    <a:gd name="connsiteX13" fmla="*/ 370114 w 3505200"/>
                    <a:gd name="connsiteY13" fmla="*/ 272142 h 2950028"/>
                    <a:gd name="connsiteX14" fmla="*/ 0 w 3505200"/>
                    <a:gd name="connsiteY14" fmla="*/ 0 h 2950028"/>
                    <a:gd name="connsiteX15" fmla="*/ 0 w 3505200"/>
                    <a:gd name="connsiteY15" fmla="*/ 0 h 295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505200" h="2950028">
                      <a:moveTo>
                        <a:pt x="3298371" y="2950028"/>
                      </a:moveTo>
                      <a:lnTo>
                        <a:pt x="3505200" y="2590800"/>
                      </a:lnTo>
                      <a:lnTo>
                        <a:pt x="3472543" y="1752600"/>
                      </a:lnTo>
                      <a:lnTo>
                        <a:pt x="2960914" y="1415142"/>
                      </a:lnTo>
                      <a:lnTo>
                        <a:pt x="2862943" y="1415142"/>
                      </a:lnTo>
                      <a:lnTo>
                        <a:pt x="2579914" y="1088571"/>
                      </a:lnTo>
                      <a:lnTo>
                        <a:pt x="2002971" y="1121228"/>
                      </a:lnTo>
                      <a:lnTo>
                        <a:pt x="1567543" y="816428"/>
                      </a:lnTo>
                      <a:lnTo>
                        <a:pt x="1164771" y="892628"/>
                      </a:lnTo>
                      <a:lnTo>
                        <a:pt x="718457" y="816428"/>
                      </a:lnTo>
                      <a:cubicBezTo>
                        <a:pt x="696686" y="769257"/>
                        <a:pt x="677592" y="720755"/>
                        <a:pt x="653143" y="674914"/>
                      </a:cubicBezTo>
                      <a:cubicBezTo>
                        <a:pt x="648313" y="665858"/>
                        <a:pt x="631371" y="653142"/>
                        <a:pt x="631371" y="653142"/>
                      </a:cubicBezTo>
                      <a:lnTo>
                        <a:pt x="326571" y="522514"/>
                      </a:lnTo>
                      <a:lnTo>
                        <a:pt x="370114" y="272142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" name="16 Forma libre"/>
                <p:cNvSpPr/>
                <p:nvPr/>
              </p:nvSpPr>
              <p:spPr>
                <a:xfrm>
                  <a:off x="4049829" y="3102119"/>
                  <a:ext cx="2394514" cy="2547614"/>
                </a:xfrm>
                <a:custGeom>
                  <a:avLst/>
                  <a:gdLst>
                    <a:gd name="connsiteX0" fmla="*/ 0 w 2394857"/>
                    <a:gd name="connsiteY0" fmla="*/ 2547257 h 2547257"/>
                    <a:gd name="connsiteX1" fmla="*/ 0 w 2394857"/>
                    <a:gd name="connsiteY1" fmla="*/ 1796142 h 2547257"/>
                    <a:gd name="connsiteX2" fmla="*/ 185057 w 2394857"/>
                    <a:gd name="connsiteY2" fmla="*/ 1719942 h 2547257"/>
                    <a:gd name="connsiteX3" fmla="*/ 32657 w 2394857"/>
                    <a:gd name="connsiteY3" fmla="*/ 1077685 h 2547257"/>
                    <a:gd name="connsiteX4" fmla="*/ 195943 w 2394857"/>
                    <a:gd name="connsiteY4" fmla="*/ 653142 h 2547257"/>
                    <a:gd name="connsiteX5" fmla="*/ 359228 w 2394857"/>
                    <a:gd name="connsiteY5" fmla="*/ 598714 h 2547257"/>
                    <a:gd name="connsiteX6" fmla="*/ 620485 w 2394857"/>
                    <a:gd name="connsiteY6" fmla="*/ 381000 h 2547257"/>
                    <a:gd name="connsiteX7" fmla="*/ 1055914 w 2394857"/>
                    <a:gd name="connsiteY7" fmla="*/ 391885 h 2547257"/>
                    <a:gd name="connsiteX8" fmla="*/ 1132114 w 2394857"/>
                    <a:gd name="connsiteY8" fmla="*/ 250371 h 2547257"/>
                    <a:gd name="connsiteX9" fmla="*/ 1436914 w 2394857"/>
                    <a:gd name="connsiteY9" fmla="*/ 359228 h 2547257"/>
                    <a:gd name="connsiteX10" fmla="*/ 1807028 w 2394857"/>
                    <a:gd name="connsiteY10" fmla="*/ 250371 h 2547257"/>
                    <a:gd name="connsiteX11" fmla="*/ 2394857 w 2394857"/>
                    <a:gd name="connsiteY11" fmla="*/ 0 h 2547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94857" h="2547257">
                      <a:moveTo>
                        <a:pt x="0" y="2547257"/>
                      </a:moveTo>
                      <a:lnTo>
                        <a:pt x="0" y="1796142"/>
                      </a:lnTo>
                      <a:lnTo>
                        <a:pt x="185057" y="1719942"/>
                      </a:lnTo>
                      <a:lnTo>
                        <a:pt x="32657" y="1077685"/>
                      </a:lnTo>
                      <a:lnTo>
                        <a:pt x="195943" y="653142"/>
                      </a:lnTo>
                      <a:lnTo>
                        <a:pt x="359228" y="598714"/>
                      </a:lnTo>
                      <a:lnTo>
                        <a:pt x="620485" y="381000"/>
                      </a:lnTo>
                      <a:lnTo>
                        <a:pt x="1055914" y="391885"/>
                      </a:lnTo>
                      <a:lnTo>
                        <a:pt x="1132114" y="250371"/>
                      </a:lnTo>
                      <a:lnTo>
                        <a:pt x="1436914" y="359228"/>
                      </a:lnTo>
                      <a:lnTo>
                        <a:pt x="1807028" y="250371"/>
                      </a:lnTo>
                      <a:lnTo>
                        <a:pt x="2394857" y="0"/>
                      </a:lnTo>
                    </a:path>
                  </a:pathLst>
                </a:custGeom>
                <a:ln w="444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8" name="17 Forma libre"/>
                <p:cNvSpPr/>
                <p:nvPr/>
              </p:nvSpPr>
              <p:spPr>
                <a:xfrm>
                  <a:off x="5127176" y="2818026"/>
                  <a:ext cx="217683" cy="523912"/>
                </a:xfrm>
                <a:custGeom>
                  <a:avLst/>
                  <a:gdLst>
                    <a:gd name="connsiteX0" fmla="*/ 32658 w 217715"/>
                    <a:gd name="connsiteY0" fmla="*/ 522514 h 522514"/>
                    <a:gd name="connsiteX1" fmla="*/ 0 w 217715"/>
                    <a:gd name="connsiteY1" fmla="*/ 348342 h 522514"/>
                    <a:gd name="connsiteX2" fmla="*/ 21772 w 217715"/>
                    <a:gd name="connsiteY2" fmla="*/ 239485 h 522514"/>
                    <a:gd name="connsiteX3" fmla="*/ 108858 w 217715"/>
                    <a:gd name="connsiteY3" fmla="*/ 163285 h 522514"/>
                    <a:gd name="connsiteX4" fmla="*/ 119743 w 217715"/>
                    <a:gd name="connsiteY4" fmla="*/ 87085 h 522514"/>
                    <a:gd name="connsiteX5" fmla="*/ 217715 w 217715"/>
                    <a:gd name="connsiteY5" fmla="*/ 0 h 522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715" h="522514">
                      <a:moveTo>
                        <a:pt x="32658" y="522514"/>
                      </a:moveTo>
                      <a:lnTo>
                        <a:pt x="0" y="348342"/>
                      </a:lnTo>
                      <a:lnTo>
                        <a:pt x="21772" y="239485"/>
                      </a:lnTo>
                      <a:lnTo>
                        <a:pt x="108858" y="163285"/>
                      </a:lnTo>
                      <a:lnTo>
                        <a:pt x="119743" y="87085"/>
                      </a:lnTo>
                      <a:lnTo>
                        <a:pt x="217715" y="0"/>
                      </a:lnTo>
                    </a:path>
                  </a:pathLst>
                </a:custGeom>
                <a:ln w="4445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19" name="18 Forma libre"/>
                <p:cNvSpPr/>
                <p:nvPr/>
              </p:nvSpPr>
              <p:spPr>
                <a:xfrm>
                  <a:off x="2284382" y="3733027"/>
                  <a:ext cx="1774671" cy="435363"/>
                </a:xfrm>
                <a:custGeom>
                  <a:avLst/>
                  <a:gdLst>
                    <a:gd name="connsiteX0" fmla="*/ 1632857 w 1632857"/>
                    <a:gd name="connsiteY0" fmla="*/ 435429 h 435429"/>
                    <a:gd name="connsiteX1" fmla="*/ 1055914 w 1632857"/>
                    <a:gd name="connsiteY1" fmla="*/ 304800 h 435429"/>
                    <a:gd name="connsiteX2" fmla="*/ 762000 w 1632857"/>
                    <a:gd name="connsiteY2" fmla="*/ 326572 h 435429"/>
                    <a:gd name="connsiteX3" fmla="*/ 359228 w 1632857"/>
                    <a:gd name="connsiteY3" fmla="*/ 43543 h 435429"/>
                    <a:gd name="connsiteX4" fmla="*/ 195942 w 1632857"/>
                    <a:gd name="connsiteY4" fmla="*/ 76200 h 435429"/>
                    <a:gd name="connsiteX5" fmla="*/ 0 w 1632857"/>
                    <a:gd name="connsiteY5" fmla="*/ 0 h 435429"/>
                    <a:gd name="connsiteX6" fmla="*/ 0 w 1632857"/>
                    <a:gd name="connsiteY6" fmla="*/ 0 h 435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2857" h="435429">
                      <a:moveTo>
                        <a:pt x="1632857" y="435429"/>
                      </a:moveTo>
                      <a:lnTo>
                        <a:pt x="1055914" y="304800"/>
                      </a:lnTo>
                      <a:lnTo>
                        <a:pt x="762000" y="326572"/>
                      </a:lnTo>
                      <a:lnTo>
                        <a:pt x="359228" y="43543"/>
                      </a:lnTo>
                      <a:lnTo>
                        <a:pt x="195942" y="7620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sp>
            <p:nvSpPr>
              <p:cNvPr id="35" name="34 Forma libre"/>
              <p:cNvSpPr/>
              <p:nvPr/>
            </p:nvSpPr>
            <p:spPr>
              <a:xfrm>
                <a:off x="3092506" y="2830444"/>
                <a:ext cx="604069" cy="191899"/>
              </a:xfrm>
              <a:custGeom>
                <a:avLst/>
                <a:gdLst>
                  <a:gd name="connsiteX0" fmla="*/ 635619 w 669073"/>
                  <a:gd name="connsiteY0" fmla="*/ 78059 h 211873"/>
                  <a:gd name="connsiteX1" fmla="*/ 356839 w 669073"/>
                  <a:gd name="connsiteY1" fmla="*/ 0 h 211873"/>
                  <a:gd name="connsiteX2" fmla="*/ 167268 w 669073"/>
                  <a:gd name="connsiteY2" fmla="*/ 78059 h 211873"/>
                  <a:gd name="connsiteX3" fmla="*/ 122663 w 669073"/>
                  <a:gd name="connsiteY3" fmla="*/ 144966 h 211873"/>
                  <a:gd name="connsiteX4" fmla="*/ 0 w 669073"/>
                  <a:gd name="connsiteY4" fmla="*/ 167268 h 211873"/>
                  <a:gd name="connsiteX5" fmla="*/ 133814 w 669073"/>
                  <a:gd name="connsiteY5" fmla="*/ 178420 h 211873"/>
                  <a:gd name="connsiteX6" fmla="*/ 245327 w 669073"/>
                  <a:gd name="connsiteY6" fmla="*/ 211873 h 211873"/>
                  <a:gd name="connsiteX7" fmla="*/ 312234 w 669073"/>
                  <a:gd name="connsiteY7" fmla="*/ 167268 h 211873"/>
                  <a:gd name="connsiteX8" fmla="*/ 223024 w 669073"/>
                  <a:gd name="connsiteY8" fmla="*/ 156117 h 211873"/>
                  <a:gd name="connsiteX9" fmla="*/ 312234 w 669073"/>
                  <a:gd name="connsiteY9" fmla="*/ 100361 h 211873"/>
                  <a:gd name="connsiteX10" fmla="*/ 524107 w 669073"/>
                  <a:gd name="connsiteY10" fmla="*/ 133815 h 211873"/>
                  <a:gd name="connsiteX11" fmla="*/ 669073 w 669073"/>
                  <a:gd name="connsiteY11" fmla="*/ 156117 h 211873"/>
                  <a:gd name="connsiteX12" fmla="*/ 635619 w 669073"/>
                  <a:gd name="connsiteY12" fmla="*/ 78059 h 21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9073" h="211873">
                    <a:moveTo>
                      <a:pt x="635619" y="78059"/>
                    </a:moveTo>
                    <a:lnTo>
                      <a:pt x="356839" y="0"/>
                    </a:lnTo>
                    <a:lnTo>
                      <a:pt x="167268" y="78059"/>
                    </a:lnTo>
                    <a:lnTo>
                      <a:pt x="122663" y="144966"/>
                    </a:lnTo>
                    <a:lnTo>
                      <a:pt x="0" y="167268"/>
                    </a:lnTo>
                    <a:lnTo>
                      <a:pt x="133814" y="178420"/>
                    </a:lnTo>
                    <a:lnTo>
                      <a:pt x="245327" y="211873"/>
                    </a:lnTo>
                    <a:lnTo>
                      <a:pt x="312234" y="167268"/>
                    </a:lnTo>
                    <a:lnTo>
                      <a:pt x="223024" y="156117"/>
                    </a:lnTo>
                    <a:lnTo>
                      <a:pt x="312234" y="100361"/>
                    </a:lnTo>
                    <a:lnTo>
                      <a:pt x="524107" y="133815"/>
                    </a:lnTo>
                    <a:lnTo>
                      <a:pt x="669073" y="156117"/>
                    </a:lnTo>
                    <a:lnTo>
                      <a:pt x="635619" y="78059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3087499" y="2922221"/>
                <a:ext cx="323728" cy="323726"/>
              </a:xfrm>
              <a:prstGeom prst="ellipse">
                <a:avLst/>
              </a:prstGeom>
              <a:noFill/>
              <a:ln w="508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2" name="31 Elipse"/>
              <p:cNvSpPr/>
              <p:nvPr/>
            </p:nvSpPr>
            <p:spPr>
              <a:xfrm>
                <a:off x="2828851" y="2858811"/>
                <a:ext cx="323728" cy="322057"/>
              </a:xfrm>
              <a:prstGeom prst="ellipse">
                <a:avLst/>
              </a:prstGeom>
              <a:noFill/>
              <a:ln w="508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4" name="33 Elipse"/>
              <p:cNvSpPr/>
              <p:nvPr/>
            </p:nvSpPr>
            <p:spPr>
              <a:xfrm>
                <a:off x="3604796" y="2665243"/>
                <a:ext cx="323728" cy="322057"/>
              </a:xfrm>
              <a:prstGeom prst="ellipse">
                <a:avLst/>
              </a:prstGeom>
              <a:noFill/>
              <a:ln w="508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9" name="38 Forma libre"/>
              <p:cNvSpPr/>
              <p:nvPr/>
            </p:nvSpPr>
            <p:spPr>
              <a:xfrm>
                <a:off x="180626" y="1206809"/>
                <a:ext cx="4525512" cy="1907312"/>
              </a:xfrm>
              <a:custGeom>
                <a:avLst/>
                <a:gdLst>
                  <a:gd name="connsiteX0" fmla="*/ 1003610 w 5029200"/>
                  <a:gd name="connsiteY0" fmla="*/ 0 h 2107580"/>
                  <a:gd name="connsiteX1" fmla="*/ 1037063 w 5029200"/>
                  <a:gd name="connsiteY1" fmla="*/ 1304692 h 2107580"/>
                  <a:gd name="connsiteX2" fmla="*/ 0 w 5029200"/>
                  <a:gd name="connsiteY2" fmla="*/ 1282390 h 2107580"/>
                  <a:gd name="connsiteX3" fmla="*/ 66907 w 5029200"/>
                  <a:gd name="connsiteY3" fmla="*/ 1405053 h 2107580"/>
                  <a:gd name="connsiteX4" fmla="*/ 267629 w 5029200"/>
                  <a:gd name="connsiteY4" fmla="*/ 1460810 h 2107580"/>
                  <a:gd name="connsiteX5" fmla="*/ 390292 w 5029200"/>
                  <a:gd name="connsiteY5" fmla="*/ 1471961 h 2107580"/>
                  <a:gd name="connsiteX6" fmla="*/ 423746 w 5029200"/>
                  <a:gd name="connsiteY6" fmla="*/ 1639229 h 2107580"/>
                  <a:gd name="connsiteX7" fmla="*/ 657922 w 5029200"/>
                  <a:gd name="connsiteY7" fmla="*/ 1851102 h 2107580"/>
                  <a:gd name="connsiteX8" fmla="*/ 836341 w 5029200"/>
                  <a:gd name="connsiteY8" fmla="*/ 2029522 h 2107580"/>
                  <a:gd name="connsiteX9" fmla="*/ 1516566 w 5029200"/>
                  <a:gd name="connsiteY9" fmla="*/ 2107580 h 2107580"/>
                  <a:gd name="connsiteX10" fmla="*/ 1918010 w 5029200"/>
                  <a:gd name="connsiteY10" fmla="*/ 1940312 h 2107580"/>
                  <a:gd name="connsiteX11" fmla="*/ 2018371 w 5029200"/>
                  <a:gd name="connsiteY11" fmla="*/ 1505414 h 2107580"/>
                  <a:gd name="connsiteX12" fmla="*/ 5029200 w 5029200"/>
                  <a:gd name="connsiteY12" fmla="*/ 1516566 h 2107580"/>
                  <a:gd name="connsiteX13" fmla="*/ 5029200 w 5029200"/>
                  <a:gd name="connsiteY13" fmla="*/ 11151 h 2107580"/>
                  <a:gd name="connsiteX14" fmla="*/ 1003610 w 5029200"/>
                  <a:gd name="connsiteY14" fmla="*/ 0 h 210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29200" h="2107580">
                    <a:moveTo>
                      <a:pt x="1003610" y="0"/>
                    </a:moveTo>
                    <a:lnTo>
                      <a:pt x="1037063" y="1304692"/>
                    </a:lnTo>
                    <a:lnTo>
                      <a:pt x="0" y="1282390"/>
                    </a:lnTo>
                    <a:lnTo>
                      <a:pt x="66907" y="1405053"/>
                    </a:lnTo>
                    <a:lnTo>
                      <a:pt x="267629" y="1460810"/>
                    </a:lnTo>
                    <a:lnTo>
                      <a:pt x="390292" y="1471961"/>
                    </a:lnTo>
                    <a:lnTo>
                      <a:pt x="423746" y="1639229"/>
                    </a:lnTo>
                    <a:lnTo>
                      <a:pt x="657922" y="1851102"/>
                    </a:lnTo>
                    <a:lnTo>
                      <a:pt x="836341" y="2029522"/>
                    </a:lnTo>
                    <a:lnTo>
                      <a:pt x="1516566" y="2107580"/>
                    </a:lnTo>
                    <a:lnTo>
                      <a:pt x="1918010" y="1940312"/>
                    </a:lnTo>
                    <a:lnTo>
                      <a:pt x="2018371" y="1505414"/>
                    </a:lnTo>
                    <a:lnTo>
                      <a:pt x="5029200" y="1516566"/>
                    </a:lnTo>
                    <a:lnTo>
                      <a:pt x="5029200" y="11151"/>
                    </a:lnTo>
                    <a:lnTo>
                      <a:pt x="1003610" y="0"/>
                    </a:lnTo>
                    <a:close/>
                  </a:path>
                </a:pathLst>
              </a:custGeom>
              <a:solidFill>
                <a:srgbClr val="92D050">
                  <a:alpha val="30196"/>
                </a:srgbClr>
              </a:solidFill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42" name="41 Explosión 1"/>
              <p:cNvSpPr/>
              <p:nvPr/>
            </p:nvSpPr>
            <p:spPr>
              <a:xfrm>
                <a:off x="1602357" y="1759146"/>
                <a:ext cx="258649" cy="195236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99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46" name="45 Rectángulo"/>
              <p:cNvSpPr/>
              <p:nvPr/>
            </p:nvSpPr>
            <p:spPr>
              <a:xfrm>
                <a:off x="3014077" y="1208478"/>
                <a:ext cx="1678711" cy="323726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8100"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0" name="49 Triángulo isósceles"/>
              <p:cNvSpPr/>
              <p:nvPr/>
            </p:nvSpPr>
            <p:spPr>
              <a:xfrm>
                <a:off x="3604796" y="2276439"/>
                <a:ext cx="193569" cy="193568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6" name="55 Elipse"/>
              <p:cNvSpPr/>
              <p:nvPr/>
            </p:nvSpPr>
            <p:spPr>
              <a:xfrm>
                <a:off x="1343709" y="2470007"/>
                <a:ext cx="128489" cy="130158"/>
              </a:xfrm>
              <a:prstGeom prst="ellipse">
                <a:avLst/>
              </a:prstGeom>
              <a:noFill/>
              <a:ln w="50800" cmpd="thickThin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7" name="56 Elipse"/>
              <p:cNvSpPr/>
              <p:nvPr/>
            </p:nvSpPr>
            <p:spPr>
              <a:xfrm>
                <a:off x="2893930" y="1954382"/>
                <a:ext cx="130159" cy="128490"/>
              </a:xfrm>
              <a:prstGeom prst="ellipse">
                <a:avLst/>
              </a:prstGeom>
              <a:noFill/>
              <a:ln w="50800" cmpd="thickThin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8" name="57 Elipse"/>
              <p:cNvSpPr/>
              <p:nvPr/>
            </p:nvSpPr>
            <p:spPr>
              <a:xfrm>
                <a:off x="1665768" y="1954382"/>
                <a:ext cx="130159" cy="128490"/>
              </a:xfrm>
              <a:prstGeom prst="ellipse">
                <a:avLst/>
              </a:prstGeom>
              <a:noFill/>
              <a:ln w="50800" cmpd="thickThin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9" name="58 Elipse"/>
              <p:cNvSpPr/>
              <p:nvPr/>
            </p:nvSpPr>
            <p:spPr>
              <a:xfrm>
                <a:off x="1278630" y="2665243"/>
                <a:ext cx="128490" cy="128490"/>
              </a:xfrm>
              <a:prstGeom prst="ellipse">
                <a:avLst/>
              </a:prstGeom>
              <a:noFill/>
              <a:ln w="50800" cmpd="thickThin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0" name="59 Forma libre"/>
              <p:cNvSpPr/>
              <p:nvPr/>
            </p:nvSpPr>
            <p:spPr>
              <a:xfrm>
                <a:off x="2056243" y="3568004"/>
                <a:ext cx="986202" cy="1179762"/>
              </a:xfrm>
              <a:custGeom>
                <a:avLst/>
                <a:gdLst>
                  <a:gd name="connsiteX0" fmla="*/ 142290 w 1090144"/>
                  <a:gd name="connsiteY0" fmla="*/ 981308 h 1304788"/>
                  <a:gd name="connsiteX1" fmla="*/ 287256 w 1090144"/>
                  <a:gd name="connsiteY1" fmla="*/ 1293542 h 1304788"/>
                  <a:gd name="connsiteX2" fmla="*/ 733305 w 1090144"/>
                  <a:gd name="connsiteY2" fmla="*/ 1304693 h 1304788"/>
                  <a:gd name="connsiteX3" fmla="*/ 722153 w 1090144"/>
                  <a:gd name="connsiteY3" fmla="*/ 1304693 h 1304788"/>
                  <a:gd name="connsiteX4" fmla="*/ 755607 w 1090144"/>
                  <a:gd name="connsiteY4" fmla="*/ 814039 h 1304788"/>
                  <a:gd name="connsiteX5" fmla="*/ 878270 w 1090144"/>
                  <a:gd name="connsiteY5" fmla="*/ 691376 h 1304788"/>
                  <a:gd name="connsiteX6" fmla="*/ 855968 w 1090144"/>
                  <a:gd name="connsiteY6" fmla="*/ 557561 h 1304788"/>
                  <a:gd name="connsiteX7" fmla="*/ 1090144 w 1090144"/>
                  <a:gd name="connsiteY7" fmla="*/ 479503 h 1304788"/>
                  <a:gd name="connsiteX8" fmla="*/ 1045539 w 1090144"/>
                  <a:gd name="connsiteY8" fmla="*/ 301083 h 1304788"/>
                  <a:gd name="connsiteX9" fmla="*/ 588339 w 1090144"/>
                  <a:gd name="connsiteY9" fmla="*/ 312235 h 1304788"/>
                  <a:gd name="connsiteX10" fmla="*/ 566036 w 1090144"/>
                  <a:gd name="connsiteY10" fmla="*/ 44605 h 1304788"/>
                  <a:gd name="connsiteX11" fmla="*/ 19627 w 1090144"/>
                  <a:gd name="connsiteY11" fmla="*/ 0 h 1304788"/>
                  <a:gd name="connsiteX12" fmla="*/ 19627 w 1090144"/>
                  <a:gd name="connsiteY12" fmla="*/ 568713 h 1304788"/>
                  <a:gd name="connsiteX13" fmla="*/ 75383 w 1090144"/>
                  <a:gd name="connsiteY13" fmla="*/ 613318 h 1304788"/>
                  <a:gd name="connsiteX14" fmla="*/ 220348 w 1090144"/>
                  <a:gd name="connsiteY14" fmla="*/ 635620 h 1304788"/>
                  <a:gd name="connsiteX15" fmla="*/ 142290 w 1090144"/>
                  <a:gd name="connsiteY15" fmla="*/ 981308 h 13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90144" h="1304788">
                    <a:moveTo>
                      <a:pt x="142290" y="981308"/>
                    </a:moveTo>
                    <a:cubicBezTo>
                      <a:pt x="277569" y="1296958"/>
                      <a:pt x="162871" y="1293542"/>
                      <a:pt x="287256" y="1293542"/>
                    </a:cubicBezTo>
                    <a:lnTo>
                      <a:pt x="733305" y="1304693"/>
                    </a:lnTo>
                    <a:cubicBezTo>
                      <a:pt x="737021" y="1304788"/>
                      <a:pt x="725870" y="1304693"/>
                      <a:pt x="722153" y="1304693"/>
                    </a:cubicBezTo>
                    <a:lnTo>
                      <a:pt x="755607" y="814039"/>
                    </a:lnTo>
                    <a:lnTo>
                      <a:pt x="878270" y="691376"/>
                    </a:lnTo>
                    <a:lnTo>
                      <a:pt x="855968" y="557561"/>
                    </a:lnTo>
                    <a:lnTo>
                      <a:pt x="1090144" y="479503"/>
                    </a:lnTo>
                    <a:lnTo>
                      <a:pt x="1045539" y="301083"/>
                    </a:lnTo>
                    <a:lnTo>
                      <a:pt x="588339" y="312235"/>
                    </a:lnTo>
                    <a:cubicBezTo>
                      <a:pt x="599954" y="33463"/>
                      <a:pt x="688777" y="44605"/>
                      <a:pt x="566036" y="44605"/>
                    </a:cubicBezTo>
                    <a:lnTo>
                      <a:pt x="19627" y="0"/>
                    </a:lnTo>
                    <a:lnTo>
                      <a:pt x="19627" y="568713"/>
                    </a:lnTo>
                    <a:lnTo>
                      <a:pt x="75383" y="613318"/>
                    </a:lnTo>
                    <a:lnTo>
                      <a:pt x="220348" y="635620"/>
                    </a:lnTo>
                    <a:cubicBezTo>
                      <a:pt x="118951" y="984878"/>
                      <a:pt x="0" y="981308"/>
                      <a:pt x="142290" y="981308"/>
                    </a:cubicBezTo>
                    <a:close/>
                  </a:path>
                </a:pathLst>
              </a:custGeom>
              <a:solidFill>
                <a:srgbClr val="CCFF33">
                  <a:alpha val="60000"/>
                </a:srgb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61" name="60 Forma libre"/>
              <p:cNvSpPr/>
              <p:nvPr/>
            </p:nvSpPr>
            <p:spPr>
              <a:xfrm>
                <a:off x="3232677" y="4031900"/>
                <a:ext cx="847699" cy="906097"/>
              </a:xfrm>
              <a:custGeom>
                <a:avLst/>
                <a:gdLst>
                  <a:gd name="connsiteX0" fmla="*/ 0 w 936702"/>
                  <a:gd name="connsiteY0" fmla="*/ 89210 h 1001752"/>
                  <a:gd name="connsiteX1" fmla="*/ 211873 w 936702"/>
                  <a:gd name="connsiteY1" fmla="*/ 144966 h 1001752"/>
                  <a:gd name="connsiteX2" fmla="*/ 356839 w 936702"/>
                  <a:gd name="connsiteY2" fmla="*/ 0 h 1001752"/>
                  <a:gd name="connsiteX3" fmla="*/ 613317 w 936702"/>
                  <a:gd name="connsiteY3" fmla="*/ 33454 h 1001752"/>
                  <a:gd name="connsiteX4" fmla="*/ 613317 w 936702"/>
                  <a:gd name="connsiteY4" fmla="*/ 200722 h 1001752"/>
                  <a:gd name="connsiteX5" fmla="*/ 568712 w 936702"/>
                  <a:gd name="connsiteY5" fmla="*/ 356839 h 1001752"/>
                  <a:gd name="connsiteX6" fmla="*/ 936702 w 936702"/>
                  <a:gd name="connsiteY6" fmla="*/ 635620 h 1001752"/>
                  <a:gd name="connsiteX7" fmla="*/ 836341 w 936702"/>
                  <a:gd name="connsiteY7" fmla="*/ 858644 h 1001752"/>
                  <a:gd name="connsiteX8" fmla="*/ 646770 w 936702"/>
                  <a:gd name="connsiteY8" fmla="*/ 925552 h 1001752"/>
                  <a:gd name="connsiteX9" fmla="*/ 334536 w 936702"/>
                  <a:gd name="connsiteY9" fmla="*/ 769435 h 1001752"/>
                  <a:gd name="connsiteX10" fmla="*/ 323385 w 936702"/>
                  <a:gd name="connsiteY10" fmla="*/ 457200 h 1001752"/>
                  <a:gd name="connsiteX11" fmla="*/ 66907 w 936702"/>
                  <a:gd name="connsiteY11" fmla="*/ 379142 h 1001752"/>
                  <a:gd name="connsiteX12" fmla="*/ 22302 w 936702"/>
                  <a:gd name="connsiteY12" fmla="*/ 301083 h 1001752"/>
                  <a:gd name="connsiteX13" fmla="*/ 0 w 936702"/>
                  <a:gd name="connsiteY13" fmla="*/ 89210 h 100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6702" h="1001752">
                    <a:moveTo>
                      <a:pt x="0" y="89210"/>
                    </a:moveTo>
                    <a:lnTo>
                      <a:pt x="211873" y="144966"/>
                    </a:lnTo>
                    <a:lnTo>
                      <a:pt x="356839" y="0"/>
                    </a:lnTo>
                    <a:lnTo>
                      <a:pt x="613317" y="33454"/>
                    </a:lnTo>
                    <a:lnTo>
                      <a:pt x="613317" y="200722"/>
                    </a:lnTo>
                    <a:lnTo>
                      <a:pt x="568712" y="356839"/>
                    </a:lnTo>
                    <a:lnTo>
                      <a:pt x="936702" y="635620"/>
                    </a:lnTo>
                    <a:lnTo>
                      <a:pt x="836341" y="858644"/>
                    </a:lnTo>
                    <a:cubicBezTo>
                      <a:pt x="654441" y="926857"/>
                      <a:pt x="719253" y="1001752"/>
                      <a:pt x="646770" y="925552"/>
                    </a:cubicBezTo>
                    <a:lnTo>
                      <a:pt x="334536" y="769435"/>
                    </a:lnTo>
                    <a:cubicBezTo>
                      <a:pt x="345953" y="449770"/>
                      <a:pt x="449833" y="457200"/>
                      <a:pt x="323385" y="457200"/>
                    </a:cubicBezTo>
                    <a:lnTo>
                      <a:pt x="66907" y="379142"/>
                    </a:lnTo>
                    <a:lnTo>
                      <a:pt x="22302" y="301083"/>
                    </a:lnTo>
                    <a:lnTo>
                      <a:pt x="0" y="89210"/>
                    </a:lnTo>
                    <a:close/>
                  </a:path>
                </a:pathLst>
              </a:custGeom>
              <a:solidFill>
                <a:srgbClr val="CCFF33">
                  <a:alpha val="60000"/>
                </a:srgb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grpSp>
            <p:nvGrpSpPr>
              <p:cNvPr id="12" name="71 Grupo"/>
              <p:cNvGrpSpPr/>
              <p:nvPr/>
            </p:nvGrpSpPr>
            <p:grpSpPr>
              <a:xfrm>
                <a:off x="2104570" y="4453702"/>
                <a:ext cx="387718" cy="313090"/>
                <a:chOff x="1039471" y="4530215"/>
                <a:chExt cx="1032199" cy="833522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65 Forma libre"/>
                <p:cNvSpPr/>
                <p:nvPr/>
              </p:nvSpPr>
              <p:spPr>
                <a:xfrm>
                  <a:off x="1059366" y="4534386"/>
                  <a:ext cx="490654" cy="294092"/>
                </a:xfrm>
                <a:custGeom>
                  <a:avLst/>
                  <a:gdLst>
                    <a:gd name="connsiteX0" fmla="*/ 490654 w 490654"/>
                    <a:gd name="connsiteY0" fmla="*/ 216034 h 294092"/>
                    <a:gd name="connsiteX1" fmla="*/ 289932 w 490654"/>
                    <a:gd name="connsiteY1" fmla="*/ 48765 h 294092"/>
                    <a:gd name="connsiteX2" fmla="*/ 0 w 490654"/>
                    <a:gd name="connsiteY2" fmla="*/ 282941 h 294092"/>
                    <a:gd name="connsiteX3" fmla="*/ 122663 w 490654"/>
                    <a:gd name="connsiteY3" fmla="*/ 294092 h 294092"/>
                    <a:gd name="connsiteX4" fmla="*/ 122663 w 490654"/>
                    <a:gd name="connsiteY4" fmla="*/ 238336 h 294092"/>
                    <a:gd name="connsiteX5" fmla="*/ 178419 w 490654"/>
                    <a:gd name="connsiteY5" fmla="*/ 271790 h 294092"/>
                    <a:gd name="connsiteX6" fmla="*/ 234175 w 490654"/>
                    <a:gd name="connsiteY6" fmla="*/ 149126 h 294092"/>
                    <a:gd name="connsiteX7" fmla="*/ 278780 w 490654"/>
                    <a:gd name="connsiteY7" fmla="*/ 216034 h 294092"/>
                    <a:gd name="connsiteX8" fmla="*/ 334536 w 490654"/>
                    <a:gd name="connsiteY8" fmla="*/ 160277 h 294092"/>
                    <a:gd name="connsiteX9" fmla="*/ 490654 w 490654"/>
                    <a:gd name="connsiteY9" fmla="*/ 216034 h 294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654" h="294092">
                      <a:moveTo>
                        <a:pt x="490654" y="216034"/>
                      </a:moveTo>
                      <a:cubicBezTo>
                        <a:pt x="306357" y="31737"/>
                        <a:pt x="387462" y="0"/>
                        <a:pt x="289932" y="48765"/>
                      </a:cubicBezTo>
                      <a:lnTo>
                        <a:pt x="0" y="282941"/>
                      </a:lnTo>
                      <a:lnTo>
                        <a:pt x="122663" y="294092"/>
                      </a:lnTo>
                      <a:lnTo>
                        <a:pt x="122663" y="238336"/>
                      </a:lnTo>
                      <a:lnTo>
                        <a:pt x="178419" y="271790"/>
                      </a:lnTo>
                      <a:lnTo>
                        <a:pt x="234175" y="149126"/>
                      </a:lnTo>
                      <a:lnTo>
                        <a:pt x="278780" y="216034"/>
                      </a:lnTo>
                      <a:lnTo>
                        <a:pt x="334536" y="160277"/>
                      </a:lnTo>
                      <a:lnTo>
                        <a:pt x="490654" y="216034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7" name="66 Forma libre"/>
                <p:cNvSpPr/>
                <p:nvPr/>
              </p:nvSpPr>
              <p:spPr>
                <a:xfrm flipH="1">
                  <a:off x="1500166" y="4530215"/>
                  <a:ext cx="571504" cy="294092"/>
                </a:xfrm>
                <a:custGeom>
                  <a:avLst/>
                  <a:gdLst>
                    <a:gd name="connsiteX0" fmla="*/ 490654 w 490654"/>
                    <a:gd name="connsiteY0" fmla="*/ 216034 h 294092"/>
                    <a:gd name="connsiteX1" fmla="*/ 289932 w 490654"/>
                    <a:gd name="connsiteY1" fmla="*/ 48765 h 294092"/>
                    <a:gd name="connsiteX2" fmla="*/ 0 w 490654"/>
                    <a:gd name="connsiteY2" fmla="*/ 282941 h 294092"/>
                    <a:gd name="connsiteX3" fmla="*/ 122663 w 490654"/>
                    <a:gd name="connsiteY3" fmla="*/ 294092 h 294092"/>
                    <a:gd name="connsiteX4" fmla="*/ 122663 w 490654"/>
                    <a:gd name="connsiteY4" fmla="*/ 238336 h 294092"/>
                    <a:gd name="connsiteX5" fmla="*/ 178419 w 490654"/>
                    <a:gd name="connsiteY5" fmla="*/ 271790 h 294092"/>
                    <a:gd name="connsiteX6" fmla="*/ 234175 w 490654"/>
                    <a:gd name="connsiteY6" fmla="*/ 149126 h 294092"/>
                    <a:gd name="connsiteX7" fmla="*/ 278780 w 490654"/>
                    <a:gd name="connsiteY7" fmla="*/ 216034 h 294092"/>
                    <a:gd name="connsiteX8" fmla="*/ 334536 w 490654"/>
                    <a:gd name="connsiteY8" fmla="*/ 160277 h 294092"/>
                    <a:gd name="connsiteX9" fmla="*/ 490654 w 490654"/>
                    <a:gd name="connsiteY9" fmla="*/ 216034 h 294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654" h="294092">
                      <a:moveTo>
                        <a:pt x="490654" y="216034"/>
                      </a:moveTo>
                      <a:cubicBezTo>
                        <a:pt x="306357" y="31737"/>
                        <a:pt x="387462" y="0"/>
                        <a:pt x="289932" y="48765"/>
                      </a:cubicBezTo>
                      <a:lnTo>
                        <a:pt x="0" y="282941"/>
                      </a:lnTo>
                      <a:lnTo>
                        <a:pt x="122663" y="294092"/>
                      </a:lnTo>
                      <a:lnTo>
                        <a:pt x="122663" y="238336"/>
                      </a:lnTo>
                      <a:lnTo>
                        <a:pt x="178419" y="271790"/>
                      </a:lnTo>
                      <a:lnTo>
                        <a:pt x="234175" y="149126"/>
                      </a:lnTo>
                      <a:lnTo>
                        <a:pt x="278780" y="216034"/>
                      </a:lnTo>
                      <a:lnTo>
                        <a:pt x="334536" y="160277"/>
                      </a:lnTo>
                      <a:lnTo>
                        <a:pt x="490654" y="216034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69" name="68 Forma libre"/>
                <p:cNvSpPr/>
                <p:nvPr/>
              </p:nvSpPr>
              <p:spPr>
                <a:xfrm rot="20074563">
                  <a:off x="1039471" y="4663090"/>
                  <a:ext cx="490654" cy="294092"/>
                </a:xfrm>
                <a:custGeom>
                  <a:avLst/>
                  <a:gdLst>
                    <a:gd name="connsiteX0" fmla="*/ 490654 w 490654"/>
                    <a:gd name="connsiteY0" fmla="*/ 216034 h 294092"/>
                    <a:gd name="connsiteX1" fmla="*/ 289932 w 490654"/>
                    <a:gd name="connsiteY1" fmla="*/ 48765 h 294092"/>
                    <a:gd name="connsiteX2" fmla="*/ 0 w 490654"/>
                    <a:gd name="connsiteY2" fmla="*/ 282941 h 294092"/>
                    <a:gd name="connsiteX3" fmla="*/ 122663 w 490654"/>
                    <a:gd name="connsiteY3" fmla="*/ 294092 h 294092"/>
                    <a:gd name="connsiteX4" fmla="*/ 122663 w 490654"/>
                    <a:gd name="connsiteY4" fmla="*/ 238336 h 294092"/>
                    <a:gd name="connsiteX5" fmla="*/ 178419 w 490654"/>
                    <a:gd name="connsiteY5" fmla="*/ 271790 h 294092"/>
                    <a:gd name="connsiteX6" fmla="*/ 234175 w 490654"/>
                    <a:gd name="connsiteY6" fmla="*/ 149126 h 294092"/>
                    <a:gd name="connsiteX7" fmla="*/ 278780 w 490654"/>
                    <a:gd name="connsiteY7" fmla="*/ 216034 h 294092"/>
                    <a:gd name="connsiteX8" fmla="*/ 334536 w 490654"/>
                    <a:gd name="connsiteY8" fmla="*/ 160277 h 294092"/>
                    <a:gd name="connsiteX9" fmla="*/ 490654 w 490654"/>
                    <a:gd name="connsiteY9" fmla="*/ 216034 h 294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654" h="294092">
                      <a:moveTo>
                        <a:pt x="490654" y="216034"/>
                      </a:moveTo>
                      <a:cubicBezTo>
                        <a:pt x="306357" y="31737"/>
                        <a:pt x="387462" y="0"/>
                        <a:pt x="289932" y="48765"/>
                      </a:cubicBezTo>
                      <a:lnTo>
                        <a:pt x="0" y="282941"/>
                      </a:lnTo>
                      <a:lnTo>
                        <a:pt x="122663" y="294092"/>
                      </a:lnTo>
                      <a:lnTo>
                        <a:pt x="122663" y="238336"/>
                      </a:lnTo>
                      <a:lnTo>
                        <a:pt x="178419" y="271790"/>
                      </a:lnTo>
                      <a:lnTo>
                        <a:pt x="234175" y="149126"/>
                      </a:lnTo>
                      <a:lnTo>
                        <a:pt x="278780" y="216034"/>
                      </a:lnTo>
                      <a:lnTo>
                        <a:pt x="334536" y="160277"/>
                      </a:lnTo>
                      <a:lnTo>
                        <a:pt x="490654" y="216034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70" name="69 Forma libre"/>
                <p:cNvSpPr/>
                <p:nvPr/>
              </p:nvSpPr>
              <p:spPr>
                <a:xfrm rot="1673390" flipH="1">
                  <a:off x="1466713" y="4672367"/>
                  <a:ext cx="571504" cy="294092"/>
                </a:xfrm>
                <a:custGeom>
                  <a:avLst/>
                  <a:gdLst>
                    <a:gd name="connsiteX0" fmla="*/ 490654 w 490654"/>
                    <a:gd name="connsiteY0" fmla="*/ 216034 h 294092"/>
                    <a:gd name="connsiteX1" fmla="*/ 289932 w 490654"/>
                    <a:gd name="connsiteY1" fmla="*/ 48765 h 294092"/>
                    <a:gd name="connsiteX2" fmla="*/ 0 w 490654"/>
                    <a:gd name="connsiteY2" fmla="*/ 282941 h 294092"/>
                    <a:gd name="connsiteX3" fmla="*/ 122663 w 490654"/>
                    <a:gd name="connsiteY3" fmla="*/ 294092 h 294092"/>
                    <a:gd name="connsiteX4" fmla="*/ 122663 w 490654"/>
                    <a:gd name="connsiteY4" fmla="*/ 238336 h 294092"/>
                    <a:gd name="connsiteX5" fmla="*/ 178419 w 490654"/>
                    <a:gd name="connsiteY5" fmla="*/ 271790 h 294092"/>
                    <a:gd name="connsiteX6" fmla="*/ 234175 w 490654"/>
                    <a:gd name="connsiteY6" fmla="*/ 149126 h 294092"/>
                    <a:gd name="connsiteX7" fmla="*/ 278780 w 490654"/>
                    <a:gd name="connsiteY7" fmla="*/ 216034 h 294092"/>
                    <a:gd name="connsiteX8" fmla="*/ 334536 w 490654"/>
                    <a:gd name="connsiteY8" fmla="*/ 160277 h 294092"/>
                    <a:gd name="connsiteX9" fmla="*/ 490654 w 490654"/>
                    <a:gd name="connsiteY9" fmla="*/ 216034 h 294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654" h="294092">
                      <a:moveTo>
                        <a:pt x="490654" y="216034"/>
                      </a:moveTo>
                      <a:cubicBezTo>
                        <a:pt x="306357" y="31737"/>
                        <a:pt x="387462" y="0"/>
                        <a:pt x="289932" y="48765"/>
                      </a:cubicBezTo>
                      <a:lnTo>
                        <a:pt x="0" y="282941"/>
                      </a:lnTo>
                      <a:lnTo>
                        <a:pt x="122663" y="294092"/>
                      </a:lnTo>
                      <a:lnTo>
                        <a:pt x="122663" y="238336"/>
                      </a:lnTo>
                      <a:lnTo>
                        <a:pt x="178419" y="271790"/>
                      </a:lnTo>
                      <a:lnTo>
                        <a:pt x="234175" y="149126"/>
                      </a:lnTo>
                      <a:lnTo>
                        <a:pt x="278780" y="216034"/>
                      </a:lnTo>
                      <a:lnTo>
                        <a:pt x="334536" y="160277"/>
                      </a:lnTo>
                      <a:lnTo>
                        <a:pt x="490654" y="216034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71" name="70 Forma libre"/>
                <p:cNvSpPr/>
                <p:nvPr/>
              </p:nvSpPr>
              <p:spPr>
                <a:xfrm>
                  <a:off x="1449659" y="4761571"/>
                  <a:ext cx="156117" cy="602166"/>
                </a:xfrm>
                <a:custGeom>
                  <a:avLst/>
                  <a:gdLst>
                    <a:gd name="connsiteX0" fmla="*/ 66907 w 156117"/>
                    <a:gd name="connsiteY0" fmla="*/ 0 h 602166"/>
                    <a:gd name="connsiteX1" fmla="*/ 0 w 156117"/>
                    <a:gd name="connsiteY1" fmla="*/ 602166 h 602166"/>
                    <a:gd name="connsiteX2" fmla="*/ 156117 w 156117"/>
                    <a:gd name="connsiteY2" fmla="*/ 546409 h 602166"/>
                    <a:gd name="connsiteX3" fmla="*/ 66907 w 156117"/>
                    <a:gd name="connsiteY3" fmla="*/ 0 h 602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17" h="602166">
                      <a:moveTo>
                        <a:pt x="66907" y="0"/>
                      </a:moveTo>
                      <a:lnTo>
                        <a:pt x="0" y="602166"/>
                      </a:lnTo>
                      <a:lnTo>
                        <a:pt x="156117" y="546409"/>
                      </a:lnTo>
                      <a:lnTo>
                        <a:pt x="66907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grpSp>
            <p:nvGrpSpPr>
              <p:cNvPr id="13" name="72 Grupo"/>
              <p:cNvGrpSpPr/>
              <p:nvPr/>
            </p:nvGrpSpPr>
            <p:grpSpPr>
              <a:xfrm>
                <a:off x="2377234" y="4344636"/>
                <a:ext cx="387718" cy="313090"/>
                <a:chOff x="1039471" y="4530215"/>
                <a:chExt cx="1032199" cy="833522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73 Forma libre"/>
                <p:cNvSpPr/>
                <p:nvPr/>
              </p:nvSpPr>
              <p:spPr>
                <a:xfrm>
                  <a:off x="1059366" y="4534386"/>
                  <a:ext cx="490654" cy="294092"/>
                </a:xfrm>
                <a:custGeom>
                  <a:avLst/>
                  <a:gdLst>
                    <a:gd name="connsiteX0" fmla="*/ 490654 w 490654"/>
                    <a:gd name="connsiteY0" fmla="*/ 216034 h 294092"/>
                    <a:gd name="connsiteX1" fmla="*/ 289932 w 490654"/>
                    <a:gd name="connsiteY1" fmla="*/ 48765 h 294092"/>
                    <a:gd name="connsiteX2" fmla="*/ 0 w 490654"/>
                    <a:gd name="connsiteY2" fmla="*/ 282941 h 294092"/>
                    <a:gd name="connsiteX3" fmla="*/ 122663 w 490654"/>
                    <a:gd name="connsiteY3" fmla="*/ 294092 h 294092"/>
                    <a:gd name="connsiteX4" fmla="*/ 122663 w 490654"/>
                    <a:gd name="connsiteY4" fmla="*/ 238336 h 294092"/>
                    <a:gd name="connsiteX5" fmla="*/ 178419 w 490654"/>
                    <a:gd name="connsiteY5" fmla="*/ 271790 h 294092"/>
                    <a:gd name="connsiteX6" fmla="*/ 234175 w 490654"/>
                    <a:gd name="connsiteY6" fmla="*/ 149126 h 294092"/>
                    <a:gd name="connsiteX7" fmla="*/ 278780 w 490654"/>
                    <a:gd name="connsiteY7" fmla="*/ 216034 h 294092"/>
                    <a:gd name="connsiteX8" fmla="*/ 334536 w 490654"/>
                    <a:gd name="connsiteY8" fmla="*/ 160277 h 294092"/>
                    <a:gd name="connsiteX9" fmla="*/ 490654 w 490654"/>
                    <a:gd name="connsiteY9" fmla="*/ 216034 h 294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654" h="294092">
                      <a:moveTo>
                        <a:pt x="490654" y="216034"/>
                      </a:moveTo>
                      <a:cubicBezTo>
                        <a:pt x="306357" y="31737"/>
                        <a:pt x="387462" y="0"/>
                        <a:pt x="289932" y="48765"/>
                      </a:cubicBezTo>
                      <a:lnTo>
                        <a:pt x="0" y="282941"/>
                      </a:lnTo>
                      <a:lnTo>
                        <a:pt x="122663" y="294092"/>
                      </a:lnTo>
                      <a:lnTo>
                        <a:pt x="122663" y="238336"/>
                      </a:lnTo>
                      <a:lnTo>
                        <a:pt x="178419" y="271790"/>
                      </a:lnTo>
                      <a:lnTo>
                        <a:pt x="234175" y="149126"/>
                      </a:lnTo>
                      <a:lnTo>
                        <a:pt x="278780" y="216034"/>
                      </a:lnTo>
                      <a:lnTo>
                        <a:pt x="334536" y="160277"/>
                      </a:lnTo>
                      <a:lnTo>
                        <a:pt x="490654" y="216034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75" name="74 Forma libre"/>
                <p:cNvSpPr/>
                <p:nvPr/>
              </p:nvSpPr>
              <p:spPr>
                <a:xfrm flipH="1">
                  <a:off x="1500166" y="4530215"/>
                  <a:ext cx="571504" cy="294092"/>
                </a:xfrm>
                <a:custGeom>
                  <a:avLst/>
                  <a:gdLst>
                    <a:gd name="connsiteX0" fmla="*/ 490654 w 490654"/>
                    <a:gd name="connsiteY0" fmla="*/ 216034 h 294092"/>
                    <a:gd name="connsiteX1" fmla="*/ 289932 w 490654"/>
                    <a:gd name="connsiteY1" fmla="*/ 48765 h 294092"/>
                    <a:gd name="connsiteX2" fmla="*/ 0 w 490654"/>
                    <a:gd name="connsiteY2" fmla="*/ 282941 h 294092"/>
                    <a:gd name="connsiteX3" fmla="*/ 122663 w 490654"/>
                    <a:gd name="connsiteY3" fmla="*/ 294092 h 294092"/>
                    <a:gd name="connsiteX4" fmla="*/ 122663 w 490654"/>
                    <a:gd name="connsiteY4" fmla="*/ 238336 h 294092"/>
                    <a:gd name="connsiteX5" fmla="*/ 178419 w 490654"/>
                    <a:gd name="connsiteY5" fmla="*/ 271790 h 294092"/>
                    <a:gd name="connsiteX6" fmla="*/ 234175 w 490654"/>
                    <a:gd name="connsiteY6" fmla="*/ 149126 h 294092"/>
                    <a:gd name="connsiteX7" fmla="*/ 278780 w 490654"/>
                    <a:gd name="connsiteY7" fmla="*/ 216034 h 294092"/>
                    <a:gd name="connsiteX8" fmla="*/ 334536 w 490654"/>
                    <a:gd name="connsiteY8" fmla="*/ 160277 h 294092"/>
                    <a:gd name="connsiteX9" fmla="*/ 490654 w 490654"/>
                    <a:gd name="connsiteY9" fmla="*/ 216034 h 294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654" h="294092">
                      <a:moveTo>
                        <a:pt x="490654" y="216034"/>
                      </a:moveTo>
                      <a:cubicBezTo>
                        <a:pt x="306357" y="31737"/>
                        <a:pt x="387462" y="0"/>
                        <a:pt x="289932" y="48765"/>
                      </a:cubicBezTo>
                      <a:lnTo>
                        <a:pt x="0" y="282941"/>
                      </a:lnTo>
                      <a:lnTo>
                        <a:pt x="122663" y="294092"/>
                      </a:lnTo>
                      <a:lnTo>
                        <a:pt x="122663" y="238336"/>
                      </a:lnTo>
                      <a:lnTo>
                        <a:pt x="178419" y="271790"/>
                      </a:lnTo>
                      <a:lnTo>
                        <a:pt x="234175" y="149126"/>
                      </a:lnTo>
                      <a:lnTo>
                        <a:pt x="278780" y="216034"/>
                      </a:lnTo>
                      <a:lnTo>
                        <a:pt x="334536" y="160277"/>
                      </a:lnTo>
                      <a:lnTo>
                        <a:pt x="490654" y="216034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76" name="75 Forma libre"/>
                <p:cNvSpPr/>
                <p:nvPr/>
              </p:nvSpPr>
              <p:spPr>
                <a:xfrm rot="20074563">
                  <a:off x="1039471" y="4663090"/>
                  <a:ext cx="490654" cy="294092"/>
                </a:xfrm>
                <a:custGeom>
                  <a:avLst/>
                  <a:gdLst>
                    <a:gd name="connsiteX0" fmla="*/ 490654 w 490654"/>
                    <a:gd name="connsiteY0" fmla="*/ 216034 h 294092"/>
                    <a:gd name="connsiteX1" fmla="*/ 289932 w 490654"/>
                    <a:gd name="connsiteY1" fmla="*/ 48765 h 294092"/>
                    <a:gd name="connsiteX2" fmla="*/ 0 w 490654"/>
                    <a:gd name="connsiteY2" fmla="*/ 282941 h 294092"/>
                    <a:gd name="connsiteX3" fmla="*/ 122663 w 490654"/>
                    <a:gd name="connsiteY3" fmla="*/ 294092 h 294092"/>
                    <a:gd name="connsiteX4" fmla="*/ 122663 w 490654"/>
                    <a:gd name="connsiteY4" fmla="*/ 238336 h 294092"/>
                    <a:gd name="connsiteX5" fmla="*/ 178419 w 490654"/>
                    <a:gd name="connsiteY5" fmla="*/ 271790 h 294092"/>
                    <a:gd name="connsiteX6" fmla="*/ 234175 w 490654"/>
                    <a:gd name="connsiteY6" fmla="*/ 149126 h 294092"/>
                    <a:gd name="connsiteX7" fmla="*/ 278780 w 490654"/>
                    <a:gd name="connsiteY7" fmla="*/ 216034 h 294092"/>
                    <a:gd name="connsiteX8" fmla="*/ 334536 w 490654"/>
                    <a:gd name="connsiteY8" fmla="*/ 160277 h 294092"/>
                    <a:gd name="connsiteX9" fmla="*/ 490654 w 490654"/>
                    <a:gd name="connsiteY9" fmla="*/ 216034 h 294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654" h="294092">
                      <a:moveTo>
                        <a:pt x="490654" y="216034"/>
                      </a:moveTo>
                      <a:cubicBezTo>
                        <a:pt x="306357" y="31737"/>
                        <a:pt x="387462" y="0"/>
                        <a:pt x="289932" y="48765"/>
                      </a:cubicBezTo>
                      <a:lnTo>
                        <a:pt x="0" y="282941"/>
                      </a:lnTo>
                      <a:lnTo>
                        <a:pt x="122663" y="294092"/>
                      </a:lnTo>
                      <a:lnTo>
                        <a:pt x="122663" y="238336"/>
                      </a:lnTo>
                      <a:lnTo>
                        <a:pt x="178419" y="271790"/>
                      </a:lnTo>
                      <a:lnTo>
                        <a:pt x="234175" y="149126"/>
                      </a:lnTo>
                      <a:lnTo>
                        <a:pt x="278780" y="216034"/>
                      </a:lnTo>
                      <a:lnTo>
                        <a:pt x="334536" y="160277"/>
                      </a:lnTo>
                      <a:lnTo>
                        <a:pt x="490654" y="216034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77" name="76 Forma libre"/>
                <p:cNvSpPr/>
                <p:nvPr/>
              </p:nvSpPr>
              <p:spPr>
                <a:xfrm rot="1673390" flipH="1">
                  <a:off x="1466713" y="4672367"/>
                  <a:ext cx="571504" cy="294092"/>
                </a:xfrm>
                <a:custGeom>
                  <a:avLst/>
                  <a:gdLst>
                    <a:gd name="connsiteX0" fmla="*/ 490654 w 490654"/>
                    <a:gd name="connsiteY0" fmla="*/ 216034 h 294092"/>
                    <a:gd name="connsiteX1" fmla="*/ 289932 w 490654"/>
                    <a:gd name="connsiteY1" fmla="*/ 48765 h 294092"/>
                    <a:gd name="connsiteX2" fmla="*/ 0 w 490654"/>
                    <a:gd name="connsiteY2" fmla="*/ 282941 h 294092"/>
                    <a:gd name="connsiteX3" fmla="*/ 122663 w 490654"/>
                    <a:gd name="connsiteY3" fmla="*/ 294092 h 294092"/>
                    <a:gd name="connsiteX4" fmla="*/ 122663 w 490654"/>
                    <a:gd name="connsiteY4" fmla="*/ 238336 h 294092"/>
                    <a:gd name="connsiteX5" fmla="*/ 178419 w 490654"/>
                    <a:gd name="connsiteY5" fmla="*/ 271790 h 294092"/>
                    <a:gd name="connsiteX6" fmla="*/ 234175 w 490654"/>
                    <a:gd name="connsiteY6" fmla="*/ 149126 h 294092"/>
                    <a:gd name="connsiteX7" fmla="*/ 278780 w 490654"/>
                    <a:gd name="connsiteY7" fmla="*/ 216034 h 294092"/>
                    <a:gd name="connsiteX8" fmla="*/ 334536 w 490654"/>
                    <a:gd name="connsiteY8" fmla="*/ 160277 h 294092"/>
                    <a:gd name="connsiteX9" fmla="*/ 490654 w 490654"/>
                    <a:gd name="connsiteY9" fmla="*/ 216034 h 294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90654" h="294092">
                      <a:moveTo>
                        <a:pt x="490654" y="216034"/>
                      </a:moveTo>
                      <a:cubicBezTo>
                        <a:pt x="306357" y="31737"/>
                        <a:pt x="387462" y="0"/>
                        <a:pt x="289932" y="48765"/>
                      </a:cubicBezTo>
                      <a:lnTo>
                        <a:pt x="0" y="282941"/>
                      </a:lnTo>
                      <a:lnTo>
                        <a:pt x="122663" y="294092"/>
                      </a:lnTo>
                      <a:lnTo>
                        <a:pt x="122663" y="238336"/>
                      </a:lnTo>
                      <a:lnTo>
                        <a:pt x="178419" y="271790"/>
                      </a:lnTo>
                      <a:lnTo>
                        <a:pt x="234175" y="149126"/>
                      </a:lnTo>
                      <a:lnTo>
                        <a:pt x="278780" y="216034"/>
                      </a:lnTo>
                      <a:lnTo>
                        <a:pt x="334536" y="160277"/>
                      </a:lnTo>
                      <a:lnTo>
                        <a:pt x="490654" y="216034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  <p:sp>
              <p:nvSpPr>
                <p:cNvPr id="78" name="77 Forma libre"/>
                <p:cNvSpPr/>
                <p:nvPr/>
              </p:nvSpPr>
              <p:spPr>
                <a:xfrm>
                  <a:off x="1449659" y="4761571"/>
                  <a:ext cx="156117" cy="602166"/>
                </a:xfrm>
                <a:custGeom>
                  <a:avLst/>
                  <a:gdLst>
                    <a:gd name="connsiteX0" fmla="*/ 66907 w 156117"/>
                    <a:gd name="connsiteY0" fmla="*/ 0 h 602166"/>
                    <a:gd name="connsiteX1" fmla="*/ 0 w 156117"/>
                    <a:gd name="connsiteY1" fmla="*/ 602166 h 602166"/>
                    <a:gd name="connsiteX2" fmla="*/ 156117 w 156117"/>
                    <a:gd name="connsiteY2" fmla="*/ 546409 h 602166"/>
                    <a:gd name="connsiteX3" fmla="*/ 66907 w 156117"/>
                    <a:gd name="connsiteY3" fmla="*/ 0 h 602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6117" h="602166">
                      <a:moveTo>
                        <a:pt x="66907" y="0"/>
                      </a:moveTo>
                      <a:lnTo>
                        <a:pt x="0" y="602166"/>
                      </a:lnTo>
                      <a:lnTo>
                        <a:pt x="156117" y="546409"/>
                      </a:lnTo>
                      <a:lnTo>
                        <a:pt x="66907" y="0"/>
                      </a:lnTo>
                      <a:close/>
                    </a:path>
                  </a:pathLst>
                </a:custGeom>
                <a:solidFill>
                  <a:srgbClr val="CC9900"/>
                </a:solidFill>
                <a:ln>
                  <a:solidFill>
                    <a:srgbClr val="9966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/>
                </a:p>
              </p:txBody>
            </p:sp>
          </p:grpSp>
          <p:cxnSp>
            <p:nvCxnSpPr>
              <p:cNvPr id="87" name="86 Conector recto"/>
              <p:cNvCxnSpPr/>
              <p:nvPr/>
            </p:nvCxnSpPr>
            <p:spPr>
              <a:xfrm rot="5400000">
                <a:off x="2118823" y="1825058"/>
                <a:ext cx="1163077" cy="0"/>
              </a:xfrm>
              <a:prstGeom prst="line">
                <a:avLst/>
              </a:prstGeom>
              <a:ln w="25400" cmpd="sng">
                <a:solidFill>
                  <a:srgbClr val="99663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88 Conector recto"/>
              <p:cNvCxnSpPr/>
              <p:nvPr/>
            </p:nvCxnSpPr>
            <p:spPr>
              <a:xfrm rot="5400000">
                <a:off x="2765445" y="2146281"/>
                <a:ext cx="1163075" cy="1668"/>
              </a:xfrm>
              <a:prstGeom prst="line">
                <a:avLst/>
              </a:prstGeom>
              <a:ln w="25400" cmpd="sng">
                <a:solidFill>
                  <a:srgbClr val="99663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90 Conector recto"/>
              <p:cNvCxnSpPr/>
              <p:nvPr/>
            </p:nvCxnSpPr>
            <p:spPr>
              <a:xfrm rot="5400000">
                <a:off x="3507182" y="2178820"/>
                <a:ext cx="1228155" cy="1668"/>
              </a:xfrm>
              <a:prstGeom prst="line">
                <a:avLst/>
              </a:prstGeom>
              <a:ln w="25400" cmpd="sng">
                <a:solidFill>
                  <a:srgbClr val="99663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94 Conector recto"/>
              <p:cNvCxnSpPr/>
              <p:nvPr/>
            </p:nvCxnSpPr>
            <p:spPr>
              <a:xfrm>
                <a:off x="2376634" y="2147949"/>
                <a:ext cx="2167640" cy="1669"/>
              </a:xfrm>
              <a:prstGeom prst="line">
                <a:avLst/>
              </a:prstGeom>
              <a:ln w="25400" cmpd="sng">
                <a:solidFill>
                  <a:srgbClr val="99663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96 Conector recto"/>
              <p:cNvCxnSpPr/>
              <p:nvPr/>
            </p:nvCxnSpPr>
            <p:spPr>
              <a:xfrm>
                <a:off x="2376634" y="1759146"/>
                <a:ext cx="2167640" cy="1668"/>
              </a:xfrm>
              <a:prstGeom prst="line">
                <a:avLst/>
              </a:prstGeom>
              <a:ln w="25400" cmpd="sng">
                <a:solidFill>
                  <a:srgbClr val="996633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recto de flecha"/>
              <p:cNvCxnSpPr/>
              <p:nvPr/>
            </p:nvCxnSpPr>
            <p:spPr>
              <a:xfrm rot="16200000" flipH="1">
                <a:off x="1214386" y="1114197"/>
                <a:ext cx="517293" cy="258648"/>
              </a:xfrm>
              <a:prstGeom prst="straightConnector1">
                <a:avLst/>
              </a:prstGeom>
              <a:ln w="44450" cmpd="dbl">
                <a:solidFill>
                  <a:srgbClr val="CC00CC"/>
                </a:solidFill>
                <a:headEnd type="arrow" w="med" len="med"/>
                <a:tailEnd type="arrow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Conector recto de flecha"/>
              <p:cNvCxnSpPr/>
              <p:nvPr/>
            </p:nvCxnSpPr>
            <p:spPr>
              <a:xfrm>
                <a:off x="791370" y="1380353"/>
                <a:ext cx="525641" cy="282009"/>
              </a:xfrm>
              <a:prstGeom prst="straightConnector1">
                <a:avLst/>
              </a:prstGeom>
              <a:ln w="44450" cmpd="dbl">
                <a:solidFill>
                  <a:srgbClr val="CC00CC"/>
                </a:solidFill>
                <a:headEnd type="arrow" w="med" len="med"/>
                <a:tailEnd type="arrow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113 Señal de prohibido"/>
              <p:cNvSpPr/>
              <p:nvPr/>
            </p:nvSpPr>
            <p:spPr>
              <a:xfrm>
                <a:off x="3539717" y="1889303"/>
                <a:ext cx="195237" cy="193568"/>
              </a:xfrm>
              <a:prstGeom prst="noSmoking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115 Señal de prohibido"/>
              <p:cNvSpPr/>
              <p:nvPr/>
            </p:nvSpPr>
            <p:spPr>
              <a:xfrm>
                <a:off x="2183064" y="1954382"/>
                <a:ext cx="193569" cy="193568"/>
              </a:xfrm>
              <a:prstGeom prst="noSmoking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120 Triángulo isósceles"/>
              <p:cNvSpPr/>
              <p:nvPr/>
            </p:nvSpPr>
            <p:spPr>
              <a:xfrm>
                <a:off x="4250583" y="2600165"/>
                <a:ext cx="130159" cy="12848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2" name="121 Triángulo isósceles"/>
              <p:cNvSpPr/>
              <p:nvPr/>
            </p:nvSpPr>
            <p:spPr>
              <a:xfrm>
                <a:off x="4445820" y="3763240"/>
                <a:ext cx="128490" cy="12849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3" name="122 Triángulo isósceles"/>
              <p:cNvSpPr/>
              <p:nvPr/>
            </p:nvSpPr>
            <p:spPr>
              <a:xfrm>
                <a:off x="1213551" y="2147949"/>
                <a:ext cx="130159" cy="12849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4" name="123 Triángulo isósceles"/>
              <p:cNvSpPr/>
              <p:nvPr/>
            </p:nvSpPr>
            <p:spPr>
              <a:xfrm>
                <a:off x="3411227" y="1306930"/>
                <a:ext cx="128490" cy="130158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5" name="124 Triángulo isósceles"/>
              <p:cNvSpPr/>
              <p:nvPr/>
            </p:nvSpPr>
            <p:spPr>
              <a:xfrm>
                <a:off x="3476307" y="2675255"/>
                <a:ext cx="128489" cy="12849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9" name="128 Forma libre"/>
              <p:cNvSpPr/>
              <p:nvPr/>
            </p:nvSpPr>
            <p:spPr>
              <a:xfrm>
                <a:off x="115547" y="2341517"/>
                <a:ext cx="1997432" cy="1673695"/>
              </a:xfrm>
              <a:custGeom>
                <a:avLst/>
                <a:gdLst>
                  <a:gd name="connsiteX0" fmla="*/ 0 w 2207942"/>
                  <a:gd name="connsiteY0" fmla="*/ 0 h 1851102"/>
                  <a:gd name="connsiteX1" fmla="*/ 970156 w 2207942"/>
                  <a:gd name="connsiteY1" fmla="*/ 847493 h 1851102"/>
                  <a:gd name="connsiteX2" fmla="*/ 1728439 w 2207942"/>
                  <a:gd name="connsiteY2" fmla="*/ 1282390 h 1851102"/>
                  <a:gd name="connsiteX3" fmla="*/ 1839951 w 2207942"/>
                  <a:gd name="connsiteY3" fmla="*/ 1773044 h 1851102"/>
                  <a:gd name="connsiteX4" fmla="*/ 2207942 w 2207942"/>
                  <a:gd name="connsiteY4" fmla="*/ 1851102 h 185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942" h="1851102">
                    <a:moveTo>
                      <a:pt x="0" y="0"/>
                    </a:moveTo>
                    <a:lnTo>
                      <a:pt x="970156" y="847493"/>
                    </a:lnTo>
                    <a:lnTo>
                      <a:pt x="1728439" y="1282390"/>
                    </a:lnTo>
                    <a:lnTo>
                      <a:pt x="1839951" y="1773044"/>
                    </a:lnTo>
                    <a:lnTo>
                      <a:pt x="2207942" y="1851102"/>
                    </a:lnTo>
                  </a:path>
                </a:pathLst>
              </a:cu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53" name="52 Forma libre"/>
              <p:cNvSpPr/>
              <p:nvPr/>
            </p:nvSpPr>
            <p:spPr>
              <a:xfrm>
                <a:off x="3274394" y="2488362"/>
                <a:ext cx="530646" cy="605735"/>
              </a:xfrm>
              <a:custGeom>
                <a:avLst/>
                <a:gdLst>
                  <a:gd name="connsiteX0" fmla="*/ 0 w 587297"/>
                  <a:gd name="connsiteY0" fmla="*/ 613317 h 669073"/>
                  <a:gd name="connsiteX1" fmla="*/ 512956 w 587297"/>
                  <a:gd name="connsiteY1" fmla="*/ 613317 h 669073"/>
                  <a:gd name="connsiteX2" fmla="*/ 446048 w 587297"/>
                  <a:gd name="connsiteY2" fmla="*/ 278780 h 669073"/>
                  <a:gd name="connsiteX3" fmla="*/ 501805 w 587297"/>
                  <a:gd name="connsiteY3" fmla="*/ 0 h 669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297" h="669073">
                    <a:moveTo>
                      <a:pt x="0" y="613317"/>
                    </a:moveTo>
                    <a:cubicBezTo>
                      <a:pt x="219307" y="641195"/>
                      <a:pt x="438615" y="669073"/>
                      <a:pt x="512956" y="613317"/>
                    </a:cubicBezTo>
                    <a:cubicBezTo>
                      <a:pt x="587297" y="557561"/>
                      <a:pt x="447906" y="380999"/>
                      <a:pt x="446048" y="278780"/>
                    </a:cubicBezTo>
                    <a:cubicBezTo>
                      <a:pt x="444190" y="176561"/>
                      <a:pt x="472997" y="88280"/>
                      <a:pt x="501805" y="0"/>
                    </a:cubicBezTo>
                  </a:path>
                </a:pathLst>
              </a:custGeom>
              <a:ln w="31750">
                <a:solidFill>
                  <a:srgbClr val="7030A0"/>
                </a:solidFill>
                <a:prstDash val="sysDash"/>
                <a:headEnd type="arrow"/>
                <a:tailEnd type="arrow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0" name="139 Señal de prohibido"/>
              <p:cNvSpPr/>
              <p:nvPr/>
            </p:nvSpPr>
            <p:spPr>
              <a:xfrm>
                <a:off x="697922" y="2600165"/>
                <a:ext cx="193569" cy="193568"/>
              </a:xfrm>
              <a:prstGeom prst="noSmoking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140 Señal de prohibido"/>
              <p:cNvSpPr/>
              <p:nvPr/>
            </p:nvSpPr>
            <p:spPr>
              <a:xfrm>
                <a:off x="2248144" y="4086966"/>
                <a:ext cx="193569" cy="193568"/>
              </a:xfrm>
              <a:prstGeom prst="noSmoking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141 Multiplicar"/>
              <p:cNvSpPr/>
              <p:nvPr/>
            </p:nvSpPr>
            <p:spPr>
              <a:xfrm>
                <a:off x="1537279" y="2147949"/>
                <a:ext cx="258648" cy="25864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3" name="142 Multiplicar"/>
              <p:cNvSpPr/>
              <p:nvPr/>
            </p:nvSpPr>
            <p:spPr>
              <a:xfrm>
                <a:off x="1408788" y="1954382"/>
                <a:ext cx="256980" cy="256978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4" name="143 Multiplicar"/>
              <p:cNvSpPr/>
              <p:nvPr/>
            </p:nvSpPr>
            <p:spPr>
              <a:xfrm>
                <a:off x="1019982" y="2728653"/>
                <a:ext cx="258648" cy="258647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5" name="144 Triángulo isósceles"/>
              <p:cNvSpPr/>
              <p:nvPr/>
            </p:nvSpPr>
            <p:spPr>
              <a:xfrm>
                <a:off x="4380742" y="3828320"/>
                <a:ext cx="128489" cy="12848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6" name="145 Triángulo isósceles"/>
              <p:cNvSpPr/>
              <p:nvPr/>
            </p:nvSpPr>
            <p:spPr>
              <a:xfrm>
                <a:off x="4122093" y="2665243"/>
                <a:ext cx="128490" cy="12849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7" name="146 Triángulo isósceles"/>
              <p:cNvSpPr/>
              <p:nvPr/>
            </p:nvSpPr>
            <p:spPr>
              <a:xfrm>
                <a:off x="4380742" y="2535085"/>
                <a:ext cx="128489" cy="130158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8" name="147 Triángulo isósceles"/>
              <p:cNvSpPr/>
              <p:nvPr/>
            </p:nvSpPr>
            <p:spPr>
              <a:xfrm>
                <a:off x="1408788" y="2276439"/>
                <a:ext cx="128490" cy="130158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49" name="148 Triángulo isósceles"/>
              <p:cNvSpPr/>
              <p:nvPr/>
            </p:nvSpPr>
            <p:spPr>
              <a:xfrm>
                <a:off x="2313223" y="3763240"/>
                <a:ext cx="128490" cy="12849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3991934" y="4409023"/>
                <a:ext cx="323728" cy="323726"/>
              </a:xfrm>
              <a:prstGeom prst="ellipse">
                <a:avLst/>
              </a:prstGeom>
              <a:noFill/>
              <a:ln w="508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2571872" y="3633082"/>
                <a:ext cx="322058" cy="323726"/>
              </a:xfrm>
              <a:prstGeom prst="ellipse">
                <a:avLst/>
              </a:prstGeom>
              <a:noFill/>
              <a:ln w="508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69" name="168 Estrella de 5 puntas"/>
              <p:cNvSpPr/>
              <p:nvPr/>
            </p:nvSpPr>
            <p:spPr>
              <a:xfrm>
                <a:off x="3858438" y="4824526"/>
                <a:ext cx="285348" cy="287014"/>
              </a:xfrm>
              <a:prstGeom prst="star5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75" name="174 Multiplicar"/>
              <p:cNvSpPr/>
              <p:nvPr/>
            </p:nvSpPr>
            <p:spPr>
              <a:xfrm>
                <a:off x="1956121" y="1598951"/>
                <a:ext cx="258649" cy="258646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sp>
          <p:nvSpPr>
            <p:cNvPr id="118" name="117 Estrella de 5 puntas"/>
            <p:cNvSpPr/>
            <p:nvPr/>
          </p:nvSpPr>
          <p:spPr bwMode="auto">
            <a:xfrm>
              <a:off x="2357438" y="4429126"/>
              <a:ext cx="271462" cy="273050"/>
            </a:xfrm>
            <a:prstGeom prst="star5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grpSp>
          <p:nvGrpSpPr>
            <p:cNvPr id="14" name="71 Grupo"/>
            <p:cNvGrpSpPr/>
            <p:nvPr/>
          </p:nvGrpSpPr>
          <p:grpSpPr bwMode="auto">
            <a:xfrm>
              <a:off x="2702950" y="3929066"/>
              <a:ext cx="368852" cy="297857"/>
              <a:chOff x="1039471" y="4530215"/>
              <a:chExt cx="1032199" cy="83352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119 Forma libre"/>
              <p:cNvSpPr/>
              <p:nvPr/>
            </p:nvSpPr>
            <p:spPr>
              <a:xfrm>
                <a:off x="1059366" y="4534386"/>
                <a:ext cx="490654" cy="294092"/>
              </a:xfrm>
              <a:custGeom>
                <a:avLst/>
                <a:gdLst>
                  <a:gd name="connsiteX0" fmla="*/ 490654 w 490654"/>
                  <a:gd name="connsiteY0" fmla="*/ 216034 h 294092"/>
                  <a:gd name="connsiteX1" fmla="*/ 289932 w 490654"/>
                  <a:gd name="connsiteY1" fmla="*/ 48765 h 294092"/>
                  <a:gd name="connsiteX2" fmla="*/ 0 w 490654"/>
                  <a:gd name="connsiteY2" fmla="*/ 282941 h 294092"/>
                  <a:gd name="connsiteX3" fmla="*/ 122663 w 490654"/>
                  <a:gd name="connsiteY3" fmla="*/ 294092 h 294092"/>
                  <a:gd name="connsiteX4" fmla="*/ 122663 w 490654"/>
                  <a:gd name="connsiteY4" fmla="*/ 238336 h 294092"/>
                  <a:gd name="connsiteX5" fmla="*/ 178419 w 490654"/>
                  <a:gd name="connsiteY5" fmla="*/ 271790 h 294092"/>
                  <a:gd name="connsiteX6" fmla="*/ 234175 w 490654"/>
                  <a:gd name="connsiteY6" fmla="*/ 149126 h 294092"/>
                  <a:gd name="connsiteX7" fmla="*/ 278780 w 490654"/>
                  <a:gd name="connsiteY7" fmla="*/ 216034 h 294092"/>
                  <a:gd name="connsiteX8" fmla="*/ 334536 w 490654"/>
                  <a:gd name="connsiteY8" fmla="*/ 160277 h 294092"/>
                  <a:gd name="connsiteX9" fmla="*/ 490654 w 490654"/>
                  <a:gd name="connsiteY9" fmla="*/ 216034 h 29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654" h="294092">
                    <a:moveTo>
                      <a:pt x="490654" y="216034"/>
                    </a:moveTo>
                    <a:cubicBezTo>
                      <a:pt x="306357" y="31737"/>
                      <a:pt x="387462" y="0"/>
                      <a:pt x="289932" y="48765"/>
                    </a:cubicBezTo>
                    <a:lnTo>
                      <a:pt x="0" y="282941"/>
                    </a:lnTo>
                    <a:lnTo>
                      <a:pt x="122663" y="294092"/>
                    </a:lnTo>
                    <a:lnTo>
                      <a:pt x="122663" y="238336"/>
                    </a:lnTo>
                    <a:lnTo>
                      <a:pt x="178419" y="271790"/>
                    </a:lnTo>
                    <a:lnTo>
                      <a:pt x="234175" y="149126"/>
                    </a:lnTo>
                    <a:lnTo>
                      <a:pt x="278780" y="216034"/>
                    </a:lnTo>
                    <a:lnTo>
                      <a:pt x="334536" y="160277"/>
                    </a:lnTo>
                    <a:lnTo>
                      <a:pt x="490654" y="21603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8" name="127 Forma libre"/>
              <p:cNvSpPr/>
              <p:nvPr/>
            </p:nvSpPr>
            <p:spPr>
              <a:xfrm flipH="1">
                <a:off x="1500166" y="4530215"/>
                <a:ext cx="571504" cy="294092"/>
              </a:xfrm>
              <a:custGeom>
                <a:avLst/>
                <a:gdLst>
                  <a:gd name="connsiteX0" fmla="*/ 490654 w 490654"/>
                  <a:gd name="connsiteY0" fmla="*/ 216034 h 294092"/>
                  <a:gd name="connsiteX1" fmla="*/ 289932 w 490654"/>
                  <a:gd name="connsiteY1" fmla="*/ 48765 h 294092"/>
                  <a:gd name="connsiteX2" fmla="*/ 0 w 490654"/>
                  <a:gd name="connsiteY2" fmla="*/ 282941 h 294092"/>
                  <a:gd name="connsiteX3" fmla="*/ 122663 w 490654"/>
                  <a:gd name="connsiteY3" fmla="*/ 294092 h 294092"/>
                  <a:gd name="connsiteX4" fmla="*/ 122663 w 490654"/>
                  <a:gd name="connsiteY4" fmla="*/ 238336 h 294092"/>
                  <a:gd name="connsiteX5" fmla="*/ 178419 w 490654"/>
                  <a:gd name="connsiteY5" fmla="*/ 271790 h 294092"/>
                  <a:gd name="connsiteX6" fmla="*/ 234175 w 490654"/>
                  <a:gd name="connsiteY6" fmla="*/ 149126 h 294092"/>
                  <a:gd name="connsiteX7" fmla="*/ 278780 w 490654"/>
                  <a:gd name="connsiteY7" fmla="*/ 216034 h 294092"/>
                  <a:gd name="connsiteX8" fmla="*/ 334536 w 490654"/>
                  <a:gd name="connsiteY8" fmla="*/ 160277 h 294092"/>
                  <a:gd name="connsiteX9" fmla="*/ 490654 w 490654"/>
                  <a:gd name="connsiteY9" fmla="*/ 216034 h 29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654" h="294092">
                    <a:moveTo>
                      <a:pt x="490654" y="216034"/>
                    </a:moveTo>
                    <a:cubicBezTo>
                      <a:pt x="306357" y="31737"/>
                      <a:pt x="387462" y="0"/>
                      <a:pt x="289932" y="48765"/>
                    </a:cubicBezTo>
                    <a:lnTo>
                      <a:pt x="0" y="282941"/>
                    </a:lnTo>
                    <a:lnTo>
                      <a:pt x="122663" y="294092"/>
                    </a:lnTo>
                    <a:lnTo>
                      <a:pt x="122663" y="238336"/>
                    </a:lnTo>
                    <a:lnTo>
                      <a:pt x="178419" y="271790"/>
                    </a:lnTo>
                    <a:lnTo>
                      <a:pt x="234175" y="149126"/>
                    </a:lnTo>
                    <a:lnTo>
                      <a:pt x="278780" y="216034"/>
                    </a:lnTo>
                    <a:lnTo>
                      <a:pt x="334536" y="160277"/>
                    </a:lnTo>
                    <a:lnTo>
                      <a:pt x="490654" y="21603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2" name="131 Forma libre"/>
              <p:cNvSpPr/>
              <p:nvPr/>
            </p:nvSpPr>
            <p:spPr>
              <a:xfrm rot="20074563">
                <a:off x="1039471" y="4663090"/>
                <a:ext cx="490654" cy="294092"/>
              </a:xfrm>
              <a:custGeom>
                <a:avLst/>
                <a:gdLst>
                  <a:gd name="connsiteX0" fmla="*/ 490654 w 490654"/>
                  <a:gd name="connsiteY0" fmla="*/ 216034 h 294092"/>
                  <a:gd name="connsiteX1" fmla="*/ 289932 w 490654"/>
                  <a:gd name="connsiteY1" fmla="*/ 48765 h 294092"/>
                  <a:gd name="connsiteX2" fmla="*/ 0 w 490654"/>
                  <a:gd name="connsiteY2" fmla="*/ 282941 h 294092"/>
                  <a:gd name="connsiteX3" fmla="*/ 122663 w 490654"/>
                  <a:gd name="connsiteY3" fmla="*/ 294092 h 294092"/>
                  <a:gd name="connsiteX4" fmla="*/ 122663 w 490654"/>
                  <a:gd name="connsiteY4" fmla="*/ 238336 h 294092"/>
                  <a:gd name="connsiteX5" fmla="*/ 178419 w 490654"/>
                  <a:gd name="connsiteY5" fmla="*/ 271790 h 294092"/>
                  <a:gd name="connsiteX6" fmla="*/ 234175 w 490654"/>
                  <a:gd name="connsiteY6" fmla="*/ 149126 h 294092"/>
                  <a:gd name="connsiteX7" fmla="*/ 278780 w 490654"/>
                  <a:gd name="connsiteY7" fmla="*/ 216034 h 294092"/>
                  <a:gd name="connsiteX8" fmla="*/ 334536 w 490654"/>
                  <a:gd name="connsiteY8" fmla="*/ 160277 h 294092"/>
                  <a:gd name="connsiteX9" fmla="*/ 490654 w 490654"/>
                  <a:gd name="connsiteY9" fmla="*/ 216034 h 29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654" h="294092">
                    <a:moveTo>
                      <a:pt x="490654" y="216034"/>
                    </a:moveTo>
                    <a:cubicBezTo>
                      <a:pt x="306357" y="31737"/>
                      <a:pt x="387462" y="0"/>
                      <a:pt x="289932" y="48765"/>
                    </a:cubicBezTo>
                    <a:lnTo>
                      <a:pt x="0" y="282941"/>
                    </a:lnTo>
                    <a:lnTo>
                      <a:pt x="122663" y="294092"/>
                    </a:lnTo>
                    <a:lnTo>
                      <a:pt x="122663" y="238336"/>
                    </a:lnTo>
                    <a:lnTo>
                      <a:pt x="178419" y="271790"/>
                    </a:lnTo>
                    <a:lnTo>
                      <a:pt x="234175" y="149126"/>
                    </a:lnTo>
                    <a:lnTo>
                      <a:pt x="278780" y="216034"/>
                    </a:lnTo>
                    <a:lnTo>
                      <a:pt x="334536" y="160277"/>
                    </a:lnTo>
                    <a:lnTo>
                      <a:pt x="490654" y="21603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3" name="132 Forma libre"/>
              <p:cNvSpPr/>
              <p:nvPr/>
            </p:nvSpPr>
            <p:spPr>
              <a:xfrm rot="1673390" flipH="1">
                <a:off x="1466713" y="4672367"/>
                <a:ext cx="571504" cy="294092"/>
              </a:xfrm>
              <a:custGeom>
                <a:avLst/>
                <a:gdLst>
                  <a:gd name="connsiteX0" fmla="*/ 490654 w 490654"/>
                  <a:gd name="connsiteY0" fmla="*/ 216034 h 294092"/>
                  <a:gd name="connsiteX1" fmla="*/ 289932 w 490654"/>
                  <a:gd name="connsiteY1" fmla="*/ 48765 h 294092"/>
                  <a:gd name="connsiteX2" fmla="*/ 0 w 490654"/>
                  <a:gd name="connsiteY2" fmla="*/ 282941 h 294092"/>
                  <a:gd name="connsiteX3" fmla="*/ 122663 w 490654"/>
                  <a:gd name="connsiteY3" fmla="*/ 294092 h 294092"/>
                  <a:gd name="connsiteX4" fmla="*/ 122663 w 490654"/>
                  <a:gd name="connsiteY4" fmla="*/ 238336 h 294092"/>
                  <a:gd name="connsiteX5" fmla="*/ 178419 w 490654"/>
                  <a:gd name="connsiteY5" fmla="*/ 271790 h 294092"/>
                  <a:gd name="connsiteX6" fmla="*/ 234175 w 490654"/>
                  <a:gd name="connsiteY6" fmla="*/ 149126 h 294092"/>
                  <a:gd name="connsiteX7" fmla="*/ 278780 w 490654"/>
                  <a:gd name="connsiteY7" fmla="*/ 216034 h 294092"/>
                  <a:gd name="connsiteX8" fmla="*/ 334536 w 490654"/>
                  <a:gd name="connsiteY8" fmla="*/ 160277 h 294092"/>
                  <a:gd name="connsiteX9" fmla="*/ 490654 w 490654"/>
                  <a:gd name="connsiteY9" fmla="*/ 216034 h 29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654" h="294092">
                    <a:moveTo>
                      <a:pt x="490654" y="216034"/>
                    </a:moveTo>
                    <a:cubicBezTo>
                      <a:pt x="306357" y="31737"/>
                      <a:pt x="387462" y="0"/>
                      <a:pt x="289932" y="48765"/>
                    </a:cubicBezTo>
                    <a:lnTo>
                      <a:pt x="0" y="282941"/>
                    </a:lnTo>
                    <a:lnTo>
                      <a:pt x="122663" y="294092"/>
                    </a:lnTo>
                    <a:lnTo>
                      <a:pt x="122663" y="238336"/>
                    </a:lnTo>
                    <a:lnTo>
                      <a:pt x="178419" y="271790"/>
                    </a:lnTo>
                    <a:lnTo>
                      <a:pt x="234175" y="149126"/>
                    </a:lnTo>
                    <a:lnTo>
                      <a:pt x="278780" y="216034"/>
                    </a:lnTo>
                    <a:lnTo>
                      <a:pt x="334536" y="160277"/>
                    </a:lnTo>
                    <a:lnTo>
                      <a:pt x="490654" y="21603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4" name="133 Forma libre"/>
              <p:cNvSpPr/>
              <p:nvPr/>
            </p:nvSpPr>
            <p:spPr>
              <a:xfrm>
                <a:off x="1449659" y="4761571"/>
                <a:ext cx="156117" cy="602166"/>
              </a:xfrm>
              <a:custGeom>
                <a:avLst/>
                <a:gdLst>
                  <a:gd name="connsiteX0" fmla="*/ 66907 w 156117"/>
                  <a:gd name="connsiteY0" fmla="*/ 0 h 602166"/>
                  <a:gd name="connsiteX1" fmla="*/ 0 w 156117"/>
                  <a:gd name="connsiteY1" fmla="*/ 602166 h 602166"/>
                  <a:gd name="connsiteX2" fmla="*/ 156117 w 156117"/>
                  <a:gd name="connsiteY2" fmla="*/ 546409 h 602166"/>
                  <a:gd name="connsiteX3" fmla="*/ 66907 w 156117"/>
                  <a:gd name="connsiteY3" fmla="*/ 0 h 60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117" h="602166">
                    <a:moveTo>
                      <a:pt x="66907" y="0"/>
                    </a:moveTo>
                    <a:lnTo>
                      <a:pt x="0" y="602166"/>
                    </a:lnTo>
                    <a:lnTo>
                      <a:pt x="156117" y="546409"/>
                    </a:lnTo>
                    <a:lnTo>
                      <a:pt x="66907" y="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grpSp>
          <p:nvGrpSpPr>
            <p:cNvPr id="15" name="71 Grupo"/>
            <p:cNvGrpSpPr/>
            <p:nvPr/>
          </p:nvGrpSpPr>
          <p:grpSpPr bwMode="auto">
            <a:xfrm>
              <a:off x="2855350" y="4202713"/>
              <a:ext cx="368852" cy="297857"/>
              <a:chOff x="1039471" y="4530215"/>
              <a:chExt cx="1032199" cy="83352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6" name="135 Forma libre"/>
              <p:cNvSpPr/>
              <p:nvPr/>
            </p:nvSpPr>
            <p:spPr>
              <a:xfrm>
                <a:off x="1059366" y="4534386"/>
                <a:ext cx="490654" cy="294092"/>
              </a:xfrm>
              <a:custGeom>
                <a:avLst/>
                <a:gdLst>
                  <a:gd name="connsiteX0" fmla="*/ 490654 w 490654"/>
                  <a:gd name="connsiteY0" fmla="*/ 216034 h 294092"/>
                  <a:gd name="connsiteX1" fmla="*/ 289932 w 490654"/>
                  <a:gd name="connsiteY1" fmla="*/ 48765 h 294092"/>
                  <a:gd name="connsiteX2" fmla="*/ 0 w 490654"/>
                  <a:gd name="connsiteY2" fmla="*/ 282941 h 294092"/>
                  <a:gd name="connsiteX3" fmla="*/ 122663 w 490654"/>
                  <a:gd name="connsiteY3" fmla="*/ 294092 h 294092"/>
                  <a:gd name="connsiteX4" fmla="*/ 122663 w 490654"/>
                  <a:gd name="connsiteY4" fmla="*/ 238336 h 294092"/>
                  <a:gd name="connsiteX5" fmla="*/ 178419 w 490654"/>
                  <a:gd name="connsiteY5" fmla="*/ 271790 h 294092"/>
                  <a:gd name="connsiteX6" fmla="*/ 234175 w 490654"/>
                  <a:gd name="connsiteY6" fmla="*/ 149126 h 294092"/>
                  <a:gd name="connsiteX7" fmla="*/ 278780 w 490654"/>
                  <a:gd name="connsiteY7" fmla="*/ 216034 h 294092"/>
                  <a:gd name="connsiteX8" fmla="*/ 334536 w 490654"/>
                  <a:gd name="connsiteY8" fmla="*/ 160277 h 294092"/>
                  <a:gd name="connsiteX9" fmla="*/ 490654 w 490654"/>
                  <a:gd name="connsiteY9" fmla="*/ 216034 h 29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654" h="294092">
                    <a:moveTo>
                      <a:pt x="490654" y="216034"/>
                    </a:moveTo>
                    <a:cubicBezTo>
                      <a:pt x="306357" y="31737"/>
                      <a:pt x="387462" y="0"/>
                      <a:pt x="289932" y="48765"/>
                    </a:cubicBezTo>
                    <a:lnTo>
                      <a:pt x="0" y="282941"/>
                    </a:lnTo>
                    <a:lnTo>
                      <a:pt x="122663" y="294092"/>
                    </a:lnTo>
                    <a:lnTo>
                      <a:pt x="122663" y="238336"/>
                    </a:lnTo>
                    <a:lnTo>
                      <a:pt x="178419" y="271790"/>
                    </a:lnTo>
                    <a:lnTo>
                      <a:pt x="234175" y="149126"/>
                    </a:lnTo>
                    <a:lnTo>
                      <a:pt x="278780" y="216034"/>
                    </a:lnTo>
                    <a:lnTo>
                      <a:pt x="334536" y="160277"/>
                    </a:lnTo>
                    <a:lnTo>
                      <a:pt x="490654" y="21603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7" name="136 Forma libre"/>
              <p:cNvSpPr/>
              <p:nvPr/>
            </p:nvSpPr>
            <p:spPr>
              <a:xfrm flipH="1">
                <a:off x="1500166" y="4530215"/>
                <a:ext cx="571504" cy="294092"/>
              </a:xfrm>
              <a:custGeom>
                <a:avLst/>
                <a:gdLst>
                  <a:gd name="connsiteX0" fmla="*/ 490654 w 490654"/>
                  <a:gd name="connsiteY0" fmla="*/ 216034 h 294092"/>
                  <a:gd name="connsiteX1" fmla="*/ 289932 w 490654"/>
                  <a:gd name="connsiteY1" fmla="*/ 48765 h 294092"/>
                  <a:gd name="connsiteX2" fmla="*/ 0 w 490654"/>
                  <a:gd name="connsiteY2" fmla="*/ 282941 h 294092"/>
                  <a:gd name="connsiteX3" fmla="*/ 122663 w 490654"/>
                  <a:gd name="connsiteY3" fmla="*/ 294092 h 294092"/>
                  <a:gd name="connsiteX4" fmla="*/ 122663 w 490654"/>
                  <a:gd name="connsiteY4" fmla="*/ 238336 h 294092"/>
                  <a:gd name="connsiteX5" fmla="*/ 178419 w 490654"/>
                  <a:gd name="connsiteY5" fmla="*/ 271790 h 294092"/>
                  <a:gd name="connsiteX6" fmla="*/ 234175 w 490654"/>
                  <a:gd name="connsiteY6" fmla="*/ 149126 h 294092"/>
                  <a:gd name="connsiteX7" fmla="*/ 278780 w 490654"/>
                  <a:gd name="connsiteY7" fmla="*/ 216034 h 294092"/>
                  <a:gd name="connsiteX8" fmla="*/ 334536 w 490654"/>
                  <a:gd name="connsiteY8" fmla="*/ 160277 h 294092"/>
                  <a:gd name="connsiteX9" fmla="*/ 490654 w 490654"/>
                  <a:gd name="connsiteY9" fmla="*/ 216034 h 29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654" h="294092">
                    <a:moveTo>
                      <a:pt x="490654" y="216034"/>
                    </a:moveTo>
                    <a:cubicBezTo>
                      <a:pt x="306357" y="31737"/>
                      <a:pt x="387462" y="0"/>
                      <a:pt x="289932" y="48765"/>
                    </a:cubicBezTo>
                    <a:lnTo>
                      <a:pt x="0" y="282941"/>
                    </a:lnTo>
                    <a:lnTo>
                      <a:pt x="122663" y="294092"/>
                    </a:lnTo>
                    <a:lnTo>
                      <a:pt x="122663" y="238336"/>
                    </a:lnTo>
                    <a:lnTo>
                      <a:pt x="178419" y="271790"/>
                    </a:lnTo>
                    <a:lnTo>
                      <a:pt x="234175" y="149126"/>
                    </a:lnTo>
                    <a:lnTo>
                      <a:pt x="278780" y="216034"/>
                    </a:lnTo>
                    <a:lnTo>
                      <a:pt x="334536" y="160277"/>
                    </a:lnTo>
                    <a:lnTo>
                      <a:pt x="490654" y="21603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8" name="137 Forma libre"/>
              <p:cNvSpPr/>
              <p:nvPr/>
            </p:nvSpPr>
            <p:spPr>
              <a:xfrm rot="20074563">
                <a:off x="1039471" y="4663090"/>
                <a:ext cx="490654" cy="294092"/>
              </a:xfrm>
              <a:custGeom>
                <a:avLst/>
                <a:gdLst>
                  <a:gd name="connsiteX0" fmla="*/ 490654 w 490654"/>
                  <a:gd name="connsiteY0" fmla="*/ 216034 h 294092"/>
                  <a:gd name="connsiteX1" fmla="*/ 289932 w 490654"/>
                  <a:gd name="connsiteY1" fmla="*/ 48765 h 294092"/>
                  <a:gd name="connsiteX2" fmla="*/ 0 w 490654"/>
                  <a:gd name="connsiteY2" fmla="*/ 282941 h 294092"/>
                  <a:gd name="connsiteX3" fmla="*/ 122663 w 490654"/>
                  <a:gd name="connsiteY3" fmla="*/ 294092 h 294092"/>
                  <a:gd name="connsiteX4" fmla="*/ 122663 w 490654"/>
                  <a:gd name="connsiteY4" fmla="*/ 238336 h 294092"/>
                  <a:gd name="connsiteX5" fmla="*/ 178419 w 490654"/>
                  <a:gd name="connsiteY5" fmla="*/ 271790 h 294092"/>
                  <a:gd name="connsiteX6" fmla="*/ 234175 w 490654"/>
                  <a:gd name="connsiteY6" fmla="*/ 149126 h 294092"/>
                  <a:gd name="connsiteX7" fmla="*/ 278780 w 490654"/>
                  <a:gd name="connsiteY7" fmla="*/ 216034 h 294092"/>
                  <a:gd name="connsiteX8" fmla="*/ 334536 w 490654"/>
                  <a:gd name="connsiteY8" fmla="*/ 160277 h 294092"/>
                  <a:gd name="connsiteX9" fmla="*/ 490654 w 490654"/>
                  <a:gd name="connsiteY9" fmla="*/ 216034 h 29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654" h="294092">
                    <a:moveTo>
                      <a:pt x="490654" y="216034"/>
                    </a:moveTo>
                    <a:cubicBezTo>
                      <a:pt x="306357" y="31737"/>
                      <a:pt x="387462" y="0"/>
                      <a:pt x="289932" y="48765"/>
                    </a:cubicBezTo>
                    <a:lnTo>
                      <a:pt x="0" y="282941"/>
                    </a:lnTo>
                    <a:lnTo>
                      <a:pt x="122663" y="294092"/>
                    </a:lnTo>
                    <a:lnTo>
                      <a:pt x="122663" y="238336"/>
                    </a:lnTo>
                    <a:lnTo>
                      <a:pt x="178419" y="271790"/>
                    </a:lnTo>
                    <a:lnTo>
                      <a:pt x="234175" y="149126"/>
                    </a:lnTo>
                    <a:lnTo>
                      <a:pt x="278780" y="216034"/>
                    </a:lnTo>
                    <a:lnTo>
                      <a:pt x="334536" y="160277"/>
                    </a:lnTo>
                    <a:lnTo>
                      <a:pt x="490654" y="21603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39" name="138 Forma libre"/>
              <p:cNvSpPr/>
              <p:nvPr/>
            </p:nvSpPr>
            <p:spPr>
              <a:xfrm rot="1673390" flipH="1">
                <a:off x="1466713" y="4672367"/>
                <a:ext cx="571504" cy="294092"/>
              </a:xfrm>
              <a:custGeom>
                <a:avLst/>
                <a:gdLst>
                  <a:gd name="connsiteX0" fmla="*/ 490654 w 490654"/>
                  <a:gd name="connsiteY0" fmla="*/ 216034 h 294092"/>
                  <a:gd name="connsiteX1" fmla="*/ 289932 w 490654"/>
                  <a:gd name="connsiteY1" fmla="*/ 48765 h 294092"/>
                  <a:gd name="connsiteX2" fmla="*/ 0 w 490654"/>
                  <a:gd name="connsiteY2" fmla="*/ 282941 h 294092"/>
                  <a:gd name="connsiteX3" fmla="*/ 122663 w 490654"/>
                  <a:gd name="connsiteY3" fmla="*/ 294092 h 294092"/>
                  <a:gd name="connsiteX4" fmla="*/ 122663 w 490654"/>
                  <a:gd name="connsiteY4" fmla="*/ 238336 h 294092"/>
                  <a:gd name="connsiteX5" fmla="*/ 178419 w 490654"/>
                  <a:gd name="connsiteY5" fmla="*/ 271790 h 294092"/>
                  <a:gd name="connsiteX6" fmla="*/ 234175 w 490654"/>
                  <a:gd name="connsiteY6" fmla="*/ 149126 h 294092"/>
                  <a:gd name="connsiteX7" fmla="*/ 278780 w 490654"/>
                  <a:gd name="connsiteY7" fmla="*/ 216034 h 294092"/>
                  <a:gd name="connsiteX8" fmla="*/ 334536 w 490654"/>
                  <a:gd name="connsiteY8" fmla="*/ 160277 h 294092"/>
                  <a:gd name="connsiteX9" fmla="*/ 490654 w 490654"/>
                  <a:gd name="connsiteY9" fmla="*/ 216034 h 29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0654" h="294092">
                    <a:moveTo>
                      <a:pt x="490654" y="216034"/>
                    </a:moveTo>
                    <a:cubicBezTo>
                      <a:pt x="306357" y="31737"/>
                      <a:pt x="387462" y="0"/>
                      <a:pt x="289932" y="48765"/>
                    </a:cubicBezTo>
                    <a:lnTo>
                      <a:pt x="0" y="282941"/>
                    </a:lnTo>
                    <a:lnTo>
                      <a:pt x="122663" y="294092"/>
                    </a:lnTo>
                    <a:lnTo>
                      <a:pt x="122663" y="238336"/>
                    </a:lnTo>
                    <a:lnTo>
                      <a:pt x="178419" y="271790"/>
                    </a:lnTo>
                    <a:lnTo>
                      <a:pt x="234175" y="149126"/>
                    </a:lnTo>
                    <a:lnTo>
                      <a:pt x="278780" y="216034"/>
                    </a:lnTo>
                    <a:lnTo>
                      <a:pt x="334536" y="160277"/>
                    </a:lnTo>
                    <a:lnTo>
                      <a:pt x="490654" y="21603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50" name="149 Forma libre"/>
              <p:cNvSpPr/>
              <p:nvPr/>
            </p:nvSpPr>
            <p:spPr>
              <a:xfrm>
                <a:off x="1449659" y="4761571"/>
                <a:ext cx="156117" cy="602166"/>
              </a:xfrm>
              <a:custGeom>
                <a:avLst/>
                <a:gdLst>
                  <a:gd name="connsiteX0" fmla="*/ 66907 w 156117"/>
                  <a:gd name="connsiteY0" fmla="*/ 0 h 602166"/>
                  <a:gd name="connsiteX1" fmla="*/ 0 w 156117"/>
                  <a:gd name="connsiteY1" fmla="*/ 602166 h 602166"/>
                  <a:gd name="connsiteX2" fmla="*/ 156117 w 156117"/>
                  <a:gd name="connsiteY2" fmla="*/ 546409 h 602166"/>
                  <a:gd name="connsiteX3" fmla="*/ 66907 w 156117"/>
                  <a:gd name="connsiteY3" fmla="*/ 0 h 602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117" h="602166">
                    <a:moveTo>
                      <a:pt x="66907" y="0"/>
                    </a:moveTo>
                    <a:lnTo>
                      <a:pt x="0" y="602166"/>
                    </a:lnTo>
                    <a:lnTo>
                      <a:pt x="156117" y="546409"/>
                    </a:lnTo>
                    <a:lnTo>
                      <a:pt x="66907" y="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</p:grpSp>
      <p:grpSp>
        <p:nvGrpSpPr>
          <p:cNvPr id="21" name="164 Grupo"/>
          <p:cNvGrpSpPr>
            <a:grpSpLocks/>
          </p:cNvGrpSpPr>
          <p:nvPr/>
        </p:nvGrpSpPr>
        <p:grpSpPr bwMode="auto">
          <a:xfrm>
            <a:off x="5857875" y="1357313"/>
            <a:ext cx="2357438" cy="1452562"/>
            <a:chOff x="5857883" y="1357298"/>
            <a:chExt cx="2357455" cy="1451911"/>
          </a:xfrm>
        </p:grpSpPr>
        <p:grpSp>
          <p:nvGrpSpPr>
            <p:cNvPr id="22" name="155 Grupo"/>
            <p:cNvGrpSpPr>
              <a:grpSpLocks/>
            </p:cNvGrpSpPr>
            <p:nvPr/>
          </p:nvGrpSpPr>
          <p:grpSpPr bwMode="auto">
            <a:xfrm>
              <a:off x="5857883" y="2285989"/>
              <a:ext cx="2286015" cy="523220"/>
              <a:chOff x="5635403" y="4071942"/>
              <a:chExt cx="2286542" cy="522884"/>
            </a:xfrm>
          </p:grpSpPr>
          <p:sp>
            <p:nvSpPr>
              <p:cNvPr id="51" name="50 Triángulo isósceles"/>
              <p:cNvSpPr/>
              <p:nvPr/>
            </p:nvSpPr>
            <p:spPr>
              <a:xfrm>
                <a:off x="5635403" y="4166669"/>
                <a:ext cx="142909" cy="142719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  <p:sp>
            <p:nvSpPr>
              <p:cNvPr id="14384" name="51 CuadroTexto"/>
              <p:cNvSpPr txBox="1">
                <a:spLocks noChangeArrowheads="1"/>
              </p:cNvSpPr>
              <p:nvPr/>
            </p:nvSpPr>
            <p:spPr bwMode="auto">
              <a:xfrm>
                <a:off x="5789429" y="4071942"/>
                <a:ext cx="2132516" cy="522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GT" sz="1400">
                    <a:latin typeface="Calibri" pitchFamily="34" charset="0"/>
                  </a:rPr>
                  <a:t>Potencial Arqueológico y Natural  - Turístico </a:t>
                </a:r>
                <a:endParaRPr lang="es-ES" sz="1400">
                  <a:latin typeface="Calibri" pitchFamily="34" charset="0"/>
                </a:endParaRPr>
              </a:p>
            </p:txBody>
          </p:sp>
        </p:grpSp>
        <p:grpSp>
          <p:nvGrpSpPr>
            <p:cNvPr id="23" name="150 Grupo"/>
            <p:cNvGrpSpPr>
              <a:grpSpLocks/>
            </p:cNvGrpSpPr>
            <p:nvPr/>
          </p:nvGrpSpPr>
          <p:grpSpPr bwMode="auto">
            <a:xfrm>
              <a:off x="5857884" y="1785926"/>
              <a:ext cx="2357454" cy="307975"/>
              <a:chOff x="5572132" y="1857364"/>
              <a:chExt cx="3989465" cy="307777"/>
            </a:xfrm>
          </p:grpSpPr>
          <p:cxnSp>
            <p:nvCxnSpPr>
              <p:cNvPr id="131" name="130 Conector recto"/>
              <p:cNvCxnSpPr/>
              <p:nvPr/>
            </p:nvCxnSpPr>
            <p:spPr>
              <a:xfrm>
                <a:off x="5572130" y="1999888"/>
                <a:ext cx="214921" cy="1585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82" name="131 CuadroTexto"/>
              <p:cNvSpPr txBox="1">
                <a:spLocks noChangeArrowheads="1"/>
              </p:cNvSpPr>
              <p:nvPr/>
            </p:nvSpPr>
            <p:spPr bwMode="auto">
              <a:xfrm>
                <a:off x="5786447" y="1857364"/>
                <a:ext cx="377515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GT" sz="1400">
                    <a:latin typeface="Calibri" pitchFamily="34" charset="0"/>
                  </a:rPr>
                  <a:t>Potencial Hidroeléctrico de interés binacional </a:t>
                </a:r>
                <a:endParaRPr lang="es-ES" sz="1400">
                  <a:latin typeface="Calibri" pitchFamily="34" charset="0"/>
                </a:endParaRPr>
              </a:p>
            </p:txBody>
          </p:sp>
        </p:grpSp>
        <p:sp>
          <p:nvSpPr>
            <p:cNvPr id="135" name="134 CuadroTexto"/>
            <p:cNvSpPr txBox="1"/>
            <p:nvPr/>
          </p:nvSpPr>
          <p:spPr>
            <a:xfrm>
              <a:off x="5857883" y="1357298"/>
              <a:ext cx="2303480" cy="369721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Dinámicas Regionales </a:t>
              </a:r>
              <a:endParaRPr lang="es-G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26" name="162 Grupo"/>
          <p:cNvGrpSpPr>
            <a:grpSpLocks/>
          </p:cNvGrpSpPr>
          <p:nvPr/>
        </p:nvGrpSpPr>
        <p:grpSpPr bwMode="auto">
          <a:xfrm>
            <a:off x="5715000" y="3429000"/>
            <a:ext cx="2857500" cy="2595563"/>
            <a:chOff x="5286380" y="3000372"/>
            <a:chExt cx="2857520" cy="2595568"/>
          </a:xfrm>
        </p:grpSpPr>
        <p:grpSp>
          <p:nvGrpSpPr>
            <p:cNvPr id="28" name="151 Grupo"/>
            <p:cNvGrpSpPr>
              <a:grpSpLocks/>
            </p:cNvGrpSpPr>
            <p:nvPr/>
          </p:nvGrpSpPr>
          <p:grpSpPr bwMode="auto">
            <a:xfrm>
              <a:off x="5476911" y="3429000"/>
              <a:ext cx="2238361" cy="307975"/>
              <a:chOff x="5322817" y="2416726"/>
              <a:chExt cx="2238443" cy="307777"/>
            </a:xfrm>
          </p:grpSpPr>
          <p:sp>
            <p:nvSpPr>
              <p:cNvPr id="40" name="39 Forma libre"/>
              <p:cNvSpPr/>
              <p:nvPr/>
            </p:nvSpPr>
            <p:spPr>
              <a:xfrm>
                <a:off x="5322787" y="2500808"/>
                <a:ext cx="511197" cy="214175"/>
              </a:xfrm>
              <a:custGeom>
                <a:avLst/>
                <a:gdLst>
                  <a:gd name="connsiteX0" fmla="*/ 1003610 w 5029200"/>
                  <a:gd name="connsiteY0" fmla="*/ 0 h 2107580"/>
                  <a:gd name="connsiteX1" fmla="*/ 1037063 w 5029200"/>
                  <a:gd name="connsiteY1" fmla="*/ 1304692 h 2107580"/>
                  <a:gd name="connsiteX2" fmla="*/ 0 w 5029200"/>
                  <a:gd name="connsiteY2" fmla="*/ 1282390 h 2107580"/>
                  <a:gd name="connsiteX3" fmla="*/ 66907 w 5029200"/>
                  <a:gd name="connsiteY3" fmla="*/ 1405053 h 2107580"/>
                  <a:gd name="connsiteX4" fmla="*/ 267629 w 5029200"/>
                  <a:gd name="connsiteY4" fmla="*/ 1460810 h 2107580"/>
                  <a:gd name="connsiteX5" fmla="*/ 390292 w 5029200"/>
                  <a:gd name="connsiteY5" fmla="*/ 1471961 h 2107580"/>
                  <a:gd name="connsiteX6" fmla="*/ 423746 w 5029200"/>
                  <a:gd name="connsiteY6" fmla="*/ 1639229 h 2107580"/>
                  <a:gd name="connsiteX7" fmla="*/ 657922 w 5029200"/>
                  <a:gd name="connsiteY7" fmla="*/ 1851102 h 2107580"/>
                  <a:gd name="connsiteX8" fmla="*/ 836341 w 5029200"/>
                  <a:gd name="connsiteY8" fmla="*/ 2029522 h 2107580"/>
                  <a:gd name="connsiteX9" fmla="*/ 1516566 w 5029200"/>
                  <a:gd name="connsiteY9" fmla="*/ 2107580 h 2107580"/>
                  <a:gd name="connsiteX10" fmla="*/ 1918010 w 5029200"/>
                  <a:gd name="connsiteY10" fmla="*/ 1940312 h 2107580"/>
                  <a:gd name="connsiteX11" fmla="*/ 2018371 w 5029200"/>
                  <a:gd name="connsiteY11" fmla="*/ 1505414 h 2107580"/>
                  <a:gd name="connsiteX12" fmla="*/ 5029200 w 5029200"/>
                  <a:gd name="connsiteY12" fmla="*/ 1516566 h 2107580"/>
                  <a:gd name="connsiteX13" fmla="*/ 5029200 w 5029200"/>
                  <a:gd name="connsiteY13" fmla="*/ 11151 h 2107580"/>
                  <a:gd name="connsiteX14" fmla="*/ 1003610 w 5029200"/>
                  <a:gd name="connsiteY14" fmla="*/ 0 h 2107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29200" h="2107580">
                    <a:moveTo>
                      <a:pt x="1003610" y="0"/>
                    </a:moveTo>
                    <a:lnTo>
                      <a:pt x="1037063" y="1304692"/>
                    </a:lnTo>
                    <a:lnTo>
                      <a:pt x="0" y="1282390"/>
                    </a:lnTo>
                    <a:lnTo>
                      <a:pt x="66907" y="1405053"/>
                    </a:lnTo>
                    <a:lnTo>
                      <a:pt x="267629" y="1460810"/>
                    </a:lnTo>
                    <a:lnTo>
                      <a:pt x="390292" y="1471961"/>
                    </a:lnTo>
                    <a:lnTo>
                      <a:pt x="423746" y="1639229"/>
                    </a:lnTo>
                    <a:lnTo>
                      <a:pt x="657922" y="1851102"/>
                    </a:lnTo>
                    <a:lnTo>
                      <a:pt x="836341" y="2029522"/>
                    </a:lnTo>
                    <a:lnTo>
                      <a:pt x="1516566" y="2107580"/>
                    </a:lnTo>
                    <a:lnTo>
                      <a:pt x="1918010" y="1940312"/>
                    </a:lnTo>
                    <a:lnTo>
                      <a:pt x="2018371" y="1505414"/>
                    </a:lnTo>
                    <a:lnTo>
                      <a:pt x="5029200" y="1516566"/>
                    </a:lnTo>
                    <a:lnTo>
                      <a:pt x="5029200" y="11151"/>
                    </a:lnTo>
                    <a:lnTo>
                      <a:pt x="1003610" y="0"/>
                    </a:lnTo>
                    <a:close/>
                  </a:path>
                </a:pathLst>
              </a:custGeom>
              <a:solidFill>
                <a:srgbClr val="92D050">
                  <a:alpha val="30196"/>
                </a:srgbClr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  <p:sp>
            <p:nvSpPr>
              <p:cNvPr id="14377" name="40 CuadroTexto"/>
              <p:cNvSpPr txBox="1">
                <a:spLocks noChangeArrowheads="1"/>
              </p:cNvSpPr>
              <p:nvPr/>
            </p:nvSpPr>
            <p:spPr bwMode="auto">
              <a:xfrm>
                <a:off x="5789431" y="2416726"/>
                <a:ext cx="1771829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GT" sz="1400">
                    <a:latin typeface="Calibri" pitchFamily="34" charset="0"/>
                  </a:rPr>
                  <a:t>RBM</a:t>
                </a:r>
                <a:endParaRPr lang="es-ES" sz="1400">
                  <a:latin typeface="Calibri" pitchFamily="34" charset="0"/>
                </a:endParaRPr>
              </a:p>
            </p:txBody>
          </p:sp>
        </p:grpSp>
        <p:grpSp>
          <p:nvGrpSpPr>
            <p:cNvPr id="29" name="154 Grupo"/>
            <p:cNvGrpSpPr>
              <a:grpSpLocks/>
            </p:cNvGrpSpPr>
            <p:nvPr/>
          </p:nvGrpSpPr>
          <p:grpSpPr bwMode="auto">
            <a:xfrm>
              <a:off x="5286380" y="5118886"/>
              <a:ext cx="2857520" cy="477054"/>
              <a:chOff x="5503752" y="4195469"/>
              <a:chExt cx="2857625" cy="476224"/>
            </a:xfrm>
          </p:grpSpPr>
          <p:sp>
            <p:nvSpPr>
              <p:cNvPr id="43" name="42 Explosión 1"/>
              <p:cNvSpPr/>
              <p:nvPr/>
            </p:nvSpPr>
            <p:spPr>
              <a:xfrm>
                <a:off x="5503752" y="4278677"/>
                <a:ext cx="285763" cy="213940"/>
              </a:xfrm>
              <a:prstGeom prst="irregularSeal1">
                <a:avLst/>
              </a:prstGeom>
              <a:solidFill>
                <a:srgbClr val="FFFF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  <p:sp>
            <p:nvSpPr>
              <p:cNvPr id="14375" name="43 CuadroTexto"/>
              <p:cNvSpPr txBox="1">
                <a:spLocks noChangeArrowheads="1"/>
              </p:cNvSpPr>
              <p:nvPr/>
            </p:nvSpPr>
            <p:spPr bwMode="auto">
              <a:xfrm>
                <a:off x="5789431" y="4195469"/>
                <a:ext cx="2571946" cy="476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GT" sz="1400">
                    <a:latin typeface="Calibri" pitchFamily="34" charset="0"/>
                  </a:rPr>
                  <a:t>Conflictos </a:t>
                </a:r>
                <a:r>
                  <a:rPr lang="es-GT" sz="1100">
                    <a:latin typeface="Calibri" pitchFamily="34" charset="0"/>
                  </a:rPr>
                  <a:t>(Petróleo, reconversión del uso del suelo, migración, narcotráfico)</a:t>
                </a:r>
                <a:endParaRPr lang="es-ES" sz="1100">
                  <a:latin typeface="Calibri" pitchFamily="34" charset="0"/>
                </a:endParaRPr>
              </a:p>
            </p:txBody>
          </p:sp>
        </p:grpSp>
        <p:grpSp>
          <p:nvGrpSpPr>
            <p:cNvPr id="30" name="153 Grupo"/>
            <p:cNvGrpSpPr>
              <a:grpSpLocks/>
            </p:cNvGrpSpPr>
            <p:nvPr/>
          </p:nvGrpSpPr>
          <p:grpSpPr bwMode="auto">
            <a:xfrm>
              <a:off x="5500694" y="3782801"/>
              <a:ext cx="2604417" cy="646331"/>
              <a:chOff x="5489660" y="4305245"/>
              <a:chExt cx="4297624" cy="647067"/>
            </a:xfrm>
          </p:grpSpPr>
          <p:sp>
            <p:nvSpPr>
              <p:cNvPr id="48" name="47 Rectángulo"/>
              <p:cNvSpPr/>
              <p:nvPr/>
            </p:nvSpPr>
            <p:spPr>
              <a:xfrm>
                <a:off x="5489660" y="4594711"/>
                <a:ext cx="471528" cy="119198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8100">
                <a:solidFill>
                  <a:srgbClr val="00B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  <p:sp>
            <p:nvSpPr>
              <p:cNvPr id="14373" name="48 CuadroTexto"/>
              <p:cNvSpPr txBox="1">
                <a:spLocks noChangeArrowheads="1"/>
              </p:cNvSpPr>
              <p:nvPr/>
            </p:nvSpPr>
            <p:spPr bwMode="auto">
              <a:xfrm>
                <a:off x="5961188" y="4305245"/>
                <a:ext cx="3826096" cy="647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GT" sz="1200">
                    <a:latin typeface="Calibri" pitchFamily="34" charset="0"/>
                  </a:rPr>
                  <a:t>Interés en el desarrollo Turístico del Parque Mirador-Río Azul / Plan de Desarrollo Turístico</a:t>
                </a:r>
                <a:endParaRPr lang="es-ES" sz="1200">
                  <a:latin typeface="Calibri" pitchFamily="34" charset="0"/>
                </a:endParaRPr>
              </a:p>
            </p:txBody>
          </p:sp>
        </p:grpSp>
        <p:grpSp>
          <p:nvGrpSpPr>
            <p:cNvPr id="14336" name="164 Grupo"/>
            <p:cNvGrpSpPr>
              <a:grpSpLocks/>
            </p:cNvGrpSpPr>
            <p:nvPr/>
          </p:nvGrpSpPr>
          <p:grpSpPr bwMode="auto">
            <a:xfrm>
              <a:off x="5500695" y="4477416"/>
              <a:ext cx="2571767" cy="523220"/>
              <a:chOff x="5174527" y="5396353"/>
              <a:chExt cx="2572235" cy="525594"/>
            </a:xfrm>
          </p:grpSpPr>
          <p:grpSp>
            <p:nvGrpSpPr>
              <p:cNvPr id="14337" name="111 Grupo"/>
              <p:cNvGrpSpPr>
                <a:grpSpLocks/>
              </p:cNvGrpSpPr>
              <p:nvPr/>
            </p:nvGrpSpPr>
            <p:grpSpPr bwMode="auto">
              <a:xfrm>
                <a:off x="5174527" y="5451036"/>
                <a:ext cx="214314" cy="214314"/>
                <a:chOff x="857224" y="5350860"/>
                <a:chExt cx="357190" cy="357190"/>
              </a:xfrm>
            </p:grpSpPr>
            <p:cxnSp>
              <p:nvCxnSpPr>
                <p:cNvPr id="98" name="97 Conector recto"/>
                <p:cNvCxnSpPr/>
                <p:nvPr/>
              </p:nvCxnSpPr>
              <p:spPr>
                <a:xfrm rot="5400000">
                  <a:off x="812748" y="5520404"/>
                  <a:ext cx="374756" cy="0"/>
                </a:xfrm>
                <a:prstGeom prst="line">
                  <a:avLst/>
                </a:prstGeom>
                <a:ln w="25400" cmpd="sng">
                  <a:solidFill>
                    <a:srgbClr val="99663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98 Conector recto"/>
                <p:cNvCxnSpPr/>
                <p:nvPr/>
              </p:nvCxnSpPr>
              <p:spPr>
                <a:xfrm>
                  <a:off x="857224" y="5564259"/>
                  <a:ext cx="357253" cy="0"/>
                </a:xfrm>
                <a:prstGeom prst="line">
                  <a:avLst/>
                </a:prstGeom>
                <a:ln w="25400" cmpd="sng">
                  <a:solidFill>
                    <a:srgbClr val="996633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69" name="112 CuadroTexto"/>
              <p:cNvSpPr txBox="1">
                <a:spLocks noChangeArrowheads="1"/>
              </p:cNvSpPr>
              <p:nvPr/>
            </p:nvSpPr>
            <p:spPr bwMode="auto">
              <a:xfrm>
                <a:off x="5371832" y="5396353"/>
                <a:ext cx="2374930" cy="525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GT" sz="1400">
                    <a:latin typeface="Calibri" pitchFamily="34" charset="0"/>
                  </a:rPr>
                  <a:t>Áreas de concesiones forestales comunitarias </a:t>
                </a:r>
                <a:endParaRPr lang="es-ES" sz="1400">
                  <a:latin typeface="Calibri" pitchFamily="34" charset="0"/>
                </a:endParaRPr>
              </a:p>
            </p:txBody>
          </p:sp>
        </p:grpSp>
        <p:sp>
          <p:nvSpPr>
            <p:cNvPr id="151" name="150 CuadroTexto"/>
            <p:cNvSpPr txBox="1"/>
            <p:nvPr/>
          </p:nvSpPr>
          <p:spPr>
            <a:xfrm>
              <a:off x="5429256" y="3000372"/>
              <a:ext cx="2286016" cy="369889"/>
            </a:xfrm>
            <a:prstGeom prst="rect">
              <a:avLst/>
            </a:prstGeom>
            <a:solidFill>
              <a:srgbClr val="0070C0"/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Subregión RBM</a:t>
              </a:r>
              <a:endParaRPr lang="es-G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54" name="153 CuadroTexto"/>
          <p:cNvSpPr txBox="1"/>
          <p:nvPr/>
        </p:nvSpPr>
        <p:spPr>
          <a:xfrm>
            <a:off x="142875" y="4500563"/>
            <a:ext cx="2286000" cy="36988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Subregión Sur</a:t>
            </a:r>
            <a:endParaRPr lang="es-G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14339" name="163 Grupo"/>
          <p:cNvGrpSpPr>
            <a:grpSpLocks/>
          </p:cNvGrpSpPr>
          <p:nvPr/>
        </p:nvGrpSpPr>
        <p:grpSpPr bwMode="auto">
          <a:xfrm>
            <a:off x="2786063" y="4500563"/>
            <a:ext cx="2571750" cy="2166937"/>
            <a:chOff x="214282" y="4429132"/>
            <a:chExt cx="2571768" cy="2166290"/>
          </a:xfrm>
        </p:grpSpPr>
        <p:grpSp>
          <p:nvGrpSpPr>
            <p:cNvPr id="14340" name="156 Grupo"/>
            <p:cNvGrpSpPr>
              <a:grpSpLocks/>
            </p:cNvGrpSpPr>
            <p:nvPr/>
          </p:nvGrpSpPr>
          <p:grpSpPr bwMode="auto">
            <a:xfrm>
              <a:off x="214282" y="5357829"/>
              <a:ext cx="2428892" cy="738664"/>
              <a:chOff x="5476844" y="4429132"/>
              <a:chExt cx="2428961" cy="739983"/>
            </a:xfrm>
          </p:grpSpPr>
          <p:sp>
            <p:nvSpPr>
              <p:cNvPr id="54" name="53 Forma libre"/>
              <p:cNvSpPr/>
              <p:nvPr/>
            </p:nvSpPr>
            <p:spPr>
              <a:xfrm>
                <a:off x="5476844" y="4511517"/>
                <a:ext cx="301636" cy="343410"/>
              </a:xfrm>
              <a:custGeom>
                <a:avLst/>
                <a:gdLst>
                  <a:gd name="connsiteX0" fmla="*/ 0 w 587297"/>
                  <a:gd name="connsiteY0" fmla="*/ 613317 h 669073"/>
                  <a:gd name="connsiteX1" fmla="*/ 512956 w 587297"/>
                  <a:gd name="connsiteY1" fmla="*/ 613317 h 669073"/>
                  <a:gd name="connsiteX2" fmla="*/ 446048 w 587297"/>
                  <a:gd name="connsiteY2" fmla="*/ 278780 h 669073"/>
                  <a:gd name="connsiteX3" fmla="*/ 501805 w 587297"/>
                  <a:gd name="connsiteY3" fmla="*/ 0 h 669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7297" h="669073">
                    <a:moveTo>
                      <a:pt x="0" y="613317"/>
                    </a:moveTo>
                    <a:cubicBezTo>
                      <a:pt x="219307" y="641195"/>
                      <a:pt x="438615" y="669073"/>
                      <a:pt x="512956" y="613317"/>
                    </a:cubicBezTo>
                    <a:cubicBezTo>
                      <a:pt x="587297" y="557561"/>
                      <a:pt x="447906" y="380999"/>
                      <a:pt x="446048" y="278780"/>
                    </a:cubicBezTo>
                    <a:cubicBezTo>
                      <a:pt x="444190" y="176561"/>
                      <a:pt x="472997" y="88280"/>
                      <a:pt x="501805" y="0"/>
                    </a:cubicBezTo>
                  </a:path>
                </a:pathLst>
              </a:custGeom>
              <a:ln w="31750">
                <a:solidFill>
                  <a:srgbClr val="7030A0"/>
                </a:solidFill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  <p:sp>
            <p:nvSpPr>
              <p:cNvPr id="14362" name="54 CuadroTexto"/>
              <p:cNvSpPr txBox="1">
                <a:spLocks noChangeArrowheads="1"/>
              </p:cNvSpPr>
              <p:nvPr/>
            </p:nvSpPr>
            <p:spPr bwMode="auto">
              <a:xfrm>
                <a:off x="5789431" y="4429132"/>
                <a:ext cx="2116374" cy="739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GT" sz="1400">
                    <a:latin typeface="Calibri" pitchFamily="34" charset="0"/>
                  </a:rPr>
                  <a:t>Circuito turístico de un día, sin mayor beneficio para la población local</a:t>
                </a:r>
                <a:endParaRPr lang="es-ES" sz="1400">
                  <a:latin typeface="Calibri" pitchFamily="34" charset="0"/>
                </a:endParaRPr>
              </a:p>
            </p:txBody>
          </p:sp>
        </p:grpSp>
        <p:grpSp>
          <p:nvGrpSpPr>
            <p:cNvPr id="14341" name="157 Grupo"/>
            <p:cNvGrpSpPr>
              <a:grpSpLocks/>
            </p:cNvGrpSpPr>
            <p:nvPr/>
          </p:nvGrpSpPr>
          <p:grpSpPr bwMode="auto">
            <a:xfrm>
              <a:off x="214284" y="6072202"/>
              <a:ext cx="2571766" cy="523220"/>
              <a:chOff x="5575116" y="4857760"/>
              <a:chExt cx="2302520" cy="522884"/>
            </a:xfrm>
          </p:grpSpPr>
          <p:sp>
            <p:nvSpPr>
              <p:cNvPr id="127" name="126 Rectángulo"/>
              <p:cNvSpPr/>
              <p:nvPr/>
            </p:nvSpPr>
            <p:spPr>
              <a:xfrm>
                <a:off x="5575114" y="4928632"/>
                <a:ext cx="214617" cy="142741"/>
              </a:xfrm>
              <a:prstGeom prst="rect">
                <a:avLst/>
              </a:prstGeom>
              <a:solidFill>
                <a:srgbClr val="FFC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  <p:sp>
            <p:nvSpPr>
              <p:cNvPr id="14360" name="127 CuadroTexto"/>
              <p:cNvSpPr txBox="1">
                <a:spLocks noChangeArrowheads="1"/>
              </p:cNvSpPr>
              <p:nvPr/>
            </p:nvSpPr>
            <p:spPr bwMode="auto">
              <a:xfrm>
                <a:off x="5789429" y="4857760"/>
                <a:ext cx="2088207" cy="522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GT" sz="1400">
                    <a:latin typeface="Calibri" pitchFamily="34" charset="0"/>
                  </a:rPr>
                  <a:t>Concentración de servicios turísticos</a:t>
                </a:r>
                <a:endParaRPr lang="es-ES" sz="1400">
                  <a:latin typeface="Calibri" pitchFamily="34" charset="0"/>
                </a:endParaRPr>
              </a:p>
            </p:txBody>
          </p:sp>
        </p:grpSp>
        <p:sp>
          <p:nvSpPr>
            <p:cNvPr id="153" name="152 CuadroTexto"/>
            <p:cNvSpPr txBox="1"/>
            <p:nvPr/>
          </p:nvSpPr>
          <p:spPr>
            <a:xfrm>
              <a:off x="214282" y="4429132"/>
              <a:ext cx="2286016" cy="369777"/>
            </a:xfrm>
            <a:prstGeom prst="rect">
              <a:avLst/>
            </a:prstGeom>
            <a:solidFill>
              <a:srgbClr val="0070C0"/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Subregión Central</a:t>
              </a:r>
              <a:endParaRPr lang="es-G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grpSp>
          <p:nvGrpSpPr>
            <p:cNvPr id="14342" name="160 Grupo"/>
            <p:cNvGrpSpPr>
              <a:grpSpLocks/>
            </p:cNvGrpSpPr>
            <p:nvPr/>
          </p:nvGrpSpPr>
          <p:grpSpPr bwMode="auto">
            <a:xfrm>
              <a:off x="285721" y="4857760"/>
              <a:ext cx="2428891" cy="523220"/>
              <a:chOff x="5175289" y="1857364"/>
              <a:chExt cx="2429253" cy="522884"/>
            </a:xfrm>
          </p:grpSpPr>
          <p:sp>
            <p:nvSpPr>
              <p:cNvPr id="159" name="158 Elipse"/>
              <p:cNvSpPr/>
              <p:nvPr/>
            </p:nvSpPr>
            <p:spPr>
              <a:xfrm>
                <a:off x="5175288" y="1930189"/>
                <a:ext cx="214346" cy="214111"/>
              </a:xfrm>
              <a:prstGeom prst="ellipse">
                <a:avLst/>
              </a:prstGeom>
              <a:noFill/>
              <a:ln w="50800" cmpd="thickThin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400"/>
              </a:p>
            </p:txBody>
          </p:sp>
          <p:sp>
            <p:nvSpPr>
              <p:cNvPr id="14358" name="37 CuadroTexto"/>
              <p:cNvSpPr txBox="1">
                <a:spLocks noChangeArrowheads="1"/>
              </p:cNvSpPr>
              <p:nvPr/>
            </p:nvSpPr>
            <p:spPr bwMode="auto">
              <a:xfrm>
                <a:off x="5371833" y="1857364"/>
                <a:ext cx="2232709" cy="5228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GT" sz="1400">
                    <a:latin typeface="Calibri" pitchFamily="34" charset="0"/>
                  </a:rPr>
                  <a:t>Alta concentración poblacional</a:t>
                </a:r>
                <a:endParaRPr lang="es-ES" sz="1400">
                  <a:latin typeface="Calibri" pitchFamily="34" charset="0"/>
                </a:endParaRPr>
              </a:p>
            </p:txBody>
          </p:sp>
        </p:grpSp>
      </p:grpSp>
      <p:sp>
        <p:nvSpPr>
          <p:cNvPr id="166" name="165 Forma libre"/>
          <p:cNvSpPr/>
          <p:nvPr/>
        </p:nvSpPr>
        <p:spPr bwMode="auto">
          <a:xfrm>
            <a:off x="2643188" y="6615113"/>
            <a:ext cx="449262" cy="142875"/>
          </a:xfrm>
          <a:custGeom>
            <a:avLst/>
            <a:gdLst>
              <a:gd name="connsiteX0" fmla="*/ 635619 w 669073"/>
              <a:gd name="connsiteY0" fmla="*/ 78059 h 211873"/>
              <a:gd name="connsiteX1" fmla="*/ 356839 w 669073"/>
              <a:gd name="connsiteY1" fmla="*/ 0 h 211873"/>
              <a:gd name="connsiteX2" fmla="*/ 167268 w 669073"/>
              <a:gd name="connsiteY2" fmla="*/ 78059 h 211873"/>
              <a:gd name="connsiteX3" fmla="*/ 122663 w 669073"/>
              <a:gd name="connsiteY3" fmla="*/ 144966 h 211873"/>
              <a:gd name="connsiteX4" fmla="*/ 0 w 669073"/>
              <a:gd name="connsiteY4" fmla="*/ 167268 h 211873"/>
              <a:gd name="connsiteX5" fmla="*/ 133814 w 669073"/>
              <a:gd name="connsiteY5" fmla="*/ 178420 h 211873"/>
              <a:gd name="connsiteX6" fmla="*/ 245327 w 669073"/>
              <a:gd name="connsiteY6" fmla="*/ 211873 h 211873"/>
              <a:gd name="connsiteX7" fmla="*/ 312234 w 669073"/>
              <a:gd name="connsiteY7" fmla="*/ 167268 h 211873"/>
              <a:gd name="connsiteX8" fmla="*/ 223024 w 669073"/>
              <a:gd name="connsiteY8" fmla="*/ 156117 h 211873"/>
              <a:gd name="connsiteX9" fmla="*/ 312234 w 669073"/>
              <a:gd name="connsiteY9" fmla="*/ 100361 h 211873"/>
              <a:gd name="connsiteX10" fmla="*/ 524107 w 669073"/>
              <a:gd name="connsiteY10" fmla="*/ 133815 h 211873"/>
              <a:gd name="connsiteX11" fmla="*/ 669073 w 669073"/>
              <a:gd name="connsiteY11" fmla="*/ 156117 h 211873"/>
              <a:gd name="connsiteX12" fmla="*/ 635619 w 669073"/>
              <a:gd name="connsiteY12" fmla="*/ 78059 h 21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9073" h="211873">
                <a:moveTo>
                  <a:pt x="635619" y="78059"/>
                </a:moveTo>
                <a:lnTo>
                  <a:pt x="356839" y="0"/>
                </a:lnTo>
                <a:lnTo>
                  <a:pt x="167268" y="78059"/>
                </a:lnTo>
                <a:lnTo>
                  <a:pt x="122663" y="144966"/>
                </a:lnTo>
                <a:lnTo>
                  <a:pt x="0" y="167268"/>
                </a:lnTo>
                <a:lnTo>
                  <a:pt x="133814" y="178420"/>
                </a:lnTo>
                <a:lnTo>
                  <a:pt x="245327" y="211873"/>
                </a:lnTo>
                <a:lnTo>
                  <a:pt x="312234" y="167268"/>
                </a:lnTo>
                <a:lnTo>
                  <a:pt x="223024" y="156117"/>
                </a:lnTo>
                <a:lnTo>
                  <a:pt x="312234" y="100361"/>
                </a:lnTo>
                <a:lnTo>
                  <a:pt x="524107" y="133815"/>
                </a:lnTo>
                <a:lnTo>
                  <a:pt x="669073" y="156117"/>
                </a:lnTo>
                <a:lnTo>
                  <a:pt x="635619" y="78059"/>
                </a:lnTo>
                <a:close/>
              </a:path>
            </a:pathLst>
          </a:custGeom>
          <a:solidFill>
            <a:srgbClr val="33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352" name="127 CuadroTexto"/>
          <p:cNvSpPr txBox="1">
            <a:spLocks noChangeArrowheads="1"/>
          </p:cNvSpPr>
          <p:nvPr/>
        </p:nvSpPr>
        <p:spPr bwMode="auto">
          <a:xfrm>
            <a:off x="3025775" y="6548438"/>
            <a:ext cx="2332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GT" sz="1400">
                <a:latin typeface="Calibri" pitchFamily="34" charset="0"/>
              </a:rPr>
              <a:t>Contaminación del Lago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152" name="151 CuadroTexto"/>
          <p:cNvSpPr txBox="1"/>
          <p:nvPr/>
        </p:nvSpPr>
        <p:spPr>
          <a:xfrm>
            <a:off x="142844" y="400050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Fuente: SEGEPLAN, 2009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Título"/>
          <p:cNvSpPr>
            <a:spLocks noGrp="1"/>
          </p:cNvSpPr>
          <p:nvPr>
            <p:ph type="title"/>
          </p:nvPr>
        </p:nvSpPr>
        <p:spPr>
          <a:xfrm>
            <a:off x="571500" y="214313"/>
            <a:ext cx="8429625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600" smtClean="0">
                <a:latin typeface="Century Gothic" pitchFamily="34" charset="0"/>
              </a:rPr>
              <a:t>Dinámicas territoriales actuales </a:t>
            </a:r>
            <a:br>
              <a:rPr lang="es-MX" sz="3600" smtClean="0">
                <a:latin typeface="Century Gothic" pitchFamily="34" charset="0"/>
              </a:rPr>
            </a:br>
            <a:r>
              <a:rPr lang="es-MX" sz="3600" smtClean="0">
                <a:latin typeface="Century Gothic" pitchFamily="34" charset="0"/>
              </a:rPr>
              <a:t>que transforman el territorio </a:t>
            </a:r>
            <a:endParaRPr lang="es-GT" sz="3600" smtClean="0">
              <a:latin typeface="Century Gothic" pitchFamily="34" charset="0"/>
            </a:endParaRPr>
          </a:p>
        </p:txBody>
      </p:sp>
      <p:grpSp>
        <p:nvGrpSpPr>
          <p:cNvPr id="2" name="15 Grupo"/>
          <p:cNvGrpSpPr>
            <a:grpSpLocks/>
          </p:cNvGrpSpPr>
          <p:nvPr/>
        </p:nvGrpSpPr>
        <p:grpSpPr bwMode="auto">
          <a:xfrm>
            <a:off x="928688" y="1428750"/>
            <a:ext cx="8072437" cy="5416550"/>
            <a:chOff x="71406" y="214290"/>
            <a:chExt cx="8216106" cy="5514334"/>
          </a:xfrm>
        </p:grpSpPr>
        <p:sp>
          <p:nvSpPr>
            <p:cNvPr id="43" name="42 Rectángulo"/>
            <p:cNvSpPr/>
            <p:nvPr/>
          </p:nvSpPr>
          <p:spPr>
            <a:xfrm>
              <a:off x="3558202" y="2426812"/>
              <a:ext cx="1942136" cy="221413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06" y="428604"/>
              <a:ext cx="5464175" cy="50292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45" name="44 Rectángulo"/>
            <p:cNvSpPr/>
            <p:nvPr/>
          </p:nvSpPr>
          <p:spPr>
            <a:xfrm>
              <a:off x="286301" y="396916"/>
              <a:ext cx="5356223" cy="1713128"/>
            </a:xfrm>
            <a:prstGeom prst="rect">
              <a:avLst/>
            </a:prstGeom>
            <a:solidFill>
              <a:srgbClr val="CCFF33">
                <a:alpha val="20000"/>
              </a:srgbClr>
            </a:solidFill>
            <a:ln w="38100" cap="flat" cmpd="sng" algn="ctr">
              <a:solidFill>
                <a:srgbClr val="99CC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286301" y="2142368"/>
              <a:ext cx="5356223" cy="858180"/>
            </a:xfrm>
            <a:prstGeom prst="rect">
              <a:avLst/>
            </a:prstGeom>
            <a:solidFill>
              <a:srgbClr val="8064A2">
                <a:lumMod val="40000"/>
                <a:lumOff val="60000"/>
                <a:alpha val="20000"/>
              </a:srgbClr>
            </a:solidFill>
            <a:ln w="381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286301" y="3032871"/>
              <a:ext cx="5356223" cy="2000805"/>
            </a:xfrm>
            <a:prstGeom prst="rect">
              <a:avLst/>
            </a:prstGeom>
            <a:solidFill>
              <a:srgbClr val="F79646">
                <a:lumMod val="60000"/>
                <a:lumOff val="40000"/>
                <a:alpha val="20000"/>
              </a:srgbClr>
            </a:solidFill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5857419" y="639340"/>
              <a:ext cx="2430093" cy="1174947"/>
            </a:xfrm>
            <a:prstGeom prst="rect">
              <a:avLst/>
            </a:prstGeom>
            <a:solidFill>
              <a:srgbClr val="99CC00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GT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RBM</a:t>
              </a:r>
              <a:r>
                <a:rPr lang="es-GT" sz="17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:  </a:t>
              </a:r>
              <a:r>
                <a:rPr lang="es-GT" sz="17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sobre posición de intereses por el uso de recursos naturales y arqueológico</a:t>
              </a:r>
            </a:p>
          </p:txBody>
        </p:sp>
        <p:sp>
          <p:nvSpPr>
            <p:cNvPr id="49" name="48 CuadroTexto"/>
            <p:cNvSpPr txBox="1"/>
            <p:nvPr/>
          </p:nvSpPr>
          <p:spPr>
            <a:xfrm>
              <a:off x="5857419" y="2273276"/>
              <a:ext cx="2430093" cy="908281"/>
            </a:xfrm>
            <a:prstGeom prst="rect">
              <a:avLst/>
            </a:prstGeom>
            <a:solidFill>
              <a:srgbClr val="7030A0"/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GT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Centro:</a:t>
              </a:r>
              <a:r>
                <a:rPr lang="es-GT" sz="17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concentración poblacional y servicios turísticos</a:t>
              </a:r>
              <a:endParaRPr lang="es-ES" sz="1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0" name="49 CuadroTexto"/>
            <p:cNvSpPr txBox="1"/>
            <p:nvPr/>
          </p:nvSpPr>
          <p:spPr>
            <a:xfrm>
              <a:off x="5857419" y="3703577"/>
              <a:ext cx="2430093" cy="938988"/>
            </a:xfrm>
            <a:prstGeom prst="rect">
              <a:avLst/>
            </a:prstGeom>
            <a:solidFill>
              <a:srgbClr val="F79646">
                <a:lumMod val="75000"/>
              </a:srgb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GT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Sur:  </a:t>
              </a:r>
              <a:r>
                <a:rPr lang="es-GT" sz="17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Concentración y cambio en el uso del suelo </a:t>
              </a:r>
              <a:endParaRPr lang="es-ES" sz="17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5144872" y="214290"/>
              <a:ext cx="355466" cy="5071506"/>
            </a:xfrm>
            <a:prstGeom prst="rect">
              <a:avLst/>
            </a:prstGeom>
            <a:noFill/>
            <a:ln w="38100" cap="flat" cmpd="sng" algn="ctr">
              <a:solidFill>
                <a:srgbClr val="4BACC6">
                  <a:lumMod val="75000"/>
                </a:srgbClr>
              </a:solidFill>
              <a:prstDash val="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endParaRPr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3924978" y="5087009"/>
              <a:ext cx="4362534" cy="641615"/>
            </a:xfrm>
            <a:prstGeom prst="rect">
              <a:avLst/>
            </a:prstGeom>
            <a:solidFill>
              <a:srgbClr val="0070C0"/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GT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Zona de adyacencia:  </a:t>
              </a:r>
              <a:r>
                <a:rPr lang="es-GT" sz="17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cs"/>
                </a:rPr>
                <a:t>conflictos limítrofes y ruta de la ingobernabilidad</a:t>
              </a:r>
              <a:endParaRPr lang="es-ES" sz="17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54" name="53 Flecha curvada hacia la derecha"/>
          <p:cNvSpPr/>
          <p:nvPr/>
        </p:nvSpPr>
        <p:spPr>
          <a:xfrm rot="20461362" flipV="1">
            <a:off x="1806575" y="2390775"/>
            <a:ext cx="1562100" cy="3271838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 bwMode="auto">
          <a:xfrm>
            <a:off x="0" y="6119813"/>
            <a:ext cx="2643188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GT" sz="2400" b="1" kern="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3</a:t>
            </a:r>
            <a:r>
              <a:rPr lang="es-GT" b="1" kern="0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espacios de Gestión diferenciados </a:t>
            </a:r>
            <a:endParaRPr lang="es-GT" sz="1700" kern="0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14282" y="114298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Fuente: SEGEPLAN, 2009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Turismo y la Conservación en la lógica del desarrollo de Petén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La base del modelo del desarrollo en Petén ha sido otra (agricultura, ganadería, extracción de materias primas)</a:t>
            </a:r>
          </a:p>
          <a:p>
            <a:r>
              <a:rPr lang="es-MX" dirty="0" smtClean="0"/>
              <a:t>La conservación es un modelo que se desarrolla a finales de los 80s – parte del proceso de establecimiento de las </a:t>
            </a:r>
            <a:r>
              <a:rPr lang="es-MX" dirty="0" err="1" smtClean="0"/>
              <a:t>Areas</a:t>
            </a:r>
            <a:r>
              <a:rPr lang="es-MX" dirty="0" smtClean="0"/>
              <a:t> Protegidas / 90s Desarrollo Sostenible</a:t>
            </a:r>
          </a:p>
          <a:p>
            <a:r>
              <a:rPr lang="es-MX" dirty="0" smtClean="0"/>
              <a:t>Actualmente más del 12% del territorio nacional se encuentra bajo </a:t>
            </a:r>
            <a:r>
              <a:rPr lang="es-MX" dirty="0" err="1" smtClean="0"/>
              <a:t>regimen</a:t>
            </a:r>
            <a:r>
              <a:rPr lang="es-MX" dirty="0" smtClean="0"/>
              <a:t> de protección (60% del Petén se encuentra con cobertura forestal)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La Conservación</a:t>
            </a:r>
            <a:endParaRPr lang="es-GT" sz="32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43230" cy="51371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s-MX" sz="1600" dirty="0" smtClean="0"/>
              <a:t>  A nivel de Petén cuestionamiento del alcance de la política de conservación y los modelos de gestión: Parques Nacionales? </a:t>
            </a:r>
          </a:p>
          <a:p>
            <a:pPr>
              <a:buFont typeface="Arial" pitchFamily="34" charset="0"/>
              <a:buChar char="•"/>
            </a:pPr>
            <a:r>
              <a:rPr lang="es-MX" sz="1600" dirty="0"/>
              <a:t> </a:t>
            </a:r>
            <a:r>
              <a:rPr lang="es-MX" sz="1600" dirty="0" smtClean="0"/>
              <a:t>Presión sobre las </a:t>
            </a:r>
            <a:r>
              <a:rPr lang="es-MX" sz="1600" dirty="0" err="1" smtClean="0"/>
              <a:t>Areas</a:t>
            </a:r>
            <a:r>
              <a:rPr lang="es-MX" sz="1600" dirty="0" smtClean="0"/>
              <a:t> Protegidas del Sur: avance de los procesos de acaparamiento de tierras</a:t>
            </a:r>
          </a:p>
          <a:p>
            <a:pPr>
              <a:buFont typeface="Arial" pitchFamily="34" charset="0"/>
              <a:buChar char="•"/>
            </a:pPr>
            <a:r>
              <a:rPr lang="es-MX" sz="1600" dirty="0" smtClean="0"/>
              <a:t>A nivel nacional la ampliación de la frontera de la conservación (a través del establecimiento de </a:t>
            </a:r>
            <a:r>
              <a:rPr lang="es-MX" sz="1600" dirty="0" err="1" smtClean="0"/>
              <a:t>Areas</a:t>
            </a:r>
            <a:r>
              <a:rPr lang="es-MX" sz="1600" dirty="0" smtClean="0"/>
              <a:t> Protegidas no se da en Petén – Ej. El altiplano y la inclusión de áreas no representadas dentro del SIGAP)</a:t>
            </a:r>
          </a:p>
          <a:p>
            <a:pPr>
              <a:buFont typeface="Arial" pitchFamily="34" charset="0"/>
              <a:buChar char="•"/>
            </a:pPr>
            <a:r>
              <a:rPr lang="es-MX" sz="1600" dirty="0"/>
              <a:t> </a:t>
            </a:r>
            <a:r>
              <a:rPr lang="es-MX" sz="1600" dirty="0" smtClean="0"/>
              <a:t>Inclusión de </a:t>
            </a:r>
            <a:r>
              <a:rPr lang="es-MX" sz="1600" dirty="0" err="1" smtClean="0"/>
              <a:t>APs</a:t>
            </a:r>
            <a:r>
              <a:rPr lang="es-MX" sz="1600" dirty="0" smtClean="0"/>
              <a:t> dentro de nuevos esquemas de gestión – Ej. Fondos de cambio climático - REDD</a:t>
            </a:r>
            <a:endParaRPr lang="es-GT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571868" y="5919305"/>
            <a:ext cx="557213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*National Parks included in the analysis include Laguna del Tigre and Sierra del </a:t>
            </a:r>
            <a:r>
              <a:rPr lang="en-GB" sz="1100" dirty="0" err="1"/>
              <a:t>Lacandon</a:t>
            </a:r>
            <a:r>
              <a:rPr lang="en-GB" sz="1100" dirty="0"/>
              <a:t> which together represent close to 65 per cent of the Core Zone (over 450,000 ha). </a:t>
            </a:r>
            <a:endParaRPr lang="es-GT" sz="1100" dirty="0"/>
          </a:p>
          <a:p>
            <a:r>
              <a:rPr lang="en-GB" sz="1100" dirty="0"/>
              <a:t>+Multiple Use Zone data is based over the total area while concession management units include data for both industrial and community concessions.</a:t>
            </a:r>
            <a:endParaRPr lang="es-GT" sz="1100" dirty="0"/>
          </a:p>
          <a:p>
            <a:r>
              <a:rPr lang="fr-FR" sz="1100" dirty="0"/>
              <a:t>Source: WCS et al. 2001-2005</a:t>
            </a:r>
            <a:endParaRPr lang="es-G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El turismo</a:t>
            </a:r>
            <a:endParaRPr lang="es-GT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357298"/>
            <a:ext cx="5823969" cy="328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008313" cy="46910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s-ES" sz="1600" dirty="0" smtClean="0"/>
              <a:t>Ventaja comparativa: Agenda Nacional de Competitividad (2005-2015)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La media de crecimiento en los últimos 10 años a nivel del sector es del 5.4% (por encima del promedio Centroamericano 4.5% y del América )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Incremento en el número de visitantes (2005- 2009) que supera el 40%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/>
              <a:t>Si bien es cierto que con la crisis financiera, los pronósticos después del 2009 no serán tan buenos como se tenía previsto, la actividad turística se mantendrá estable y continuará representando un sector en crecimiento en las economías centroamericanas.</a:t>
            </a:r>
            <a:endParaRPr lang="es-GT" sz="1600" dirty="0" smtClean="0"/>
          </a:p>
          <a:p>
            <a:pPr>
              <a:buFont typeface="Arial" pitchFamily="34" charset="0"/>
              <a:buChar char="•"/>
            </a:pPr>
            <a:endParaRPr lang="es-GT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14744" y="4857760"/>
            <a:ext cx="50006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Ingresos </a:t>
            </a:r>
            <a:r>
              <a:rPr lang="es-ES" b="1" dirty="0"/>
              <a:t>generados por la actividad turística en Guatemala (2001-2008)                                                                                         Fuente: INGUAT (2005 - 2008). Boletines Anuales de Estadísticas de Turismo</a:t>
            </a:r>
            <a:endParaRPr lang="es-GT" b="1" dirty="0"/>
          </a:p>
          <a:p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900"/>
            <a:ext cx="5614998" cy="116205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La Reserva de Biósfera Maya: Turismo y Conservación</a:t>
            </a:r>
            <a:endParaRPr lang="es-GT" sz="2800" dirty="0"/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7686" y="1163952"/>
            <a:ext cx="4786346" cy="362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1406" y="1071546"/>
            <a:ext cx="4214842" cy="485778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s-ES" sz="1800" dirty="0"/>
              <a:t>La RBM es el sistema de conservación (bajo figura de </a:t>
            </a:r>
            <a:r>
              <a:rPr lang="es-ES" sz="1800" dirty="0" err="1"/>
              <a:t>Area</a:t>
            </a:r>
            <a:r>
              <a:rPr lang="es-ES" sz="1800" dirty="0"/>
              <a:t> Protegida) más grande del país (10% del territorio nacional, 50% territorio petenero, 2.1 millones de Ha</a:t>
            </a:r>
            <a:r>
              <a:rPr lang="es-ES" sz="1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s-CO" sz="1800" dirty="0" smtClean="0"/>
              <a:t>Petén es </a:t>
            </a:r>
            <a:r>
              <a:rPr lang="es-CO" sz="1800" dirty="0"/>
              <a:t>el territorio con mas de 3,000 ciudades mayas de las cuales solamente un 5% aproximadamente  ha sido parcialmente </a:t>
            </a:r>
            <a:r>
              <a:rPr lang="es-CO" sz="1800" dirty="0" smtClean="0"/>
              <a:t>investigada</a:t>
            </a:r>
            <a:endParaRPr lang="es-ES" sz="1800" dirty="0" smtClean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en </a:t>
            </a:r>
            <a:r>
              <a:rPr lang="es-ES" sz="1800" dirty="0"/>
              <a:t>la RBM se encuentran 188 sitios arqueológicos, de los cuales 166 están sin clasificar.  </a:t>
            </a:r>
            <a:endParaRPr lang="es-ES" sz="1800" dirty="0" smtClean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El </a:t>
            </a:r>
            <a:r>
              <a:rPr lang="es-ES" sz="1800" dirty="0"/>
              <a:t>30% de los sitios se encuentran en la ZUM y el 44% en las Zonas Núcleo. </a:t>
            </a:r>
            <a:endParaRPr lang="es-ES" sz="1800" dirty="0" smtClean="0"/>
          </a:p>
          <a:p>
            <a:pPr>
              <a:buFont typeface="Arial" pitchFamily="34" charset="0"/>
              <a:buChar char="•"/>
            </a:pPr>
            <a:r>
              <a:rPr lang="es-ES" sz="1800" dirty="0" smtClean="0"/>
              <a:t>La </a:t>
            </a:r>
            <a:r>
              <a:rPr lang="es-ES" sz="1800" dirty="0"/>
              <a:t>actividad turística se concentra en </a:t>
            </a:r>
            <a:r>
              <a:rPr lang="es-ES" sz="1800" dirty="0" err="1"/>
              <a:t>Tikal</a:t>
            </a:r>
            <a:r>
              <a:rPr lang="es-ES" sz="1800" dirty="0"/>
              <a:t>, área que registran más de 250,000 turistas al año.   Esto significa que </a:t>
            </a:r>
            <a:r>
              <a:rPr lang="es-ES" sz="1800" dirty="0" err="1"/>
              <a:t>Tikal</a:t>
            </a:r>
            <a:r>
              <a:rPr lang="es-ES" sz="1800" dirty="0"/>
              <a:t> concentra cerca del 90% de los visitantes que ingresan a la RBM. </a:t>
            </a:r>
            <a:endParaRPr lang="es-ES" sz="1800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4357686" y="4929198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Mapa que indica los cuatro </a:t>
            </a:r>
            <a:r>
              <a:rPr lang="es-ES" b="1" dirty="0" smtClean="0"/>
              <a:t>clústeres </a:t>
            </a:r>
            <a:r>
              <a:rPr lang="es-ES" b="1" dirty="0"/>
              <a:t>turísticos identificados por el proyecto BID</a:t>
            </a:r>
            <a:endParaRPr lang="es-GT" b="1" dirty="0"/>
          </a:p>
          <a:p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1783</Words>
  <Application>Microsoft Office PowerPoint</Application>
  <PresentationFormat>Presentación en pantalla (4:3)</PresentationFormat>
  <Paragraphs>155</Paragraphs>
  <Slides>20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Tendencias de la Conservación y el Turismo</vt:lpstr>
      <vt:lpstr>Petén… un territorio con lógica de planificación desde el Estado </vt:lpstr>
      <vt:lpstr>60´s-90´s:  Lógica de intervención  de la Planificación desde el Estado </vt:lpstr>
      <vt:lpstr>Un territorio complejo… </vt:lpstr>
      <vt:lpstr>Dinámicas territoriales actuales  que transforman el territorio </vt:lpstr>
      <vt:lpstr>El Turismo y la Conservación en la lógica del desarrollo de Petén</vt:lpstr>
      <vt:lpstr>La Conservación</vt:lpstr>
      <vt:lpstr>El turismo</vt:lpstr>
      <vt:lpstr>La Reserva de Biósfera Maya: Turismo y Conservación</vt:lpstr>
      <vt:lpstr>Contraste entre los modelos de turismo a nivel de la RBM</vt:lpstr>
      <vt:lpstr>Diapositiva 11</vt:lpstr>
      <vt:lpstr>Diapositiva 12</vt:lpstr>
      <vt:lpstr>Diapositiva 13</vt:lpstr>
      <vt:lpstr>Diapositiva 14</vt:lpstr>
      <vt:lpstr>Diapositiva 15</vt:lpstr>
      <vt:lpstr>Lecciones aprendidas</vt:lpstr>
      <vt:lpstr>Lecciones aprendidas (2)</vt:lpstr>
      <vt:lpstr>Lecciones aprendidas (3)</vt:lpstr>
      <vt:lpstr>Lecciones aprendidas (4)</vt:lpstr>
      <vt:lpstr>Lecciones aprendidas desde la perspectiva de las comunidades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imonterroso</dc:creator>
  <cp:lastModifiedBy>Erick</cp:lastModifiedBy>
  <cp:revision>26</cp:revision>
  <dcterms:created xsi:type="dcterms:W3CDTF">2011-08-23T19:47:11Z</dcterms:created>
  <dcterms:modified xsi:type="dcterms:W3CDTF">2011-08-24T15:38:55Z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1383806</vt:lpwstr>
  </property>
  <property fmtid="{D5CDD505-2E9C-101B-9397-08002B2CF9AE}" name="NXPowerLiteVersion" pid="3">
    <vt:lpwstr>D4.1.0</vt:lpwstr>
  </property>
</Properties>
</file>