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drawingml.diagramLayout+xml" PartName="/ppt/diagrams/layout2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chart+xml" PartName="/ppt/charts/chart1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application/vnd.openxmlformats-officedocument.oleObject" Extension="bin"/>
  <Default ContentType="image/png" Extension="png"/>
  <Override ContentType="application/vnd.openxmlformats-officedocument.presentationml.notesSlide+xml" PartName="/ppt/notesSlides/notesSlide1.xml"/>
  <Override ContentType="application/vnd.openxmlformats-officedocument.drawingml.diagramColors+xml" PartName="/ppt/diagrams/colors2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6" r:id="rId2"/>
    <p:sldId id="347" r:id="rId3"/>
    <p:sldId id="342" r:id="rId4"/>
    <p:sldId id="344" r:id="rId5"/>
    <p:sldId id="346" r:id="rId6"/>
    <p:sldId id="348" r:id="rId7"/>
    <p:sldId id="349" r:id="rId8"/>
    <p:sldId id="350" r:id="rId9"/>
    <p:sldId id="351" r:id="rId10"/>
    <p:sldId id="360" r:id="rId11"/>
    <p:sldId id="352" r:id="rId12"/>
    <p:sldId id="353" r:id="rId13"/>
    <p:sldId id="354" r:id="rId14"/>
    <p:sldId id="362" r:id="rId15"/>
    <p:sldId id="355" r:id="rId16"/>
    <p:sldId id="366" r:id="rId17"/>
    <p:sldId id="343" r:id="rId18"/>
    <p:sldId id="356" r:id="rId19"/>
    <p:sldId id="359" r:id="rId20"/>
    <p:sldId id="358" r:id="rId21"/>
    <p:sldId id="365" r:id="rId22"/>
    <p:sldId id="361" r:id="rId23"/>
    <p:sldId id="363" r:id="rId24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A00"/>
    <a:srgbClr val="004C6F"/>
    <a:srgbClr val="8BAA27"/>
    <a:srgbClr val="00CC66"/>
    <a:srgbClr val="00CC00"/>
    <a:srgbClr val="95B327"/>
    <a:srgbClr val="DAEBA5"/>
    <a:srgbClr val="9CA1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XO%20Mis%20Documentos\Turismo\turismo%20dominicana\datos%20estad&#237;sticos\cuadros%20microempres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Hoja1!$A$11:$A$14</c:f>
              <c:strCache>
                <c:ptCount val="4"/>
                <c:pt idx="0">
                  <c:v>microempresa (1-9)</c:v>
                </c:pt>
                <c:pt idx="1">
                  <c:v>pequeña empresa (10-49)</c:v>
                </c:pt>
                <c:pt idx="2">
                  <c:v>mediana empresa (50-99)</c:v>
                </c:pt>
                <c:pt idx="3">
                  <c:v>gran empresa (100-mas)</c:v>
                </c:pt>
              </c:strCache>
            </c:strRef>
          </c:cat>
          <c:val>
            <c:numRef>
              <c:f>Hoja1!$B$11:$B$14</c:f>
              <c:numCache>
                <c:formatCode>General</c:formatCode>
                <c:ptCount val="4"/>
                <c:pt idx="0">
                  <c:v>30350</c:v>
                </c:pt>
                <c:pt idx="1">
                  <c:v>10076</c:v>
                </c:pt>
                <c:pt idx="2">
                  <c:v>2813</c:v>
                </c:pt>
                <c:pt idx="3">
                  <c:v>1659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014243700385683"/>
          <c:y val="0.198709865570493"/>
          <c:w val="0.39652984049990347"/>
          <c:h val="0.56730641039884577"/>
        </c:manualLayout>
      </c:layout>
    </c:legend>
    <c:plotVisOnly val="1"/>
    <c:dispBlanksAs val="zero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SV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C0D7A5-9816-4B06-AC0B-D4407289BFD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8F8FA19-DA17-4807-9275-737F64631709}">
      <dgm:prSet phldrT="[Texto]"/>
      <dgm:spPr/>
      <dgm:t>
        <a:bodyPr/>
        <a:lstStyle/>
        <a:p>
          <a:r>
            <a:rPr lang="es-SV" dirty="0" smtClean="0"/>
            <a:t>Secretaría de E turismo </a:t>
          </a:r>
          <a:endParaRPr lang="es-SV" dirty="0"/>
        </a:p>
      </dgm:t>
    </dgm:pt>
    <dgm:pt modelId="{3586E877-4374-43F7-9E08-BC759EC3A7B0}" type="parTrans" cxnId="{48E775EF-0BE9-4B61-B751-A825685D12E4}">
      <dgm:prSet/>
      <dgm:spPr/>
      <dgm:t>
        <a:bodyPr/>
        <a:lstStyle/>
        <a:p>
          <a:endParaRPr lang="es-SV"/>
        </a:p>
      </dgm:t>
    </dgm:pt>
    <dgm:pt modelId="{5D9D360F-6D92-4E86-8188-1871CFB07B6C}" type="sibTrans" cxnId="{48E775EF-0BE9-4B61-B751-A825685D12E4}">
      <dgm:prSet/>
      <dgm:spPr/>
      <dgm:t>
        <a:bodyPr/>
        <a:lstStyle/>
        <a:p>
          <a:endParaRPr lang="es-SV"/>
        </a:p>
      </dgm:t>
    </dgm:pt>
    <dgm:pt modelId="{BA4402BB-AC59-47B9-AA23-4D165DEA0AF4}">
      <dgm:prSet phldrT="[Texto]"/>
      <dgm:spPr/>
      <dgm:t>
        <a:bodyPr/>
        <a:lstStyle/>
        <a:p>
          <a:r>
            <a:rPr lang="es-SV" dirty="0" smtClean="0"/>
            <a:t>Representante Consejo Nacional para la Cultura y Arte </a:t>
          </a:r>
          <a:endParaRPr lang="es-SV" dirty="0"/>
        </a:p>
      </dgm:t>
    </dgm:pt>
    <dgm:pt modelId="{7D59CA82-5E73-4BC9-AF26-D90B787C97F2}" type="parTrans" cxnId="{07A542C4-8DAA-40A9-9B5E-76C5760D6DC9}">
      <dgm:prSet/>
      <dgm:spPr/>
      <dgm:t>
        <a:bodyPr/>
        <a:lstStyle/>
        <a:p>
          <a:endParaRPr lang="es-SV"/>
        </a:p>
      </dgm:t>
    </dgm:pt>
    <dgm:pt modelId="{E240F285-A710-47DA-95FE-13D061A57528}" type="sibTrans" cxnId="{07A542C4-8DAA-40A9-9B5E-76C5760D6DC9}">
      <dgm:prSet/>
      <dgm:spPr/>
      <dgm:t>
        <a:bodyPr/>
        <a:lstStyle/>
        <a:p>
          <a:endParaRPr lang="es-SV"/>
        </a:p>
      </dgm:t>
    </dgm:pt>
    <dgm:pt modelId="{40A7270C-423E-429C-874D-05E952255926}">
      <dgm:prSet phldrT="[Texto]" custT="1"/>
      <dgm:spPr/>
      <dgm:t>
        <a:bodyPr/>
        <a:lstStyle/>
        <a:p>
          <a:r>
            <a:rPr lang="es-SV" sz="900" dirty="0" smtClean="0"/>
            <a:t>Representante empresarial (</a:t>
          </a:r>
          <a:r>
            <a:rPr lang="es-SV" sz="900" dirty="0" err="1" smtClean="0"/>
            <a:t>Asoc</a:t>
          </a:r>
          <a:r>
            <a:rPr lang="es-SV" sz="900" dirty="0" smtClean="0"/>
            <a:t>. Mayor </a:t>
          </a:r>
          <a:r>
            <a:rPr lang="es-SV" sz="900" dirty="0" err="1" smtClean="0"/>
            <a:t>rep</a:t>
          </a:r>
          <a:r>
            <a:rPr lang="es-SV" sz="900" dirty="0" smtClean="0"/>
            <a:t>.)</a:t>
          </a:r>
          <a:endParaRPr lang="es-SV" sz="900" dirty="0"/>
        </a:p>
      </dgm:t>
    </dgm:pt>
    <dgm:pt modelId="{608F0060-2D84-4D2A-959F-4E013122D382}" type="parTrans" cxnId="{EDB436FD-C8AE-42DD-BD33-4ECC65C8EB97}">
      <dgm:prSet/>
      <dgm:spPr/>
      <dgm:t>
        <a:bodyPr/>
        <a:lstStyle/>
        <a:p>
          <a:endParaRPr lang="es-SV"/>
        </a:p>
      </dgm:t>
    </dgm:pt>
    <dgm:pt modelId="{C18CBB22-8436-41C0-866A-E84C72400246}" type="sibTrans" cxnId="{EDB436FD-C8AE-42DD-BD33-4ECC65C8EB97}">
      <dgm:prSet/>
      <dgm:spPr/>
      <dgm:t>
        <a:bodyPr/>
        <a:lstStyle/>
        <a:p>
          <a:endParaRPr lang="es-SV"/>
        </a:p>
      </dgm:t>
    </dgm:pt>
    <dgm:pt modelId="{1575792F-FAA3-40C6-A755-18AD093E5859}">
      <dgm:prSet/>
      <dgm:spPr/>
      <dgm:t>
        <a:bodyPr/>
        <a:lstStyle/>
        <a:p>
          <a:r>
            <a:rPr lang="es-SV" dirty="0" smtClean="0"/>
            <a:t>Secretaría de E gobernación</a:t>
          </a:r>
          <a:endParaRPr lang="es-SV" dirty="0"/>
        </a:p>
      </dgm:t>
    </dgm:pt>
    <dgm:pt modelId="{B422FCF7-C2D5-4611-92CB-B4F1B6A40B8A}" type="parTrans" cxnId="{3E4E1C6C-F3F9-44EE-90F6-01319E090121}">
      <dgm:prSet/>
      <dgm:spPr/>
      <dgm:t>
        <a:bodyPr/>
        <a:lstStyle/>
        <a:p>
          <a:endParaRPr lang="es-SV"/>
        </a:p>
      </dgm:t>
    </dgm:pt>
    <dgm:pt modelId="{2ECC8D51-52D4-47F2-A5FB-9000A6E539AD}" type="sibTrans" cxnId="{3E4E1C6C-F3F9-44EE-90F6-01319E090121}">
      <dgm:prSet/>
      <dgm:spPr/>
      <dgm:t>
        <a:bodyPr/>
        <a:lstStyle/>
        <a:p>
          <a:endParaRPr lang="es-SV"/>
        </a:p>
      </dgm:t>
    </dgm:pt>
    <dgm:pt modelId="{CB459A09-94DE-462A-8835-1BA5EBB49A16}">
      <dgm:prSet/>
      <dgm:spPr/>
      <dgm:t>
        <a:bodyPr/>
        <a:lstStyle/>
        <a:p>
          <a:r>
            <a:rPr lang="es-SV" dirty="0" smtClean="0"/>
            <a:t>Secretaría de E Medio Ambiente</a:t>
          </a:r>
          <a:endParaRPr lang="es-SV" dirty="0"/>
        </a:p>
      </dgm:t>
    </dgm:pt>
    <dgm:pt modelId="{F3C70EBA-C76C-4ED3-BBB1-81CB9597C475}" type="parTrans" cxnId="{89B5ED53-CF65-4725-B8CA-FDA4D53B9A97}">
      <dgm:prSet/>
      <dgm:spPr/>
      <dgm:t>
        <a:bodyPr/>
        <a:lstStyle/>
        <a:p>
          <a:endParaRPr lang="es-SV"/>
        </a:p>
      </dgm:t>
    </dgm:pt>
    <dgm:pt modelId="{5A7E7C9E-2B85-4AB9-9E29-F2707C05D8C0}" type="sibTrans" cxnId="{89B5ED53-CF65-4725-B8CA-FDA4D53B9A97}">
      <dgm:prSet/>
      <dgm:spPr/>
      <dgm:t>
        <a:bodyPr/>
        <a:lstStyle/>
        <a:p>
          <a:endParaRPr lang="es-SV"/>
        </a:p>
      </dgm:t>
    </dgm:pt>
    <dgm:pt modelId="{8EDCAA4D-E37C-4328-BA05-00CA3075EED5}">
      <dgm:prSet/>
      <dgm:spPr/>
      <dgm:t>
        <a:bodyPr/>
        <a:lstStyle/>
        <a:p>
          <a:r>
            <a:rPr lang="es-SV" dirty="0" smtClean="0"/>
            <a:t>Representante empresarial (Asoc. Mayor </a:t>
          </a:r>
          <a:r>
            <a:rPr lang="es-SV" dirty="0" err="1" smtClean="0"/>
            <a:t>rep</a:t>
          </a:r>
          <a:r>
            <a:rPr lang="es-SV" dirty="0" smtClean="0"/>
            <a:t>.)</a:t>
          </a:r>
          <a:endParaRPr lang="es-SV" dirty="0"/>
        </a:p>
      </dgm:t>
    </dgm:pt>
    <dgm:pt modelId="{05FAB7E7-3CC6-4F20-AD62-C58ACDA5BC9A}" type="parTrans" cxnId="{4B64BAFF-C539-4E1A-ABE9-F375F6F6DA9B}">
      <dgm:prSet/>
      <dgm:spPr/>
      <dgm:t>
        <a:bodyPr/>
        <a:lstStyle/>
        <a:p>
          <a:endParaRPr lang="es-SV"/>
        </a:p>
      </dgm:t>
    </dgm:pt>
    <dgm:pt modelId="{0D248853-0F3D-4116-8830-3F3622A7415F}" type="sibTrans" cxnId="{4B64BAFF-C539-4E1A-ABE9-F375F6F6DA9B}">
      <dgm:prSet/>
      <dgm:spPr/>
      <dgm:t>
        <a:bodyPr/>
        <a:lstStyle/>
        <a:p>
          <a:endParaRPr lang="es-SV"/>
        </a:p>
      </dgm:t>
    </dgm:pt>
    <dgm:pt modelId="{40A37FB5-55E2-4B5E-90F8-FA02B9D525CE}">
      <dgm:prSet/>
      <dgm:spPr/>
      <dgm:t>
        <a:bodyPr/>
        <a:lstStyle/>
        <a:p>
          <a:r>
            <a:rPr lang="es-SV" dirty="0" smtClean="0"/>
            <a:t>Representante empresarial (Asoc. Mayor </a:t>
          </a:r>
          <a:r>
            <a:rPr lang="es-SV" dirty="0" err="1" smtClean="0"/>
            <a:t>rep</a:t>
          </a:r>
          <a:r>
            <a:rPr lang="es-SV" dirty="0" smtClean="0"/>
            <a:t>.)</a:t>
          </a:r>
          <a:endParaRPr lang="es-SV" dirty="0"/>
        </a:p>
      </dgm:t>
    </dgm:pt>
    <dgm:pt modelId="{CF241FC7-D034-407B-8308-DCA6DD0A707F}" type="parTrans" cxnId="{7AE9E9A4-92D0-4A73-BB1A-B97F3D46E958}">
      <dgm:prSet/>
      <dgm:spPr/>
      <dgm:t>
        <a:bodyPr/>
        <a:lstStyle/>
        <a:p>
          <a:endParaRPr lang="es-SV"/>
        </a:p>
      </dgm:t>
    </dgm:pt>
    <dgm:pt modelId="{4A3A53BA-4D34-47B4-8B1F-7429F264F4EA}" type="sibTrans" cxnId="{7AE9E9A4-92D0-4A73-BB1A-B97F3D46E958}">
      <dgm:prSet/>
      <dgm:spPr/>
      <dgm:t>
        <a:bodyPr/>
        <a:lstStyle/>
        <a:p>
          <a:endParaRPr lang="es-SV"/>
        </a:p>
      </dgm:t>
    </dgm:pt>
    <dgm:pt modelId="{F74626B5-7039-4770-B51A-7D0C50BC1200}">
      <dgm:prSet/>
      <dgm:spPr/>
      <dgm:t>
        <a:bodyPr/>
        <a:lstStyle/>
        <a:p>
          <a:r>
            <a:rPr lang="es-SV" dirty="0" smtClean="0"/>
            <a:t>Representante empresarial (Asoc. Mayor </a:t>
          </a:r>
          <a:r>
            <a:rPr lang="es-SV" dirty="0" err="1" smtClean="0"/>
            <a:t>rep</a:t>
          </a:r>
          <a:r>
            <a:rPr lang="es-SV" dirty="0" smtClean="0"/>
            <a:t>.)</a:t>
          </a:r>
          <a:endParaRPr lang="es-SV" dirty="0"/>
        </a:p>
      </dgm:t>
    </dgm:pt>
    <dgm:pt modelId="{A3B0F9A6-97BC-45B4-BBA0-67553FE256B3}" type="parTrans" cxnId="{D7BD9EEA-1E96-4273-833F-D9EF27AFFBA8}">
      <dgm:prSet/>
      <dgm:spPr/>
      <dgm:t>
        <a:bodyPr/>
        <a:lstStyle/>
        <a:p>
          <a:endParaRPr lang="es-SV"/>
        </a:p>
      </dgm:t>
    </dgm:pt>
    <dgm:pt modelId="{04C6DE64-07E5-40F8-B11B-3B0B405EB6A9}" type="sibTrans" cxnId="{D7BD9EEA-1E96-4273-833F-D9EF27AFFBA8}">
      <dgm:prSet/>
      <dgm:spPr/>
      <dgm:t>
        <a:bodyPr/>
        <a:lstStyle/>
        <a:p>
          <a:endParaRPr lang="es-SV"/>
        </a:p>
      </dgm:t>
    </dgm:pt>
    <dgm:pt modelId="{061C4776-F858-4C7F-A60A-07B5905BB2F8}" type="pres">
      <dgm:prSet presAssocID="{F3C0D7A5-9816-4B06-AC0B-D4407289BF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55934D12-112F-4DD6-AA66-857313F11BF8}" type="pres">
      <dgm:prSet presAssocID="{08F8FA19-DA17-4807-9275-737F6463170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66B82C1-26D3-4D3C-8D38-F6A5C62938F6}" type="pres">
      <dgm:prSet presAssocID="{5D9D360F-6D92-4E86-8188-1871CFB07B6C}" presName="sibTrans" presStyleLbl="sibTrans2D1" presStyleIdx="0" presStyleCnt="8"/>
      <dgm:spPr/>
      <dgm:t>
        <a:bodyPr/>
        <a:lstStyle/>
        <a:p>
          <a:endParaRPr lang="es-SV"/>
        </a:p>
      </dgm:t>
    </dgm:pt>
    <dgm:pt modelId="{1DE1B0BC-209A-45C5-AA4C-C51F59C4F057}" type="pres">
      <dgm:prSet presAssocID="{5D9D360F-6D92-4E86-8188-1871CFB07B6C}" presName="connectorText" presStyleLbl="sibTrans2D1" presStyleIdx="0" presStyleCnt="8"/>
      <dgm:spPr/>
      <dgm:t>
        <a:bodyPr/>
        <a:lstStyle/>
        <a:p>
          <a:endParaRPr lang="es-SV"/>
        </a:p>
      </dgm:t>
    </dgm:pt>
    <dgm:pt modelId="{7A5D44D0-8AC5-4566-ACAA-A208EC113AB0}" type="pres">
      <dgm:prSet presAssocID="{1575792F-FAA3-40C6-A755-18AD093E585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B616C4D-179B-43CD-8355-2C3453E8CF5D}" type="pres">
      <dgm:prSet presAssocID="{2ECC8D51-52D4-47F2-A5FB-9000A6E539AD}" presName="sibTrans" presStyleLbl="sibTrans2D1" presStyleIdx="1" presStyleCnt="8"/>
      <dgm:spPr/>
      <dgm:t>
        <a:bodyPr/>
        <a:lstStyle/>
        <a:p>
          <a:endParaRPr lang="es-SV"/>
        </a:p>
      </dgm:t>
    </dgm:pt>
    <dgm:pt modelId="{4F46C262-4EA5-4F6E-A94F-D12CC05A40B4}" type="pres">
      <dgm:prSet presAssocID="{2ECC8D51-52D4-47F2-A5FB-9000A6E539AD}" presName="connectorText" presStyleLbl="sibTrans2D1" presStyleIdx="1" presStyleCnt="8"/>
      <dgm:spPr/>
      <dgm:t>
        <a:bodyPr/>
        <a:lstStyle/>
        <a:p>
          <a:endParaRPr lang="es-SV"/>
        </a:p>
      </dgm:t>
    </dgm:pt>
    <dgm:pt modelId="{102FE590-CD27-452D-8902-EDD95DCAB16F}" type="pres">
      <dgm:prSet presAssocID="{CB459A09-94DE-462A-8835-1BA5EBB49A1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41CBD0F-85DD-4848-A97C-111A156789CB}" type="pres">
      <dgm:prSet presAssocID="{5A7E7C9E-2B85-4AB9-9E29-F2707C05D8C0}" presName="sibTrans" presStyleLbl="sibTrans2D1" presStyleIdx="2" presStyleCnt="8"/>
      <dgm:spPr/>
      <dgm:t>
        <a:bodyPr/>
        <a:lstStyle/>
        <a:p>
          <a:endParaRPr lang="es-SV"/>
        </a:p>
      </dgm:t>
    </dgm:pt>
    <dgm:pt modelId="{A9AB4E0A-00DE-4FA1-8F42-3D73EEEBBB38}" type="pres">
      <dgm:prSet presAssocID="{5A7E7C9E-2B85-4AB9-9E29-F2707C05D8C0}" presName="connectorText" presStyleLbl="sibTrans2D1" presStyleIdx="2" presStyleCnt="8"/>
      <dgm:spPr/>
      <dgm:t>
        <a:bodyPr/>
        <a:lstStyle/>
        <a:p>
          <a:endParaRPr lang="es-SV"/>
        </a:p>
      </dgm:t>
    </dgm:pt>
    <dgm:pt modelId="{7EC3C94E-6434-4411-AF16-97E1CE310B43}" type="pres">
      <dgm:prSet presAssocID="{BA4402BB-AC59-47B9-AA23-4D165DEA0AF4}" presName="node" presStyleLbl="node1" presStyleIdx="3" presStyleCnt="8" custRadScaleRad="103407" custRadScaleInc="471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7DBF0D5-87F4-4C76-9E77-641B29ADC07A}" type="pres">
      <dgm:prSet presAssocID="{E240F285-A710-47DA-95FE-13D061A57528}" presName="sibTrans" presStyleLbl="sibTrans2D1" presStyleIdx="3" presStyleCnt="8"/>
      <dgm:spPr/>
      <dgm:t>
        <a:bodyPr/>
        <a:lstStyle/>
        <a:p>
          <a:endParaRPr lang="es-SV"/>
        </a:p>
      </dgm:t>
    </dgm:pt>
    <dgm:pt modelId="{74157D7C-45CF-4816-B09B-ACC4F88174E6}" type="pres">
      <dgm:prSet presAssocID="{E240F285-A710-47DA-95FE-13D061A57528}" presName="connectorText" presStyleLbl="sibTrans2D1" presStyleIdx="3" presStyleCnt="8"/>
      <dgm:spPr/>
      <dgm:t>
        <a:bodyPr/>
        <a:lstStyle/>
        <a:p>
          <a:endParaRPr lang="es-SV"/>
        </a:p>
      </dgm:t>
    </dgm:pt>
    <dgm:pt modelId="{2291D9A3-229D-4389-9215-9488EE5D0852}" type="pres">
      <dgm:prSet presAssocID="{F74626B5-7039-4770-B51A-7D0C50BC120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B54C385-32AF-45F9-B57A-1E5AA0AFCD55}" type="pres">
      <dgm:prSet presAssocID="{04C6DE64-07E5-40F8-B11B-3B0B405EB6A9}" presName="sibTrans" presStyleLbl="sibTrans2D1" presStyleIdx="4" presStyleCnt="8"/>
      <dgm:spPr/>
      <dgm:t>
        <a:bodyPr/>
        <a:lstStyle/>
        <a:p>
          <a:endParaRPr lang="es-SV"/>
        </a:p>
      </dgm:t>
    </dgm:pt>
    <dgm:pt modelId="{505700FC-9C11-4DCD-A1F0-8F04C18E78B0}" type="pres">
      <dgm:prSet presAssocID="{04C6DE64-07E5-40F8-B11B-3B0B405EB6A9}" presName="connectorText" presStyleLbl="sibTrans2D1" presStyleIdx="4" presStyleCnt="8"/>
      <dgm:spPr/>
      <dgm:t>
        <a:bodyPr/>
        <a:lstStyle/>
        <a:p>
          <a:endParaRPr lang="es-SV"/>
        </a:p>
      </dgm:t>
    </dgm:pt>
    <dgm:pt modelId="{0C1BE9CF-BE8D-4DC2-BA41-6344B6416054}" type="pres">
      <dgm:prSet presAssocID="{40A37FB5-55E2-4B5E-90F8-FA02B9D525C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93281AD-BB82-47D9-8EE0-773B12BD7215}" type="pres">
      <dgm:prSet presAssocID="{4A3A53BA-4D34-47B4-8B1F-7429F264F4EA}" presName="sibTrans" presStyleLbl="sibTrans2D1" presStyleIdx="5" presStyleCnt="8"/>
      <dgm:spPr/>
      <dgm:t>
        <a:bodyPr/>
        <a:lstStyle/>
        <a:p>
          <a:endParaRPr lang="es-SV"/>
        </a:p>
      </dgm:t>
    </dgm:pt>
    <dgm:pt modelId="{48432A43-51C4-4936-A815-5C94FB275940}" type="pres">
      <dgm:prSet presAssocID="{4A3A53BA-4D34-47B4-8B1F-7429F264F4EA}" presName="connectorText" presStyleLbl="sibTrans2D1" presStyleIdx="5" presStyleCnt="8"/>
      <dgm:spPr/>
      <dgm:t>
        <a:bodyPr/>
        <a:lstStyle/>
        <a:p>
          <a:endParaRPr lang="es-SV"/>
        </a:p>
      </dgm:t>
    </dgm:pt>
    <dgm:pt modelId="{1BBC63F1-73AA-4AA7-91AE-8D067E8A4AC8}" type="pres">
      <dgm:prSet presAssocID="{8EDCAA4D-E37C-4328-BA05-00CA3075EED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D6CFCFB-C6D9-420B-BED5-CE6AE79E4674}" type="pres">
      <dgm:prSet presAssocID="{0D248853-0F3D-4116-8830-3F3622A7415F}" presName="sibTrans" presStyleLbl="sibTrans2D1" presStyleIdx="6" presStyleCnt="8"/>
      <dgm:spPr/>
      <dgm:t>
        <a:bodyPr/>
        <a:lstStyle/>
        <a:p>
          <a:endParaRPr lang="es-SV"/>
        </a:p>
      </dgm:t>
    </dgm:pt>
    <dgm:pt modelId="{30A0E8B2-51D1-467D-A19E-52199CC76B9D}" type="pres">
      <dgm:prSet presAssocID="{0D248853-0F3D-4116-8830-3F3622A7415F}" presName="connectorText" presStyleLbl="sibTrans2D1" presStyleIdx="6" presStyleCnt="8"/>
      <dgm:spPr/>
      <dgm:t>
        <a:bodyPr/>
        <a:lstStyle/>
        <a:p>
          <a:endParaRPr lang="es-SV"/>
        </a:p>
      </dgm:t>
    </dgm:pt>
    <dgm:pt modelId="{007DBFCD-A425-426D-A7A5-B8994CC799B6}" type="pres">
      <dgm:prSet presAssocID="{40A7270C-423E-429C-874D-05E952255926}" presName="node" presStyleLbl="node1" presStyleIdx="7" presStyleCnt="8" custScaleX="117172" custScaleY="12188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DB21978-BAED-4E3F-9763-CFB9A22EA920}" type="pres">
      <dgm:prSet presAssocID="{C18CBB22-8436-41C0-866A-E84C72400246}" presName="sibTrans" presStyleLbl="sibTrans2D1" presStyleIdx="7" presStyleCnt="8"/>
      <dgm:spPr/>
      <dgm:t>
        <a:bodyPr/>
        <a:lstStyle/>
        <a:p>
          <a:endParaRPr lang="es-SV"/>
        </a:p>
      </dgm:t>
    </dgm:pt>
    <dgm:pt modelId="{489AEE16-1CA7-4E11-92C4-047688E36C22}" type="pres">
      <dgm:prSet presAssocID="{C18CBB22-8436-41C0-866A-E84C72400246}" presName="connectorText" presStyleLbl="sibTrans2D1" presStyleIdx="7" presStyleCnt="8"/>
      <dgm:spPr/>
      <dgm:t>
        <a:bodyPr/>
        <a:lstStyle/>
        <a:p>
          <a:endParaRPr lang="es-SV"/>
        </a:p>
      </dgm:t>
    </dgm:pt>
  </dgm:ptLst>
  <dgm:cxnLst>
    <dgm:cxn modelId="{756E0BB8-C77F-4156-B72F-9C8850D6A4CC}" type="presOf" srcId="{2ECC8D51-52D4-47F2-A5FB-9000A6E539AD}" destId="{1B616C4D-179B-43CD-8355-2C3453E8CF5D}" srcOrd="0" destOrd="0" presId="urn:microsoft.com/office/officeart/2005/8/layout/cycle2"/>
    <dgm:cxn modelId="{30C8B074-8859-49B1-9644-3102CDDBC70F}" type="presOf" srcId="{2ECC8D51-52D4-47F2-A5FB-9000A6E539AD}" destId="{4F46C262-4EA5-4F6E-A94F-D12CC05A40B4}" srcOrd="1" destOrd="0" presId="urn:microsoft.com/office/officeart/2005/8/layout/cycle2"/>
    <dgm:cxn modelId="{F428447F-6E9D-48C4-83F1-04579A6E9815}" type="presOf" srcId="{E240F285-A710-47DA-95FE-13D061A57528}" destId="{77DBF0D5-87F4-4C76-9E77-641B29ADC07A}" srcOrd="0" destOrd="0" presId="urn:microsoft.com/office/officeart/2005/8/layout/cycle2"/>
    <dgm:cxn modelId="{89B5ED53-CF65-4725-B8CA-FDA4D53B9A97}" srcId="{F3C0D7A5-9816-4B06-AC0B-D4407289BFD5}" destId="{CB459A09-94DE-462A-8835-1BA5EBB49A16}" srcOrd="2" destOrd="0" parTransId="{F3C70EBA-C76C-4ED3-BBB1-81CB9597C475}" sibTransId="{5A7E7C9E-2B85-4AB9-9E29-F2707C05D8C0}"/>
    <dgm:cxn modelId="{08FC0EBC-1BD7-4C82-9606-9041303624F9}" type="presOf" srcId="{4A3A53BA-4D34-47B4-8B1F-7429F264F4EA}" destId="{893281AD-BB82-47D9-8EE0-773B12BD7215}" srcOrd="0" destOrd="0" presId="urn:microsoft.com/office/officeart/2005/8/layout/cycle2"/>
    <dgm:cxn modelId="{ACC87F0E-F657-4F16-A8CA-128A851C3E68}" type="presOf" srcId="{C18CBB22-8436-41C0-866A-E84C72400246}" destId="{489AEE16-1CA7-4E11-92C4-047688E36C22}" srcOrd="1" destOrd="0" presId="urn:microsoft.com/office/officeart/2005/8/layout/cycle2"/>
    <dgm:cxn modelId="{0E06E350-064F-422E-BEA2-8BB37BCADE11}" type="presOf" srcId="{4A3A53BA-4D34-47B4-8B1F-7429F264F4EA}" destId="{48432A43-51C4-4936-A815-5C94FB275940}" srcOrd="1" destOrd="0" presId="urn:microsoft.com/office/officeart/2005/8/layout/cycle2"/>
    <dgm:cxn modelId="{2C1DA616-F14C-400C-987E-8E44DFC94B80}" type="presOf" srcId="{5D9D360F-6D92-4E86-8188-1871CFB07B6C}" destId="{1DE1B0BC-209A-45C5-AA4C-C51F59C4F057}" srcOrd="1" destOrd="0" presId="urn:microsoft.com/office/officeart/2005/8/layout/cycle2"/>
    <dgm:cxn modelId="{D7BD9EEA-1E96-4273-833F-D9EF27AFFBA8}" srcId="{F3C0D7A5-9816-4B06-AC0B-D4407289BFD5}" destId="{F74626B5-7039-4770-B51A-7D0C50BC1200}" srcOrd="4" destOrd="0" parTransId="{A3B0F9A6-97BC-45B4-BBA0-67553FE256B3}" sibTransId="{04C6DE64-07E5-40F8-B11B-3B0B405EB6A9}"/>
    <dgm:cxn modelId="{07A542C4-8DAA-40A9-9B5E-76C5760D6DC9}" srcId="{F3C0D7A5-9816-4B06-AC0B-D4407289BFD5}" destId="{BA4402BB-AC59-47B9-AA23-4D165DEA0AF4}" srcOrd="3" destOrd="0" parTransId="{7D59CA82-5E73-4BC9-AF26-D90B787C97F2}" sibTransId="{E240F285-A710-47DA-95FE-13D061A57528}"/>
    <dgm:cxn modelId="{8BACB137-EF63-478B-B5DE-20F419A04029}" type="presOf" srcId="{E240F285-A710-47DA-95FE-13D061A57528}" destId="{74157D7C-45CF-4816-B09B-ACC4F88174E6}" srcOrd="1" destOrd="0" presId="urn:microsoft.com/office/officeart/2005/8/layout/cycle2"/>
    <dgm:cxn modelId="{35EE5F4E-F2DC-4A6F-9376-AE9D50145D87}" type="presOf" srcId="{8EDCAA4D-E37C-4328-BA05-00CA3075EED5}" destId="{1BBC63F1-73AA-4AA7-91AE-8D067E8A4AC8}" srcOrd="0" destOrd="0" presId="urn:microsoft.com/office/officeart/2005/8/layout/cycle2"/>
    <dgm:cxn modelId="{48E775EF-0BE9-4B61-B751-A825685D12E4}" srcId="{F3C0D7A5-9816-4B06-AC0B-D4407289BFD5}" destId="{08F8FA19-DA17-4807-9275-737F64631709}" srcOrd="0" destOrd="0" parTransId="{3586E877-4374-43F7-9E08-BC759EC3A7B0}" sibTransId="{5D9D360F-6D92-4E86-8188-1871CFB07B6C}"/>
    <dgm:cxn modelId="{EDB436FD-C8AE-42DD-BD33-4ECC65C8EB97}" srcId="{F3C0D7A5-9816-4B06-AC0B-D4407289BFD5}" destId="{40A7270C-423E-429C-874D-05E952255926}" srcOrd="7" destOrd="0" parTransId="{608F0060-2D84-4D2A-959F-4E013122D382}" sibTransId="{C18CBB22-8436-41C0-866A-E84C72400246}"/>
    <dgm:cxn modelId="{2A62A2C4-0363-4030-86D2-3677B2564DA8}" type="presOf" srcId="{CB459A09-94DE-462A-8835-1BA5EBB49A16}" destId="{102FE590-CD27-452D-8902-EDD95DCAB16F}" srcOrd="0" destOrd="0" presId="urn:microsoft.com/office/officeart/2005/8/layout/cycle2"/>
    <dgm:cxn modelId="{CD5854AE-76ED-4B4E-9FC2-F67C61C29FC1}" type="presOf" srcId="{F74626B5-7039-4770-B51A-7D0C50BC1200}" destId="{2291D9A3-229D-4389-9215-9488EE5D0852}" srcOrd="0" destOrd="0" presId="urn:microsoft.com/office/officeart/2005/8/layout/cycle2"/>
    <dgm:cxn modelId="{793FB553-E9A3-4DC3-8FF7-41CFF3812DB7}" type="presOf" srcId="{BA4402BB-AC59-47B9-AA23-4D165DEA0AF4}" destId="{7EC3C94E-6434-4411-AF16-97E1CE310B43}" srcOrd="0" destOrd="0" presId="urn:microsoft.com/office/officeart/2005/8/layout/cycle2"/>
    <dgm:cxn modelId="{87DAB45E-6873-4278-9E07-345162783DAE}" type="presOf" srcId="{F3C0D7A5-9816-4B06-AC0B-D4407289BFD5}" destId="{061C4776-F858-4C7F-A60A-07B5905BB2F8}" srcOrd="0" destOrd="0" presId="urn:microsoft.com/office/officeart/2005/8/layout/cycle2"/>
    <dgm:cxn modelId="{DC7BA93B-5355-49FA-8D4E-A89D8F9ACA45}" type="presOf" srcId="{08F8FA19-DA17-4807-9275-737F64631709}" destId="{55934D12-112F-4DD6-AA66-857313F11BF8}" srcOrd="0" destOrd="0" presId="urn:microsoft.com/office/officeart/2005/8/layout/cycle2"/>
    <dgm:cxn modelId="{B95895A8-F36C-46B8-B6A1-A6265FC5655D}" type="presOf" srcId="{04C6DE64-07E5-40F8-B11B-3B0B405EB6A9}" destId="{505700FC-9C11-4DCD-A1F0-8F04C18E78B0}" srcOrd="1" destOrd="0" presId="urn:microsoft.com/office/officeart/2005/8/layout/cycle2"/>
    <dgm:cxn modelId="{51443D39-13C3-4548-8C09-A126385A1447}" type="presOf" srcId="{C18CBB22-8436-41C0-866A-E84C72400246}" destId="{FDB21978-BAED-4E3F-9763-CFB9A22EA920}" srcOrd="0" destOrd="0" presId="urn:microsoft.com/office/officeart/2005/8/layout/cycle2"/>
    <dgm:cxn modelId="{D72BD42F-4C60-4E6F-AE48-EFD9BA25FC5C}" type="presOf" srcId="{40A7270C-423E-429C-874D-05E952255926}" destId="{007DBFCD-A425-426D-A7A5-B8994CC799B6}" srcOrd="0" destOrd="0" presId="urn:microsoft.com/office/officeart/2005/8/layout/cycle2"/>
    <dgm:cxn modelId="{5A867BBC-11F4-4A08-9C72-7342F9ECE6E4}" type="presOf" srcId="{04C6DE64-07E5-40F8-B11B-3B0B405EB6A9}" destId="{4B54C385-32AF-45F9-B57A-1E5AA0AFCD55}" srcOrd="0" destOrd="0" presId="urn:microsoft.com/office/officeart/2005/8/layout/cycle2"/>
    <dgm:cxn modelId="{D63E1CB0-C4F9-4EF8-B986-2C641BF7ED2C}" type="presOf" srcId="{5A7E7C9E-2B85-4AB9-9E29-F2707C05D8C0}" destId="{A9AB4E0A-00DE-4FA1-8F42-3D73EEEBBB38}" srcOrd="1" destOrd="0" presId="urn:microsoft.com/office/officeart/2005/8/layout/cycle2"/>
    <dgm:cxn modelId="{B19AD945-C0C7-4C1B-ACEB-DA6AD2A7C8AC}" type="presOf" srcId="{5D9D360F-6D92-4E86-8188-1871CFB07B6C}" destId="{E66B82C1-26D3-4D3C-8D38-F6A5C62938F6}" srcOrd="0" destOrd="0" presId="urn:microsoft.com/office/officeart/2005/8/layout/cycle2"/>
    <dgm:cxn modelId="{7AE9E9A4-92D0-4A73-BB1A-B97F3D46E958}" srcId="{F3C0D7A5-9816-4B06-AC0B-D4407289BFD5}" destId="{40A37FB5-55E2-4B5E-90F8-FA02B9D525CE}" srcOrd="5" destOrd="0" parTransId="{CF241FC7-D034-407B-8308-DCA6DD0A707F}" sibTransId="{4A3A53BA-4D34-47B4-8B1F-7429F264F4EA}"/>
    <dgm:cxn modelId="{4B64BAFF-C539-4E1A-ABE9-F375F6F6DA9B}" srcId="{F3C0D7A5-9816-4B06-AC0B-D4407289BFD5}" destId="{8EDCAA4D-E37C-4328-BA05-00CA3075EED5}" srcOrd="6" destOrd="0" parTransId="{05FAB7E7-3CC6-4F20-AD62-C58ACDA5BC9A}" sibTransId="{0D248853-0F3D-4116-8830-3F3622A7415F}"/>
    <dgm:cxn modelId="{17A715AA-380C-4ED9-9A9D-A8BCE25A23C5}" type="presOf" srcId="{40A37FB5-55E2-4B5E-90F8-FA02B9D525CE}" destId="{0C1BE9CF-BE8D-4DC2-BA41-6344B6416054}" srcOrd="0" destOrd="0" presId="urn:microsoft.com/office/officeart/2005/8/layout/cycle2"/>
    <dgm:cxn modelId="{E7E83DFC-643D-459C-9314-18EF4F11667D}" type="presOf" srcId="{0D248853-0F3D-4116-8830-3F3622A7415F}" destId="{30A0E8B2-51D1-467D-A19E-52199CC76B9D}" srcOrd="1" destOrd="0" presId="urn:microsoft.com/office/officeart/2005/8/layout/cycle2"/>
    <dgm:cxn modelId="{5B7DC014-A953-4809-A79C-7C8D73DC4A5E}" type="presOf" srcId="{0D248853-0F3D-4116-8830-3F3622A7415F}" destId="{9D6CFCFB-C6D9-420B-BED5-CE6AE79E4674}" srcOrd="0" destOrd="0" presId="urn:microsoft.com/office/officeart/2005/8/layout/cycle2"/>
    <dgm:cxn modelId="{3E4E1C6C-F3F9-44EE-90F6-01319E090121}" srcId="{F3C0D7A5-9816-4B06-AC0B-D4407289BFD5}" destId="{1575792F-FAA3-40C6-A755-18AD093E5859}" srcOrd="1" destOrd="0" parTransId="{B422FCF7-C2D5-4611-92CB-B4F1B6A40B8A}" sibTransId="{2ECC8D51-52D4-47F2-A5FB-9000A6E539AD}"/>
    <dgm:cxn modelId="{54D3561A-D3EA-4413-9C28-6A1E6AEA69EF}" type="presOf" srcId="{1575792F-FAA3-40C6-A755-18AD093E5859}" destId="{7A5D44D0-8AC5-4566-ACAA-A208EC113AB0}" srcOrd="0" destOrd="0" presId="urn:microsoft.com/office/officeart/2005/8/layout/cycle2"/>
    <dgm:cxn modelId="{FE60CD39-7FEC-4578-8AE8-BE5097A72AB2}" type="presOf" srcId="{5A7E7C9E-2B85-4AB9-9E29-F2707C05D8C0}" destId="{041CBD0F-85DD-4848-A97C-111A156789CB}" srcOrd="0" destOrd="0" presId="urn:microsoft.com/office/officeart/2005/8/layout/cycle2"/>
    <dgm:cxn modelId="{6840C354-D3FC-459A-8BB8-4B49EE3724AA}" type="presParOf" srcId="{061C4776-F858-4C7F-A60A-07B5905BB2F8}" destId="{55934D12-112F-4DD6-AA66-857313F11BF8}" srcOrd="0" destOrd="0" presId="urn:microsoft.com/office/officeart/2005/8/layout/cycle2"/>
    <dgm:cxn modelId="{83F83DF9-A6B4-4D4A-A125-588F9C0039F9}" type="presParOf" srcId="{061C4776-F858-4C7F-A60A-07B5905BB2F8}" destId="{E66B82C1-26D3-4D3C-8D38-F6A5C62938F6}" srcOrd="1" destOrd="0" presId="urn:microsoft.com/office/officeart/2005/8/layout/cycle2"/>
    <dgm:cxn modelId="{CEFE4C45-B9D2-4844-8B84-1FCE5236992D}" type="presParOf" srcId="{E66B82C1-26D3-4D3C-8D38-F6A5C62938F6}" destId="{1DE1B0BC-209A-45C5-AA4C-C51F59C4F057}" srcOrd="0" destOrd="0" presId="urn:microsoft.com/office/officeart/2005/8/layout/cycle2"/>
    <dgm:cxn modelId="{FDFF2082-B3D7-43C8-8719-AEC56CB31ABD}" type="presParOf" srcId="{061C4776-F858-4C7F-A60A-07B5905BB2F8}" destId="{7A5D44D0-8AC5-4566-ACAA-A208EC113AB0}" srcOrd="2" destOrd="0" presId="urn:microsoft.com/office/officeart/2005/8/layout/cycle2"/>
    <dgm:cxn modelId="{5688EE5C-BE9A-4F7E-BDD7-760BFBD514D4}" type="presParOf" srcId="{061C4776-F858-4C7F-A60A-07B5905BB2F8}" destId="{1B616C4D-179B-43CD-8355-2C3453E8CF5D}" srcOrd="3" destOrd="0" presId="urn:microsoft.com/office/officeart/2005/8/layout/cycle2"/>
    <dgm:cxn modelId="{F5419444-1B38-42B4-8933-FFB0C9A630F3}" type="presParOf" srcId="{1B616C4D-179B-43CD-8355-2C3453E8CF5D}" destId="{4F46C262-4EA5-4F6E-A94F-D12CC05A40B4}" srcOrd="0" destOrd="0" presId="urn:microsoft.com/office/officeart/2005/8/layout/cycle2"/>
    <dgm:cxn modelId="{7B483C3B-E40C-4ED4-96AF-793DE0A8DBEF}" type="presParOf" srcId="{061C4776-F858-4C7F-A60A-07B5905BB2F8}" destId="{102FE590-CD27-452D-8902-EDD95DCAB16F}" srcOrd="4" destOrd="0" presId="urn:microsoft.com/office/officeart/2005/8/layout/cycle2"/>
    <dgm:cxn modelId="{B8D0630A-DC65-4AEA-934C-47EA27859F01}" type="presParOf" srcId="{061C4776-F858-4C7F-A60A-07B5905BB2F8}" destId="{041CBD0F-85DD-4848-A97C-111A156789CB}" srcOrd="5" destOrd="0" presId="urn:microsoft.com/office/officeart/2005/8/layout/cycle2"/>
    <dgm:cxn modelId="{D0913021-8EE6-4FB1-A10B-F5F047BF66A2}" type="presParOf" srcId="{041CBD0F-85DD-4848-A97C-111A156789CB}" destId="{A9AB4E0A-00DE-4FA1-8F42-3D73EEEBBB38}" srcOrd="0" destOrd="0" presId="urn:microsoft.com/office/officeart/2005/8/layout/cycle2"/>
    <dgm:cxn modelId="{73A1FDCB-75AD-484E-81EC-862F2DDC2FB4}" type="presParOf" srcId="{061C4776-F858-4C7F-A60A-07B5905BB2F8}" destId="{7EC3C94E-6434-4411-AF16-97E1CE310B43}" srcOrd="6" destOrd="0" presId="urn:microsoft.com/office/officeart/2005/8/layout/cycle2"/>
    <dgm:cxn modelId="{59CCDDAE-1EB0-43F3-ABE7-283350A76F96}" type="presParOf" srcId="{061C4776-F858-4C7F-A60A-07B5905BB2F8}" destId="{77DBF0D5-87F4-4C76-9E77-641B29ADC07A}" srcOrd="7" destOrd="0" presId="urn:microsoft.com/office/officeart/2005/8/layout/cycle2"/>
    <dgm:cxn modelId="{F7C44E29-6F9B-434C-BBA7-99D6D74EDBE2}" type="presParOf" srcId="{77DBF0D5-87F4-4C76-9E77-641B29ADC07A}" destId="{74157D7C-45CF-4816-B09B-ACC4F88174E6}" srcOrd="0" destOrd="0" presId="urn:microsoft.com/office/officeart/2005/8/layout/cycle2"/>
    <dgm:cxn modelId="{2084BDA4-D877-4D51-9DB9-EE23D51C3266}" type="presParOf" srcId="{061C4776-F858-4C7F-A60A-07B5905BB2F8}" destId="{2291D9A3-229D-4389-9215-9488EE5D0852}" srcOrd="8" destOrd="0" presId="urn:microsoft.com/office/officeart/2005/8/layout/cycle2"/>
    <dgm:cxn modelId="{0FE26B00-FE21-431A-8A35-0B7D8235C774}" type="presParOf" srcId="{061C4776-F858-4C7F-A60A-07B5905BB2F8}" destId="{4B54C385-32AF-45F9-B57A-1E5AA0AFCD55}" srcOrd="9" destOrd="0" presId="urn:microsoft.com/office/officeart/2005/8/layout/cycle2"/>
    <dgm:cxn modelId="{A310D92D-8FFC-4248-BA29-8D768B0962F4}" type="presParOf" srcId="{4B54C385-32AF-45F9-B57A-1E5AA0AFCD55}" destId="{505700FC-9C11-4DCD-A1F0-8F04C18E78B0}" srcOrd="0" destOrd="0" presId="urn:microsoft.com/office/officeart/2005/8/layout/cycle2"/>
    <dgm:cxn modelId="{670D2F27-6654-44AF-8233-EB2932652FB4}" type="presParOf" srcId="{061C4776-F858-4C7F-A60A-07B5905BB2F8}" destId="{0C1BE9CF-BE8D-4DC2-BA41-6344B6416054}" srcOrd="10" destOrd="0" presId="urn:microsoft.com/office/officeart/2005/8/layout/cycle2"/>
    <dgm:cxn modelId="{733961BC-F7AC-480A-A50B-A37363203685}" type="presParOf" srcId="{061C4776-F858-4C7F-A60A-07B5905BB2F8}" destId="{893281AD-BB82-47D9-8EE0-773B12BD7215}" srcOrd="11" destOrd="0" presId="urn:microsoft.com/office/officeart/2005/8/layout/cycle2"/>
    <dgm:cxn modelId="{04E2656A-A3D6-4CF0-B6CC-1F7BBAE82D7B}" type="presParOf" srcId="{893281AD-BB82-47D9-8EE0-773B12BD7215}" destId="{48432A43-51C4-4936-A815-5C94FB275940}" srcOrd="0" destOrd="0" presId="urn:microsoft.com/office/officeart/2005/8/layout/cycle2"/>
    <dgm:cxn modelId="{1DA398C5-FCEB-42E5-9BCD-F95C00C5B6A4}" type="presParOf" srcId="{061C4776-F858-4C7F-A60A-07B5905BB2F8}" destId="{1BBC63F1-73AA-4AA7-91AE-8D067E8A4AC8}" srcOrd="12" destOrd="0" presId="urn:microsoft.com/office/officeart/2005/8/layout/cycle2"/>
    <dgm:cxn modelId="{9F3B6C72-D124-4AFF-804D-A4DAC014F6A9}" type="presParOf" srcId="{061C4776-F858-4C7F-A60A-07B5905BB2F8}" destId="{9D6CFCFB-C6D9-420B-BED5-CE6AE79E4674}" srcOrd="13" destOrd="0" presId="urn:microsoft.com/office/officeart/2005/8/layout/cycle2"/>
    <dgm:cxn modelId="{FDA8FC7B-2075-421A-816B-50B6AFD68F33}" type="presParOf" srcId="{9D6CFCFB-C6D9-420B-BED5-CE6AE79E4674}" destId="{30A0E8B2-51D1-467D-A19E-52199CC76B9D}" srcOrd="0" destOrd="0" presId="urn:microsoft.com/office/officeart/2005/8/layout/cycle2"/>
    <dgm:cxn modelId="{E7E0998B-C977-4365-A8FE-067981E3AE36}" type="presParOf" srcId="{061C4776-F858-4C7F-A60A-07B5905BB2F8}" destId="{007DBFCD-A425-426D-A7A5-B8994CC799B6}" srcOrd="14" destOrd="0" presId="urn:microsoft.com/office/officeart/2005/8/layout/cycle2"/>
    <dgm:cxn modelId="{E7A143EF-BBC1-4592-973F-091360DCC469}" type="presParOf" srcId="{061C4776-F858-4C7F-A60A-07B5905BB2F8}" destId="{FDB21978-BAED-4E3F-9763-CFB9A22EA920}" srcOrd="15" destOrd="0" presId="urn:microsoft.com/office/officeart/2005/8/layout/cycle2"/>
    <dgm:cxn modelId="{F4839B9E-6DA1-4D23-B1B3-4621508C4868}" type="presParOf" srcId="{FDB21978-BAED-4E3F-9763-CFB9A22EA920}" destId="{489AEE16-1CA7-4E11-92C4-047688E36C22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5492EF-FB73-45CF-B49F-0EFD4C21202C}" type="doc">
      <dgm:prSet loTypeId="urn:microsoft.com/office/officeart/2005/8/layout/lProcess2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SV"/>
        </a:p>
      </dgm:t>
    </dgm:pt>
    <dgm:pt modelId="{E38A7C53-A4E6-4834-8C8E-1DA2DA6F4895}">
      <dgm:prSet phldrT="[Texto]"/>
      <dgm:spPr/>
      <dgm:t>
        <a:bodyPr/>
        <a:lstStyle/>
        <a:p>
          <a:r>
            <a:rPr lang="es-SV" dirty="0" smtClean="0"/>
            <a:t>Leyes</a:t>
          </a:r>
          <a:endParaRPr lang="es-SV" dirty="0"/>
        </a:p>
      </dgm:t>
    </dgm:pt>
    <dgm:pt modelId="{73A85058-98B9-478D-996D-CAA9EA735A61}" type="parTrans" cxnId="{6F2CD14D-7BD8-445F-BAD3-F874B8E00C78}">
      <dgm:prSet/>
      <dgm:spPr/>
      <dgm:t>
        <a:bodyPr/>
        <a:lstStyle/>
        <a:p>
          <a:endParaRPr lang="es-SV"/>
        </a:p>
      </dgm:t>
    </dgm:pt>
    <dgm:pt modelId="{D5936823-C0E7-4346-8CC2-A97CD53F6723}" type="sibTrans" cxnId="{6F2CD14D-7BD8-445F-BAD3-F874B8E00C78}">
      <dgm:prSet/>
      <dgm:spPr/>
      <dgm:t>
        <a:bodyPr/>
        <a:lstStyle/>
        <a:p>
          <a:endParaRPr lang="es-SV"/>
        </a:p>
      </dgm:t>
    </dgm:pt>
    <dgm:pt modelId="{11C2B2EA-28D5-4647-B2EE-06E8048B5CA3}">
      <dgm:prSet phldrT="[Texto]"/>
      <dgm:spPr/>
      <dgm:t>
        <a:bodyPr/>
        <a:lstStyle/>
        <a:p>
          <a:r>
            <a:rPr lang="es-SV" dirty="0" smtClean="0"/>
            <a:t>Ley CORSATUR</a:t>
          </a:r>
          <a:endParaRPr lang="es-SV" dirty="0"/>
        </a:p>
      </dgm:t>
    </dgm:pt>
    <dgm:pt modelId="{B15148B8-0888-4D12-B24C-8C57D0F85F8C}" type="parTrans" cxnId="{8C7396ED-B82C-4A20-AE3C-D290D8A20E63}">
      <dgm:prSet/>
      <dgm:spPr/>
      <dgm:t>
        <a:bodyPr/>
        <a:lstStyle/>
        <a:p>
          <a:endParaRPr lang="es-SV"/>
        </a:p>
      </dgm:t>
    </dgm:pt>
    <dgm:pt modelId="{4B5F8AB1-35D9-4830-A3F0-ABBA4DD75C78}" type="sibTrans" cxnId="{8C7396ED-B82C-4A20-AE3C-D290D8A20E63}">
      <dgm:prSet/>
      <dgm:spPr/>
      <dgm:t>
        <a:bodyPr/>
        <a:lstStyle/>
        <a:p>
          <a:endParaRPr lang="es-SV"/>
        </a:p>
      </dgm:t>
    </dgm:pt>
    <dgm:pt modelId="{D304A19F-D105-418E-84EC-7737C85C0255}">
      <dgm:prSet phldrT="[Texto]"/>
      <dgm:spPr/>
      <dgm:t>
        <a:bodyPr/>
        <a:lstStyle/>
        <a:p>
          <a:r>
            <a:rPr lang="es-SV" dirty="0" smtClean="0"/>
            <a:t>Ley ISTU</a:t>
          </a:r>
          <a:endParaRPr lang="es-SV" dirty="0"/>
        </a:p>
      </dgm:t>
    </dgm:pt>
    <dgm:pt modelId="{3523D40B-83A7-45AC-8CCF-097755A5CC50}" type="parTrans" cxnId="{3BF4FDA8-D8A9-4F60-82FD-4C1489C0CD78}">
      <dgm:prSet/>
      <dgm:spPr/>
      <dgm:t>
        <a:bodyPr/>
        <a:lstStyle/>
        <a:p>
          <a:endParaRPr lang="es-SV"/>
        </a:p>
      </dgm:t>
    </dgm:pt>
    <dgm:pt modelId="{15989F40-97BD-4481-810A-4B39AA63E61C}" type="sibTrans" cxnId="{3BF4FDA8-D8A9-4F60-82FD-4C1489C0CD78}">
      <dgm:prSet/>
      <dgm:spPr/>
      <dgm:t>
        <a:bodyPr/>
        <a:lstStyle/>
        <a:p>
          <a:endParaRPr lang="es-SV"/>
        </a:p>
      </dgm:t>
    </dgm:pt>
    <dgm:pt modelId="{E72C5A34-A32A-41E7-B05A-CD3256EAB093}">
      <dgm:prSet phldrT="[Texto]"/>
      <dgm:spPr/>
      <dgm:t>
        <a:bodyPr/>
        <a:lstStyle/>
        <a:p>
          <a:r>
            <a:rPr lang="es-SV" dirty="0" smtClean="0"/>
            <a:t>Programas</a:t>
          </a:r>
          <a:endParaRPr lang="es-SV" dirty="0"/>
        </a:p>
      </dgm:t>
    </dgm:pt>
    <dgm:pt modelId="{EDB62800-FEF0-48E6-A860-D95F9147E44B}" type="parTrans" cxnId="{865B8313-FA1B-4A1B-B18D-B658C65900F1}">
      <dgm:prSet/>
      <dgm:spPr/>
      <dgm:t>
        <a:bodyPr/>
        <a:lstStyle/>
        <a:p>
          <a:endParaRPr lang="es-SV"/>
        </a:p>
      </dgm:t>
    </dgm:pt>
    <dgm:pt modelId="{96DE3144-5EBB-4F6D-8453-F94F0CE648A5}" type="sibTrans" cxnId="{865B8313-FA1B-4A1B-B18D-B658C65900F1}">
      <dgm:prSet/>
      <dgm:spPr/>
      <dgm:t>
        <a:bodyPr/>
        <a:lstStyle/>
        <a:p>
          <a:endParaRPr lang="es-SV"/>
        </a:p>
      </dgm:t>
    </dgm:pt>
    <dgm:pt modelId="{3F7F80F9-1722-4EB5-B2C4-ECAA612B25A2}">
      <dgm:prSet phldrT="[Texto]"/>
      <dgm:spPr/>
      <dgm:t>
        <a:bodyPr/>
        <a:lstStyle/>
        <a:p>
          <a:r>
            <a:rPr lang="es-SV" dirty="0" smtClean="0"/>
            <a:t>PREMODER</a:t>
          </a:r>
          <a:endParaRPr lang="es-SV" dirty="0"/>
        </a:p>
      </dgm:t>
    </dgm:pt>
    <dgm:pt modelId="{1367BF2C-42F8-4643-A4FC-17489F4A2A53}" type="parTrans" cxnId="{4CA846C3-8404-47DF-A1C8-BF8D473B6961}">
      <dgm:prSet/>
      <dgm:spPr/>
      <dgm:t>
        <a:bodyPr/>
        <a:lstStyle/>
        <a:p>
          <a:endParaRPr lang="es-SV"/>
        </a:p>
      </dgm:t>
    </dgm:pt>
    <dgm:pt modelId="{B0ED787E-E7A1-4F2E-A1BA-ECB086CF7EA6}" type="sibTrans" cxnId="{4CA846C3-8404-47DF-A1C8-BF8D473B6961}">
      <dgm:prSet/>
      <dgm:spPr/>
      <dgm:t>
        <a:bodyPr/>
        <a:lstStyle/>
        <a:p>
          <a:endParaRPr lang="es-SV"/>
        </a:p>
      </dgm:t>
    </dgm:pt>
    <dgm:pt modelId="{CB4A8B24-6040-4C25-A7DC-802325807AEF}">
      <dgm:prSet phldrT="[Texto]"/>
      <dgm:spPr/>
      <dgm:t>
        <a:bodyPr/>
        <a:lstStyle/>
        <a:p>
          <a:r>
            <a:rPr lang="es-SV" dirty="0" smtClean="0"/>
            <a:t>PRODEMOR?</a:t>
          </a:r>
          <a:endParaRPr lang="es-SV" dirty="0"/>
        </a:p>
      </dgm:t>
    </dgm:pt>
    <dgm:pt modelId="{68DB757C-21D3-4445-BFA1-62ACC2C1B545}" type="parTrans" cxnId="{1ACFA373-2E76-4986-BB6A-1AC9907EECA3}">
      <dgm:prSet/>
      <dgm:spPr/>
      <dgm:t>
        <a:bodyPr/>
        <a:lstStyle/>
        <a:p>
          <a:endParaRPr lang="es-SV"/>
        </a:p>
      </dgm:t>
    </dgm:pt>
    <dgm:pt modelId="{A8CC2913-698B-4194-B7D2-A8D0571FFF6E}" type="sibTrans" cxnId="{1ACFA373-2E76-4986-BB6A-1AC9907EECA3}">
      <dgm:prSet/>
      <dgm:spPr/>
      <dgm:t>
        <a:bodyPr/>
        <a:lstStyle/>
        <a:p>
          <a:endParaRPr lang="es-SV"/>
        </a:p>
      </dgm:t>
    </dgm:pt>
    <dgm:pt modelId="{464B55C2-2DE1-4B0E-9321-651A788FF338}">
      <dgm:prSet phldrT="[Texto]"/>
      <dgm:spPr/>
      <dgm:t>
        <a:bodyPr/>
        <a:lstStyle/>
        <a:p>
          <a:r>
            <a:rPr lang="es-SV" dirty="0" smtClean="0"/>
            <a:t>Planes</a:t>
          </a:r>
          <a:endParaRPr lang="es-SV" dirty="0"/>
        </a:p>
      </dgm:t>
    </dgm:pt>
    <dgm:pt modelId="{58A19B8D-88C3-4CB0-BF7F-1E711B9827BC}" type="parTrans" cxnId="{1CF66912-5154-4644-8D01-3A1BF1074311}">
      <dgm:prSet/>
      <dgm:spPr/>
      <dgm:t>
        <a:bodyPr/>
        <a:lstStyle/>
        <a:p>
          <a:endParaRPr lang="es-SV"/>
        </a:p>
      </dgm:t>
    </dgm:pt>
    <dgm:pt modelId="{AA46A210-42C7-495D-9EE8-83A728D17E09}" type="sibTrans" cxnId="{1CF66912-5154-4644-8D01-3A1BF1074311}">
      <dgm:prSet/>
      <dgm:spPr/>
      <dgm:t>
        <a:bodyPr/>
        <a:lstStyle/>
        <a:p>
          <a:endParaRPr lang="es-SV"/>
        </a:p>
      </dgm:t>
    </dgm:pt>
    <dgm:pt modelId="{64FFD650-341E-4B3C-B45D-3ABE2FB670DD}">
      <dgm:prSet phldrT="[Texto]"/>
      <dgm:spPr/>
      <dgm:t>
        <a:bodyPr/>
        <a:lstStyle/>
        <a:p>
          <a:r>
            <a:rPr lang="es-SV" dirty="0" smtClean="0"/>
            <a:t>Plan 2014/2020</a:t>
          </a:r>
          <a:endParaRPr lang="es-SV" dirty="0"/>
        </a:p>
      </dgm:t>
    </dgm:pt>
    <dgm:pt modelId="{21669CDE-2719-4097-AC0C-1129E3B5D4EA}" type="parTrans" cxnId="{F6E35E48-1D21-4F33-BDF8-04A16A687A6E}">
      <dgm:prSet/>
      <dgm:spPr/>
      <dgm:t>
        <a:bodyPr/>
        <a:lstStyle/>
        <a:p>
          <a:endParaRPr lang="es-SV"/>
        </a:p>
      </dgm:t>
    </dgm:pt>
    <dgm:pt modelId="{47F7A904-CEC9-4687-9B18-68F334896E53}" type="sibTrans" cxnId="{F6E35E48-1D21-4F33-BDF8-04A16A687A6E}">
      <dgm:prSet/>
      <dgm:spPr/>
      <dgm:t>
        <a:bodyPr/>
        <a:lstStyle/>
        <a:p>
          <a:endParaRPr lang="es-SV"/>
        </a:p>
      </dgm:t>
    </dgm:pt>
    <dgm:pt modelId="{8F750532-8C1D-4B73-95CE-271A5A0BBABF}">
      <dgm:prSet phldrT="[Texto]"/>
      <dgm:spPr/>
      <dgm:t>
        <a:bodyPr/>
        <a:lstStyle/>
        <a:p>
          <a:r>
            <a:rPr lang="es-SV" dirty="0" smtClean="0"/>
            <a:t>Plan de Agricultura Familiar</a:t>
          </a:r>
          <a:endParaRPr lang="es-SV" dirty="0"/>
        </a:p>
      </dgm:t>
    </dgm:pt>
    <dgm:pt modelId="{93D28F4D-95F7-4F49-9E0B-2F8DF8C2C50B}" type="parTrans" cxnId="{8146CA12-7EF7-466D-A1B3-C688584D7E03}">
      <dgm:prSet/>
      <dgm:spPr/>
      <dgm:t>
        <a:bodyPr/>
        <a:lstStyle/>
        <a:p>
          <a:endParaRPr lang="es-SV"/>
        </a:p>
      </dgm:t>
    </dgm:pt>
    <dgm:pt modelId="{97641B9C-88A6-47F0-86D6-9106A702A58F}" type="sibTrans" cxnId="{8146CA12-7EF7-466D-A1B3-C688584D7E03}">
      <dgm:prSet/>
      <dgm:spPr/>
      <dgm:t>
        <a:bodyPr/>
        <a:lstStyle/>
        <a:p>
          <a:endParaRPr lang="es-SV"/>
        </a:p>
      </dgm:t>
    </dgm:pt>
    <dgm:pt modelId="{68C504C1-04F4-4F36-830D-5ABB99443903}">
      <dgm:prSet/>
      <dgm:spPr/>
      <dgm:t>
        <a:bodyPr/>
        <a:lstStyle/>
        <a:p>
          <a:r>
            <a:rPr lang="es-SV" dirty="0" smtClean="0"/>
            <a:t>Ley de Turismo</a:t>
          </a:r>
          <a:endParaRPr lang="es-SV" dirty="0"/>
        </a:p>
      </dgm:t>
    </dgm:pt>
    <dgm:pt modelId="{940C3053-1BE9-4514-A090-A5AE2E9EF983}" type="parTrans" cxnId="{F8D71A56-D6B5-49E7-96C3-4ACC9E550B26}">
      <dgm:prSet/>
      <dgm:spPr/>
      <dgm:t>
        <a:bodyPr/>
        <a:lstStyle/>
        <a:p>
          <a:endParaRPr lang="es-SV"/>
        </a:p>
      </dgm:t>
    </dgm:pt>
    <dgm:pt modelId="{60E8E7C3-8B84-46E9-A986-95C78E90CD52}" type="sibTrans" cxnId="{F8D71A56-D6B5-49E7-96C3-4ACC9E550B26}">
      <dgm:prSet/>
      <dgm:spPr/>
      <dgm:t>
        <a:bodyPr/>
        <a:lstStyle/>
        <a:p>
          <a:endParaRPr lang="es-SV"/>
        </a:p>
      </dgm:t>
    </dgm:pt>
    <dgm:pt modelId="{230E4A45-B435-401B-9B11-F8A9BD03B981}">
      <dgm:prSet/>
      <dgm:spPr/>
      <dgm:t>
        <a:bodyPr/>
        <a:lstStyle/>
        <a:p>
          <a:r>
            <a:rPr lang="es-SV" dirty="0" smtClean="0"/>
            <a:t>PRODEMORO?</a:t>
          </a:r>
          <a:endParaRPr lang="es-SV" dirty="0"/>
        </a:p>
      </dgm:t>
    </dgm:pt>
    <dgm:pt modelId="{19D0653E-B2B6-4707-8517-2FA8B92D4314}" type="parTrans" cxnId="{257A774D-0CEA-4A83-80CE-0EEA1B1244F5}">
      <dgm:prSet/>
      <dgm:spPr/>
      <dgm:t>
        <a:bodyPr/>
        <a:lstStyle/>
        <a:p>
          <a:endParaRPr lang="es-SV"/>
        </a:p>
      </dgm:t>
    </dgm:pt>
    <dgm:pt modelId="{6C0CF265-BE16-47F3-8790-7D9CE4012DD2}" type="sibTrans" cxnId="{257A774D-0CEA-4A83-80CE-0EEA1B1244F5}">
      <dgm:prSet/>
      <dgm:spPr/>
      <dgm:t>
        <a:bodyPr/>
        <a:lstStyle/>
        <a:p>
          <a:endParaRPr lang="es-SV"/>
        </a:p>
      </dgm:t>
    </dgm:pt>
    <dgm:pt modelId="{65A5CADC-080B-4996-A284-1B404268326D}">
      <dgm:prSet/>
      <dgm:spPr/>
      <dgm:t>
        <a:bodyPr/>
        <a:lstStyle/>
        <a:p>
          <a:r>
            <a:rPr lang="es-SV" dirty="0" smtClean="0"/>
            <a:t>Plan Quinquenal</a:t>
          </a:r>
          <a:endParaRPr lang="es-SV" dirty="0"/>
        </a:p>
      </dgm:t>
    </dgm:pt>
    <dgm:pt modelId="{7ED6682D-C75F-44F3-BB96-C72E0B544756}" type="parTrans" cxnId="{5273E82A-67B2-442A-BEB8-753AAADA252D}">
      <dgm:prSet/>
      <dgm:spPr/>
      <dgm:t>
        <a:bodyPr/>
        <a:lstStyle/>
        <a:p>
          <a:endParaRPr lang="es-SV"/>
        </a:p>
      </dgm:t>
    </dgm:pt>
    <dgm:pt modelId="{5227D7B9-E422-4871-9E9B-30B2F9AA0289}" type="sibTrans" cxnId="{5273E82A-67B2-442A-BEB8-753AAADA252D}">
      <dgm:prSet/>
      <dgm:spPr/>
      <dgm:t>
        <a:bodyPr/>
        <a:lstStyle/>
        <a:p>
          <a:endParaRPr lang="es-SV"/>
        </a:p>
      </dgm:t>
    </dgm:pt>
    <dgm:pt modelId="{4F9F9F9B-88EB-463F-99A5-DB121AB60FFD}">
      <dgm:prSet/>
      <dgm:spPr/>
      <dgm:t>
        <a:bodyPr/>
        <a:lstStyle/>
        <a:p>
          <a:r>
            <a:rPr lang="es-SV" dirty="0" smtClean="0"/>
            <a:t>Estrategias</a:t>
          </a:r>
          <a:endParaRPr lang="es-SV" dirty="0" smtClean="0"/>
        </a:p>
      </dgm:t>
    </dgm:pt>
    <dgm:pt modelId="{257280CC-3735-4812-9C31-8AB40FF21F6D}" type="parTrans" cxnId="{B754EBAF-B3FC-4935-9D25-BEEE9C518EF1}">
      <dgm:prSet/>
      <dgm:spPr/>
      <dgm:t>
        <a:bodyPr/>
        <a:lstStyle/>
        <a:p>
          <a:endParaRPr lang="es-SV"/>
        </a:p>
      </dgm:t>
    </dgm:pt>
    <dgm:pt modelId="{710A0501-6F63-4055-BAB0-0DC0ED2A533A}" type="sibTrans" cxnId="{B754EBAF-B3FC-4935-9D25-BEEE9C518EF1}">
      <dgm:prSet/>
      <dgm:spPr/>
      <dgm:t>
        <a:bodyPr/>
        <a:lstStyle/>
        <a:p>
          <a:endParaRPr lang="es-SV"/>
        </a:p>
      </dgm:t>
    </dgm:pt>
    <dgm:pt modelId="{2696AB04-7DCF-4FBB-8182-CD7B97DFB8D8}" type="pres">
      <dgm:prSet presAssocID="{425492EF-FB73-45CF-B49F-0EFD4C21202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137D2422-3726-4C79-989B-5737FD5F9FA2}" type="pres">
      <dgm:prSet presAssocID="{E38A7C53-A4E6-4834-8C8E-1DA2DA6F4895}" presName="compNode" presStyleCnt="0"/>
      <dgm:spPr/>
    </dgm:pt>
    <dgm:pt modelId="{F4DF25B2-81EE-457E-AF6E-A165EB5FD3AA}" type="pres">
      <dgm:prSet presAssocID="{E38A7C53-A4E6-4834-8C8E-1DA2DA6F4895}" presName="aNode" presStyleLbl="bgShp" presStyleIdx="0" presStyleCnt="4"/>
      <dgm:spPr/>
      <dgm:t>
        <a:bodyPr/>
        <a:lstStyle/>
        <a:p>
          <a:endParaRPr lang="es-SV"/>
        </a:p>
      </dgm:t>
    </dgm:pt>
    <dgm:pt modelId="{DC55D624-EA90-4F93-A5F1-A47876292746}" type="pres">
      <dgm:prSet presAssocID="{E38A7C53-A4E6-4834-8C8E-1DA2DA6F4895}" presName="textNode" presStyleLbl="bgShp" presStyleIdx="0" presStyleCnt="4"/>
      <dgm:spPr/>
      <dgm:t>
        <a:bodyPr/>
        <a:lstStyle/>
        <a:p>
          <a:endParaRPr lang="es-SV"/>
        </a:p>
      </dgm:t>
    </dgm:pt>
    <dgm:pt modelId="{4DFFCB1C-8EF6-444E-A045-110C6829BD76}" type="pres">
      <dgm:prSet presAssocID="{E38A7C53-A4E6-4834-8C8E-1DA2DA6F4895}" presName="compChildNode" presStyleCnt="0"/>
      <dgm:spPr/>
    </dgm:pt>
    <dgm:pt modelId="{74C2D6C7-9CA9-4850-99E9-586433385697}" type="pres">
      <dgm:prSet presAssocID="{E38A7C53-A4E6-4834-8C8E-1DA2DA6F4895}" presName="theInnerList" presStyleCnt="0"/>
      <dgm:spPr/>
    </dgm:pt>
    <dgm:pt modelId="{B5D63C8A-056F-44F2-98DF-1024DB89DB40}" type="pres">
      <dgm:prSet presAssocID="{11C2B2EA-28D5-4647-B2EE-06E8048B5CA3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B502318-1336-438A-BD69-4674D4ABF56D}" type="pres">
      <dgm:prSet presAssocID="{11C2B2EA-28D5-4647-B2EE-06E8048B5CA3}" presName="aSpace2" presStyleCnt="0"/>
      <dgm:spPr/>
    </dgm:pt>
    <dgm:pt modelId="{85F48F9F-2E73-445F-AC68-A83D13E813C1}" type="pres">
      <dgm:prSet presAssocID="{68C504C1-04F4-4F36-830D-5ABB99443903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C5779F1-84A8-4CD2-BBB3-6949D2F63A58}" type="pres">
      <dgm:prSet presAssocID="{68C504C1-04F4-4F36-830D-5ABB99443903}" presName="aSpace2" presStyleCnt="0"/>
      <dgm:spPr/>
    </dgm:pt>
    <dgm:pt modelId="{6EC01299-85E7-4286-AF69-2F9435729E89}" type="pres">
      <dgm:prSet presAssocID="{D304A19F-D105-418E-84EC-7737C85C0255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C81603A-2F8B-4EAF-AA4A-819F954A95BC}" type="pres">
      <dgm:prSet presAssocID="{E38A7C53-A4E6-4834-8C8E-1DA2DA6F4895}" presName="aSpace" presStyleCnt="0"/>
      <dgm:spPr/>
    </dgm:pt>
    <dgm:pt modelId="{67585B5B-F30C-446E-A284-7142BD2EBAC8}" type="pres">
      <dgm:prSet presAssocID="{E72C5A34-A32A-41E7-B05A-CD3256EAB093}" presName="compNode" presStyleCnt="0"/>
      <dgm:spPr/>
    </dgm:pt>
    <dgm:pt modelId="{3139BE3D-7840-4FBA-A493-2B0A531B8124}" type="pres">
      <dgm:prSet presAssocID="{E72C5A34-A32A-41E7-B05A-CD3256EAB093}" presName="aNode" presStyleLbl="bgShp" presStyleIdx="1" presStyleCnt="4"/>
      <dgm:spPr/>
      <dgm:t>
        <a:bodyPr/>
        <a:lstStyle/>
        <a:p>
          <a:endParaRPr lang="es-SV"/>
        </a:p>
      </dgm:t>
    </dgm:pt>
    <dgm:pt modelId="{A6351E0D-43B0-4B41-9E1D-521B93DBB819}" type="pres">
      <dgm:prSet presAssocID="{E72C5A34-A32A-41E7-B05A-CD3256EAB093}" presName="textNode" presStyleLbl="bgShp" presStyleIdx="1" presStyleCnt="4"/>
      <dgm:spPr/>
      <dgm:t>
        <a:bodyPr/>
        <a:lstStyle/>
        <a:p>
          <a:endParaRPr lang="es-SV"/>
        </a:p>
      </dgm:t>
    </dgm:pt>
    <dgm:pt modelId="{A259227F-7BF8-4522-924F-1CD25573DE09}" type="pres">
      <dgm:prSet presAssocID="{E72C5A34-A32A-41E7-B05A-CD3256EAB093}" presName="compChildNode" presStyleCnt="0"/>
      <dgm:spPr/>
    </dgm:pt>
    <dgm:pt modelId="{104C4C91-80A0-4DFA-8309-4FC0E2184682}" type="pres">
      <dgm:prSet presAssocID="{E72C5A34-A32A-41E7-B05A-CD3256EAB093}" presName="theInnerList" presStyleCnt="0"/>
      <dgm:spPr/>
    </dgm:pt>
    <dgm:pt modelId="{80528BA2-82CD-4C9E-9B26-0E7AD1725661}" type="pres">
      <dgm:prSet presAssocID="{3F7F80F9-1722-4EB5-B2C4-ECAA612B25A2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17EA013-BCF8-40C0-A8B6-B875C1807534}" type="pres">
      <dgm:prSet presAssocID="{3F7F80F9-1722-4EB5-B2C4-ECAA612B25A2}" presName="aSpace2" presStyleCnt="0"/>
      <dgm:spPr/>
    </dgm:pt>
    <dgm:pt modelId="{61437B2F-347B-42BC-962A-0BB9B6724E20}" type="pres">
      <dgm:prSet presAssocID="{230E4A45-B435-401B-9B11-F8A9BD03B981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4306162-17A7-43C1-B199-2FD1ADA0D1C8}" type="pres">
      <dgm:prSet presAssocID="{230E4A45-B435-401B-9B11-F8A9BD03B981}" presName="aSpace2" presStyleCnt="0"/>
      <dgm:spPr/>
    </dgm:pt>
    <dgm:pt modelId="{48DFBCB6-B151-4E3A-B797-3A56D69F5E21}" type="pres">
      <dgm:prSet presAssocID="{CB4A8B24-6040-4C25-A7DC-802325807AEF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3264015-C4E1-4CE5-946D-FCCFE59C8E3F}" type="pres">
      <dgm:prSet presAssocID="{E72C5A34-A32A-41E7-B05A-CD3256EAB093}" presName="aSpace" presStyleCnt="0"/>
      <dgm:spPr/>
    </dgm:pt>
    <dgm:pt modelId="{B960D9D1-F201-46A2-9F40-93BCD4B3DCD4}" type="pres">
      <dgm:prSet presAssocID="{464B55C2-2DE1-4B0E-9321-651A788FF338}" presName="compNode" presStyleCnt="0"/>
      <dgm:spPr/>
    </dgm:pt>
    <dgm:pt modelId="{FB6238C9-46D0-467A-9591-C7C5895CC647}" type="pres">
      <dgm:prSet presAssocID="{464B55C2-2DE1-4B0E-9321-651A788FF338}" presName="aNode" presStyleLbl="bgShp" presStyleIdx="2" presStyleCnt="4" custLinFactNeighborX="826"/>
      <dgm:spPr/>
      <dgm:t>
        <a:bodyPr/>
        <a:lstStyle/>
        <a:p>
          <a:endParaRPr lang="es-SV"/>
        </a:p>
      </dgm:t>
    </dgm:pt>
    <dgm:pt modelId="{9B181080-ADD9-4611-87A6-42C6F9851F8A}" type="pres">
      <dgm:prSet presAssocID="{464B55C2-2DE1-4B0E-9321-651A788FF338}" presName="textNode" presStyleLbl="bgShp" presStyleIdx="2" presStyleCnt="4"/>
      <dgm:spPr/>
      <dgm:t>
        <a:bodyPr/>
        <a:lstStyle/>
        <a:p>
          <a:endParaRPr lang="es-SV"/>
        </a:p>
      </dgm:t>
    </dgm:pt>
    <dgm:pt modelId="{1331FDE1-7F49-4590-B56A-EE46368D4912}" type="pres">
      <dgm:prSet presAssocID="{464B55C2-2DE1-4B0E-9321-651A788FF338}" presName="compChildNode" presStyleCnt="0"/>
      <dgm:spPr/>
    </dgm:pt>
    <dgm:pt modelId="{FEB49595-FDD2-4995-80CA-4E3EF6A6D069}" type="pres">
      <dgm:prSet presAssocID="{464B55C2-2DE1-4B0E-9321-651A788FF338}" presName="theInnerList" presStyleCnt="0"/>
      <dgm:spPr/>
    </dgm:pt>
    <dgm:pt modelId="{B8C9AA0E-1C1D-4CA2-8EFA-D239F25066B7}" type="pres">
      <dgm:prSet presAssocID="{65A5CADC-080B-4996-A284-1B404268326D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BFFD9D5-48B4-4472-91DB-01C29ADF2CD1}" type="pres">
      <dgm:prSet presAssocID="{65A5CADC-080B-4996-A284-1B404268326D}" presName="aSpace2" presStyleCnt="0"/>
      <dgm:spPr/>
    </dgm:pt>
    <dgm:pt modelId="{BB26A6BD-D714-4C3A-9BC8-A663EF2FC2A2}" type="pres">
      <dgm:prSet presAssocID="{64FFD650-341E-4B3C-B45D-3ABE2FB670DD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F547CFA-9C99-4619-A250-8CF951141FC0}" type="pres">
      <dgm:prSet presAssocID="{64FFD650-341E-4B3C-B45D-3ABE2FB670DD}" presName="aSpace2" presStyleCnt="0"/>
      <dgm:spPr/>
    </dgm:pt>
    <dgm:pt modelId="{38BEAC7E-CF20-47C2-87BC-29207F41600A}" type="pres">
      <dgm:prSet presAssocID="{8F750532-8C1D-4B73-95CE-271A5A0BBABF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947FFD3-C81F-4EB3-993B-757A7FFDAEE6}" type="pres">
      <dgm:prSet presAssocID="{464B55C2-2DE1-4B0E-9321-651A788FF338}" presName="aSpace" presStyleCnt="0"/>
      <dgm:spPr/>
    </dgm:pt>
    <dgm:pt modelId="{74E77B36-70AD-41B4-8106-7845A9C2962D}" type="pres">
      <dgm:prSet presAssocID="{4F9F9F9B-88EB-463F-99A5-DB121AB60FFD}" presName="compNode" presStyleCnt="0"/>
      <dgm:spPr/>
    </dgm:pt>
    <dgm:pt modelId="{725975FB-2F6D-4118-A190-207FA89A3662}" type="pres">
      <dgm:prSet presAssocID="{4F9F9F9B-88EB-463F-99A5-DB121AB60FFD}" presName="aNode" presStyleLbl="bgShp" presStyleIdx="3" presStyleCnt="4"/>
      <dgm:spPr/>
      <dgm:t>
        <a:bodyPr/>
        <a:lstStyle/>
        <a:p>
          <a:endParaRPr lang="es-SV"/>
        </a:p>
      </dgm:t>
    </dgm:pt>
    <dgm:pt modelId="{8B2FD581-929C-42A3-AF93-99697B7830F8}" type="pres">
      <dgm:prSet presAssocID="{4F9F9F9B-88EB-463F-99A5-DB121AB60FFD}" presName="textNode" presStyleLbl="bgShp" presStyleIdx="3" presStyleCnt="4"/>
      <dgm:spPr/>
      <dgm:t>
        <a:bodyPr/>
        <a:lstStyle/>
        <a:p>
          <a:endParaRPr lang="es-SV"/>
        </a:p>
      </dgm:t>
    </dgm:pt>
    <dgm:pt modelId="{C18910FD-BA49-477D-A939-96BBE5E35C62}" type="pres">
      <dgm:prSet presAssocID="{4F9F9F9B-88EB-463F-99A5-DB121AB60FFD}" presName="compChildNode" presStyleCnt="0"/>
      <dgm:spPr/>
    </dgm:pt>
    <dgm:pt modelId="{BFC68B53-7593-44CC-9035-0E8A9B0C007C}" type="pres">
      <dgm:prSet presAssocID="{4F9F9F9B-88EB-463F-99A5-DB121AB60FFD}" presName="theInnerList" presStyleCnt="0"/>
      <dgm:spPr/>
    </dgm:pt>
  </dgm:ptLst>
  <dgm:cxnLst>
    <dgm:cxn modelId="{DC8ED735-4931-400D-8561-041EC9717E8E}" type="presOf" srcId="{64FFD650-341E-4B3C-B45D-3ABE2FB670DD}" destId="{BB26A6BD-D714-4C3A-9BC8-A663EF2FC2A2}" srcOrd="0" destOrd="0" presId="urn:microsoft.com/office/officeart/2005/8/layout/lProcess2"/>
    <dgm:cxn modelId="{8E1A677D-1D6B-472B-84F8-252D02D17510}" type="presOf" srcId="{3F7F80F9-1722-4EB5-B2C4-ECAA612B25A2}" destId="{80528BA2-82CD-4C9E-9B26-0E7AD1725661}" srcOrd="0" destOrd="0" presId="urn:microsoft.com/office/officeart/2005/8/layout/lProcess2"/>
    <dgm:cxn modelId="{F6E35E48-1D21-4F33-BDF8-04A16A687A6E}" srcId="{464B55C2-2DE1-4B0E-9321-651A788FF338}" destId="{64FFD650-341E-4B3C-B45D-3ABE2FB670DD}" srcOrd="1" destOrd="0" parTransId="{21669CDE-2719-4097-AC0C-1129E3B5D4EA}" sibTransId="{47F7A904-CEC9-4687-9B18-68F334896E53}"/>
    <dgm:cxn modelId="{82B22CEB-9020-4A78-8B0B-0AD19B3443E2}" type="presOf" srcId="{CB4A8B24-6040-4C25-A7DC-802325807AEF}" destId="{48DFBCB6-B151-4E3A-B797-3A56D69F5E21}" srcOrd="0" destOrd="0" presId="urn:microsoft.com/office/officeart/2005/8/layout/lProcess2"/>
    <dgm:cxn modelId="{F8D71A56-D6B5-49E7-96C3-4ACC9E550B26}" srcId="{E38A7C53-A4E6-4834-8C8E-1DA2DA6F4895}" destId="{68C504C1-04F4-4F36-830D-5ABB99443903}" srcOrd="1" destOrd="0" parTransId="{940C3053-1BE9-4514-A090-A5AE2E9EF983}" sibTransId="{60E8E7C3-8B84-46E9-A986-95C78E90CD52}"/>
    <dgm:cxn modelId="{5273E82A-67B2-442A-BEB8-753AAADA252D}" srcId="{464B55C2-2DE1-4B0E-9321-651A788FF338}" destId="{65A5CADC-080B-4996-A284-1B404268326D}" srcOrd="0" destOrd="0" parTransId="{7ED6682D-C75F-44F3-BB96-C72E0B544756}" sibTransId="{5227D7B9-E422-4871-9E9B-30B2F9AA0289}"/>
    <dgm:cxn modelId="{8C7396ED-B82C-4A20-AE3C-D290D8A20E63}" srcId="{E38A7C53-A4E6-4834-8C8E-1DA2DA6F4895}" destId="{11C2B2EA-28D5-4647-B2EE-06E8048B5CA3}" srcOrd="0" destOrd="0" parTransId="{B15148B8-0888-4D12-B24C-8C57D0F85F8C}" sibTransId="{4B5F8AB1-35D9-4830-A3F0-ABBA4DD75C78}"/>
    <dgm:cxn modelId="{257A774D-0CEA-4A83-80CE-0EEA1B1244F5}" srcId="{E72C5A34-A32A-41E7-B05A-CD3256EAB093}" destId="{230E4A45-B435-401B-9B11-F8A9BD03B981}" srcOrd="1" destOrd="0" parTransId="{19D0653E-B2B6-4707-8517-2FA8B92D4314}" sibTransId="{6C0CF265-BE16-47F3-8790-7D9CE4012DD2}"/>
    <dgm:cxn modelId="{E267DC70-644D-4240-B7FD-1DE6DFAD0900}" type="presOf" srcId="{230E4A45-B435-401B-9B11-F8A9BD03B981}" destId="{61437B2F-347B-42BC-962A-0BB9B6724E20}" srcOrd="0" destOrd="0" presId="urn:microsoft.com/office/officeart/2005/8/layout/lProcess2"/>
    <dgm:cxn modelId="{E0AF24F4-0A89-4D41-9AF7-575C7297124E}" type="presOf" srcId="{E38A7C53-A4E6-4834-8C8E-1DA2DA6F4895}" destId="{DC55D624-EA90-4F93-A5F1-A47876292746}" srcOrd="1" destOrd="0" presId="urn:microsoft.com/office/officeart/2005/8/layout/lProcess2"/>
    <dgm:cxn modelId="{1ACFA373-2E76-4986-BB6A-1AC9907EECA3}" srcId="{E72C5A34-A32A-41E7-B05A-CD3256EAB093}" destId="{CB4A8B24-6040-4C25-A7DC-802325807AEF}" srcOrd="2" destOrd="0" parTransId="{68DB757C-21D3-4445-BFA1-62ACC2C1B545}" sibTransId="{A8CC2913-698B-4194-B7D2-A8D0571FFF6E}"/>
    <dgm:cxn modelId="{3BF4FDA8-D8A9-4F60-82FD-4C1489C0CD78}" srcId="{E38A7C53-A4E6-4834-8C8E-1DA2DA6F4895}" destId="{D304A19F-D105-418E-84EC-7737C85C0255}" srcOrd="2" destOrd="0" parTransId="{3523D40B-83A7-45AC-8CCF-097755A5CC50}" sibTransId="{15989F40-97BD-4481-810A-4B39AA63E61C}"/>
    <dgm:cxn modelId="{8E4C4B08-9FC0-40E6-9F41-FB6528EAB919}" type="presOf" srcId="{65A5CADC-080B-4996-A284-1B404268326D}" destId="{B8C9AA0E-1C1D-4CA2-8EFA-D239F25066B7}" srcOrd="0" destOrd="0" presId="urn:microsoft.com/office/officeart/2005/8/layout/lProcess2"/>
    <dgm:cxn modelId="{1D102863-3D14-415A-B3D6-6693B3A042CF}" type="presOf" srcId="{E72C5A34-A32A-41E7-B05A-CD3256EAB093}" destId="{A6351E0D-43B0-4B41-9E1D-521B93DBB819}" srcOrd="1" destOrd="0" presId="urn:microsoft.com/office/officeart/2005/8/layout/lProcess2"/>
    <dgm:cxn modelId="{7BFBCF93-CBB0-49C2-8B19-822DFF78C53C}" type="presOf" srcId="{11C2B2EA-28D5-4647-B2EE-06E8048B5CA3}" destId="{B5D63C8A-056F-44F2-98DF-1024DB89DB40}" srcOrd="0" destOrd="0" presId="urn:microsoft.com/office/officeart/2005/8/layout/lProcess2"/>
    <dgm:cxn modelId="{F07A820B-749C-47C8-80E9-7853FD8EEF28}" type="presOf" srcId="{68C504C1-04F4-4F36-830D-5ABB99443903}" destId="{85F48F9F-2E73-445F-AC68-A83D13E813C1}" srcOrd="0" destOrd="0" presId="urn:microsoft.com/office/officeart/2005/8/layout/lProcess2"/>
    <dgm:cxn modelId="{FAFC3C7B-7A77-4123-93C1-8B4AC55EF99D}" type="presOf" srcId="{D304A19F-D105-418E-84EC-7737C85C0255}" destId="{6EC01299-85E7-4286-AF69-2F9435729E89}" srcOrd="0" destOrd="0" presId="urn:microsoft.com/office/officeart/2005/8/layout/lProcess2"/>
    <dgm:cxn modelId="{DDEE4F3F-9014-424D-B4D2-8E8C931D35EB}" type="presOf" srcId="{4F9F9F9B-88EB-463F-99A5-DB121AB60FFD}" destId="{725975FB-2F6D-4118-A190-207FA89A3662}" srcOrd="0" destOrd="0" presId="urn:microsoft.com/office/officeart/2005/8/layout/lProcess2"/>
    <dgm:cxn modelId="{6663F7F0-9484-464A-A490-239BC0AB960F}" type="presOf" srcId="{8F750532-8C1D-4B73-95CE-271A5A0BBABF}" destId="{38BEAC7E-CF20-47C2-87BC-29207F41600A}" srcOrd="0" destOrd="0" presId="urn:microsoft.com/office/officeart/2005/8/layout/lProcess2"/>
    <dgm:cxn modelId="{1B3844D7-B0A2-4D5B-BFC3-B03443AF4A6C}" type="presOf" srcId="{425492EF-FB73-45CF-B49F-0EFD4C21202C}" destId="{2696AB04-7DCF-4FBB-8182-CD7B97DFB8D8}" srcOrd="0" destOrd="0" presId="urn:microsoft.com/office/officeart/2005/8/layout/lProcess2"/>
    <dgm:cxn modelId="{4CA846C3-8404-47DF-A1C8-BF8D473B6961}" srcId="{E72C5A34-A32A-41E7-B05A-CD3256EAB093}" destId="{3F7F80F9-1722-4EB5-B2C4-ECAA612B25A2}" srcOrd="0" destOrd="0" parTransId="{1367BF2C-42F8-4643-A4FC-17489F4A2A53}" sibTransId="{B0ED787E-E7A1-4F2E-A1BA-ECB086CF7EA6}"/>
    <dgm:cxn modelId="{1CF66912-5154-4644-8D01-3A1BF1074311}" srcId="{425492EF-FB73-45CF-B49F-0EFD4C21202C}" destId="{464B55C2-2DE1-4B0E-9321-651A788FF338}" srcOrd="2" destOrd="0" parTransId="{58A19B8D-88C3-4CB0-BF7F-1E711B9827BC}" sibTransId="{AA46A210-42C7-495D-9EE8-83A728D17E09}"/>
    <dgm:cxn modelId="{865B8313-FA1B-4A1B-B18D-B658C65900F1}" srcId="{425492EF-FB73-45CF-B49F-0EFD4C21202C}" destId="{E72C5A34-A32A-41E7-B05A-CD3256EAB093}" srcOrd="1" destOrd="0" parTransId="{EDB62800-FEF0-48E6-A860-D95F9147E44B}" sibTransId="{96DE3144-5EBB-4F6D-8453-F94F0CE648A5}"/>
    <dgm:cxn modelId="{4D244CE6-72A5-4DA5-BABB-CD51261FEAF2}" type="presOf" srcId="{4F9F9F9B-88EB-463F-99A5-DB121AB60FFD}" destId="{8B2FD581-929C-42A3-AF93-99697B7830F8}" srcOrd="1" destOrd="0" presId="urn:microsoft.com/office/officeart/2005/8/layout/lProcess2"/>
    <dgm:cxn modelId="{7504AC98-C4D3-4A8D-8D7D-2AB5B9EC30DB}" type="presOf" srcId="{E38A7C53-A4E6-4834-8C8E-1DA2DA6F4895}" destId="{F4DF25B2-81EE-457E-AF6E-A165EB5FD3AA}" srcOrd="0" destOrd="0" presId="urn:microsoft.com/office/officeart/2005/8/layout/lProcess2"/>
    <dgm:cxn modelId="{84BCE04F-322C-4A12-A5D8-BBF97BD24912}" type="presOf" srcId="{464B55C2-2DE1-4B0E-9321-651A788FF338}" destId="{9B181080-ADD9-4611-87A6-42C6F9851F8A}" srcOrd="1" destOrd="0" presId="urn:microsoft.com/office/officeart/2005/8/layout/lProcess2"/>
    <dgm:cxn modelId="{6F2CD14D-7BD8-445F-BAD3-F874B8E00C78}" srcId="{425492EF-FB73-45CF-B49F-0EFD4C21202C}" destId="{E38A7C53-A4E6-4834-8C8E-1DA2DA6F4895}" srcOrd="0" destOrd="0" parTransId="{73A85058-98B9-478D-996D-CAA9EA735A61}" sibTransId="{D5936823-C0E7-4346-8CC2-A97CD53F6723}"/>
    <dgm:cxn modelId="{AA6F9DF5-B89B-46E6-8C41-BAE61BEDB162}" type="presOf" srcId="{464B55C2-2DE1-4B0E-9321-651A788FF338}" destId="{FB6238C9-46D0-467A-9591-C7C5895CC647}" srcOrd="0" destOrd="0" presId="urn:microsoft.com/office/officeart/2005/8/layout/lProcess2"/>
    <dgm:cxn modelId="{B754EBAF-B3FC-4935-9D25-BEEE9C518EF1}" srcId="{425492EF-FB73-45CF-B49F-0EFD4C21202C}" destId="{4F9F9F9B-88EB-463F-99A5-DB121AB60FFD}" srcOrd="3" destOrd="0" parTransId="{257280CC-3735-4812-9C31-8AB40FF21F6D}" sibTransId="{710A0501-6F63-4055-BAB0-0DC0ED2A533A}"/>
    <dgm:cxn modelId="{057D7FDB-487D-4F48-8DA6-0BFED68E4397}" type="presOf" srcId="{E72C5A34-A32A-41E7-B05A-CD3256EAB093}" destId="{3139BE3D-7840-4FBA-A493-2B0A531B8124}" srcOrd="0" destOrd="0" presId="urn:microsoft.com/office/officeart/2005/8/layout/lProcess2"/>
    <dgm:cxn modelId="{8146CA12-7EF7-466D-A1B3-C688584D7E03}" srcId="{464B55C2-2DE1-4B0E-9321-651A788FF338}" destId="{8F750532-8C1D-4B73-95CE-271A5A0BBABF}" srcOrd="2" destOrd="0" parTransId="{93D28F4D-95F7-4F49-9E0B-2F8DF8C2C50B}" sibTransId="{97641B9C-88A6-47F0-86D6-9106A702A58F}"/>
    <dgm:cxn modelId="{695ACAC2-B6F0-4AC8-BAC3-1A6DC76A3A07}" type="presParOf" srcId="{2696AB04-7DCF-4FBB-8182-CD7B97DFB8D8}" destId="{137D2422-3726-4C79-989B-5737FD5F9FA2}" srcOrd="0" destOrd="0" presId="urn:microsoft.com/office/officeart/2005/8/layout/lProcess2"/>
    <dgm:cxn modelId="{629778F6-F2F8-4676-941D-353F6BEA3F07}" type="presParOf" srcId="{137D2422-3726-4C79-989B-5737FD5F9FA2}" destId="{F4DF25B2-81EE-457E-AF6E-A165EB5FD3AA}" srcOrd="0" destOrd="0" presId="urn:microsoft.com/office/officeart/2005/8/layout/lProcess2"/>
    <dgm:cxn modelId="{945CE4D5-690B-4663-BD51-DDC6B0343EAF}" type="presParOf" srcId="{137D2422-3726-4C79-989B-5737FD5F9FA2}" destId="{DC55D624-EA90-4F93-A5F1-A47876292746}" srcOrd="1" destOrd="0" presId="urn:microsoft.com/office/officeart/2005/8/layout/lProcess2"/>
    <dgm:cxn modelId="{2E456AE5-C4A9-4F34-B85A-2CCB5DC95473}" type="presParOf" srcId="{137D2422-3726-4C79-989B-5737FD5F9FA2}" destId="{4DFFCB1C-8EF6-444E-A045-110C6829BD76}" srcOrd="2" destOrd="0" presId="urn:microsoft.com/office/officeart/2005/8/layout/lProcess2"/>
    <dgm:cxn modelId="{4420905F-23F9-462F-9940-3A899D598556}" type="presParOf" srcId="{4DFFCB1C-8EF6-444E-A045-110C6829BD76}" destId="{74C2D6C7-9CA9-4850-99E9-586433385697}" srcOrd="0" destOrd="0" presId="urn:microsoft.com/office/officeart/2005/8/layout/lProcess2"/>
    <dgm:cxn modelId="{32595467-F590-4512-B579-2AE8B4E11EE8}" type="presParOf" srcId="{74C2D6C7-9CA9-4850-99E9-586433385697}" destId="{B5D63C8A-056F-44F2-98DF-1024DB89DB40}" srcOrd="0" destOrd="0" presId="urn:microsoft.com/office/officeart/2005/8/layout/lProcess2"/>
    <dgm:cxn modelId="{13227B1C-3BB7-42E9-9A9B-DFB72BCDA9B3}" type="presParOf" srcId="{74C2D6C7-9CA9-4850-99E9-586433385697}" destId="{CB502318-1336-438A-BD69-4674D4ABF56D}" srcOrd="1" destOrd="0" presId="urn:microsoft.com/office/officeart/2005/8/layout/lProcess2"/>
    <dgm:cxn modelId="{CC065010-E9DC-461B-8E95-4EDF1B6285A6}" type="presParOf" srcId="{74C2D6C7-9CA9-4850-99E9-586433385697}" destId="{85F48F9F-2E73-445F-AC68-A83D13E813C1}" srcOrd="2" destOrd="0" presId="urn:microsoft.com/office/officeart/2005/8/layout/lProcess2"/>
    <dgm:cxn modelId="{1F023558-A41E-4212-8B85-C55BECFB0ADB}" type="presParOf" srcId="{74C2D6C7-9CA9-4850-99E9-586433385697}" destId="{4C5779F1-84A8-4CD2-BBB3-6949D2F63A58}" srcOrd="3" destOrd="0" presId="urn:microsoft.com/office/officeart/2005/8/layout/lProcess2"/>
    <dgm:cxn modelId="{6DEFF1D4-FB11-41B0-83B4-E864EE352A6C}" type="presParOf" srcId="{74C2D6C7-9CA9-4850-99E9-586433385697}" destId="{6EC01299-85E7-4286-AF69-2F9435729E89}" srcOrd="4" destOrd="0" presId="urn:microsoft.com/office/officeart/2005/8/layout/lProcess2"/>
    <dgm:cxn modelId="{FB8E43B4-FBDF-4409-BED9-E5EBAA4596B9}" type="presParOf" srcId="{2696AB04-7DCF-4FBB-8182-CD7B97DFB8D8}" destId="{3C81603A-2F8B-4EAF-AA4A-819F954A95BC}" srcOrd="1" destOrd="0" presId="urn:microsoft.com/office/officeart/2005/8/layout/lProcess2"/>
    <dgm:cxn modelId="{16E1F7FE-BD2B-4E9C-BA6C-319C20B3E0DF}" type="presParOf" srcId="{2696AB04-7DCF-4FBB-8182-CD7B97DFB8D8}" destId="{67585B5B-F30C-446E-A284-7142BD2EBAC8}" srcOrd="2" destOrd="0" presId="urn:microsoft.com/office/officeart/2005/8/layout/lProcess2"/>
    <dgm:cxn modelId="{E451D098-54A9-4B1A-98D4-B65B204DB46E}" type="presParOf" srcId="{67585B5B-F30C-446E-A284-7142BD2EBAC8}" destId="{3139BE3D-7840-4FBA-A493-2B0A531B8124}" srcOrd="0" destOrd="0" presId="urn:microsoft.com/office/officeart/2005/8/layout/lProcess2"/>
    <dgm:cxn modelId="{3677699E-AE91-4FD8-B17D-4ECD10B77396}" type="presParOf" srcId="{67585B5B-F30C-446E-A284-7142BD2EBAC8}" destId="{A6351E0D-43B0-4B41-9E1D-521B93DBB819}" srcOrd="1" destOrd="0" presId="urn:microsoft.com/office/officeart/2005/8/layout/lProcess2"/>
    <dgm:cxn modelId="{F6C329DE-645F-4949-A707-51131092B3B7}" type="presParOf" srcId="{67585B5B-F30C-446E-A284-7142BD2EBAC8}" destId="{A259227F-7BF8-4522-924F-1CD25573DE09}" srcOrd="2" destOrd="0" presId="urn:microsoft.com/office/officeart/2005/8/layout/lProcess2"/>
    <dgm:cxn modelId="{4EC856E1-E930-4A3F-8AAF-E76B172EDF86}" type="presParOf" srcId="{A259227F-7BF8-4522-924F-1CD25573DE09}" destId="{104C4C91-80A0-4DFA-8309-4FC0E2184682}" srcOrd="0" destOrd="0" presId="urn:microsoft.com/office/officeart/2005/8/layout/lProcess2"/>
    <dgm:cxn modelId="{EF4550A4-15D3-49D2-8D6E-2E5221D75C0A}" type="presParOf" srcId="{104C4C91-80A0-4DFA-8309-4FC0E2184682}" destId="{80528BA2-82CD-4C9E-9B26-0E7AD1725661}" srcOrd="0" destOrd="0" presId="urn:microsoft.com/office/officeart/2005/8/layout/lProcess2"/>
    <dgm:cxn modelId="{A1EBD23C-3CAE-4B78-A3DE-F7871C3B371F}" type="presParOf" srcId="{104C4C91-80A0-4DFA-8309-4FC0E2184682}" destId="{217EA013-BCF8-40C0-A8B6-B875C1807534}" srcOrd="1" destOrd="0" presId="urn:microsoft.com/office/officeart/2005/8/layout/lProcess2"/>
    <dgm:cxn modelId="{3E461B98-754D-4703-9D04-6EF8D7ED3A5C}" type="presParOf" srcId="{104C4C91-80A0-4DFA-8309-4FC0E2184682}" destId="{61437B2F-347B-42BC-962A-0BB9B6724E20}" srcOrd="2" destOrd="0" presId="urn:microsoft.com/office/officeart/2005/8/layout/lProcess2"/>
    <dgm:cxn modelId="{9F17A597-195F-484B-94FF-D8EC1F00E422}" type="presParOf" srcId="{104C4C91-80A0-4DFA-8309-4FC0E2184682}" destId="{D4306162-17A7-43C1-B199-2FD1ADA0D1C8}" srcOrd="3" destOrd="0" presId="urn:microsoft.com/office/officeart/2005/8/layout/lProcess2"/>
    <dgm:cxn modelId="{4CEB85F2-20D5-4E35-A79D-525786CE7EB1}" type="presParOf" srcId="{104C4C91-80A0-4DFA-8309-4FC0E2184682}" destId="{48DFBCB6-B151-4E3A-B797-3A56D69F5E21}" srcOrd="4" destOrd="0" presId="urn:microsoft.com/office/officeart/2005/8/layout/lProcess2"/>
    <dgm:cxn modelId="{319BA610-480C-45C2-BD8F-048B5B8CC9AB}" type="presParOf" srcId="{2696AB04-7DCF-4FBB-8182-CD7B97DFB8D8}" destId="{E3264015-C4E1-4CE5-946D-FCCFE59C8E3F}" srcOrd="3" destOrd="0" presId="urn:microsoft.com/office/officeart/2005/8/layout/lProcess2"/>
    <dgm:cxn modelId="{DD4318DE-69C4-4AC9-96BE-6D680CB5F798}" type="presParOf" srcId="{2696AB04-7DCF-4FBB-8182-CD7B97DFB8D8}" destId="{B960D9D1-F201-46A2-9F40-93BCD4B3DCD4}" srcOrd="4" destOrd="0" presId="urn:microsoft.com/office/officeart/2005/8/layout/lProcess2"/>
    <dgm:cxn modelId="{771D5A3B-4567-40AC-AF02-F392AC1EAAFE}" type="presParOf" srcId="{B960D9D1-F201-46A2-9F40-93BCD4B3DCD4}" destId="{FB6238C9-46D0-467A-9591-C7C5895CC647}" srcOrd="0" destOrd="0" presId="urn:microsoft.com/office/officeart/2005/8/layout/lProcess2"/>
    <dgm:cxn modelId="{1A00F5BC-B32A-4333-B59F-D0A8CEC81C22}" type="presParOf" srcId="{B960D9D1-F201-46A2-9F40-93BCD4B3DCD4}" destId="{9B181080-ADD9-4611-87A6-42C6F9851F8A}" srcOrd="1" destOrd="0" presId="urn:microsoft.com/office/officeart/2005/8/layout/lProcess2"/>
    <dgm:cxn modelId="{493B9C71-7A5D-4B49-9A48-6F4C0EF8029F}" type="presParOf" srcId="{B960D9D1-F201-46A2-9F40-93BCD4B3DCD4}" destId="{1331FDE1-7F49-4590-B56A-EE46368D4912}" srcOrd="2" destOrd="0" presId="urn:microsoft.com/office/officeart/2005/8/layout/lProcess2"/>
    <dgm:cxn modelId="{C279FB64-5495-4128-B0F2-BCBC86B211D3}" type="presParOf" srcId="{1331FDE1-7F49-4590-B56A-EE46368D4912}" destId="{FEB49595-FDD2-4995-80CA-4E3EF6A6D069}" srcOrd="0" destOrd="0" presId="urn:microsoft.com/office/officeart/2005/8/layout/lProcess2"/>
    <dgm:cxn modelId="{C430261C-56CF-42AA-AB7C-F9FE2A37B25B}" type="presParOf" srcId="{FEB49595-FDD2-4995-80CA-4E3EF6A6D069}" destId="{B8C9AA0E-1C1D-4CA2-8EFA-D239F25066B7}" srcOrd="0" destOrd="0" presId="urn:microsoft.com/office/officeart/2005/8/layout/lProcess2"/>
    <dgm:cxn modelId="{029F9C93-5E7A-42F4-B4B2-95BD2104F8CD}" type="presParOf" srcId="{FEB49595-FDD2-4995-80CA-4E3EF6A6D069}" destId="{0BFFD9D5-48B4-4472-91DB-01C29ADF2CD1}" srcOrd="1" destOrd="0" presId="urn:microsoft.com/office/officeart/2005/8/layout/lProcess2"/>
    <dgm:cxn modelId="{49ED0D5B-50DD-44C6-BDCC-ACB6FA6CA424}" type="presParOf" srcId="{FEB49595-FDD2-4995-80CA-4E3EF6A6D069}" destId="{BB26A6BD-D714-4C3A-9BC8-A663EF2FC2A2}" srcOrd="2" destOrd="0" presId="urn:microsoft.com/office/officeart/2005/8/layout/lProcess2"/>
    <dgm:cxn modelId="{85687EEF-BFC3-4179-B7B9-C5E641BE4FB5}" type="presParOf" srcId="{FEB49595-FDD2-4995-80CA-4E3EF6A6D069}" destId="{0F547CFA-9C99-4619-A250-8CF951141FC0}" srcOrd="3" destOrd="0" presId="urn:microsoft.com/office/officeart/2005/8/layout/lProcess2"/>
    <dgm:cxn modelId="{4A43CEB8-2965-404A-AAFB-1AA2D0E1BCC7}" type="presParOf" srcId="{FEB49595-FDD2-4995-80CA-4E3EF6A6D069}" destId="{38BEAC7E-CF20-47C2-87BC-29207F41600A}" srcOrd="4" destOrd="0" presId="urn:microsoft.com/office/officeart/2005/8/layout/lProcess2"/>
    <dgm:cxn modelId="{CAD6E882-81D7-4A8F-9DE6-D2AD1019AD04}" type="presParOf" srcId="{2696AB04-7DCF-4FBB-8182-CD7B97DFB8D8}" destId="{B947FFD3-C81F-4EB3-993B-757A7FFDAEE6}" srcOrd="5" destOrd="0" presId="urn:microsoft.com/office/officeart/2005/8/layout/lProcess2"/>
    <dgm:cxn modelId="{04849D17-7518-4EF4-8828-6792B835D2EC}" type="presParOf" srcId="{2696AB04-7DCF-4FBB-8182-CD7B97DFB8D8}" destId="{74E77B36-70AD-41B4-8106-7845A9C2962D}" srcOrd="6" destOrd="0" presId="urn:microsoft.com/office/officeart/2005/8/layout/lProcess2"/>
    <dgm:cxn modelId="{B01F65C1-42F2-4255-9083-9CEAA9E0AC05}" type="presParOf" srcId="{74E77B36-70AD-41B4-8106-7845A9C2962D}" destId="{725975FB-2F6D-4118-A190-207FA89A3662}" srcOrd="0" destOrd="0" presId="urn:microsoft.com/office/officeart/2005/8/layout/lProcess2"/>
    <dgm:cxn modelId="{4E24D6D9-A27F-4C2C-8519-999B1DBE6EF9}" type="presParOf" srcId="{74E77B36-70AD-41B4-8106-7845A9C2962D}" destId="{8B2FD581-929C-42A3-AF93-99697B7830F8}" srcOrd="1" destOrd="0" presId="urn:microsoft.com/office/officeart/2005/8/layout/lProcess2"/>
    <dgm:cxn modelId="{FCCA1ECA-B67E-4C2B-9441-F199816A8E7E}" type="presParOf" srcId="{74E77B36-70AD-41B4-8106-7845A9C2962D}" destId="{C18910FD-BA49-477D-A939-96BBE5E35C62}" srcOrd="2" destOrd="0" presId="urn:microsoft.com/office/officeart/2005/8/layout/lProcess2"/>
    <dgm:cxn modelId="{8B7BA754-A2C3-4E11-AA72-BB5A4CCB4C03}" type="presParOf" srcId="{C18910FD-BA49-477D-A939-96BBE5E35C62}" destId="{BFC68B53-7593-44CC-9035-0E8A9B0C007C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34D12-112F-4DD6-AA66-857313F11BF8}">
      <dsp:nvSpPr>
        <dsp:cNvPr id="0" name=""/>
        <dsp:cNvSpPr/>
      </dsp:nvSpPr>
      <dsp:spPr>
        <a:xfrm>
          <a:off x="1857489" y="1840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Secretaría de E turismo </a:t>
          </a:r>
          <a:endParaRPr lang="es-SV" sz="800" kern="1200" dirty="0"/>
        </a:p>
      </dsp:txBody>
      <dsp:txXfrm>
        <a:off x="1857489" y="1840"/>
        <a:ext cx="915743" cy="915743"/>
      </dsp:txXfrm>
    </dsp:sp>
    <dsp:sp modelId="{E66B82C1-26D3-4D3C-8D38-F6A5C62938F6}">
      <dsp:nvSpPr>
        <dsp:cNvPr id="0" name=""/>
        <dsp:cNvSpPr/>
      </dsp:nvSpPr>
      <dsp:spPr>
        <a:xfrm rot="1350000">
          <a:off x="2822524" y="565703"/>
          <a:ext cx="243589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1350000">
        <a:off x="2822524" y="565703"/>
        <a:ext cx="243589" cy="309063"/>
      </dsp:txXfrm>
    </dsp:sp>
    <dsp:sp modelId="{7A5D44D0-8AC5-4566-ACAA-A208EC113AB0}">
      <dsp:nvSpPr>
        <dsp:cNvPr id="0" name=""/>
        <dsp:cNvSpPr/>
      </dsp:nvSpPr>
      <dsp:spPr>
        <a:xfrm>
          <a:off x="3128143" y="528162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Secretaría de E gobernación</a:t>
          </a:r>
          <a:endParaRPr lang="es-SV" sz="800" kern="1200" dirty="0"/>
        </a:p>
      </dsp:txBody>
      <dsp:txXfrm>
        <a:off x="3128143" y="528162"/>
        <a:ext cx="915743" cy="915743"/>
      </dsp:txXfrm>
    </dsp:sp>
    <dsp:sp modelId="{1B616C4D-179B-43CD-8355-2C3453E8CF5D}">
      <dsp:nvSpPr>
        <dsp:cNvPr id="0" name=""/>
        <dsp:cNvSpPr/>
      </dsp:nvSpPr>
      <dsp:spPr>
        <a:xfrm rot="4050000">
          <a:off x="3724743" y="1460460"/>
          <a:ext cx="243589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4050000">
        <a:off x="3724743" y="1460460"/>
        <a:ext cx="243589" cy="309063"/>
      </dsp:txXfrm>
    </dsp:sp>
    <dsp:sp modelId="{102FE590-CD27-452D-8902-EDD95DCAB16F}">
      <dsp:nvSpPr>
        <dsp:cNvPr id="0" name=""/>
        <dsp:cNvSpPr/>
      </dsp:nvSpPr>
      <dsp:spPr>
        <a:xfrm>
          <a:off x="3654465" y="1798816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Secretaría de E Medio Ambiente</a:t>
          </a:r>
          <a:endParaRPr lang="es-SV" sz="800" kern="1200" dirty="0"/>
        </a:p>
      </dsp:txBody>
      <dsp:txXfrm>
        <a:off x="3654465" y="1798816"/>
        <a:ext cx="915743" cy="915743"/>
      </dsp:txXfrm>
    </dsp:sp>
    <dsp:sp modelId="{041CBD0F-85DD-4848-A97C-111A156789CB}">
      <dsp:nvSpPr>
        <dsp:cNvPr id="0" name=""/>
        <dsp:cNvSpPr/>
      </dsp:nvSpPr>
      <dsp:spPr>
        <a:xfrm rot="6646474">
          <a:off x="3724703" y="2763962"/>
          <a:ext cx="273146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6646474">
        <a:off x="3724703" y="2763962"/>
        <a:ext cx="273146" cy="309063"/>
      </dsp:txXfrm>
    </dsp:sp>
    <dsp:sp modelId="{7EC3C94E-6434-4411-AF16-97E1CE310B43}">
      <dsp:nvSpPr>
        <dsp:cNvPr id="0" name=""/>
        <dsp:cNvSpPr/>
      </dsp:nvSpPr>
      <dsp:spPr>
        <a:xfrm>
          <a:off x="3146861" y="3136884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Representante Consejo Nacional para la Cultura y Arte </a:t>
          </a:r>
          <a:endParaRPr lang="es-SV" sz="800" kern="1200" dirty="0"/>
        </a:p>
      </dsp:txBody>
      <dsp:txXfrm>
        <a:off x="3146861" y="3136884"/>
        <a:ext cx="915743" cy="915743"/>
      </dsp:txXfrm>
    </dsp:sp>
    <dsp:sp modelId="{77DBF0D5-87F4-4C76-9E77-641B29ADC07A}">
      <dsp:nvSpPr>
        <dsp:cNvPr id="0" name=""/>
        <dsp:cNvSpPr/>
      </dsp:nvSpPr>
      <dsp:spPr>
        <a:xfrm rot="9624511">
          <a:off x="2846438" y="3667400"/>
          <a:ext cx="240015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9624511">
        <a:off x="2846438" y="3667400"/>
        <a:ext cx="240015" cy="309063"/>
      </dsp:txXfrm>
    </dsp:sp>
    <dsp:sp modelId="{2291D9A3-229D-4389-9215-9488EE5D0852}">
      <dsp:nvSpPr>
        <dsp:cNvPr id="0" name=""/>
        <dsp:cNvSpPr/>
      </dsp:nvSpPr>
      <dsp:spPr>
        <a:xfrm>
          <a:off x="1857489" y="3595792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Representante empresarial (Asoc. Mayor </a:t>
          </a:r>
          <a:r>
            <a:rPr lang="es-SV" sz="800" kern="1200" dirty="0" err="1" smtClean="0"/>
            <a:t>rep</a:t>
          </a:r>
          <a:r>
            <a:rPr lang="es-SV" sz="800" kern="1200" dirty="0" smtClean="0"/>
            <a:t>.)</a:t>
          </a:r>
          <a:endParaRPr lang="es-SV" sz="800" kern="1200" dirty="0"/>
        </a:p>
      </dsp:txBody>
      <dsp:txXfrm>
        <a:off x="1857489" y="3595792"/>
        <a:ext cx="915743" cy="915743"/>
      </dsp:txXfrm>
    </dsp:sp>
    <dsp:sp modelId="{4B54C385-32AF-45F9-B57A-1E5AA0AFCD55}">
      <dsp:nvSpPr>
        <dsp:cNvPr id="0" name=""/>
        <dsp:cNvSpPr/>
      </dsp:nvSpPr>
      <dsp:spPr>
        <a:xfrm rot="12150000">
          <a:off x="1564609" y="3638609"/>
          <a:ext cx="243589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12150000">
        <a:off x="1564609" y="3638609"/>
        <a:ext cx="243589" cy="309063"/>
      </dsp:txXfrm>
    </dsp:sp>
    <dsp:sp modelId="{0C1BE9CF-BE8D-4DC2-BA41-6344B6416054}">
      <dsp:nvSpPr>
        <dsp:cNvPr id="0" name=""/>
        <dsp:cNvSpPr/>
      </dsp:nvSpPr>
      <dsp:spPr>
        <a:xfrm>
          <a:off x="586835" y="3069470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Representante empresarial (Asoc. Mayor </a:t>
          </a:r>
          <a:r>
            <a:rPr lang="es-SV" sz="800" kern="1200" dirty="0" err="1" smtClean="0"/>
            <a:t>rep</a:t>
          </a:r>
          <a:r>
            <a:rPr lang="es-SV" sz="800" kern="1200" dirty="0" smtClean="0"/>
            <a:t>.)</a:t>
          </a:r>
          <a:endParaRPr lang="es-SV" sz="800" kern="1200" dirty="0"/>
        </a:p>
      </dsp:txBody>
      <dsp:txXfrm>
        <a:off x="586835" y="3069470"/>
        <a:ext cx="915743" cy="915743"/>
      </dsp:txXfrm>
    </dsp:sp>
    <dsp:sp modelId="{893281AD-BB82-47D9-8EE0-773B12BD7215}">
      <dsp:nvSpPr>
        <dsp:cNvPr id="0" name=""/>
        <dsp:cNvSpPr/>
      </dsp:nvSpPr>
      <dsp:spPr>
        <a:xfrm rot="14850000">
          <a:off x="662390" y="2743852"/>
          <a:ext cx="243589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14850000">
        <a:off x="662390" y="2743852"/>
        <a:ext cx="243589" cy="309063"/>
      </dsp:txXfrm>
    </dsp:sp>
    <dsp:sp modelId="{1BBC63F1-73AA-4AA7-91AE-8D067E8A4AC8}">
      <dsp:nvSpPr>
        <dsp:cNvPr id="0" name=""/>
        <dsp:cNvSpPr/>
      </dsp:nvSpPr>
      <dsp:spPr>
        <a:xfrm>
          <a:off x="60513" y="1798816"/>
          <a:ext cx="915743" cy="915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/>
            <a:t>Representante empresarial (Asoc. Mayor </a:t>
          </a:r>
          <a:r>
            <a:rPr lang="es-SV" sz="800" kern="1200" dirty="0" err="1" smtClean="0"/>
            <a:t>rep</a:t>
          </a:r>
          <a:r>
            <a:rPr lang="es-SV" sz="800" kern="1200" dirty="0" smtClean="0"/>
            <a:t>.)</a:t>
          </a:r>
          <a:endParaRPr lang="es-SV" sz="800" kern="1200" dirty="0"/>
        </a:p>
      </dsp:txBody>
      <dsp:txXfrm>
        <a:off x="60513" y="1798816"/>
        <a:ext cx="915743" cy="915743"/>
      </dsp:txXfrm>
    </dsp:sp>
    <dsp:sp modelId="{9D6CFCFB-C6D9-420B-BED5-CE6AE79E4674}">
      <dsp:nvSpPr>
        <dsp:cNvPr id="0" name=""/>
        <dsp:cNvSpPr/>
      </dsp:nvSpPr>
      <dsp:spPr>
        <a:xfrm rot="17550000">
          <a:off x="664806" y="1516611"/>
          <a:ext cx="192239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17550000">
        <a:off x="664806" y="1516611"/>
        <a:ext cx="192239" cy="309063"/>
      </dsp:txXfrm>
    </dsp:sp>
    <dsp:sp modelId="{007DBFCD-A425-426D-A7A5-B8994CC799B6}">
      <dsp:nvSpPr>
        <dsp:cNvPr id="0" name=""/>
        <dsp:cNvSpPr/>
      </dsp:nvSpPr>
      <dsp:spPr>
        <a:xfrm>
          <a:off x="508210" y="427953"/>
          <a:ext cx="1072995" cy="1116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/>
            <a:t>Representante empresarial (</a:t>
          </a:r>
          <a:r>
            <a:rPr lang="es-SV" sz="900" kern="1200" dirty="0" err="1" smtClean="0"/>
            <a:t>Asoc</a:t>
          </a:r>
          <a:r>
            <a:rPr lang="es-SV" sz="900" kern="1200" dirty="0" smtClean="0"/>
            <a:t>. Mayor </a:t>
          </a:r>
          <a:r>
            <a:rPr lang="es-SV" sz="900" kern="1200" dirty="0" err="1" smtClean="0"/>
            <a:t>rep</a:t>
          </a:r>
          <a:r>
            <a:rPr lang="es-SV" sz="900" kern="1200" dirty="0" smtClean="0"/>
            <a:t>.)</a:t>
          </a:r>
          <a:endParaRPr lang="es-SV" sz="900" kern="1200" dirty="0"/>
        </a:p>
      </dsp:txBody>
      <dsp:txXfrm>
        <a:off x="508210" y="427953"/>
        <a:ext cx="1072995" cy="1116163"/>
      </dsp:txXfrm>
    </dsp:sp>
    <dsp:sp modelId="{FDB21978-BAED-4E3F-9763-CFB9A22EA920}">
      <dsp:nvSpPr>
        <dsp:cNvPr id="0" name=""/>
        <dsp:cNvSpPr/>
      </dsp:nvSpPr>
      <dsp:spPr>
        <a:xfrm rot="20250000">
          <a:off x="1612342" y="554892"/>
          <a:ext cx="200324" cy="309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/>
        </a:p>
      </dsp:txBody>
      <dsp:txXfrm rot="20250000">
        <a:off x="1612342" y="554892"/>
        <a:ext cx="200324" cy="3090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F25B2-81EE-457E-AF6E-A165EB5FD3AA}">
      <dsp:nvSpPr>
        <dsp:cNvPr id="0" name=""/>
        <dsp:cNvSpPr/>
      </dsp:nvSpPr>
      <dsp:spPr>
        <a:xfrm>
          <a:off x="1469" y="0"/>
          <a:ext cx="1442144" cy="406399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Leyes</a:t>
          </a:r>
          <a:endParaRPr lang="es-SV" sz="2200" kern="1200" dirty="0"/>
        </a:p>
      </dsp:txBody>
      <dsp:txXfrm>
        <a:off x="1469" y="0"/>
        <a:ext cx="1442144" cy="1219200"/>
      </dsp:txXfrm>
    </dsp:sp>
    <dsp:sp modelId="{B5D63C8A-056F-44F2-98DF-1024DB89DB40}">
      <dsp:nvSpPr>
        <dsp:cNvPr id="0" name=""/>
        <dsp:cNvSpPr/>
      </dsp:nvSpPr>
      <dsp:spPr>
        <a:xfrm>
          <a:off x="145684" y="1219547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Ley CORSATUR</a:t>
          </a:r>
          <a:endParaRPr lang="es-SV" sz="1200" kern="1200" dirty="0"/>
        </a:p>
      </dsp:txBody>
      <dsp:txXfrm>
        <a:off x="145684" y="1219547"/>
        <a:ext cx="1153715" cy="798413"/>
      </dsp:txXfrm>
    </dsp:sp>
    <dsp:sp modelId="{85F48F9F-2E73-445F-AC68-A83D13E813C1}">
      <dsp:nvSpPr>
        <dsp:cNvPr id="0" name=""/>
        <dsp:cNvSpPr/>
      </dsp:nvSpPr>
      <dsp:spPr>
        <a:xfrm>
          <a:off x="145684" y="2140793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642854"/>
            <a:satOff val="1468"/>
            <a:lumOff val="-40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Ley de Turismo</a:t>
          </a:r>
          <a:endParaRPr lang="es-SV" sz="1200" kern="1200" dirty="0"/>
        </a:p>
      </dsp:txBody>
      <dsp:txXfrm>
        <a:off x="145684" y="2140793"/>
        <a:ext cx="1153715" cy="798413"/>
      </dsp:txXfrm>
    </dsp:sp>
    <dsp:sp modelId="{6EC01299-85E7-4286-AF69-2F9435729E89}">
      <dsp:nvSpPr>
        <dsp:cNvPr id="0" name=""/>
        <dsp:cNvSpPr/>
      </dsp:nvSpPr>
      <dsp:spPr>
        <a:xfrm>
          <a:off x="145684" y="3062039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1285709"/>
            <a:satOff val="2937"/>
            <a:lumOff val="-81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Ley ISTU</a:t>
          </a:r>
          <a:endParaRPr lang="es-SV" sz="1200" kern="1200" dirty="0"/>
        </a:p>
      </dsp:txBody>
      <dsp:txXfrm>
        <a:off x="145684" y="3062039"/>
        <a:ext cx="1153715" cy="798413"/>
      </dsp:txXfrm>
    </dsp:sp>
    <dsp:sp modelId="{3139BE3D-7840-4FBA-A493-2B0A531B8124}">
      <dsp:nvSpPr>
        <dsp:cNvPr id="0" name=""/>
        <dsp:cNvSpPr/>
      </dsp:nvSpPr>
      <dsp:spPr>
        <a:xfrm>
          <a:off x="1551775" y="0"/>
          <a:ext cx="1442144" cy="406399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Programas</a:t>
          </a:r>
          <a:endParaRPr lang="es-SV" sz="2200" kern="1200" dirty="0"/>
        </a:p>
      </dsp:txBody>
      <dsp:txXfrm>
        <a:off x="1551775" y="0"/>
        <a:ext cx="1442144" cy="1219200"/>
      </dsp:txXfrm>
    </dsp:sp>
    <dsp:sp modelId="{80528BA2-82CD-4C9E-9B26-0E7AD1725661}">
      <dsp:nvSpPr>
        <dsp:cNvPr id="0" name=""/>
        <dsp:cNvSpPr/>
      </dsp:nvSpPr>
      <dsp:spPr>
        <a:xfrm>
          <a:off x="1695989" y="1219547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1928563"/>
            <a:satOff val="4405"/>
            <a:lumOff val="-1220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PREMODER</a:t>
          </a:r>
          <a:endParaRPr lang="es-SV" sz="1200" kern="1200" dirty="0"/>
        </a:p>
      </dsp:txBody>
      <dsp:txXfrm>
        <a:off x="1695989" y="1219547"/>
        <a:ext cx="1153715" cy="798413"/>
      </dsp:txXfrm>
    </dsp:sp>
    <dsp:sp modelId="{61437B2F-347B-42BC-962A-0BB9B6724E20}">
      <dsp:nvSpPr>
        <dsp:cNvPr id="0" name=""/>
        <dsp:cNvSpPr/>
      </dsp:nvSpPr>
      <dsp:spPr>
        <a:xfrm>
          <a:off x="1695989" y="2140793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PRODEMORO?</a:t>
          </a:r>
          <a:endParaRPr lang="es-SV" sz="1200" kern="1200" dirty="0"/>
        </a:p>
      </dsp:txBody>
      <dsp:txXfrm>
        <a:off x="1695989" y="2140793"/>
        <a:ext cx="1153715" cy="798413"/>
      </dsp:txXfrm>
    </dsp:sp>
    <dsp:sp modelId="{48DFBCB6-B151-4E3A-B797-3A56D69F5E21}">
      <dsp:nvSpPr>
        <dsp:cNvPr id="0" name=""/>
        <dsp:cNvSpPr/>
      </dsp:nvSpPr>
      <dsp:spPr>
        <a:xfrm>
          <a:off x="1695989" y="3062039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3214272"/>
            <a:satOff val="7342"/>
            <a:lumOff val="-203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PRODEMOR?</a:t>
          </a:r>
          <a:endParaRPr lang="es-SV" sz="1200" kern="1200" dirty="0"/>
        </a:p>
      </dsp:txBody>
      <dsp:txXfrm>
        <a:off x="1695989" y="3062039"/>
        <a:ext cx="1153715" cy="798413"/>
      </dsp:txXfrm>
    </dsp:sp>
    <dsp:sp modelId="{FB6238C9-46D0-467A-9591-C7C5895CC647}">
      <dsp:nvSpPr>
        <dsp:cNvPr id="0" name=""/>
        <dsp:cNvSpPr/>
      </dsp:nvSpPr>
      <dsp:spPr>
        <a:xfrm>
          <a:off x="3113992" y="0"/>
          <a:ext cx="1442144" cy="406399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Planes</a:t>
          </a:r>
          <a:endParaRPr lang="es-SV" sz="2200" kern="1200" dirty="0"/>
        </a:p>
      </dsp:txBody>
      <dsp:txXfrm>
        <a:off x="3113992" y="0"/>
        <a:ext cx="1442144" cy="1219200"/>
      </dsp:txXfrm>
    </dsp:sp>
    <dsp:sp modelId="{B8C9AA0E-1C1D-4CA2-8EFA-D239F25066B7}">
      <dsp:nvSpPr>
        <dsp:cNvPr id="0" name=""/>
        <dsp:cNvSpPr/>
      </dsp:nvSpPr>
      <dsp:spPr>
        <a:xfrm>
          <a:off x="3246294" y="1219547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3857127"/>
            <a:satOff val="8811"/>
            <a:lumOff val="-244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Plan Quinquenal</a:t>
          </a:r>
          <a:endParaRPr lang="es-SV" sz="1200" kern="1200" dirty="0"/>
        </a:p>
      </dsp:txBody>
      <dsp:txXfrm>
        <a:off x="3246294" y="1219547"/>
        <a:ext cx="1153715" cy="798413"/>
      </dsp:txXfrm>
    </dsp:sp>
    <dsp:sp modelId="{BB26A6BD-D714-4C3A-9BC8-A663EF2FC2A2}">
      <dsp:nvSpPr>
        <dsp:cNvPr id="0" name=""/>
        <dsp:cNvSpPr/>
      </dsp:nvSpPr>
      <dsp:spPr>
        <a:xfrm>
          <a:off x="3246294" y="2140793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4499981"/>
            <a:satOff val="10279"/>
            <a:lumOff val="-284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Plan 2014/2020</a:t>
          </a:r>
          <a:endParaRPr lang="es-SV" sz="1200" kern="1200" dirty="0"/>
        </a:p>
      </dsp:txBody>
      <dsp:txXfrm>
        <a:off x="3246294" y="2140793"/>
        <a:ext cx="1153715" cy="798413"/>
      </dsp:txXfrm>
    </dsp:sp>
    <dsp:sp modelId="{38BEAC7E-CF20-47C2-87BC-29207F41600A}">
      <dsp:nvSpPr>
        <dsp:cNvPr id="0" name=""/>
        <dsp:cNvSpPr/>
      </dsp:nvSpPr>
      <dsp:spPr>
        <a:xfrm>
          <a:off x="3246294" y="3062039"/>
          <a:ext cx="1153715" cy="798413"/>
        </a:xfrm>
        <a:prstGeom prst="roundRect">
          <a:avLst>
            <a:gd name="adj" fmla="val 1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Plan de Agricultura Familiar</a:t>
          </a:r>
          <a:endParaRPr lang="es-SV" sz="1200" kern="1200" dirty="0"/>
        </a:p>
      </dsp:txBody>
      <dsp:txXfrm>
        <a:off x="3246294" y="3062039"/>
        <a:ext cx="1153715" cy="798413"/>
      </dsp:txXfrm>
    </dsp:sp>
    <dsp:sp modelId="{725975FB-2F6D-4118-A190-207FA89A3662}">
      <dsp:nvSpPr>
        <dsp:cNvPr id="0" name=""/>
        <dsp:cNvSpPr/>
      </dsp:nvSpPr>
      <dsp:spPr>
        <a:xfrm>
          <a:off x="4652385" y="0"/>
          <a:ext cx="1442144" cy="406399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Estrategias</a:t>
          </a:r>
        </a:p>
      </dsp:txBody>
      <dsp:txXfrm>
        <a:off x="4652385" y="0"/>
        <a:ext cx="1442144" cy="121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DBA566AA-B6AE-417E-9125-8F86CB46E7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6" rIns="93092" bIns="4654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E84F3514-41E9-4435-BFFD-A3972D111B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26D8F-08DC-444A-8A23-EC89E02E17B4}" type="slidenum">
              <a:rPr lang="en-US"/>
              <a:pPr/>
              <a:t>5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0088"/>
            <a:ext cx="4640262" cy="3479800"/>
          </a:xfrm>
          <a:ln w="12700" cap="flat"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91" y="4413409"/>
            <a:ext cx="5135669" cy="4178619"/>
          </a:xfrm>
          <a:ln/>
        </p:spPr>
        <p:txBody>
          <a:bodyPr lIns="91963" tIns="45982" rIns="91963" bIns="45982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6" name="Object 173"/>
          <p:cNvGraphicFramePr>
            <a:graphicFrameLocks noChangeAspect="1"/>
          </p:cNvGraphicFramePr>
          <p:nvPr/>
        </p:nvGraphicFramePr>
        <p:xfrm>
          <a:off x="8040688" y="6454775"/>
          <a:ext cx="1014412" cy="301625"/>
        </p:xfrm>
        <a:graphic>
          <a:graphicData uri="http://schemas.openxmlformats.org/presentationml/2006/ole">
            <p:oleObj spid="_x0000_s1026" name="CorelDRAW" r:id="rId14" imgW="2050920" imgH="60696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2" Target="../media/image3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8" Target="../media/image40.jpeg" Type="http://schemas.openxmlformats.org/officeDocument/2006/relationships/image"/><Relationship Id="rId3" Target="../media/image9.jpeg" Type="http://schemas.openxmlformats.org/officeDocument/2006/relationships/image"/><Relationship Id="rId7" Target="../media/image39.jpeg" Type="http://schemas.openxmlformats.org/officeDocument/2006/relationships/image"/><Relationship Id="rId2" Target="../media/image36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38.jpeg" Type="http://schemas.openxmlformats.org/officeDocument/2006/relationships/image"/><Relationship Id="rId11" Target="../media/image43.wmf" Type="http://schemas.openxmlformats.org/officeDocument/2006/relationships/image"/><Relationship Id="rId5" Target="../media/image3.jpeg" Type="http://schemas.openxmlformats.org/officeDocument/2006/relationships/image"/><Relationship Id="rId10" Target="../media/image42.jpeg" Type="http://schemas.openxmlformats.org/officeDocument/2006/relationships/image"/><Relationship Id="rId4" Target="../media/image37.jpeg" Type="http://schemas.openxmlformats.org/officeDocument/2006/relationships/image"/><Relationship Id="rId9" Target="../media/image41.jpe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6342063"/>
            <a:ext cx="5815013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3" name="Rectangle 63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406775" y="4619101"/>
          <a:ext cx="2408238" cy="715963"/>
        </p:xfrm>
        <a:graphic>
          <a:graphicData uri="http://schemas.openxmlformats.org/presentationml/2006/ole">
            <p:oleObj spid="_x0000_s2050" name="CorelDRAW" r:id="rId3" imgW="2050920" imgH="606960" progId="">
              <p:embed/>
            </p:oleObj>
          </a:graphicData>
        </a:graphic>
      </p:graphicFrame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57163" y="5548881"/>
            <a:ext cx="8834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1600" b="1" dirty="0">
                <a:solidFill>
                  <a:srgbClr val="004C6F"/>
                </a:solidFill>
                <a:latin typeface="Univers" pitchFamily="34" charset="0"/>
              </a:rPr>
              <a:t>P</a:t>
            </a: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ROGRAMA </a:t>
            </a:r>
            <a:r>
              <a:rPr lang="es-SV" sz="1600" b="1" dirty="0">
                <a:solidFill>
                  <a:srgbClr val="004C6F"/>
                </a:solidFill>
                <a:latin typeface="Univers" pitchFamily="34" charset="0"/>
              </a:rPr>
              <a:t>S</a:t>
            </a: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ALVADOREÑO DE </a:t>
            </a:r>
            <a:r>
              <a:rPr lang="es-SV" sz="1600" b="1" dirty="0">
                <a:solidFill>
                  <a:srgbClr val="004C6F"/>
                </a:solidFill>
                <a:latin typeface="Univers" pitchFamily="34" charset="0"/>
              </a:rPr>
              <a:t>I</a:t>
            </a: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NVESTIGACIÓN </a:t>
            </a:r>
            <a:br>
              <a:rPr lang="es-SV" sz="1400" b="1" dirty="0">
                <a:solidFill>
                  <a:srgbClr val="004C6F"/>
                </a:solidFill>
                <a:latin typeface="Univers" pitchFamily="34" charset="0"/>
              </a:rPr>
            </a:b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SOBRE </a:t>
            </a:r>
            <a:r>
              <a:rPr lang="es-SV" sz="1600" b="1" dirty="0">
                <a:solidFill>
                  <a:srgbClr val="004C6F"/>
                </a:solidFill>
                <a:latin typeface="Univers" pitchFamily="34" charset="0"/>
              </a:rPr>
              <a:t>D</a:t>
            </a: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ESARROLLO Y </a:t>
            </a:r>
            <a:r>
              <a:rPr lang="es-SV" sz="1600" b="1" dirty="0">
                <a:solidFill>
                  <a:srgbClr val="004C6F"/>
                </a:solidFill>
                <a:latin typeface="Univers" pitchFamily="34" charset="0"/>
              </a:rPr>
              <a:t>M</a:t>
            </a: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EDIO </a:t>
            </a:r>
            <a:r>
              <a:rPr lang="es-SV" sz="1600" b="1" dirty="0">
                <a:solidFill>
                  <a:srgbClr val="004C6F"/>
                </a:solidFill>
                <a:latin typeface="Univers" pitchFamily="34" charset="0"/>
              </a:rPr>
              <a:t>A</a:t>
            </a:r>
            <a:r>
              <a:rPr lang="es-SV" sz="1400" b="1" dirty="0">
                <a:solidFill>
                  <a:srgbClr val="004C6F"/>
                </a:solidFill>
                <a:latin typeface="Univers" pitchFamily="34" charset="0"/>
              </a:rPr>
              <a:t>MBIENTE</a:t>
            </a:r>
            <a:endParaRPr lang="en-US" sz="1400" b="1" dirty="0">
              <a:solidFill>
                <a:srgbClr val="004C6F"/>
              </a:solidFill>
              <a:latin typeface="Univers" pitchFamily="34" charset="0"/>
            </a:endParaRPr>
          </a:p>
        </p:txBody>
      </p:sp>
      <p:sp>
        <p:nvSpPr>
          <p:cNvPr id="2056" name="Rectangle 65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7" name="Rectangle 6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8" name="Text Box 121"/>
          <p:cNvSpPr txBox="1">
            <a:spLocks noChangeArrowheads="1"/>
          </p:cNvSpPr>
          <p:nvPr/>
        </p:nvSpPr>
        <p:spPr bwMode="auto">
          <a:xfrm>
            <a:off x="7434263" y="6281738"/>
            <a:ext cx="1709737" cy="457200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2059" name="Group 67"/>
          <p:cNvGrpSpPr>
            <a:grpSpLocks/>
          </p:cNvGrpSpPr>
          <p:nvPr/>
        </p:nvGrpSpPr>
        <p:grpSpPr bwMode="auto">
          <a:xfrm>
            <a:off x="8385175" y="6338888"/>
            <a:ext cx="566738" cy="493712"/>
            <a:chOff x="2250" y="1649"/>
            <a:chExt cx="565" cy="547"/>
          </a:xfrm>
        </p:grpSpPr>
        <p:sp>
          <p:nvSpPr>
            <p:cNvPr id="2060" name="Freeform 68"/>
            <p:cNvSpPr>
              <a:spLocks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1" name="Freeform 69"/>
            <p:cNvSpPr>
              <a:spLocks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2" name="Freeform 70"/>
            <p:cNvSpPr>
              <a:spLocks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3" name="Freeform 71"/>
            <p:cNvSpPr>
              <a:spLocks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4" name="Freeform 72"/>
            <p:cNvSpPr>
              <a:spLocks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5" name="Freeform 73"/>
            <p:cNvSpPr>
              <a:spLocks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6" name="Freeform 74"/>
            <p:cNvSpPr>
              <a:spLocks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7" name="Freeform 75"/>
            <p:cNvSpPr>
              <a:spLocks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8" name="Freeform 76"/>
            <p:cNvSpPr>
              <a:spLocks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9" name="Freeform 77"/>
            <p:cNvSpPr>
              <a:spLocks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0" name="Freeform 78"/>
            <p:cNvSpPr>
              <a:spLocks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1" name="Freeform 79"/>
            <p:cNvSpPr>
              <a:spLocks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2" name="Freeform 80"/>
            <p:cNvSpPr>
              <a:spLocks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3" name="Freeform 81"/>
            <p:cNvSpPr>
              <a:spLocks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4" name="Freeform 82"/>
            <p:cNvSpPr>
              <a:spLocks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5" name="Freeform 83"/>
            <p:cNvSpPr>
              <a:spLocks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6" name="Freeform 84"/>
            <p:cNvSpPr>
              <a:spLocks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7" name="Freeform 85"/>
            <p:cNvSpPr>
              <a:spLocks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8" name="Freeform 86"/>
            <p:cNvSpPr>
              <a:spLocks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9" name="Freeform 87"/>
            <p:cNvSpPr>
              <a:spLocks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0" name="Freeform 88"/>
            <p:cNvSpPr>
              <a:spLocks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1" name="Freeform 89"/>
            <p:cNvSpPr>
              <a:spLocks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2" name="Freeform 90"/>
            <p:cNvSpPr>
              <a:spLocks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3" name="Freeform 91"/>
            <p:cNvSpPr>
              <a:spLocks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4" name="Freeform 92"/>
            <p:cNvSpPr>
              <a:spLocks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5" name="Freeform 93"/>
            <p:cNvSpPr>
              <a:spLocks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6" name="Freeform 94"/>
            <p:cNvSpPr>
              <a:spLocks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7" name="Freeform 95"/>
            <p:cNvSpPr>
              <a:spLocks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8" name="Freeform 96"/>
            <p:cNvSpPr>
              <a:spLocks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9" name="Freeform 97"/>
            <p:cNvSpPr>
              <a:spLocks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0" name="Freeform 98"/>
            <p:cNvSpPr>
              <a:spLocks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1" name="Freeform 99"/>
            <p:cNvSpPr>
              <a:spLocks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2" name="Freeform 100"/>
            <p:cNvSpPr>
              <a:spLocks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3" name="Freeform 101"/>
            <p:cNvSpPr>
              <a:spLocks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4" name="Freeform 102"/>
            <p:cNvSpPr>
              <a:spLocks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5" name="Freeform 103"/>
            <p:cNvSpPr>
              <a:spLocks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6" name="Freeform 104"/>
            <p:cNvSpPr>
              <a:spLocks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7" name="Freeform 105"/>
            <p:cNvSpPr>
              <a:spLocks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8" name="Freeform 106"/>
            <p:cNvSpPr>
              <a:spLocks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9" name="Freeform 107"/>
            <p:cNvSpPr>
              <a:spLocks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0" name="Freeform 108"/>
            <p:cNvSpPr>
              <a:spLocks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1" name="Freeform 109"/>
            <p:cNvSpPr>
              <a:spLocks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2" name="Freeform 110"/>
            <p:cNvSpPr>
              <a:spLocks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3" name="Freeform 111"/>
            <p:cNvSpPr>
              <a:spLocks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4" name="Freeform 112"/>
            <p:cNvSpPr>
              <a:spLocks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5" name="Freeform 113"/>
            <p:cNvSpPr>
              <a:spLocks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6" name="Freeform 114"/>
            <p:cNvSpPr>
              <a:spLocks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7" name="Freeform 115"/>
            <p:cNvSpPr>
              <a:spLocks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8" name="Freeform 116"/>
            <p:cNvSpPr>
              <a:spLocks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9" name="Freeform 117"/>
            <p:cNvSpPr>
              <a:spLocks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0" name="Freeform 118"/>
            <p:cNvSpPr>
              <a:spLocks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1" name="Freeform 119"/>
            <p:cNvSpPr>
              <a:spLocks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2" name="Freeform 120"/>
            <p:cNvSpPr>
              <a:spLocks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64" name="11 CuadroTexto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166070" y="1944714"/>
            <a:ext cx="72921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SV" sz="3600" b="1" dirty="0" smtClean="0">
                <a:solidFill>
                  <a:schemeClr val="bg1"/>
                </a:solidFill>
                <a:latin typeface="+mj-lt"/>
              </a:rPr>
              <a:t>La apuesta del turismo en El Salvador  </a:t>
            </a:r>
            <a:endParaRPr lang="es-SV" sz="3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5" name="Picture 1" descr="C:\Users\xortiz\Pictures\chalate\103___06\IMG_36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6416" y="1870743"/>
            <a:ext cx="3411167" cy="2558375"/>
          </a:xfrm>
          <a:prstGeom prst="rect">
            <a:avLst/>
          </a:prstGeom>
          <a:noFill/>
        </p:spPr>
      </p:pic>
      <p:sp>
        <p:nvSpPr>
          <p:cNvPr id="67" name="11 CuadroTexto"/>
          <p:cNvSpPr txBox="1">
            <a:spLocks noChangeArrowheads="1"/>
          </p:cNvSpPr>
          <p:nvPr/>
        </p:nvSpPr>
        <p:spPr bwMode="auto">
          <a:xfrm>
            <a:off x="916360" y="335452"/>
            <a:ext cx="7777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SV" sz="3600" b="1" dirty="0" smtClean="0">
                <a:solidFill>
                  <a:srgbClr val="BF5A00"/>
                </a:solidFill>
                <a:latin typeface="+mj-lt"/>
              </a:rPr>
              <a:t>La apuesta del turismo en El Salvador  </a:t>
            </a:r>
            <a:endParaRPr lang="es-SV" sz="3600" b="1" dirty="0">
              <a:solidFill>
                <a:srgbClr val="BF5A00"/>
              </a:solidFill>
              <a:latin typeface="+mj-lt"/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1378481" y="1052736"/>
            <a:ext cx="6335713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MX" sz="2800" b="1" dirty="0" smtClean="0">
                <a:solidFill>
                  <a:srgbClr val="BF5A00"/>
                </a:solidFill>
              </a:rPr>
              <a:t>Una mirada a la institucionalidad </a:t>
            </a:r>
            <a:endParaRPr lang="es-ES" sz="2800" b="1" dirty="0">
              <a:solidFill>
                <a:srgbClr val="BF5A00"/>
              </a:solidFill>
            </a:endParaRPr>
          </a:p>
        </p:txBody>
      </p:sp>
      <p:pic>
        <p:nvPicPr>
          <p:cNvPr id="69" name="Picture 12" descr="C:\Users\xortiz\Pictures\2011-02-17 Prodetur1\Prodetur1 1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8508" y="1954932"/>
            <a:ext cx="3235424" cy="2426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87450" y="188913"/>
            <a:ext cx="7451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 dirty="0">
                <a:solidFill>
                  <a:srgbClr val="BF5A00"/>
                </a:solidFill>
                <a:latin typeface="Arial" charset="0"/>
                <a:ea typeface="+mj-ea"/>
                <a:cs typeface="+mj-cs"/>
              </a:rPr>
              <a:t>Mapeo de experiencias  de TRC   </a:t>
            </a:r>
          </a:p>
        </p:txBody>
      </p:sp>
      <p:pic>
        <p:nvPicPr>
          <p:cNvPr id="7171" name="2 Imagen" descr="Iniciativas22_03_20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424167" cy="545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Elipse"/>
          <p:cNvSpPr/>
          <p:nvPr/>
        </p:nvSpPr>
        <p:spPr>
          <a:xfrm>
            <a:off x="6876256" y="3140968"/>
            <a:ext cx="216024" cy="216024"/>
          </a:xfrm>
          <a:prstGeom prst="ellipse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800" dirty="0"/>
          </a:p>
        </p:txBody>
      </p:sp>
      <p:sp>
        <p:nvSpPr>
          <p:cNvPr id="5" name="4 Elipse"/>
          <p:cNvSpPr/>
          <p:nvPr/>
        </p:nvSpPr>
        <p:spPr>
          <a:xfrm>
            <a:off x="4860032" y="3861048"/>
            <a:ext cx="216024" cy="216024"/>
          </a:xfrm>
          <a:prstGeom prst="ellipse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800" dirty="0"/>
          </a:p>
        </p:txBody>
      </p:sp>
      <p:cxnSp>
        <p:nvCxnSpPr>
          <p:cNvPr id="8" name="7 Conector recto de flecha"/>
          <p:cNvCxnSpPr>
            <a:stCxn id="5" idx="0"/>
          </p:cNvCxnSpPr>
          <p:nvPr/>
        </p:nvCxnSpPr>
        <p:spPr>
          <a:xfrm rot="5400000" flipH="1" flipV="1">
            <a:off x="4878034" y="2654914"/>
            <a:ext cx="1296144" cy="1116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5436096" y="1700808"/>
            <a:ext cx="1440160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9 CuadroTexto"/>
          <p:cNvSpPr txBox="1"/>
          <p:nvPr/>
        </p:nvSpPr>
        <p:spPr>
          <a:xfrm>
            <a:off x="5364088" y="1700808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7 experiencias </a:t>
            </a:r>
          </a:p>
          <a:p>
            <a:pPr algn="ctr"/>
            <a:r>
              <a:rPr lang="es-SV" sz="800" dirty="0" smtClean="0"/>
              <a:t>9 municipios</a:t>
            </a:r>
          </a:p>
          <a:p>
            <a:pPr algn="ctr"/>
            <a:r>
              <a:rPr lang="es-SV" sz="800" dirty="0" smtClean="0"/>
              <a:t>Tipo de experiencias:  3 rutas,  taller añil, bambú, dulces típicos, globos,  alfarería, textiles. </a:t>
            </a:r>
          </a:p>
          <a:p>
            <a:endParaRPr lang="es-SV" sz="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1700808"/>
            <a:ext cx="144016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26 experiencias </a:t>
            </a:r>
          </a:p>
          <a:p>
            <a:pPr algn="ctr"/>
            <a:r>
              <a:rPr lang="es-SV" sz="800" dirty="0" smtClean="0"/>
              <a:t>8 municipios</a:t>
            </a:r>
          </a:p>
          <a:p>
            <a:pPr algn="ctr"/>
            <a:r>
              <a:rPr lang="es-SV" sz="800" dirty="0" smtClean="0"/>
              <a:t>Tipo:  recorridos, artesanías, hoteles, restaurantes </a:t>
            </a:r>
          </a:p>
          <a:p>
            <a:endParaRPr lang="es-SV" sz="800" dirty="0"/>
          </a:p>
        </p:txBody>
      </p:sp>
      <p:cxnSp>
        <p:nvCxnSpPr>
          <p:cNvPr id="12" name="11 Conector recto de flecha"/>
          <p:cNvCxnSpPr>
            <a:stCxn id="4" idx="6"/>
          </p:cNvCxnSpPr>
          <p:nvPr/>
        </p:nvCxnSpPr>
        <p:spPr>
          <a:xfrm flipV="1">
            <a:off x="7092280" y="2564904"/>
            <a:ext cx="432048" cy="6840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Llamada rectangular"/>
          <p:cNvSpPr/>
          <p:nvPr/>
        </p:nvSpPr>
        <p:spPr>
          <a:xfrm>
            <a:off x="947956" y="1844823"/>
            <a:ext cx="1391796" cy="520871"/>
          </a:xfrm>
          <a:prstGeom prst="wedgeRectCallout">
            <a:avLst>
              <a:gd name="adj1" fmla="val 49647"/>
              <a:gd name="adj2" fmla="val 10682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800" dirty="0" smtClean="0">
                <a:solidFill>
                  <a:schemeClr val="tx1"/>
                </a:solidFill>
              </a:rPr>
              <a:t>70 experiencias </a:t>
            </a:r>
            <a:endParaRPr lang="es-SV" sz="1800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827584" y="5517232"/>
            <a:ext cx="216024" cy="216024"/>
          </a:xfrm>
          <a:prstGeom prst="ellipse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324528" cy="1143000"/>
          </a:xfrm>
        </p:spPr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Bosque de Cinquera: Conservación y mejoramiento de medios de vida.</a:t>
            </a:r>
          </a:p>
        </p:txBody>
      </p:sp>
      <p:sp>
        <p:nvSpPr>
          <p:cNvPr id="4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107504" y="1523923"/>
            <a:ext cx="485039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5 mil has de bosque secundario en antiguas áreas de cultivo.  </a:t>
            </a:r>
          </a:p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Apropiación del bosque como patrimonio de los repobladores. </a:t>
            </a:r>
          </a:p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Organización comunitaria gestiona la actividad turística y el  manejo sostenible </a:t>
            </a:r>
            <a:r>
              <a:rPr lang="es-MX" sz="1800" b="1" dirty="0">
                <a:solidFill>
                  <a:srgbClr val="004C6F"/>
                </a:solidFill>
                <a:latin typeface="Arial" charset="0"/>
              </a:rPr>
              <a:t>de recursos </a:t>
            </a: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naturales como opción de medios de vida.</a:t>
            </a:r>
          </a:p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En proceso de convertirse en parte del Sistema Nacional de Áreas Protegidas.</a:t>
            </a:r>
          </a:p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4C6F"/>
                </a:solidFill>
                <a:latin typeface="Arial" charset="0"/>
              </a:rPr>
              <a:t>Lugar referente de la historia y cultura contemporánea en El Salvador</a:t>
            </a:r>
          </a:p>
          <a:p>
            <a:pPr>
              <a:spcBef>
                <a:spcPct val="50000"/>
              </a:spcBef>
            </a:pPr>
            <a:endParaRPr lang="es-ES" sz="1800" dirty="0"/>
          </a:p>
        </p:txBody>
      </p:sp>
      <p:pic>
        <p:nvPicPr>
          <p:cNvPr id="6" name="Picture 14" descr="DSC_03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96752"/>
            <a:ext cx="321259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DSC_02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586941"/>
            <a:ext cx="3240360" cy="2506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4624"/>
            <a:ext cx="5338936" cy="1498178"/>
          </a:xfrm>
        </p:spPr>
        <p:txBody>
          <a:bodyPr>
            <a:normAutofit fontScale="90000"/>
          </a:bodyPr>
          <a:lstStyle/>
          <a:p>
            <a:r>
              <a:rPr lang="es-SV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Ruta de Paz: integrando historia, cultura, economía local y ecosistemas.</a:t>
            </a:r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904234"/>
            <a:ext cx="484549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Integra, a través del turismo, a siete municipalidades de zonas tradicionalmente marginadas de la vida productiva nacional, en el norte de Morazán. </a:t>
            </a:r>
          </a:p>
          <a:p>
            <a:pPr algn="l">
              <a:spcBef>
                <a:spcPct val="50000"/>
              </a:spcBef>
            </a:pP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Oferta diversa: </a:t>
            </a:r>
            <a:r>
              <a:rPr lang="es-MX" sz="1600" b="1" dirty="0">
                <a:solidFill>
                  <a:srgbClr val="004C6F"/>
                </a:solidFill>
                <a:latin typeface="Arial" charset="0"/>
              </a:rPr>
              <a:t>memoria </a:t>
            </a: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histórica,  </a:t>
            </a:r>
            <a:r>
              <a:rPr lang="es-MX" sz="1600" b="1" dirty="0">
                <a:solidFill>
                  <a:srgbClr val="004C6F"/>
                </a:solidFill>
                <a:latin typeface="Arial" charset="0"/>
              </a:rPr>
              <a:t>belleza escénica, </a:t>
            </a: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arte y cultura (Festival de Invierno).</a:t>
            </a:r>
          </a:p>
          <a:p>
            <a:pPr algn="l">
              <a:spcBef>
                <a:spcPct val="50000"/>
              </a:spcBef>
            </a:pP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La lógica </a:t>
            </a:r>
            <a:r>
              <a:rPr lang="es-MX" sz="1600" b="1" dirty="0">
                <a:solidFill>
                  <a:srgbClr val="004C6F"/>
                </a:solidFill>
                <a:latin typeface="Arial" charset="0"/>
              </a:rPr>
              <a:t>de ruta dinamiza la economía local: </a:t>
            </a: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agricultura, </a:t>
            </a:r>
            <a:r>
              <a:rPr lang="es-MX" sz="1600" b="1" dirty="0">
                <a:solidFill>
                  <a:srgbClr val="004C6F"/>
                </a:solidFill>
                <a:latin typeface="Arial" charset="0"/>
              </a:rPr>
              <a:t>turismo, artesanías y servicios ofrecidos por empresas locales y comunidades</a:t>
            </a:r>
            <a:r>
              <a:rPr lang="es-MX" sz="1600" dirty="0"/>
              <a:t>. </a:t>
            </a:r>
            <a:endParaRPr lang="es-MX" sz="1600" dirty="0" smtClean="0"/>
          </a:p>
          <a:p>
            <a:pPr algn="l">
              <a:spcBef>
                <a:spcPct val="50000"/>
              </a:spcBef>
            </a:pP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Logro de contar con sus propios </a:t>
            </a:r>
            <a:r>
              <a:rPr lang="es-MX" sz="1600" b="1" dirty="0" err="1" smtClean="0">
                <a:solidFill>
                  <a:srgbClr val="004C6F"/>
                </a:solidFill>
                <a:latin typeface="Arial" charset="0"/>
              </a:rPr>
              <a:t>touroperadores</a:t>
            </a: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: </a:t>
            </a:r>
            <a:r>
              <a:rPr lang="es-MX" sz="1600" b="1" dirty="0" err="1" smtClean="0">
                <a:solidFill>
                  <a:srgbClr val="004C6F"/>
                </a:solidFill>
                <a:latin typeface="Arial" charset="0"/>
              </a:rPr>
              <a:t>Perquintours</a:t>
            </a: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  con 26 empresas vinculadas.</a:t>
            </a:r>
          </a:p>
          <a:p>
            <a:pPr algn="l">
              <a:spcBef>
                <a:spcPct val="50000"/>
              </a:spcBef>
              <a:buNone/>
            </a:pPr>
            <a:endParaRPr lang="es-MX" sz="1600" b="1" dirty="0" smtClean="0">
              <a:solidFill>
                <a:srgbClr val="004C6F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s-ES" sz="1600" dirty="0"/>
          </a:p>
        </p:txBody>
      </p:sp>
      <p:pic>
        <p:nvPicPr>
          <p:cNvPr id="5" name="Picture 12" descr="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5750" y="188640"/>
            <a:ext cx="30117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7877" y="2420888"/>
            <a:ext cx="3070627" cy="205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DSC016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0165" y="4581129"/>
            <a:ext cx="2976331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5424" y="1473666"/>
            <a:ext cx="5009974" cy="4532851"/>
          </a:xfrm>
        </p:spPr>
        <p:txBody>
          <a:bodyPr/>
          <a:lstStyle/>
          <a:p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Vista al Lago es la experiencia turística de la Cooperativa Los Pinos, ofrece alimentación, miradores y paseos en lancha en Lago de </a:t>
            </a:r>
            <a:r>
              <a:rPr lang="es-ES" sz="1600" b="1" dirty="0" err="1" smtClean="0">
                <a:solidFill>
                  <a:srgbClr val="004C6F"/>
                </a:solidFill>
                <a:latin typeface="Arial" charset="0"/>
              </a:rPr>
              <a:t>Coatepeque</a:t>
            </a:r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.</a:t>
            </a:r>
          </a:p>
          <a:p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Le ha permitido a la cooperativa diversificar los medios de vida de sus asociados, complementando los ingresos del café y generando empleo para mujeres y jóvenes. Además, la cooperativa destina el 10% de los beneficios a obras comunitarias. </a:t>
            </a:r>
          </a:p>
          <a:p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La apuesta turística implica la restauración y conservación de los recursos naturales de la zona ya que son el principal atractivo de los visitantes. </a:t>
            </a:r>
          </a:p>
          <a:p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Con la actividad turística la cooperativa asegura sus derechos de propiedad en una zona de alto valor inmobiliario.</a:t>
            </a:r>
            <a:endParaRPr lang="es-SV" sz="1600" b="1" dirty="0" smtClean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-70172" y="-63500"/>
            <a:ext cx="9231300" cy="149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Cooperativa Los Pinos: </a:t>
            </a:r>
            <a:r>
              <a:rPr lang="es-SV" sz="3200" b="1" kern="0" noProof="0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diversificando estrategias productivas.</a:t>
            </a:r>
            <a:endParaRPr kumimoji="0" lang="es-SV" sz="3200" b="1" i="0" u="none" strike="noStrike" kern="0" cap="none" spc="0" normalizeH="0" baseline="0" noProof="0" dirty="0" smtClean="0">
              <a:ln>
                <a:noFill/>
              </a:ln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5" name="4 Imagen" descr="Coop Los Pi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5643" y="1774155"/>
            <a:ext cx="3003257" cy="2202109"/>
          </a:xfrm>
          <a:prstGeom prst="rect">
            <a:avLst/>
          </a:prstGeom>
        </p:spPr>
      </p:pic>
      <p:pic>
        <p:nvPicPr>
          <p:cNvPr id="7" name="6 Imagen" descr="DSC_01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1563" y="3980225"/>
            <a:ext cx="3003259" cy="199684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406400" y="1625600"/>
            <a:ext cx="8410429" cy="219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SV" sz="4000" b="1" kern="0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¿Cuál es la Institucionalidad que apoya a estas experiencias: estructuras de decisión, políticas, estrategias, programas?</a:t>
            </a:r>
            <a:endParaRPr kumimoji="0" lang="es-SV" sz="4000" b="1" i="0" u="none" strike="noStrike" kern="0" cap="none" spc="0" normalizeH="0" baseline="0" noProof="0" dirty="0" smtClean="0">
              <a:ln>
                <a:noFill/>
              </a:ln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3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342063"/>
            <a:ext cx="768431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6" name="Rectangle 6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53006" y="553674"/>
            <a:ext cx="35904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  <a:latin typeface="Arial" charset="0"/>
              </a:rPr>
              <a:t>La institucionalidad creada surgió de la mano con los empresarios, (CASATUR, FEDECATUR), pero no hay representación de nuevos actores como las empresas comunitarias y </a:t>
            </a:r>
            <a:r>
              <a:rPr lang="es-MX" sz="2000" b="1" dirty="0" smtClean="0">
                <a:solidFill>
                  <a:srgbClr val="004C6F"/>
                </a:solidFill>
                <a:latin typeface="Arial" charset="0"/>
              </a:rPr>
              <a:t>no responde al contexto actual.</a:t>
            </a:r>
          </a:p>
          <a:p>
            <a:pPr>
              <a:spcBef>
                <a:spcPts val="0"/>
              </a:spcBef>
            </a:pPr>
            <a:endParaRPr lang="es-MX" sz="20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s-MX" sz="2000" b="1" dirty="0" smtClean="0">
                <a:solidFill>
                  <a:srgbClr val="004C6F"/>
                </a:solidFill>
                <a:latin typeface="Arial" charset="0"/>
              </a:rPr>
              <a:t>Las  instituciones gubernamentales que trabajan apoyando el impulso del TRC no forman parte de las estructuras de decisión. </a:t>
            </a:r>
            <a:r>
              <a:rPr lang="es-MX" sz="2000" b="1" dirty="0" err="1" smtClean="0">
                <a:solidFill>
                  <a:srgbClr val="004C6F"/>
                </a:solidFill>
                <a:latin typeface="Arial" charset="0"/>
              </a:rPr>
              <a:t>Ej</a:t>
            </a:r>
            <a:r>
              <a:rPr lang="es-MX" sz="2000" b="1" dirty="0" smtClean="0">
                <a:solidFill>
                  <a:srgbClr val="004C6F"/>
                </a:solidFill>
                <a:latin typeface="Arial" charset="0"/>
              </a:rPr>
              <a:t>: MAG, M.RREE, MINEC.</a:t>
            </a:r>
          </a:p>
          <a:p>
            <a:pPr algn="just">
              <a:spcBef>
                <a:spcPts val="0"/>
              </a:spcBef>
            </a:pPr>
            <a:endParaRPr lang="es-MX" sz="2000" b="1" dirty="0" smtClean="0">
              <a:solidFill>
                <a:srgbClr val="004C6F"/>
              </a:solidFill>
              <a:latin typeface="Arial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4228050" y="880842"/>
          <a:ext cx="4630723" cy="4513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113034" y="5090484"/>
            <a:ext cx="1864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b="1" dirty="0" smtClean="0">
                <a:solidFill>
                  <a:srgbClr val="BF5A00"/>
                </a:solidFill>
                <a:latin typeface="+mn-lt"/>
              </a:rPr>
              <a:t>Fuente: Ley CORSATUR</a:t>
            </a:r>
            <a:endParaRPr lang="es-SV" sz="1200" b="1" dirty="0">
              <a:solidFill>
                <a:srgbClr val="BF5A00"/>
              </a:solidFill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54554" y="5712903"/>
            <a:ext cx="428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s-MX" sz="1600" b="1" dirty="0" smtClean="0">
                <a:solidFill>
                  <a:srgbClr val="004C6F"/>
                </a:solidFill>
                <a:latin typeface="Arial" charset="0"/>
              </a:rPr>
              <a:t>Las organizaciones que trabajan el TRC no forman parte de estructuras de decisión.</a:t>
            </a:r>
          </a:p>
        </p:txBody>
      </p:sp>
      <p:sp>
        <p:nvSpPr>
          <p:cNvPr id="12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203325"/>
            <a:ext cx="5943600" cy="5527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" sz="2400" b="1" dirty="0" smtClean="0">
                <a:solidFill>
                  <a:srgbClr val="004C6F"/>
                </a:solidFill>
                <a:latin typeface="Arial" charset="0"/>
              </a:rPr>
              <a:t>Condiciones estructurales como la inseguridad en la tenencia de la tierra y acceso a recursos básicos.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dirty="0" smtClean="0">
                <a:solidFill>
                  <a:srgbClr val="004C6F"/>
                </a:solidFill>
                <a:latin typeface="Arial" charset="0"/>
              </a:rPr>
              <a:t>Ausencia de legislación e institucionalidad para TRC.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dirty="0" smtClean="0">
                <a:solidFill>
                  <a:srgbClr val="004C6F"/>
                </a:solidFill>
                <a:latin typeface="Arial" charset="0"/>
              </a:rPr>
              <a:t>Falta respaldo financiero e incentivos.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dirty="0" smtClean="0">
                <a:solidFill>
                  <a:srgbClr val="004C6F"/>
                </a:solidFill>
                <a:latin typeface="Arial" charset="0"/>
              </a:rPr>
              <a:t>Ausencia de estrategias  de formación de capacidades para iniciar o fortalecer sus actividades. </a:t>
            </a:r>
          </a:p>
          <a:p>
            <a:pPr eaLnBrk="1" hangingPunct="1">
              <a:lnSpc>
                <a:spcPct val="80000"/>
              </a:lnSpc>
            </a:pPr>
            <a:r>
              <a:rPr lang="es-SV" sz="2400" b="1" dirty="0" smtClean="0">
                <a:solidFill>
                  <a:srgbClr val="004C6F"/>
                </a:solidFill>
                <a:latin typeface="Arial" charset="0"/>
              </a:rPr>
              <a:t>No hay medidas específicas para incentivar este tipo de turismo.</a:t>
            </a:r>
            <a:endParaRPr lang="es-ES" sz="24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s-SV" sz="2400" b="1" dirty="0" smtClean="0">
                <a:solidFill>
                  <a:srgbClr val="004C6F"/>
                </a:solidFill>
                <a:latin typeface="Arial" charset="0"/>
              </a:rPr>
              <a:t>Desconocimiento de la  oferta turística por parte de los potenciales visitantes y turistas. </a:t>
            </a:r>
            <a:endParaRPr lang="es-SV" sz="24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s-SV" sz="2400" b="1" dirty="0" smtClean="0">
                <a:solidFill>
                  <a:srgbClr val="004C6F"/>
                </a:solidFill>
                <a:latin typeface="Arial" charset="0"/>
              </a:rPr>
              <a:t>Vulnerabilidad al cambio climático.,</a:t>
            </a:r>
            <a:endParaRPr lang="es-ES" sz="2400" b="1" dirty="0" smtClean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164885" name="Rectangle 21"/>
          <p:cNvSpPr>
            <a:spLocks noChangeArrowheads="1"/>
          </p:cNvSpPr>
          <p:nvPr/>
        </p:nvSpPr>
        <p:spPr bwMode="auto">
          <a:xfrm>
            <a:off x="673100" y="314325"/>
            <a:ext cx="8013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s-GT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¿Cuáles son las limitaciones del sector?</a:t>
            </a:r>
            <a:endParaRPr lang="es-ES" sz="28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244" name="Picture 25" descr="DSC_03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0" y="938017"/>
            <a:ext cx="1651000" cy="249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6" descr="DSC_0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0456" y="4259414"/>
            <a:ext cx="2213544" cy="146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DSC_04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1899" y="3093196"/>
            <a:ext cx="2019301" cy="133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/>
        </p:nvGraphicFramePr>
        <p:xfrm>
          <a:off x="1259632" y="153861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Rectángulo"/>
          <p:cNvSpPr/>
          <p:nvPr/>
        </p:nvSpPr>
        <p:spPr>
          <a:xfrm>
            <a:off x="6156176" y="2780928"/>
            <a:ext cx="936104" cy="6204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33020" tIns="24765" rIns="33020" bIns="2476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1300" dirty="0" smtClean="0"/>
              <a:t>Desarrollo productivo</a:t>
            </a:r>
            <a:endParaRPr lang="es-SV" sz="1300" kern="1200" dirty="0"/>
          </a:p>
        </p:txBody>
      </p:sp>
      <p:grpSp>
        <p:nvGrpSpPr>
          <p:cNvPr id="2" name="14 Grupo"/>
          <p:cNvGrpSpPr/>
          <p:nvPr/>
        </p:nvGrpSpPr>
        <p:grpSpPr>
          <a:xfrm>
            <a:off x="6084168" y="3573016"/>
            <a:ext cx="1008112" cy="720080"/>
            <a:chOff x="3246294" y="1219547"/>
            <a:chExt cx="1153715" cy="798413"/>
          </a:xfrm>
          <a:solidFill>
            <a:srgbClr val="E08662"/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3246294" y="1219547"/>
              <a:ext cx="1153715" cy="79841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1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3328702" y="1379229"/>
              <a:ext cx="988899" cy="6153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SV" sz="1200" dirty="0" smtClean="0"/>
                <a:t>Turismo Rural Comunitario</a:t>
              </a:r>
              <a:endParaRPr lang="es-SV" sz="1200" kern="1200" dirty="0"/>
            </a:p>
          </p:txBody>
        </p:sp>
      </p:grp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029755" y="257845"/>
            <a:ext cx="70860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 dirty="0" smtClean="0">
                <a:solidFill>
                  <a:srgbClr val="BF5A00"/>
                </a:solidFill>
              </a:rPr>
              <a:t>Oportunidades y retos en la institucionalidad en el presente </a:t>
            </a:r>
            <a:endParaRPr lang="es-ES" sz="2800" b="1" dirty="0">
              <a:solidFill>
                <a:srgbClr val="BF5A00"/>
              </a:solidFill>
            </a:endParaRPr>
          </a:p>
        </p:txBody>
      </p:sp>
      <p:sp>
        <p:nvSpPr>
          <p:cNvPr id="8" name="7 Flecha a la derecha con bandas"/>
          <p:cNvSpPr/>
          <p:nvPr/>
        </p:nvSpPr>
        <p:spPr>
          <a:xfrm rot="10800000">
            <a:off x="7596336" y="3501008"/>
            <a:ext cx="1152128" cy="936104"/>
          </a:xfrm>
          <a:prstGeom prst="striped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6342063"/>
            <a:ext cx="768431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38800" y="497281"/>
            <a:ext cx="3327400" cy="581124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s-SV" sz="2000" b="1" kern="1200" dirty="0" smtClean="0">
              <a:solidFill>
                <a:srgbClr val="95B327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s-SV" sz="1800" dirty="0" smtClean="0"/>
              <a:t>   </a:t>
            </a: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Los objetivos principales de la política de turismo </a:t>
            </a:r>
          </a:p>
          <a:p>
            <a:pPr>
              <a:buNone/>
            </a:pPr>
            <a:endParaRPr lang="es-SV" sz="18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buNone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 a)  Fomentar el desarrollo del </a:t>
            </a:r>
            <a:r>
              <a:rPr lang="es-SV" sz="1800" b="1" u="sng" dirty="0" smtClean="0">
                <a:solidFill>
                  <a:srgbClr val="004C6F"/>
                </a:solidFill>
                <a:latin typeface="Arial" charset="0"/>
              </a:rPr>
              <a:t>turismo interno </a:t>
            </a:r>
          </a:p>
          <a:p>
            <a:pPr>
              <a:buNone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 b) Identificar, captar y profundizar </a:t>
            </a:r>
            <a:r>
              <a:rPr lang="es-SV" sz="1800" b="1" u="sng" dirty="0" smtClean="0">
                <a:solidFill>
                  <a:srgbClr val="004C6F"/>
                </a:solidFill>
                <a:latin typeface="Arial" charset="0"/>
              </a:rPr>
              <a:t> mercados regionales centroamericanos</a:t>
            </a:r>
          </a:p>
          <a:p>
            <a:pPr>
              <a:buNone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 c) Captación de los mercados de la </a:t>
            </a:r>
            <a:r>
              <a:rPr lang="es-SV" sz="1800" b="1" u="sng" dirty="0" smtClean="0">
                <a:solidFill>
                  <a:srgbClr val="004C6F"/>
                </a:solidFill>
                <a:latin typeface="Arial" charset="0"/>
              </a:rPr>
              <a:t>población salvadoreña en el exterior</a:t>
            </a:r>
          </a:p>
          <a:p>
            <a:pPr>
              <a:buAutoNum type="alphaLcParenR" startAt="4"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Desarrollar a las </a:t>
            </a:r>
            <a:r>
              <a:rPr lang="es-SV" sz="1800" b="1" u="sng" dirty="0" smtClean="0">
                <a:solidFill>
                  <a:srgbClr val="004C6F"/>
                </a:solidFill>
                <a:latin typeface="Arial" charset="0"/>
              </a:rPr>
              <a:t>micro, pequeñas y medianas empresas turísticas </a:t>
            </a: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como sector estratégico generador de empleo, como fuente de oportunidades de progreso y de participación de la mujer y como dinamizador del mercado interno…</a:t>
            </a:r>
          </a:p>
          <a:p>
            <a:pPr>
              <a:buAutoNum type="alphaLcParenR" startAt="4"/>
            </a:pPr>
            <a:endParaRPr lang="es-SV" sz="18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78904" y="260648"/>
            <a:ext cx="474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s-MX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Oportunidades existentes</a:t>
            </a:r>
            <a:endParaRPr lang="es-ES" sz="28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2900" y="856357"/>
            <a:ext cx="49911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En el Plan Quinquenal de gobierno hay nuevos énfasis hacia el turismo interno y pequeñas empresas.</a:t>
            </a:r>
          </a:p>
          <a:p>
            <a:pPr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Plan de Agricultura Familiar: cadena Turismo Rural que incorpora al TRC.</a:t>
            </a:r>
          </a:p>
          <a:p>
            <a:pPr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Estrategia </a:t>
            </a: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Nacional de Desarrollo Productivo: </a:t>
            </a:r>
            <a:r>
              <a:rPr lang="es-SV" b="1" dirty="0" err="1" smtClean="0">
                <a:solidFill>
                  <a:srgbClr val="004C6F"/>
                </a:solidFill>
                <a:latin typeface="Arial" charset="0"/>
              </a:rPr>
              <a:t>asociatividad</a:t>
            </a: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 productiva, innovación, territorios de desarrollo</a:t>
            </a: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Desarrollo Franja Costera y Ciudad Puerto.</a:t>
            </a:r>
            <a:endParaRPr lang="es-SV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-36353"/>
            <a:ext cx="7772400" cy="1143000"/>
          </a:xfrm>
        </p:spPr>
        <p:txBody>
          <a:bodyPr/>
          <a:lstStyle/>
          <a:p>
            <a:r>
              <a:rPr lang="es-SV" sz="2800" b="1" kern="1200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n-ea"/>
                <a:cs typeface="+mn-cs"/>
              </a:rPr>
              <a:t>Incidiendo en las políticas</a:t>
            </a:r>
            <a:endParaRPr lang="es-SV" sz="2800" b="1" kern="1200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9133" y="1007396"/>
            <a:ext cx="5454941" cy="234332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04007" y="3716323"/>
            <a:ext cx="80869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La Mesa de  Turismo Rural Comunitario de</a:t>
            </a:r>
            <a:r>
              <a:rPr lang="es-SV" sz="1800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SV" sz="1800" b="1" dirty="0" smtClean="0">
                <a:solidFill>
                  <a:srgbClr val="004C6F"/>
                </a:solidFill>
                <a:latin typeface="Arial" charset="0"/>
              </a:rPr>
              <a:t>El Salvador</a:t>
            </a:r>
            <a:r>
              <a:rPr lang="es-SV" sz="1800" dirty="0" smtClean="0">
                <a:solidFill>
                  <a:srgbClr val="004C6F"/>
                </a:solidFill>
                <a:latin typeface="Arial" charset="0"/>
              </a:rPr>
              <a:t>, Es un referente de la actividad en el país, esta integrada por iniciativas, organizaciones de Gobierno, academia, ONG, proyectos de desarrollo rural y pequeños empresarios busca consolidar el sector como alternativa competitiva.</a:t>
            </a:r>
          </a:p>
          <a:p>
            <a:endParaRPr lang="es-SV" sz="1800" dirty="0" smtClean="0">
              <a:solidFill>
                <a:srgbClr val="004C6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s-SV" sz="1800" dirty="0" smtClean="0">
                <a:solidFill>
                  <a:srgbClr val="004C6F"/>
                </a:solidFill>
                <a:latin typeface="Arial" charset="0"/>
              </a:rPr>
              <a:t> Ha realizado acciones para visibilizar el sector, capacitaciones, sensibilización a funcionarios, propuestas de incorporación del TRC en la institucionalidad, estudios y promoción de experiencias.</a:t>
            </a:r>
          </a:p>
          <a:p>
            <a:pPr>
              <a:buFont typeface="Arial" pitchFamily="34" charset="0"/>
              <a:buChar char="•"/>
            </a:pPr>
            <a:endParaRPr lang="es-SV" sz="1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6342063"/>
            <a:ext cx="768431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94430"/>
            <a:ext cx="7772400" cy="1143000"/>
          </a:xfrm>
        </p:spPr>
        <p:txBody>
          <a:bodyPr/>
          <a:lstStyle/>
          <a:p>
            <a:r>
              <a:rPr lang="es-SV" sz="3600" dirty="0" smtClean="0">
                <a:solidFill>
                  <a:srgbClr val="8BAA27"/>
                </a:solidFill>
              </a:rPr>
              <a:t>Los orígenes de la institucionalidad: una visión regional </a:t>
            </a:r>
            <a:endParaRPr lang="es-SV" sz="3600" dirty="0">
              <a:solidFill>
                <a:srgbClr val="8BAA27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799" y="1469471"/>
            <a:ext cx="7854193" cy="4654492"/>
          </a:xfrm>
        </p:spPr>
        <p:txBody>
          <a:bodyPr/>
          <a:lstStyle/>
          <a:p>
            <a:r>
              <a:rPr lang="es-SV" sz="2400" b="1" kern="1200" dirty="0" smtClean="0">
                <a:solidFill>
                  <a:srgbClr val="004C6F"/>
                </a:solidFill>
                <a:latin typeface="Arial" charset="0"/>
              </a:rPr>
              <a:t>Declaración de </a:t>
            </a:r>
            <a:r>
              <a:rPr lang="es-SV" sz="2400" b="1" kern="1200" dirty="0" err="1" smtClean="0">
                <a:solidFill>
                  <a:srgbClr val="004C6F"/>
                </a:solidFill>
                <a:latin typeface="Arial" charset="0"/>
              </a:rPr>
              <a:t>Montelimar</a:t>
            </a:r>
            <a:r>
              <a:rPr lang="es-SV" sz="2400" b="1" kern="1200" dirty="0" smtClean="0">
                <a:solidFill>
                  <a:srgbClr val="004C6F"/>
                </a:solidFill>
                <a:latin typeface="Arial" charset="0"/>
              </a:rPr>
              <a:t> (1996) “la integración turística regional que permita unir nuestros recursos, voluntades y esfuerzos…para ofrecer un destino turístico único”</a:t>
            </a:r>
          </a:p>
          <a:p>
            <a:r>
              <a:rPr lang="es-SV" sz="2400" b="1" kern="1200" dirty="0" smtClean="0">
                <a:solidFill>
                  <a:srgbClr val="004C6F"/>
                </a:solidFill>
                <a:latin typeface="Arial" charset="0"/>
              </a:rPr>
              <a:t>Perfil institucional: Estado norma-regula, garantiza la inversión extranjera, incentiva al sector privado como principal inversor.</a:t>
            </a:r>
          </a:p>
          <a:p>
            <a:r>
              <a:rPr lang="es-SV" sz="2400" b="1" kern="1200" dirty="0" smtClean="0">
                <a:solidFill>
                  <a:srgbClr val="004C6F"/>
                </a:solidFill>
                <a:latin typeface="Arial" charset="0"/>
              </a:rPr>
              <a:t>El turismo como eje de acumulación se enfoca en el turismo extranjero.</a:t>
            </a:r>
          </a:p>
          <a:p>
            <a:r>
              <a:rPr lang="es-SV" sz="2400" b="1" kern="1200" dirty="0" smtClean="0">
                <a:solidFill>
                  <a:srgbClr val="004C6F"/>
                </a:solidFill>
                <a:latin typeface="Arial" charset="0"/>
              </a:rPr>
              <a:t>Declaración de San José (2002) Introduce la idea de integrar la cultura y el turismo sostenible. Idea de la región como </a:t>
            </a:r>
            <a:r>
              <a:rPr lang="es-SV" sz="2400" b="1" kern="1200" dirty="0" err="1" smtClean="0">
                <a:solidFill>
                  <a:srgbClr val="004C6F"/>
                </a:solidFill>
                <a:latin typeface="Arial" charset="0"/>
              </a:rPr>
              <a:t>multidestino</a:t>
            </a:r>
            <a:r>
              <a:rPr lang="es-SV" sz="2400" b="1" kern="1200" dirty="0" smtClean="0">
                <a:solidFill>
                  <a:srgbClr val="004C6F"/>
                </a:solidFill>
                <a:latin typeface="Arial" charset="0"/>
              </a:rPr>
              <a:t>.</a:t>
            </a:r>
            <a:endParaRPr lang="es-SV" sz="2400" b="1" kern="12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6342063"/>
            <a:ext cx="801148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971550" y="333375"/>
            <a:ext cx="6913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 dirty="0" smtClean="0">
                <a:solidFill>
                  <a:srgbClr val="BF5A00"/>
                </a:solidFill>
                <a:latin typeface="Book Antiqua" pitchFamily="18" charset="0"/>
              </a:rPr>
              <a:t>Algunas estrategias para </a:t>
            </a:r>
            <a:r>
              <a:rPr lang="es-MX" b="1" dirty="0" smtClean="0">
                <a:solidFill>
                  <a:srgbClr val="BF5A00"/>
                </a:solidFill>
                <a:latin typeface="Book Antiqua" pitchFamily="18" charset="0"/>
              </a:rPr>
              <a:t>una institucionalidad más incluyente y actualizada.</a:t>
            </a:r>
            <a:endParaRPr lang="es-ES" sz="2400" b="1" dirty="0">
              <a:solidFill>
                <a:srgbClr val="BF5A00"/>
              </a:solidFill>
              <a:latin typeface="Book Antiqua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903482" y="1103669"/>
            <a:ext cx="394841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457200" marR="0" lvl="0" indent="-4572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1800" b="1" dirty="0" smtClean="0">
                <a:solidFill>
                  <a:srgbClr val="004C6F"/>
                </a:solidFill>
                <a:latin typeface="Arial" charset="0"/>
              </a:rPr>
              <a:t>Incorporar al TRC como segmento dentro de Pueblos Vivos</a:t>
            </a:r>
          </a:p>
          <a:p>
            <a:pPr marL="457200" marR="0" lvl="0" indent="-4572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1800" b="1" dirty="0" smtClean="0">
                <a:solidFill>
                  <a:srgbClr val="004C6F"/>
                </a:solidFill>
                <a:latin typeface="Arial" charset="0"/>
              </a:rPr>
              <a:t>Establecer categorías dentro de la competencia de acuerdo a niveles de desarrollo del destino</a:t>
            </a:r>
          </a:p>
          <a:p>
            <a:pPr marL="457200" marR="0" lvl="0" indent="-4572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1800" b="1" dirty="0" smtClean="0">
                <a:solidFill>
                  <a:srgbClr val="004C6F"/>
                </a:solidFill>
                <a:latin typeface="Arial" charset="0"/>
              </a:rPr>
              <a:t>Incorporar nuevos criterios para establecer ganadores</a:t>
            </a:r>
          </a:p>
          <a:p>
            <a:pPr marL="457200" marR="0" lvl="0" indent="-4572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1800" b="1" dirty="0" smtClean="0">
                <a:solidFill>
                  <a:srgbClr val="004C6F"/>
                </a:solidFill>
                <a:latin typeface="Arial" charset="0"/>
              </a:rPr>
              <a:t>Fomento del rescate de patrimonio natural y cultural local</a:t>
            </a:r>
          </a:p>
          <a:p>
            <a:pPr marL="457200" marR="0" lvl="0" indent="-4572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1800" b="1" dirty="0" smtClean="0">
                <a:solidFill>
                  <a:srgbClr val="004C6F"/>
                </a:solidFill>
                <a:latin typeface="Arial" charset="0"/>
              </a:rPr>
              <a:t>Incentivos especiales para ganadores</a:t>
            </a:r>
          </a:p>
          <a:p>
            <a:pPr marL="457200" marR="0" lvl="0" indent="-4572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1800" b="1" dirty="0" smtClean="0">
                <a:solidFill>
                  <a:srgbClr val="004C6F"/>
                </a:solidFill>
                <a:latin typeface="Arial" charset="0"/>
              </a:rPr>
              <a:t>Preparación permanente del destino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60726" y="2499919"/>
            <a:ext cx="3775046" cy="2063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Incorporación de TRC en Pueblos Vivos</a:t>
            </a:r>
            <a:endParaRPr lang="es-SV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4320330" y="3095537"/>
            <a:ext cx="453006" cy="880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342063"/>
            <a:ext cx="768431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95536" y="1789336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s-SV" sz="2000" b="1" dirty="0">
                <a:solidFill>
                  <a:srgbClr val="004C6F"/>
                </a:solidFill>
                <a:latin typeface="Arial" charset="0"/>
              </a:rPr>
              <a:t>Establecer una legislación orientada al fomento del Turismo Rural Comunitario,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que lo reafirme como actividad socio económica estratégica para el desarrollo de las comunidades y territorios rurales, y como parte de la estrategia más amplia de desarrollo en el país. </a:t>
            </a:r>
          </a:p>
          <a:p>
            <a:pPr algn="l"/>
            <a:endParaRPr lang="es-SV" sz="2000" dirty="0">
              <a:solidFill>
                <a:srgbClr val="004C6F"/>
              </a:solidFill>
              <a:latin typeface="Arial" charset="0"/>
            </a:endParaRPr>
          </a:p>
          <a:p>
            <a:pPr algn="l">
              <a:buFontTx/>
              <a:buChar char="•"/>
            </a:pPr>
            <a:r>
              <a:rPr lang="es-SV" sz="2000" b="1" dirty="0" smtClean="0">
                <a:solidFill>
                  <a:srgbClr val="004C6F"/>
                </a:solidFill>
                <a:latin typeface="Arial" charset="0"/>
              </a:rPr>
              <a:t>Creación </a:t>
            </a:r>
            <a:r>
              <a:rPr lang="es-SV" sz="2000" b="1" dirty="0">
                <a:solidFill>
                  <a:srgbClr val="004C6F"/>
                </a:solidFill>
                <a:latin typeface="Arial" charset="0"/>
              </a:rPr>
              <a:t>de una política de incentivos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 para estimular el desarrollo de proyectos turísticos rurales promovidos por pequeños empresarios locales y comunidades, como fondos de apoyo, dotación de infraestructura básica.</a:t>
            </a:r>
          </a:p>
          <a:p>
            <a:pPr algn="l">
              <a:buFontTx/>
              <a:buChar char="•"/>
            </a:pPr>
            <a:endParaRPr lang="es-SV" sz="2000" dirty="0">
              <a:solidFill>
                <a:srgbClr val="004C6F"/>
              </a:solidFill>
              <a:latin typeface="Arial" charset="0"/>
            </a:endParaRPr>
          </a:p>
          <a:p>
            <a:pPr algn="l">
              <a:buFontTx/>
              <a:buChar char="•"/>
            </a:pPr>
            <a:r>
              <a:rPr lang="es-SV" sz="2000" b="1" dirty="0">
                <a:solidFill>
                  <a:srgbClr val="004C6F"/>
                </a:solidFill>
                <a:latin typeface="Arial" charset="0"/>
              </a:rPr>
              <a:t>Asegurar la capacitación adecuada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 y constante de las comunidades y organizaciones que realizan actividades de turismo rural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comunitario.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51520" y="201613"/>
            <a:ext cx="86409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800" b="1" dirty="0" smtClean="0">
                <a:solidFill>
                  <a:srgbClr val="CC6600"/>
                </a:solidFill>
                <a:latin typeface="Arial" charset="0"/>
              </a:rPr>
              <a:t>Para </a:t>
            </a:r>
            <a:r>
              <a:rPr lang="es-SV" sz="2800" b="1" dirty="0">
                <a:solidFill>
                  <a:srgbClr val="CC6600"/>
                </a:solidFill>
                <a:latin typeface="Arial" charset="0"/>
              </a:rPr>
              <a:t>fomentar el turismo rural </a:t>
            </a:r>
            <a:r>
              <a:rPr lang="es-SV" sz="2800" b="1" dirty="0" smtClean="0">
                <a:solidFill>
                  <a:srgbClr val="CC6600"/>
                </a:solidFill>
                <a:latin typeface="Arial" charset="0"/>
              </a:rPr>
              <a:t>comunitario desde las políticas </a:t>
            </a:r>
            <a:endParaRPr lang="es-ES" sz="2800" b="1" dirty="0">
              <a:solidFill>
                <a:srgbClr val="CC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1889781" y="190500"/>
            <a:ext cx="5519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dirty="0" lang="es-SV" smtClean="0" sz="2800">
                <a:solidFill>
                  <a:srgbClr val="BF5A00"/>
                </a:solidFill>
                <a:latin charset="0" typeface="Arial"/>
              </a:rPr>
              <a:t>¡ Movamos la balanza !!</a:t>
            </a:r>
            <a:r>
              <a:rPr b="1" dirty="0" lang="es-SV" smtClean="0" sz="2800">
                <a:solidFill>
                  <a:schemeClr val="bg1"/>
                </a:solidFill>
                <a:latin charset="0" typeface="Arial"/>
              </a:rPr>
              <a:t>s? </a:t>
            </a:r>
            <a:endParaRPr b="1" dirty="0" lang="es-SV" sz="2800">
              <a:solidFill>
                <a:schemeClr val="bg1"/>
              </a:solidFill>
              <a:latin charset="0" typeface="Arial"/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2339752" y="3068960"/>
            <a:ext cx="3168352" cy="0"/>
          </a:xfrm>
          <a:prstGeom prst="line">
            <a:avLst/>
          </a:prstGeom>
          <a:ln w="146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1187624" y="887118"/>
            <a:ext cx="5256584" cy="117373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corde"/>
          <p:cNvSpPr/>
          <p:nvPr/>
        </p:nvSpPr>
        <p:spPr>
          <a:xfrm rot="16867883">
            <a:off x="1453443" y="2049712"/>
            <a:ext cx="1700610" cy="2050950"/>
          </a:xfrm>
          <a:prstGeom prst="chord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/>
          </a:p>
        </p:txBody>
      </p:sp>
      <p:sp>
        <p:nvSpPr>
          <p:cNvPr id="14" name="13 Acorde"/>
          <p:cNvSpPr/>
          <p:nvPr/>
        </p:nvSpPr>
        <p:spPr>
          <a:xfrm rot="17444415">
            <a:off x="4656332" y="1273397"/>
            <a:ext cx="1991577" cy="2325758"/>
          </a:xfrm>
          <a:prstGeom prst="chord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>
              <a:solidFill>
                <a:schemeClr val="bg1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 flipH="1" flipV="1" rot="5400000">
            <a:off x="1234429" y="2014043"/>
            <a:ext cx="1058518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 rot="16200000">
            <a:off x="2123728" y="2060848"/>
            <a:ext cx="79208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 flipV="1" rot="5400000">
            <a:off x="1730557" y="2310003"/>
            <a:ext cx="930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 flipV="1" rot="5400000">
            <a:off x="4463988" y="1376772"/>
            <a:ext cx="86409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14" idx="2"/>
          </p:cNvCxnSpPr>
          <p:nvPr/>
        </p:nvCxnSpPr>
        <p:spPr>
          <a:xfrm flipV="1" rot="16200000">
            <a:off x="5037089" y="1451744"/>
            <a:ext cx="813868" cy="303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H="1" rot="16200000">
            <a:off x="5040052" y="1448780"/>
            <a:ext cx="1224136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7795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0" baseline="0" cap="none" dirty="0" i="0" kumimoji="0" lang="es-ES" normalizeH="0" smtClean="0" strike="noStrike" sz="1100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0" pitchFamily="34" typeface="Calibri"/>
                <a:cs charset="0" pitchFamily="18" typeface="Times New Roman"/>
              </a:rPr>
              <a:t>.</a:t>
            </a:r>
            <a:endParaRPr b="0" baseline="0" cap="none" dirty="0" i="0" kumimoji="0" lang="es-ES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F:\100CANON\IMG_7209.JPG" id="1032" name="Picture 8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1043608" y="2636912"/>
            <a:ext cx="1080000" cy="720000"/>
          </a:xfrm>
          <a:prstGeom prst="rect">
            <a:avLst/>
          </a:prstGeom>
          <a:noFill/>
        </p:spPr>
      </p:pic>
      <p:pic>
        <p:nvPicPr>
          <p:cNvPr descr="F:\100CANON\IMG_7121.JPG" id="1033" name="Picture 9"/>
          <p:cNvPicPr>
            <a:picLocks noChangeArrowheads="1" noChangeAspect="1"/>
          </p:cNvPicPr>
          <p:nvPr/>
        </p:nvPicPr>
        <p:blipFill>
          <a:blip cstate="print" r:embed="rId3"/>
          <a:srcRect r="49"/>
          <a:stretch>
            <a:fillRect/>
          </a:stretch>
        </p:blipFill>
        <p:spPr bwMode="auto">
          <a:xfrm>
            <a:off x="1259632" y="3501008"/>
            <a:ext cx="960000" cy="720000"/>
          </a:xfrm>
          <a:prstGeom prst="rect">
            <a:avLst/>
          </a:prstGeom>
          <a:noFill/>
        </p:spPr>
      </p:pic>
      <p:pic>
        <p:nvPicPr>
          <p:cNvPr descr="D:\XO Mis Documentos\Turismo\Fotos\Fotos Medios\Los Pinos\DSC_0205.JPG" id="1035" name="Picture 11"/>
          <p:cNvPicPr>
            <a:picLocks noChangeArrowheads="1" noChangeAspect="1"/>
          </p:cNvPicPr>
          <p:nvPr/>
        </p:nvPicPr>
        <p:blipFill>
          <a:blip cstate="print" r:embed="rId4"/>
          <a:stretch>
            <a:fillRect/>
          </a:stretch>
        </p:blipFill>
        <p:spPr bwMode="auto">
          <a:xfrm>
            <a:off x="5076056" y="2708920"/>
            <a:ext cx="504056" cy="720000"/>
          </a:xfrm>
          <a:prstGeom prst="rect">
            <a:avLst/>
          </a:prstGeom>
          <a:noFill/>
        </p:spPr>
      </p:pic>
      <p:pic>
        <p:nvPicPr>
          <p:cNvPr descr="C:\Users\xortiz\Pictures\2011-02-17 Prodetur1\Prodetur1 112.JPG" id="1036" name="Picture 12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4644008" y="1916832"/>
            <a:ext cx="960000" cy="720000"/>
          </a:xfrm>
          <a:prstGeom prst="rect">
            <a:avLst/>
          </a:prstGeom>
          <a:noFill/>
        </p:spPr>
      </p:pic>
      <p:pic>
        <p:nvPicPr>
          <p:cNvPr descr="D:\XO Mis Documentos\Turismo\Fotos\turismo-sonsonate-9Dic\DSC_7574.JPG" id="1038" name="Picture 14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2699792" y="2780928"/>
            <a:ext cx="478753" cy="720000"/>
          </a:xfrm>
          <a:prstGeom prst="rect">
            <a:avLst/>
          </a:prstGeom>
          <a:noFill/>
        </p:spPr>
      </p:pic>
      <p:pic>
        <p:nvPicPr>
          <p:cNvPr descr="F:\xenia\monteverde\100ND40X\DSC_8529.JPG" id="1043" name="Picture 19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5796136" y="2636912"/>
            <a:ext cx="1072669" cy="720000"/>
          </a:xfrm>
          <a:prstGeom prst="rect">
            <a:avLst/>
          </a:prstGeom>
          <a:noFill/>
        </p:spPr>
      </p:pic>
      <p:pic>
        <p:nvPicPr>
          <p:cNvPr descr="F:\xenia\monteverde\100ND40X\DSC_8930.JPG" id="1044" name="Picture 20"/>
          <p:cNvPicPr>
            <a:picLocks noChangeArrowheads="1" noChangeAspect="1"/>
          </p:cNvPicPr>
          <p:nvPr/>
        </p:nvPicPr>
        <p:blipFill>
          <a:blip cstate="print" r:embed="rId8"/>
          <a:srcRect/>
          <a:stretch>
            <a:fillRect/>
          </a:stretch>
        </p:blipFill>
        <p:spPr bwMode="auto">
          <a:xfrm>
            <a:off x="4572000" y="2708920"/>
            <a:ext cx="483281" cy="720000"/>
          </a:xfrm>
          <a:prstGeom prst="rect">
            <a:avLst/>
          </a:prstGeom>
          <a:noFill/>
        </p:spPr>
      </p:pic>
      <p:pic>
        <p:nvPicPr>
          <p:cNvPr descr="D:\XO Mis Documentos\Turismo\Fotos\fotos pueblos vivos\feria-internacional2010\DSC_6082.JPG" id="1045" name="Picture 21"/>
          <p:cNvPicPr>
            <a:picLocks noChangeArrowheads="1" noChangeAspect="1"/>
          </p:cNvPicPr>
          <p:nvPr/>
        </p:nvPicPr>
        <p:blipFill>
          <a:blip cstate="print" r:embed="rId9"/>
          <a:srcRect/>
          <a:stretch>
            <a:fillRect/>
          </a:stretch>
        </p:blipFill>
        <p:spPr bwMode="auto">
          <a:xfrm>
            <a:off x="5724128" y="1844824"/>
            <a:ext cx="1082813" cy="720000"/>
          </a:xfrm>
          <a:prstGeom prst="rect">
            <a:avLst/>
          </a:prstGeom>
          <a:noFill/>
        </p:spPr>
      </p:pic>
      <p:pic>
        <p:nvPicPr>
          <p:cNvPr id="1047" name="Picture 23"/>
          <p:cNvPicPr>
            <a:picLocks noChangeArrowheads="1" noChangeAspect="1"/>
          </p:cNvPicPr>
          <p:nvPr/>
        </p:nvPicPr>
        <p:blipFill>
          <a:blip cstate="print" r:embed="rId10"/>
          <a:srcRect/>
          <a:stretch>
            <a:fillRect/>
          </a:stretch>
        </p:blipFill>
        <p:spPr bwMode="auto">
          <a:xfrm>
            <a:off x="2267744" y="2636912"/>
            <a:ext cx="104465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85 Conector recto"/>
          <p:cNvCxnSpPr/>
          <p:nvPr/>
        </p:nvCxnSpPr>
        <p:spPr>
          <a:xfrm>
            <a:off x="3414976" y="4653136"/>
            <a:ext cx="108012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C:\Users\xortiz\AppData\Local\Microsoft\Windows\Temporary Internet Files\Content.IE5\UT4AN072\MC900293248[1].wmf" id="1028" name="Picture 4"/>
          <p:cNvPicPr>
            <a:picLocks noChangeArrowheads="1" noChangeAspect="1"/>
          </p:cNvPicPr>
          <p:nvPr/>
        </p:nvPicPr>
        <p:blipFill>
          <a:blip cstate="print" r:embed="rId11"/>
          <a:srcRect/>
          <a:stretch>
            <a:fillRect/>
          </a:stretch>
        </p:blipFill>
        <p:spPr bwMode="auto">
          <a:xfrm>
            <a:off x="1475656" y="2060848"/>
            <a:ext cx="1120864" cy="968128"/>
          </a:xfrm>
          <a:prstGeom prst="rect">
            <a:avLst/>
          </a:prstGeom>
          <a:noFill/>
        </p:spPr>
      </p:pic>
      <p:sp>
        <p:nvSpPr>
          <p:cNvPr id="26" name="25 CuadroTexto"/>
          <p:cNvSpPr txBox="1"/>
          <p:nvPr/>
        </p:nvSpPr>
        <p:spPr>
          <a:xfrm>
            <a:off x="142846" y="4484731"/>
            <a:ext cx="3582099" cy="175432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buFont charset="0" pitchFamily="34" typeface="Arial"/>
              <a:buChar char="•"/>
            </a:pPr>
            <a:r>
              <a:rPr dirty="0" lang="es-SV" smtClean="0" sz="1800"/>
              <a:t>Búsqueda de grandes inversiones</a:t>
            </a:r>
          </a:p>
          <a:p>
            <a:pPr>
              <a:buFont charset="0" pitchFamily="34" typeface="Arial"/>
              <a:buChar char="•"/>
            </a:pPr>
            <a:r>
              <a:rPr dirty="0" lang="es-SV" smtClean="0" sz="1800"/>
              <a:t>Mejorar indicadores macroeconómicos</a:t>
            </a:r>
          </a:p>
          <a:p>
            <a:pPr>
              <a:buFont charset="0" pitchFamily="34" typeface="Arial"/>
              <a:buChar char="•"/>
            </a:pPr>
            <a:r>
              <a:rPr dirty="0" lang="es-SV" smtClean="0" sz="1800"/>
              <a:t>Promoción internacional del país en modelos convencionales de turismo.</a:t>
            </a:r>
          </a:p>
          <a:p>
            <a:endParaRPr dirty="0" lang="es-SV" sz="1800"/>
          </a:p>
        </p:txBody>
      </p:sp>
      <p:sp>
        <p:nvSpPr>
          <p:cNvPr id="28" name="27 CuadroTexto"/>
          <p:cNvSpPr txBox="1"/>
          <p:nvPr/>
        </p:nvSpPr>
        <p:spPr>
          <a:xfrm>
            <a:off x="4850234" y="3549942"/>
            <a:ext cx="4103266" cy="203132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buFont charset="0" pitchFamily="34" typeface="Arial"/>
              <a:buChar char="•"/>
            </a:pPr>
            <a:r>
              <a:rPr dirty="0" lang="es-SV" smtClean="0" sz="1800"/>
              <a:t>Combate a pobreza y mejoramiento de medios de vida</a:t>
            </a:r>
          </a:p>
          <a:p>
            <a:pPr>
              <a:buFont charset="0" pitchFamily="34" typeface="Arial"/>
              <a:buChar char="•"/>
            </a:pPr>
            <a:r>
              <a:rPr dirty="0" lang="es-SV" smtClean="0" sz="1800"/>
              <a:t>Sostenibilidad ambiental</a:t>
            </a:r>
          </a:p>
          <a:p>
            <a:pPr>
              <a:buFont charset="0" pitchFamily="34" typeface="Arial"/>
              <a:buChar char="•"/>
            </a:pPr>
            <a:r>
              <a:rPr dirty="0" lang="es-SV" smtClean="0" sz="1800"/>
              <a:t>Dinamización económica y productiva de los territorios rurales</a:t>
            </a:r>
          </a:p>
          <a:p>
            <a:pPr>
              <a:buFont charset="0" pitchFamily="34" typeface="Arial"/>
              <a:buChar char="•"/>
            </a:pPr>
            <a:r>
              <a:rPr dirty="0" lang="es-SV" smtClean="0" sz="1800"/>
              <a:t>Fortalecimiento de organización y empresas locales.</a:t>
            </a:r>
            <a:endParaRPr dirty="0" lang="es-SV" sz="180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0" y="6342063"/>
            <a:ext cx="768431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3732" y="1393971"/>
            <a:ext cx="8198141" cy="3303864"/>
          </a:xfrm>
        </p:spPr>
        <p:txBody>
          <a:bodyPr/>
          <a:lstStyle/>
          <a:p>
            <a:pPr>
              <a:buNone/>
            </a:pPr>
            <a:r>
              <a:rPr lang="es-SV" dirty="0" smtClean="0"/>
              <a:t>                    </a:t>
            </a:r>
            <a:r>
              <a:rPr lang="es-SV" sz="6000" b="1" dirty="0" smtClean="0">
                <a:solidFill>
                  <a:srgbClr val="BF5A00"/>
                </a:solidFill>
              </a:rPr>
              <a:t>GRACIAS </a:t>
            </a:r>
          </a:p>
          <a:p>
            <a:pPr>
              <a:buNone/>
            </a:pPr>
            <a:r>
              <a:rPr lang="es-SV" sz="6000" b="1" dirty="0" smtClean="0">
                <a:solidFill>
                  <a:srgbClr val="BF5A00"/>
                </a:solidFill>
              </a:rPr>
              <a:t>POR SU ATENCIÓN</a:t>
            </a:r>
          </a:p>
          <a:p>
            <a:pPr algn="ctr">
              <a:buNone/>
            </a:pPr>
            <a:r>
              <a:rPr lang="es-SV" sz="4400" b="1" dirty="0" smtClean="0">
                <a:solidFill>
                  <a:srgbClr val="BF5A00"/>
                </a:solidFill>
              </a:rPr>
              <a:t>w.w.w.prisma.org.sv</a:t>
            </a:r>
          </a:p>
          <a:p>
            <a:pPr>
              <a:buNone/>
            </a:pPr>
            <a:endParaRPr lang="es-SV" sz="6000" b="1" dirty="0" smtClean="0">
              <a:solidFill>
                <a:srgbClr val="BF5A00"/>
              </a:solidFill>
            </a:endParaRPr>
          </a:p>
          <a:p>
            <a:pPr>
              <a:buNone/>
            </a:pPr>
            <a:endParaRPr lang="es-SV" sz="6000" b="1" dirty="0">
              <a:solidFill>
                <a:srgbClr val="BF5A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6342063"/>
            <a:ext cx="7684316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66"/>
          <p:cNvSpPr>
            <a:spLocks noChangeArrowheads="1"/>
          </p:cNvSpPr>
          <p:nvPr/>
        </p:nvSpPr>
        <p:spPr bwMode="auto">
          <a:xfrm>
            <a:off x="0" y="5575737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8801100" y="208181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071688" y="1266825"/>
            <a:ext cx="103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b="1" dirty="0">
                <a:latin typeface="+mn-lt"/>
              </a:rPr>
              <a:t>ISTU</a:t>
            </a:r>
            <a:endParaRPr lang="es-ES" sz="2000" b="1" dirty="0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627188" y="2765425"/>
            <a:ext cx="193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latin typeface="+mn-lt"/>
              </a:rPr>
              <a:t>CORSATUR</a:t>
            </a:r>
            <a:endParaRPr lang="es-ES" sz="2000" b="1" dirty="0">
              <a:latin typeface="+mn-lt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982788" y="4784725"/>
            <a:ext cx="1208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latin typeface="+mn-lt"/>
              </a:rPr>
              <a:t>MITUR</a:t>
            </a:r>
            <a:endParaRPr lang="es-ES" sz="2000" b="1" dirty="0">
              <a:latin typeface="+mn-lt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584200" y="927100"/>
            <a:ext cx="266700" cy="1371600"/>
          </a:xfrm>
          <a:prstGeom prst="rect">
            <a:avLst/>
          </a:prstGeom>
          <a:solidFill>
            <a:srgbClr val="BF5A00"/>
          </a:solidFill>
          <a:ln w="9525">
            <a:solidFill>
              <a:srgbClr val="BF5A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SV">
              <a:solidFill>
                <a:schemeClr val="bg1"/>
              </a:solidFill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84200" y="4013200"/>
            <a:ext cx="279400" cy="2057400"/>
          </a:xfrm>
          <a:prstGeom prst="rect">
            <a:avLst/>
          </a:prstGeom>
          <a:solidFill>
            <a:srgbClr val="95B327"/>
          </a:solidFill>
          <a:ln w="9525">
            <a:solidFill>
              <a:srgbClr val="95B32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584200" y="2298700"/>
            <a:ext cx="266700" cy="1701800"/>
          </a:xfrm>
          <a:prstGeom prst="rect">
            <a:avLst/>
          </a:prstGeom>
          <a:solidFill>
            <a:srgbClr val="004C6F"/>
          </a:solidFill>
          <a:ln w="9525">
            <a:solidFill>
              <a:srgbClr val="004C6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SV">
              <a:solidFill>
                <a:schemeClr val="bg1"/>
              </a:solidFill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966788" y="1266825"/>
            <a:ext cx="1042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latin typeface="+mn-lt"/>
              </a:rPr>
              <a:t>1961</a:t>
            </a:r>
            <a:endParaRPr lang="es-ES" sz="2000" b="1" dirty="0">
              <a:latin typeface="+mn-lt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004888" y="2778125"/>
            <a:ext cx="979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latin typeface="+mn-lt"/>
              </a:rPr>
              <a:t>1996</a:t>
            </a:r>
            <a:endParaRPr lang="es-ES" sz="2000" b="1" dirty="0">
              <a:latin typeface="+mn-lt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055688" y="4810125"/>
            <a:ext cx="852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latin typeface="+mn-lt"/>
              </a:rPr>
              <a:t>2004</a:t>
            </a:r>
            <a:endParaRPr lang="es-ES" sz="2000" b="1" dirty="0">
              <a:latin typeface="+mn-lt"/>
            </a:endParaRP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3304520" y="1177925"/>
            <a:ext cx="3700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600" b="1" dirty="0" smtClean="0">
                <a:latin typeface="+mn-lt"/>
              </a:rPr>
              <a:t>Promover el turismo nacional y recreación familiar-parques recreativos</a:t>
            </a:r>
            <a:endParaRPr lang="es-ES" sz="1600" b="1" dirty="0">
              <a:latin typeface="+mn-lt"/>
            </a:endParaRP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397032" y="2619434"/>
            <a:ext cx="37503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b="1" dirty="0" smtClean="0">
                <a:latin typeface="+mn-lt"/>
              </a:rPr>
              <a:t>Crear condiciones propias para el desarrollo del turismo y la inversión privada</a:t>
            </a:r>
            <a:r>
              <a:rPr lang="es-ES" sz="1600" dirty="0" smtClean="0">
                <a:latin typeface="+mn-lt"/>
              </a:rPr>
              <a:t>.</a:t>
            </a:r>
          </a:p>
          <a:p>
            <a:r>
              <a:rPr lang="es-ES" sz="1600" b="1" dirty="0">
                <a:latin typeface="+mn-lt"/>
              </a:rPr>
              <a:t>Turismo como actividad promotora de trabajo y fuente de divisas </a:t>
            </a:r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3390900" y="4688220"/>
            <a:ext cx="35384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600" b="1" dirty="0">
                <a:latin typeface="+mn-lt"/>
              </a:rPr>
              <a:t>“</a:t>
            </a:r>
            <a:r>
              <a:rPr lang="en-US" sz="1600" b="1" dirty="0" err="1">
                <a:latin typeface="+mn-lt"/>
              </a:rPr>
              <a:t>es</a:t>
            </a:r>
            <a:r>
              <a:rPr lang="en-US" sz="1600" b="1" dirty="0">
                <a:latin typeface="+mn-lt"/>
              </a:rPr>
              <a:t> la </a:t>
            </a:r>
            <a:r>
              <a:rPr lang="en-US" sz="1600" b="1" dirty="0" err="1">
                <a:latin typeface="+mn-lt"/>
              </a:rPr>
              <a:t>institución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rectora</a:t>
            </a:r>
            <a:r>
              <a:rPr lang="en-US" sz="1600" b="1" dirty="0">
                <a:latin typeface="+mn-lt"/>
              </a:rPr>
              <a:t> en </a:t>
            </a:r>
            <a:r>
              <a:rPr lang="en-US" sz="1600" b="1" dirty="0" err="1">
                <a:latin typeface="+mn-lt"/>
              </a:rPr>
              <a:t>materia</a:t>
            </a:r>
            <a:r>
              <a:rPr lang="en-US" sz="1600" b="1" dirty="0">
                <a:latin typeface="+mn-lt"/>
              </a:rPr>
              <a:t> de </a:t>
            </a:r>
            <a:r>
              <a:rPr lang="en-US" sz="1600" b="1" dirty="0" err="1">
                <a:latin typeface="+mn-lt"/>
              </a:rPr>
              <a:t>turismo</a:t>
            </a:r>
            <a:r>
              <a:rPr lang="en-US" sz="1600" b="1" dirty="0">
                <a:latin typeface="+mn-lt"/>
              </a:rPr>
              <a:t>, le </a:t>
            </a:r>
            <a:r>
              <a:rPr lang="en-US" sz="1600" b="1" dirty="0" err="1">
                <a:latin typeface="+mn-lt"/>
              </a:rPr>
              <a:t>corresponde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determinar</a:t>
            </a:r>
            <a:r>
              <a:rPr lang="en-US" sz="1600" b="1" dirty="0">
                <a:latin typeface="+mn-lt"/>
              </a:rPr>
              <a:t> y velar </a:t>
            </a:r>
            <a:r>
              <a:rPr lang="en-US" sz="1600" b="1" dirty="0" err="1">
                <a:latin typeface="+mn-lt"/>
              </a:rPr>
              <a:t>por</a:t>
            </a:r>
            <a:r>
              <a:rPr lang="en-US" sz="1600" b="1" dirty="0">
                <a:latin typeface="+mn-lt"/>
              </a:rPr>
              <a:t> el </a:t>
            </a:r>
            <a:r>
              <a:rPr lang="en-US" sz="1600" b="1" dirty="0" err="1">
                <a:latin typeface="+mn-lt"/>
              </a:rPr>
              <a:t>cumplimiento</a:t>
            </a:r>
            <a:r>
              <a:rPr lang="en-US" sz="1600" b="1" dirty="0">
                <a:latin typeface="+mn-lt"/>
              </a:rPr>
              <a:t> de la </a:t>
            </a:r>
            <a:r>
              <a:rPr lang="en-US" sz="1600" b="1" dirty="0" err="1">
                <a:latin typeface="+mn-lt"/>
              </a:rPr>
              <a:t>Política</a:t>
            </a:r>
            <a:r>
              <a:rPr lang="en-US" sz="1600" b="1" dirty="0">
                <a:latin typeface="+mn-lt"/>
              </a:rPr>
              <a:t> y Plan </a:t>
            </a:r>
            <a:r>
              <a:rPr lang="en-US" sz="1600" b="1" dirty="0" err="1">
                <a:latin typeface="+mn-lt"/>
              </a:rPr>
              <a:t>Nacional</a:t>
            </a:r>
            <a:r>
              <a:rPr lang="en-US" sz="1600" b="1" dirty="0">
                <a:latin typeface="+mn-lt"/>
              </a:rPr>
              <a:t> de Turismo</a:t>
            </a:r>
            <a:r>
              <a:rPr lang="en-US" sz="1600" dirty="0">
                <a:latin typeface="+mn-lt"/>
              </a:rPr>
              <a:t>” </a:t>
            </a:r>
          </a:p>
        </p:txBody>
      </p:sp>
      <p:sp>
        <p:nvSpPr>
          <p:cNvPr id="17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9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" name="19 Rectángulo"/>
          <p:cNvSpPr/>
          <p:nvPr/>
        </p:nvSpPr>
        <p:spPr>
          <a:xfrm>
            <a:off x="2327742" y="345857"/>
            <a:ext cx="467307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MX" b="1" dirty="0" smtClean="0">
                <a:solidFill>
                  <a:srgbClr val="BF5A00"/>
                </a:solidFill>
              </a:rPr>
              <a:t>Una mirada a la institucionalidad </a:t>
            </a:r>
            <a:endParaRPr lang="es-ES" b="1" dirty="0">
              <a:solidFill>
                <a:srgbClr val="BF5A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155809" y="1107347"/>
            <a:ext cx="167779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1800" dirty="0" smtClean="0"/>
              <a:t>Estado como gestor del turismo</a:t>
            </a:r>
            <a:endParaRPr lang="es-SV" sz="18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281644" y="2709644"/>
            <a:ext cx="1510017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1800" dirty="0" smtClean="0"/>
              <a:t>Privatización y libre mercado e inversión extranjera</a:t>
            </a:r>
            <a:endParaRPr lang="es-SV" sz="18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206143" y="4672668"/>
            <a:ext cx="1736521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1800" dirty="0" smtClean="0"/>
              <a:t>Estado regulador y </a:t>
            </a:r>
            <a:r>
              <a:rPr lang="es-SV" sz="1800" dirty="0" err="1" smtClean="0"/>
              <a:t>normador</a:t>
            </a:r>
            <a:r>
              <a:rPr lang="es-SV" sz="1800" dirty="0" smtClean="0"/>
              <a:t> del libre mercado</a:t>
            </a:r>
            <a:endParaRPr lang="es-SV" sz="1800" dirty="0"/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99728" y="860257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charset="0" pitchFamily="34" typeface="Arial"/>
              <a:buChar char="•"/>
            </a:pPr>
            <a:r>
              <a:rPr b="1" dirty="0" lang="es-MX" smtClean="0" sz="1600">
                <a:solidFill>
                  <a:srgbClr val="004C6F"/>
                </a:solidFill>
                <a:latin charset="0" typeface="Arial"/>
              </a:rPr>
              <a:t>La apuesta por las grandes inversiones y el enfoque en el turismo de convenciones se enfocan en pocos y grandes empresarios, los incentivos están hechos para este sector.</a:t>
            </a:r>
          </a:p>
          <a:p>
            <a:pPr algn="just">
              <a:spcBef>
                <a:spcPct val="50000"/>
              </a:spcBef>
              <a:buFont charset="0" pitchFamily="34" typeface="Arial"/>
              <a:buChar char="•"/>
            </a:pPr>
            <a:r>
              <a:rPr b="1" dirty="0" lang="es-MX" smtClean="0" sz="1600">
                <a:solidFill>
                  <a:srgbClr val="004C6F"/>
                </a:solidFill>
                <a:latin charset="0" typeface="Arial"/>
              </a:rPr>
              <a:t> Enfatizar la atracción de grandes inversiones relega de las políticas otras opciones con potencial de desarrollar el turismo. </a:t>
            </a:r>
          </a:p>
        </p:txBody>
      </p:sp>
      <p:graphicFrame>
        <p:nvGraphicFramePr>
          <p:cNvPr id="9" name="2 Gráfico"/>
          <p:cNvGraphicFramePr>
            <a:graphicFrameLocks/>
          </p:cNvGraphicFramePr>
          <p:nvPr/>
        </p:nvGraphicFramePr>
        <p:xfrm>
          <a:off x="5761489" y="4149754"/>
          <a:ext cx="2246563" cy="172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351275" y="5892074"/>
            <a:ext cx="3466013" cy="27699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s-SV" smtClean="0" sz="1200">
                <a:latin typeface="+mn-lt"/>
              </a:rPr>
              <a:t>Fuente: Elaboración propia con base a MINEC, 2005</a:t>
            </a:r>
            <a:endParaRPr dirty="0" lang="es-SV" sz="1200">
              <a:latin typeface="+mn-lt"/>
            </a:endParaRPr>
          </a:p>
        </p:txBody>
      </p:sp>
      <p:sp>
        <p:nvSpPr>
          <p:cNvPr id="6" name="Rectangle 6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7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1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4" name="13 CuadroTexto"/>
          <p:cNvSpPr txBox="1"/>
          <p:nvPr/>
        </p:nvSpPr>
        <p:spPr>
          <a:xfrm>
            <a:off x="402672" y="2369192"/>
            <a:ext cx="8600463" cy="144655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buFont charset="0" pitchFamily="34" typeface="Arial"/>
              <a:buChar char="•"/>
            </a:pPr>
            <a:r>
              <a:rPr b="1" dirty="0" lang="es-MX" smtClean="0" sz="1600">
                <a:solidFill>
                  <a:srgbClr val="004C6F"/>
                </a:solidFill>
                <a:latin charset="0" typeface="Arial"/>
              </a:rPr>
              <a:t>La pequeña empresa  vinculada al turismo es fuente considerable de empleo: Según el MINEC 2005 el 95% de los establecimientos son microempresas. </a:t>
            </a:r>
          </a:p>
          <a:p>
            <a:endParaRPr b="1" dirty="0" lang="es-MX" smtClean="0" sz="1600">
              <a:solidFill>
                <a:srgbClr val="004C6F"/>
              </a:solidFill>
              <a:latin charset="0" typeface="Arial"/>
            </a:endParaRPr>
          </a:p>
          <a:p>
            <a:r>
              <a:rPr b="1" dirty="0" lang="es-MX" smtClean="0" sz="1600">
                <a:solidFill>
                  <a:srgbClr val="004C6F"/>
                </a:solidFill>
                <a:latin charset="0" typeface="Arial"/>
              </a:rPr>
              <a:t>¿Cuáles son sus incentivos? </a:t>
            </a:r>
          </a:p>
          <a:p>
            <a:endParaRPr dirty="0" lang="es-SV"/>
          </a:p>
        </p:txBody>
      </p:sp>
      <p:pic>
        <p:nvPicPr>
          <p:cNvPr id="15" name="Picture 7"/>
          <p:cNvPicPr>
            <a:picLocks noChangeArrowheads="1" noChangeAspect="1"/>
          </p:cNvPicPr>
          <p:nvPr/>
        </p:nvPicPr>
        <p:blipFill>
          <a:blip cstate="print" r:embed="rId3"/>
          <a:srcRect r="17"/>
          <a:stretch>
            <a:fillRect/>
          </a:stretch>
        </p:blipFill>
        <p:spPr bwMode="auto">
          <a:xfrm>
            <a:off x="390601" y="3632200"/>
            <a:ext cx="4399692" cy="265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5296972" y="3514045"/>
            <a:ext cx="3234748" cy="27699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es-SV" smtClean="0" sz="1200">
                <a:latin typeface="+mn-lt"/>
              </a:rPr>
              <a:t>Ocupados en hoteles, bares, restaurantes, cantinas</a:t>
            </a:r>
            <a:endParaRPr dirty="0" lang="es-SV" sz="1200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992541" y="206157"/>
            <a:ext cx="5216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b="1" dirty="0" lang="es-ES" smtClean="0">
                <a:solidFill>
                  <a:srgbClr val="BF5A00"/>
                </a:solidFill>
              </a:rPr>
              <a:t>¿Qué modelo de turismo se privilegia?</a:t>
            </a:r>
            <a:endParaRPr b="1" dirty="0" lang="es-ES">
              <a:solidFill>
                <a:srgbClr val="BF5A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167618" y="884422"/>
            <a:ext cx="3657600" cy="5078313"/>
          </a:xfrm>
          <a:prstGeom prst="rect">
            <a:avLst/>
          </a:prstGeom>
          <a:solidFill>
            <a:srgbClr val="DAEB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buFontTx/>
              <a:buChar char="•"/>
            </a:pPr>
            <a:r>
              <a:rPr lang="es-ES" sz="1800" dirty="0" smtClean="0">
                <a:solidFill>
                  <a:srgbClr val="993300"/>
                </a:solidFill>
              </a:rPr>
              <a:t>Los </a:t>
            </a:r>
            <a:r>
              <a:rPr lang="es-ES" sz="1800" dirty="0">
                <a:solidFill>
                  <a:srgbClr val="993300"/>
                </a:solidFill>
              </a:rPr>
              <a:t>salvadoreños en el exterior, el turismo interno y los turistas del resto de </a:t>
            </a:r>
            <a:r>
              <a:rPr lang="es-ES" sz="1800" dirty="0" smtClean="0">
                <a:solidFill>
                  <a:srgbClr val="993300"/>
                </a:solidFill>
              </a:rPr>
              <a:t>Centroamérica son la base del turismo en El Salvador. </a:t>
            </a:r>
            <a:endParaRPr lang="es-ES" sz="1800" dirty="0">
              <a:solidFill>
                <a:srgbClr val="993300"/>
              </a:solidFill>
            </a:endParaRPr>
          </a:p>
          <a:p>
            <a:pPr algn="l">
              <a:buFontTx/>
              <a:buChar char="•"/>
            </a:pPr>
            <a:r>
              <a:rPr lang="es-MX" sz="1800" dirty="0">
                <a:solidFill>
                  <a:srgbClr val="993300"/>
                </a:solidFill>
              </a:rPr>
              <a:t>Los salvadoreños en el exterior se quedan más días y gastan más en alimento  y compras que los extranjeros</a:t>
            </a:r>
            <a:r>
              <a:rPr lang="es-MX" sz="1800" dirty="0" smtClean="0">
                <a:solidFill>
                  <a:srgbClr val="993300"/>
                </a:solidFill>
              </a:rPr>
              <a:t>.</a:t>
            </a:r>
          </a:p>
          <a:p>
            <a:pPr algn="l">
              <a:buFontTx/>
              <a:buChar char="•"/>
            </a:pPr>
            <a:r>
              <a:rPr lang="es-MX" sz="1800" dirty="0" smtClean="0">
                <a:solidFill>
                  <a:srgbClr val="993300"/>
                </a:solidFill>
              </a:rPr>
              <a:t>Turismo </a:t>
            </a:r>
            <a:r>
              <a:rPr lang="es-SV" sz="1800" dirty="0" smtClean="0">
                <a:solidFill>
                  <a:srgbClr val="993300"/>
                </a:solidFill>
              </a:rPr>
              <a:t>Nostálgico: salvadoreños en el exterior visitan playas (88%), centros comerciales y restaurantes (54%), pueblos de origen (44%), las zonas montañosas (31%), los lugares históricos (22%) y el centro histórico de San Salvador (11%) (PNUD,2005)</a:t>
            </a:r>
            <a:endParaRPr lang="es-ES" sz="1800" dirty="0" smtClean="0">
              <a:solidFill>
                <a:srgbClr val="993300"/>
              </a:solidFill>
            </a:endParaRPr>
          </a:p>
          <a:p>
            <a:pPr algn="l">
              <a:buFontTx/>
              <a:buChar char="•"/>
            </a:pPr>
            <a:r>
              <a:rPr lang="es-MX" sz="1800" dirty="0" smtClean="0">
                <a:solidFill>
                  <a:srgbClr val="993300"/>
                </a:solidFill>
              </a:rPr>
              <a:t>Los </a:t>
            </a:r>
            <a:r>
              <a:rPr lang="es-MX" sz="1800" dirty="0">
                <a:solidFill>
                  <a:srgbClr val="993300"/>
                </a:solidFill>
              </a:rPr>
              <a:t>extranjeros gastan más en alojamiento y paquetes turísticos que los salvadoreños en el exterior.</a:t>
            </a:r>
            <a:endParaRPr lang="es-ES" sz="1800" dirty="0">
              <a:solidFill>
                <a:srgbClr val="993300"/>
              </a:solidFill>
            </a:endParaRP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96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 kern="1200" dirty="0" smtClean="0">
                <a:solidFill>
                  <a:srgbClr val="BF5A00"/>
                </a:solidFill>
                <a:latin typeface="Times New Roman" pitchFamily="18" charset="0"/>
                <a:ea typeface="+mn-ea"/>
                <a:cs typeface="+mn-cs"/>
              </a:rPr>
              <a:t>¿De </a:t>
            </a:r>
            <a:r>
              <a:rPr lang="es-MX" sz="2400" b="1" kern="1200" dirty="0">
                <a:solidFill>
                  <a:srgbClr val="BF5A00"/>
                </a:solidFill>
                <a:latin typeface="Times New Roman" pitchFamily="18" charset="0"/>
                <a:ea typeface="+mn-ea"/>
                <a:cs typeface="+mn-cs"/>
              </a:rPr>
              <a:t>donde vienen los turistas ?</a:t>
            </a:r>
            <a:endParaRPr lang="es-ES" sz="2400" b="1" kern="1200" dirty="0">
              <a:solidFill>
                <a:srgbClr val="BF5A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533400" y="625475"/>
            <a:ext cx="43942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sz="1800" u="sng" dirty="0"/>
              <a:t>Procedencia de Turistas 2009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MX" sz="1800" dirty="0">
                <a:solidFill>
                  <a:srgbClr val="BF5A00"/>
                </a:solidFill>
              </a:rPr>
              <a:t>Centroamérica 62.12%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MX" sz="1800" dirty="0">
                <a:solidFill>
                  <a:srgbClr val="95B327"/>
                </a:solidFill>
              </a:rPr>
              <a:t>Estados Unidos y Canadá 29.4 %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MX" sz="1800" dirty="0">
                <a:solidFill>
                  <a:srgbClr val="95B327"/>
                </a:solidFill>
              </a:rPr>
              <a:t>Europa 2.83%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MX" sz="1800" dirty="0">
                <a:solidFill>
                  <a:srgbClr val="BF5A00"/>
                </a:solidFill>
              </a:rPr>
              <a:t>Salvadoreños en el exterior 19</a:t>
            </a:r>
            <a:r>
              <a:rPr lang="es-MX" sz="1800" dirty="0" smtClean="0">
                <a:solidFill>
                  <a:srgbClr val="BF5A00"/>
                </a:solidFill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es-SV" sz="1200" dirty="0" smtClean="0"/>
              <a:t>(Fuente: Boletín de Estadísticas Centroamericanas 2009.) 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s-MX" sz="1800" dirty="0">
              <a:solidFill>
                <a:srgbClr val="BF5A00"/>
              </a:solidFill>
            </a:endParaRPr>
          </a:p>
        </p:txBody>
      </p:sp>
      <p:pic>
        <p:nvPicPr>
          <p:cNvPr id="18638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50" y="3378200"/>
            <a:ext cx="410686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8347" y="1364260"/>
            <a:ext cx="5754615" cy="5245100"/>
          </a:xfrm>
        </p:spPr>
        <p:txBody>
          <a:bodyPr/>
          <a:lstStyle/>
          <a:p>
            <a:r>
              <a:rPr b="1" dirty="0" kern="1200" lang="es-SV" smtClean="0" sz="1600">
                <a:solidFill>
                  <a:srgbClr val="004C6F"/>
                </a:solidFill>
                <a:latin charset="0" typeface="Arial"/>
              </a:rPr>
              <a:t>Crisis económica mundial afecta tendencia creciente de visitas de los salvadoreños en el exterior. Las llegadas totales disminuyeron 21% y los ingresos por turismo internacional se contraen en 28%, motivados por una baja en la demanda y sensibles bajas en el gasto y estadía promedio ((Boletín de Estadísticas Centroamericanas, 2009)</a:t>
            </a:r>
          </a:p>
          <a:p>
            <a:r>
              <a:rPr b="1" dirty="0" kern="1200" lang="es-SV" smtClean="0" sz="1600">
                <a:solidFill>
                  <a:srgbClr val="004C6F"/>
                </a:solidFill>
                <a:latin charset="0" typeface="Arial"/>
              </a:rPr>
              <a:t>La crisis abre el camino para la revalorización del turismo interno: Campaña “Sé un turista en tu propia tierra” (2008) y “Programa Pueblos Vivos” (2009). </a:t>
            </a:r>
          </a:p>
          <a:p>
            <a:r>
              <a:rPr b="1" dirty="0" kern="1200" lang="es-SV" smtClean="0" sz="1600">
                <a:solidFill>
                  <a:srgbClr val="004C6F"/>
                </a:solidFill>
                <a:latin charset="0" typeface="Arial"/>
              </a:rPr>
              <a:t>Pueblos Vivos, por primera vez invierte en una promoción sistemática para favorecer el gasto del turista local, vinculado al turismo nostálgico, que  supone un fuerte arraigo y vinculación familiar. </a:t>
            </a:r>
          </a:p>
          <a:p>
            <a:r>
              <a:rPr b="1" dirty="0" kern="1200" lang="es-SV" smtClean="0" sz="1600">
                <a:solidFill>
                  <a:srgbClr val="004C6F"/>
                </a:solidFill>
                <a:latin charset="0" typeface="Arial"/>
              </a:rPr>
              <a:t>Aun falta promover incentivos y estructuras institucionales de fortalecimiento a la oferta turística de las rutas y pueblos rurales.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0" y="0"/>
            <a:ext cx="9144000" cy="901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b="1" dirty="0" lang="es-MX" smtClean="0">
                <a:solidFill>
                  <a:srgbClr val="BF5A00"/>
                </a:solidFill>
              </a:rPr>
              <a:t>Crisis económica y cambio político: oportunidad para el reenfoque institucional del turismo</a:t>
            </a:r>
            <a:endParaRPr b="1" dirty="0" lang="es-ES">
              <a:solidFill>
                <a:srgbClr val="BF5A00"/>
              </a:solidFill>
            </a:endParaRPr>
          </a:p>
        </p:txBody>
      </p:sp>
      <p:pic>
        <p:nvPicPr>
          <p:cNvPr descr="31.JPG" id="6" name="5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6439305" y="3851405"/>
            <a:ext cx="2154170" cy="1442048"/>
          </a:xfrm>
          <a:prstGeom prst="rect">
            <a:avLst/>
          </a:prstGeom>
        </p:spPr>
      </p:pic>
      <p:pic>
        <p:nvPicPr>
          <p:cNvPr descr="nota turismo el mundo.png" id="8" name="7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6702804" y="897622"/>
            <a:ext cx="1686188" cy="1686188"/>
          </a:xfrm>
          <a:prstGeom prst="rect">
            <a:avLst/>
          </a:prstGeom>
        </p:spPr>
      </p:pic>
      <p:pic>
        <p:nvPicPr>
          <p:cNvPr descr="20100712-pueblos-vivos-sin.jpg" id="9" name="3 Marcador de contenido"/>
          <p:cNvPicPr>
            <a:picLocks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7499758" y="2459147"/>
            <a:ext cx="1459684" cy="145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76200" y="-12700"/>
            <a:ext cx="9220200" cy="4140200"/>
          </a:xfrm>
        </p:spPr>
        <p:txBody>
          <a:bodyPr/>
          <a:lstStyle/>
          <a:p>
            <a:pPr algn="ctr">
              <a:buNone/>
            </a:pPr>
            <a:r>
              <a:rPr dirty="0" lang="es-SV" smtClean="0" sz="3600">
                <a:solidFill>
                  <a:srgbClr val="8BAA27"/>
                </a:solidFill>
                <a:latin typeface="+mj-lt"/>
                <a:ea typeface="+mj-ea"/>
                <a:cs typeface="+mj-cs"/>
              </a:rPr>
              <a:t>  </a:t>
            </a:r>
            <a:r>
              <a:rPr b="1" dirty="0" lang="es-SV" smtClean="0">
                <a:solidFill>
                  <a:srgbClr val="BF5A00"/>
                </a:solidFill>
                <a:latin typeface="+mj-lt"/>
                <a:ea typeface="+mj-ea"/>
                <a:cs typeface="+mj-cs"/>
              </a:rPr>
              <a:t>Turismo para la reactivación de los territorios rurales</a:t>
            </a:r>
          </a:p>
          <a:p>
            <a:pPr>
              <a:buNone/>
            </a:pPr>
            <a:r>
              <a:rPr dirty="0" lang="es-ES" smtClean="0" sz="2000"/>
              <a:t>     </a:t>
            </a:r>
            <a:r>
              <a:rPr b="1" dirty="0" kern="1200" lang="es-ES" smtClean="0" sz="2000">
                <a:solidFill>
                  <a:srgbClr val="004C6F"/>
                </a:solidFill>
                <a:latin charset="0" typeface="Arial"/>
              </a:rPr>
              <a:t>Las modalidades de turismo tienen diferentes impactos en los medios de vida rurales y ecosistemas:  </a:t>
            </a:r>
            <a:endParaRPr b="1" dirty="0" kern="1200" lang="es-SV" smtClean="0" sz="2000">
              <a:solidFill>
                <a:srgbClr val="004C6F"/>
              </a:solidFill>
              <a:latin charset="0" typeface="Arial"/>
            </a:endParaRPr>
          </a:p>
          <a:p>
            <a:pPr>
              <a:buNone/>
            </a:pPr>
            <a:endParaRPr dirty="0" lang="es-SV" smtClean="0" sz="3600">
              <a:solidFill>
                <a:srgbClr val="8BAA27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dirty="0" lang="es-SV" smtClean="0"/>
          </a:p>
          <a:p>
            <a:endParaRPr dirty="0" lang="es-SV"/>
          </a:p>
        </p:txBody>
      </p:sp>
      <p:pic>
        <p:nvPicPr>
          <p:cNvPr descr="F:\100CANON\IMG_7121.JPG" id="5" name="Picture 9"/>
          <p:cNvPicPr>
            <a:picLocks noChangeArrowheads="1" noChangeAspect="1"/>
          </p:cNvPicPr>
          <p:nvPr/>
        </p:nvPicPr>
        <p:blipFill>
          <a:blip cstate="print" r:embed="rId2"/>
          <a:srcRect r="49"/>
          <a:stretch>
            <a:fillRect/>
          </a:stretch>
        </p:blipFill>
        <p:spPr bwMode="auto">
          <a:xfrm>
            <a:off x="108008" y="1892189"/>
            <a:ext cx="2171700" cy="139065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937234" y="1935177"/>
            <a:ext cx="5372100" cy="132343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ES" smtClean="0" sz="1600">
                <a:solidFill>
                  <a:srgbClr val="004C6F"/>
                </a:solidFill>
                <a:latin charset="0" typeface="Arial"/>
              </a:rPr>
              <a:t>Inversiones inmobiliarias privadas mayormente de capital nacional</a:t>
            </a:r>
            <a:r>
              <a:rPr dirty="0" lang="es-ES" smtClean="0" sz="1600">
                <a:solidFill>
                  <a:srgbClr val="004C6F"/>
                </a:solidFill>
                <a:latin charset="0" typeface="Arial"/>
              </a:rPr>
              <a:t>: exclusión, desvinculación del desarrollo local, impactos ambientales en zonas vulnerables y de pobreza, alta necesidad de regulación estatal y compensaciones territoriales.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17499" y="4781609"/>
            <a:ext cx="5328291" cy="10772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ES" smtClean="0" sz="1600">
                <a:solidFill>
                  <a:srgbClr val="004C6F"/>
                </a:solidFill>
                <a:latin charset="0" typeface="Arial"/>
              </a:rPr>
              <a:t>Turismo rural comunitario y de base local: </a:t>
            </a:r>
            <a:r>
              <a:rPr dirty="0" lang="es-ES" smtClean="0" sz="1600">
                <a:solidFill>
                  <a:srgbClr val="004C6F"/>
                </a:solidFill>
                <a:latin charset="0" typeface="Arial"/>
              </a:rPr>
              <a:t>Organización local, vinculación a estrategias productivas, fortalece desarrollo local y valoración de servicios ecosistémicos.</a:t>
            </a:r>
            <a:endParaRPr dirty="0" lang="es-SV" smtClean="0" sz="1600">
              <a:solidFill>
                <a:srgbClr val="004C6F"/>
              </a:solidFill>
              <a:latin charset="0" typeface="Arial"/>
            </a:endParaRPr>
          </a:p>
        </p:txBody>
      </p:sp>
      <p:pic>
        <p:nvPicPr>
          <p:cNvPr descr="DSC_0125" id="9" name="Picture 18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6485422" y="4723332"/>
            <a:ext cx="2133600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6342063"/>
            <a:ext cx="7874000" cy="5159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1" name="Rectangle 65"/>
          <p:cNvSpPr>
            <a:spLocks noChangeArrowheads="1"/>
          </p:cNvSpPr>
          <p:nvPr/>
        </p:nvSpPr>
        <p:spPr bwMode="auto">
          <a:xfrm>
            <a:off x="8699500" y="0"/>
            <a:ext cx="444500" cy="1008063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pic>
        <p:nvPicPr>
          <p:cNvPr descr="Costa Real.jpg" id="13" name="12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1518407" y="2860646"/>
            <a:ext cx="2143636" cy="1446480"/>
          </a:xfrm>
          <a:prstGeom prst="rect">
            <a:avLst/>
          </a:prstGeom>
        </p:spPr>
      </p:pic>
      <p:pic>
        <p:nvPicPr>
          <p:cNvPr descr="IMG_5802" id="14" name="Picture 11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5008227" y="3779932"/>
            <a:ext cx="1910750" cy="1414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36600" y="1549400"/>
            <a:ext cx="3784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400" dirty="0" smtClean="0"/>
          </a:p>
          <a:p>
            <a:r>
              <a:rPr lang="es-SV" sz="1400" dirty="0" smtClean="0"/>
              <a:t> </a:t>
            </a:r>
          </a:p>
          <a:p>
            <a:r>
              <a:rPr lang="es-SV" sz="2000" b="1" dirty="0" smtClean="0">
                <a:solidFill>
                  <a:srgbClr val="004C6F"/>
                </a:solidFill>
                <a:latin typeface="Arial" charset="0"/>
              </a:rPr>
              <a:t>“Es el turismo establecido en zonas rurales, en el que la población local a través de sus estructuras organizativas, ejerce un papel significativo en su control y gestión. En este modelo las comunidades se convierten en actores protagónicos de la gestión del  turismo en el territorio”. </a:t>
            </a:r>
          </a:p>
          <a:p>
            <a:r>
              <a:rPr lang="es-SV" sz="2000" b="1" dirty="0" smtClean="0">
                <a:solidFill>
                  <a:srgbClr val="004C6F"/>
                </a:solidFill>
                <a:latin typeface="Arial" charset="0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25827" y="0"/>
            <a:ext cx="85762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400" dirty="0" smtClean="0"/>
          </a:p>
          <a:p>
            <a:r>
              <a:rPr lang="es-SV" b="1" dirty="0" smtClean="0">
                <a:solidFill>
                  <a:srgbClr val="BF5A00"/>
                </a:solidFill>
                <a:latin typeface="Arial" charset="0"/>
                <a:ea typeface="+mj-ea"/>
                <a:cs typeface="+mj-cs"/>
              </a:rPr>
              <a:t>Turismo Rural Comunitario</a:t>
            </a:r>
            <a:r>
              <a:rPr lang="es-SV" sz="2400" b="1" dirty="0" smtClean="0">
                <a:solidFill>
                  <a:srgbClr val="BF5A00"/>
                </a:solidFill>
                <a:latin typeface="Arial" charset="0"/>
                <a:ea typeface="+mj-ea"/>
                <a:cs typeface="+mj-cs"/>
              </a:rPr>
              <a:t> para avanzar hacia el desarrollo local y fortalecer las estrategias de vida comunitarias:</a:t>
            </a:r>
          </a:p>
          <a:p>
            <a:endParaRPr lang="es-SV" sz="1400" dirty="0" smtClean="0"/>
          </a:p>
        </p:txBody>
      </p:sp>
      <p:pic>
        <p:nvPicPr>
          <p:cNvPr id="6" name="5 Imagen" descr="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5297" y="1409794"/>
            <a:ext cx="3528392" cy="2361982"/>
          </a:xfrm>
          <a:prstGeom prst="rect">
            <a:avLst/>
          </a:prstGeom>
        </p:spPr>
      </p:pic>
      <p:pic>
        <p:nvPicPr>
          <p:cNvPr id="7" name="6 Imagen" descr="DSC_01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042095"/>
            <a:ext cx="3528392" cy="2346005"/>
          </a:xfrm>
          <a:prstGeom prst="rect">
            <a:avLst/>
          </a:prstGeom>
        </p:spPr>
      </p:pic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699500" y="0"/>
            <a:ext cx="444500" cy="1008063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025" y="116632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Algunas experiencias en El Salvador</a:t>
            </a:r>
            <a:endParaRPr lang="es-ES" sz="2800" b="1" dirty="0" smtClean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11269" name="Picture 6" descr="DSC_0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8475" y="4199302"/>
            <a:ext cx="2052638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DSC_0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7772" y="2172089"/>
            <a:ext cx="12176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 descr="DSC_03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7025" y="2738636"/>
            <a:ext cx="1938337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0" y="2276872"/>
            <a:ext cx="27559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s-ES" sz="1200" dirty="0">
                <a:solidFill>
                  <a:srgbClr val="004C6F"/>
                </a:solidFill>
                <a:latin typeface="Arial" charset="0"/>
              </a:rPr>
              <a:t>       </a:t>
            </a:r>
            <a:r>
              <a:rPr lang="es-ES" sz="1200" dirty="0" smtClean="0">
                <a:solidFill>
                  <a:srgbClr val="004C6F"/>
                </a:solidFill>
                <a:latin typeface="Arial" charset="0"/>
              </a:rPr>
              <a:t>  </a:t>
            </a:r>
            <a:r>
              <a:rPr lang="es-ES" sz="1400" b="1" dirty="0" err="1" smtClean="0">
                <a:solidFill>
                  <a:srgbClr val="004C6F"/>
                </a:solidFill>
                <a:latin typeface="Arial" charset="0"/>
              </a:rPr>
              <a:t>Ecoparque</a:t>
            </a:r>
            <a:r>
              <a:rPr lang="es-ES" sz="1400" b="1" dirty="0" smtClean="0">
                <a:solidFill>
                  <a:srgbClr val="004C6F"/>
                </a:solidFill>
                <a:latin typeface="Arial" charset="0"/>
              </a:rPr>
              <a:t> El Espino</a:t>
            </a:r>
            <a:endParaRPr lang="es-ES" sz="1400" b="1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756816" y="4068688"/>
            <a:ext cx="27432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s-ES" sz="1400" b="1" dirty="0">
                <a:solidFill>
                  <a:srgbClr val="004C6F"/>
                </a:solidFill>
                <a:latin typeface="Arial" charset="0"/>
              </a:rPr>
              <a:t>Área Protegida de Cinquera</a:t>
            </a: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6494140" y="5787225"/>
            <a:ext cx="264986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s-ES" sz="1400" b="1" dirty="0">
                <a:solidFill>
                  <a:srgbClr val="004C6F"/>
                </a:solidFill>
                <a:latin typeface="Arial" charset="0"/>
              </a:rPr>
              <a:t>Puerto San Juan, </a:t>
            </a:r>
            <a:r>
              <a:rPr lang="es-ES" sz="1400" b="1" dirty="0" err="1">
                <a:solidFill>
                  <a:srgbClr val="004C6F"/>
                </a:solidFill>
                <a:latin typeface="Arial" charset="0"/>
              </a:rPr>
              <a:t>Suchitoto</a:t>
            </a:r>
            <a:endParaRPr lang="es-ES" sz="1400" b="1" dirty="0">
              <a:solidFill>
                <a:srgbClr val="004C6F"/>
              </a:solidFill>
              <a:latin typeface="Arial" charset="0"/>
            </a:endParaRPr>
          </a:p>
        </p:txBody>
      </p:sp>
      <p:pic>
        <p:nvPicPr>
          <p:cNvPr id="11275" name="Picture 16" descr="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2853" y="750232"/>
            <a:ext cx="119538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8" descr="DSC_01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209" y="2870200"/>
            <a:ext cx="1897363" cy="12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2932584" y="4297412"/>
            <a:ext cx="36322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s-ES" sz="1400" b="1" dirty="0">
                <a:solidFill>
                  <a:srgbClr val="004C6F"/>
                </a:solidFill>
                <a:latin typeface="Arial" charset="0"/>
              </a:rPr>
              <a:t>Centro Turístico </a:t>
            </a:r>
            <a:r>
              <a:rPr lang="es-ES" sz="1400" b="1" dirty="0" err="1">
                <a:solidFill>
                  <a:srgbClr val="004C6F"/>
                </a:solidFill>
                <a:latin typeface="Arial" charset="0"/>
              </a:rPr>
              <a:t>Coop</a:t>
            </a:r>
            <a:r>
              <a:rPr lang="es-ES" sz="1400" b="1" dirty="0">
                <a:solidFill>
                  <a:srgbClr val="004C6F"/>
                </a:solidFill>
                <a:latin typeface="Arial" charset="0"/>
              </a:rPr>
              <a:t>. Los Pinos, </a:t>
            </a:r>
            <a:r>
              <a:rPr lang="es-ES" sz="1400" b="1" dirty="0" err="1">
                <a:solidFill>
                  <a:srgbClr val="004C6F"/>
                </a:solidFill>
                <a:latin typeface="Arial" charset="0"/>
              </a:rPr>
              <a:t>Coatepeque</a:t>
            </a:r>
            <a:endParaRPr lang="es-ES" sz="1400" b="1" dirty="0">
              <a:solidFill>
                <a:srgbClr val="004C6F"/>
              </a:solidFill>
              <a:latin typeface="Arial" charset="0"/>
            </a:endParaRPr>
          </a:p>
        </p:txBody>
      </p:sp>
      <p:pic>
        <p:nvPicPr>
          <p:cNvPr id="13" name="12 Imagen" descr="DSC0171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56000" y="906165"/>
            <a:ext cx="1841500" cy="1381126"/>
          </a:xfrm>
          <a:prstGeom prst="rect">
            <a:avLst/>
          </a:prstGeom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110386" y="2454796"/>
            <a:ext cx="27559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s-ES" sz="1200" dirty="0">
                <a:solidFill>
                  <a:srgbClr val="004C6F"/>
                </a:solidFill>
                <a:latin typeface="Arial" charset="0"/>
              </a:rPr>
              <a:t>       </a:t>
            </a:r>
            <a:r>
              <a:rPr lang="es-ES" sz="1200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ES" sz="1400" b="1" dirty="0" smtClean="0">
                <a:solidFill>
                  <a:srgbClr val="004C6F"/>
                </a:solidFill>
                <a:latin typeface="Arial" charset="0"/>
              </a:rPr>
              <a:t>Bosque La </a:t>
            </a:r>
            <a:r>
              <a:rPr lang="es-ES" sz="1400" b="1" dirty="0" err="1" smtClean="0">
                <a:solidFill>
                  <a:srgbClr val="004C6F"/>
                </a:solidFill>
                <a:latin typeface="Arial" charset="0"/>
              </a:rPr>
              <a:t>Montañona</a:t>
            </a:r>
            <a:endParaRPr lang="es-ES" sz="1400" b="1" dirty="0">
              <a:solidFill>
                <a:srgbClr val="004C6F"/>
              </a:solidFill>
              <a:latin typeface="Arial" charset="0"/>
            </a:endParaRPr>
          </a:p>
        </p:txBody>
      </p:sp>
      <p:pic>
        <p:nvPicPr>
          <p:cNvPr id="15" name="14 Imagen" descr="IMG_009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4748" y="735112"/>
            <a:ext cx="1835696" cy="1376772"/>
          </a:xfrm>
          <a:prstGeom prst="rect">
            <a:avLst/>
          </a:prstGeom>
        </p:spPr>
      </p:pic>
      <p:pic>
        <p:nvPicPr>
          <p:cNvPr id="16" name="15 Imagen" descr="DSC_026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50752" y="4708923"/>
            <a:ext cx="1800200" cy="1193749"/>
          </a:xfrm>
          <a:prstGeom prst="rect">
            <a:avLst/>
          </a:prstGeom>
        </p:spPr>
      </p:pic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25612" y="6147966"/>
            <a:ext cx="2251844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s-ES" sz="1200" dirty="0">
                <a:solidFill>
                  <a:srgbClr val="004C6F"/>
                </a:solidFill>
                <a:latin typeface="Arial" charset="0"/>
              </a:rPr>
              <a:t>       </a:t>
            </a:r>
            <a:r>
              <a:rPr lang="es-ES" sz="1200" dirty="0" smtClean="0">
                <a:solidFill>
                  <a:srgbClr val="004C6F"/>
                </a:solidFill>
                <a:latin typeface="Arial" charset="0"/>
              </a:rPr>
              <a:t>  </a:t>
            </a:r>
            <a:r>
              <a:rPr lang="es-ES" sz="1400" b="1" dirty="0" smtClean="0">
                <a:solidFill>
                  <a:srgbClr val="004C6F"/>
                </a:solidFill>
                <a:latin typeface="Arial" charset="0"/>
              </a:rPr>
              <a:t>Parque Ecológico El Manzano</a:t>
            </a:r>
            <a:endParaRPr lang="es-ES" sz="1400" b="1" dirty="0">
              <a:solidFill>
                <a:srgbClr val="004C6F"/>
              </a:solidFill>
              <a:latin typeface="Arial" charset="0"/>
            </a:endParaRPr>
          </a:p>
        </p:txBody>
      </p:sp>
      <p:pic>
        <p:nvPicPr>
          <p:cNvPr id="18" name="17 Imagen" descr="barra-santia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60924" y="4708376"/>
            <a:ext cx="2808312" cy="1233737"/>
          </a:xfrm>
          <a:prstGeom prst="rect">
            <a:avLst/>
          </a:prstGeom>
        </p:spPr>
      </p:pic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858190" y="6036591"/>
            <a:ext cx="2251844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s-ES" sz="1200" dirty="0">
                <a:solidFill>
                  <a:srgbClr val="004C6F"/>
                </a:solidFill>
                <a:latin typeface="Arial" charset="0"/>
              </a:rPr>
              <a:t>       </a:t>
            </a:r>
            <a:r>
              <a:rPr lang="es-ES" sz="1200" dirty="0" smtClean="0">
                <a:solidFill>
                  <a:srgbClr val="004C6F"/>
                </a:solidFill>
                <a:latin typeface="Arial" charset="0"/>
              </a:rPr>
              <a:t>  </a:t>
            </a:r>
            <a:r>
              <a:rPr lang="es-ES" sz="1400" b="1" dirty="0" smtClean="0">
                <a:solidFill>
                  <a:srgbClr val="004C6F"/>
                </a:solidFill>
                <a:latin typeface="Arial" charset="0"/>
              </a:rPr>
              <a:t>Los </a:t>
            </a:r>
            <a:r>
              <a:rPr lang="es-ES" sz="1400" b="1" dirty="0" err="1" smtClean="0">
                <a:solidFill>
                  <a:srgbClr val="004C6F"/>
                </a:solidFill>
                <a:latin typeface="Arial" charset="0"/>
              </a:rPr>
              <a:t>Cóbanos</a:t>
            </a:r>
            <a:r>
              <a:rPr lang="es-ES" sz="1400" b="1" dirty="0" smtClean="0">
                <a:solidFill>
                  <a:srgbClr val="004C6F"/>
                </a:solidFill>
                <a:latin typeface="Arial" charset="0"/>
              </a:rPr>
              <a:t> Tours</a:t>
            </a:r>
            <a:endParaRPr lang="es-ES" sz="1400" b="1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7817296" y="2120900"/>
            <a:ext cx="1358900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Ruta de la Paz, </a:t>
            </a:r>
            <a:r>
              <a:rPr kumimoji="0" lang="es-E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Perquín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a2">
  <a:themeElements>
    <a:clrScheme name="prisma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sma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sma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sma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Settings\ileanagomez\Local Settings\Temporary Internet Files\OLK7\prisma2.pot</Template>
  <TotalTime>1695</TotalTime>
  <Words>1867</Words>
  <Application>Microsoft Office PowerPoint</Application>
  <PresentationFormat>Presentación en pantalla (4:3)</PresentationFormat>
  <Paragraphs>172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prisma2</vt:lpstr>
      <vt:lpstr>CorelDRAW</vt:lpstr>
      <vt:lpstr>La apuesta del turismo en El Salvador  </vt:lpstr>
      <vt:lpstr>Los orígenes de la institucionalidad: una visión regional </vt:lpstr>
      <vt:lpstr>Diapositiva 3</vt:lpstr>
      <vt:lpstr>Diapositiva 4</vt:lpstr>
      <vt:lpstr>¿De donde vienen los turistas ?</vt:lpstr>
      <vt:lpstr>Diapositiva 6</vt:lpstr>
      <vt:lpstr>Diapositiva 7</vt:lpstr>
      <vt:lpstr>Diapositiva 8</vt:lpstr>
      <vt:lpstr>Algunas experiencias en El Salvador</vt:lpstr>
      <vt:lpstr>Diapositiva 10</vt:lpstr>
      <vt:lpstr>Bosque de Cinquera: Conservación y mejoramiento de medios de vida.</vt:lpstr>
      <vt:lpstr>Ruta de Paz: integrando historia, cultura, economía local y ecosistemas.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Incidiendo en las políticas</vt:lpstr>
      <vt:lpstr>Diapositiva 20</vt:lpstr>
      <vt:lpstr>Diapositiva 21</vt:lpstr>
      <vt:lpstr>Diapositiva 22</vt:lpstr>
      <vt:lpstr>Diapositiva 23</vt:lpstr>
    </vt:vector>
  </TitlesOfParts>
  <Company>FUNDACION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general</dc:title>
  <dc:creator>ileanagomez</dc:creator>
  <cp:lastModifiedBy>Ileana Gómez</cp:lastModifiedBy>
  <cp:revision>27</cp:revision>
  <dcterms:created xsi:type="dcterms:W3CDTF">2006-05-30T17:54:27Z</dcterms:created>
  <dcterms:modified xsi:type="dcterms:W3CDTF">2011-12-02T14:44:08Z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463019</vt:lpwstr>
  </property>
  <property fmtid="{D5CDD505-2E9C-101B-9397-08002B2CF9AE}" name="NXPowerLiteVersion" pid="3">
    <vt:lpwstr>D4.1.0</vt:lpwstr>
  </property>
</Properties>
</file>