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7" r:id="rId2"/>
    <p:sldId id="305" r:id="rId3"/>
    <p:sldId id="345" r:id="rId4"/>
    <p:sldId id="342" r:id="rId5"/>
    <p:sldId id="350" r:id="rId6"/>
    <p:sldId id="306" r:id="rId7"/>
    <p:sldId id="309" r:id="rId8"/>
    <p:sldId id="310" r:id="rId9"/>
    <p:sldId id="339" r:id="rId10"/>
    <p:sldId id="317" r:id="rId11"/>
    <p:sldId id="352" r:id="rId12"/>
    <p:sldId id="272" r:id="rId13"/>
    <p:sldId id="318" r:id="rId14"/>
    <p:sldId id="319" r:id="rId15"/>
    <p:sldId id="344" r:id="rId16"/>
    <p:sldId id="330" r:id="rId17"/>
    <p:sldId id="311" r:id="rId18"/>
    <p:sldId id="312" r:id="rId19"/>
    <p:sldId id="337" r:id="rId20"/>
    <p:sldId id="343" r:id="rId21"/>
    <p:sldId id="324" r:id="rId22"/>
    <p:sldId id="351" r:id="rId23"/>
    <p:sldId id="314" r:id="rId24"/>
    <p:sldId id="323" r:id="rId25"/>
    <p:sldId id="327" r:id="rId26"/>
    <p:sldId id="331" r:id="rId27"/>
    <p:sldId id="332" r:id="rId28"/>
    <p:sldId id="328" r:id="rId29"/>
    <p:sldId id="334" r:id="rId30"/>
    <p:sldId id="349" r:id="rId31"/>
    <p:sldId id="333" r:id="rId32"/>
    <p:sldId id="315" r:id="rId33"/>
    <p:sldId id="346" r:id="rId34"/>
    <p:sldId id="321" r:id="rId35"/>
    <p:sldId id="316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DFFCD"/>
    <a:srgbClr val="008000"/>
    <a:srgbClr val="CC9900"/>
    <a:srgbClr val="808000"/>
    <a:srgbClr val="CCECFF"/>
    <a:srgbClr val="0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9" autoAdjust="0"/>
  </p:normalViewPr>
  <p:slideViewPr>
    <p:cSldViewPr>
      <p:cViewPr varScale="1">
        <p:scale>
          <a:sx n="106" d="100"/>
          <a:sy n="106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6497DF-B6C0-42B2-8200-6BE62117C7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77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HN" altLang="es-HN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C8992F-5B4C-4555-914F-1B40715C616C}" type="slidenum">
              <a:rPr lang="es-ES" altLang="es-HN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HN" smtClean="0"/>
          </a:p>
        </p:txBody>
      </p:sp>
    </p:spTree>
    <p:extLst>
      <p:ext uri="{BB962C8B-B14F-4D97-AF65-F5344CB8AC3E}">
        <p14:creationId xmlns:p14="http://schemas.microsoft.com/office/powerpoint/2010/main" val="246607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3F012-4323-414E-A07C-2C33A8097067}" type="slidenum">
              <a:rPr lang="es-ES" altLang="es-HN" smtClean="0"/>
              <a:pPr eaLnBrk="1" hangingPunct="1">
                <a:spcBef>
                  <a:spcPct val="0"/>
                </a:spcBef>
              </a:pPr>
              <a:t>12</a:t>
            </a:fld>
            <a:endParaRPr lang="es-ES" altLang="es-H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HN" smtClean="0"/>
          </a:p>
        </p:txBody>
      </p:sp>
    </p:spTree>
    <p:extLst>
      <p:ext uri="{BB962C8B-B14F-4D97-AF65-F5344CB8AC3E}">
        <p14:creationId xmlns:p14="http://schemas.microsoft.com/office/powerpoint/2010/main" val="127321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344E7-55CE-479A-88AF-8E94241E0306}" type="slidenum">
              <a:rPr lang="es-ES" altLang="es-HN" smtClean="0"/>
              <a:pPr eaLnBrk="1" hangingPunct="1">
                <a:spcBef>
                  <a:spcPct val="0"/>
                </a:spcBef>
              </a:pPr>
              <a:t>26</a:t>
            </a:fld>
            <a:endParaRPr lang="es-ES" altLang="es-H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HN" smtClean="0"/>
          </a:p>
        </p:txBody>
      </p:sp>
    </p:spTree>
    <p:extLst>
      <p:ext uri="{BB962C8B-B14F-4D97-AF65-F5344CB8AC3E}">
        <p14:creationId xmlns:p14="http://schemas.microsoft.com/office/powerpoint/2010/main" val="21730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EAE87-A1E4-488D-935C-4C3B453B050B}" type="slidenum">
              <a:rPr lang="en-US" altLang="es-HN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s-H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HN" altLang="es-HN" smtClean="0"/>
          </a:p>
        </p:txBody>
      </p:sp>
    </p:spTree>
    <p:extLst>
      <p:ext uri="{BB962C8B-B14F-4D97-AF65-F5344CB8AC3E}">
        <p14:creationId xmlns:p14="http://schemas.microsoft.com/office/powerpoint/2010/main" val="220006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522C32-17B4-445C-8D02-CB2796C2EB4C}" type="slidenum">
              <a:rPr lang="es-ES" altLang="es-HN" smtClean="0"/>
              <a:pPr eaLnBrk="1" hangingPunct="1">
                <a:spcBef>
                  <a:spcPct val="0"/>
                </a:spcBef>
              </a:pPr>
              <a:t>32</a:t>
            </a:fld>
            <a:endParaRPr lang="es-ES" altLang="es-H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HN" smtClean="0"/>
          </a:p>
        </p:txBody>
      </p:sp>
    </p:spTree>
    <p:extLst>
      <p:ext uri="{BB962C8B-B14F-4D97-AF65-F5344CB8AC3E}">
        <p14:creationId xmlns:p14="http://schemas.microsoft.com/office/powerpoint/2010/main" val="35604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F179CE-18B6-45A2-88D4-F8DF1C872B48}" type="slidenum">
              <a:rPr lang="es-CO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s-CO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21840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1B641-C5DC-4AE3-AAEE-23E4CEFD7242}" type="slidenum">
              <a:rPr lang="es-ES" altLang="en-US" smtClean="0">
                <a:ea typeface="ＭＳ Ｐゴシック" pitchFamily="48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es-ES" altLang="en-US" smtClean="0">
              <a:ea typeface="ＭＳ Ｐゴシック" pitchFamily="48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30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0488-74C8-4EE3-937C-B1E0EA78FF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305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5570-D819-46F5-BF48-A76C282FF2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17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4A10-D472-4E94-B25F-0C3EA12816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5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093C-1642-4C44-AE6F-F667319A524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49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B406-35AA-4261-AE71-0D571B9368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97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4E5E-E86D-4A3A-B3F8-574C13DA42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56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85B6-2278-44A3-AD46-2DF1B0ABA5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7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A79D-99E3-4DCA-AD47-EB9207B855D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197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D500-78DE-47EF-8019-2560608A758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43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121025"/>
            <a:ext cx="6934200" cy="917575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Mistral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191000"/>
            <a:ext cx="64770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© 2009 Comunidad de Aprendizaje y Conocimiento - CUENCAS-SV. </a:t>
            </a:r>
            <a:r>
              <a:rPr lang="es-ES" err="1"/>
              <a:t>All</a:t>
            </a:r>
            <a:r>
              <a:rPr lang="es-ES"/>
              <a:t> </a:t>
            </a:r>
            <a:r>
              <a:rPr lang="es-ES" err="1"/>
              <a:t>rights</a:t>
            </a:r>
            <a:r>
              <a:rPr lang="es-ES"/>
              <a:t> </a:t>
            </a:r>
            <a:r>
              <a:rPr lang="es-ES" err="1"/>
              <a:t>reserved</a:t>
            </a:r>
            <a:r>
              <a:rPr lang="es-ES"/>
              <a:t>.  </a:t>
            </a: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EE62-8E61-4EDA-80DB-9408B5834E4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812699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D3B9-E9C2-4F2F-8E31-360BCAB2FC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363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CD96-0C7F-46C1-A159-5FAB4F64AA2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7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5CA2-90A4-4FCC-8542-E3890DA528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7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E853-8C7C-4689-B4FE-C11DC7931E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77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E3C14-E816-44FB-B2BC-FA4C62225BD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12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AE2D-297F-429B-973E-D4684FBE0D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3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0B7D-F7ED-48A2-A4D5-27401BF8D5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0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7890-FD69-47B7-BF82-0C44C9D146A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7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308D-CB64-4CF3-BFE0-07467EAD90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51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3B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Click to edit Master text styles</a:t>
            </a:r>
          </a:p>
          <a:p>
            <a:pPr lvl="1"/>
            <a:r>
              <a:rPr lang="es-ES" altLang="es-HN" smtClean="0"/>
              <a:t>Second level</a:t>
            </a:r>
          </a:p>
          <a:p>
            <a:pPr lvl="2"/>
            <a:r>
              <a:rPr lang="es-ES" altLang="es-HN" smtClean="0"/>
              <a:t>Third level</a:t>
            </a:r>
          </a:p>
          <a:p>
            <a:pPr lvl="3"/>
            <a:r>
              <a:rPr lang="es-ES" altLang="es-HN" smtClean="0"/>
              <a:t>Fourth level</a:t>
            </a:r>
          </a:p>
          <a:p>
            <a:pPr lvl="4"/>
            <a:r>
              <a:rPr lang="es-ES" altLang="es-H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3B9648-4FBA-4CDC-8139-F3995C33C04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  <p:sldLayoutId id="2147484879" r:id="rId16"/>
    <p:sldLayoutId id="2147484880" r:id="rId17"/>
    <p:sldLayoutId id="2147484881" r:id="rId18"/>
    <p:sldLayoutId id="2147484882" r:id="rId19"/>
    <p:sldLayoutId id="2147484883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emf"/><Relationship Id="rId4" Type="http://schemas.openxmlformats.org/officeDocument/2006/relationships/oleObject" Target="../embeddings/Hoja_de_c_lculo_de_Microsoft_Excel_97-2003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3132138" y="712788"/>
            <a:ext cx="2879725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580063" y="5516563"/>
            <a:ext cx="33909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HN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endParaRPr lang="es-HN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4" name="2 Subtítulo"/>
          <p:cNvSpPr txBox="1">
            <a:spLocks/>
          </p:cNvSpPr>
          <p:nvPr/>
        </p:nvSpPr>
        <p:spPr bwMode="auto">
          <a:xfrm>
            <a:off x="3132138" y="3284984"/>
            <a:ext cx="6011861" cy="31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s-HN" altLang="es-HN" sz="2000" dirty="0" smtClean="0"/>
              <a:t>Presentada por </a:t>
            </a:r>
            <a:r>
              <a:rPr lang="es-HN" sz="2000" i="1" dirty="0"/>
              <a:t>Luis E. Álvarez </a:t>
            </a:r>
            <a:r>
              <a:rPr lang="es-HN" sz="2000" i="1" dirty="0" err="1" smtClean="0"/>
              <a:t>Welchez</a:t>
            </a:r>
            <a:r>
              <a:rPr lang="es-HN" sz="2000" i="1" dirty="0" smtClean="0"/>
              <a:t>, CRS HN </a:t>
            </a:r>
          </a:p>
          <a:p>
            <a:pPr algn="ctr">
              <a:buNone/>
              <a:defRPr/>
            </a:pPr>
            <a:r>
              <a:rPr lang="es-HN" altLang="es-HN" sz="2000" dirty="0" err="1" smtClean="0"/>
              <a:t>World</a:t>
            </a:r>
            <a:r>
              <a:rPr lang="es-HN" altLang="es-HN" sz="2000" dirty="0" smtClean="0"/>
              <a:t> </a:t>
            </a:r>
            <a:r>
              <a:rPr lang="es-HN" altLang="es-HN" sz="2000" dirty="0" err="1"/>
              <a:t>Congress</a:t>
            </a:r>
            <a:r>
              <a:rPr lang="es-HN" altLang="es-HN" sz="2000" dirty="0"/>
              <a:t> </a:t>
            </a:r>
            <a:r>
              <a:rPr lang="es-HN" altLang="es-HN" sz="2000" dirty="0" err="1"/>
              <a:t>on</a:t>
            </a:r>
            <a:r>
              <a:rPr lang="es-HN" altLang="es-HN" sz="2000" dirty="0"/>
              <a:t>  </a:t>
            </a:r>
            <a:r>
              <a:rPr lang="es-HN" altLang="es-HN" sz="2000" dirty="0" err="1"/>
              <a:t>Integrated</a:t>
            </a:r>
            <a:r>
              <a:rPr lang="es-HN" altLang="es-HN" sz="2000" dirty="0"/>
              <a:t> </a:t>
            </a:r>
            <a:r>
              <a:rPr lang="es-HN" altLang="es-HN" sz="2000" dirty="0" err="1"/>
              <a:t>Crop-Livestock-Forest</a:t>
            </a:r>
            <a:r>
              <a:rPr lang="es-HN" altLang="es-HN" sz="2000" dirty="0"/>
              <a:t> </a:t>
            </a:r>
            <a:r>
              <a:rPr lang="es-HN" altLang="es-HN" sz="2000" dirty="0" err="1" smtClean="0"/>
              <a:t>Systems</a:t>
            </a:r>
            <a:r>
              <a:rPr lang="es-HN" altLang="es-HN" sz="2000" dirty="0"/>
              <a:t> </a:t>
            </a:r>
            <a:endParaRPr lang="es-HN" altLang="es-HN" sz="2000" dirty="0" smtClean="0"/>
          </a:p>
          <a:p>
            <a:pPr algn="ctr">
              <a:buNone/>
              <a:defRPr/>
            </a:pPr>
            <a:r>
              <a:rPr lang="es-HN" altLang="es-HN" sz="2000" dirty="0" smtClean="0"/>
              <a:t>Brasilia</a:t>
            </a:r>
            <a:r>
              <a:rPr lang="es-HN" altLang="es-HN" sz="2000" dirty="0"/>
              <a:t>, </a:t>
            </a:r>
            <a:r>
              <a:rPr lang="es-HN" altLang="es-HN" sz="2000" dirty="0" smtClean="0"/>
              <a:t>Brasil, del 11al17 </a:t>
            </a:r>
            <a:r>
              <a:rPr lang="es-HN" altLang="es-HN" sz="2000" dirty="0"/>
              <a:t>de julio de  </a:t>
            </a:r>
            <a:r>
              <a:rPr lang="es-HN" altLang="es-HN" sz="2000" dirty="0" smtClean="0"/>
              <a:t>2015</a:t>
            </a:r>
          </a:p>
          <a:p>
            <a:pPr>
              <a:buNone/>
              <a:defRPr/>
            </a:pPr>
            <a:endParaRPr lang="es-HN" altLang="es-HN" sz="2000" dirty="0"/>
          </a:p>
          <a:p>
            <a:pPr algn="ctr">
              <a:buNone/>
              <a:defRPr/>
            </a:pPr>
            <a:r>
              <a:rPr lang="es-HN" altLang="es-HN" sz="2000" dirty="0" smtClean="0"/>
              <a:t>Adaptada por Carlos Andrés Zelaya, CRS HN</a:t>
            </a:r>
          </a:p>
          <a:p>
            <a:pPr algn="ctr">
              <a:buNone/>
              <a:defRPr/>
            </a:pPr>
            <a:r>
              <a:rPr lang="es-SV" sz="2000" i="1" dirty="0" smtClean="0"/>
              <a:t>Foro </a:t>
            </a:r>
            <a:r>
              <a:rPr lang="es-SV" sz="2000" i="1" dirty="0"/>
              <a:t>Articulando esfuerzos para el Corredor Seco </a:t>
            </a:r>
            <a:r>
              <a:rPr lang="es-SV" sz="2000" i="1" dirty="0" smtClean="0"/>
              <a:t>Centroamericano</a:t>
            </a:r>
          </a:p>
          <a:p>
            <a:pPr algn="ctr">
              <a:buNone/>
              <a:defRPr/>
            </a:pPr>
            <a:r>
              <a:rPr lang="es-SV" sz="2000" i="1" dirty="0" smtClean="0"/>
              <a:t>San Salvador, El Salvador, el 15 y 16 de julio 2015</a:t>
            </a:r>
            <a:endParaRPr lang="es-HN" altLang="es-HN" sz="2000" dirty="0" smtClean="0"/>
          </a:p>
          <a:p>
            <a:pPr>
              <a:buNone/>
              <a:defRPr/>
            </a:pPr>
            <a:endParaRPr lang="es-HN" altLang="es-HN" sz="2000" dirty="0"/>
          </a:p>
          <a:p>
            <a:pPr algn="ctr" eaLnBrk="1" hangingPunct="1">
              <a:buFontTx/>
              <a:buNone/>
            </a:pPr>
            <a:endParaRPr lang="es-HN" altLang="es-HN" sz="2000" dirty="0">
              <a:solidFill>
                <a:srgbClr val="00B050"/>
              </a:solidFill>
            </a:endParaRPr>
          </a:p>
        </p:txBody>
      </p:sp>
      <p:pic>
        <p:nvPicPr>
          <p:cNvPr id="5125" name="11 Imagen" descr="CRS_Email_Signature_Spanish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1 Título"/>
          <p:cNvSpPr>
            <a:spLocks noGrp="1"/>
          </p:cNvSpPr>
          <p:nvPr>
            <p:ph type="ctrTitle"/>
          </p:nvPr>
        </p:nvSpPr>
        <p:spPr>
          <a:xfrm>
            <a:off x="2771775" y="28575"/>
            <a:ext cx="2160588" cy="917575"/>
          </a:xfrm>
        </p:spPr>
        <p:txBody>
          <a:bodyPr/>
          <a:lstStyle/>
          <a:p>
            <a:r>
              <a:rPr lang="en-US" altLang="es-HN" smtClean="0">
                <a:solidFill>
                  <a:schemeClr val="bg1"/>
                </a:solidFill>
              </a:rPr>
              <a:t>Honduras </a:t>
            </a:r>
            <a:endParaRPr lang="es-ES_tradnl" altLang="es-HN" smtClean="0">
              <a:solidFill>
                <a:schemeClr val="bg1"/>
              </a:solidFill>
            </a:endParaRPr>
          </a:p>
        </p:txBody>
      </p:sp>
      <p:sp>
        <p:nvSpPr>
          <p:cNvPr id="3079" name="2 Subtítulo"/>
          <p:cNvSpPr>
            <a:spLocks noGrp="1"/>
          </p:cNvSpPr>
          <p:nvPr>
            <p:ph type="subTitle" idx="1"/>
          </p:nvPr>
        </p:nvSpPr>
        <p:spPr>
          <a:xfrm>
            <a:off x="653563" y="1124744"/>
            <a:ext cx="8286750" cy="18002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s-HN" altLang="es-HN" sz="3000" dirty="0" smtClean="0">
                <a:solidFill>
                  <a:schemeClr val="tx1"/>
                </a:solidFill>
              </a:rPr>
              <a:t>                                        Programa de  Agua, Suelos y Agricultura</a:t>
            </a:r>
          </a:p>
          <a:p>
            <a:pPr>
              <a:defRPr/>
            </a:pPr>
            <a:r>
              <a:rPr lang="es-HN" altLang="es-HN" sz="3000" dirty="0">
                <a:solidFill>
                  <a:schemeClr val="tx1"/>
                </a:solidFill>
              </a:rPr>
              <a:t> </a:t>
            </a:r>
            <a:r>
              <a:rPr lang="es-HN" altLang="es-HN" sz="3000" dirty="0" smtClean="0">
                <a:solidFill>
                  <a:schemeClr val="tx1"/>
                </a:solidFill>
              </a:rPr>
              <a:t>                                       Catholic Relief Services (CRS-Honduras).</a:t>
            </a:r>
          </a:p>
          <a:p>
            <a:pPr>
              <a:defRPr/>
            </a:pPr>
            <a:endParaRPr lang="es-HN" altLang="es-HN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HN" altLang="es-HN" sz="3900" dirty="0" smtClean="0">
                <a:solidFill>
                  <a:schemeClr val="tx1"/>
                </a:solidFill>
              </a:rPr>
              <a:t>Manejo sostenible de suelos y agua e intensificación sostenible de la producción en Honduras.</a:t>
            </a:r>
          </a:p>
          <a:p>
            <a:pPr>
              <a:defRPr/>
            </a:pPr>
            <a:endParaRPr lang="es-HN" altLang="es-HN" sz="3900" dirty="0" smtClean="0"/>
          </a:p>
          <a:p>
            <a:pPr>
              <a:defRPr/>
            </a:pPr>
            <a:endParaRPr lang="es-ES_tradnl" altLang="es-HN" dirty="0" smtClean="0"/>
          </a:p>
        </p:txBody>
      </p:sp>
      <p:pic>
        <p:nvPicPr>
          <p:cNvPr id="5128" name="Picture 4" descr="11-15-2005 CIATPLS 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31321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2 Imagen" descr="C:\Users\Usuario\Pictures\Innovación COOCUPCI       17-11-11\P1010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27130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4 Imagen" descr="C:\Users\Usuario\Pictures\Innovación COOCUPCI       17-11-11\P1010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688" y="1773238"/>
            <a:ext cx="26876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5 Imagen" descr="C:\Users\Usuario\Pictures\Innovación COOCUPCI       17-11-11\P10102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592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1 CuadroTexto"/>
          <p:cNvSpPr txBox="1">
            <a:spLocks noChangeArrowheads="1"/>
          </p:cNvSpPr>
          <p:nvPr/>
        </p:nvSpPr>
        <p:spPr bwMode="auto">
          <a:xfrm>
            <a:off x="755650" y="4797425"/>
            <a:ext cx="799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chemeClr val="bg1"/>
                </a:solidFill>
              </a:rPr>
              <a:t>Evaluación de tres variedades de frijol (</a:t>
            </a:r>
            <a:r>
              <a:rPr lang="es-MX" altLang="en-US" sz="2400" i="1">
                <a:solidFill>
                  <a:schemeClr val="bg1"/>
                </a:solidFill>
              </a:rPr>
              <a:t>Phaseolus Vulgaris</a:t>
            </a:r>
            <a:r>
              <a:rPr lang="es-MX" altLang="en-US" sz="2400">
                <a:solidFill>
                  <a:schemeClr val="bg1"/>
                </a:solidFill>
              </a:rPr>
              <a:t>)  con 3 niveles de fosforo.</a:t>
            </a:r>
          </a:p>
        </p:txBody>
      </p:sp>
      <p:sp>
        <p:nvSpPr>
          <p:cNvPr id="7" name="Rectángulo 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  </a:t>
            </a:r>
          </a:p>
        </p:txBody>
      </p:sp>
      <p:sp>
        <p:nvSpPr>
          <p:cNvPr id="14343" name="3 Título"/>
          <p:cNvSpPr>
            <a:spLocks noGrp="1"/>
          </p:cNvSpPr>
          <p:nvPr>
            <p:ph type="ctrTitle"/>
          </p:nvPr>
        </p:nvSpPr>
        <p:spPr>
          <a:xfrm>
            <a:off x="95250" y="-22225"/>
            <a:ext cx="8797230" cy="1619250"/>
          </a:xfrm>
        </p:spPr>
        <p:txBody>
          <a:bodyPr/>
          <a:lstStyle/>
          <a:p>
            <a:r>
              <a:rPr lang="es-MX" altLang="en-US" sz="3200" b="1" dirty="0" smtClean="0">
                <a:solidFill>
                  <a:schemeClr val="bg1"/>
                </a:solidFill>
              </a:rPr>
              <a:t>Innovación Tecnológica Participativa para la intensificación sostenible de  la producción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s-MX" altLang="en-US" sz="3200" b="1" dirty="0">
                <a:solidFill>
                  <a:schemeClr val="bg1"/>
                </a:solidFill>
              </a:rPr>
              <a:t>Innovación Tecnológica Participativa para la intensificación sostenible de  la producción</a:t>
            </a:r>
            <a:endParaRPr lang="es-ES_tradn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5268341"/>
            <a:ext cx="8075240" cy="118499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Pruebas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diferentes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niveles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fertilización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(P) para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determinar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óptimo</a:t>
            </a:r>
            <a:endParaRPr lang="es-ES_trad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916832"/>
            <a:ext cx="4244280" cy="31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4244280" cy="3183210"/>
          </a:xfrm>
        </p:spPr>
      </p:pic>
    </p:spTree>
    <p:extLst>
      <p:ext uri="{BB962C8B-B14F-4D97-AF65-F5344CB8AC3E}">
        <p14:creationId xmlns:p14="http://schemas.microsoft.com/office/powerpoint/2010/main" val="4105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91264" cy="1268760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HN" sz="3200" dirty="0">
                <a:solidFill>
                  <a:srgbClr val="CDFFCD"/>
                </a:solidFill>
              </a:rPr>
              <a:t>La tecnología </a:t>
            </a:r>
            <a:r>
              <a:rPr lang="es-MX" altLang="es-HN" sz="3200" dirty="0" smtClean="0">
                <a:solidFill>
                  <a:srgbClr val="CDFFCD"/>
                </a:solidFill>
              </a:rPr>
              <a:t>es una relación social entre lo técnico – científico y su adopción</a:t>
            </a:r>
            <a:endParaRPr lang="es-ES" sz="2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1412875"/>
            <a:ext cx="4398963" cy="50403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r>
              <a:rPr lang="es-MX" altLang="es-HN" sz="2400" smtClean="0">
                <a:solidFill>
                  <a:srgbClr val="CDFFCD"/>
                </a:solidFill>
              </a:rPr>
              <a:t>participativa </a:t>
            </a:r>
          </a:p>
          <a:p>
            <a:pPr lvl="1"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r>
              <a:rPr lang="es-MX" altLang="es-HN" sz="2400" smtClean="0">
                <a:solidFill>
                  <a:srgbClr val="CDFFCD"/>
                </a:solidFill>
              </a:rPr>
              <a:t>insumo o herramienta que la misma gente utiliza para su bienestar.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endParaRPr lang="es-MX" altLang="es-HN" sz="2400" smtClean="0">
              <a:solidFill>
                <a:srgbClr val="CDFFCD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r>
              <a:rPr lang="es-MX" altLang="es-HN" sz="2400" smtClean="0">
                <a:solidFill>
                  <a:srgbClr val="CDFFCD"/>
                </a:solidFill>
              </a:rPr>
              <a:t>En finca el productor tiene oportunidad de conocer algo nuevo, compararlo con lo conocido y valorar su implementación.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endParaRPr lang="es-MX" altLang="es-HN" sz="2400" smtClean="0">
              <a:solidFill>
                <a:srgbClr val="CDFFCD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§"/>
            </a:pPr>
            <a:r>
              <a:rPr lang="es-MX" altLang="es-HN" sz="2400" smtClean="0">
                <a:solidFill>
                  <a:srgbClr val="CDFFCD"/>
                </a:solidFill>
              </a:rPr>
              <a:t>La innovación-Adaptación en finca es el punto crucial para la adopción.</a:t>
            </a:r>
            <a:endParaRPr lang="es-ES" altLang="es-HN" sz="2400" smtClean="0">
              <a:solidFill>
                <a:srgbClr val="CDFFC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altLang="es-HN" sz="2400" smtClean="0">
              <a:solidFill>
                <a:srgbClr val="CDFFCD"/>
              </a:solidFill>
            </a:endParaRPr>
          </a:p>
        </p:txBody>
      </p:sp>
      <p:pic>
        <p:nvPicPr>
          <p:cNvPr id="15364" name="Picture 15" descr="pag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" y="1341438"/>
            <a:ext cx="2916238" cy="2187575"/>
          </a:xfrm>
          <a:noFill/>
          <a:ln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5365" name="Picture 8" descr="C:\Users\luis.alvarezwelchez\Pictures\2014-11-27 Fotos personaleslaw\Fotos personaleslaw 0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98767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67740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4343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s-HN" sz="240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156450" y="5662613"/>
            <a:ext cx="187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HN" sz="6000"/>
              <a:t>1992</a:t>
            </a:r>
            <a:endParaRPr lang="es-MX" altLang="es-HN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HN" sz="3200" smtClean="0">
                <a:solidFill>
                  <a:schemeClr val="bg1"/>
                </a:solidFill>
              </a:rPr>
              <a:t>Sistemas agrosilvopastoriles y los principios de la agricultura de conservación.</a:t>
            </a:r>
            <a:endParaRPr lang="es-MX" altLang="es-HN" sz="3200" smtClean="0">
              <a:solidFill>
                <a:schemeClr val="bg1"/>
              </a:solidFill>
            </a:endParaRPr>
          </a:p>
        </p:txBody>
      </p:sp>
      <p:pic>
        <p:nvPicPr>
          <p:cNvPr id="17411" name="Picture 3" descr="100_15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39975"/>
            <a:ext cx="4038600" cy="3051175"/>
          </a:xfrm>
          <a:noFill/>
        </p:spPr>
      </p:pic>
      <p:pic>
        <p:nvPicPr>
          <p:cNvPr id="17412" name="Picture 4" descr="finca1-pres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39975"/>
            <a:ext cx="4038600" cy="3051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50825" y="260350"/>
            <a:ext cx="8534400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Sistema </a:t>
            </a:r>
            <a:r>
              <a:rPr lang="en-US" sz="2400" b="1" dirty="0">
                <a:solidFill>
                  <a:schemeClr val="bg1"/>
                </a:solidFill>
              </a:rPr>
              <a:t>Quesungual:</a:t>
            </a:r>
          </a:p>
          <a:p>
            <a:pPr marL="457200" indent="-457200" algn="ctr">
              <a:defRPr/>
            </a:pPr>
            <a:r>
              <a:rPr lang="es-ES" sz="2400" b="1" dirty="0">
                <a:solidFill>
                  <a:schemeClr val="bg1"/>
                </a:solidFill>
              </a:rPr>
              <a:t>Es una conjunto de </a:t>
            </a:r>
            <a:r>
              <a:rPr lang="es-ES" sz="2400" b="1" dirty="0" smtClean="0">
                <a:solidFill>
                  <a:schemeClr val="bg1"/>
                </a:solidFill>
              </a:rPr>
              <a:t>tecnologías de </a:t>
            </a:r>
            <a:r>
              <a:rPr lang="es-ES" sz="2400" b="1" dirty="0">
                <a:solidFill>
                  <a:schemeClr val="bg1"/>
                </a:solidFill>
              </a:rPr>
              <a:t>manejo de suelo, agua, nutrientes y </a:t>
            </a:r>
            <a:r>
              <a:rPr lang="es-ES" sz="2400" b="1" dirty="0" smtClean="0">
                <a:solidFill>
                  <a:schemeClr val="bg1"/>
                </a:solidFill>
              </a:rPr>
              <a:t>vegetación </a:t>
            </a:r>
            <a:r>
              <a:rPr lang="es-ES" sz="2400" b="1" dirty="0">
                <a:solidFill>
                  <a:schemeClr val="bg1"/>
                </a:solidFill>
              </a:rPr>
              <a:t>basado en tres tipos de cobertura al suelo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s-ES" sz="2400" b="1" dirty="0">
                <a:solidFill>
                  <a:schemeClr val="bg1"/>
                </a:solidFill>
              </a:rPr>
              <a:t> manejo de rastrojos, cultivos, arbustos y árboles dispersos en regeneración </a:t>
            </a:r>
            <a:r>
              <a:rPr lang="es-ES" sz="2400" b="1" dirty="0" smtClean="0">
                <a:solidFill>
                  <a:schemeClr val="bg1"/>
                </a:solidFill>
              </a:rPr>
              <a:t>natural</a:t>
            </a:r>
          </a:p>
          <a:p>
            <a:pPr marL="457200" indent="-457200" algn="ctr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+ cero quema y no o mínima labranza</a:t>
            </a:r>
            <a:endParaRPr lang="es-ES" sz="2400" b="1" dirty="0"/>
          </a:p>
        </p:txBody>
      </p:sp>
      <p:pic>
        <p:nvPicPr>
          <p:cNvPr id="18435" name="Picture 4" descr="fotos dicta 0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781300"/>
            <a:ext cx="4464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Documents and Settings\alvarez\Desktop\DSC03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0338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H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s-HN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s-HN" smtClean="0"/>
          </a:p>
        </p:txBody>
      </p:sp>
      <p:pic>
        <p:nvPicPr>
          <p:cNvPr id="19461" name="Picture 5" descr="11-15-2005 CIATPLS 0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73900"/>
          </a:xfr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156450" y="5662613"/>
            <a:ext cx="187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HN" sz="6000"/>
              <a:t>2006</a:t>
            </a:r>
            <a:endParaRPr lang="es-MX" altLang="es-HN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altLang="es-HN" smtClean="0"/>
          </a:p>
        </p:txBody>
      </p:sp>
      <p:pic>
        <p:nvPicPr>
          <p:cNvPr id="20483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3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Calicata Santa Albina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4721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altLang="es-HN" smtClean="0"/>
          </a:p>
        </p:txBody>
      </p:sp>
      <p:pic>
        <p:nvPicPr>
          <p:cNvPr id="22531" name="Picture 8" descr="C:\Users\luis.alvarezwelchez\Pictures\2014-11-27 Fotos personaleslaw\Fotos personaleslaw 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1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7489825" cy="936625"/>
          </a:xfrm>
        </p:spPr>
        <p:txBody>
          <a:bodyPr/>
          <a:lstStyle/>
          <a:p>
            <a:r>
              <a:rPr lang="es-HN" altLang="es-HN" smtClean="0">
                <a:solidFill>
                  <a:srgbClr val="FF0000"/>
                </a:solidFill>
              </a:rPr>
              <a:t>Centro América Región Única</a:t>
            </a:r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6011863" y="1700213"/>
            <a:ext cx="3132137" cy="3529012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Territorios Frágiles.</a:t>
            </a: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Cambio climático</a:t>
            </a:r>
            <a:endParaRPr lang="es-HN" altLang="es-HN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Agricultura familiar.</a:t>
            </a: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Poblaciones indígenas.</a:t>
            </a: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Sistemas de producción variados.</a:t>
            </a: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Alta degradación de suelos y ecosistemas.</a:t>
            </a:r>
          </a:p>
          <a:p>
            <a:pPr marL="342900" indent="-342900">
              <a:buFontTx/>
              <a:buChar char="•"/>
            </a:pPr>
            <a:r>
              <a:rPr lang="es-HN" altLang="es-HN" sz="2000" smtClean="0">
                <a:solidFill>
                  <a:schemeClr val="tx1"/>
                </a:solidFill>
              </a:rPr>
              <a:t>Agua dulce superficial.</a:t>
            </a:r>
          </a:p>
        </p:txBody>
      </p:sp>
      <p:pic>
        <p:nvPicPr>
          <p:cNvPr id="6148" name="2 Imagen" descr="Mapa de Centroameric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844675"/>
            <a:ext cx="56911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uis.alvarezwelchez\Desktop\DCIM - copia\101MSDCF\DSC02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11188" y="1412776"/>
            <a:ext cx="3384748" cy="49299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HN" sz="3600" b="1" dirty="0"/>
              <a:t>Productividad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11188" y="2048649"/>
            <a:ext cx="864133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HN" altLang="es-HN" sz="2800" dirty="0">
                <a:solidFill>
                  <a:schemeClr val="bg1"/>
                </a:solidFill>
              </a:rPr>
              <a:t>Maíz de 1.2 Tm/ha			2.5 Tm/ha</a:t>
            </a:r>
          </a:p>
          <a:p>
            <a:pPr eaLnBrk="1" hangingPunct="1">
              <a:spcBef>
                <a:spcPct val="50000"/>
              </a:spcBef>
            </a:pPr>
            <a:r>
              <a:rPr lang="es-HN" altLang="es-HN" sz="2800" dirty="0">
                <a:solidFill>
                  <a:schemeClr val="bg1"/>
                </a:solidFill>
              </a:rPr>
              <a:t>Frijol de 0.7 Tm/ha			1.5  Tm/ha</a:t>
            </a:r>
          </a:p>
          <a:p>
            <a:pPr eaLnBrk="1" hangingPunct="1">
              <a:spcBef>
                <a:spcPct val="50000"/>
              </a:spcBef>
            </a:pPr>
            <a:r>
              <a:rPr lang="es-HN" altLang="es-HN" sz="2800" dirty="0">
                <a:solidFill>
                  <a:schemeClr val="bg1"/>
                </a:solidFill>
              </a:rPr>
              <a:t> </a:t>
            </a:r>
            <a:r>
              <a:rPr lang="es-HN" altLang="es-HN" sz="2800" dirty="0" smtClean="0">
                <a:solidFill>
                  <a:schemeClr val="bg1"/>
                </a:solidFill>
              </a:rPr>
              <a:t>Leche</a:t>
            </a:r>
            <a:r>
              <a:rPr lang="es-HN" altLang="es-HN" sz="2800" dirty="0">
                <a:solidFill>
                  <a:schemeClr val="bg1"/>
                </a:solidFill>
              </a:rPr>
              <a:t>: </a:t>
            </a:r>
            <a:endParaRPr lang="es-HN" altLang="es-HN" sz="2800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s-HN" altLang="es-HN" dirty="0" smtClean="0">
                <a:solidFill>
                  <a:schemeClr val="bg1"/>
                </a:solidFill>
              </a:rPr>
              <a:t>época </a:t>
            </a:r>
            <a:r>
              <a:rPr lang="es-HN" altLang="es-HN" dirty="0">
                <a:solidFill>
                  <a:schemeClr val="bg1"/>
                </a:solidFill>
              </a:rPr>
              <a:t>seca </a:t>
            </a:r>
            <a:r>
              <a:rPr lang="es-HN" altLang="es-HN" dirty="0" smtClean="0">
                <a:solidFill>
                  <a:schemeClr val="bg1"/>
                </a:solidFill>
              </a:rPr>
              <a:t> 0.0 			4.0 L/vaca/día</a:t>
            </a:r>
          </a:p>
          <a:p>
            <a:pPr lvl="1" eaLnBrk="1" hangingPunct="1">
              <a:spcBef>
                <a:spcPct val="50000"/>
              </a:spcBef>
            </a:pPr>
            <a:r>
              <a:rPr lang="es-HN" altLang="es-HN" dirty="0" smtClean="0">
                <a:solidFill>
                  <a:schemeClr val="bg1"/>
                </a:solidFill>
              </a:rPr>
              <a:t> </a:t>
            </a:r>
            <a:r>
              <a:rPr lang="es-HN" altLang="es-HN" dirty="0">
                <a:solidFill>
                  <a:schemeClr val="bg1"/>
                </a:solidFill>
              </a:rPr>
              <a:t>época </a:t>
            </a:r>
            <a:r>
              <a:rPr lang="es-HN" altLang="es-HN" dirty="0" smtClean="0">
                <a:solidFill>
                  <a:schemeClr val="bg1"/>
                </a:solidFill>
              </a:rPr>
              <a:t>lluviosa 2.3		</a:t>
            </a:r>
            <a:r>
              <a:rPr lang="es-HN" altLang="es-HN" dirty="0">
                <a:solidFill>
                  <a:schemeClr val="bg1"/>
                </a:solidFill>
              </a:rPr>
              <a:t>6.2 </a:t>
            </a:r>
            <a:r>
              <a:rPr lang="es-HN" altLang="es-HN" dirty="0" smtClean="0">
                <a:solidFill>
                  <a:schemeClr val="bg1"/>
                </a:solidFill>
              </a:rPr>
              <a:t>L/vaca/día </a:t>
            </a:r>
            <a:endParaRPr lang="es-HN" altLang="es-HN" dirty="0">
              <a:solidFill>
                <a:schemeClr val="bg1"/>
              </a:solidFill>
            </a:endParaRPr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 flipV="1">
            <a:off x="4145714" y="2372499"/>
            <a:ext cx="19384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3600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3851275" y="2985348"/>
            <a:ext cx="22328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360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499992" y="4857556"/>
            <a:ext cx="15431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36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9750" y="620713"/>
            <a:ext cx="561642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HN" sz="2800" b="1" dirty="0">
                <a:solidFill>
                  <a:schemeClr val="bg1"/>
                </a:solidFill>
              </a:rPr>
              <a:t>RESULTADOS PRINCIPALES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39750" y="620713"/>
            <a:ext cx="561642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HN" sz="2800" b="1" dirty="0">
                <a:solidFill>
                  <a:schemeClr val="bg1"/>
                </a:solidFill>
              </a:rPr>
              <a:t>RESULTADOS PRINCIPALES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539749" y="1556792"/>
            <a:ext cx="4896347" cy="5760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b="1" dirty="0"/>
              <a:t>Sistemas de producción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611188" y="3951263"/>
            <a:ext cx="3096716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b="1" dirty="0"/>
              <a:t>Agua del suelo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539750" y="2132856"/>
            <a:ext cx="835273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HN" altLang="es-HN" sz="2800" dirty="0" smtClean="0">
                <a:solidFill>
                  <a:schemeClr val="bg1"/>
                </a:solidFill>
              </a:rPr>
              <a:t> Sistema </a:t>
            </a:r>
            <a:r>
              <a:rPr lang="es-HN" altLang="es-HN" sz="2800" dirty="0">
                <a:solidFill>
                  <a:schemeClr val="bg1"/>
                </a:solidFill>
              </a:rPr>
              <a:t>Agroforestal       </a:t>
            </a:r>
            <a:endParaRPr lang="es-HN" altLang="es-HN" sz="2800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s-HN" altLang="es-HN" sz="2400" dirty="0" smtClean="0">
                <a:solidFill>
                  <a:schemeClr val="bg1"/>
                </a:solidFill>
              </a:rPr>
              <a:t>6.3 </a:t>
            </a:r>
            <a:r>
              <a:rPr lang="es-HN" altLang="es-HN" sz="2400" dirty="0">
                <a:solidFill>
                  <a:schemeClr val="bg1"/>
                </a:solidFill>
              </a:rPr>
              <a:t>Metros cúbicos de madera de color/ha/año. </a:t>
            </a:r>
            <a:endParaRPr lang="es-HN" altLang="es-HN" sz="2000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s-HN" altLang="es-HN" sz="2400" dirty="0">
                <a:solidFill>
                  <a:schemeClr val="bg1"/>
                </a:solidFill>
              </a:rPr>
              <a:t>Seis especies. En la misma ha al año.	                 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11188" y="4383063"/>
            <a:ext cx="72009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1125" indent="-111125" eaLnBrk="1" hangingPunct="1">
              <a:spcBef>
                <a:spcPct val="50000"/>
              </a:spcBef>
            </a:pPr>
            <a:r>
              <a:rPr lang="es-HN" altLang="es-HN" sz="2400" dirty="0" smtClean="0">
                <a:solidFill>
                  <a:schemeClr val="bg1"/>
                </a:solidFill>
              </a:rPr>
              <a:t> 8</a:t>
            </a:r>
            <a:r>
              <a:rPr lang="es-HN" altLang="es-HN" sz="2400" dirty="0">
                <a:solidFill>
                  <a:schemeClr val="bg1"/>
                </a:solidFill>
              </a:rPr>
              <a:t>% humedad a 29% humedad = 42 mm lluvia, un 1% de humedad equivale a 2 mm de lluvia por hectárea.</a:t>
            </a:r>
          </a:p>
          <a:p>
            <a:pPr marL="173038" indent="-173038" eaLnBrk="1" hangingPunct="1">
              <a:spcBef>
                <a:spcPct val="50000"/>
              </a:spcBef>
            </a:pPr>
            <a:r>
              <a:rPr lang="es-HN" altLang="es-HN" sz="2400" dirty="0" smtClean="0">
                <a:solidFill>
                  <a:schemeClr val="bg1"/>
                </a:solidFill>
              </a:rPr>
              <a:t>Paso </a:t>
            </a:r>
            <a:r>
              <a:rPr lang="es-HN" altLang="es-HN" sz="2400" dirty="0">
                <a:solidFill>
                  <a:schemeClr val="bg1"/>
                </a:solidFill>
              </a:rPr>
              <a:t>de 160 </a:t>
            </a:r>
            <a:r>
              <a:rPr lang="es-HN" altLang="es-HN" sz="2400" dirty="0" smtClean="0">
                <a:solidFill>
                  <a:schemeClr val="bg1"/>
                </a:solidFill>
              </a:rPr>
              <a:t>m</a:t>
            </a:r>
            <a:r>
              <a:rPr lang="es-HN" altLang="es-HN" sz="2400" baseline="30000" dirty="0" smtClean="0">
                <a:solidFill>
                  <a:schemeClr val="bg1"/>
                </a:solidFill>
              </a:rPr>
              <a:t>3</a:t>
            </a:r>
            <a:r>
              <a:rPr lang="es-HN" altLang="es-HN" sz="2400" dirty="0" smtClean="0">
                <a:solidFill>
                  <a:schemeClr val="bg1"/>
                </a:solidFill>
              </a:rPr>
              <a:t> </a:t>
            </a:r>
            <a:r>
              <a:rPr lang="es-HN" altLang="es-HN" sz="2400" dirty="0">
                <a:solidFill>
                  <a:schemeClr val="bg1"/>
                </a:solidFill>
              </a:rPr>
              <a:t>a 580 </a:t>
            </a:r>
            <a:r>
              <a:rPr lang="es-HN" altLang="es-HN" sz="2400" dirty="0" smtClean="0">
                <a:solidFill>
                  <a:schemeClr val="bg1"/>
                </a:solidFill>
              </a:rPr>
              <a:t>m</a:t>
            </a:r>
            <a:r>
              <a:rPr lang="es-HN" altLang="es-HN" sz="2400" baseline="30000" dirty="0" smtClean="0">
                <a:solidFill>
                  <a:schemeClr val="bg1"/>
                </a:solidFill>
              </a:rPr>
              <a:t>3</a:t>
            </a:r>
            <a:r>
              <a:rPr lang="es-HN" altLang="es-HN" sz="2400" dirty="0" smtClean="0">
                <a:solidFill>
                  <a:schemeClr val="bg1"/>
                </a:solidFill>
              </a:rPr>
              <a:t> </a:t>
            </a:r>
            <a:r>
              <a:rPr lang="es-HN" altLang="es-HN" sz="2400" dirty="0">
                <a:solidFill>
                  <a:schemeClr val="bg1"/>
                </a:solidFill>
              </a:rPr>
              <a:t>de agua por hectárea, en el mes más seco – abril.</a:t>
            </a:r>
          </a:p>
        </p:txBody>
      </p:sp>
    </p:spTree>
    <p:extLst>
      <p:ext uri="{BB962C8B-B14F-4D97-AF65-F5344CB8AC3E}">
        <p14:creationId xmlns:p14="http://schemas.microsoft.com/office/powerpoint/2010/main" val="878451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altLang="es-HN" smtClean="0">
                <a:solidFill>
                  <a:schemeClr val="bg1"/>
                </a:solidFill>
              </a:rPr>
              <a:t>Rendimientos raíces y granos maíz</a:t>
            </a:r>
          </a:p>
        </p:txBody>
      </p:sp>
      <p:pic>
        <p:nvPicPr>
          <p:cNvPr id="25603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2 CuadroTexto"/>
          <p:cNvSpPr txBox="1">
            <a:spLocks noChangeArrowheads="1"/>
          </p:cNvSpPr>
          <p:nvPr/>
        </p:nvSpPr>
        <p:spPr bwMode="auto">
          <a:xfrm>
            <a:off x="1116013" y="6453188"/>
            <a:ext cx="345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1800">
                <a:solidFill>
                  <a:schemeClr val="bg1"/>
                </a:solidFill>
              </a:rPr>
              <a:t>ProSuelos 2014 CRSHonduras</a:t>
            </a:r>
            <a:r>
              <a:rPr lang="es-HN" altLang="es-HN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HN" sz="600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914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A" altLang="es-HN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71550" y="1125538"/>
            <a:ext cx="7129463" cy="358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HN" sz="2000" b="1" dirty="0">
                <a:solidFill>
                  <a:schemeClr val="bg1"/>
                </a:solidFill>
                <a:latin typeface="Tahoma" pitchFamily="34" charset="0"/>
              </a:rPr>
              <a:t>NUTRIENTES – PERDIDAS – GANANCIAS </a:t>
            </a:r>
            <a:r>
              <a:rPr lang="es-HN" altLang="es-HN" sz="2000" b="1" dirty="0" smtClean="0">
                <a:solidFill>
                  <a:schemeClr val="bg1"/>
                </a:solidFill>
                <a:latin typeface="Tahoma" pitchFamily="34" charset="0"/>
              </a:rPr>
              <a:t>(valor en Lempiras)</a:t>
            </a:r>
            <a:endParaRPr lang="es-HN" altLang="es-HN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99037"/>
              </p:ext>
            </p:extLst>
          </p:nvPr>
        </p:nvGraphicFramePr>
        <p:xfrm>
          <a:off x="2" y="1900237"/>
          <a:ext cx="9143998" cy="2465387"/>
        </p:xfrm>
        <a:graphic>
          <a:graphicData uri="http://schemas.openxmlformats.org/drawingml/2006/table">
            <a:tbl>
              <a:tblPr/>
              <a:tblGrid>
                <a:gridCol w="1851164"/>
                <a:gridCol w="1208669"/>
                <a:gridCol w="965515"/>
                <a:gridCol w="1206894"/>
                <a:gridCol w="819978"/>
                <a:gridCol w="956641"/>
                <a:gridCol w="956640"/>
                <a:gridCol w="1178497"/>
              </a:tblGrid>
              <a:tr h="924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Tipo de cobertura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Sin cobertura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- 4,903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- 14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- 1,3294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- 873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- 314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- 715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- 8,146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 cobertura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+ 932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+ 1.30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+ 113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+ 60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+ 26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H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+ 1,152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900113" y="5229225"/>
            <a:ext cx="7058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HN" altLang="es-HN" sz="2400">
                <a:solidFill>
                  <a:schemeClr val="bg1"/>
                </a:solidFill>
              </a:rPr>
              <a:t>Reducción de 150 a 200 TM/Ha/Año a 24 TM/Ha/Año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900113" y="4365625"/>
            <a:ext cx="2232025" cy="5032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HN" sz="2400" b="1">
                <a:solidFill>
                  <a:schemeClr val="bg1"/>
                </a:solidFill>
              </a:rPr>
              <a:t>Erosión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iatlo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0" y="428625"/>
            <a:ext cx="2495550" cy="1096963"/>
          </a:xfrm>
          <a:prstGeom prst="rect">
            <a:avLst/>
          </a:prstGeom>
          <a:noFill/>
          <a:ln w="63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iatlo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900" y="644525"/>
            <a:ext cx="2495550" cy="1096963"/>
          </a:xfrm>
          <a:prstGeom prst="rect">
            <a:avLst/>
          </a:prstGeom>
          <a:noFill/>
          <a:ln w="63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iatlo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1050" y="322263"/>
            <a:ext cx="2495550" cy="1096962"/>
          </a:xfrm>
          <a:prstGeom prst="rect">
            <a:avLst/>
          </a:prstGeom>
          <a:noFill/>
          <a:ln w="63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95363" y="455613"/>
            <a:ext cx="631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s-ES" altLang="es-HN" sz="2800" b="1">
                <a:solidFill>
                  <a:srgbClr val="FFFF00"/>
                </a:solidFill>
                <a:latin typeface="Arial Narrow" pitchFamily="34" charset="0"/>
              </a:rPr>
              <a:t>Lámina de infiltración y de escorrentía. </a:t>
            </a:r>
            <a:r>
              <a:rPr kumimoji="1" lang="es-ES" altLang="es-HN" sz="1100" b="1">
                <a:solidFill>
                  <a:srgbClr val="FFFF00"/>
                </a:solidFill>
                <a:latin typeface="Arial Narrow" pitchFamily="34" charset="0"/>
              </a:rPr>
              <a:t>CIAT 2003.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s-ES" altLang="es-HN" sz="2800" b="1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2867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8387489"/>
              </p:ext>
            </p:extLst>
          </p:nvPr>
        </p:nvGraphicFramePr>
        <p:xfrm>
          <a:off x="-6366" y="1692275"/>
          <a:ext cx="4492642" cy="339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SPW 8.0 Graph" r:id="rId5" imgW="7120433" imgH="5173675" progId="SigmaPlotGraphicObject.7">
                  <p:embed/>
                </p:oleObj>
              </mc:Choice>
              <mc:Fallback>
                <p:oleObj name="SPW 8.0 Graph" r:id="rId5" imgW="7120433" imgH="5173675" progId="SigmaPlotGraphicObjec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66" y="1692275"/>
                        <a:ext cx="4492642" cy="3392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8811618"/>
              </p:ext>
            </p:extLst>
          </p:nvPr>
        </p:nvGraphicFramePr>
        <p:xfrm>
          <a:off x="4648199" y="1687513"/>
          <a:ext cx="4484927" cy="339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SPW 8.0 Graph" r:id="rId7" imgW="5791810" imgH="4223614" progId="SigmaPlotGraphicObject.7">
                  <p:embed/>
                </p:oleObj>
              </mc:Choice>
              <mc:Fallback>
                <p:oleObj name="SPW 8.0 Graph" r:id="rId7" imgW="5791810" imgH="4223614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1687513"/>
                        <a:ext cx="4484927" cy="3397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581150" y="2517775"/>
            <a:ext cx="0" cy="144463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HN" sz="1400" smtClean="0"/>
              <a:t>19/06/2007</a:t>
            </a:r>
          </a:p>
        </p:txBody>
      </p:sp>
      <p:sp>
        <p:nvSpPr>
          <p:cNvPr id="2969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F641A9-2B24-42D4-BFC4-75DD2356F0EA}" type="slidenum">
              <a:rPr lang="es-ES" altLang="es-HN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es-HN" sz="14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HN" smtClean="0"/>
              <a:t>Resultados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633663" y="2119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HN" sz="1800"/>
          </a:p>
        </p:txBody>
      </p:sp>
      <p:graphicFrame>
        <p:nvGraphicFramePr>
          <p:cNvPr id="29702" name="Object 2"/>
          <p:cNvGraphicFramePr>
            <a:graphicFrameLocks noChangeAspect="1"/>
          </p:cNvGraphicFramePr>
          <p:nvPr/>
        </p:nvGraphicFramePr>
        <p:xfrm>
          <a:off x="468313" y="404813"/>
          <a:ext cx="41148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r:id="rId3" imgW="3876675" imgH="2619375" progId="Excel.Chart.8">
                  <p:embed/>
                </p:oleObj>
              </mc:Choice>
              <mc:Fallback>
                <p:oleObj r:id="rId3" imgW="3876675" imgH="261937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41148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3"/>
          <p:cNvGraphicFramePr>
            <a:graphicFrameLocks noChangeAspect="1"/>
          </p:cNvGraphicFramePr>
          <p:nvPr/>
        </p:nvGraphicFramePr>
        <p:xfrm>
          <a:off x="4572000" y="404813"/>
          <a:ext cx="4114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r:id="rId5" imgW="3886200" imgH="2209800" progId="Excel.Chart.8">
                  <p:embed/>
                </p:oleObj>
              </mc:Choice>
              <mc:Fallback>
                <p:oleObj r:id="rId5" imgW="3886200" imgH="22098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813"/>
                        <a:ext cx="4114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4"/>
          <p:cNvGraphicFramePr>
            <a:graphicFrameLocks noChangeAspect="1"/>
          </p:cNvGraphicFramePr>
          <p:nvPr/>
        </p:nvGraphicFramePr>
        <p:xfrm>
          <a:off x="457200" y="3657600"/>
          <a:ext cx="4114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r:id="rId7" imgW="3829050" imgH="2247900" progId="Excel.Chart.8">
                  <p:embed/>
                </p:oleObj>
              </mc:Choice>
              <mc:Fallback>
                <p:oleObj r:id="rId7" imgW="3829050" imgH="22479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114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5"/>
          <p:cNvGraphicFramePr>
            <a:graphicFrameLocks noChangeAspect="1"/>
          </p:cNvGraphicFramePr>
          <p:nvPr/>
        </p:nvGraphicFramePr>
        <p:xfrm>
          <a:off x="4572000" y="3657600"/>
          <a:ext cx="4267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9" imgW="3771900" imgH="2238375" progId="Excel.Chart.8">
                  <p:embed/>
                </p:oleObj>
              </mc:Choice>
              <mc:Fallback>
                <p:oleObj r:id="rId9" imgW="3771900" imgH="223837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4267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8229600" cy="720725"/>
          </a:xfrm>
        </p:spPr>
        <p:txBody>
          <a:bodyPr/>
          <a:lstStyle/>
          <a:p>
            <a:pPr algn="l" eaLnBrk="1" hangingPunct="1"/>
            <a:r>
              <a:rPr lang="es-ES_tradnl" altLang="es-HN" sz="3600" b="1" smtClean="0">
                <a:solidFill>
                  <a:schemeClr val="bg1"/>
                </a:solidFill>
              </a:rPr>
              <a:t>Ganadería:</a:t>
            </a:r>
            <a:endParaRPr lang="es-MX" altLang="es-HN" sz="3600" b="1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52673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Convierte residuos en productos cárnicos, lácteos y fibras.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SAN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Generación de empleo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Agroindustria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Patrimonio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HN" sz="2800" smtClean="0">
                <a:solidFill>
                  <a:schemeClr val="bg1"/>
                </a:solidFill>
              </a:rPr>
              <a:t>Juega un rol en el desarrollo sostenible</a:t>
            </a:r>
            <a:endParaRPr lang="es-MX" altLang="es-HN" sz="2800" smtClean="0">
              <a:solidFill>
                <a:schemeClr val="bg1"/>
              </a:solidFill>
            </a:endParaRPr>
          </a:p>
        </p:txBody>
      </p:sp>
      <p:pic>
        <p:nvPicPr>
          <p:cNvPr id="30724" name="Picture 4" descr="gira para video sep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1557338"/>
            <a:ext cx="2914650" cy="1985962"/>
          </a:xfrm>
          <a:noFill/>
        </p:spPr>
      </p:pic>
      <p:pic>
        <p:nvPicPr>
          <p:cNvPr id="30725" name="Picture 10" descr="fotos video2005 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4292600"/>
            <a:ext cx="2916238" cy="1987550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HN" dirty="0" smtClean="0">
                <a:solidFill>
                  <a:schemeClr val="bg1"/>
                </a:solidFill>
              </a:rPr>
              <a:t>Los sistemas de producción sin atención son vulnerables</a:t>
            </a:r>
            <a:r>
              <a:rPr lang="es-ES_tradnl" altLang="es-HN" dirty="0" smtClean="0"/>
              <a:t> </a:t>
            </a:r>
            <a:endParaRPr lang="es-MX" altLang="es-HN" dirty="0" smtClean="0"/>
          </a:p>
        </p:txBody>
      </p:sp>
      <p:pic>
        <p:nvPicPr>
          <p:cNvPr id="7171" name="Picture 7" descr="SAN Esteban fotos 0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</p:spPr>
      </p:pic>
      <p:pic>
        <p:nvPicPr>
          <p:cNvPr id="7172" name="Picture 8" descr="SAN Esteban fotos 0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7173" name="Picture 11" descr="SAN Esteban fotos 0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altLang="es-HN" smtClean="0">
                <a:solidFill>
                  <a:schemeClr val="bg1"/>
                </a:solidFill>
              </a:rPr>
              <a:t>Rentabilidad. </a:t>
            </a:r>
            <a:r>
              <a:rPr lang="es-HN" altLang="es-HN" sz="2000" smtClean="0">
                <a:solidFill>
                  <a:schemeClr val="bg1"/>
                </a:solidFill>
              </a:rPr>
              <a:t>F. O: Osorio et al.2005</a:t>
            </a:r>
          </a:p>
        </p:txBody>
      </p:sp>
      <p:graphicFrame>
        <p:nvGraphicFramePr>
          <p:cNvPr id="32771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36352"/>
              </p:ext>
            </p:extLst>
          </p:nvPr>
        </p:nvGraphicFramePr>
        <p:xfrm>
          <a:off x="575902" y="1700213"/>
          <a:ext cx="7956538" cy="475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Hoja de cálculo" r:id="rId4" imgW="5343480" imgH="3076703" progId="Excel.Sheet.8">
                  <p:embed/>
                </p:oleObj>
              </mc:Choice>
              <mc:Fallback>
                <p:oleObj name="Hoja de cálculo" r:id="rId4" imgW="5343480" imgH="3076703" progId="Excel.Sheet.8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02" y="1700213"/>
                        <a:ext cx="7956538" cy="4758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HN" sz="180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HN" sz="1800"/>
          </a:p>
        </p:txBody>
      </p:sp>
      <p:grpSp>
        <p:nvGrpSpPr>
          <p:cNvPr id="33796" name="Group 13"/>
          <p:cNvGrpSpPr>
            <a:grpSpLocks/>
          </p:cNvGrpSpPr>
          <p:nvPr/>
        </p:nvGrpSpPr>
        <p:grpSpPr bwMode="auto">
          <a:xfrm>
            <a:off x="539552" y="1412875"/>
            <a:ext cx="8136904" cy="5256485"/>
            <a:chOff x="770" y="663"/>
            <a:chExt cx="4409" cy="2404"/>
          </a:xfrm>
        </p:grpSpPr>
        <p:graphicFrame>
          <p:nvGraphicFramePr>
            <p:cNvPr id="33799" name="Object 3"/>
            <p:cNvGraphicFramePr>
              <a:graphicFrameLocks noChangeAspect="1"/>
            </p:cNvGraphicFramePr>
            <p:nvPr/>
          </p:nvGraphicFramePr>
          <p:xfrm>
            <a:off x="770" y="663"/>
            <a:ext cx="4409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7" name="Hoja de cálculo" r:id="rId5" imgW="4419472" imgH="2409697" progId="Excel.Sheet.8">
                    <p:embed/>
                  </p:oleObj>
                </mc:Choice>
                <mc:Fallback>
                  <p:oleObj name="Hoja de cálculo" r:id="rId5" imgW="4419472" imgH="2409697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511" t="5560" r="2728" b="5640"/>
                        <a:stretch>
                          <a:fillRect/>
                        </a:stretch>
                      </p:blipFill>
                      <p:spPr bwMode="auto">
                        <a:xfrm>
                          <a:off x="770" y="663"/>
                          <a:ext cx="4409" cy="2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0" name="Freeform 5"/>
            <p:cNvSpPr>
              <a:spLocks/>
            </p:cNvSpPr>
            <p:nvPr/>
          </p:nvSpPr>
          <p:spPr bwMode="auto">
            <a:xfrm>
              <a:off x="2313" y="844"/>
              <a:ext cx="1315" cy="658"/>
            </a:xfrm>
            <a:custGeom>
              <a:avLst/>
              <a:gdLst>
                <a:gd name="T0" fmla="*/ 0 w 803"/>
                <a:gd name="T1" fmla="*/ 2147483647 h 245"/>
                <a:gd name="T2" fmla="*/ 2147483647 w 803"/>
                <a:gd name="T3" fmla="*/ 0 h 245"/>
                <a:gd name="T4" fmla="*/ 0 60000 65536"/>
                <a:gd name="T5" fmla="*/ 0 60000 65536"/>
                <a:gd name="T6" fmla="*/ 0 w 803"/>
                <a:gd name="T7" fmla="*/ 0 h 245"/>
                <a:gd name="T8" fmla="*/ 803 w 803"/>
                <a:gd name="T9" fmla="*/ 245 h 2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3" h="245">
                  <a:moveTo>
                    <a:pt x="0" y="245"/>
                  </a:moveTo>
                  <a:lnTo>
                    <a:pt x="803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379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HN" sz="3600" smtClean="0">
                <a:solidFill>
                  <a:schemeClr val="bg1"/>
                </a:solidFill>
              </a:rPr>
              <a:t>Carbono en el suelo. Lempira sur.2002.</a:t>
            </a:r>
            <a:endParaRPr lang="es-MX" altLang="es-HN" sz="3600" smtClean="0">
              <a:solidFill>
                <a:schemeClr val="bg1"/>
              </a:solidFill>
            </a:endParaRPr>
          </a:p>
        </p:txBody>
      </p:sp>
      <p:sp>
        <p:nvSpPr>
          <p:cNvPr id="33798" name="Line 14"/>
          <p:cNvSpPr>
            <a:spLocks noChangeShapeType="1"/>
          </p:cNvSpPr>
          <p:nvPr/>
        </p:nvSpPr>
        <p:spPr bwMode="auto">
          <a:xfrm flipH="1">
            <a:off x="304800" y="990600"/>
            <a:ext cx="431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84231"/>
              </p:ext>
            </p:extLst>
          </p:nvPr>
        </p:nvGraphicFramePr>
        <p:xfrm>
          <a:off x="311633" y="404664"/>
          <a:ext cx="8292815" cy="482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Imagen de mapa de bits" r:id="rId4" imgW="6163535" imgH="3323810" progId="Paint.Picture">
                  <p:embed/>
                </p:oleObj>
              </mc:Choice>
              <mc:Fallback>
                <p:oleObj name="Imagen de mapa de bits" r:id="rId4" imgW="6163535" imgH="33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33" y="404664"/>
                        <a:ext cx="8292815" cy="4824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13"/>
          <p:cNvSpPr txBox="1">
            <a:spLocks noChangeArrowheads="1"/>
          </p:cNvSpPr>
          <p:nvPr/>
        </p:nvSpPr>
        <p:spPr bwMode="auto">
          <a:xfrm>
            <a:off x="1042988" y="5373688"/>
            <a:ext cx="6551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HN" sz="2000">
                <a:solidFill>
                  <a:schemeClr val="bg1"/>
                </a:solidFill>
              </a:rPr>
              <a:t>El sistema de tala y quema </a:t>
            </a:r>
            <a:r>
              <a:rPr lang="es-ES" altLang="es-HN" sz="2000" u="sng">
                <a:solidFill>
                  <a:schemeClr val="bg1"/>
                </a:solidFill>
              </a:rPr>
              <a:t>emitió metano</a:t>
            </a:r>
            <a:r>
              <a:rPr lang="es-ES" altLang="es-HN" sz="2000">
                <a:solidFill>
                  <a:schemeClr val="bg1"/>
                </a:solidFill>
              </a:rPr>
              <a:t>, mientras otros sistemas fueron sumideros (Lempira Sur 2004 HN FAO.CIAT)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100_09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76638"/>
            <a:ext cx="41910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96925" y="852488"/>
            <a:ext cx="522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BENEFICIARIOS E IMPACTO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Lo importante, es orientar los sistemas integrados de cultivos, ganaderos y forestales a solucionar problemas de seguridad alimentaria, pobreza y mejoramiento en la calidad de vida de las personas mas el ambiente con manejo sostenible de suelos y agua.</a:t>
            </a:r>
          </a:p>
        </p:txBody>
      </p:sp>
      <p:pic>
        <p:nvPicPr>
          <p:cNvPr id="24580" name="Picture 4" descr="100_18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46475"/>
            <a:ext cx="4267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100_15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46475"/>
            <a:ext cx="4267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9"/>
          <p:cNvSpPr/>
          <p:nvPr/>
        </p:nvSpPr>
        <p:spPr>
          <a:xfrm>
            <a:off x="0" y="11113"/>
            <a:ext cx="9144000" cy="838200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  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28600" y="1066800"/>
            <a:ext cx="8620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HN" sz="2800">
                <a:solidFill>
                  <a:schemeClr val="bg1"/>
                </a:solidFill>
                <a:ea typeface="ＭＳ Ｐゴシック" pitchFamily="48" charset="-128"/>
              </a:rPr>
              <a:t>Colaboración con Uso de la Tierra (J. Rubiano, S. Cook, T. Oberthür)</a:t>
            </a:r>
          </a:p>
          <a:p>
            <a:pPr eaLnBrk="1" hangingPunct="1"/>
            <a:r>
              <a:rPr lang="es-MX" altLang="es-HN" sz="2800">
                <a:solidFill>
                  <a:schemeClr val="bg1"/>
                </a:solidFill>
                <a:ea typeface="ＭＳ Ｐゴシック" pitchFamily="48" charset="-128"/>
              </a:rPr>
              <a:t>Primeros resultados (extrapolación por temperatura y suelo por CIAT.)</a:t>
            </a:r>
          </a:p>
        </p:txBody>
      </p:sp>
      <p:pic>
        <p:nvPicPr>
          <p:cNvPr id="36868" name="Picture 3" descr="quesengual_hom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43275"/>
            <a:ext cx="4876800" cy="32543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219700" y="3602038"/>
            <a:ext cx="37433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s-HN" sz="2200" b="1">
                <a:solidFill>
                  <a:schemeClr val="bg1"/>
                </a:solidFill>
                <a:ea typeface="ＭＳ Ｐゴシック" pitchFamily="48" charset="-128"/>
              </a:rPr>
              <a:t>Centro América: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HN" sz="1800" b="1">
                <a:solidFill>
                  <a:schemeClr val="bg1"/>
                </a:solidFill>
                <a:ea typeface="ＭＳ Ｐゴシック" pitchFamily="48" charset="-128"/>
              </a:rPr>
              <a:t>Pacífico de Honduras, Nicaragua, El Salvador y Guatemala; sur-oeste de México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s-MX" altLang="es-HN" sz="1800" b="1">
              <a:solidFill>
                <a:schemeClr val="bg1"/>
              </a:solidFill>
              <a:ea typeface="ＭＳ Ｐゴシック" pitchFamily="4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HN" sz="2200" b="1">
                <a:solidFill>
                  <a:schemeClr val="bg1"/>
                </a:solidFill>
                <a:ea typeface="ＭＳ Ｐゴシック" pitchFamily="48" charset="-128"/>
              </a:rPr>
              <a:t>El Caribe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HN" sz="1800" b="1">
                <a:solidFill>
                  <a:schemeClr val="bg1"/>
                </a:solidFill>
                <a:ea typeface="ＭＳ Ｐゴシック" pitchFamily="48" charset="-128"/>
              </a:rPr>
              <a:t>Cuba, Haití, Venezuela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76200"/>
            <a:ext cx="614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</a:rPr>
              <a:t>Estudios de Similaridad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HN" dirty="0" smtClean="0">
                <a:solidFill>
                  <a:schemeClr val="bg1"/>
                </a:solidFill>
              </a:rPr>
              <a:t>              </a:t>
            </a:r>
            <a:r>
              <a:rPr lang="es-ES" altLang="es-HN" dirty="0" smtClean="0">
                <a:solidFill>
                  <a:schemeClr val="bg1"/>
                </a:solidFill>
              </a:rPr>
              <a:t>Año Internacional del Suelo</a:t>
            </a:r>
          </a:p>
          <a:p>
            <a:pPr marL="284163" indent="-284163" algn="just"/>
            <a:r>
              <a:rPr lang="es-ES" altLang="es-HN" sz="2600" dirty="0" smtClean="0">
                <a:solidFill>
                  <a:schemeClr val="bg1"/>
                </a:solidFill>
              </a:rPr>
              <a:t>Procurar la visibilidad e importancia del recurso suelo en los sistemas integrados de producción sostenibles a diferentes niveles de los gobiernos y la sociedad, como elemento esencial para la vida.</a:t>
            </a:r>
          </a:p>
          <a:p>
            <a:pPr marL="284163" indent="-284163" algn="just">
              <a:buFontTx/>
              <a:buNone/>
            </a:pPr>
            <a:endParaRPr lang="es-ES" altLang="es-HN" sz="2600" dirty="0" smtClean="0">
              <a:solidFill>
                <a:schemeClr val="bg1"/>
              </a:solidFill>
            </a:endParaRPr>
          </a:p>
          <a:p>
            <a:pPr marL="284163" indent="-284163"/>
            <a:r>
              <a:rPr lang="es-ES" altLang="es-HN" sz="2400" dirty="0" smtClean="0">
                <a:solidFill>
                  <a:schemeClr val="bg1"/>
                </a:solidFill>
              </a:rPr>
              <a:t>Lograr que los países valoren el tema suelo como tema fundamental en una cumbre mundial con equidad al agua y bosques</a:t>
            </a:r>
            <a:r>
              <a:rPr lang="es-ES" altLang="es-HN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es-ES" altLang="es-HN" dirty="0" smtClean="0">
                <a:solidFill>
                  <a:schemeClr val="bg1"/>
                </a:solidFill>
              </a:rPr>
              <a:t>                           </a:t>
            </a:r>
            <a:r>
              <a:rPr lang="en-US" altLang="es-HN" dirty="0" smtClean="0">
                <a:solidFill>
                  <a:schemeClr val="bg1"/>
                </a:solidFill>
              </a:rPr>
              <a:t>       MUCHAS GRACIAS</a:t>
            </a:r>
          </a:p>
          <a:p>
            <a:pPr marL="0" indent="0">
              <a:buFontTx/>
              <a:buAutoNum type="alphaLcPeriod"/>
            </a:pPr>
            <a:endParaRPr lang="en-US" altLang="es-HN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altLang="es-H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altLang="es-HN" smtClean="0"/>
          </a:p>
        </p:txBody>
      </p:sp>
      <p:pic>
        <p:nvPicPr>
          <p:cNvPr id="8195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1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HN" sz="3600" smtClean="0">
                <a:solidFill>
                  <a:schemeClr val="bg1"/>
                </a:solidFill>
              </a:rPr>
              <a:t>Estrategias del programa de suelo-agua y agricultura de CRS-HN.</a:t>
            </a:r>
            <a:endParaRPr lang="es-MX" altLang="es-H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Manejo  sostenible del suelo con agricultura de conservación.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Gestión sostenible de los recursos hídricos.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Intensificación sostenible de la producción.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Incremento de la productividad con MIFS y uso eficiente del agua.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Servicios de restauración de suelos desde la base de los municipios al nivel nacional.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Desarrollo  institucional, de recursos humanos y desarrollo del suelo.</a:t>
            </a:r>
          </a:p>
          <a:p>
            <a:pPr eaLnBrk="1" hangingPunct="1"/>
            <a:r>
              <a:rPr lang="es-MX" altLang="es-HN" sz="2400" b="1" smtClean="0">
                <a:solidFill>
                  <a:schemeClr val="bg1"/>
                </a:solidFill>
              </a:rPr>
              <a:t>Gestión organizativa para el desarrollo economico.</a:t>
            </a:r>
          </a:p>
          <a:p>
            <a:pPr eaLnBrk="1" hangingPunct="1"/>
            <a:endParaRPr lang="es-MX" altLang="es-HN" sz="2400" b="1" smtClean="0">
              <a:solidFill>
                <a:schemeClr val="bg1"/>
              </a:solidFill>
            </a:endParaRPr>
          </a:p>
          <a:p>
            <a:pPr eaLnBrk="1" hangingPunct="1"/>
            <a:endParaRPr kumimoji="1" lang="es-ES" altLang="es-HN" sz="28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MX" altLang="es-HN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ctrTitle"/>
          </p:nvPr>
        </p:nvSpPr>
        <p:spPr>
          <a:xfrm>
            <a:off x="3851275" y="23813"/>
            <a:ext cx="5184775" cy="2181225"/>
          </a:xfrm>
        </p:spPr>
        <p:txBody>
          <a:bodyPr/>
          <a:lstStyle/>
          <a:p>
            <a:r>
              <a:rPr lang="es-HN" altLang="es-HN" dirty="0" smtClean="0"/>
              <a:t>Por qué el enfoque de sistemas y cómo trabajarlos?.</a:t>
            </a:r>
          </a:p>
        </p:txBody>
      </p:sp>
      <p:sp>
        <p:nvSpPr>
          <p:cNvPr id="10243" name="2 Subtítulo"/>
          <p:cNvSpPr>
            <a:spLocks noGrp="1"/>
          </p:cNvSpPr>
          <p:nvPr>
            <p:ph type="subTitle" idx="1"/>
          </p:nvPr>
        </p:nvSpPr>
        <p:spPr>
          <a:xfrm>
            <a:off x="2971800" y="2420938"/>
            <a:ext cx="5992813" cy="2608262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s-HN" altLang="es-HN" sz="2400" dirty="0" smtClean="0">
                <a:solidFill>
                  <a:schemeClr val="tx1"/>
                </a:solidFill>
              </a:rPr>
              <a:t>Es el sistema el que se degrada.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s-HN" altLang="es-HN" sz="2400" dirty="0" smtClean="0">
                <a:solidFill>
                  <a:schemeClr val="tx1"/>
                </a:solidFill>
              </a:rPr>
              <a:t>Es el punto de encuentro de la familia rural.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s-HN" altLang="es-HN" sz="2400" dirty="0" smtClean="0">
                <a:solidFill>
                  <a:schemeClr val="tx1"/>
                </a:solidFill>
              </a:rPr>
              <a:t>Los sistemas son menos vulnerables.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s-HN" altLang="es-HN" sz="2400" dirty="0" smtClean="0">
                <a:solidFill>
                  <a:schemeClr val="tx1"/>
                </a:solidFill>
              </a:rPr>
              <a:t>En su totalidad son mas productivos y rentables.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s-HN" altLang="es-HN" sz="2400" dirty="0" smtClean="0">
                <a:solidFill>
                  <a:schemeClr val="tx1"/>
                </a:solidFill>
              </a:rPr>
              <a:t>Es desde  los sistemas de producción que se reconstruye el suelo, la finca y el paisaje.</a:t>
            </a:r>
          </a:p>
        </p:txBody>
      </p:sp>
      <p:pic>
        <p:nvPicPr>
          <p:cNvPr id="10244" name="3 Imagen" descr="F:\Agricultura de conservacion\Portillo F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9464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F:\Agricultura de conservacion\Abril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2155825"/>
            <a:ext cx="29622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:\Agricultura de conservacion\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4185" y="26969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El </a:t>
            </a:r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ciclo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 de </a:t>
            </a:r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agua</a:t>
            </a:r>
            <a:endParaRPr lang="es-ES_tradnl" sz="5400" dirty="0">
              <a:solidFill>
                <a:schemeClr val="bg1">
                  <a:lumMod val="95000"/>
                </a:schemeClr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116632"/>
            <a:ext cx="403244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Uso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eficiente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del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agua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agricultura</a:t>
            </a:r>
            <a:endParaRPr lang="es-ES_tradnl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altLang="es-HN" sz="4000" dirty="0" smtClean="0">
                <a:solidFill>
                  <a:schemeClr val="bg1"/>
                </a:solidFill>
                <a:cs typeface="Arial" charset="0"/>
              </a:rPr>
              <a:t>Estrategia proceso participativo y de apropiación</a:t>
            </a:r>
          </a:p>
        </p:txBody>
      </p:sp>
      <p:pic>
        <p:nvPicPr>
          <p:cNvPr id="13315" name="3 Marcador de contenido" descr="C:\Users\owner\Desktop\PROSuelo\EFRAIN MEJIA\imagenes San Juan Guarita. efrain\DSC015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4"/>
          <a:stretch>
            <a:fillRect/>
          </a:stretch>
        </p:blipFill>
        <p:spPr>
          <a:xfrm>
            <a:off x="1908175" y="1466850"/>
            <a:ext cx="3095625" cy="2538413"/>
          </a:xfrm>
        </p:spPr>
      </p:pic>
      <p:pic>
        <p:nvPicPr>
          <p:cNvPr id="13316" name="4 Imagen" descr="C:\Users\owner\Desktop\PROSuelo\EFRAIN MEJIA\imagenes prosuelos MANCOSOL\siembra frijol Cololaca\IMG01562-20140912-09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26638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5 Imagen" descr="C:\Users\owner\Desktop\PROSuelo\EFRAIN MEJIA\imagenes octubre\validaciones maíz.  Cacahuatal. Atilio. Filamir\IMG01695-20141028-14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125913"/>
            <a:ext cx="3024187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6 Imagen" descr="C:\Users\owner\Desktop\PROSuelo\EFRAIN MEJIA\imagenes octubre\Frijolares, fincas PROSUELOS Tomalá\Frijolar PROSUELO Propietario Misael\20141105_0837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4146550"/>
            <a:ext cx="26765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855</Words>
  <Application>Microsoft Office PowerPoint</Application>
  <PresentationFormat>Presentación en pantalla (4:3)</PresentationFormat>
  <Paragraphs>141</Paragraphs>
  <Slides>35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MS PGothic</vt:lpstr>
      <vt:lpstr>MS PGothic</vt:lpstr>
      <vt:lpstr>Arial</vt:lpstr>
      <vt:lpstr>Arial Narrow</vt:lpstr>
      <vt:lpstr>Brush Script MT</vt:lpstr>
      <vt:lpstr>Mistral</vt:lpstr>
      <vt:lpstr>Tahoma</vt:lpstr>
      <vt:lpstr>Times New Roman</vt:lpstr>
      <vt:lpstr>Wingdings</vt:lpstr>
      <vt:lpstr>Default Design</vt:lpstr>
      <vt:lpstr>SPW 8.0 Graph</vt:lpstr>
      <vt:lpstr>Gráfico de Microsoft Excel</vt:lpstr>
      <vt:lpstr>Hoja de cálculo</vt:lpstr>
      <vt:lpstr>Imagen de mapa de bits</vt:lpstr>
      <vt:lpstr>Honduras </vt:lpstr>
      <vt:lpstr>Centro América Región Única</vt:lpstr>
      <vt:lpstr>Los sistemas de producción sin atención son vulnerables </vt:lpstr>
      <vt:lpstr>Presentación de PowerPoint</vt:lpstr>
      <vt:lpstr>Estrategias del programa de suelo-agua y agricultura de CRS-HN.</vt:lpstr>
      <vt:lpstr>Por qué el enfoque de sistemas y cómo trabajarlos?.</vt:lpstr>
      <vt:lpstr>Presentación de PowerPoint</vt:lpstr>
      <vt:lpstr>Presentación de PowerPoint</vt:lpstr>
      <vt:lpstr>Estrategia proceso participativo y de apropiación</vt:lpstr>
      <vt:lpstr>Innovación Tecnológica Participativa para la intensificación sostenible de  la producción</vt:lpstr>
      <vt:lpstr>Innovación Tecnológica Participativa para la intensificación sostenible de  la producción</vt:lpstr>
      <vt:lpstr>La tecnología es una relación social entre lo técnico – científico y su adopción</vt:lpstr>
      <vt:lpstr>Presentación de PowerPoint</vt:lpstr>
      <vt:lpstr>Sistemas agrosilvopastoriles y los principios de la agricultura de conservación.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Rendimientos raíces y granos maíz</vt:lpstr>
      <vt:lpstr>Presentación de PowerPoint</vt:lpstr>
      <vt:lpstr>Presentación de PowerPoint</vt:lpstr>
      <vt:lpstr>Presentación de PowerPoint</vt:lpstr>
      <vt:lpstr>Resultados</vt:lpstr>
      <vt:lpstr>Ganadería:</vt:lpstr>
      <vt:lpstr>Presentación de PowerPoint</vt:lpstr>
      <vt:lpstr>Rentabilidad. F. O: Osorio et al.2005</vt:lpstr>
      <vt:lpstr>Carbono en el suelo. Lempira sur.2002.</vt:lpstr>
      <vt:lpstr>Presentación de PowerPoint</vt:lpstr>
      <vt:lpstr>Presentación de PowerPoint</vt:lpstr>
      <vt:lpstr>Presentación de PowerPoint</vt:lpstr>
      <vt:lpstr>Conclusión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Relación Entre la Investigación y la Extensión Agrícola y Forestal</dc:title>
  <dc:creator>Roger Argueta</dc:creator>
  <cp:lastModifiedBy>Leonor Gonzalez</cp:lastModifiedBy>
  <cp:revision>139</cp:revision>
  <dcterms:created xsi:type="dcterms:W3CDTF">2006-05-02T17:16:43Z</dcterms:created>
  <dcterms:modified xsi:type="dcterms:W3CDTF">2015-07-22T21:09:24Z</dcterms:modified>
</cp:coreProperties>
</file>