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notesSlide+xml" PartName="/ppt/notesSlides/notesSlide18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6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notesSlide+xml" PartName="/ppt/notesSlides/notesSlide19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Default ContentType="image/x-emf" Extension="emf"/>
  <Override ContentType="application/vnd.openxmlformats-officedocument.presentationml.notesSlide+xml" PartName="/ppt/notesSlides/notesSlide17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presentationml.notesSlide+xml" PartName="/ppt/notesSlides/notesSlide15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86" r:id="rId3"/>
    <p:sldId id="500" r:id="rId4"/>
    <p:sldId id="493" r:id="rId5"/>
    <p:sldId id="494" r:id="rId6"/>
    <p:sldId id="495" r:id="rId7"/>
    <p:sldId id="498" r:id="rId8"/>
    <p:sldId id="497" r:id="rId9"/>
    <p:sldId id="508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488" r:id="rId18"/>
    <p:sldId id="490" r:id="rId19"/>
    <p:sldId id="496" r:id="rId20"/>
    <p:sldId id="499" r:id="rId21"/>
    <p:sldId id="492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50" d="100"/>
          <a:sy n="5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8" charset="0"/>
              </a:defRPr>
            </a:lvl1pPr>
          </a:lstStyle>
          <a:p>
            <a:pPr>
              <a:defRPr/>
            </a:pPr>
            <a:fld id="{A561BF41-B593-9F41-B286-EE2B54671B14}" type="datetime1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74CBA9BE-E236-DA4D-8F70-945119D8B5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-108" charset="0"/>
              </a:defRPr>
            </a:lvl1pPr>
          </a:lstStyle>
          <a:p>
            <a:pPr>
              <a:defRPr/>
            </a:pPr>
            <a:fld id="{D68A9FBA-5ACC-FE46-A9CA-03AEAB48B6FF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B18D1923-1C34-8746-875D-409E93C0EE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1D92E8-9550-0A4A-819C-64AD295FFC8A}" type="slidenum">
              <a:rPr lang="es-ES" smtClean="0">
                <a:latin typeface="Arial" pitchFamily="-65" charset="0"/>
              </a:rPr>
              <a:pPr/>
              <a:t>1</a:t>
            </a:fld>
            <a:endParaRPr lang="es-ES" smtClean="0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D1923-1C34-8746-875D-409E93C0EEE8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FC4-6F4B-4E6E-B3A9-581D978A0754}" type="slidenum">
              <a:rPr lang="es-GT" smtClean="0"/>
              <a:pPr/>
              <a:t>9</a:t>
            </a:fld>
            <a:endParaRPr lang="es-G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927C3-D6A9-3548-BD8F-EF6B7CAB8380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44E4-8EEC-9543-AB3C-A45E241F8E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F955-C1DE-DC40-A51E-0210E3D06A0A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FD0B-3524-B643-9F93-54A569D432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92B1-6B09-C849-8FB6-B3F421AF2BDB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9E20-A14B-0745-8C6D-E6E3F19C30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1B5C-7D0D-034D-A019-52CA8E14110D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C40A-0B76-BF43-B6BA-3DAAB7DF21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9A11-29ED-C54A-9A0D-8B14A9A4A9D9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2C81-07D1-9341-A9A1-58B9E351CE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5AF97-A952-A740-BA17-4D0C2E2F5A80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7354-4237-8042-9D19-59E44226EE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1D43-DFCC-E949-99FB-DFCD0BE40235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58A7-754A-F44F-8B82-39E9766D6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EF2D-6722-A446-ADF4-E1BE0B434B19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FEE3-D9FB-924B-BB01-9BCCEA9F41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3DBE-5A90-1542-B4DD-446746A01B9F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2BB5-D912-2641-8178-32056913F9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8A3D-C712-E04C-B1F1-5D4DDF9F5C65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02E74-ECF6-6B4C-B9C7-40D0FF8730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B8BA-C4CF-7346-8326-531E2A8AE726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A0A2-3446-B043-8787-568E693021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9A216C90-89F2-2C4E-972F-ABB6769A0D6C}" type="datetime1">
              <a:rPr lang="en-US"/>
              <a:pPr>
                <a:defRPr/>
              </a:pPr>
              <a:t>8/24/2011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0B2AA429-1C56-CE46-837D-E896BAAD34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1676400" y="1571612"/>
            <a:ext cx="6781800" cy="1357313"/>
          </a:xfrm>
        </p:spPr>
        <p:txBody>
          <a:bodyPr/>
          <a:lstStyle/>
          <a:p>
            <a:pPr algn="r" eaLnBrk="1" hangingPunct="1"/>
            <a:r>
              <a:rPr lang="es-ES" sz="6000" b="1" spc="-300" dirty="0" smtClean="0">
                <a:solidFill>
                  <a:schemeClr val="tx2">
                    <a:lumMod val="7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REDD+ en Guatemala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1676400" y="2743200"/>
            <a:ext cx="67818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35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Oportunidades y avances</a:t>
            </a:r>
            <a:endParaRPr kumimoji="0" lang="es-ES" sz="3500" b="1" i="0" u="none" strike="noStrike" kern="1200" cap="none" spc="-15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1907704" y="4437112"/>
            <a:ext cx="67818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i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Ing. Lorena Córdova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1" u="none" strike="noStrike" kern="1200" cap="none" spc="-15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pitchFamily="-65" charset="-128"/>
                <a:cs typeface="ＭＳ Ｐゴシック" pitchFamily="-65" charset="-128"/>
              </a:rPr>
              <a:t>Punto </a:t>
            </a:r>
            <a:r>
              <a:rPr lang="es-ES" sz="2400" b="1" i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 Focal Bosques y Cambio </a:t>
            </a:r>
            <a:r>
              <a:rPr lang="es-ES" sz="2400" b="1" i="1" spc="-15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Climátioco</a:t>
            </a:r>
            <a:endParaRPr lang="es-ES" sz="2400" b="1" i="1" spc="-150" dirty="0" smtClean="0">
              <a:solidFill>
                <a:schemeClr val="tx2">
                  <a:lumMod val="75000"/>
                </a:schemeClr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1" u="none" strike="noStrike" kern="1200" cap="none" spc="-15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pitchFamily="-65" charset="-128"/>
                <a:cs typeface="ＭＳ Ｐゴシック" pitchFamily="-65" charset="-128"/>
              </a:rPr>
              <a:t>(REDD</a:t>
            </a:r>
            <a:r>
              <a:rPr kumimoji="0" lang="es-ES" sz="2400" b="1" i="1" u="none" strike="noStrike" kern="1200" cap="none" spc="-15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pitchFamily="-65" charset="-128"/>
                <a:cs typeface="ＭＳ Ｐゴシック" pitchFamily="-65" charset="-128"/>
              </a:rPr>
              <a:t> / LULUCF)</a:t>
            </a:r>
            <a:endParaRPr kumimoji="0" lang="es-ES" sz="2400" b="1" i="1" u="none" strike="noStrike" kern="1200" cap="none" spc="-15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5 Imagen"/>
          <p:cNvPicPr/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627784" y="404664"/>
            <a:ext cx="9810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logoCONAP"/>
          <p:cNvPicPr/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7236296" y="404664"/>
            <a:ext cx="8096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D:\logos de ministerios\Amibente\logo ambiente.jpg"/>
          <p:cNvPicPr/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4067944" y="260648"/>
            <a:ext cx="98933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/>
          <p:cNvPicPr/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5724128" y="404664"/>
            <a:ext cx="82931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7141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AVANCES GUATEMALA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285984" y="1087355"/>
            <a:ext cx="67322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Borrador de R-PP presentado ante el FCPF, en revisión actualmente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dirty="0" smtClean="0">
              <a:latin typeface="+mn-lt"/>
            </a:endParaRP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En revisión actualmente: Panel Técnico (TAP) del FCPF e interna en Guatemala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endParaRPr lang="es-ES_tradnl" dirty="0" smtClean="0">
              <a:latin typeface="+mn-lt"/>
            </a:endParaRP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Octubre presentación ante Comité de Participantes (PC)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endParaRPr lang="es-ES_tradnl" dirty="0" smtClean="0">
              <a:latin typeface="+mn-lt"/>
            </a:endParaRP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Correcciones y nueva presentación en marzo 2012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40466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LA R-PP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11760" y="1484784"/>
            <a:ext cx="64087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Propuesta de Preparación para REDD+ 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800" dirty="0" smtClean="0">
              <a:latin typeface="+mn-lt"/>
            </a:endParaRPr>
          </a:p>
          <a:p>
            <a:pPr lvl="1"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Plan para hacer la Estrategia Nacional REDD+</a:t>
            </a:r>
          </a:p>
          <a:p>
            <a:pPr lvl="1">
              <a:tabLst>
                <a:tab pos="182563" algn="l"/>
              </a:tabLst>
            </a:pPr>
            <a:endParaRPr lang="es-ES_tradnl" sz="28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>
              <a:tabLst>
                <a:tab pos="182563" algn="l"/>
              </a:tabLst>
            </a:pPr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 GUATEMALA: Estrategia Nacional para Reducir la Deforestación (ENRD)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8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8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8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260648"/>
            <a:ext cx="199801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LA R-PP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699792" y="76470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6 COMPONENTES EN TOTAL</a:t>
            </a:r>
            <a:endParaRPr lang="es-ES_tradnl" sz="28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1689770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1: </a:t>
            </a:r>
            <a:r>
              <a:rPr lang="es-ES_tradnl" sz="2800" b="1" dirty="0" smtClean="0">
                <a:latin typeface="+mn-lt"/>
              </a:rPr>
              <a:t>Organización y Consulta </a:t>
            </a:r>
          </a:p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2: </a:t>
            </a:r>
            <a:r>
              <a:rPr lang="es-ES_tradnl" sz="2800" b="1" dirty="0" smtClean="0">
                <a:latin typeface="+mn-lt"/>
              </a:rPr>
              <a:t>Preparar la Estrategia REDD+</a:t>
            </a:r>
          </a:p>
          <a:p>
            <a:pPr marL="2609850" indent="-2609850"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3: </a:t>
            </a:r>
            <a:r>
              <a:rPr lang="es-ES_tradnl" sz="2800" b="1" dirty="0" smtClean="0">
                <a:latin typeface="+mn-lt"/>
              </a:rPr>
              <a:t>Desarrollar un Escenario de Referencia (Línea Base)</a:t>
            </a:r>
          </a:p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4: </a:t>
            </a:r>
            <a:r>
              <a:rPr lang="es-ES_tradnl" sz="2800" b="1" dirty="0" smtClean="0">
                <a:latin typeface="+mn-lt"/>
              </a:rPr>
              <a:t>Diseñar un Sistema de Monitoreo</a:t>
            </a:r>
          </a:p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5: </a:t>
            </a:r>
            <a:r>
              <a:rPr lang="es-ES_tradnl" sz="2800" b="1" dirty="0" smtClean="0">
                <a:latin typeface="+mn-lt"/>
              </a:rPr>
              <a:t>Programa y presupuesto</a:t>
            </a:r>
          </a:p>
          <a:p>
            <a:pPr marL="2609850" indent="-2609850">
              <a:tabLst>
                <a:tab pos="2609850" algn="l"/>
              </a:tabLst>
            </a:pPr>
            <a:r>
              <a:rPr lang="es-ES_tradnl" sz="2800" dirty="0" smtClean="0">
                <a:latin typeface="+mn-lt"/>
              </a:rPr>
              <a:t>COMPONENTE 6: </a:t>
            </a:r>
            <a:r>
              <a:rPr lang="es-ES_tradnl" sz="2800" b="1" dirty="0" smtClean="0">
                <a:latin typeface="+mn-lt"/>
              </a:rPr>
              <a:t>Diseño de un Programa de Monitoreo y Marco para la 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260648"/>
            <a:ext cx="199801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LA R-PP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195736" y="1105580"/>
            <a:ext cx="6948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1: </a:t>
            </a:r>
            <a:r>
              <a:rPr lang="es-ES_tradnl" sz="2800" b="1" dirty="0" smtClean="0">
                <a:latin typeface="+mn-lt"/>
              </a:rPr>
              <a:t>Organización y Consulta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619672" y="2046327"/>
            <a:ext cx="7524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s-ES_tradnl" sz="2800" b="1" dirty="0" smtClean="0">
                <a:latin typeface="+mn-lt"/>
              </a:rPr>
              <a:t>1a:    Arreglos para el Manejo de la Preparación</a:t>
            </a:r>
          </a:p>
          <a:p>
            <a:pPr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  <a:p>
            <a:pPr>
              <a:tabLst>
                <a:tab pos="0" algn="l"/>
              </a:tabLst>
            </a:pPr>
            <a:r>
              <a:rPr lang="es-ES_tradnl" sz="2800" b="1" dirty="0" smtClean="0">
                <a:latin typeface="+mn-lt"/>
              </a:rPr>
              <a:t>1b:    Compartir información y Diálogo temprano</a:t>
            </a:r>
          </a:p>
          <a:p>
            <a:pPr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  <a:p>
            <a:pPr>
              <a:tabLst>
                <a:tab pos="0" algn="l"/>
              </a:tabLst>
            </a:pPr>
            <a:r>
              <a:rPr lang="es-ES_tradnl" sz="2800" b="1" dirty="0" smtClean="0">
                <a:latin typeface="+mn-lt"/>
              </a:rPr>
              <a:t>1c:     Proceso de Consulta y Participación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260648"/>
            <a:ext cx="199801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LA R-PP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39752" y="620689"/>
            <a:ext cx="6661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2: </a:t>
            </a:r>
            <a:r>
              <a:rPr lang="es-ES_tradnl" sz="2800" b="1" dirty="0" smtClean="0">
                <a:latin typeface="+mn-lt"/>
              </a:rPr>
              <a:t>Preparar la Estrategia REDD+</a:t>
            </a:r>
          </a:p>
          <a:p>
            <a:pPr marL="2609850" indent="-2609850"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9672" y="1628800"/>
            <a:ext cx="7524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>
              <a:tabLst>
                <a:tab pos="0" algn="l"/>
              </a:tabLst>
            </a:pPr>
            <a:r>
              <a:rPr lang="es-ES_tradnl" sz="2800" b="1" dirty="0" smtClean="0">
                <a:latin typeface="+mn-lt"/>
              </a:rPr>
              <a:t>2a:    Evaluación del Uso de la Tierra, la Política y la Gobernanza de los bosques</a:t>
            </a:r>
          </a:p>
          <a:p>
            <a:pPr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  <a:p>
            <a:pPr>
              <a:tabLst>
                <a:tab pos="0" algn="l"/>
              </a:tabLst>
            </a:pPr>
            <a:r>
              <a:rPr lang="es-ES_tradnl" sz="2800" b="1" dirty="0" smtClean="0">
                <a:latin typeface="+mn-lt"/>
              </a:rPr>
              <a:t>2b:   Opciones de una Estrategia REDD+</a:t>
            </a:r>
          </a:p>
          <a:p>
            <a:pPr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  <a:p>
            <a:pPr>
              <a:tabLst>
                <a:tab pos="0" algn="l"/>
              </a:tabLst>
            </a:pPr>
            <a:r>
              <a:rPr lang="es-ES_tradnl" sz="2800" b="1" dirty="0" smtClean="0">
                <a:latin typeface="+mn-lt"/>
              </a:rPr>
              <a:t>2c:    Marco de Implementación REDD+</a:t>
            </a:r>
          </a:p>
          <a:p>
            <a:pPr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  <a:p>
            <a:pPr marL="800100" indent="-800100"/>
            <a:r>
              <a:rPr lang="es-ES_tradnl" sz="2800" b="1" dirty="0" smtClean="0">
                <a:latin typeface="+mn-lt"/>
              </a:rPr>
              <a:t>2d:    Impactos Sociales y Ambientales durante la Preparación y la Implementación de REDD+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260648"/>
            <a:ext cx="199801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LA R-PP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39752" y="620689"/>
            <a:ext cx="6661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3: </a:t>
            </a:r>
            <a:r>
              <a:rPr lang="es-ES_tradnl" sz="2400" b="1" dirty="0" smtClean="0"/>
              <a:t>Desarrollar un Escenario de Referencia (Línea Base)</a:t>
            </a:r>
            <a:endParaRPr lang="es-ES_tradnl" sz="2400" b="1" dirty="0" smtClean="0">
              <a:latin typeface="+mn-lt"/>
            </a:endParaRPr>
          </a:p>
          <a:p>
            <a:pPr marL="2609850" indent="-2609850"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9672" y="479715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Actividades demostrativas: Concesiones, Lacandón, </a:t>
            </a:r>
            <a:r>
              <a:rPr lang="es-ES_tradnl" sz="2800" dirty="0" err="1" smtClean="0">
                <a:latin typeface="+mn-lt"/>
              </a:rPr>
              <a:t>Lachúa</a:t>
            </a:r>
            <a:r>
              <a:rPr lang="es-ES_tradnl" sz="2800" dirty="0" smtClean="0">
                <a:latin typeface="+mn-lt"/>
              </a:rPr>
              <a:t>, Izabal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619672" y="3338989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Talleres técnicos para propuesta de zonas subnacionales (2010)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19672" y="1970837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Implementación </a:t>
            </a:r>
            <a:r>
              <a:rPr lang="es-ES_tradnl" sz="2800" dirty="0" err="1" smtClean="0">
                <a:latin typeface="+mn-lt"/>
              </a:rPr>
              <a:t>Subnacional</a:t>
            </a:r>
            <a:r>
              <a:rPr lang="es-ES_tradnl" sz="2800" dirty="0" smtClean="0">
                <a:latin typeface="+mn-lt"/>
              </a:rPr>
              <a:t>, para llegar a un Escenario Nacional en el futuro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260648"/>
            <a:ext cx="199801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LA R-PP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39752" y="620689"/>
            <a:ext cx="6661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COMPONENTE 4: </a:t>
            </a:r>
            <a:r>
              <a:rPr lang="es-ES_tradnl" sz="2400" b="1" dirty="0" smtClean="0"/>
              <a:t>Diseñar un Sistema de Monitoreo</a:t>
            </a:r>
            <a:endParaRPr lang="es-ES_tradnl" sz="2400" b="1" dirty="0" smtClean="0">
              <a:latin typeface="+mn-lt"/>
            </a:endParaRPr>
          </a:p>
          <a:p>
            <a:pPr marL="2609850" indent="-2609850">
              <a:tabLst>
                <a:tab pos="0" algn="l"/>
              </a:tabLst>
            </a:pPr>
            <a:endParaRPr lang="es-ES_tradnl" sz="2800" b="1" dirty="0" smtClean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9672" y="2695560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r>
              <a:rPr lang="es-ES_tradnl" sz="2800" b="1" u="sng" dirty="0" smtClean="0">
                <a:latin typeface="+mn-lt"/>
              </a:rPr>
              <a:t>Sistema Nacional </a:t>
            </a:r>
            <a:r>
              <a:rPr lang="es-ES_tradnl" sz="2800" dirty="0" smtClean="0">
                <a:latin typeface="+mn-lt"/>
              </a:rPr>
              <a:t>con alimentación </a:t>
            </a:r>
            <a:r>
              <a:rPr lang="es-ES_tradnl" sz="2800" dirty="0" err="1" smtClean="0">
                <a:latin typeface="+mn-lt"/>
              </a:rPr>
              <a:t>subnacional</a:t>
            </a:r>
            <a:r>
              <a:rPr lang="es-ES_tradnl" sz="2800" dirty="0" smtClean="0">
                <a:latin typeface="+mn-lt"/>
              </a:rPr>
              <a:t> - regional</a:t>
            </a:r>
          </a:p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endParaRPr lang="es-ES_tradnl" sz="2800" dirty="0" smtClean="0">
              <a:latin typeface="+mn-lt"/>
            </a:endParaRPr>
          </a:p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Sistema nacional de </a:t>
            </a:r>
            <a:r>
              <a:rPr lang="es-ES_tradnl" sz="2800" b="1" u="sng" dirty="0" smtClean="0">
                <a:latin typeface="+mn-lt"/>
              </a:rPr>
              <a:t>registro </a:t>
            </a:r>
            <a:r>
              <a:rPr lang="es-ES_tradnl" sz="2800" dirty="0" smtClean="0">
                <a:latin typeface="+mn-lt"/>
              </a:rPr>
              <a:t>de proyectos</a:t>
            </a:r>
          </a:p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endParaRPr lang="es-ES_tradnl" sz="2800" dirty="0" smtClean="0">
              <a:latin typeface="+mn-lt"/>
            </a:endParaRPr>
          </a:p>
          <a:p>
            <a:pPr marL="723900" indent="-723900">
              <a:buFont typeface="Arial" pitchFamily="34" charset="0"/>
              <a:buChar char="•"/>
              <a:tabLst>
                <a:tab pos="0" algn="l"/>
              </a:tabLst>
            </a:pPr>
            <a:r>
              <a:rPr lang="es-ES_tradnl" sz="2800" dirty="0" smtClean="0">
                <a:latin typeface="+mn-lt"/>
              </a:rPr>
              <a:t>Integral, no sólo emisiones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1800" y="1661899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  <a:tabLst>
                <a:tab pos="0" algn="l"/>
              </a:tabLst>
            </a:pPr>
            <a:r>
              <a:rPr lang="es-ES_tradnl" sz="2800" b="1" i="1" dirty="0" smtClean="0">
                <a:solidFill>
                  <a:srgbClr val="FF0000"/>
                </a:solidFill>
                <a:latin typeface="+mn-lt"/>
              </a:rPr>
              <a:t>Doble contabilidad de reducciones</a:t>
            </a:r>
          </a:p>
          <a:p>
            <a:pPr>
              <a:buFont typeface="Wingdings" pitchFamily="2" charset="2"/>
              <a:buChar char="Ø"/>
              <a:tabLst>
                <a:tab pos="0" algn="l"/>
              </a:tabLst>
            </a:pPr>
            <a:r>
              <a:rPr lang="es-ES_tradnl" sz="2800" b="1" i="1" dirty="0" smtClean="0">
                <a:solidFill>
                  <a:srgbClr val="FF0000"/>
                </a:solidFill>
                <a:latin typeface="+mn-lt"/>
              </a:rPr>
              <a:t>Fugas </a:t>
            </a:r>
            <a:endParaRPr lang="es-ES_tradnl" sz="2400" b="1" i="1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274369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OPORTUNIDADES  REDD+</a:t>
            </a:r>
          </a:p>
          <a:p>
            <a:pPr>
              <a:defRPr/>
            </a:pPr>
            <a:r>
              <a:rPr lang="es-GT" sz="28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 EN GUATEMALA</a:t>
            </a:r>
            <a:endParaRPr lang="es-GT" sz="4000" b="1" spc="-150" dirty="0" smtClean="0">
              <a:solidFill>
                <a:schemeClr val="tx2">
                  <a:lumMod val="75000"/>
                </a:schemeClr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11760" y="1756840"/>
            <a:ext cx="61926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Diálogo intersectorial a diferentes niveles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Fortalecimiento de la institucionalidad ambiental – forestal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Participación efectiva comunidades rurales y pueblos indígenas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7141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OPORTUNIDADES  REDD+</a:t>
            </a:r>
          </a:p>
          <a:p>
            <a:pPr>
              <a:defRPr/>
            </a:pPr>
            <a:r>
              <a:rPr lang="es-GT" sz="28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 EN GUATEMALA</a:t>
            </a:r>
            <a:endParaRPr lang="es-GT" sz="4000" b="1" spc="-150" dirty="0" smtClean="0">
              <a:solidFill>
                <a:schemeClr val="tx2">
                  <a:lumMod val="75000"/>
                </a:schemeClr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11760" y="1329730"/>
            <a:ext cx="64465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Mejoramiento ambiental: 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Oportunidades para la adaptación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Mantenimiento de los servicios ambientales que presta el bosque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16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Alternativas para mejorar los medios de vida de comunidades dependientes de los bosques: 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productos forestales, 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sistemas agroforestales, 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turismo, 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carbono, 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agua, etc.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7141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PASOS SIGUIENTES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11760" y="1139028"/>
            <a:ext cx="64465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</a:tabLst>
            </a:pPr>
            <a:r>
              <a:rPr lang="es-ES_tradnl" sz="2400" b="1" dirty="0" smtClean="0">
                <a:latin typeface="+mn-lt"/>
              </a:rPr>
              <a:t>2011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Programa de información sobre bosques y cambio climático</a:t>
            </a:r>
          </a:p>
          <a:p>
            <a:pPr marL="361950"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Capacitación de facilitadores locales </a:t>
            </a:r>
          </a:p>
          <a:p>
            <a:pPr marL="361950"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Capacitación de técnicos institucionales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16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Fortalecer el diálogo con actores relevantes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Fortalecer y formalizar el Grupo de Bosques, Biodiversidad y CC</a:t>
            </a:r>
          </a:p>
          <a:p>
            <a:pPr indent="266700"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Presentación y revisión nacional de la R-PP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7141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REDD+ Contexto internacional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357422" y="1500174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Negociación </a:t>
            </a:r>
          </a:p>
          <a:p>
            <a:pPr algn="ctr"/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Convención Marco Naciones Unidas sobre Cambio Climático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357422" y="4487299"/>
            <a:ext cx="6572296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Reducción de Emisiones de GEI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5429256" y="3071810"/>
            <a:ext cx="484632" cy="114300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-71462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PASOS SIGUIENTES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11760" y="1000108"/>
            <a:ext cx="6446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</a:tabLst>
            </a:pPr>
            <a:r>
              <a:rPr lang="es-ES_tradnl" sz="2400" b="1" dirty="0" smtClean="0">
                <a:latin typeface="+mn-lt"/>
              </a:rPr>
              <a:t>2012 y más allá </a:t>
            </a:r>
          </a:p>
          <a:p>
            <a:pPr>
              <a:tabLst>
                <a:tab pos="182563" algn="l"/>
              </a:tabLst>
            </a:pPr>
            <a:endParaRPr lang="es-ES_tradnl" b="1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Análisis de causas y agentes de deforestación en principales frentes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4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Estructura de consulta y participación para la preparación REDD+</a:t>
            </a:r>
          </a:p>
          <a:p>
            <a:pPr indent="266700">
              <a:tabLst>
                <a:tab pos="182563" algn="l"/>
              </a:tabLst>
            </a:pPr>
            <a:endParaRPr lang="es-ES_tradnl" sz="24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Establecimiento de Escenarios de Referencia Subnacionales, con miras a uno Nacional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4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400" dirty="0" smtClean="0">
                <a:latin typeface="+mn-lt"/>
              </a:rPr>
              <a:t>Diseño de Sistema Nacional de Monitoreo Forestal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4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57358" y="184482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GRACIAS por su atención</a:t>
            </a:r>
          </a:p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lcordova@marn.gob.gt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39752" y="1124744"/>
            <a:ext cx="657229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3200" b="1" dirty="0" smtClean="0">
                <a:solidFill>
                  <a:srgbClr val="FF0000"/>
                </a:solidFill>
              </a:rPr>
              <a:t>R</a:t>
            </a:r>
            <a:r>
              <a:rPr lang="es-GT" sz="2800" dirty="0" smtClean="0">
                <a:solidFill>
                  <a:schemeClr val="accent1">
                    <a:lumMod val="50000"/>
                  </a:schemeClr>
                </a:solidFill>
              </a:rPr>
              <a:t>educción de</a:t>
            </a:r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s-GT" sz="3200" b="1" dirty="0" smtClean="0">
                <a:solidFill>
                  <a:srgbClr val="FF0000"/>
                </a:solidFill>
              </a:rPr>
              <a:t>E</a:t>
            </a:r>
            <a:r>
              <a:rPr lang="es-GT" sz="2800" dirty="0" smtClean="0">
                <a:solidFill>
                  <a:schemeClr val="accent1">
                    <a:lumMod val="50000"/>
                  </a:schemeClr>
                </a:solidFill>
              </a:rPr>
              <a:t>misiones por</a:t>
            </a:r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s-GT" sz="3200" b="1" dirty="0" smtClean="0">
                <a:solidFill>
                  <a:srgbClr val="FF0000"/>
                </a:solidFill>
              </a:rPr>
              <a:t>D</a:t>
            </a:r>
            <a:r>
              <a:rPr lang="es-GT" sz="2800" dirty="0" smtClean="0">
                <a:solidFill>
                  <a:schemeClr val="accent1">
                    <a:lumMod val="50000"/>
                  </a:schemeClr>
                </a:solidFill>
              </a:rPr>
              <a:t>eforestación y</a:t>
            </a:r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s-GT" sz="3200" b="1" dirty="0" smtClean="0">
                <a:solidFill>
                  <a:srgbClr val="FF0000"/>
                </a:solidFill>
              </a:rPr>
              <a:t>D</a:t>
            </a:r>
            <a:r>
              <a:rPr lang="es-GT" sz="2800" dirty="0" smtClean="0">
                <a:solidFill>
                  <a:schemeClr val="accent1">
                    <a:lumMod val="50000"/>
                  </a:schemeClr>
                </a:solidFill>
              </a:rPr>
              <a:t>egradación de Bosques;</a:t>
            </a:r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s-GT" sz="3200" b="1" dirty="0" smtClean="0">
                <a:solidFill>
                  <a:srgbClr val="FF0000"/>
                </a:solidFill>
              </a:rPr>
              <a:t>+</a:t>
            </a:r>
            <a:r>
              <a:rPr lang="es-GT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GT" sz="2800" dirty="0" smtClean="0">
                <a:solidFill>
                  <a:schemeClr val="accent1">
                    <a:lumMod val="50000"/>
                  </a:schemeClr>
                </a:solidFill>
              </a:rPr>
              <a:t>Función de 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la conservación, la gestión sostenible de los bosques y el aumento de las reservas forestales de carbono en los países en desarrollo</a:t>
            </a:r>
            <a:endParaRPr lang="es-GT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7141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REDD+ Contexto internacional (2)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285984" y="1000108"/>
            <a:ext cx="671517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3200" dirty="0" smtClean="0"/>
              <a:t>Iniciativas internacionales para apoyar la fase de preparación de los países en desarrollo para REDD+, </a:t>
            </a:r>
          </a:p>
          <a:p>
            <a:pPr>
              <a:buNone/>
            </a:pPr>
            <a:endParaRPr lang="es-GT" sz="1400" dirty="0" smtClean="0"/>
          </a:p>
          <a:p>
            <a:pPr lvl="1"/>
            <a:r>
              <a:rPr lang="es-GT" sz="3200" b="1" dirty="0" smtClean="0">
                <a:solidFill>
                  <a:srgbClr val="FF0000"/>
                </a:solidFill>
              </a:rPr>
              <a:t>FCPF</a:t>
            </a:r>
            <a:r>
              <a:rPr lang="es-GT" sz="3200" dirty="0" smtClean="0"/>
              <a:t> </a:t>
            </a:r>
            <a:r>
              <a:rPr lang="es-GT" sz="2800" i="1" dirty="0" smtClean="0"/>
              <a:t>(Banco Mundial)</a:t>
            </a:r>
            <a:endParaRPr lang="es-GT" sz="3200" i="1" dirty="0" smtClean="0"/>
          </a:p>
          <a:p>
            <a:pPr lvl="2"/>
            <a:r>
              <a:rPr lang="es-GT" sz="2400" b="1" dirty="0" err="1" smtClean="0">
                <a:solidFill>
                  <a:srgbClr val="FF0000"/>
                </a:solidFill>
              </a:rPr>
              <a:t>F</a:t>
            </a:r>
            <a:r>
              <a:rPr lang="es-GT" sz="2400" dirty="0" err="1" smtClean="0"/>
              <a:t>orest</a:t>
            </a:r>
            <a:r>
              <a:rPr lang="es-GT" sz="2400" dirty="0" smtClean="0"/>
              <a:t> </a:t>
            </a:r>
            <a:r>
              <a:rPr lang="es-GT" sz="2400" b="1" dirty="0" err="1" smtClean="0">
                <a:solidFill>
                  <a:srgbClr val="FF0000"/>
                </a:solidFill>
              </a:rPr>
              <a:t>C</a:t>
            </a:r>
            <a:r>
              <a:rPr lang="es-GT" sz="2400" dirty="0" err="1" smtClean="0"/>
              <a:t>arbon</a:t>
            </a:r>
            <a:r>
              <a:rPr lang="es-GT" sz="2400" dirty="0" smtClean="0"/>
              <a:t> </a:t>
            </a:r>
            <a:r>
              <a:rPr lang="es-GT" sz="2400" b="1" dirty="0" err="1" smtClean="0">
                <a:solidFill>
                  <a:srgbClr val="FF0000"/>
                </a:solidFill>
              </a:rPr>
              <a:t>P</a:t>
            </a:r>
            <a:r>
              <a:rPr lang="es-GT" sz="2400" dirty="0" err="1" smtClean="0"/>
              <a:t>artnership</a:t>
            </a:r>
            <a:r>
              <a:rPr lang="es-GT" sz="2400" dirty="0" smtClean="0"/>
              <a:t> </a:t>
            </a:r>
            <a:r>
              <a:rPr lang="es-GT" sz="2400" b="1" dirty="0" err="1" smtClean="0">
                <a:solidFill>
                  <a:srgbClr val="FF0000"/>
                </a:solidFill>
              </a:rPr>
              <a:t>F</a:t>
            </a:r>
            <a:r>
              <a:rPr lang="es-GT" sz="2400" dirty="0" err="1" smtClean="0"/>
              <a:t>acility</a:t>
            </a:r>
            <a:endParaRPr lang="es-GT" sz="2400" dirty="0" smtClean="0"/>
          </a:p>
          <a:p>
            <a:pPr lvl="2"/>
            <a:r>
              <a:rPr lang="es-GT" sz="2400" dirty="0" smtClean="0"/>
              <a:t>Fondo Cooperativo para el Carbono de los Bosques</a:t>
            </a:r>
          </a:p>
          <a:p>
            <a:endParaRPr lang="es-GT" sz="1400" dirty="0" smtClean="0"/>
          </a:p>
          <a:p>
            <a:pPr lvl="1"/>
            <a:r>
              <a:rPr lang="es-GT" sz="3200" b="1" dirty="0" smtClean="0">
                <a:solidFill>
                  <a:srgbClr val="FF0000"/>
                </a:solidFill>
              </a:rPr>
              <a:t>UN-REDD</a:t>
            </a:r>
            <a:r>
              <a:rPr lang="es-GT" sz="3200" dirty="0" smtClean="0">
                <a:solidFill>
                  <a:srgbClr val="FF0000"/>
                </a:solidFill>
              </a:rPr>
              <a:t> </a:t>
            </a:r>
            <a:r>
              <a:rPr lang="es-GT" sz="2800" i="1" dirty="0" smtClean="0"/>
              <a:t>(PNUD, PNUMA, FAO)</a:t>
            </a:r>
            <a:endParaRPr lang="es-GT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57422" y="214290"/>
            <a:ext cx="65722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338138">
              <a:buFont typeface="Arial" pitchFamily="34" charset="0"/>
              <a:buChar char="•"/>
            </a:pPr>
            <a:r>
              <a:rPr lang="es-GT" sz="2000" b="1" dirty="0" smtClean="0"/>
              <a:t>R–PIN</a:t>
            </a:r>
            <a:r>
              <a:rPr lang="es-GT" sz="2000" dirty="0" smtClean="0"/>
              <a:t>: 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  Diciembre  2008, Marzo 2009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  No financiamiento</a:t>
            </a:r>
          </a:p>
          <a:p>
            <a:pPr marL="723900" lvl="3" indent="-457200">
              <a:buFont typeface="Wingdings" pitchFamily="2" charset="2"/>
              <a:buChar char="ü"/>
            </a:pPr>
            <a:r>
              <a:rPr lang="es-GT" sz="2000" dirty="0" smtClean="0"/>
              <a:t>Equipos técnicos institucionales MARN, INAB, CONAP y colaboradores</a:t>
            </a:r>
          </a:p>
          <a:p>
            <a:pPr marL="0" lvl="2" indent="338138"/>
            <a:endParaRPr lang="es-GT" sz="2000" dirty="0" smtClean="0"/>
          </a:p>
          <a:p>
            <a:pPr marL="0" lvl="2" indent="338138">
              <a:buFont typeface="Arial" pitchFamily="34" charset="0"/>
              <a:buChar char="•"/>
            </a:pPr>
            <a:r>
              <a:rPr lang="es-GT" sz="2000" b="1" dirty="0" smtClean="0"/>
              <a:t>R–PP</a:t>
            </a:r>
            <a:r>
              <a:rPr lang="es-GT" sz="2000" dirty="0" smtClean="0"/>
              <a:t>: 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Noviembre 2009. Entendimiento técnico (equipos   </a:t>
            </a:r>
          </a:p>
          <a:p>
            <a:pPr marL="266700" lvl="3" indent="338138"/>
            <a:r>
              <a:rPr lang="es-GT" sz="2000" dirty="0" smtClean="0"/>
              <a:t>institucionales)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Enero – Abril 2010.Talleres Bosques y CC </a:t>
            </a:r>
          </a:p>
          <a:p>
            <a:pPr marL="266700" lvl="3" indent="338138"/>
            <a:r>
              <a:rPr lang="es-GT" sz="2000" dirty="0" smtClean="0"/>
              <a:t>comunidades Alianza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Agosto 2010. Primer borrador (equipos técnicos </a:t>
            </a:r>
          </a:p>
          <a:p>
            <a:pPr marL="266700" lvl="3" indent="338138"/>
            <a:r>
              <a:rPr lang="es-GT" sz="2000" dirty="0" smtClean="0"/>
              <a:t>institucionales y colaboradores)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Enero 2011. Taller para comentarios, </a:t>
            </a:r>
            <a:r>
              <a:rPr lang="es-GT" sz="2000" dirty="0" err="1" smtClean="0"/>
              <a:t>GBByCC</a:t>
            </a:r>
            <a:endParaRPr lang="es-GT" sz="2000" dirty="0" smtClean="0"/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Febrero 2011. 1ª Misión FCPF en Guatemala, </a:t>
            </a:r>
          </a:p>
          <a:p>
            <a:pPr marL="266700" lvl="3" indent="338138"/>
            <a:r>
              <a:rPr lang="es-GT" sz="2000" dirty="0" smtClean="0"/>
              <a:t>comentarios.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000" dirty="0" smtClean="0"/>
              <a:t>1 Agosto 2011. Entrega para revisión informal </a:t>
            </a:r>
          </a:p>
          <a:p>
            <a:pPr marL="266700" lvl="3" indent="338138"/>
            <a:r>
              <a:rPr lang="es-GT" sz="2000" dirty="0" smtClean="0"/>
              <a:t>documento</a:t>
            </a:r>
          </a:p>
          <a:p>
            <a:pPr marL="266700" lvl="3" indent="338138">
              <a:buFont typeface="Wingdings" pitchFamily="2" charset="2"/>
              <a:buChar char="ü"/>
            </a:pPr>
            <a:endParaRPr lang="es-GT" sz="2000" dirty="0" smtClean="0"/>
          </a:p>
          <a:p>
            <a:endParaRPr lang="es-GT" sz="12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214282" y="571480"/>
            <a:ext cx="2000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GT" sz="3600" b="1" dirty="0" smtClean="0">
                <a:solidFill>
                  <a:srgbClr val="FF0000"/>
                </a:solidFill>
              </a:rPr>
              <a:t>FCPF</a:t>
            </a:r>
            <a:r>
              <a:rPr lang="es-GT" sz="3600" dirty="0" smtClean="0"/>
              <a:t> (Banco Mundial)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57422" y="957751"/>
            <a:ext cx="65722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338138">
              <a:buFont typeface="Arial" pitchFamily="34" charset="0"/>
              <a:buChar char="•"/>
            </a:pPr>
            <a:r>
              <a:rPr lang="es-GT" sz="2800" b="1" dirty="0" smtClean="0"/>
              <a:t>Guatemala país observador</a:t>
            </a:r>
            <a:endParaRPr lang="es-GT" sz="2800" dirty="0" smtClean="0"/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800" dirty="0" smtClean="0"/>
              <a:t>Mayo 2010</a:t>
            </a:r>
          </a:p>
          <a:p>
            <a:pPr marL="0" lvl="2" indent="338138"/>
            <a:endParaRPr lang="es-GT" sz="2800" dirty="0" smtClean="0"/>
          </a:p>
          <a:p>
            <a:pPr marL="0" lvl="2" indent="338138">
              <a:buFont typeface="Arial" pitchFamily="34" charset="0"/>
              <a:buChar char="•"/>
            </a:pPr>
            <a:r>
              <a:rPr lang="es-GT" sz="2800" b="1" dirty="0" smtClean="0"/>
              <a:t>Invitación a presentar Programa Nacional para REDD+: </a:t>
            </a:r>
            <a:r>
              <a:rPr lang="es-GT" sz="2800" dirty="0" smtClean="0"/>
              <a:t>Julio 2011</a:t>
            </a:r>
            <a:r>
              <a:rPr lang="es-GT" sz="2800" b="1" dirty="0" smtClean="0"/>
              <a:t> 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800" b="1" dirty="0" smtClean="0"/>
              <a:t> </a:t>
            </a:r>
            <a:r>
              <a:rPr lang="es-GT" sz="2800" dirty="0" smtClean="0"/>
              <a:t>Equivalente a R-PP </a:t>
            </a:r>
          </a:p>
          <a:p>
            <a:pPr marL="266700" lvl="3" indent="338138"/>
            <a:r>
              <a:rPr lang="es-GT" sz="2800" dirty="0" smtClean="0"/>
              <a:t>(complementación)</a:t>
            </a:r>
          </a:p>
          <a:p>
            <a:pPr marL="266700" lvl="3" indent="338138">
              <a:buFont typeface="Wingdings" pitchFamily="2" charset="2"/>
              <a:buChar char="ü"/>
            </a:pPr>
            <a:r>
              <a:rPr lang="es-GT" sz="2800" dirty="0" smtClean="0"/>
              <a:t>Se planea presentarlo en marzo </a:t>
            </a:r>
          </a:p>
          <a:p>
            <a:pPr marL="266700" lvl="3" indent="338138"/>
            <a:r>
              <a:rPr lang="es-GT" sz="2800" dirty="0" smtClean="0"/>
              <a:t>2012</a:t>
            </a:r>
          </a:p>
          <a:p>
            <a:endParaRPr lang="es-GT" sz="1600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71406" y="366765"/>
            <a:ext cx="20717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0" algn="l"/>
              </a:tabLst>
            </a:pPr>
            <a:r>
              <a:rPr lang="es-GT" sz="3200" b="1" dirty="0" smtClean="0">
                <a:solidFill>
                  <a:srgbClr val="FF0000"/>
                </a:solidFill>
              </a:rPr>
              <a:t>UN-REDD</a:t>
            </a:r>
            <a:r>
              <a:rPr lang="es-GT" sz="3200" dirty="0" smtClean="0">
                <a:solidFill>
                  <a:srgbClr val="FF0000"/>
                </a:solidFill>
              </a:rPr>
              <a:t> </a:t>
            </a:r>
            <a:r>
              <a:rPr lang="es-GT" sz="3200" dirty="0" smtClean="0"/>
              <a:t>(PNUD, PNUMA, FAO)</a:t>
            </a:r>
            <a:endParaRPr lang="es-G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57422" y="357166"/>
            <a:ext cx="6572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338138">
              <a:buFont typeface="Arial" pitchFamily="34" charset="0"/>
              <a:buChar char="•"/>
            </a:pPr>
            <a:r>
              <a:rPr lang="es-GT" sz="2800" b="1" dirty="0" smtClean="0"/>
              <a:t>Mejorar las capacidades de los </a:t>
            </a:r>
          </a:p>
          <a:p>
            <a:pPr marL="0" lvl="2" indent="338138"/>
            <a:r>
              <a:rPr lang="es-GT" sz="2800" b="1" dirty="0" smtClean="0"/>
              <a:t>países de la región durante la fase </a:t>
            </a:r>
          </a:p>
          <a:p>
            <a:pPr marL="0" lvl="2" indent="338138"/>
            <a:r>
              <a:rPr lang="es-GT" sz="2800" b="1" dirty="0" smtClean="0"/>
              <a:t>de preparación de REDD+</a:t>
            </a:r>
          </a:p>
          <a:p>
            <a:pPr marL="0" lvl="2" indent="338138">
              <a:buFont typeface="Arial" pitchFamily="34" charset="0"/>
              <a:buChar char="•"/>
            </a:pPr>
            <a:endParaRPr lang="es-GT" sz="2800" b="1" dirty="0" smtClean="0"/>
          </a:p>
          <a:p>
            <a:pPr marL="0" lvl="2" indent="338138">
              <a:buFont typeface="Arial" pitchFamily="34" charset="0"/>
              <a:buChar char="•"/>
            </a:pPr>
            <a:r>
              <a:rPr lang="es-GT" sz="2800" b="1" dirty="0" smtClean="0"/>
              <a:t>8 PAÍSES SICA</a:t>
            </a:r>
          </a:p>
          <a:p>
            <a:pPr marL="0" lvl="2" indent="338138">
              <a:buFont typeface="Arial" pitchFamily="34" charset="0"/>
              <a:buChar char="•"/>
            </a:pPr>
            <a:endParaRPr lang="es-GT" sz="2800" b="1" dirty="0" smtClean="0"/>
          </a:p>
          <a:p>
            <a:pPr marL="0" lvl="2" indent="338138">
              <a:buFont typeface="Arial" pitchFamily="34" charset="0"/>
              <a:buChar char="•"/>
            </a:pPr>
            <a:r>
              <a:rPr lang="es-GT" sz="2800" b="1" dirty="0" smtClean="0"/>
              <a:t>3 componentes: </a:t>
            </a:r>
          </a:p>
          <a:p>
            <a:pPr marL="457200" lvl="3" indent="338138">
              <a:buFont typeface="Wingdings" pitchFamily="2" charset="2"/>
              <a:buChar char="ü"/>
            </a:pPr>
            <a:r>
              <a:rPr lang="es-GT" sz="2400" dirty="0" smtClean="0"/>
              <a:t>Diálogo intersectorial</a:t>
            </a:r>
            <a:endParaRPr lang="de-DE" sz="2400" dirty="0" smtClean="0"/>
          </a:p>
          <a:p>
            <a:pPr marL="457200" lvl="3" indent="338138">
              <a:buFont typeface="Wingdings" pitchFamily="2" charset="2"/>
              <a:buChar char="ü"/>
            </a:pPr>
            <a:r>
              <a:rPr lang="es-GT" sz="2400" dirty="0" smtClean="0"/>
              <a:t>Implementación de Mecanismos de </a:t>
            </a:r>
          </a:p>
          <a:p>
            <a:pPr marL="457200" lvl="3" indent="338138"/>
            <a:r>
              <a:rPr lang="es-GT" sz="2400" dirty="0" smtClean="0"/>
              <a:t>Compensación Sostenibles</a:t>
            </a:r>
          </a:p>
          <a:p>
            <a:pPr marL="457200" lvl="3" indent="338138">
              <a:buFont typeface="Wingdings" pitchFamily="2" charset="2"/>
              <a:buChar char="ü"/>
            </a:pPr>
            <a:r>
              <a:rPr lang="es-GT" sz="2400" dirty="0" smtClean="0"/>
              <a:t>Monitoreo e Informe</a:t>
            </a:r>
          </a:p>
          <a:p>
            <a:pPr marL="0" lvl="3" indent="338138">
              <a:buFont typeface="Arial" pitchFamily="34" charset="0"/>
              <a:buChar char="•"/>
            </a:pPr>
            <a:endParaRPr lang="es-GT" sz="2400" b="1" dirty="0" smtClean="0"/>
          </a:p>
          <a:p>
            <a:pPr marL="0" lvl="3" indent="338138">
              <a:buFont typeface="Arial" pitchFamily="34" charset="0"/>
              <a:buChar char="•"/>
            </a:pPr>
            <a:r>
              <a:rPr lang="es-GT" sz="2800" b="1" dirty="0" smtClean="0"/>
              <a:t>Avances POA 2011</a:t>
            </a:r>
            <a:r>
              <a:rPr lang="es-GT" sz="2400" b="1" dirty="0" smtClean="0"/>
              <a:t>	</a:t>
            </a:r>
            <a:endParaRPr lang="es-GT" sz="2800" dirty="0" smtClean="0"/>
          </a:p>
          <a:p>
            <a:endParaRPr lang="es-GT" sz="1600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71406" y="366765"/>
            <a:ext cx="20717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0" algn="l"/>
              </a:tabLst>
            </a:pPr>
            <a:r>
              <a:rPr lang="es-GT" sz="2400" b="1" dirty="0" smtClean="0">
                <a:solidFill>
                  <a:srgbClr val="FF0000"/>
                </a:solidFill>
              </a:rPr>
              <a:t>PROGRAMA</a:t>
            </a:r>
            <a:r>
              <a:rPr lang="es-GT" sz="3200" b="1" dirty="0" smtClean="0">
                <a:solidFill>
                  <a:srgbClr val="FF0000"/>
                </a:solidFill>
              </a:rPr>
              <a:t> REDD -  CCAD - GIZ</a:t>
            </a:r>
            <a:endParaRPr lang="es-G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592933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Ministerio de Ambiente y Recursos Naturales</a:t>
            </a:r>
            <a:endParaRPr lang="es-GT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52" y="71414"/>
            <a:ext cx="67866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GT" sz="40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AVANCES GUATEMALA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285984" y="1087355"/>
            <a:ext cx="67322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Incidencia en negociación, Grupo de Países </a:t>
            </a:r>
          </a:p>
          <a:p>
            <a:pPr indent="266700"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Latinoamericanos interesados en REDD+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Grupo de Coordinación Interinstitucional </a:t>
            </a:r>
          </a:p>
          <a:p>
            <a:pPr indent="266700"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(GCI) MARN-MAGA-INAB-CONAP </a:t>
            </a: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Diálogos iniciados con actores relevantes </a:t>
            </a:r>
          </a:p>
          <a:p>
            <a:pPr indent="266700"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(</a:t>
            </a:r>
            <a:r>
              <a:rPr lang="es-ES_tradnl" sz="2800" dirty="0" err="1" smtClean="0">
                <a:latin typeface="+mn-lt"/>
              </a:rPr>
              <a:t>GBByCC</a:t>
            </a:r>
            <a:r>
              <a:rPr lang="es-ES_tradnl" sz="2800" dirty="0" smtClean="0">
                <a:latin typeface="+mn-lt"/>
              </a:rPr>
              <a:t>)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Equipos jurídicos institucionales</a:t>
            </a:r>
          </a:p>
          <a:p>
            <a:pPr lvl="1" indent="266700">
              <a:buFont typeface="Wingdings" pitchFamily="2" charset="2"/>
              <a:buChar char="ü"/>
              <a:tabLst>
                <a:tab pos="182563" algn="l"/>
              </a:tabLst>
            </a:pPr>
            <a:r>
              <a:rPr lang="es-ES_tradnl" sz="2800" dirty="0" smtClean="0">
                <a:latin typeface="+mn-lt"/>
              </a:rPr>
              <a:t>Comunidades rurales y pueblos </a:t>
            </a:r>
          </a:p>
          <a:p>
            <a:pPr lvl="1" indent="266700">
              <a:tabLst>
                <a:tab pos="182563" algn="l"/>
              </a:tabLst>
            </a:pPr>
            <a:r>
              <a:rPr lang="es-ES_tradnl" sz="2800" dirty="0" err="1" smtClean="0">
                <a:latin typeface="+mn-lt"/>
              </a:rPr>
              <a:t>índígenas</a:t>
            </a:r>
            <a:endParaRPr lang="es-ES_tradnl" sz="2800" dirty="0" smtClean="0">
              <a:latin typeface="+mn-lt"/>
            </a:endParaRPr>
          </a:p>
          <a:p>
            <a:pPr indent="266700">
              <a:buFont typeface="Arial" pitchFamily="34" charset="0"/>
              <a:buChar char="•"/>
              <a:tabLst>
                <a:tab pos="182563" algn="l"/>
              </a:tabLst>
            </a:pPr>
            <a:endParaRPr lang="es-ES_tradnl" sz="2000" dirty="0" smtClean="0">
              <a:latin typeface="+mn-lt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7740352" y="2780928"/>
            <a:ext cx="93610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5438" y="169111"/>
            <a:ext cx="8494712" cy="830997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GT" sz="2400" dirty="0">
                <a:solidFill>
                  <a:schemeClr val="bg1"/>
                </a:solidFill>
                <a:latin typeface="+mn-lt"/>
                <a:cs typeface="+mn-cs"/>
              </a:rPr>
              <a:t>Órganos de Dirección, Integración, Seguimiento y Evaluación para </a:t>
            </a:r>
            <a:r>
              <a:rPr lang="es-GT" sz="2400" dirty="0" smtClean="0">
                <a:solidFill>
                  <a:schemeClr val="bg1"/>
                </a:solidFill>
                <a:latin typeface="+mn-lt"/>
              </a:rPr>
              <a:t>las actividades  ENRD</a:t>
            </a:r>
            <a:endParaRPr lang="es-GT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23850" y="6049052"/>
            <a:ext cx="8497888" cy="52322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GT" sz="1400" dirty="0" smtClean="0">
                <a:latin typeface="+mn-lt"/>
                <a:cs typeface="+mn-cs"/>
              </a:rPr>
              <a:t>NOTA: Los operadores de las acciones pueden ser: instituciones + foros temáticos, foros regionales/territoriales, sector privado, academia, comunidades, dependerá del planteamiento y las atribuciones en cada caso. </a:t>
            </a:r>
            <a:endParaRPr lang="es-GT" sz="1400" dirty="0">
              <a:latin typeface="+mn-lt"/>
              <a:cs typeface="+mn-cs"/>
            </a:endParaRPr>
          </a:p>
        </p:txBody>
      </p:sp>
      <p:grpSp>
        <p:nvGrpSpPr>
          <p:cNvPr id="3" name="77 Grupo"/>
          <p:cNvGrpSpPr/>
          <p:nvPr/>
        </p:nvGrpSpPr>
        <p:grpSpPr>
          <a:xfrm>
            <a:off x="1000102" y="3571874"/>
            <a:ext cx="5000658" cy="2357456"/>
            <a:chOff x="1000102" y="3571874"/>
            <a:chExt cx="5000658" cy="2357456"/>
          </a:xfrm>
        </p:grpSpPr>
        <p:sp>
          <p:nvSpPr>
            <p:cNvPr id="30" name="29 Rectángulo"/>
            <p:cNvSpPr/>
            <p:nvPr/>
          </p:nvSpPr>
          <p:spPr>
            <a:xfrm rot="16200000">
              <a:off x="285720" y="4286256"/>
              <a:ext cx="2143141" cy="7143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GT" sz="1600" b="1" dirty="0" smtClean="0"/>
                <a:t>Órgano </a:t>
              </a:r>
              <a:r>
                <a:rPr lang="es-GT" sz="1600" b="1" dirty="0"/>
                <a:t>Consultivo</a:t>
              </a:r>
              <a:endParaRPr lang="es-GT" b="1" dirty="0"/>
            </a:p>
          </p:txBody>
        </p:sp>
        <p:grpSp>
          <p:nvGrpSpPr>
            <p:cNvPr id="4" name="43 Grupo"/>
            <p:cNvGrpSpPr/>
            <p:nvPr/>
          </p:nvGrpSpPr>
          <p:grpSpPr>
            <a:xfrm>
              <a:off x="1857356" y="3643314"/>
              <a:ext cx="4143404" cy="2286016"/>
              <a:chOff x="1857356" y="3286124"/>
              <a:chExt cx="4143404" cy="2286016"/>
            </a:xfrm>
          </p:grpSpPr>
          <p:cxnSp>
            <p:nvCxnSpPr>
              <p:cNvPr id="37" name="36 Conector recto de flecha"/>
              <p:cNvCxnSpPr>
                <a:endCxn id="27" idx="0"/>
              </p:cNvCxnSpPr>
              <p:nvPr/>
            </p:nvCxnSpPr>
            <p:spPr>
              <a:xfrm rot="5400000">
                <a:off x="2589597" y="4310354"/>
                <a:ext cx="928692" cy="178595"/>
              </a:xfrm>
              <a:prstGeom prst="straightConnector1">
                <a:avLst/>
              </a:prstGeom>
              <a:ln>
                <a:headEnd type="arrow" w="lg" len="lg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9" name="38 Conector recto de flecha"/>
              <p:cNvCxnSpPr>
                <a:endCxn id="28" idx="0"/>
              </p:cNvCxnSpPr>
              <p:nvPr/>
            </p:nvCxnSpPr>
            <p:spPr>
              <a:xfrm rot="16200000" flipH="1">
                <a:off x="4321967" y="4250537"/>
                <a:ext cx="857256" cy="357190"/>
              </a:xfrm>
              <a:prstGeom prst="straightConnector1">
                <a:avLst/>
              </a:prstGeom>
              <a:ln>
                <a:headEnd type="arrow" w="lg" len="lg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5" name="14 Elipse"/>
              <p:cNvSpPr/>
              <p:nvPr/>
            </p:nvSpPr>
            <p:spPr>
              <a:xfrm>
                <a:off x="2071670" y="3286124"/>
                <a:ext cx="3714776" cy="64294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GT" sz="1600" dirty="0"/>
                  <a:t>Grupo de </a:t>
                </a:r>
                <a:r>
                  <a:rPr lang="es-GT" sz="1600" dirty="0" smtClean="0"/>
                  <a:t>Bosques</a:t>
                </a:r>
                <a:r>
                  <a:rPr lang="es-GT" sz="1600" dirty="0"/>
                  <a:t>, Biodiversidad y CC</a:t>
                </a:r>
              </a:p>
            </p:txBody>
          </p:sp>
          <p:sp>
            <p:nvSpPr>
              <p:cNvPr id="24" name="23 Elipse"/>
              <p:cNvSpPr/>
              <p:nvPr/>
            </p:nvSpPr>
            <p:spPr>
              <a:xfrm>
                <a:off x="1857356" y="4214818"/>
                <a:ext cx="1071570" cy="721945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r>
                  <a:rPr lang="es-GT" sz="1400" dirty="0" smtClean="0"/>
                  <a:t>Sociedad civil</a:t>
                </a:r>
                <a:endParaRPr lang="es-GT" sz="1400" dirty="0"/>
              </a:p>
            </p:txBody>
          </p:sp>
          <p:sp>
            <p:nvSpPr>
              <p:cNvPr id="26" name="25 Elipse"/>
              <p:cNvSpPr/>
              <p:nvPr/>
            </p:nvSpPr>
            <p:spPr>
              <a:xfrm>
                <a:off x="3071802" y="4214818"/>
                <a:ext cx="1643074" cy="708143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s-GT" sz="1400" dirty="0" smtClean="0"/>
                  <a:t>Comunidades locales y </a:t>
                </a:r>
                <a:r>
                  <a:rPr lang="es-GT" sz="1400" dirty="0" err="1" smtClean="0"/>
                  <a:t>PIs</a:t>
                </a:r>
                <a:endParaRPr lang="es-GT" sz="1400" dirty="0"/>
              </a:p>
            </p:txBody>
          </p:sp>
          <p:sp>
            <p:nvSpPr>
              <p:cNvPr id="27" name="26 Elipse"/>
              <p:cNvSpPr/>
              <p:nvPr/>
            </p:nvSpPr>
            <p:spPr>
              <a:xfrm>
                <a:off x="2428860" y="4863997"/>
                <a:ext cx="1071570" cy="708143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s-GT" sz="1400" dirty="0" smtClean="0"/>
                  <a:t>Sector Privado</a:t>
                </a:r>
                <a:endParaRPr lang="es-GT" sz="1400" dirty="0"/>
              </a:p>
            </p:txBody>
          </p:sp>
          <p:sp>
            <p:nvSpPr>
              <p:cNvPr id="28" name="27 Elipse"/>
              <p:cNvSpPr/>
              <p:nvPr/>
            </p:nvSpPr>
            <p:spPr>
              <a:xfrm>
                <a:off x="4357686" y="4857760"/>
                <a:ext cx="1143008" cy="71438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es-GT" sz="1400" dirty="0" smtClean="0"/>
                  <a:t>Academia</a:t>
                </a:r>
                <a:endParaRPr lang="es-GT" sz="1400" dirty="0"/>
              </a:p>
            </p:txBody>
          </p:sp>
          <p:sp>
            <p:nvSpPr>
              <p:cNvPr id="31" name="30 Elipse"/>
              <p:cNvSpPr/>
              <p:nvPr/>
            </p:nvSpPr>
            <p:spPr>
              <a:xfrm>
                <a:off x="4857752" y="4143380"/>
                <a:ext cx="1143008" cy="71438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 algn="ctr"/>
                <a:r>
                  <a:rPr lang="es-GT" sz="1400" dirty="0" smtClean="0"/>
                  <a:t>Gobierno</a:t>
                </a:r>
                <a:endParaRPr lang="es-GT" sz="1400" dirty="0"/>
              </a:p>
            </p:txBody>
          </p:sp>
          <p:cxnSp>
            <p:nvCxnSpPr>
              <p:cNvPr id="33" name="32 Conector recto de flecha"/>
              <p:cNvCxnSpPr>
                <a:stCxn id="15" idx="3"/>
                <a:endCxn id="24" idx="0"/>
              </p:cNvCxnSpPr>
              <p:nvPr/>
            </p:nvCxnSpPr>
            <p:spPr>
              <a:xfrm rot="5400000">
                <a:off x="2314460" y="3913590"/>
                <a:ext cx="379909" cy="222546"/>
              </a:xfrm>
              <a:prstGeom prst="straightConnector1">
                <a:avLst/>
              </a:prstGeom>
              <a:ln>
                <a:headEnd type="arrow" w="lg" len="lg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5" name="34 Conector recto de flecha"/>
              <p:cNvCxnSpPr>
                <a:stCxn id="15" idx="4"/>
                <a:endCxn id="26" idx="0"/>
              </p:cNvCxnSpPr>
              <p:nvPr/>
            </p:nvCxnSpPr>
            <p:spPr>
              <a:xfrm rot="5400000">
                <a:off x="3768323" y="4054083"/>
                <a:ext cx="285752" cy="35719"/>
              </a:xfrm>
              <a:prstGeom prst="straightConnector1">
                <a:avLst/>
              </a:prstGeom>
              <a:ln>
                <a:headEnd type="arrow" w="lg" len="lg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 de flecha"/>
              <p:cNvCxnSpPr>
                <a:stCxn id="15" idx="5"/>
                <a:endCxn id="31" idx="0"/>
              </p:cNvCxnSpPr>
              <p:nvPr/>
            </p:nvCxnSpPr>
            <p:spPr>
              <a:xfrm rot="16200000" flipH="1">
                <a:off x="5181607" y="3895730"/>
                <a:ext cx="308471" cy="186827"/>
              </a:xfrm>
              <a:prstGeom prst="straightConnector1">
                <a:avLst/>
              </a:prstGeom>
              <a:ln>
                <a:headEnd type="arrow" w="lg" len="lg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75 Grupo"/>
          <p:cNvGrpSpPr/>
          <p:nvPr/>
        </p:nvGrpSpPr>
        <p:grpSpPr>
          <a:xfrm>
            <a:off x="1000102" y="1071546"/>
            <a:ext cx="5072096" cy="1442031"/>
            <a:chOff x="1000102" y="1071546"/>
            <a:chExt cx="5072096" cy="1442031"/>
          </a:xfrm>
        </p:grpSpPr>
        <p:sp>
          <p:nvSpPr>
            <p:cNvPr id="32774" name="3 CuadroTexto"/>
            <p:cNvSpPr txBox="1">
              <a:spLocks noChangeArrowheads="1"/>
            </p:cNvSpPr>
            <p:nvPr/>
          </p:nvSpPr>
          <p:spPr bwMode="auto">
            <a:xfrm>
              <a:off x="2143108" y="1071546"/>
              <a:ext cx="3643312" cy="33855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GT" sz="1600" dirty="0">
                  <a:latin typeface="Calibri" pitchFamily="34" charset="0"/>
                  <a:cs typeface="Arial" charset="0"/>
                </a:rPr>
                <a:t>Gabinete </a:t>
              </a:r>
              <a:r>
                <a:rPr lang="es-GT" sz="1600" dirty="0" smtClean="0">
                  <a:latin typeface="Calibri" pitchFamily="34" charset="0"/>
                  <a:cs typeface="Arial" charset="0"/>
                </a:rPr>
                <a:t>Socio ambiental </a:t>
              </a:r>
              <a:r>
                <a:rPr lang="es-GT" sz="1600" dirty="0">
                  <a:latin typeface="Calibri" pitchFamily="34" charset="0"/>
                  <a:cs typeface="Arial" charset="0"/>
                </a:rPr>
                <a:t>/</a:t>
              </a:r>
              <a:r>
                <a:rPr lang="es-GT" sz="1600" dirty="0" smtClean="0">
                  <a:latin typeface="Calibri" pitchFamily="34" charset="0"/>
                  <a:cs typeface="Arial" charset="0"/>
                </a:rPr>
                <a:t>CICC</a:t>
              </a:r>
              <a:endParaRPr lang="es-GT" sz="16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 rot="16200000">
              <a:off x="642912" y="1428736"/>
              <a:ext cx="1428759" cy="7143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GT" sz="1600" b="1" dirty="0" smtClean="0"/>
                <a:t>Nivel político-gobierno</a:t>
              </a:r>
              <a:endParaRPr lang="es-GT" b="1" dirty="0"/>
            </a:p>
          </p:txBody>
        </p:sp>
        <p:sp>
          <p:nvSpPr>
            <p:cNvPr id="45" name="44 Flecha izquierda y derecha"/>
            <p:cNvSpPr/>
            <p:nvPr/>
          </p:nvSpPr>
          <p:spPr>
            <a:xfrm rot="16200000">
              <a:off x="3635772" y="1579146"/>
              <a:ext cx="500065" cy="199245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GT"/>
            </a:p>
          </p:txBody>
        </p:sp>
        <p:sp>
          <p:nvSpPr>
            <p:cNvPr id="22535" name="4 CuadroTexto"/>
            <p:cNvSpPr txBox="1">
              <a:spLocks noChangeArrowheads="1"/>
            </p:cNvSpPr>
            <p:nvPr/>
          </p:nvSpPr>
          <p:spPr bwMode="auto">
            <a:xfrm>
              <a:off x="1928794" y="1928802"/>
              <a:ext cx="4143404" cy="58477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GT" sz="1600" dirty="0" smtClean="0">
                  <a:latin typeface="Calibri" pitchFamily="34" charset="0"/>
                </a:rPr>
                <a:t>Grupo </a:t>
              </a:r>
              <a:r>
                <a:rPr lang="es-GT" sz="1600" dirty="0">
                  <a:latin typeface="Calibri" pitchFamily="34" charset="0"/>
                </a:rPr>
                <a:t>de Coordinación </a:t>
              </a:r>
              <a:r>
                <a:rPr lang="es-GT" sz="1600" dirty="0" smtClean="0">
                  <a:latin typeface="Calibri" pitchFamily="34" charset="0"/>
                </a:rPr>
                <a:t>Interinstitucional (GCI):  MARN</a:t>
              </a:r>
              <a:r>
                <a:rPr lang="es-GT" sz="1600" dirty="0">
                  <a:latin typeface="Calibri" pitchFamily="34" charset="0"/>
                </a:rPr>
                <a:t>, INAB, CONAP, MAGA  </a:t>
              </a:r>
            </a:p>
          </p:txBody>
        </p:sp>
      </p:grpSp>
      <p:grpSp>
        <p:nvGrpSpPr>
          <p:cNvPr id="6" name="76 Grupo"/>
          <p:cNvGrpSpPr/>
          <p:nvPr/>
        </p:nvGrpSpPr>
        <p:grpSpPr>
          <a:xfrm>
            <a:off x="500034" y="2500306"/>
            <a:ext cx="8286808" cy="1143008"/>
            <a:chOff x="500034" y="2500306"/>
            <a:chExt cx="8286808" cy="1143008"/>
          </a:xfrm>
        </p:grpSpPr>
        <p:sp>
          <p:nvSpPr>
            <p:cNvPr id="29" name="28 Flecha izquierda y derecha"/>
            <p:cNvSpPr/>
            <p:nvPr/>
          </p:nvSpPr>
          <p:spPr>
            <a:xfrm rot="16200000">
              <a:off x="3321836" y="2964653"/>
              <a:ext cx="1143008" cy="214313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GT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500034" y="2786058"/>
              <a:ext cx="1285884" cy="5715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GT" sz="1500" b="1" dirty="0" smtClean="0"/>
                <a:t>Coordinación</a:t>
              </a:r>
            </a:p>
            <a:p>
              <a:pPr algn="ctr">
                <a:defRPr/>
              </a:pPr>
              <a:r>
                <a:rPr lang="es-GT" sz="1500" b="1" dirty="0" smtClean="0"/>
                <a:t> técnica</a:t>
              </a:r>
              <a:endParaRPr lang="es-GT" sz="1500" b="1" dirty="0"/>
            </a:p>
          </p:txBody>
        </p:sp>
        <p:sp>
          <p:nvSpPr>
            <p:cNvPr id="53" name="52 Rectángulo"/>
            <p:cNvSpPr/>
            <p:nvPr/>
          </p:nvSpPr>
          <p:spPr>
            <a:xfrm>
              <a:off x="7500958" y="2786058"/>
              <a:ext cx="128588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GT" sz="1600" b="1" dirty="0" smtClean="0">
                  <a:solidFill>
                    <a:srgbClr val="C00000"/>
                  </a:solidFill>
                </a:rPr>
                <a:t>Entidades facilitadoras</a:t>
              </a:r>
              <a:endParaRPr lang="es-GT" b="1" dirty="0">
                <a:solidFill>
                  <a:srgbClr val="C00000"/>
                </a:solidFill>
              </a:endParaRPr>
            </a:p>
          </p:txBody>
        </p:sp>
        <p:sp>
          <p:nvSpPr>
            <p:cNvPr id="60" name="5 CuadroTexto"/>
            <p:cNvSpPr txBox="1">
              <a:spLocks noChangeArrowheads="1"/>
            </p:cNvSpPr>
            <p:nvPr/>
          </p:nvSpPr>
          <p:spPr bwMode="auto">
            <a:xfrm>
              <a:off x="4357706" y="2786058"/>
              <a:ext cx="2500310" cy="58477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GT" sz="1600" dirty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Secretaria Técnica </a:t>
              </a:r>
            </a:p>
            <a:p>
              <a:pPr algn="ctr">
                <a:defRPr/>
              </a:pPr>
              <a:r>
                <a:rPr lang="es-GT" sz="1600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MARN</a:t>
              </a:r>
              <a:r>
                <a:rPr lang="es-GT" sz="1600" dirty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, INAB, CONAP</a:t>
              </a:r>
            </a:p>
          </p:txBody>
        </p:sp>
        <p:cxnSp>
          <p:nvCxnSpPr>
            <p:cNvPr id="66" name="65 Conector recto"/>
            <p:cNvCxnSpPr>
              <a:stCxn id="29" idx="5"/>
              <a:endCxn id="60" idx="1"/>
            </p:cNvCxnSpPr>
            <p:nvPr/>
          </p:nvCxnSpPr>
          <p:spPr>
            <a:xfrm>
              <a:off x="3946919" y="3071810"/>
              <a:ext cx="410787" cy="66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Conector recto de flecha"/>
            <p:cNvCxnSpPr>
              <a:stCxn id="53" idx="1"/>
              <a:endCxn id="60" idx="3"/>
            </p:cNvCxnSpPr>
            <p:nvPr/>
          </p:nvCxnSpPr>
          <p:spPr>
            <a:xfrm rot="10800000" flipV="1">
              <a:off x="6858016" y="3071810"/>
              <a:ext cx="642942" cy="6636"/>
            </a:xfrm>
            <a:prstGeom prst="straightConnector1">
              <a:avLst/>
            </a:prstGeom>
            <a:ln w="3492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31 Elipse"/>
          <p:cNvSpPr/>
          <p:nvPr/>
        </p:nvSpPr>
        <p:spPr>
          <a:xfrm>
            <a:off x="6021850" y="4293096"/>
            <a:ext cx="1143008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s-GT" sz="1400" dirty="0" smtClean="0"/>
              <a:t>Etc.</a:t>
            </a:r>
            <a:endParaRPr lang="es-GT" sz="1400" dirty="0"/>
          </a:p>
        </p:txBody>
      </p:sp>
      <p:cxnSp>
        <p:nvCxnSpPr>
          <p:cNvPr id="34" name="33 Conector recto de flecha"/>
          <p:cNvCxnSpPr>
            <a:stCxn id="15" idx="6"/>
            <a:endCxn id="32" idx="0"/>
          </p:cNvCxnSpPr>
          <p:nvPr/>
        </p:nvCxnSpPr>
        <p:spPr>
          <a:xfrm>
            <a:off x="5786446" y="3964785"/>
            <a:ext cx="806908" cy="328311"/>
          </a:xfrm>
          <a:prstGeom prst="straightConnector1">
            <a:avLst/>
          </a:prstGeom>
          <a:ln>
            <a:headEnd type="arrow" w="lg" len="lg"/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1036</Words>
  <Application>Microsoft Office PowerPoint</Application>
  <PresentationFormat>Presentación en pantalla (4:3)</PresentationFormat>
  <Paragraphs>230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REDD+ en Guatemala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LORENA</dc:creator>
  <cp:lastModifiedBy>Valued Acer Customer</cp:lastModifiedBy>
  <cp:revision>403</cp:revision>
  <cp:lastPrinted>2010-12-02T01:36:18Z</cp:lastPrinted>
  <dcterms:created xsi:type="dcterms:W3CDTF">2011-05-03T19:13:23Z</dcterms:created>
  <dcterms:modified xsi:type="dcterms:W3CDTF">2011-08-24T17:48:20Z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560955</vt:lpwstr>
  </property>
  <property fmtid="{D5CDD505-2E9C-101B-9397-08002B2CF9AE}" name="NXPowerLiteVersion" pid="3">
    <vt:lpwstr>D4.1.0</vt:lpwstr>
  </property>
</Properties>
</file>