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59" r:id="rId5"/>
    <p:sldId id="260" r:id="rId6"/>
    <p:sldId id="278" r:id="rId7"/>
    <p:sldId id="281" r:id="rId8"/>
    <p:sldId id="269" r:id="rId9"/>
    <p:sldId id="282" r:id="rId10"/>
    <p:sldId id="283" r:id="rId11"/>
    <p:sldId id="268" r:id="rId12"/>
    <p:sldId id="274" r:id="rId13"/>
    <p:sldId id="275" r:id="rId14"/>
    <p:sldId id="286" r:id="rId15"/>
    <p:sldId id="285" r:id="rId16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926"/>
    <a:srgbClr val="299950"/>
    <a:srgbClr val="00B050"/>
    <a:srgbClr val="D6E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4690-1DBC-4228-9DDB-EFAFB97B0EDF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3832-4CD4-4A48-B287-38DF30F1EA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9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7882-C107-4A8B-85B7-3E06A47DC085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C141-A4DC-411B-867A-06C49DB78C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70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5899-6936-423A-ADF2-99746C9C08E5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B437-0734-4574-8444-F5563002B73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73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3DAB-0CC4-4247-BEA2-2E5569E3FA9C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9A9-F2A4-4F85-92D0-3295CCE1F3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4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E9AB-7E37-4C29-8D7C-42B1055AB6CC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E677-4DA7-41AA-A119-FDCC65B5564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7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D87A-EBB2-4D59-860D-A2C9877230CE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DFC3-D49C-417B-AE1D-8CFDE583921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66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9F42-79C1-40AD-8373-256949AC4B37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34CE-9B55-454F-B347-55A9AD995B3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85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F14E-810A-4D76-B143-8EC3D006DFA9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2382-6456-43AB-9A2E-2F5D6E05019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09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F057-0331-491D-8ECB-F03785024D89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0677-7BB0-4AD9-B6B9-F1EAE5884D4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41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440E-6BF8-4CDC-8D11-38266E57DA2B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9DB1-452D-4E06-859C-F9687175C22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13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917A-3046-4E47-BBE6-85218CF76F8B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E68D-44B7-49B0-A069-AD0D5A67193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52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s-MX" altLang="es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s-MX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DCB750-1B53-40D2-B51B-4DF90A83F9BF}" type="datetimeFigureOut">
              <a:rPr lang="es-MX"/>
              <a:pPr>
                <a:defRPr/>
              </a:pPr>
              <a:t>18/02/2020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0CDABD-0D19-4575-A485-DD45294002B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Marcador de contenido"/>
          <p:cNvSpPr txBox="1">
            <a:spLocks/>
          </p:cNvSpPr>
          <p:nvPr/>
        </p:nvSpPr>
        <p:spPr bwMode="auto">
          <a:xfrm>
            <a:off x="1214438" y="1714500"/>
            <a:ext cx="700087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s-MX" altLang="es-US" b="1">
              <a:solidFill>
                <a:srgbClr val="61300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MX" altLang="es-US"/>
          </a:p>
        </p:txBody>
      </p:sp>
      <p:pic>
        <p:nvPicPr>
          <p:cNvPr id="2051" name="5 Imagen" descr="logo Mocaf Ultim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717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Proceso"/>
          <p:cNvSpPr>
            <a:spLocks noChangeArrowheads="1"/>
          </p:cNvSpPr>
          <p:nvPr/>
        </p:nvSpPr>
        <p:spPr bwMode="auto">
          <a:xfrm>
            <a:off x="7072313" y="0"/>
            <a:ext cx="2071687" cy="428625"/>
          </a:xfrm>
          <a:prstGeom prst="flowChartProcess">
            <a:avLst/>
          </a:prstGeom>
          <a:solidFill>
            <a:srgbClr val="299926"/>
          </a:solidFill>
          <a:ln w="9525">
            <a:solidFill>
              <a:srgbClr val="29992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8" name="7 Proceso"/>
          <p:cNvSpPr>
            <a:spLocks noChangeArrowheads="1"/>
          </p:cNvSpPr>
          <p:nvPr/>
        </p:nvSpPr>
        <p:spPr bwMode="auto">
          <a:xfrm>
            <a:off x="3500438" y="142875"/>
            <a:ext cx="2286000" cy="428625"/>
          </a:xfrm>
          <a:prstGeom prst="flowChartProcess">
            <a:avLst/>
          </a:prstGeom>
          <a:solidFill>
            <a:srgbClr val="299926"/>
          </a:solidFill>
          <a:ln w="9525">
            <a:solidFill>
              <a:srgbClr val="29992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9" name="8 Proceso"/>
          <p:cNvSpPr>
            <a:spLocks noChangeArrowheads="1"/>
          </p:cNvSpPr>
          <p:nvPr/>
        </p:nvSpPr>
        <p:spPr bwMode="auto">
          <a:xfrm>
            <a:off x="4214813" y="357188"/>
            <a:ext cx="4071937" cy="428625"/>
          </a:xfrm>
          <a:prstGeom prst="flowChartProcess">
            <a:avLst/>
          </a:prstGeom>
          <a:solidFill>
            <a:srgbClr val="299926"/>
          </a:solidFill>
          <a:ln w="9525">
            <a:solidFill>
              <a:srgbClr val="29992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9050">
                <a:solidFill>
                  <a:srgbClr val="613005"/>
                </a:solidFill>
              </a:ln>
              <a:solidFill>
                <a:srgbClr val="613005"/>
              </a:solidFill>
              <a:latin typeface="+mn-lt"/>
              <a:ea typeface="+mn-ea"/>
            </a:endParaRPr>
          </a:p>
        </p:txBody>
      </p:sp>
      <p:cxnSp>
        <p:nvCxnSpPr>
          <p:cNvPr id="10" name="9 Conector angular"/>
          <p:cNvCxnSpPr>
            <a:cxnSpLocks noChangeShapeType="1"/>
          </p:cNvCxnSpPr>
          <p:nvPr/>
        </p:nvCxnSpPr>
        <p:spPr bwMode="auto">
          <a:xfrm>
            <a:off x="928688" y="1643063"/>
            <a:ext cx="7572375" cy="4643437"/>
          </a:xfrm>
          <a:prstGeom prst="bentConnector3">
            <a:avLst>
              <a:gd name="adj1" fmla="val 157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>
            <a:outerShdw blurRad="40000" dist="20000" dir="5400000" rotWithShape="0">
              <a:srgbClr val="A1DB87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10 CuadroTexto"/>
          <p:cNvSpPr txBox="1"/>
          <p:nvPr/>
        </p:nvSpPr>
        <p:spPr>
          <a:xfrm>
            <a:off x="1142976" y="6357982"/>
            <a:ext cx="685804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cap="all" dirty="0">
                <a:ln w="9000" cmpd="sng">
                  <a:solidFill>
                    <a:srgbClr val="613005"/>
                  </a:solidFill>
                  <a:prstDash val="solid"/>
                </a:ln>
                <a:solidFill>
                  <a:srgbClr val="613005"/>
                </a:solidFill>
                <a:latin typeface="+mn-lt"/>
                <a:ea typeface="+mn-ea"/>
              </a:rPr>
              <a:t>RED MEXICANA DE ORGANIZACIONES CAMPESINAS FORESTALES A. C.</a:t>
            </a: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4786314" y="5643602"/>
            <a:ext cx="3714776" cy="571504"/>
          </a:xfrm>
          <a:prstGeom prst="rect">
            <a:avLst/>
          </a:prstGeom>
        </p:spPr>
        <p:txBody>
          <a:bodyPr anchor="ctr">
            <a:normAutofit fontScale="3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400" b="1" dirty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400" b="1" dirty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latin typeface="+mj-lt"/>
                <a:ea typeface="+mj-ea"/>
                <a:cs typeface="+mj-cs"/>
              </a:rPr>
            </a:br>
            <a:endParaRPr lang="es-MX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8" name="12 Imagen" descr="logo fond1 red mocaf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Título"/>
          <p:cNvSpPr>
            <a:spLocks noGrp="1"/>
          </p:cNvSpPr>
          <p:nvPr>
            <p:ph type="ctrTitle"/>
          </p:nvPr>
        </p:nvSpPr>
        <p:spPr>
          <a:xfrm>
            <a:off x="1115616" y="969897"/>
            <a:ext cx="7538500" cy="4359365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  <a:t>Red Mexicana de Organizaciones Campesinas Forestales A.C.</a:t>
            </a:r>
            <a:br>
              <a:rPr lang="es-MX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</a:br>
            <a:r>
              <a:rPr lang="es-MX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  <a:t/>
            </a:r>
            <a:br>
              <a:rPr lang="es-MX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</a:br>
            <a:r>
              <a:rPr lang="es-MX" sz="3600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  <a:t>Experiencia de la Comunidad Nicolás Romero, Michoacán, México</a:t>
            </a:r>
            <a:br>
              <a:rPr lang="es-MX" sz="3600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</a:br>
            <a:r>
              <a:rPr lang="es-MX" sz="3600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  <a:t/>
            </a:r>
            <a:br>
              <a:rPr lang="es-MX" sz="3600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613005"/>
                </a:solidFill>
                <a:ea typeface="+mj-ea"/>
                <a:cs typeface="+mj-cs"/>
              </a:rPr>
            </a:br>
            <a:endParaRPr lang="es-MX" sz="3600" dirty="0">
              <a:ea typeface="+mj-ea"/>
              <a:cs typeface="+mj-cs"/>
            </a:endParaRP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1428750" y="4857750"/>
            <a:ext cx="6715125" cy="571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b="1" dirty="0" smtClean="0">
              <a:solidFill>
                <a:srgbClr val="0047BA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>
              <a:ea typeface="+mn-ea"/>
              <a:cs typeface="+mn-cs"/>
            </a:endParaRPr>
          </a:p>
        </p:txBody>
      </p:sp>
      <p:sp>
        <p:nvSpPr>
          <p:cNvPr id="17" name="16 Proceso"/>
          <p:cNvSpPr>
            <a:spLocks noChangeArrowheads="1"/>
          </p:cNvSpPr>
          <p:nvPr/>
        </p:nvSpPr>
        <p:spPr bwMode="auto">
          <a:xfrm>
            <a:off x="7072313" y="0"/>
            <a:ext cx="2071687" cy="428625"/>
          </a:xfrm>
          <a:prstGeom prst="flowChartProcess">
            <a:avLst/>
          </a:prstGeom>
          <a:solidFill>
            <a:srgbClr val="299926"/>
          </a:solidFill>
          <a:ln w="9525">
            <a:solidFill>
              <a:srgbClr val="29992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8" name="17 Proceso"/>
          <p:cNvSpPr>
            <a:spLocks noChangeArrowheads="1"/>
          </p:cNvSpPr>
          <p:nvPr/>
        </p:nvSpPr>
        <p:spPr bwMode="auto">
          <a:xfrm>
            <a:off x="3500438" y="142875"/>
            <a:ext cx="2286000" cy="428625"/>
          </a:xfrm>
          <a:prstGeom prst="flowChartProcess">
            <a:avLst/>
          </a:prstGeom>
          <a:solidFill>
            <a:srgbClr val="299926"/>
          </a:solidFill>
          <a:ln w="9525">
            <a:solidFill>
              <a:srgbClr val="29992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18 Proceso"/>
          <p:cNvSpPr>
            <a:spLocks noChangeArrowheads="1"/>
          </p:cNvSpPr>
          <p:nvPr/>
        </p:nvSpPr>
        <p:spPr bwMode="auto">
          <a:xfrm>
            <a:off x="4214813" y="357188"/>
            <a:ext cx="4071937" cy="428625"/>
          </a:xfrm>
          <a:prstGeom prst="flowChartProcess">
            <a:avLst/>
          </a:prstGeom>
          <a:solidFill>
            <a:srgbClr val="299926"/>
          </a:solidFill>
          <a:ln w="9525">
            <a:solidFill>
              <a:srgbClr val="29992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9050">
                <a:solidFill>
                  <a:srgbClr val="613005"/>
                </a:solidFill>
              </a:ln>
              <a:solidFill>
                <a:srgbClr val="613005"/>
              </a:solidFill>
              <a:latin typeface="+mn-lt"/>
              <a:ea typeface="+mn-ea"/>
            </a:endParaRPr>
          </a:p>
        </p:txBody>
      </p:sp>
      <p:cxnSp>
        <p:nvCxnSpPr>
          <p:cNvPr id="20" name="19 Conector angular"/>
          <p:cNvCxnSpPr>
            <a:cxnSpLocks noChangeShapeType="1"/>
          </p:cNvCxnSpPr>
          <p:nvPr/>
        </p:nvCxnSpPr>
        <p:spPr bwMode="auto">
          <a:xfrm>
            <a:off x="928688" y="1643063"/>
            <a:ext cx="7572375" cy="4643437"/>
          </a:xfrm>
          <a:prstGeom prst="bentConnector3">
            <a:avLst>
              <a:gd name="adj1" fmla="val 157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>
            <a:outerShdw blurRad="40000" dist="20000" dir="5400000" rotWithShape="0">
              <a:srgbClr val="A1DB87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20 CuadroTexto"/>
          <p:cNvSpPr txBox="1"/>
          <p:nvPr/>
        </p:nvSpPr>
        <p:spPr>
          <a:xfrm>
            <a:off x="1142976" y="6357958"/>
            <a:ext cx="685804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cap="all" dirty="0">
                <a:ln w="9000" cmpd="sng">
                  <a:solidFill>
                    <a:srgbClr val="613005"/>
                  </a:solidFill>
                  <a:prstDash val="solid"/>
                </a:ln>
                <a:solidFill>
                  <a:srgbClr val="613005"/>
                </a:solidFill>
                <a:latin typeface="+mn-lt"/>
                <a:ea typeface="+mn-ea"/>
              </a:rPr>
              <a:t>RED MEXICANA DE ORGANIZACIONES CAMPESINAS FORESTALES A. C.</a:t>
            </a:r>
          </a:p>
        </p:txBody>
      </p:sp>
      <p:pic>
        <p:nvPicPr>
          <p:cNvPr id="2066" name="Picture 2" descr="G:\Fotos Sierra Norte\Empezando a recuperar\DSC004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149725"/>
            <a:ext cx="29035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CuadroTexto 1"/>
          <p:cNvSpPr txBox="1">
            <a:spLocks noChangeArrowheads="1"/>
          </p:cNvSpPr>
          <p:nvPr/>
        </p:nvSpPr>
        <p:spPr bwMode="auto">
          <a:xfrm>
            <a:off x="1187450" y="4868863"/>
            <a:ext cx="289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US" sz="2400"/>
              <a:t>Darío García de la Paz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Resultados alcanzados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11267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ángulo 1"/>
          <p:cNvSpPr>
            <a:spLocks noChangeArrowheads="1"/>
          </p:cNvSpPr>
          <p:nvPr/>
        </p:nvSpPr>
        <p:spPr bwMode="auto">
          <a:xfrm>
            <a:off x="1103313" y="981075"/>
            <a:ext cx="7572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altLang="es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Impacto Económico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ingresos directos a los dueños del territorio.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Contribución a impedir la evasión fiscal por tala forestal.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derrama económica en la región.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del valor económico del bosque.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Conservación del valor turístico de la reserva.</a:t>
            </a: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Conclusiones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12291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ángulo 1"/>
          <p:cNvSpPr>
            <a:spLocks noChangeArrowheads="1"/>
          </p:cNvSpPr>
          <p:nvPr/>
        </p:nvSpPr>
        <p:spPr bwMode="auto">
          <a:xfrm>
            <a:off x="928688" y="898525"/>
            <a:ext cx="7572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Las lecciones aprendidas.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es-ES" altLang="es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dueño del bosque es el mejor guardián del bosque.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es-MX" altLang="es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es-ES" altLang="es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organización y la capacitación son fundamentales para la eficaz participación de los productores.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es-MX" altLang="es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es-ES" altLang="es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base social fuerte y organizada es el mejor soporte de un proyecto de desarrollo social.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es-MX" altLang="es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es-ES" altLang="es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ganaremos la batalla forestal si no involucramos en ella al ejército de dueños y poseedores de los bosques.</a:t>
            </a:r>
            <a:endParaRPr lang="es-MX" altLang="es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38150" y="147638"/>
            <a:ext cx="8229600" cy="273050"/>
          </a:xfrm>
        </p:spPr>
        <p:txBody>
          <a:bodyPr/>
          <a:lstStyle/>
          <a:p>
            <a:pPr eaLnBrk="1" hangingPunct="1"/>
            <a:r>
              <a:rPr lang="es-MX" altLang="es-US" sz="2000" smtClean="0"/>
              <a:t>Recorridos con personal de la profepa en las areas de la frontera agrícola cambio de uso del suelo</a:t>
            </a:r>
          </a:p>
        </p:txBody>
      </p:sp>
      <p:pic>
        <p:nvPicPr>
          <p:cNvPr id="13315" name="Marcador de contenido 3" descr="J:\106_FUJI\DSCF63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568325"/>
            <a:ext cx="4421188" cy="2932113"/>
          </a:xfrm>
        </p:spPr>
      </p:pic>
      <p:pic>
        <p:nvPicPr>
          <p:cNvPr id="13316" name="Imagen 4" descr="J:\106_FUJI\DSCF6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49275"/>
            <a:ext cx="398938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5" descr="J:\106_FUJI\DSCF6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0438"/>
            <a:ext cx="43926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n 6" descr="J:\106_FUJI\DSCF63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489325"/>
            <a:ext cx="39909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r>
              <a:rPr lang="es-MX" altLang="es-US" sz="2000" smtClean="0"/>
              <a:t>Participación en cursos de capacitación y acreditación del Grupo</a:t>
            </a:r>
          </a:p>
        </p:txBody>
      </p:sp>
      <p:pic>
        <p:nvPicPr>
          <p:cNvPr id="14339" name="Marcador de contenido 3" descr="J:\106_FUJI\DSCF636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49275"/>
            <a:ext cx="4402138" cy="3095625"/>
          </a:xfrm>
        </p:spPr>
      </p:pic>
      <p:pic>
        <p:nvPicPr>
          <p:cNvPr id="14340" name="Imagen 4" descr="J:\106_FUJI\DSCF6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58800"/>
            <a:ext cx="4105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5" descr="I:\DCIM\106_FUJI\DSCF6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644900"/>
            <a:ext cx="438308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n 6" descr="I:\DCIM\106_FUJI\DSCF6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3644900"/>
            <a:ext cx="411003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94811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19150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3889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uadroTexto 8"/>
          <p:cNvSpPr txBox="1">
            <a:spLocks noChangeArrowheads="1"/>
          </p:cNvSpPr>
          <p:nvPr/>
        </p:nvSpPr>
        <p:spPr bwMode="auto">
          <a:xfrm>
            <a:off x="1909763" y="188913"/>
            <a:ext cx="5183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US" sz="1800"/>
              <a:t>OTRAS ACTIVIDADES REALIZADAS POR LAS BRIGADAS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2927805" y="1268760"/>
            <a:ext cx="409246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GRACIAS</a:t>
            </a: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…</a:t>
            </a:r>
            <a:endParaRPr lang="es-ES_tradnl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Contexto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3075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ángulo 1"/>
          <p:cNvSpPr>
            <a:spLocks noChangeArrowheads="1"/>
          </p:cNvSpPr>
          <p:nvPr/>
        </p:nvSpPr>
        <p:spPr bwMode="auto">
          <a:xfrm>
            <a:off x="1109663" y="1169988"/>
            <a:ext cx="73580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Comunidad Indígena Nicolás Romero, se localiza en el Municipio de Zitácuaro. Michoacán en la región Oriente del Estado de Michoacán.  El grupo indígena presente en la región de denomina: Mazahua </a:t>
            </a: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Imagen 10" descr="MAPA_zitacu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349500"/>
            <a:ext cx="45799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3038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2"/>
          <p:cNvCxnSpPr>
            <a:cxnSpLocks noChangeShapeType="1"/>
          </p:cNvCxnSpPr>
          <p:nvPr/>
        </p:nvCxnSpPr>
        <p:spPr bwMode="auto">
          <a:xfrm flipV="1">
            <a:off x="1187450" y="2420938"/>
            <a:ext cx="3097213" cy="1368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recto 15"/>
          <p:cNvCxnSpPr>
            <a:cxnSpLocks noChangeShapeType="1"/>
          </p:cNvCxnSpPr>
          <p:nvPr/>
        </p:nvCxnSpPr>
        <p:spPr bwMode="auto">
          <a:xfrm flipV="1">
            <a:off x="4284663" y="5445125"/>
            <a:ext cx="4608512" cy="5762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Contexto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4099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10" descr="\\Raul\publica\BASURA\PLANOS COINBIO\PLANO_DE_MACROLOCALIZACION_imagen_nicolas rom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276475"/>
            <a:ext cx="72421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ángulo 1"/>
          <p:cNvSpPr>
            <a:spLocks noChangeArrowheads="1"/>
          </p:cNvSpPr>
          <p:nvPr/>
        </p:nvSpPr>
        <p:spPr bwMode="auto">
          <a:xfrm>
            <a:off x="1143000" y="963613"/>
            <a:ext cx="71437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 Comunidad Indígena Nicolás Romero, se localiza en el municipio de Zitácuaro, en la parte Sur-Oriente del Estado de Michoacán, colinda al Oriente con el Estado de México, al norte con la C. I. Crescencio Morales, Ejido Manzanillos y San Juan Zitácuaro al Poniente con el ejido San Juan Zitácuaro y al Sur con el Ejido San Juan Zitácuaro, Ejido Nicolás Romero, Ejido el Capulín y p.p los saucos y/o Comunal san Juan Xoconuxco. </a:t>
            </a:r>
            <a:endParaRPr lang="es-MX" altLang="es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Contexto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5123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1"/>
          <p:cNvSpPr>
            <a:spLocks noChangeArrowheads="1"/>
          </p:cNvSpPr>
          <p:nvPr/>
        </p:nvSpPr>
        <p:spPr bwMode="auto">
          <a:xfrm>
            <a:off x="1071563" y="1196975"/>
            <a:ext cx="7821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altLang="es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Está conformado por 4250 hectáreas de las cuales 3302 hectáreas (78%), son forestales. Es una de las comunidades indígenas más grandes de la Región Oriente del Estado de Michoacán.</a:t>
            </a: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Marcador de contenido 3" descr="J:\106_FUJI\DSCF631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2636838"/>
            <a:ext cx="3074988" cy="1655762"/>
          </a:xfrm>
        </p:spPr>
      </p:pic>
      <p:pic>
        <p:nvPicPr>
          <p:cNvPr id="5126" name="Imagen 12" descr="J:\106_FUJI\DSCF63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95800"/>
            <a:ext cx="3074987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n 13" descr="J:\106_FUJI\DSCF6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636838"/>
            <a:ext cx="30241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n 15" descr="J:\106_FUJI\DSCF61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508500"/>
            <a:ext cx="30083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Contexto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6147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ángulo 1"/>
          <p:cNvSpPr>
            <a:spLocks noChangeArrowheads="1"/>
          </p:cNvSpPr>
          <p:nvPr/>
        </p:nvSpPr>
        <p:spPr bwMode="auto">
          <a:xfrm>
            <a:off x="1103313" y="1116013"/>
            <a:ext cx="757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comunidad en parte del área de influencia de la reserva de la mariposa monarca declarada como Patrimonio de la Humanidad</a:t>
            </a:r>
          </a:p>
        </p:txBody>
      </p:sp>
      <p:pic>
        <p:nvPicPr>
          <p:cNvPr id="614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9138"/>
            <a:ext cx="52514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/>
          <a:lstStyle/>
          <a:p>
            <a:pPr eaLnBrk="1" hangingPunct="1"/>
            <a:r>
              <a:rPr lang="es-MX" altLang="es-US" sz="2000" smtClean="0"/>
              <a:t>PROBLEMATICA</a:t>
            </a:r>
          </a:p>
        </p:txBody>
      </p:sp>
      <p:pic>
        <p:nvPicPr>
          <p:cNvPr id="7171" name="Marcador de contenido 3" descr="J:\106_FUJI\DSCF627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76250"/>
            <a:ext cx="4537075" cy="2808288"/>
          </a:xfrm>
        </p:spPr>
      </p:pic>
      <p:pic>
        <p:nvPicPr>
          <p:cNvPr id="7172" name="Imagen 4" descr="C:\Users\USUARIO\Documents\FOTOS\Foto0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200400"/>
            <a:ext cx="45450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n 5" descr="C:\Users\USUARIO\Documents\FOTOS\Foto0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163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n 6" descr="C:\Users\USUARIO\Documents\FOTOS\Foto0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00400"/>
            <a:ext cx="38163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1178747" y="357166"/>
              <a:ext cx="7108029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Momentos en que empezamos el plan de acción de la vigilancia comunitaria Conclusiones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8195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10" descr="J:\106_FUJI\DSCF6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823913"/>
            <a:ext cx="35369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12" descr="J:\106_FUJI\DSCF6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57250"/>
            <a:ext cx="37846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n 13" descr="J:\106_FUJI\DSCF6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68638"/>
            <a:ext cx="357346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n 15" descr="J:\106_FUJI\DSCF61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46400"/>
            <a:ext cx="3787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Resultados alcanzados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9219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ángulo 1"/>
          <p:cNvSpPr>
            <a:spLocks noChangeArrowheads="1"/>
          </p:cNvSpPr>
          <p:nvPr/>
        </p:nvSpPr>
        <p:spPr bwMode="auto">
          <a:xfrm>
            <a:off x="1031875" y="1557338"/>
            <a:ext cx="7572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Impacto Social: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capacidades locales.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Recuperación del control del territorio forestal.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Atención de manera ágil el problema la pérdida de recursos naturales.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Ordenación y regulación de la actividad forestal en la comunidad.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de la ley y usos y costumbres de la comunidad.</a:t>
            </a: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11 Grupo"/>
          <p:cNvGrpSpPr>
            <a:grpSpLocks/>
          </p:cNvGrpSpPr>
          <p:nvPr/>
        </p:nvGrpSpPr>
        <p:grpSpPr bwMode="auto">
          <a:xfrm>
            <a:off x="928688" y="0"/>
            <a:ext cx="8215312" cy="6727825"/>
            <a:chOff x="928662" y="-24"/>
            <a:chExt cx="8215338" cy="6727314"/>
          </a:xfrm>
        </p:grpSpPr>
        <p:sp>
          <p:nvSpPr>
            <p:cNvPr id="6" name="5 Proceso"/>
            <p:cNvSpPr>
              <a:spLocks noChangeArrowheads="1"/>
            </p:cNvSpPr>
            <p:nvPr/>
          </p:nvSpPr>
          <p:spPr bwMode="auto">
            <a:xfrm>
              <a:off x="7072306" y="-24"/>
              <a:ext cx="2071694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6 Proceso"/>
            <p:cNvSpPr>
              <a:spLocks noChangeArrowheads="1"/>
            </p:cNvSpPr>
            <p:nvPr/>
          </p:nvSpPr>
          <p:spPr bwMode="auto">
            <a:xfrm>
              <a:off x="3500420" y="142840"/>
              <a:ext cx="2286007" cy="428592"/>
            </a:xfrm>
            <a:prstGeom prst="flowChartProcess">
              <a:avLst/>
            </a:prstGeom>
            <a:solidFill>
              <a:srgbClr val="299926"/>
            </a:solidFill>
            <a:ln w="9525">
              <a:solidFill>
                <a:srgbClr val="299926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4214810" y="357166"/>
              <a:ext cx="4071966" cy="428628"/>
            </a:xfrm>
            <a:prstGeom prst="flowChartProcess">
              <a:avLst/>
            </a:prstGeom>
            <a:solidFill>
              <a:srgbClr val="299926"/>
            </a:solidFill>
            <a:ln>
              <a:solidFill>
                <a:srgbClr val="29992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13005"/>
                  </a:solidFill>
                </a:rPr>
                <a:t>Resultados alcanzados</a:t>
              </a:r>
              <a:endParaRPr lang="es-MX" dirty="0">
                <a:ln w="19050">
                  <a:solidFill>
                    <a:srgbClr val="613005"/>
                  </a:solidFill>
                </a:ln>
                <a:solidFill>
                  <a:srgbClr val="613005"/>
                </a:solidFill>
              </a:endParaRPr>
            </a:p>
          </p:txBody>
        </p:sp>
        <p:cxnSp>
          <p:nvCxnSpPr>
            <p:cNvPr id="9" name="8 Conector angular"/>
            <p:cNvCxnSpPr>
              <a:cxnSpLocks noChangeShapeType="1"/>
            </p:cNvCxnSpPr>
            <p:nvPr/>
          </p:nvCxnSpPr>
          <p:spPr bwMode="auto">
            <a:xfrm>
              <a:off x="928662" y="1642914"/>
              <a:ext cx="7572399" cy="4643084"/>
            </a:xfrm>
            <a:prstGeom prst="bentConnector3">
              <a:avLst>
                <a:gd name="adj1" fmla="val 157"/>
              </a:avLst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A1DB87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1142976" y="6357958"/>
              <a:ext cx="6858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cap="all" dirty="0">
                  <a:ln w="9000" cmpd="sng">
                    <a:solidFill>
                      <a:srgbClr val="613005"/>
                    </a:solidFill>
                    <a:prstDash val="solid"/>
                  </a:ln>
                  <a:solidFill>
                    <a:srgbClr val="613005"/>
                  </a:solidFill>
                  <a:latin typeface="+mn-lt"/>
                  <a:ea typeface="+mn-ea"/>
                </a:rPr>
                <a:t>RED MEXICANA DE ORGANIZACIONES CAMPESINAS FORESTALES A. C.</a:t>
              </a:r>
            </a:p>
          </p:txBody>
        </p:sp>
      </p:grpSp>
      <p:pic>
        <p:nvPicPr>
          <p:cNvPr id="10243" name="14 Imagen" descr="logo fond1 red moc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2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ángulo 1"/>
          <p:cNvSpPr>
            <a:spLocks noChangeArrowheads="1"/>
          </p:cNvSpPr>
          <p:nvPr/>
        </p:nvSpPr>
        <p:spPr bwMode="auto">
          <a:xfrm>
            <a:off x="1031875" y="1446213"/>
            <a:ext cx="757237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Impacto Ecológico: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Conservación de la biodiversidad del bosque.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Protección del hábitat de la mariposa monarca.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Regulación del cambio climático.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Conservación de los servicios ambientales.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Mejoramiento del valor estético del bosque.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ES" altLang="es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Mejoramiento de la opinión pública hacia la atención a los recursos naturales.</a:t>
            </a:r>
            <a:endParaRPr lang="es-MX" altLang="es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altLang="es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1919</TotalTime>
  <Words>489</Words>
  <Application>Microsoft Office PowerPoint</Application>
  <PresentationFormat>Presentación en pantalla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Calibri</vt:lpstr>
      <vt:lpstr>MS PGothic</vt:lpstr>
      <vt:lpstr>Arial</vt:lpstr>
      <vt:lpstr>Times New Roman</vt:lpstr>
      <vt:lpstr>Symbol</vt:lpstr>
      <vt:lpstr>Wingdings</vt:lpstr>
      <vt:lpstr>Default Theme</vt:lpstr>
      <vt:lpstr>Red Mexicana de Organizaciones Campesinas Forestales A.C.  Experiencia de la Comunidad Nicolás Romero, Michoacán, México  </vt:lpstr>
      <vt:lpstr>Presentación de PowerPoint</vt:lpstr>
      <vt:lpstr>Presentación de PowerPoint</vt:lpstr>
      <vt:lpstr>Presentación de PowerPoint</vt:lpstr>
      <vt:lpstr>Presentación de PowerPoint</vt:lpstr>
      <vt:lpstr>PROBLEMATICA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Recorridos con personal de la profepa en las areas de la frontera agrícola cambio de uso del suelo</vt:lpstr>
      <vt:lpstr>Participación en cursos de capacitación y acreditación del Grupo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Ivan</dc:creator>
  <cp:lastModifiedBy>LGonzalez</cp:lastModifiedBy>
  <cp:revision>87</cp:revision>
  <dcterms:created xsi:type="dcterms:W3CDTF">2011-01-21T17:56:15Z</dcterms:created>
  <dcterms:modified xsi:type="dcterms:W3CDTF">2020-02-18T21:38:58Z</dcterms:modified>
</cp:coreProperties>
</file>