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3" r:id="rId3"/>
    <p:sldId id="399" r:id="rId4"/>
    <p:sldId id="392" r:id="rId5"/>
    <p:sldId id="394" r:id="rId6"/>
    <p:sldId id="395" r:id="rId7"/>
    <p:sldId id="396" r:id="rId8"/>
    <p:sldId id="397" r:id="rId9"/>
    <p:sldId id="310" r:id="rId10"/>
  </p:sldIdLst>
  <p:sldSz cx="9144000" cy="6858000" type="screen4x3"/>
  <p:notesSz cx="7315200" cy="96012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4C6F"/>
    <a:srgbClr val="BF5A00"/>
    <a:srgbClr val="669900"/>
    <a:srgbClr val="808000"/>
    <a:srgbClr val="FF6600"/>
    <a:srgbClr val="8BAA27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599" autoAdjust="0"/>
  </p:normalViewPr>
  <p:slideViewPr>
    <p:cSldViewPr snapToObjects="1">
      <p:cViewPr varScale="1">
        <p:scale>
          <a:sx n="71" d="100"/>
          <a:sy n="71" d="100"/>
        </p:scale>
        <p:origin x="-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2" d="100"/>
          <a:sy n="62" d="100"/>
        </p:scale>
        <p:origin x="-2442" y="-84"/>
      </p:cViewPr>
      <p:guideLst>
        <p:guide orient="horz" pos="3024"/>
        <p:guide pos="2304"/>
      </p:guideLst>
    </p:cSldViewPr>
  </p:notes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fld id="{37668C53-9462-40A9-8F72-6918E71EC5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3425" y="4560888"/>
            <a:ext cx="58483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fld id="{7862C369-B569-4ED2-8713-228B4CC2AA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6C133-E004-49CC-A5C3-7224D3E0A267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697AF2F2-A2C8-4CE7-9726-95648BE67510}" type="slidenum">
              <a:rPr lang="es-ES" sz="1200">
                <a:latin typeface="Arial" charset="0"/>
              </a:rPr>
              <a:pPr algn="r" defTabSz="966788"/>
              <a:t>2</a:t>
            </a:fld>
            <a:endParaRPr lang="es-ES" sz="12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697AF2F2-A2C8-4CE7-9726-95648BE67510}" type="slidenum">
              <a:rPr lang="es-ES" sz="1200">
                <a:latin typeface="Arial" charset="0"/>
              </a:rPr>
              <a:pPr algn="r" defTabSz="966788"/>
              <a:t>3</a:t>
            </a:fld>
            <a:endParaRPr lang="es-ES" sz="12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B503A328-9422-417A-BCD5-F3C5640F1CE8}" type="slidenum">
              <a:rPr lang="es-ES" sz="1200">
                <a:latin typeface="Arial" charset="0"/>
              </a:rPr>
              <a:pPr algn="r" defTabSz="966788"/>
              <a:t>4</a:t>
            </a:fld>
            <a:endParaRPr lang="es-ES" sz="120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C55DA9E4-952B-4B2E-87EB-E269B5D878F5}" type="slidenum">
              <a:rPr lang="es-ES" sz="1200">
                <a:latin typeface="Arial" charset="0"/>
              </a:rPr>
              <a:pPr algn="r" defTabSz="966788"/>
              <a:t>5</a:t>
            </a:fld>
            <a:endParaRPr lang="es-ES" sz="120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9DCE638B-47C5-4038-8E6F-32C6F110329C}" type="slidenum">
              <a:rPr lang="es-ES" sz="1200">
                <a:latin typeface="Arial" charset="0"/>
              </a:rPr>
              <a:pPr algn="r" defTabSz="966788"/>
              <a:t>6</a:t>
            </a:fld>
            <a:endParaRPr lang="es-ES" sz="120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3010B693-EB9F-49B0-B2AB-98F43B08258A}" type="slidenum">
              <a:rPr lang="es-ES" sz="1200">
                <a:latin typeface="Arial" charset="0"/>
              </a:rPr>
              <a:pPr algn="r" defTabSz="966788"/>
              <a:t>7</a:t>
            </a:fld>
            <a:endParaRPr lang="es-ES" sz="120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439C64EB-B0B1-4FEC-8B3B-1B01F1D8E169}" type="slidenum">
              <a:rPr lang="es-ES" sz="1200">
                <a:latin typeface="Arial" charset="0"/>
              </a:rPr>
              <a:pPr algn="r" defTabSz="966788"/>
              <a:t>8</a:t>
            </a:fld>
            <a:endParaRPr lang="es-ES" sz="120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E68FA-6866-4D06-AE88-CE0F13877F07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6283325"/>
            <a:ext cx="9144000" cy="574675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s-SV" sz="1200" b="1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" name="Rectangle 61"/>
          <p:cNvSpPr>
            <a:spLocks noChangeArrowheads="1"/>
          </p:cNvSpPr>
          <p:nvPr userDrawn="1"/>
        </p:nvSpPr>
        <p:spPr bwMode="auto">
          <a:xfrm>
            <a:off x="0" y="6283325"/>
            <a:ext cx="9144000" cy="574675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s-SV" sz="16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201" name="Rectangle 57"/>
          <p:cNvSpPr>
            <a:spLocks noChangeArrowheads="1"/>
          </p:cNvSpPr>
          <p:nvPr userDrawn="1"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6202" name="Rectangle 58"/>
          <p:cNvSpPr>
            <a:spLocks noChangeArrowheads="1"/>
          </p:cNvSpPr>
          <p:nvPr userDrawn="1"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6203" name="Rectangle 59"/>
          <p:cNvSpPr>
            <a:spLocks noChangeArrowheads="1"/>
          </p:cNvSpPr>
          <p:nvPr userDrawn="1"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auto">
          <a:xfrm>
            <a:off x="0" y="6354763"/>
            <a:ext cx="9144000" cy="5032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s-ES" sz="1400" b="1" i="1" dirty="0" smtClean="0">
                <a:solidFill>
                  <a:schemeClr val="bg1"/>
                </a:solidFill>
                <a:latin typeface="Book Antiqua" pitchFamily="18" charset="0"/>
              </a:rPr>
              <a:t>REDD plus </a:t>
            </a:r>
            <a:r>
              <a:rPr lang="es-ES" sz="1400" b="1" i="1" dirty="0">
                <a:solidFill>
                  <a:schemeClr val="bg1"/>
                </a:solidFill>
                <a:latin typeface="Book Antiqua" pitchFamily="18" charset="0"/>
              </a:rPr>
              <a:t>en </a:t>
            </a:r>
            <a:r>
              <a:rPr lang="es-ES" sz="1400" b="1" i="1" dirty="0" smtClean="0">
                <a:solidFill>
                  <a:schemeClr val="bg1"/>
                </a:solidFill>
                <a:latin typeface="Book Antiqua" pitchFamily="18" charset="0"/>
              </a:rPr>
              <a:t>Centroamérica</a:t>
            </a:r>
            <a:r>
              <a:rPr lang="es-ES" sz="1400" b="1" i="1" dirty="0">
                <a:solidFill>
                  <a:schemeClr val="bg1"/>
                </a:solidFill>
                <a:latin typeface="Book Antiqua" pitchFamily="18" charset="0"/>
              </a:rPr>
              <a:t>: Contexto, tendencias y temas críticos para comunidades rurales</a:t>
            </a:r>
            <a:endParaRPr lang="es-SV" sz="14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7565975" y="6337300"/>
          <a:ext cx="1577975" cy="469900"/>
        </p:xfrm>
        <a:graphic>
          <a:graphicData uri="http://schemas.openxmlformats.org/presentationml/2006/ole">
            <p:oleObj spid="_x0000_s1026" name="CorelDRAW" r:id="rId15" imgW="2050920" imgH="60696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42875" y="1125538"/>
            <a:ext cx="8834438" cy="41402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Preparándose para REDD plus</a:t>
            </a:r>
            <a:br>
              <a:rPr lang="es-ES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en Centroamérica</a:t>
            </a:r>
            <a:r>
              <a:rPr lang="es-ES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:</a:t>
            </a:r>
            <a:br>
              <a:rPr lang="es-ES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Contexto, tendencias </a:t>
            </a: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y </a:t>
            </a: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temas críticos</a:t>
            </a:r>
            <a:b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para </a:t>
            </a: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comunidades indígenas y forestales</a:t>
            </a: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1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Petén, 24-25 de Agosto, 2011</a:t>
            </a:r>
          </a:p>
        </p:txBody>
      </p:sp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3787775" y="5445125"/>
          <a:ext cx="1536700" cy="457200"/>
        </p:xfrm>
        <a:graphic>
          <a:graphicData uri="http://schemas.openxmlformats.org/presentationml/2006/ole">
            <p:oleObj spid="_x0000_s2050" name="CorelDRAW" r:id="rId4" imgW="2050920" imgH="606960" progId="">
              <p:embed/>
            </p:oleObj>
          </a:graphicData>
        </a:graphic>
      </p:graphicFrame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157163" y="5889625"/>
            <a:ext cx="88344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P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ROGRAMA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S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ALVADOREÑO DE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I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NVESTIGACIÓN</a:t>
            </a:r>
            <a:r>
              <a:rPr lang="es-MX" sz="1000" b="1">
                <a:solidFill>
                  <a:srgbClr val="004C6F"/>
                </a:solidFill>
                <a:latin typeface="Univers" pitchFamily="34" charset="0"/>
              </a:rPr>
              <a:t> 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SOBRE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D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ESARROLLO Y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M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EDIO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A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MBIENTE</a:t>
            </a:r>
            <a:endParaRPr lang="en-US" sz="1000" b="1">
              <a:solidFill>
                <a:srgbClr val="004C6F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436563" y="1376363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Programas y fondos de preparación: FCPF (Banco Mundial), Programa REDD-CARD de GIZ y ONU-REDD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Todos los países interesados en participar en REDD plus (todos presentaron su R-PIN)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Los planes de preparación (R-PP)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Panamá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ya recibió fondos para implementar su estrategia (R-PP) pero la falta de consulta y manejo político ha detenido el proceso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Costa Rica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ha presentado su 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R-PP </a:t>
            </a:r>
            <a:r>
              <a:rPr lang="es-SV" u="sng" dirty="0" smtClean="0">
                <a:solidFill>
                  <a:srgbClr val="004C6F"/>
                </a:solidFill>
                <a:latin typeface="Arial" charset="0"/>
              </a:rPr>
              <a:t>(PSA)</a:t>
            </a:r>
            <a:endParaRPr lang="es-SV" u="sng" dirty="0" smtClean="0">
              <a:solidFill>
                <a:srgbClr val="004C6F"/>
              </a:solidFill>
              <a:latin typeface="Arial" charset="0"/>
            </a:endParaRP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Nicaragua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ha 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presentado 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su R-PP </a:t>
            </a:r>
            <a:r>
              <a:rPr lang="es-SV" u="sng" dirty="0" smtClean="0">
                <a:solidFill>
                  <a:srgbClr val="004C6F"/>
                </a:solidFill>
                <a:latin typeface="Arial" charset="0"/>
              </a:rPr>
              <a:t>(ENDE)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Guatemala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ha presentado 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su R-PP </a:t>
            </a:r>
            <a:r>
              <a:rPr lang="es-SV" u="sng" dirty="0" smtClean="0">
                <a:solidFill>
                  <a:srgbClr val="004C6F"/>
                </a:solidFill>
                <a:latin typeface="Arial" charset="0"/>
              </a:rPr>
              <a:t>(ENRD)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Honduras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presentaría su R-PP en agosto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El Salvador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elabora 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su propuesta de R-PP </a:t>
            </a:r>
            <a:r>
              <a:rPr lang="es-SV" u="sng" dirty="0" smtClean="0">
                <a:solidFill>
                  <a:srgbClr val="004C6F"/>
                </a:solidFill>
                <a:latin typeface="Arial" charset="0"/>
              </a:rPr>
              <a:t>(PREP)</a:t>
            </a:r>
            <a:endParaRPr lang="es-SV" u="sng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s-SV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Preparándose </a:t>
            </a:r>
            <a:r>
              <a:rPr lang="es-SV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para REDD </a:t>
            </a:r>
            <a:r>
              <a:rPr lang="es-SV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plus:</a:t>
            </a:r>
            <a:br>
              <a:rPr lang="es-SV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es-SV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Procesos </a:t>
            </a:r>
            <a:r>
              <a:rPr lang="es-SV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en marcha en la </a:t>
            </a:r>
            <a:r>
              <a:rPr lang="es-SV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región</a:t>
            </a:r>
            <a:endParaRPr lang="es-SV" sz="2800" b="1" dirty="0" smtClean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436563" y="1376363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Disminución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las tasas de deforestación (crecimiento económico, migración rural-urbana, empleo rural no-agrícola, etc.)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Persistencia y profundización de la deforestación en territorios específicos de Mesoamérica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Ausencia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análisis de nuevas dinámicas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deforestación y degradación forestal (territorios,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políticas, actores)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Costa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Rica: Debilidades en el análisis de la deforestación y degradación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Guatemala, Honduras, El Salvador, Nicaragua y Panamá: Retos mayores por ausencias/deficiencias de información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Conocimiento de la deforestación y degradación debería informar/orientar procesos de preparación, la tendencia es lo contrario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Preparándose para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plus: </a:t>
            </a: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/>
            </a:r>
            <a:b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Evadiendo/posponiendo confrontar </a:t>
            </a: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la deforestación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436563" y="1376363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Convergencia de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intereses globales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mitigación y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necesidades de financiamiento de los gobiernos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Fortalecimiento de programas gubernamentales existentes en oficinas centrales de entidades forestales y ambientales</a:t>
            </a:r>
            <a:endParaRPr lang="es-SV" sz="2000" dirty="0">
              <a:solidFill>
                <a:srgbClr val="004C6F"/>
              </a:solidFill>
              <a:latin typeface="Arial" charset="0"/>
              <a:cs typeface="Arial" charset="0"/>
            </a:endParaRPr>
          </a:p>
          <a:p>
            <a:pPr marL="742950" lvl="1" indent="-285750" algn="l">
              <a:spcBef>
                <a:spcPct val="40000"/>
              </a:spcBef>
              <a:buFont typeface="Wingdings" pitchFamily="2" charset="2"/>
              <a:buChar char="à"/>
            </a:pPr>
            <a:r>
              <a:rPr lang="es-SV" dirty="0">
                <a:solidFill>
                  <a:srgbClr val="004C6F"/>
                </a:solidFill>
                <a:latin typeface="Arial" charset="0"/>
              </a:rPr>
              <a:t>Estudios técnicos, líneas base, monitoreo y certificación de emisiones</a:t>
            </a:r>
            <a:endParaRPr lang="es-MX" dirty="0">
              <a:solidFill>
                <a:srgbClr val="004C6F"/>
              </a:solidFill>
              <a:latin typeface="Arial" charset="0"/>
            </a:endParaRPr>
          </a:p>
          <a:p>
            <a:pPr marL="742950" lvl="1" indent="-285750" algn="l">
              <a:spcBef>
                <a:spcPct val="40000"/>
              </a:spcBef>
              <a:buFont typeface="Wingdings" pitchFamily="2" charset="2"/>
              <a:buChar char="à"/>
            </a:pPr>
            <a:r>
              <a:rPr lang="es-MX" dirty="0">
                <a:solidFill>
                  <a:srgbClr val="004C6F"/>
                </a:solidFill>
                <a:latin typeface="Arial" charset="0"/>
              </a:rPr>
              <a:t>Componente técnico: Ámbitos de menor controversia y resistencia en procesos de preparación</a:t>
            </a:r>
          </a:p>
          <a:p>
            <a:pPr marL="742950" lvl="1" indent="-285750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à"/>
            </a:pPr>
            <a:r>
              <a:rPr lang="es-MX" dirty="0">
                <a:solidFill>
                  <a:srgbClr val="004C6F"/>
                </a:solidFill>
                <a:latin typeface="Arial" charset="0"/>
              </a:rPr>
              <a:t>Entidades técnicas: Menos sujetas a dinámicas políticas, críticas y conflictos</a:t>
            </a:r>
            <a:endParaRPr lang="es-SV" dirty="0">
              <a:solidFill>
                <a:srgbClr val="004C6F"/>
              </a:solidFill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Deficiencias en procesos (consultas), documentos y estrategias limitadas; sin embargo, interesa que la preparación no se estanque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Organizaciones internacionales de conservación: Asesorando a gobiernos y a </a:t>
            </a:r>
            <a:r>
              <a:rPr lang="es-SV" sz="2000" dirty="0" err="1">
                <a:solidFill>
                  <a:srgbClr val="004C6F"/>
                </a:solidFill>
                <a:latin typeface="Arial" charset="0"/>
              </a:rPr>
              <a:t>ONGs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 nacionales y locales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Preparándose para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plus: </a:t>
            </a: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/>
            </a:r>
            <a:b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Gobiernos y agencias técnicas primero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36563" y="1376363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Componentes del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“plus “ de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REDD: </a:t>
            </a:r>
          </a:p>
          <a:p>
            <a:pPr marL="742950" lvl="1" indent="-285750" algn="l">
              <a:spcBef>
                <a:spcPct val="40000"/>
              </a:spcBef>
              <a:buFont typeface="Wingdings" pitchFamily="2" charset="2"/>
              <a:buChar char="à"/>
            </a:pPr>
            <a:r>
              <a:rPr lang="es-MX" dirty="0">
                <a:solidFill>
                  <a:srgbClr val="004C6F"/>
                </a:solidFill>
                <a:latin typeface="Arial" charset="0"/>
              </a:rPr>
              <a:t>Conservación forestal (Costa Rica)</a:t>
            </a:r>
          </a:p>
          <a:p>
            <a:pPr marL="742950" lvl="1" indent="-285750" algn="l">
              <a:spcBef>
                <a:spcPct val="40000"/>
              </a:spcBef>
              <a:buFont typeface="Wingdings" pitchFamily="2" charset="2"/>
              <a:buChar char="à"/>
            </a:pPr>
            <a:r>
              <a:rPr lang="es-MX" dirty="0">
                <a:solidFill>
                  <a:srgbClr val="004C6F"/>
                </a:solidFill>
                <a:latin typeface="Arial" charset="0"/>
              </a:rPr>
              <a:t>Manejo forestal sostenible (México, Guatemala, Honduras, Nicaragua, Panamá)</a:t>
            </a:r>
          </a:p>
          <a:p>
            <a:pPr marL="742950" lvl="1" indent="-285750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à"/>
            </a:pPr>
            <a:r>
              <a:rPr lang="es-MX" dirty="0">
                <a:solidFill>
                  <a:srgbClr val="004C6F"/>
                </a:solidFill>
                <a:latin typeface="Arial" charset="0"/>
              </a:rPr>
              <a:t>Ampliación de las reservas de carbono forestal (El Salvador)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Guatemala,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Nicaragua y El Salvador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: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REDD plus en estrategias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reducción de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vulnerabilidad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y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adaptación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al cambio climático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Planes de </a:t>
            </a:r>
            <a:r>
              <a:rPr lang="es-SV" sz="2000" dirty="0">
                <a:solidFill>
                  <a:srgbClr val="004C6F"/>
                </a:solidFill>
                <a:latin typeface="Arial" charset="0"/>
                <a:cs typeface="Arial" charset="0"/>
              </a:rPr>
              <a:t>preparación no incorporan la vinculación entre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REDD plus</a:t>
            </a:r>
            <a:r>
              <a:rPr lang="es-SV" sz="2000" i="1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 </a:t>
            </a:r>
            <a:r>
              <a:rPr lang="es-SV" sz="2000" dirty="0">
                <a:solidFill>
                  <a:srgbClr val="004C6F"/>
                </a:solidFill>
                <a:latin typeface="Arial" charset="0"/>
                <a:cs typeface="Arial" charset="0"/>
              </a:rPr>
              <a:t>y la adaptación al cambio climático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  <a:cs typeface="Arial" charset="0"/>
              </a:rPr>
              <a:t>Oportunidad de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vinculación entre </a:t>
            </a:r>
            <a:r>
              <a:rPr lang="es-SV" sz="2000" dirty="0">
                <a:solidFill>
                  <a:srgbClr val="004C6F"/>
                </a:solidFill>
                <a:latin typeface="Arial" charset="0"/>
                <a:cs typeface="Arial" charset="0"/>
              </a:rPr>
              <a:t>mitigación y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adaptación podría </a:t>
            </a:r>
            <a:r>
              <a:rPr lang="es-SV" sz="2000" dirty="0">
                <a:solidFill>
                  <a:srgbClr val="004C6F"/>
                </a:solidFill>
                <a:latin typeface="Arial" charset="0"/>
                <a:cs typeface="Arial" charset="0"/>
              </a:rPr>
              <a:t>contar con respaldos políticos más amplios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endParaRPr lang="es-SV" sz="2000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¿Preparándose para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plus…</a:t>
            </a:r>
            <a:r>
              <a:rPr lang="es-CR" sz="2800" b="1" i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 </a:t>
            </a:r>
            <a:r>
              <a:rPr lang="es-CR" sz="2800" b="1" i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/>
            </a:r>
            <a:br>
              <a:rPr lang="es-CR" sz="2800" b="1" i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ó para el plus de </a:t>
            </a: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436563" y="1376363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Procesos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preparación requieren mayor coordinación inter-sectorial para estrategias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más coherentes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y efectivas de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REDD plus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  <a:p>
            <a:pPr marL="742950" lvl="1" indent="-285750" algn="l">
              <a:spcBef>
                <a:spcPct val="40000"/>
              </a:spcBef>
              <a:spcAft>
                <a:spcPts val="1200"/>
              </a:spcAft>
              <a:buFont typeface="Wingdings" pitchFamily="2" charset="2"/>
              <a:buChar char="à"/>
            </a:pPr>
            <a:r>
              <a:rPr lang="es-SV" dirty="0">
                <a:solidFill>
                  <a:srgbClr val="004C6F"/>
                </a:solidFill>
                <a:latin typeface="Arial" charset="0"/>
              </a:rPr>
              <a:t>Guatemala: Comisión Interinstitucional de Cambio Climático (¿petróleo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?)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REDD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plus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requiere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mejores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condiciones de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gobernanza entre actores gubernamentales y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no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gubernamentales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>
                <a:solidFill>
                  <a:srgbClr val="004C6F"/>
                </a:solidFill>
                <a:latin typeface="Arial" charset="0"/>
              </a:rPr>
              <a:t>Rol estratégico de pueblos indígenas y comunidades forestales</a:t>
            </a:r>
          </a:p>
          <a:p>
            <a:pPr marL="742950" lvl="1" indent="-285750" algn="l">
              <a:buFont typeface="Wingdings" pitchFamily="2" charset="2"/>
              <a:buChar char="à"/>
            </a:pPr>
            <a:r>
              <a:rPr lang="es-SV" dirty="0">
                <a:solidFill>
                  <a:srgbClr val="004C6F"/>
                </a:solidFill>
                <a:latin typeface="Arial" charset="0"/>
              </a:rPr>
              <a:t>Los bosques, mayoritariamente coinciden con territorios indígenas y/o bajo control de grupos comunitarios… también coinciden con áreas protegidas</a:t>
            </a:r>
          </a:p>
          <a:p>
            <a:pPr marL="742950" lvl="1" indent="-285750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à"/>
            </a:pPr>
            <a:r>
              <a:rPr lang="es-SV" dirty="0">
                <a:solidFill>
                  <a:srgbClr val="004C6F"/>
                </a:solidFill>
                <a:latin typeface="Arial" charset="0"/>
              </a:rPr>
              <a:t>Bosques más estables: Territorios indígenas y bajo manejo comunitario, pero fuertemente amenazados por 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diversas </a:t>
            </a:r>
            <a:r>
              <a:rPr lang="es-SV" dirty="0">
                <a:solidFill>
                  <a:srgbClr val="004C6F"/>
                </a:solidFill>
                <a:latin typeface="Arial" charset="0"/>
              </a:rPr>
              <a:t>dinámicas territoriales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El desafío institucional para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plus:</a:t>
            </a: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/>
            </a:r>
            <a:b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Más allá de la institucionalidad estatal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436563" y="1376363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Quienes rechazan REDD plus: Mecanismo para restringir derechos de las comunidades a los recursos, al bosque y al territorio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Quienes tienen mayor receptividad de REDD plus: Amenazas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reales, pero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también oportunidades de fortalecer derechos, medios de vida y gobernanza territorial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Referencias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a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equidad en procesos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preparación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suelen limitarse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a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distribución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beneficios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(implementación del 2013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en adelante)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Simplificación de </a:t>
            </a:r>
            <a:r>
              <a:rPr lang="es-SV" sz="2000" dirty="0">
                <a:solidFill>
                  <a:srgbClr val="004C6F"/>
                </a:solidFill>
                <a:latin typeface="Arial" charset="0"/>
                <a:cs typeface="Arial" charset="0"/>
              </a:rPr>
              <a:t>sistemas de tenencia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sin </a:t>
            </a:r>
            <a:r>
              <a:rPr lang="es-SV" sz="2000" dirty="0">
                <a:solidFill>
                  <a:srgbClr val="004C6F"/>
                </a:solidFill>
                <a:latin typeface="Arial" charset="0"/>
                <a:cs typeface="Arial" charset="0"/>
              </a:rPr>
              <a:t>tomar en cuenta los complejos sistemas locales de acceso, uso, extracción y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manejo</a:t>
            </a:r>
            <a:endParaRPr lang="es-SV" sz="2000" dirty="0">
              <a:solidFill>
                <a:srgbClr val="004C6F"/>
              </a:solidFill>
              <a:latin typeface="Arial" charset="0"/>
              <a:cs typeface="Arial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Es desalentador y preocupante que las acciones de preparación no han tenido un mayor enfoque en los derechos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Los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conflictos y disputas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territoriales,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prácticamente no se abordan en los procesos de preparación para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REDD plus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Las preocupaciones por la equidad </a:t>
            </a:r>
            <a:b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y la justicia social en la preparación para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plus</a:t>
            </a:r>
            <a:endParaRPr lang="es-CR" sz="2800" b="1" dirty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436563" y="1347788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Dinámicas territoriales son crecientes fuentes de conflictos y disputas por el control de recursos,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los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servicios ecosistémicos y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el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territorio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Derechos sobre el carbono replantean el ¿cómo?, ¿para qué? y ¿para quién? se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use/maneje/conserve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el bosque y resto de derechos</a:t>
            </a:r>
          </a:p>
          <a:p>
            <a:pPr marL="342900" indent="-342900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Los derechos son fundamentales para abordar la complejidad de REDD plus y de las dinámicas territoriales </a:t>
            </a:r>
          </a:p>
          <a:p>
            <a:pPr marL="342900" indent="-342900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Respuestas de los actores locales frente a las dinámicas territoriales: Resistencia – inserción – innovación de derechos y de estrategias de vida basadas en la gestión territorial</a:t>
            </a:r>
          </a:p>
          <a:p>
            <a:pPr marL="342900" indent="-342900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REDD plus, derechos y construcción de alternativas: ¿Puertas de entrada para fortalecer la gobernanza territorial?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Dinámicas territoriales, derechos y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plus: </a:t>
            </a: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/>
            </a:r>
            <a:b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Implicaciones para la gobernanza territorial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7800" y="4434829"/>
            <a:ext cx="8823325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SV" sz="5400" b="1" dirty="0">
                <a:solidFill>
                  <a:srgbClr val="004C6F"/>
                </a:solidFill>
                <a:latin typeface="Times New Roman" pitchFamily="18" charset="0"/>
              </a:rPr>
              <a:t>www.prisma.org.sv</a:t>
            </a:r>
            <a:endParaRPr lang="en-US" sz="5400" b="1" dirty="0">
              <a:solidFill>
                <a:srgbClr val="004C6F"/>
              </a:solidFill>
              <a:latin typeface="Times New Roman" pitchFamily="18" charset="0"/>
            </a:endParaRPr>
          </a:p>
        </p:txBody>
      </p:sp>
      <p:grpSp>
        <p:nvGrpSpPr>
          <p:cNvPr id="15363" name="Group 4"/>
          <p:cNvGrpSpPr>
            <a:grpSpLocks noChangeAspect="1"/>
          </p:cNvGrpSpPr>
          <p:nvPr/>
        </p:nvGrpSpPr>
        <p:grpSpPr bwMode="auto">
          <a:xfrm>
            <a:off x="4030663" y="3857610"/>
            <a:ext cx="1081087" cy="942975"/>
            <a:chOff x="2250" y="1649"/>
            <a:chExt cx="565" cy="547"/>
          </a:xfrm>
        </p:grpSpPr>
        <p:sp>
          <p:nvSpPr>
            <p:cNvPr id="15364" name="Freeform 5"/>
            <p:cNvSpPr>
              <a:spLocks noChangeAspect="1"/>
            </p:cNvSpPr>
            <p:nvPr/>
          </p:nvSpPr>
          <p:spPr bwMode="auto">
            <a:xfrm>
              <a:off x="2395" y="1778"/>
              <a:ext cx="267" cy="270"/>
            </a:xfrm>
            <a:custGeom>
              <a:avLst/>
              <a:gdLst>
                <a:gd name="T0" fmla="*/ 258 w 267"/>
                <a:gd name="T1" fmla="*/ 223 h 270"/>
                <a:gd name="T2" fmla="*/ 262 w 267"/>
                <a:gd name="T3" fmla="*/ 171 h 270"/>
                <a:gd name="T4" fmla="*/ 267 w 267"/>
                <a:gd name="T5" fmla="*/ 128 h 270"/>
                <a:gd name="T6" fmla="*/ 265 w 267"/>
                <a:gd name="T7" fmla="*/ 98 h 270"/>
                <a:gd name="T8" fmla="*/ 258 w 267"/>
                <a:gd name="T9" fmla="*/ 75 h 270"/>
                <a:gd name="T10" fmla="*/ 251 w 267"/>
                <a:gd name="T11" fmla="*/ 65 h 270"/>
                <a:gd name="T12" fmla="*/ 227 w 267"/>
                <a:gd name="T13" fmla="*/ 48 h 270"/>
                <a:gd name="T14" fmla="*/ 186 w 267"/>
                <a:gd name="T15" fmla="*/ 22 h 270"/>
                <a:gd name="T16" fmla="*/ 136 w 267"/>
                <a:gd name="T17" fmla="*/ 0 h 270"/>
                <a:gd name="T18" fmla="*/ 50 w 267"/>
                <a:gd name="T19" fmla="*/ 30 h 270"/>
                <a:gd name="T20" fmla="*/ 3 w 267"/>
                <a:gd name="T21" fmla="*/ 69 h 270"/>
                <a:gd name="T22" fmla="*/ 2 w 267"/>
                <a:gd name="T23" fmla="*/ 115 h 270"/>
                <a:gd name="T24" fmla="*/ 10 w 267"/>
                <a:gd name="T25" fmla="*/ 163 h 270"/>
                <a:gd name="T26" fmla="*/ 16 w 267"/>
                <a:gd name="T27" fmla="*/ 195 h 270"/>
                <a:gd name="T28" fmla="*/ 25 w 267"/>
                <a:gd name="T29" fmla="*/ 218 h 270"/>
                <a:gd name="T30" fmla="*/ 79 w 267"/>
                <a:gd name="T31" fmla="*/ 241 h 270"/>
                <a:gd name="T32" fmla="*/ 154 w 267"/>
                <a:gd name="T33" fmla="*/ 240 h 270"/>
                <a:gd name="T34" fmla="*/ 181 w 267"/>
                <a:gd name="T35" fmla="*/ 223 h 270"/>
                <a:gd name="T36" fmla="*/ 187 w 267"/>
                <a:gd name="T37" fmla="*/ 199 h 270"/>
                <a:gd name="T38" fmla="*/ 189 w 267"/>
                <a:gd name="T39" fmla="*/ 178 h 270"/>
                <a:gd name="T40" fmla="*/ 195 w 267"/>
                <a:gd name="T41" fmla="*/ 160 h 270"/>
                <a:gd name="T42" fmla="*/ 196 w 267"/>
                <a:gd name="T43" fmla="*/ 132 h 270"/>
                <a:gd name="T44" fmla="*/ 191 w 267"/>
                <a:gd name="T45" fmla="*/ 102 h 270"/>
                <a:gd name="T46" fmla="*/ 183 w 267"/>
                <a:gd name="T47" fmla="*/ 92 h 270"/>
                <a:gd name="T48" fmla="*/ 160 w 267"/>
                <a:gd name="T49" fmla="*/ 84 h 270"/>
                <a:gd name="T50" fmla="*/ 141 w 267"/>
                <a:gd name="T51" fmla="*/ 80 h 270"/>
                <a:gd name="T52" fmla="*/ 107 w 267"/>
                <a:gd name="T53" fmla="*/ 81 h 270"/>
                <a:gd name="T54" fmla="*/ 86 w 267"/>
                <a:gd name="T55" fmla="*/ 89 h 270"/>
                <a:gd name="T56" fmla="*/ 110 w 267"/>
                <a:gd name="T57" fmla="*/ 162 h 270"/>
                <a:gd name="T58" fmla="*/ 128 w 267"/>
                <a:gd name="T59" fmla="*/ 145 h 270"/>
                <a:gd name="T60" fmla="*/ 150 w 267"/>
                <a:gd name="T61" fmla="*/ 124 h 270"/>
                <a:gd name="T62" fmla="*/ 154 w 267"/>
                <a:gd name="T63" fmla="*/ 150 h 270"/>
                <a:gd name="T64" fmla="*/ 142 w 267"/>
                <a:gd name="T65" fmla="*/ 176 h 270"/>
                <a:gd name="T66" fmla="*/ 122 w 267"/>
                <a:gd name="T67" fmla="*/ 191 h 270"/>
                <a:gd name="T68" fmla="*/ 100 w 267"/>
                <a:gd name="T69" fmla="*/ 192 h 270"/>
                <a:gd name="T70" fmla="*/ 79 w 267"/>
                <a:gd name="T71" fmla="*/ 186 h 270"/>
                <a:gd name="T72" fmla="*/ 58 w 267"/>
                <a:gd name="T73" fmla="*/ 170 h 270"/>
                <a:gd name="T74" fmla="*/ 50 w 267"/>
                <a:gd name="T75" fmla="*/ 139 h 270"/>
                <a:gd name="T76" fmla="*/ 49 w 267"/>
                <a:gd name="T77" fmla="*/ 113 h 270"/>
                <a:gd name="T78" fmla="*/ 56 w 267"/>
                <a:gd name="T79" fmla="*/ 92 h 270"/>
                <a:gd name="T80" fmla="*/ 68 w 267"/>
                <a:gd name="T81" fmla="*/ 87 h 270"/>
                <a:gd name="T82" fmla="*/ 83 w 267"/>
                <a:gd name="T83" fmla="*/ 72 h 270"/>
                <a:gd name="T84" fmla="*/ 110 w 267"/>
                <a:gd name="T85" fmla="*/ 58 h 270"/>
                <a:gd name="T86" fmla="*/ 145 w 267"/>
                <a:gd name="T87" fmla="*/ 54 h 270"/>
                <a:gd name="T88" fmla="*/ 176 w 267"/>
                <a:gd name="T89" fmla="*/ 69 h 270"/>
                <a:gd name="T90" fmla="*/ 202 w 267"/>
                <a:gd name="T91" fmla="*/ 82 h 270"/>
                <a:gd name="T92" fmla="*/ 223 w 267"/>
                <a:gd name="T93" fmla="*/ 100 h 270"/>
                <a:gd name="T94" fmla="*/ 226 w 267"/>
                <a:gd name="T95" fmla="*/ 115 h 270"/>
                <a:gd name="T96" fmla="*/ 225 w 267"/>
                <a:gd name="T97" fmla="*/ 123 h 270"/>
                <a:gd name="T98" fmla="*/ 226 w 267"/>
                <a:gd name="T99" fmla="*/ 132 h 270"/>
                <a:gd name="T100" fmla="*/ 195 w 267"/>
                <a:gd name="T101" fmla="*/ 227 h 270"/>
                <a:gd name="T102" fmla="*/ 201 w 267"/>
                <a:gd name="T103" fmla="*/ 269 h 2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7"/>
                <a:gd name="T157" fmla="*/ 0 h 270"/>
                <a:gd name="T158" fmla="*/ 267 w 267"/>
                <a:gd name="T159" fmla="*/ 270 h 2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7" h="270">
                  <a:moveTo>
                    <a:pt x="202" y="270"/>
                  </a:moveTo>
                  <a:lnTo>
                    <a:pt x="252" y="248"/>
                  </a:lnTo>
                  <a:lnTo>
                    <a:pt x="255" y="236"/>
                  </a:lnTo>
                  <a:lnTo>
                    <a:pt x="258" y="223"/>
                  </a:lnTo>
                  <a:lnTo>
                    <a:pt x="259" y="210"/>
                  </a:lnTo>
                  <a:lnTo>
                    <a:pt x="260" y="197"/>
                  </a:lnTo>
                  <a:lnTo>
                    <a:pt x="261" y="184"/>
                  </a:lnTo>
                  <a:lnTo>
                    <a:pt x="262" y="171"/>
                  </a:lnTo>
                  <a:lnTo>
                    <a:pt x="265" y="158"/>
                  </a:lnTo>
                  <a:lnTo>
                    <a:pt x="267" y="145"/>
                  </a:lnTo>
                  <a:lnTo>
                    <a:pt x="267" y="137"/>
                  </a:lnTo>
                  <a:lnTo>
                    <a:pt x="267" y="128"/>
                  </a:lnTo>
                  <a:lnTo>
                    <a:pt x="267" y="120"/>
                  </a:lnTo>
                  <a:lnTo>
                    <a:pt x="267" y="112"/>
                  </a:lnTo>
                  <a:lnTo>
                    <a:pt x="266" y="105"/>
                  </a:lnTo>
                  <a:lnTo>
                    <a:pt x="265" y="98"/>
                  </a:lnTo>
                  <a:lnTo>
                    <a:pt x="263" y="91"/>
                  </a:lnTo>
                  <a:lnTo>
                    <a:pt x="262" y="84"/>
                  </a:lnTo>
                  <a:lnTo>
                    <a:pt x="260" y="79"/>
                  </a:lnTo>
                  <a:lnTo>
                    <a:pt x="258" y="75"/>
                  </a:lnTo>
                  <a:lnTo>
                    <a:pt x="256" y="72"/>
                  </a:lnTo>
                  <a:lnTo>
                    <a:pt x="255" y="68"/>
                  </a:lnTo>
                  <a:lnTo>
                    <a:pt x="253" y="66"/>
                  </a:lnTo>
                  <a:lnTo>
                    <a:pt x="251" y="65"/>
                  </a:lnTo>
                  <a:lnTo>
                    <a:pt x="247" y="61"/>
                  </a:lnTo>
                  <a:lnTo>
                    <a:pt x="245" y="58"/>
                  </a:lnTo>
                  <a:lnTo>
                    <a:pt x="235" y="53"/>
                  </a:lnTo>
                  <a:lnTo>
                    <a:pt x="227" y="48"/>
                  </a:lnTo>
                  <a:lnTo>
                    <a:pt x="219" y="43"/>
                  </a:lnTo>
                  <a:lnTo>
                    <a:pt x="211" y="37"/>
                  </a:lnTo>
                  <a:lnTo>
                    <a:pt x="199" y="29"/>
                  </a:lnTo>
                  <a:lnTo>
                    <a:pt x="186" y="22"/>
                  </a:lnTo>
                  <a:lnTo>
                    <a:pt x="174" y="15"/>
                  </a:lnTo>
                  <a:lnTo>
                    <a:pt x="162" y="8"/>
                  </a:lnTo>
                  <a:lnTo>
                    <a:pt x="149" y="3"/>
                  </a:lnTo>
                  <a:lnTo>
                    <a:pt x="136" y="0"/>
                  </a:lnTo>
                  <a:lnTo>
                    <a:pt x="123" y="0"/>
                  </a:lnTo>
                  <a:lnTo>
                    <a:pt x="110" y="1"/>
                  </a:lnTo>
                  <a:lnTo>
                    <a:pt x="60" y="28"/>
                  </a:lnTo>
                  <a:lnTo>
                    <a:pt x="50" y="30"/>
                  </a:lnTo>
                  <a:lnTo>
                    <a:pt x="21" y="55"/>
                  </a:lnTo>
                  <a:lnTo>
                    <a:pt x="14" y="59"/>
                  </a:lnTo>
                  <a:lnTo>
                    <a:pt x="8" y="62"/>
                  </a:lnTo>
                  <a:lnTo>
                    <a:pt x="3" y="69"/>
                  </a:lnTo>
                  <a:lnTo>
                    <a:pt x="1" y="78"/>
                  </a:lnTo>
                  <a:lnTo>
                    <a:pt x="0" y="91"/>
                  </a:lnTo>
                  <a:lnTo>
                    <a:pt x="1" y="102"/>
                  </a:lnTo>
                  <a:lnTo>
                    <a:pt x="2" y="115"/>
                  </a:lnTo>
                  <a:lnTo>
                    <a:pt x="5" y="127"/>
                  </a:lnTo>
                  <a:lnTo>
                    <a:pt x="7" y="139"/>
                  </a:lnTo>
                  <a:lnTo>
                    <a:pt x="9" y="151"/>
                  </a:lnTo>
                  <a:lnTo>
                    <a:pt x="10" y="163"/>
                  </a:lnTo>
                  <a:lnTo>
                    <a:pt x="12" y="173"/>
                  </a:lnTo>
                  <a:lnTo>
                    <a:pt x="13" y="180"/>
                  </a:lnTo>
                  <a:lnTo>
                    <a:pt x="14" y="188"/>
                  </a:lnTo>
                  <a:lnTo>
                    <a:pt x="16" y="195"/>
                  </a:lnTo>
                  <a:lnTo>
                    <a:pt x="17" y="201"/>
                  </a:lnTo>
                  <a:lnTo>
                    <a:pt x="20" y="208"/>
                  </a:lnTo>
                  <a:lnTo>
                    <a:pt x="22" y="214"/>
                  </a:lnTo>
                  <a:lnTo>
                    <a:pt x="25" y="218"/>
                  </a:lnTo>
                  <a:lnTo>
                    <a:pt x="28" y="224"/>
                  </a:lnTo>
                  <a:lnTo>
                    <a:pt x="45" y="232"/>
                  </a:lnTo>
                  <a:lnTo>
                    <a:pt x="61" y="238"/>
                  </a:lnTo>
                  <a:lnTo>
                    <a:pt x="79" y="241"/>
                  </a:lnTo>
                  <a:lnTo>
                    <a:pt x="98" y="243"/>
                  </a:lnTo>
                  <a:lnTo>
                    <a:pt x="116" y="243"/>
                  </a:lnTo>
                  <a:lnTo>
                    <a:pt x="135" y="241"/>
                  </a:lnTo>
                  <a:lnTo>
                    <a:pt x="154" y="240"/>
                  </a:lnTo>
                  <a:lnTo>
                    <a:pt x="172" y="237"/>
                  </a:lnTo>
                  <a:lnTo>
                    <a:pt x="176" y="234"/>
                  </a:lnTo>
                  <a:lnTo>
                    <a:pt x="179" y="229"/>
                  </a:lnTo>
                  <a:lnTo>
                    <a:pt x="181" y="223"/>
                  </a:lnTo>
                  <a:lnTo>
                    <a:pt x="182" y="217"/>
                  </a:lnTo>
                  <a:lnTo>
                    <a:pt x="183" y="211"/>
                  </a:lnTo>
                  <a:lnTo>
                    <a:pt x="185" y="205"/>
                  </a:lnTo>
                  <a:lnTo>
                    <a:pt x="187" y="199"/>
                  </a:lnTo>
                  <a:lnTo>
                    <a:pt x="191" y="193"/>
                  </a:lnTo>
                  <a:lnTo>
                    <a:pt x="189" y="189"/>
                  </a:lnTo>
                  <a:lnTo>
                    <a:pt x="189" y="183"/>
                  </a:lnTo>
                  <a:lnTo>
                    <a:pt x="189" y="178"/>
                  </a:lnTo>
                  <a:lnTo>
                    <a:pt x="191" y="173"/>
                  </a:lnTo>
                  <a:lnTo>
                    <a:pt x="192" y="170"/>
                  </a:lnTo>
                  <a:lnTo>
                    <a:pt x="193" y="165"/>
                  </a:lnTo>
                  <a:lnTo>
                    <a:pt x="195" y="160"/>
                  </a:lnTo>
                  <a:lnTo>
                    <a:pt x="198" y="157"/>
                  </a:lnTo>
                  <a:lnTo>
                    <a:pt x="196" y="149"/>
                  </a:lnTo>
                  <a:lnTo>
                    <a:pt x="196" y="140"/>
                  </a:lnTo>
                  <a:lnTo>
                    <a:pt x="196" y="132"/>
                  </a:lnTo>
                  <a:lnTo>
                    <a:pt x="195" y="125"/>
                  </a:lnTo>
                  <a:lnTo>
                    <a:pt x="195" y="117"/>
                  </a:lnTo>
                  <a:lnTo>
                    <a:pt x="193" y="110"/>
                  </a:lnTo>
                  <a:lnTo>
                    <a:pt x="191" y="102"/>
                  </a:lnTo>
                  <a:lnTo>
                    <a:pt x="186" y="97"/>
                  </a:lnTo>
                  <a:lnTo>
                    <a:pt x="185" y="94"/>
                  </a:lnTo>
                  <a:lnTo>
                    <a:pt x="183" y="93"/>
                  </a:lnTo>
                  <a:lnTo>
                    <a:pt x="183" y="92"/>
                  </a:lnTo>
                  <a:lnTo>
                    <a:pt x="182" y="89"/>
                  </a:lnTo>
                  <a:lnTo>
                    <a:pt x="163" y="84"/>
                  </a:lnTo>
                  <a:lnTo>
                    <a:pt x="161" y="84"/>
                  </a:lnTo>
                  <a:lnTo>
                    <a:pt x="160" y="84"/>
                  </a:lnTo>
                  <a:lnTo>
                    <a:pt x="158" y="84"/>
                  </a:lnTo>
                  <a:lnTo>
                    <a:pt x="155" y="84"/>
                  </a:lnTo>
                  <a:lnTo>
                    <a:pt x="148" y="81"/>
                  </a:lnTo>
                  <a:lnTo>
                    <a:pt x="141" y="80"/>
                  </a:lnTo>
                  <a:lnTo>
                    <a:pt x="133" y="79"/>
                  </a:lnTo>
                  <a:lnTo>
                    <a:pt x="125" y="79"/>
                  </a:lnTo>
                  <a:lnTo>
                    <a:pt x="115" y="80"/>
                  </a:lnTo>
                  <a:lnTo>
                    <a:pt x="107" y="81"/>
                  </a:lnTo>
                  <a:lnTo>
                    <a:pt x="99" y="84"/>
                  </a:lnTo>
                  <a:lnTo>
                    <a:pt x="92" y="87"/>
                  </a:lnTo>
                  <a:lnTo>
                    <a:pt x="88" y="88"/>
                  </a:lnTo>
                  <a:lnTo>
                    <a:pt x="86" y="89"/>
                  </a:lnTo>
                  <a:lnTo>
                    <a:pt x="83" y="92"/>
                  </a:lnTo>
                  <a:lnTo>
                    <a:pt x="81" y="93"/>
                  </a:lnTo>
                  <a:lnTo>
                    <a:pt x="86" y="15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5" y="151"/>
                  </a:lnTo>
                  <a:lnTo>
                    <a:pt x="128" y="145"/>
                  </a:lnTo>
                  <a:lnTo>
                    <a:pt x="133" y="125"/>
                  </a:lnTo>
                  <a:lnTo>
                    <a:pt x="139" y="124"/>
                  </a:lnTo>
                  <a:lnTo>
                    <a:pt x="145" y="123"/>
                  </a:lnTo>
                  <a:lnTo>
                    <a:pt x="150" y="124"/>
                  </a:lnTo>
                  <a:lnTo>
                    <a:pt x="155" y="125"/>
                  </a:lnTo>
                  <a:lnTo>
                    <a:pt x="159" y="133"/>
                  </a:lnTo>
                  <a:lnTo>
                    <a:pt x="156" y="141"/>
                  </a:lnTo>
                  <a:lnTo>
                    <a:pt x="154" y="150"/>
                  </a:lnTo>
                  <a:lnTo>
                    <a:pt x="153" y="159"/>
                  </a:lnTo>
                  <a:lnTo>
                    <a:pt x="149" y="165"/>
                  </a:lnTo>
                  <a:lnTo>
                    <a:pt x="146" y="171"/>
                  </a:lnTo>
                  <a:lnTo>
                    <a:pt x="142" y="176"/>
                  </a:lnTo>
                  <a:lnTo>
                    <a:pt x="138" y="180"/>
                  </a:lnTo>
                  <a:lnTo>
                    <a:pt x="133" y="184"/>
                  </a:lnTo>
                  <a:lnTo>
                    <a:pt x="128" y="188"/>
                  </a:lnTo>
                  <a:lnTo>
                    <a:pt x="122" y="191"/>
                  </a:lnTo>
                  <a:lnTo>
                    <a:pt x="116" y="193"/>
                  </a:lnTo>
                  <a:lnTo>
                    <a:pt x="110" y="193"/>
                  </a:lnTo>
                  <a:lnTo>
                    <a:pt x="105" y="193"/>
                  </a:lnTo>
                  <a:lnTo>
                    <a:pt x="100" y="192"/>
                  </a:lnTo>
                  <a:lnTo>
                    <a:pt x="94" y="191"/>
                  </a:lnTo>
                  <a:lnTo>
                    <a:pt x="89" y="190"/>
                  </a:lnTo>
                  <a:lnTo>
                    <a:pt x="83" y="188"/>
                  </a:lnTo>
                  <a:lnTo>
                    <a:pt x="79" y="186"/>
                  </a:lnTo>
                  <a:lnTo>
                    <a:pt x="73" y="185"/>
                  </a:lnTo>
                  <a:lnTo>
                    <a:pt x="66" y="182"/>
                  </a:lnTo>
                  <a:lnTo>
                    <a:pt x="61" y="176"/>
                  </a:lnTo>
                  <a:lnTo>
                    <a:pt x="58" y="170"/>
                  </a:lnTo>
                  <a:lnTo>
                    <a:pt x="55" y="163"/>
                  </a:lnTo>
                  <a:lnTo>
                    <a:pt x="53" y="154"/>
                  </a:lnTo>
                  <a:lnTo>
                    <a:pt x="52" y="146"/>
                  </a:lnTo>
                  <a:lnTo>
                    <a:pt x="50" y="139"/>
                  </a:lnTo>
                  <a:lnTo>
                    <a:pt x="48" y="131"/>
                  </a:lnTo>
                  <a:lnTo>
                    <a:pt x="49" y="124"/>
                  </a:lnTo>
                  <a:lnTo>
                    <a:pt x="49" y="119"/>
                  </a:lnTo>
                  <a:lnTo>
                    <a:pt x="49" y="113"/>
                  </a:lnTo>
                  <a:lnTo>
                    <a:pt x="47" y="107"/>
                  </a:lnTo>
                  <a:lnTo>
                    <a:pt x="48" y="101"/>
                  </a:lnTo>
                  <a:lnTo>
                    <a:pt x="52" y="97"/>
                  </a:lnTo>
                  <a:lnTo>
                    <a:pt x="56" y="92"/>
                  </a:lnTo>
                  <a:lnTo>
                    <a:pt x="62" y="89"/>
                  </a:lnTo>
                  <a:lnTo>
                    <a:pt x="65" y="88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72" y="81"/>
                  </a:lnTo>
                  <a:lnTo>
                    <a:pt x="78" y="76"/>
                  </a:lnTo>
                  <a:lnTo>
                    <a:pt x="83" y="72"/>
                  </a:lnTo>
                  <a:lnTo>
                    <a:pt x="89" y="68"/>
                  </a:lnTo>
                  <a:lnTo>
                    <a:pt x="96" y="65"/>
                  </a:lnTo>
                  <a:lnTo>
                    <a:pt x="103" y="61"/>
                  </a:lnTo>
                  <a:lnTo>
                    <a:pt x="110" y="58"/>
                  </a:lnTo>
                  <a:lnTo>
                    <a:pt x="116" y="53"/>
                  </a:lnTo>
                  <a:lnTo>
                    <a:pt x="127" y="50"/>
                  </a:lnTo>
                  <a:lnTo>
                    <a:pt x="135" y="52"/>
                  </a:lnTo>
                  <a:lnTo>
                    <a:pt x="145" y="54"/>
                  </a:lnTo>
                  <a:lnTo>
                    <a:pt x="153" y="58"/>
                  </a:lnTo>
                  <a:lnTo>
                    <a:pt x="160" y="62"/>
                  </a:lnTo>
                  <a:lnTo>
                    <a:pt x="168" y="66"/>
                  </a:lnTo>
                  <a:lnTo>
                    <a:pt x="176" y="69"/>
                  </a:lnTo>
                  <a:lnTo>
                    <a:pt x="185" y="72"/>
                  </a:lnTo>
                  <a:lnTo>
                    <a:pt x="189" y="75"/>
                  </a:lnTo>
                  <a:lnTo>
                    <a:pt x="196" y="80"/>
                  </a:lnTo>
                  <a:lnTo>
                    <a:pt x="202" y="82"/>
                  </a:lnTo>
                  <a:lnTo>
                    <a:pt x="208" y="86"/>
                  </a:lnTo>
                  <a:lnTo>
                    <a:pt x="214" y="91"/>
                  </a:lnTo>
                  <a:lnTo>
                    <a:pt x="219" y="95"/>
                  </a:lnTo>
                  <a:lnTo>
                    <a:pt x="223" y="100"/>
                  </a:lnTo>
                  <a:lnTo>
                    <a:pt x="226" y="107"/>
                  </a:lnTo>
                  <a:lnTo>
                    <a:pt x="226" y="111"/>
                  </a:lnTo>
                  <a:lnTo>
                    <a:pt x="226" y="113"/>
                  </a:lnTo>
                  <a:lnTo>
                    <a:pt x="226" y="115"/>
                  </a:lnTo>
                  <a:lnTo>
                    <a:pt x="227" y="118"/>
                  </a:lnTo>
                  <a:lnTo>
                    <a:pt x="226" y="119"/>
                  </a:lnTo>
                  <a:lnTo>
                    <a:pt x="226" y="121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5" y="128"/>
                  </a:lnTo>
                  <a:lnTo>
                    <a:pt x="225" y="130"/>
                  </a:lnTo>
                  <a:lnTo>
                    <a:pt x="226" y="132"/>
                  </a:lnTo>
                  <a:lnTo>
                    <a:pt x="227" y="134"/>
                  </a:lnTo>
                  <a:lnTo>
                    <a:pt x="222" y="170"/>
                  </a:lnTo>
                  <a:lnTo>
                    <a:pt x="211" y="199"/>
                  </a:lnTo>
                  <a:lnTo>
                    <a:pt x="195" y="227"/>
                  </a:lnTo>
                  <a:lnTo>
                    <a:pt x="185" y="246"/>
                  </a:lnTo>
                  <a:lnTo>
                    <a:pt x="200" y="269"/>
                  </a:lnTo>
                  <a:lnTo>
                    <a:pt x="201" y="269"/>
                  </a:lnTo>
                  <a:lnTo>
                    <a:pt x="202" y="27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5" name="Freeform 6"/>
            <p:cNvSpPr>
              <a:spLocks noChangeAspect="1"/>
            </p:cNvSpPr>
            <p:nvPr/>
          </p:nvSpPr>
          <p:spPr bwMode="auto">
            <a:xfrm>
              <a:off x="2595" y="2021"/>
              <a:ext cx="56" cy="32"/>
            </a:xfrm>
            <a:custGeom>
              <a:avLst/>
              <a:gdLst>
                <a:gd name="T0" fmla="*/ 47 w 56"/>
                <a:gd name="T1" fmla="*/ 4 h 32"/>
                <a:gd name="T2" fmla="*/ 49 w 56"/>
                <a:gd name="T3" fmla="*/ 0 h 32"/>
                <a:gd name="T4" fmla="*/ 0 w 56"/>
                <a:gd name="T5" fmla="*/ 23 h 32"/>
                <a:gd name="T6" fmla="*/ 5 w 56"/>
                <a:gd name="T7" fmla="*/ 32 h 32"/>
                <a:gd name="T8" fmla="*/ 54 w 56"/>
                <a:gd name="T9" fmla="*/ 10 h 32"/>
                <a:gd name="T10" fmla="*/ 56 w 56"/>
                <a:gd name="T11" fmla="*/ 6 h 32"/>
                <a:gd name="T12" fmla="*/ 54 w 56"/>
                <a:gd name="T13" fmla="*/ 10 h 32"/>
                <a:gd name="T14" fmla="*/ 55 w 56"/>
                <a:gd name="T15" fmla="*/ 8 h 32"/>
                <a:gd name="T16" fmla="*/ 56 w 56"/>
                <a:gd name="T17" fmla="*/ 6 h 32"/>
                <a:gd name="T18" fmla="*/ 47 w 56"/>
                <a:gd name="T19" fmla="*/ 4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32"/>
                <a:gd name="T32" fmla="*/ 56 w 5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32">
                  <a:moveTo>
                    <a:pt x="47" y="4"/>
                  </a:moveTo>
                  <a:lnTo>
                    <a:pt x="49" y="0"/>
                  </a:lnTo>
                  <a:lnTo>
                    <a:pt x="0" y="23"/>
                  </a:lnTo>
                  <a:lnTo>
                    <a:pt x="5" y="32"/>
                  </a:lnTo>
                  <a:lnTo>
                    <a:pt x="54" y="10"/>
                  </a:lnTo>
                  <a:lnTo>
                    <a:pt x="56" y="6"/>
                  </a:lnTo>
                  <a:lnTo>
                    <a:pt x="54" y="10"/>
                  </a:lnTo>
                  <a:lnTo>
                    <a:pt x="55" y="8"/>
                  </a:lnTo>
                  <a:lnTo>
                    <a:pt x="56" y="6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6" name="Freeform 7"/>
            <p:cNvSpPr>
              <a:spLocks noChangeAspect="1"/>
            </p:cNvSpPr>
            <p:nvPr/>
          </p:nvSpPr>
          <p:spPr bwMode="auto">
            <a:xfrm>
              <a:off x="2642" y="1922"/>
              <a:ext cx="25" cy="105"/>
            </a:xfrm>
            <a:custGeom>
              <a:avLst/>
              <a:gdLst>
                <a:gd name="T0" fmla="*/ 15 w 25"/>
                <a:gd name="T1" fmla="*/ 1 h 105"/>
                <a:gd name="T2" fmla="*/ 15 w 25"/>
                <a:gd name="T3" fmla="*/ 0 h 105"/>
                <a:gd name="T4" fmla="*/ 13 w 25"/>
                <a:gd name="T5" fmla="*/ 13 h 105"/>
                <a:gd name="T6" fmla="*/ 11 w 25"/>
                <a:gd name="T7" fmla="*/ 26 h 105"/>
                <a:gd name="T8" fmla="*/ 9 w 25"/>
                <a:gd name="T9" fmla="*/ 40 h 105"/>
                <a:gd name="T10" fmla="*/ 8 w 25"/>
                <a:gd name="T11" fmla="*/ 53 h 105"/>
                <a:gd name="T12" fmla="*/ 7 w 25"/>
                <a:gd name="T13" fmla="*/ 66 h 105"/>
                <a:gd name="T14" fmla="*/ 6 w 25"/>
                <a:gd name="T15" fmla="*/ 78 h 105"/>
                <a:gd name="T16" fmla="*/ 4 w 25"/>
                <a:gd name="T17" fmla="*/ 91 h 105"/>
                <a:gd name="T18" fmla="*/ 0 w 25"/>
                <a:gd name="T19" fmla="*/ 103 h 105"/>
                <a:gd name="T20" fmla="*/ 9 w 25"/>
                <a:gd name="T21" fmla="*/ 105 h 105"/>
                <a:gd name="T22" fmla="*/ 13 w 25"/>
                <a:gd name="T23" fmla="*/ 93 h 105"/>
                <a:gd name="T24" fmla="*/ 15 w 25"/>
                <a:gd name="T25" fmla="*/ 80 h 105"/>
                <a:gd name="T26" fmla="*/ 16 w 25"/>
                <a:gd name="T27" fmla="*/ 66 h 105"/>
                <a:gd name="T28" fmla="*/ 18 w 25"/>
                <a:gd name="T29" fmla="*/ 53 h 105"/>
                <a:gd name="T30" fmla="*/ 19 w 25"/>
                <a:gd name="T31" fmla="*/ 40 h 105"/>
                <a:gd name="T32" fmla="*/ 20 w 25"/>
                <a:gd name="T33" fmla="*/ 28 h 105"/>
                <a:gd name="T34" fmla="*/ 22 w 25"/>
                <a:gd name="T35" fmla="*/ 15 h 105"/>
                <a:gd name="T36" fmla="*/ 25 w 25"/>
                <a:gd name="T37" fmla="*/ 2 h 105"/>
                <a:gd name="T38" fmla="*/ 25 w 25"/>
                <a:gd name="T39" fmla="*/ 1 h 105"/>
                <a:gd name="T40" fmla="*/ 25 w 25"/>
                <a:gd name="T41" fmla="*/ 2 h 105"/>
                <a:gd name="T42" fmla="*/ 25 w 25"/>
                <a:gd name="T43" fmla="*/ 1 h 105"/>
                <a:gd name="T44" fmla="*/ 25 w 25"/>
                <a:gd name="T45" fmla="*/ 1 h 105"/>
                <a:gd name="T46" fmla="*/ 15 w 25"/>
                <a:gd name="T47" fmla="*/ 1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105"/>
                <a:gd name="T74" fmla="*/ 25 w 25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105">
                  <a:moveTo>
                    <a:pt x="15" y="1"/>
                  </a:moveTo>
                  <a:lnTo>
                    <a:pt x="15" y="0"/>
                  </a:lnTo>
                  <a:lnTo>
                    <a:pt x="13" y="13"/>
                  </a:lnTo>
                  <a:lnTo>
                    <a:pt x="11" y="26"/>
                  </a:lnTo>
                  <a:lnTo>
                    <a:pt x="9" y="40"/>
                  </a:lnTo>
                  <a:lnTo>
                    <a:pt x="8" y="53"/>
                  </a:lnTo>
                  <a:lnTo>
                    <a:pt x="7" y="66"/>
                  </a:lnTo>
                  <a:lnTo>
                    <a:pt x="6" y="78"/>
                  </a:lnTo>
                  <a:lnTo>
                    <a:pt x="4" y="91"/>
                  </a:lnTo>
                  <a:lnTo>
                    <a:pt x="0" y="103"/>
                  </a:lnTo>
                  <a:lnTo>
                    <a:pt x="9" y="105"/>
                  </a:lnTo>
                  <a:lnTo>
                    <a:pt x="13" y="93"/>
                  </a:lnTo>
                  <a:lnTo>
                    <a:pt x="15" y="80"/>
                  </a:lnTo>
                  <a:lnTo>
                    <a:pt x="16" y="66"/>
                  </a:lnTo>
                  <a:lnTo>
                    <a:pt x="18" y="53"/>
                  </a:lnTo>
                  <a:lnTo>
                    <a:pt x="19" y="40"/>
                  </a:lnTo>
                  <a:lnTo>
                    <a:pt x="20" y="28"/>
                  </a:lnTo>
                  <a:lnTo>
                    <a:pt x="22" y="15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7" name="Freeform 8"/>
            <p:cNvSpPr>
              <a:spLocks noChangeAspect="1"/>
            </p:cNvSpPr>
            <p:nvPr/>
          </p:nvSpPr>
          <p:spPr bwMode="auto">
            <a:xfrm>
              <a:off x="2653" y="1859"/>
              <a:ext cx="14" cy="64"/>
            </a:xfrm>
            <a:custGeom>
              <a:avLst/>
              <a:gdLst>
                <a:gd name="T0" fmla="*/ 1 w 14"/>
                <a:gd name="T1" fmla="*/ 5 h 64"/>
                <a:gd name="T2" fmla="*/ 0 w 14"/>
                <a:gd name="T3" fmla="*/ 4 h 64"/>
                <a:gd name="T4" fmla="*/ 1 w 14"/>
                <a:gd name="T5" fmla="*/ 11 h 64"/>
                <a:gd name="T6" fmla="*/ 2 w 14"/>
                <a:gd name="T7" fmla="*/ 18 h 64"/>
                <a:gd name="T8" fmla="*/ 3 w 14"/>
                <a:gd name="T9" fmla="*/ 25 h 64"/>
                <a:gd name="T10" fmla="*/ 4 w 14"/>
                <a:gd name="T11" fmla="*/ 31 h 64"/>
                <a:gd name="T12" fmla="*/ 4 w 14"/>
                <a:gd name="T13" fmla="*/ 39 h 64"/>
                <a:gd name="T14" fmla="*/ 4 w 14"/>
                <a:gd name="T15" fmla="*/ 47 h 64"/>
                <a:gd name="T16" fmla="*/ 4 w 14"/>
                <a:gd name="T17" fmla="*/ 56 h 64"/>
                <a:gd name="T18" fmla="*/ 4 w 14"/>
                <a:gd name="T19" fmla="*/ 64 h 64"/>
                <a:gd name="T20" fmla="*/ 14 w 14"/>
                <a:gd name="T21" fmla="*/ 64 h 64"/>
                <a:gd name="T22" fmla="*/ 14 w 14"/>
                <a:gd name="T23" fmla="*/ 56 h 64"/>
                <a:gd name="T24" fmla="*/ 14 w 14"/>
                <a:gd name="T25" fmla="*/ 47 h 64"/>
                <a:gd name="T26" fmla="*/ 14 w 14"/>
                <a:gd name="T27" fmla="*/ 39 h 64"/>
                <a:gd name="T28" fmla="*/ 14 w 14"/>
                <a:gd name="T29" fmla="*/ 31 h 64"/>
                <a:gd name="T30" fmla="*/ 13 w 14"/>
                <a:gd name="T31" fmla="*/ 23 h 64"/>
                <a:gd name="T32" fmla="*/ 11 w 14"/>
                <a:gd name="T33" fmla="*/ 16 h 64"/>
                <a:gd name="T34" fmla="*/ 10 w 14"/>
                <a:gd name="T35" fmla="*/ 8 h 64"/>
                <a:gd name="T36" fmla="*/ 9 w 14"/>
                <a:gd name="T37" fmla="*/ 1 h 64"/>
                <a:gd name="T38" fmla="*/ 8 w 14"/>
                <a:gd name="T39" fmla="*/ 0 h 64"/>
                <a:gd name="T40" fmla="*/ 9 w 14"/>
                <a:gd name="T41" fmla="*/ 1 h 64"/>
                <a:gd name="T42" fmla="*/ 9 w 14"/>
                <a:gd name="T43" fmla="*/ 0 h 64"/>
                <a:gd name="T44" fmla="*/ 8 w 14"/>
                <a:gd name="T45" fmla="*/ 0 h 64"/>
                <a:gd name="T46" fmla="*/ 1 w 14"/>
                <a:gd name="T47" fmla="*/ 5 h 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"/>
                <a:gd name="T73" fmla="*/ 0 h 64"/>
                <a:gd name="T74" fmla="*/ 14 w 14"/>
                <a:gd name="T75" fmla="*/ 64 h 6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" h="64">
                  <a:moveTo>
                    <a:pt x="1" y="5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3" y="25"/>
                  </a:lnTo>
                  <a:lnTo>
                    <a:pt x="4" y="31"/>
                  </a:lnTo>
                  <a:lnTo>
                    <a:pt x="4" y="39"/>
                  </a:lnTo>
                  <a:lnTo>
                    <a:pt x="4" y="47"/>
                  </a:lnTo>
                  <a:lnTo>
                    <a:pt x="4" y="56"/>
                  </a:lnTo>
                  <a:lnTo>
                    <a:pt x="4" y="64"/>
                  </a:lnTo>
                  <a:lnTo>
                    <a:pt x="14" y="64"/>
                  </a:lnTo>
                  <a:lnTo>
                    <a:pt x="14" y="56"/>
                  </a:lnTo>
                  <a:lnTo>
                    <a:pt x="14" y="47"/>
                  </a:lnTo>
                  <a:lnTo>
                    <a:pt x="14" y="39"/>
                  </a:lnTo>
                  <a:lnTo>
                    <a:pt x="14" y="31"/>
                  </a:lnTo>
                  <a:lnTo>
                    <a:pt x="13" y="23"/>
                  </a:lnTo>
                  <a:lnTo>
                    <a:pt x="11" y="16"/>
                  </a:lnTo>
                  <a:lnTo>
                    <a:pt x="10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8" name="Freeform 9"/>
            <p:cNvSpPr>
              <a:spLocks noChangeAspect="1"/>
            </p:cNvSpPr>
            <p:nvPr/>
          </p:nvSpPr>
          <p:spPr bwMode="auto">
            <a:xfrm>
              <a:off x="2646" y="1843"/>
              <a:ext cx="15" cy="21"/>
            </a:xfrm>
            <a:custGeom>
              <a:avLst/>
              <a:gdLst>
                <a:gd name="T0" fmla="*/ 2 w 15"/>
                <a:gd name="T1" fmla="*/ 7 h 21"/>
                <a:gd name="T2" fmla="*/ 0 w 15"/>
                <a:gd name="T3" fmla="*/ 3 h 21"/>
                <a:gd name="T4" fmla="*/ 1 w 15"/>
                <a:gd name="T5" fmla="*/ 8 h 21"/>
                <a:gd name="T6" fmla="*/ 2 w 15"/>
                <a:gd name="T7" fmla="*/ 13 h 21"/>
                <a:gd name="T8" fmla="*/ 5 w 15"/>
                <a:gd name="T9" fmla="*/ 16 h 21"/>
                <a:gd name="T10" fmla="*/ 8 w 15"/>
                <a:gd name="T11" fmla="*/ 21 h 21"/>
                <a:gd name="T12" fmla="*/ 15 w 15"/>
                <a:gd name="T13" fmla="*/ 16 h 21"/>
                <a:gd name="T14" fmla="*/ 12 w 15"/>
                <a:gd name="T15" fmla="*/ 11 h 21"/>
                <a:gd name="T16" fmla="*/ 11 w 15"/>
                <a:gd name="T17" fmla="*/ 8 h 21"/>
                <a:gd name="T18" fmla="*/ 10 w 15"/>
                <a:gd name="T19" fmla="*/ 6 h 21"/>
                <a:gd name="T20" fmla="*/ 9 w 15"/>
                <a:gd name="T21" fmla="*/ 3 h 21"/>
                <a:gd name="T22" fmla="*/ 7 w 15"/>
                <a:gd name="T23" fmla="*/ 0 h 21"/>
                <a:gd name="T24" fmla="*/ 9 w 15"/>
                <a:gd name="T25" fmla="*/ 3 h 21"/>
                <a:gd name="T26" fmla="*/ 9 w 15"/>
                <a:gd name="T27" fmla="*/ 1 h 21"/>
                <a:gd name="T28" fmla="*/ 7 w 15"/>
                <a:gd name="T29" fmla="*/ 0 h 21"/>
                <a:gd name="T30" fmla="*/ 2 w 15"/>
                <a:gd name="T31" fmla="*/ 7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21"/>
                <a:gd name="T50" fmla="*/ 15 w 15"/>
                <a:gd name="T51" fmla="*/ 21 h 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21">
                  <a:moveTo>
                    <a:pt x="2" y="7"/>
                  </a:moveTo>
                  <a:lnTo>
                    <a:pt x="0" y="3"/>
                  </a:lnTo>
                  <a:lnTo>
                    <a:pt x="1" y="8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8" y="21"/>
                  </a:lnTo>
                  <a:lnTo>
                    <a:pt x="15" y="16"/>
                  </a:lnTo>
                  <a:lnTo>
                    <a:pt x="12" y="11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9" name="Freeform 10"/>
            <p:cNvSpPr>
              <a:spLocks noChangeAspect="1"/>
            </p:cNvSpPr>
            <p:nvPr/>
          </p:nvSpPr>
          <p:spPr bwMode="auto">
            <a:xfrm>
              <a:off x="2636" y="1831"/>
              <a:ext cx="17" cy="19"/>
            </a:xfrm>
            <a:custGeom>
              <a:avLst/>
              <a:gdLst>
                <a:gd name="T0" fmla="*/ 2 w 17"/>
                <a:gd name="T1" fmla="*/ 9 h 19"/>
                <a:gd name="T2" fmla="*/ 0 w 17"/>
                <a:gd name="T3" fmla="*/ 7 h 19"/>
                <a:gd name="T4" fmla="*/ 2 w 17"/>
                <a:gd name="T5" fmla="*/ 12 h 19"/>
                <a:gd name="T6" fmla="*/ 6 w 17"/>
                <a:gd name="T7" fmla="*/ 15 h 19"/>
                <a:gd name="T8" fmla="*/ 10 w 17"/>
                <a:gd name="T9" fmla="*/ 16 h 19"/>
                <a:gd name="T10" fmla="*/ 12 w 17"/>
                <a:gd name="T11" fmla="*/ 19 h 19"/>
                <a:gd name="T12" fmla="*/ 17 w 17"/>
                <a:gd name="T13" fmla="*/ 12 h 19"/>
                <a:gd name="T14" fmla="*/ 14 w 17"/>
                <a:gd name="T15" fmla="*/ 9 h 19"/>
                <a:gd name="T16" fmla="*/ 13 w 17"/>
                <a:gd name="T17" fmla="*/ 8 h 19"/>
                <a:gd name="T18" fmla="*/ 10 w 17"/>
                <a:gd name="T19" fmla="*/ 5 h 19"/>
                <a:gd name="T20" fmla="*/ 7 w 17"/>
                <a:gd name="T21" fmla="*/ 2 h 19"/>
                <a:gd name="T22" fmla="*/ 5 w 17"/>
                <a:gd name="T23" fmla="*/ 0 h 19"/>
                <a:gd name="T24" fmla="*/ 7 w 17"/>
                <a:gd name="T25" fmla="*/ 2 h 19"/>
                <a:gd name="T26" fmla="*/ 7 w 17"/>
                <a:gd name="T27" fmla="*/ 1 h 19"/>
                <a:gd name="T28" fmla="*/ 5 w 17"/>
                <a:gd name="T29" fmla="*/ 0 h 19"/>
                <a:gd name="T30" fmla="*/ 2 w 17"/>
                <a:gd name="T31" fmla="*/ 9 h 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9"/>
                <a:gd name="T50" fmla="*/ 17 w 17"/>
                <a:gd name="T51" fmla="*/ 19 h 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9">
                  <a:moveTo>
                    <a:pt x="2" y="9"/>
                  </a:moveTo>
                  <a:lnTo>
                    <a:pt x="0" y="7"/>
                  </a:lnTo>
                  <a:lnTo>
                    <a:pt x="2" y="12"/>
                  </a:lnTo>
                  <a:lnTo>
                    <a:pt x="6" y="15"/>
                  </a:lnTo>
                  <a:lnTo>
                    <a:pt x="10" y="16"/>
                  </a:lnTo>
                  <a:lnTo>
                    <a:pt x="12" y="19"/>
                  </a:lnTo>
                  <a:lnTo>
                    <a:pt x="17" y="12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0" name="Freeform 11"/>
            <p:cNvSpPr>
              <a:spLocks noChangeAspect="1"/>
            </p:cNvSpPr>
            <p:nvPr/>
          </p:nvSpPr>
          <p:spPr bwMode="auto">
            <a:xfrm>
              <a:off x="2603" y="1812"/>
              <a:ext cx="38" cy="28"/>
            </a:xfrm>
            <a:custGeom>
              <a:avLst/>
              <a:gdLst>
                <a:gd name="T0" fmla="*/ 0 w 38"/>
                <a:gd name="T1" fmla="*/ 7 h 28"/>
                <a:gd name="T2" fmla="*/ 0 w 38"/>
                <a:gd name="T3" fmla="*/ 7 h 28"/>
                <a:gd name="T4" fmla="*/ 8 w 38"/>
                <a:gd name="T5" fmla="*/ 13 h 28"/>
                <a:gd name="T6" fmla="*/ 17 w 38"/>
                <a:gd name="T7" fmla="*/ 18 h 28"/>
                <a:gd name="T8" fmla="*/ 25 w 38"/>
                <a:gd name="T9" fmla="*/ 24 h 28"/>
                <a:gd name="T10" fmla="*/ 35 w 38"/>
                <a:gd name="T11" fmla="*/ 28 h 28"/>
                <a:gd name="T12" fmla="*/ 38 w 38"/>
                <a:gd name="T13" fmla="*/ 19 h 28"/>
                <a:gd name="T14" fmla="*/ 30 w 38"/>
                <a:gd name="T15" fmla="*/ 14 h 28"/>
                <a:gd name="T16" fmla="*/ 21 w 38"/>
                <a:gd name="T17" fmla="*/ 11 h 28"/>
                <a:gd name="T18" fmla="*/ 13 w 38"/>
                <a:gd name="T19" fmla="*/ 6 h 28"/>
                <a:gd name="T20" fmla="*/ 5 w 38"/>
                <a:gd name="T21" fmla="*/ 0 h 28"/>
                <a:gd name="T22" fmla="*/ 5 w 38"/>
                <a:gd name="T23" fmla="*/ 0 h 28"/>
                <a:gd name="T24" fmla="*/ 0 w 38"/>
                <a:gd name="T25" fmla="*/ 7 h 28"/>
                <a:gd name="T26" fmla="*/ 0 w 38"/>
                <a:gd name="T27" fmla="*/ 7 h 28"/>
                <a:gd name="T28" fmla="*/ 0 w 38"/>
                <a:gd name="T29" fmla="*/ 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8"/>
                <a:gd name="T47" fmla="*/ 38 w 38"/>
                <a:gd name="T48" fmla="*/ 28 h 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8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7" y="18"/>
                  </a:lnTo>
                  <a:lnTo>
                    <a:pt x="25" y="24"/>
                  </a:lnTo>
                  <a:lnTo>
                    <a:pt x="35" y="28"/>
                  </a:lnTo>
                  <a:lnTo>
                    <a:pt x="38" y="19"/>
                  </a:lnTo>
                  <a:lnTo>
                    <a:pt x="30" y="14"/>
                  </a:lnTo>
                  <a:lnTo>
                    <a:pt x="21" y="11"/>
                  </a:lnTo>
                  <a:lnTo>
                    <a:pt x="13" y="6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1" name="Freeform 12"/>
            <p:cNvSpPr>
              <a:spLocks noChangeAspect="1"/>
            </p:cNvSpPr>
            <p:nvPr/>
          </p:nvSpPr>
          <p:spPr bwMode="auto">
            <a:xfrm>
              <a:off x="2503" y="1773"/>
              <a:ext cx="105" cy="46"/>
            </a:xfrm>
            <a:custGeom>
              <a:avLst/>
              <a:gdLst>
                <a:gd name="T0" fmla="*/ 5 w 105"/>
                <a:gd name="T1" fmla="*/ 11 h 46"/>
                <a:gd name="T2" fmla="*/ 4 w 105"/>
                <a:gd name="T3" fmla="*/ 11 h 46"/>
                <a:gd name="T4" fmla="*/ 15 w 105"/>
                <a:gd name="T5" fmla="*/ 9 h 46"/>
                <a:gd name="T6" fmla="*/ 27 w 105"/>
                <a:gd name="T7" fmla="*/ 9 h 46"/>
                <a:gd name="T8" fmla="*/ 40 w 105"/>
                <a:gd name="T9" fmla="*/ 13 h 46"/>
                <a:gd name="T10" fmla="*/ 52 w 105"/>
                <a:gd name="T11" fmla="*/ 18 h 46"/>
                <a:gd name="T12" fmla="*/ 64 w 105"/>
                <a:gd name="T13" fmla="*/ 24 h 46"/>
                <a:gd name="T14" fmla="*/ 75 w 105"/>
                <a:gd name="T15" fmla="*/ 31 h 46"/>
                <a:gd name="T16" fmla="*/ 88 w 105"/>
                <a:gd name="T17" fmla="*/ 38 h 46"/>
                <a:gd name="T18" fmla="*/ 100 w 105"/>
                <a:gd name="T19" fmla="*/ 46 h 46"/>
                <a:gd name="T20" fmla="*/ 105 w 105"/>
                <a:gd name="T21" fmla="*/ 39 h 46"/>
                <a:gd name="T22" fmla="*/ 93 w 105"/>
                <a:gd name="T23" fmla="*/ 31 h 46"/>
                <a:gd name="T24" fmla="*/ 80 w 105"/>
                <a:gd name="T25" fmla="*/ 24 h 46"/>
                <a:gd name="T26" fmla="*/ 68 w 105"/>
                <a:gd name="T27" fmla="*/ 16 h 46"/>
                <a:gd name="T28" fmla="*/ 57 w 105"/>
                <a:gd name="T29" fmla="*/ 8 h 46"/>
                <a:gd name="T30" fmla="*/ 42 w 105"/>
                <a:gd name="T31" fmla="*/ 3 h 46"/>
                <a:gd name="T32" fmla="*/ 30 w 105"/>
                <a:gd name="T33" fmla="*/ 0 h 46"/>
                <a:gd name="T34" fmla="*/ 15 w 105"/>
                <a:gd name="T35" fmla="*/ 0 h 46"/>
                <a:gd name="T36" fmla="*/ 1 w 105"/>
                <a:gd name="T37" fmla="*/ 1 h 46"/>
                <a:gd name="T38" fmla="*/ 0 w 105"/>
                <a:gd name="T39" fmla="*/ 1 h 46"/>
                <a:gd name="T40" fmla="*/ 1 w 105"/>
                <a:gd name="T41" fmla="*/ 1 h 46"/>
                <a:gd name="T42" fmla="*/ 1 w 105"/>
                <a:gd name="T43" fmla="*/ 1 h 46"/>
                <a:gd name="T44" fmla="*/ 0 w 105"/>
                <a:gd name="T45" fmla="*/ 1 h 46"/>
                <a:gd name="T46" fmla="*/ 5 w 105"/>
                <a:gd name="T47" fmla="*/ 11 h 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5"/>
                <a:gd name="T73" fmla="*/ 0 h 46"/>
                <a:gd name="T74" fmla="*/ 105 w 105"/>
                <a:gd name="T75" fmla="*/ 46 h 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5" h="46">
                  <a:moveTo>
                    <a:pt x="5" y="11"/>
                  </a:moveTo>
                  <a:lnTo>
                    <a:pt x="4" y="11"/>
                  </a:lnTo>
                  <a:lnTo>
                    <a:pt x="15" y="9"/>
                  </a:lnTo>
                  <a:lnTo>
                    <a:pt x="27" y="9"/>
                  </a:lnTo>
                  <a:lnTo>
                    <a:pt x="40" y="13"/>
                  </a:lnTo>
                  <a:lnTo>
                    <a:pt x="52" y="18"/>
                  </a:lnTo>
                  <a:lnTo>
                    <a:pt x="64" y="24"/>
                  </a:lnTo>
                  <a:lnTo>
                    <a:pt x="75" y="31"/>
                  </a:lnTo>
                  <a:lnTo>
                    <a:pt x="88" y="38"/>
                  </a:lnTo>
                  <a:lnTo>
                    <a:pt x="100" y="46"/>
                  </a:lnTo>
                  <a:lnTo>
                    <a:pt x="105" y="39"/>
                  </a:lnTo>
                  <a:lnTo>
                    <a:pt x="93" y="31"/>
                  </a:lnTo>
                  <a:lnTo>
                    <a:pt x="80" y="24"/>
                  </a:lnTo>
                  <a:lnTo>
                    <a:pt x="68" y="16"/>
                  </a:lnTo>
                  <a:lnTo>
                    <a:pt x="57" y="8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2" name="Freeform 13"/>
            <p:cNvSpPr>
              <a:spLocks noChangeAspect="1"/>
            </p:cNvSpPr>
            <p:nvPr/>
          </p:nvSpPr>
          <p:spPr bwMode="auto">
            <a:xfrm>
              <a:off x="2453" y="1774"/>
              <a:ext cx="55" cy="37"/>
            </a:xfrm>
            <a:custGeom>
              <a:avLst/>
              <a:gdLst>
                <a:gd name="T0" fmla="*/ 3 w 55"/>
                <a:gd name="T1" fmla="*/ 37 h 37"/>
                <a:gd name="T2" fmla="*/ 4 w 55"/>
                <a:gd name="T3" fmla="*/ 37 h 37"/>
                <a:gd name="T4" fmla="*/ 55 w 55"/>
                <a:gd name="T5" fmla="*/ 10 h 37"/>
                <a:gd name="T6" fmla="*/ 50 w 55"/>
                <a:gd name="T7" fmla="*/ 0 h 37"/>
                <a:gd name="T8" fmla="*/ 0 w 55"/>
                <a:gd name="T9" fmla="*/ 27 h 37"/>
                <a:gd name="T10" fmla="*/ 1 w 55"/>
                <a:gd name="T11" fmla="*/ 27 h 37"/>
                <a:gd name="T12" fmla="*/ 3 w 55"/>
                <a:gd name="T13" fmla="*/ 37 h 37"/>
                <a:gd name="T14" fmla="*/ 3 w 55"/>
                <a:gd name="T15" fmla="*/ 37 h 37"/>
                <a:gd name="T16" fmla="*/ 4 w 55"/>
                <a:gd name="T17" fmla="*/ 37 h 37"/>
                <a:gd name="T18" fmla="*/ 3 w 55"/>
                <a:gd name="T19" fmla="*/ 37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37"/>
                <a:gd name="T32" fmla="*/ 55 w 55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37">
                  <a:moveTo>
                    <a:pt x="3" y="37"/>
                  </a:moveTo>
                  <a:lnTo>
                    <a:pt x="4" y="37"/>
                  </a:lnTo>
                  <a:lnTo>
                    <a:pt x="55" y="10"/>
                  </a:lnTo>
                  <a:lnTo>
                    <a:pt x="50" y="0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3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3" name="Freeform 14"/>
            <p:cNvSpPr>
              <a:spLocks noChangeAspect="1"/>
            </p:cNvSpPr>
            <p:nvPr/>
          </p:nvSpPr>
          <p:spPr bwMode="auto">
            <a:xfrm>
              <a:off x="2442" y="1801"/>
              <a:ext cx="14" cy="12"/>
            </a:xfrm>
            <a:custGeom>
              <a:avLst/>
              <a:gdLst>
                <a:gd name="T0" fmla="*/ 7 w 14"/>
                <a:gd name="T1" fmla="*/ 11 h 12"/>
                <a:gd name="T2" fmla="*/ 5 w 14"/>
                <a:gd name="T3" fmla="*/ 12 h 12"/>
                <a:gd name="T4" fmla="*/ 14 w 14"/>
                <a:gd name="T5" fmla="*/ 10 h 12"/>
                <a:gd name="T6" fmla="*/ 12 w 14"/>
                <a:gd name="T7" fmla="*/ 0 h 12"/>
                <a:gd name="T8" fmla="*/ 2 w 14"/>
                <a:gd name="T9" fmla="*/ 3 h 12"/>
                <a:gd name="T10" fmla="*/ 0 w 14"/>
                <a:gd name="T11" fmla="*/ 4 h 12"/>
                <a:gd name="T12" fmla="*/ 2 w 14"/>
                <a:gd name="T13" fmla="*/ 3 h 12"/>
                <a:gd name="T14" fmla="*/ 1 w 14"/>
                <a:gd name="T15" fmla="*/ 3 h 12"/>
                <a:gd name="T16" fmla="*/ 0 w 14"/>
                <a:gd name="T17" fmla="*/ 4 h 12"/>
                <a:gd name="T18" fmla="*/ 7 w 14"/>
                <a:gd name="T19" fmla="*/ 11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2"/>
                <a:gd name="T32" fmla="*/ 14 w 14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2">
                  <a:moveTo>
                    <a:pt x="7" y="11"/>
                  </a:moveTo>
                  <a:lnTo>
                    <a:pt x="5" y="12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4" name="Freeform 15"/>
            <p:cNvSpPr>
              <a:spLocks noChangeAspect="1"/>
            </p:cNvSpPr>
            <p:nvPr/>
          </p:nvSpPr>
          <p:spPr bwMode="auto">
            <a:xfrm>
              <a:off x="2412" y="1805"/>
              <a:ext cx="37" cy="33"/>
            </a:xfrm>
            <a:custGeom>
              <a:avLst/>
              <a:gdLst>
                <a:gd name="T0" fmla="*/ 5 w 37"/>
                <a:gd name="T1" fmla="*/ 33 h 33"/>
                <a:gd name="T2" fmla="*/ 8 w 37"/>
                <a:gd name="T3" fmla="*/ 32 h 33"/>
                <a:gd name="T4" fmla="*/ 37 w 37"/>
                <a:gd name="T5" fmla="*/ 7 h 33"/>
                <a:gd name="T6" fmla="*/ 30 w 37"/>
                <a:gd name="T7" fmla="*/ 0 h 33"/>
                <a:gd name="T8" fmla="*/ 0 w 37"/>
                <a:gd name="T9" fmla="*/ 25 h 33"/>
                <a:gd name="T10" fmla="*/ 3 w 37"/>
                <a:gd name="T11" fmla="*/ 23 h 33"/>
                <a:gd name="T12" fmla="*/ 5 w 37"/>
                <a:gd name="T13" fmla="*/ 33 h 33"/>
                <a:gd name="T14" fmla="*/ 6 w 37"/>
                <a:gd name="T15" fmla="*/ 33 h 33"/>
                <a:gd name="T16" fmla="*/ 8 w 37"/>
                <a:gd name="T17" fmla="*/ 32 h 33"/>
                <a:gd name="T18" fmla="*/ 5 w 37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"/>
                <a:gd name="T31" fmla="*/ 0 h 33"/>
                <a:gd name="T32" fmla="*/ 37 w 37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" h="33">
                  <a:moveTo>
                    <a:pt x="5" y="33"/>
                  </a:moveTo>
                  <a:lnTo>
                    <a:pt x="8" y="32"/>
                  </a:lnTo>
                  <a:lnTo>
                    <a:pt x="37" y="7"/>
                  </a:lnTo>
                  <a:lnTo>
                    <a:pt x="30" y="0"/>
                  </a:lnTo>
                  <a:lnTo>
                    <a:pt x="0" y="25"/>
                  </a:lnTo>
                  <a:lnTo>
                    <a:pt x="3" y="23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8" y="32"/>
                  </a:lnTo>
                  <a:lnTo>
                    <a:pt x="5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5" name="Freeform 16"/>
            <p:cNvSpPr>
              <a:spLocks noChangeAspect="1"/>
            </p:cNvSpPr>
            <p:nvPr/>
          </p:nvSpPr>
          <p:spPr bwMode="auto">
            <a:xfrm>
              <a:off x="2391" y="1828"/>
              <a:ext cx="26" cy="29"/>
            </a:xfrm>
            <a:custGeom>
              <a:avLst/>
              <a:gdLst>
                <a:gd name="T0" fmla="*/ 10 w 26"/>
                <a:gd name="T1" fmla="*/ 28 h 29"/>
                <a:gd name="T2" fmla="*/ 10 w 26"/>
                <a:gd name="T3" fmla="*/ 29 h 29"/>
                <a:gd name="T4" fmla="*/ 12 w 26"/>
                <a:gd name="T5" fmla="*/ 22 h 29"/>
                <a:gd name="T6" fmla="*/ 16 w 26"/>
                <a:gd name="T7" fmla="*/ 16 h 29"/>
                <a:gd name="T8" fmla="*/ 20 w 26"/>
                <a:gd name="T9" fmla="*/ 13 h 29"/>
                <a:gd name="T10" fmla="*/ 26 w 26"/>
                <a:gd name="T11" fmla="*/ 10 h 29"/>
                <a:gd name="T12" fmla="*/ 24 w 26"/>
                <a:gd name="T13" fmla="*/ 0 h 29"/>
                <a:gd name="T14" fmla="*/ 16 w 26"/>
                <a:gd name="T15" fmla="*/ 4 h 29"/>
                <a:gd name="T16" fmla="*/ 9 w 26"/>
                <a:gd name="T17" fmla="*/ 9 h 29"/>
                <a:gd name="T18" fmla="*/ 3 w 26"/>
                <a:gd name="T19" fmla="*/ 17 h 29"/>
                <a:gd name="T20" fmla="*/ 0 w 26"/>
                <a:gd name="T21" fmla="*/ 26 h 29"/>
                <a:gd name="T22" fmla="*/ 0 w 26"/>
                <a:gd name="T23" fmla="*/ 28 h 29"/>
                <a:gd name="T24" fmla="*/ 0 w 26"/>
                <a:gd name="T25" fmla="*/ 26 h 29"/>
                <a:gd name="T26" fmla="*/ 0 w 26"/>
                <a:gd name="T27" fmla="*/ 26 h 29"/>
                <a:gd name="T28" fmla="*/ 0 w 26"/>
                <a:gd name="T29" fmla="*/ 28 h 29"/>
                <a:gd name="T30" fmla="*/ 10 w 26"/>
                <a:gd name="T31" fmla="*/ 28 h 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9"/>
                <a:gd name="T50" fmla="*/ 26 w 26"/>
                <a:gd name="T51" fmla="*/ 29 h 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9">
                  <a:moveTo>
                    <a:pt x="10" y="28"/>
                  </a:moveTo>
                  <a:lnTo>
                    <a:pt x="10" y="29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6" y="1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3" y="17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6" name="Freeform 17"/>
            <p:cNvSpPr>
              <a:spLocks noChangeAspect="1"/>
            </p:cNvSpPr>
            <p:nvPr/>
          </p:nvSpPr>
          <p:spPr bwMode="auto">
            <a:xfrm>
              <a:off x="2390" y="1856"/>
              <a:ext cx="21" cy="97"/>
            </a:xfrm>
            <a:custGeom>
              <a:avLst/>
              <a:gdLst>
                <a:gd name="T0" fmla="*/ 21 w 21"/>
                <a:gd name="T1" fmla="*/ 94 h 97"/>
                <a:gd name="T2" fmla="*/ 21 w 21"/>
                <a:gd name="T3" fmla="*/ 95 h 97"/>
                <a:gd name="T4" fmla="*/ 20 w 21"/>
                <a:gd name="T5" fmla="*/ 85 h 97"/>
                <a:gd name="T6" fmla="*/ 19 w 21"/>
                <a:gd name="T7" fmla="*/ 72 h 97"/>
                <a:gd name="T8" fmla="*/ 17 w 21"/>
                <a:gd name="T9" fmla="*/ 60 h 97"/>
                <a:gd name="T10" fmla="*/ 14 w 21"/>
                <a:gd name="T11" fmla="*/ 48 h 97"/>
                <a:gd name="T12" fmla="*/ 12 w 21"/>
                <a:gd name="T13" fmla="*/ 36 h 97"/>
                <a:gd name="T14" fmla="*/ 11 w 21"/>
                <a:gd name="T15" fmla="*/ 24 h 97"/>
                <a:gd name="T16" fmla="*/ 10 w 21"/>
                <a:gd name="T17" fmla="*/ 13 h 97"/>
                <a:gd name="T18" fmla="*/ 11 w 21"/>
                <a:gd name="T19" fmla="*/ 0 h 97"/>
                <a:gd name="T20" fmla="*/ 1 w 21"/>
                <a:gd name="T21" fmla="*/ 0 h 97"/>
                <a:gd name="T22" fmla="*/ 0 w 21"/>
                <a:gd name="T23" fmla="*/ 13 h 97"/>
                <a:gd name="T24" fmla="*/ 1 w 21"/>
                <a:gd name="T25" fmla="*/ 24 h 97"/>
                <a:gd name="T26" fmla="*/ 2 w 21"/>
                <a:gd name="T27" fmla="*/ 39 h 97"/>
                <a:gd name="T28" fmla="*/ 5 w 21"/>
                <a:gd name="T29" fmla="*/ 50 h 97"/>
                <a:gd name="T30" fmla="*/ 7 w 21"/>
                <a:gd name="T31" fmla="*/ 62 h 97"/>
                <a:gd name="T32" fmla="*/ 10 w 21"/>
                <a:gd name="T33" fmla="*/ 74 h 97"/>
                <a:gd name="T34" fmla="*/ 11 w 21"/>
                <a:gd name="T35" fmla="*/ 85 h 97"/>
                <a:gd name="T36" fmla="*/ 12 w 21"/>
                <a:gd name="T37" fmla="*/ 95 h 97"/>
                <a:gd name="T38" fmla="*/ 12 w 21"/>
                <a:gd name="T39" fmla="*/ 97 h 97"/>
                <a:gd name="T40" fmla="*/ 12 w 21"/>
                <a:gd name="T41" fmla="*/ 95 h 97"/>
                <a:gd name="T42" fmla="*/ 12 w 21"/>
                <a:gd name="T43" fmla="*/ 95 h 97"/>
                <a:gd name="T44" fmla="*/ 12 w 21"/>
                <a:gd name="T45" fmla="*/ 97 h 97"/>
                <a:gd name="T46" fmla="*/ 21 w 21"/>
                <a:gd name="T47" fmla="*/ 94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"/>
                <a:gd name="T73" fmla="*/ 0 h 97"/>
                <a:gd name="T74" fmla="*/ 21 w 21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" h="97">
                  <a:moveTo>
                    <a:pt x="21" y="94"/>
                  </a:moveTo>
                  <a:lnTo>
                    <a:pt x="21" y="95"/>
                  </a:lnTo>
                  <a:lnTo>
                    <a:pt x="20" y="85"/>
                  </a:lnTo>
                  <a:lnTo>
                    <a:pt x="19" y="72"/>
                  </a:lnTo>
                  <a:lnTo>
                    <a:pt x="17" y="60"/>
                  </a:lnTo>
                  <a:lnTo>
                    <a:pt x="14" y="48"/>
                  </a:lnTo>
                  <a:lnTo>
                    <a:pt x="12" y="36"/>
                  </a:lnTo>
                  <a:lnTo>
                    <a:pt x="11" y="24"/>
                  </a:lnTo>
                  <a:lnTo>
                    <a:pt x="10" y="13"/>
                  </a:lnTo>
                  <a:lnTo>
                    <a:pt x="11" y="0"/>
                  </a:lnTo>
                  <a:lnTo>
                    <a:pt x="1" y="0"/>
                  </a:lnTo>
                  <a:lnTo>
                    <a:pt x="0" y="13"/>
                  </a:lnTo>
                  <a:lnTo>
                    <a:pt x="1" y="24"/>
                  </a:lnTo>
                  <a:lnTo>
                    <a:pt x="2" y="39"/>
                  </a:lnTo>
                  <a:lnTo>
                    <a:pt x="5" y="50"/>
                  </a:lnTo>
                  <a:lnTo>
                    <a:pt x="7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21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7" name="Freeform 18"/>
            <p:cNvSpPr>
              <a:spLocks noChangeAspect="1"/>
            </p:cNvSpPr>
            <p:nvPr/>
          </p:nvSpPr>
          <p:spPr bwMode="auto">
            <a:xfrm>
              <a:off x="2402" y="1950"/>
              <a:ext cx="25" cy="56"/>
            </a:xfrm>
            <a:custGeom>
              <a:avLst/>
              <a:gdLst>
                <a:gd name="T0" fmla="*/ 23 w 25"/>
                <a:gd name="T1" fmla="*/ 49 h 56"/>
                <a:gd name="T2" fmla="*/ 25 w 25"/>
                <a:gd name="T3" fmla="*/ 50 h 56"/>
                <a:gd name="T4" fmla="*/ 21 w 25"/>
                <a:gd name="T5" fmla="*/ 44 h 56"/>
                <a:gd name="T6" fmla="*/ 20 w 25"/>
                <a:gd name="T7" fmla="*/ 39 h 56"/>
                <a:gd name="T8" fmla="*/ 18 w 25"/>
                <a:gd name="T9" fmla="*/ 34 h 56"/>
                <a:gd name="T10" fmla="*/ 15 w 25"/>
                <a:gd name="T11" fmla="*/ 27 h 56"/>
                <a:gd name="T12" fmla="*/ 14 w 25"/>
                <a:gd name="T13" fmla="*/ 21 h 56"/>
                <a:gd name="T14" fmla="*/ 12 w 25"/>
                <a:gd name="T15" fmla="*/ 14 h 56"/>
                <a:gd name="T16" fmla="*/ 10 w 25"/>
                <a:gd name="T17" fmla="*/ 7 h 56"/>
                <a:gd name="T18" fmla="*/ 9 w 25"/>
                <a:gd name="T19" fmla="*/ 0 h 56"/>
                <a:gd name="T20" fmla="*/ 0 w 25"/>
                <a:gd name="T21" fmla="*/ 3 h 56"/>
                <a:gd name="T22" fmla="*/ 1 w 25"/>
                <a:gd name="T23" fmla="*/ 10 h 56"/>
                <a:gd name="T24" fmla="*/ 2 w 25"/>
                <a:gd name="T25" fmla="*/ 17 h 56"/>
                <a:gd name="T26" fmla="*/ 5 w 25"/>
                <a:gd name="T27" fmla="*/ 24 h 56"/>
                <a:gd name="T28" fmla="*/ 6 w 25"/>
                <a:gd name="T29" fmla="*/ 30 h 56"/>
                <a:gd name="T30" fmla="*/ 8 w 25"/>
                <a:gd name="T31" fmla="*/ 37 h 56"/>
                <a:gd name="T32" fmla="*/ 10 w 25"/>
                <a:gd name="T33" fmla="*/ 44 h 56"/>
                <a:gd name="T34" fmla="*/ 14 w 25"/>
                <a:gd name="T35" fmla="*/ 49 h 56"/>
                <a:gd name="T36" fmla="*/ 18 w 25"/>
                <a:gd name="T37" fmla="*/ 55 h 56"/>
                <a:gd name="T38" fmla="*/ 19 w 25"/>
                <a:gd name="T39" fmla="*/ 56 h 56"/>
                <a:gd name="T40" fmla="*/ 18 w 25"/>
                <a:gd name="T41" fmla="*/ 55 h 56"/>
                <a:gd name="T42" fmla="*/ 18 w 25"/>
                <a:gd name="T43" fmla="*/ 56 h 56"/>
                <a:gd name="T44" fmla="*/ 19 w 25"/>
                <a:gd name="T45" fmla="*/ 56 h 56"/>
                <a:gd name="T46" fmla="*/ 23 w 25"/>
                <a:gd name="T47" fmla="*/ 49 h 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56"/>
                <a:gd name="T74" fmla="*/ 25 w 25"/>
                <a:gd name="T75" fmla="*/ 56 h 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56">
                  <a:moveTo>
                    <a:pt x="23" y="49"/>
                  </a:moveTo>
                  <a:lnTo>
                    <a:pt x="25" y="50"/>
                  </a:lnTo>
                  <a:lnTo>
                    <a:pt x="21" y="44"/>
                  </a:lnTo>
                  <a:lnTo>
                    <a:pt x="20" y="39"/>
                  </a:lnTo>
                  <a:lnTo>
                    <a:pt x="18" y="34"/>
                  </a:lnTo>
                  <a:lnTo>
                    <a:pt x="15" y="27"/>
                  </a:lnTo>
                  <a:lnTo>
                    <a:pt x="14" y="21"/>
                  </a:lnTo>
                  <a:lnTo>
                    <a:pt x="12" y="14"/>
                  </a:lnTo>
                  <a:lnTo>
                    <a:pt x="10" y="7"/>
                  </a:lnTo>
                  <a:lnTo>
                    <a:pt x="9" y="0"/>
                  </a:lnTo>
                  <a:lnTo>
                    <a:pt x="0" y="3"/>
                  </a:lnTo>
                  <a:lnTo>
                    <a:pt x="1" y="10"/>
                  </a:lnTo>
                  <a:lnTo>
                    <a:pt x="2" y="17"/>
                  </a:lnTo>
                  <a:lnTo>
                    <a:pt x="5" y="24"/>
                  </a:lnTo>
                  <a:lnTo>
                    <a:pt x="6" y="30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4" y="49"/>
                  </a:lnTo>
                  <a:lnTo>
                    <a:pt x="18" y="55"/>
                  </a:lnTo>
                  <a:lnTo>
                    <a:pt x="19" y="56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9" y="56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8" name="Freeform 19"/>
            <p:cNvSpPr>
              <a:spLocks noChangeAspect="1"/>
            </p:cNvSpPr>
            <p:nvPr/>
          </p:nvSpPr>
          <p:spPr bwMode="auto">
            <a:xfrm>
              <a:off x="2421" y="1999"/>
              <a:ext cx="148" cy="27"/>
            </a:xfrm>
            <a:custGeom>
              <a:avLst/>
              <a:gdLst>
                <a:gd name="T0" fmla="*/ 143 w 148"/>
                <a:gd name="T1" fmla="*/ 13 h 27"/>
                <a:gd name="T2" fmla="*/ 146 w 148"/>
                <a:gd name="T3" fmla="*/ 11 h 27"/>
                <a:gd name="T4" fmla="*/ 128 w 148"/>
                <a:gd name="T5" fmla="*/ 14 h 27"/>
                <a:gd name="T6" fmla="*/ 109 w 148"/>
                <a:gd name="T7" fmla="*/ 15 h 27"/>
                <a:gd name="T8" fmla="*/ 90 w 148"/>
                <a:gd name="T9" fmla="*/ 17 h 27"/>
                <a:gd name="T10" fmla="*/ 72 w 148"/>
                <a:gd name="T11" fmla="*/ 17 h 27"/>
                <a:gd name="T12" fmla="*/ 54 w 148"/>
                <a:gd name="T13" fmla="*/ 15 h 27"/>
                <a:gd name="T14" fmla="*/ 36 w 148"/>
                <a:gd name="T15" fmla="*/ 13 h 27"/>
                <a:gd name="T16" fmla="*/ 21 w 148"/>
                <a:gd name="T17" fmla="*/ 7 h 27"/>
                <a:gd name="T18" fmla="*/ 4 w 148"/>
                <a:gd name="T19" fmla="*/ 0 h 27"/>
                <a:gd name="T20" fmla="*/ 0 w 148"/>
                <a:gd name="T21" fmla="*/ 7 h 27"/>
                <a:gd name="T22" fmla="*/ 16 w 148"/>
                <a:gd name="T23" fmla="*/ 16 h 27"/>
                <a:gd name="T24" fmla="*/ 34 w 148"/>
                <a:gd name="T25" fmla="*/ 22 h 27"/>
                <a:gd name="T26" fmla="*/ 52 w 148"/>
                <a:gd name="T27" fmla="*/ 25 h 27"/>
                <a:gd name="T28" fmla="*/ 72 w 148"/>
                <a:gd name="T29" fmla="*/ 27 h 27"/>
                <a:gd name="T30" fmla="*/ 90 w 148"/>
                <a:gd name="T31" fmla="*/ 27 h 27"/>
                <a:gd name="T32" fmla="*/ 109 w 148"/>
                <a:gd name="T33" fmla="*/ 25 h 27"/>
                <a:gd name="T34" fmla="*/ 128 w 148"/>
                <a:gd name="T35" fmla="*/ 23 h 27"/>
                <a:gd name="T36" fmla="*/ 146 w 148"/>
                <a:gd name="T37" fmla="*/ 21 h 27"/>
                <a:gd name="T38" fmla="*/ 148 w 148"/>
                <a:gd name="T39" fmla="*/ 20 h 27"/>
                <a:gd name="T40" fmla="*/ 146 w 148"/>
                <a:gd name="T41" fmla="*/ 21 h 27"/>
                <a:gd name="T42" fmla="*/ 147 w 148"/>
                <a:gd name="T43" fmla="*/ 21 h 27"/>
                <a:gd name="T44" fmla="*/ 148 w 148"/>
                <a:gd name="T45" fmla="*/ 20 h 27"/>
                <a:gd name="T46" fmla="*/ 143 w 148"/>
                <a:gd name="T47" fmla="*/ 13 h 2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"/>
                <a:gd name="T73" fmla="*/ 0 h 27"/>
                <a:gd name="T74" fmla="*/ 148 w 148"/>
                <a:gd name="T75" fmla="*/ 27 h 2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" h="27">
                  <a:moveTo>
                    <a:pt x="143" y="13"/>
                  </a:moveTo>
                  <a:lnTo>
                    <a:pt x="146" y="11"/>
                  </a:lnTo>
                  <a:lnTo>
                    <a:pt x="128" y="14"/>
                  </a:lnTo>
                  <a:lnTo>
                    <a:pt x="109" y="15"/>
                  </a:lnTo>
                  <a:lnTo>
                    <a:pt x="90" y="17"/>
                  </a:lnTo>
                  <a:lnTo>
                    <a:pt x="72" y="17"/>
                  </a:lnTo>
                  <a:lnTo>
                    <a:pt x="54" y="15"/>
                  </a:lnTo>
                  <a:lnTo>
                    <a:pt x="36" y="13"/>
                  </a:lnTo>
                  <a:lnTo>
                    <a:pt x="21" y="7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" y="16"/>
                  </a:lnTo>
                  <a:lnTo>
                    <a:pt x="34" y="22"/>
                  </a:lnTo>
                  <a:lnTo>
                    <a:pt x="52" y="25"/>
                  </a:lnTo>
                  <a:lnTo>
                    <a:pt x="72" y="27"/>
                  </a:lnTo>
                  <a:lnTo>
                    <a:pt x="90" y="27"/>
                  </a:lnTo>
                  <a:lnTo>
                    <a:pt x="109" y="25"/>
                  </a:lnTo>
                  <a:lnTo>
                    <a:pt x="128" y="23"/>
                  </a:lnTo>
                  <a:lnTo>
                    <a:pt x="146" y="21"/>
                  </a:lnTo>
                  <a:lnTo>
                    <a:pt x="148" y="20"/>
                  </a:lnTo>
                  <a:lnTo>
                    <a:pt x="146" y="21"/>
                  </a:lnTo>
                  <a:lnTo>
                    <a:pt x="147" y="21"/>
                  </a:lnTo>
                  <a:lnTo>
                    <a:pt x="148" y="2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9" name="Freeform 20"/>
            <p:cNvSpPr>
              <a:spLocks noChangeAspect="1"/>
            </p:cNvSpPr>
            <p:nvPr/>
          </p:nvSpPr>
          <p:spPr bwMode="auto">
            <a:xfrm>
              <a:off x="2564" y="1969"/>
              <a:ext cx="26" cy="50"/>
            </a:xfrm>
            <a:custGeom>
              <a:avLst/>
              <a:gdLst>
                <a:gd name="T0" fmla="*/ 17 w 26"/>
                <a:gd name="T1" fmla="*/ 4 h 50"/>
                <a:gd name="T2" fmla="*/ 18 w 26"/>
                <a:gd name="T3" fmla="*/ 0 h 50"/>
                <a:gd name="T4" fmla="*/ 13 w 26"/>
                <a:gd name="T5" fmla="*/ 6 h 50"/>
                <a:gd name="T6" fmla="*/ 11 w 26"/>
                <a:gd name="T7" fmla="*/ 13 h 50"/>
                <a:gd name="T8" fmla="*/ 10 w 26"/>
                <a:gd name="T9" fmla="*/ 19 h 50"/>
                <a:gd name="T10" fmla="*/ 9 w 26"/>
                <a:gd name="T11" fmla="*/ 25 h 50"/>
                <a:gd name="T12" fmla="*/ 7 w 26"/>
                <a:gd name="T13" fmla="*/ 31 h 50"/>
                <a:gd name="T14" fmla="*/ 5 w 26"/>
                <a:gd name="T15" fmla="*/ 36 h 50"/>
                <a:gd name="T16" fmla="*/ 4 w 26"/>
                <a:gd name="T17" fmla="*/ 39 h 50"/>
                <a:gd name="T18" fmla="*/ 0 w 26"/>
                <a:gd name="T19" fmla="*/ 43 h 50"/>
                <a:gd name="T20" fmla="*/ 5 w 26"/>
                <a:gd name="T21" fmla="*/ 50 h 50"/>
                <a:gd name="T22" fmla="*/ 11 w 26"/>
                <a:gd name="T23" fmla="*/ 46 h 50"/>
                <a:gd name="T24" fmla="*/ 14 w 26"/>
                <a:gd name="T25" fmla="*/ 40 h 50"/>
                <a:gd name="T26" fmla="*/ 17 w 26"/>
                <a:gd name="T27" fmla="*/ 33 h 50"/>
                <a:gd name="T28" fmla="*/ 18 w 26"/>
                <a:gd name="T29" fmla="*/ 27 h 50"/>
                <a:gd name="T30" fmla="*/ 19 w 26"/>
                <a:gd name="T31" fmla="*/ 21 h 50"/>
                <a:gd name="T32" fmla="*/ 20 w 26"/>
                <a:gd name="T33" fmla="*/ 15 h 50"/>
                <a:gd name="T34" fmla="*/ 23 w 26"/>
                <a:gd name="T35" fmla="*/ 11 h 50"/>
                <a:gd name="T36" fmla="*/ 25 w 26"/>
                <a:gd name="T37" fmla="*/ 5 h 50"/>
                <a:gd name="T38" fmla="*/ 26 w 26"/>
                <a:gd name="T39" fmla="*/ 1 h 50"/>
                <a:gd name="T40" fmla="*/ 25 w 26"/>
                <a:gd name="T41" fmla="*/ 5 h 50"/>
                <a:gd name="T42" fmla="*/ 26 w 26"/>
                <a:gd name="T43" fmla="*/ 4 h 50"/>
                <a:gd name="T44" fmla="*/ 26 w 26"/>
                <a:gd name="T45" fmla="*/ 1 h 50"/>
                <a:gd name="T46" fmla="*/ 17 w 26"/>
                <a:gd name="T47" fmla="*/ 4 h 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"/>
                <a:gd name="T73" fmla="*/ 0 h 50"/>
                <a:gd name="T74" fmla="*/ 26 w 26"/>
                <a:gd name="T75" fmla="*/ 50 h 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" h="50">
                  <a:moveTo>
                    <a:pt x="17" y="4"/>
                  </a:moveTo>
                  <a:lnTo>
                    <a:pt x="18" y="0"/>
                  </a:lnTo>
                  <a:lnTo>
                    <a:pt x="13" y="6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9" y="25"/>
                  </a:lnTo>
                  <a:lnTo>
                    <a:pt x="7" y="31"/>
                  </a:lnTo>
                  <a:lnTo>
                    <a:pt x="5" y="36"/>
                  </a:lnTo>
                  <a:lnTo>
                    <a:pt x="4" y="39"/>
                  </a:lnTo>
                  <a:lnTo>
                    <a:pt x="0" y="43"/>
                  </a:lnTo>
                  <a:lnTo>
                    <a:pt x="5" y="50"/>
                  </a:lnTo>
                  <a:lnTo>
                    <a:pt x="11" y="46"/>
                  </a:lnTo>
                  <a:lnTo>
                    <a:pt x="14" y="40"/>
                  </a:lnTo>
                  <a:lnTo>
                    <a:pt x="17" y="33"/>
                  </a:lnTo>
                  <a:lnTo>
                    <a:pt x="18" y="27"/>
                  </a:lnTo>
                  <a:lnTo>
                    <a:pt x="19" y="21"/>
                  </a:lnTo>
                  <a:lnTo>
                    <a:pt x="20" y="15"/>
                  </a:lnTo>
                  <a:lnTo>
                    <a:pt x="23" y="11"/>
                  </a:lnTo>
                  <a:lnTo>
                    <a:pt x="25" y="5"/>
                  </a:lnTo>
                  <a:lnTo>
                    <a:pt x="26" y="1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1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0" name="Freeform 21"/>
            <p:cNvSpPr>
              <a:spLocks noChangeAspect="1"/>
            </p:cNvSpPr>
            <p:nvPr/>
          </p:nvSpPr>
          <p:spPr bwMode="auto">
            <a:xfrm>
              <a:off x="2580" y="1932"/>
              <a:ext cx="17" cy="41"/>
            </a:xfrm>
            <a:custGeom>
              <a:avLst/>
              <a:gdLst>
                <a:gd name="T0" fmla="*/ 8 w 17"/>
                <a:gd name="T1" fmla="*/ 4 h 41"/>
                <a:gd name="T2" fmla="*/ 9 w 17"/>
                <a:gd name="T3" fmla="*/ 0 h 41"/>
                <a:gd name="T4" fmla="*/ 7 w 17"/>
                <a:gd name="T5" fmla="*/ 4 h 41"/>
                <a:gd name="T6" fmla="*/ 3 w 17"/>
                <a:gd name="T7" fmla="*/ 10 h 41"/>
                <a:gd name="T8" fmla="*/ 2 w 17"/>
                <a:gd name="T9" fmla="*/ 15 h 41"/>
                <a:gd name="T10" fmla="*/ 1 w 17"/>
                <a:gd name="T11" fmla="*/ 18 h 41"/>
                <a:gd name="T12" fmla="*/ 0 w 17"/>
                <a:gd name="T13" fmla="*/ 24 h 41"/>
                <a:gd name="T14" fmla="*/ 0 w 17"/>
                <a:gd name="T15" fmla="*/ 29 h 41"/>
                <a:gd name="T16" fmla="*/ 0 w 17"/>
                <a:gd name="T17" fmla="*/ 35 h 41"/>
                <a:gd name="T18" fmla="*/ 1 w 17"/>
                <a:gd name="T19" fmla="*/ 41 h 41"/>
                <a:gd name="T20" fmla="*/ 10 w 17"/>
                <a:gd name="T21" fmla="*/ 38 h 41"/>
                <a:gd name="T22" fmla="*/ 9 w 17"/>
                <a:gd name="T23" fmla="*/ 35 h 41"/>
                <a:gd name="T24" fmla="*/ 9 w 17"/>
                <a:gd name="T25" fmla="*/ 29 h 41"/>
                <a:gd name="T26" fmla="*/ 9 w 17"/>
                <a:gd name="T27" fmla="*/ 24 h 41"/>
                <a:gd name="T28" fmla="*/ 10 w 17"/>
                <a:gd name="T29" fmla="*/ 21 h 41"/>
                <a:gd name="T30" fmla="*/ 11 w 17"/>
                <a:gd name="T31" fmla="*/ 17 h 41"/>
                <a:gd name="T32" fmla="*/ 13 w 17"/>
                <a:gd name="T33" fmla="*/ 12 h 41"/>
                <a:gd name="T34" fmla="*/ 14 w 17"/>
                <a:gd name="T35" fmla="*/ 9 h 41"/>
                <a:gd name="T36" fmla="*/ 16 w 17"/>
                <a:gd name="T37" fmla="*/ 5 h 41"/>
                <a:gd name="T38" fmla="*/ 17 w 17"/>
                <a:gd name="T39" fmla="*/ 2 h 41"/>
                <a:gd name="T40" fmla="*/ 16 w 17"/>
                <a:gd name="T41" fmla="*/ 5 h 41"/>
                <a:gd name="T42" fmla="*/ 17 w 17"/>
                <a:gd name="T43" fmla="*/ 4 h 41"/>
                <a:gd name="T44" fmla="*/ 17 w 17"/>
                <a:gd name="T45" fmla="*/ 2 h 41"/>
                <a:gd name="T46" fmla="*/ 8 w 17"/>
                <a:gd name="T47" fmla="*/ 4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"/>
                <a:gd name="T73" fmla="*/ 0 h 41"/>
                <a:gd name="T74" fmla="*/ 17 w 17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" h="41">
                  <a:moveTo>
                    <a:pt x="8" y="4"/>
                  </a:moveTo>
                  <a:lnTo>
                    <a:pt x="9" y="0"/>
                  </a:lnTo>
                  <a:lnTo>
                    <a:pt x="7" y="4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1" y="41"/>
                  </a:lnTo>
                  <a:lnTo>
                    <a:pt x="10" y="38"/>
                  </a:lnTo>
                  <a:lnTo>
                    <a:pt x="9" y="35"/>
                  </a:lnTo>
                  <a:lnTo>
                    <a:pt x="9" y="29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1" y="17"/>
                  </a:lnTo>
                  <a:lnTo>
                    <a:pt x="13" y="12"/>
                  </a:lnTo>
                  <a:lnTo>
                    <a:pt x="14" y="9"/>
                  </a:lnTo>
                  <a:lnTo>
                    <a:pt x="16" y="5"/>
                  </a:lnTo>
                  <a:lnTo>
                    <a:pt x="17" y="2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1" name="Freeform 22"/>
            <p:cNvSpPr>
              <a:spLocks noChangeAspect="1"/>
            </p:cNvSpPr>
            <p:nvPr/>
          </p:nvSpPr>
          <p:spPr bwMode="auto">
            <a:xfrm>
              <a:off x="2577" y="1871"/>
              <a:ext cx="20" cy="65"/>
            </a:xfrm>
            <a:custGeom>
              <a:avLst/>
              <a:gdLst>
                <a:gd name="T0" fmla="*/ 0 w 20"/>
                <a:gd name="T1" fmla="*/ 6 h 65"/>
                <a:gd name="T2" fmla="*/ 0 w 20"/>
                <a:gd name="T3" fmla="*/ 7 h 65"/>
                <a:gd name="T4" fmla="*/ 4 w 20"/>
                <a:gd name="T5" fmla="*/ 12 h 65"/>
                <a:gd name="T6" fmla="*/ 6 w 20"/>
                <a:gd name="T7" fmla="*/ 18 h 65"/>
                <a:gd name="T8" fmla="*/ 9 w 20"/>
                <a:gd name="T9" fmla="*/ 25 h 65"/>
                <a:gd name="T10" fmla="*/ 9 w 20"/>
                <a:gd name="T11" fmla="*/ 32 h 65"/>
                <a:gd name="T12" fmla="*/ 10 w 20"/>
                <a:gd name="T13" fmla="*/ 39 h 65"/>
                <a:gd name="T14" fmla="*/ 10 w 20"/>
                <a:gd name="T15" fmla="*/ 47 h 65"/>
                <a:gd name="T16" fmla="*/ 10 w 20"/>
                <a:gd name="T17" fmla="*/ 56 h 65"/>
                <a:gd name="T18" fmla="*/ 11 w 20"/>
                <a:gd name="T19" fmla="*/ 65 h 65"/>
                <a:gd name="T20" fmla="*/ 20 w 20"/>
                <a:gd name="T21" fmla="*/ 63 h 65"/>
                <a:gd name="T22" fmla="*/ 19 w 20"/>
                <a:gd name="T23" fmla="*/ 56 h 65"/>
                <a:gd name="T24" fmla="*/ 19 w 20"/>
                <a:gd name="T25" fmla="*/ 47 h 65"/>
                <a:gd name="T26" fmla="*/ 19 w 20"/>
                <a:gd name="T27" fmla="*/ 39 h 65"/>
                <a:gd name="T28" fmla="*/ 18 w 20"/>
                <a:gd name="T29" fmla="*/ 32 h 65"/>
                <a:gd name="T30" fmla="*/ 18 w 20"/>
                <a:gd name="T31" fmla="*/ 22 h 65"/>
                <a:gd name="T32" fmla="*/ 16 w 20"/>
                <a:gd name="T33" fmla="*/ 15 h 65"/>
                <a:gd name="T34" fmla="*/ 13 w 20"/>
                <a:gd name="T35" fmla="*/ 7 h 65"/>
                <a:gd name="T36" fmla="*/ 7 w 20"/>
                <a:gd name="T37" fmla="*/ 0 h 65"/>
                <a:gd name="T38" fmla="*/ 7 w 20"/>
                <a:gd name="T39" fmla="*/ 1 h 65"/>
                <a:gd name="T40" fmla="*/ 0 w 20"/>
                <a:gd name="T41" fmla="*/ 6 h 65"/>
                <a:gd name="T42" fmla="*/ 0 w 20"/>
                <a:gd name="T43" fmla="*/ 6 h 65"/>
                <a:gd name="T44" fmla="*/ 0 w 20"/>
                <a:gd name="T45" fmla="*/ 7 h 65"/>
                <a:gd name="T46" fmla="*/ 0 w 20"/>
                <a:gd name="T47" fmla="*/ 6 h 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65"/>
                <a:gd name="T74" fmla="*/ 20 w 20"/>
                <a:gd name="T75" fmla="*/ 65 h 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65">
                  <a:moveTo>
                    <a:pt x="0" y="6"/>
                  </a:moveTo>
                  <a:lnTo>
                    <a:pt x="0" y="7"/>
                  </a:lnTo>
                  <a:lnTo>
                    <a:pt x="4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9" y="32"/>
                  </a:lnTo>
                  <a:lnTo>
                    <a:pt x="10" y="39"/>
                  </a:lnTo>
                  <a:lnTo>
                    <a:pt x="10" y="47"/>
                  </a:lnTo>
                  <a:lnTo>
                    <a:pt x="10" y="56"/>
                  </a:lnTo>
                  <a:lnTo>
                    <a:pt x="11" y="65"/>
                  </a:lnTo>
                  <a:lnTo>
                    <a:pt x="20" y="63"/>
                  </a:lnTo>
                  <a:lnTo>
                    <a:pt x="19" y="56"/>
                  </a:lnTo>
                  <a:lnTo>
                    <a:pt x="19" y="47"/>
                  </a:lnTo>
                  <a:lnTo>
                    <a:pt x="19" y="39"/>
                  </a:lnTo>
                  <a:lnTo>
                    <a:pt x="18" y="32"/>
                  </a:lnTo>
                  <a:lnTo>
                    <a:pt x="18" y="22"/>
                  </a:lnTo>
                  <a:lnTo>
                    <a:pt x="16" y="15"/>
                  </a:lnTo>
                  <a:lnTo>
                    <a:pt x="13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2" name="Freeform 23"/>
            <p:cNvSpPr>
              <a:spLocks noChangeAspect="1"/>
            </p:cNvSpPr>
            <p:nvPr/>
          </p:nvSpPr>
          <p:spPr bwMode="auto">
            <a:xfrm>
              <a:off x="2573" y="1863"/>
              <a:ext cx="11" cy="14"/>
            </a:xfrm>
            <a:custGeom>
              <a:avLst/>
              <a:gdLst>
                <a:gd name="T0" fmla="*/ 3 w 11"/>
                <a:gd name="T1" fmla="*/ 9 h 14"/>
                <a:gd name="T2" fmla="*/ 0 w 11"/>
                <a:gd name="T3" fmla="*/ 7 h 14"/>
                <a:gd name="T4" fmla="*/ 1 w 11"/>
                <a:gd name="T5" fmla="*/ 8 h 14"/>
                <a:gd name="T6" fmla="*/ 1 w 11"/>
                <a:gd name="T7" fmla="*/ 10 h 14"/>
                <a:gd name="T8" fmla="*/ 3 w 11"/>
                <a:gd name="T9" fmla="*/ 12 h 14"/>
                <a:gd name="T10" fmla="*/ 4 w 11"/>
                <a:gd name="T11" fmla="*/ 14 h 14"/>
                <a:gd name="T12" fmla="*/ 11 w 11"/>
                <a:gd name="T13" fmla="*/ 9 h 14"/>
                <a:gd name="T14" fmla="*/ 10 w 11"/>
                <a:gd name="T15" fmla="*/ 7 h 14"/>
                <a:gd name="T16" fmla="*/ 10 w 11"/>
                <a:gd name="T17" fmla="*/ 6 h 14"/>
                <a:gd name="T18" fmla="*/ 10 w 11"/>
                <a:gd name="T19" fmla="*/ 6 h 14"/>
                <a:gd name="T20" fmla="*/ 9 w 11"/>
                <a:gd name="T21" fmla="*/ 2 h 14"/>
                <a:gd name="T22" fmla="*/ 5 w 11"/>
                <a:gd name="T23" fmla="*/ 0 h 14"/>
                <a:gd name="T24" fmla="*/ 9 w 11"/>
                <a:gd name="T25" fmla="*/ 2 h 14"/>
                <a:gd name="T26" fmla="*/ 8 w 11"/>
                <a:gd name="T27" fmla="*/ 1 h 14"/>
                <a:gd name="T28" fmla="*/ 5 w 11"/>
                <a:gd name="T29" fmla="*/ 0 h 14"/>
                <a:gd name="T30" fmla="*/ 3 w 11"/>
                <a:gd name="T31" fmla="*/ 9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4"/>
                <a:gd name="T50" fmla="*/ 11 w 11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4">
                  <a:moveTo>
                    <a:pt x="3" y="9"/>
                  </a:move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4" y="14"/>
                  </a:lnTo>
                  <a:lnTo>
                    <a:pt x="11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9" y="2"/>
                  </a:lnTo>
                  <a:lnTo>
                    <a:pt x="5" y="0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3" name="Freeform 24"/>
            <p:cNvSpPr>
              <a:spLocks noChangeAspect="1"/>
            </p:cNvSpPr>
            <p:nvPr/>
          </p:nvSpPr>
          <p:spPr bwMode="auto">
            <a:xfrm>
              <a:off x="2557" y="1857"/>
              <a:ext cx="21" cy="15"/>
            </a:xfrm>
            <a:custGeom>
              <a:avLst/>
              <a:gdLst>
                <a:gd name="T0" fmla="*/ 1 w 21"/>
                <a:gd name="T1" fmla="*/ 9 h 15"/>
                <a:gd name="T2" fmla="*/ 0 w 21"/>
                <a:gd name="T3" fmla="*/ 9 h 15"/>
                <a:gd name="T4" fmla="*/ 19 w 21"/>
                <a:gd name="T5" fmla="*/ 15 h 15"/>
                <a:gd name="T6" fmla="*/ 21 w 21"/>
                <a:gd name="T7" fmla="*/ 6 h 15"/>
                <a:gd name="T8" fmla="*/ 3 w 21"/>
                <a:gd name="T9" fmla="*/ 0 h 15"/>
                <a:gd name="T10" fmla="*/ 1 w 21"/>
                <a:gd name="T11" fmla="*/ 0 h 15"/>
                <a:gd name="T12" fmla="*/ 3 w 21"/>
                <a:gd name="T13" fmla="*/ 0 h 15"/>
                <a:gd name="T14" fmla="*/ 3 w 21"/>
                <a:gd name="T15" fmla="*/ 0 h 15"/>
                <a:gd name="T16" fmla="*/ 1 w 21"/>
                <a:gd name="T17" fmla="*/ 0 h 15"/>
                <a:gd name="T18" fmla="*/ 1 w 21"/>
                <a:gd name="T19" fmla="*/ 9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5"/>
                <a:gd name="T32" fmla="*/ 21 w 21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5">
                  <a:moveTo>
                    <a:pt x="1" y="9"/>
                  </a:moveTo>
                  <a:lnTo>
                    <a:pt x="0" y="9"/>
                  </a:lnTo>
                  <a:lnTo>
                    <a:pt x="19" y="15"/>
                  </a:lnTo>
                  <a:lnTo>
                    <a:pt x="21" y="6"/>
                  </a:lnTo>
                  <a:lnTo>
                    <a:pt x="3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4" name="Freeform 25"/>
            <p:cNvSpPr>
              <a:spLocks noChangeAspect="1"/>
            </p:cNvSpPr>
            <p:nvPr/>
          </p:nvSpPr>
          <p:spPr bwMode="auto">
            <a:xfrm>
              <a:off x="2548" y="1857"/>
              <a:ext cx="10" cy="9"/>
            </a:xfrm>
            <a:custGeom>
              <a:avLst/>
              <a:gdLst>
                <a:gd name="T0" fmla="*/ 0 w 10"/>
                <a:gd name="T1" fmla="*/ 9 h 9"/>
                <a:gd name="T2" fmla="*/ 1 w 10"/>
                <a:gd name="T3" fmla="*/ 9 h 9"/>
                <a:gd name="T4" fmla="*/ 5 w 10"/>
                <a:gd name="T5" fmla="*/ 9 h 9"/>
                <a:gd name="T6" fmla="*/ 7 w 10"/>
                <a:gd name="T7" fmla="*/ 9 h 9"/>
                <a:gd name="T8" fmla="*/ 8 w 10"/>
                <a:gd name="T9" fmla="*/ 9 h 9"/>
                <a:gd name="T10" fmla="*/ 10 w 10"/>
                <a:gd name="T11" fmla="*/ 9 h 9"/>
                <a:gd name="T12" fmla="*/ 10 w 10"/>
                <a:gd name="T13" fmla="*/ 0 h 9"/>
                <a:gd name="T14" fmla="*/ 8 w 10"/>
                <a:gd name="T15" fmla="*/ 0 h 9"/>
                <a:gd name="T16" fmla="*/ 7 w 10"/>
                <a:gd name="T17" fmla="*/ 0 h 9"/>
                <a:gd name="T18" fmla="*/ 5 w 10"/>
                <a:gd name="T19" fmla="*/ 0 h 9"/>
                <a:gd name="T20" fmla="*/ 3 w 10"/>
                <a:gd name="T21" fmla="*/ 0 h 9"/>
                <a:gd name="T22" fmla="*/ 5 w 10"/>
                <a:gd name="T23" fmla="*/ 0 h 9"/>
                <a:gd name="T24" fmla="*/ 0 w 10"/>
                <a:gd name="T25" fmla="*/ 9 h 9"/>
                <a:gd name="T26" fmla="*/ 1 w 10"/>
                <a:gd name="T27" fmla="*/ 9 h 9"/>
                <a:gd name="T28" fmla="*/ 1 w 10"/>
                <a:gd name="T29" fmla="*/ 9 h 9"/>
                <a:gd name="T30" fmla="*/ 0 w 10"/>
                <a:gd name="T31" fmla="*/ 9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"/>
                <a:gd name="T49" fmla="*/ 0 h 9"/>
                <a:gd name="T50" fmla="*/ 10 w 10"/>
                <a:gd name="T51" fmla="*/ 9 h 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" h="9">
                  <a:moveTo>
                    <a:pt x="0" y="9"/>
                  </a:moveTo>
                  <a:lnTo>
                    <a:pt x="1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5" name="Freeform 26"/>
            <p:cNvSpPr>
              <a:spLocks noChangeAspect="1"/>
            </p:cNvSpPr>
            <p:nvPr/>
          </p:nvSpPr>
          <p:spPr bwMode="auto">
            <a:xfrm>
              <a:off x="2484" y="1852"/>
              <a:ext cx="69" cy="18"/>
            </a:xfrm>
            <a:custGeom>
              <a:avLst/>
              <a:gdLst>
                <a:gd name="T0" fmla="*/ 5 w 69"/>
                <a:gd name="T1" fmla="*/ 18 h 18"/>
                <a:gd name="T2" fmla="*/ 5 w 69"/>
                <a:gd name="T3" fmla="*/ 17 h 18"/>
                <a:gd name="T4" fmla="*/ 11 w 69"/>
                <a:gd name="T5" fmla="*/ 14 h 18"/>
                <a:gd name="T6" fmla="*/ 19 w 69"/>
                <a:gd name="T7" fmla="*/ 12 h 18"/>
                <a:gd name="T8" fmla="*/ 27 w 69"/>
                <a:gd name="T9" fmla="*/ 11 h 18"/>
                <a:gd name="T10" fmla="*/ 36 w 69"/>
                <a:gd name="T11" fmla="*/ 10 h 18"/>
                <a:gd name="T12" fmla="*/ 44 w 69"/>
                <a:gd name="T13" fmla="*/ 10 h 18"/>
                <a:gd name="T14" fmla="*/ 51 w 69"/>
                <a:gd name="T15" fmla="*/ 11 h 18"/>
                <a:gd name="T16" fmla="*/ 58 w 69"/>
                <a:gd name="T17" fmla="*/ 12 h 18"/>
                <a:gd name="T18" fmla="*/ 64 w 69"/>
                <a:gd name="T19" fmla="*/ 14 h 18"/>
                <a:gd name="T20" fmla="*/ 69 w 69"/>
                <a:gd name="T21" fmla="*/ 5 h 18"/>
                <a:gd name="T22" fmla="*/ 60 w 69"/>
                <a:gd name="T23" fmla="*/ 2 h 18"/>
                <a:gd name="T24" fmla="*/ 53 w 69"/>
                <a:gd name="T25" fmla="*/ 1 h 18"/>
                <a:gd name="T26" fmla="*/ 44 w 69"/>
                <a:gd name="T27" fmla="*/ 0 h 18"/>
                <a:gd name="T28" fmla="*/ 36 w 69"/>
                <a:gd name="T29" fmla="*/ 0 h 18"/>
                <a:gd name="T30" fmla="*/ 25 w 69"/>
                <a:gd name="T31" fmla="*/ 1 h 18"/>
                <a:gd name="T32" fmla="*/ 17 w 69"/>
                <a:gd name="T33" fmla="*/ 2 h 18"/>
                <a:gd name="T34" fmla="*/ 9 w 69"/>
                <a:gd name="T35" fmla="*/ 5 h 18"/>
                <a:gd name="T36" fmla="*/ 0 w 69"/>
                <a:gd name="T37" fmla="*/ 10 h 18"/>
                <a:gd name="T38" fmla="*/ 0 w 69"/>
                <a:gd name="T39" fmla="*/ 8 h 18"/>
                <a:gd name="T40" fmla="*/ 5 w 69"/>
                <a:gd name="T41" fmla="*/ 18 h 18"/>
                <a:gd name="T42" fmla="*/ 5 w 69"/>
                <a:gd name="T43" fmla="*/ 18 h 18"/>
                <a:gd name="T44" fmla="*/ 5 w 69"/>
                <a:gd name="T45" fmla="*/ 17 h 18"/>
                <a:gd name="T46" fmla="*/ 5 w 69"/>
                <a:gd name="T47" fmla="*/ 18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9"/>
                <a:gd name="T73" fmla="*/ 0 h 18"/>
                <a:gd name="T74" fmla="*/ 69 w 69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9" h="18">
                  <a:moveTo>
                    <a:pt x="5" y="18"/>
                  </a:moveTo>
                  <a:lnTo>
                    <a:pt x="5" y="17"/>
                  </a:lnTo>
                  <a:lnTo>
                    <a:pt x="11" y="14"/>
                  </a:lnTo>
                  <a:lnTo>
                    <a:pt x="19" y="12"/>
                  </a:lnTo>
                  <a:lnTo>
                    <a:pt x="27" y="11"/>
                  </a:lnTo>
                  <a:lnTo>
                    <a:pt x="36" y="10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2"/>
                  </a:lnTo>
                  <a:lnTo>
                    <a:pt x="64" y="14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5" y="1"/>
                  </a:lnTo>
                  <a:lnTo>
                    <a:pt x="17" y="2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6" name="Freeform 27"/>
            <p:cNvSpPr>
              <a:spLocks noChangeAspect="1"/>
            </p:cNvSpPr>
            <p:nvPr/>
          </p:nvSpPr>
          <p:spPr bwMode="auto">
            <a:xfrm>
              <a:off x="2471" y="1860"/>
              <a:ext cx="18" cy="15"/>
            </a:xfrm>
            <a:custGeom>
              <a:avLst/>
              <a:gdLst>
                <a:gd name="T0" fmla="*/ 10 w 18"/>
                <a:gd name="T1" fmla="*/ 11 h 15"/>
                <a:gd name="T2" fmla="*/ 7 w 18"/>
                <a:gd name="T3" fmla="*/ 15 h 15"/>
                <a:gd name="T4" fmla="*/ 10 w 18"/>
                <a:gd name="T5" fmla="*/ 13 h 15"/>
                <a:gd name="T6" fmla="*/ 12 w 18"/>
                <a:gd name="T7" fmla="*/ 11 h 15"/>
                <a:gd name="T8" fmla="*/ 13 w 18"/>
                <a:gd name="T9" fmla="*/ 11 h 15"/>
                <a:gd name="T10" fmla="*/ 18 w 18"/>
                <a:gd name="T11" fmla="*/ 10 h 15"/>
                <a:gd name="T12" fmla="*/ 13 w 18"/>
                <a:gd name="T13" fmla="*/ 0 h 15"/>
                <a:gd name="T14" fmla="*/ 11 w 18"/>
                <a:gd name="T15" fmla="*/ 2 h 15"/>
                <a:gd name="T16" fmla="*/ 7 w 18"/>
                <a:gd name="T17" fmla="*/ 4 h 15"/>
                <a:gd name="T18" fmla="*/ 5 w 18"/>
                <a:gd name="T19" fmla="*/ 6 h 15"/>
                <a:gd name="T20" fmla="*/ 3 w 18"/>
                <a:gd name="T21" fmla="*/ 7 h 15"/>
                <a:gd name="T22" fmla="*/ 0 w 18"/>
                <a:gd name="T23" fmla="*/ 11 h 15"/>
                <a:gd name="T24" fmla="*/ 3 w 18"/>
                <a:gd name="T25" fmla="*/ 7 h 15"/>
                <a:gd name="T26" fmla="*/ 0 w 18"/>
                <a:gd name="T27" fmla="*/ 9 h 15"/>
                <a:gd name="T28" fmla="*/ 0 w 18"/>
                <a:gd name="T29" fmla="*/ 11 h 15"/>
                <a:gd name="T30" fmla="*/ 10 w 18"/>
                <a:gd name="T31" fmla="*/ 11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"/>
                <a:gd name="T49" fmla="*/ 0 h 15"/>
                <a:gd name="T50" fmla="*/ 18 w 18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" h="15">
                  <a:moveTo>
                    <a:pt x="10" y="11"/>
                  </a:moveTo>
                  <a:lnTo>
                    <a:pt x="7" y="15"/>
                  </a:lnTo>
                  <a:lnTo>
                    <a:pt x="10" y="13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8" y="1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7" name="Freeform 28"/>
            <p:cNvSpPr>
              <a:spLocks noChangeAspect="1"/>
            </p:cNvSpPr>
            <p:nvPr/>
          </p:nvSpPr>
          <p:spPr bwMode="auto">
            <a:xfrm>
              <a:off x="2471" y="1871"/>
              <a:ext cx="14" cy="65"/>
            </a:xfrm>
            <a:custGeom>
              <a:avLst/>
              <a:gdLst>
                <a:gd name="T0" fmla="*/ 11 w 14"/>
                <a:gd name="T1" fmla="*/ 56 h 65"/>
                <a:gd name="T2" fmla="*/ 14 w 14"/>
                <a:gd name="T3" fmla="*/ 60 h 65"/>
                <a:gd name="T4" fmla="*/ 10 w 14"/>
                <a:gd name="T5" fmla="*/ 0 h 65"/>
                <a:gd name="T6" fmla="*/ 0 w 14"/>
                <a:gd name="T7" fmla="*/ 0 h 65"/>
                <a:gd name="T8" fmla="*/ 5 w 14"/>
                <a:gd name="T9" fmla="*/ 60 h 65"/>
                <a:gd name="T10" fmla="*/ 9 w 14"/>
                <a:gd name="T11" fmla="*/ 65 h 65"/>
                <a:gd name="T12" fmla="*/ 5 w 14"/>
                <a:gd name="T13" fmla="*/ 60 h 65"/>
                <a:gd name="T14" fmla="*/ 5 w 14"/>
                <a:gd name="T15" fmla="*/ 64 h 65"/>
                <a:gd name="T16" fmla="*/ 9 w 14"/>
                <a:gd name="T17" fmla="*/ 65 h 65"/>
                <a:gd name="T18" fmla="*/ 11 w 14"/>
                <a:gd name="T19" fmla="*/ 56 h 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65"/>
                <a:gd name="T32" fmla="*/ 14 w 14"/>
                <a:gd name="T33" fmla="*/ 65 h 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65">
                  <a:moveTo>
                    <a:pt x="11" y="56"/>
                  </a:moveTo>
                  <a:lnTo>
                    <a:pt x="14" y="6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5" y="60"/>
                  </a:lnTo>
                  <a:lnTo>
                    <a:pt x="9" y="65"/>
                  </a:lnTo>
                  <a:lnTo>
                    <a:pt x="5" y="60"/>
                  </a:lnTo>
                  <a:lnTo>
                    <a:pt x="5" y="64"/>
                  </a:lnTo>
                  <a:lnTo>
                    <a:pt x="9" y="65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8" name="Freeform 29"/>
            <p:cNvSpPr>
              <a:spLocks noChangeAspect="1"/>
            </p:cNvSpPr>
            <p:nvPr/>
          </p:nvSpPr>
          <p:spPr bwMode="auto">
            <a:xfrm>
              <a:off x="2480" y="1927"/>
              <a:ext cx="27" cy="17"/>
            </a:xfrm>
            <a:custGeom>
              <a:avLst/>
              <a:gdLst>
                <a:gd name="T0" fmla="*/ 25 w 27"/>
                <a:gd name="T1" fmla="*/ 8 h 17"/>
                <a:gd name="T2" fmla="*/ 27 w 27"/>
                <a:gd name="T3" fmla="*/ 8 h 17"/>
                <a:gd name="T4" fmla="*/ 2 w 27"/>
                <a:gd name="T5" fmla="*/ 0 h 17"/>
                <a:gd name="T6" fmla="*/ 0 w 27"/>
                <a:gd name="T7" fmla="*/ 9 h 17"/>
                <a:gd name="T8" fmla="*/ 24 w 27"/>
                <a:gd name="T9" fmla="*/ 17 h 17"/>
                <a:gd name="T10" fmla="*/ 25 w 27"/>
                <a:gd name="T11" fmla="*/ 17 h 17"/>
                <a:gd name="T12" fmla="*/ 24 w 27"/>
                <a:gd name="T13" fmla="*/ 17 h 17"/>
                <a:gd name="T14" fmla="*/ 24 w 27"/>
                <a:gd name="T15" fmla="*/ 17 h 17"/>
                <a:gd name="T16" fmla="*/ 25 w 27"/>
                <a:gd name="T17" fmla="*/ 17 h 17"/>
                <a:gd name="T18" fmla="*/ 25 w 27"/>
                <a:gd name="T19" fmla="*/ 8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17"/>
                <a:gd name="T32" fmla="*/ 27 w 27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17">
                  <a:moveTo>
                    <a:pt x="25" y="8"/>
                  </a:moveTo>
                  <a:lnTo>
                    <a:pt x="27" y="8"/>
                  </a:lnTo>
                  <a:lnTo>
                    <a:pt x="2" y="0"/>
                  </a:lnTo>
                  <a:lnTo>
                    <a:pt x="0" y="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9" name="Freeform 30"/>
            <p:cNvSpPr>
              <a:spLocks noChangeAspect="1"/>
            </p:cNvSpPr>
            <p:nvPr/>
          </p:nvSpPr>
          <p:spPr bwMode="auto">
            <a:xfrm>
              <a:off x="2505" y="1921"/>
              <a:ext cx="23" cy="23"/>
            </a:xfrm>
            <a:custGeom>
              <a:avLst/>
              <a:gdLst>
                <a:gd name="T0" fmla="*/ 13 w 23"/>
                <a:gd name="T1" fmla="*/ 1 h 23"/>
                <a:gd name="T2" fmla="*/ 15 w 23"/>
                <a:gd name="T3" fmla="*/ 0 h 23"/>
                <a:gd name="T4" fmla="*/ 11 w 23"/>
                <a:gd name="T5" fmla="*/ 6 h 23"/>
                <a:gd name="T6" fmla="*/ 6 w 23"/>
                <a:gd name="T7" fmla="*/ 10 h 23"/>
                <a:gd name="T8" fmla="*/ 3 w 23"/>
                <a:gd name="T9" fmla="*/ 13 h 23"/>
                <a:gd name="T10" fmla="*/ 0 w 23"/>
                <a:gd name="T11" fmla="*/ 14 h 23"/>
                <a:gd name="T12" fmla="*/ 0 w 23"/>
                <a:gd name="T13" fmla="*/ 23 h 23"/>
                <a:gd name="T14" fmla="*/ 8 w 23"/>
                <a:gd name="T15" fmla="*/ 22 h 23"/>
                <a:gd name="T16" fmla="*/ 13 w 23"/>
                <a:gd name="T17" fmla="*/ 17 h 23"/>
                <a:gd name="T18" fmla="*/ 18 w 23"/>
                <a:gd name="T19" fmla="*/ 10 h 23"/>
                <a:gd name="T20" fmla="*/ 22 w 23"/>
                <a:gd name="T21" fmla="*/ 4 h 23"/>
                <a:gd name="T22" fmla="*/ 23 w 23"/>
                <a:gd name="T23" fmla="*/ 3 h 23"/>
                <a:gd name="T24" fmla="*/ 22 w 23"/>
                <a:gd name="T25" fmla="*/ 4 h 23"/>
                <a:gd name="T26" fmla="*/ 23 w 23"/>
                <a:gd name="T27" fmla="*/ 3 h 23"/>
                <a:gd name="T28" fmla="*/ 23 w 23"/>
                <a:gd name="T29" fmla="*/ 3 h 23"/>
                <a:gd name="T30" fmla="*/ 13 w 23"/>
                <a:gd name="T31" fmla="*/ 1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23"/>
                <a:gd name="T50" fmla="*/ 23 w 23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23">
                  <a:moveTo>
                    <a:pt x="13" y="1"/>
                  </a:moveTo>
                  <a:lnTo>
                    <a:pt x="15" y="0"/>
                  </a:lnTo>
                  <a:lnTo>
                    <a:pt x="11" y="6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8" y="22"/>
                  </a:lnTo>
                  <a:lnTo>
                    <a:pt x="13" y="17"/>
                  </a:lnTo>
                  <a:lnTo>
                    <a:pt x="18" y="10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0" name="Freeform 31"/>
            <p:cNvSpPr>
              <a:spLocks noChangeAspect="1"/>
            </p:cNvSpPr>
            <p:nvPr/>
          </p:nvSpPr>
          <p:spPr bwMode="auto">
            <a:xfrm>
              <a:off x="2518" y="1899"/>
              <a:ext cx="15" cy="25"/>
            </a:xfrm>
            <a:custGeom>
              <a:avLst/>
              <a:gdLst>
                <a:gd name="T0" fmla="*/ 7 w 15"/>
                <a:gd name="T1" fmla="*/ 0 h 25"/>
                <a:gd name="T2" fmla="*/ 5 w 15"/>
                <a:gd name="T3" fmla="*/ 3 h 25"/>
                <a:gd name="T4" fmla="*/ 0 w 15"/>
                <a:gd name="T5" fmla="*/ 23 h 25"/>
                <a:gd name="T6" fmla="*/ 10 w 15"/>
                <a:gd name="T7" fmla="*/ 25 h 25"/>
                <a:gd name="T8" fmla="*/ 15 w 15"/>
                <a:gd name="T9" fmla="*/ 5 h 25"/>
                <a:gd name="T10" fmla="*/ 12 w 15"/>
                <a:gd name="T11" fmla="*/ 7 h 25"/>
                <a:gd name="T12" fmla="*/ 7 w 15"/>
                <a:gd name="T13" fmla="*/ 0 h 25"/>
                <a:gd name="T14" fmla="*/ 5 w 15"/>
                <a:gd name="T15" fmla="*/ 0 h 25"/>
                <a:gd name="T16" fmla="*/ 5 w 15"/>
                <a:gd name="T17" fmla="*/ 3 h 25"/>
                <a:gd name="T18" fmla="*/ 7 w 15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5"/>
                <a:gd name="T32" fmla="*/ 15 w 15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5">
                  <a:moveTo>
                    <a:pt x="7" y="0"/>
                  </a:moveTo>
                  <a:lnTo>
                    <a:pt x="5" y="3"/>
                  </a:lnTo>
                  <a:lnTo>
                    <a:pt x="0" y="23"/>
                  </a:lnTo>
                  <a:lnTo>
                    <a:pt x="10" y="2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1" name="Freeform 32"/>
            <p:cNvSpPr>
              <a:spLocks noChangeAspect="1"/>
            </p:cNvSpPr>
            <p:nvPr/>
          </p:nvSpPr>
          <p:spPr bwMode="auto">
            <a:xfrm>
              <a:off x="2525" y="1896"/>
              <a:ext cx="29" cy="12"/>
            </a:xfrm>
            <a:custGeom>
              <a:avLst/>
              <a:gdLst>
                <a:gd name="T0" fmla="*/ 29 w 29"/>
                <a:gd name="T1" fmla="*/ 5 h 12"/>
                <a:gd name="T2" fmla="*/ 26 w 29"/>
                <a:gd name="T3" fmla="*/ 2 h 12"/>
                <a:gd name="T4" fmla="*/ 22 w 29"/>
                <a:gd name="T5" fmla="*/ 1 h 12"/>
                <a:gd name="T6" fmla="*/ 15 w 29"/>
                <a:gd name="T7" fmla="*/ 0 h 12"/>
                <a:gd name="T8" fmla="*/ 8 w 29"/>
                <a:gd name="T9" fmla="*/ 1 h 12"/>
                <a:gd name="T10" fmla="*/ 0 w 29"/>
                <a:gd name="T11" fmla="*/ 3 h 12"/>
                <a:gd name="T12" fmla="*/ 5 w 29"/>
                <a:gd name="T13" fmla="*/ 10 h 12"/>
                <a:gd name="T14" fmla="*/ 10 w 29"/>
                <a:gd name="T15" fmla="*/ 10 h 12"/>
                <a:gd name="T16" fmla="*/ 15 w 29"/>
                <a:gd name="T17" fmla="*/ 9 h 12"/>
                <a:gd name="T18" fmla="*/ 19 w 29"/>
                <a:gd name="T19" fmla="*/ 10 h 12"/>
                <a:gd name="T20" fmla="*/ 24 w 29"/>
                <a:gd name="T21" fmla="*/ 12 h 12"/>
                <a:gd name="T22" fmla="*/ 22 w 29"/>
                <a:gd name="T23" fmla="*/ 9 h 12"/>
                <a:gd name="T24" fmla="*/ 29 w 29"/>
                <a:gd name="T25" fmla="*/ 5 h 12"/>
                <a:gd name="T26" fmla="*/ 28 w 29"/>
                <a:gd name="T27" fmla="*/ 2 h 12"/>
                <a:gd name="T28" fmla="*/ 26 w 29"/>
                <a:gd name="T29" fmla="*/ 2 h 12"/>
                <a:gd name="T30" fmla="*/ 29 w 29"/>
                <a:gd name="T31" fmla="*/ 5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"/>
                <a:gd name="T49" fmla="*/ 0 h 12"/>
                <a:gd name="T50" fmla="*/ 29 w 29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" h="12">
                  <a:moveTo>
                    <a:pt x="29" y="5"/>
                  </a:moveTo>
                  <a:lnTo>
                    <a:pt x="26" y="2"/>
                  </a:lnTo>
                  <a:lnTo>
                    <a:pt x="22" y="1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9"/>
                  </a:lnTo>
                  <a:lnTo>
                    <a:pt x="19" y="10"/>
                  </a:lnTo>
                  <a:lnTo>
                    <a:pt x="24" y="12"/>
                  </a:lnTo>
                  <a:lnTo>
                    <a:pt x="22" y="9"/>
                  </a:lnTo>
                  <a:lnTo>
                    <a:pt x="29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2" name="Freeform 33"/>
            <p:cNvSpPr>
              <a:spLocks noChangeAspect="1"/>
            </p:cNvSpPr>
            <p:nvPr/>
          </p:nvSpPr>
          <p:spPr bwMode="auto">
            <a:xfrm>
              <a:off x="2543" y="1901"/>
              <a:ext cx="15" cy="39"/>
            </a:xfrm>
            <a:custGeom>
              <a:avLst/>
              <a:gdLst>
                <a:gd name="T0" fmla="*/ 8 w 15"/>
                <a:gd name="T1" fmla="*/ 39 h 39"/>
                <a:gd name="T2" fmla="*/ 10 w 15"/>
                <a:gd name="T3" fmla="*/ 36 h 39"/>
                <a:gd name="T4" fmla="*/ 11 w 15"/>
                <a:gd name="T5" fmla="*/ 28 h 39"/>
                <a:gd name="T6" fmla="*/ 13 w 15"/>
                <a:gd name="T7" fmla="*/ 20 h 39"/>
                <a:gd name="T8" fmla="*/ 15 w 15"/>
                <a:gd name="T9" fmla="*/ 10 h 39"/>
                <a:gd name="T10" fmla="*/ 11 w 15"/>
                <a:gd name="T11" fmla="*/ 0 h 39"/>
                <a:gd name="T12" fmla="*/ 4 w 15"/>
                <a:gd name="T13" fmla="*/ 4 h 39"/>
                <a:gd name="T14" fmla="*/ 6 w 15"/>
                <a:gd name="T15" fmla="*/ 10 h 39"/>
                <a:gd name="T16" fmla="*/ 4 w 15"/>
                <a:gd name="T17" fmla="*/ 17 h 39"/>
                <a:gd name="T18" fmla="*/ 1 w 15"/>
                <a:gd name="T19" fmla="*/ 26 h 39"/>
                <a:gd name="T20" fmla="*/ 0 w 15"/>
                <a:gd name="T21" fmla="*/ 36 h 39"/>
                <a:gd name="T22" fmla="*/ 1 w 15"/>
                <a:gd name="T23" fmla="*/ 34 h 39"/>
                <a:gd name="T24" fmla="*/ 8 w 15"/>
                <a:gd name="T25" fmla="*/ 39 h 39"/>
                <a:gd name="T26" fmla="*/ 10 w 15"/>
                <a:gd name="T27" fmla="*/ 37 h 39"/>
                <a:gd name="T28" fmla="*/ 10 w 15"/>
                <a:gd name="T29" fmla="*/ 36 h 39"/>
                <a:gd name="T30" fmla="*/ 8 w 15"/>
                <a:gd name="T31" fmla="*/ 39 h 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39"/>
                <a:gd name="T50" fmla="*/ 15 w 15"/>
                <a:gd name="T51" fmla="*/ 39 h 3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39">
                  <a:moveTo>
                    <a:pt x="8" y="39"/>
                  </a:moveTo>
                  <a:lnTo>
                    <a:pt x="10" y="36"/>
                  </a:lnTo>
                  <a:lnTo>
                    <a:pt x="11" y="28"/>
                  </a:lnTo>
                  <a:lnTo>
                    <a:pt x="13" y="20"/>
                  </a:lnTo>
                  <a:lnTo>
                    <a:pt x="15" y="1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4" y="17"/>
                  </a:lnTo>
                  <a:lnTo>
                    <a:pt x="1" y="26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3" name="Freeform 34"/>
            <p:cNvSpPr>
              <a:spLocks noChangeAspect="1"/>
            </p:cNvSpPr>
            <p:nvPr/>
          </p:nvSpPr>
          <p:spPr bwMode="auto">
            <a:xfrm>
              <a:off x="2510" y="1935"/>
              <a:ext cx="41" cy="41"/>
            </a:xfrm>
            <a:custGeom>
              <a:avLst/>
              <a:gdLst>
                <a:gd name="T0" fmla="*/ 3 w 41"/>
                <a:gd name="T1" fmla="*/ 41 h 41"/>
                <a:gd name="T2" fmla="*/ 3 w 41"/>
                <a:gd name="T3" fmla="*/ 41 h 41"/>
                <a:gd name="T4" fmla="*/ 10 w 41"/>
                <a:gd name="T5" fmla="*/ 39 h 41"/>
                <a:gd name="T6" fmla="*/ 15 w 41"/>
                <a:gd name="T7" fmla="*/ 34 h 41"/>
                <a:gd name="T8" fmla="*/ 20 w 41"/>
                <a:gd name="T9" fmla="*/ 31 h 41"/>
                <a:gd name="T10" fmla="*/ 26 w 41"/>
                <a:gd name="T11" fmla="*/ 27 h 41"/>
                <a:gd name="T12" fmla="*/ 31 w 41"/>
                <a:gd name="T13" fmla="*/ 22 h 41"/>
                <a:gd name="T14" fmla="*/ 34 w 41"/>
                <a:gd name="T15" fmla="*/ 16 h 41"/>
                <a:gd name="T16" fmla="*/ 38 w 41"/>
                <a:gd name="T17" fmla="*/ 10 h 41"/>
                <a:gd name="T18" fmla="*/ 41 w 41"/>
                <a:gd name="T19" fmla="*/ 5 h 41"/>
                <a:gd name="T20" fmla="*/ 34 w 41"/>
                <a:gd name="T21" fmla="*/ 0 h 41"/>
                <a:gd name="T22" fmla="*/ 31 w 41"/>
                <a:gd name="T23" fmla="*/ 6 h 41"/>
                <a:gd name="T24" fmla="*/ 27 w 41"/>
                <a:gd name="T25" fmla="*/ 12 h 41"/>
                <a:gd name="T26" fmla="*/ 24 w 41"/>
                <a:gd name="T27" fmla="*/ 15 h 41"/>
                <a:gd name="T28" fmla="*/ 19 w 41"/>
                <a:gd name="T29" fmla="*/ 20 h 41"/>
                <a:gd name="T30" fmla="*/ 15 w 41"/>
                <a:gd name="T31" fmla="*/ 23 h 41"/>
                <a:gd name="T32" fmla="*/ 11 w 41"/>
                <a:gd name="T33" fmla="*/ 27 h 41"/>
                <a:gd name="T34" fmla="*/ 5 w 41"/>
                <a:gd name="T35" fmla="*/ 29 h 41"/>
                <a:gd name="T36" fmla="*/ 0 w 41"/>
                <a:gd name="T37" fmla="*/ 32 h 41"/>
                <a:gd name="T38" fmla="*/ 0 w 41"/>
                <a:gd name="T39" fmla="*/ 32 h 41"/>
                <a:gd name="T40" fmla="*/ 3 w 41"/>
                <a:gd name="T41" fmla="*/ 41 h 41"/>
                <a:gd name="T42" fmla="*/ 3 w 41"/>
                <a:gd name="T43" fmla="*/ 41 h 41"/>
                <a:gd name="T44" fmla="*/ 3 w 41"/>
                <a:gd name="T45" fmla="*/ 41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"/>
                <a:gd name="T70" fmla="*/ 0 h 41"/>
                <a:gd name="T71" fmla="*/ 41 w 41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" h="41">
                  <a:moveTo>
                    <a:pt x="3" y="41"/>
                  </a:moveTo>
                  <a:lnTo>
                    <a:pt x="3" y="41"/>
                  </a:lnTo>
                  <a:lnTo>
                    <a:pt x="10" y="39"/>
                  </a:lnTo>
                  <a:lnTo>
                    <a:pt x="15" y="34"/>
                  </a:lnTo>
                  <a:lnTo>
                    <a:pt x="20" y="31"/>
                  </a:lnTo>
                  <a:lnTo>
                    <a:pt x="26" y="27"/>
                  </a:lnTo>
                  <a:lnTo>
                    <a:pt x="31" y="22"/>
                  </a:lnTo>
                  <a:lnTo>
                    <a:pt x="34" y="16"/>
                  </a:lnTo>
                  <a:lnTo>
                    <a:pt x="38" y="10"/>
                  </a:lnTo>
                  <a:lnTo>
                    <a:pt x="41" y="5"/>
                  </a:lnTo>
                  <a:lnTo>
                    <a:pt x="34" y="0"/>
                  </a:lnTo>
                  <a:lnTo>
                    <a:pt x="31" y="6"/>
                  </a:lnTo>
                  <a:lnTo>
                    <a:pt x="27" y="12"/>
                  </a:lnTo>
                  <a:lnTo>
                    <a:pt x="24" y="15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1" y="27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4" name="Freeform 35"/>
            <p:cNvSpPr>
              <a:spLocks noChangeAspect="1"/>
            </p:cNvSpPr>
            <p:nvPr/>
          </p:nvSpPr>
          <p:spPr bwMode="auto">
            <a:xfrm>
              <a:off x="2465" y="1958"/>
              <a:ext cx="48" cy="18"/>
            </a:xfrm>
            <a:custGeom>
              <a:avLst/>
              <a:gdLst>
                <a:gd name="T0" fmla="*/ 0 w 48"/>
                <a:gd name="T1" fmla="*/ 10 h 18"/>
                <a:gd name="T2" fmla="*/ 2 w 48"/>
                <a:gd name="T3" fmla="*/ 10 h 18"/>
                <a:gd name="T4" fmla="*/ 8 w 48"/>
                <a:gd name="T5" fmla="*/ 11 h 18"/>
                <a:gd name="T6" fmla="*/ 12 w 48"/>
                <a:gd name="T7" fmla="*/ 12 h 18"/>
                <a:gd name="T8" fmla="*/ 18 w 48"/>
                <a:gd name="T9" fmla="*/ 15 h 18"/>
                <a:gd name="T10" fmla="*/ 23 w 48"/>
                <a:gd name="T11" fmla="*/ 16 h 18"/>
                <a:gd name="T12" fmla="*/ 29 w 48"/>
                <a:gd name="T13" fmla="*/ 17 h 18"/>
                <a:gd name="T14" fmla="*/ 35 w 48"/>
                <a:gd name="T15" fmla="*/ 18 h 18"/>
                <a:gd name="T16" fmla="*/ 40 w 48"/>
                <a:gd name="T17" fmla="*/ 18 h 18"/>
                <a:gd name="T18" fmla="*/ 48 w 48"/>
                <a:gd name="T19" fmla="*/ 18 h 18"/>
                <a:gd name="T20" fmla="*/ 45 w 48"/>
                <a:gd name="T21" fmla="*/ 9 h 18"/>
                <a:gd name="T22" fmla="*/ 40 w 48"/>
                <a:gd name="T23" fmla="*/ 9 h 18"/>
                <a:gd name="T24" fmla="*/ 35 w 48"/>
                <a:gd name="T25" fmla="*/ 9 h 18"/>
                <a:gd name="T26" fmla="*/ 31 w 48"/>
                <a:gd name="T27" fmla="*/ 8 h 18"/>
                <a:gd name="T28" fmla="*/ 25 w 48"/>
                <a:gd name="T29" fmla="*/ 6 h 18"/>
                <a:gd name="T30" fmla="*/ 20 w 48"/>
                <a:gd name="T31" fmla="*/ 5 h 18"/>
                <a:gd name="T32" fmla="*/ 15 w 48"/>
                <a:gd name="T33" fmla="*/ 3 h 18"/>
                <a:gd name="T34" fmla="*/ 10 w 48"/>
                <a:gd name="T35" fmla="*/ 2 h 18"/>
                <a:gd name="T36" fmla="*/ 4 w 48"/>
                <a:gd name="T37" fmla="*/ 0 h 18"/>
                <a:gd name="T38" fmla="*/ 5 w 48"/>
                <a:gd name="T39" fmla="*/ 0 h 18"/>
                <a:gd name="T40" fmla="*/ 0 w 48"/>
                <a:gd name="T41" fmla="*/ 10 h 18"/>
                <a:gd name="T42" fmla="*/ 2 w 48"/>
                <a:gd name="T43" fmla="*/ 10 h 18"/>
                <a:gd name="T44" fmla="*/ 2 w 48"/>
                <a:gd name="T45" fmla="*/ 10 h 18"/>
                <a:gd name="T46" fmla="*/ 0 w 48"/>
                <a:gd name="T47" fmla="*/ 10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"/>
                <a:gd name="T73" fmla="*/ 0 h 18"/>
                <a:gd name="T74" fmla="*/ 48 w 48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" h="18">
                  <a:moveTo>
                    <a:pt x="0" y="10"/>
                  </a:moveTo>
                  <a:lnTo>
                    <a:pt x="2" y="10"/>
                  </a:lnTo>
                  <a:lnTo>
                    <a:pt x="8" y="11"/>
                  </a:lnTo>
                  <a:lnTo>
                    <a:pt x="12" y="12"/>
                  </a:lnTo>
                  <a:lnTo>
                    <a:pt x="18" y="15"/>
                  </a:lnTo>
                  <a:lnTo>
                    <a:pt x="23" y="16"/>
                  </a:lnTo>
                  <a:lnTo>
                    <a:pt x="29" y="17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8" y="18"/>
                  </a:lnTo>
                  <a:lnTo>
                    <a:pt x="45" y="9"/>
                  </a:lnTo>
                  <a:lnTo>
                    <a:pt x="40" y="9"/>
                  </a:lnTo>
                  <a:lnTo>
                    <a:pt x="35" y="9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20" y="5"/>
                  </a:lnTo>
                  <a:lnTo>
                    <a:pt x="15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5" name="Freeform 36"/>
            <p:cNvSpPr>
              <a:spLocks noChangeAspect="1"/>
            </p:cNvSpPr>
            <p:nvPr/>
          </p:nvSpPr>
          <p:spPr bwMode="auto">
            <a:xfrm>
              <a:off x="2438" y="1908"/>
              <a:ext cx="32" cy="60"/>
            </a:xfrm>
            <a:custGeom>
              <a:avLst/>
              <a:gdLst>
                <a:gd name="T0" fmla="*/ 0 w 32"/>
                <a:gd name="T1" fmla="*/ 0 h 60"/>
                <a:gd name="T2" fmla="*/ 0 w 32"/>
                <a:gd name="T3" fmla="*/ 2 h 60"/>
                <a:gd name="T4" fmla="*/ 3 w 32"/>
                <a:gd name="T5" fmla="*/ 10 h 60"/>
                <a:gd name="T6" fmla="*/ 4 w 32"/>
                <a:gd name="T7" fmla="*/ 17 h 60"/>
                <a:gd name="T8" fmla="*/ 5 w 32"/>
                <a:gd name="T9" fmla="*/ 26 h 60"/>
                <a:gd name="T10" fmla="*/ 7 w 32"/>
                <a:gd name="T11" fmla="*/ 34 h 60"/>
                <a:gd name="T12" fmla="*/ 10 w 32"/>
                <a:gd name="T13" fmla="*/ 42 h 60"/>
                <a:gd name="T14" fmla="*/ 15 w 32"/>
                <a:gd name="T15" fmla="*/ 48 h 60"/>
                <a:gd name="T16" fmla="*/ 20 w 32"/>
                <a:gd name="T17" fmla="*/ 55 h 60"/>
                <a:gd name="T18" fmla="*/ 27 w 32"/>
                <a:gd name="T19" fmla="*/ 60 h 60"/>
                <a:gd name="T20" fmla="*/ 32 w 32"/>
                <a:gd name="T21" fmla="*/ 50 h 60"/>
                <a:gd name="T22" fmla="*/ 25 w 32"/>
                <a:gd name="T23" fmla="*/ 48 h 60"/>
                <a:gd name="T24" fmla="*/ 22 w 32"/>
                <a:gd name="T25" fmla="*/ 43 h 60"/>
                <a:gd name="T26" fmla="*/ 19 w 32"/>
                <a:gd name="T27" fmla="*/ 37 h 60"/>
                <a:gd name="T28" fmla="*/ 17 w 32"/>
                <a:gd name="T29" fmla="*/ 32 h 60"/>
                <a:gd name="T30" fmla="*/ 15 w 32"/>
                <a:gd name="T31" fmla="*/ 23 h 60"/>
                <a:gd name="T32" fmla="*/ 13 w 32"/>
                <a:gd name="T33" fmla="*/ 15 h 60"/>
                <a:gd name="T34" fmla="*/ 12 w 32"/>
                <a:gd name="T35" fmla="*/ 8 h 60"/>
                <a:gd name="T36" fmla="*/ 10 w 32"/>
                <a:gd name="T37" fmla="*/ 0 h 60"/>
                <a:gd name="T38" fmla="*/ 10 w 32"/>
                <a:gd name="T39" fmla="*/ 2 h 60"/>
                <a:gd name="T40" fmla="*/ 0 w 32"/>
                <a:gd name="T41" fmla="*/ 0 h 60"/>
                <a:gd name="T42" fmla="*/ 0 w 32"/>
                <a:gd name="T43" fmla="*/ 1 h 60"/>
                <a:gd name="T44" fmla="*/ 0 w 32"/>
                <a:gd name="T45" fmla="*/ 2 h 60"/>
                <a:gd name="T46" fmla="*/ 0 w 32"/>
                <a:gd name="T47" fmla="*/ 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"/>
                <a:gd name="T73" fmla="*/ 0 h 60"/>
                <a:gd name="T74" fmla="*/ 32 w 32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" h="60">
                  <a:moveTo>
                    <a:pt x="0" y="0"/>
                  </a:moveTo>
                  <a:lnTo>
                    <a:pt x="0" y="2"/>
                  </a:lnTo>
                  <a:lnTo>
                    <a:pt x="3" y="10"/>
                  </a:lnTo>
                  <a:lnTo>
                    <a:pt x="4" y="17"/>
                  </a:lnTo>
                  <a:lnTo>
                    <a:pt x="5" y="26"/>
                  </a:lnTo>
                  <a:lnTo>
                    <a:pt x="7" y="34"/>
                  </a:lnTo>
                  <a:lnTo>
                    <a:pt x="10" y="42"/>
                  </a:lnTo>
                  <a:lnTo>
                    <a:pt x="15" y="48"/>
                  </a:lnTo>
                  <a:lnTo>
                    <a:pt x="20" y="55"/>
                  </a:lnTo>
                  <a:lnTo>
                    <a:pt x="27" y="60"/>
                  </a:lnTo>
                  <a:lnTo>
                    <a:pt x="32" y="50"/>
                  </a:lnTo>
                  <a:lnTo>
                    <a:pt x="25" y="48"/>
                  </a:lnTo>
                  <a:lnTo>
                    <a:pt x="22" y="43"/>
                  </a:lnTo>
                  <a:lnTo>
                    <a:pt x="19" y="37"/>
                  </a:lnTo>
                  <a:lnTo>
                    <a:pt x="17" y="32"/>
                  </a:lnTo>
                  <a:lnTo>
                    <a:pt x="15" y="23"/>
                  </a:lnTo>
                  <a:lnTo>
                    <a:pt x="13" y="15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6" name="Freeform 37"/>
            <p:cNvSpPr>
              <a:spLocks noChangeAspect="1"/>
            </p:cNvSpPr>
            <p:nvPr/>
          </p:nvSpPr>
          <p:spPr bwMode="auto">
            <a:xfrm>
              <a:off x="2437" y="1883"/>
              <a:ext cx="12" cy="27"/>
            </a:xfrm>
            <a:custGeom>
              <a:avLst/>
              <a:gdLst>
                <a:gd name="T0" fmla="*/ 0 w 12"/>
                <a:gd name="T1" fmla="*/ 2 h 27"/>
                <a:gd name="T2" fmla="*/ 0 w 12"/>
                <a:gd name="T3" fmla="*/ 5 h 27"/>
                <a:gd name="T4" fmla="*/ 3 w 12"/>
                <a:gd name="T5" fmla="*/ 9 h 27"/>
                <a:gd name="T6" fmla="*/ 3 w 12"/>
                <a:gd name="T7" fmla="*/ 14 h 27"/>
                <a:gd name="T8" fmla="*/ 3 w 12"/>
                <a:gd name="T9" fmla="*/ 19 h 27"/>
                <a:gd name="T10" fmla="*/ 1 w 12"/>
                <a:gd name="T11" fmla="*/ 25 h 27"/>
                <a:gd name="T12" fmla="*/ 11 w 12"/>
                <a:gd name="T13" fmla="*/ 27 h 27"/>
                <a:gd name="T14" fmla="*/ 12 w 12"/>
                <a:gd name="T15" fmla="*/ 19 h 27"/>
                <a:gd name="T16" fmla="*/ 12 w 12"/>
                <a:gd name="T17" fmla="*/ 14 h 27"/>
                <a:gd name="T18" fmla="*/ 12 w 12"/>
                <a:gd name="T19" fmla="*/ 7 h 27"/>
                <a:gd name="T20" fmla="*/ 10 w 12"/>
                <a:gd name="T21" fmla="*/ 0 h 27"/>
                <a:gd name="T22" fmla="*/ 10 w 12"/>
                <a:gd name="T23" fmla="*/ 2 h 27"/>
                <a:gd name="T24" fmla="*/ 0 w 12"/>
                <a:gd name="T25" fmla="*/ 2 h 27"/>
                <a:gd name="T26" fmla="*/ 0 w 12"/>
                <a:gd name="T27" fmla="*/ 3 h 27"/>
                <a:gd name="T28" fmla="*/ 0 w 12"/>
                <a:gd name="T29" fmla="*/ 5 h 27"/>
                <a:gd name="T30" fmla="*/ 0 w 12"/>
                <a:gd name="T31" fmla="*/ 2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"/>
                <a:gd name="T49" fmla="*/ 0 h 27"/>
                <a:gd name="T50" fmla="*/ 12 w 12"/>
                <a:gd name="T51" fmla="*/ 27 h 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" h="27">
                  <a:moveTo>
                    <a:pt x="0" y="2"/>
                  </a:moveTo>
                  <a:lnTo>
                    <a:pt x="0" y="5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19"/>
                  </a:lnTo>
                  <a:lnTo>
                    <a:pt x="1" y="25"/>
                  </a:lnTo>
                  <a:lnTo>
                    <a:pt x="11" y="27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12" y="7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7" name="Freeform 38"/>
            <p:cNvSpPr>
              <a:spLocks noChangeAspect="1"/>
            </p:cNvSpPr>
            <p:nvPr/>
          </p:nvSpPr>
          <p:spPr bwMode="auto">
            <a:xfrm>
              <a:off x="2437" y="1863"/>
              <a:ext cx="24" cy="22"/>
            </a:xfrm>
            <a:custGeom>
              <a:avLst/>
              <a:gdLst>
                <a:gd name="T0" fmla="*/ 17 w 24"/>
                <a:gd name="T1" fmla="*/ 1 h 22"/>
                <a:gd name="T2" fmla="*/ 19 w 24"/>
                <a:gd name="T3" fmla="*/ 0 h 22"/>
                <a:gd name="T4" fmla="*/ 12 w 24"/>
                <a:gd name="T5" fmla="*/ 3 h 22"/>
                <a:gd name="T6" fmla="*/ 6 w 24"/>
                <a:gd name="T7" fmla="*/ 8 h 22"/>
                <a:gd name="T8" fmla="*/ 1 w 24"/>
                <a:gd name="T9" fmla="*/ 14 h 22"/>
                <a:gd name="T10" fmla="*/ 0 w 24"/>
                <a:gd name="T11" fmla="*/ 22 h 22"/>
                <a:gd name="T12" fmla="*/ 10 w 24"/>
                <a:gd name="T13" fmla="*/ 22 h 22"/>
                <a:gd name="T14" fmla="*/ 11 w 24"/>
                <a:gd name="T15" fmla="*/ 19 h 22"/>
                <a:gd name="T16" fmla="*/ 13 w 24"/>
                <a:gd name="T17" fmla="*/ 15 h 22"/>
                <a:gd name="T18" fmla="*/ 17 w 24"/>
                <a:gd name="T19" fmla="*/ 10 h 22"/>
                <a:gd name="T20" fmla="*/ 21 w 24"/>
                <a:gd name="T21" fmla="*/ 9 h 22"/>
                <a:gd name="T22" fmla="*/ 24 w 24"/>
                <a:gd name="T23" fmla="*/ 8 h 22"/>
                <a:gd name="T24" fmla="*/ 21 w 24"/>
                <a:gd name="T25" fmla="*/ 9 h 22"/>
                <a:gd name="T26" fmla="*/ 23 w 24"/>
                <a:gd name="T27" fmla="*/ 8 h 22"/>
                <a:gd name="T28" fmla="*/ 24 w 24"/>
                <a:gd name="T29" fmla="*/ 8 h 22"/>
                <a:gd name="T30" fmla="*/ 17 w 24"/>
                <a:gd name="T31" fmla="*/ 1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22"/>
                <a:gd name="T50" fmla="*/ 24 w 24"/>
                <a:gd name="T51" fmla="*/ 22 h 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22">
                  <a:moveTo>
                    <a:pt x="17" y="1"/>
                  </a:moveTo>
                  <a:lnTo>
                    <a:pt x="19" y="0"/>
                  </a:lnTo>
                  <a:lnTo>
                    <a:pt x="12" y="3"/>
                  </a:lnTo>
                  <a:lnTo>
                    <a:pt x="6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1" y="19"/>
                  </a:lnTo>
                  <a:lnTo>
                    <a:pt x="13" y="15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4" y="8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8" name="Freeform 39"/>
            <p:cNvSpPr>
              <a:spLocks noChangeAspect="1"/>
            </p:cNvSpPr>
            <p:nvPr/>
          </p:nvSpPr>
          <p:spPr bwMode="auto">
            <a:xfrm>
              <a:off x="2454" y="1860"/>
              <a:ext cx="13" cy="11"/>
            </a:xfrm>
            <a:custGeom>
              <a:avLst/>
              <a:gdLst>
                <a:gd name="T0" fmla="*/ 6 w 13"/>
                <a:gd name="T1" fmla="*/ 3 h 11"/>
                <a:gd name="T2" fmla="*/ 9 w 13"/>
                <a:gd name="T3" fmla="*/ 0 h 11"/>
                <a:gd name="T4" fmla="*/ 9 w 13"/>
                <a:gd name="T5" fmla="*/ 0 h 11"/>
                <a:gd name="T6" fmla="*/ 6 w 13"/>
                <a:gd name="T7" fmla="*/ 0 h 11"/>
                <a:gd name="T8" fmla="*/ 3 w 13"/>
                <a:gd name="T9" fmla="*/ 3 h 11"/>
                <a:gd name="T10" fmla="*/ 0 w 13"/>
                <a:gd name="T11" fmla="*/ 4 h 11"/>
                <a:gd name="T12" fmla="*/ 7 w 13"/>
                <a:gd name="T13" fmla="*/ 11 h 11"/>
                <a:gd name="T14" fmla="*/ 8 w 13"/>
                <a:gd name="T15" fmla="*/ 10 h 11"/>
                <a:gd name="T16" fmla="*/ 8 w 13"/>
                <a:gd name="T17" fmla="*/ 10 h 11"/>
                <a:gd name="T18" fmla="*/ 9 w 13"/>
                <a:gd name="T19" fmla="*/ 10 h 11"/>
                <a:gd name="T20" fmla="*/ 9 w 13"/>
                <a:gd name="T21" fmla="*/ 10 h 11"/>
                <a:gd name="T22" fmla="*/ 13 w 13"/>
                <a:gd name="T23" fmla="*/ 7 h 11"/>
                <a:gd name="T24" fmla="*/ 9 w 13"/>
                <a:gd name="T25" fmla="*/ 10 h 11"/>
                <a:gd name="T26" fmla="*/ 11 w 13"/>
                <a:gd name="T27" fmla="*/ 10 h 11"/>
                <a:gd name="T28" fmla="*/ 13 w 13"/>
                <a:gd name="T29" fmla="*/ 7 h 11"/>
                <a:gd name="T30" fmla="*/ 6 w 13"/>
                <a:gd name="T31" fmla="*/ 3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1"/>
                <a:gd name="T50" fmla="*/ 13 w 13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1">
                  <a:moveTo>
                    <a:pt x="6" y="3"/>
                  </a:move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9" name="Freeform 40"/>
            <p:cNvSpPr>
              <a:spLocks noChangeAspect="1"/>
            </p:cNvSpPr>
            <p:nvPr/>
          </p:nvSpPr>
          <p:spPr bwMode="auto">
            <a:xfrm>
              <a:off x="2460" y="1826"/>
              <a:ext cx="54" cy="41"/>
            </a:xfrm>
            <a:custGeom>
              <a:avLst/>
              <a:gdLst>
                <a:gd name="T0" fmla="*/ 50 w 54"/>
                <a:gd name="T1" fmla="*/ 0 h 41"/>
                <a:gd name="T2" fmla="*/ 49 w 54"/>
                <a:gd name="T3" fmla="*/ 1 h 41"/>
                <a:gd name="T4" fmla="*/ 43 w 54"/>
                <a:gd name="T5" fmla="*/ 6 h 41"/>
                <a:gd name="T6" fmla="*/ 36 w 54"/>
                <a:gd name="T7" fmla="*/ 8 h 41"/>
                <a:gd name="T8" fmla="*/ 29 w 54"/>
                <a:gd name="T9" fmla="*/ 12 h 41"/>
                <a:gd name="T10" fmla="*/ 22 w 54"/>
                <a:gd name="T11" fmla="*/ 15 h 41"/>
                <a:gd name="T12" fmla="*/ 16 w 54"/>
                <a:gd name="T13" fmla="*/ 20 h 41"/>
                <a:gd name="T14" fmla="*/ 10 w 54"/>
                <a:gd name="T15" fmla="*/ 25 h 41"/>
                <a:gd name="T16" fmla="*/ 3 w 54"/>
                <a:gd name="T17" fmla="*/ 30 h 41"/>
                <a:gd name="T18" fmla="*/ 0 w 54"/>
                <a:gd name="T19" fmla="*/ 37 h 41"/>
                <a:gd name="T20" fmla="*/ 7 w 54"/>
                <a:gd name="T21" fmla="*/ 41 h 41"/>
                <a:gd name="T22" fmla="*/ 10 w 54"/>
                <a:gd name="T23" fmla="*/ 37 h 41"/>
                <a:gd name="T24" fmla="*/ 15 w 54"/>
                <a:gd name="T25" fmla="*/ 32 h 41"/>
                <a:gd name="T26" fmla="*/ 21 w 54"/>
                <a:gd name="T27" fmla="*/ 27 h 41"/>
                <a:gd name="T28" fmla="*/ 27 w 54"/>
                <a:gd name="T29" fmla="*/ 25 h 41"/>
                <a:gd name="T30" fmla="*/ 34 w 54"/>
                <a:gd name="T31" fmla="*/ 21 h 41"/>
                <a:gd name="T32" fmla="*/ 41 w 54"/>
                <a:gd name="T33" fmla="*/ 18 h 41"/>
                <a:gd name="T34" fmla="*/ 48 w 54"/>
                <a:gd name="T35" fmla="*/ 13 h 41"/>
                <a:gd name="T36" fmla="*/ 54 w 54"/>
                <a:gd name="T37" fmla="*/ 8 h 41"/>
                <a:gd name="T38" fmla="*/ 53 w 54"/>
                <a:gd name="T39" fmla="*/ 10 h 41"/>
                <a:gd name="T40" fmla="*/ 50 w 54"/>
                <a:gd name="T41" fmla="*/ 0 h 41"/>
                <a:gd name="T42" fmla="*/ 49 w 54"/>
                <a:gd name="T43" fmla="*/ 0 h 41"/>
                <a:gd name="T44" fmla="*/ 49 w 54"/>
                <a:gd name="T45" fmla="*/ 1 h 41"/>
                <a:gd name="T46" fmla="*/ 50 w 54"/>
                <a:gd name="T47" fmla="*/ 0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"/>
                <a:gd name="T73" fmla="*/ 0 h 41"/>
                <a:gd name="T74" fmla="*/ 54 w 54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" h="41">
                  <a:moveTo>
                    <a:pt x="50" y="0"/>
                  </a:moveTo>
                  <a:lnTo>
                    <a:pt x="49" y="1"/>
                  </a:lnTo>
                  <a:lnTo>
                    <a:pt x="43" y="6"/>
                  </a:lnTo>
                  <a:lnTo>
                    <a:pt x="36" y="8"/>
                  </a:lnTo>
                  <a:lnTo>
                    <a:pt x="29" y="12"/>
                  </a:lnTo>
                  <a:lnTo>
                    <a:pt x="22" y="15"/>
                  </a:lnTo>
                  <a:lnTo>
                    <a:pt x="16" y="20"/>
                  </a:lnTo>
                  <a:lnTo>
                    <a:pt x="10" y="25"/>
                  </a:lnTo>
                  <a:lnTo>
                    <a:pt x="3" y="30"/>
                  </a:lnTo>
                  <a:lnTo>
                    <a:pt x="0" y="37"/>
                  </a:lnTo>
                  <a:lnTo>
                    <a:pt x="7" y="41"/>
                  </a:lnTo>
                  <a:lnTo>
                    <a:pt x="10" y="37"/>
                  </a:lnTo>
                  <a:lnTo>
                    <a:pt x="15" y="32"/>
                  </a:lnTo>
                  <a:lnTo>
                    <a:pt x="21" y="27"/>
                  </a:lnTo>
                  <a:lnTo>
                    <a:pt x="27" y="25"/>
                  </a:lnTo>
                  <a:lnTo>
                    <a:pt x="34" y="21"/>
                  </a:lnTo>
                  <a:lnTo>
                    <a:pt x="41" y="18"/>
                  </a:lnTo>
                  <a:lnTo>
                    <a:pt x="48" y="13"/>
                  </a:lnTo>
                  <a:lnTo>
                    <a:pt x="54" y="8"/>
                  </a:lnTo>
                  <a:lnTo>
                    <a:pt x="53" y="1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0" name="Freeform 41"/>
            <p:cNvSpPr>
              <a:spLocks noChangeAspect="1"/>
            </p:cNvSpPr>
            <p:nvPr/>
          </p:nvSpPr>
          <p:spPr bwMode="auto">
            <a:xfrm>
              <a:off x="2510" y="1824"/>
              <a:ext cx="73" cy="30"/>
            </a:xfrm>
            <a:custGeom>
              <a:avLst/>
              <a:gdLst>
                <a:gd name="T0" fmla="*/ 73 w 73"/>
                <a:gd name="T1" fmla="*/ 22 h 30"/>
                <a:gd name="T2" fmla="*/ 71 w 73"/>
                <a:gd name="T3" fmla="*/ 21 h 30"/>
                <a:gd name="T4" fmla="*/ 63 w 73"/>
                <a:gd name="T5" fmla="*/ 19 h 30"/>
                <a:gd name="T6" fmla="*/ 56 w 73"/>
                <a:gd name="T7" fmla="*/ 15 h 30"/>
                <a:gd name="T8" fmla="*/ 47 w 73"/>
                <a:gd name="T9" fmla="*/ 12 h 30"/>
                <a:gd name="T10" fmla="*/ 40 w 73"/>
                <a:gd name="T11" fmla="*/ 7 h 30"/>
                <a:gd name="T12" fmla="*/ 31 w 73"/>
                <a:gd name="T13" fmla="*/ 3 h 30"/>
                <a:gd name="T14" fmla="*/ 21 w 73"/>
                <a:gd name="T15" fmla="*/ 1 h 30"/>
                <a:gd name="T16" fmla="*/ 12 w 73"/>
                <a:gd name="T17" fmla="*/ 0 h 30"/>
                <a:gd name="T18" fmla="*/ 0 w 73"/>
                <a:gd name="T19" fmla="*/ 2 h 30"/>
                <a:gd name="T20" fmla="*/ 3 w 73"/>
                <a:gd name="T21" fmla="*/ 12 h 30"/>
                <a:gd name="T22" fmla="*/ 12 w 73"/>
                <a:gd name="T23" fmla="*/ 9 h 30"/>
                <a:gd name="T24" fmla="*/ 19 w 73"/>
                <a:gd name="T25" fmla="*/ 10 h 30"/>
                <a:gd name="T26" fmla="*/ 28 w 73"/>
                <a:gd name="T27" fmla="*/ 13 h 30"/>
                <a:gd name="T28" fmla="*/ 35 w 73"/>
                <a:gd name="T29" fmla="*/ 16 h 30"/>
                <a:gd name="T30" fmla="*/ 43 w 73"/>
                <a:gd name="T31" fmla="*/ 21 h 30"/>
                <a:gd name="T32" fmla="*/ 51 w 73"/>
                <a:gd name="T33" fmla="*/ 25 h 30"/>
                <a:gd name="T34" fmla="*/ 60 w 73"/>
                <a:gd name="T35" fmla="*/ 28 h 30"/>
                <a:gd name="T36" fmla="*/ 68 w 73"/>
                <a:gd name="T37" fmla="*/ 30 h 30"/>
                <a:gd name="T38" fmla="*/ 66 w 73"/>
                <a:gd name="T39" fmla="*/ 29 h 30"/>
                <a:gd name="T40" fmla="*/ 73 w 73"/>
                <a:gd name="T41" fmla="*/ 22 h 30"/>
                <a:gd name="T42" fmla="*/ 72 w 73"/>
                <a:gd name="T43" fmla="*/ 21 h 30"/>
                <a:gd name="T44" fmla="*/ 71 w 73"/>
                <a:gd name="T45" fmla="*/ 21 h 30"/>
                <a:gd name="T46" fmla="*/ 73 w 73"/>
                <a:gd name="T47" fmla="*/ 22 h 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3"/>
                <a:gd name="T73" fmla="*/ 0 h 30"/>
                <a:gd name="T74" fmla="*/ 73 w 73"/>
                <a:gd name="T75" fmla="*/ 30 h 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3" h="30">
                  <a:moveTo>
                    <a:pt x="73" y="22"/>
                  </a:moveTo>
                  <a:lnTo>
                    <a:pt x="71" y="21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47" y="12"/>
                  </a:lnTo>
                  <a:lnTo>
                    <a:pt x="40" y="7"/>
                  </a:lnTo>
                  <a:lnTo>
                    <a:pt x="31" y="3"/>
                  </a:lnTo>
                  <a:lnTo>
                    <a:pt x="21" y="1"/>
                  </a:lnTo>
                  <a:lnTo>
                    <a:pt x="12" y="0"/>
                  </a:lnTo>
                  <a:lnTo>
                    <a:pt x="0" y="2"/>
                  </a:lnTo>
                  <a:lnTo>
                    <a:pt x="3" y="12"/>
                  </a:lnTo>
                  <a:lnTo>
                    <a:pt x="12" y="9"/>
                  </a:lnTo>
                  <a:lnTo>
                    <a:pt x="19" y="10"/>
                  </a:lnTo>
                  <a:lnTo>
                    <a:pt x="28" y="13"/>
                  </a:lnTo>
                  <a:lnTo>
                    <a:pt x="35" y="16"/>
                  </a:lnTo>
                  <a:lnTo>
                    <a:pt x="43" y="21"/>
                  </a:lnTo>
                  <a:lnTo>
                    <a:pt x="51" y="25"/>
                  </a:lnTo>
                  <a:lnTo>
                    <a:pt x="60" y="28"/>
                  </a:lnTo>
                  <a:lnTo>
                    <a:pt x="68" y="30"/>
                  </a:lnTo>
                  <a:lnTo>
                    <a:pt x="66" y="29"/>
                  </a:lnTo>
                  <a:lnTo>
                    <a:pt x="73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1" name="Freeform 42"/>
            <p:cNvSpPr>
              <a:spLocks noChangeAspect="1"/>
            </p:cNvSpPr>
            <p:nvPr/>
          </p:nvSpPr>
          <p:spPr bwMode="auto">
            <a:xfrm>
              <a:off x="2576" y="1846"/>
              <a:ext cx="50" cy="40"/>
            </a:xfrm>
            <a:custGeom>
              <a:avLst/>
              <a:gdLst>
                <a:gd name="T0" fmla="*/ 50 w 50"/>
                <a:gd name="T1" fmla="*/ 39 h 40"/>
                <a:gd name="T2" fmla="*/ 50 w 50"/>
                <a:gd name="T3" fmla="*/ 38 h 40"/>
                <a:gd name="T4" fmla="*/ 46 w 50"/>
                <a:gd name="T5" fmla="*/ 30 h 40"/>
                <a:gd name="T6" fmla="*/ 41 w 50"/>
                <a:gd name="T7" fmla="*/ 24 h 40"/>
                <a:gd name="T8" fmla="*/ 37 w 50"/>
                <a:gd name="T9" fmla="*/ 19 h 40"/>
                <a:gd name="T10" fmla="*/ 30 w 50"/>
                <a:gd name="T11" fmla="*/ 14 h 40"/>
                <a:gd name="T12" fmla="*/ 24 w 50"/>
                <a:gd name="T13" fmla="*/ 10 h 40"/>
                <a:gd name="T14" fmla="*/ 18 w 50"/>
                <a:gd name="T15" fmla="*/ 7 h 40"/>
                <a:gd name="T16" fmla="*/ 11 w 50"/>
                <a:gd name="T17" fmla="*/ 4 h 40"/>
                <a:gd name="T18" fmla="*/ 7 w 50"/>
                <a:gd name="T19" fmla="*/ 0 h 40"/>
                <a:gd name="T20" fmla="*/ 0 w 50"/>
                <a:gd name="T21" fmla="*/ 7 h 40"/>
                <a:gd name="T22" fmla="*/ 6 w 50"/>
                <a:gd name="T23" fmla="*/ 11 h 40"/>
                <a:gd name="T24" fmla="*/ 13 w 50"/>
                <a:gd name="T25" fmla="*/ 17 h 40"/>
                <a:gd name="T26" fmla="*/ 19 w 50"/>
                <a:gd name="T27" fmla="*/ 19 h 40"/>
                <a:gd name="T28" fmla="*/ 25 w 50"/>
                <a:gd name="T29" fmla="*/ 21 h 40"/>
                <a:gd name="T30" fmla="*/ 30 w 50"/>
                <a:gd name="T31" fmla="*/ 26 h 40"/>
                <a:gd name="T32" fmla="*/ 34 w 50"/>
                <a:gd name="T33" fmla="*/ 31 h 40"/>
                <a:gd name="T34" fmla="*/ 39 w 50"/>
                <a:gd name="T35" fmla="*/ 34 h 40"/>
                <a:gd name="T36" fmla="*/ 40 w 50"/>
                <a:gd name="T37" fmla="*/ 40 h 40"/>
                <a:gd name="T38" fmla="*/ 40 w 50"/>
                <a:gd name="T39" fmla="*/ 39 h 40"/>
                <a:gd name="T40" fmla="*/ 50 w 50"/>
                <a:gd name="T41" fmla="*/ 39 h 40"/>
                <a:gd name="T42" fmla="*/ 50 w 50"/>
                <a:gd name="T43" fmla="*/ 39 h 40"/>
                <a:gd name="T44" fmla="*/ 50 w 50"/>
                <a:gd name="T45" fmla="*/ 38 h 40"/>
                <a:gd name="T46" fmla="*/ 50 w 50"/>
                <a:gd name="T47" fmla="*/ 39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0"/>
                <a:gd name="T73" fmla="*/ 0 h 40"/>
                <a:gd name="T74" fmla="*/ 50 w 50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0" h="40">
                  <a:moveTo>
                    <a:pt x="50" y="39"/>
                  </a:moveTo>
                  <a:lnTo>
                    <a:pt x="50" y="38"/>
                  </a:lnTo>
                  <a:lnTo>
                    <a:pt x="46" y="30"/>
                  </a:lnTo>
                  <a:lnTo>
                    <a:pt x="41" y="24"/>
                  </a:lnTo>
                  <a:lnTo>
                    <a:pt x="37" y="19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8" y="7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7"/>
                  </a:lnTo>
                  <a:lnTo>
                    <a:pt x="19" y="19"/>
                  </a:lnTo>
                  <a:lnTo>
                    <a:pt x="25" y="21"/>
                  </a:lnTo>
                  <a:lnTo>
                    <a:pt x="30" y="26"/>
                  </a:lnTo>
                  <a:lnTo>
                    <a:pt x="34" y="31"/>
                  </a:lnTo>
                  <a:lnTo>
                    <a:pt x="39" y="34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2" name="Freeform 43"/>
            <p:cNvSpPr>
              <a:spLocks noChangeAspect="1"/>
            </p:cNvSpPr>
            <p:nvPr/>
          </p:nvSpPr>
          <p:spPr bwMode="auto">
            <a:xfrm>
              <a:off x="2616" y="1885"/>
              <a:ext cx="11" cy="13"/>
            </a:xfrm>
            <a:custGeom>
              <a:avLst/>
              <a:gdLst>
                <a:gd name="T0" fmla="*/ 11 w 11"/>
                <a:gd name="T1" fmla="*/ 13 h 13"/>
                <a:gd name="T2" fmla="*/ 11 w 11"/>
                <a:gd name="T3" fmla="*/ 10 h 13"/>
                <a:gd name="T4" fmla="*/ 10 w 11"/>
                <a:gd name="T5" fmla="*/ 7 h 13"/>
                <a:gd name="T6" fmla="*/ 10 w 11"/>
                <a:gd name="T7" fmla="*/ 6 h 13"/>
                <a:gd name="T8" fmla="*/ 10 w 11"/>
                <a:gd name="T9" fmla="*/ 4 h 13"/>
                <a:gd name="T10" fmla="*/ 10 w 11"/>
                <a:gd name="T11" fmla="*/ 0 h 13"/>
                <a:gd name="T12" fmla="*/ 0 w 11"/>
                <a:gd name="T13" fmla="*/ 0 h 13"/>
                <a:gd name="T14" fmla="*/ 0 w 11"/>
                <a:gd name="T15" fmla="*/ 4 h 13"/>
                <a:gd name="T16" fmla="*/ 0 w 11"/>
                <a:gd name="T17" fmla="*/ 6 h 13"/>
                <a:gd name="T18" fmla="*/ 0 w 11"/>
                <a:gd name="T19" fmla="*/ 10 h 13"/>
                <a:gd name="T20" fmla="*/ 1 w 11"/>
                <a:gd name="T21" fmla="*/ 12 h 13"/>
                <a:gd name="T22" fmla="*/ 1 w 11"/>
                <a:gd name="T23" fmla="*/ 8 h 13"/>
                <a:gd name="T24" fmla="*/ 11 w 11"/>
                <a:gd name="T25" fmla="*/ 13 h 13"/>
                <a:gd name="T26" fmla="*/ 11 w 11"/>
                <a:gd name="T27" fmla="*/ 11 h 13"/>
                <a:gd name="T28" fmla="*/ 11 w 11"/>
                <a:gd name="T29" fmla="*/ 10 h 13"/>
                <a:gd name="T30" fmla="*/ 11 w 11"/>
                <a:gd name="T31" fmla="*/ 13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3"/>
                <a:gd name="T50" fmla="*/ 11 w 11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3">
                  <a:moveTo>
                    <a:pt x="11" y="13"/>
                  </a:moveTo>
                  <a:lnTo>
                    <a:pt x="11" y="10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8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3" name="Freeform 44"/>
            <p:cNvSpPr>
              <a:spLocks noChangeAspect="1"/>
            </p:cNvSpPr>
            <p:nvPr/>
          </p:nvSpPr>
          <p:spPr bwMode="auto">
            <a:xfrm>
              <a:off x="2614" y="1893"/>
              <a:ext cx="13" cy="13"/>
            </a:xfrm>
            <a:custGeom>
              <a:avLst/>
              <a:gdLst>
                <a:gd name="T0" fmla="*/ 9 w 13"/>
                <a:gd name="T1" fmla="*/ 9 h 13"/>
                <a:gd name="T2" fmla="*/ 8 w 13"/>
                <a:gd name="T3" fmla="*/ 13 h 13"/>
                <a:gd name="T4" fmla="*/ 9 w 13"/>
                <a:gd name="T5" fmla="*/ 10 h 13"/>
                <a:gd name="T6" fmla="*/ 12 w 13"/>
                <a:gd name="T7" fmla="*/ 8 h 13"/>
                <a:gd name="T8" fmla="*/ 12 w 13"/>
                <a:gd name="T9" fmla="*/ 5 h 13"/>
                <a:gd name="T10" fmla="*/ 13 w 13"/>
                <a:gd name="T11" fmla="*/ 5 h 13"/>
                <a:gd name="T12" fmla="*/ 3 w 13"/>
                <a:gd name="T13" fmla="*/ 0 h 13"/>
                <a:gd name="T14" fmla="*/ 2 w 13"/>
                <a:gd name="T15" fmla="*/ 3 h 13"/>
                <a:gd name="T16" fmla="*/ 2 w 13"/>
                <a:gd name="T17" fmla="*/ 5 h 13"/>
                <a:gd name="T18" fmla="*/ 2 w 13"/>
                <a:gd name="T19" fmla="*/ 5 h 13"/>
                <a:gd name="T20" fmla="*/ 1 w 13"/>
                <a:gd name="T21" fmla="*/ 6 h 13"/>
                <a:gd name="T22" fmla="*/ 0 w 13"/>
                <a:gd name="T23" fmla="*/ 11 h 13"/>
                <a:gd name="T24" fmla="*/ 1 w 13"/>
                <a:gd name="T25" fmla="*/ 6 h 13"/>
                <a:gd name="T26" fmla="*/ 0 w 13"/>
                <a:gd name="T27" fmla="*/ 9 h 13"/>
                <a:gd name="T28" fmla="*/ 0 w 13"/>
                <a:gd name="T29" fmla="*/ 11 h 13"/>
                <a:gd name="T30" fmla="*/ 9 w 13"/>
                <a:gd name="T31" fmla="*/ 9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9" y="9"/>
                  </a:moveTo>
                  <a:lnTo>
                    <a:pt x="8" y="13"/>
                  </a:lnTo>
                  <a:lnTo>
                    <a:pt x="9" y="10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4" name="Freeform 45"/>
            <p:cNvSpPr>
              <a:spLocks noChangeAspect="1"/>
            </p:cNvSpPr>
            <p:nvPr/>
          </p:nvSpPr>
          <p:spPr bwMode="auto">
            <a:xfrm>
              <a:off x="2614" y="1902"/>
              <a:ext cx="13" cy="13"/>
            </a:xfrm>
            <a:custGeom>
              <a:avLst/>
              <a:gdLst>
                <a:gd name="T0" fmla="*/ 13 w 13"/>
                <a:gd name="T1" fmla="*/ 12 h 13"/>
                <a:gd name="T2" fmla="*/ 12 w 13"/>
                <a:gd name="T3" fmla="*/ 8 h 13"/>
                <a:gd name="T4" fmla="*/ 12 w 13"/>
                <a:gd name="T5" fmla="*/ 6 h 13"/>
                <a:gd name="T6" fmla="*/ 10 w 13"/>
                <a:gd name="T7" fmla="*/ 4 h 13"/>
                <a:gd name="T8" fmla="*/ 10 w 13"/>
                <a:gd name="T9" fmla="*/ 3 h 13"/>
                <a:gd name="T10" fmla="*/ 9 w 13"/>
                <a:gd name="T11" fmla="*/ 0 h 13"/>
                <a:gd name="T12" fmla="*/ 0 w 13"/>
                <a:gd name="T13" fmla="*/ 2 h 13"/>
                <a:gd name="T14" fmla="*/ 1 w 13"/>
                <a:gd name="T15" fmla="*/ 6 h 13"/>
                <a:gd name="T16" fmla="*/ 1 w 13"/>
                <a:gd name="T17" fmla="*/ 7 h 13"/>
                <a:gd name="T18" fmla="*/ 2 w 13"/>
                <a:gd name="T19" fmla="*/ 10 h 13"/>
                <a:gd name="T20" fmla="*/ 4 w 13"/>
                <a:gd name="T21" fmla="*/ 13 h 13"/>
                <a:gd name="T22" fmla="*/ 3 w 13"/>
                <a:gd name="T23" fmla="*/ 9 h 13"/>
                <a:gd name="T24" fmla="*/ 13 w 13"/>
                <a:gd name="T25" fmla="*/ 12 h 13"/>
                <a:gd name="T26" fmla="*/ 13 w 13"/>
                <a:gd name="T27" fmla="*/ 9 h 13"/>
                <a:gd name="T28" fmla="*/ 12 w 13"/>
                <a:gd name="T29" fmla="*/ 8 h 13"/>
                <a:gd name="T30" fmla="*/ 13 w 13"/>
                <a:gd name="T31" fmla="*/ 12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13" y="12"/>
                  </a:moveTo>
                  <a:lnTo>
                    <a:pt x="12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3" y="9"/>
                  </a:lnTo>
                  <a:lnTo>
                    <a:pt x="13" y="12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5" name="Freeform 46"/>
            <p:cNvSpPr>
              <a:spLocks noChangeAspect="1"/>
            </p:cNvSpPr>
            <p:nvPr/>
          </p:nvSpPr>
          <p:spPr bwMode="auto">
            <a:xfrm>
              <a:off x="2613" y="1911"/>
              <a:ext cx="14" cy="38"/>
            </a:xfrm>
            <a:custGeom>
              <a:avLst/>
              <a:gdLst>
                <a:gd name="T0" fmla="*/ 9 w 14"/>
                <a:gd name="T1" fmla="*/ 38 h 38"/>
                <a:gd name="T2" fmla="*/ 9 w 14"/>
                <a:gd name="T3" fmla="*/ 38 h 38"/>
                <a:gd name="T4" fmla="*/ 14 w 14"/>
                <a:gd name="T5" fmla="*/ 3 h 38"/>
                <a:gd name="T6" fmla="*/ 4 w 14"/>
                <a:gd name="T7" fmla="*/ 0 h 38"/>
                <a:gd name="T8" fmla="*/ 0 w 14"/>
                <a:gd name="T9" fmla="*/ 36 h 38"/>
                <a:gd name="T10" fmla="*/ 0 w 14"/>
                <a:gd name="T11" fmla="*/ 36 h 38"/>
                <a:gd name="T12" fmla="*/ 9 w 14"/>
                <a:gd name="T13" fmla="*/ 38 h 38"/>
                <a:gd name="T14" fmla="*/ 9 w 14"/>
                <a:gd name="T15" fmla="*/ 38 h 38"/>
                <a:gd name="T16" fmla="*/ 9 w 14"/>
                <a:gd name="T17" fmla="*/ 38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"/>
                <a:gd name="T29" fmla="*/ 14 w 14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">
                  <a:moveTo>
                    <a:pt x="9" y="38"/>
                  </a:moveTo>
                  <a:lnTo>
                    <a:pt x="9" y="38"/>
                  </a:lnTo>
                  <a:lnTo>
                    <a:pt x="14" y="3"/>
                  </a:lnTo>
                  <a:lnTo>
                    <a:pt x="4" y="0"/>
                  </a:lnTo>
                  <a:lnTo>
                    <a:pt x="0" y="36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6" name="Freeform 47"/>
            <p:cNvSpPr>
              <a:spLocks noChangeAspect="1"/>
            </p:cNvSpPr>
            <p:nvPr/>
          </p:nvSpPr>
          <p:spPr bwMode="auto">
            <a:xfrm>
              <a:off x="2601" y="1947"/>
              <a:ext cx="21" cy="33"/>
            </a:xfrm>
            <a:custGeom>
              <a:avLst/>
              <a:gdLst>
                <a:gd name="T0" fmla="*/ 8 w 21"/>
                <a:gd name="T1" fmla="*/ 33 h 33"/>
                <a:gd name="T2" fmla="*/ 9 w 21"/>
                <a:gd name="T3" fmla="*/ 32 h 33"/>
                <a:gd name="T4" fmla="*/ 21 w 21"/>
                <a:gd name="T5" fmla="*/ 2 h 33"/>
                <a:gd name="T6" fmla="*/ 12 w 21"/>
                <a:gd name="T7" fmla="*/ 0 h 33"/>
                <a:gd name="T8" fmla="*/ 0 w 21"/>
                <a:gd name="T9" fmla="*/ 29 h 33"/>
                <a:gd name="T10" fmla="*/ 1 w 21"/>
                <a:gd name="T11" fmla="*/ 28 h 33"/>
                <a:gd name="T12" fmla="*/ 8 w 21"/>
                <a:gd name="T13" fmla="*/ 33 h 33"/>
                <a:gd name="T14" fmla="*/ 9 w 21"/>
                <a:gd name="T15" fmla="*/ 33 h 33"/>
                <a:gd name="T16" fmla="*/ 9 w 21"/>
                <a:gd name="T17" fmla="*/ 32 h 33"/>
                <a:gd name="T18" fmla="*/ 8 w 21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8" y="33"/>
                  </a:moveTo>
                  <a:lnTo>
                    <a:pt x="9" y="3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0" y="29"/>
                  </a:lnTo>
                  <a:lnTo>
                    <a:pt x="1" y="28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2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7" name="Freeform 48"/>
            <p:cNvSpPr>
              <a:spLocks noChangeAspect="1"/>
            </p:cNvSpPr>
            <p:nvPr/>
          </p:nvSpPr>
          <p:spPr bwMode="auto">
            <a:xfrm>
              <a:off x="2587" y="1975"/>
              <a:ext cx="22" cy="32"/>
            </a:xfrm>
            <a:custGeom>
              <a:avLst/>
              <a:gdLst>
                <a:gd name="T0" fmla="*/ 7 w 22"/>
                <a:gd name="T1" fmla="*/ 32 h 32"/>
                <a:gd name="T2" fmla="*/ 7 w 22"/>
                <a:gd name="T3" fmla="*/ 32 h 32"/>
                <a:gd name="T4" fmla="*/ 22 w 22"/>
                <a:gd name="T5" fmla="*/ 5 h 32"/>
                <a:gd name="T6" fmla="*/ 15 w 22"/>
                <a:gd name="T7" fmla="*/ 0 h 32"/>
                <a:gd name="T8" fmla="*/ 0 w 22"/>
                <a:gd name="T9" fmla="*/ 27 h 32"/>
                <a:gd name="T10" fmla="*/ 0 w 22"/>
                <a:gd name="T11" fmla="*/ 27 h 32"/>
                <a:gd name="T12" fmla="*/ 7 w 22"/>
                <a:gd name="T13" fmla="*/ 32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32"/>
                <a:gd name="T23" fmla="*/ 22 w 2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32">
                  <a:moveTo>
                    <a:pt x="7" y="32"/>
                  </a:moveTo>
                  <a:lnTo>
                    <a:pt x="7" y="32"/>
                  </a:lnTo>
                  <a:lnTo>
                    <a:pt x="22" y="5"/>
                  </a:lnTo>
                  <a:lnTo>
                    <a:pt x="15" y="0"/>
                  </a:lnTo>
                  <a:lnTo>
                    <a:pt x="0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8" name="Freeform 49"/>
            <p:cNvSpPr>
              <a:spLocks noChangeAspect="1"/>
            </p:cNvSpPr>
            <p:nvPr/>
          </p:nvSpPr>
          <p:spPr bwMode="auto">
            <a:xfrm>
              <a:off x="2574" y="2002"/>
              <a:ext cx="20" cy="24"/>
            </a:xfrm>
            <a:custGeom>
              <a:avLst/>
              <a:gdLst>
                <a:gd name="T0" fmla="*/ 9 w 20"/>
                <a:gd name="T1" fmla="*/ 19 h 24"/>
                <a:gd name="T2" fmla="*/ 9 w 20"/>
                <a:gd name="T3" fmla="*/ 24 h 24"/>
                <a:gd name="T4" fmla="*/ 20 w 20"/>
                <a:gd name="T5" fmla="*/ 5 h 24"/>
                <a:gd name="T6" fmla="*/ 13 w 20"/>
                <a:gd name="T7" fmla="*/ 0 h 24"/>
                <a:gd name="T8" fmla="*/ 2 w 20"/>
                <a:gd name="T9" fmla="*/ 19 h 24"/>
                <a:gd name="T10" fmla="*/ 2 w 20"/>
                <a:gd name="T11" fmla="*/ 24 h 24"/>
                <a:gd name="T12" fmla="*/ 2 w 20"/>
                <a:gd name="T13" fmla="*/ 19 h 24"/>
                <a:gd name="T14" fmla="*/ 0 w 20"/>
                <a:gd name="T15" fmla="*/ 22 h 24"/>
                <a:gd name="T16" fmla="*/ 2 w 20"/>
                <a:gd name="T17" fmla="*/ 24 h 24"/>
                <a:gd name="T18" fmla="*/ 9 w 20"/>
                <a:gd name="T19" fmla="*/ 19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9" y="19"/>
                  </a:moveTo>
                  <a:lnTo>
                    <a:pt x="9" y="24"/>
                  </a:lnTo>
                  <a:lnTo>
                    <a:pt x="20" y="5"/>
                  </a:lnTo>
                  <a:lnTo>
                    <a:pt x="13" y="0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2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9" name="Freeform 50"/>
            <p:cNvSpPr>
              <a:spLocks noChangeAspect="1"/>
            </p:cNvSpPr>
            <p:nvPr/>
          </p:nvSpPr>
          <p:spPr bwMode="auto">
            <a:xfrm>
              <a:off x="2576" y="2021"/>
              <a:ext cx="22" cy="31"/>
            </a:xfrm>
            <a:custGeom>
              <a:avLst/>
              <a:gdLst>
                <a:gd name="T0" fmla="*/ 19 w 22"/>
                <a:gd name="T1" fmla="*/ 21 h 31"/>
                <a:gd name="T2" fmla="*/ 22 w 22"/>
                <a:gd name="T3" fmla="*/ 24 h 31"/>
                <a:gd name="T4" fmla="*/ 7 w 22"/>
                <a:gd name="T5" fmla="*/ 0 h 31"/>
                <a:gd name="T6" fmla="*/ 0 w 22"/>
                <a:gd name="T7" fmla="*/ 5 h 31"/>
                <a:gd name="T8" fmla="*/ 15 w 22"/>
                <a:gd name="T9" fmla="*/ 29 h 31"/>
                <a:gd name="T10" fmla="*/ 19 w 22"/>
                <a:gd name="T11" fmla="*/ 31 h 31"/>
                <a:gd name="T12" fmla="*/ 15 w 22"/>
                <a:gd name="T13" fmla="*/ 29 h 31"/>
                <a:gd name="T14" fmla="*/ 17 w 22"/>
                <a:gd name="T15" fmla="*/ 31 h 31"/>
                <a:gd name="T16" fmla="*/ 19 w 22"/>
                <a:gd name="T17" fmla="*/ 31 h 31"/>
                <a:gd name="T18" fmla="*/ 19 w 22"/>
                <a:gd name="T19" fmla="*/ 21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1"/>
                <a:gd name="T32" fmla="*/ 22 w 22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1">
                  <a:moveTo>
                    <a:pt x="19" y="21"/>
                  </a:moveTo>
                  <a:lnTo>
                    <a:pt x="22" y="24"/>
                  </a:lnTo>
                  <a:lnTo>
                    <a:pt x="7" y="0"/>
                  </a:lnTo>
                  <a:lnTo>
                    <a:pt x="0" y="5"/>
                  </a:lnTo>
                  <a:lnTo>
                    <a:pt x="15" y="29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0" name="Freeform 51"/>
            <p:cNvSpPr>
              <a:spLocks noChangeAspect="1"/>
            </p:cNvSpPr>
            <p:nvPr/>
          </p:nvSpPr>
          <p:spPr bwMode="auto">
            <a:xfrm>
              <a:off x="2593" y="2042"/>
              <a:ext cx="8" cy="12"/>
            </a:xfrm>
            <a:custGeom>
              <a:avLst/>
              <a:gdLst>
                <a:gd name="T0" fmla="*/ 2 w 8"/>
                <a:gd name="T1" fmla="*/ 2 h 12"/>
                <a:gd name="T2" fmla="*/ 8 w 8"/>
                <a:gd name="T3" fmla="*/ 3 h 12"/>
                <a:gd name="T4" fmla="*/ 7 w 8"/>
                <a:gd name="T5" fmla="*/ 2 h 12"/>
                <a:gd name="T6" fmla="*/ 3 w 8"/>
                <a:gd name="T7" fmla="*/ 0 h 12"/>
                <a:gd name="T8" fmla="*/ 2 w 8"/>
                <a:gd name="T9" fmla="*/ 0 h 12"/>
                <a:gd name="T10" fmla="*/ 2 w 8"/>
                <a:gd name="T11" fmla="*/ 0 h 12"/>
                <a:gd name="T12" fmla="*/ 2 w 8"/>
                <a:gd name="T13" fmla="*/ 10 h 12"/>
                <a:gd name="T14" fmla="*/ 2 w 8"/>
                <a:gd name="T15" fmla="*/ 10 h 12"/>
                <a:gd name="T16" fmla="*/ 3 w 8"/>
                <a:gd name="T17" fmla="*/ 10 h 12"/>
                <a:gd name="T18" fmla="*/ 0 w 8"/>
                <a:gd name="T19" fmla="*/ 9 h 12"/>
                <a:gd name="T20" fmla="*/ 1 w 8"/>
                <a:gd name="T21" fmla="*/ 10 h 12"/>
                <a:gd name="T22" fmla="*/ 7 w 8"/>
                <a:gd name="T23" fmla="*/ 11 h 12"/>
                <a:gd name="T24" fmla="*/ 1 w 8"/>
                <a:gd name="T25" fmla="*/ 10 h 12"/>
                <a:gd name="T26" fmla="*/ 3 w 8"/>
                <a:gd name="T27" fmla="*/ 12 h 12"/>
                <a:gd name="T28" fmla="*/ 7 w 8"/>
                <a:gd name="T29" fmla="*/ 11 h 12"/>
                <a:gd name="T30" fmla="*/ 2 w 8"/>
                <a:gd name="T31" fmla="*/ 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"/>
                <a:gd name="T49" fmla="*/ 0 h 12"/>
                <a:gd name="T50" fmla="*/ 8 w 8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" h="12">
                  <a:moveTo>
                    <a:pt x="2" y="2"/>
                  </a:moveTo>
                  <a:lnTo>
                    <a:pt x="8" y="3"/>
                  </a:lnTo>
                  <a:lnTo>
                    <a:pt x="7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1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1" name="Freeform 52"/>
            <p:cNvSpPr>
              <a:spLocks noChangeAspect="1"/>
            </p:cNvSpPr>
            <p:nvPr/>
          </p:nvSpPr>
          <p:spPr bwMode="auto">
            <a:xfrm>
              <a:off x="2607" y="2047"/>
              <a:ext cx="70" cy="149"/>
            </a:xfrm>
            <a:custGeom>
              <a:avLst/>
              <a:gdLst>
                <a:gd name="T0" fmla="*/ 60 w 70"/>
                <a:gd name="T1" fmla="*/ 149 h 149"/>
                <a:gd name="T2" fmla="*/ 62 w 70"/>
                <a:gd name="T3" fmla="*/ 149 h 149"/>
                <a:gd name="T4" fmla="*/ 63 w 70"/>
                <a:gd name="T5" fmla="*/ 149 h 149"/>
                <a:gd name="T6" fmla="*/ 66 w 70"/>
                <a:gd name="T7" fmla="*/ 149 h 149"/>
                <a:gd name="T8" fmla="*/ 68 w 70"/>
                <a:gd name="T9" fmla="*/ 149 h 149"/>
                <a:gd name="T10" fmla="*/ 70 w 70"/>
                <a:gd name="T11" fmla="*/ 143 h 149"/>
                <a:gd name="T12" fmla="*/ 70 w 70"/>
                <a:gd name="T13" fmla="*/ 136 h 149"/>
                <a:gd name="T14" fmla="*/ 67 w 70"/>
                <a:gd name="T15" fmla="*/ 129 h 149"/>
                <a:gd name="T16" fmla="*/ 64 w 70"/>
                <a:gd name="T17" fmla="*/ 123 h 149"/>
                <a:gd name="T18" fmla="*/ 57 w 70"/>
                <a:gd name="T19" fmla="*/ 38 h 149"/>
                <a:gd name="T20" fmla="*/ 59 w 70"/>
                <a:gd name="T21" fmla="*/ 33 h 149"/>
                <a:gd name="T22" fmla="*/ 61 w 70"/>
                <a:gd name="T23" fmla="*/ 29 h 149"/>
                <a:gd name="T24" fmla="*/ 64 w 70"/>
                <a:gd name="T25" fmla="*/ 25 h 149"/>
                <a:gd name="T26" fmla="*/ 68 w 70"/>
                <a:gd name="T27" fmla="*/ 21 h 149"/>
                <a:gd name="T28" fmla="*/ 67 w 70"/>
                <a:gd name="T29" fmla="*/ 20 h 149"/>
                <a:gd name="T30" fmla="*/ 66 w 70"/>
                <a:gd name="T31" fmla="*/ 18 h 149"/>
                <a:gd name="T32" fmla="*/ 64 w 70"/>
                <a:gd name="T33" fmla="*/ 17 h 149"/>
                <a:gd name="T34" fmla="*/ 62 w 70"/>
                <a:gd name="T35" fmla="*/ 16 h 149"/>
                <a:gd name="T36" fmla="*/ 61 w 70"/>
                <a:gd name="T37" fmla="*/ 13 h 149"/>
                <a:gd name="T38" fmla="*/ 60 w 70"/>
                <a:gd name="T39" fmla="*/ 10 h 149"/>
                <a:gd name="T40" fmla="*/ 59 w 70"/>
                <a:gd name="T41" fmla="*/ 6 h 149"/>
                <a:gd name="T42" fmla="*/ 57 w 70"/>
                <a:gd name="T43" fmla="*/ 1 h 149"/>
                <a:gd name="T44" fmla="*/ 57 w 70"/>
                <a:gd name="T45" fmla="*/ 1 h 149"/>
                <a:gd name="T46" fmla="*/ 56 w 70"/>
                <a:gd name="T47" fmla="*/ 1 h 149"/>
                <a:gd name="T48" fmla="*/ 54 w 70"/>
                <a:gd name="T49" fmla="*/ 1 h 149"/>
                <a:gd name="T50" fmla="*/ 53 w 70"/>
                <a:gd name="T51" fmla="*/ 0 h 149"/>
                <a:gd name="T52" fmla="*/ 50 w 70"/>
                <a:gd name="T53" fmla="*/ 1 h 149"/>
                <a:gd name="T54" fmla="*/ 49 w 70"/>
                <a:gd name="T55" fmla="*/ 1 h 149"/>
                <a:gd name="T56" fmla="*/ 48 w 70"/>
                <a:gd name="T57" fmla="*/ 3 h 149"/>
                <a:gd name="T58" fmla="*/ 47 w 70"/>
                <a:gd name="T59" fmla="*/ 5 h 149"/>
                <a:gd name="T60" fmla="*/ 13 w 70"/>
                <a:gd name="T61" fmla="*/ 16 h 149"/>
                <a:gd name="T62" fmla="*/ 9 w 70"/>
                <a:gd name="T63" fmla="*/ 27 h 149"/>
                <a:gd name="T64" fmla="*/ 6 w 70"/>
                <a:gd name="T65" fmla="*/ 39 h 149"/>
                <a:gd name="T66" fmla="*/ 3 w 70"/>
                <a:gd name="T67" fmla="*/ 52 h 149"/>
                <a:gd name="T68" fmla="*/ 1 w 70"/>
                <a:gd name="T69" fmla="*/ 65 h 149"/>
                <a:gd name="T70" fmla="*/ 0 w 70"/>
                <a:gd name="T71" fmla="*/ 78 h 149"/>
                <a:gd name="T72" fmla="*/ 1 w 70"/>
                <a:gd name="T73" fmla="*/ 92 h 149"/>
                <a:gd name="T74" fmla="*/ 2 w 70"/>
                <a:gd name="T75" fmla="*/ 104 h 149"/>
                <a:gd name="T76" fmla="*/ 6 w 70"/>
                <a:gd name="T77" fmla="*/ 116 h 149"/>
                <a:gd name="T78" fmla="*/ 20 w 70"/>
                <a:gd name="T79" fmla="*/ 123 h 149"/>
                <a:gd name="T80" fmla="*/ 24 w 70"/>
                <a:gd name="T81" fmla="*/ 134 h 149"/>
                <a:gd name="T82" fmla="*/ 60 w 70"/>
                <a:gd name="T83" fmla="*/ 149 h 1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"/>
                <a:gd name="T127" fmla="*/ 0 h 149"/>
                <a:gd name="T128" fmla="*/ 70 w 70"/>
                <a:gd name="T129" fmla="*/ 149 h 1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" h="149">
                  <a:moveTo>
                    <a:pt x="60" y="149"/>
                  </a:moveTo>
                  <a:lnTo>
                    <a:pt x="62" y="149"/>
                  </a:lnTo>
                  <a:lnTo>
                    <a:pt x="63" y="149"/>
                  </a:lnTo>
                  <a:lnTo>
                    <a:pt x="66" y="149"/>
                  </a:lnTo>
                  <a:lnTo>
                    <a:pt x="68" y="149"/>
                  </a:lnTo>
                  <a:lnTo>
                    <a:pt x="70" y="143"/>
                  </a:lnTo>
                  <a:lnTo>
                    <a:pt x="70" y="136"/>
                  </a:lnTo>
                  <a:lnTo>
                    <a:pt x="67" y="129"/>
                  </a:lnTo>
                  <a:lnTo>
                    <a:pt x="64" y="123"/>
                  </a:lnTo>
                  <a:lnTo>
                    <a:pt x="57" y="38"/>
                  </a:lnTo>
                  <a:lnTo>
                    <a:pt x="59" y="33"/>
                  </a:lnTo>
                  <a:lnTo>
                    <a:pt x="61" y="29"/>
                  </a:lnTo>
                  <a:lnTo>
                    <a:pt x="64" y="25"/>
                  </a:lnTo>
                  <a:lnTo>
                    <a:pt x="68" y="21"/>
                  </a:lnTo>
                  <a:lnTo>
                    <a:pt x="67" y="20"/>
                  </a:lnTo>
                  <a:lnTo>
                    <a:pt x="66" y="18"/>
                  </a:lnTo>
                  <a:lnTo>
                    <a:pt x="64" y="17"/>
                  </a:lnTo>
                  <a:lnTo>
                    <a:pt x="62" y="16"/>
                  </a:lnTo>
                  <a:lnTo>
                    <a:pt x="61" y="13"/>
                  </a:lnTo>
                  <a:lnTo>
                    <a:pt x="60" y="10"/>
                  </a:lnTo>
                  <a:lnTo>
                    <a:pt x="59" y="6"/>
                  </a:lnTo>
                  <a:lnTo>
                    <a:pt x="57" y="1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3"/>
                  </a:lnTo>
                  <a:lnTo>
                    <a:pt x="47" y="5"/>
                  </a:lnTo>
                  <a:lnTo>
                    <a:pt x="13" y="16"/>
                  </a:lnTo>
                  <a:lnTo>
                    <a:pt x="9" y="27"/>
                  </a:lnTo>
                  <a:lnTo>
                    <a:pt x="6" y="39"/>
                  </a:lnTo>
                  <a:lnTo>
                    <a:pt x="3" y="52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2"/>
                  </a:lnTo>
                  <a:lnTo>
                    <a:pt x="2" y="104"/>
                  </a:lnTo>
                  <a:lnTo>
                    <a:pt x="6" y="116"/>
                  </a:lnTo>
                  <a:lnTo>
                    <a:pt x="20" y="123"/>
                  </a:lnTo>
                  <a:lnTo>
                    <a:pt x="24" y="134"/>
                  </a:lnTo>
                  <a:lnTo>
                    <a:pt x="60" y="14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2" name="Freeform 53"/>
            <p:cNvSpPr>
              <a:spLocks noChangeAspect="1"/>
            </p:cNvSpPr>
            <p:nvPr/>
          </p:nvSpPr>
          <p:spPr bwMode="auto">
            <a:xfrm>
              <a:off x="2398" y="2051"/>
              <a:ext cx="83" cy="142"/>
            </a:xfrm>
            <a:custGeom>
              <a:avLst/>
              <a:gdLst>
                <a:gd name="T0" fmla="*/ 44 w 83"/>
                <a:gd name="T1" fmla="*/ 142 h 142"/>
                <a:gd name="T2" fmla="*/ 45 w 83"/>
                <a:gd name="T3" fmla="*/ 142 h 142"/>
                <a:gd name="T4" fmla="*/ 46 w 83"/>
                <a:gd name="T5" fmla="*/ 142 h 142"/>
                <a:gd name="T6" fmla="*/ 49 w 83"/>
                <a:gd name="T7" fmla="*/ 142 h 142"/>
                <a:gd name="T8" fmla="*/ 50 w 83"/>
                <a:gd name="T9" fmla="*/ 142 h 142"/>
                <a:gd name="T10" fmla="*/ 52 w 83"/>
                <a:gd name="T11" fmla="*/ 136 h 142"/>
                <a:gd name="T12" fmla="*/ 52 w 83"/>
                <a:gd name="T13" fmla="*/ 129 h 142"/>
                <a:gd name="T14" fmla="*/ 51 w 83"/>
                <a:gd name="T15" fmla="*/ 121 h 142"/>
                <a:gd name="T16" fmla="*/ 50 w 83"/>
                <a:gd name="T17" fmla="*/ 114 h 142"/>
                <a:gd name="T18" fmla="*/ 67 w 83"/>
                <a:gd name="T19" fmla="*/ 106 h 142"/>
                <a:gd name="T20" fmla="*/ 71 w 83"/>
                <a:gd name="T21" fmla="*/ 101 h 142"/>
                <a:gd name="T22" fmla="*/ 72 w 83"/>
                <a:gd name="T23" fmla="*/ 95 h 142"/>
                <a:gd name="T24" fmla="*/ 72 w 83"/>
                <a:gd name="T25" fmla="*/ 88 h 142"/>
                <a:gd name="T26" fmla="*/ 70 w 83"/>
                <a:gd name="T27" fmla="*/ 82 h 142"/>
                <a:gd name="T28" fmla="*/ 79 w 83"/>
                <a:gd name="T29" fmla="*/ 60 h 142"/>
                <a:gd name="T30" fmla="*/ 79 w 83"/>
                <a:gd name="T31" fmla="*/ 59 h 142"/>
                <a:gd name="T32" fmla="*/ 79 w 83"/>
                <a:gd name="T33" fmla="*/ 58 h 142"/>
                <a:gd name="T34" fmla="*/ 79 w 83"/>
                <a:gd name="T35" fmla="*/ 55 h 142"/>
                <a:gd name="T36" fmla="*/ 78 w 83"/>
                <a:gd name="T37" fmla="*/ 54 h 142"/>
                <a:gd name="T38" fmla="*/ 80 w 83"/>
                <a:gd name="T39" fmla="*/ 51 h 142"/>
                <a:gd name="T40" fmla="*/ 82 w 83"/>
                <a:gd name="T41" fmla="*/ 46 h 142"/>
                <a:gd name="T42" fmla="*/ 83 w 83"/>
                <a:gd name="T43" fmla="*/ 40 h 142"/>
                <a:gd name="T44" fmla="*/ 83 w 83"/>
                <a:gd name="T45" fmla="*/ 35 h 142"/>
                <a:gd name="T46" fmla="*/ 83 w 83"/>
                <a:gd name="T47" fmla="*/ 29 h 142"/>
                <a:gd name="T48" fmla="*/ 83 w 83"/>
                <a:gd name="T49" fmla="*/ 23 h 142"/>
                <a:gd name="T50" fmla="*/ 82 w 83"/>
                <a:gd name="T51" fmla="*/ 19 h 142"/>
                <a:gd name="T52" fmla="*/ 80 w 83"/>
                <a:gd name="T53" fmla="*/ 14 h 142"/>
                <a:gd name="T54" fmla="*/ 76 w 83"/>
                <a:gd name="T55" fmla="*/ 9 h 142"/>
                <a:gd name="T56" fmla="*/ 72 w 83"/>
                <a:gd name="T57" fmla="*/ 6 h 142"/>
                <a:gd name="T58" fmla="*/ 69 w 83"/>
                <a:gd name="T59" fmla="*/ 2 h 142"/>
                <a:gd name="T60" fmla="*/ 65 w 83"/>
                <a:gd name="T61" fmla="*/ 0 h 142"/>
                <a:gd name="T62" fmla="*/ 52 w 83"/>
                <a:gd name="T63" fmla="*/ 2 h 142"/>
                <a:gd name="T64" fmla="*/ 44 w 83"/>
                <a:gd name="T65" fmla="*/ 10 h 142"/>
                <a:gd name="T66" fmla="*/ 40 w 83"/>
                <a:gd name="T67" fmla="*/ 9 h 142"/>
                <a:gd name="T68" fmla="*/ 38 w 83"/>
                <a:gd name="T69" fmla="*/ 6 h 142"/>
                <a:gd name="T70" fmla="*/ 35 w 83"/>
                <a:gd name="T71" fmla="*/ 3 h 142"/>
                <a:gd name="T72" fmla="*/ 31 w 83"/>
                <a:gd name="T73" fmla="*/ 1 h 142"/>
                <a:gd name="T74" fmla="*/ 18 w 83"/>
                <a:gd name="T75" fmla="*/ 2 h 142"/>
                <a:gd name="T76" fmla="*/ 0 w 83"/>
                <a:gd name="T77" fmla="*/ 90 h 142"/>
                <a:gd name="T78" fmla="*/ 3 w 83"/>
                <a:gd name="T79" fmla="*/ 98 h 142"/>
                <a:gd name="T80" fmla="*/ 6 w 83"/>
                <a:gd name="T81" fmla="*/ 106 h 142"/>
                <a:gd name="T82" fmla="*/ 11 w 83"/>
                <a:gd name="T83" fmla="*/ 113 h 142"/>
                <a:gd name="T84" fmla="*/ 16 w 83"/>
                <a:gd name="T85" fmla="*/ 120 h 142"/>
                <a:gd name="T86" fmla="*/ 22 w 83"/>
                <a:gd name="T87" fmla="*/ 127 h 142"/>
                <a:gd name="T88" fmla="*/ 27 w 83"/>
                <a:gd name="T89" fmla="*/ 132 h 142"/>
                <a:gd name="T90" fmla="*/ 36 w 83"/>
                <a:gd name="T91" fmla="*/ 138 h 142"/>
                <a:gd name="T92" fmla="*/ 44 w 83"/>
                <a:gd name="T93" fmla="*/ 142 h 1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"/>
                <a:gd name="T142" fmla="*/ 0 h 142"/>
                <a:gd name="T143" fmla="*/ 83 w 83"/>
                <a:gd name="T144" fmla="*/ 142 h 1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" h="142">
                  <a:moveTo>
                    <a:pt x="44" y="142"/>
                  </a:moveTo>
                  <a:lnTo>
                    <a:pt x="45" y="142"/>
                  </a:lnTo>
                  <a:lnTo>
                    <a:pt x="46" y="142"/>
                  </a:lnTo>
                  <a:lnTo>
                    <a:pt x="49" y="142"/>
                  </a:lnTo>
                  <a:lnTo>
                    <a:pt x="50" y="142"/>
                  </a:lnTo>
                  <a:lnTo>
                    <a:pt x="52" y="136"/>
                  </a:lnTo>
                  <a:lnTo>
                    <a:pt x="52" y="129"/>
                  </a:lnTo>
                  <a:lnTo>
                    <a:pt x="51" y="121"/>
                  </a:lnTo>
                  <a:lnTo>
                    <a:pt x="50" y="114"/>
                  </a:lnTo>
                  <a:lnTo>
                    <a:pt x="67" y="106"/>
                  </a:lnTo>
                  <a:lnTo>
                    <a:pt x="71" y="101"/>
                  </a:lnTo>
                  <a:lnTo>
                    <a:pt x="72" y="95"/>
                  </a:lnTo>
                  <a:lnTo>
                    <a:pt x="72" y="88"/>
                  </a:lnTo>
                  <a:lnTo>
                    <a:pt x="70" y="82"/>
                  </a:lnTo>
                  <a:lnTo>
                    <a:pt x="79" y="60"/>
                  </a:lnTo>
                  <a:lnTo>
                    <a:pt x="79" y="59"/>
                  </a:lnTo>
                  <a:lnTo>
                    <a:pt x="79" y="58"/>
                  </a:lnTo>
                  <a:lnTo>
                    <a:pt x="79" y="55"/>
                  </a:lnTo>
                  <a:lnTo>
                    <a:pt x="78" y="54"/>
                  </a:lnTo>
                  <a:lnTo>
                    <a:pt x="80" y="51"/>
                  </a:lnTo>
                  <a:lnTo>
                    <a:pt x="82" y="46"/>
                  </a:lnTo>
                  <a:lnTo>
                    <a:pt x="83" y="40"/>
                  </a:lnTo>
                  <a:lnTo>
                    <a:pt x="83" y="35"/>
                  </a:lnTo>
                  <a:lnTo>
                    <a:pt x="83" y="29"/>
                  </a:lnTo>
                  <a:lnTo>
                    <a:pt x="83" y="23"/>
                  </a:lnTo>
                  <a:lnTo>
                    <a:pt x="82" y="19"/>
                  </a:lnTo>
                  <a:lnTo>
                    <a:pt x="80" y="14"/>
                  </a:lnTo>
                  <a:lnTo>
                    <a:pt x="76" y="9"/>
                  </a:lnTo>
                  <a:lnTo>
                    <a:pt x="72" y="6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44" y="10"/>
                  </a:lnTo>
                  <a:lnTo>
                    <a:pt x="40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1" y="1"/>
                  </a:lnTo>
                  <a:lnTo>
                    <a:pt x="18" y="2"/>
                  </a:lnTo>
                  <a:lnTo>
                    <a:pt x="0" y="90"/>
                  </a:lnTo>
                  <a:lnTo>
                    <a:pt x="3" y="98"/>
                  </a:lnTo>
                  <a:lnTo>
                    <a:pt x="6" y="106"/>
                  </a:lnTo>
                  <a:lnTo>
                    <a:pt x="11" y="113"/>
                  </a:lnTo>
                  <a:lnTo>
                    <a:pt x="16" y="120"/>
                  </a:lnTo>
                  <a:lnTo>
                    <a:pt x="22" y="127"/>
                  </a:lnTo>
                  <a:lnTo>
                    <a:pt x="27" y="132"/>
                  </a:lnTo>
                  <a:lnTo>
                    <a:pt x="36" y="138"/>
                  </a:lnTo>
                  <a:lnTo>
                    <a:pt x="44" y="142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3" name="Freeform 54"/>
            <p:cNvSpPr>
              <a:spLocks noChangeAspect="1"/>
            </p:cNvSpPr>
            <p:nvPr/>
          </p:nvSpPr>
          <p:spPr bwMode="auto">
            <a:xfrm>
              <a:off x="2250" y="1853"/>
              <a:ext cx="132" cy="91"/>
            </a:xfrm>
            <a:custGeom>
              <a:avLst/>
              <a:gdLst>
                <a:gd name="T0" fmla="*/ 105 w 132"/>
                <a:gd name="T1" fmla="*/ 91 h 91"/>
                <a:gd name="T2" fmla="*/ 125 w 132"/>
                <a:gd name="T3" fmla="*/ 87 h 91"/>
                <a:gd name="T4" fmla="*/ 128 w 132"/>
                <a:gd name="T5" fmla="*/ 82 h 91"/>
                <a:gd name="T6" fmla="*/ 130 w 132"/>
                <a:gd name="T7" fmla="*/ 76 h 91"/>
                <a:gd name="T8" fmla="*/ 131 w 132"/>
                <a:gd name="T9" fmla="*/ 69 h 91"/>
                <a:gd name="T10" fmla="*/ 132 w 132"/>
                <a:gd name="T11" fmla="*/ 62 h 91"/>
                <a:gd name="T12" fmla="*/ 127 w 132"/>
                <a:gd name="T13" fmla="*/ 45 h 91"/>
                <a:gd name="T14" fmla="*/ 117 w 132"/>
                <a:gd name="T15" fmla="*/ 40 h 91"/>
                <a:gd name="T16" fmla="*/ 115 w 132"/>
                <a:gd name="T17" fmla="*/ 24 h 91"/>
                <a:gd name="T18" fmla="*/ 108 w 132"/>
                <a:gd name="T19" fmla="*/ 19 h 91"/>
                <a:gd name="T20" fmla="*/ 99 w 132"/>
                <a:gd name="T21" fmla="*/ 18 h 91"/>
                <a:gd name="T22" fmla="*/ 91 w 132"/>
                <a:gd name="T23" fmla="*/ 16 h 91"/>
                <a:gd name="T24" fmla="*/ 84 w 132"/>
                <a:gd name="T25" fmla="*/ 10 h 91"/>
                <a:gd name="T26" fmla="*/ 78 w 132"/>
                <a:gd name="T27" fmla="*/ 9 h 91"/>
                <a:gd name="T28" fmla="*/ 72 w 132"/>
                <a:gd name="T29" fmla="*/ 7 h 91"/>
                <a:gd name="T30" fmla="*/ 66 w 132"/>
                <a:gd name="T31" fmla="*/ 5 h 91"/>
                <a:gd name="T32" fmla="*/ 61 w 132"/>
                <a:gd name="T33" fmla="*/ 3 h 91"/>
                <a:gd name="T34" fmla="*/ 57 w 132"/>
                <a:gd name="T35" fmla="*/ 0 h 91"/>
                <a:gd name="T36" fmla="*/ 52 w 132"/>
                <a:gd name="T37" fmla="*/ 0 h 91"/>
                <a:gd name="T38" fmla="*/ 48 w 132"/>
                <a:gd name="T39" fmla="*/ 0 h 91"/>
                <a:gd name="T40" fmla="*/ 44 w 132"/>
                <a:gd name="T41" fmla="*/ 3 h 91"/>
                <a:gd name="T42" fmla="*/ 37 w 132"/>
                <a:gd name="T43" fmla="*/ 7 h 91"/>
                <a:gd name="T44" fmla="*/ 31 w 132"/>
                <a:gd name="T45" fmla="*/ 11 h 91"/>
                <a:gd name="T46" fmla="*/ 25 w 132"/>
                <a:gd name="T47" fmla="*/ 12 h 91"/>
                <a:gd name="T48" fmla="*/ 19 w 132"/>
                <a:gd name="T49" fmla="*/ 12 h 91"/>
                <a:gd name="T50" fmla="*/ 12 w 132"/>
                <a:gd name="T51" fmla="*/ 17 h 91"/>
                <a:gd name="T52" fmla="*/ 6 w 132"/>
                <a:gd name="T53" fmla="*/ 24 h 91"/>
                <a:gd name="T54" fmla="*/ 2 w 132"/>
                <a:gd name="T55" fmla="*/ 33 h 91"/>
                <a:gd name="T56" fmla="*/ 0 w 132"/>
                <a:gd name="T57" fmla="*/ 43 h 91"/>
                <a:gd name="T58" fmla="*/ 0 w 132"/>
                <a:gd name="T59" fmla="*/ 48 h 91"/>
                <a:gd name="T60" fmla="*/ 0 w 132"/>
                <a:gd name="T61" fmla="*/ 52 h 91"/>
                <a:gd name="T62" fmla="*/ 0 w 132"/>
                <a:gd name="T63" fmla="*/ 56 h 91"/>
                <a:gd name="T64" fmla="*/ 2 w 132"/>
                <a:gd name="T65" fmla="*/ 59 h 91"/>
                <a:gd name="T66" fmla="*/ 20 w 132"/>
                <a:gd name="T67" fmla="*/ 74 h 91"/>
                <a:gd name="T68" fmla="*/ 27 w 132"/>
                <a:gd name="T69" fmla="*/ 72 h 91"/>
                <a:gd name="T70" fmla="*/ 34 w 132"/>
                <a:gd name="T71" fmla="*/ 69 h 91"/>
                <a:gd name="T72" fmla="*/ 40 w 132"/>
                <a:gd name="T73" fmla="*/ 68 h 91"/>
                <a:gd name="T74" fmla="*/ 47 w 132"/>
                <a:gd name="T75" fmla="*/ 70 h 91"/>
                <a:gd name="T76" fmla="*/ 48 w 132"/>
                <a:gd name="T77" fmla="*/ 72 h 91"/>
                <a:gd name="T78" fmla="*/ 50 w 132"/>
                <a:gd name="T79" fmla="*/ 76 h 91"/>
                <a:gd name="T80" fmla="*/ 52 w 132"/>
                <a:gd name="T81" fmla="*/ 77 h 91"/>
                <a:gd name="T82" fmla="*/ 55 w 132"/>
                <a:gd name="T83" fmla="*/ 78 h 91"/>
                <a:gd name="T84" fmla="*/ 68 w 132"/>
                <a:gd name="T85" fmla="*/ 75 h 91"/>
                <a:gd name="T86" fmla="*/ 70 w 132"/>
                <a:gd name="T87" fmla="*/ 76 h 91"/>
                <a:gd name="T88" fmla="*/ 72 w 132"/>
                <a:gd name="T89" fmla="*/ 77 h 91"/>
                <a:gd name="T90" fmla="*/ 73 w 132"/>
                <a:gd name="T91" fmla="*/ 81 h 91"/>
                <a:gd name="T92" fmla="*/ 75 w 132"/>
                <a:gd name="T93" fmla="*/ 83 h 91"/>
                <a:gd name="T94" fmla="*/ 82 w 132"/>
                <a:gd name="T95" fmla="*/ 83 h 91"/>
                <a:gd name="T96" fmla="*/ 90 w 132"/>
                <a:gd name="T97" fmla="*/ 84 h 91"/>
                <a:gd name="T98" fmla="*/ 97 w 132"/>
                <a:gd name="T99" fmla="*/ 87 h 91"/>
                <a:gd name="T100" fmla="*/ 102 w 132"/>
                <a:gd name="T101" fmla="*/ 91 h 91"/>
                <a:gd name="T102" fmla="*/ 102 w 132"/>
                <a:gd name="T103" fmla="*/ 91 h 91"/>
                <a:gd name="T104" fmla="*/ 104 w 132"/>
                <a:gd name="T105" fmla="*/ 91 h 91"/>
                <a:gd name="T106" fmla="*/ 105 w 132"/>
                <a:gd name="T107" fmla="*/ 91 h 91"/>
                <a:gd name="T108" fmla="*/ 105 w 132"/>
                <a:gd name="T109" fmla="*/ 91 h 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2"/>
                <a:gd name="T166" fmla="*/ 0 h 91"/>
                <a:gd name="T167" fmla="*/ 132 w 132"/>
                <a:gd name="T168" fmla="*/ 91 h 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2" h="91">
                  <a:moveTo>
                    <a:pt x="105" y="91"/>
                  </a:moveTo>
                  <a:lnTo>
                    <a:pt x="125" y="87"/>
                  </a:lnTo>
                  <a:lnTo>
                    <a:pt x="128" y="82"/>
                  </a:lnTo>
                  <a:lnTo>
                    <a:pt x="130" y="76"/>
                  </a:lnTo>
                  <a:lnTo>
                    <a:pt x="131" y="69"/>
                  </a:lnTo>
                  <a:lnTo>
                    <a:pt x="132" y="62"/>
                  </a:lnTo>
                  <a:lnTo>
                    <a:pt x="127" y="45"/>
                  </a:lnTo>
                  <a:lnTo>
                    <a:pt x="117" y="40"/>
                  </a:lnTo>
                  <a:lnTo>
                    <a:pt x="115" y="24"/>
                  </a:lnTo>
                  <a:lnTo>
                    <a:pt x="108" y="19"/>
                  </a:lnTo>
                  <a:lnTo>
                    <a:pt x="99" y="18"/>
                  </a:lnTo>
                  <a:lnTo>
                    <a:pt x="91" y="16"/>
                  </a:lnTo>
                  <a:lnTo>
                    <a:pt x="84" y="10"/>
                  </a:lnTo>
                  <a:lnTo>
                    <a:pt x="78" y="9"/>
                  </a:lnTo>
                  <a:lnTo>
                    <a:pt x="72" y="7"/>
                  </a:lnTo>
                  <a:lnTo>
                    <a:pt x="66" y="5"/>
                  </a:lnTo>
                  <a:lnTo>
                    <a:pt x="61" y="3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3"/>
                  </a:lnTo>
                  <a:lnTo>
                    <a:pt x="37" y="7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7"/>
                  </a:lnTo>
                  <a:lnTo>
                    <a:pt x="6" y="24"/>
                  </a:lnTo>
                  <a:lnTo>
                    <a:pt x="2" y="33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9"/>
                  </a:lnTo>
                  <a:lnTo>
                    <a:pt x="20" y="74"/>
                  </a:lnTo>
                  <a:lnTo>
                    <a:pt x="27" y="72"/>
                  </a:lnTo>
                  <a:lnTo>
                    <a:pt x="34" y="69"/>
                  </a:lnTo>
                  <a:lnTo>
                    <a:pt x="40" y="68"/>
                  </a:lnTo>
                  <a:lnTo>
                    <a:pt x="47" y="70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2" y="77"/>
                  </a:lnTo>
                  <a:lnTo>
                    <a:pt x="55" y="78"/>
                  </a:lnTo>
                  <a:lnTo>
                    <a:pt x="68" y="75"/>
                  </a:lnTo>
                  <a:lnTo>
                    <a:pt x="70" y="76"/>
                  </a:lnTo>
                  <a:lnTo>
                    <a:pt x="72" y="77"/>
                  </a:lnTo>
                  <a:lnTo>
                    <a:pt x="73" y="81"/>
                  </a:lnTo>
                  <a:lnTo>
                    <a:pt x="75" y="83"/>
                  </a:lnTo>
                  <a:lnTo>
                    <a:pt x="82" y="83"/>
                  </a:lnTo>
                  <a:lnTo>
                    <a:pt x="90" y="84"/>
                  </a:lnTo>
                  <a:lnTo>
                    <a:pt x="97" y="87"/>
                  </a:lnTo>
                  <a:lnTo>
                    <a:pt x="102" y="91"/>
                  </a:lnTo>
                  <a:lnTo>
                    <a:pt x="104" y="91"/>
                  </a:lnTo>
                  <a:lnTo>
                    <a:pt x="105" y="91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4" name="Freeform 55"/>
            <p:cNvSpPr>
              <a:spLocks noChangeAspect="1"/>
            </p:cNvSpPr>
            <p:nvPr/>
          </p:nvSpPr>
          <p:spPr bwMode="auto">
            <a:xfrm>
              <a:off x="2680" y="1857"/>
              <a:ext cx="135" cy="77"/>
            </a:xfrm>
            <a:custGeom>
              <a:avLst/>
              <a:gdLst>
                <a:gd name="T0" fmla="*/ 36 w 135"/>
                <a:gd name="T1" fmla="*/ 75 h 77"/>
                <a:gd name="T2" fmla="*/ 67 w 135"/>
                <a:gd name="T3" fmla="*/ 67 h 77"/>
                <a:gd name="T4" fmla="*/ 68 w 135"/>
                <a:gd name="T5" fmla="*/ 66 h 77"/>
                <a:gd name="T6" fmla="*/ 70 w 135"/>
                <a:gd name="T7" fmla="*/ 65 h 77"/>
                <a:gd name="T8" fmla="*/ 71 w 135"/>
                <a:gd name="T9" fmla="*/ 62 h 77"/>
                <a:gd name="T10" fmla="*/ 73 w 135"/>
                <a:gd name="T11" fmla="*/ 60 h 77"/>
                <a:gd name="T12" fmla="*/ 106 w 135"/>
                <a:gd name="T13" fmla="*/ 51 h 77"/>
                <a:gd name="T14" fmla="*/ 107 w 135"/>
                <a:gd name="T15" fmla="*/ 51 h 77"/>
                <a:gd name="T16" fmla="*/ 108 w 135"/>
                <a:gd name="T17" fmla="*/ 53 h 77"/>
                <a:gd name="T18" fmla="*/ 110 w 135"/>
                <a:gd name="T19" fmla="*/ 54 h 77"/>
                <a:gd name="T20" fmla="*/ 111 w 135"/>
                <a:gd name="T21" fmla="*/ 55 h 77"/>
                <a:gd name="T22" fmla="*/ 124 w 135"/>
                <a:gd name="T23" fmla="*/ 51 h 77"/>
                <a:gd name="T24" fmla="*/ 127 w 135"/>
                <a:gd name="T25" fmla="*/ 51 h 77"/>
                <a:gd name="T26" fmla="*/ 128 w 135"/>
                <a:gd name="T27" fmla="*/ 51 h 77"/>
                <a:gd name="T28" fmla="*/ 130 w 135"/>
                <a:gd name="T29" fmla="*/ 49 h 77"/>
                <a:gd name="T30" fmla="*/ 133 w 135"/>
                <a:gd name="T31" fmla="*/ 48 h 77"/>
                <a:gd name="T32" fmla="*/ 135 w 135"/>
                <a:gd name="T33" fmla="*/ 44 h 77"/>
                <a:gd name="T34" fmla="*/ 135 w 135"/>
                <a:gd name="T35" fmla="*/ 39 h 77"/>
                <a:gd name="T36" fmla="*/ 134 w 135"/>
                <a:gd name="T37" fmla="*/ 34 h 77"/>
                <a:gd name="T38" fmla="*/ 133 w 135"/>
                <a:gd name="T39" fmla="*/ 29 h 77"/>
                <a:gd name="T40" fmla="*/ 130 w 135"/>
                <a:gd name="T41" fmla="*/ 25 h 77"/>
                <a:gd name="T42" fmla="*/ 128 w 135"/>
                <a:gd name="T43" fmla="*/ 21 h 77"/>
                <a:gd name="T44" fmla="*/ 124 w 135"/>
                <a:gd name="T45" fmla="*/ 16 h 77"/>
                <a:gd name="T46" fmla="*/ 122 w 135"/>
                <a:gd name="T47" fmla="*/ 13 h 77"/>
                <a:gd name="T48" fmla="*/ 115 w 135"/>
                <a:gd name="T49" fmla="*/ 12 h 77"/>
                <a:gd name="T50" fmla="*/ 108 w 135"/>
                <a:gd name="T51" fmla="*/ 10 h 77"/>
                <a:gd name="T52" fmla="*/ 101 w 135"/>
                <a:gd name="T53" fmla="*/ 9 h 77"/>
                <a:gd name="T54" fmla="*/ 95 w 135"/>
                <a:gd name="T55" fmla="*/ 8 h 77"/>
                <a:gd name="T56" fmla="*/ 88 w 135"/>
                <a:gd name="T57" fmla="*/ 7 h 77"/>
                <a:gd name="T58" fmla="*/ 82 w 135"/>
                <a:gd name="T59" fmla="*/ 6 h 77"/>
                <a:gd name="T60" fmla="*/ 76 w 135"/>
                <a:gd name="T61" fmla="*/ 3 h 77"/>
                <a:gd name="T62" fmla="*/ 69 w 135"/>
                <a:gd name="T63" fmla="*/ 0 h 77"/>
                <a:gd name="T64" fmla="*/ 60 w 135"/>
                <a:gd name="T65" fmla="*/ 0 h 77"/>
                <a:gd name="T66" fmla="*/ 53 w 135"/>
                <a:gd name="T67" fmla="*/ 2 h 77"/>
                <a:gd name="T68" fmla="*/ 46 w 135"/>
                <a:gd name="T69" fmla="*/ 6 h 77"/>
                <a:gd name="T70" fmla="*/ 39 w 135"/>
                <a:gd name="T71" fmla="*/ 8 h 77"/>
                <a:gd name="T72" fmla="*/ 34 w 135"/>
                <a:gd name="T73" fmla="*/ 8 h 77"/>
                <a:gd name="T74" fmla="*/ 28 w 135"/>
                <a:gd name="T75" fmla="*/ 7 h 77"/>
                <a:gd name="T76" fmla="*/ 23 w 135"/>
                <a:gd name="T77" fmla="*/ 7 h 77"/>
                <a:gd name="T78" fmla="*/ 17 w 135"/>
                <a:gd name="T79" fmla="*/ 8 h 77"/>
                <a:gd name="T80" fmla="*/ 0 w 135"/>
                <a:gd name="T81" fmla="*/ 33 h 77"/>
                <a:gd name="T82" fmla="*/ 4 w 135"/>
                <a:gd name="T83" fmla="*/ 45 h 77"/>
                <a:gd name="T84" fmla="*/ 17 w 135"/>
                <a:gd name="T85" fmla="*/ 52 h 77"/>
                <a:gd name="T86" fmla="*/ 20 w 135"/>
                <a:gd name="T87" fmla="*/ 57 h 77"/>
                <a:gd name="T88" fmla="*/ 23 w 135"/>
                <a:gd name="T89" fmla="*/ 60 h 77"/>
                <a:gd name="T90" fmla="*/ 24 w 135"/>
                <a:gd name="T91" fmla="*/ 66 h 77"/>
                <a:gd name="T92" fmla="*/ 26 w 135"/>
                <a:gd name="T93" fmla="*/ 72 h 77"/>
                <a:gd name="T94" fmla="*/ 34 w 135"/>
                <a:gd name="T95" fmla="*/ 77 h 77"/>
                <a:gd name="T96" fmla="*/ 34 w 135"/>
                <a:gd name="T97" fmla="*/ 77 h 77"/>
                <a:gd name="T98" fmla="*/ 35 w 135"/>
                <a:gd name="T99" fmla="*/ 75 h 77"/>
                <a:gd name="T100" fmla="*/ 36 w 135"/>
                <a:gd name="T101" fmla="*/ 75 h 77"/>
                <a:gd name="T102" fmla="*/ 36 w 135"/>
                <a:gd name="T103" fmla="*/ 75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77"/>
                <a:gd name="T158" fmla="*/ 135 w 135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77">
                  <a:moveTo>
                    <a:pt x="36" y="75"/>
                  </a:moveTo>
                  <a:lnTo>
                    <a:pt x="67" y="67"/>
                  </a:lnTo>
                  <a:lnTo>
                    <a:pt x="68" y="66"/>
                  </a:lnTo>
                  <a:lnTo>
                    <a:pt x="70" y="65"/>
                  </a:lnTo>
                  <a:lnTo>
                    <a:pt x="71" y="62"/>
                  </a:lnTo>
                  <a:lnTo>
                    <a:pt x="73" y="60"/>
                  </a:lnTo>
                  <a:lnTo>
                    <a:pt x="106" y="51"/>
                  </a:lnTo>
                  <a:lnTo>
                    <a:pt x="107" y="51"/>
                  </a:lnTo>
                  <a:lnTo>
                    <a:pt x="108" y="53"/>
                  </a:lnTo>
                  <a:lnTo>
                    <a:pt x="110" y="54"/>
                  </a:lnTo>
                  <a:lnTo>
                    <a:pt x="111" y="55"/>
                  </a:lnTo>
                  <a:lnTo>
                    <a:pt x="124" y="51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30" y="49"/>
                  </a:lnTo>
                  <a:lnTo>
                    <a:pt x="133" y="48"/>
                  </a:lnTo>
                  <a:lnTo>
                    <a:pt x="135" y="44"/>
                  </a:lnTo>
                  <a:lnTo>
                    <a:pt x="135" y="39"/>
                  </a:lnTo>
                  <a:lnTo>
                    <a:pt x="134" y="34"/>
                  </a:lnTo>
                  <a:lnTo>
                    <a:pt x="133" y="29"/>
                  </a:lnTo>
                  <a:lnTo>
                    <a:pt x="130" y="25"/>
                  </a:lnTo>
                  <a:lnTo>
                    <a:pt x="128" y="21"/>
                  </a:lnTo>
                  <a:lnTo>
                    <a:pt x="124" y="16"/>
                  </a:lnTo>
                  <a:lnTo>
                    <a:pt x="122" y="13"/>
                  </a:lnTo>
                  <a:lnTo>
                    <a:pt x="115" y="12"/>
                  </a:lnTo>
                  <a:lnTo>
                    <a:pt x="108" y="10"/>
                  </a:lnTo>
                  <a:lnTo>
                    <a:pt x="101" y="9"/>
                  </a:lnTo>
                  <a:lnTo>
                    <a:pt x="95" y="8"/>
                  </a:lnTo>
                  <a:lnTo>
                    <a:pt x="88" y="7"/>
                  </a:lnTo>
                  <a:lnTo>
                    <a:pt x="82" y="6"/>
                  </a:lnTo>
                  <a:lnTo>
                    <a:pt x="76" y="3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46" y="6"/>
                  </a:lnTo>
                  <a:lnTo>
                    <a:pt x="39" y="8"/>
                  </a:lnTo>
                  <a:lnTo>
                    <a:pt x="34" y="8"/>
                  </a:lnTo>
                  <a:lnTo>
                    <a:pt x="28" y="7"/>
                  </a:lnTo>
                  <a:lnTo>
                    <a:pt x="23" y="7"/>
                  </a:lnTo>
                  <a:lnTo>
                    <a:pt x="17" y="8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7" y="52"/>
                  </a:lnTo>
                  <a:lnTo>
                    <a:pt x="20" y="57"/>
                  </a:lnTo>
                  <a:lnTo>
                    <a:pt x="23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4" y="77"/>
                  </a:lnTo>
                  <a:lnTo>
                    <a:pt x="35" y="75"/>
                  </a:lnTo>
                  <a:lnTo>
                    <a:pt x="36" y="75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5" name="Freeform 56"/>
            <p:cNvSpPr>
              <a:spLocks noChangeAspect="1"/>
            </p:cNvSpPr>
            <p:nvPr/>
          </p:nvSpPr>
          <p:spPr bwMode="auto">
            <a:xfrm>
              <a:off x="2567" y="1657"/>
              <a:ext cx="107" cy="127"/>
            </a:xfrm>
            <a:custGeom>
              <a:avLst/>
              <a:gdLst>
                <a:gd name="T0" fmla="*/ 59 w 107"/>
                <a:gd name="T1" fmla="*/ 127 h 127"/>
                <a:gd name="T2" fmla="*/ 61 w 107"/>
                <a:gd name="T3" fmla="*/ 127 h 127"/>
                <a:gd name="T4" fmla="*/ 63 w 107"/>
                <a:gd name="T5" fmla="*/ 127 h 127"/>
                <a:gd name="T6" fmla="*/ 66 w 107"/>
                <a:gd name="T7" fmla="*/ 127 h 127"/>
                <a:gd name="T8" fmla="*/ 68 w 107"/>
                <a:gd name="T9" fmla="*/ 125 h 127"/>
                <a:gd name="T10" fmla="*/ 69 w 107"/>
                <a:gd name="T11" fmla="*/ 123 h 127"/>
                <a:gd name="T12" fmla="*/ 70 w 107"/>
                <a:gd name="T13" fmla="*/ 121 h 127"/>
                <a:gd name="T14" fmla="*/ 71 w 107"/>
                <a:gd name="T15" fmla="*/ 118 h 127"/>
                <a:gd name="T16" fmla="*/ 73 w 107"/>
                <a:gd name="T17" fmla="*/ 115 h 127"/>
                <a:gd name="T18" fmla="*/ 68 w 107"/>
                <a:gd name="T19" fmla="*/ 102 h 127"/>
                <a:gd name="T20" fmla="*/ 69 w 107"/>
                <a:gd name="T21" fmla="*/ 91 h 127"/>
                <a:gd name="T22" fmla="*/ 70 w 107"/>
                <a:gd name="T23" fmla="*/ 89 h 127"/>
                <a:gd name="T24" fmla="*/ 71 w 107"/>
                <a:gd name="T25" fmla="*/ 87 h 127"/>
                <a:gd name="T26" fmla="*/ 75 w 107"/>
                <a:gd name="T27" fmla="*/ 86 h 127"/>
                <a:gd name="T28" fmla="*/ 77 w 107"/>
                <a:gd name="T29" fmla="*/ 85 h 127"/>
                <a:gd name="T30" fmla="*/ 79 w 107"/>
                <a:gd name="T31" fmla="*/ 85 h 127"/>
                <a:gd name="T32" fmla="*/ 81 w 107"/>
                <a:gd name="T33" fmla="*/ 85 h 127"/>
                <a:gd name="T34" fmla="*/ 82 w 107"/>
                <a:gd name="T35" fmla="*/ 85 h 127"/>
                <a:gd name="T36" fmla="*/ 83 w 107"/>
                <a:gd name="T37" fmla="*/ 85 h 127"/>
                <a:gd name="T38" fmla="*/ 94 w 107"/>
                <a:gd name="T39" fmla="*/ 69 h 127"/>
                <a:gd name="T40" fmla="*/ 95 w 107"/>
                <a:gd name="T41" fmla="*/ 67 h 127"/>
                <a:gd name="T42" fmla="*/ 96 w 107"/>
                <a:gd name="T43" fmla="*/ 67 h 127"/>
                <a:gd name="T44" fmla="*/ 97 w 107"/>
                <a:gd name="T45" fmla="*/ 66 h 127"/>
                <a:gd name="T46" fmla="*/ 99 w 107"/>
                <a:gd name="T47" fmla="*/ 65 h 127"/>
                <a:gd name="T48" fmla="*/ 107 w 107"/>
                <a:gd name="T49" fmla="*/ 31 h 127"/>
                <a:gd name="T50" fmla="*/ 103 w 107"/>
                <a:gd name="T51" fmla="*/ 27 h 127"/>
                <a:gd name="T52" fmla="*/ 101 w 107"/>
                <a:gd name="T53" fmla="*/ 21 h 127"/>
                <a:gd name="T54" fmla="*/ 100 w 107"/>
                <a:gd name="T55" fmla="*/ 15 h 127"/>
                <a:gd name="T56" fmla="*/ 96 w 107"/>
                <a:gd name="T57" fmla="*/ 11 h 127"/>
                <a:gd name="T58" fmla="*/ 91 w 107"/>
                <a:gd name="T59" fmla="*/ 9 h 127"/>
                <a:gd name="T60" fmla="*/ 86 w 107"/>
                <a:gd name="T61" fmla="*/ 7 h 127"/>
                <a:gd name="T62" fmla="*/ 81 w 107"/>
                <a:gd name="T63" fmla="*/ 5 h 127"/>
                <a:gd name="T64" fmla="*/ 76 w 107"/>
                <a:gd name="T65" fmla="*/ 2 h 127"/>
                <a:gd name="T66" fmla="*/ 70 w 107"/>
                <a:gd name="T67" fmla="*/ 1 h 127"/>
                <a:gd name="T68" fmla="*/ 66 w 107"/>
                <a:gd name="T69" fmla="*/ 0 h 127"/>
                <a:gd name="T70" fmla="*/ 60 w 107"/>
                <a:gd name="T71" fmla="*/ 0 h 127"/>
                <a:gd name="T72" fmla="*/ 55 w 107"/>
                <a:gd name="T73" fmla="*/ 2 h 127"/>
                <a:gd name="T74" fmla="*/ 49 w 107"/>
                <a:gd name="T75" fmla="*/ 7 h 127"/>
                <a:gd name="T76" fmla="*/ 43 w 107"/>
                <a:gd name="T77" fmla="*/ 11 h 127"/>
                <a:gd name="T78" fmla="*/ 39 w 107"/>
                <a:gd name="T79" fmla="*/ 14 h 127"/>
                <a:gd name="T80" fmla="*/ 33 w 107"/>
                <a:gd name="T81" fmla="*/ 17 h 127"/>
                <a:gd name="T82" fmla="*/ 31 w 107"/>
                <a:gd name="T83" fmla="*/ 21 h 127"/>
                <a:gd name="T84" fmla="*/ 30 w 107"/>
                <a:gd name="T85" fmla="*/ 27 h 127"/>
                <a:gd name="T86" fmla="*/ 29 w 107"/>
                <a:gd name="T87" fmla="*/ 33 h 127"/>
                <a:gd name="T88" fmla="*/ 29 w 107"/>
                <a:gd name="T89" fmla="*/ 39 h 127"/>
                <a:gd name="T90" fmla="*/ 30 w 107"/>
                <a:gd name="T91" fmla="*/ 40 h 127"/>
                <a:gd name="T92" fmla="*/ 31 w 107"/>
                <a:gd name="T93" fmla="*/ 43 h 127"/>
                <a:gd name="T94" fmla="*/ 33 w 107"/>
                <a:gd name="T95" fmla="*/ 44 h 127"/>
                <a:gd name="T96" fmla="*/ 33 w 107"/>
                <a:gd name="T97" fmla="*/ 46 h 127"/>
                <a:gd name="T98" fmla="*/ 0 w 107"/>
                <a:gd name="T99" fmla="*/ 104 h 127"/>
                <a:gd name="T100" fmla="*/ 0 w 107"/>
                <a:gd name="T101" fmla="*/ 105 h 127"/>
                <a:gd name="T102" fmla="*/ 1 w 107"/>
                <a:gd name="T103" fmla="*/ 108 h 127"/>
                <a:gd name="T104" fmla="*/ 1 w 107"/>
                <a:gd name="T105" fmla="*/ 109 h 127"/>
                <a:gd name="T106" fmla="*/ 2 w 107"/>
                <a:gd name="T107" fmla="*/ 109 h 127"/>
                <a:gd name="T108" fmla="*/ 59 w 107"/>
                <a:gd name="T109" fmla="*/ 127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7"/>
                <a:gd name="T166" fmla="*/ 0 h 127"/>
                <a:gd name="T167" fmla="*/ 107 w 107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7" h="127">
                  <a:moveTo>
                    <a:pt x="59" y="127"/>
                  </a:moveTo>
                  <a:lnTo>
                    <a:pt x="61" y="127"/>
                  </a:lnTo>
                  <a:lnTo>
                    <a:pt x="63" y="127"/>
                  </a:lnTo>
                  <a:lnTo>
                    <a:pt x="66" y="127"/>
                  </a:lnTo>
                  <a:lnTo>
                    <a:pt x="68" y="125"/>
                  </a:lnTo>
                  <a:lnTo>
                    <a:pt x="69" y="123"/>
                  </a:lnTo>
                  <a:lnTo>
                    <a:pt x="70" y="121"/>
                  </a:lnTo>
                  <a:lnTo>
                    <a:pt x="71" y="118"/>
                  </a:lnTo>
                  <a:lnTo>
                    <a:pt x="73" y="115"/>
                  </a:lnTo>
                  <a:lnTo>
                    <a:pt x="68" y="102"/>
                  </a:lnTo>
                  <a:lnTo>
                    <a:pt x="69" y="91"/>
                  </a:lnTo>
                  <a:lnTo>
                    <a:pt x="70" y="89"/>
                  </a:lnTo>
                  <a:lnTo>
                    <a:pt x="71" y="87"/>
                  </a:lnTo>
                  <a:lnTo>
                    <a:pt x="75" y="86"/>
                  </a:lnTo>
                  <a:lnTo>
                    <a:pt x="77" y="85"/>
                  </a:lnTo>
                  <a:lnTo>
                    <a:pt x="79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3" y="85"/>
                  </a:lnTo>
                  <a:lnTo>
                    <a:pt x="94" y="69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6"/>
                  </a:lnTo>
                  <a:lnTo>
                    <a:pt x="99" y="65"/>
                  </a:lnTo>
                  <a:lnTo>
                    <a:pt x="107" y="31"/>
                  </a:lnTo>
                  <a:lnTo>
                    <a:pt x="103" y="27"/>
                  </a:lnTo>
                  <a:lnTo>
                    <a:pt x="101" y="21"/>
                  </a:lnTo>
                  <a:lnTo>
                    <a:pt x="100" y="15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6" y="7"/>
                  </a:lnTo>
                  <a:lnTo>
                    <a:pt x="81" y="5"/>
                  </a:lnTo>
                  <a:lnTo>
                    <a:pt x="76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5" y="2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39" y="14"/>
                  </a:lnTo>
                  <a:lnTo>
                    <a:pt x="33" y="17"/>
                  </a:lnTo>
                  <a:lnTo>
                    <a:pt x="31" y="21"/>
                  </a:lnTo>
                  <a:lnTo>
                    <a:pt x="30" y="27"/>
                  </a:lnTo>
                  <a:lnTo>
                    <a:pt x="29" y="33"/>
                  </a:lnTo>
                  <a:lnTo>
                    <a:pt x="29" y="39"/>
                  </a:lnTo>
                  <a:lnTo>
                    <a:pt x="30" y="40"/>
                  </a:lnTo>
                  <a:lnTo>
                    <a:pt x="31" y="43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59" y="127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6" name="Freeform 57"/>
            <p:cNvSpPr>
              <a:spLocks noChangeAspect="1"/>
            </p:cNvSpPr>
            <p:nvPr/>
          </p:nvSpPr>
          <p:spPr bwMode="auto">
            <a:xfrm>
              <a:off x="2377" y="1649"/>
              <a:ext cx="92" cy="129"/>
            </a:xfrm>
            <a:custGeom>
              <a:avLst/>
              <a:gdLst>
                <a:gd name="T0" fmla="*/ 47 w 92"/>
                <a:gd name="T1" fmla="*/ 129 h 129"/>
                <a:gd name="T2" fmla="*/ 86 w 92"/>
                <a:gd name="T3" fmla="*/ 122 h 129"/>
                <a:gd name="T4" fmla="*/ 90 w 92"/>
                <a:gd name="T5" fmla="*/ 117 h 129"/>
                <a:gd name="T6" fmla="*/ 92 w 92"/>
                <a:gd name="T7" fmla="*/ 113 h 129"/>
                <a:gd name="T8" fmla="*/ 92 w 92"/>
                <a:gd name="T9" fmla="*/ 108 h 129"/>
                <a:gd name="T10" fmla="*/ 91 w 92"/>
                <a:gd name="T11" fmla="*/ 103 h 129"/>
                <a:gd name="T12" fmla="*/ 88 w 92"/>
                <a:gd name="T13" fmla="*/ 98 h 129"/>
                <a:gd name="T14" fmla="*/ 87 w 92"/>
                <a:gd name="T15" fmla="*/ 93 h 129"/>
                <a:gd name="T16" fmla="*/ 86 w 92"/>
                <a:gd name="T17" fmla="*/ 87 h 129"/>
                <a:gd name="T18" fmla="*/ 86 w 92"/>
                <a:gd name="T19" fmla="*/ 81 h 129"/>
                <a:gd name="T20" fmla="*/ 84 w 92"/>
                <a:gd name="T21" fmla="*/ 79 h 129"/>
                <a:gd name="T22" fmla="*/ 83 w 92"/>
                <a:gd name="T23" fmla="*/ 77 h 129"/>
                <a:gd name="T24" fmla="*/ 81 w 92"/>
                <a:gd name="T25" fmla="*/ 74 h 129"/>
                <a:gd name="T26" fmla="*/ 80 w 92"/>
                <a:gd name="T27" fmla="*/ 71 h 129"/>
                <a:gd name="T28" fmla="*/ 86 w 92"/>
                <a:gd name="T29" fmla="*/ 60 h 129"/>
                <a:gd name="T30" fmla="*/ 70 w 92"/>
                <a:gd name="T31" fmla="*/ 25 h 129"/>
                <a:gd name="T32" fmla="*/ 50 w 92"/>
                <a:gd name="T33" fmla="*/ 14 h 129"/>
                <a:gd name="T34" fmla="*/ 48 w 92"/>
                <a:gd name="T35" fmla="*/ 15 h 129"/>
                <a:gd name="T36" fmla="*/ 46 w 92"/>
                <a:gd name="T37" fmla="*/ 15 h 129"/>
                <a:gd name="T38" fmla="*/ 45 w 92"/>
                <a:gd name="T39" fmla="*/ 15 h 129"/>
                <a:gd name="T40" fmla="*/ 43 w 92"/>
                <a:gd name="T41" fmla="*/ 16 h 129"/>
                <a:gd name="T42" fmla="*/ 39 w 92"/>
                <a:gd name="T43" fmla="*/ 15 h 129"/>
                <a:gd name="T44" fmla="*/ 37 w 92"/>
                <a:gd name="T45" fmla="*/ 12 h 129"/>
                <a:gd name="T46" fmla="*/ 35 w 92"/>
                <a:gd name="T47" fmla="*/ 8 h 129"/>
                <a:gd name="T48" fmla="*/ 34 w 92"/>
                <a:gd name="T49" fmla="*/ 6 h 129"/>
                <a:gd name="T50" fmla="*/ 31 w 92"/>
                <a:gd name="T51" fmla="*/ 3 h 129"/>
                <a:gd name="T52" fmla="*/ 27 w 92"/>
                <a:gd name="T53" fmla="*/ 1 h 129"/>
                <a:gd name="T54" fmla="*/ 24 w 92"/>
                <a:gd name="T55" fmla="*/ 0 h 129"/>
                <a:gd name="T56" fmla="*/ 19 w 92"/>
                <a:gd name="T57" fmla="*/ 1 h 129"/>
                <a:gd name="T58" fmla="*/ 12 w 92"/>
                <a:gd name="T59" fmla="*/ 4 h 129"/>
                <a:gd name="T60" fmla="*/ 8 w 92"/>
                <a:gd name="T61" fmla="*/ 10 h 129"/>
                <a:gd name="T62" fmla="*/ 4 w 92"/>
                <a:gd name="T63" fmla="*/ 19 h 129"/>
                <a:gd name="T64" fmla="*/ 0 w 92"/>
                <a:gd name="T65" fmla="*/ 27 h 129"/>
                <a:gd name="T66" fmla="*/ 1 w 92"/>
                <a:gd name="T67" fmla="*/ 33 h 129"/>
                <a:gd name="T68" fmla="*/ 3 w 92"/>
                <a:gd name="T69" fmla="*/ 36 h 129"/>
                <a:gd name="T70" fmla="*/ 3 w 92"/>
                <a:gd name="T71" fmla="*/ 41 h 129"/>
                <a:gd name="T72" fmla="*/ 3 w 92"/>
                <a:gd name="T73" fmla="*/ 45 h 129"/>
                <a:gd name="T74" fmla="*/ 5 w 92"/>
                <a:gd name="T75" fmla="*/ 47 h 129"/>
                <a:gd name="T76" fmla="*/ 8 w 92"/>
                <a:gd name="T77" fmla="*/ 48 h 129"/>
                <a:gd name="T78" fmla="*/ 10 w 92"/>
                <a:gd name="T79" fmla="*/ 51 h 129"/>
                <a:gd name="T80" fmla="*/ 11 w 92"/>
                <a:gd name="T81" fmla="*/ 54 h 129"/>
                <a:gd name="T82" fmla="*/ 11 w 92"/>
                <a:gd name="T83" fmla="*/ 56 h 129"/>
                <a:gd name="T84" fmla="*/ 11 w 92"/>
                <a:gd name="T85" fmla="*/ 59 h 129"/>
                <a:gd name="T86" fmla="*/ 10 w 92"/>
                <a:gd name="T87" fmla="*/ 60 h 129"/>
                <a:gd name="T88" fmla="*/ 8 w 92"/>
                <a:gd name="T89" fmla="*/ 64 h 129"/>
                <a:gd name="T90" fmla="*/ 32 w 92"/>
                <a:gd name="T91" fmla="*/ 120 h 129"/>
                <a:gd name="T92" fmla="*/ 34 w 92"/>
                <a:gd name="T93" fmla="*/ 123 h 129"/>
                <a:gd name="T94" fmla="*/ 38 w 92"/>
                <a:gd name="T95" fmla="*/ 125 h 129"/>
                <a:gd name="T96" fmla="*/ 43 w 92"/>
                <a:gd name="T97" fmla="*/ 126 h 129"/>
                <a:gd name="T98" fmla="*/ 47 w 92"/>
                <a:gd name="T99" fmla="*/ 129 h 1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2"/>
                <a:gd name="T151" fmla="*/ 0 h 129"/>
                <a:gd name="T152" fmla="*/ 92 w 92"/>
                <a:gd name="T153" fmla="*/ 129 h 12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2" h="129">
                  <a:moveTo>
                    <a:pt x="47" y="129"/>
                  </a:moveTo>
                  <a:lnTo>
                    <a:pt x="86" y="122"/>
                  </a:lnTo>
                  <a:lnTo>
                    <a:pt x="90" y="117"/>
                  </a:lnTo>
                  <a:lnTo>
                    <a:pt x="92" y="113"/>
                  </a:lnTo>
                  <a:lnTo>
                    <a:pt x="92" y="108"/>
                  </a:lnTo>
                  <a:lnTo>
                    <a:pt x="91" y="103"/>
                  </a:lnTo>
                  <a:lnTo>
                    <a:pt x="88" y="98"/>
                  </a:lnTo>
                  <a:lnTo>
                    <a:pt x="87" y="93"/>
                  </a:lnTo>
                  <a:lnTo>
                    <a:pt x="86" y="87"/>
                  </a:lnTo>
                  <a:lnTo>
                    <a:pt x="86" y="81"/>
                  </a:lnTo>
                  <a:lnTo>
                    <a:pt x="84" y="79"/>
                  </a:lnTo>
                  <a:lnTo>
                    <a:pt x="83" y="77"/>
                  </a:lnTo>
                  <a:lnTo>
                    <a:pt x="81" y="74"/>
                  </a:lnTo>
                  <a:lnTo>
                    <a:pt x="80" y="71"/>
                  </a:lnTo>
                  <a:lnTo>
                    <a:pt x="86" y="60"/>
                  </a:lnTo>
                  <a:lnTo>
                    <a:pt x="70" y="25"/>
                  </a:lnTo>
                  <a:lnTo>
                    <a:pt x="50" y="14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5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19" y="1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9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3" y="36"/>
                  </a:lnTo>
                  <a:lnTo>
                    <a:pt x="3" y="41"/>
                  </a:lnTo>
                  <a:lnTo>
                    <a:pt x="3" y="45"/>
                  </a:lnTo>
                  <a:lnTo>
                    <a:pt x="5" y="47"/>
                  </a:lnTo>
                  <a:lnTo>
                    <a:pt x="8" y="48"/>
                  </a:lnTo>
                  <a:lnTo>
                    <a:pt x="10" y="51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1" y="59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32" y="120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3" y="126"/>
                  </a:lnTo>
                  <a:lnTo>
                    <a:pt x="47" y="12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182928" y="1507995"/>
            <a:ext cx="8823325" cy="1189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SV" sz="5400" b="1" dirty="0" smtClean="0">
                <a:solidFill>
                  <a:srgbClr val="004C6F"/>
                </a:solidFill>
                <a:latin typeface="Times New Roman" pitchFamily="18" charset="0"/>
              </a:rPr>
              <a:t>¡Gracias!</a:t>
            </a:r>
            <a:endParaRPr lang="en-US" sz="5400" b="1" dirty="0">
              <a:solidFill>
                <a:srgbClr val="004C6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BF5A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BF5A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6902</TotalTime>
  <Words>767</Words>
  <Application>Microsoft Office PowerPoint</Application>
  <PresentationFormat>Presentación en pantalla (4:3)</PresentationFormat>
  <Paragraphs>66</Paragraphs>
  <Slides>9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Default Design</vt:lpstr>
      <vt:lpstr>CorelDRAW</vt:lpstr>
      <vt:lpstr>Preparándose para REDD plus en Centroamérica:  Contexto, tendencias y temas críticos para comunidades indígenas y forestales  Petén, 24-25 de Agosto, 2011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nc</dc:creator>
  <cp:lastModifiedBy>Nelson Cuéllar</cp:lastModifiedBy>
  <cp:revision>802</cp:revision>
  <dcterms:created xsi:type="dcterms:W3CDTF">2007-01-12T22:37:18Z</dcterms:created>
  <dcterms:modified xsi:type="dcterms:W3CDTF">2011-08-24T13:30:11Z</dcterms:modified>
</cp:coreProperties>
</file>