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90" r:id="rId3"/>
    <p:sldId id="311" r:id="rId4"/>
    <p:sldId id="291" r:id="rId5"/>
    <p:sldId id="308" r:id="rId6"/>
    <p:sldId id="310" r:id="rId7"/>
    <p:sldId id="293" r:id="rId8"/>
    <p:sldId id="257" r:id="rId9"/>
    <p:sldId id="297" r:id="rId10"/>
    <p:sldId id="298" r:id="rId11"/>
    <p:sldId id="284" r:id="rId12"/>
    <p:sldId id="303" r:id="rId13"/>
    <p:sldId id="28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B953B-96ED-4DF6-98F1-DF8A2CF7A0FA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CD6F1928-5C25-4587-AAA7-59AAC3408444}">
      <dgm:prSet phldrT="[Texto]"/>
      <dgm:spPr/>
      <dgm:t>
        <a:bodyPr/>
        <a:lstStyle/>
        <a:p>
          <a:r>
            <a:rPr lang="es-ES" dirty="0" smtClean="0"/>
            <a:t>1) Institución Privada</a:t>
          </a:r>
          <a:endParaRPr lang="es-ES" dirty="0"/>
        </a:p>
      </dgm:t>
    </dgm:pt>
    <dgm:pt modelId="{8A03568C-4FA6-4F77-A641-2E0CBA8986D4}" type="parTrans" cxnId="{CBA200BE-36F8-4866-9A14-6F81CCA2BED8}">
      <dgm:prSet/>
      <dgm:spPr/>
      <dgm:t>
        <a:bodyPr/>
        <a:lstStyle/>
        <a:p>
          <a:endParaRPr lang="es-ES"/>
        </a:p>
      </dgm:t>
    </dgm:pt>
    <dgm:pt modelId="{7945609B-0AD7-4E0A-9AE2-431073E57B20}" type="sibTrans" cxnId="{CBA200BE-36F8-4866-9A14-6F81CCA2BED8}">
      <dgm:prSet/>
      <dgm:spPr/>
      <dgm:t>
        <a:bodyPr/>
        <a:lstStyle/>
        <a:p>
          <a:endParaRPr lang="es-ES"/>
        </a:p>
      </dgm:t>
    </dgm:pt>
    <dgm:pt modelId="{45E00FE4-F3F1-4037-A418-D361D94B5359}">
      <dgm:prSet phldrT="[Texto]"/>
      <dgm:spPr/>
      <dgm:t>
        <a:bodyPr/>
        <a:lstStyle/>
        <a:p>
          <a:r>
            <a:rPr lang="es-ES" dirty="0" smtClean="0"/>
            <a:t>2) Asociación</a:t>
          </a:r>
          <a:endParaRPr lang="es-ES" dirty="0"/>
        </a:p>
      </dgm:t>
    </dgm:pt>
    <dgm:pt modelId="{CD023A3A-E520-4901-960C-60CF63943284}" type="parTrans" cxnId="{C498FC1E-36BC-4960-93E6-B860EA8270C6}">
      <dgm:prSet/>
      <dgm:spPr/>
      <dgm:t>
        <a:bodyPr/>
        <a:lstStyle/>
        <a:p>
          <a:endParaRPr lang="es-ES"/>
        </a:p>
      </dgm:t>
    </dgm:pt>
    <dgm:pt modelId="{1099FA41-C882-4DA4-855B-D578DE03B9DF}" type="sibTrans" cxnId="{C498FC1E-36BC-4960-93E6-B860EA8270C6}">
      <dgm:prSet/>
      <dgm:spPr/>
      <dgm:t>
        <a:bodyPr/>
        <a:lstStyle/>
        <a:p>
          <a:endParaRPr lang="es-ES"/>
        </a:p>
      </dgm:t>
    </dgm:pt>
    <dgm:pt modelId="{1B22C9F3-F9AE-4804-A220-40E52C5C1800}">
      <dgm:prSet phldrT="[Texto]"/>
      <dgm:spPr/>
      <dgm:t>
        <a:bodyPr/>
        <a:lstStyle/>
        <a:p>
          <a:r>
            <a:rPr lang="es-ES" dirty="0" smtClean="0"/>
            <a:t>3) Fideicomiso</a:t>
          </a:r>
          <a:endParaRPr lang="es-ES" dirty="0"/>
        </a:p>
      </dgm:t>
    </dgm:pt>
    <dgm:pt modelId="{1A198151-4F87-4EBE-8FBB-895AE6175FF6}" type="parTrans" cxnId="{37E39653-2F68-4034-A894-2431235AEF68}">
      <dgm:prSet/>
      <dgm:spPr/>
      <dgm:t>
        <a:bodyPr/>
        <a:lstStyle/>
        <a:p>
          <a:endParaRPr lang="es-ES"/>
        </a:p>
      </dgm:t>
    </dgm:pt>
    <dgm:pt modelId="{CC9E885D-9085-4627-B90F-7011ACC392A8}" type="sibTrans" cxnId="{37E39653-2F68-4034-A894-2431235AEF68}">
      <dgm:prSet/>
      <dgm:spPr/>
      <dgm:t>
        <a:bodyPr/>
        <a:lstStyle/>
        <a:p>
          <a:endParaRPr lang="es-ES"/>
        </a:p>
      </dgm:t>
    </dgm:pt>
    <dgm:pt modelId="{C8E10929-58F7-44C5-8DAF-0625714417E9}">
      <dgm:prSet phldrT="[Texto]"/>
      <dgm:spPr>
        <a:solidFill>
          <a:schemeClr val="accent1"/>
        </a:solidFill>
      </dgm:spPr>
      <dgm:t>
        <a:bodyPr/>
        <a:lstStyle/>
        <a:p>
          <a:r>
            <a:rPr lang="es-ES" dirty="0" smtClean="0"/>
            <a:t>4) Fundación</a:t>
          </a:r>
          <a:endParaRPr lang="es-ES" dirty="0"/>
        </a:p>
      </dgm:t>
    </dgm:pt>
    <dgm:pt modelId="{0BD73D59-51EC-425E-A545-BFC4CBE1A2E9}" type="parTrans" cxnId="{238C839B-FAF2-446F-9EB1-DED6092E0BA1}">
      <dgm:prSet/>
      <dgm:spPr/>
      <dgm:t>
        <a:bodyPr/>
        <a:lstStyle/>
        <a:p>
          <a:endParaRPr lang="es-ES"/>
        </a:p>
      </dgm:t>
    </dgm:pt>
    <dgm:pt modelId="{830A9B72-AECB-48F2-9B73-A8CD937F4C3B}" type="sibTrans" cxnId="{238C839B-FAF2-446F-9EB1-DED6092E0BA1}">
      <dgm:prSet/>
      <dgm:spPr/>
      <dgm:t>
        <a:bodyPr/>
        <a:lstStyle/>
        <a:p>
          <a:endParaRPr lang="es-ES"/>
        </a:p>
      </dgm:t>
    </dgm:pt>
    <dgm:pt modelId="{3CB91A93-10EF-4C2A-9B94-E6C3DC2C1671}">
      <dgm:prSet phldrT="[Texto]"/>
      <dgm:spPr>
        <a:solidFill>
          <a:schemeClr val="accent6"/>
        </a:solidFill>
      </dgm:spPr>
      <dgm:t>
        <a:bodyPr/>
        <a:lstStyle/>
        <a:p>
          <a:r>
            <a:rPr lang="es-ES" dirty="0" smtClean="0"/>
            <a:t>5) Asociación Púb-Priv (APP)</a:t>
          </a:r>
          <a:endParaRPr lang="es-ES" dirty="0"/>
        </a:p>
      </dgm:t>
    </dgm:pt>
    <dgm:pt modelId="{0D13208F-1F3A-416A-BAA3-C9C7A4042B85}" type="parTrans" cxnId="{9C3CC250-C6D1-4806-9522-702823CBD17C}">
      <dgm:prSet/>
      <dgm:spPr/>
      <dgm:t>
        <a:bodyPr/>
        <a:lstStyle/>
        <a:p>
          <a:endParaRPr lang="es-ES"/>
        </a:p>
      </dgm:t>
    </dgm:pt>
    <dgm:pt modelId="{7A1CAD59-7912-4253-B7A9-A4F0CC79BAAB}" type="sibTrans" cxnId="{9C3CC250-C6D1-4806-9522-702823CBD17C}">
      <dgm:prSet/>
      <dgm:spPr/>
      <dgm:t>
        <a:bodyPr/>
        <a:lstStyle/>
        <a:p>
          <a:endParaRPr lang="es-ES"/>
        </a:p>
      </dgm:t>
    </dgm:pt>
    <dgm:pt modelId="{758669F8-9435-4578-9B70-6A2FB741F029}">
      <dgm:prSet phldrT="[Texto]"/>
      <dgm:spPr>
        <a:solidFill>
          <a:schemeClr val="tx2"/>
        </a:solidFill>
      </dgm:spPr>
      <dgm:t>
        <a:bodyPr/>
        <a:lstStyle/>
        <a:p>
          <a:r>
            <a:rPr lang="es-ES" dirty="0" smtClean="0"/>
            <a:t>6) APP Comunitaria</a:t>
          </a:r>
          <a:endParaRPr lang="es-ES" dirty="0"/>
        </a:p>
      </dgm:t>
    </dgm:pt>
    <dgm:pt modelId="{5EF315A2-9BDA-4437-ABCB-E6022482A6AD}" type="parTrans" cxnId="{0D71D3B0-0AF5-4EB5-8E83-73AE0BAF4BC1}">
      <dgm:prSet/>
      <dgm:spPr/>
      <dgm:t>
        <a:bodyPr/>
        <a:lstStyle/>
        <a:p>
          <a:endParaRPr lang="es-ES"/>
        </a:p>
      </dgm:t>
    </dgm:pt>
    <dgm:pt modelId="{0DD4009E-EF46-4325-BA44-3A0598E3A70A}" type="sibTrans" cxnId="{0D71D3B0-0AF5-4EB5-8E83-73AE0BAF4BC1}">
      <dgm:prSet/>
      <dgm:spPr/>
      <dgm:t>
        <a:bodyPr/>
        <a:lstStyle/>
        <a:p>
          <a:endParaRPr lang="es-ES"/>
        </a:p>
      </dgm:t>
    </dgm:pt>
    <dgm:pt modelId="{500DA7F7-FD7C-424E-86AB-6F5546918F74}">
      <dgm:prSet phldrT="[Texto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s-ES" dirty="0" smtClean="0"/>
            <a:t>Otros</a:t>
          </a:r>
          <a:endParaRPr lang="es-ES" dirty="0"/>
        </a:p>
      </dgm:t>
    </dgm:pt>
    <dgm:pt modelId="{F5F1F6EA-7348-42EE-A076-AF0690C1C487}" type="parTrans" cxnId="{67F5052E-8980-4601-9027-655524113297}">
      <dgm:prSet/>
      <dgm:spPr/>
      <dgm:t>
        <a:bodyPr/>
        <a:lstStyle/>
        <a:p>
          <a:endParaRPr lang="es-ES"/>
        </a:p>
      </dgm:t>
    </dgm:pt>
    <dgm:pt modelId="{41C72FF2-0A3E-4205-840C-0C1C36F28DC3}" type="sibTrans" cxnId="{67F5052E-8980-4601-9027-655524113297}">
      <dgm:prSet/>
      <dgm:spPr/>
      <dgm:t>
        <a:bodyPr/>
        <a:lstStyle/>
        <a:p>
          <a:endParaRPr lang="es-ES"/>
        </a:p>
      </dgm:t>
    </dgm:pt>
    <dgm:pt modelId="{2B138289-BB0F-4D58-B778-3901BFD16653}" type="pres">
      <dgm:prSet presAssocID="{2B3B953B-96ED-4DF6-98F1-DF8A2CF7A0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339991-2ABD-426A-99AB-8844955EE15A}" type="pres">
      <dgm:prSet presAssocID="{CD6F1928-5C25-4587-AAA7-59AAC340844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7216FE-74E8-45C2-BD23-994972A53006}" type="pres">
      <dgm:prSet presAssocID="{7945609B-0AD7-4E0A-9AE2-431073E57B20}" presName="sibTrans" presStyleCnt="0"/>
      <dgm:spPr/>
    </dgm:pt>
    <dgm:pt modelId="{0107C8A6-6E7E-4C21-85CC-2BDC2FDB38B4}" type="pres">
      <dgm:prSet presAssocID="{45E00FE4-F3F1-4037-A418-D361D94B535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DF8DED-86D5-4F99-A20E-CDF0EEFAAC0C}" type="pres">
      <dgm:prSet presAssocID="{1099FA41-C882-4DA4-855B-D578DE03B9DF}" presName="sibTrans" presStyleCnt="0"/>
      <dgm:spPr/>
    </dgm:pt>
    <dgm:pt modelId="{DA9EFE7A-9919-4786-A767-D8D00A6D1BAD}" type="pres">
      <dgm:prSet presAssocID="{1B22C9F3-F9AE-4804-A220-40E52C5C1800}" presName="node" presStyleLbl="node1" presStyleIdx="2" presStyleCnt="7" custLinFactNeighborY="-32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A33C92-4E93-4714-96F8-C33B08C92650}" type="pres">
      <dgm:prSet presAssocID="{CC9E885D-9085-4627-B90F-7011ACC392A8}" presName="sibTrans" presStyleCnt="0"/>
      <dgm:spPr/>
    </dgm:pt>
    <dgm:pt modelId="{1A1999F5-3669-4B41-9292-60323B7F24BB}" type="pres">
      <dgm:prSet presAssocID="{C8E10929-58F7-44C5-8DAF-0625714417E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A2D7EA-F65E-45C8-9250-71BF897B7B00}" type="pres">
      <dgm:prSet presAssocID="{830A9B72-AECB-48F2-9B73-A8CD937F4C3B}" presName="sibTrans" presStyleCnt="0"/>
      <dgm:spPr/>
    </dgm:pt>
    <dgm:pt modelId="{69D48409-D06D-4093-AEA4-86957D37A0FA}" type="pres">
      <dgm:prSet presAssocID="{3CB91A93-10EF-4C2A-9B94-E6C3DC2C167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2369B6-161F-4789-943E-C46B81BA9FE3}" type="pres">
      <dgm:prSet presAssocID="{7A1CAD59-7912-4253-B7A9-A4F0CC79BAAB}" presName="sibTrans" presStyleCnt="0"/>
      <dgm:spPr/>
    </dgm:pt>
    <dgm:pt modelId="{922B9E08-825E-4F70-A4A6-C67834AD97D3}" type="pres">
      <dgm:prSet presAssocID="{758669F8-9435-4578-9B70-6A2FB741F02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DA88ED-0DC7-4416-B4E6-1AA66FC427B3}" type="pres">
      <dgm:prSet presAssocID="{0DD4009E-EF46-4325-BA44-3A0598E3A70A}" presName="sibTrans" presStyleCnt="0"/>
      <dgm:spPr/>
    </dgm:pt>
    <dgm:pt modelId="{3F9EB3C2-A872-411E-8E3F-134A14F0DA4D}" type="pres">
      <dgm:prSet presAssocID="{500DA7F7-FD7C-424E-86AB-6F5546918F7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8C839B-FAF2-446F-9EB1-DED6092E0BA1}" srcId="{2B3B953B-96ED-4DF6-98F1-DF8A2CF7A0FA}" destId="{C8E10929-58F7-44C5-8DAF-0625714417E9}" srcOrd="3" destOrd="0" parTransId="{0BD73D59-51EC-425E-A545-BFC4CBE1A2E9}" sibTransId="{830A9B72-AECB-48F2-9B73-A8CD937F4C3B}"/>
    <dgm:cxn modelId="{A4BA026A-B5BF-4024-B1F7-A7EDF8C70C7F}" type="presOf" srcId="{CD6F1928-5C25-4587-AAA7-59AAC3408444}" destId="{06339991-2ABD-426A-99AB-8844955EE15A}" srcOrd="0" destOrd="0" presId="urn:microsoft.com/office/officeart/2005/8/layout/default#1"/>
    <dgm:cxn modelId="{0D71D3B0-0AF5-4EB5-8E83-73AE0BAF4BC1}" srcId="{2B3B953B-96ED-4DF6-98F1-DF8A2CF7A0FA}" destId="{758669F8-9435-4578-9B70-6A2FB741F029}" srcOrd="5" destOrd="0" parTransId="{5EF315A2-9BDA-4437-ABCB-E6022482A6AD}" sibTransId="{0DD4009E-EF46-4325-BA44-3A0598E3A70A}"/>
    <dgm:cxn modelId="{29EDD4A4-10A6-42EC-A026-EA4052EAB76D}" type="presOf" srcId="{C8E10929-58F7-44C5-8DAF-0625714417E9}" destId="{1A1999F5-3669-4B41-9292-60323B7F24BB}" srcOrd="0" destOrd="0" presId="urn:microsoft.com/office/officeart/2005/8/layout/default#1"/>
    <dgm:cxn modelId="{9C3CC250-C6D1-4806-9522-702823CBD17C}" srcId="{2B3B953B-96ED-4DF6-98F1-DF8A2CF7A0FA}" destId="{3CB91A93-10EF-4C2A-9B94-E6C3DC2C1671}" srcOrd="4" destOrd="0" parTransId="{0D13208F-1F3A-416A-BAA3-C9C7A4042B85}" sibTransId="{7A1CAD59-7912-4253-B7A9-A4F0CC79BAAB}"/>
    <dgm:cxn modelId="{67F5052E-8980-4601-9027-655524113297}" srcId="{2B3B953B-96ED-4DF6-98F1-DF8A2CF7A0FA}" destId="{500DA7F7-FD7C-424E-86AB-6F5546918F74}" srcOrd="6" destOrd="0" parTransId="{F5F1F6EA-7348-42EE-A076-AF0690C1C487}" sibTransId="{41C72FF2-0A3E-4205-840C-0C1C36F28DC3}"/>
    <dgm:cxn modelId="{7ADC348A-878B-40BC-A388-E366A29E486A}" type="presOf" srcId="{758669F8-9435-4578-9B70-6A2FB741F029}" destId="{922B9E08-825E-4F70-A4A6-C67834AD97D3}" srcOrd="0" destOrd="0" presId="urn:microsoft.com/office/officeart/2005/8/layout/default#1"/>
    <dgm:cxn modelId="{78C0478F-593D-4B2D-A589-A5B8409AE595}" type="presOf" srcId="{2B3B953B-96ED-4DF6-98F1-DF8A2CF7A0FA}" destId="{2B138289-BB0F-4D58-B778-3901BFD16653}" srcOrd="0" destOrd="0" presId="urn:microsoft.com/office/officeart/2005/8/layout/default#1"/>
    <dgm:cxn modelId="{A24A8B0D-46E2-4DC1-85E4-1030DB0686B0}" type="presOf" srcId="{45E00FE4-F3F1-4037-A418-D361D94B5359}" destId="{0107C8A6-6E7E-4C21-85CC-2BDC2FDB38B4}" srcOrd="0" destOrd="0" presId="urn:microsoft.com/office/officeart/2005/8/layout/default#1"/>
    <dgm:cxn modelId="{C498FC1E-36BC-4960-93E6-B860EA8270C6}" srcId="{2B3B953B-96ED-4DF6-98F1-DF8A2CF7A0FA}" destId="{45E00FE4-F3F1-4037-A418-D361D94B5359}" srcOrd="1" destOrd="0" parTransId="{CD023A3A-E520-4901-960C-60CF63943284}" sibTransId="{1099FA41-C882-4DA4-855B-D578DE03B9DF}"/>
    <dgm:cxn modelId="{CBA200BE-36F8-4866-9A14-6F81CCA2BED8}" srcId="{2B3B953B-96ED-4DF6-98F1-DF8A2CF7A0FA}" destId="{CD6F1928-5C25-4587-AAA7-59AAC3408444}" srcOrd="0" destOrd="0" parTransId="{8A03568C-4FA6-4F77-A641-2E0CBA8986D4}" sibTransId="{7945609B-0AD7-4E0A-9AE2-431073E57B20}"/>
    <dgm:cxn modelId="{37E39653-2F68-4034-A894-2431235AEF68}" srcId="{2B3B953B-96ED-4DF6-98F1-DF8A2CF7A0FA}" destId="{1B22C9F3-F9AE-4804-A220-40E52C5C1800}" srcOrd="2" destOrd="0" parTransId="{1A198151-4F87-4EBE-8FBB-895AE6175FF6}" sibTransId="{CC9E885D-9085-4627-B90F-7011ACC392A8}"/>
    <dgm:cxn modelId="{4D93EBBE-8060-4863-A58F-84312B20F8A9}" type="presOf" srcId="{3CB91A93-10EF-4C2A-9B94-E6C3DC2C1671}" destId="{69D48409-D06D-4093-AEA4-86957D37A0FA}" srcOrd="0" destOrd="0" presId="urn:microsoft.com/office/officeart/2005/8/layout/default#1"/>
    <dgm:cxn modelId="{7ACD38DA-E26A-4F5B-9961-B3613FB7A508}" type="presOf" srcId="{1B22C9F3-F9AE-4804-A220-40E52C5C1800}" destId="{DA9EFE7A-9919-4786-A767-D8D00A6D1BAD}" srcOrd="0" destOrd="0" presId="urn:microsoft.com/office/officeart/2005/8/layout/default#1"/>
    <dgm:cxn modelId="{DA112295-58C5-44F3-9A71-FC6DAF590EE5}" type="presOf" srcId="{500DA7F7-FD7C-424E-86AB-6F5546918F74}" destId="{3F9EB3C2-A872-411E-8E3F-134A14F0DA4D}" srcOrd="0" destOrd="0" presId="urn:microsoft.com/office/officeart/2005/8/layout/default#1"/>
    <dgm:cxn modelId="{4D81DF00-E2AF-48C1-A12B-65338E711C50}" type="presParOf" srcId="{2B138289-BB0F-4D58-B778-3901BFD16653}" destId="{06339991-2ABD-426A-99AB-8844955EE15A}" srcOrd="0" destOrd="0" presId="urn:microsoft.com/office/officeart/2005/8/layout/default#1"/>
    <dgm:cxn modelId="{EDEEFE38-70C3-4876-8A10-FB62288B9F63}" type="presParOf" srcId="{2B138289-BB0F-4D58-B778-3901BFD16653}" destId="{277216FE-74E8-45C2-BD23-994972A53006}" srcOrd="1" destOrd="0" presId="urn:microsoft.com/office/officeart/2005/8/layout/default#1"/>
    <dgm:cxn modelId="{533E7C36-CF8D-4D25-8C79-DDB3F98DCF7F}" type="presParOf" srcId="{2B138289-BB0F-4D58-B778-3901BFD16653}" destId="{0107C8A6-6E7E-4C21-85CC-2BDC2FDB38B4}" srcOrd="2" destOrd="0" presId="urn:microsoft.com/office/officeart/2005/8/layout/default#1"/>
    <dgm:cxn modelId="{B24027EE-986B-4678-8E1E-A7F7EF852C16}" type="presParOf" srcId="{2B138289-BB0F-4D58-B778-3901BFD16653}" destId="{CBDF8DED-86D5-4F99-A20E-CDF0EEFAAC0C}" srcOrd="3" destOrd="0" presId="urn:microsoft.com/office/officeart/2005/8/layout/default#1"/>
    <dgm:cxn modelId="{EF1651A3-1A5D-4EE5-A135-5B694182ABA2}" type="presParOf" srcId="{2B138289-BB0F-4D58-B778-3901BFD16653}" destId="{DA9EFE7A-9919-4786-A767-D8D00A6D1BAD}" srcOrd="4" destOrd="0" presId="urn:microsoft.com/office/officeart/2005/8/layout/default#1"/>
    <dgm:cxn modelId="{347C01ED-EAF8-4C74-88A6-92A394930DCC}" type="presParOf" srcId="{2B138289-BB0F-4D58-B778-3901BFD16653}" destId="{90A33C92-4E93-4714-96F8-C33B08C92650}" srcOrd="5" destOrd="0" presId="urn:microsoft.com/office/officeart/2005/8/layout/default#1"/>
    <dgm:cxn modelId="{0FCFB5B5-D1F5-4AA6-AF38-61BF3DFAFFEF}" type="presParOf" srcId="{2B138289-BB0F-4D58-B778-3901BFD16653}" destId="{1A1999F5-3669-4B41-9292-60323B7F24BB}" srcOrd="6" destOrd="0" presId="urn:microsoft.com/office/officeart/2005/8/layout/default#1"/>
    <dgm:cxn modelId="{8E1B1105-62FB-4CDD-8421-A463F2679E2B}" type="presParOf" srcId="{2B138289-BB0F-4D58-B778-3901BFD16653}" destId="{98A2D7EA-F65E-45C8-9250-71BF897B7B00}" srcOrd="7" destOrd="0" presId="urn:microsoft.com/office/officeart/2005/8/layout/default#1"/>
    <dgm:cxn modelId="{A0292881-5193-4B16-9395-D0742A42C5FE}" type="presParOf" srcId="{2B138289-BB0F-4D58-B778-3901BFD16653}" destId="{69D48409-D06D-4093-AEA4-86957D37A0FA}" srcOrd="8" destOrd="0" presId="urn:microsoft.com/office/officeart/2005/8/layout/default#1"/>
    <dgm:cxn modelId="{0D23D345-C800-4EE7-B8CF-A48001E50FB9}" type="presParOf" srcId="{2B138289-BB0F-4D58-B778-3901BFD16653}" destId="{FB2369B6-161F-4789-943E-C46B81BA9FE3}" srcOrd="9" destOrd="0" presId="urn:microsoft.com/office/officeart/2005/8/layout/default#1"/>
    <dgm:cxn modelId="{0540FE27-6FBF-4A15-BDF0-645F616AB514}" type="presParOf" srcId="{2B138289-BB0F-4D58-B778-3901BFD16653}" destId="{922B9E08-825E-4F70-A4A6-C67834AD97D3}" srcOrd="10" destOrd="0" presId="urn:microsoft.com/office/officeart/2005/8/layout/default#1"/>
    <dgm:cxn modelId="{8083102E-1B8D-4DDA-80F6-A340CEAA16F4}" type="presParOf" srcId="{2B138289-BB0F-4D58-B778-3901BFD16653}" destId="{DDDA88ED-0DC7-4416-B4E6-1AA66FC427B3}" srcOrd="11" destOrd="0" presId="urn:microsoft.com/office/officeart/2005/8/layout/default#1"/>
    <dgm:cxn modelId="{4C224C09-97CA-4DF5-AC85-5FCADC0B6620}" type="presParOf" srcId="{2B138289-BB0F-4D58-B778-3901BFD16653}" destId="{3F9EB3C2-A872-411E-8E3F-134A14F0DA4D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2360AD-6C02-8B44-983A-F35EDAD7E565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646D9BC-5368-EC40-9A2A-DE6C557EE7E1}">
      <dgm:prSet phldrT="[Texto]" custT="1"/>
      <dgm:spPr/>
      <dgm:t>
        <a:bodyPr/>
        <a:lstStyle/>
        <a:p>
          <a:r>
            <a:rPr lang="es-ES_tradnl" sz="2000" b="1">
              <a:latin typeface="Arial"/>
              <a:cs typeface="Arial"/>
            </a:rPr>
            <a:t>Capacidad para acceder a donantes públicos y privados </a:t>
          </a:r>
          <a:endParaRPr lang="es-ES" sz="2000">
            <a:latin typeface="Arial"/>
            <a:cs typeface="Arial"/>
          </a:endParaRPr>
        </a:p>
      </dgm:t>
    </dgm:pt>
    <dgm:pt modelId="{4F4E89FF-65EC-8D4D-A38F-4112B65C5573}" type="parTrans" cxnId="{186B7DCE-54EA-2D47-803F-A102E5587DC9}">
      <dgm:prSet/>
      <dgm:spPr/>
      <dgm:t>
        <a:bodyPr/>
        <a:lstStyle/>
        <a:p>
          <a:endParaRPr lang="es-ES" sz="900">
            <a:latin typeface="Arial"/>
            <a:cs typeface="Arial"/>
          </a:endParaRPr>
        </a:p>
      </dgm:t>
    </dgm:pt>
    <dgm:pt modelId="{47473942-558B-C146-AF36-315B9727CE3C}" type="sibTrans" cxnId="{186B7DCE-54EA-2D47-803F-A102E5587DC9}">
      <dgm:prSet/>
      <dgm:spPr/>
      <dgm:t>
        <a:bodyPr/>
        <a:lstStyle/>
        <a:p>
          <a:endParaRPr lang="es-ES" sz="900">
            <a:latin typeface="Arial"/>
            <a:cs typeface="Arial"/>
          </a:endParaRPr>
        </a:p>
      </dgm:t>
    </dgm:pt>
    <dgm:pt modelId="{9FC569AC-105B-9847-AE3E-4B41BA506BFB}">
      <dgm:prSet phldrT="[Texto]" custT="1"/>
      <dgm:spPr/>
      <dgm:t>
        <a:bodyPr/>
        <a:lstStyle/>
        <a:p>
          <a:r>
            <a:rPr lang="es-ES_tradnl" sz="2000" b="1">
              <a:latin typeface="Arial"/>
              <a:cs typeface="Arial"/>
            </a:rPr>
            <a:t>Capacidad para acceder a fondos públicos de gobiernos nacionales y subnacionales</a:t>
          </a:r>
          <a:endParaRPr lang="es-ES" sz="2000">
            <a:latin typeface="Arial"/>
            <a:cs typeface="Arial"/>
          </a:endParaRPr>
        </a:p>
      </dgm:t>
    </dgm:pt>
    <dgm:pt modelId="{A2D3CA19-3059-4E41-AE04-CFD9BE2B785F}" type="parTrans" cxnId="{740420EC-9810-214D-8316-673327529C5C}">
      <dgm:prSet/>
      <dgm:spPr/>
      <dgm:t>
        <a:bodyPr/>
        <a:lstStyle/>
        <a:p>
          <a:endParaRPr lang="es-ES" sz="900">
            <a:latin typeface="Arial"/>
            <a:cs typeface="Arial"/>
          </a:endParaRPr>
        </a:p>
      </dgm:t>
    </dgm:pt>
    <dgm:pt modelId="{DF6F9389-DBC2-F84A-92F6-6ECA293A1EF8}" type="sibTrans" cxnId="{740420EC-9810-214D-8316-673327529C5C}">
      <dgm:prSet/>
      <dgm:spPr/>
      <dgm:t>
        <a:bodyPr/>
        <a:lstStyle/>
        <a:p>
          <a:endParaRPr lang="es-ES" sz="900">
            <a:latin typeface="Arial"/>
            <a:cs typeface="Arial"/>
          </a:endParaRPr>
        </a:p>
      </dgm:t>
    </dgm:pt>
    <dgm:pt modelId="{72793874-A844-4C4A-A245-72208A389EA1}">
      <dgm:prSet custT="1"/>
      <dgm:spPr/>
      <dgm:t>
        <a:bodyPr/>
        <a:lstStyle/>
        <a:p>
          <a:r>
            <a:rPr lang="es-ES_tradnl" sz="2000" b="1">
              <a:latin typeface="Arial"/>
              <a:cs typeface="Arial"/>
            </a:rPr>
            <a:t>Capacidad para acceder a financiamiento privado (instituciones financieras y empresas)</a:t>
          </a:r>
          <a:endParaRPr lang="en-US" sz="2000">
            <a:latin typeface="Arial"/>
            <a:cs typeface="Arial"/>
          </a:endParaRPr>
        </a:p>
      </dgm:t>
    </dgm:pt>
    <dgm:pt modelId="{18DC4A87-AB62-4F40-B87C-3547DE90DD48}" type="parTrans" cxnId="{AF1DA656-EDEC-5C4B-8B37-CAE18D355984}">
      <dgm:prSet/>
      <dgm:spPr/>
      <dgm:t>
        <a:bodyPr/>
        <a:lstStyle/>
        <a:p>
          <a:endParaRPr lang="es-ES" sz="900">
            <a:latin typeface="Arial"/>
            <a:cs typeface="Arial"/>
          </a:endParaRPr>
        </a:p>
      </dgm:t>
    </dgm:pt>
    <dgm:pt modelId="{0AE10735-5678-144C-A323-D3B73C00B3A5}" type="sibTrans" cxnId="{AF1DA656-EDEC-5C4B-8B37-CAE18D355984}">
      <dgm:prSet/>
      <dgm:spPr/>
      <dgm:t>
        <a:bodyPr/>
        <a:lstStyle/>
        <a:p>
          <a:endParaRPr lang="es-ES" sz="900">
            <a:latin typeface="Arial"/>
            <a:cs typeface="Arial"/>
          </a:endParaRPr>
        </a:p>
      </dgm:t>
    </dgm:pt>
    <dgm:pt modelId="{9DC809B7-7F71-9E43-9898-B0EC2217AA1B}">
      <dgm:prSet custT="1"/>
      <dgm:spPr/>
      <dgm:t>
        <a:bodyPr/>
        <a:lstStyle/>
        <a:p>
          <a:r>
            <a:rPr lang="es-ES_tradnl" sz="2000" b="1" u="none">
              <a:latin typeface="Arial"/>
              <a:cs typeface="Arial"/>
            </a:rPr>
            <a:t>Capacidad para acceder fondos internacionales </a:t>
          </a:r>
          <a:endParaRPr lang="en-US" sz="2000" u="none">
            <a:latin typeface="Arial"/>
            <a:cs typeface="Arial"/>
          </a:endParaRPr>
        </a:p>
      </dgm:t>
    </dgm:pt>
    <dgm:pt modelId="{3957187A-7D18-CF48-87AB-D7EF434B88DD}" type="parTrans" cxnId="{5676E3C2-E9F7-B049-AB85-B841E0D1815C}">
      <dgm:prSet/>
      <dgm:spPr/>
      <dgm:t>
        <a:bodyPr/>
        <a:lstStyle/>
        <a:p>
          <a:endParaRPr lang="es-ES" sz="900">
            <a:latin typeface="Arial"/>
            <a:cs typeface="Arial"/>
          </a:endParaRPr>
        </a:p>
      </dgm:t>
    </dgm:pt>
    <dgm:pt modelId="{5C6051D4-9C32-4B4B-A576-BB61B422C69A}" type="sibTrans" cxnId="{5676E3C2-E9F7-B049-AB85-B841E0D1815C}">
      <dgm:prSet/>
      <dgm:spPr/>
      <dgm:t>
        <a:bodyPr/>
        <a:lstStyle/>
        <a:p>
          <a:endParaRPr lang="es-ES" sz="900">
            <a:latin typeface="Arial"/>
            <a:cs typeface="Arial"/>
          </a:endParaRPr>
        </a:p>
      </dgm:t>
    </dgm:pt>
    <dgm:pt modelId="{E301C0E0-0BDC-3B4F-8601-DD139C69BA99}" type="pres">
      <dgm:prSet presAssocID="{EC2360AD-6C02-8B44-983A-F35EDAD7E5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4FB6F61-A743-1246-939D-0208FA74E3FF}" type="pres">
      <dgm:prSet presAssocID="{8646D9BC-5368-EC40-9A2A-DE6C557EE7E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B8A721-EFB7-6047-8E8E-41C21A0D5D58}" type="pres">
      <dgm:prSet presAssocID="{47473942-558B-C146-AF36-315B9727CE3C}" presName="spacer" presStyleCnt="0"/>
      <dgm:spPr/>
    </dgm:pt>
    <dgm:pt modelId="{27BEDD86-3C9E-5E4E-B40D-EFC714A6F5A7}" type="pres">
      <dgm:prSet presAssocID="{9FC569AC-105B-9847-AE3E-4B41BA506BF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BE254D-AC74-FC48-B041-5A21400BBE13}" type="pres">
      <dgm:prSet presAssocID="{DF6F9389-DBC2-F84A-92F6-6ECA293A1EF8}" presName="spacer" presStyleCnt="0"/>
      <dgm:spPr/>
    </dgm:pt>
    <dgm:pt modelId="{2DE78BDF-9D41-ED4D-8049-3FC07B2BF57B}" type="pres">
      <dgm:prSet presAssocID="{72793874-A844-4C4A-A245-72208A389EA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6E5849-B459-C442-977B-F157CD90FFD4}" type="pres">
      <dgm:prSet presAssocID="{0AE10735-5678-144C-A323-D3B73C00B3A5}" presName="spacer" presStyleCnt="0"/>
      <dgm:spPr/>
    </dgm:pt>
    <dgm:pt modelId="{9E6FA101-7901-2A41-84F3-8FEE32EA92AC}" type="pres">
      <dgm:prSet presAssocID="{9DC809B7-7F71-9E43-9898-B0EC2217AA1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C9C641-E96F-9646-8686-81763B9F1348}" type="presOf" srcId="{8646D9BC-5368-EC40-9A2A-DE6C557EE7E1}" destId="{B4FB6F61-A743-1246-939D-0208FA74E3FF}" srcOrd="0" destOrd="0" presId="urn:microsoft.com/office/officeart/2005/8/layout/vList2"/>
    <dgm:cxn modelId="{AF1DA656-EDEC-5C4B-8B37-CAE18D355984}" srcId="{EC2360AD-6C02-8B44-983A-F35EDAD7E565}" destId="{72793874-A844-4C4A-A245-72208A389EA1}" srcOrd="2" destOrd="0" parTransId="{18DC4A87-AB62-4F40-B87C-3547DE90DD48}" sibTransId="{0AE10735-5678-144C-A323-D3B73C00B3A5}"/>
    <dgm:cxn modelId="{186B7DCE-54EA-2D47-803F-A102E5587DC9}" srcId="{EC2360AD-6C02-8B44-983A-F35EDAD7E565}" destId="{8646D9BC-5368-EC40-9A2A-DE6C557EE7E1}" srcOrd="0" destOrd="0" parTransId="{4F4E89FF-65EC-8D4D-A38F-4112B65C5573}" sibTransId="{47473942-558B-C146-AF36-315B9727CE3C}"/>
    <dgm:cxn modelId="{56B33C1F-A627-3A46-9CBD-D8FA3EEE01F1}" type="presOf" srcId="{EC2360AD-6C02-8B44-983A-F35EDAD7E565}" destId="{E301C0E0-0BDC-3B4F-8601-DD139C69BA99}" srcOrd="0" destOrd="0" presId="urn:microsoft.com/office/officeart/2005/8/layout/vList2"/>
    <dgm:cxn modelId="{46B2CC1D-67A1-8440-B27C-07C7A9B048A5}" type="presOf" srcId="{72793874-A844-4C4A-A245-72208A389EA1}" destId="{2DE78BDF-9D41-ED4D-8049-3FC07B2BF57B}" srcOrd="0" destOrd="0" presId="urn:microsoft.com/office/officeart/2005/8/layout/vList2"/>
    <dgm:cxn modelId="{D180FB66-131D-DA40-8BF9-C1D4B8B760B6}" type="presOf" srcId="{9DC809B7-7F71-9E43-9898-B0EC2217AA1B}" destId="{9E6FA101-7901-2A41-84F3-8FEE32EA92AC}" srcOrd="0" destOrd="0" presId="urn:microsoft.com/office/officeart/2005/8/layout/vList2"/>
    <dgm:cxn modelId="{740420EC-9810-214D-8316-673327529C5C}" srcId="{EC2360AD-6C02-8B44-983A-F35EDAD7E565}" destId="{9FC569AC-105B-9847-AE3E-4B41BA506BFB}" srcOrd="1" destOrd="0" parTransId="{A2D3CA19-3059-4E41-AE04-CFD9BE2B785F}" sibTransId="{DF6F9389-DBC2-F84A-92F6-6ECA293A1EF8}"/>
    <dgm:cxn modelId="{5676E3C2-E9F7-B049-AB85-B841E0D1815C}" srcId="{EC2360AD-6C02-8B44-983A-F35EDAD7E565}" destId="{9DC809B7-7F71-9E43-9898-B0EC2217AA1B}" srcOrd="3" destOrd="0" parTransId="{3957187A-7D18-CF48-87AB-D7EF434B88DD}" sibTransId="{5C6051D4-9C32-4B4B-A576-BB61B422C69A}"/>
    <dgm:cxn modelId="{EB239031-D482-174E-A3B3-37B927700E4F}" type="presOf" srcId="{9FC569AC-105B-9847-AE3E-4B41BA506BFB}" destId="{27BEDD86-3C9E-5E4E-B40D-EFC714A6F5A7}" srcOrd="0" destOrd="0" presId="urn:microsoft.com/office/officeart/2005/8/layout/vList2"/>
    <dgm:cxn modelId="{458482E1-9B23-8D4F-92E8-D35CBF24F38B}" type="presParOf" srcId="{E301C0E0-0BDC-3B4F-8601-DD139C69BA99}" destId="{B4FB6F61-A743-1246-939D-0208FA74E3FF}" srcOrd="0" destOrd="0" presId="urn:microsoft.com/office/officeart/2005/8/layout/vList2"/>
    <dgm:cxn modelId="{38626220-D3E8-B24F-AC53-513C4DC3D6ED}" type="presParOf" srcId="{E301C0E0-0BDC-3B4F-8601-DD139C69BA99}" destId="{EFB8A721-EFB7-6047-8E8E-41C21A0D5D58}" srcOrd="1" destOrd="0" presId="urn:microsoft.com/office/officeart/2005/8/layout/vList2"/>
    <dgm:cxn modelId="{577AC0C8-9F21-8442-B4BE-43670E25CA22}" type="presParOf" srcId="{E301C0E0-0BDC-3B4F-8601-DD139C69BA99}" destId="{27BEDD86-3C9E-5E4E-B40D-EFC714A6F5A7}" srcOrd="2" destOrd="0" presId="urn:microsoft.com/office/officeart/2005/8/layout/vList2"/>
    <dgm:cxn modelId="{70A248E4-AF7F-E549-A29F-ACC8BF1088F0}" type="presParOf" srcId="{E301C0E0-0BDC-3B4F-8601-DD139C69BA99}" destId="{1CBE254D-AC74-FC48-B041-5A21400BBE13}" srcOrd="3" destOrd="0" presId="urn:microsoft.com/office/officeart/2005/8/layout/vList2"/>
    <dgm:cxn modelId="{A580E744-FD0F-4F4E-973C-892C30891403}" type="presParOf" srcId="{E301C0E0-0BDC-3B4F-8601-DD139C69BA99}" destId="{2DE78BDF-9D41-ED4D-8049-3FC07B2BF57B}" srcOrd="4" destOrd="0" presId="urn:microsoft.com/office/officeart/2005/8/layout/vList2"/>
    <dgm:cxn modelId="{39B2F198-76A4-BF46-89EA-F66B939B73FE}" type="presParOf" srcId="{E301C0E0-0BDC-3B4F-8601-DD139C69BA99}" destId="{C76E5849-B459-C442-977B-F157CD90FFD4}" srcOrd="5" destOrd="0" presId="urn:microsoft.com/office/officeart/2005/8/layout/vList2"/>
    <dgm:cxn modelId="{DDC6EE0E-E12F-1D43-B810-6E2D1DBF401D}" type="presParOf" srcId="{E301C0E0-0BDC-3B4F-8601-DD139C69BA99}" destId="{9E6FA101-7901-2A41-84F3-8FEE32EA92A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A2A313-0265-DE41-BC44-1C3DD6BC341B}" type="doc">
      <dgm:prSet loTypeId="urn:microsoft.com/office/officeart/2005/8/layout/cycle8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A10D683-40C0-884B-8053-1856784D9D0F}">
      <dgm:prSet/>
      <dgm:spPr/>
      <dgm:t>
        <a:bodyPr/>
        <a:lstStyle/>
        <a:p>
          <a:pPr rtl="0"/>
          <a:r>
            <a:rPr lang="es-ES" b="1" dirty="0" smtClean="0"/>
            <a:t>Capital inicial </a:t>
          </a:r>
          <a:endParaRPr lang="es-ES" b="1" dirty="0"/>
        </a:p>
      </dgm:t>
    </dgm:pt>
    <dgm:pt modelId="{8F7E2959-5AB8-6746-86B2-801FFCDE98E4}" type="parTrans" cxnId="{44FA7DD0-411F-6A48-8E5B-51A2C86CCD1F}">
      <dgm:prSet/>
      <dgm:spPr/>
      <dgm:t>
        <a:bodyPr/>
        <a:lstStyle/>
        <a:p>
          <a:endParaRPr lang="es-ES"/>
        </a:p>
      </dgm:t>
    </dgm:pt>
    <dgm:pt modelId="{9F54A841-A72E-4544-B176-945B5DBF7C52}" type="sibTrans" cxnId="{44FA7DD0-411F-6A48-8E5B-51A2C86CCD1F}">
      <dgm:prSet/>
      <dgm:spPr/>
      <dgm:t>
        <a:bodyPr/>
        <a:lstStyle/>
        <a:p>
          <a:endParaRPr lang="es-ES"/>
        </a:p>
      </dgm:t>
    </dgm:pt>
    <dgm:pt modelId="{4AE42365-4D2E-3447-B52B-FC408A736592}">
      <dgm:prSet/>
      <dgm:spPr/>
      <dgm:t>
        <a:bodyPr/>
        <a:lstStyle/>
        <a:p>
          <a:pPr rtl="0"/>
          <a:r>
            <a:rPr lang="es-ES" b="1" dirty="0" smtClean="0">
              <a:solidFill>
                <a:srgbClr val="FFFFFF"/>
              </a:solidFill>
            </a:rPr>
            <a:t>Dinero en efectivo</a:t>
          </a:r>
          <a:endParaRPr lang="es-ES" dirty="0">
            <a:solidFill>
              <a:srgbClr val="FFFFFF"/>
            </a:solidFill>
          </a:endParaRPr>
        </a:p>
      </dgm:t>
    </dgm:pt>
    <dgm:pt modelId="{F8AF19E6-EF30-0548-B29E-7704FD18742C}" type="parTrans" cxnId="{F70BABD7-870B-0A4B-9E93-2E9B22BE7968}">
      <dgm:prSet/>
      <dgm:spPr/>
      <dgm:t>
        <a:bodyPr/>
        <a:lstStyle/>
        <a:p>
          <a:endParaRPr lang="es-ES"/>
        </a:p>
      </dgm:t>
    </dgm:pt>
    <dgm:pt modelId="{DADD65C9-0EED-5F4D-AADA-67DBFBF936A4}" type="sibTrans" cxnId="{F70BABD7-870B-0A4B-9E93-2E9B22BE7968}">
      <dgm:prSet/>
      <dgm:spPr/>
      <dgm:t>
        <a:bodyPr/>
        <a:lstStyle/>
        <a:p>
          <a:endParaRPr lang="es-ES"/>
        </a:p>
      </dgm:t>
    </dgm:pt>
    <dgm:pt modelId="{D31221A9-93E3-2A40-B60D-F46714EFEA6A}">
      <dgm:prSet/>
      <dgm:spPr/>
      <dgm:t>
        <a:bodyPr/>
        <a:lstStyle/>
        <a:p>
          <a:pPr rtl="0"/>
          <a:r>
            <a:rPr lang="es-ES" b="1" dirty="0" smtClean="0">
              <a:solidFill>
                <a:schemeClr val="bg1"/>
              </a:solidFill>
            </a:rPr>
            <a:t>Fondo rotatorio</a:t>
          </a:r>
          <a:endParaRPr lang="es-ES" dirty="0">
            <a:solidFill>
              <a:schemeClr val="bg1"/>
            </a:solidFill>
          </a:endParaRPr>
        </a:p>
      </dgm:t>
    </dgm:pt>
    <dgm:pt modelId="{D3517531-152C-E04D-812C-615AFEA5E571}" type="parTrans" cxnId="{BCF452FD-CA45-074D-BAAE-02ADE60FF067}">
      <dgm:prSet/>
      <dgm:spPr/>
      <dgm:t>
        <a:bodyPr/>
        <a:lstStyle/>
        <a:p>
          <a:endParaRPr lang="es-ES"/>
        </a:p>
      </dgm:t>
    </dgm:pt>
    <dgm:pt modelId="{B2806F02-44F3-8241-864E-E966F2C0E57B}" type="sibTrans" cxnId="{BCF452FD-CA45-074D-BAAE-02ADE60FF067}">
      <dgm:prSet/>
      <dgm:spPr/>
      <dgm:t>
        <a:bodyPr/>
        <a:lstStyle/>
        <a:p>
          <a:endParaRPr lang="es-ES"/>
        </a:p>
      </dgm:t>
    </dgm:pt>
    <dgm:pt modelId="{8EDD5899-A237-1540-BD98-58A7A9AD34E0}" type="pres">
      <dgm:prSet presAssocID="{EBA2A313-0265-DE41-BC44-1C3DD6BC341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12C541-241B-0D4A-96E6-A29D5081424C}" type="pres">
      <dgm:prSet presAssocID="{EBA2A313-0265-DE41-BC44-1C3DD6BC341B}" presName="wedge1" presStyleLbl="node1" presStyleIdx="0" presStyleCnt="3"/>
      <dgm:spPr/>
      <dgm:t>
        <a:bodyPr/>
        <a:lstStyle/>
        <a:p>
          <a:endParaRPr lang="es-ES"/>
        </a:p>
      </dgm:t>
    </dgm:pt>
    <dgm:pt modelId="{ADACAD89-EC75-264F-8909-A3EABC82FC72}" type="pres">
      <dgm:prSet presAssocID="{EBA2A313-0265-DE41-BC44-1C3DD6BC341B}" presName="dummy1a" presStyleCnt="0"/>
      <dgm:spPr/>
    </dgm:pt>
    <dgm:pt modelId="{41C2A471-9D8A-5740-B9A3-0DF8A6A6B6AC}" type="pres">
      <dgm:prSet presAssocID="{EBA2A313-0265-DE41-BC44-1C3DD6BC341B}" presName="dummy1b" presStyleCnt="0"/>
      <dgm:spPr/>
    </dgm:pt>
    <dgm:pt modelId="{D2B63B76-6309-0E4C-998B-C4C602EEA723}" type="pres">
      <dgm:prSet presAssocID="{EBA2A313-0265-DE41-BC44-1C3DD6BC341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7B5A18-5F27-0946-94BC-E0D5874BBA86}" type="pres">
      <dgm:prSet presAssocID="{EBA2A313-0265-DE41-BC44-1C3DD6BC341B}" presName="wedge2" presStyleLbl="node1" presStyleIdx="1" presStyleCnt="3"/>
      <dgm:spPr/>
      <dgm:t>
        <a:bodyPr/>
        <a:lstStyle/>
        <a:p>
          <a:endParaRPr lang="es-ES"/>
        </a:p>
      </dgm:t>
    </dgm:pt>
    <dgm:pt modelId="{7821D9FA-662F-4A42-AB90-802D8EB77689}" type="pres">
      <dgm:prSet presAssocID="{EBA2A313-0265-DE41-BC44-1C3DD6BC341B}" presName="dummy2a" presStyleCnt="0"/>
      <dgm:spPr/>
    </dgm:pt>
    <dgm:pt modelId="{335F741B-86A8-D747-82FA-9AC5E47C6DD4}" type="pres">
      <dgm:prSet presAssocID="{EBA2A313-0265-DE41-BC44-1C3DD6BC341B}" presName="dummy2b" presStyleCnt="0"/>
      <dgm:spPr/>
    </dgm:pt>
    <dgm:pt modelId="{31A2D19E-6DB3-B24B-AC69-FC049B09AF5F}" type="pres">
      <dgm:prSet presAssocID="{EBA2A313-0265-DE41-BC44-1C3DD6BC341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73695D-88D3-F343-91FE-8BC41E37058E}" type="pres">
      <dgm:prSet presAssocID="{EBA2A313-0265-DE41-BC44-1C3DD6BC341B}" presName="wedge3" presStyleLbl="node1" presStyleIdx="2" presStyleCnt="3"/>
      <dgm:spPr/>
      <dgm:t>
        <a:bodyPr/>
        <a:lstStyle/>
        <a:p>
          <a:endParaRPr lang="es-ES"/>
        </a:p>
      </dgm:t>
    </dgm:pt>
    <dgm:pt modelId="{7D2B1DCD-90DE-564A-9778-AB834F5F2AB0}" type="pres">
      <dgm:prSet presAssocID="{EBA2A313-0265-DE41-BC44-1C3DD6BC341B}" presName="dummy3a" presStyleCnt="0"/>
      <dgm:spPr/>
    </dgm:pt>
    <dgm:pt modelId="{5227BBFF-B430-5C43-AD71-4BEA4465E4B4}" type="pres">
      <dgm:prSet presAssocID="{EBA2A313-0265-DE41-BC44-1C3DD6BC341B}" presName="dummy3b" presStyleCnt="0"/>
      <dgm:spPr/>
    </dgm:pt>
    <dgm:pt modelId="{144563D0-0755-9447-BBBE-AF946D9B0A0E}" type="pres">
      <dgm:prSet presAssocID="{EBA2A313-0265-DE41-BC44-1C3DD6BC341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2813A8-B82B-F748-BA20-4A231025D0CC}" type="pres">
      <dgm:prSet presAssocID="{9F54A841-A72E-4544-B176-945B5DBF7C52}" presName="arrowWedge1" presStyleLbl="fgSibTrans2D1" presStyleIdx="0" presStyleCnt="3"/>
      <dgm:spPr/>
    </dgm:pt>
    <dgm:pt modelId="{75921E62-862E-C740-BEA6-CAE3D7845404}" type="pres">
      <dgm:prSet presAssocID="{DADD65C9-0EED-5F4D-AADA-67DBFBF936A4}" presName="arrowWedge2" presStyleLbl="fgSibTrans2D1" presStyleIdx="1" presStyleCnt="3"/>
      <dgm:spPr/>
    </dgm:pt>
    <dgm:pt modelId="{6EBE5F38-2E43-F245-90C5-4C0282077A25}" type="pres">
      <dgm:prSet presAssocID="{B2806F02-44F3-8241-864E-E966F2C0E57B}" presName="arrowWedge3" presStyleLbl="fgSibTrans2D1" presStyleIdx="2" presStyleCnt="3"/>
      <dgm:spPr/>
    </dgm:pt>
  </dgm:ptLst>
  <dgm:cxnLst>
    <dgm:cxn modelId="{FBA3DC78-EAEC-2F4A-9554-D9F53D291BDB}" type="presOf" srcId="{4A10D683-40C0-884B-8053-1856784D9D0F}" destId="{D2B63B76-6309-0E4C-998B-C4C602EEA723}" srcOrd="1" destOrd="0" presId="urn:microsoft.com/office/officeart/2005/8/layout/cycle8"/>
    <dgm:cxn modelId="{F70BABD7-870B-0A4B-9E93-2E9B22BE7968}" srcId="{EBA2A313-0265-DE41-BC44-1C3DD6BC341B}" destId="{4AE42365-4D2E-3447-B52B-FC408A736592}" srcOrd="1" destOrd="0" parTransId="{F8AF19E6-EF30-0548-B29E-7704FD18742C}" sibTransId="{DADD65C9-0EED-5F4D-AADA-67DBFBF936A4}"/>
    <dgm:cxn modelId="{B272D114-8E97-D143-82EF-DFF9948BF90E}" type="presOf" srcId="{D31221A9-93E3-2A40-B60D-F46714EFEA6A}" destId="{B873695D-88D3-F343-91FE-8BC41E37058E}" srcOrd="0" destOrd="0" presId="urn:microsoft.com/office/officeart/2005/8/layout/cycle8"/>
    <dgm:cxn modelId="{8A912362-6FB2-B54E-B82E-F989DCE3AC9B}" type="presOf" srcId="{EBA2A313-0265-DE41-BC44-1C3DD6BC341B}" destId="{8EDD5899-A237-1540-BD98-58A7A9AD34E0}" srcOrd="0" destOrd="0" presId="urn:microsoft.com/office/officeart/2005/8/layout/cycle8"/>
    <dgm:cxn modelId="{C38467BD-1478-7347-94AA-10C2DF274818}" type="presOf" srcId="{4A10D683-40C0-884B-8053-1856784D9D0F}" destId="{A812C541-241B-0D4A-96E6-A29D5081424C}" srcOrd="0" destOrd="0" presId="urn:microsoft.com/office/officeart/2005/8/layout/cycle8"/>
    <dgm:cxn modelId="{A0C903CF-5348-EC44-B552-89E4B7C10BD3}" type="presOf" srcId="{4AE42365-4D2E-3447-B52B-FC408A736592}" destId="{6B7B5A18-5F27-0946-94BC-E0D5874BBA86}" srcOrd="0" destOrd="0" presId="urn:microsoft.com/office/officeart/2005/8/layout/cycle8"/>
    <dgm:cxn modelId="{44FA7DD0-411F-6A48-8E5B-51A2C86CCD1F}" srcId="{EBA2A313-0265-DE41-BC44-1C3DD6BC341B}" destId="{4A10D683-40C0-884B-8053-1856784D9D0F}" srcOrd="0" destOrd="0" parTransId="{8F7E2959-5AB8-6746-86B2-801FFCDE98E4}" sibTransId="{9F54A841-A72E-4544-B176-945B5DBF7C52}"/>
    <dgm:cxn modelId="{009D6271-5F91-0C4C-A05C-968027FE0570}" type="presOf" srcId="{4AE42365-4D2E-3447-B52B-FC408A736592}" destId="{31A2D19E-6DB3-B24B-AC69-FC049B09AF5F}" srcOrd="1" destOrd="0" presId="urn:microsoft.com/office/officeart/2005/8/layout/cycle8"/>
    <dgm:cxn modelId="{0B8D4B09-3F9C-AD49-8FC5-9C13C47B76CF}" type="presOf" srcId="{D31221A9-93E3-2A40-B60D-F46714EFEA6A}" destId="{144563D0-0755-9447-BBBE-AF946D9B0A0E}" srcOrd="1" destOrd="0" presId="urn:microsoft.com/office/officeart/2005/8/layout/cycle8"/>
    <dgm:cxn modelId="{BCF452FD-CA45-074D-BAAE-02ADE60FF067}" srcId="{EBA2A313-0265-DE41-BC44-1C3DD6BC341B}" destId="{D31221A9-93E3-2A40-B60D-F46714EFEA6A}" srcOrd="2" destOrd="0" parTransId="{D3517531-152C-E04D-812C-615AFEA5E571}" sibTransId="{B2806F02-44F3-8241-864E-E966F2C0E57B}"/>
    <dgm:cxn modelId="{F0A2E024-4840-8B4F-87DE-9B4F3DE424D4}" type="presParOf" srcId="{8EDD5899-A237-1540-BD98-58A7A9AD34E0}" destId="{A812C541-241B-0D4A-96E6-A29D5081424C}" srcOrd="0" destOrd="0" presId="urn:microsoft.com/office/officeart/2005/8/layout/cycle8"/>
    <dgm:cxn modelId="{C3B7194E-2DC4-164B-A954-449A61B23E61}" type="presParOf" srcId="{8EDD5899-A237-1540-BD98-58A7A9AD34E0}" destId="{ADACAD89-EC75-264F-8909-A3EABC82FC72}" srcOrd="1" destOrd="0" presId="urn:microsoft.com/office/officeart/2005/8/layout/cycle8"/>
    <dgm:cxn modelId="{F4625826-149E-664A-BAF7-2306256A2FCA}" type="presParOf" srcId="{8EDD5899-A237-1540-BD98-58A7A9AD34E0}" destId="{41C2A471-9D8A-5740-B9A3-0DF8A6A6B6AC}" srcOrd="2" destOrd="0" presId="urn:microsoft.com/office/officeart/2005/8/layout/cycle8"/>
    <dgm:cxn modelId="{2691992A-6C7A-7A43-B9CC-DADE680F59C2}" type="presParOf" srcId="{8EDD5899-A237-1540-BD98-58A7A9AD34E0}" destId="{D2B63B76-6309-0E4C-998B-C4C602EEA723}" srcOrd="3" destOrd="0" presId="urn:microsoft.com/office/officeart/2005/8/layout/cycle8"/>
    <dgm:cxn modelId="{F340358E-7EB2-E345-A005-17BFFA66F5F0}" type="presParOf" srcId="{8EDD5899-A237-1540-BD98-58A7A9AD34E0}" destId="{6B7B5A18-5F27-0946-94BC-E0D5874BBA86}" srcOrd="4" destOrd="0" presId="urn:microsoft.com/office/officeart/2005/8/layout/cycle8"/>
    <dgm:cxn modelId="{C1B652C1-BDEB-704C-8726-B443B52F88F2}" type="presParOf" srcId="{8EDD5899-A237-1540-BD98-58A7A9AD34E0}" destId="{7821D9FA-662F-4A42-AB90-802D8EB77689}" srcOrd="5" destOrd="0" presId="urn:microsoft.com/office/officeart/2005/8/layout/cycle8"/>
    <dgm:cxn modelId="{539F34C3-F649-EB40-9A13-0CDF1E793BE2}" type="presParOf" srcId="{8EDD5899-A237-1540-BD98-58A7A9AD34E0}" destId="{335F741B-86A8-D747-82FA-9AC5E47C6DD4}" srcOrd="6" destOrd="0" presId="urn:microsoft.com/office/officeart/2005/8/layout/cycle8"/>
    <dgm:cxn modelId="{F5083F83-AF49-9740-BA5E-4FE130F1824B}" type="presParOf" srcId="{8EDD5899-A237-1540-BD98-58A7A9AD34E0}" destId="{31A2D19E-6DB3-B24B-AC69-FC049B09AF5F}" srcOrd="7" destOrd="0" presId="urn:microsoft.com/office/officeart/2005/8/layout/cycle8"/>
    <dgm:cxn modelId="{61504858-9E33-8541-88FA-E19BA1A607B3}" type="presParOf" srcId="{8EDD5899-A237-1540-BD98-58A7A9AD34E0}" destId="{B873695D-88D3-F343-91FE-8BC41E37058E}" srcOrd="8" destOrd="0" presId="urn:microsoft.com/office/officeart/2005/8/layout/cycle8"/>
    <dgm:cxn modelId="{4313E4D5-236D-DA44-8A7D-BE44402B7862}" type="presParOf" srcId="{8EDD5899-A237-1540-BD98-58A7A9AD34E0}" destId="{7D2B1DCD-90DE-564A-9778-AB834F5F2AB0}" srcOrd="9" destOrd="0" presId="urn:microsoft.com/office/officeart/2005/8/layout/cycle8"/>
    <dgm:cxn modelId="{E5120AF2-BE76-9A46-A091-1D6764FA6ACB}" type="presParOf" srcId="{8EDD5899-A237-1540-BD98-58A7A9AD34E0}" destId="{5227BBFF-B430-5C43-AD71-4BEA4465E4B4}" srcOrd="10" destOrd="0" presId="urn:microsoft.com/office/officeart/2005/8/layout/cycle8"/>
    <dgm:cxn modelId="{6BA3E80D-FFC2-984C-B3B3-C8B7B115902E}" type="presParOf" srcId="{8EDD5899-A237-1540-BD98-58A7A9AD34E0}" destId="{144563D0-0755-9447-BBBE-AF946D9B0A0E}" srcOrd="11" destOrd="0" presId="urn:microsoft.com/office/officeart/2005/8/layout/cycle8"/>
    <dgm:cxn modelId="{17F7C5E4-2932-944F-96F0-825989703989}" type="presParOf" srcId="{8EDD5899-A237-1540-BD98-58A7A9AD34E0}" destId="{BB2813A8-B82B-F748-BA20-4A231025D0CC}" srcOrd="12" destOrd="0" presId="urn:microsoft.com/office/officeart/2005/8/layout/cycle8"/>
    <dgm:cxn modelId="{1951BAA4-843D-C34D-ACEB-9BED573252C3}" type="presParOf" srcId="{8EDD5899-A237-1540-BD98-58A7A9AD34E0}" destId="{75921E62-862E-C740-BEA6-CAE3D7845404}" srcOrd="13" destOrd="0" presId="urn:microsoft.com/office/officeart/2005/8/layout/cycle8"/>
    <dgm:cxn modelId="{86D6D938-56BB-1C4F-AEC4-CDC39717B43C}" type="presParOf" srcId="{8EDD5899-A237-1540-BD98-58A7A9AD34E0}" destId="{6EBE5F38-2E43-F245-90C5-4C0282077A2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39991-2ABD-426A-99AB-8844955EE15A}">
      <dsp:nvSpPr>
        <dsp:cNvPr id="0" name=""/>
        <dsp:cNvSpPr/>
      </dsp:nvSpPr>
      <dsp:spPr>
        <a:xfrm>
          <a:off x="0" y="112512"/>
          <a:ext cx="2047727" cy="1228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1) Institución Privada</a:t>
          </a:r>
          <a:endParaRPr lang="es-ES" sz="2400" kern="1200" dirty="0"/>
        </a:p>
      </dsp:txBody>
      <dsp:txXfrm>
        <a:off x="0" y="112512"/>
        <a:ext cx="2047727" cy="1228636"/>
      </dsp:txXfrm>
    </dsp:sp>
    <dsp:sp modelId="{0107C8A6-6E7E-4C21-85CC-2BDC2FDB38B4}">
      <dsp:nvSpPr>
        <dsp:cNvPr id="0" name=""/>
        <dsp:cNvSpPr/>
      </dsp:nvSpPr>
      <dsp:spPr>
        <a:xfrm>
          <a:off x="2252500" y="112512"/>
          <a:ext cx="2047727" cy="12286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2) Asociación</a:t>
          </a:r>
          <a:endParaRPr lang="es-ES" sz="2400" kern="1200" dirty="0"/>
        </a:p>
      </dsp:txBody>
      <dsp:txXfrm>
        <a:off x="2252500" y="112512"/>
        <a:ext cx="2047727" cy="1228636"/>
      </dsp:txXfrm>
    </dsp:sp>
    <dsp:sp modelId="{DA9EFE7A-9919-4786-A767-D8D00A6D1BAD}">
      <dsp:nvSpPr>
        <dsp:cNvPr id="0" name=""/>
        <dsp:cNvSpPr/>
      </dsp:nvSpPr>
      <dsp:spPr>
        <a:xfrm>
          <a:off x="4505000" y="72004"/>
          <a:ext cx="2047727" cy="12286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3) Fideicomiso</a:t>
          </a:r>
          <a:endParaRPr lang="es-ES" sz="2400" kern="1200" dirty="0"/>
        </a:p>
      </dsp:txBody>
      <dsp:txXfrm>
        <a:off x="4505000" y="72004"/>
        <a:ext cx="2047727" cy="1228636"/>
      </dsp:txXfrm>
    </dsp:sp>
    <dsp:sp modelId="{1A1999F5-3669-4B41-9292-60323B7F24BB}">
      <dsp:nvSpPr>
        <dsp:cNvPr id="0" name=""/>
        <dsp:cNvSpPr/>
      </dsp:nvSpPr>
      <dsp:spPr>
        <a:xfrm>
          <a:off x="0" y="1545921"/>
          <a:ext cx="2047727" cy="122863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4) Fundación</a:t>
          </a:r>
          <a:endParaRPr lang="es-ES" sz="2400" kern="1200" dirty="0"/>
        </a:p>
      </dsp:txBody>
      <dsp:txXfrm>
        <a:off x="0" y="1545921"/>
        <a:ext cx="2047727" cy="1228636"/>
      </dsp:txXfrm>
    </dsp:sp>
    <dsp:sp modelId="{69D48409-D06D-4093-AEA4-86957D37A0FA}">
      <dsp:nvSpPr>
        <dsp:cNvPr id="0" name=""/>
        <dsp:cNvSpPr/>
      </dsp:nvSpPr>
      <dsp:spPr>
        <a:xfrm>
          <a:off x="2252500" y="1545921"/>
          <a:ext cx="2047727" cy="1228636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5) Asociación Púb-Priv (APP)</a:t>
          </a:r>
          <a:endParaRPr lang="es-ES" sz="2400" kern="1200" dirty="0"/>
        </a:p>
      </dsp:txBody>
      <dsp:txXfrm>
        <a:off x="2252500" y="1545921"/>
        <a:ext cx="2047727" cy="1228636"/>
      </dsp:txXfrm>
    </dsp:sp>
    <dsp:sp modelId="{922B9E08-825E-4F70-A4A6-C67834AD97D3}">
      <dsp:nvSpPr>
        <dsp:cNvPr id="0" name=""/>
        <dsp:cNvSpPr/>
      </dsp:nvSpPr>
      <dsp:spPr>
        <a:xfrm>
          <a:off x="4505000" y="1545921"/>
          <a:ext cx="2047727" cy="1228636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6) APP Comunitaria</a:t>
          </a:r>
          <a:endParaRPr lang="es-ES" sz="2400" kern="1200" dirty="0"/>
        </a:p>
      </dsp:txBody>
      <dsp:txXfrm>
        <a:off x="4505000" y="1545921"/>
        <a:ext cx="2047727" cy="1228636"/>
      </dsp:txXfrm>
    </dsp:sp>
    <dsp:sp modelId="{3F9EB3C2-A872-411E-8E3F-134A14F0DA4D}">
      <dsp:nvSpPr>
        <dsp:cNvPr id="0" name=""/>
        <dsp:cNvSpPr/>
      </dsp:nvSpPr>
      <dsp:spPr>
        <a:xfrm>
          <a:off x="2252500" y="2979331"/>
          <a:ext cx="2047727" cy="1228636"/>
        </a:xfrm>
        <a:prstGeom prst="rect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Otros</a:t>
          </a:r>
          <a:endParaRPr lang="es-ES" sz="2400" kern="1200" dirty="0"/>
        </a:p>
      </dsp:txBody>
      <dsp:txXfrm>
        <a:off x="2252500" y="2979331"/>
        <a:ext cx="2047727" cy="1228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B6F61-A743-1246-939D-0208FA74E3FF}">
      <dsp:nvSpPr>
        <dsp:cNvPr id="0" name=""/>
        <dsp:cNvSpPr/>
      </dsp:nvSpPr>
      <dsp:spPr>
        <a:xfrm>
          <a:off x="0" y="5834"/>
          <a:ext cx="7521814" cy="898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>
              <a:latin typeface="Arial"/>
              <a:cs typeface="Arial"/>
            </a:rPr>
            <a:t>Capacidad para acceder a donantes públicos y privados </a:t>
          </a:r>
          <a:endParaRPr lang="es-ES" sz="2000" kern="1200">
            <a:latin typeface="Arial"/>
            <a:cs typeface="Arial"/>
          </a:endParaRPr>
        </a:p>
      </dsp:txBody>
      <dsp:txXfrm>
        <a:off x="43864" y="49698"/>
        <a:ext cx="7434086" cy="810832"/>
      </dsp:txXfrm>
    </dsp:sp>
    <dsp:sp modelId="{27BEDD86-3C9E-5E4E-B40D-EFC714A6F5A7}">
      <dsp:nvSpPr>
        <dsp:cNvPr id="0" name=""/>
        <dsp:cNvSpPr/>
      </dsp:nvSpPr>
      <dsp:spPr>
        <a:xfrm>
          <a:off x="0" y="1042634"/>
          <a:ext cx="7521814" cy="8985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>
              <a:latin typeface="Arial"/>
              <a:cs typeface="Arial"/>
            </a:rPr>
            <a:t>Capacidad para acceder a fondos públicos de gobiernos nacionales y subnacionales</a:t>
          </a:r>
          <a:endParaRPr lang="es-ES" sz="2000" kern="1200">
            <a:latin typeface="Arial"/>
            <a:cs typeface="Arial"/>
          </a:endParaRPr>
        </a:p>
      </dsp:txBody>
      <dsp:txXfrm>
        <a:off x="43864" y="1086498"/>
        <a:ext cx="7434086" cy="810832"/>
      </dsp:txXfrm>
    </dsp:sp>
    <dsp:sp modelId="{2DE78BDF-9D41-ED4D-8049-3FC07B2BF57B}">
      <dsp:nvSpPr>
        <dsp:cNvPr id="0" name=""/>
        <dsp:cNvSpPr/>
      </dsp:nvSpPr>
      <dsp:spPr>
        <a:xfrm>
          <a:off x="0" y="2079435"/>
          <a:ext cx="7521814" cy="898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kern="1200">
              <a:latin typeface="Arial"/>
              <a:cs typeface="Arial"/>
            </a:rPr>
            <a:t>Capacidad para acceder a financiamiento privado (instituciones financieras y empresas)</a:t>
          </a:r>
          <a:endParaRPr lang="en-US" sz="2000" kern="1200">
            <a:latin typeface="Arial"/>
            <a:cs typeface="Arial"/>
          </a:endParaRPr>
        </a:p>
      </dsp:txBody>
      <dsp:txXfrm>
        <a:off x="43864" y="2123299"/>
        <a:ext cx="7434086" cy="810832"/>
      </dsp:txXfrm>
    </dsp:sp>
    <dsp:sp modelId="{9E6FA101-7901-2A41-84F3-8FEE32EA92AC}">
      <dsp:nvSpPr>
        <dsp:cNvPr id="0" name=""/>
        <dsp:cNvSpPr/>
      </dsp:nvSpPr>
      <dsp:spPr>
        <a:xfrm>
          <a:off x="0" y="3116235"/>
          <a:ext cx="7521814" cy="898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b="1" u="none" kern="1200">
              <a:latin typeface="Arial"/>
              <a:cs typeface="Arial"/>
            </a:rPr>
            <a:t>Capacidad para acceder fondos internacionales </a:t>
          </a:r>
          <a:endParaRPr lang="en-US" sz="2000" u="none" kern="1200">
            <a:latin typeface="Arial"/>
            <a:cs typeface="Arial"/>
          </a:endParaRPr>
        </a:p>
      </dsp:txBody>
      <dsp:txXfrm>
        <a:off x="43864" y="3160099"/>
        <a:ext cx="7434086" cy="8108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2C541-241B-0D4A-96E6-A29D5081424C}">
      <dsp:nvSpPr>
        <dsp:cNvPr id="0" name=""/>
        <dsp:cNvSpPr/>
      </dsp:nvSpPr>
      <dsp:spPr>
        <a:xfrm>
          <a:off x="839390" y="248067"/>
          <a:ext cx="3205796" cy="320579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/>
            <a:t>Capital inicial </a:t>
          </a:r>
          <a:endParaRPr lang="es-ES" sz="2300" b="1" kern="1200" dirty="0"/>
        </a:p>
      </dsp:txBody>
      <dsp:txXfrm>
        <a:off x="2528920" y="927391"/>
        <a:ext cx="1144927" cy="954106"/>
      </dsp:txXfrm>
    </dsp:sp>
    <dsp:sp modelId="{6B7B5A18-5F27-0946-94BC-E0D5874BBA86}">
      <dsp:nvSpPr>
        <dsp:cNvPr id="0" name=""/>
        <dsp:cNvSpPr/>
      </dsp:nvSpPr>
      <dsp:spPr>
        <a:xfrm>
          <a:off x="773365" y="362560"/>
          <a:ext cx="3205796" cy="320579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rgbClr val="FFFFFF"/>
              </a:solidFill>
            </a:rPr>
            <a:t>Dinero en efectivo</a:t>
          </a:r>
          <a:endParaRPr lang="es-ES" sz="2300" kern="1200" dirty="0">
            <a:solidFill>
              <a:srgbClr val="FFFFFF"/>
            </a:solidFill>
          </a:endParaRPr>
        </a:p>
      </dsp:txBody>
      <dsp:txXfrm>
        <a:off x="1536650" y="2442511"/>
        <a:ext cx="1717390" cy="839613"/>
      </dsp:txXfrm>
    </dsp:sp>
    <dsp:sp modelId="{B873695D-88D3-F343-91FE-8BC41E37058E}">
      <dsp:nvSpPr>
        <dsp:cNvPr id="0" name=""/>
        <dsp:cNvSpPr/>
      </dsp:nvSpPr>
      <dsp:spPr>
        <a:xfrm>
          <a:off x="707341" y="248067"/>
          <a:ext cx="3205796" cy="320579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bg1"/>
              </a:solidFill>
            </a:rPr>
            <a:t>Fondo rotatorio</a:t>
          </a:r>
          <a:endParaRPr lang="es-ES" sz="2300" kern="1200" dirty="0">
            <a:solidFill>
              <a:schemeClr val="bg1"/>
            </a:solidFill>
          </a:endParaRPr>
        </a:p>
      </dsp:txBody>
      <dsp:txXfrm>
        <a:off x="1078679" y="927391"/>
        <a:ext cx="1144927" cy="954106"/>
      </dsp:txXfrm>
    </dsp:sp>
    <dsp:sp modelId="{BB2813A8-B82B-F748-BA20-4A231025D0CC}">
      <dsp:nvSpPr>
        <dsp:cNvPr id="0" name=""/>
        <dsp:cNvSpPr/>
      </dsp:nvSpPr>
      <dsp:spPr>
        <a:xfrm>
          <a:off x="641200" y="49613"/>
          <a:ext cx="3602704" cy="360270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921E62-862E-C740-BEA6-CAE3D7845404}">
      <dsp:nvSpPr>
        <dsp:cNvPr id="0" name=""/>
        <dsp:cNvSpPr/>
      </dsp:nvSpPr>
      <dsp:spPr>
        <a:xfrm>
          <a:off x="574911" y="163903"/>
          <a:ext cx="3602704" cy="360270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BE5F38-2E43-F245-90C5-4C0282077A25}">
      <dsp:nvSpPr>
        <dsp:cNvPr id="0" name=""/>
        <dsp:cNvSpPr/>
      </dsp:nvSpPr>
      <dsp:spPr>
        <a:xfrm>
          <a:off x="508623" y="49613"/>
          <a:ext cx="3602704" cy="360270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A378-F5D7-4ECE-8E84-FE35A0B5EABC}" type="datetimeFigureOut">
              <a:rPr lang="es-ES" smtClean="0"/>
              <a:pPr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49CD-0C21-4759-BF17-3CE96FE20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A378-F5D7-4ECE-8E84-FE35A0B5EABC}" type="datetimeFigureOut">
              <a:rPr lang="es-ES" smtClean="0"/>
              <a:pPr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49CD-0C21-4759-BF17-3CE96FE20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A378-F5D7-4ECE-8E84-FE35A0B5EABC}" type="datetimeFigureOut">
              <a:rPr lang="es-ES" smtClean="0"/>
              <a:pPr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49CD-0C21-4759-BF17-3CE96FE20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A378-F5D7-4ECE-8E84-FE35A0B5EABC}" type="datetimeFigureOut">
              <a:rPr lang="es-ES" smtClean="0"/>
              <a:pPr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49CD-0C21-4759-BF17-3CE96FE20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A378-F5D7-4ECE-8E84-FE35A0B5EABC}" type="datetimeFigureOut">
              <a:rPr lang="es-ES" smtClean="0"/>
              <a:pPr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49CD-0C21-4759-BF17-3CE96FE20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A378-F5D7-4ECE-8E84-FE35A0B5EABC}" type="datetimeFigureOut">
              <a:rPr lang="es-ES" smtClean="0"/>
              <a:pPr/>
              <a:t>28/10/2015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49CD-0C21-4759-BF17-3CE96FE20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A378-F5D7-4ECE-8E84-FE35A0B5EABC}" type="datetimeFigureOut">
              <a:rPr lang="es-ES" smtClean="0"/>
              <a:pPr/>
              <a:t>28/10/2015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49CD-0C21-4759-BF17-3CE96FE20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A378-F5D7-4ECE-8E84-FE35A0B5EABC}" type="datetimeFigureOut">
              <a:rPr lang="es-ES" smtClean="0"/>
              <a:pPr/>
              <a:t>28/10/2015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49CD-0C21-4759-BF17-3CE96FE20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A378-F5D7-4ECE-8E84-FE35A0B5EABC}" type="datetimeFigureOut">
              <a:rPr lang="es-ES" smtClean="0"/>
              <a:pPr/>
              <a:t>28/10/2015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49CD-0C21-4759-BF17-3CE96FE20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A378-F5D7-4ECE-8E84-FE35A0B5EABC}" type="datetimeFigureOut">
              <a:rPr lang="es-ES" smtClean="0"/>
              <a:pPr/>
              <a:t>28/10/2015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49CD-0C21-4759-BF17-3CE96FE20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6A378-F5D7-4ECE-8E84-FE35A0B5EABC}" type="datetimeFigureOut">
              <a:rPr lang="es-ES" smtClean="0"/>
              <a:pPr/>
              <a:t>28/10/2015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49CD-0C21-4759-BF17-3CE96FE20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6A378-F5D7-4ECE-8E84-FE35A0B5EABC}" type="datetimeFigureOut">
              <a:rPr lang="es-ES" smtClean="0"/>
              <a:pPr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49CD-0C21-4759-BF17-3CE96FE20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em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9763" y="332656"/>
            <a:ext cx="9190275" cy="563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2520280"/>
          </a:xfrm>
          <a:solidFill>
            <a:schemeClr val="tx2">
              <a:alpha val="44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FFFF"/>
                </a:solidFill>
              </a:rPr>
              <a:t>Modelos de Fondos REDD+ Interjurisdiccionales</a:t>
            </a:r>
            <a:br>
              <a:rPr lang="es-ES" b="1" dirty="0" smtClean="0">
                <a:solidFill>
                  <a:srgbClr val="FFFFFF"/>
                </a:solidFill>
              </a:rPr>
            </a:br>
            <a:r>
              <a:rPr lang="es-ES" b="1" dirty="0">
                <a:solidFill>
                  <a:srgbClr val="002060"/>
                </a:solidFill>
              </a:rPr>
              <a:t/>
            </a:r>
            <a:br>
              <a:rPr lang="es-ES" b="1" dirty="0">
                <a:solidFill>
                  <a:srgbClr val="002060"/>
                </a:solidFill>
              </a:rPr>
            </a:br>
            <a:r>
              <a:rPr lang="es-ES" sz="2400" dirty="0" smtClean="0">
                <a:solidFill>
                  <a:schemeClr val="bg1"/>
                </a:solidFill>
              </a:rPr>
              <a:t> por </a:t>
            </a:r>
            <a:r>
              <a:rPr lang="es-ES" sz="3000" dirty="0" smtClean="0">
                <a:solidFill>
                  <a:schemeClr val="bg1"/>
                </a:solidFill>
              </a:rPr>
              <a:t>Mariano Cirone</a:t>
            </a:r>
            <a:endParaRPr lang="es-ES" sz="30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67744" y="4725144"/>
            <a:ext cx="4752528" cy="430887"/>
          </a:xfrm>
          <a:prstGeom prst="rect">
            <a:avLst/>
          </a:prstGeom>
          <a:solidFill>
            <a:schemeClr val="accent1">
              <a:lumMod val="75000"/>
              <a:alpha val="58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</a:rPr>
              <a:t>San Salvador, 21 de octubre de 2015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-144016" y="-27384"/>
            <a:ext cx="9396536" cy="3600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-72008" y="5877272"/>
            <a:ext cx="9396536" cy="144016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35497" y="6043935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b="1" dirty="0"/>
              <a:t>Taller </a:t>
            </a:r>
            <a:r>
              <a:rPr lang="es-SV" sz="1600" b="1" dirty="0" smtClean="0"/>
              <a:t>Regional</a:t>
            </a:r>
            <a:endParaRPr lang="en-US" sz="1600" b="1" dirty="0"/>
          </a:p>
          <a:p>
            <a:pPr algn="just"/>
            <a:r>
              <a:rPr lang="es-SV" sz="1400" dirty="0" smtClean="0">
                <a:latin typeface="Arial"/>
                <a:cs typeface="Arial"/>
              </a:rPr>
              <a:t>“Fortaleciendo </a:t>
            </a:r>
            <a:r>
              <a:rPr lang="es-SV" sz="1400" dirty="0">
                <a:latin typeface="Arial"/>
                <a:cs typeface="Arial"/>
              </a:rPr>
              <a:t>las capacidades y estructuras de gobernanza de autoridades territoriales para manejar financiamiento </a:t>
            </a:r>
            <a:r>
              <a:rPr lang="es-SV" sz="1400" dirty="0" smtClean="0">
                <a:latin typeface="Arial"/>
                <a:cs typeface="Arial"/>
              </a:rPr>
              <a:t>climático” </a:t>
            </a:r>
            <a:endParaRPr lang="es-ES" sz="1400" dirty="0">
              <a:latin typeface="Arial"/>
              <a:cs typeface="Arial"/>
            </a:endParaRPr>
          </a:p>
        </p:txBody>
      </p:sp>
      <p:pic>
        <p:nvPicPr>
          <p:cNvPr id="10" name="Imagem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576064"/>
            <a:ext cx="313184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 descr="D:\2013\Pubs_2013\experiencia\LOGO-ALIANZA-NUEVO_2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6165304"/>
            <a:ext cx="1296144" cy="576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0 Imagen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6120680"/>
            <a:ext cx="1008112" cy="620688"/>
          </a:xfrm>
          <a:prstGeom prst="rect">
            <a:avLst/>
          </a:prstGeom>
        </p:spPr>
      </p:pic>
      <p:pic>
        <p:nvPicPr>
          <p:cNvPr id="14" name="0 Imagen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05" t="13333" r="8019" b="12500"/>
          <a:stretch/>
        </p:blipFill>
        <p:spPr bwMode="auto">
          <a:xfrm>
            <a:off x="7812360" y="6165304"/>
            <a:ext cx="1259632" cy="58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23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agem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525344"/>
            <a:ext cx="27718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51520" y="476672"/>
            <a:ext cx="8568952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chemeClr val="bg1"/>
                </a:solidFill>
              </a:rPr>
              <a:t>MODELO FINANCIERO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1520" y="1484784"/>
            <a:ext cx="42536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 smtClean="0">
                <a:solidFill>
                  <a:schemeClr val="accent1"/>
                </a:solidFill>
              </a:rPr>
              <a:t>RECURSOS APTOS PARA EL FONDO</a:t>
            </a:r>
            <a:endParaRPr lang="es-ES" sz="2200" b="1" dirty="0">
              <a:solidFill>
                <a:schemeClr val="accent1"/>
              </a:solidFill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4176327683"/>
              </p:ext>
            </p:extLst>
          </p:nvPr>
        </p:nvGraphicFramePr>
        <p:xfrm>
          <a:off x="362554" y="2072666"/>
          <a:ext cx="7521814" cy="4020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lecha izquierda 2"/>
          <p:cNvSpPr/>
          <p:nvPr/>
        </p:nvSpPr>
        <p:spPr>
          <a:xfrm>
            <a:off x="8028384" y="2276872"/>
            <a:ext cx="720080" cy="5040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izquierda 18"/>
          <p:cNvSpPr/>
          <p:nvPr/>
        </p:nvSpPr>
        <p:spPr>
          <a:xfrm>
            <a:off x="8028384" y="3356992"/>
            <a:ext cx="720080" cy="5040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izquierda 19"/>
          <p:cNvSpPr/>
          <p:nvPr/>
        </p:nvSpPr>
        <p:spPr>
          <a:xfrm>
            <a:off x="8028384" y="4293096"/>
            <a:ext cx="720080" cy="5040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izquierda 20"/>
          <p:cNvSpPr/>
          <p:nvPr/>
        </p:nvSpPr>
        <p:spPr>
          <a:xfrm>
            <a:off x="8028384" y="5445224"/>
            <a:ext cx="720080" cy="5040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582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23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agem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525344"/>
            <a:ext cx="27718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17283744"/>
              </p:ext>
            </p:extLst>
          </p:nvPr>
        </p:nvGraphicFramePr>
        <p:xfrm>
          <a:off x="1488519" y="1052736"/>
          <a:ext cx="475252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79512" y="1412776"/>
            <a:ext cx="2736304" cy="108012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s-ES" sz="2000" dirty="0" smtClean="0"/>
              <a:t>Para capitalización de Recursos y sostenibilidad</a:t>
            </a:r>
            <a:endParaRPr lang="es-ES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39552" y="5157192"/>
            <a:ext cx="5616624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TIPOS DE ACTIVIDADES QUE SE FINANCIAN</a:t>
            </a:r>
            <a:endParaRPr lang="es-ES" sz="2000" b="1" dirty="0"/>
          </a:p>
        </p:txBody>
      </p:sp>
      <p:sp>
        <p:nvSpPr>
          <p:cNvPr id="14" name="6 Marcador de contenido"/>
          <p:cNvSpPr txBox="1">
            <a:spLocks/>
          </p:cNvSpPr>
          <p:nvPr/>
        </p:nvSpPr>
        <p:spPr>
          <a:xfrm>
            <a:off x="899592" y="5805264"/>
            <a:ext cx="525658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Criterios</a:t>
            </a:r>
            <a:r>
              <a:rPr kumimoji="0" lang="es-ES" sz="20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claros para la asignación de recursos</a:t>
            </a:r>
            <a:endParaRPr kumimoji="0" lang="es-ES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23528" y="332656"/>
            <a:ext cx="8568952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chemeClr val="bg1"/>
                </a:solidFill>
              </a:rPr>
              <a:t>OPCIONES DE GESTION </a:t>
            </a:r>
            <a:r>
              <a:rPr lang="es-ES" sz="2400" b="1" dirty="0" smtClean="0">
                <a:solidFill>
                  <a:schemeClr val="bg1"/>
                </a:solidFill>
                <a:sym typeface="Wingdings"/>
              </a:rPr>
              <a:t> Distintas Partidas de Recursos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7" name="6 Marcador de contenido"/>
          <p:cNvSpPr txBox="1">
            <a:spLocks/>
          </p:cNvSpPr>
          <p:nvPr/>
        </p:nvSpPr>
        <p:spPr>
          <a:xfrm>
            <a:off x="5868144" y="1988840"/>
            <a:ext cx="273630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s-ES" sz="2000" dirty="0" smtClean="0"/>
              <a:t>Sostenibilidad del Fondo </a:t>
            </a:r>
            <a:endParaRPr lang="es-ES" sz="2000" dirty="0"/>
          </a:p>
        </p:txBody>
      </p:sp>
      <p:sp>
        <p:nvSpPr>
          <p:cNvPr id="18" name="6 Marcador de contenido"/>
          <p:cNvSpPr txBox="1">
            <a:spLocks/>
          </p:cNvSpPr>
          <p:nvPr/>
        </p:nvSpPr>
        <p:spPr>
          <a:xfrm>
            <a:off x="5364088" y="4149080"/>
            <a:ext cx="273630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s-ES" sz="2000" dirty="0" smtClean="0"/>
              <a:t>Gastos urgentes o menores</a:t>
            </a:r>
            <a:endParaRPr lang="es-E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3" grpId="0" animBg="1"/>
      <p:bldP spid="14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23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agem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525344"/>
            <a:ext cx="27718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251520" y="404664"/>
            <a:ext cx="8568952" cy="72008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>
                <a:solidFill>
                  <a:schemeClr val="bg1"/>
                </a:solidFill>
              </a:rPr>
              <a:t>CONCLUSIONES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51520" y="1412776"/>
            <a:ext cx="8496944" cy="510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200" dirty="0">
                <a:sym typeface="Wingdings" pitchFamily="2" charset="2"/>
              </a:rPr>
              <a:t>El concepto de </a:t>
            </a:r>
            <a:r>
              <a:rPr lang="es-ES" sz="2200" dirty="0" smtClean="0">
                <a:sym typeface="Wingdings" pitchFamily="2" charset="2"/>
              </a:rPr>
              <a:t>Fondos Ambientales no </a:t>
            </a:r>
            <a:r>
              <a:rPr lang="es-ES" sz="2200" dirty="0">
                <a:sym typeface="Wingdings" pitchFamily="2" charset="2"/>
              </a:rPr>
              <a:t>es nuevo. La novedad radica en cómo incluir un capítulo de </a:t>
            </a:r>
            <a:r>
              <a:rPr lang="es-ES" sz="2200" b="1" dirty="0">
                <a:sym typeface="Wingdings" pitchFamily="2" charset="2"/>
              </a:rPr>
              <a:t>REDD</a:t>
            </a:r>
            <a:r>
              <a:rPr lang="es-ES" sz="2200" b="1" dirty="0" smtClean="0">
                <a:sym typeface="Wingdings" pitchFamily="2" charset="2"/>
              </a:rPr>
              <a:t>+</a:t>
            </a:r>
            <a:r>
              <a:rPr lang="es-ES" sz="2200" dirty="0" smtClean="0">
                <a:sym typeface="Wingdings" pitchFamily="2" charset="2"/>
              </a:rPr>
              <a:t>;</a:t>
            </a:r>
            <a:endParaRPr lang="es-ES" sz="2200" dirty="0">
              <a:sym typeface="Wingdings" pitchFamily="2" charset="2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200" dirty="0">
                <a:sym typeface="Wingdings" pitchFamily="2" charset="2"/>
              </a:rPr>
              <a:t>REDD+ parece tener un futuro promisorio en el </a:t>
            </a:r>
            <a:r>
              <a:rPr lang="es-ES" sz="2200" dirty="0" smtClean="0">
                <a:sym typeface="Wingdings" pitchFamily="2" charset="2"/>
              </a:rPr>
              <a:t>escenario </a:t>
            </a:r>
            <a:r>
              <a:rPr lang="es-ES" sz="2200" b="1" dirty="0" smtClean="0">
                <a:sym typeface="Wingdings" pitchFamily="2" charset="2"/>
              </a:rPr>
              <a:t>post </a:t>
            </a:r>
            <a:r>
              <a:rPr lang="es-ES" sz="2200" b="1" dirty="0" err="1" smtClean="0">
                <a:sym typeface="Wingdings" pitchFamily="2" charset="2"/>
              </a:rPr>
              <a:t>kyoto</a:t>
            </a:r>
            <a:r>
              <a:rPr lang="es-ES" sz="2200" dirty="0" smtClean="0">
                <a:sym typeface="Wingdings" pitchFamily="2" charset="2"/>
              </a:rPr>
              <a:t> </a:t>
            </a:r>
            <a:r>
              <a:rPr lang="es-ES" sz="2200" dirty="0">
                <a:sym typeface="Wingdings" pitchFamily="2" charset="2"/>
              </a:rPr>
              <a:t> Importancia de enfoques jurisdiccionales y de satisfacer requisitos de donantes/</a:t>
            </a:r>
            <a:r>
              <a:rPr lang="es-ES" sz="2200" dirty="0" smtClean="0">
                <a:sym typeface="Wingdings" pitchFamily="2" charset="2"/>
              </a:rPr>
              <a:t>foros;</a:t>
            </a:r>
            <a:endParaRPr lang="es-ES" sz="2200" dirty="0">
              <a:sym typeface="Wingdings" pitchFamily="2" charset="2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200" dirty="0">
                <a:sym typeface="Wingdings" pitchFamily="2" charset="2"/>
              </a:rPr>
              <a:t>Los Fondos de REDD+ deben ser </a:t>
            </a:r>
            <a:r>
              <a:rPr lang="es-ES" sz="2200" b="1" dirty="0" smtClean="0">
                <a:sym typeface="Wingdings" pitchFamily="2" charset="2"/>
              </a:rPr>
              <a:t>flexibles</a:t>
            </a:r>
            <a:r>
              <a:rPr lang="es-ES" sz="2200" dirty="0" smtClean="0">
                <a:sym typeface="Wingdings" pitchFamily="2" charset="2"/>
              </a:rPr>
              <a:t>,</a:t>
            </a:r>
            <a:r>
              <a:rPr lang="es-ES" sz="2200" b="1" dirty="0" smtClean="0">
                <a:sym typeface="Wingdings" pitchFamily="2" charset="2"/>
              </a:rPr>
              <a:t> ágiles </a:t>
            </a:r>
            <a:r>
              <a:rPr lang="es-ES" sz="2200" dirty="0" smtClean="0">
                <a:sym typeface="Wingdings" pitchFamily="2" charset="2"/>
              </a:rPr>
              <a:t>y </a:t>
            </a:r>
            <a:r>
              <a:rPr lang="es-ES" sz="2200" b="1" dirty="0" smtClean="0">
                <a:sym typeface="Wingdings" pitchFamily="2" charset="2"/>
              </a:rPr>
              <a:t>transparentes</a:t>
            </a:r>
            <a:r>
              <a:rPr lang="es-ES" sz="2200" dirty="0" smtClean="0">
                <a:sym typeface="Wingdings" pitchFamily="2" charset="2"/>
              </a:rPr>
              <a:t>: </a:t>
            </a:r>
            <a:r>
              <a:rPr lang="es-ES" sz="2200" dirty="0">
                <a:sym typeface="Wingdings" pitchFamily="2" charset="2"/>
              </a:rPr>
              <a:t>atender a requisitos </a:t>
            </a:r>
            <a:r>
              <a:rPr lang="es-ES" sz="2200" dirty="0" smtClean="0">
                <a:sym typeface="Wingdings" pitchFamily="2" charset="2"/>
              </a:rPr>
              <a:t>específicos;</a:t>
            </a:r>
            <a:endParaRPr lang="es-ES" sz="2200" dirty="0">
              <a:sym typeface="Wingdings" pitchFamily="2" charset="2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200" dirty="0" smtClean="0">
                <a:sym typeface="Wingdings" pitchFamily="2" charset="2"/>
              </a:rPr>
              <a:t>Existen </a:t>
            </a:r>
            <a:r>
              <a:rPr lang="es-ES" sz="2200" dirty="0">
                <a:sym typeface="Wingdings" pitchFamily="2" charset="2"/>
              </a:rPr>
              <a:t>numerosas posibilidad de diseño de Fondos  evaluar previamente la conveniencia en </a:t>
            </a:r>
            <a:r>
              <a:rPr lang="es-ES" sz="2200" b="1" dirty="0">
                <a:sym typeface="Wingdings" pitchFamily="2" charset="2"/>
              </a:rPr>
              <a:t>c/</a:t>
            </a:r>
            <a:r>
              <a:rPr lang="es-ES" sz="2200" b="1" dirty="0" smtClean="0">
                <a:sym typeface="Wingdings" pitchFamily="2" charset="2"/>
              </a:rPr>
              <a:t>caso </a:t>
            </a:r>
            <a:r>
              <a:rPr lang="es-ES" sz="2200" dirty="0" smtClean="0">
                <a:sym typeface="Wingdings" pitchFamily="2" charset="2"/>
              </a:rPr>
              <a:t>(prima facie </a:t>
            </a:r>
            <a:r>
              <a:rPr lang="es-ES" sz="2200" b="1" dirty="0" smtClean="0">
                <a:sym typeface="Wingdings" pitchFamily="2" charset="2"/>
              </a:rPr>
              <a:t>fundaciones</a:t>
            </a:r>
            <a:r>
              <a:rPr lang="es-ES" sz="2200" dirty="0" smtClean="0">
                <a:sym typeface="Wingdings" pitchFamily="2" charset="2"/>
              </a:rPr>
              <a:t> y </a:t>
            </a:r>
            <a:r>
              <a:rPr lang="es-ES" sz="2200" b="1" dirty="0" smtClean="0">
                <a:sym typeface="Wingdings" pitchFamily="2" charset="2"/>
              </a:rPr>
              <a:t>fideicomisos</a:t>
            </a:r>
            <a:r>
              <a:rPr lang="es-ES" sz="2200" dirty="0" smtClean="0">
                <a:sym typeface="Wingdings" pitchFamily="2" charset="2"/>
              </a:rPr>
              <a:t>)</a:t>
            </a:r>
            <a:endParaRPr lang="es-ES" sz="2200" dirty="0">
              <a:sym typeface="Wingdings" pitchFamily="2" charset="2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s-ES" sz="2200" dirty="0">
                <a:sym typeface="Wingdings" pitchFamily="2" charset="2"/>
              </a:rPr>
              <a:t>Buscar </a:t>
            </a:r>
            <a:r>
              <a:rPr lang="es-ES" sz="2200" b="1" dirty="0">
                <a:sym typeface="Wingdings" pitchFamily="2" charset="2"/>
              </a:rPr>
              <a:t>integrar REDD+</a:t>
            </a:r>
            <a:r>
              <a:rPr lang="es-ES" sz="2200" dirty="0">
                <a:sym typeface="Wingdings" pitchFamily="2" charset="2"/>
              </a:rPr>
              <a:t> en esquemas </a:t>
            </a:r>
            <a:r>
              <a:rPr lang="es-ES" sz="2200" b="1" dirty="0">
                <a:sym typeface="Wingdings" pitchFamily="2" charset="2"/>
              </a:rPr>
              <a:t>PSA</a:t>
            </a:r>
            <a:r>
              <a:rPr lang="es-ES" sz="2200" dirty="0">
                <a:sym typeface="Wingdings" pitchFamily="2" charset="2"/>
              </a:rPr>
              <a:t> es muy importante para determinadas jurisdicciones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endParaRPr lang="es-ES" sz="2200" dirty="0">
              <a:sym typeface="Wingdings" pitchFamily="2" charset="2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4024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4716016" y="1124744"/>
            <a:ext cx="4234904" cy="5634576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23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4211960"/>
          </a:xfrm>
        </p:spPr>
        <p:txBody>
          <a:bodyPr>
            <a:normAutofit/>
          </a:bodyPr>
          <a:lstStyle/>
          <a:p>
            <a:r>
              <a:rPr lang="es-ES" b="1" dirty="0" smtClean="0"/>
              <a:t>MUCHAS GRACIAS POR SU ATENCIÓN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3200" dirty="0" smtClean="0"/>
              <a:t>Mariano Cirone</a:t>
            </a:r>
            <a:br>
              <a:rPr lang="es-ES" sz="3200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400" b="1" dirty="0" smtClean="0"/>
              <a:t>Información de contacto</a:t>
            </a:r>
            <a:r>
              <a:rPr lang="es-ES" sz="2400" dirty="0" smtClean="0"/>
              <a:t>: </a:t>
            </a:r>
            <a:br>
              <a:rPr lang="es-ES" sz="2400" dirty="0" smtClean="0"/>
            </a:br>
            <a:r>
              <a:rPr lang="es-ES" sz="2400" dirty="0" smtClean="0"/>
              <a:t>mc@ludovinolopes.com.br</a:t>
            </a:r>
            <a:endParaRPr lang="es-ES" dirty="0"/>
          </a:p>
        </p:txBody>
      </p:sp>
      <p:pic>
        <p:nvPicPr>
          <p:cNvPr id="13" name="Imagem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373216"/>
            <a:ext cx="36004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2843808" y="6165304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/>
              <a:t>www.ludovinolopes.com.br</a:t>
            </a:r>
            <a:endParaRPr lang="es-E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80926"/>
          </a:xfrm>
          <a:solidFill>
            <a:srgbClr val="1F497D"/>
          </a:solidFill>
        </p:spPr>
        <p:txBody>
          <a:bodyPr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</a:rPr>
              <a:t>QUIENES SOMOS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17646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s-ES" sz="2200" spc="300" dirty="0" smtClean="0"/>
              <a:t>Firma de abogados con sede en Sao Paulo, Brasil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s-ES" sz="2200" spc="300" dirty="0" smtClean="0"/>
              <a:t>Experticia en el diseño legal e institucional relacionado con cambio climático y esquema de PSA, comercio electrónico y otros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s-ES" sz="2200" spc="300" dirty="0"/>
              <a:t>Diseño de leyes como el Sistema Integral de Servicios Ambientales de Acre (SISA), Sistema REDD+ Mato Grosso, etc</a:t>
            </a:r>
            <a:r>
              <a:rPr lang="es-ES" sz="2200" spc="3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s-ES" sz="2200" spc="300" dirty="0"/>
              <a:t>Fondo Indígena Amazónico para la Humanidad (COICA</a:t>
            </a:r>
            <a:r>
              <a:rPr lang="es-ES" sz="2200" spc="300" dirty="0" smtClean="0"/>
              <a:t>)</a:t>
            </a:r>
            <a:endParaRPr lang="es-ES" sz="2200" spc="300" dirty="0"/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s-ES" sz="2200" spc="300" dirty="0" smtClean="0"/>
              <a:t>Transacciones REDD+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62"/>
            <a:ext cx="9144000" cy="23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agem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021288"/>
            <a:ext cx="44644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10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200" b="1" dirty="0" smtClean="0">
                <a:solidFill>
                  <a:schemeClr val="tx2"/>
                </a:solidFill>
              </a:rPr>
              <a:t>FONDOS</a:t>
            </a:r>
          </a:p>
          <a:p>
            <a:pPr>
              <a:buFont typeface="Wingdings" pitchFamily="2" charset="2"/>
              <a:buChar char="§"/>
            </a:pPr>
            <a:r>
              <a:rPr lang="es-ES" sz="2200" b="1" dirty="0" smtClean="0"/>
              <a:t>Múltiples acepciones</a:t>
            </a:r>
          </a:p>
          <a:p>
            <a:pPr>
              <a:buFont typeface="Wingdings" pitchFamily="2" charset="2"/>
              <a:buChar char="§"/>
            </a:pPr>
            <a:endParaRPr lang="es-ES" sz="2200" b="1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ES" sz="2000" b="1" dirty="0" smtClean="0"/>
              <a:t>Cuenta</a:t>
            </a:r>
            <a:r>
              <a:rPr lang="es-ES" sz="2000" dirty="0" smtClean="0"/>
              <a:t> </a:t>
            </a:r>
            <a:r>
              <a:rPr lang="es-ES" sz="2000" dirty="0"/>
              <a:t>de registro de ingresos y </a:t>
            </a:r>
            <a:r>
              <a:rPr lang="es-ES" sz="2000" dirty="0" smtClean="0"/>
              <a:t>gastos según criterios de contabilidad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ES" sz="2000" b="1" dirty="0" smtClean="0"/>
              <a:t>Recursos </a:t>
            </a:r>
            <a:r>
              <a:rPr lang="es-ES" sz="2000" b="1" dirty="0"/>
              <a:t>financieros </a:t>
            </a:r>
            <a:r>
              <a:rPr lang="es-ES" sz="2000" dirty="0"/>
              <a:t>destinados a una actividad </a:t>
            </a:r>
            <a:r>
              <a:rPr lang="es-ES" sz="2000" dirty="0" smtClean="0"/>
              <a:t>especifica</a:t>
            </a:r>
            <a:endParaRPr lang="es-ES" sz="2000" dirty="0"/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ES" sz="2000" b="1" dirty="0" smtClean="0"/>
              <a:t>Mecanismos/instrumentos </a:t>
            </a:r>
            <a:r>
              <a:rPr lang="es-ES" sz="2000" b="1" dirty="0"/>
              <a:t>de inversión </a:t>
            </a:r>
            <a:r>
              <a:rPr lang="es-ES" sz="2000" dirty="0"/>
              <a:t>y gestión </a:t>
            </a:r>
            <a:r>
              <a:rPr lang="es-ES" sz="2000" dirty="0" smtClean="0"/>
              <a:t>financiera</a:t>
            </a:r>
            <a:r>
              <a:rPr lang="es-ES" sz="2000" dirty="0"/>
              <a:t> </a:t>
            </a:r>
            <a:r>
              <a:rPr lang="es-ES" sz="2000" dirty="0" smtClean="0"/>
              <a:t>(fondos </a:t>
            </a:r>
            <a:r>
              <a:rPr lang="es-ES" sz="2000" dirty="0" err="1" smtClean="0"/>
              <a:t>revolventes</a:t>
            </a:r>
            <a:r>
              <a:rPr lang="es-ES" sz="2000" dirty="0" smtClean="0"/>
              <a:t>, </a:t>
            </a:r>
            <a:r>
              <a:rPr lang="es-ES" sz="2000" dirty="0"/>
              <a:t>fondos </a:t>
            </a:r>
            <a:r>
              <a:rPr lang="es-ES" sz="2000" dirty="0" smtClean="0"/>
              <a:t>extinguibles) </a:t>
            </a:r>
            <a:r>
              <a:rPr lang="es-ES" sz="2000" dirty="0" smtClean="0">
                <a:sym typeface="Wingdings"/>
              </a:rPr>
              <a:t> modelos de gestión de</a:t>
            </a:r>
            <a:r>
              <a:rPr lang="es-ES" sz="2000" dirty="0" smtClean="0"/>
              <a:t> fondos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ES" sz="2000" dirty="0" smtClean="0"/>
              <a:t>Programa de </a:t>
            </a:r>
            <a:r>
              <a:rPr lang="es-ES" sz="2000" b="1" dirty="0" smtClean="0"/>
              <a:t>donaciones y concursos </a:t>
            </a:r>
            <a:r>
              <a:rPr lang="es-ES" sz="2000" dirty="0" smtClean="0"/>
              <a:t>para proyectos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ES" sz="2000" b="1" dirty="0" smtClean="0"/>
              <a:t>Institución</a:t>
            </a:r>
            <a:r>
              <a:rPr lang="es-ES" sz="2000" dirty="0" smtClean="0"/>
              <a:t> </a:t>
            </a:r>
            <a:r>
              <a:rPr lang="es-ES" sz="2000" dirty="0" smtClean="0">
                <a:sym typeface="Wingdings"/>
              </a:rPr>
              <a:t> </a:t>
            </a:r>
            <a:r>
              <a:rPr lang="es-ES" sz="2000" dirty="0" smtClean="0"/>
              <a:t>entidad (pública </a:t>
            </a:r>
            <a:r>
              <a:rPr lang="es-ES" sz="2000" dirty="0"/>
              <a:t>o </a:t>
            </a:r>
            <a:r>
              <a:rPr lang="es-ES" sz="2000" dirty="0" smtClean="0"/>
              <a:t>privada) con estructura </a:t>
            </a:r>
            <a:r>
              <a:rPr lang="es-ES" sz="2000" dirty="0"/>
              <a:t>organizacional </a:t>
            </a:r>
            <a:r>
              <a:rPr lang="es-ES" sz="2000" dirty="0" smtClean="0"/>
              <a:t>propia, creada como plataforma para diferentes </a:t>
            </a:r>
            <a:r>
              <a:rPr lang="es-ES" sz="2000" dirty="0"/>
              <a:t>iniciativas, planes y </a:t>
            </a:r>
            <a:r>
              <a:rPr lang="es-ES" sz="2000" dirty="0" smtClean="0"/>
              <a:t>proyectos</a:t>
            </a:r>
          </a:p>
          <a:p>
            <a:pPr lvl="1">
              <a:buFont typeface="Wingdings" pitchFamily="2" charset="2"/>
              <a:buChar char="§"/>
            </a:pPr>
            <a:endParaRPr lang="es-ES" sz="1600" dirty="0" smtClean="0"/>
          </a:p>
          <a:p>
            <a:pPr lvl="1">
              <a:buFont typeface="Wingdings" pitchFamily="2" charset="2"/>
              <a:buChar char="§"/>
            </a:pPr>
            <a:endParaRPr lang="es-ES" sz="1600" dirty="0"/>
          </a:p>
          <a:p>
            <a:pPr lvl="1">
              <a:buFont typeface="Wingdings" pitchFamily="2" charset="2"/>
              <a:buChar char="§"/>
            </a:pPr>
            <a:endParaRPr lang="es-ES" sz="1600" dirty="0" smtClean="0"/>
          </a:p>
          <a:p>
            <a:pPr marL="0" indent="0">
              <a:buNone/>
            </a:pPr>
            <a:endParaRPr lang="es-ES" sz="2200" dirty="0" smtClean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23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m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525344"/>
            <a:ext cx="27718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95536" y="471810"/>
            <a:ext cx="8229600" cy="580926"/>
          </a:xfrm>
          <a:solidFill>
            <a:srgbClr val="1F497D"/>
          </a:solidFill>
        </p:spPr>
        <p:txBody>
          <a:bodyPr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</a:rPr>
              <a:t>FONDOS AMBIENTALES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323528" y="4221088"/>
            <a:ext cx="8568952" cy="1584176"/>
          </a:xfrm>
          <a:prstGeom prst="ellipse">
            <a:avLst/>
          </a:prstGeom>
          <a:solidFill>
            <a:srgbClr val="C0504D">
              <a:alpha val="13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izquierda 6"/>
          <p:cNvSpPr/>
          <p:nvPr/>
        </p:nvSpPr>
        <p:spPr>
          <a:xfrm>
            <a:off x="8388424" y="3356992"/>
            <a:ext cx="540568" cy="576064"/>
          </a:xfrm>
          <a:prstGeom prst="leftArrow">
            <a:avLst/>
          </a:prstGeom>
          <a:solidFill>
            <a:schemeClr val="accent2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467544" y="6201310"/>
            <a:ext cx="820891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s-ES" sz="2200" b="1" dirty="0" smtClean="0">
                <a:solidFill>
                  <a:schemeClr val="tx2"/>
                </a:solidFill>
              </a:rPr>
              <a:t>FONDOS AMBIENTALES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</a:pPr>
            <a:endParaRPr lang="es-ES" sz="2200" b="1" dirty="0" smtClean="0"/>
          </a:p>
          <a:p>
            <a:pPr lvl="1"/>
            <a:endParaRPr lang="es-ES" sz="2000" dirty="0" smtClean="0"/>
          </a:p>
          <a:p>
            <a:pPr lvl="1">
              <a:buFont typeface="Wingdings" pitchFamily="2" charset="2"/>
              <a:buChar char="ü"/>
            </a:pPr>
            <a:endParaRPr lang="es-ES" sz="2000" dirty="0" smtClean="0"/>
          </a:p>
        </p:txBody>
      </p:sp>
      <p:sp>
        <p:nvSpPr>
          <p:cNvPr id="15" name="Flecha izquierda 14"/>
          <p:cNvSpPr/>
          <p:nvPr/>
        </p:nvSpPr>
        <p:spPr>
          <a:xfrm rot="16200000">
            <a:off x="4355976" y="5733256"/>
            <a:ext cx="432048" cy="576064"/>
          </a:xfrm>
          <a:prstGeom prst="leftArrow">
            <a:avLst/>
          </a:prstGeom>
          <a:solidFill>
            <a:schemeClr val="accent2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8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5040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s-ES" sz="22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s-ES" sz="2200" b="1" dirty="0" smtClean="0">
                <a:solidFill>
                  <a:schemeClr val="accent1"/>
                </a:solidFill>
              </a:rPr>
              <a:t>BENEFICIOS DE UN BUEN FONDO</a:t>
            </a:r>
          </a:p>
          <a:p>
            <a:pPr>
              <a:buFont typeface="Wingdings" pitchFamily="2" charset="2"/>
              <a:buChar char="§"/>
            </a:pPr>
            <a:endParaRPr lang="es-ES" sz="2200" b="1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ES" sz="2200" dirty="0" smtClean="0"/>
              <a:t>Más posibilidades de adquirir fondos internacionales </a:t>
            </a:r>
            <a:r>
              <a:rPr lang="es-ES" sz="2200" dirty="0" smtClean="0">
                <a:sym typeface="Wingdings"/>
              </a:rPr>
              <a:t> </a:t>
            </a:r>
            <a:r>
              <a:rPr lang="es-ES" sz="2200" b="1" dirty="0" smtClean="0">
                <a:sym typeface="Wingdings"/>
              </a:rPr>
              <a:t>REDD+ accesorio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ES" sz="2200" b="1" dirty="0" smtClean="0">
                <a:sym typeface="Wingdings"/>
              </a:rPr>
              <a:t>Independencia</a:t>
            </a:r>
            <a:r>
              <a:rPr lang="es-ES" sz="2200" dirty="0" smtClean="0">
                <a:sym typeface="Wingdings"/>
              </a:rPr>
              <a:t> política  fuera del presupuestos de Estado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ES" sz="2200" dirty="0" smtClean="0">
                <a:sym typeface="Wingdings"/>
              </a:rPr>
              <a:t>Representación y </a:t>
            </a:r>
            <a:r>
              <a:rPr lang="es-ES" sz="2200" b="1" dirty="0" smtClean="0">
                <a:sym typeface="Wingdings"/>
              </a:rPr>
              <a:t>participación</a:t>
            </a:r>
            <a:endParaRPr lang="es-ES" sz="2200" dirty="0" smtClean="0">
              <a:sym typeface="Wingdings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ES" sz="2200" dirty="0" smtClean="0">
                <a:sym typeface="Wingdings"/>
              </a:rPr>
              <a:t>Necesidad de </a:t>
            </a:r>
            <a:r>
              <a:rPr lang="es-ES" sz="2200" b="1" dirty="0" smtClean="0">
                <a:sym typeface="Wingdings"/>
              </a:rPr>
              <a:t>agilidad y eficiencia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endParaRPr lang="es-ES" sz="2200" b="1" dirty="0" smtClean="0">
              <a:sym typeface="Wingdings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charset="2"/>
              <a:buChar char="§"/>
            </a:pPr>
            <a:r>
              <a:rPr lang="es-ES" sz="2600" b="1" dirty="0" smtClean="0">
                <a:solidFill>
                  <a:srgbClr val="4F81BD"/>
                </a:solidFill>
                <a:sym typeface="Wingdings"/>
              </a:rPr>
              <a:t>POR QUÉ INTERJURISDICCIONAL?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ES" sz="2200" dirty="0" smtClean="0">
                <a:sym typeface="Wingdings"/>
              </a:rPr>
              <a:t>Reunir fuerzas  &gt; </a:t>
            </a:r>
            <a:r>
              <a:rPr lang="es-ES" sz="2200" b="1" dirty="0" smtClean="0">
                <a:sym typeface="Wingdings"/>
              </a:rPr>
              <a:t>atractivo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ES" sz="2200" dirty="0" smtClean="0">
                <a:sym typeface="Wingdings"/>
              </a:rPr>
              <a:t>Protección </a:t>
            </a:r>
            <a:r>
              <a:rPr lang="es-ES" sz="2200" b="1" dirty="0" smtClean="0">
                <a:sym typeface="Wingdings"/>
              </a:rPr>
              <a:t>integral</a:t>
            </a:r>
            <a:r>
              <a:rPr lang="es-ES" sz="2200" dirty="0" smtClean="0">
                <a:sym typeface="Wingdings"/>
              </a:rPr>
              <a:t> del ecosistema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r>
              <a:rPr lang="es-ES" sz="2200" b="1" dirty="0" smtClean="0">
                <a:sym typeface="Wingdings"/>
              </a:rPr>
              <a:t>Eficiencia</a:t>
            </a:r>
            <a:r>
              <a:rPr lang="es-ES" sz="2200" dirty="0" smtClean="0">
                <a:sym typeface="Wingdings"/>
              </a:rPr>
              <a:t> (costos de transacción)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endParaRPr lang="es-ES" sz="2200" b="1" dirty="0" smtClean="0">
              <a:sym typeface="Wingdings"/>
            </a:endParaRP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s-ES" sz="2000" dirty="0" smtClean="0">
              <a:sym typeface="Wingdings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charset="2"/>
              <a:buChar char="ü"/>
            </a:pPr>
            <a:endParaRPr lang="es-ES" sz="1600" dirty="0" smtClean="0"/>
          </a:p>
          <a:p>
            <a:pPr lvl="1">
              <a:buFont typeface="Wingdings" pitchFamily="2" charset="2"/>
              <a:buChar char="§"/>
            </a:pPr>
            <a:endParaRPr lang="es-ES" sz="1600" dirty="0"/>
          </a:p>
          <a:p>
            <a:pPr lvl="1">
              <a:buFont typeface="Wingdings" pitchFamily="2" charset="2"/>
              <a:buChar char="§"/>
            </a:pPr>
            <a:endParaRPr lang="es-ES" sz="1600" dirty="0" smtClean="0"/>
          </a:p>
          <a:p>
            <a:pPr marL="0" indent="0">
              <a:buNone/>
            </a:pPr>
            <a:endParaRPr lang="es-ES" sz="2200" dirty="0" smtClean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23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m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525344"/>
            <a:ext cx="27718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95536" y="471810"/>
            <a:ext cx="8229600" cy="580926"/>
          </a:xfrm>
          <a:solidFill>
            <a:srgbClr val="1F497D"/>
          </a:solidFill>
        </p:spPr>
        <p:txBody>
          <a:bodyPr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</a:rPr>
              <a:t>Importancia de un buen diseño del FONDO REDD+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51920" y="2276872"/>
            <a:ext cx="2736304" cy="1152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/>
              <a:t>FONDO MADRE </a:t>
            </a:r>
            <a:endParaRPr lang="es-ES" sz="2200" b="1" dirty="0"/>
          </a:p>
        </p:txBody>
      </p:sp>
      <p:sp>
        <p:nvSpPr>
          <p:cNvPr id="6" name="Elipse 5"/>
          <p:cNvSpPr/>
          <p:nvPr/>
        </p:nvSpPr>
        <p:spPr>
          <a:xfrm>
            <a:off x="2051720" y="4149080"/>
            <a:ext cx="1800200" cy="12961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INVERSIONES</a:t>
            </a:r>
            <a:endParaRPr lang="es-ES" b="1" dirty="0"/>
          </a:p>
        </p:txBody>
      </p:sp>
      <p:sp>
        <p:nvSpPr>
          <p:cNvPr id="10" name="Elipse 9"/>
          <p:cNvSpPr/>
          <p:nvPr/>
        </p:nvSpPr>
        <p:spPr>
          <a:xfrm>
            <a:off x="6516216" y="4149080"/>
            <a:ext cx="1944216" cy="12961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DISTRIBUCION DE BENEFICIOS</a:t>
            </a:r>
            <a:endParaRPr lang="es-ES" b="1" dirty="0"/>
          </a:p>
        </p:txBody>
      </p:sp>
      <p:sp>
        <p:nvSpPr>
          <p:cNvPr id="11" name="Elipse 10"/>
          <p:cNvSpPr/>
          <p:nvPr/>
        </p:nvSpPr>
        <p:spPr>
          <a:xfrm>
            <a:off x="4283968" y="4149080"/>
            <a:ext cx="1800200" cy="129614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INVERSION POR JDCCIONES</a:t>
            </a:r>
            <a:endParaRPr lang="es-ES" b="1" dirty="0"/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6804248" y="3429000"/>
            <a:ext cx="576064" cy="648072"/>
          </a:xfrm>
          <a:prstGeom prst="straightConnector1">
            <a:avLst/>
          </a:prstGeom>
          <a:ln w="7620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5292080" y="3501008"/>
            <a:ext cx="0" cy="576064"/>
          </a:xfrm>
          <a:prstGeom prst="straightConnector1">
            <a:avLst/>
          </a:prstGeom>
          <a:ln w="7620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3419872" y="3501008"/>
            <a:ext cx="648072" cy="648072"/>
          </a:xfrm>
          <a:prstGeom prst="straightConnector1">
            <a:avLst/>
          </a:prstGeom>
          <a:ln w="7620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brir llave 19"/>
          <p:cNvSpPr/>
          <p:nvPr/>
        </p:nvSpPr>
        <p:spPr>
          <a:xfrm>
            <a:off x="1475656" y="3933056"/>
            <a:ext cx="288032" cy="1656184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354705" y="4438853"/>
            <a:ext cx="942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/>
              <a:t>Fondos</a:t>
            </a:r>
          </a:p>
          <a:p>
            <a:pPr algn="ctr"/>
            <a:r>
              <a:rPr lang="es-ES" sz="2000" dirty="0" smtClean="0"/>
              <a:t>Hijos</a:t>
            </a:r>
            <a:endParaRPr lang="es-ES" sz="20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743601" y="5373216"/>
            <a:ext cx="2324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s-ES" dirty="0" smtClean="0"/>
              <a:t>Capitalización de </a:t>
            </a:r>
            <a:r>
              <a:rPr lang="es-ES" dirty="0" err="1" smtClean="0"/>
              <a:t>CERs</a:t>
            </a:r>
            <a:r>
              <a:rPr lang="es-ES" dirty="0" smtClean="0"/>
              <a:t>, VER</a:t>
            </a:r>
          </a:p>
          <a:p>
            <a:pPr marL="285750" indent="-285750">
              <a:buFont typeface="Wingdings" charset="2"/>
              <a:buChar char="§"/>
            </a:pPr>
            <a:r>
              <a:rPr lang="es-ES" dirty="0" smtClean="0"/>
              <a:t>Préstamos</a:t>
            </a:r>
          </a:p>
          <a:p>
            <a:pPr marL="285750" indent="-285750">
              <a:buFont typeface="Wingdings" charset="2"/>
              <a:buChar char="§"/>
            </a:pPr>
            <a:r>
              <a:rPr lang="es-ES" dirty="0" smtClean="0"/>
              <a:t>Inversiones de bajo riesgo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139952" y="5807005"/>
            <a:ext cx="232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s-ES" dirty="0" smtClean="0"/>
              <a:t>Estrategias REDD+ </a:t>
            </a:r>
            <a:r>
              <a:rPr lang="es-ES" dirty="0" err="1" smtClean="0"/>
              <a:t>nac</a:t>
            </a:r>
            <a:r>
              <a:rPr lang="es-ES" dirty="0" smtClean="0"/>
              <a:t>. o </a:t>
            </a:r>
            <a:r>
              <a:rPr lang="es-ES" dirty="0" err="1" smtClean="0"/>
              <a:t>subnac</a:t>
            </a:r>
            <a:r>
              <a:rPr lang="es-ES" dirty="0" smtClean="0"/>
              <a:t>. 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588224" y="5517232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s-ES" dirty="0" smtClean="0"/>
              <a:t>Mecanismo de </a:t>
            </a:r>
            <a:r>
              <a:rPr lang="es-ES" dirty="0" err="1" smtClean="0"/>
              <a:t>Distribuc</a:t>
            </a:r>
            <a:r>
              <a:rPr lang="es-ES" dirty="0" smtClean="0"/>
              <a:t>. Beneficios</a:t>
            </a:r>
          </a:p>
          <a:p>
            <a:pPr marL="285750" indent="-285750">
              <a:buFont typeface="Wingdings" charset="2"/>
              <a:buChar char="§"/>
            </a:pPr>
            <a:r>
              <a:rPr lang="es-ES" dirty="0" smtClean="0"/>
              <a:t>Co-beneficios REDD+</a:t>
            </a:r>
          </a:p>
          <a:p>
            <a:pPr marL="285750" indent="-285750">
              <a:buFont typeface="Wingdings" charset="2"/>
              <a:buChar char="§"/>
            </a:pPr>
            <a:r>
              <a:rPr lang="es-ES" dirty="0" smtClean="0"/>
              <a:t>Proyectos REDD+</a:t>
            </a:r>
          </a:p>
          <a:p>
            <a:pPr marL="285750" indent="-285750">
              <a:buFont typeface="Wingdings" charset="2"/>
              <a:buChar char="§"/>
            </a:pPr>
            <a:endParaRPr lang="es-ES" dirty="0" smtClean="0"/>
          </a:p>
        </p:txBody>
      </p:sp>
      <p:sp>
        <p:nvSpPr>
          <p:cNvPr id="31" name="Rectángulo 30"/>
          <p:cNvSpPr/>
          <p:nvPr/>
        </p:nvSpPr>
        <p:spPr>
          <a:xfrm>
            <a:off x="3275856" y="1268760"/>
            <a:ext cx="3816424" cy="504056"/>
          </a:xfrm>
          <a:prstGeom prst="rect">
            <a:avLst/>
          </a:prstGeom>
          <a:ln w="38100" cmpd="sng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Recursos nacionales/subnacionales</a:t>
            </a:r>
            <a:endParaRPr lang="es-ES" b="1" dirty="0"/>
          </a:p>
        </p:txBody>
      </p:sp>
      <p:sp>
        <p:nvSpPr>
          <p:cNvPr id="33" name="Rectángulo 32"/>
          <p:cNvSpPr/>
          <p:nvPr/>
        </p:nvSpPr>
        <p:spPr>
          <a:xfrm>
            <a:off x="3203848" y="116632"/>
            <a:ext cx="3816424" cy="504056"/>
          </a:xfrm>
          <a:prstGeom prst="rect">
            <a:avLst/>
          </a:prstGeom>
          <a:ln w="38100" cmpd="sng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Acuerdos </a:t>
            </a:r>
            <a:r>
              <a:rPr lang="es-ES" b="1" dirty="0" err="1" smtClean="0"/>
              <a:t>bi</a:t>
            </a:r>
            <a:r>
              <a:rPr lang="es-ES" b="1" dirty="0" smtClean="0"/>
              <a:t>/</a:t>
            </a:r>
            <a:r>
              <a:rPr lang="es-ES" b="1" dirty="0" err="1" smtClean="0"/>
              <a:t>multi</a:t>
            </a:r>
            <a:r>
              <a:rPr lang="es-ES" b="1" dirty="0" smtClean="0"/>
              <a:t>-laterales</a:t>
            </a:r>
            <a:endParaRPr lang="es-ES" b="1" dirty="0"/>
          </a:p>
        </p:txBody>
      </p:sp>
      <p:sp>
        <p:nvSpPr>
          <p:cNvPr id="34" name="Rectángulo 33"/>
          <p:cNvSpPr/>
          <p:nvPr/>
        </p:nvSpPr>
        <p:spPr>
          <a:xfrm>
            <a:off x="7524328" y="1340768"/>
            <a:ext cx="1477180" cy="1440160"/>
          </a:xfrm>
          <a:prstGeom prst="rect">
            <a:avLst/>
          </a:prstGeom>
          <a:ln w="38100" cmpd="sng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Sector Privado</a:t>
            </a:r>
            <a:endParaRPr lang="es-ES" b="1" dirty="0"/>
          </a:p>
        </p:txBody>
      </p:sp>
      <p:sp>
        <p:nvSpPr>
          <p:cNvPr id="35" name="Rectángulo 34"/>
          <p:cNvSpPr/>
          <p:nvPr/>
        </p:nvSpPr>
        <p:spPr>
          <a:xfrm>
            <a:off x="1403648" y="1844824"/>
            <a:ext cx="1477180" cy="1440160"/>
          </a:xfrm>
          <a:prstGeom prst="rect">
            <a:avLst/>
          </a:prstGeom>
          <a:ln w="38100" cmpd="sng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Fuente Internacional</a:t>
            </a:r>
            <a:endParaRPr lang="es-ES" b="1" dirty="0"/>
          </a:p>
        </p:txBody>
      </p:sp>
      <p:cxnSp>
        <p:nvCxnSpPr>
          <p:cNvPr id="36" name="Conector recto de flecha 35"/>
          <p:cNvCxnSpPr/>
          <p:nvPr/>
        </p:nvCxnSpPr>
        <p:spPr>
          <a:xfrm>
            <a:off x="5076056" y="1844824"/>
            <a:ext cx="0" cy="432048"/>
          </a:xfrm>
          <a:prstGeom prst="straightConnector1">
            <a:avLst/>
          </a:prstGeom>
          <a:ln w="7620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>
            <a:off x="5076056" y="764704"/>
            <a:ext cx="0" cy="432048"/>
          </a:xfrm>
          <a:prstGeom prst="straightConnector1">
            <a:avLst/>
          </a:prstGeom>
          <a:ln w="7620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H="1">
            <a:off x="6804248" y="2204864"/>
            <a:ext cx="576064" cy="216024"/>
          </a:xfrm>
          <a:prstGeom prst="straightConnector1">
            <a:avLst/>
          </a:prstGeom>
          <a:ln w="7620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>
            <a:off x="2987824" y="2564904"/>
            <a:ext cx="720080" cy="144016"/>
          </a:xfrm>
          <a:prstGeom prst="straightConnector1">
            <a:avLst/>
          </a:prstGeom>
          <a:ln w="7620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flipV="1">
            <a:off x="107504" y="1340768"/>
            <a:ext cx="2808312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2843808" y="1124744"/>
            <a:ext cx="72008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10380" y="1556792"/>
            <a:ext cx="72008" cy="216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Imagen 6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0"/>
            <a:ext cx="692696" cy="692696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6632"/>
            <a:ext cx="577599" cy="304552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764704"/>
            <a:ext cx="770680" cy="576064"/>
          </a:xfrm>
          <a:prstGeom prst="rect">
            <a:avLst/>
          </a:prstGeom>
        </p:spPr>
      </p:pic>
      <p:pic>
        <p:nvPicPr>
          <p:cNvPr id="29696" name="Imagen 2969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48680"/>
            <a:ext cx="1015643" cy="281610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980728"/>
            <a:ext cx="611560" cy="532324"/>
          </a:xfrm>
          <a:prstGeom prst="rect">
            <a:avLst/>
          </a:prstGeom>
        </p:spPr>
      </p:pic>
      <p:pic>
        <p:nvPicPr>
          <p:cNvPr id="29697" name="Imagen 2969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" y="0"/>
            <a:ext cx="650396" cy="461392"/>
          </a:xfrm>
          <a:prstGeom prst="rect">
            <a:avLst/>
          </a:prstGeom>
        </p:spPr>
      </p:pic>
      <p:pic>
        <p:nvPicPr>
          <p:cNvPr id="29699" name="Imagen 2969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16" y="980728"/>
            <a:ext cx="763140" cy="36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56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4644008" y="1484784"/>
            <a:ext cx="4568263" cy="2304256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23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Imagem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6525344"/>
            <a:ext cx="27718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179512" y="548680"/>
            <a:ext cx="5400600" cy="830997"/>
          </a:xfrm>
          <a:prstGeom prst="rect">
            <a:avLst/>
          </a:prstGeom>
          <a:solidFill>
            <a:srgbClr val="77933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FONDOS COMPLEMENTARIOS 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(</a:t>
            </a:r>
            <a:r>
              <a:rPr lang="es-ES" sz="2400" i="1" dirty="0" err="1">
                <a:solidFill>
                  <a:schemeClr val="bg1"/>
                </a:solidFill>
              </a:rPr>
              <a:t>Matching</a:t>
            </a:r>
            <a:r>
              <a:rPr lang="es-ES" sz="2400" i="1" dirty="0">
                <a:solidFill>
                  <a:schemeClr val="bg1"/>
                </a:solidFill>
              </a:rPr>
              <a:t> </a:t>
            </a:r>
            <a:r>
              <a:rPr lang="es-ES" sz="2400" i="1" dirty="0" err="1" smtClean="0">
                <a:solidFill>
                  <a:schemeClr val="bg1"/>
                </a:solidFill>
              </a:rPr>
              <a:t>Funds</a:t>
            </a:r>
            <a:r>
              <a:rPr lang="es-ES" sz="2400" dirty="0" smtClean="0">
                <a:solidFill>
                  <a:schemeClr val="bg1"/>
                </a:solidFill>
              </a:rPr>
              <a:t>)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6" name="6 Marcador de contenido"/>
          <p:cNvSpPr txBox="1">
            <a:spLocks/>
          </p:cNvSpPr>
          <p:nvPr/>
        </p:nvSpPr>
        <p:spPr>
          <a:xfrm>
            <a:off x="395536" y="1844824"/>
            <a:ext cx="4104456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2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Fondo</a:t>
            </a:r>
            <a:r>
              <a:rPr kumimoji="0" lang="es-ES" sz="22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sym typeface="Wingdings" pitchFamily="2" charset="2"/>
              </a:rPr>
              <a:t> compuesta por otros fondos/cuentas con fines específicos</a:t>
            </a:r>
            <a:endParaRPr lang="es-ES" sz="2200" i="1" baseline="0" dirty="0"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s-ES" sz="2000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s-E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s-E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95536" y="3356992"/>
            <a:ext cx="752000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ES" sz="2200" b="1" dirty="0">
                <a:sym typeface="Wingdings" pitchFamily="2" charset="2"/>
              </a:rPr>
              <a:t>Ventajas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s-ES" sz="2200" dirty="0">
              <a:sym typeface="Wingdings" pitchFamily="2" charset="2"/>
            </a:endParaRPr>
          </a:p>
          <a:p>
            <a:pPr marL="342900" lvl="0" indent="-342900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es-ES" sz="2200" dirty="0">
                <a:sym typeface="Wingdings" pitchFamily="2" charset="2"/>
              </a:rPr>
              <a:t>Aptitud para recibir fondos de distinta naturaleza</a:t>
            </a:r>
          </a:p>
          <a:p>
            <a:pPr marL="342900" lvl="0" indent="-342900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es-ES" sz="2200" dirty="0">
                <a:sym typeface="Wingdings" pitchFamily="2" charset="2"/>
              </a:rPr>
              <a:t>Gestión autónoma de esos fondos con finalidades específicas</a:t>
            </a:r>
          </a:p>
          <a:p>
            <a:pPr marL="342900" lvl="0" indent="-342900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es-ES" sz="2200" dirty="0">
                <a:sym typeface="Wingdings" pitchFamily="2" charset="2"/>
              </a:rPr>
              <a:t>&gt; </a:t>
            </a:r>
            <a:r>
              <a:rPr lang="es-ES" sz="2200" dirty="0" smtClean="0">
                <a:sym typeface="Wingdings" pitchFamily="2" charset="2"/>
              </a:rPr>
              <a:t>adaptación </a:t>
            </a:r>
            <a:r>
              <a:rPr lang="es-ES" sz="2200" dirty="0">
                <a:sym typeface="Wingdings" pitchFamily="2" charset="2"/>
              </a:rPr>
              <a:t>a requisitos de donantes</a:t>
            </a:r>
          </a:p>
          <a:p>
            <a:pPr marL="342900" lvl="0" indent="-342900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es-ES" sz="2200" dirty="0">
                <a:sym typeface="Wingdings" pitchFamily="2" charset="2"/>
              </a:rPr>
              <a:t>Más fácil evaluación de eficiencia en el uso de recursos</a:t>
            </a: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20" y="1556792"/>
            <a:ext cx="4427984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11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alphaModFix amt="74000"/>
          </a:blip>
          <a:stretch>
            <a:fillRect/>
          </a:stretch>
        </p:blipFill>
        <p:spPr>
          <a:xfrm>
            <a:off x="6300192" y="1196752"/>
            <a:ext cx="3048000" cy="2286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" y="3789040"/>
            <a:ext cx="2277313" cy="2160240"/>
          </a:xfrm>
          <a:prstGeom prst="rect">
            <a:avLst/>
          </a:prstGeom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23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agem 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6525344"/>
            <a:ext cx="27718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95536" y="471810"/>
            <a:ext cx="8229600" cy="580926"/>
          </a:xfrm>
          <a:solidFill>
            <a:srgbClr val="1F497D"/>
          </a:solidFill>
        </p:spPr>
        <p:txBody>
          <a:bodyPr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</a:rPr>
              <a:t>POSIBLE ESCENARIO PARA LOS FONDOS REDD+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55576" y="32849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483768" y="2780928"/>
            <a:ext cx="3847102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1"/>
            <a:r>
              <a:rPr lang="es-ES" sz="2200" b="1" dirty="0" smtClean="0">
                <a:solidFill>
                  <a:schemeClr val="accent2"/>
                </a:solidFill>
              </a:rPr>
              <a:t>COMPROMISOS UNILATERALES </a:t>
            </a:r>
          </a:p>
        </p:txBody>
      </p:sp>
      <p:sp>
        <p:nvSpPr>
          <p:cNvPr id="5" name="Flecha abajo 4"/>
          <p:cNvSpPr/>
          <p:nvPr/>
        </p:nvSpPr>
        <p:spPr>
          <a:xfrm>
            <a:off x="3995936" y="2420888"/>
            <a:ext cx="504056" cy="2880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 cstate="email"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3501008"/>
            <a:ext cx="1832992" cy="183299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4365104"/>
            <a:ext cx="864096" cy="752140"/>
          </a:xfrm>
          <a:prstGeom prst="rect">
            <a:avLst/>
          </a:prstGeom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2123728" y="3501008"/>
            <a:ext cx="3888432" cy="29523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ES" sz="2200" b="1" dirty="0" smtClean="0">
                <a:solidFill>
                  <a:schemeClr val="accent3">
                    <a:lumMod val="75000"/>
                  </a:schemeClr>
                </a:solidFill>
              </a:rPr>
              <a:t>Escenario promisorio para REDD+</a:t>
            </a:r>
          </a:p>
          <a:p>
            <a:pPr>
              <a:buFont typeface="Wingdings" charset="2"/>
              <a:buChar char="ü"/>
            </a:pPr>
            <a:r>
              <a:rPr lang="es-ES" sz="2200" dirty="0" smtClean="0"/>
              <a:t>Acuerdo </a:t>
            </a:r>
            <a:r>
              <a:rPr lang="es-ES" sz="2200" dirty="0" err="1" smtClean="0"/>
              <a:t>bi</a:t>
            </a:r>
            <a:r>
              <a:rPr lang="es-ES" sz="2200" dirty="0" smtClean="0"/>
              <a:t>/</a:t>
            </a:r>
            <a:r>
              <a:rPr lang="es-ES" sz="2200" dirty="0" err="1" smtClean="0"/>
              <a:t>multi</a:t>
            </a:r>
            <a:r>
              <a:rPr lang="es-ES" sz="2200" dirty="0" smtClean="0"/>
              <a:t>-laterales</a:t>
            </a:r>
          </a:p>
          <a:p>
            <a:pPr>
              <a:buFont typeface="Wingdings" charset="2"/>
              <a:buChar char="ü"/>
            </a:pPr>
            <a:r>
              <a:rPr lang="es-ES" sz="2000" dirty="0" smtClean="0"/>
              <a:t>Mercados en foros ≠ de la CMNUCC</a:t>
            </a:r>
          </a:p>
          <a:p>
            <a:pPr>
              <a:buFont typeface="Wingdings" pitchFamily="2" charset="2"/>
              <a:buChar char="§"/>
            </a:pPr>
            <a:endParaRPr lang="es-ES" sz="2000" dirty="0"/>
          </a:p>
          <a:p>
            <a:pPr>
              <a:buFont typeface="Wingdings" pitchFamily="2" charset="2"/>
              <a:buChar char="§"/>
            </a:pPr>
            <a:r>
              <a:rPr lang="es-ES" sz="2000" dirty="0" smtClean="0"/>
              <a:t>Estándares propios</a:t>
            </a:r>
          </a:p>
          <a:p>
            <a:pPr>
              <a:buFont typeface="Wingdings" pitchFamily="2" charset="2"/>
              <a:buChar char="§"/>
            </a:pPr>
            <a:r>
              <a:rPr lang="es-ES" sz="2000" dirty="0" smtClean="0"/>
              <a:t>Mercados (foros) y FBR</a:t>
            </a:r>
          </a:p>
          <a:p>
            <a:pPr>
              <a:buFont typeface="Wingdings" pitchFamily="2" charset="2"/>
              <a:buChar char="§"/>
            </a:pPr>
            <a:r>
              <a:rPr lang="es-ES" sz="2000" dirty="0" err="1" smtClean="0"/>
              <a:t>Vinculos</a:t>
            </a:r>
            <a:r>
              <a:rPr lang="es-ES" sz="2000" dirty="0" smtClean="0"/>
              <a:t> (</a:t>
            </a:r>
            <a:r>
              <a:rPr lang="es-ES" sz="2000" i="1" dirty="0" err="1" smtClean="0"/>
              <a:t>linking</a:t>
            </a:r>
            <a:r>
              <a:rPr lang="es-ES" sz="2000" dirty="0" smtClean="0"/>
              <a:t>) entre mercados</a:t>
            </a:r>
          </a:p>
          <a:p>
            <a:pPr marL="457200" lvl="1" indent="0">
              <a:buNone/>
            </a:pPr>
            <a:endParaRPr lang="es-ES" sz="1600" dirty="0" smtClean="0"/>
          </a:p>
          <a:p>
            <a:pPr marL="457200" lvl="1" indent="0">
              <a:buFont typeface="Arial" pitchFamily="34" charset="0"/>
              <a:buNone/>
            </a:pPr>
            <a:endParaRPr lang="es-ES" sz="1600" dirty="0" smtClean="0"/>
          </a:p>
          <a:p>
            <a:pPr lvl="1">
              <a:buFont typeface="Wingdings" pitchFamily="2" charset="2"/>
              <a:buChar char="§"/>
            </a:pPr>
            <a:endParaRPr lang="es-ES" sz="1600" dirty="0" smtClean="0"/>
          </a:p>
          <a:p>
            <a:endParaRPr lang="es-ES" sz="2200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b="1" dirty="0" smtClean="0">
                <a:solidFill>
                  <a:schemeClr val="tx2"/>
                </a:solidFill>
              </a:rPr>
              <a:t>Escenario post Kioto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s-ES" sz="2200" b="1" dirty="0" smtClean="0"/>
              <a:t>Principio imperante </a:t>
            </a:r>
            <a:r>
              <a:rPr lang="es-ES" sz="2200" dirty="0" smtClean="0"/>
              <a:t>≠ “según posibilidades y capacidad”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s-ES" sz="2200" dirty="0" smtClean="0"/>
              <a:t>Basado en INDC </a:t>
            </a:r>
            <a:r>
              <a:rPr lang="es-ES" sz="2200" dirty="0" smtClean="0">
                <a:sym typeface="Wingdings"/>
              </a:rPr>
              <a:t> </a:t>
            </a:r>
            <a:r>
              <a:rPr lang="es-ES" sz="2200" dirty="0" smtClean="0"/>
              <a:t>“</a:t>
            </a:r>
            <a:r>
              <a:rPr lang="es-ES" sz="2200" b="1" dirty="0" smtClean="0"/>
              <a:t>rompecabezas</a:t>
            </a:r>
            <a:r>
              <a:rPr lang="es-ES" sz="2200" dirty="0" smtClean="0"/>
              <a:t>”</a:t>
            </a:r>
            <a:endParaRPr lang="es-ES" sz="2000" dirty="0" smtClean="0"/>
          </a:p>
        </p:txBody>
      </p:sp>
      <p:sp>
        <p:nvSpPr>
          <p:cNvPr id="6" name="Cerrar llave 5"/>
          <p:cNvSpPr/>
          <p:nvPr/>
        </p:nvSpPr>
        <p:spPr>
          <a:xfrm>
            <a:off x="6012160" y="5229200"/>
            <a:ext cx="216024" cy="12241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300192" y="5373216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ES" dirty="0" smtClean="0"/>
              <a:t>Flexibilidad</a:t>
            </a:r>
          </a:p>
          <a:p>
            <a:pPr marL="285750" indent="-285750">
              <a:buFont typeface="Wingdings" charset="2"/>
              <a:buChar char="ü"/>
            </a:pPr>
            <a:r>
              <a:rPr lang="es-ES" dirty="0" smtClean="0"/>
              <a:t>Agilidad y </a:t>
            </a:r>
          </a:p>
          <a:p>
            <a:pPr marL="285750" indent="-285750">
              <a:buFont typeface="Wingdings" charset="2"/>
              <a:buChar char="ü"/>
            </a:pPr>
            <a:r>
              <a:rPr lang="es-ES" dirty="0" smtClean="0"/>
              <a:t>Transparencia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538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/>
      <p:bldP spid="3" grpId="0" build="p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96144"/>
            <a:ext cx="8640960" cy="1396752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b="1" dirty="0"/>
              <a:t>N</a:t>
            </a:r>
            <a:r>
              <a:rPr lang="es-ES" sz="2400" b="1" dirty="0" smtClean="0"/>
              <a:t>aturaleza jurídica</a:t>
            </a:r>
            <a:endParaRPr lang="es-ES" sz="240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dirty="0" smtClean="0"/>
              <a:t>“</a:t>
            </a:r>
            <a:r>
              <a:rPr lang="es-ES" sz="2400" dirty="0"/>
              <a:t>E</a:t>
            </a:r>
            <a:r>
              <a:rPr lang="es-ES" sz="2400" dirty="0" smtClean="0"/>
              <a:t>sencia del instituto jurídico,” que dependerá de finalidad (lucro o no), motivo que lo crea (bien público o privado)</a:t>
            </a:r>
            <a:r>
              <a:rPr lang="es-ES" sz="2400" dirty="0"/>
              <a:t> </a:t>
            </a:r>
            <a:r>
              <a:rPr lang="es-ES" sz="2400" dirty="0" smtClean="0">
                <a:sym typeface="Wingdings"/>
              </a:rPr>
              <a:t></a:t>
            </a:r>
            <a:r>
              <a:rPr lang="es-ES" sz="2400" dirty="0" smtClean="0"/>
              <a:t> </a:t>
            </a:r>
            <a:r>
              <a:rPr lang="es-ES" sz="2400" u="sng" dirty="0" smtClean="0"/>
              <a:t>marco jurídico aplicable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2339752" y="2492896"/>
          <a:ext cx="65527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346"/>
            <a:ext cx="9144000" cy="23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6 Abrir llave"/>
          <p:cNvSpPr/>
          <p:nvPr/>
        </p:nvSpPr>
        <p:spPr>
          <a:xfrm>
            <a:off x="1835696" y="2492896"/>
            <a:ext cx="288032" cy="422108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144016" y="4182179"/>
            <a:ext cx="1619672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Opciones Analizadas</a:t>
            </a:r>
            <a:endParaRPr lang="es-ES" sz="2400" b="1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251520" y="471810"/>
            <a:ext cx="8640960" cy="580926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bg1"/>
                </a:solidFill>
              </a:rPr>
              <a:t>NATURALEZA JURIDICA DE LOS FONDOS AMBIENTALES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6984776" cy="41764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ángulo isósceles 12"/>
          <p:cNvSpPr/>
          <p:nvPr/>
        </p:nvSpPr>
        <p:spPr>
          <a:xfrm>
            <a:off x="1547664" y="1196752"/>
            <a:ext cx="6192688" cy="5256584"/>
          </a:xfrm>
          <a:prstGeom prst="triangle">
            <a:avLst/>
          </a:prstGeom>
          <a:solidFill>
            <a:srgbClr val="FFEFA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3779912" y="1556792"/>
            <a:ext cx="172819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CONSEJO  </a:t>
            </a:r>
          </a:p>
          <a:p>
            <a:pPr algn="ctr"/>
            <a:r>
              <a:rPr lang="es-ES" b="1" dirty="0" smtClean="0"/>
              <a:t>DE </a:t>
            </a:r>
          </a:p>
          <a:p>
            <a:pPr algn="ctr"/>
            <a:r>
              <a:rPr lang="es-ES" b="1" dirty="0" smtClean="0"/>
              <a:t>GOBIERNO</a:t>
            </a:r>
            <a:endParaRPr lang="es-ES" b="1" dirty="0"/>
          </a:p>
        </p:txBody>
      </p:sp>
      <p:sp>
        <p:nvSpPr>
          <p:cNvPr id="3" name="Rectángulo redondeado 2"/>
          <p:cNvSpPr/>
          <p:nvPr/>
        </p:nvSpPr>
        <p:spPr>
          <a:xfrm>
            <a:off x="1907704" y="3212976"/>
            <a:ext cx="2160240" cy="12241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CONSEJO</a:t>
            </a:r>
            <a:r>
              <a:rPr lang="es-ES" dirty="0" smtClean="0"/>
              <a:t> </a:t>
            </a:r>
            <a:r>
              <a:rPr lang="es-ES" b="1" dirty="0" smtClean="0"/>
              <a:t>CONSULTIVO</a:t>
            </a:r>
            <a:endParaRPr lang="es-ES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5004048" y="3212976"/>
            <a:ext cx="2016224" cy="12241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CONSEJO TECNICO</a:t>
            </a:r>
            <a:endParaRPr lang="es-ES" b="1" dirty="0"/>
          </a:p>
        </p:txBody>
      </p:sp>
      <p:sp>
        <p:nvSpPr>
          <p:cNvPr id="6" name="Rectángulo 5"/>
          <p:cNvSpPr/>
          <p:nvPr/>
        </p:nvSpPr>
        <p:spPr>
          <a:xfrm>
            <a:off x="4860032" y="5373216"/>
            <a:ext cx="345638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CONSEJO EJECUTIVO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99592" y="5373216"/>
            <a:ext cx="3600400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UNIDAD FINANCIERA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323528" y="404664"/>
            <a:ext cx="8424936" cy="64807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bg1"/>
                </a:solidFill>
              </a:rPr>
              <a:t>MODELOS DE GOBERNANZA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15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525344"/>
            <a:ext cx="277180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23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4081118" y="4551511"/>
            <a:ext cx="113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65000"/>
                  </a:schemeClr>
                </a:solidFill>
              </a:rPr>
              <a:t>FONDO</a:t>
            </a:r>
            <a:endParaRPr lang="es-E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Flecha izquierda 17"/>
          <p:cNvSpPr/>
          <p:nvPr/>
        </p:nvSpPr>
        <p:spPr>
          <a:xfrm>
            <a:off x="6156176" y="1700808"/>
            <a:ext cx="792088" cy="64807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>
          <a:xfrm>
            <a:off x="251520" y="1340768"/>
            <a:ext cx="4824536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ES" sz="2200" b="1" dirty="0" smtClean="0">
                <a:solidFill>
                  <a:schemeClr val="tx2"/>
                </a:solidFill>
              </a:rPr>
              <a:t>ORGANO DELIBERATIVO</a:t>
            </a:r>
          </a:p>
          <a:p>
            <a:pPr>
              <a:buFont typeface="Wingdings" pitchFamily="2" charset="2"/>
              <a:buChar char="§"/>
            </a:pPr>
            <a:r>
              <a:rPr lang="es-ES" sz="2200" b="1" dirty="0" smtClean="0"/>
              <a:t>Consejo de Gobierno</a:t>
            </a:r>
          </a:p>
          <a:p>
            <a:pPr lvl="1">
              <a:buFont typeface="Wingdings" charset="2"/>
              <a:buChar char="ü"/>
            </a:pPr>
            <a:r>
              <a:rPr lang="es-ES" sz="2000" dirty="0" smtClean="0"/>
              <a:t>Representa los diversos intereses</a:t>
            </a:r>
          </a:p>
          <a:p>
            <a:pPr lvl="1">
              <a:buFont typeface="Wingdings" charset="2"/>
              <a:buChar char="ü"/>
            </a:pPr>
            <a:r>
              <a:rPr lang="es-ES" sz="2000" dirty="0" smtClean="0"/>
              <a:t>Decide Líneas de Acción </a:t>
            </a:r>
            <a:r>
              <a:rPr lang="es-ES" sz="2000" dirty="0"/>
              <a:t>(no ejecuta</a:t>
            </a:r>
            <a:r>
              <a:rPr lang="es-ES" sz="2000" dirty="0" smtClean="0"/>
              <a:t>)</a:t>
            </a:r>
          </a:p>
          <a:p>
            <a:pPr lvl="1">
              <a:buFont typeface="Wingdings" charset="2"/>
              <a:buChar char="ü"/>
            </a:pPr>
            <a:r>
              <a:rPr lang="es-ES" sz="2000" dirty="0" smtClean="0"/>
              <a:t>Presidencia rotatoria</a:t>
            </a:r>
          </a:p>
          <a:p>
            <a:pPr lvl="1">
              <a:buFont typeface="Wingdings" charset="2"/>
              <a:buChar char="ü"/>
            </a:pPr>
            <a:r>
              <a:rPr lang="es-ES" sz="2000" dirty="0" smtClean="0"/>
              <a:t>Tutor del Fondo </a:t>
            </a:r>
          </a:p>
          <a:p>
            <a:pPr lvl="1">
              <a:buFont typeface="Wingdings" charset="2"/>
              <a:buChar char="ü"/>
            </a:pPr>
            <a:endParaRPr lang="es-ES" sz="2000" dirty="0" smtClean="0"/>
          </a:p>
          <a:p>
            <a:pPr lvl="1">
              <a:buFont typeface="Wingdings" pitchFamily="2" charset="2"/>
              <a:buChar char="§"/>
            </a:pPr>
            <a:endParaRPr lang="es-ES" sz="1600" dirty="0" smtClean="0"/>
          </a:p>
          <a:p>
            <a:pPr lvl="1">
              <a:buFont typeface="Wingdings" pitchFamily="2" charset="2"/>
              <a:buChar char="§"/>
            </a:pPr>
            <a:endParaRPr lang="es-ES" sz="1600" dirty="0" smtClean="0"/>
          </a:p>
          <a:p>
            <a:pPr lvl="1">
              <a:buFont typeface="Wingdings" pitchFamily="2" charset="2"/>
              <a:buChar char="§"/>
            </a:pPr>
            <a:endParaRPr lang="es-ES" sz="1600" dirty="0" smtClean="0"/>
          </a:p>
          <a:p>
            <a:pPr marL="0" indent="0">
              <a:buFont typeface="Arial" pitchFamily="34" charset="0"/>
              <a:buNone/>
            </a:pPr>
            <a:endParaRPr lang="es-ES" sz="2200" dirty="0" smtClean="0"/>
          </a:p>
        </p:txBody>
      </p:sp>
      <p:sp>
        <p:nvSpPr>
          <p:cNvPr id="20" name="Flecha izquierda 19"/>
          <p:cNvSpPr/>
          <p:nvPr/>
        </p:nvSpPr>
        <p:spPr>
          <a:xfrm>
            <a:off x="7236296" y="3429000"/>
            <a:ext cx="720080" cy="64807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323528" y="2276872"/>
            <a:ext cx="5184576" cy="2592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ES" sz="2200" b="1" dirty="0" smtClean="0">
                <a:solidFill>
                  <a:schemeClr val="accent2"/>
                </a:solidFill>
              </a:rPr>
              <a:t>ORGANO CIENTIFICO Y TECNICO</a:t>
            </a:r>
          </a:p>
          <a:p>
            <a:pPr lvl="1">
              <a:buFont typeface="Wingdings" charset="2"/>
              <a:buChar char="ü"/>
            </a:pPr>
            <a:r>
              <a:rPr lang="es-ES" sz="2000" dirty="0" smtClean="0"/>
              <a:t>Aspectos científico-técnicos relacionados con las inversiones</a:t>
            </a:r>
          </a:p>
          <a:p>
            <a:pPr lvl="1">
              <a:buFont typeface="Wingdings" charset="2"/>
              <a:buChar char="ü"/>
            </a:pPr>
            <a:r>
              <a:rPr lang="es-ES" sz="2000" dirty="0" smtClean="0"/>
              <a:t>Personal experto</a:t>
            </a:r>
          </a:p>
          <a:p>
            <a:pPr lvl="1">
              <a:buFont typeface="Wingdings" charset="2"/>
              <a:buChar char="ü"/>
            </a:pPr>
            <a:r>
              <a:rPr lang="es-ES" sz="2000" dirty="0" smtClean="0"/>
              <a:t>Si bien consultivo, garantiza el rigor técnico del Fondo</a:t>
            </a:r>
          </a:p>
          <a:p>
            <a:pPr lvl="1">
              <a:buFont typeface="Wingdings" charset="2"/>
              <a:buChar char="ü"/>
            </a:pPr>
            <a:r>
              <a:rPr lang="es-ES" sz="2000" dirty="0" smtClean="0"/>
              <a:t>Puede sustituirse con contratación puntual</a:t>
            </a:r>
          </a:p>
          <a:p>
            <a:pPr lvl="1">
              <a:buFont typeface="Wingdings" charset="2"/>
              <a:buChar char="ü"/>
            </a:pPr>
            <a:endParaRPr lang="es-ES" sz="2000" dirty="0" smtClean="0"/>
          </a:p>
          <a:p>
            <a:pPr lvl="1">
              <a:buFont typeface="Wingdings" charset="2"/>
              <a:buChar char="ü"/>
            </a:pPr>
            <a:endParaRPr lang="es-ES" sz="2000" dirty="0" smtClean="0"/>
          </a:p>
          <a:p>
            <a:pPr lvl="1">
              <a:buFont typeface="Wingdings" pitchFamily="2" charset="2"/>
              <a:buChar char="§"/>
            </a:pPr>
            <a:endParaRPr lang="es-ES" sz="1600" dirty="0" smtClean="0"/>
          </a:p>
          <a:p>
            <a:pPr lvl="1">
              <a:buFont typeface="Wingdings" pitchFamily="2" charset="2"/>
              <a:buChar char="§"/>
            </a:pPr>
            <a:endParaRPr lang="es-ES" sz="1600" dirty="0" smtClean="0"/>
          </a:p>
          <a:p>
            <a:pPr lvl="1">
              <a:buFont typeface="Wingdings" pitchFamily="2" charset="2"/>
              <a:buChar char="§"/>
            </a:pPr>
            <a:endParaRPr lang="es-ES" sz="1600" dirty="0" smtClean="0"/>
          </a:p>
          <a:p>
            <a:pPr marL="0" indent="0">
              <a:buFont typeface="Arial" pitchFamily="34" charset="0"/>
              <a:buNone/>
            </a:pPr>
            <a:endParaRPr lang="es-ES" sz="2200" dirty="0" smtClean="0"/>
          </a:p>
        </p:txBody>
      </p:sp>
      <p:sp>
        <p:nvSpPr>
          <p:cNvPr id="22" name="Flecha izquierda 21"/>
          <p:cNvSpPr/>
          <p:nvPr/>
        </p:nvSpPr>
        <p:spPr>
          <a:xfrm rot="10800000">
            <a:off x="755576" y="3789040"/>
            <a:ext cx="720080" cy="648072"/>
          </a:xfrm>
          <a:prstGeom prst="leftArrow">
            <a:avLst>
              <a:gd name="adj1" fmla="val 50031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4572000" y="2060848"/>
            <a:ext cx="3456384" cy="30963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ES" sz="2200" b="1" dirty="0" smtClean="0">
                <a:solidFill>
                  <a:schemeClr val="accent3">
                    <a:lumMod val="50000"/>
                  </a:schemeClr>
                </a:solidFill>
              </a:rPr>
              <a:t>ORGANO CONSULTIVO</a:t>
            </a:r>
          </a:p>
          <a:p>
            <a:pPr>
              <a:buFont typeface="Wingdings" pitchFamily="2" charset="2"/>
              <a:buChar char="§"/>
            </a:pPr>
            <a:r>
              <a:rPr lang="es-ES" sz="2200" b="1" dirty="0" smtClean="0"/>
              <a:t>Consejo Consultivo</a:t>
            </a:r>
          </a:p>
          <a:p>
            <a:pPr lvl="1">
              <a:buFont typeface="Wingdings" charset="2"/>
              <a:buChar char="ü"/>
            </a:pPr>
            <a:r>
              <a:rPr lang="es-ES" sz="2000" dirty="0" smtClean="0"/>
              <a:t>Asesora s/</a:t>
            </a:r>
            <a:r>
              <a:rPr lang="es-ES" sz="2000" dirty="0" err="1" smtClean="0"/>
              <a:t>dcho</a:t>
            </a:r>
            <a:r>
              <a:rPr lang="es-ES" sz="2000" dirty="0" smtClean="0"/>
              <a:t> a voto</a:t>
            </a:r>
          </a:p>
          <a:p>
            <a:pPr lvl="1">
              <a:buFont typeface="Wingdings" charset="2"/>
              <a:buChar char="ü"/>
            </a:pPr>
            <a:r>
              <a:rPr lang="es-ES" sz="2000" dirty="0" smtClean="0"/>
              <a:t>Monitoreo del Fondo</a:t>
            </a:r>
          </a:p>
          <a:p>
            <a:pPr lvl="1">
              <a:buFont typeface="Wingdings" charset="2"/>
              <a:buChar char="ü"/>
            </a:pPr>
            <a:r>
              <a:rPr lang="es-ES" sz="2000" dirty="0" smtClean="0"/>
              <a:t>Incluye donantes, socios, inversores, etc.</a:t>
            </a:r>
          </a:p>
          <a:p>
            <a:pPr lvl="1">
              <a:buFont typeface="Wingdings" charset="2"/>
              <a:buChar char="ü"/>
            </a:pPr>
            <a:r>
              <a:rPr lang="es-ES" sz="2000" dirty="0" smtClean="0"/>
              <a:t>Resguarda y promueve inversiones</a:t>
            </a:r>
            <a:endParaRPr lang="es-ES" sz="1600" dirty="0" smtClean="0"/>
          </a:p>
          <a:p>
            <a:pPr marL="0" indent="0">
              <a:buFont typeface="Arial" pitchFamily="34" charset="0"/>
              <a:buNone/>
            </a:pPr>
            <a:endParaRPr lang="es-ES" sz="2200" dirty="0" smtClean="0"/>
          </a:p>
        </p:txBody>
      </p:sp>
      <p:sp>
        <p:nvSpPr>
          <p:cNvPr id="25" name="2 Marcador de contenido"/>
          <p:cNvSpPr txBox="1">
            <a:spLocks/>
          </p:cNvSpPr>
          <p:nvPr/>
        </p:nvSpPr>
        <p:spPr>
          <a:xfrm>
            <a:off x="5004048" y="2564904"/>
            <a:ext cx="4464496" cy="273630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ES" sz="2200" b="1" dirty="0" smtClean="0">
                <a:solidFill>
                  <a:schemeClr val="bg1"/>
                </a:solidFill>
              </a:rPr>
              <a:t>ORGANO FINANCIERO</a:t>
            </a:r>
          </a:p>
          <a:p>
            <a:pPr>
              <a:buFont typeface="Wingdings" pitchFamily="2" charset="2"/>
              <a:buChar char="§"/>
            </a:pPr>
            <a:r>
              <a:rPr lang="es-ES" sz="2200" b="1" dirty="0" smtClean="0">
                <a:solidFill>
                  <a:schemeClr val="bg1"/>
                </a:solidFill>
              </a:rPr>
              <a:t>Unidad financiera por terceros</a:t>
            </a:r>
          </a:p>
          <a:p>
            <a:pPr lvl="1">
              <a:buFont typeface="Wingdings" charset="2"/>
              <a:buChar char="ü"/>
            </a:pPr>
            <a:r>
              <a:rPr lang="es-ES" sz="2000" dirty="0" smtClean="0">
                <a:solidFill>
                  <a:schemeClr val="bg1"/>
                </a:solidFill>
              </a:rPr>
              <a:t>Tercerización </a:t>
            </a:r>
            <a:r>
              <a:rPr lang="es-ES" sz="2000" dirty="0" smtClean="0">
                <a:solidFill>
                  <a:schemeClr val="bg1"/>
                </a:solidFill>
                <a:sym typeface="Wingdings"/>
              </a:rPr>
              <a:t>temporal</a:t>
            </a:r>
            <a:endParaRPr lang="es-ES" sz="2000" dirty="0" smtClean="0">
              <a:solidFill>
                <a:schemeClr val="bg1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s-ES" sz="2000" dirty="0" smtClean="0">
                <a:solidFill>
                  <a:schemeClr val="bg1"/>
                </a:solidFill>
              </a:rPr>
              <a:t>Mandato claro, reglas estrictas, sanciones, etc.</a:t>
            </a:r>
          </a:p>
          <a:p>
            <a:pPr lvl="1">
              <a:buFont typeface="Wingdings" charset="2"/>
              <a:buChar char="ü"/>
            </a:pPr>
            <a:r>
              <a:rPr lang="es-ES" sz="2000" dirty="0" smtClean="0">
                <a:solidFill>
                  <a:schemeClr val="bg1"/>
                </a:solidFill>
              </a:rPr>
              <a:t>Personal experto</a:t>
            </a:r>
            <a:r>
              <a:rPr lang="es-ES" sz="2000" dirty="0" smtClean="0">
                <a:solidFill>
                  <a:schemeClr val="bg1"/>
                </a:solidFill>
                <a:sym typeface="Wingdings"/>
              </a:rPr>
              <a:t> baluarte del Fondo</a:t>
            </a:r>
            <a:endParaRPr lang="es-ES" sz="16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s-ES" sz="16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" sz="2200" dirty="0" smtClean="0">
              <a:solidFill>
                <a:schemeClr val="bg1"/>
              </a:solidFill>
            </a:endParaRPr>
          </a:p>
        </p:txBody>
      </p:sp>
      <p:sp>
        <p:nvSpPr>
          <p:cNvPr id="26" name="Flecha izquierda 25"/>
          <p:cNvSpPr/>
          <p:nvPr/>
        </p:nvSpPr>
        <p:spPr>
          <a:xfrm rot="10800000">
            <a:off x="107504" y="5445224"/>
            <a:ext cx="737452" cy="64807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755576" y="2852936"/>
            <a:ext cx="4464496" cy="1944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ES" sz="2200" b="1" dirty="0" smtClean="0"/>
              <a:t>UNIDAD ADMINISTRATIVO</a:t>
            </a:r>
          </a:p>
          <a:p>
            <a:pPr lvl="1">
              <a:buFont typeface="Wingdings" charset="2"/>
              <a:buChar char="ü"/>
            </a:pPr>
            <a:r>
              <a:rPr lang="es-ES" sz="2000" dirty="0" smtClean="0"/>
              <a:t>Ejecutivos con experticia</a:t>
            </a:r>
          </a:p>
          <a:p>
            <a:pPr lvl="1">
              <a:buFont typeface="Wingdings" charset="2"/>
              <a:buChar char="ü"/>
            </a:pPr>
            <a:r>
              <a:rPr lang="es-ES" sz="2000" dirty="0" smtClean="0"/>
              <a:t>Órgano deliberativo </a:t>
            </a:r>
            <a:r>
              <a:rPr lang="es-ES" sz="2000" dirty="0" smtClean="0">
                <a:sym typeface="Wingdings"/>
              </a:rPr>
              <a:t> decide la aplicación según programas, Líneas de Acción, directrices, etc.</a:t>
            </a:r>
            <a:endParaRPr lang="es-ES" sz="2000" dirty="0" smtClean="0"/>
          </a:p>
          <a:p>
            <a:pPr lvl="1">
              <a:buFont typeface="Wingdings" charset="2"/>
              <a:buChar char="ü"/>
            </a:pPr>
            <a:endParaRPr lang="es-ES" sz="20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s-ES" sz="16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s-ES" sz="16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s-ES" sz="16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s-ES" sz="2200" dirty="0" smtClean="0">
              <a:solidFill>
                <a:schemeClr val="bg1"/>
              </a:solidFill>
            </a:endParaRPr>
          </a:p>
        </p:txBody>
      </p:sp>
      <p:sp>
        <p:nvSpPr>
          <p:cNvPr id="28" name="Flecha izquierda 27"/>
          <p:cNvSpPr/>
          <p:nvPr/>
        </p:nvSpPr>
        <p:spPr>
          <a:xfrm>
            <a:off x="8423920" y="5445224"/>
            <a:ext cx="540568" cy="64807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927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3094</TotalTime>
  <Words>771</Words>
  <Application>Microsoft Office PowerPoint</Application>
  <PresentationFormat>Presentación en pantalla (4:3)</PresentationFormat>
  <Paragraphs>165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Modelos de Fondos REDD+ Interjurisdiccionales   por Mariano Cirone</vt:lpstr>
      <vt:lpstr>QUIENES SOMOS</vt:lpstr>
      <vt:lpstr>FONDOS AMBIENTALES</vt:lpstr>
      <vt:lpstr>Importancia de un buen diseño del FONDO REDD+</vt:lpstr>
      <vt:lpstr>Presentación de PowerPoint</vt:lpstr>
      <vt:lpstr>Presentación de PowerPoint</vt:lpstr>
      <vt:lpstr>POSIBLE ESCENARIO PARA LOS FONDOS REDD+</vt:lpstr>
      <vt:lpstr>NATURALEZA JURIDICA DE LOS FONDOS AMBIENTALES</vt:lpstr>
      <vt:lpstr>Presentación de PowerPoint</vt:lpstr>
      <vt:lpstr>Presentación de PowerPoint</vt:lpstr>
      <vt:lpstr>Presentación de PowerPoint</vt:lpstr>
      <vt:lpstr>Presentación de PowerPoint</vt:lpstr>
      <vt:lpstr>MUCHAS GRACIAS POR SU ATENCIÓN  Mariano Cirone  Información de contacto:  mc@ludovinolopes.com.br</vt:lpstr>
    </vt:vector>
  </TitlesOfParts>
  <Company>Windows XP Titan Ultimate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Naturaleza jurídica del Fondo</dc:title>
  <dc:creator>Mariano Cirone</dc:creator>
  <cp:lastModifiedBy>Leonor Gonzalez</cp:lastModifiedBy>
  <cp:revision>165</cp:revision>
  <dcterms:created xsi:type="dcterms:W3CDTF">2015-07-23T13:49:25Z</dcterms:created>
  <dcterms:modified xsi:type="dcterms:W3CDTF">2015-10-28T21:15:00Z</dcterms:modified>
</cp:coreProperties>
</file>