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6" r:id="rId3"/>
    <p:sldId id="293" r:id="rId4"/>
    <p:sldId id="259" r:id="rId5"/>
    <p:sldId id="294" r:id="rId6"/>
    <p:sldId id="295" r:id="rId7"/>
    <p:sldId id="297" r:id="rId8"/>
    <p:sldId id="260" r:id="rId9"/>
    <p:sldId id="261" r:id="rId10"/>
    <p:sldId id="265" r:id="rId11"/>
    <p:sldId id="267" r:id="rId12"/>
    <p:sldId id="268" r:id="rId13"/>
    <p:sldId id="270" r:id="rId14"/>
    <p:sldId id="290" r:id="rId15"/>
    <p:sldId id="272" r:id="rId16"/>
    <p:sldId id="298" r:id="rId17"/>
  </p:sldIdLst>
  <p:sldSz cx="9144000" cy="6858000" type="screen4x3"/>
  <p:notesSz cx="6797675" cy="9926638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68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6C23A8-758F-4406-BA77-50C0B7A5E1FA}" type="slidenum">
              <a:rPr lang="es-ES" altLang="es-US"/>
              <a:pPr/>
              <a:t>‹Nº›</a:t>
            </a:fld>
            <a:endParaRPr lang="es-ES" altLang="es-US"/>
          </a:p>
        </p:txBody>
      </p:sp>
    </p:spTree>
    <p:extLst>
      <p:ext uri="{BB962C8B-B14F-4D97-AF65-F5344CB8AC3E}">
        <p14:creationId xmlns:p14="http://schemas.microsoft.com/office/powerpoint/2010/main" val="2651099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75E61D-D95B-4159-AE62-A529FA9ADB40}" type="slidenum">
              <a:rPr lang="es-ES" altLang="es-US"/>
              <a:pPr/>
              <a:t>‹Nº›</a:t>
            </a:fld>
            <a:endParaRPr lang="es-ES" altLang="es-US"/>
          </a:p>
        </p:txBody>
      </p:sp>
    </p:spTree>
    <p:extLst>
      <p:ext uri="{BB962C8B-B14F-4D97-AF65-F5344CB8AC3E}">
        <p14:creationId xmlns:p14="http://schemas.microsoft.com/office/powerpoint/2010/main" val="1710945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203BA1-2431-4F06-89E4-42720DC7CF0E}" type="slidenum">
              <a:rPr lang="es-ES" altLang="es-US"/>
              <a:pPr/>
              <a:t>‹Nº›</a:t>
            </a:fld>
            <a:endParaRPr lang="es-ES" altLang="es-US"/>
          </a:p>
        </p:txBody>
      </p:sp>
    </p:spTree>
    <p:extLst>
      <p:ext uri="{BB962C8B-B14F-4D97-AF65-F5344CB8AC3E}">
        <p14:creationId xmlns:p14="http://schemas.microsoft.com/office/powerpoint/2010/main" val="1726210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DCC9F0-2A69-4E0B-9420-86EB0C23F91C}" type="slidenum">
              <a:rPr lang="es-ES" altLang="es-US"/>
              <a:pPr/>
              <a:t>‹Nº›</a:t>
            </a:fld>
            <a:endParaRPr lang="es-ES" altLang="es-US"/>
          </a:p>
        </p:txBody>
      </p:sp>
    </p:spTree>
    <p:extLst>
      <p:ext uri="{BB962C8B-B14F-4D97-AF65-F5344CB8AC3E}">
        <p14:creationId xmlns:p14="http://schemas.microsoft.com/office/powerpoint/2010/main" val="3202238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F55DC5-005E-42FD-AE1F-A93DDBB05882}" type="slidenum">
              <a:rPr lang="es-ES" altLang="es-US"/>
              <a:pPr/>
              <a:t>‹Nº›</a:t>
            </a:fld>
            <a:endParaRPr lang="es-ES" altLang="es-US"/>
          </a:p>
        </p:txBody>
      </p:sp>
    </p:spTree>
    <p:extLst>
      <p:ext uri="{BB962C8B-B14F-4D97-AF65-F5344CB8AC3E}">
        <p14:creationId xmlns:p14="http://schemas.microsoft.com/office/powerpoint/2010/main" val="1380253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8FD376-2578-44D5-AFC0-AD2D26EDDCED}" type="slidenum">
              <a:rPr lang="es-ES" altLang="es-US"/>
              <a:pPr/>
              <a:t>‹Nº›</a:t>
            </a:fld>
            <a:endParaRPr lang="es-ES" altLang="es-US"/>
          </a:p>
        </p:txBody>
      </p:sp>
    </p:spTree>
    <p:extLst>
      <p:ext uri="{BB962C8B-B14F-4D97-AF65-F5344CB8AC3E}">
        <p14:creationId xmlns:p14="http://schemas.microsoft.com/office/powerpoint/2010/main" val="870309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7501EB-36BD-4D4B-99A1-E88CB681BF4D}" type="slidenum">
              <a:rPr lang="es-ES" altLang="es-US"/>
              <a:pPr/>
              <a:t>‹Nº›</a:t>
            </a:fld>
            <a:endParaRPr lang="es-ES" altLang="es-US"/>
          </a:p>
        </p:txBody>
      </p:sp>
    </p:spTree>
    <p:extLst>
      <p:ext uri="{BB962C8B-B14F-4D97-AF65-F5344CB8AC3E}">
        <p14:creationId xmlns:p14="http://schemas.microsoft.com/office/powerpoint/2010/main" val="1911650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B6DA31-0AB0-49ED-9B97-31C0E2BA8C45}" type="slidenum">
              <a:rPr lang="es-ES" altLang="es-US"/>
              <a:pPr/>
              <a:t>‹Nº›</a:t>
            </a:fld>
            <a:endParaRPr lang="es-ES" altLang="es-US"/>
          </a:p>
        </p:txBody>
      </p:sp>
    </p:spTree>
    <p:extLst>
      <p:ext uri="{BB962C8B-B14F-4D97-AF65-F5344CB8AC3E}">
        <p14:creationId xmlns:p14="http://schemas.microsoft.com/office/powerpoint/2010/main" val="4051947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998D5-5B04-4753-8121-4BFDA4ADBA84}" type="slidenum">
              <a:rPr lang="es-ES" altLang="es-US"/>
              <a:pPr/>
              <a:t>‹Nº›</a:t>
            </a:fld>
            <a:endParaRPr lang="es-ES" altLang="es-US"/>
          </a:p>
        </p:txBody>
      </p:sp>
    </p:spTree>
    <p:extLst>
      <p:ext uri="{BB962C8B-B14F-4D97-AF65-F5344CB8AC3E}">
        <p14:creationId xmlns:p14="http://schemas.microsoft.com/office/powerpoint/2010/main" val="297293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63E419-123A-4372-9386-F749405563F6}" type="slidenum">
              <a:rPr lang="es-ES" altLang="es-US"/>
              <a:pPr/>
              <a:t>‹Nº›</a:t>
            </a:fld>
            <a:endParaRPr lang="es-ES" altLang="es-US"/>
          </a:p>
        </p:txBody>
      </p:sp>
    </p:spTree>
    <p:extLst>
      <p:ext uri="{BB962C8B-B14F-4D97-AF65-F5344CB8AC3E}">
        <p14:creationId xmlns:p14="http://schemas.microsoft.com/office/powerpoint/2010/main" val="1665127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1D5C04-86AE-4B8E-BCE6-02D5049862FE}" type="slidenum">
              <a:rPr lang="es-ES" altLang="es-US"/>
              <a:pPr/>
              <a:t>‹Nº›</a:t>
            </a:fld>
            <a:endParaRPr lang="es-ES" altLang="es-US"/>
          </a:p>
        </p:txBody>
      </p:sp>
    </p:spTree>
    <p:extLst>
      <p:ext uri="{BB962C8B-B14F-4D97-AF65-F5344CB8AC3E}">
        <p14:creationId xmlns:p14="http://schemas.microsoft.com/office/powerpoint/2010/main" val="3491056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U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US" smtClean="0"/>
              <a:t>Haga clic para modificar el estilo de texto del patrón</a:t>
            </a:r>
          </a:p>
          <a:p>
            <a:pPr lvl="1"/>
            <a:r>
              <a:rPr lang="es-ES" altLang="es-US" smtClean="0"/>
              <a:t>Segundo nivel</a:t>
            </a:r>
          </a:p>
          <a:p>
            <a:pPr lvl="2"/>
            <a:r>
              <a:rPr lang="es-ES" altLang="es-US" smtClean="0"/>
              <a:t>Tercer nivel</a:t>
            </a:r>
          </a:p>
          <a:p>
            <a:pPr lvl="3"/>
            <a:r>
              <a:rPr lang="es-ES" altLang="es-US" smtClean="0"/>
              <a:t>Cuarto nivel</a:t>
            </a:r>
          </a:p>
          <a:p>
            <a:pPr lvl="4"/>
            <a:r>
              <a:rPr lang="es-ES" altLang="es-U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27A055E-7FDF-43E1-917D-9664AB2A5A2D}" type="slidenum">
              <a:rPr lang="es-ES" altLang="es-US"/>
              <a:pPr/>
              <a:t>‹Nº›</a:t>
            </a:fld>
            <a:endParaRPr lang="es-ES" altLang="es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11 Grupo"/>
          <p:cNvGrpSpPr>
            <a:grpSpLocks/>
          </p:cNvGrpSpPr>
          <p:nvPr/>
        </p:nvGrpSpPr>
        <p:grpSpPr bwMode="auto">
          <a:xfrm>
            <a:off x="-23813" y="230188"/>
            <a:ext cx="3443288" cy="1327150"/>
            <a:chOff x="-23732" y="230451"/>
            <a:chExt cx="3443604" cy="1326341"/>
          </a:xfrm>
        </p:grpSpPr>
        <p:sp>
          <p:nvSpPr>
            <p:cNvPr id="2055" name="Text Box 16"/>
            <p:cNvSpPr txBox="1">
              <a:spLocks noChangeArrowheads="1"/>
            </p:cNvSpPr>
            <p:nvPr/>
          </p:nvSpPr>
          <p:spPr bwMode="auto">
            <a:xfrm>
              <a:off x="-23732" y="1310571"/>
              <a:ext cx="3443604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s-ES" altLang="es-US" sz="1000" b="1">
                  <a:latin typeface="Tahoma" panose="020B0604030504040204" pitchFamily="34" charset="0"/>
                </a:rPr>
                <a:t>PROGRAMA REGIONAL FIDA MERCOSUR</a:t>
              </a:r>
            </a:p>
          </p:txBody>
        </p:sp>
        <p:grpSp>
          <p:nvGrpSpPr>
            <p:cNvPr id="2056" name="Group 26"/>
            <p:cNvGrpSpPr>
              <a:grpSpLocks/>
            </p:cNvGrpSpPr>
            <p:nvPr/>
          </p:nvGrpSpPr>
          <p:grpSpPr bwMode="auto">
            <a:xfrm>
              <a:off x="384752" y="230451"/>
              <a:ext cx="2626636" cy="1080120"/>
              <a:chOff x="1048" y="709"/>
              <a:chExt cx="3784" cy="1556"/>
            </a:xfrm>
          </p:grpSpPr>
          <p:sp>
            <p:nvSpPr>
              <p:cNvPr id="2057" name="Rectangle 24"/>
              <p:cNvSpPr>
                <a:spLocks noChangeArrowheads="1"/>
              </p:cNvSpPr>
              <p:nvPr/>
            </p:nvSpPr>
            <p:spPr bwMode="auto">
              <a:xfrm>
                <a:off x="4083" y="1525"/>
                <a:ext cx="294" cy="31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s-MX" altLang="es-US"/>
              </a:p>
            </p:txBody>
          </p:sp>
          <p:pic>
            <p:nvPicPr>
              <p:cNvPr id="2058" name="Picture 22" descr="logos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1047" y="709"/>
                <a:ext cx="3785" cy="15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outerShdw dist="17961" dir="2700000" algn="ctr" rotWithShape="0">
                  <a:schemeClr val="bg1"/>
                </a:outerShdw>
              </a:effectLst>
            </p:spPr>
          </p:pic>
        </p:grpSp>
      </p:grpSp>
      <p:sp>
        <p:nvSpPr>
          <p:cNvPr id="2051" name="Line 31"/>
          <p:cNvSpPr>
            <a:spLocks noChangeShapeType="1"/>
          </p:cNvSpPr>
          <p:nvPr/>
        </p:nvSpPr>
        <p:spPr bwMode="auto">
          <a:xfrm>
            <a:off x="0" y="1628775"/>
            <a:ext cx="9144000" cy="0"/>
          </a:xfrm>
          <a:prstGeom prst="line">
            <a:avLst/>
          </a:prstGeom>
          <a:noFill/>
          <a:ln w="38100">
            <a:solidFill>
              <a:srgbClr val="FF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US"/>
          </a:p>
        </p:txBody>
      </p:sp>
      <p:sp>
        <p:nvSpPr>
          <p:cNvPr id="2052" name="Text Box 37"/>
          <p:cNvSpPr txBox="1">
            <a:spLocks noChangeArrowheads="1"/>
          </p:cNvSpPr>
          <p:nvPr/>
        </p:nvSpPr>
        <p:spPr bwMode="auto">
          <a:xfrm>
            <a:off x="3851275" y="5000625"/>
            <a:ext cx="5078413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s-ES" altLang="es-US" sz="2000" i="1">
                <a:latin typeface="Trebuchet MS" panose="020B0603020202020204" pitchFamily="34" charset="0"/>
              </a:rPr>
              <a:t>Carlos Mermot</a:t>
            </a:r>
          </a:p>
          <a:p>
            <a:pPr algn="r" eaLnBrk="1" hangingPunct="1">
              <a:spcBef>
                <a:spcPct val="50000"/>
              </a:spcBef>
            </a:pPr>
            <a:r>
              <a:rPr lang="es-ES" altLang="es-US" sz="2000" i="1">
                <a:latin typeface="Trebuchet MS" panose="020B0603020202020204" pitchFamily="34" charset="0"/>
              </a:rPr>
              <a:t>Mayo 2016 </a:t>
            </a:r>
          </a:p>
        </p:txBody>
      </p:sp>
      <p:sp>
        <p:nvSpPr>
          <p:cNvPr id="2053" name="Line 31"/>
          <p:cNvSpPr>
            <a:spLocks noChangeShapeType="1"/>
          </p:cNvSpPr>
          <p:nvPr/>
        </p:nvSpPr>
        <p:spPr bwMode="auto">
          <a:xfrm>
            <a:off x="0" y="6308725"/>
            <a:ext cx="9144000" cy="0"/>
          </a:xfrm>
          <a:prstGeom prst="line">
            <a:avLst/>
          </a:prstGeom>
          <a:noFill/>
          <a:ln w="38100">
            <a:solidFill>
              <a:srgbClr val="FF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US"/>
          </a:p>
        </p:txBody>
      </p:sp>
      <p:sp>
        <p:nvSpPr>
          <p:cNvPr id="2054" name="Text Box 15"/>
          <p:cNvSpPr txBox="1">
            <a:spLocks noChangeArrowheads="1"/>
          </p:cNvSpPr>
          <p:nvPr/>
        </p:nvSpPr>
        <p:spPr bwMode="auto">
          <a:xfrm>
            <a:off x="0" y="1857375"/>
            <a:ext cx="914400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US" altLang="es-US" sz="2800"/>
              <a:t> </a:t>
            </a:r>
            <a:r>
              <a:rPr lang="es-US" altLang="es-US" sz="2800" b="1" i="1"/>
              <a:t>Experiencia y Lecciones del  Diálogo de Políticas para la Agricultura Familiar en el MERCOSUR</a:t>
            </a:r>
          </a:p>
          <a:p>
            <a:pPr algn="ctr" eaLnBrk="1" hangingPunct="1">
              <a:spcBef>
                <a:spcPct val="50000"/>
              </a:spcBef>
            </a:pPr>
            <a:r>
              <a:rPr lang="es-US" altLang="es-US" sz="2800" b="1" i="1"/>
              <a:t>El Programa FIDA MERCOSUR</a:t>
            </a:r>
          </a:p>
          <a:p>
            <a:pPr algn="ctr" eaLnBrk="1" hangingPunct="1">
              <a:spcBef>
                <a:spcPct val="50000"/>
              </a:spcBef>
            </a:pPr>
            <a:endParaRPr lang="es-US" altLang="es-US" sz="2800" b="1" i="1"/>
          </a:p>
          <a:p>
            <a:pPr algn="ctr" eaLnBrk="1" hangingPunct="1">
              <a:spcBef>
                <a:spcPct val="50000"/>
              </a:spcBef>
            </a:pPr>
            <a:r>
              <a:rPr lang="es-ES" altLang="es-US" sz="2400" i="1"/>
              <a:t>Motivos de su creación, Resultados de su acción y Enseñazas</a:t>
            </a:r>
            <a:endParaRPr lang="es-US" altLang="es-US" sz="24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logo150VA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60350"/>
            <a:ext cx="1152525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Line 6"/>
          <p:cNvSpPr>
            <a:spLocks noChangeShapeType="1"/>
          </p:cNvSpPr>
          <p:nvPr/>
        </p:nvSpPr>
        <p:spPr bwMode="auto">
          <a:xfrm>
            <a:off x="0" y="908050"/>
            <a:ext cx="9144000" cy="0"/>
          </a:xfrm>
          <a:prstGeom prst="line">
            <a:avLst/>
          </a:prstGeom>
          <a:noFill/>
          <a:ln w="28575">
            <a:solidFill>
              <a:srgbClr val="FF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US"/>
          </a:p>
        </p:txBody>
      </p:sp>
      <p:sp>
        <p:nvSpPr>
          <p:cNvPr id="11268" name="Text Box 8"/>
          <p:cNvSpPr txBox="1">
            <a:spLocks noChangeArrowheads="1"/>
          </p:cNvSpPr>
          <p:nvPr/>
        </p:nvSpPr>
        <p:spPr bwMode="auto">
          <a:xfrm>
            <a:off x="6588125" y="6308725"/>
            <a:ext cx="22685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s-ES" altLang="es-US" sz="900">
                <a:latin typeface="Tahoma" panose="020B0604030504040204" pitchFamily="34" charset="0"/>
              </a:rPr>
              <a:t>FIDA-MERCOSUR-CLAEH</a:t>
            </a:r>
          </a:p>
          <a:p>
            <a:pPr algn="r" eaLnBrk="1" hangingPunct="1"/>
            <a:r>
              <a:rPr lang="es-ES" altLang="es-US" sz="900">
                <a:latin typeface="Tahoma" panose="020B0604030504040204" pitchFamily="34" charset="0"/>
              </a:rPr>
              <a:t>PROGRAMA REGIONAL FIDA MERCOSUR</a:t>
            </a:r>
            <a:endParaRPr lang="es-ES" altLang="es-US" sz="900">
              <a:solidFill>
                <a:srgbClr val="003300"/>
              </a:solidFill>
              <a:latin typeface="Tahoma" panose="020B0604030504040204" pitchFamily="34" charset="0"/>
            </a:endParaRPr>
          </a:p>
        </p:txBody>
      </p:sp>
      <p:sp>
        <p:nvSpPr>
          <p:cNvPr id="11269" name="Text Box 15"/>
          <p:cNvSpPr txBox="1">
            <a:spLocks noChangeArrowheads="1"/>
          </p:cNvSpPr>
          <p:nvPr/>
        </p:nvSpPr>
        <p:spPr bwMode="auto">
          <a:xfrm>
            <a:off x="0" y="1000125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altLang="es-US" sz="2000" b="1"/>
              <a:t>Resultados: Instrumentos Financieros, Previsionales y Seguros   </a:t>
            </a:r>
            <a:endParaRPr lang="es-ES" altLang="es-US" sz="2000" b="1" i="1">
              <a:solidFill>
                <a:srgbClr val="0033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70" name="Text Box 36"/>
          <p:cNvSpPr txBox="1">
            <a:spLocks noChangeArrowheads="1"/>
          </p:cNvSpPr>
          <p:nvPr/>
        </p:nvSpPr>
        <p:spPr bwMode="auto">
          <a:xfrm>
            <a:off x="357188" y="1714500"/>
            <a:ext cx="8286750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s-ES" altLang="es-US" sz="1400" b="1"/>
              <a:t>2008 </a:t>
            </a:r>
            <a:r>
              <a:rPr lang="es-ES" altLang="es-US" sz="1400"/>
              <a:t>Creación del Fondo Agropecuario de Emergencia </a:t>
            </a:r>
            <a:r>
              <a:rPr lang="es-ES" altLang="es-US" sz="1400" i="1" u="sng"/>
              <a:t>en Uruguay</a:t>
            </a:r>
          </a:p>
          <a:p>
            <a:pPr algn="just" eaLnBrk="1" hangingPunct="1"/>
            <a:r>
              <a:rPr lang="es-ES" altLang="es-US" sz="1400"/>
              <a:t>  </a:t>
            </a:r>
          </a:p>
          <a:p>
            <a:pPr algn="just" eaLnBrk="1" hangingPunct="1"/>
            <a:r>
              <a:rPr lang="es-ES" altLang="es-US" sz="1400" b="1"/>
              <a:t>2008</a:t>
            </a:r>
            <a:r>
              <a:rPr lang="es-ES" altLang="es-US" sz="1400"/>
              <a:t> Iniciación del Programa Mais Alimentos del PRONAF </a:t>
            </a:r>
            <a:r>
              <a:rPr lang="es-ES" altLang="es-US" sz="1400" i="1" u="sng"/>
              <a:t>en Brasil,</a:t>
            </a:r>
            <a:r>
              <a:rPr lang="es-ES" altLang="es-US" sz="1400"/>
              <a:t> para apoyar la modernización en equipamiento de la Agricultura Familiar</a:t>
            </a:r>
          </a:p>
          <a:p>
            <a:pPr algn="just" eaLnBrk="1" hangingPunct="1"/>
            <a:endParaRPr lang="es-ES" altLang="es-US" sz="1400"/>
          </a:p>
          <a:p>
            <a:pPr algn="just" eaLnBrk="1" hangingPunct="1"/>
            <a:r>
              <a:rPr lang="es-ES" altLang="es-US" sz="1400" b="1"/>
              <a:t>2009-2010</a:t>
            </a:r>
            <a:r>
              <a:rPr lang="es-ES" altLang="es-US" sz="1400"/>
              <a:t> Bonificación de los aportes a la seguridad social </a:t>
            </a:r>
            <a:r>
              <a:rPr lang="es-ES" altLang="es-US" sz="1400" i="1" u="sng"/>
              <a:t>en Uruguay y Argentina</a:t>
            </a:r>
          </a:p>
          <a:p>
            <a:pPr algn="just" eaLnBrk="1" hangingPunct="1"/>
            <a:endParaRPr lang="es-ES" altLang="es-US" sz="1400" b="1"/>
          </a:p>
          <a:p>
            <a:pPr algn="just" eaLnBrk="1" hangingPunct="1"/>
            <a:r>
              <a:rPr lang="es-ES" altLang="es-US" sz="1400" b="1"/>
              <a:t>2010</a:t>
            </a:r>
            <a:r>
              <a:rPr lang="es-ES" altLang="es-US" sz="1400"/>
              <a:t> Desarrollo de experiencias de Fondos Rotatorios </a:t>
            </a:r>
            <a:r>
              <a:rPr lang="es-ES" altLang="es-US" sz="1400" i="1" u="sng"/>
              <a:t>en Argentina</a:t>
            </a:r>
            <a:r>
              <a:rPr lang="es-ES" altLang="es-US" sz="1400"/>
              <a:t>, Certificados de Depósito </a:t>
            </a:r>
            <a:r>
              <a:rPr lang="es-ES" altLang="es-US" sz="1400" i="1" u="sng"/>
              <a:t>en Paraguay,</a:t>
            </a:r>
            <a:r>
              <a:rPr lang="es-ES" altLang="es-US" sz="1400"/>
              <a:t> y Microcrédito Rural </a:t>
            </a:r>
            <a:r>
              <a:rPr lang="es-ES" altLang="es-US" sz="1400" i="1" u="sng"/>
              <a:t>en Uruguay</a:t>
            </a:r>
            <a:endParaRPr lang="es-ES" altLang="es-US" sz="1400"/>
          </a:p>
          <a:p>
            <a:pPr eaLnBrk="1" hangingPunct="1"/>
            <a:endParaRPr lang="es-ES" altLang="es-US" sz="1400"/>
          </a:p>
          <a:p>
            <a:pPr eaLnBrk="1" hangingPunct="1"/>
            <a:r>
              <a:rPr lang="es-ES" altLang="es-US" sz="1400" b="1"/>
              <a:t>2010 </a:t>
            </a:r>
            <a:r>
              <a:rPr lang="es-ES" altLang="es-US" sz="1400"/>
              <a:t>Creación del Fondo de Desarrollo Rural </a:t>
            </a:r>
            <a:r>
              <a:rPr lang="es-ES" altLang="es-US" sz="1400" i="1" u="sng"/>
              <a:t>en Uruguay</a:t>
            </a:r>
          </a:p>
          <a:p>
            <a:pPr eaLnBrk="1" hangingPunct="1"/>
            <a:r>
              <a:rPr lang="es-ES" altLang="es-US" sz="1400"/>
              <a:t> </a:t>
            </a:r>
          </a:p>
          <a:p>
            <a:pPr algn="just" eaLnBrk="1" hangingPunct="1"/>
            <a:r>
              <a:rPr lang="es-ES" altLang="es-US" sz="1400" b="1"/>
              <a:t>2010</a:t>
            </a:r>
            <a:r>
              <a:rPr lang="es-ES" altLang="es-US" sz="1400"/>
              <a:t> Creación del Programa de Fomento de la Producción de Alimentos por la Agricultura Familiar </a:t>
            </a:r>
            <a:r>
              <a:rPr lang="es-ES" altLang="es-US" sz="1400" i="1" u="sng"/>
              <a:t>en Paraguay</a:t>
            </a:r>
          </a:p>
          <a:p>
            <a:pPr eaLnBrk="1" hangingPunct="1"/>
            <a:endParaRPr lang="es-ES" altLang="es-US" sz="1400" i="1" u="sng"/>
          </a:p>
          <a:p>
            <a:pPr algn="just" eaLnBrk="1" hangingPunct="1"/>
            <a:r>
              <a:rPr lang="es-ES" altLang="es-US" sz="1400" b="1"/>
              <a:t>2011</a:t>
            </a:r>
            <a:r>
              <a:rPr lang="es-ES" altLang="es-US" sz="1400"/>
              <a:t> Implementación de pruebas piloto de seguros en algunas provincias </a:t>
            </a:r>
            <a:r>
              <a:rPr lang="es-ES" altLang="es-US" sz="1400" i="1" u="sng"/>
              <a:t>en Argentina</a:t>
            </a:r>
            <a:r>
              <a:rPr lang="es-ES" altLang="es-US" sz="1400"/>
              <a:t>,  expansión del sistema de primas bonificadas para la contratación de seguros </a:t>
            </a:r>
            <a:r>
              <a:rPr lang="es-ES" altLang="es-US" sz="1400" i="1" u="sng"/>
              <a:t>en Uruguay</a:t>
            </a:r>
            <a:r>
              <a:rPr lang="es-ES" altLang="es-US" sz="1400"/>
              <a:t>, adecuación de modalidades de seguro </a:t>
            </a:r>
            <a:r>
              <a:rPr lang="es-ES" altLang="es-US" sz="1400" i="1" u="sng"/>
              <a:t>en Brasil</a:t>
            </a:r>
            <a:r>
              <a:rPr lang="es-ES" altLang="es-US" sz="1400"/>
              <a:t> para atender riesgo climático y de mercado</a:t>
            </a:r>
            <a:endParaRPr lang="es-ES" altLang="es-US" sz="1400" i="1" u="sn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logo150VA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60350"/>
            <a:ext cx="1152525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Line 6"/>
          <p:cNvSpPr>
            <a:spLocks noChangeShapeType="1"/>
          </p:cNvSpPr>
          <p:nvPr/>
        </p:nvSpPr>
        <p:spPr bwMode="auto">
          <a:xfrm>
            <a:off x="0" y="908050"/>
            <a:ext cx="9144000" cy="0"/>
          </a:xfrm>
          <a:prstGeom prst="line">
            <a:avLst/>
          </a:prstGeom>
          <a:noFill/>
          <a:ln w="28575">
            <a:solidFill>
              <a:srgbClr val="FF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US"/>
          </a:p>
        </p:txBody>
      </p:sp>
      <p:sp>
        <p:nvSpPr>
          <p:cNvPr id="12292" name="Text Box 8"/>
          <p:cNvSpPr txBox="1">
            <a:spLocks noChangeArrowheads="1"/>
          </p:cNvSpPr>
          <p:nvPr/>
        </p:nvSpPr>
        <p:spPr bwMode="auto">
          <a:xfrm>
            <a:off x="6588125" y="6308725"/>
            <a:ext cx="22685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s-ES" altLang="es-US" sz="900">
                <a:latin typeface="Tahoma" panose="020B0604030504040204" pitchFamily="34" charset="0"/>
              </a:rPr>
              <a:t>FIDA-MERCOSUR-CLAEH</a:t>
            </a:r>
          </a:p>
          <a:p>
            <a:pPr algn="r" eaLnBrk="1" hangingPunct="1"/>
            <a:r>
              <a:rPr lang="es-ES" altLang="es-US" sz="900">
                <a:latin typeface="Tahoma" panose="020B0604030504040204" pitchFamily="34" charset="0"/>
              </a:rPr>
              <a:t>PROGRAMA REGIONAL FIDA MERCOSUR</a:t>
            </a:r>
            <a:endParaRPr lang="es-ES" altLang="es-US" sz="900">
              <a:solidFill>
                <a:srgbClr val="003300"/>
              </a:solidFill>
              <a:latin typeface="Tahoma" panose="020B0604030504040204" pitchFamily="34" charset="0"/>
            </a:endParaRPr>
          </a:p>
        </p:txBody>
      </p:sp>
      <p:sp>
        <p:nvSpPr>
          <p:cNvPr id="12293" name="Text Box 15"/>
          <p:cNvSpPr txBox="1">
            <a:spLocks noChangeArrowheads="1"/>
          </p:cNvSpPr>
          <p:nvPr/>
        </p:nvSpPr>
        <p:spPr bwMode="auto">
          <a:xfrm>
            <a:off x="142875" y="1100138"/>
            <a:ext cx="9001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altLang="es-US" sz="2000" b="1"/>
              <a:t>Resultados: Avances en la Política de Compras Públicas a la AF </a:t>
            </a:r>
          </a:p>
        </p:txBody>
      </p:sp>
      <p:sp>
        <p:nvSpPr>
          <p:cNvPr id="12294" name="Text Box 36"/>
          <p:cNvSpPr txBox="1">
            <a:spLocks noChangeArrowheads="1"/>
          </p:cNvSpPr>
          <p:nvPr/>
        </p:nvSpPr>
        <p:spPr bwMode="auto">
          <a:xfrm>
            <a:off x="428625" y="1714500"/>
            <a:ext cx="828675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s-ES" altLang="es-US" sz="1600"/>
              <a:t> </a:t>
            </a:r>
          </a:p>
          <a:p>
            <a:pPr algn="just" eaLnBrk="1" hangingPunct="1"/>
            <a:r>
              <a:rPr lang="es-ES" altLang="es-US" sz="1400" b="1"/>
              <a:t>2009</a:t>
            </a:r>
            <a:r>
              <a:rPr lang="es-ES" altLang="es-US" sz="1400"/>
              <a:t> Ley de Compras Públicas a la Agricultura Familiar </a:t>
            </a:r>
            <a:r>
              <a:rPr lang="es-ES" altLang="es-US" sz="1400" i="1" u="sng"/>
              <a:t>en Brasil</a:t>
            </a:r>
            <a:r>
              <a:rPr lang="es-ES" altLang="es-US" sz="1400"/>
              <a:t> asignándole 30 % de los recursos del Programa Nacional de Alimentación Escolar (PNAE), con mecanismos de garantía de precios y procesos de adquisición facilitados</a:t>
            </a:r>
          </a:p>
          <a:p>
            <a:pPr algn="just" eaLnBrk="1" hangingPunct="1"/>
            <a:r>
              <a:rPr lang="es-ES" altLang="es-US" sz="1400"/>
              <a:t> </a:t>
            </a:r>
          </a:p>
          <a:p>
            <a:pPr algn="just" eaLnBrk="1" hangingPunct="1"/>
            <a:r>
              <a:rPr lang="es-ES" altLang="es-US" sz="1400" b="1"/>
              <a:t>2010 </a:t>
            </a:r>
            <a:r>
              <a:rPr lang="es-ES" altLang="es-US" sz="1400"/>
              <a:t>Declaración de Ministros en el marco de la REAF que instaló el Programa Regional de Compras Públicas </a:t>
            </a:r>
            <a:r>
              <a:rPr lang="es-ES" altLang="es-US" sz="1400" i="1" u="sng"/>
              <a:t>en el bloque  </a:t>
            </a:r>
          </a:p>
          <a:p>
            <a:pPr algn="just" eaLnBrk="1" hangingPunct="1"/>
            <a:endParaRPr lang="es-ES" altLang="es-US" sz="1400"/>
          </a:p>
          <a:p>
            <a:pPr algn="just" eaLnBrk="1" hangingPunct="1"/>
            <a:r>
              <a:rPr lang="es-ES" altLang="es-US" sz="1400" b="1"/>
              <a:t>2011</a:t>
            </a:r>
            <a:r>
              <a:rPr lang="es-ES" altLang="es-US" sz="1400"/>
              <a:t> Aumento del tope de valor de venta de la Agricultura Familiar al Programa de Adquisición de Alimentos (PAA) </a:t>
            </a:r>
            <a:r>
              <a:rPr lang="es-ES" altLang="es-US" sz="1400" i="1" u="sng"/>
              <a:t>en Brasil</a:t>
            </a:r>
            <a:r>
              <a:rPr lang="es-ES" altLang="es-US" sz="1400"/>
              <a:t>, para donación a personas que viven en inseguridad alimentaria, por medio de instituciones sociales y entes públicos (pasó de USD 1.250 a USD 2.750 por agricultor). </a:t>
            </a:r>
          </a:p>
          <a:p>
            <a:pPr algn="just" eaLnBrk="1" hangingPunct="1"/>
            <a:endParaRPr lang="es-ES" altLang="es-US" sz="1400"/>
          </a:p>
          <a:p>
            <a:pPr algn="just" eaLnBrk="1" hangingPunct="1"/>
            <a:r>
              <a:rPr lang="es-ES" altLang="es-US" sz="1400" b="1"/>
              <a:t>2013</a:t>
            </a:r>
            <a:r>
              <a:rPr lang="es-ES" altLang="es-US" sz="1400"/>
              <a:t> Decreto sobre proceso simplificado para la adquisición de productos agropecuarios de la Agricultura Familiar </a:t>
            </a:r>
            <a:r>
              <a:rPr lang="es-ES" altLang="es-US" sz="1400" i="1" u="sng"/>
              <a:t>en Paraguay</a:t>
            </a:r>
            <a:endParaRPr lang="es-ES" altLang="es-US" sz="1400"/>
          </a:p>
          <a:p>
            <a:pPr algn="just" eaLnBrk="1" hangingPunct="1"/>
            <a:endParaRPr lang="es-ES" altLang="es-US" sz="1400" b="1"/>
          </a:p>
          <a:p>
            <a:pPr algn="just" eaLnBrk="1" hangingPunct="1"/>
            <a:r>
              <a:rPr lang="es-ES" altLang="es-US" sz="1400" b="1"/>
              <a:t>2015</a:t>
            </a:r>
            <a:r>
              <a:rPr lang="es-ES" altLang="es-US" sz="1400"/>
              <a:t> Reglamentación de la ley de compras púbicas que reserva el 30 % del mercado para compras a la Agricultura Familiar </a:t>
            </a:r>
            <a:r>
              <a:rPr lang="es-ES" altLang="es-US" sz="1400" i="1" u="sng"/>
              <a:t>en Uruguay</a:t>
            </a:r>
            <a:endParaRPr lang="es-ES" altLang="es-US" sz="1400"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logo150VA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60350"/>
            <a:ext cx="1152525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Line 6"/>
          <p:cNvSpPr>
            <a:spLocks noChangeShapeType="1"/>
          </p:cNvSpPr>
          <p:nvPr/>
        </p:nvSpPr>
        <p:spPr bwMode="auto">
          <a:xfrm>
            <a:off x="0" y="908050"/>
            <a:ext cx="9144000" cy="0"/>
          </a:xfrm>
          <a:prstGeom prst="line">
            <a:avLst/>
          </a:prstGeom>
          <a:noFill/>
          <a:ln w="28575">
            <a:solidFill>
              <a:srgbClr val="FF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US"/>
          </a:p>
        </p:txBody>
      </p:sp>
      <p:sp>
        <p:nvSpPr>
          <p:cNvPr id="13316" name="Text Box 8"/>
          <p:cNvSpPr txBox="1">
            <a:spLocks noChangeArrowheads="1"/>
          </p:cNvSpPr>
          <p:nvPr/>
        </p:nvSpPr>
        <p:spPr bwMode="auto">
          <a:xfrm>
            <a:off x="6588125" y="6308725"/>
            <a:ext cx="22685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s-ES" altLang="es-US" sz="900">
                <a:latin typeface="Tahoma" panose="020B0604030504040204" pitchFamily="34" charset="0"/>
              </a:rPr>
              <a:t>FIDA-MERCOSUR-CLAEH</a:t>
            </a:r>
          </a:p>
          <a:p>
            <a:pPr algn="r" eaLnBrk="1" hangingPunct="1"/>
            <a:r>
              <a:rPr lang="es-ES" altLang="es-US" sz="900">
                <a:latin typeface="Tahoma" panose="020B0604030504040204" pitchFamily="34" charset="0"/>
              </a:rPr>
              <a:t>PROGRAMA REGIONAL FIDA MERCOSUR</a:t>
            </a:r>
            <a:endParaRPr lang="es-ES" altLang="es-US" sz="900">
              <a:solidFill>
                <a:srgbClr val="003300"/>
              </a:solidFill>
              <a:latin typeface="Tahoma" panose="020B0604030504040204" pitchFamily="34" charset="0"/>
            </a:endParaRPr>
          </a:p>
        </p:txBody>
      </p:sp>
      <p:sp>
        <p:nvSpPr>
          <p:cNvPr id="13317" name="Text Box 15"/>
          <p:cNvSpPr txBox="1">
            <a:spLocks noChangeArrowheads="1"/>
          </p:cNvSpPr>
          <p:nvPr/>
        </p:nvSpPr>
        <p:spPr bwMode="auto">
          <a:xfrm>
            <a:off x="720725" y="1100138"/>
            <a:ext cx="7704138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altLang="es-US" sz="2000" b="1"/>
              <a:t>Resultados: Otros cambios destacables para la atención de las necesidades de la Agricultura Familiar  </a:t>
            </a:r>
          </a:p>
          <a:p>
            <a:pPr algn="ctr" eaLnBrk="1" hangingPunct="1">
              <a:spcBef>
                <a:spcPct val="50000"/>
              </a:spcBef>
            </a:pPr>
            <a:endParaRPr lang="es-ES" altLang="es-US" sz="2400" b="1" i="1">
              <a:solidFill>
                <a:srgbClr val="0033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8" name="Text Box 36"/>
          <p:cNvSpPr txBox="1">
            <a:spLocks noChangeArrowheads="1"/>
          </p:cNvSpPr>
          <p:nvPr/>
        </p:nvSpPr>
        <p:spPr bwMode="auto">
          <a:xfrm>
            <a:off x="357188" y="2000250"/>
            <a:ext cx="8358187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s-ES" altLang="es-US" sz="1400" b="1"/>
              <a:t>2011</a:t>
            </a:r>
            <a:r>
              <a:rPr lang="es-ES" altLang="es-US" sz="1400"/>
              <a:t> Programa de Formación de Jóvenes Líderes </a:t>
            </a:r>
            <a:r>
              <a:rPr lang="es-ES" altLang="es-US" sz="1400" i="1" u="sng"/>
              <a:t>en el bloque</a:t>
            </a:r>
            <a:r>
              <a:rPr lang="es-ES" altLang="es-US" sz="1400"/>
              <a:t> </a:t>
            </a:r>
          </a:p>
          <a:p>
            <a:pPr algn="just" eaLnBrk="1" hangingPunct="1"/>
            <a:endParaRPr lang="es-ES" altLang="es-US" sz="1400" b="1"/>
          </a:p>
          <a:p>
            <a:pPr algn="just" eaLnBrk="1" hangingPunct="1"/>
            <a:r>
              <a:rPr lang="es-ES" altLang="es-US" sz="1400" b="1"/>
              <a:t>2012</a:t>
            </a:r>
            <a:r>
              <a:rPr lang="es-ES" altLang="es-US" sz="1400"/>
              <a:t> Estudios presentados en la REAF sobre la problemática de la concentración y extranjerización de la tierra en los 4 países fundadores del bloque, que derivó en la sanción de nuevas normas </a:t>
            </a:r>
            <a:r>
              <a:rPr lang="es-ES" altLang="es-US" sz="1400" i="1" u="sng"/>
              <a:t>en Argentina, Brasil y Uruguay</a:t>
            </a:r>
            <a:r>
              <a:rPr lang="es-ES" altLang="es-US" sz="1400"/>
              <a:t>, que modificaron las condiciones para efectuar compraventas de tierras, definieron un tributación progresiva sobre la concentración de la tierra e incrementaron el presupuesto asignado a la compra de tierras por instituciones del Estado para ofrecer a la Agricultura Familiar bajo diferentes modalidades de uso: arrendamiento, comodato, venta.</a:t>
            </a:r>
          </a:p>
          <a:p>
            <a:pPr algn="just" eaLnBrk="1" hangingPunct="1"/>
            <a:r>
              <a:rPr lang="es-ES" altLang="es-US" sz="1400"/>
              <a:t> </a:t>
            </a:r>
          </a:p>
          <a:p>
            <a:pPr algn="just" eaLnBrk="1" hangingPunct="1"/>
            <a:r>
              <a:rPr lang="es-ES" altLang="es-US" sz="1400" b="1"/>
              <a:t>2012</a:t>
            </a:r>
            <a:r>
              <a:rPr lang="es-ES" altLang="es-US" sz="1400"/>
              <a:t> Programa regional de fortalecimiento de políticas de igualdad de género en la Agricultura Familiar del Mercosur – AECID </a:t>
            </a:r>
            <a:r>
              <a:rPr lang="es-ES" altLang="es-US" sz="1400" i="1" u="sng"/>
              <a:t>en el bloque</a:t>
            </a:r>
            <a:endParaRPr lang="es-ES" altLang="es-US" sz="1400"/>
          </a:p>
          <a:p>
            <a:pPr algn="just" eaLnBrk="1" hangingPunct="1"/>
            <a:r>
              <a:rPr lang="es-ES" altLang="es-US" sz="1400"/>
              <a:t> </a:t>
            </a:r>
          </a:p>
          <a:p>
            <a:pPr algn="just" eaLnBrk="1" hangingPunct="1"/>
            <a:r>
              <a:rPr lang="es-ES" altLang="es-US" sz="1400" b="1"/>
              <a:t>2013</a:t>
            </a:r>
            <a:r>
              <a:rPr lang="es-ES" altLang="es-US" sz="1400"/>
              <a:t> Referencia a la Reunión Especializada de Agricultura Familiar del Mercosur (REAF) como espacio exitoso de dialogo político </a:t>
            </a:r>
            <a:r>
              <a:rPr lang="es-ES" altLang="es-US" sz="1400" i="1" u="sng"/>
              <a:t>en el bloque</a:t>
            </a:r>
            <a:r>
              <a:rPr lang="es-ES" altLang="es-US" sz="1400"/>
              <a:t> para contribuir con el Grupo Temático de Agricultura Familia de la CELAC y con la implementación del Plan de Seguridad y Soberanía Alimentaria de la CELAC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logo150VA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60350"/>
            <a:ext cx="1152525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Line 6"/>
          <p:cNvSpPr>
            <a:spLocks noChangeShapeType="1"/>
          </p:cNvSpPr>
          <p:nvPr/>
        </p:nvSpPr>
        <p:spPr bwMode="auto">
          <a:xfrm>
            <a:off x="0" y="908050"/>
            <a:ext cx="9144000" cy="0"/>
          </a:xfrm>
          <a:prstGeom prst="line">
            <a:avLst/>
          </a:prstGeom>
          <a:noFill/>
          <a:ln w="28575">
            <a:solidFill>
              <a:srgbClr val="FF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US"/>
          </a:p>
        </p:txBody>
      </p:sp>
      <p:sp>
        <p:nvSpPr>
          <p:cNvPr id="14340" name="Text Box 8"/>
          <p:cNvSpPr txBox="1">
            <a:spLocks noChangeArrowheads="1"/>
          </p:cNvSpPr>
          <p:nvPr/>
        </p:nvSpPr>
        <p:spPr bwMode="auto">
          <a:xfrm>
            <a:off x="6588125" y="6308725"/>
            <a:ext cx="22685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s-ES" altLang="es-US" sz="900">
                <a:latin typeface="Tahoma" panose="020B0604030504040204" pitchFamily="34" charset="0"/>
              </a:rPr>
              <a:t>FIDA-MERCOSUR-CLAEH</a:t>
            </a:r>
          </a:p>
          <a:p>
            <a:pPr algn="r" eaLnBrk="1" hangingPunct="1"/>
            <a:r>
              <a:rPr lang="es-ES" altLang="es-US" sz="900">
                <a:latin typeface="Tahoma" panose="020B0604030504040204" pitchFamily="34" charset="0"/>
              </a:rPr>
              <a:t>PROGRAMA REGIONAL FIDA MERCOSUR</a:t>
            </a:r>
            <a:endParaRPr lang="es-ES" altLang="es-US" sz="900">
              <a:solidFill>
                <a:srgbClr val="003300"/>
              </a:solidFill>
              <a:latin typeface="Tahoma" panose="020B0604030504040204" pitchFamily="34" charset="0"/>
            </a:endParaRPr>
          </a:p>
        </p:txBody>
      </p:sp>
      <p:sp>
        <p:nvSpPr>
          <p:cNvPr id="14341" name="Text Box 15"/>
          <p:cNvSpPr txBox="1">
            <a:spLocks noChangeArrowheads="1"/>
          </p:cNvSpPr>
          <p:nvPr/>
        </p:nvSpPr>
        <p:spPr bwMode="auto">
          <a:xfrm>
            <a:off x="720725" y="1100138"/>
            <a:ext cx="77041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altLang="es-US" sz="2000" b="1"/>
              <a:t>Principales resultados y enseñanzas de lo actuado</a:t>
            </a:r>
            <a:endParaRPr lang="es-ES" altLang="es-US" sz="2000"/>
          </a:p>
        </p:txBody>
      </p:sp>
      <p:sp>
        <p:nvSpPr>
          <p:cNvPr id="14342" name="Text Box 36"/>
          <p:cNvSpPr txBox="1">
            <a:spLocks noChangeArrowheads="1"/>
          </p:cNvSpPr>
          <p:nvPr/>
        </p:nvSpPr>
        <p:spPr bwMode="auto">
          <a:xfrm>
            <a:off x="719138" y="1857375"/>
            <a:ext cx="7705725" cy="390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buFont typeface="Wingdings" panose="05000000000000000000" pitchFamily="2" charset="2"/>
              <a:buChar char="ü"/>
            </a:pPr>
            <a:r>
              <a:rPr lang="es-ES" altLang="es-US" sz="1600">
                <a:solidFill>
                  <a:srgbClr val="FF0000"/>
                </a:solidFill>
              </a:rPr>
              <a:t>La adecuación de la institucionalidad pública </a:t>
            </a:r>
            <a:r>
              <a:rPr lang="es-ES" altLang="es-US" sz="1600"/>
              <a:t>de varios países de la región para atender al sector de la Agricultura Familiar</a:t>
            </a:r>
          </a:p>
          <a:p>
            <a:pPr algn="just" eaLnBrk="1" hangingPunct="1">
              <a:buFont typeface="Wingdings" panose="05000000000000000000" pitchFamily="2" charset="2"/>
              <a:buChar char="ü"/>
            </a:pPr>
            <a:endParaRPr lang="es-ES" altLang="es-US" sz="1600"/>
          </a:p>
          <a:p>
            <a:pPr algn="just" eaLnBrk="1" hangingPunct="1">
              <a:buFont typeface="Wingdings" panose="05000000000000000000" pitchFamily="2" charset="2"/>
              <a:buChar char="ü"/>
            </a:pPr>
            <a:r>
              <a:rPr lang="es-ES" altLang="es-US" sz="1600">
                <a:solidFill>
                  <a:srgbClr val="FF0000"/>
                </a:solidFill>
              </a:rPr>
              <a:t>El reconocimiento por parte de las diferentes autoridades de gobierno del valor positivo que implica profundizar el diálogo político con las Organizaciones de la Agricultura Familiar (OAF)</a:t>
            </a:r>
            <a:r>
              <a:rPr lang="es-ES" altLang="es-US" sz="1600"/>
              <a:t>, tanto para el diseño como la aplicación de políticas y proyectos, y la consecuente creación y apoyo al funcionamiento de instancias de consulta de naturaleza variada (Secciones Nacionales, Consejos Consultivos, Mesas de Desarrollo, Foros, etc.) </a:t>
            </a:r>
          </a:p>
          <a:p>
            <a:pPr algn="just" eaLnBrk="1" hangingPunct="1">
              <a:buFont typeface="Wingdings" panose="05000000000000000000" pitchFamily="2" charset="2"/>
              <a:buChar char="ü"/>
            </a:pPr>
            <a:endParaRPr lang="es-ES" altLang="es-US" sz="1600"/>
          </a:p>
          <a:p>
            <a:pPr algn="just" eaLnBrk="1" hangingPunct="1">
              <a:buFont typeface="Wingdings" panose="05000000000000000000" pitchFamily="2" charset="2"/>
              <a:buChar char="ü"/>
            </a:pPr>
            <a:r>
              <a:rPr lang="es-ES" altLang="es-US" sz="1600">
                <a:solidFill>
                  <a:srgbClr val="FF0000"/>
                </a:solidFill>
              </a:rPr>
              <a:t>El Registro de Agricultura Familiar </a:t>
            </a:r>
            <a:r>
              <a:rPr lang="es-ES" altLang="es-US" sz="1600"/>
              <a:t>está activo en los países fundadores del bloque, siendo utilizado con diferente rigurosidad para la identificación de los beneficiarios de las políticas diferenciadas y los proyectos de desarrollo (en particular de las operaciones del FIDA)</a:t>
            </a:r>
          </a:p>
          <a:p>
            <a:pPr algn="just" eaLnBrk="1" hangingPunct="1">
              <a:spcBef>
                <a:spcPct val="50000"/>
              </a:spcBef>
            </a:pPr>
            <a:endParaRPr lang="es-ES" altLang="es-U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 descr="logo150VA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60350"/>
            <a:ext cx="1152525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Line 6"/>
          <p:cNvSpPr>
            <a:spLocks noChangeShapeType="1"/>
          </p:cNvSpPr>
          <p:nvPr/>
        </p:nvSpPr>
        <p:spPr bwMode="auto">
          <a:xfrm>
            <a:off x="0" y="908050"/>
            <a:ext cx="9144000" cy="0"/>
          </a:xfrm>
          <a:prstGeom prst="line">
            <a:avLst/>
          </a:prstGeom>
          <a:noFill/>
          <a:ln w="28575">
            <a:solidFill>
              <a:srgbClr val="FF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US"/>
          </a:p>
        </p:txBody>
      </p:sp>
      <p:sp>
        <p:nvSpPr>
          <p:cNvPr id="15364" name="Text Box 8"/>
          <p:cNvSpPr txBox="1">
            <a:spLocks noChangeArrowheads="1"/>
          </p:cNvSpPr>
          <p:nvPr/>
        </p:nvSpPr>
        <p:spPr bwMode="auto">
          <a:xfrm>
            <a:off x="6588125" y="6308725"/>
            <a:ext cx="22685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s-ES" altLang="es-US" sz="900">
                <a:latin typeface="Tahoma" panose="020B0604030504040204" pitchFamily="34" charset="0"/>
              </a:rPr>
              <a:t>FIDA-MERCOSUR-CLAEH</a:t>
            </a:r>
          </a:p>
          <a:p>
            <a:pPr algn="r" eaLnBrk="1" hangingPunct="1"/>
            <a:r>
              <a:rPr lang="es-ES" altLang="es-US" sz="900">
                <a:latin typeface="Tahoma" panose="020B0604030504040204" pitchFamily="34" charset="0"/>
              </a:rPr>
              <a:t>PROGRAMA REGIONAL FIDA MERCOSUR</a:t>
            </a:r>
            <a:endParaRPr lang="es-ES" altLang="es-US" sz="900">
              <a:solidFill>
                <a:srgbClr val="003300"/>
              </a:solidFill>
              <a:latin typeface="Tahoma" panose="020B0604030504040204" pitchFamily="34" charset="0"/>
            </a:endParaRPr>
          </a:p>
        </p:txBody>
      </p:sp>
      <p:sp>
        <p:nvSpPr>
          <p:cNvPr id="15365" name="Text Box 15"/>
          <p:cNvSpPr txBox="1">
            <a:spLocks noChangeArrowheads="1"/>
          </p:cNvSpPr>
          <p:nvPr/>
        </p:nvSpPr>
        <p:spPr bwMode="auto">
          <a:xfrm>
            <a:off x="720725" y="1100138"/>
            <a:ext cx="77041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altLang="es-US" sz="2000" b="1"/>
              <a:t>Principales resultados y enseñanzas de lo actuado</a:t>
            </a:r>
            <a:endParaRPr lang="es-ES" altLang="es-US" sz="2400" b="1" i="1">
              <a:solidFill>
                <a:srgbClr val="003300"/>
              </a:solidFill>
              <a:latin typeface="Trebuchet MS" panose="020B0603020202020204" pitchFamily="34" charset="0"/>
            </a:endParaRPr>
          </a:p>
        </p:txBody>
      </p:sp>
      <p:sp>
        <p:nvSpPr>
          <p:cNvPr id="15366" name="Text Box 36"/>
          <p:cNvSpPr txBox="1">
            <a:spLocks noChangeArrowheads="1"/>
          </p:cNvSpPr>
          <p:nvPr/>
        </p:nvSpPr>
        <p:spPr bwMode="auto">
          <a:xfrm>
            <a:off x="719138" y="1785938"/>
            <a:ext cx="7705725" cy="427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buFont typeface="Wingdings" panose="05000000000000000000" pitchFamily="2" charset="2"/>
              <a:buChar char="ü"/>
            </a:pPr>
            <a:r>
              <a:rPr lang="es-ES" altLang="es-US" sz="1600">
                <a:solidFill>
                  <a:srgbClr val="FF0000"/>
                </a:solidFill>
              </a:rPr>
              <a:t>Las políticas de compras públicas a la AF </a:t>
            </a:r>
            <a:r>
              <a:rPr lang="es-ES" altLang="es-US" sz="1600"/>
              <a:t>están vigentes ya no sólo en Brasil, sino también en otros dos países (en la medida de sus posibilidades) como son Uruguay y Paraguay, complementadas por otras políticas de apoyo a las organizaciones de Agricultores Familiares para que puedan ser proveedores del Estado </a:t>
            </a:r>
          </a:p>
          <a:p>
            <a:pPr algn="just" eaLnBrk="1" hangingPunct="1">
              <a:buFont typeface="Wingdings" panose="05000000000000000000" pitchFamily="2" charset="2"/>
              <a:buChar char="ü"/>
            </a:pPr>
            <a:endParaRPr lang="es-ES" altLang="es-US" sz="1600"/>
          </a:p>
          <a:p>
            <a:pPr algn="just" eaLnBrk="1" hangingPunct="1">
              <a:buFont typeface="Wingdings" panose="05000000000000000000" pitchFamily="2" charset="2"/>
              <a:buChar char="ü"/>
            </a:pPr>
            <a:r>
              <a:rPr lang="es-ES" altLang="es-US" sz="1600"/>
              <a:t>Varios países han desarrollado </a:t>
            </a:r>
            <a:r>
              <a:rPr lang="es-ES" altLang="es-US" sz="1600">
                <a:solidFill>
                  <a:srgbClr val="FF0000"/>
                </a:solidFill>
              </a:rPr>
              <a:t>investigación en tecnologías específica para la Agricultura Familiar</a:t>
            </a:r>
          </a:p>
          <a:p>
            <a:pPr algn="just" eaLnBrk="1" hangingPunct="1">
              <a:buFont typeface="Wingdings" panose="05000000000000000000" pitchFamily="2" charset="2"/>
              <a:buChar char="ü"/>
            </a:pPr>
            <a:endParaRPr lang="es-ES" altLang="es-US" sz="1600"/>
          </a:p>
          <a:p>
            <a:pPr algn="just" eaLnBrk="1" hangingPunct="1">
              <a:buFont typeface="Wingdings" panose="05000000000000000000" pitchFamily="2" charset="2"/>
              <a:buChar char="ü"/>
            </a:pPr>
            <a:r>
              <a:rPr lang="es-ES" altLang="es-US" sz="1600"/>
              <a:t>Varios países han priorización el trabajo en Asociativismo/Cooperativismo, como alternativa de </a:t>
            </a:r>
            <a:r>
              <a:rPr lang="es-ES" altLang="es-US" sz="1600">
                <a:solidFill>
                  <a:srgbClr val="FF0000"/>
                </a:solidFill>
              </a:rPr>
              <a:t>fortalecimiento de las Organizaciones de la Agricultura Familiar </a:t>
            </a:r>
            <a:r>
              <a:rPr lang="es-ES" altLang="es-US" sz="1600"/>
              <a:t>(OAF) para mejorar sus posibilidades de participación en los mercados institucionales y privados, y como beneficiarios directos de los proyectos de desarrollo rural</a:t>
            </a:r>
          </a:p>
          <a:p>
            <a:pPr algn="just" eaLnBrk="1" hangingPunct="1">
              <a:buFont typeface="Wingdings" panose="05000000000000000000" pitchFamily="2" charset="2"/>
              <a:buChar char="ü"/>
            </a:pPr>
            <a:endParaRPr lang="es-ES" altLang="es-US" sz="1600"/>
          </a:p>
          <a:p>
            <a:pPr algn="just" eaLnBrk="1" hangingPunct="1">
              <a:buFont typeface="Wingdings" panose="05000000000000000000" pitchFamily="2" charset="2"/>
              <a:buChar char="ü"/>
            </a:pPr>
            <a:r>
              <a:rPr lang="es-ES" altLang="es-US" sz="1600"/>
              <a:t>Varios países han adecuado sus </a:t>
            </a:r>
            <a:r>
              <a:rPr lang="es-ES" altLang="es-US" sz="1600">
                <a:solidFill>
                  <a:srgbClr val="FF0000"/>
                </a:solidFill>
              </a:rPr>
              <a:t>políticas de seguridad social, financiamiento y seguro agrícola para contemplar a la Agricultura Familiar de manera específica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logo150VA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60350"/>
            <a:ext cx="1152525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Line 6"/>
          <p:cNvSpPr>
            <a:spLocks noChangeShapeType="1"/>
          </p:cNvSpPr>
          <p:nvPr/>
        </p:nvSpPr>
        <p:spPr bwMode="auto">
          <a:xfrm>
            <a:off x="0" y="908050"/>
            <a:ext cx="9144000" cy="0"/>
          </a:xfrm>
          <a:prstGeom prst="line">
            <a:avLst/>
          </a:prstGeom>
          <a:noFill/>
          <a:ln w="28575">
            <a:solidFill>
              <a:srgbClr val="FF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US"/>
          </a:p>
        </p:txBody>
      </p:sp>
      <p:sp>
        <p:nvSpPr>
          <p:cNvPr id="16388" name="Text Box 8"/>
          <p:cNvSpPr txBox="1">
            <a:spLocks noChangeArrowheads="1"/>
          </p:cNvSpPr>
          <p:nvPr/>
        </p:nvSpPr>
        <p:spPr bwMode="auto">
          <a:xfrm>
            <a:off x="6588125" y="6308725"/>
            <a:ext cx="22685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s-ES" altLang="es-US" sz="900">
                <a:latin typeface="Tahoma" panose="020B0604030504040204" pitchFamily="34" charset="0"/>
              </a:rPr>
              <a:t>FIDA-MERCOSUR-CLAEH</a:t>
            </a:r>
          </a:p>
          <a:p>
            <a:pPr algn="r" eaLnBrk="1" hangingPunct="1"/>
            <a:r>
              <a:rPr lang="es-ES" altLang="es-US" sz="900">
                <a:latin typeface="Tahoma" panose="020B0604030504040204" pitchFamily="34" charset="0"/>
              </a:rPr>
              <a:t>PROGRAMA REGIONAL FIDA MERCOSUR</a:t>
            </a:r>
            <a:endParaRPr lang="es-ES" altLang="es-US" sz="900">
              <a:solidFill>
                <a:srgbClr val="003300"/>
              </a:solidFill>
              <a:latin typeface="Tahoma" panose="020B0604030504040204" pitchFamily="34" charset="0"/>
            </a:endParaRPr>
          </a:p>
        </p:txBody>
      </p:sp>
      <p:sp>
        <p:nvSpPr>
          <p:cNvPr id="16389" name="Text Box 15"/>
          <p:cNvSpPr txBox="1">
            <a:spLocks noChangeArrowheads="1"/>
          </p:cNvSpPr>
          <p:nvPr/>
        </p:nvSpPr>
        <p:spPr bwMode="auto">
          <a:xfrm>
            <a:off x="714375" y="1143000"/>
            <a:ext cx="7704138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altLang="es-US" sz="2000" b="1"/>
              <a:t>Principales resultados y enseñanzas de lo actuado </a:t>
            </a:r>
            <a:endParaRPr lang="es-ES" altLang="es-US" sz="2000"/>
          </a:p>
          <a:p>
            <a:pPr algn="ctr" eaLnBrk="1" hangingPunct="1">
              <a:spcBef>
                <a:spcPct val="50000"/>
              </a:spcBef>
            </a:pPr>
            <a:endParaRPr lang="es-ES" altLang="es-US" sz="2400" b="1" i="1">
              <a:solidFill>
                <a:srgbClr val="003300"/>
              </a:solidFill>
              <a:latin typeface="Trebuchet MS" panose="020B0603020202020204" pitchFamily="34" charset="0"/>
            </a:endParaRPr>
          </a:p>
        </p:txBody>
      </p:sp>
      <p:sp>
        <p:nvSpPr>
          <p:cNvPr id="16390" name="Text Box 36"/>
          <p:cNvSpPr txBox="1">
            <a:spLocks noChangeArrowheads="1"/>
          </p:cNvSpPr>
          <p:nvPr/>
        </p:nvSpPr>
        <p:spPr bwMode="auto">
          <a:xfrm>
            <a:off x="719138" y="1785938"/>
            <a:ext cx="7705725" cy="392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buFont typeface="Wingdings" panose="05000000000000000000" pitchFamily="2" charset="2"/>
              <a:buChar char="ü"/>
            </a:pPr>
            <a:endParaRPr lang="es-ES" altLang="es-US" sz="1600"/>
          </a:p>
          <a:p>
            <a:pPr algn="just" eaLnBrk="1" hangingPunct="1">
              <a:buFont typeface="Wingdings" panose="05000000000000000000" pitchFamily="2" charset="2"/>
              <a:buChar char="ü"/>
            </a:pPr>
            <a:r>
              <a:rPr lang="es-ES" altLang="es-US" sz="1600"/>
              <a:t>Varios países han adoptado medidas para </a:t>
            </a:r>
            <a:r>
              <a:rPr lang="es-ES" altLang="es-US" sz="1600">
                <a:solidFill>
                  <a:srgbClr val="FF0000"/>
                </a:solidFill>
              </a:rPr>
              <a:t>controlar la concentración y extranjerización de la tierra y para facilitar el acceso de los AF a la misma</a:t>
            </a:r>
          </a:p>
          <a:p>
            <a:pPr algn="just" eaLnBrk="1" hangingPunct="1">
              <a:buFont typeface="Wingdings" panose="05000000000000000000" pitchFamily="2" charset="2"/>
              <a:buChar char="ü"/>
            </a:pPr>
            <a:endParaRPr lang="es-ES" altLang="es-US" sz="1600"/>
          </a:p>
          <a:p>
            <a:pPr algn="just" eaLnBrk="1" hangingPunct="1">
              <a:buFont typeface="Wingdings" panose="05000000000000000000" pitchFamily="2" charset="2"/>
              <a:buChar char="ü"/>
            </a:pPr>
            <a:r>
              <a:rPr lang="es-ES" altLang="es-US" sz="1600"/>
              <a:t>Los temas de </a:t>
            </a:r>
            <a:r>
              <a:rPr lang="es-ES" altLang="es-US" sz="1600">
                <a:solidFill>
                  <a:srgbClr val="FF0000"/>
                </a:solidFill>
              </a:rPr>
              <a:t>género y juventud son priorizados en los proyectos de desarrollo</a:t>
            </a:r>
            <a:r>
              <a:rPr lang="es-ES" altLang="es-US" sz="1600"/>
              <a:t>, asistiendo a una fracción de la población rural clave para el desarrollo equilibrado de los territorios</a:t>
            </a:r>
          </a:p>
          <a:p>
            <a:pPr algn="just" eaLnBrk="1" hangingPunct="1">
              <a:buFont typeface="Wingdings" panose="05000000000000000000" pitchFamily="2" charset="2"/>
              <a:buChar char="ü"/>
            </a:pPr>
            <a:endParaRPr lang="es-ES" altLang="es-US" sz="1600"/>
          </a:p>
          <a:p>
            <a:pPr algn="just" eaLnBrk="1" hangingPunct="1">
              <a:buFont typeface="Wingdings" panose="05000000000000000000" pitchFamily="2" charset="2"/>
              <a:buChar char="ü"/>
            </a:pPr>
            <a:r>
              <a:rPr lang="es-ES" altLang="es-US" sz="1600"/>
              <a:t>Es un hecho que </a:t>
            </a:r>
            <a:r>
              <a:rPr lang="es-ES" altLang="es-US" sz="1600">
                <a:solidFill>
                  <a:srgbClr val="FF0000"/>
                </a:solidFill>
              </a:rPr>
              <a:t>se han incrementado los presupuestos públicos dirigidos a atender el sector de la AF</a:t>
            </a:r>
            <a:r>
              <a:rPr lang="es-ES" altLang="es-US" sz="1600"/>
              <a:t> con diversos instrumentos </a:t>
            </a:r>
          </a:p>
          <a:p>
            <a:pPr algn="just" eaLnBrk="1" hangingPunct="1">
              <a:buFont typeface="Wingdings" panose="05000000000000000000" pitchFamily="2" charset="2"/>
              <a:buChar char="ü"/>
            </a:pPr>
            <a:endParaRPr lang="es-ES" altLang="es-US" sz="1600"/>
          </a:p>
          <a:p>
            <a:pPr algn="just" eaLnBrk="1" hangingPunct="1">
              <a:buFont typeface="Wingdings" panose="05000000000000000000" pitchFamily="2" charset="2"/>
              <a:buChar char="ü"/>
            </a:pPr>
            <a:r>
              <a:rPr lang="es-ES" altLang="es-US" sz="1600">
                <a:solidFill>
                  <a:srgbClr val="FF0000"/>
                </a:solidFill>
              </a:rPr>
              <a:t>Es altamente valorada la cooperación Sur – Sur </a:t>
            </a:r>
            <a:r>
              <a:rPr lang="es-ES" altLang="es-US" sz="1600"/>
              <a:t>como mecanismo de aprendizaje para adaptar experiencias e ir armonizando políticas diferenciadas para la AF e instrumentos de intervención dirigidos al sector, en el propio MERCOSUR y fuera del bloque (</a:t>
            </a:r>
            <a:r>
              <a:rPr lang="es-ES" altLang="es-US" sz="1600">
                <a:solidFill>
                  <a:srgbClr val="FF0000"/>
                </a:solidFill>
              </a:rPr>
              <a:t>para lo cual se ha desarrollado una metodología</a:t>
            </a:r>
            <a:r>
              <a:rPr lang="es-ES" altLang="es-US" sz="1600"/>
              <a:t>)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 descr="logo150VA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60350"/>
            <a:ext cx="1152525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Line 6"/>
          <p:cNvSpPr>
            <a:spLocks noChangeShapeType="1"/>
          </p:cNvSpPr>
          <p:nvPr/>
        </p:nvSpPr>
        <p:spPr bwMode="auto">
          <a:xfrm>
            <a:off x="0" y="908050"/>
            <a:ext cx="9144000" cy="0"/>
          </a:xfrm>
          <a:prstGeom prst="line">
            <a:avLst/>
          </a:prstGeom>
          <a:noFill/>
          <a:ln w="28575">
            <a:solidFill>
              <a:srgbClr val="FF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US"/>
          </a:p>
        </p:txBody>
      </p:sp>
      <p:sp>
        <p:nvSpPr>
          <p:cNvPr id="17412" name="Text Box 8"/>
          <p:cNvSpPr txBox="1">
            <a:spLocks noChangeArrowheads="1"/>
          </p:cNvSpPr>
          <p:nvPr/>
        </p:nvSpPr>
        <p:spPr bwMode="auto">
          <a:xfrm>
            <a:off x="6588125" y="6308725"/>
            <a:ext cx="22685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s-ES" altLang="es-US" sz="900">
                <a:latin typeface="Tahoma" panose="020B0604030504040204" pitchFamily="34" charset="0"/>
              </a:rPr>
              <a:t>FIDA-MERCOSUR-CLAEH</a:t>
            </a:r>
          </a:p>
          <a:p>
            <a:pPr algn="r" eaLnBrk="1" hangingPunct="1"/>
            <a:r>
              <a:rPr lang="es-ES" altLang="es-US" sz="900">
                <a:latin typeface="Tahoma" panose="020B0604030504040204" pitchFamily="34" charset="0"/>
              </a:rPr>
              <a:t>PROGRAMA REGIONAL FIDA MERCOSUR</a:t>
            </a:r>
            <a:endParaRPr lang="es-ES" altLang="es-US" sz="900">
              <a:solidFill>
                <a:srgbClr val="003300"/>
              </a:solidFill>
              <a:latin typeface="Tahoma" panose="020B0604030504040204" pitchFamily="34" charset="0"/>
            </a:endParaRPr>
          </a:p>
        </p:txBody>
      </p:sp>
      <p:sp>
        <p:nvSpPr>
          <p:cNvPr id="3078" name="Text Box 36"/>
          <p:cNvSpPr txBox="1">
            <a:spLocks noChangeArrowheads="1"/>
          </p:cNvSpPr>
          <p:nvPr/>
        </p:nvSpPr>
        <p:spPr bwMode="auto">
          <a:xfrm>
            <a:off x="214313" y="1643063"/>
            <a:ext cx="86439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es-AR" sz="1600" dirty="0">
                <a:latin typeface="Arial" charset="0"/>
                <a:cs typeface="Arial" charset="0"/>
              </a:rPr>
              <a:t> </a:t>
            </a:r>
          </a:p>
          <a:p>
            <a:pPr marL="342900" indent="-342900" algn="just">
              <a:buFontTx/>
              <a:buAutoNum type="arabicPeriod"/>
              <a:defRPr/>
            </a:pPr>
            <a:endParaRPr lang="es-AR" sz="1600" dirty="0">
              <a:latin typeface="Arial" charset="0"/>
              <a:cs typeface="Arial" charset="0"/>
            </a:endParaRPr>
          </a:p>
        </p:txBody>
      </p:sp>
      <p:pic>
        <p:nvPicPr>
          <p:cNvPr id="17414" name="Imagen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928688"/>
            <a:ext cx="5857875" cy="550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logo150VA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60350"/>
            <a:ext cx="1152525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Line 6"/>
          <p:cNvSpPr>
            <a:spLocks noChangeShapeType="1"/>
          </p:cNvSpPr>
          <p:nvPr/>
        </p:nvSpPr>
        <p:spPr bwMode="auto">
          <a:xfrm>
            <a:off x="0" y="908050"/>
            <a:ext cx="9144000" cy="0"/>
          </a:xfrm>
          <a:prstGeom prst="line">
            <a:avLst/>
          </a:prstGeom>
          <a:noFill/>
          <a:ln w="28575">
            <a:solidFill>
              <a:srgbClr val="FF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US"/>
          </a:p>
        </p:txBody>
      </p:sp>
      <p:sp>
        <p:nvSpPr>
          <p:cNvPr id="3076" name="Text Box 8"/>
          <p:cNvSpPr txBox="1">
            <a:spLocks noChangeArrowheads="1"/>
          </p:cNvSpPr>
          <p:nvPr/>
        </p:nvSpPr>
        <p:spPr bwMode="auto">
          <a:xfrm>
            <a:off x="6588125" y="6308725"/>
            <a:ext cx="22685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s-ES" altLang="es-US" sz="900">
                <a:latin typeface="Tahoma" panose="020B0604030504040204" pitchFamily="34" charset="0"/>
              </a:rPr>
              <a:t>FIDA-MERCOSUR-CLAEH</a:t>
            </a:r>
          </a:p>
          <a:p>
            <a:pPr algn="r" eaLnBrk="1" hangingPunct="1"/>
            <a:r>
              <a:rPr lang="es-ES" altLang="es-US" sz="900">
                <a:latin typeface="Tahoma" panose="020B0604030504040204" pitchFamily="34" charset="0"/>
              </a:rPr>
              <a:t>PROGRAMA REGIONAL FIDA MERCOSUR</a:t>
            </a:r>
            <a:endParaRPr lang="es-ES" altLang="es-US" sz="900">
              <a:solidFill>
                <a:srgbClr val="003300"/>
              </a:solidFill>
              <a:latin typeface="Tahoma" panose="020B0604030504040204" pitchFamily="34" charset="0"/>
            </a:endParaRPr>
          </a:p>
        </p:txBody>
      </p:sp>
      <p:sp>
        <p:nvSpPr>
          <p:cNvPr id="3077" name="Text Box 15"/>
          <p:cNvSpPr txBox="1">
            <a:spLocks noChangeArrowheads="1"/>
          </p:cNvSpPr>
          <p:nvPr/>
        </p:nvSpPr>
        <p:spPr bwMode="auto">
          <a:xfrm>
            <a:off x="214313" y="928688"/>
            <a:ext cx="86439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altLang="es-US" sz="2000" b="1"/>
              <a:t>El Programa FIDA MERCOSUR y la REAF</a:t>
            </a:r>
          </a:p>
        </p:txBody>
      </p:sp>
      <p:sp>
        <p:nvSpPr>
          <p:cNvPr id="3078" name="Text Box 36"/>
          <p:cNvSpPr txBox="1">
            <a:spLocks noChangeArrowheads="1"/>
          </p:cNvSpPr>
          <p:nvPr/>
        </p:nvSpPr>
        <p:spPr bwMode="auto">
          <a:xfrm>
            <a:off x="214313" y="1428750"/>
            <a:ext cx="8715375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s-ES" altLang="es-US" sz="1600" b="1"/>
              <a:t>1991  </a:t>
            </a:r>
            <a:r>
              <a:rPr lang="es-ES" altLang="es-US" sz="1600"/>
              <a:t>Creación del MERCOSUR. </a:t>
            </a:r>
            <a:r>
              <a:rPr lang="es-ES" altLang="es-US" sz="1600">
                <a:solidFill>
                  <a:srgbClr val="FF0000"/>
                </a:solidFill>
              </a:rPr>
              <a:t>Para generar oportunidades comerciales y de inversión, mediante la integración de las economías nacionales y su presentación en bloque en el  mercado internacional.</a:t>
            </a:r>
          </a:p>
          <a:p>
            <a:pPr algn="just" eaLnBrk="1" hangingPunct="1"/>
            <a:endParaRPr lang="es-ES" altLang="es-US" sz="1600" b="1"/>
          </a:p>
          <a:p>
            <a:pPr algn="just" eaLnBrk="1" hangingPunct="1"/>
            <a:r>
              <a:rPr lang="es-ES" altLang="es-US" sz="1600" b="1"/>
              <a:t>1994</a:t>
            </a:r>
            <a:r>
              <a:rPr lang="es-ES" altLang="es-US" sz="1600"/>
              <a:t> Creación de la Coordinadora de Organizaciones de Agricultores Familiares del Mercosur (COPROFAM). </a:t>
            </a:r>
            <a:r>
              <a:rPr lang="es-ES" altLang="es-US" sz="1600">
                <a:solidFill>
                  <a:srgbClr val="FF0000"/>
                </a:solidFill>
              </a:rPr>
              <a:t>Respuesta a los “conflictos” planteados por la integración comercial.</a:t>
            </a:r>
          </a:p>
          <a:p>
            <a:pPr algn="just" eaLnBrk="1" hangingPunct="1"/>
            <a:r>
              <a:rPr lang="es-ES" altLang="es-US" sz="1600"/>
              <a:t> </a:t>
            </a:r>
          </a:p>
          <a:p>
            <a:pPr algn="just" eaLnBrk="1" hangingPunct="1"/>
            <a:r>
              <a:rPr lang="es-ES" altLang="es-US" sz="1600" b="1"/>
              <a:t>1997</a:t>
            </a:r>
            <a:r>
              <a:rPr lang="es-ES" altLang="es-US" sz="1600"/>
              <a:t> Seminario Internacional sobre Combate a la Pobreza con Reglas de Mercado (Uruguay). </a:t>
            </a:r>
            <a:r>
              <a:rPr lang="es-ES" altLang="es-US" sz="1600">
                <a:solidFill>
                  <a:srgbClr val="FF0000"/>
                </a:solidFill>
              </a:rPr>
              <a:t>Preocupación por la “distancia” entre las políticas públicas y los proyectos de desarrollo ejecutados por el FIDA en los países del Cono Sur. </a:t>
            </a:r>
          </a:p>
          <a:p>
            <a:pPr algn="just" eaLnBrk="1" hangingPunct="1"/>
            <a:r>
              <a:rPr lang="es-ES" altLang="es-US" sz="1600"/>
              <a:t> </a:t>
            </a:r>
          </a:p>
          <a:p>
            <a:pPr algn="just" eaLnBrk="1" hangingPunct="1"/>
            <a:r>
              <a:rPr lang="es-ES" altLang="es-US" sz="1600" b="1"/>
              <a:t>2000</a:t>
            </a:r>
            <a:r>
              <a:rPr lang="es-ES" altLang="es-US" sz="1600"/>
              <a:t> </a:t>
            </a:r>
            <a:r>
              <a:rPr lang="es-ES" altLang="es-US" sz="1600" b="1" u="sng"/>
              <a:t>Puesta en funcionamiento del Programa Regional FIDA MERCOSUR. </a:t>
            </a:r>
            <a:r>
              <a:rPr lang="es-ES" altLang="es-US" sz="1600" b="1" u="sng">
                <a:solidFill>
                  <a:srgbClr val="FF0000"/>
                </a:solidFill>
              </a:rPr>
              <a:t>Búsqueda de “armonización regional de políticas públicas” para la Agricultura Familiar, y “orientación de los proyectos FIDA” como herramienta de las políticas diferenciadas.  </a:t>
            </a:r>
          </a:p>
          <a:p>
            <a:pPr algn="just" eaLnBrk="1" hangingPunct="1"/>
            <a:r>
              <a:rPr lang="es-ES" altLang="es-US" sz="1600"/>
              <a:t> </a:t>
            </a:r>
          </a:p>
          <a:p>
            <a:pPr algn="just" eaLnBrk="1" hangingPunct="1"/>
            <a:r>
              <a:rPr lang="es-ES" altLang="es-US" sz="1600" b="1"/>
              <a:t>2003</a:t>
            </a:r>
            <a:r>
              <a:rPr lang="es-ES" altLang="es-US" sz="1600"/>
              <a:t> Carta de Montevideo de la COPROFAM dirigida al MERCOSUR, resultado de una actividad desarrollada con el Programa FIDA MERCOSUR. </a:t>
            </a:r>
            <a:r>
              <a:rPr lang="es-ES" altLang="es-US" sz="1600">
                <a:solidFill>
                  <a:srgbClr val="FF0000"/>
                </a:solidFill>
              </a:rPr>
              <a:t>Solicitud de la “creación de un ámbito” para trabajar sobre políticas públicas para la Agricultura Familiar.</a:t>
            </a:r>
            <a:r>
              <a:rPr lang="es-ES" altLang="es-US" sz="1600"/>
              <a:t> </a:t>
            </a:r>
          </a:p>
          <a:p>
            <a:pPr algn="just" eaLnBrk="1" hangingPunct="1"/>
            <a:r>
              <a:rPr lang="es-ES" altLang="es-US" sz="1600"/>
              <a:t> </a:t>
            </a:r>
          </a:p>
          <a:p>
            <a:pPr algn="just" eaLnBrk="1" hangingPunct="1"/>
            <a:r>
              <a:rPr lang="es-ES" altLang="es-US" sz="1600" b="1"/>
              <a:t>2004</a:t>
            </a:r>
            <a:r>
              <a:rPr lang="es-ES" altLang="es-US" sz="1600"/>
              <a:t> </a:t>
            </a:r>
            <a:r>
              <a:rPr lang="es-ES" altLang="es-US" sz="1600" b="1" u="sng"/>
              <a:t>Creación de la Reunión Especializada de Agricultura Familiar (REAF) propuesta por Brasil, atendiendo la Carta de Montevideo.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logo150VA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60350"/>
            <a:ext cx="1152525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Line 6"/>
          <p:cNvSpPr>
            <a:spLocks noChangeShapeType="1"/>
          </p:cNvSpPr>
          <p:nvPr/>
        </p:nvSpPr>
        <p:spPr bwMode="auto">
          <a:xfrm>
            <a:off x="0" y="908050"/>
            <a:ext cx="9144000" cy="0"/>
          </a:xfrm>
          <a:prstGeom prst="line">
            <a:avLst/>
          </a:prstGeom>
          <a:noFill/>
          <a:ln w="28575">
            <a:solidFill>
              <a:srgbClr val="FF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US"/>
          </a:p>
        </p:txBody>
      </p:sp>
      <p:sp>
        <p:nvSpPr>
          <p:cNvPr id="4100" name="Text Box 8"/>
          <p:cNvSpPr txBox="1">
            <a:spLocks noChangeArrowheads="1"/>
          </p:cNvSpPr>
          <p:nvPr/>
        </p:nvSpPr>
        <p:spPr bwMode="auto">
          <a:xfrm>
            <a:off x="6588125" y="6308725"/>
            <a:ext cx="22685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s-ES" altLang="es-US" sz="900">
                <a:latin typeface="Tahoma" panose="020B0604030504040204" pitchFamily="34" charset="0"/>
              </a:rPr>
              <a:t>FIDA-MERCOSUR-CLAEH</a:t>
            </a:r>
          </a:p>
          <a:p>
            <a:pPr algn="r" eaLnBrk="1" hangingPunct="1"/>
            <a:r>
              <a:rPr lang="es-ES" altLang="es-US" sz="900">
                <a:latin typeface="Tahoma" panose="020B0604030504040204" pitchFamily="34" charset="0"/>
              </a:rPr>
              <a:t>PROGRAMA REGIONAL FIDA MERCOSUR</a:t>
            </a:r>
            <a:endParaRPr lang="es-ES" altLang="es-US" sz="900">
              <a:solidFill>
                <a:srgbClr val="003300"/>
              </a:solidFill>
              <a:latin typeface="Tahoma" panose="020B0604030504040204" pitchFamily="34" charset="0"/>
            </a:endParaRPr>
          </a:p>
        </p:txBody>
      </p:sp>
      <p:sp>
        <p:nvSpPr>
          <p:cNvPr id="4101" name="Text Box 15"/>
          <p:cNvSpPr txBox="1">
            <a:spLocks noChangeArrowheads="1"/>
          </p:cNvSpPr>
          <p:nvPr/>
        </p:nvSpPr>
        <p:spPr bwMode="auto">
          <a:xfrm>
            <a:off x="357188" y="1000125"/>
            <a:ext cx="8429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altLang="es-US" sz="2000" b="1"/>
              <a:t>Las 3 fases del Programa FIDA MERCOSUR</a:t>
            </a:r>
            <a:endParaRPr lang="es-ES" altLang="es-US" sz="2000" b="1" i="1">
              <a:solidFill>
                <a:srgbClr val="003300"/>
              </a:solidFill>
              <a:latin typeface="Trebuchet MS" panose="020B0603020202020204" pitchFamily="34" charset="0"/>
            </a:endParaRPr>
          </a:p>
        </p:txBody>
      </p:sp>
      <p:sp>
        <p:nvSpPr>
          <p:cNvPr id="4102" name="Text Box 36"/>
          <p:cNvSpPr txBox="1">
            <a:spLocks noChangeArrowheads="1"/>
          </p:cNvSpPr>
          <p:nvPr/>
        </p:nvSpPr>
        <p:spPr bwMode="auto">
          <a:xfrm>
            <a:off x="214313" y="2286000"/>
            <a:ext cx="8715375" cy="329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s-ES" altLang="es-US" sz="1600" b="1" i="1" u="sng"/>
              <a:t>2000 - 2003 </a:t>
            </a:r>
            <a:r>
              <a:rPr lang="es-ES" altLang="es-US" sz="1600" b="1"/>
              <a:t>:</a:t>
            </a:r>
            <a:r>
              <a:rPr lang="es-ES" altLang="es-US" sz="1600"/>
              <a:t>  	Fase pre-creación de la REAF   </a:t>
            </a:r>
            <a:endParaRPr lang="es-ES" altLang="es-US" sz="1600">
              <a:solidFill>
                <a:srgbClr val="FF0000"/>
              </a:solidFill>
            </a:endParaRPr>
          </a:p>
          <a:p>
            <a:pPr algn="just" eaLnBrk="1" hangingPunct="1"/>
            <a:r>
              <a:rPr lang="es-ES" altLang="es-US" sz="1600">
                <a:solidFill>
                  <a:srgbClr val="FF0000"/>
                </a:solidFill>
              </a:rPr>
              <a:t>		Identificar actores públicos y sociales para concertar una agenda de 			trabajo en políticas y proyectos de desarrollo y combate a la pobreza rural  </a:t>
            </a:r>
          </a:p>
          <a:p>
            <a:pPr algn="just" eaLnBrk="1" hangingPunct="1"/>
            <a:r>
              <a:rPr lang="es-ES" altLang="es-US" sz="1600"/>
              <a:t>					</a:t>
            </a:r>
          </a:p>
          <a:p>
            <a:pPr algn="just" eaLnBrk="1" hangingPunct="1"/>
            <a:endParaRPr lang="es-ES" altLang="es-US" sz="1600"/>
          </a:p>
          <a:p>
            <a:pPr algn="just" eaLnBrk="1" hangingPunct="1"/>
            <a:r>
              <a:rPr lang="es-ES" altLang="es-US" sz="1600" b="1" i="1" u="sng"/>
              <a:t>2004 - 2011 </a:t>
            </a:r>
            <a:r>
              <a:rPr lang="es-ES" altLang="es-US" sz="1600" b="1"/>
              <a:t>: 	</a:t>
            </a:r>
            <a:r>
              <a:rPr lang="es-ES" altLang="es-US" sz="1600"/>
              <a:t>Fase de soporte directo al funcionamiento de la REAF   				</a:t>
            </a:r>
            <a:r>
              <a:rPr lang="es-ES" altLang="es-US" sz="1600">
                <a:solidFill>
                  <a:srgbClr val="FF0000"/>
                </a:solidFill>
              </a:rPr>
              <a:t>Formular Recomendaciones al MERCOSUR y a los Gobiernos sobre 			políticas públicas diferenciadas para la Agricultura Familiar  </a:t>
            </a:r>
          </a:p>
          <a:p>
            <a:pPr algn="just" eaLnBrk="1" hangingPunct="1"/>
            <a:r>
              <a:rPr lang="es-ES" altLang="es-US" sz="1600"/>
              <a:t>				             </a:t>
            </a:r>
          </a:p>
          <a:p>
            <a:pPr algn="just" eaLnBrk="1" hangingPunct="1"/>
            <a:endParaRPr lang="es-ES" altLang="es-US" sz="1600"/>
          </a:p>
          <a:p>
            <a:pPr algn="just" eaLnBrk="1" hangingPunct="1"/>
            <a:r>
              <a:rPr lang="es-ES" altLang="es-US" sz="1600" b="1" i="1" u="sng"/>
              <a:t>2012 - 2018 </a:t>
            </a:r>
            <a:r>
              <a:rPr lang="es-ES" altLang="es-US" sz="1600" b="1"/>
              <a:t>: 	</a:t>
            </a:r>
            <a:r>
              <a:rPr lang="es-ES" altLang="es-US" sz="1600"/>
              <a:t>Fase de apoyo al desarrollo de actividades no regulares de la REAF </a:t>
            </a:r>
          </a:p>
          <a:p>
            <a:pPr algn="just" eaLnBrk="1" hangingPunct="1"/>
            <a:r>
              <a:rPr lang="es-ES" altLang="es-US" sz="1600"/>
              <a:t>		</a:t>
            </a:r>
            <a:r>
              <a:rPr lang="es-ES" altLang="es-US" sz="1600">
                <a:solidFill>
                  <a:srgbClr val="FF0000"/>
                </a:solidFill>
              </a:rPr>
              <a:t>Gestión del conocimiento y cooperación sur-sur para apoyar la 			implementación de políticas diferenciadas para la Agricultura Familiar</a:t>
            </a:r>
          </a:p>
        </p:txBody>
      </p:sp>
      <p:sp>
        <p:nvSpPr>
          <p:cNvPr id="7" name="6 Flecha abajo"/>
          <p:cNvSpPr/>
          <p:nvPr/>
        </p:nvSpPr>
        <p:spPr>
          <a:xfrm>
            <a:off x="4643438" y="3143250"/>
            <a:ext cx="214312" cy="3571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8" name="7 Flecha abajo"/>
          <p:cNvSpPr/>
          <p:nvPr/>
        </p:nvSpPr>
        <p:spPr>
          <a:xfrm>
            <a:off x="4643438" y="4357688"/>
            <a:ext cx="214312" cy="3571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logo150VA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60350"/>
            <a:ext cx="1152525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Line 6"/>
          <p:cNvSpPr>
            <a:spLocks noChangeShapeType="1"/>
          </p:cNvSpPr>
          <p:nvPr/>
        </p:nvSpPr>
        <p:spPr bwMode="auto">
          <a:xfrm>
            <a:off x="0" y="908050"/>
            <a:ext cx="9144000" cy="0"/>
          </a:xfrm>
          <a:prstGeom prst="line">
            <a:avLst/>
          </a:prstGeom>
          <a:noFill/>
          <a:ln w="28575">
            <a:solidFill>
              <a:srgbClr val="FF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US"/>
          </a:p>
        </p:txBody>
      </p:sp>
      <p:sp>
        <p:nvSpPr>
          <p:cNvPr id="5124" name="Text Box 8"/>
          <p:cNvSpPr txBox="1">
            <a:spLocks noChangeArrowheads="1"/>
          </p:cNvSpPr>
          <p:nvPr/>
        </p:nvSpPr>
        <p:spPr bwMode="auto">
          <a:xfrm>
            <a:off x="6588125" y="6308725"/>
            <a:ext cx="22685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s-ES" altLang="es-US" sz="900">
                <a:latin typeface="Tahoma" panose="020B0604030504040204" pitchFamily="34" charset="0"/>
              </a:rPr>
              <a:t>FIDA-MERCOSUR-CLAEH</a:t>
            </a:r>
          </a:p>
          <a:p>
            <a:pPr algn="r" eaLnBrk="1" hangingPunct="1"/>
            <a:r>
              <a:rPr lang="es-ES" altLang="es-US" sz="900">
                <a:latin typeface="Tahoma" panose="020B0604030504040204" pitchFamily="34" charset="0"/>
              </a:rPr>
              <a:t>PROGRAMA REGIONAL FIDA MERCOSUR</a:t>
            </a:r>
            <a:endParaRPr lang="es-ES" altLang="es-US" sz="900">
              <a:solidFill>
                <a:srgbClr val="003300"/>
              </a:solidFill>
              <a:latin typeface="Tahoma" panose="020B0604030504040204" pitchFamily="34" charset="0"/>
            </a:endParaRPr>
          </a:p>
        </p:txBody>
      </p:sp>
      <p:sp>
        <p:nvSpPr>
          <p:cNvPr id="5125" name="Text Box 15"/>
          <p:cNvSpPr txBox="1">
            <a:spLocks noChangeArrowheads="1"/>
          </p:cNvSpPr>
          <p:nvPr/>
        </p:nvSpPr>
        <p:spPr bwMode="auto">
          <a:xfrm>
            <a:off x="357188" y="1000125"/>
            <a:ext cx="8429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altLang="es-US" sz="2000" b="1"/>
              <a:t>Modalidad de actuación del Programa FIDA MERCOSUR 2000-2003</a:t>
            </a:r>
            <a:endParaRPr lang="es-ES" altLang="es-US" sz="2000" b="1" i="1">
              <a:solidFill>
                <a:srgbClr val="003300"/>
              </a:solidFill>
              <a:latin typeface="Trebuchet MS" panose="020B0603020202020204" pitchFamily="34" charset="0"/>
            </a:endParaRPr>
          </a:p>
        </p:txBody>
      </p:sp>
      <p:sp>
        <p:nvSpPr>
          <p:cNvPr id="5126" name="Text Box 36"/>
          <p:cNvSpPr txBox="1">
            <a:spLocks noChangeArrowheads="1"/>
          </p:cNvSpPr>
          <p:nvPr/>
        </p:nvSpPr>
        <p:spPr bwMode="auto">
          <a:xfrm>
            <a:off x="214313" y="1643063"/>
            <a:ext cx="8643937" cy="477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buFont typeface="Wingdings" panose="05000000000000000000" pitchFamily="2" charset="2"/>
              <a:buChar char="ü"/>
            </a:pPr>
            <a:r>
              <a:rPr lang="es-AR" altLang="es-US" sz="1600" b="1">
                <a:solidFill>
                  <a:srgbClr val="FF0000"/>
                </a:solidFill>
              </a:rPr>
              <a:t>Como Unidad de Coordinación Regional (UCR).  </a:t>
            </a:r>
            <a:r>
              <a:rPr lang="es-AR" altLang="es-US" sz="1600">
                <a:solidFill>
                  <a:srgbClr val="FF0000"/>
                </a:solidFill>
              </a:rPr>
              <a:t>Bajo la institucionalidad del MERCOSUR</a:t>
            </a:r>
            <a:r>
              <a:rPr lang="es-AR" altLang="es-US" sz="1600"/>
              <a:t>, se trabajo con las oficinas de políticas agropecuarias, con los directores de los proyectos FIDA y con las organizaciones representativas de la Agricultura Familiar. </a:t>
            </a:r>
          </a:p>
          <a:p>
            <a:pPr algn="just" eaLnBrk="1" hangingPunct="1">
              <a:buFont typeface="Wingdings" panose="05000000000000000000" pitchFamily="2" charset="2"/>
              <a:buChar char="ü"/>
            </a:pPr>
            <a:endParaRPr lang="es-AR" altLang="es-US" sz="1600"/>
          </a:p>
          <a:p>
            <a:pPr algn="just" eaLnBrk="1" hangingPunct="1">
              <a:buFont typeface="Wingdings" panose="05000000000000000000" pitchFamily="2" charset="2"/>
              <a:buChar char="ü"/>
            </a:pPr>
            <a:r>
              <a:rPr lang="es-AR" altLang="es-US" sz="1600"/>
              <a:t>A nivel de cada país y en el espacio regional se promovieron actividades (estudios, talleres, seminarios e intercambios) para analizar la pertinencia de reconocer la existencia de dos agriculturas</a:t>
            </a:r>
            <a:r>
              <a:rPr lang="es-AR" altLang="es-US" sz="1600" i="1"/>
              <a:t>,</a:t>
            </a:r>
            <a:r>
              <a:rPr lang="es-AR" altLang="es-US" sz="1600"/>
              <a:t> y la necesidad de: </a:t>
            </a:r>
          </a:p>
          <a:p>
            <a:pPr algn="just" eaLnBrk="1" hangingPunct="1"/>
            <a:endParaRPr lang="es-AR" altLang="es-US" sz="1600"/>
          </a:p>
          <a:p>
            <a:pPr algn="just" eaLnBrk="1" hangingPunct="1"/>
            <a:r>
              <a:rPr lang="es-AR" altLang="es-US" sz="1600"/>
              <a:t>	1. </a:t>
            </a:r>
            <a:r>
              <a:rPr lang="es-AR" altLang="es-US" sz="1600">
                <a:solidFill>
                  <a:srgbClr val="FF0000"/>
                </a:solidFill>
              </a:rPr>
              <a:t>Construir políticas diferenciadas para la Agricultura Familiar</a:t>
            </a:r>
            <a:r>
              <a:rPr lang="es-AR" altLang="es-US" sz="1600"/>
              <a:t>, contemplando  	instrumentos verticales (por rubro) y transversales (por tipo de problema en los 	predios de producción familiar y en los territorios).</a:t>
            </a:r>
          </a:p>
          <a:p>
            <a:pPr algn="just" eaLnBrk="1" hangingPunct="1"/>
            <a:endParaRPr lang="es-AR" altLang="es-US" sz="1600"/>
          </a:p>
          <a:p>
            <a:pPr algn="just" eaLnBrk="1" hangingPunct="1"/>
            <a:r>
              <a:rPr lang="es-AR" altLang="es-US" sz="1600"/>
              <a:t>	2. </a:t>
            </a:r>
            <a:r>
              <a:rPr lang="es-AR" altLang="es-US" sz="1600">
                <a:solidFill>
                  <a:srgbClr val="FF0000"/>
                </a:solidFill>
              </a:rPr>
              <a:t>Sustituir las políticas compensatorias para los “productores rurales pobres” </a:t>
            </a:r>
            <a:r>
              <a:rPr lang="es-AR" altLang="es-US" sz="1600"/>
              <a:t>que 	quedaban  fuera de los mercados en el proceso de integración, por políticas activas 	de inversión en capital humano, social y físico. </a:t>
            </a:r>
          </a:p>
          <a:p>
            <a:pPr algn="just" eaLnBrk="1" hangingPunct="1"/>
            <a:endParaRPr lang="es-ES" altLang="es-US" sz="1600"/>
          </a:p>
          <a:p>
            <a:pPr algn="just" eaLnBrk="1" hangingPunct="1">
              <a:buFont typeface="Wingdings" panose="05000000000000000000" pitchFamily="2" charset="2"/>
              <a:buChar char="ü"/>
            </a:pPr>
            <a:r>
              <a:rPr lang="es-AR" altLang="es-US" sz="1600" b="1" u="sng"/>
              <a:t>Esta fase culminó en 2004 con la creación de la Reunión Especializada de Agricultura Familiar del MERCOSUR (REAF)</a:t>
            </a:r>
            <a:r>
              <a:rPr lang="es-AR" altLang="es-US" sz="1600"/>
              <a:t>; y con la solicitud al Programa FIDAMERCOSUR de ejercer la Secretaría Técnica de la REAF.   </a:t>
            </a:r>
            <a:endParaRPr lang="es-ES" altLang="es-U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logo150VA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60350"/>
            <a:ext cx="1152525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Line 6"/>
          <p:cNvSpPr>
            <a:spLocks noChangeShapeType="1"/>
          </p:cNvSpPr>
          <p:nvPr/>
        </p:nvSpPr>
        <p:spPr bwMode="auto">
          <a:xfrm>
            <a:off x="0" y="908050"/>
            <a:ext cx="9144000" cy="0"/>
          </a:xfrm>
          <a:prstGeom prst="line">
            <a:avLst/>
          </a:prstGeom>
          <a:noFill/>
          <a:ln w="28575">
            <a:solidFill>
              <a:srgbClr val="FF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US"/>
          </a:p>
        </p:txBody>
      </p:sp>
      <p:sp>
        <p:nvSpPr>
          <p:cNvPr id="6148" name="Text Box 8"/>
          <p:cNvSpPr txBox="1">
            <a:spLocks noChangeArrowheads="1"/>
          </p:cNvSpPr>
          <p:nvPr/>
        </p:nvSpPr>
        <p:spPr bwMode="auto">
          <a:xfrm>
            <a:off x="6588125" y="6308725"/>
            <a:ext cx="22685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s-ES" altLang="es-US" sz="900">
                <a:latin typeface="Tahoma" panose="020B0604030504040204" pitchFamily="34" charset="0"/>
              </a:rPr>
              <a:t>FIDA-MERCOSUR-CLAEH</a:t>
            </a:r>
          </a:p>
          <a:p>
            <a:pPr algn="r" eaLnBrk="1" hangingPunct="1"/>
            <a:r>
              <a:rPr lang="es-ES" altLang="es-US" sz="900">
                <a:latin typeface="Tahoma" panose="020B0604030504040204" pitchFamily="34" charset="0"/>
              </a:rPr>
              <a:t>PROGRAMA REGIONAL FIDA MERCOSUR</a:t>
            </a:r>
            <a:endParaRPr lang="es-ES" altLang="es-US" sz="900">
              <a:solidFill>
                <a:srgbClr val="003300"/>
              </a:solidFill>
              <a:latin typeface="Tahoma" panose="020B0604030504040204" pitchFamily="34" charset="0"/>
            </a:endParaRPr>
          </a:p>
        </p:txBody>
      </p:sp>
      <p:sp>
        <p:nvSpPr>
          <p:cNvPr id="6149" name="Text Box 15"/>
          <p:cNvSpPr txBox="1">
            <a:spLocks noChangeArrowheads="1"/>
          </p:cNvSpPr>
          <p:nvPr/>
        </p:nvSpPr>
        <p:spPr bwMode="auto">
          <a:xfrm>
            <a:off x="357188" y="1000125"/>
            <a:ext cx="8429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altLang="es-US" sz="2000" b="1"/>
              <a:t>La Reunión Especializada de Agricultura Familiar (REAF)</a:t>
            </a:r>
            <a:endParaRPr lang="es-ES" altLang="es-US" sz="2000" b="1" i="1">
              <a:solidFill>
                <a:srgbClr val="003300"/>
              </a:solidFill>
              <a:latin typeface="Trebuchet MS" panose="020B0603020202020204" pitchFamily="34" charset="0"/>
            </a:endParaRPr>
          </a:p>
        </p:txBody>
      </p:sp>
      <p:pic>
        <p:nvPicPr>
          <p:cNvPr id="6150" name="Imagen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785938"/>
            <a:ext cx="8286750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logo150VA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60350"/>
            <a:ext cx="1152525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Line 6"/>
          <p:cNvSpPr>
            <a:spLocks noChangeShapeType="1"/>
          </p:cNvSpPr>
          <p:nvPr/>
        </p:nvSpPr>
        <p:spPr bwMode="auto">
          <a:xfrm>
            <a:off x="0" y="908050"/>
            <a:ext cx="9144000" cy="0"/>
          </a:xfrm>
          <a:prstGeom prst="line">
            <a:avLst/>
          </a:prstGeom>
          <a:noFill/>
          <a:ln w="28575">
            <a:solidFill>
              <a:srgbClr val="FF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US"/>
          </a:p>
        </p:txBody>
      </p:sp>
      <p:sp>
        <p:nvSpPr>
          <p:cNvPr id="7172" name="Text Box 8"/>
          <p:cNvSpPr txBox="1">
            <a:spLocks noChangeArrowheads="1"/>
          </p:cNvSpPr>
          <p:nvPr/>
        </p:nvSpPr>
        <p:spPr bwMode="auto">
          <a:xfrm>
            <a:off x="6588125" y="6308725"/>
            <a:ext cx="22685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s-ES" altLang="es-US" sz="900">
                <a:latin typeface="Tahoma" panose="020B0604030504040204" pitchFamily="34" charset="0"/>
              </a:rPr>
              <a:t>FIDA-MERCOSUR-CLAEH</a:t>
            </a:r>
          </a:p>
          <a:p>
            <a:pPr algn="r" eaLnBrk="1" hangingPunct="1"/>
            <a:r>
              <a:rPr lang="es-ES" altLang="es-US" sz="900">
                <a:latin typeface="Tahoma" panose="020B0604030504040204" pitchFamily="34" charset="0"/>
              </a:rPr>
              <a:t>PROGRAMA REGIONAL FIDA MERCOSUR</a:t>
            </a:r>
            <a:endParaRPr lang="es-ES" altLang="es-US" sz="900">
              <a:solidFill>
                <a:srgbClr val="003300"/>
              </a:solidFill>
              <a:latin typeface="Tahoma" panose="020B0604030504040204" pitchFamily="34" charset="0"/>
            </a:endParaRPr>
          </a:p>
        </p:txBody>
      </p:sp>
      <p:sp>
        <p:nvSpPr>
          <p:cNvPr id="7173" name="Text Box 15"/>
          <p:cNvSpPr txBox="1">
            <a:spLocks noChangeArrowheads="1"/>
          </p:cNvSpPr>
          <p:nvPr/>
        </p:nvSpPr>
        <p:spPr bwMode="auto">
          <a:xfrm>
            <a:off x="357188" y="1000125"/>
            <a:ext cx="8429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altLang="es-US" sz="2000" b="1"/>
              <a:t>Modalidad de actuación del Programa FIDA MERCOSUR 2004-2011</a:t>
            </a:r>
            <a:endParaRPr lang="es-ES" altLang="es-US" sz="2000" b="1" i="1">
              <a:solidFill>
                <a:srgbClr val="003300"/>
              </a:solidFill>
              <a:latin typeface="Trebuchet MS" panose="020B0603020202020204" pitchFamily="34" charset="0"/>
            </a:endParaRPr>
          </a:p>
        </p:txBody>
      </p:sp>
      <p:sp>
        <p:nvSpPr>
          <p:cNvPr id="3078" name="Text Box 36"/>
          <p:cNvSpPr txBox="1">
            <a:spLocks noChangeArrowheads="1"/>
          </p:cNvSpPr>
          <p:nvPr/>
        </p:nvSpPr>
        <p:spPr bwMode="auto">
          <a:xfrm>
            <a:off x="214313" y="1428750"/>
            <a:ext cx="8643937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ü"/>
              <a:defRPr/>
            </a:pPr>
            <a:r>
              <a:rPr lang="es-AR" sz="1600" b="1" dirty="0">
                <a:solidFill>
                  <a:srgbClr val="FF0000"/>
                </a:solidFill>
                <a:latin typeface="Arial" charset="0"/>
                <a:cs typeface="Arial" charset="0"/>
              </a:rPr>
              <a:t>Como Secretaría Técnica de la REAF (ST).</a:t>
            </a:r>
          </a:p>
          <a:p>
            <a:pPr algn="just">
              <a:buFont typeface="Wingdings" pitchFamily="2" charset="2"/>
              <a:buChar char="ü"/>
              <a:defRPr/>
            </a:pPr>
            <a:endParaRPr lang="es-AR" sz="1600" dirty="0">
              <a:latin typeface="Arial" charset="0"/>
              <a:cs typeface="Arial" charset="0"/>
            </a:endParaRPr>
          </a:p>
          <a:p>
            <a:pPr marL="342900" indent="-342900" algn="just">
              <a:buFontTx/>
              <a:buAutoNum type="arabicPeriod"/>
              <a:defRPr/>
            </a:pPr>
            <a:r>
              <a:rPr lang="es-AR" sz="1600" b="1" dirty="0">
                <a:latin typeface="Arial" charset="0"/>
                <a:cs typeface="Arial" charset="0"/>
              </a:rPr>
              <a:t>Gestión y logística.</a:t>
            </a:r>
            <a:r>
              <a:rPr lang="es-AR" sz="1600" dirty="0">
                <a:latin typeface="Arial" charset="0"/>
                <a:cs typeface="Arial" charset="0"/>
              </a:rPr>
              <a:t> Coordinar y asegurar la participación de representantes de las Organizaciones de Agricultura Familiar a las convocatorias de las Secciones Nacionales, Grupos Temáticos y Plenarias de la REAF.</a:t>
            </a:r>
          </a:p>
          <a:p>
            <a:pPr marL="342900" indent="-342900" algn="just">
              <a:buFontTx/>
              <a:buAutoNum type="arabicPeriod"/>
              <a:defRPr/>
            </a:pPr>
            <a:endParaRPr lang="es-AR" sz="1600" dirty="0">
              <a:latin typeface="Arial" charset="0"/>
              <a:cs typeface="Arial" charset="0"/>
            </a:endParaRPr>
          </a:p>
          <a:p>
            <a:pPr marL="342900" indent="-342900" algn="just">
              <a:buFontTx/>
              <a:buAutoNum type="arabicPeriod"/>
              <a:defRPr/>
            </a:pPr>
            <a:r>
              <a:rPr lang="es-AR" sz="1600" b="1" dirty="0">
                <a:latin typeface="Arial" charset="0"/>
                <a:cs typeface="Arial" charset="0"/>
              </a:rPr>
              <a:t>Aporte técnico. </a:t>
            </a:r>
            <a:r>
              <a:rPr lang="es-AR" sz="1600" dirty="0">
                <a:latin typeface="Arial" charset="0"/>
                <a:cs typeface="Arial" charset="0"/>
              </a:rPr>
              <a:t>Elaborar documentos/estudios sobre los temas de agenda de la REAF,  para complementar la información que suelen disponer los gobiernos para el diálogo sobre políticas, y para implementar actividades de cooperación.   </a:t>
            </a:r>
          </a:p>
          <a:p>
            <a:pPr marL="342900" indent="-342900" algn="just">
              <a:buFontTx/>
              <a:buAutoNum type="arabicPeriod"/>
              <a:defRPr/>
            </a:pPr>
            <a:endParaRPr lang="es-AR" sz="1600" dirty="0">
              <a:latin typeface="Arial" charset="0"/>
              <a:cs typeface="Arial" charset="0"/>
            </a:endParaRPr>
          </a:p>
          <a:p>
            <a:pPr marL="342900" indent="-342900" algn="just">
              <a:buFontTx/>
              <a:buAutoNum type="arabicPeriod"/>
              <a:defRPr/>
            </a:pPr>
            <a:r>
              <a:rPr lang="es-AR" sz="1600" b="1" dirty="0">
                <a:latin typeface="Arial" charset="0"/>
                <a:cs typeface="Arial" charset="0"/>
              </a:rPr>
              <a:t>Aporte metodológico. </a:t>
            </a:r>
            <a:r>
              <a:rPr lang="es-AR" sz="1600" dirty="0">
                <a:latin typeface="Arial" charset="0"/>
                <a:cs typeface="Arial" charset="0"/>
              </a:rPr>
              <a:t>Desarrollar una metodología de diálogo sobre políticas púbicas, para alcanzar acuerdos a nivel de Delegaciones en cada país (Sección Nacional), y entre Delegaciones de los países (Plenarias de la REAF), que se pudieran plasmar en Recomendaciones al MERCOSUR (redactadas por consenso).  </a:t>
            </a:r>
          </a:p>
          <a:p>
            <a:pPr marL="342900" indent="-342900" algn="just">
              <a:buFontTx/>
              <a:buAutoNum type="arabicPeriod"/>
              <a:defRPr/>
            </a:pPr>
            <a:endParaRPr lang="es-AR" sz="1600" dirty="0">
              <a:latin typeface="Arial" charset="0"/>
              <a:cs typeface="Arial" charset="0"/>
            </a:endParaRPr>
          </a:p>
          <a:p>
            <a:pPr marL="342900" indent="-342900" algn="just">
              <a:buFontTx/>
              <a:buAutoNum type="arabicPeriod"/>
              <a:defRPr/>
            </a:pPr>
            <a:r>
              <a:rPr lang="es-AR" sz="1600" b="1" dirty="0">
                <a:latin typeface="Arial" charset="0"/>
                <a:cs typeface="Arial" charset="0"/>
              </a:rPr>
              <a:t>Recursos financieros. </a:t>
            </a:r>
            <a:r>
              <a:rPr lang="es-AR" sz="1600" dirty="0">
                <a:latin typeface="Arial" charset="0"/>
                <a:cs typeface="Arial" charset="0"/>
              </a:rPr>
              <a:t>Destinar fondos al trabajo con Organizaciones y con profesionales especialistas para avanzar en el tratamiento de la agenda regional.</a:t>
            </a:r>
          </a:p>
          <a:p>
            <a:pPr marL="342900" indent="-342900" algn="just">
              <a:defRPr/>
            </a:pPr>
            <a:endParaRPr lang="es-AR" sz="1600" dirty="0">
              <a:latin typeface="Arial" charset="0"/>
              <a:cs typeface="Arial" charset="0"/>
            </a:endParaRPr>
          </a:p>
          <a:p>
            <a:pPr marL="342900" indent="-342900" algn="just">
              <a:buFont typeface="Wingdings" pitchFamily="2" charset="2"/>
              <a:buChar char="ü"/>
              <a:defRPr/>
            </a:pPr>
            <a:r>
              <a:rPr lang="es-AR" sz="1600" b="1" u="sng" dirty="0">
                <a:latin typeface="Arial" charset="0"/>
                <a:cs typeface="Arial" charset="0"/>
              </a:rPr>
              <a:t>Esta fase culminó con la creación del Fondo de la Agricultura Familiar del MERCOSUR (FAF),</a:t>
            </a:r>
            <a:r>
              <a:rPr lang="es-AR" sz="1600" dirty="0">
                <a:latin typeface="Arial" charset="0"/>
                <a:cs typeface="Arial" charset="0"/>
              </a:rPr>
              <a:t> que inicia en 2012 para cumplir los roles de la Secretaría Técnica. </a:t>
            </a:r>
            <a:endParaRPr lang="es-ES" sz="16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logo150VA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60350"/>
            <a:ext cx="1152525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Line 6"/>
          <p:cNvSpPr>
            <a:spLocks noChangeShapeType="1"/>
          </p:cNvSpPr>
          <p:nvPr/>
        </p:nvSpPr>
        <p:spPr bwMode="auto">
          <a:xfrm>
            <a:off x="0" y="908050"/>
            <a:ext cx="9144000" cy="0"/>
          </a:xfrm>
          <a:prstGeom prst="line">
            <a:avLst/>
          </a:prstGeom>
          <a:noFill/>
          <a:ln w="28575">
            <a:solidFill>
              <a:srgbClr val="FF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US"/>
          </a:p>
        </p:txBody>
      </p:sp>
      <p:sp>
        <p:nvSpPr>
          <p:cNvPr id="8196" name="Text Box 8"/>
          <p:cNvSpPr txBox="1">
            <a:spLocks noChangeArrowheads="1"/>
          </p:cNvSpPr>
          <p:nvPr/>
        </p:nvSpPr>
        <p:spPr bwMode="auto">
          <a:xfrm>
            <a:off x="6588125" y="6308725"/>
            <a:ext cx="22685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s-ES" altLang="es-US" sz="900">
                <a:latin typeface="Tahoma" panose="020B0604030504040204" pitchFamily="34" charset="0"/>
              </a:rPr>
              <a:t>FIDA-MERCOSUR-CLAEH</a:t>
            </a:r>
          </a:p>
          <a:p>
            <a:pPr algn="r" eaLnBrk="1" hangingPunct="1"/>
            <a:r>
              <a:rPr lang="es-ES" altLang="es-US" sz="900">
                <a:latin typeface="Tahoma" panose="020B0604030504040204" pitchFamily="34" charset="0"/>
              </a:rPr>
              <a:t>PROGRAMA REGIONAL FIDA MERCOSUR</a:t>
            </a:r>
            <a:endParaRPr lang="es-ES" altLang="es-US" sz="900">
              <a:solidFill>
                <a:srgbClr val="003300"/>
              </a:solidFill>
              <a:latin typeface="Tahoma" panose="020B0604030504040204" pitchFamily="34" charset="0"/>
            </a:endParaRPr>
          </a:p>
        </p:txBody>
      </p:sp>
      <p:sp>
        <p:nvSpPr>
          <p:cNvPr id="8197" name="Text Box 15"/>
          <p:cNvSpPr txBox="1">
            <a:spLocks noChangeArrowheads="1"/>
          </p:cNvSpPr>
          <p:nvPr/>
        </p:nvSpPr>
        <p:spPr bwMode="auto">
          <a:xfrm>
            <a:off x="357188" y="1100138"/>
            <a:ext cx="8429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altLang="es-US" sz="2000" b="1"/>
              <a:t>Modalidad de actuación del Programa FIDA MERCOSUR 2012-2018</a:t>
            </a:r>
            <a:endParaRPr lang="es-ES" altLang="es-US" sz="2000" b="1" i="1">
              <a:solidFill>
                <a:srgbClr val="003300"/>
              </a:solidFill>
              <a:latin typeface="Trebuchet MS" panose="020B0603020202020204" pitchFamily="34" charset="0"/>
            </a:endParaRPr>
          </a:p>
        </p:txBody>
      </p:sp>
      <p:sp>
        <p:nvSpPr>
          <p:cNvPr id="3078" name="Text Box 36"/>
          <p:cNvSpPr txBox="1">
            <a:spLocks noChangeArrowheads="1"/>
          </p:cNvSpPr>
          <p:nvPr/>
        </p:nvSpPr>
        <p:spPr bwMode="auto">
          <a:xfrm>
            <a:off x="214313" y="1643063"/>
            <a:ext cx="8643937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ü"/>
              <a:defRPr/>
            </a:pPr>
            <a:r>
              <a:rPr lang="es-AR" sz="1600" b="1" dirty="0">
                <a:solidFill>
                  <a:srgbClr val="FF0000"/>
                </a:solidFill>
                <a:latin typeface="Arial" charset="0"/>
                <a:cs typeface="Arial" charset="0"/>
              </a:rPr>
              <a:t>Como Unidad de Coordinación Regional (UCR). Bajo la institucionalidad del CLAEH</a:t>
            </a:r>
            <a:r>
              <a:rPr lang="es-AR" sz="1600" dirty="0">
                <a:latin typeface="Arial" charset="0"/>
                <a:cs typeface="Arial" charset="0"/>
              </a:rPr>
              <a:t>, se trabaja en el apoyo a actividades complementarias de la REAF, focalizando en: </a:t>
            </a:r>
          </a:p>
          <a:p>
            <a:pPr algn="just">
              <a:defRPr/>
            </a:pPr>
            <a:r>
              <a:rPr lang="es-AR" sz="1600" dirty="0">
                <a:latin typeface="Arial" charset="0"/>
                <a:cs typeface="Arial" charset="0"/>
              </a:rPr>
              <a:t> </a:t>
            </a:r>
          </a:p>
          <a:p>
            <a:pPr algn="just">
              <a:defRPr/>
            </a:pPr>
            <a:endParaRPr lang="es-AR" sz="1600" dirty="0">
              <a:latin typeface="Arial" charset="0"/>
              <a:cs typeface="Arial" charset="0"/>
            </a:endParaRPr>
          </a:p>
          <a:p>
            <a:pPr marL="342900" indent="-342900" algn="just">
              <a:buFontTx/>
              <a:buAutoNum type="arabicPeriod"/>
              <a:defRPr/>
            </a:pPr>
            <a:r>
              <a:rPr lang="es-AR" sz="1600" b="1" dirty="0">
                <a:latin typeface="Arial" charset="0"/>
                <a:cs typeface="Arial" charset="0"/>
              </a:rPr>
              <a:t>Gestión del Conocimiento. </a:t>
            </a:r>
            <a:r>
              <a:rPr lang="es-AR" sz="1600" dirty="0">
                <a:latin typeface="Arial" charset="0"/>
                <a:cs typeface="Arial" charset="0"/>
              </a:rPr>
              <a:t>Sistematización de Experiencias; Estudios Técnicos; Publicaciones; Concurso de Buenas Prácticas en Agricultura Familiar; Difusión de información y Experiencias vía web y redes sociales; Boletín Semanal de Noticias sobre la Agricultura Familiar en América Latina y El Caribe; Capacitación de Dirigentes de la Agricultura Familiar.   </a:t>
            </a:r>
          </a:p>
          <a:p>
            <a:pPr marL="342900" indent="-342900" algn="just">
              <a:buFontTx/>
              <a:buAutoNum type="arabicPeriod"/>
              <a:defRPr/>
            </a:pPr>
            <a:endParaRPr lang="es-AR" sz="1600" b="1" dirty="0">
              <a:latin typeface="Arial" charset="0"/>
              <a:cs typeface="Arial" charset="0"/>
            </a:endParaRPr>
          </a:p>
          <a:p>
            <a:pPr marL="342900" indent="-342900" algn="just">
              <a:buFontTx/>
              <a:buAutoNum type="arabicPeriod"/>
              <a:defRPr/>
            </a:pPr>
            <a:endParaRPr lang="es-AR" sz="1600" b="1" dirty="0">
              <a:latin typeface="Arial" charset="0"/>
              <a:cs typeface="Arial" charset="0"/>
            </a:endParaRPr>
          </a:p>
          <a:p>
            <a:pPr marL="342900" indent="-342900" algn="just">
              <a:buFontTx/>
              <a:buAutoNum type="arabicPeriod"/>
              <a:defRPr/>
            </a:pPr>
            <a:r>
              <a:rPr lang="es-AR" sz="1600" b="1" dirty="0">
                <a:latin typeface="Arial" charset="0"/>
                <a:cs typeface="Arial" charset="0"/>
              </a:rPr>
              <a:t>Cooperación Sur-Sur. </a:t>
            </a:r>
            <a:r>
              <a:rPr lang="es-AR" sz="1600" dirty="0">
                <a:latin typeface="Arial" charset="0"/>
                <a:cs typeface="Arial" charset="0"/>
              </a:rPr>
              <a:t>Intercambio entre Delegaciones de los países del bloque para apoyar la implementación de políticas; Intercambios con países de fuera del bloque para informar sobre la experiencia de la REAF, Instituciones Especializadas en su atención en los países del MERCOSUR y políticas diferenciadas aplicadas con buenos resultados (para ser adaptadas a otras realidades); Apoyo a la instalación de las Secciones Nacionales que se han incorporado al bloque MERCOSUR.  </a:t>
            </a:r>
          </a:p>
          <a:p>
            <a:pPr marL="342900" indent="-342900" algn="just">
              <a:buFontTx/>
              <a:buAutoNum type="arabicPeriod"/>
              <a:defRPr/>
            </a:pPr>
            <a:endParaRPr lang="es-AR" sz="16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logo150VA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60350"/>
            <a:ext cx="1152525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Line 6"/>
          <p:cNvSpPr>
            <a:spLocks noChangeShapeType="1"/>
          </p:cNvSpPr>
          <p:nvPr/>
        </p:nvSpPr>
        <p:spPr bwMode="auto">
          <a:xfrm>
            <a:off x="0" y="908050"/>
            <a:ext cx="9144000" cy="0"/>
          </a:xfrm>
          <a:prstGeom prst="line">
            <a:avLst/>
          </a:prstGeom>
          <a:noFill/>
          <a:ln w="28575">
            <a:solidFill>
              <a:srgbClr val="FF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US"/>
          </a:p>
        </p:txBody>
      </p:sp>
      <p:sp>
        <p:nvSpPr>
          <p:cNvPr id="9220" name="Text Box 8"/>
          <p:cNvSpPr txBox="1">
            <a:spLocks noChangeArrowheads="1"/>
          </p:cNvSpPr>
          <p:nvPr/>
        </p:nvSpPr>
        <p:spPr bwMode="auto">
          <a:xfrm>
            <a:off x="6588125" y="6308725"/>
            <a:ext cx="22685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s-ES" altLang="es-US" sz="900">
                <a:latin typeface="Tahoma" panose="020B0604030504040204" pitchFamily="34" charset="0"/>
              </a:rPr>
              <a:t>FIDA-MERCOSUR-CLAEH</a:t>
            </a:r>
          </a:p>
          <a:p>
            <a:pPr algn="r" eaLnBrk="1" hangingPunct="1"/>
            <a:r>
              <a:rPr lang="es-ES" altLang="es-US" sz="900">
                <a:latin typeface="Tahoma" panose="020B0604030504040204" pitchFamily="34" charset="0"/>
              </a:rPr>
              <a:t>PROGRAMA REGIONAL FIDA MERCOSUR</a:t>
            </a:r>
            <a:endParaRPr lang="es-ES" altLang="es-US" sz="900">
              <a:solidFill>
                <a:srgbClr val="003300"/>
              </a:solidFill>
              <a:latin typeface="Tahoma" panose="020B0604030504040204" pitchFamily="34" charset="0"/>
            </a:endParaRPr>
          </a:p>
        </p:txBody>
      </p:sp>
      <p:sp>
        <p:nvSpPr>
          <p:cNvPr id="9221" name="Text Box 15"/>
          <p:cNvSpPr txBox="1">
            <a:spLocks noChangeArrowheads="1"/>
          </p:cNvSpPr>
          <p:nvPr/>
        </p:nvSpPr>
        <p:spPr bwMode="auto">
          <a:xfrm>
            <a:off x="0" y="928688"/>
            <a:ext cx="9144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altLang="es-US" sz="2000" b="1"/>
              <a:t>Resultados: Cambios Institucionales para el diálogo de políticas y su implementación, y para la gestión de proyectos de desarrollo rural</a:t>
            </a:r>
            <a:endParaRPr lang="es-ES" altLang="es-US" sz="2000" b="1" i="1">
              <a:solidFill>
                <a:srgbClr val="003300"/>
              </a:solidFill>
              <a:latin typeface="Trebuchet MS" panose="020B0603020202020204" pitchFamily="34" charset="0"/>
            </a:endParaRPr>
          </a:p>
        </p:txBody>
      </p:sp>
      <p:sp>
        <p:nvSpPr>
          <p:cNvPr id="9222" name="Text Box 36"/>
          <p:cNvSpPr txBox="1">
            <a:spLocks noChangeArrowheads="1"/>
          </p:cNvSpPr>
          <p:nvPr/>
        </p:nvSpPr>
        <p:spPr bwMode="auto">
          <a:xfrm>
            <a:off x="285750" y="1857375"/>
            <a:ext cx="8501063" cy="461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s-ES" altLang="es-US" sz="1400" b="1"/>
              <a:t>2005 </a:t>
            </a:r>
            <a:r>
              <a:rPr lang="es-ES" altLang="es-US" sz="1400"/>
              <a:t>Creación de la Dirección General de Desarrollo Rural (DGDR) </a:t>
            </a:r>
            <a:r>
              <a:rPr lang="es-ES" altLang="es-US" sz="1400" i="1" u="sng"/>
              <a:t>en Uruguay</a:t>
            </a:r>
          </a:p>
          <a:p>
            <a:pPr algn="just" eaLnBrk="1" hangingPunct="1"/>
            <a:r>
              <a:rPr lang="es-ES" altLang="es-US" sz="1400"/>
              <a:t> </a:t>
            </a:r>
          </a:p>
          <a:p>
            <a:pPr algn="just" eaLnBrk="1" hangingPunct="1"/>
            <a:r>
              <a:rPr lang="es-ES" altLang="es-US" sz="1400" b="1"/>
              <a:t>2006</a:t>
            </a:r>
            <a:r>
              <a:rPr lang="es-ES" altLang="es-US" sz="1400"/>
              <a:t> Creación del Foro Nacional de la Agricultura Familiar (FONAF) </a:t>
            </a:r>
            <a:r>
              <a:rPr lang="es-ES" altLang="es-US" sz="1400" i="1" u="sng"/>
              <a:t>en Argentina</a:t>
            </a:r>
          </a:p>
          <a:p>
            <a:pPr algn="just" eaLnBrk="1" hangingPunct="1"/>
            <a:endParaRPr lang="es-ES" altLang="es-US" sz="1400"/>
          </a:p>
          <a:p>
            <a:pPr algn="just" eaLnBrk="1" hangingPunct="1"/>
            <a:r>
              <a:rPr lang="es-ES" altLang="es-US" sz="1400" b="1"/>
              <a:t>2007-2008</a:t>
            </a:r>
            <a:r>
              <a:rPr lang="es-ES" altLang="es-US" sz="1400"/>
              <a:t> Creación de los Registros Nacionales de Agricultores Familiares </a:t>
            </a:r>
            <a:r>
              <a:rPr lang="es-ES" altLang="es-US" sz="1400" i="1" u="sng"/>
              <a:t>en Argentina, Paraguay y Uruguay</a:t>
            </a:r>
          </a:p>
          <a:p>
            <a:pPr algn="just" eaLnBrk="1" hangingPunct="1"/>
            <a:endParaRPr lang="es-ES" altLang="es-US" sz="1400"/>
          </a:p>
          <a:p>
            <a:pPr algn="just" eaLnBrk="1" hangingPunct="1"/>
            <a:r>
              <a:rPr lang="es-ES" altLang="es-US" sz="1400" b="1"/>
              <a:t>2008</a:t>
            </a:r>
            <a:r>
              <a:rPr lang="es-ES" altLang="es-US" sz="1400"/>
              <a:t> Institucionalización de las Mesas de Desarrollo Rural, los Consejos Agropecuarios Departamentales y Nacional </a:t>
            </a:r>
            <a:r>
              <a:rPr lang="es-ES" altLang="es-US" sz="1400" i="1" u="sng"/>
              <a:t>en Uruguay</a:t>
            </a:r>
          </a:p>
          <a:p>
            <a:pPr algn="just" eaLnBrk="1" hangingPunct="1"/>
            <a:endParaRPr lang="es-ES" altLang="es-US" sz="1400" b="1"/>
          </a:p>
          <a:p>
            <a:pPr algn="just" eaLnBrk="1" hangingPunct="1"/>
            <a:r>
              <a:rPr lang="es-ES" altLang="es-US" sz="1400" b="1"/>
              <a:t>2008 y 2014</a:t>
            </a:r>
            <a:r>
              <a:rPr lang="es-ES" altLang="es-US" sz="1400"/>
              <a:t> Creación de la Subsecretaría primero y luego la Secretaría de Desarrollo Rural y Agricultura Familiar </a:t>
            </a:r>
            <a:r>
              <a:rPr lang="es-ES" altLang="es-US" sz="1400" i="1" u="sng"/>
              <a:t>en Argentina</a:t>
            </a:r>
            <a:endParaRPr lang="es-ES" altLang="es-US" sz="1400" b="1"/>
          </a:p>
          <a:p>
            <a:pPr algn="just" eaLnBrk="1" hangingPunct="1"/>
            <a:endParaRPr lang="es-ES" altLang="es-US" sz="1400" b="1"/>
          </a:p>
          <a:p>
            <a:pPr algn="just" eaLnBrk="1" hangingPunct="1"/>
            <a:r>
              <a:rPr lang="es-ES" altLang="es-US" sz="1400" b="1"/>
              <a:t>2009</a:t>
            </a:r>
            <a:r>
              <a:rPr lang="es-ES" altLang="es-US" sz="1400"/>
              <a:t> Creación de la Unidad para el Cambio Rural (UCAR) </a:t>
            </a:r>
            <a:r>
              <a:rPr lang="es-ES" altLang="es-US" sz="1400" i="1" u="sng"/>
              <a:t>en Argentina</a:t>
            </a:r>
          </a:p>
          <a:p>
            <a:pPr algn="just" eaLnBrk="1" hangingPunct="1"/>
            <a:endParaRPr lang="es-ES" altLang="es-US" sz="1400" i="1" u="sng"/>
          </a:p>
          <a:p>
            <a:pPr algn="just" eaLnBrk="1" hangingPunct="1"/>
            <a:r>
              <a:rPr lang="es-ES" altLang="es-US" sz="1400" b="1"/>
              <a:t>2014</a:t>
            </a:r>
            <a:r>
              <a:rPr lang="es-ES" altLang="es-US" sz="1400"/>
              <a:t> Creación del Consejo de Agricultura Familiar, Campesina e Indígena </a:t>
            </a:r>
            <a:r>
              <a:rPr lang="es-ES" altLang="es-US" sz="1400" i="1" u="sng"/>
              <a:t>en Argentina</a:t>
            </a:r>
          </a:p>
          <a:p>
            <a:pPr algn="just" eaLnBrk="1" hangingPunct="1"/>
            <a:endParaRPr lang="es-ES" altLang="es-US" sz="1400" i="1" u="sng"/>
          </a:p>
          <a:p>
            <a:pPr algn="just" eaLnBrk="1" hangingPunct="1"/>
            <a:r>
              <a:rPr lang="es-ES" altLang="es-US" sz="1400" b="1"/>
              <a:t>2015</a:t>
            </a:r>
            <a:r>
              <a:rPr lang="es-ES" altLang="es-US" sz="1400"/>
              <a:t> Puesta en marcha de Unidades de Desarrollo Rural/Territorial de algunas provincias </a:t>
            </a:r>
            <a:r>
              <a:rPr lang="es-ES" altLang="es-US" sz="1400" i="1" u="sng"/>
              <a:t>en Argentina</a:t>
            </a:r>
            <a:r>
              <a:rPr lang="es-ES" altLang="es-US" sz="1400"/>
              <a:t> a la luz de la experiencia de las Mesas de Desarrollo Rural de Uruguay</a:t>
            </a:r>
          </a:p>
          <a:p>
            <a:pPr algn="just" eaLnBrk="1" hangingPunct="1"/>
            <a:endParaRPr lang="es-ES" altLang="es-US" sz="1400"/>
          </a:p>
          <a:p>
            <a:pPr algn="just" eaLnBrk="1" hangingPunct="1"/>
            <a:r>
              <a:rPr lang="es-ES" altLang="es-US" sz="1400" b="1"/>
              <a:t>2015</a:t>
            </a:r>
            <a:r>
              <a:rPr lang="es-ES" altLang="es-US" sz="1400"/>
              <a:t> Creación del Consejo Consultivo de la Agricultura Familiar </a:t>
            </a:r>
            <a:r>
              <a:rPr lang="es-ES" altLang="es-US" sz="1400" i="1" u="sng"/>
              <a:t>en Paraguay</a:t>
            </a:r>
            <a:endParaRPr lang="es-ES" altLang="es-US" sz="1400" i="1" u="sng"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logo150VA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60350"/>
            <a:ext cx="1152525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Line 6"/>
          <p:cNvSpPr>
            <a:spLocks noChangeShapeType="1"/>
          </p:cNvSpPr>
          <p:nvPr/>
        </p:nvSpPr>
        <p:spPr bwMode="auto">
          <a:xfrm>
            <a:off x="0" y="908050"/>
            <a:ext cx="9144000" cy="0"/>
          </a:xfrm>
          <a:prstGeom prst="line">
            <a:avLst/>
          </a:prstGeom>
          <a:noFill/>
          <a:ln w="28575">
            <a:solidFill>
              <a:srgbClr val="FF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US"/>
          </a:p>
        </p:txBody>
      </p:sp>
      <p:sp>
        <p:nvSpPr>
          <p:cNvPr id="10244" name="Text Box 8"/>
          <p:cNvSpPr txBox="1">
            <a:spLocks noChangeArrowheads="1"/>
          </p:cNvSpPr>
          <p:nvPr/>
        </p:nvSpPr>
        <p:spPr bwMode="auto">
          <a:xfrm>
            <a:off x="6588125" y="6308725"/>
            <a:ext cx="22685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s-ES" altLang="es-US" sz="900">
                <a:latin typeface="Tahoma" panose="020B0604030504040204" pitchFamily="34" charset="0"/>
              </a:rPr>
              <a:t>FIDA-MERCOSUR-CLAEH</a:t>
            </a:r>
          </a:p>
          <a:p>
            <a:pPr algn="r" eaLnBrk="1" hangingPunct="1"/>
            <a:r>
              <a:rPr lang="es-ES" altLang="es-US" sz="900">
                <a:latin typeface="Tahoma" panose="020B0604030504040204" pitchFamily="34" charset="0"/>
              </a:rPr>
              <a:t>PROGRAMA REGIONAL FIDA MERCOSUR</a:t>
            </a:r>
            <a:endParaRPr lang="es-ES" altLang="es-US" sz="900">
              <a:solidFill>
                <a:srgbClr val="003300"/>
              </a:solidFill>
              <a:latin typeface="Tahoma" panose="020B0604030504040204" pitchFamily="34" charset="0"/>
            </a:endParaRPr>
          </a:p>
        </p:txBody>
      </p:sp>
      <p:sp>
        <p:nvSpPr>
          <p:cNvPr id="10245" name="Text Box 15"/>
          <p:cNvSpPr txBox="1">
            <a:spLocks noChangeArrowheads="1"/>
          </p:cNvSpPr>
          <p:nvPr/>
        </p:nvSpPr>
        <p:spPr bwMode="auto">
          <a:xfrm>
            <a:off x="142875" y="1143000"/>
            <a:ext cx="8858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altLang="es-US" sz="2000" b="1"/>
              <a:t>Resultados: Cambios para la Investigación Tecnológica Específica </a:t>
            </a:r>
            <a:endParaRPr lang="es-ES" altLang="es-US" sz="2000" b="1" i="1">
              <a:solidFill>
                <a:srgbClr val="0033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6" name="Text Box 36"/>
          <p:cNvSpPr txBox="1">
            <a:spLocks noChangeArrowheads="1"/>
          </p:cNvSpPr>
          <p:nvPr/>
        </p:nvSpPr>
        <p:spPr bwMode="auto">
          <a:xfrm>
            <a:off x="214313" y="2428875"/>
            <a:ext cx="85725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endParaRPr lang="es-ES" altLang="es-US" sz="1600" i="1" u="sng"/>
          </a:p>
          <a:p>
            <a:pPr algn="just" eaLnBrk="1" hangingPunct="1"/>
            <a:r>
              <a:rPr lang="es-ES" altLang="es-US" sz="1400" b="1"/>
              <a:t>2005 </a:t>
            </a:r>
            <a:r>
              <a:rPr lang="es-ES" altLang="es-US" sz="1400"/>
              <a:t>Creación del Centro de Investigación y Desarrollo Tecnológico para la Agricultura  Familiar (CIPAF) </a:t>
            </a:r>
            <a:r>
              <a:rPr lang="es-ES" altLang="es-US" sz="1400" i="1" u="sng"/>
              <a:t>en Argentina </a:t>
            </a:r>
            <a:r>
              <a:rPr lang="es-ES" altLang="es-US" sz="1400"/>
              <a:t>– INTA</a:t>
            </a:r>
          </a:p>
          <a:p>
            <a:pPr algn="just" eaLnBrk="1" hangingPunct="1"/>
            <a:endParaRPr lang="es-ES" altLang="es-US" sz="1400"/>
          </a:p>
          <a:p>
            <a:pPr algn="just" eaLnBrk="1" hangingPunct="1"/>
            <a:endParaRPr lang="es-ES" altLang="es-US" sz="1400" b="1"/>
          </a:p>
          <a:p>
            <a:pPr algn="just" eaLnBrk="1" hangingPunct="1"/>
            <a:r>
              <a:rPr lang="es-ES" altLang="es-US" sz="1400" b="1"/>
              <a:t>2006 </a:t>
            </a:r>
            <a:r>
              <a:rPr lang="es-ES" altLang="es-US" sz="1400"/>
              <a:t>Creación del Programa Nacional de Producción Familiar (PPF) </a:t>
            </a:r>
            <a:r>
              <a:rPr lang="es-ES" altLang="es-US" sz="1400" i="1" u="sng"/>
              <a:t>en Uruguay </a:t>
            </a:r>
            <a:r>
              <a:rPr lang="es-ES" altLang="es-US" sz="1400"/>
              <a:t>– INIA</a:t>
            </a:r>
          </a:p>
          <a:p>
            <a:pPr algn="just" eaLnBrk="1" hangingPunct="1"/>
            <a:endParaRPr lang="es-ES" altLang="es-US" sz="1400"/>
          </a:p>
          <a:p>
            <a:pPr algn="just" eaLnBrk="1" hangingPunct="1"/>
            <a:r>
              <a:rPr lang="es-ES" altLang="es-US" sz="1400"/>
              <a:t> </a:t>
            </a:r>
          </a:p>
          <a:p>
            <a:pPr algn="just" eaLnBrk="1" hangingPunct="1"/>
            <a:r>
              <a:rPr lang="es-ES" altLang="es-US" sz="1400" b="1"/>
              <a:t>2011 </a:t>
            </a:r>
            <a:r>
              <a:rPr lang="es-ES" altLang="es-US" sz="1400"/>
              <a:t>Creación de la Dirección de Investigación para la Agricultura Familiar </a:t>
            </a:r>
            <a:r>
              <a:rPr lang="es-ES" altLang="es-US" sz="1400" i="1" u="sng"/>
              <a:t>en Paraguay</a:t>
            </a:r>
          </a:p>
          <a:p>
            <a:pPr algn="just" eaLnBrk="1" hangingPunct="1"/>
            <a:endParaRPr lang="es-ES" altLang="es-US" sz="1400" i="1" u="sng"/>
          </a:p>
          <a:p>
            <a:pPr algn="just" eaLnBrk="1" hangingPunct="1"/>
            <a:r>
              <a:rPr lang="es-ES" altLang="es-US" sz="1400" b="1"/>
              <a:t>2015 </a:t>
            </a:r>
            <a:r>
              <a:rPr lang="es-ES" altLang="es-US" sz="1400"/>
              <a:t>Convenio Marco de Cooperación entre la REAF y el PROCISUR (Programa Cooperativo para el Desarrollo Tecnológico Agroalimentario y Agroindustrial del Cono Sur). </a:t>
            </a:r>
            <a:r>
              <a:rPr lang="es-ES" altLang="es-US" sz="1400" i="1" u="sng"/>
              <a:t>Plan de Actividades Regionales 2016-2017</a:t>
            </a:r>
            <a:endParaRPr lang="es-ES" altLang="es-US" sz="1600" b="1" i="1" u="sng"/>
          </a:p>
          <a:p>
            <a:pPr algn="just" eaLnBrk="1" hangingPunct="1"/>
            <a:endParaRPr lang="es-ES" altLang="es-US" sz="1600" i="1" u="sng"/>
          </a:p>
          <a:p>
            <a:pPr algn="just" eaLnBrk="1" hangingPunct="1"/>
            <a:endParaRPr lang="es-ES" altLang="es-US" sz="1600" b="1"/>
          </a:p>
          <a:p>
            <a:pPr algn="just" eaLnBrk="1" hangingPunct="1"/>
            <a:endParaRPr lang="es-ES" altLang="es-US" sz="1600" b="1"/>
          </a:p>
          <a:p>
            <a:pPr algn="just" eaLnBrk="1" hangingPunct="1"/>
            <a:endParaRPr lang="es-ES" altLang="es-US" sz="1600" b="1"/>
          </a:p>
          <a:p>
            <a:pPr algn="just" eaLnBrk="1" hangingPunct="1"/>
            <a:endParaRPr lang="es-ES" altLang="es-US" sz="1600"/>
          </a:p>
          <a:p>
            <a:pPr algn="just" eaLnBrk="1" hangingPunct="1"/>
            <a:endParaRPr lang="es-ES" altLang="es-US" sz="1600"/>
          </a:p>
          <a:p>
            <a:pPr algn="just" eaLnBrk="1" hangingPunct="1"/>
            <a:endParaRPr lang="es-ES" altLang="es-U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12123</TotalTime>
  <Words>1141</Words>
  <Application>Microsoft Office PowerPoint</Application>
  <PresentationFormat>Presentación en pantalla (4:3)</PresentationFormat>
  <Paragraphs>181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2" baseType="lpstr">
      <vt:lpstr>Arial</vt:lpstr>
      <vt:lpstr>Calibri</vt:lpstr>
      <vt:lpstr>Tahoma</vt:lpstr>
      <vt:lpstr>Trebuchet MS</vt:lpstr>
      <vt:lpstr>Wingdings</vt:lpstr>
      <vt:lpstr>Diseño predeterminado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DISEÑO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Alicia Bergero</dc:creator>
  <cp:lastModifiedBy>LGonzalez</cp:lastModifiedBy>
  <cp:revision>80</cp:revision>
  <dcterms:created xsi:type="dcterms:W3CDTF">2012-11-05T21:06:33Z</dcterms:created>
  <dcterms:modified xsi:type="dcterms:W3CDTF">2020-02-13T16:24:22Z</dcterms:modified>
</cp:coreProperties>
</file>