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3" r:id="rId2"/>
    <p:sldId id="268" r:id="rId3"/>
    <p:sldId id="269" r:id="rId4"/>
    <p:sldId id="330" r:id="rId5"/>
    <p:sldId id="350" r:id="rId6"/>
    <p:sldId id="351" r:id="rId7"/>
    <p:sldId id="301" r:id="rId8"/>
    <p:sldId id="324" r:id="rId9"/>
    <p:sldId id="341" r:id="rId10"/>
    <p:sldId id="342" r:id="rId11"/>
    <p:sldId id="343" r:id="rId12"/>
    <p:sldId id="286" r:id="rId13"/>
    <p:sldId id="325" r:id="rId14"/>
    <p:sldId id="289" r:id="rId15"/>
    <p:sldId id="326" r:id="rId16"/>
    <p:sldId id="337" r:id="rId17"/>
    <p:sldId id="339" r:id="rId18"/>
    <p:sldId id="345" r:id="rId19"/>
    <p:sldId id="346" r:id="rId20"/>
    <p:sldId id="352" r:id="rId21"/>
    <p:sldId id="355" r:id="rId22"/>
    <p:sldId id="327" r:id="rId23"/>
    <p:sldId id="297" r:id="rId24"/>
    <p:sldId id="349" r:id="rId25"/>
    <p:sldId id="267" r:id="rId26"/>
  </p:sldIdLst>
  <p:sldSz cx="9144000" cy="6858000" type="screen4x3"/>
  <p:notesSz cx="6858000" cy="9144000"/>
  <p:defaultTextStyle>
    <a:defPPr>
      <a:defRPr lang="es-ES_trad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3840">
          <p15:clr>
            <a:srgbClr val="A4A3A4"/>
          </p15:clr>
        </p15:guide>
        <p15:guide id="2" pos="52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610"/>
    <a:srgbClr val="2C4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59" autoAdjust="0"/>
  </p:normalViewPr>
  <p:slideViewPr>
    <p:cSldViewPr snapToObjects="1">
      <p:cViewPr varScale="1">
        <p:scale>
          <a:sx n="68" d="100"/>
          <a:sy n="68" d="100"/>
        </p:scale>
        <p:origin x="714" y="72"/>
      </p:cViewPr>
      <p:guideLst>
        <p:guide orient="horz" pos="3840"/>
        <p:guide pos="5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7" d="100"/>
          <a:sy n="67" d="100"/>
        </p:scale>
        <p:origin x="32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ヒラギノ角ゴ Pro W3" pitchFamily="-108" charset="-128"/>
                <a:cs typeface="+mn-cs"/>
              </a:defRPr>
            </a:lvl1pPr>
          </a:lstStyle>
          <a:p>
            <a:pPr>
              <a:defRPr/>
            </a:pPr>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78748A4-F952-4579-83CF-2168C1863B32}" type="datetimeFigureOut">
              <a:rPr lang="en-US" altLang="es-CL"/>
              <a:pPr>
                <a:defRPr/>
              </a:pPr>
              <a:t>2/12/2020</a:t>
            </a:fld>
            <a:endParaRPr lang="en-US" alt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ヒラギノ角ゴ Pro W3" pitchFamily="-108" charset="-128"/>
                <a:cs typeface="+mn-cs"/>
              </a:defRPr>
            </a:lvl1pPr>
          </a:lstStyle>
          <a:p>
            <a:pPr>
              <a:defRPr/>
            </a:pPr>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AE2865-21F0-4B15-864B-33070799AC31}"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ヒラギノ角ゴ Pro W3" pitchFamily="-108" charset="-128"/>
                <a:cs typeface="+mn-cs"/>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EA7A32F-4015-4645-94B3-DDE994E25362}" type="datetimeFigureOut">
              <a:rPr lang="es-CL" altLang="es-CL"/>
              <a:pPr>
                <a:defRPr/>
              </a:pPr>
              <a:t>12-02-2020</a:t>
            </a:fld>
            <a:endParaRPr lang="es-CL" alt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s-ES" altLang="es-CL" noProof="0" smtClean="0"/>
              <a:t>Haga clic para modificar el estilo de texto del patrón</a:t>
            </a:r>
          </a:p>
          <a:p>
            <a:pPr lvl="1"/>
            <a:r>
              <a:rPr lang="es-ES" altLang="es-CL" noProof="0" smtClean="0"/>
              <a:t>Segundo nivel</a:t>
            </a:r>
          </a:p>
          <a:p>
            <a:pPr lvl="2"/>
            <a:r>
              <a:rPr lang="es-ES" altLang="es-CL" noProof="0" smtClean="0"/>
              <a:t>Tercer nivel</a:t>
            </a:r>
          </a:p>
          <a:p>
            <a:pPr lvl="3"/>
            <a:r>
              <a:rPr lang="es-ES" altLang="es-CL" noProof="0" smtClean="0"/>
              <a:t>Cuarto nivel</a:t>
            </a:r>
          </a:p>
          <a:p>
            <a:pPr lvl="4"/>
            <a:r>
              <a:rPr lang="es-ES" altLang="es-CL" noProof="0" smtClean="0"/>
              <a:t>Quinto nivel</a:t>
            </a:r>
            <a:endParaRPr lang="es-CL" altLang="es-C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ヒラギノ角ゴ Pro W3" pitchFamily="-108" charset="-128"/>
                <a:cs typeface="+mn-cs"/>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AECBFC-3789-4E55-9C8C-7A74AC500968}"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CA9F4E3-4F6D-4E2A-BAD9-2C1869818742}" type="slidenum">
              <a:rPr lang="es-CL" altLang="es-CL" smtClean="0"/>
              <a:pPr/>
              <a:t>1</a:t>
            </a:fld>
            <a:endParaRPr lang="es-CL" altLang="es-C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50" indent="-285750">
              <a:buClr>
                <a:srgbClr val="43A610"/>
              </a:buClr>
              <a:buFont typeface="Wingdings" charset="0"/>
              <a:buChar char="ü"/>
              <a:defRPr/>
            </a:pPr>
            <a:endParaRPr lang="es-ES" dirty="0" smtClean="0">
              <a:latin typeface="Arial" charset="0"/>
              <a:ea typeface="ヒラギノ角ゴ Pro W3" charset="0"/>
              <a:cs typeface="Arial" charset="0"/>
            </a:endParaRPr>
          </a:p>
          <a:p>
            <a:pPr marL="285750" indent="-285750">
              <a:buClr>
                <a:srgbClr val="43A610"/>
              </a:buClr>
              <a:buFont typeface="Wingdings" charset="0"/>
              <a:buChar char="ü"/>
              <a:defRPr/>
            </a:pPr>
            <a:r>
              <a:rPr lang="es-ES" dirty="0" smtClean="0">
                <a:latin typeface="Arial" charset="0"/>
                <a:ea typeface="ヒラギノ角ゴ Pro W3" charset="0"/>
                <a:cs typeface="Arial" charset="0"/>
              </a:rPr>
              <a:t>Brasil: mejor </a:t>
            </a:r>
            <a:r>
              <a:rPr lang="es-ES" dirty="0" err="1" smtClean="0">
                <a:latin typeface="Arial" charset="0"/>
                <a:ea typeface="ヒラギノ角ゴ Pro W3" charset="0"/>
                <a:cs typeface="Arial" charset="0"/>
              </a:rPr>
              <a:t>situación</a:t>
            </a:r>
            <a:r>
              <a:rPr lang="es-ES" dirty="0" smtClean="0">
                <a:latin typeface="Arial" charset="0"/>
                <a:ea typeface="ヒラギノ角ゴ Pro W3" charset="0"/>
                <a:cs typeface="Arial" charset="0"/>
              </a:rPr>
              <a:t> relativa para las mujeres en territorios donde predomina la </a:t>
            </a:r>
            <a:r>
              <a:rPr lang="es-ES" dirty="0" err="1" smtClean="0">
                <a:latin typeface="Arial" charset="0"/>
                <a:ea typeface="ヒラギノ角ゴ Pro W3" charset="0"/>
                <a:cs typeface="Arial" charset="0"/>
              </a:rPr>
              <a:t>minería</a:t>
            </a:r>
            <a:r>
              <a:rPr lang="es-ES" dirty="0" smtClean="0">
                <a:latin typeface="Arial" charset="0"/>
                <a:ea typeface="ヒラギノ角ゴ Pro W3" charset="0"/>
                <a:cs typeface="Arial" charset="0"/>
              </a:rPr>
              <a:t>, manufactura y servicios</a:t>
            </a:r>
            <a:br>
              <a:rPr lang="es-ES" dirty="0" smtClean="0">
                <a:latin typeface="Arial" charset="0"/>
                <a:ea typeface="ヒラギノ角ゴ Pro W3" charset="0"/>
                <a:cs typeface="Arial" charset="0"/>
              </a:rPr>
            </a:br>
            <a:endParaRPr lang="es-ES" dirty="0" smtClean="0">
              <a:latin typeface="Arial" charset="0"/>
              <a:ea typeface="ヒラギノ角ゴ Pro W3" charset="0"/>
              <a:cs typeface="Arial" charset="0"/>
            </a:endParaRPr>
          </a:p>
          <a:p>
            <a:pPr marL="285750" indent="-285750">
              <a:buClr>
                <a:srgbClr val="43A610"/>
              </a:buClr>
              <a:buFont typeface="Wingdings" charset="0"/>
              <a:buChar char="ü"/>
              <a:defRPr/>
            </a:pPr>
            <a:r>
              <a:rPr lang="es-ES" dirty="0" smtClean="0">
                <a:latin typeface="Arial" charset="0"/>
                <a:ea typeface="ヒラギノ角ゴ Pro W3" charset="0"/>
                <a:cs typeface="Arial" charset="0"/>
              </a:rPr>
              <a:t>Chile: territorios predominantemente </a:t>
            </a:r>
            <a:r>
              <a:rPr lang="es-ES" dirty="0" err="1" smtClean="0">
                <a:latin typeface="Arial" charset="0"/>
                <a:ea typeface="ヒラギノ角ゴ Pro W3" charset="0"/>
                <a:cs typeface="Arial" charset="0"/>
              </a:rPr>
              <a:t>silvoagropecuarios</a:t>
            </a:r>
            <a:r>
              <a:rPr lang="es-ES" dirty="0" smtClean="0">
                <a:latin typeface="Arial" charset="0"/>
                <a:ea typeface="ヒラギノ角ゴ Pro W3" charset="0"/>
                <a:cs typeface="Arial" charset="0"/>
              </a:rPr>
              <a:t>, mineros y manufactureros aportando al cierre</a:t>
            </a:r>
            <a:br>
              <a:rPr lang="es-ES" dirty="0" smtClean="0">
                <a:latin typeface="Arial" charset="0"/>
                <a:ea typeface="ヒラギノ角ゴ Pro W3" charset="0"/>
                <a:cs typeface="Arial" charset="0"/>
              </a:rPr>
            </a:br>
            <a:r>
              <a:rPr lang="es-ES" dirty="0" smtClean="0">
                <a:latin typeface="Arial" charset="0"/>
                <a:ea typeface="ヒラギノ角ゴ Pro W3" charset="0"/>
                <a:cs typeface="Arial" charset="0"/>
              </a:rPr>
              <a:t>de brechas </a:t>
            </a:r>
          </a:p>
          <a:p>
            <a:pPr marL="285750" indent="-285750">
              <a:buClr>
                <a:srgbClr val="43A610"/>
              </a:buClr>
              <a:buFont typeface="Wingdings" charset="0"/>
              <a:buChar char="ü"/>
              <a:defRPr/>
            </a:pPr>
            <a:endParaRPr lang="es-ES" dirty="0" smtClean="0">
              <a:latin typeface="Arial" charset="0"/>
              <a:ea typeface="ヒラギノ角ゴ Pro W3" charset="0"/>
              <a:cs typeface="Arial" charset="0"/>
            </a:endParaRPr>
          </a:p>
          <a:p>
            <a:pPr marL="285750" indent="-285750">
              <a:buClr>
                <a:srgbClr val="43A610"/>
              </a:buClr>
              <a:buFont typeface="Wingdings" charset="0"/>
              <a:buChar char="ü"/>
              <a:defRPr/>
            </a:pPr>
            <a:r>
              <a:rPr lang="es-ES" dirty="0" err="1" smtClean="0">
                <a:latin typeface="Arial" charset="0"/>
                <a:ea typeface="ヒラギノ角ゴ Pro W3" charset="0"/>
                <a:cs typeface="Arial" charset="0"/>
              </a:rPr>
              <a:t>Peru</a:t>
            </a:r>
            <a:r>
              <a:rPr lang="es-ES" dirty="0" smtClean="0">
                <a:latin typeface="Arial" charset="0"/>
                <a:ea typeface="ヒラギノ角ゴ Pro W3" charset="0"/>
                <a:cs typeface="Arial" charset="0"/>
              </a:rPr>
              <a:t>́: mejor </a:t>
            </a:r>
            <a:r>
              <a:rPr lang="es-ES" dirty="0" err="1" smtClean="0">
                <a:latin typeface="Arial" charset="0"/>
                <a:ea typeface="ヒラギノ角ゴ Pro W3" charset="0"/>
                <a:cs typeface="Arial" charset="0"/>
              </a:rPr>
              <a:t>situación</a:t>
            </a:r>
            <a:r>
              <a:rPr lang="es-ES" dirty="0" smtClean="0">
                <a:latin typeface="Arial" charset="0"/>
                <a:ea typeface="ヒラギノ角ゴ Pro W3" charset="0"/>
                <a:cs typeface="Arial" charset="0"/>
              </a:rPr>
              <a:t> de las mujeres en territorios con predominio del sector servicios</a:t>
            </a:r>
            <a:br>
              <a:rPr lang="es-ES" dirty="0" smtClean="0">
                <a:latin typeface="Arial" charset="0"/>
                <a:ea typeface="ヒラギノ角ゴ Pro W3" charset="0"/>
                <a:cs typeface="Arial" charset="0"/>
              </a:rPr>
            </a:br>
            <a:endParaRPr lang="es-ES" dirty="0" smtClean="0">
              <a:latin typeface="Arial" charset="0"/>
              <a:ea typeface="ヒラギノ角ゴ Pro W3" charset="0"/>
              <a:cs typeface="Arial" charset="0"/>
            </a:endParaRPr>
          </a:p>
          <a:p>
            <a:pPr>
              <a:defRPr/>
            </a:pPr>
            <a:endParaRPr lang="es-CL"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28AC12BE-FE18-4709-B1B8-C4E1D61D614A}" type="slidenum">
              <a:rPr lang="es-CL" altLang="es-CL" smtClean="0"/>
              <a:pPr/>
              <a:t>17</a:t>
            </a:fld>
            <a:endParaRPr lang="es-CL" altLang="es-C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F806F091-B845-43C1-89C0-7FD236E43B73}" type="slidenum">
              <a:rPr lang="es-CL" altLang="es-CL" smtClean="0"/>
              <a:pPr/>
              <a:t>18</a:t>
            </a:fld>
            <a:endParaRPr lang="es-CL" altLang="es-C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254D5FF-4C82-4CF8-A223-26815C46504F}" type="slidenum">
              <a:rPr lang="es-CL" altLang="es-CL" smtClean="0"/>
              <a:pPr/>
              <a:t>19</a:t>
            </a:fld>
            <a:endParaRPr lang="es-CL" altLang="es-C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7E7FC4A2-F59E-4FC0-95A0-C59844474EB6}" type="slidenum">
              <a:rPr lang="es-CL" altLang="es-CL" smtClean="0"/>
              <a:pPr/>
              <a:t>20</a:t>
            </a:fld>
            <a:endParaRPr lang="es-CL" altLang="es-C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4A9F426-903D-4672-AA7A-CC1F80AFD7B7}" type="slidenum">
              <a:rPr lang="es-CL" altLang="es-CL" smtClean="0"/>
              <a:pPr/>
              <a:t>21</a:t>
            </a:fld>
            <a:endParaRPr lang="es-CL" altLang="es-C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491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68A43167-C068-443A-9EFD-3C52B9F2C24E}" type="slidenum">
              <a:rPr lang="es-CL" altLang="es-CL" smtClean="0"/>
              <a:pPr/>
              <a:t>22</a:t>
            </a:fld>
            <a:endParaRPr lang="es-CL" altLang="es-C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215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3CE2A9B-2FAF-4945-9ED8-E59C47CB8746}" type="slidenum">
              <a:rPr lang="es-CL" altLang="es-CL" smtClean="0"/>
              <a:pPr/>
              <a:t>8</a:t>
            </a:fld>
            <a:endParaRPr lang="es-CL" altLang="es-C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Marcador de notas 2"/>
          <p:cNvSpPr>
            <a:spLocks noGrp="1"/>
          </p:cNvSpPr>
          <p:nvPr>
            <p:ph type="body" idx="1"/>
          </p:nvPr>
        </p:nvSpPr>
        <p:spPr bwMode="auto">
          <a:extLst>
            <a:ext uri="{FAA26D3D-D897-4be2-8F04-BA451C77F1D7}"/>
          </a:extLst>
        </p:spPr>
        <p:txBody>
          <a:bodyPr/>
          <a:lstStyle/>
          <a:p>
            <a:pPr marL="171450" indent="-171450">
              <a:buFontTx/>
              <a:buChar char="-"/>
              <a:defRPr/>
            </a:pPr>
            <a:r>
              <a:rPr lang="es-CL" dirty="0" smtClean="0"/>
              <a:t>En la dimensión de dinamismo económico la Tasa de desempleo es el indicador donde se observa una distribución territorial más inequitativa. Los casos extremos son indicativos de la ausencia de una relación directa entre distribución territorial de las oportunidades y promedios nacionales. El país con una distribución territorial más equitativa es El Salvador, pero registra altas tasas de desocupación, que van desde un 8,8% en Ahuachapán a un 15,6% en Morazán el año 2007, con una distancia de 1,8 veces más desempleo entre uno y otro territorio. La distancia entre los casos extremos en Guatemala es, en cambio, 12,4 mayor y se observa entre el departamento de Totonicapán, que muestra un desempleo de apenas 0,4% en 2011, frente al departamento de Escuintla donde dicha tasa fue del 4.8%. </a:t>
            </a:r>
          </a:p>
          <a:p>
            <a:pPr marL="171450" indent="-171450">
              <a:buFontTx/>
              <a:buChar char="-"/>
              <a:defRPr/>
            </a:pPr>
            <a:endParaRPr lang="es-CL" dirty="0" smtClean="0"/>
          </a:p>
          <a:p>
            <a:pPr marL="171450" indent="-171450">
              <a:buFontTx/>
              <a:buChar char="-"/>
              <a:defRPr/>
            </a:pPr>
            <a:r>
              <a:rPr lang="es-CL" dirty="0" smtClean="0"/>
              <a:t>Al analizar la Tasa neta de participación laboral, Bolivia aparece como la nación más equitativa, mientras que El Salvador revierte lo observado en la variable previa y en esta oca- sión muestra la mayor inequidad territorial. En Bolivia, la distancia entre el departamento mejor y el peor situado es de 1.1 veces, que surge de la comparación entre La Paz (86,1%) y Pando (81%). Por su parte, en El Salvador, la distancia entre el mejor departamento (San Salvador con 53,5%) y el peor situado (La Unión con 33%) sube a 1,6 veces. </a:t>
            </a:r>
          </a:p>
          <a:p>
            <a:pPr marL="171450" indent="-171450">
              <a:buFontTx/>
              <a:buChar char="-"/>
              <a:defRPr/>
            </a:pPr>
            <a:endParaRPr lang="es-CL" dirty="0" smtClean="0"/>
          </a:p>
          <a:p>
            <a:pPr marL="171450" indent="-171450">
              <a:buFontTx/>
              <a:buChar char="-"/>
              <a:defRPr/>
            </a:pPr>
            <a:r>
              <a:rPr lang="es-CL" dirty="0" smtClean="0"/>
              <a:t>Al promediar ambos indicadores en un índice sintético, la dimensión de dinamismo económico muestra a Bolivia con la mayor equidad territorial, frente a Guatemala como la peor posicionada. El resultado de Guatemala surge de tener la peor equidad territorial en la Tasa de desempleo y la segunda peor equidad en la Tasa neta de participación laboral. Aunque es a nivel del desempleo donde este país pre- senta las mayores diferencias en comparación con el resto de países. </a:t>
            </a:r>
          </a:p>
          <a:p>
            <a:pPr marL="171450" indent="-171450">
              <a:buFontTx/>
              <a:buChar char="-"/>
              <a:defRPr/>
            </a:pPr>
            <a:endParaRPr lang="es-CL" dirty="0" smtClean="0"/>
          </a:p>
          <a:p>
            <a:pPr marL="171450" indent="-171450">
              <a:buFontTx/>
              <a:buChar char="-"/>
              <a:defRPr/>
            </a:pPr>
            <a:endParaRPr lang="es-CL" dirty="0" smtClean="0"/>
          </a:p>
          <a:p>
            <a:pPr marL="171450" indent="-171450">
              <a:buFontTx/>
              <a:buChar char="-"/>
              <a:defRPr/>
            </a:pPr>
            <a:endParaRPr lang="es-CL" dirty="0" smtClean="0">
              <a:ea typeface="MS PGothic" charset="0"/>
            </a:endParaRPr>
          </a:p>
          <a:p>
            <a:pPr>
              <a:defRPr/>
            </a:pPr>
            <a:endParaRPr lang="es-CL" dirty="0" smtClean="0"/>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6BD299CA-A078-4A93-8230-B1FD4A43AAF8}" type="slidenum">
              <a:rPr lang="es-CL" altLang="es-CL" smtClean="0"/>
              <a:pPr/>
              <a:t>9</a:t>
            </a:fld>
            <a:endParaRPr lang="es-CL" altLang="es-C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s-CL" smtClean="0"/>
              <a:t>En materia de mortalidad infantil, la mayor equidad territorial se observa en El Salvador, donde la diferencia entre el departamento mejor y el peor situado es de 1,5 veces y se registra entre la capital (20,6 niños por cada mil nacidos vivos) y Morazán (31,7), respectivamente. Perú es, en cambio, el país más inequitativo, pues el departamento peruano mejor situado presenta una Tasa de mortalidad infantil 3,9 veces infe- rior al del peor situado, siendo estos Lima (11) y Loreto (43), respectivamente. </a:t>
            </a:r>
          </a:p>
          <a:p>
            <a:pPr marL="171450" indent="-171450">
              <a:buFontTx/>
              <a:buChar char="-"/>
            </a:pPr>
            <a:endParaRPr lang="en-US" altLang="es-CL" smtClean="0"/>
          </a:p>
          <a:p>
            <a:pPr marL="171450" indent="-171450">
              <a:buFontTx/>
              <a:buChar char="-"/>
            </a:pPr>
            <a:r>
              <a:rPr lang="en-US" altLang="es-CL" smtClean="0"/>
              <a:t>En cuanto a malnutrición infantil nuevamente El Salvador es el país más equitativo, con una brecha territorial entre el mejor y peor situado de 2,2 veces que surge de comparar los depar- tamentos de Ahuachapán (el peor situado con una tasa de 23,7%) y San Salvador (el mejor situado, con una tasa de 10,7%). En el otro extremo se encuentra Bolivia, que en esta oca- sión presenta la mayor inequidad territorial, la que se expresa en que la tasa del departamen- to peor situado (Chuquisaca con 4,2%) sea 29 veces superior a la del mejor situado (La Paz, con 0,1%). </a:t>
            </a:r>
          </a:p>
          <a:p>
            <a:pPr marL="171450" indent="-171450">
              <a:buFontTx/>
              <a:buChar char="-"/>
            </a:pPr>
            <a:endParaRPr lang="en-US" altLang="es-CL" smtClean="0"/>
          </a:p>
          <a:p>
            <a:pPr marL="171450" indent="-171450">
              <a:buFontTx/>
              <a:buChar char="-"/>
            </a:pPr>
            <a:r>
              <a:rPr lang="en-US" altLang="es-CL" smtClean="0"/>
              <a:t>Por otra parte, México es el país más equita- tivo en lo referente a la brecha de acceso a fuentes mejoradas de agua y saneamiento, pues la distancia entre el Distrito Federal y el estado de Oaxaca es de 1,4 veces, con tasas que varían entre un 99% y 70,8% de cober- tura, respectivamente. Brasil es, en cambio, el país más inequitativo. Los estados mejor y peor situados son São Paulo y Rondônia, con tasas de 89,4% y 20,7%, respectivamente. Con ello, la cobertura de São Paulo equivale a 4,3 veces la de Rondônia. </a:t>
            </a:r>
          </a:p>
          <a:p>
            <a:pPr marL="171450" indent="-171450">
              <a:buFontTx/>
              <a:buChar char="-"/>
            </a:pPr>
            <a:endParaRPr lang="en-US" altLang="es-CL" smtClean="0"/>
          </a:p>
          <a:p>
            <a:pPr marL="171450" indent="-171450"/>
            <a:endParaRPr lang="es-CL" altLang="es-CL" smtClean="0"/>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4DE846A-EB83-4904-BDB4-EC3845FBBA41}" type="slidenum">
              <a:rPr lang="es-CL" altLang="es-CL" smtClean="0"/>
              <a:pPr/>
              <a:t>10</a:t>
            </a:fld>
            <a:endParaRPr lang="es-CL" altLang="es-C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Marcador de notas 2"/>
          <p:cNvSpPr>
            <a:spLocks noGrp="1"/>
          </p:cNvSpPr>
          <p:nvPr>
            <p:ph type="body" idx="1"/>
          </p:nvPr>
        </p:nvSpPr>
        <p:spPr bwMode="auto">
          <a:extLst>
            <a:ext uri="{FAA26D3D-D897-4be2-8F04-BA451C77F1D7}"/>
          </a:extLst>
        </p:spPr>
        <p:txBody>
          <a:bodyPr/>
          <a:lstStyle/>
          <a:p>
            <a:pPr marL="171450" indent="-171450">
              <a:buFontTx/>
              <a:buChar char="-"/>
              <a:defRPr/>
            </a:pPr>
            <a:r>
              <a:rPr lang="en-US" dirty="0" err="1" smtClean="0"/>
              <a:t>Mientras</a:t>
            </a:r>
            <a:r>
              <a:rPr lang="en-US" dirty="0" smtClean="0"/>
              <a:t> </a:t>
            </a:r>
            <a:r>
              <a:rPr lang="en-US" dirty="0" err="1" smtClean="0"/>
              <a:t>que</a:t>
            </a:r>
            <a:r>
              <a:rPr lang="en-US" dirty="0" smtClean="0"/>
              <a:t> Bolivia </a:t>
            </a:r>
            <a:r>
              <a:rPr lang="en-US" dirty="0" err="1" smtClean="0"/>
              <a:t>es</a:t>
            </a:r>
            <a:r>
              <a:rPr lang="en-US" dirty="0" smtClean="0"/>
              <a:t> el </a:t>
            </a:r>
            <a:r>
              <a:rPr lang="en-US" dirty="0" err="1" smtClean="0"/>
              <a:t>país</a:t>
            </a:r>
            <a:r>
              <a:rPr lang="en-US" dirty="0" smtClean="0"/>
              <a:t> </a:t>
            </a:r>
            <a:r>
              <a:rPr lang="en-US" dirty="0" err="1" smtClean="0"/>
              <a:t>más</a:t>
            </a:r>
            <a:r>
              <a:rPr lang="en-US" dirty="0" smtClean="0"/>
              <a:t> </a:t>
            </a:r>
            <a:r>
              <a:rPr lang="en-US" dirty="0" err="1" smtClean="0"/>
              <a:t>equitativo</a:t>
            </a:r>
            <a:r>
              <a:rPr lang="en-US" dirty="0" smtClean="0"/>
              <a:t> en el </a:t>
            </a:r>
            <a:r>
              <a:rPr lang="en-US" dirty="0" err="1" smtClean="0"/>
              <a:t>indicador</a:t>
            </a:r>
            <a:r>
              <a:rPr lang="en-US" dirty="0" smtClean="0"/>
              <a:t> de </a:t>
            </a:r>
            <a:r>
              <a:rPr lang="en-US" dirty="0" err="1" smtClean="0"/>
              <a:t>gasto</a:t>
            </a:r>
            <a:r>
              <a:rPr lang="en-US" dirty="0" smtClean="0"/>
              <a:t> o </a:t>
            </a:r>
            <a:r>
              <a:rPr lang="en-US" dirty="0" err="1" smtClean="0"/>
              <a:t>ingreso</a:t>
            </a:r>
            <a:r>
              <a:rPr lang="en-US" dirty="0" smtClean="0"/>
              <a:t> per </a:t>
            </a:r>
            <a:r>
              <a:rPr lang="en-US" dirty="0" err="1" smtClean="0"/>
              <a:t>cápita</a:t>
            </a:r>
            <a:r>
              <a:rPr lang="en-US" dirty="0" smtClean="0"/>
              <a:t> del </a:t>
            </a:r>
            <a:r>
              <a:rPr lang="en-US" dirty="0" err="1" smtClean="0"/>
              <a:t>hogar</a:t>
            </a:r>
            <a:r>
              <a:rPr lang="en-US" dirty="0" smtClean="0"/>
              <a:t>, Colombia </a:t>
            </a:r>
            <a:r>
              <a:rPr lang="en-US" dirty="0" err="1" smtClean="0"/>
              <a:t>presenta</a:t>
            </a:r>
            <a:r>
              <a:rPr lang="en-US" dirty="0" smtClean="0"/>
              <a:t> la mayor </a:t>
            </a:r>
            <a:r>
              <a:rPr lang="en-US" dirty="0" err="1" smtClean="0"/>
              <a:t>inequi</a:t>
            </a:r>
            <a:r>
              <a:rPr lang="en-US" dirty="0" smtClean="0"/>
              <a:t>- dad territorial. En Bolivia la </a:t>
            </a:r>
            <a:r>
              <a:rPr lang="en-US" dirty="0" err="1" smtClean="0"/>
              <a:t>distancia</a:t>
            </a:r>
            <a:r>
              <a:rPr lang="en-US" dirty="0" smtClean="0"/>
              <a:t> entre el </a:t>
            </a:r>
            <a:r>
              <a:rPr lang="en-US" dirty="0" err="1" smtClean="0"/>
              <a:t>departamento</a:t>
            </a:r>
            <a:r>
              <a:rPr lang="en-US" dirty="0" smtClean="0"/>
              <a:t> </a:t>
            </a:r>
            <a:r>
              <a:rPr lang="en-US" dirty="0" err="1" smtClean="0"/>
              <a:t>mejor</a:t>
            </a:r>
            <a:r>
              <a:rPr lang="en-US" dirty="0" smtClean="0"/>
              <a:t> y </a:t>
            </a:r>
            <a:r>
              <a:rPr lang="en-US" dirty="0" err="1" smtClean="0"/>
              <a:t>peor</a:t>
            </a:r>
            <a:r>
              <a:rPr lang="en-US" dirty="0" smtClean="0"/>
              <a:t> </a:t>
            </a:r>
            <a:r>
              <a:rPr lang="en-US" dirty="0" err="1" smtClean="0"/>
              <a:t>situado</a:t>
            </a:r>
            <a:r>
              <a:rPr lang="en-US" dirty="0" smtClean="0"/>
              <a:t> </a:t>
            </a:r>
            <a:r>
              <a:rPr lang="en-US" dirty="0" err="1" smtClean="0"/>
              <a:t>es</a:t>
            </a:r>
            <a:r>
              <a:rPr lang="en-US" dirty="0" smtClean="0"/>
              <a:t> de 2,1 </a:t>
            </a:r>
            <a:r>
              <a:rPr lang="en-US" dirty="0" err="1" smtClean="0"/>
              <a:t>veces</a:t>
            </a:r>
            <a:r>
              <a:rPr lang="en-US" dirty="0" smtClean="0"/>
              <a:t> y se </a:t>
            </a:r>
            <a:r>
              <a:rPr lang="en-US" dirty="0" err="1" smtClean="0"/>
              <a:t>registra</a:t>
            </a:r>
            <a:r>
              <a:rPr lang="en-US" dirty="0" smtClean="0"/>
              <a:t> entre Santa Cruz (</a:t>
            </a:r>
            <a:r>
              <a:rPr lang="en-US" dirty="0" err="1" smtClean="0"/>
              <a:t>mejor</a:t>
            </a:r>
            <a:r>
              <a:rPr lang="en-US" dirty="0" smtClean="0"/>
              <a:t>) y Potosí (</a:t>
            </a:r>
            <a:r>
              <a:rPr lang="en-US" dirty="0" err="1" smtClean="0"/>
              <a:t>peor</a:t>
            </a:r>
            <a:r>
              <a:rPr lang="en-US" dirty="0" smtClean="0"/>
              <a:t>). </a:t>
            </a:r>
            <a:r>
              <a:rPr lang="en-US" dirty="0" err="1" smtClean="0"/>
              <a:t>Por</a:t>
            </a:r>
            <a:r>
              <a:rPr lang="en-US" dirty="0" smtClean="0"/>
              <a:t> </a:t>
            </a:r>
            <a:r>
              <a:rPr lang="en-US" dirty="0" err="1" smtClean="0"/>
              <a:t>su</a:t>
            </a:r>
            <a:r>
              <a:rPr lang="en-US" dirty="0" smtClean="0"/>
              <a:t> parte, el </a:t>
            </a:r>
            <a:r>
              <a:rPr lang="en-US" dirty="0" err="1" smtClean="0"/>
              <a:t>departamento</a:t>
            </a:r>
            <a:r>
              <a:rPr lang="en-US" dirty="0" smtClean="0"/>
              <a:t> </a:t>
            </a:r>
            <a:r>
              <a:rPr lang="en-US" dirty="0" err="1" smtClean="0"/>
              <a:t>colombiano</a:t>
            </a:r>
            <a:r>
              <a:rPr lang="en-US" dirty="0" smtClean="0"/>
              <a:t> </a:t>
            </a:r>
            <a:r>
              <a:rPr lang="en-US" dirty="0" err="1" smtClean="0"/>
              <a:t>mejor</a:t>
            </a:r>
            <a:r>
              <a:rPr lang="en-US" dirty="0" smtClean="0"/>
              <a:t> </a:t>
            </a:r>
            <a:r>
              <a:rPr lang="en-US" dirty="0" err="1" smtClean="0"/>
              <a:t>situado</a:t>
            </a:r>
            <a:r>
              <a:rPr lang="en-US" dirty="0" smtClean="0"/>
              <a:t> (Bogotá), </a:t>
            </a:r>
            <a:r>
              <a:rPr lang="en-US" dirty="0" err="1" smtClean="0"/>
              <a:t>presenta</a:t>
            </a:r>
            <a:r>
              <a:rPr lang="en-US" dirty="0" smtClean="0"/>
              <a:t> un </a:t>
            </a:r>
            <a:r>
              <a:rPr lang="en-US" dirty="0" err="1" smtClean="0"/>
              <a:t>nivel</a:t>
            </a:r>
            <a:r>
              <a:rPr lang="en-US" dirty="0" smtClean="0"/>
              <a:t> de </a:t>
            </a:r>
            <a:r>
              <a:rPr lang="en-US" dirty="0" err="1" smtClean="0"/>
              <a:t>ingresos</a:t>
            </a:r>
            <a:r>
              <a:rPr lang="en-US" dirty="0" smtClean="0"/>
              <a:t> </a:t>
            </a:r>
            <a:r>
              <a:rPr lang="en-US" dirty="0" err="1" smtClean="0"/>
              <a:t>cuatro</a:t>
            </a:r>
            <a:r>
              <a:rPr lang="en-US" dirty="0" smtClean="0"/>
              <a:t> </a:t>
            </a:r>
            <a:r>
              <a:rPr lang="en-US" dirty="0" err="1" smtClean="0"/>
              <a:t>veces</a:t>
            </a:r>
            <a:r>
              <a:rPr lang="en-US" dirty="0" smtClean="0"/>
              <a:t> superior al </a:t>
            </a:r>
            <a:r>
              <a:rPr lang="en-US" dirty="0" err="1" smtClean="0"/>
              <a:t>observado</a:t>
            </a:r>
            <a:r>
              <a:rPr lang="en-US" dirty="0" smtClean="0"/>
              <a:t> en el Cauca. En lo </a:t>
            </a:r>
            <a:r>
              <a:rPr lang="en-US" dirty="0" err="1" smtClean="0"/>
              <a:t>referente</a:t>
            </a:r>
            <a:r>
              <a:rPr lang="en-US" dirty="0" smtClean="0"/>
              <a:t> a los </a:t>
            </a:r>
            <a:r>
              <a:rPr lang="en-US" dirty="0" err="1" smtClean="0"/>
              <a:t>niveles</a:t>
            </a:r>
            <a:r>
              <a:rPr lang="en-US" dirty="0" smtClean="0"/>
              <a:t> de </a:t>
            </a:r>
            <a:r>
              <a:rPr lang="en-US" dirty="0" err="1" smtClean="0"/>
              <a:t>pobreza</a:t>
            </a:r>
            <a:r>
              <a:rPr lang="en-US" dirty="0" smtClean="0"/>
              <a:t>, los </a:t>
            </a:r>
            <a:r>
              <a:rPr lang="en-US" dirty="0" err="1" smtClean="0"/>
              <a:t>casos</a:t>
            </a:r>
            <a:r>
              <a:rPr lang="en-US" dirty="0" smtClean="0"/>
              <a:t> </a:t>
            </a:r>
            <a:r>
              <a:rPr lang="en-US" dirty="0" err="1" smtClean="0"/>
              <a:t>extremos</a:t>
            </a:r>
            <a:r>
              <a:rPr lang="en-US" dirty="0" smtClean="0"/>
              <a:t> de in- </a:t>
            </a:r>
            <a:r>
              <a:rPr lang="en-US" dirty="0" err="1" smtClean="0"/>
              <a:t>equidad</a:t>
            </a:r>
            <a:r>
              <a:rPr lang="en-US" dirty="0" smtClean="0"/>
              <a:t> territorial se </a:t>
            </a:r>
            <a:r>
              <a:rPr lang="en-US" dirty="0" err="1" smtClean="0"/>
              <a:t>registran</a:t>
            </a:r>
            <a:r>
              <a:rPr lang="en-US" dirty="0" smtClean="0"/>
              <a:t> entre Bolivia, el </a:t>
            </a:r>
            <a:r>
              <a:rPr lang="en-US" dirty="0" err="1" smtClean="0"/>
              <a:t>más</a:t>
            </a:r>
            <a:r>
              <a:rPr lang="en-US" dirty="0" smtClean="0"/>
              <a:t> </a:t>
            </a:r>
            <a:r>
              <a:rPr lang="en-US" dirty="0" err="1" smtClean="0"/>
              <a:t>equitativo</a:t>
            </a:r>
            <a:r>
              <a:rPr lang="en-US" dirty="0" smtClean="0"/>
              <a:t>, y </a:t>
            </a:r>
            <a:r>
              <a:rPr lang="en-US" dirty="0" err="1" smtClean="0"/>
              <a:t>Brasil</a:t>
            </a:r>
            <a:r>
              <a:rPr lang="en-US" dirty="0" smtClean="0"/>
              <a:t>, el </a:t>
            </a:r>
            <a:r>
              <a:rPr lang="en-US" dirty="0" err="1" smtClean="0"/>
              <a:t>más</a:t>
            </a:r>
            <a:r>
              <a:rPr lang="en-US" dirty="0" smtClean="0"/>
              <a:t> </a:t>
            </a:r>
            <a:r>
              <a:rPr lang="en-US" dirty="0" err="1" smtClean="0"/>
              <a:t>inequitativo</a:t>
            </a:r>
            <a:r>
              <a:rPr lang="en-US" dirty="0" smtClean="0"/>
              <a:t>. En Bolivia, la </a:t>
            </a:r>
            <a:r>
              <a:rPr lang="en-US" dirty="0" err="1" smtClean="0"/>
              <a:t>distancia</a:t>
            </a:r>
            <a:r>
              <a:rPr lang="en-US" dirty="0" smtClean="0"/>
              <a:t> entre el </a:t>
            </a:r>
            <a:r>
              <a:rPr lang="en-US" dirty="0" err="1" smtClean="0"/>
              <a:t>departamen</a:t>
            </a:r>
            <a:r>
              <a:rPr lang="en-US" dirty="0" smtClean="0"/>
              <a:t>- to </a:t>
            </a:r>
            <a:r>
              <a:rPr lang="en-US" dirty="0" err="1" smtClean="0"/>
              <a:t>mejor</a:t>
            </a:r>
            <a:r>
              <a:rPr lang="en-US" dirty="0" smtClean="0"/>
              <a:t> y </a:t>
            </a:r>
            <a:r>
              <a:rPr lang="en-US" dirty="0" err="1" smtClean="0"/>
              <a:t>peor</a:t>
            </a:r>
            <a:r>
              <a:rPr lang="en-US" dirty="0" smtClean="0"/>
              <a:t> </a:t>
            </a:r>
            <a:r>
              <a:rPr lang="en-US" dirty="0" err="1" smtClean="0"/>
              <a:t>situado</a:t>
            </a:r>
            <a:r>
              <a:rPr lang="en-US" dirty="0" smtClean="0"/>
              <a:t> </a:t>
            </a:r>
            <a:r>
              <a:rPr lang="en-US" dirty="0" err="1" smtClean="0"/>
              <a:t>es</a:t>
            </a:r>
            <a:r>
              <a:rPr lang="en-US" dirty="0" smtClean="0"/>
              <a:t> de solo a 1,9 </a:t>
            </a:r>
            <a:r>
              <a:rPr lang="en-US" dirty="0" err="1" smtClean="0"/>
              <a:t>ve</a:t>
            </a:r>
            <a:r>
              <a:rPr lang="en-US" dirty="0" smtClean="0"/>
              <a:t>- </a:t>
            </a:r>
            <a:r>
              <a:rPr lang="en-US" dirty="0" err="1" smtClean="0"/>
              <a:t>ces</a:t>
            </a:r>
            <a:r>
              <a:rPr lang="en-US" dirty="0" smtClean="0"/>
              <a:t>, </a:t>
            </a:r>
            <a:r>
              <a:rPr lang="en-US" dirty="0" err="1" smtClean="0"/>
              <a:t>siendo</a:t>
            </a:r>
            <a:r>
              <a:rPr lang="en-US" dirty="0" smtClean="0"/>
              <a:t> </a:t>
            </a:r>
            <a:r>
              <a:rPr lang="en-US" dirty="0" err="1" smtClean="0"/>
              <a:t>estos</a:t>
            </a:r>
            <a:r>
              <a:rPr lang="en-US" dirty="0" smtClean="0"/>
              <a:t> Santa Cruz (35,8%) y Potosí (67,4%). </a:t>
            </a:r>
            <a:r>
              <a:rPr lang="en-US" dirty="0" err="1" smtClean="0"/>
              <a:t>Aunque</a:t>
            </a:r>
            <a:r>
              <a:rPr lang="en-US" dirty="0" smtClean="0"/>
              <a:t> con </a:t>
            </a:r>
            <a:r>
              <a:rPr lang="en-US" dirty="0" err="1" smtClean="0"/>
              <a:t>tasas</a:t>
            </a:r>
            <a:r>
              <a:rPr lang="en-US" dirty="0" smtClean="0"/>
              <a:t> de </a:t>
            </a:r>
            <a:r>
              <a:rPr lang="en-US" dirty="0" err="1" smtClean="0"/>
              <a:t>pobreza</a:t>
            </a:r>
            <a:r>
              <a:rPr lang="en-US" dirty="0" smtClean="0"/>
              <a:t> </a:t>
            </a:r>
            <a:r>
              <a:rPr lang="en-US" dirty="0" err="1" smtClean="0"/>
              <a:t>noto</a:t>
            </a:r>
            <a:r>
              <a:rPr lang="en-US" dirty="0" smtClean="0"/>
              <a:t>- </a:t>
            </a:r>
            <a:r>
              <a:rPr lang="en-US" dirty="0" err="1" smtClean="0"/>
              <a:t>riamente</a:t>
            </a:r>
            <a:r>
              <a:rPr lang="en-US" dirty="0" smtClean="0"/>
              <a:t> </a:t>
            </a:r>
            <a:r>
              <a:rPr lang="en-US" dirty="0" err="1" smtClean="0"/>
              <a:t>inferiores</a:t>
            </a:r>
            <a:r>
              <a:rPr lang="en-US" dirty="0" smtClean="0"/>
              <a:t> a </a:t>
            </a:r>
            <a:r>
              <a:rPr lang="en-US" dirty="0" err="1" smtClean="0"/>
              <a:t>las</a:t>
            </a:r>
            <a:r>
              <a:rPr lang="en-US" dirty="0" smtClean="0"/>
              <a:t> de Bolivia, la </a:t>
            </a:r>
            <a:r>
              <a:rPr lang="en-US" dirty="0" err="1" smtClean="0"/>
              <a:t>distan</a:t>
            </a:r>
            <a:r>
              <a:rPr lang="en-US" dirty="0" smtClean="0"/>
              <a:t>- </a:t>
            </a:r>
            <a:r>
              <a:rPr lang="en-US" dirty="0" err="1" smtClean="0"/>
              <a:t>cia</a:t>
            </a:r>
            <a:r>
              <a:rPr lang="en-US" dirty="0" smtClean="0"/>
              <a:t> entre los </a:t>
            </a:r>
            <a:r>
              <a:rPr lang="en-US" dirty="0" err="1" smtClean="0"/>
              <a:t>estados</a:t>
            </a:r>
            <a:r>
              <a:rPr lang="en-US" dirty="0" smtClean="0"/>
              <a:t> </a:t>
            </a:r>
            <a:r>
              <a:rPr lang="en-US" dirty="0" err="1" smtClean="0"/>
              <a:t>mejor</a:t>
            </a:r>
            <a:r>
              <a:rPr lang="en-US" dirty="0" smtClean="0"/>
              <a:t> y </a:t>
            </a:r>
            <a:r>
              <a:rPr lang="en-US" dirty="0" err="1" smtClean="0"/>
              <a:t>peor</a:t>
            </a:r>
            <a:r>
              <a:rPr lang="en-US" dirty="0" smtClean="0"/>
              <a:t> </a:t>
            </a:r>
            <a:r>
              <a:rPr lang="en-US" dirty="0" err="1" smtClean="0"/>
              <a:t>situados</a:t>
            </a:r>
            <a:r>
              <a:rPr lang="en-US" dirty="0" smtClean="0"/>
              <a:t> en </a:t>
            </a:r>
            <a:r>
              <a:rPr lang="en-US" dirty="0" err="1" smtClean="0"/>
              <a:t>Brasil</a:t>
            </a:r>
            <a:r>
              <a:rPr lang="en-US" dirty="0" smtClean="0"/>
              <a:t> </a:t>
            </a:r>
            <a:r>
              <a:rPr lang="en-US" dirty="0" err="1" smtClean="0"/>
              <a:t>es</a:t>
            </a:r>
            <a:r>
              <a:rPr lang="en-US" dirty="0" smtClean="0"/>
              <a:t> de 7,9 </a:t>
            </a:r>
            <a:r>
              <a:rPr lang="en-US" dirty="0" err="1" smtClean="0"/>
              <a:t>veces</a:t>
            </a:r>
            <a:r>
              <a:rPr lang="en-US" dirty="0" smtClean="0"/>
              <a:t>, </a:t>
            </a:r>
            <a:r>
              <a:rPr lang="en-US" dirty="0" err="1" smtClean="0"/>
              <a:t>brecha</a:t>
            </a:r>
            <a:r>
              <a:rPr lang="en-US" dirty="0" smtClean="0"/>
              <a:t> </a:t>
            </a:r>
            <a:r>
              <a:rPr lang="en-US" dirty="0" err="1" smtClean="0"/>
              <a:t>que</a:t>
            </a:r>
            <a:r>
              <a:rPr lang="en-US" dirty="0" smtClean="0"/>
              <a:t> </a:t>
            </a:r>
            <a:r>
              <a:rPr lang="en-US" dirty="0" err="1" smtClean="0"/>
              <a:t>resulta</a:t>
            </a:r>
            <a:r>
              <a:rPr lang="en-US" dirty="0" smtClean="0"/>
              <a:t> de la </a:t>
            </a:r>
            <a:r>
              <a:rPr lang="en-US" dirty="0" err="1" smtClean="0"/>
              <a:t>comparación</a:t>
            </a:r>
            <a:r>
              <a:rPr lang="en-US" dirty="0" smtClean="0"/>
              <a:t> entre Santa </a:t>
            </a:r>
            <a:r>
              <a:rPr lang="en-US" dirty="0" err="1" smtClean="0"/>
              <a:t>Catarina</a:t>
            </a:r>
            <a:r>
              <a:rPr lang="en-US" dirty="0" smtClean="0"/>
              <a:t> (5,2%) y </a:t>
            </a:r>
            <a:r>
              <a:rPr lang="en-US" dirty="0" err="1" smtClean="0"/>
              <a:t>Maranhão</a:t>
            </a:r>
            <a:r>
              <a:rPr lang="en-US" dirty="0" smtClean="0"/>
              <a:t>, </a:t>
            </a:r>
            <a:r>
              <a:rPr lang="en-US" dirty="0" err="1" smtClean="0"/>
              <a:t>donde</a:t>
            </a:r>
            <a:r>
              <a:rPr lang="en-US" dirty="0" smtClean="0"/>
              <a:t> la </a:t>
            </a:r>
            <a:r>
              <a:rPr lang="en-US" dirty="0" err="1" smtClean="0"/>
              <a:t>pobreza</a:t>
            </a:r>
            <a:r>
              <a:rPr lang="en-US" dirty="0" smtClean="0"/>
              <a:t> </a:t>
            </a:r>
            <a:r>
              <a:rPr lang="en-US" dirty="0" err="1" smtClean="0"/>
              <a:t>alcanza</a:t>
            </a:r>
            <a:r>
              <a:rPr lang="en-US" dirty="0" smtClean="0"/>
              <a:t> al 40,9% de la </a:t>
            </a:r>
            <a:r>
              <a:rPr lang="en-US" dirty="0" err="1" smtClean="0"/>
              <a:t>población</a:t>
            </a:r>
            <a:r>
              <a:rPr lang="en-US" dirty="0" smtClean="0"/>
              <a:t>. </a:t>
            </a:r>
          </a:p>
          <a:p>
            <a:pPr marL="171450" indent="-171450">
              <a:buFontTx/>
              <a:buChar char="-"/>
              <a:defRPr/>
            </a:pPr>
            <a:r>
              <a:rPr lang="en-US" dirty="0" err="1" smtClean="0"/>
              <a:t>Asi</a:t>
            </a:r>
            <a:r>
              <a:rPr lang="en-US" dirty="0" smtClean="0"/>
              <a:t>́, al </a:t>
            </a:r>
            <a:r>
              <a:rPr lang="en-US" dirty="0" err="1" smtClean="0"/>
              <a:t>promediar</a:t>
            </a:r>
            <a:r>
              <a:rPr lang="en-US" dirty="0" smtClean="0"/>
              <a:t> los </a:t>
            </a:r>
            <a:r>
              <a:rPr lang="en-US" dirty="0" err="1" smtClean="0"/>
              <a:t>indicadores</a:t>
            </a:r>
            <a:r>
              <a:rPr lang="en-US" dirty="0" smtClean="0"/>
              <a:t> en la </a:t>
            </a:r>
            <a:r>
              <a:rPr lang="en-US" dirty="0" err="1" smtClean="0"/>
              <a:t>dimen</a:t>
            </a:r>
            <a:r>
              <a:rPr lang="en-US" dirty="0" smtClean="0"/>
              <a:t>- </a:t>
            </a:r>
            <a:r>
              <a:rPr lang="en-US" dirty="0" err="1" smtClean="0"/>
              <a:t>sión</a:t>
            </a:r>
            <a:r>
              <a:rPr lang="en-US" dirty="0" smtClean="0"/>
              <a:t> de </a:t>
            </a:r>
            <a:r>
              <a:rPr lang="en-US" dirty="0" err="1" smtClean="0"/>
              <a:t>ingresos</a:t>
            </a:r>
            <a:r>
              <a:rPr lang="en-US" dirty="0" smtClean="0"/>
              <a:t>, Bolivia </a:t>
            </a:r>
            <a:r>
              <a:rPr lang="en-US" dirty="0" err="1" smtClean="0"/>
              <a:t>aparece</a:t>
            </a:r>
            <a:r>
              <a:rPr lang="en-US" dirty="0" smtClean="0"/>
              <a:t> </a:t>
            </a:r>
            <a:r>
              <a:rPr lang="en-US" dirty="0" err="1" smtClean="0"/>
              <a:t>como</a:t>
            </a:r>
            <a:r>
              <a:rPr lang="en-US" dirty="0" smtClean="0"/>
              <a:t> el </a:t>
            </a:r>
            <a:r>
              <a:rPr lang="en-US" dirty="0" err="1" smtClean="0"/>
              <a:t>país</a:t>
            </a:r>
            <a:r>
              <a:rPr lang="en-US" dirty="0" smtClean="0"/>
              <a:t> </a:t>
            </a:r>
            <a:r>
              <a:rPr lang="en-US" dirty="0" err="1" smtClean="0"/>
              <a:t>más</a:t>
            </a:r>
            <a:r>
              <a:rPr lang="en-US" dirty="0" smtClean="0"/>
              <a:t> </a:t>
            </a:r>
            <a:r>
              <a:rPr lang="en-US" dirty="0" err="1" smtClean="0"/>
              <a:t>equitativo</a:t>
            </a:r>
            <a:r>
              <a:rPr lang="en-US" dirty="0" smtClean="0"/>
              <a:t>, </a:t>
            </a:r>
            <a:r>
              <a:rPr lang="en-US" dirty="0" err="1" smtClean="0"/>
              <a:t>mientras</a:t>
            </a:r>
            <a:r>
              <a:rPr lang="en-US" dirty="0" smtClean="0"/>
              <a:t> </a:t>
            </a:r>
            <a:r>
              <a:rPr lang="en-US" dirty="0" err="1" smtClean="0"/>
              <a:t>que</a:t>
            </a:r>
            <a:r>
              <a:rPr lang="en-US" dirty="0" smtClean="0"/>
              <a:t> </a:t>
            </a:r>
            <a:r>
              <a:rPr lang="en-US" dirty="0" err="1" smtClean="0"/>
              <a:t>Brasil</a:t>
            </a:r>
            <a:r>
              <a:rPr lang="en-US" dirty="0" smtClean="0"/>
              <a:t> </a:t>
            </a:r>
            <a:r>
              <a:rPr lang="en-US" dirty="0" err="1" smtClean="0"/>
              <a:t>registra</a:t>
            </a:r>
            <a:r>
              <a:rPr lang="en-US" dirty="0" smtClean="0"/>
              <a:t> la mayor </a:t>
            </a:r>
            <a:r>
              <a:rPr lang="en-US" dirty="0" err="1" smtClean="0"/>
              <a:t>inequidad</a:t>
            </a:r>
            <a:r>
              <a:rPr lang="en-US" dirty="0" smtClean="0"/>
              <a:t> territorial, </a:t>
            </a:r>
            <a:r>
              <a:rPr lang="en-US" dirty="0" err="1" smtClean="0"/>
              <a:t>posición</a:t>
            </a:r>
            <a:r>
              <a:rPr lang="en-US" dirty="0" smtClean="0"/>
              <a:t> </a:t>
            </a:r>
            <a:r>
              <a:rPr lang="en-US" dirty="0" err="1" smtClean="0"/>
              <a:t>que</a:t>
            </a:r>
            <a:r>
              <a:rPr lang="en-US" dirty="0" smtClean="0"/>
              <a:t> re- </a:t>
            </a:r>
            <a:r>
              <a:rPr lang="en-US" dirty="0" err="1" smtClean="0"/>
              <a:t>sulta</a:t>
            </a:r>
            <a:r>
              <a:rPr lang="en-US" dirty="0" smtClean="0"/>
              <a:t> en </a:t>
            </a:r>
            <a:r>
              <a:rPr lang="en-US" dirty="0" err="1" smtClean="0"/>
              <a:t>este</a:t>
            </a:r>
            <a:r>
              <a:rPr lang="en-US" dirty="0" smtClean="0"/>
              <a:t> </a:t>
            </a:r>
            <a:r>
              <a:rPr lang="en-US" dirty="0" err="1" smtClean="0"/>
              <a:t>último</a:t>
            </a:r>
            <a:r>
              <a:rPr lang="en-US" dirty="0" smtClean="0"/>
              <a:t> </a:t>
            </a:r>
            <a:r>
              <a:rPr lang="en-US" dirty="0" err="1" smtClean="0"/>
              <a:t>caso</a:t>
            </a:r>
            <a:r>
              <a:rPr lang="en-US" dirty="0" smtClean="0"/>
              <a:t>, de </a:t>
            </a:r>
            <a:r>
              <a:rPr lang="en-US" dirty="0" err="1" smtClean="0"/>
              <a:t>ser</a:t>
            </a:r>
            <a:r>
              <a:rPr lang="en-US" dirty="0" smtClean="0"/>
              <a:t> el </a:t>
            </a:r>
            <a:r>
              <a:rPr lang="en-US" dirty="0" err="1" smtClean="0"/>
              <a:t>tercer</a:t>
            </a:r>
            <a:r>
              <a:rPr lang="en-US" dirty="0" smtClean="0"/>
              <a:t> </a:t>
            </a:r>
            <a:r>
              <a:rPr lang="en-US" dirty="0" err="1" smtClean="0"/>
              <a:t>país</a:t>
            </a:r>
            <a:r>
              <a:rPr lang="en-US" dirty="0" smtClean="0"/>
              <a:t> </a:t>
            </a:r>
            <a:r>
              <a:rPr lang="en-US" dirty="0" err="1" smtClean="0"/>
              <a:t>más</a:t>
            </a:r>
            <a:r>
              <a:rPr lang="en-US" dirty="0" smtClean="0"/>
              <a:t> </a:t>
            </a:r>
            <a:r>
              <a:rPr lang="en-US" dirty="0" err="1" smtClean="0"/>
              <a:t>inequitativo</a:t>
            </a:r>
            <a:r>
              <a:rPr lang="en-US" dirty="0" smtClean="0"/>
              <a:t>, a </a:t>
            </a:r>
            <a:r>
              <a:rPr lang="en-US" dirty="0" err="1" smtClean="0"/>
              <a:t>nivel</a:t>
            </a:r>
            <a:r>
              <a:rPr lang="en-US" dirty="0" smtClean="0"/>
              <a:t> de </a:t>
            </a:r>
            <a:r>
              <a:rPr lang="en-US" dirty="0" err="1" smtClean="0"/>
              <a:t>gasto</a:t>
            </a:r>
            <a:r>
              <a:rPr lang="en-US" dirty="0" smtClean="0"/>
              <a:t> o </a:t>
            </a:r>
            <a:r>
              <a:rPr lang="en-US" dirty="0" err="1" smtClean="0"/>
              <a:t>ingreso</a:t>
            </a:r>
            <a:r>
              <a:rPr lang="en-US" dirty="0" smtClean="0"/>
              <a:t> per </a:t>
            </a:r>
            <a:r>
              <a:rPr lang="en-US" dirty="0" err="1" smtClean="0"/>
              <a:t>cápita</a:t>
            </a:r>
            <a:r>
              <a:rPr lang="en-US" dirty="0" smtClean="0"/>
              <a:t> del </a:t>
            </a:r>
            <a:r>
              <a:rPr lang="en-US" dirty="0" err="1" smtClean="0"/>
              <a:t>hogar</a:t>
            </a:r>
            <a:r>
              <a:rPr lang="en-US" dirty="0" smtClean="0"/>
              <a:t>, y el </a:t>
            </a:r>
            <a:r>
              <a:rPr lang="en-US" dirty="0" err="1" smtClean="0"/>
              <a:t>más</a:t>
            </a:r>
            <a:r>
              <a:rPr lang="en-US" dirty="0" smtClean="0"/>
              <a:t> </a:t>
            </a:r>
            <a:r>
              <a:rPr lang="en-US" dirty="0" err="1" smtClean="0"/>
              <a:t>inequitativo</a:t>
            </a:r>
            <a:r>
              <a:rPr lang="en-US" dirty="0" smtClean="0"/>
              <a:t> de los </a:t>
            </a:r>
            <a:r>
              <a:rPr lang="en-US" dirty="0" err="1" smtClean="0"/>
              <a:t>estudiados</a:t>
            </a:r>
            <a:r>
              <a:rPr lang="en-US" dirty="0" smtClean="0"/>
              <a:t>, en </a:t>
            </a:r>
            <a:r>
              <a:rPr lang="en-US" dirty="0" err="1" smtClean="0"/>
              <a:t>su</a:t>
            </a:r>
            <a:r>
              <a:rPr lang="en-US" dirty="0" smtClean="0"/>
              <a:t> </a:t>
            </a:r>
            <a:r>
              <a:rPr lang="en-US" dirty="0" err="1" smtClean="0"/>
              <a:t>Tasa</a:t>
            </a:r>
            <a:r>
              <a:rPr lang="en-US" dirty="0" smtClean="0"/>
              <a:t> de </a:t>
            </a:r>
            <a:r>
              <a:rPr lang="en-US" dirty="0" err="1" smtClean="0"/>
              <a:t>pobreza</a:t>
            </a:r>
            <a:r>
              <a:rPr lang="en-US" dirty="0" smtClean="0"/>
              <a:t>. </a:t>
            </a:r>
          </a:p>
          <a:p>
            <a:pPr marL="171450" indent="-171450">
              <a:buFontTx/>
              <a:buChar char="-"/>
              <a:defRPr/>
            </a:pPr>
            <a:endParaRPr lang="en-US" dirty="0" smtClean="0"/>
          </a:p>
          <a:p>
            <a:pPr>
              <a:defRPr/>
            </a:pPr>
            <a:endParaRPr lang="es-CL" dirty="0">
              <a:ea typeface="MS PGothic" charset="0"/>
            </a:endParaRPr>
          </a:p>
        </p:txBody>
      </p:sp>
      <p:sp>
        <p:nvSpPr>
          <p:cNvPr id="276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EE83E998-4741-4BB9-8DDC-21AB60E850EF}" type="slidenum">
              <a:rPr lang="es-CL" altLang="es-CL" smtClean="0"/>
              <a:pPr/>
              <a:t>11</a:t>
            </a:fld>
            <a:endParaRPr lang="es-CL" alt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solidFill>
                <a:srgbClr val="404040"/>
              </a:solidFill>
              <a:cs typeface="Arial" panose="020B0604020202020204" pitchFamily="34" charset="0"/>
            </a:endParaRPr>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C97BBA49-1B95-4B5E-B927-F4EF59711472}" type="slidenum">
              <a:rPr lang="es-CL" altLang="es-CL" smtClean="0"/>
              <a:pPr/>
              <a:t>13</a:t>
            </a:fld>
            <a:endParaRPr lang="es-CL" altLang="es-C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DD177F8-6DB9-4629-996A-9B295D38AB9B}" type="slidenum">
              <a:rPr lang="es-CL" altLang="es-CL" smtClean="0"/>
              <a:pPr/>
              <a:t>14</a:t>
            </a:fld>
            <a:endParaRPr lang="es-CL" altLang="es-C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348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1DC6F182-6AB6-43B4-867E-ECD6C7033766}" type="slidenum">
              <a:rPr lang="es-CL" altLang="es-CL" smtClean="0"/>
              <a:pPr/>
              <a:t>15</a:t>
            </a:fld>
            <a:endParaRPr lang="es-CL" altLang="es-C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28700" lvl="1">
              <a:buFont typeface="Wingdings" panose="05000000000000000000" pitchFamily="2" charset="2"/>
              <a:buChar char="ü"/>
            </a:pPr>
            <a:r>
              <a:rPr lang="es-ES" altLang="es-CL" sz="1600" b="1" smtClean="0">
                <a:latin typeface="Arial" panose="020B0604020202020204" pitchFamily="34" charset="0"/>
                <a:ea typeface="ヒラギノ角ゴ Pro W3" charset="-128"/>
                <a:cs typeface="Arial" panose="020B0604020202020204" pitchFamily="34" charset="0"/>
              </a:rPr>
              <a:t>Actividad económica principal del territorio: </a:t>
            </a:r>
            <a:r>
              <a:rPr lang="es-ES" altLang="es-CL" sz="1600" smtClean="0">
                <a:latin typeface="Arial" panose="020B0604020202020204" pitchFamily="34" charset="0"/>
                <a:ea typeface="ヒラギノ角ゴ Pro W3" charset="-128"/>
                <a:cs typeface="Arial" panose="020B0604020202020204" pitchFamily="34" charset="0"/>
              </a:rPr>
              <a:t>suponemos que distintas configuraciones productivas tendrán efectos diferenciados sobre la capacidad de generación autónoma de ingresos. </a:t>
            </a:r>
          </a:p>
          <a:p>
            <a:pPr marL="1028700" lvl="1">
              <a:buFont typeface="Wingdings" panose="05000000000000000000" pitchFamily="2" charset="2"/>
              <a:buChar char="ü"/>
            </a:pPr>
            <a:r>
              <a:rPr lang="es-ES" altLang="es-CL" sz="1600" b="1" smtClean="0">
                <a:latin typeface="Arial" panose="020B0604020202020204" pitchFamily="34" charset="0"/>
                <a:ea typeface="ヒラギノ角ゴ Pro W3" charset="-128"/>
                <a:cs typeface="Arial" panose="020B0604020202020204" pitchFamily="34" charset="0"/>
              </a:rPr>
              <a:t>Tasa de pobreza rezagada: </a:t>
            </a:r>
            <a:r>
              <a:rPr lang="es-ES" altLang="es-CL" sz="1600" smtClean="0">
                <a:latin typeface="Arial" panose="020B0604020202020204" pitchFamily="34" charset="0"/>
                <a:ea typeface="ヒラギノ角ゴ Pro W3" charset="-128"/>
                <a:cs typeface="Arial" panose="020B0604020202020204" pitchFamily="34" charset="0"/>
              </a:rPr>
              <a:t>es un indicador que indirectamente puede dar cuenta de las oportunidades y aspiraciones personales, que se distribuyen de manera desigual en- tre distintos territorios. </a:t>
            </a:r>
          </a:p>
          <a:p>
            <a:pPr marL="1028700" lvl="1">
              <a:buFont typeface="Wingdings" panose="05000000000000000000" pitchFamily="2" charset="2"/>
              <a:buChar char="ü"/>
            </a:pPr>
            <a:r>
              <a:rPr lang="es-ES" altLang="es-CL" sz="1600" b="1" smtClean="0">
                <a:latin typeface="Arial" panose="020B0604020202020204" pitchFamily="34" charset="0"/>
                <a:ea typeface="ヒラギノ角ゴ Pro W3" charset="-128"/>
                <a:cs typeface="Arial" panose="020B0604020202020204" pitchFamily="34" charset="0"/>
              </a:rPr>
              <a:t>Zona urbana / rural: </a:t>
            </a:r>
            <a:r>
              <a:rPr lang="es-ES" altLang="es-CL" sz="1600" smtClean="0">
                <a:latin typeface="Arial" panose="020B0604020202020204" pitchFamily="34" charset="0"/>
                <a:ea typeface="ヒラギノ角ゴ Pro W3" charset="-128"/>
                <a:cs typeface="Arial" panose="020B0604020202020204" pitchFamily="34" charset="0"/>
              </a:rPr>
              <a:t>esta variable recoge, en parte, otras características territoriales no observables que pudieran tener efectos sobre la generación autónoma de ingresos. </a:t>
            </a:r>
          </a:p>
          <a:p>
            <a:endParaRPr lang="en-CA" altLang="es-CL" smtClean="0">
              <a:ea typeface="ヒラギノ角ゴ Pro W3" charset="-128"/>
              <a:cs typeface="Arial" panose="020B0604020202020204" pitchFamily="34" charset="0"/>
            </a:endParaRPr>
          </a:p>
        </p:txBody>
      </p:sp>
      <p:sp>
        <p:nvSpPr>
          <p:cNvPr id="368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C1A100F7-2D84-47E7-9A88-DD67027EEACC}" type="slidenum">
              <a:rPr lang="es-CL" altLang="es-CL" smtClean="0"/>
              <a:pPr/>
              <a:t>16</a:t>
            </a:fld>
            <a:endParaRPr lang="es-CL" altLang="es-C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41275"/>
            <a:ext cx="9720263"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87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228600" y="3084512"/>
            <a:ext cx="5334000" cy="841375"/>
          </a:xfrm>
        </p:spPr>
        <p:txBody>
          <a:bodyPr/>
          <a:lstStyle>
            <a:lvl1pPr algn="r">
              <a:defRPr sz="2400">
                <a:solidFill>
                  <a:srgbClr val="FFFFFF"/>
                </a:solidFill>
                <a:latin typeface="Arial"/>
                <a:cs typeface="Arial"/>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153360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1438"/>
            <a:ext cx="8016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7"/>
          <p:cNvCxnSpPr/>
          <p:nvPr userDrawn="1"/>
        </p:nvCxnSpPr>
        <p:spPr>
          <a:xfrm>
            <a:off x="827088" y="1268413"/>
            <a:ext cx="7983537" cy="0"/>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2600" y="32893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2600" y="32893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2600" y="32893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2600" y="32893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2600" y="32893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92600" y="3289300"/>
            <a:ext cx="536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Nombr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58138" y="6165850"/>
            <a:ext cx="10779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a:spLocks noGrp="1"/>
          </p:cNvSpPr>
          <p:nvPr>
            <p:ph idx="1"/>
          </p:nvPr>
        </p:nvSpPr>
        <p:spPr>
          <a:xfrm>
            <a:off x="1037329" y="1600200"/>
            <a:ext cx="7391400" cy="4525963"/>
          </a:xfrm>
        </p:spPr>
        <p:txBody>
          <a:bodyPr/>
          <a:lstStyle>
            <a:lvl1pPr marL="0" indent="0">
              <a:buNone/>
              <a:defRPr sz="1600">
                <a:solidFill>
                  <a:srgbClr val="2C4240"/>
                </a:solidFill>
                <a:latin typeface="Arial"/>
                <a:cs typeface="Arial"/>
              </a:defRPr>
            </a:lvl1pPr>
            <a:lvl2pPr>
              <a:buClr>
                <a:srgbClr val="43A610"/>
              </a:buClr>
              <a:buFont typeface="Arial"/>
              <a:buChar char="•"/>
              <a:defRPr sz="1600">
                <a:solidFill>
                  <a:srgbClr val="2C4240"/>
                </a:solidFill>
                <a:latin typeface="Arial"/>
                <a:cs typeface="Arial"/>
              </a:defRPr>
            </a:lvl2pPr>
            <a:lvl3pPr>
              <a:buClr>
                <a:srgbClr val="43A610"/>
              </a:buClr>
              <a:buFont typeface="Arial"/>
              <a:buChar char="•"/>
              <a:defRPr sz="1600">
                <a:solidFill>
                  <a:srgbClr val="2C4240"/>
                </a:solidFill>
                <a:latin typeface="Arial"/>
                <a:cs typeface="Arial"/>
              </a:defRPr>
            </a:lvl3pPr>
            <a:lvl4pPr>
              <a:buClr>
                <a:srgbClr val="43A610"/>
              </a:buClr>
              <a:buFont typeface="Arial"/>
              <a:buChar char="•"/>
              <a:defRPr sz="1600">
                <a:solidFill>
                  <a:srgbClr val="2C4240"/>
                </a:solidFill>
                <a:latin typeface="Arial"/>
                <a:cs typeface="Arial"/>
              </a:defRPr>
            </a:lvl4pPr>
            <a:lvl5pPr>
              <a:buClr>
                <a:srgbClr val="43A610"/>
              </a:buClr>
              <a:buFont typeface="Arial"/>
              <a:buChar char="•"/>
              <a:defRPr sz="1600">
                <a:solidFill>
                  <a:srgbClr val="2C4240"/>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extLst>
      <p:ext uri="{BB962C8B-B14F-4D97-AF65-F5344CB8AC3E}">
        <p14:creationId xmlns:p14="http://schemas.microsoft.com/office/powerpoint/2010/main" val="151906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apositiva de título">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1438"/>
            <a:ext cx="8016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7"/>
          <p:cNvCxnSpPr/>
          <p:nvPr userDrawn="1"/>
        </p:nvCxnSpPr>
        <p:spPr>
          <a:xfrm>
            <a:off x="909638" y="1268413"/>
            <a:ext cx="7983537" cy="0"/>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8" descr="Nombr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6126163"/>
            <a:ext cx="10779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a:spLocks noGrp="1"/>
          </p:cNvSpPr>
          <p:nvPr>
            <p:ph idx="1"/>
          </p:nvPr>
        </p:nvSpPr>
        <p:spPr>
          <a:xfrm>
            <a:off x="6096000" y="1600200"/>
            <a:ext cx="2743200" cy="4525963"/>
          </a:xfrm>
        </p:spPr>
        <p:txBody>
          <a:bodyPr/>
          <a:lstStyle>
            <a:lvl1pPr marL="0" indent="0" algn="l">
              <a:buNone/>
              <a:defRPr sz="1200" baseline="0">
                <a:solidFill>
                  <a:srgbClr val="2C4240"/>
                </a:solidFill>
                <a:latin typeface="Arial"/>
                <a:cs typeface="Arial"/>
              </a:defRPr>
            </a:lvl1pPr>
            <a:lvl2pPr>
              <a:buClr>
                <a:srgbClr val="43A610"/>
              </a:buClr>
              <a:buFont typeface="Arial"/>
              <a:buChar char="•"/>
              <a:defRPr sz="1200">
                <a:solidFill>
                  <a:srgbClr val="2C4240"/>
                </a:solidFill>
                <a:latin typeface="Arial"/>
                <a:cs typeface="Arial"/>
              </a:defRPr>
            </a:lvl2pPr>
            <a:lvl3pPr>
              <a:buClr>
                <a:srgbClr val="43A610"/>
              </a:buClr>
              <a:buFont typeface="Arial"/>
              <a:buChar char="•"/>
              <a:defRPr sz="1200">
                <a:solidFill>
                  <a:srgbClr val="2C4240"/>
                </a:solidFill>
                <a:latin typeface="Arial"/>
                <a:cs typeface="Arial"/>
              </a:defRPr>
            </a:lvl3pPr>
            <a:lvl4pPr>
              <a:buClr>
                <a:srgbClr val="43A610"/>
              </a:buClr>
              <a:buFont typeface="Arial"/>
              <a:buChar char="•"/>
              <a:defRPr sz="1200">
                <a:solidFill>
                  <a:srgbClr val="2C4240"/>
                </a:solidFill>
                <a:latin typeface="Arial"/>
                <a:cs typeface="Arial"/>
              </a:defRPr>
            </a:lvl4pPr>
            <a:lvl5pPr>
              <a:buClr>
                <a:srgbClr val="43A610"/>
              </a:buClr>
              <a:buFont typeface="Arial"/>
              <a:buChar char="•"/>
              <a:defRPr sz="1200">
                <a:solidFill>
                  <a:srgbClr val="2C4240"/>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contenido 2"/>
          <p:cNvSpPr>
            <a:spLocks noGrp="1"/>
          </p:cNvSpPr>
          <p:nvPr>
            <p:ph idx="10"/>
          </p:nvPr>
        </p:nvSpPr>
        <p:spPr>
          <a:xfrm>
            <a:off x="1066800" y="4343400"/>
            <a:ext cx="4800600" cy="1782763"/>
          </a:xfrm>
        </p:spPr>
        <p:txBody>
          <a:bodyPr/>
          <a:lstStyle>
            <a:lvl1pPr marL="0" indent="0">
              <a:buNone/>
              <a:defRPr sz="1600">
                <a:solidFill>
                  <a:srgbClr val="2C4240"/>
                </a:solidFill>
                <a:latin typeface="Arial"/>
                <a:cs typeface="Arial"/>
              </a:defRPr>
            </a:lvl1pPr>
            <a:lvl2pPr>
              <a:buClr>
                <a:srgbClr val="43A610"/>
              </a:buClr>
              <a:buFont typeface="Arial"/>
              <a:buChar char="•"/>
              <a:defRPr sz="1600">
                <a:solidFill>
                  <a:srgbClr val="2C4240"/>
                </a:solidFill>
                <a:latin typeface="Arial"/>
                <a:cs typeface="Arial"/>
              </a:defRPr>
            </a:lvl2pPr>
            <a:lvl3pPr>
              <a:buClr>
                <a:srgbClr val="43A610"/>
              </a:buClr>
              <a:buFont typeface="Arial"/>
              <a:buChar char="•"/>
              <a:defRPr sz="1600">
                <a:solidFill>
                  <a:srgbClr val="2C4240"/>
                </a:solidFill>
                <a:latin typeface="Arial"/>
                <a:cs typeface="Arial"/>
              </a:defRPr>
            </a:lvl3pPr>
            <a:lvl4pPr>
              <a:buClr>
                <a:srgbClr val="43A610"/>
              </a:buClr>
              <a:buFont typeface="Arial"/>
              <a:buChar char="•"/>
              <a:defRPr sz="1600">
                <a:solidFill>
                  <a:srgbClr val="2C4240"/>
                </a:solidFill>
                <a:latin typeface="Arial"/>
                <a:cs typeface="Arial"/>
              </a:defRPr>
            </a:lvl4pPr>
            <a:lvl5pPr>
              <a:buClr>
                <a:srgbClr val="43A610"/>
              </a:buClr>
              <a:buFont typeface="Arial"/>
              <a:buChar char="•"/>
              <a:defRPr sz="1600">
                <a:solidFill>
                  <a:srgbClr val="2C4240"/>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extLst>
      <p:ext uri="{BB962C8B-B14F-4D97-AF65-F5344CB8AC3E}">
        <p14:creationId xmlns:p14="http://schemas.microsoft.com/office/powerpoint/2010/main" val="387823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iapositiva de título">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1438"/>
            <a:ext cx="8016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7"/>
          <p:cNvCxnSpPr/>
          <p:nvPr userDrawn="1"/>
        </p:nvCxnSpPr>
        <p:spPr>
          <a:xfrm>
            <a:off x="909638" y="1268413"/>
            <a:ext cx="7983537" cy="0"/>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8" descr="Nombr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8138" y="6165850"/>
            <a:ext cx="10779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a:spLocks noGrp="1"/>
          </p:cNvSpPr>
          <p:nvPr>
            <p:ph idx="1"/>
          </p:nvPr>
        </p:nvSpPr>
        <p:spPr>
          <a:xfrm>
            <a:off x="381000" y="5181600"/>
            <a:ext cx="3962400" cy="944563"/>
          </a:xfrm>
        </p:spPr>
        <p:txBody>
          <a:bodyPr/>
          <a:lstStyle>
            <a:lvl1pPr marL="0" indent="0" algn="l">
              <a:buNone/>
              <a:defRPr sz="1200" baseline="0">
                <a:solidFill>
                  <a:srgbClr val="2C4240"/>
                </a:solidFill>
                <a:latin typeface="Arial"/>
                <a:cs typeface="Arial"/>
              </a:defRPr>
            </a:lvl1pPr>
            <a:lvl2pPr>
              <a:buClr>
                <a:srgbClr val="43A610"/>
              </a:buClr>
              <a:buFont typeface="Arial"/>
              <a:buChar char="•"/>
              <a:defRPr sz="1200">
                <a:solidFill>
                  <a:srgbClr val="2C4240"/>
                </a:solidFill>
                <a:latin typeface="Arial"/>
                <a:cs typeface="Arial"/>
              </a:defRPr>
            </a:lvl2pPr>
            <a:lvl3pPr>
              <a:buClr>
                <a:srgbClr val="43A610"/>
              </a:buClr>
              <a:buFont typeface="Arial"/>
              <a:buChar char="•"/>
              <a:defRPr sz="1200">
                <a:solidFill>
                  <a:srgbClr val="2C4240"/>
                </a:solidFill>
                <a:latin typeface="Arial"/>
                <a:cs typeface="Arial"/>
              </a:defRPr>
            </a:lvl3pPr>
            <a:lvl4pPr>
              <a:buClr>
                <a:srgbClr val="43A610"/>
              </a:buClr>
              <a:buFont typeface="Arial"/>
              <a:buChar char="•"/>
              <a:defRPr sz="1200">
                <a:solidFill>
                  <a:srgbClr val="2C4240"/>
                </a:solidFill>
                <a:latin typeface="Arial"/>
                <a:cs typeface="Arial"/>
              </a:defRPr>
            </a:lvl4pPr>
            <a:lvl5pPr>
              <a:buClr>
                <a:srgbClr val="43A610"/>
              </a:buClr>
              <a:buFont typeface="Arial"/>
              <a:buChar char="•"/>
              <a:defRPr sz="1200">
                <a:solidFill>
                  <a:srgbClr val="2C4240"/>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5" name="Marcador de contenido 2"/>
          <p:cNvSpPr>
            <a:spLocks noGrp="1"/>
          </p:cNvSpPr>
          <p:nvPr>
            <p:ph idx="10"/>
          </p:nvPr>
        </p:nvSpPr>
        <p:spPr>
          <a:xfrm>
            <a:off x="4495800" y="1600200"/>
            <a:ext cx="4419600" cy="4525963"/>
          </a:xfrm>
        </p:spPr>
        <p:txBody>
          <a:bodyPr/>
          <a:lstStyle>
            <a:lvl1pPr marL="0" indent="0">
              <a:buNone/>
              <a:defRPr sz="1600">
                <a:solidFill>
                  <a:srgbClr val="2C4240"/>
                </a:solidFill>
                <a:latin typeface="Arial"/>
                <a:cs typeface="Arial"/>
              </a:defRPr>
            </a:lvl1pPr>
            <a:lvl2pPr>
              <a:buClr>
                <a:srgbClr val="43A610"/>
              </a:buClr>
              <a:buFont typeface="Arial"/>
              <a:buChar char="•"/>
              <a:defRPr sz="1600">
                <a:solidFill>
                  <a:srgbClr val="2C4240"/>
                </a:solidFill>
                <a:latin typeface="Arial"/>
                <a:cs typeface="Arial"/>
              </a:defRPr>
            </a:lvl2pPr>
            <a:lvl3pPr>
              <a:buClr>
                <a:srgbClr val="43A610"/>
              </a:buClr>
              <a:buFont typeface="Arial"/>
              <a:buChar char="•"/>
              <a:defRPr sz="1600">
                <a:solidFill>
                  <a:srgbClr val="2C4240"/>
                </a:solidFill>
                <a:latin typeface="Arial"/>
                <a:cs typeface="Arial"/>
              </a:defRPr>
            </a:lvl3pPr>
            <a:lvl4pPr>
              <a:buClr>
                <a:srgbClr val="43A610"/>
              </a:buClr>
              <a:buFont typeface="Arial"/>
              <a:buChar char="•"/>
              <a:defRPr sz="1600">
                <a:solidFill>
                  <a:srgbClr val="2C4240"/>
                </a:solidFill>
                <a:latin typeface="Arial"/>
                <a:cs typeface="Arial"/>
              </a:defRPr>
            </a:lvl4pPr>
            <a:lvl5pPr>
              <a:buClr>
                <a:srgbClr val="43A610"/>
              </a:buClr>
              <a:buFont typeface="Arial"/>
              <a:buChar char="•"/>
              <a:defRPr sz="1600">
                <a:solidFill>
                  <a:srgbClr val="2C4240"/>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extLst>
      <p:ext uri="{BB962C8B-B14F-4D97-AF65-F5344CB8AC3E}">
        <p14:creationId xmlns:p14="http://schemas.microsoft.com/office/powerpoint/2010/main" val="21485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71438"/>
            <a:ext cx="8016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7"/>
          <p:cNvCxnSpPr/>
          <p:nvPr userDrawn="1"/>
        </p:nvCxnSpPr>
        <p:spPr>
          <a:xfrm>
            <a:off x="909638" y="1268413"/>
            <a:ext cx="7983537" cy="0"/>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8" descr="Nombr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8138" y="6165850"/>
            <a:ext cx="10779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a:spLocks noGrp="1"/>
          </p:cNvSpPr>
          <p:nvPr>
            <p:ph idx="1"/>
          </p:nvPr>
        </p:nvSpPr>
        <p:spPr>
          <a:xfrm>
            <a:off x="6096000" y="1600200"/>
            <a:ext cx="2743200" cy="4525963"/>
          </a:xfrm>
        </p:spPr>
        <p:txBody>
          <a:bodyPr/>
          <a:lstStyle>
            <a:lvl1pPr marL="0" indent="0" algn="l">
              <a:buNone/>
              <a:defRPr sz="1200" baseline="0">
                <a:solidFill>
                  <a:srgbClr val="2C4240"/>
                </a:solidFill>
                <a:latin typeface="Arial"/>
                <a:cs typeface="Arial"/>
              </a:defRPr>
            </a:lvl1pPr>
            <a:lvl2pPr>
              <a:buClr>
                <a:srgbClr val="43A610"/>
              </a:buClr>
              <a:buFont typeface="Arial"/>
              <a:buChar char="•"/>
              <a:defRPr sz="1200">
                <a:solidFill>
                  <a:srgbClr val="2C4240"/>
                </a:solidFill>
                <a:latin typeface="Arial"/>
                <a:cs typeface="Arial"/>
              </a:defRPr>
            </a:lvl2pPr>
            <a:lvl3pPr>
              <a:buClr>
                <a:srgbClr val="43A610"/>
              </a:buClr>
              <a:buFont typeface="Arial"/>
              <a:buChar char="•"/>
              <a:defRPr sz="1200">
                <a:solidFill>
                  <a:srgbClr val="2C4240"/>
                </a:solidFill>
                <a:latin typeface="Arial"/>
                <a:cs typeface="Arial"/>
              </a:defRPr>
            </a:lvl3pPr>
            <a:lvl4pPr>
              <a:buClr>
                <a:srgbClr val="43A610"/>
              </a:buClr>
              <a:buFont typeface="Arial"/>
              <a:buChar char="•"/>
              <a:defRPr sz="1200">
                <a:solidFill>
                  <a:srgbClr val="2C4240"/>
                </a:solidFill>
                <a:latin typeface="Arial"/>
                <a:cs typeface="Arial"/>
              </a:defRPr>
            </a:lvl4pPr>
            <a:lvl5pPr>
              <a:buClr>
                <a:srgbClr val="43A610"/>
              </a:buClr>
              <a:buFont typeface="Arial"/>
              <a:buChar char="•"/>
              <a:defRPr sz="1200">
                <a:solidFill>
                  <a:srgbClr val="2C4240"/>
                </a:solidFill>
                <a:latin typeface="Arial"/>
                <a:cs typeface="Arial"/>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extLst>
      <p:ext uri="{BB962C8B-B14F-4D97-AF65-F5344CB8AC3E}">
        <p14:creationId xmlns:p14="http://schemas.microsoft.com/office/powerpoint/2010/main" val="227687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a de título">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051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Nombr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8138" y="6165850"/>
            <a:ext cx="10779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066800" y="2438400"/>
            <a:ext cx="6400800" cy="3962400"/>
          </a:xfrm>
        </p:spPr>
        <p:txBody>
          <a:bodyPr/>
          <a:lstStyle>
            <a:lvl1pPr algn="l">
              <a:defRPr sz="2800">
                <a:solidFill>
                  <a:srgbClr val="2C4240"/>
                </a:solidFill>
                <a:latin typeface="Arial"/>
                <a:cs typeface="Arial"/>
              </a:defRPr>
            </a:lvl1pPr>
          </a:lstStyle>
          <a:p>
            <a:r>
              <a:rPr lang="es-ES_tradnl" dirty="0" smtClean="0"/>
              <a:t>Clic para editar título</a:t>
            </a:r>
            <a:endParaRPr lang="es-ES_tradnl" dirty="0"/>
          </a:p>
        </p:txBody>
      </p:sp>
    </p:spTree>
    <p:extLst>
      <p:ext uri="{BB962C8B-B14F-4D97-AF65-F5344CB8AC3E}">
        <p14:creationId xmlns:p14="http://schemas.microsoft.com/office/powerpoint/2010/main" val="325256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3" y="0"/>
            <a:ext cx="9332913"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69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L" smtClean="0"/>
              <a:t>Clic para editar título</a:t>
            </a:r>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L" smtClean="0"/>
              <a:t>Haga clic para modificar el estilo de texto del patrón</a:t>
            </a:r>
          </a:p>
          <a:p>
            <a:pPr lvl="1"/>
            <a:r>
              <a:rPr lang="es-ES_tradnl" altLang="es-CL" smtClean="0"/>
              <a:t>Segundo nivel</a:t>
            </a:r>
          </a:p>
          <a:p>
            <a:pPr lvl="2"/>
            <a:r>
              <a:rPr lang="es-ES_tradnl" altLang="es-CL" smtClean="0"/>
              <a:t>Tercer nivel</a:t>
            </a:r>
          </a:p>
          <a:p>
            <a:pPr lvl="3"/>
            <a:r>
              <a:rPr lang="es-ES_tradnl" altLang="es-CL" smtClean="0"/>
              <a:t>Cuarto nivel</a:t>
            </a:r>
          </a:p>
          <a:p>
            <a:pPr lvl="4"/>
            <a:r>
              <a:rPr lang="es-ES_tradnl" altLang="es-CL" smtClean="0"/>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4624FD37-F4ED-4BFB-921F-63832B33BCFB}" type="datetime1">
              <a:rPr lang="es-ES_tradnl" altLang="es-CL"/>
              <a:pPr>
                <a:defRPr/>
              </a:pPr>
              <a:t>12/02/2020</a:t>
            </a:fld>
            <a:endParaRPr lang="es-ES_tradnl" altLang="es-C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8" charset="0"/>
                <a:ea typeface="ヒラギノ角ゴ Pro W3" pitchFamily="-108" charset="-128"/>
                <a:cs typeface="+mn-cs"/>
              </a:defRPr>
            </a:lvl1pPr>
          </a:lstStyle>
          <a:p>
            <a:pPr>
              <a:defRPr/>
            </a:pPr>
            <a:endParaRPr lang="es-C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8FA7F4B-6ECC-48B1-A324-CB07E9B6DECA}" type="slidenum">
              <a:rPr lang="es-ES_tradnl" altLang="es-CL"/>
              <a:pPr>
                <a:defRPr/>
              </a:pPr>
              <a:t>‹Nº›</a:t>
            </a:fld>
            <a:endParaRPr lang="es-ES_tradnl" altLang="es-CL"/>
          </a:p>
        </p:txBody>
      </p:sp>
    </p:spTree>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pitchFamily="-111" charset="-128"/>
          <a:cs typeface="ヒラギノ角ゴ Pro W3"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5pPr>
      <a:lvl6pPr marL="457200" algn="ctr" defTabSz="457200" rtl="0" fontAlgn="base">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6pPr>
      <a:lvl7pPr marL="914400" algn="ctr" defTabSz="457200" rtl="0" fontAlgn="base">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7pPr>
      <a:lvl8pPr marL="1371600" algn="ctr" defTabSz="457200" rtl="0" fontAlgn="base">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8pPr>
      <a:lvl9pPr marL="1828800" algn="ctr" defTabSz="457200" rtl="0" fontAlgn="base">
        <a:spcBef>
          <a:spcPct val="0"/>
        </a:spcBef>
        <a:spcAft>
          <a:spcPct val="0"/>
        </a:spcAft>
        <a:defRPr sz="4400">
          <a:solidFill>
            <a:schemeClr val="tx1"/>
          </a:solidFill>
          <a:latin typeface="Calibri" pitchFamily="-111" charset="0"/>
          <a:ea typeface="ヒラギノ角ゴ Pro W3" pitchFamily="-111" charset="-128"/>
          <a:cs typeface="ヒラギノ角ゴ Pro W3"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11" charset="-128"/>
          <a:cs typeface="ヒラギノ角ゴ Pro W3"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11"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3"/>
          <p:cNvSpPr txBox="1">
            <a:spLocks/>
          </p:cNvSpPr>
          <p:nvPr/>
        </p:nvSpPr>
        <p:spPr bwMode="auto">
          <a:xfrm>
            <a:off x="4859338" y="5013325"/>
            <a:ext cx="45370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s-CL" sz="2200" b="1">
                <a:solidFill>
                  <a:schemeClr val="bg1"/>
                </a:solidFill>
                <a:latin typeface="Arial" panose="020B0604020202020204" pitchFamily="34" charset="0"/>
                <a:cs typeface="Arial" panose="020B0604020202020204" pitchFamily="34" charset="0"/>
              </a:rPr>
              <a:t>INFORME LATINOAMERICANO </a:t>
            </a:r>
          </a:p>
          <a:p>
            <a:pPr>
              <a:spcBef>
                <a:spcPct val="0"/>
              </a:spcBef>
              <a:buFontTx/>
              <a:buNone/>
            </a:pPr>
            <a:r>
              <a:rPr lang="es-ES_tradnl" altLang="es-CL" sz="2200" b="1">
                <a:solidFill>
                  <a:schemeClr val="bg1"/>
                </a:solidFill>
                <a:latin typeface="Arial" panose="020B0604020202020204" pitchFamily="34" charset="0"/>
                <a:cs typeface="Arial" panose="020B0604020202020204" pitchFamily="34" charset="0"/>
              </a:rPr>
              <a:t>POBREZA Y DESIGUALDAD</a:t>
            </a:r>
            <a:endParaRPr lang="es-ES_tradnl" altLang="es-CL" sz="2200">
              <a:solidFill>
                <a:schemeClr val="bg1"/>
              </a:solidFill>
              <a:latin typeface="Arial" panose="020B0604020202020204" pitchFamily="34" charset="0"/>
              <a:cs typeface="Arial" panose="020B0604020202020204" pitchFamily="34" charset="0"/>
            </a:endParaRPr>
          </a:p>
          <a:p>
            <a:pPr>
              <a:spcBef>
                <a:spcPct val="0"/>
              </a:spcBef>
              <a:buFontTx/>
              <a:buNone/>
            </a:pPr>
            <a:r>
              <a:rPr lang="es-ES_tradnl" altLang="es-CL" sz="2200">
                <a:solidFill>
                  <a:schemeClr val="bg1"/>
                </a:solidFill>
                <a:latin typeface="Arial" panose="020B0604020202020204" pitchFamily="34" charset="0"/>
                <a:cs typeface="Arial" panose="020B0604020202020204" pitchFamily="34" charset="0"/>
              </a:rPr>
              <a:t>Género y territorio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txBox="1">
            <a:spLocks/>
          </p:cNvSpPr>
          <p:nvPr/>
        </p:nvSpPr>
        <p:spPr bwMode="auto">
          <a:xfrm>
            <a:off x="1042988" y="211138"/>
            <a:ext cx="62658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ÍNDICE DE EQUIDAD TERRITORIAL</a:t>
            </a:r>
          </a:p>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DIMENSIÓN INVERSIÓN CAPITAL HUMANO</a:t>
            </a:r>
            <a:endParaRPr lang="es-ES_tradnl" altLang="es-CL" sz="2200" b="1">
              <a:solidFill>
                <a:srgbClr val="558ED5"/>
              </a:solidFill>
              <a:latin typeface="Arial" panose="020B0604020202020204" pitchFamily="34" charset="0"/>
              <a:cs typeface="Arial" panose="020B0604020202020204" pitchFamily="34" charset="0"/>
            </a:endParaRPr>
          </a:p>
        </p:txBody>
      </p:sp>
      <p:pic>
        <p:nvPicPr>
          <p:cNvPr id="245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71663"/>
            <a:ext cx="712787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4 Marcador de contenido"/>
          <p:cNvSpPr txBox="1">
            <a:spLocks/>
          </p:cNvSpPr>
          <p:nvPr/>
        </p:nvSpPr>
        <p:spPr bwMode="auto">
          <a:xfrm>
            <a:off x="3708400" y="1268413"/>
            <a:ext cx="53276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buFont typeface="Arial" panose="020B0604020202020204" pitchFamily="34" charset="0"/>
              <a:buNone/>
            </a:pPr>
            <a:r>
              <a:rPr lang="es-CL" altLang="es-CL" sz="1400" i="1">
                <a:solidFill>
                  <a:srgbClr val="558ED5"/>
                </a:solidFill>
                <a:latin typeface="Arial" panose="020B0604020202020204" pitchFamily="34" charset="0"/>
                <a:cs typeface="Arial" panose="020B0604020202020204" pitchFamily="34" charset="0"/>
              </a:rPr>
              <a:t>Tasa de mortalidad infantil  | Malnutrición infantil  | Acceso a fuentes mejoradas de agua y saneamiento  | Población analfabeta de 15 años o más | Tasa neta de matrícula en primer nivel de enseñanza  | Tasa neta de matrícula en segundo nivel de enseñanza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3"/>
          <p:cNvSpPr txBox="1">
            <a:spLocks/>
          </p:cNvSpPr>
          <p:nvPr/>
        </p:nvSpPr>
        <p:spPr bwMode="auto">
          <a:xfrm>
            <a:off x="1042988" y="211138"/>
            <a:ext cx="62658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ÍNDICE DE EQUIDAD TERRITORIAL</a:t>
            </a:r>
          </a:p>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DIMENSIÓN INGRESOS</a:t>
            </a:r>
            <a:endParaRPr lang="es-ES_tradnl" altLang="es-CL" sz="2200" b="1">
              <a:solidFill>
                <a:srgbClr val="558ED5"/>
              </a:solidFill>
              <a:latin typeface="Arial" panose="020B0604020202020204" pitchFamily="34" charset="0"/>
              <a:cs typeface="Arial" panose="020B0604020202020204" pitchFamily="34" charset="0"/>
            </a:endParaRPr>
          </a:p>
        </p:txBody>
      </p:sp>
      <p:pic>
        <p:nvPicPr>
          <p:cNvPr id="266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85925"/>
            <a:ext cx="727233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4 Marcador de contenido"/>
          <p:cNvSpPr txBox="1">
            <a:spLocks/>
          </p:cNvSpPr>
          <p:nvPr/>
        </p:nvSpPr>
        <p:spPr bwMode="auto">
          <a:xfrm>
            <a:off x="2051050" y="1268413"/>
            <a:ext cx="698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buFont typeface="Arial" panose="020B0604020202020204" pitchFamily="34" charset="0"/>
              <a:buNone/>
            </a:pPr>
            <a:r>
              <a:rPr lang="es-CL" altLang="es-CL" sz="1400" i="1">
                <a:solidFill>
                  <a:srgbClr val="558ED5"/>
                </a:solidFill>
                <a:latin typeface="Arial" panose="020B0604020202020204" pitchFamily="34" charset="0"/>
                <a:cs typeface="Arial" panose="020B0604020202020204" pitchFamily="34" charset="0"/>
              </a:rPr>
              <a:t>Gasto o ingreso per cápita del hogar  | Personas en situación de pobreza, según líneas nacionales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3"/>
          <p:cNvSpPr>
            <a:spLocks noGrp="1"/>
          </p:cNvSpPr>
          <p:nvPr>
            <p:ph type="ctrTitle"/>
          </p:nvPr>
        </p:nvSpPr>
        <p:spPr>
          <a:xfrm>
            <a:off x="900113" y="723900"/>
            <a:ext cx="7392987" cy="760413"/>
          </a:xfrm>
        </p:spPr>
        <p:txBody>
          <a:bodyPr/>
          <a:lstStyle/>
          <a:p>
            <a:r>
              <a:rPr lang="es-CL" altLang="es-CL" sz="2400" b="1" smtClean="0">
                <a:solidFill>
                  <a:schemeClr val="bg1"/>
                </a:solidFill>
                <a:latin typeface="Arial" panose="020B0604020202020204" pitchFamily="34" charset="0"/>
                <a:ea typeface="ヒラギノ角ゴ Pro W3" charset="-128"/>
                <a:cs typeface="Arial" panose="020B0604020202020204" pitchFamily="34" charset="0"/>
              </a:rPr>
              <a:t>GÉNERO Y TERRITORIO</a:t>
            </a:r>
            <a:endParaRPr lang="es-ES_tradnl" altLang="es-CL" sz="2400" b="1" smtClean="0">
              <a:solidFill>
                <a:schemeClr val="bg1"/>
              </a:solidFill>
              <a:latin typeface="Arial" panose="020B0604020202020204" pitchFamily="34" charset="0"/>
              <a:ea typeface="ヒラギノ角ゴ Pro W3" charset="-128"/>
              <a:cs typeface="Arial" panose="020B0604020202020204" pitchFamily="34" charset="0"/>
            </a:endParaRPr>
          </a:p>
        </p:txBody>
      </p:sp>
      <p:sp>
        <p:nvSpPr>
          <p:cNvPr id="28675" name="1 Rectángulo"/>
          <p:cNvSpPr>
            <a:spLocks noChangeArrowheads="1"/>
          </p:cNvSpPr>
          <p:nvPr/>
        </p:nvSpPr>
        <p:spPr bwMode="auto">
          <a:xfrm>
            <a:off x="973138" y="3335338"/>
            <a:ext cx="73437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Clr>
                <a:srgbClr val="43A610"/>
              </a:buClr>
              <a:buFontTx/>
              <a:buNone/>
            </a:pPr>
            <a:r>
              <a:rPr lang="es-ES_tradnl" altLang="es-CL" sz="2400">
                <a:solidFill>
                  <a:srgbClr val="404040"/>
                </a:solidFill>
                <a:latin typeface="Arial" panose="020B0604020202020204" pitchFamily="34" charset="0"/>
              </a:rPr>
              <a:t>El Informe 2015 analiza la distribución territorial de las </a:t>
            </a:r>
            <a:r>
              <a:rPr lang="es-ES_tradnl" altLang="es-CL" sz="2800" b="1">
                <a:solidFill>
                  <a:srgbClr val="558ED5"/>
                </a:solidFill>
                <a:latin typeface="Arial" panose="020B0604020202020204" pitchFamily="34" charset="0"/>
              </a:rPr>
              <a:t>desigualdades de género </a:t>
            </a:r>
            <a:r>
              <a:rPr lang="es-ES_tradnl" altLang="es-CL" sz="2400">
                <a:solidFill>
                  <a:srgbClr val="404040"/>
                </a:solidFill>
                <a:latin typeface="Arial" panose="020B0604020202020204" pitchFamily="34" charset="0"/>
              </a:rPr>
              <a:t>en países de América Latina y los factores asociados a su reducción.</a:t>
            </a:r>
            <a:endParaRPr lang="es-CL" altLang="es-CL" sz="2400">
              <a:solidFill>
                <a:srgbClr val="404040"/>
              </a:solidFill>
              <a:latin typeface="Arial" panose="020B0604020202020204" pitchFamily="34" charset="0"/>
            </a:endParaRPr>
          </a:p>
          <a:p>
            <a:pPr algn="just" eaLnBrk="1" hangingPunct="1">
              <a:buClr>
                <a:srgbClr val="43A610"/>
              </a:buClr>
              <a:buFontTx/>
              <a:buNone/>
            </a:pPr>
            <a:endParaRPr lang="es-CL" altLang="es-CL" sz="2200">
              <a:solidFill>
                <a:srgbClr val="40404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1044575" y="404813"/>
            <a:ext cx="74882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GÉNERO Y TERRITORIO</a:t>
            </a:r>
            <a:endParaRPr lang="es-ES_tradnl" altLang="es-CL" sz="2200" b="1">
              <a:solidFill>
                <a:srgbClr val="558ED5"/>
              </a:solidFill>
              <a:latin typeface="Arial" panose="020B0604020202020204" pitchFamily="34" charset="0"/>
              <a:cs typeface="Arial" panose="020B0604020202020204" pitchFamily="34" charset="0"/>
            </a:endParaRPr>
          </a:p>
        </p:txBody>
      </p:sp>
      <p:sp>
        <p:nvSpPr>
          <p:cNvPr id="45059" name="4 Marcador de contenido"/>
          <p:cNvSpPr txBox="1">
            <a:spLocks/>
          </p:cNvSpPr>
          <p:nvPr/>
        </p:nvSpPr>
        <p:spPr bwMode="auto">
          <a:xfrm>
            <a:off x="755650" y="1773238"/>
            <a:ext cx="79898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Clr>
                <a:srgbClr val="43A610"/>
              </a:buClr>
              <a:buFont typeface="Wingdings" panose="05000000000000000000" pitchFamily="2" charset="2"/>
              <a:buChar char="ü"/>
              <a:defRPr/>
            </a:pPr>
            <a:r>
              <a:rPr lang="es-CL" altLang="es-CL" sz="1600" dirty="0" smtClean="0">
                <a:solidFill>
                  <a:srgbClr val="404040"/>
                </a:solidFill>
                <a:latin typeface="Arial" panose="020B0604020202020204" pitchFamily="34" charset="0"/>
                <a:cs typeface="Arial" panose="020B0604020202020204" pitchFamily="34" charset="0"/>
              </a:rPr>
              <a:t>L</a:t>
            </a:r>
            <a:r>
              <a:rPr lang="es-ES_tradnl" altLang="es-CL" sz="1600" dirty="0" smtClean="0">
                <a:latin typeface="Arial" panose="020B0604020202020204" pitchFamily="34" charset="0"/>
                <a:cs typeface="Arial" panose="020B0604020202020204" pitchFamily="34" charset="0"/>
              </a:rPr>
              <a:t>as posibilidades de asegurar la autonomía económica de las mujeres </a:t>
            </a:r>
            <a:r>
              <a:rPr lang="es-ES_tradnl" altLang="es-CL" sz="1800" b="1" dirty="0" smtClean="0">
                <a:solidFill>
                  <a:srgbClr val="376092"/>
                </a:solidFill>
                <a:latin typeface="Arial" panose="020B0604020202020204" pitchFamily="34" charset="0"/>
                <a:cs typeface="Arial" panose="020B0604020202020204" pitchFamily="34" charset="0"/>
              </a:rPr>
              <a:t>se distribuyen de manera desigual entre los distintos territorios</a:t>
            </a:r>
            <a:r>
              <a:rPr lang="es-ES_tradnl" altLang="es-CL" sz="1600" dirty="0" smtClean="0">
                <a:latin typeface="Arial" panose="020B0604020202020204" pitchFamily="34" charset="0"/>
                <a:cs typeface="Arial" panose="020B0604020202020204" pitchFamily="34" charset="0"/>
              </a:rPr>
              <a:t> al interior de los países, situación que no solo afecta la calidad de vida de las mujeres que habitan esos territorios rezagados, sino que el conjunto de los procesos de desarrollo nacional.</a:t>
            </a:r>
          </a:p>
          <a:p>
            <a:pPr>
              <a:buClr>
                <a:srgbClr val="43A610"/>
              </a:buClr>
              <a:buFont typeface="Wingdings" panose="05000000000000000000" pitchFamily="2" charset="2"/>
              <a:buChar char="ü"/>
              <a:defRPr/>
            </a:pPr>
            <a:endParaRPr lang="es-ES_tradnl" altLang="es-CL" sz="1600" dirty="0" smtClean="0">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defRPr/>
            </a:pPr>
            <a:r>
              <a:rPr lang="es-ES_tradnl" altLang="es-CL" sz="1600" dirty="0" smtClean="0">
                <a:latin typeface="Arial" panose="020B0604020202020204" pitchFamily="34" charset="0"/>
                <a:cs typeface="Arial" panose="020B0604020202020204" pitchFamily="34" charset="0"/>
              </a:rPr>
              <a:t>Esta desigualdad </a:t>
            </a:r>
            <a:r>
              <a:rPr lang="es-ES_tradnl" altLang="es-CL" sz="1600" b="1" dirty="0" smtClean="0">
                <a:solidFill>
                  <a:srgbClr val="376092"/>
                </a:solidFill>
                <a:latin typeface="Arial" panose="020B0604020202020204" pitchFamily="34" charset="0"/>
                <a:cs typeface="Arial" panose="020B0604020202020204" pitchFamily="34" charset="0"/>
              </a:rPr>
              <a:t>no solo se relaciona con los activos o dotaciones de las mujeres y con la capacidad de agencia </a:t>
            </a:r>
            <a:r>
              <a:rPr lang="es-ES_tradnl" altLang="es-CL" sz="1600" dirty="0" smtClean="0">
                <a:latin typeface="Arial" panose="020B0604020202020204" pitchFamily="34" charset="0"/>
                <a:cs typeface="Arial" panose="020B0604020202020204" pitchFamily="34" charset="0"/>
              </a:rPr>
              <a:t>de las mismas, sino también con factores propios del territorio, tales como la </a:t>
            </a:r>
            <a:r>
              <a:rPr lang="es-ES_tradnl" altLang="es-CL" sz="1800" b="1" dirty="0" smtClean="0">
                <a:solidFill>
                  <a:srgbClr val="376092"/>
                </a:solidFill>
                <a:latin typeface="Arial" panose="020B0604020202020204" pitchFamily="34" charset="0"/>
                <a:cs typeface="Arial" panose="020B0604020202020204" pitchFamily="34" charset="0"/>
              </a:rPr>
              <a:t>estructura productiva, las instituciones formales e informales y los agentes </a:t>
            </a:r>
            <a:r>
              <a:rPr lang="es-ES_tradnl" altLang="es-CL" sz="1600" dirty="0" smtClean="0">
                <a:latin typeface="Arial" panose="020B0604020202020204" pitchFamily="34" charset="0"/>
                <a:cs typeface="Arial" panose="020B0604020202020204" pitchFamily="34" charset="0"/>
              </a:rPr>
              <a:t>presentes en el territorio.</a:t>
            </a:r>
            <a:r>
              <a:rPr lang="es-ES_tradnl" altLang="es-CL" sz="1600" b="1" dirty="0" smtClean="0">
                <a:solidFill>
                  <a:srgbClr val="000000"/>
                </a:solidFill>
                <a:latin typeface="Arial" panose="020B0604020202020204" pitchFamily="34" charset="0"/>
                <a:cs typeface="Arial" panose="020B0604020202020204" pitchFamily="34" charset="0"/>
              </a:rPr>
              <a:t> </a:t>
            </a:r>
          </a:p>
          <a:p>
            <a:pPr>
              <a:buClr>
                <a:srgbClr val="43A610"/>
              </a:buClr>
              <a:buFont typeface="Wingdings" panose="05000000000000000000" pitchFamily="2" charset="2"/>
              <a:buChar char="ü"/>
              <a:defRPr/>
            </a:pPr>
            <a:endParaRPr lang="es-ES_tradnl" altLang="es-CL" sz="1600" b="1" dirty="0" smtClean="0">
              <a:solidFill>
                <a:srgbClr val="00000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defRPr/>
            </a:pPr>
            <a:r>
              <a:rPr lang="es-ES_tradnl" altLang="es-CL" sz="1600" b="1" dirty="0" smtClean="0">
                <a:solidFill>
                  <a:srgbClr val="376092"/>
                </a:solidFill>
                <a:latin typeface="Arial" panose="020B0604020202020204" pitchFamily="34" charset="0"/>
                <a:cs typeface="Arial" panose="020B0604020202020204" pitchFamily="34" charset="0"/>
              </a:rPr>
              <a:t>Autonomía económica: </a:t>
            </a:r>
            <a:r>
              <a:rPr lang="es-ES_tradnl" altLang="es-CL" sz="1600" dirty="0" smtClean="0">
                <a:solidFill>
                  <a:srgbClr val="000000"/>
                </a:solidFill>
                <a:latin typeface="Arial" panose="020B0604020202020204" pitchFamily="34" charset="0"/>
                <a:cs typeface="Arial" panose="020B0604020202020204" pitchFamily="34" charset="0"/>
              </a:rPr>
              <a:t>capacidad de las mujeres de generar ingresos y recursos propios a partir del acceso al trabajo remunerado en igualdad de condiciones que los hombres. </a:t>
            </a:r>
          </a:p>
          <a:p>
            <a:pPr marL="0" indent="0">
              <a:buClr>
                <a:srgbClr val="43A610"/>
              </a:buClr>
              <a:buFont typeface="Arial" panose="020B0604020202020204" pitchFamily="34" charset="0"/>
              <a:buNone/>
              <a:defRPr/>
            </a:pPr>
            <a:r>
              <a:rPr lang="es-CL" altLang="es-CL" sz="1600" dirty="0" smtClean="0">
                <a:latin typeface="Arial" panose="020B0604020202020204" pitchFamily="34" charset="0"/>
                <a:cs typeface="Arial" panose="020B0604020202020204" pitchFamily="34" charset="0"/>
              </a:rPr>
              <a:t/>
            </a:r>
            <a:br>
              <a:rPr lang="es-CL" altLang="es-CL" sz="1600" dirty="0" smtClean="0">
                <a:latin typeface="Arial" panose="020B0604020202020204" pitchFamily="34" charset="0"/>
                <a:cs typeface="Arial" panose="020B0604020202020204" pitchFamily="34" charset="0"/>
              </a:rPr>
            </a:br>
            <a:endParaRPr lang="es-CL" altLang="es-CL" sz="1600" dirty="0" smtClean="0">
              <a:solidFill>
                <a:srgbClr val="40404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1046163" y="404813"/>
            <a:ext cx="74882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GÉNERO Y TERRITORIO </a:t>
            </a:r>
            <a:endParaRPr lang="es-ES_tradnl" altLang="es-CL" sz="2200" b="1">
              <a:solidFill>
                <a:srgbClr val="558ED5"/>
              </a:solidFill>
              <a:latin typeface="Arial" panose="020B0604020202020204" pitchFamily="34" charset="0"/>
              <a:cs typeface="Arial" panose="020B0604020202020204" pitchFamily="34" charset="0"/>
            </a:endParaRPr>
          </a:p>
        </p:txBody>
      </p:sp>
      <p:pic>
        <p:nvPicPr>
          <p:cNvPr id="317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98588"/>
            <a:ext cx="6192837" cy="523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txBox="1">
            <a:spLocks/>
          </p:cNvSpPr>
          <p:nvPr/>
        </p:nvSpPr>
        <p:spPr bwMode="auto">
          <a:xfrm>
            <a:off x="715963" y="1700213"/>
            <a:ext cx="7848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102870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Clr>
                <a:srgbClr val="43A610"/>
              </a:buClr>
              <a:buFont typeface="Wingdings" panose="05000000000000000000" pitchFamily="2" charset="2"/>
              <a:buChar char="ü"/>
            </a:pPr>
            <a:r>
              <a:rPr lang="es-ES_tradnl" altLang="es-CL" sz="1600">
                <a:latin typeface="Arial" panose="020B0604020202020204" pitchFamily="34" charset="0"/>
                <a:cs typeface="Arial" panose="020B0604020202020204" pitchFamily="34" charset="0"/>
              </a:rPr>
              <a:t>Independiente del resultado promedio nacional, todos los países cuentan con localidades subnacionales rezagadas en los indicadores de autonomía económica de las mujeres.</a:t>
            </a:r>
          </a:p>
          <a:p>
            <a:pPr>
              <a:buClr>
                <a:srgbClr val="43A610"/>
              </a:buClr>
              <a:buFont typeface="Wingdings" panose="05000000000000000000" pitchFamily="2" charset="2"/>
              <a:buChar char="ü"/>
            </a:pPr>
            <a:endParaRPr lang="es-ES_tradnl" altLang="es-CL" sz="1600">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n-US" altLang="es-CL" sz="1600">
                <a:latin typeface="Arial" panose="020B0604020202020204" pitchFamily="34" charset="0"/>
                <a:cs typeface="Arial" panose="020B0604020202020204" pitchFamily="34" charset="0"/>
              </a:rPr>
              <a:t>En un gran número de territorios las mujeres han logrado cerrar e incluso revertir las brechas en </a:t>
            </a:r>
            <a:r>
              <a:rPr lang="en-US" altLang="es-CL" sz="1600" b="1">
                <a:solidFill>
                  <a:srgbClr val="376092"/>
                </a:solidFill>
                <a:latin typeface="Arial" panose="020B0604020202020204" pitchFamily="34" charset="0"/>
                <a:cs typeface="Arial" panose="020B0604020202020204" pitchFamily="34" charset="0"/>
              </a:rPr>
              <a:t>indicadores relacionados con la formación de capital humano</a:t>
            </a:r>
            <a:r>
              <a:rPr lang="en-US" altLang="es-CL" sz="1600">
                <a:latin typeface="Arial" panose="020B0604020202020204" pitchFamily="34" charset="0"/>
                <a:cs typeface="Arial" panose="020B0604020202020204" pitchFamily="34" charset="0"/>
              </a:rPr>
              <a:t>.</a:t>
            </a:r>
            <a:endParaRPr lang="es-CL" altLang="es-CL" sz="1600">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n-US" altLang="es-CL" sz="1600">
                <a:latin typeface="Arial" panose="020B0604020202020204" pitchFamily="34" charset="0"/>
                <a:cs typeface="Arial" panose="020B0604020202020204" pitchFamily="34" charset="0"/>
              </a:rPr>
              <a:t>Pero en materia de </a:t>
            </a:r>
            <a:r>
              <a:rPr lang="en-US" altLang="es-CL" sz="1600" b="1">
                <a:solidFill>
                  <a:srgbClr val="376092"/>
                </a:solidFill>
                <a:latin typeface="Arial" panose="020B0604020202020204" pitchFamily="34" charset="0"/>
                <a:cs typeface="Arial" panose="020B0604020202020204" pitchFamily="34" charset="0"/>
              </a:rPr>
              <a:t>acceso al mercado laboral </a:t>
            </a:r>
            <a:r>
              <a:rPr lang="en-US" altLang="es-CL" sz="1600">
                <a:latin typeface="Arial" panose="020B0604020202020204" pitchFamily="34" charset="0"/>
                <a:cs typeface="Arial" panose="020B0604020202020204" pitchFamily="34" charset="0"/>
              </a:rPr>
              <a:t>e ingresos, la tendencia es consistentemente favorable para los hombres en prácticamente todos los territorios estudiados. </a:t>
            </a:r>
          </a:p>
          <a:p>
            <a:pPr>
              <a:buClr>
                <a:srgbClr val="43A610"/>
              </a:buClr>
              <a:buFont typeface="Wingdings" panose="05000000000000000000" pitchFamily="2" charset="2"/>
              <a:buChar char="ü"/>
            </a:pPr>
            <a:endParaRPr lang="en-US" altLang="es-CL" sz="1600">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ES_tradnl" altLang="es-CL" sz="1600">
                <a:latin typeface="Arial" panose="020B0604020202020204" pitchFamily="34" charset="0"/>
                <a:cs typeface="Arial" panose="020B0604020202020204" pitchFamily="34" charset="0"/>
              </a:rPr>
              <a:t>Las localidades subnacionales rezagadas suelen compartir ciertas características</a:t>
            </a:r>
          </a:p>
          <a:p>
            <a:pPr lvl="1">
              <a:spcBef>
                <a:spcPct val="0"/>
              </a:spcBef>
              <a:buClr>
                <a:srgbClr val="43A610"/>
              </a:buClr>
              <a:buFont typeface="Courier New" panose="02070309020205020404" pitchFamily="49" charset="0"/>
              <a:buChar char="o"/>
            </a:pPr>
            <a:r>
              <a:rPr lang="es-ES_tradnl" altLang="es-CL" sz="1600">
                <a:latin typeface="Arial" panose="020B0604020202020204" pitchFamily="34" charset="0"/>
                <a:cs typeface="Arial" panose="020B0604020202020204" pitchFamily="34" charset="0"/>
              </a:rPr>
              <a:t>tienden a ser pequeñas en términos poblacionales </a:t>
            </a:r>
          </a:p>
          <a:p>
            <a:pPr lvl="1">
              <a:spcBef>
                <a:spcPct val="0"/>
              </a:spcBef>
              <a:buClr>
                <a:srgbClr val="43A610"/>
              </a:buClr>
              <a:buFont typeface="Courier New" panose="02070309020205020404" pitchFamily="49" charset="0"/>
              <a:buChar char="o"/>
            </a:pPr>
            <a:r>
              <a:rPr lang="es-ES_tradnl" altLang="es-CL" sz="1600">
                <a:latin typeface="Arial" panose="020B0604020202020204" pitchFamily="34" charset="0"/>
                <a:cs typeface="Arial" panose="020B0604020202020204" pitchFamily="34" charset="0"/>
              </a:rPr>
              <a:t>tienen un menor grado de urbanización. </a:t>
            </a:r>
            <a:r>
              <a:rPr lang="es-CL" altLang="es-CL" sz="1600">
                <a:solidFill>
                  <a:srgbClr val="404040"/>
                </a:solidFill>
                <a:latin typeface="Arial" panose="020B0604020202020204" pitchFamily="34" charset="0"/>
                <a:ea typeface="MS PGothic" panose="020B0600070205080204" pitchFamily="34" charset="-128"/>
              </a:rPr>
              <a:t/>
            </a:r>
            <a:br>
              <a:rPr lang="es-CL" altLang="es-CL" sz="1600">
                <a:solidFill>
                  <a:srgbClr val="404040"/>
                </a:solidFill>
                <a:latin typeface="Arial" panose="020B0604020202020204" pitchFamily="34" charset="0"/>
                <a:ea typeface="MS PGothic" panose="020B0600070205080204" pitchFamily="34" charset="-128"/>
              </a:rPr>
            </a:br>
            <a:r>
              <a:rPr lang="es-CL" altLang="es-CL" sz="1200">
                <a:latin typeface="Arial" panose="020B0604020202020204" pitchFamily="34" charset="0"/>
                <a:cs typeface="Arial" panose="020B0604020202020204" pitchFamily="34" charset="0"/>
              </a:rPr>
              <a:t/>
            </a:r>
            <a:br>
              <a:rPr lang="es-CL" altLang="es-CL" sz="1200">
                <a:latin typeface="Arial" panose="020B0604020202020204" pitchFamily="34" charset="0"/>
                <a:cs typeface="Arial" panose="020B0604020202020204" pitchFamily="34" charset="0"/>
              </a:rPr>
            </a:br>
            <a:endParaRPr lang="es-CL" altLang="es-CL" sz="1200">
              <a:latin typeface="Arial" panose="020B0604020202020204" pitchFamily="34" charset="0"/>
              <a:cs typeface="Arial" panose="020B0604020202020204" pitchFamily="34" charset="0"/>
            </a:endParaRPr>
          </a:p>
        </p:txBody>
      </p:sp>
      <p:sp>
        <p:nvSpPr>
          <p:cNvPr id="33795" name="Rectangle 12"/>
          <p:cNvSpPr>
            <a:spLocks noChangeArrowheads="1"/>
          </p:cNvSpPr>
          <p:nvPr/>
        </p:nvSpPr>
        <p:spPr bwMode="auto">
          <a:xfrm>
            <a:off x="1044575" y="260350"/>
            <a:ext cx="74882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BRECHAS TERRITORIALES EN MATERIA DE  AUTONOMÍA ECONÓMICA </a:t>
            </a:r>
            <a:endParaRPr lang="es-ES_tradnl" altLang="es-CL" sz="2200" b="1">
              <a:solidFill>
                <a:srgbClr val="558ED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contenido 1"/>
          <p:cNvSpPr>
            <a:spLocks noGrp="1"/>
          </p:cNvSpPr>
          <p:nvPr>
            <p:ph idx="1"/>
          </p:nvPr>
        </p:nvSpPr>
        <p:spPr>
          <a:xfrm>
            <a:off x="6540500" y="4868863"/>
            <a:ext cx="2592388" cy="1081087"/>
          </a:xfrm>
        </p:spPr>
        <p:txBody>
          <a:bodyPr/>
          <a:lstStyle/>
          <a:p>
            <a:pPr>
              <a:buClr>
                <a:srgbClr val="43A610"/>
              </a:buClr>
            </a:pPr>
            <a:r>
              <a:rPr lang="es-ES" altLang="es-CL" sz="1400" i="1" smtClean="0">
                <a:solidFill>
                  <a:srgbClr val="558ED5"/>
                </a:solidFill>
                <a:latin typeface="Arial" panose="020B0604020202020204" pitchFamily="34" charset="0"/>
                <a:ea typeface="ヒラギノ角ゴ Pro W3" charset="-128"/>
                <a:cs typeface="Arial" panose="020B0604020202020204" pitchFamily="34" charset="0"/>
              </a:rPr>
              <a:t>Análisis de la capacidad de generación de ingresos laborales de las mujeres: Brasil, Chile y Perú.</a:t>
            </a:r>
          </a:p>
        </p:txBody>
      </p:sp>
      <p:sp>
        <p:nvSpPr>
          <p:cNvPr id="35843" name="Rectangle 12"/>
          <p:cNvSpPr>
            <a:spLocks noChangeArrowheads="1"/>
          </p:cNvSpPr>
          <p:nvPr/>
        </p:nvSpPr>
        <p:spPr bwMode="auto">
          <a:xfrm>
            <a:off x="1044575" y="333375"/>
            <a:ext cx="8099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 altLang="es-CL" sz="2200" b="1">
                <a:solidFill>
                  <a:srgbClr val="558ED5"/>
                </a:solidFill>
                <a:latin typeface="Arial" panose="020B0604020202020204" pitchFamily="34" charset="0"/>
              </a:rPr>
              <a:t>¿QUÉ VARIABLES PUEDEN INCIDIR EN LAS DIFERENCIAS DE INGRESO ENTRE HOMBRES Y MUJERES? </a:t>
            </a:r>
          </a:p>
        </p:txBody>
      </p:sp>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8738"/>
            <a:ext cx="5322888" cy="552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contenido 1"/>
          <p:cNvSpPr>
            <a:spLocks noGrp="1"/>
          </p:cNvSpPr>
          <p:nvPr>
            <p:ph idx="1"/>
          </p:nvPr>
        </p:nvSpPr>
        <p:spPr>
          <a:xfrm>
            <a:off x="827088" y="1916113"/>
            <a:ext cx="7993062" cy="4105275"/>
          </a:xfrm>
        </p:spPr>
        <p:txBody>
          <a:bodyPr/>
          <a:lstStyle/>
          <a:p>
            <a:pPr marL="285750" indent="-285750">
              <a:buClr>
                <a:srgbClr val="43A610"/>
              </a:buClr>
              <a:buFont typeface="Wingdings" charset="0"/>
              <a:buChar char="ü"/>
              <a:defRPr/>
            </a:pPr>
            <a:r>
              <a:rPr lang="es-ES" sz="1600" dirty="0">
                <a:solidFill>
                  <a:schemeClr val="tx1"/>
                </a:solidFill>
                <a:latin typeface="Arial" charset="0"/>
                <a:ea typeface="ヒラギノ角ゴ Pro W3" charset="0"/>
                <a:cs typeface="Arial" charset="0"/>
              </a:rPr>
              <a:t>Se verifica la existencia de </a:t>
            </a:r>
            <a:r>
              <a:rPr lang="es-ES" sz="1600" b="1" dirty="0">
                <a:solidFill>
                  <a:srgbClr val="376092"/>
                </a:solidFill>
                <a:latin typeface="Arial" panose="020B0604020202020204" pitchFamily="34" charset="0"/>
                <a:ea typeface="ヒラギノ角ゴ Pro W3" charset="-128"/>
                <a:cs typeface="Arial" panose="020B0604020202020204" pitchFamily="34" charset="0"/>
              </a:rPr>
              <a:t>discriminación laboral</a:t>
            </a:r>
            <a:r>
              <a:rPr lang="es-ES" sz="1600" dirty="0">
                <a:solidFill>
                  <a:schemeClr val="tx1"/>
                </a:solidFill>
                <a:latin typeface="Arial" charset="0"/>
                <a:ea typeface="ヒラギノ角ゴ Pro W3" charset="0"/>
                <a:cs typeface="Arial" charset="0"/>
              </a:rPr>
              <a:t>, la cual cambia de magnitud en </a:t>
            </a:r>
            <a:r>
              <a:rPr lang="es-ES" sz="1600" dirty="0" smtClean="0">
                <a:solidFill>
                  <a:schemeClr val="tx1"/>
                </a:solidFill>
                <a:latin typeface="Arial" charset="0"/>
                <a:ea typeface="ヒラギノ角ゴ Pro W3" charset="0"/>
                <a:cs typeface="Arial" charset="0"/>
              </a:rPr>
              <a:t>función </a:t>
            </a:r>
            <a:r>
              <a:rPr lang="es-ES" sz="1600" dirty="0">
                <a:solidFill>
                  <a:schemeClr val="tx1"/>
                </a:solidFill>
                <a:latin typeface="Arial" charset="0"/>
                <a:ea typeface="ヒラギノ角ゴ Pro W3" charset="0"/>
                <a:cs typeface="Arial" charset="0"/>
              </a:rPr>
              <a:t>a si el territorio es urbano o rural</a:t>
            </a:r>
            <a:r>
              <a:rPr lang="es-ES" sz="1600" dirty="0" smtClean="0">
                <a:solidFill>
                  <a:schemeClr val="tx1"/>
                </a:solidFill>
                <a:latin typeface="Arial" charset="0"/>
                <a:ea typeface="ヒラギノ角ゴ Pro W3" charset="0"/>
                <a:cs typeface="Arial" charset="0"/>
              </a:rPr>
              <a:t>.</a:t>
            </a:r>
          </a:p>
          <a:p>
            <a:pPr>
              <a:buClr>
                <a:srgbClr val="43A610"/>
              </a:buClr>
              <a:buFont typeface="Arial" charset="0"/>
              <a:buNone/>
              <a:defRPr/>
            </a:pPr>
            <a:endParaRPr lang="es-ES" sz="1600" dirty="0">
              <a:solidFill>
                <a:schemeClr val="tx1"/>
              </a:solidFill>
              <a:latin typeface="Arial" charset="0"/>
              <a:ea typeface="ヒラギノ角ゴ Pro W3" charset="0"/>
              <a:cs typeface="Arial" charset="0"/>
            </a:endParaRPr>
          </a:p>
          <a:p>
            <a:pPr marL="285750" indent="-285750">
              <a:buClr>
                <a:srgbClr val="43A610"/>
              </a:buClr>
              <a:buFont typeface="Wingdings" charset="0"/>
              <a:buChar char="ü"/>
              <a:defRPr/>
            </a:pPr>
            <a:r>
              <a:rPr lang="es-ES" sz="1600" dirty="0" smtClean="0">
                <a:solidFill>
                  <a:schemeClr val="tx1"/>
                </a:solidFill>
                <a:latin typeface="Arial" charset="0"/>
                <a:ea typeface="ヒラギノ角ゴ Pro W3" charset="0"/>
                <a:cs typeface="Arial" charset="0"/>
              </a:rPr>
              <a:t>El territorio </a:t>
            </a:r>
            <a:r>
              <a:rPr lang="es-ES" sz="1600" dirty="0">
                <a:solidFill>
                  <a:schemeClr val="tx1"/>
                </a:solidFill>
                <a:latin typeface="Arial" charset="0"/>
                <a:ea typeface="ヒラギノ角ゴ Pro W3" charset="0"/>
                <a:cs typeface="Arial" charset="0"/>
              </a:rPr>
              <a:t>es un factor </a:t>
            </a:r>
            <a:r>
              <a:rPr lang="es-ES" sz="1600" dirty="0" smtClean="0">
                <a:solidFill>
                  <a:schemeClr val="tx1"/>
                </a:solidFill>
                <a:latin typeface="Arial" charset="0"/>
                <a:ea typeface="ヒラギノ角ゴ Pro W3" charset="0"/>
                <a:cs typeface="Arial" charset="0"/>
              </a:rPr>
              <a:t>relevante </a:t>
            </a:r>
            <a:r>
              <a:rPr lang="es-ES" sz="1600" dirty="0">
                <a:solidFill>
                  <a:schemeClr val="tx1"/>
                </a:solidFill>
                <a:latin typeface="Arial" charset="0"/>
                <a:ea typeface="ヒラギノ角ゴ Pro W3" charset="0"/>
                <a:cs typeface="Arial" charset="0"/>
              </a:rPr>
              <a:t>al momento de definir las brechas de </a:t>
            </a:r>
            <a:r>
              <a:rPr lang="es-ES" sz="1600" dirty="0" smtClean="0">
                <a:solidFill>
                  <a:schemeClr val="tx1"/>
                </a:solidFill>
                <a:latin typeface="Arial" charset="0"/>
                <a:ea typeface="ヒラギノ角ゴ Pro W3" charset="0"/>
                <a:cs typeface="Arial" charset="0"/>
              </a:rPr>
              <a:t>género </a:t>
            </a:r>
            <a:r>
              <a:rPr lang="es-ES" sz="1600" dirty="0">
                <a:solidFill>
                  <a:schemeClr val="tx1"/>
                </a:solidFill>
                <a:latin typeface="Arial" charset="0"/>
                <a:ea typeface="ヒラギノ角ゴ Pro W3" charset="0"/>
                <a:cs typeface="Arial" charset="0"/>
              </a:rPr>
              <a:t>en la capacidad de </a:t>
            </a:r>
            <a:r>
              <a:rPr lang="es-ES" sz="1600" dirty="0" smtClean="0">
                <a:solidFill>
                  <a:schemeClr val="tx1"/>
                </a:solidFill>
                <a:latin typeface="Arial" charset="0"/>
                <a:ea typeface="ヒラギノ角ゴ Pro W3" charset="0"/>
                <a:cs typeface="Arial" charset="0"/>
              </a:rPr>
              <a:t>generación autónoma </a:t>
            </a:r>
            <a:r>
              <a:rPr lang="es-ES" sz="1600" dirty="0">
                <a:solidFill>
                  <a:schemeClr val="tx1"/>
                </a:solidFill>
                <a:latin typeface="Arial" charset="0"/>
                <a:ea typeface="ヒラギノ角ゴ Pro W3" charset="0"/>
                <a:cs typeface="Arial" charset="0"/>
              </a:rPr>
              <a:t>de </a:t>
            </a:r>
            <a:r>
              <a:rPr lang="es-ES" sz="1600" dirty="0" smtClean="0">
                <a:solidFill>
                  <a:schemeClr val="tx1"/>
                </a:solidFill>
                <a:latin typeface="Arial" charset="0"/>
                <a:ea typeface="ヒラギノ角ゴ Pro W3" charset="0"/>
                <a:cs typeface="Arial" charset="0"/>
              </a:rPr>
              <a:t>ingresos.</a:t>
            </a:r>
          </a:p>
          <a:p>
            <a:pPr marL="285750" indent="-285750">
              <a:buClr>
                <a:srgbClr val="43A610"/>
              </a:buClr>
              <a:buFont typeface="Wingdings" charset="0"/>
              <a:buChar char="ü"/>
              <a:defRPr/>
            </a:pPr>
            <a:endParaRPr lang="es-ES" sz="1600" dirty="0" smtClean="0">
              <a:solidFill>
                <a:schemeClr val="tx1"/>
              </a:solidFill>
              <a:latin typeface="Arial" charset="0"/>
              <a:ea typeface="ヒラギノ角ゴ Pro W3" charset="0"/>
              <a:cs typeface="Arial" charset="0"/>
            </a:endParaRPr>
          </a:p>
          <a:p>
            <a:pPr marL="285750" indent="-285750">
              <a:buClr>
                <a:srgbClr val="43A610"/>
              </a:buClr>
              <a:buFont typeface="Wingdings" charset="0"/>
              <a:buChar char="ü"/>
              <a:defRPr/>
            </a:pPr>
            <a:r>
              <a:rPr lang="es-ES" sz="1600" dirty="0">
                <a:solidFill>
                  <a:schemeClr val="tx1"/>
                </a:solidFill>
                <a:latin typeface="Arial" charset="0"/>
                <a:ea typeface="ヒラギノ角ゴ Pro W3" charset="0"/>
                <a:cs typeface="Arial" charset="0"/>
              </a:rPr>
              <a:t>E</a:t>
            </a:r>
            <a:r>
              <a:rPr lang="es-ES" sz="1600" dirty="0" smtClean="0">
                <a:solidFill>
                  <a:schemeClr val="tx1"/>
                </a:solidFill>
                <a:latin typeface="Arial" charset="0"/>
                <a:ea typeface="ヒラギノ角ゴ Pro W3" charset="0"/>
                <a:cs typeface="Arial" charset="0"/>
              </a:rPr>
              <a:t>n particular </a:t>
            </a:r>
            <a:r>
              <a:rPr lang="es-ES" sz="1600" dirty="0">
                <a:solidFill>
                  <a:schemeClr val="tx1"/>
                </a:solidFill>
                <a:latin typeface="Arial" charset="0"/>
                <a:ea typeface="ヒラギノ角ゴ Pro W3" charset="0"/>
                <a:cs typeface="Arial" charset="0"/>
              </a:rPr>
              <a:t>en lo que tiene que ver con su </a:t>
            </a:r>
            <a:r>
              <a:rPr lang="es-ES" sz="1800" b="1" dirty="0">
                <a:solidFill>
                  <a:srgbClr val="376092"/>
                </a:solidFill>
                <a:latin typeface="Arial" panose="020B0604020202020204" pitchFamily="34" charset="0"/>
                <a:ea typeface="ヒラギノ角ゴ Pro W3" charset="-128"/>
                <a:cs typeface="Arial" panose="020B0604020202020204" pitchFamily="34" charset="0"/>
              </a:rPr>
              <a:t>estructura productiva </a:t>
            </a:r>
            <a:r>
              <a:rPr lang="es-ES" sz="1600" dirty="0">
                <a:solidFill>
                  <a:schemeClr val="tx1"/>
                </a:solidFill>
                <a:latin typeface="Arial" charset="0"/>
                <a:ea typeface="ヒラギノ角ゴ Pro W3" charset="0"/>
                <a:cs typeface="Arial" charset="0"/>
              </a:rPr>
              <a:t>y si este es fundamentalmente </a:t>
            </a:r>
            <a:r>
              <a:rPr lang="es-ES" sz="1800" b="1" dirty="0">
                <a:solidFill>
                  <a:srgbClr val="376092"/>
                </a:solidFill>
                <a:latin typeface="Arial" panose="020B0604020202020204" pitchFamily="34" charset="0"/>
                <a:ea typeface="ヒラギノ角ゴ Pro W3" charset="-128"/>
                <a:cs typeface="Arial" panose="020B0604020202020204" pitchFamily="34" charset="0"/>
              </a:rPr>
              <a:t>urbano</a:t>
            </a:r>
            <a:r>
              <a:rPr lang="es-ES" sz="1600" dirty="0">
                <a:solidFill>
                  <a:schemeClr val="tx1"/>
                </a:solidFill>
                <a:latin typeface="Arial" charset="0"/>
                <a:ea typeface="ヒラギノ角ゴ Pro W3" charset="0"/>
                <a:cs typeface="Arial" charset="0"/>
              </a:rPr>
              <a:t> o fundamentalmente </a:t>
            </a:r>
            <a:r>
              <a:rPr lang="es-ES" sz="1800" b="1" dirty="0">
                <a:solidFill>
                  <a:srgbClr val="376092"/>
                </a:solidFill>
                <a:latin typeface="Arial" panose="020B0604020202020204" pitchFamily="34" charset="0"/>
                <a:ea typeface="ヒラギノ角ゴ Pro W3" charset="-128"/>
                <a:cs typeface="Arial" panose="020B0604020202020204" pitchFamily="34" charset="0"/>
              </a:rPr>
              <a:t>rural</a:t>
            </a:r>
            <a:r>
              <a:rPr lang="es-ES" sz="1600" dirty="0">
                <a:solidFill>
                  <a:schemeClr val="tx1"/>
                </a:solidFill>
                <a:latin typeface="Arial" charset="0"/>
                <a:ea typeface="ヒラギノ角ゴ Pro W3" charset="0"/>
                <a:cs typeface="Arial" charset="0"/>
              </a:rPr>
              <a:t>. </a:t>
            </a:r>
            <a:endParaRPr lang="es-ES" sz="1600" dirty="0" smtClean="0">
              <a:solidFill>
                <a:schemeClr val="tx1"/>
              </a:solidFill>
              <a:latin typeface="Arial" charset="0"/>
              <a:ea typeface="ヒラギノ角ゴ Pro W3" charset="0"/>
              <a:cs typeface="Arial" charset="0"/>
            </a:endParaRPr>
          </a:p>
          <a:p>
            <a:pPr marL="285750" indent="-285750">
              <a:buClr>
                <a:srgbClr val="43A610"/>
              </a:buClr>
              <a:buFont typeface="Wingdings" charset="0"/>
              <a:buChar char="ü"/>
              <a:defRPr/>
            </a:pPr>
            <a:endParaRPr lang="es-ES" sz="1600" dirty="0" smtClean="0">
              <a:solidFill>
                <a:schemeClr val="tx1"/>
              </a:solidFill>
              <a:latin typeface="Arial" charset="0"/>
              <a:ea typeface="ヒラギノ角ゴ Pro W3" charset="0"/>
              <a:cs typeface="Arial" charset="0"/>
            </a:endParaRPr>
          </a:p>
          <a:p>
            <a:pPr marL="285750" indent="-285750">
              <a:buClr>
                <a:srgbClr val="43A610"/>
              </a:buClr>
              <a:buFont typeface="Wingdings" charset="0"/>
              <a:buChar char="ü"/>
              <a:defRPr/>
            </a:pPr>
            <a:r>
              <a:rPr lang="es-ES" sz="1600" dirty="0" smtClean="0">
                <a:solidFill>
                  <a:schemeClr val="tx1"/>
                </a:solidFill>
                <a:latin typeface="Arial" charset="0"/>
                <a:ea typeface="ヒラギノ角ゴ Pro W3" charset="0"/>
                <a:cs typeface="Arial" charset="0"/>
              </a:rPr>
              <a:t>Las </a:t>
            </a:r>
            <a:r>
              <a:rPr lang="es-ES" sz="1600" dirty="0">
                <a:solidFill>
                  <a:schemeClr val="tx1"/>
                </a:solidFill>
                <a:latin typeface="Arial" charset="0"/>
                <a:ea typeface="ヒラギノ角ゴ Pro W3" charset="0"/>
                <a:cs typeface="Arial" charset="0"/>
              </a:rPr>
              <a:t>magnitudes con las que influyen las variables territoriales son </a:t>
            </a:r>
            <a:r>
              <a:rPr lang="es-ES" sz="1600" dirty="0" smtClean="0">
                <a:solidFill>
                  <a:schemeClr val="tx1"/>
                </a:solidFill>
                <a:latin typeface="Arial" charset="0"/>
                <a:ea typeface="ヒラギノ角ゴ Pro W3" charset="0"/>
                <a:cs typeface="Arial" charset="0"/>
              </a:rPr>
              <a:t>variadas. No se encuentra un único patrón. </a:t>
            </a:r>
            <a:endParaRPr lang="es-ES" sz="1600" dirty="0">
              <a:solidFill>
                <a:schemeClr val="tx1"/>
              </a:solidFill>
              <a:latin typeface="Arial" charset="0"/>
              <a:ea typeface="ヒラギノ角ゴ Pro W3" charset="0"/>
              <a:cs typeface="Arial" charset="0"/>
            </a:endParaRPr>
          </a:p>
          <a:p>
            <a:pPr marL="285750" indent="-285750">
              <a:buClr>
                <a:srgbClr val="43A610"/>
              </a:buClr>
              <a:buFont typeface="Wingdings" charset="0"/>
              <a:buChar char="ü"/>
              <a:defRPr/>
            </a:pPr>
            <a:endParaRPr lang="en-CA" sz="1600" dirty="0">
              <a:solidFill>
                <a:schemeClr val="tx1"/>
              </a:solidFill>
              <a:latin typeface="Arial" charset="0"/>
              <a:ea typeface="ヒラギノ角ゴ Pro W3" charset="0"/>
              <a:cs typeface="Arial" charset="0"/>
            </a:endParaRPr>
          </a:p>
        </p:txBody>
      </p:sp>
      <p:sp>
        <p:nvSpPr>
          <p:cNvPr id="37891" name="Rectangle 12"/>
          <p:cNvSpPr>
            <a:spLocks noChangeArrowheads="1"/>
          </p:cNvSpPr>
          <p:nvPr/>
        </p:nvSpPr>
        <p:spPr bwMode="auto">
          <a:xfrm>
            <a:off x="1039813" y="333375"/>
            <a:ext cx="8099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 altLang="es-CL" sz="2200" b="1">
                <a:solidFill>
                  <a:srgbClr val="558ED5"/>
                </a:solidFill>
                <a:latin typeface="Arial" panose="020B0604020202020204" pitchFamily="34" charset="0"/>
              </a:rPr>
              <a:t>¿QUÉ VARIABLES PUEDEN INCIDIR EN LAS DIFERENCIAS DE INGRESO ENTRE HOMBRES Y MUJERES?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ctrTitle"/>
          </p:nvPr>
        </p:nvSpPr>
        <p:spPr>
          <a:xfrm>
            <a:off x="900113" y="723900"/>
            <a:ext cx="6840537" cy="760413"/>
          </a:xfrm>
        </p:spPr>
        <p:txBody>
          <a:bodyPr/>
          <a:lstStyle/>
          <a:p>
            <a:r>
              <a:rPr lang="es-CL" altLang="es-CL" sz="2400" b="1" smtClean="0">
                <a:solidFill>
                  <a:schemeClr val="bg1"/>
                </a:solidFill>
                <a:latin typeface="Arial" panose="020B0604020202020204" pitchFamily="34" charset="0"/>
                <a:ea typeface="ヒラギノ角ゴ Pro W3" charset="-128"/>
                <a:cs typeface="Arial" panose="020B0604020202020204" pitchFamily="34" charset="0"/>
              </a:rPr>
              <a:t>DINÁMICAS TERRITORIALES FAVORABLES A LA AUTONOMÍA Y EMPODERAMIENTO ECONÓMICO DE LAS MUJERES</a:t>
            </a:r>
            <a:endParaRPr lang="es-ES_tradnl" altLang="es-CL" sz="2400" b="1" smtClean="0">
              <a:solidFill>
                <a:schemeClr val="bg1"/>
              </a:solidFill>
              <a:latin typeface="Arial" panose="020B0604020202020204" pitchFamily="34" charset="0"/>
              <a:ea typeface="ヒラギノ角ゴ Pro W3" charset="-128"/>
              <a:cs typeface="Arial" panose="020B0604020202020204" pitchFamily="34" charset="0"/>
            </a:endParaRPr>
          </a:p>
        </p:txBody>
      </p:sp>
      <p:sp>
        <p:nvSpPr>
          <p:cNvPr id="39939" name="1 Rectángulo"/>
          <p:cNvSpPr>
            <a:spLocks noChangeArrowheads="1"/>
          </p:cNvSpPr>
          <p:nvPr/>
        </p:nvSpPr>
        <p:spPr bwMode="auto">
          <a:xfrm>
            <a:off x="323850" y="2781300"/>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Clr>
                <a:srgbClr val="43A610"/>
              </a:buClr>
              <a:buFontTx/>
              <a:buNone/>
            </a:pPr>
            <a:r>
              <a:rPr lang="es-ES" altLang="es-CL" sz="2400">
                <a:solidFill>
                  <a:srgbClr val="404040"/>
                </a:solidFill>
                <a:latin typeface="Arial" panose="020B0604020202020204" pitchFamily="34" charset="0"/>
              </a:rPr>
              <a:t>Para indagar en el rol que juegan las instituciones y la capacidad de agencia en su interacción con la estructura productiva en el territorio, el Informe Latinoamericano 2015 desarrolló </a:t>
            </a:r>
            <a:r>
              <a:rPr lang="es-ES" altLang="es-CL" sz="2400" b="1">
                <a:solidFill>
                  <a:srgbClr val="558ED5"/>
                </a:solidFill>
                <a:latin typeface="Arial" panose="020B0604020202020204" pitchFamily="34" charset="0"/>
              </a:rPr>
              <a:t>seis estudios de caso</a:t>
            </a:r>
            <a:r>
              <a:rPr lang="es-ES" altLang="es-CL" sz="2400">
                <a:solidFill>
                  <a:srgbClr val="404040"/>
                </a:solidFill>
                <a:latin typeface="Arial" panose="020B0604020202020204" pitchFamily="34" charset="0"/>
              </a:rPr>
              <a:t>. </a:t>
            </a:r>
          </a:p>
          <a:p>
            <a:pPr algn="ctr" eaLnBrk="1" hangingPunct="1">
              <a:buClr>
                <a:srgbClr val="43A610"/>
              </a:buClr>
              <a:buFontTx/>
              <a:buNone/>
            </a:pPr>
            <a:r>
              <a:rPr lang="es-ES" altLang="es-CL" sz="2400">
                <a:solidFill>
                  <a:srgbClr val="404040"/>
                </a:solidFill>
                <a:latin typeface="Arial" panose="020B0604020202020204" pitchFamily="34" charset="0"/>
              </a:rPr>
              <a:t>Cada uno de ellos muestra distintas trayectorias que puede seguir un </a:t>
            </a:r>
            <a:r>
              <a:rPr lang="es-ES" altLang="es-CL" sz="2400" b="1">
                <a:solidFill>
                  <a:srgbClr val="558ED5"/>
                </a:solidFill>
                <a:latin typeface="Arial" panose="020B0604020202020204" pitchFamily="34" charset="0"/>
              </a:rPr>
              <a:t>territorio para cerrar brechas de género</a:t>
            </a:r>
            <a:r>
              <a:rPr lang="es-ES" altLang="es-CL" sz="2400">
                <a:solidFill>
                  <a:srgbClr val="404040"/>
                </a:solidFill>
                <a:latin typeface="Arial" panose="020B0604020202020204" pitchFamily="34" charset="0"/>
              </a:rPr>
              <a:t>, dando cuenta de la diversidad de caminos que pueden promover una dinámica territorial con igualdad de género.</a:t>
            </a:r>
          </a:p>
          <a:p>
            <a:pPr algn="ctr" eaLnBrk="1" hangingPunct="1">
              <a:buClr>
                <a:srgbClr val="43A610"/>
              </a:buClr>
              <a:buFontTx/>
              <a:buNone/>
            </a:pPr>
            <a:endParaRPr lang="es-CL" altLang="es-CL" sz="2400">
              <a:solidFill>
                <a:srgbClr val="404040"/>
              </a:solidFill>
              <a:latin typeface="Arial" panose="020B0604020202020204" pitchFamily="34" charset="0"/>
            </a:endParaRPr>
          </a:p>
          <a:p>
            <a:pPr algn="ctr" eaLnBrk="1" hangingPunct="1">
              <a:buClr>
                <a:srgbClr val="43A610"/>
              </a:buClr>
              <a:buFontTx/>
              <a:buNone/>
            </a:pPr>
            <a:endParaRPr lang="es-CL" altLang="es-CL" sz="2200">
              <a:solidFill>
                <a:srgbClr val="40404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contenido 1"/>
          <p:cNvSpPr>
            <a:spLocks noGrp="1"/>
          </p:cNvSpPr>
          <p:nvPr>
            <p:ph idx="1"/>
          </p:nvPr>
        </p:nvSpPr>
        <p:spPr>
          <a:xfrm>
            <a:off x="539750" y="1771650"/>
            <a:ext cx="7993063" cy="4105275"/>
          </a:xfrm>
        </p:spPr>
        <p:txBody>
          <a:bodyPr/>
          <a:lstStyle/>
          <a:p>
            <a:pPr marL="285750" indent="-285750">
              <a:buClr>
                <a:srgbClr val="43A610"/>
              </a:buClr>
              <a:buFont typeface="Wingdings" panose="05000000000000000000" pitchFamily="2" charset="2"/>
              <a:buChar char="ü"/>
              <a:defRPr/>
            </a:pPr>
            <a:r>
              <a:rPr lang="es-CL" sz="1600" dirty="0" smtClean="0">
                <a:solidFill>
                  <a:schemeClr val="tx1"/>
                </a:solidFill>
                <a:latin typeface="Arial" panose="020B0604020202020204" pitchFamily="34" charset="0"/>
                <a:ea typeface="ヒラギノ角ゴ Pro W3" charset="-128"/>
                <a:cs typeface="Arial" panose="020B0604020202020204" pitchFamily="34" charset="0"/>
              </a:rPr>
              <a:t>Territorios </a:t>
            </a:r>
            <a:r>
              <a:rPr lang="es-CL" sz="1600" dirty="0">
                <a:solidFill>
                  <a:schemeClr val="tx1"/>
                </a:solidFill>
                <a:latin typeface="Arial" panose="020B0604020202020204" pitchFamily="34" charset="0"/>
                <a:ea typeface="ヒラギノ角ゴ Pro W3" charset="-128"/>
                <a:cs typeface="Arial" panose="020B0604020202020204" pitchFamily="34" charset="0"/>
              </a:rPr>
              <a:t>que presentan una posición </a:t>
            </a:r>
            <a:r>
              <a:rPr lang="es-CL" sz="1600" dirty="0" smtClean="0">
                <a:solidFill>
                  <a:schemeClr val="tx1"/>
                </a:solidFill>
                <a:latin typeface="Arial" panose="020B0604020202020204" pitchFamily="34" charset="0"/>
                <a:ea typeface="ヒラギノ角ゴ Pro W3" charset="-128"/>
                <a:cs typeface="Arial" panose="020B0604020202020204" pitchFamily="34" charset="0"/>
              </a:rPr>
              <a:t>destacada, y sostenida en el tiempo, en </a:t>
            </a:r>
            <a:r>
              <a:rPr lang="es-CL" sz="1600" dirty="0">
                <a:solidFill>
                  <a:schemeClr val="tx1"/>
                </a:solidFill>
                <a:latin typeface="Arial" panose="020B0604020202020204" pitchFamily="34" charset="0"/>
                <a:ea typeface="ヒラギノ角ゴ Pro W3" charset="-128"/>
                <a:cs typeface="Arial" panose="020B0604020202020204" pitchFamily="34" charset="0"/>
              </a:rPr>
              <a:t>términos de las reducidas brechas de género en indicadores vinculados a la autonomía económica: </a:t>
            </a:r>
            <a:endParaRPr lang="es-CL" sz="1600" dirty="0" smtClean="0">
              <a:solidFill>
                <a:schemeClr val="tx1"/>
              </a:solidFill>
              <a:latin typeface="Arial" panose="020B0604020202020204" pitchFamily="34" charset="0"/>
              <a:ea typeface="ヒラギノ角ゴ Pro W3" charset="-128"/>
              <a:cs typeface="Arial" panose="020B0604020202020204" pitchFamily="34" charset="0"/>
            </a:endParaRPr>
          </a:p>
          <a:p>
            <a:pPr marL="1028700" lvl="1">
              <a:spcBef>
                <a:spcPct val="0"/>
              </a:spcBef>
              <a:buFont typeface="Courier New" panose="02070309020205020404" pitchFamily="49" charset="0"/>
              <a:buChar char="o"/>
              <a:defRPr/>
            </a:pPr>
            <a:r>
              <a:rPr lang="es-CL" sz="1600" dirty="0">
                <a:solidFill>
                  <a:srgbClr val="404040"/>
                </a:solidFill>
                <a:latin typeface="Arial" panose="020B0604020202020204" pitchFamily="34" charset="0"/>
                <a:ea typeface="MS PGothic" panose="020B0600070205080204" pitchFamily="34" charset="-128"/>
                <a:cs typeface="+mn-cs"/>
              </a:rPr>
              <a:t>Ingreso autónomo</a:t>
            </a:r>
          </a:p>
          <a:p>
            <a:pPr marL="1028700" lvl="1">
              <a:spcBef>
                <a:spcPct val="0"/>
              </a:spcBef>
              <a:buFont typeface="Courier New" panose="02070309020205020404" pitchFamily="49" charset="0"/>
              <a:buChar char="o"/>
              <a:defRPr/>
            </a:pPr>
            <a:r>
              <a:rPr lang="es-CL" sz="1600" dirty="0">
                <a:solidFill>
                  <a:srgbClr val="404040"/>
                </a:solidFill>
                <a:latin typeface="Arial" panose="020B0604020202020204" pitchFamily="34" charset="0"/>
                <a:ea typeface="MS PGothic" panose="020B0600070205080204" pitchFamily="34" charset="-128"/>
                <a:cs typeface="+mn-cs"/>
              </a:rPr>
              <a:t>Tasa neta de participación laboral </a:t>
            </a:r>
          </a:p>
          <a:p>
            <a:pPr marL="1028700" lvl="1">
              <a:spcBef>
                <a:spcPct val="0"/>
              </a:spcBef>
              <a:buFont typeface="Courier New" panose="02070309020205020404" pitchFamily="49" charset="0"/>
              <a:buChar char="o"/>
              <a:defRPr/>
            </a:pPr>
            <a:r>
              <a:rPr lang="es-CL" sz="1600" dirty="0">
                <a:solidFill>
                  <a:srgbClr val="404040"/>
                </a:solidFill>
                <a:latin typeface="Arial" panose="020B0604020202020204" pitchFamily="34" charset="0"/>
                <a:ea typeface="MS PGothic" panose="020B0600070205080204" pitchFamily="34" charset="-128"/>
                <a:cs typeface="+mn-cs"/>
              </a:rPr>
              <a:t>Población económicamente activa</a:t>
            </a:r>
          </a:p>
          <a:p>
            <a:pPr marL="285750" indent="-285750">
              <a:buClr>
                <a:srgbClr val="43A610"/>
              </a:buClr>
              <a:buFont typeface="Wingdings" panose="05000000000000000000" pitchFamily="2" charset="2"/>
              <a:buChar char="ü"/>
              <a:defRPr/>
            </a:pPr>
            <a:endParaRPr lang="es-CL" sz="1600" dirty="0" smtClean="0">
              <a:solidFill>
                <a:schemeClr val="tx1"/>
              </a:solidFill>
              <a:latin typeface="Arial" panose="020B0604020202020204" pitchFamily="34" charset="0"/>
              <a:ea typeface="ヒラギノ角ゴ Pro W3" charset="-128"/>
              <a:cs typeface="Arial" panose="020B0604020202020204" pitchFamily="34" charset="0"/>
            </a:endParaRPr>
          </a:p>
          <a:p>
            <a:pPr marL="285750" indent="-285750">
              <a:buClr>
                <a:srgbClr val="43A610"/>
              </a:buClr>
              <a:buFont typeface="Wingdings" panose="05000000000000000000" pitchFamily="2" charset="2"/>
              <a:buChar char="ü"/>
              <a:defRPr/>
            </a:pPr>
            <a:r>
              <a:rPr lang="es-CL" sz="1600" dirty="0" smtClean="0">
                <a:solidFill>
                  <a:schemeClr val="tx1"/>
                </a:solidFill>
                <a:latin typeface="Arial" panose="020B0604020202020204" pitchFamily="34" charset="0"/>
                <a:ea typeface="ヒラギノ角ゴ Pro W3" charset="-128"/>
                <a:cs typeface="Arial" panose="020B0604020202020204" pitchFamily="34" charset="0"/>
              </a:rPr>
              <a:t>Territorios </a:t>
            </a:r>
            <a:r>
              <a:rPr lang="es-CL" sz="1600" dirty="0">
                <a:solidFill>
                  <a:schemeClr val="tx1"/>
                </a:solidFill>
                <a:latin typeface="Arial" panose="020B0604020202020204" pitchFamily="34" charset="0"/>
                <a:ea typeface="ヒラギノ角ゴ Pro W3" charset="-128"/>
                <a:cs typeface="Arial" panose="020B0604020202020204" pitchFamily="34" charset="0"/>
              </a:rPr>
              <a:t>que expresan la realidad de distintos sectores de actividad </a:t>
            </a:r>
            <a:r>
              <a:rPr lang="es-CL" sz="1600" dirty="0" smtClean="0">
                <a:solidFill>
                  <a:schemeClr val="tx1"/>
                </a:solidFill>
                <a:latin typeface="Arial" panose="020B0604020202020204" pitchFamily="34" charset="0"/>
                <a:ea typeface="ヒラギノ角ゴ Pro W3" charset="-128"/>
                <a:cs typeface="Arial" panose="020B0604020202020204" pitchFamily="34" charset="0"/>
              </a:rPr>
              <a:t>económica    (sector </a:t>
            </a:r>
            <a:r>
              <a:rPr lang="es-CL" sz="1600" dirty="0">
                <a:solidFill>
                  <a:schemeClr val="tx1"/>
                </a:solidFill>
                <a:latin typeface="Arial" panose="020B0604020202020204" pitchFamily="34" charset="0"/>
                <a:ea typeface="ヒラギノ角ゴ Pro W3" charset="-128"/>
                <a:cs typeface="Arial" panose="020B0604020202020204" pitchFamily="34" charset="0"/>
              </a:rPr>
              <a:t>primario y </a:t>
            </a:r>
            <a:r>
              <a:rPr lang="es-CL" sz="1600" dirty="0" smtClean="0">
                <a:solidFill>
                  <a:schemeClr val="tx1"/>
                </a:solidFill>
                <a:latin typeface="Arial" panose="020B0604020202020204" pitchFamily="34" charset="0"/>
                <a:ea typeface="ヒラギノ角ゴ Pro W3" charset="-128"/>
                <a:cs typeface="Arial" panose="020B0604020202020204" pitchFamily="34" charset="0"/>
              </a:rPr>
              <a:t>terciario).</a:t>
            </a:r>
          </a:p>
          <a:p>
            <a:pPr marL="285750" indent="-285750">
              <a:buClr>
                <a:srgbClr val="43A610"/>
              </a:buClr>
              <a:buFont typeface="Wingdings" panose="05000000000000000000" pitchFamily="2" charset="2"/>
              <a:buChar char="ü"/>
              <a:defRPr/>
            </a:pPr>
            <a:endParaRPr lang="es-CL" sz="1600" dirty="0" smtClean="0">
              <a:solidFill>
                <a:schemeClr val="tx1"/>
              </a:solidFill>
              <a:latin typeface="Arial" panose="020B0604020202020204" pitchFamily="34" charset="0"/>
              <a:ea typeface="ヒラギノ角ゴ Pro W3" charset="-128"/>
              <a:cs typeface="Arial" panose="020B0604020202020204" pitchFamily="34" charset="0"/>
            </a:endParaRPr>
          </a:p>
          <a:p>
            <a:pPr marL="285750" indent="-285750">
              <a:buClr>
                <a:srgbClr val="43A610"/>
              </a:buClr>
              <a:buFont typeface="Wingdings" panose="05000000000000000000" pitchFamily="2" charset="2"/>
              <a:buChar char="ü"/>
              <a:defRPr/>
            </a:pPr>
            <a:r>
              <a:rPr lang="es-CL" sz="1600" dirty="0" smtClean="0">
                <a:solidFill>
                  <a:schemeClr val="tx1"/>
                </a:solidFill>
                <a:latin typeface="Arial" panose="020B0604020202020204" pitchFamily="34" charset="0"/>
                <a:ea typeface="ヒラギノ角ゴ Pro W3" charset="-128"/>
                <a:cs typeface="Arial" panose="020B0604020202020204" pitchFamily="34" charset="0"/>
              </a:rPr>
              <a:t>Territorios </a:t>
            </a:r>
            <a:r>
              <a:rPr lang="es-CL" sz="1600" dirty="0">
                <a:solidFill>
                  <a:schemeClr val="tx1"/>
                </a:solidFill>
                <a:latin typeface="Arial" panose="020B0604020202020204" pitchFamily="34" charset="0"/>
                <a:ea typeface="ヒラギノ角ゴ Pro W3" charset="-128"/>
                <a:cs typeface="Arial" panose="020B0604020202020204" pitchFamily="34" charset="0"/>
              </a:rPr>
              <a:t>que constituyen experiencias relevantes a juicio de expertos nacionales, de modo de favorecer el debate público sobre la autonomía económica de las mujeres y su vínculo con la dinámica territorial</a:t>
            </a:r>
            <a:r>
              <a:rPr lang="es-CL" sz="1600" dirty="0" smtClean="0">
                <a:solidFill>
                  <a:schemeClr val="tx1"/>
                </a:solidFill>
                <a:latin typeface="Arial" panose="020B0604020202020204" pitchFamily="34" charset="0"/>
                <a:ea typeface="ヒラギノ角ゴ Pro W3" charset="-128"/>
                <a:cs typeface="Arial" panose="020B0604020202020204" pitchFamily="34" charset="0"/>
              </a:rPr>
              <a:t>.</a:t>
            </a:r>
          </a:p>
          <a:p>
            <a:pPr marL="285750" indent="-285750">
              <a:buClr>
                <a:srgbClr val="43A610"/>
              </a:buClr>
              <a:buFont typeface="Wingdings" panose="05000000000000000000" pitchFamily="2" charset="2"/>
              <a:buChar char="ü"/>
              <a:defRPr/>
            </a:pPr>
            <a:endParaRPr lang="es-CL" altLang="es-CL" sz="1600" dirty="0">
              <a:solidFill>
                <a:schemeClr val="tx1"/>
              </a:solidFill>
              <a:latin typeface="Arial" panose="020B0604020202020204" pitchFamily="34" charset="0"/>
              <a:ea typeface="ヒラギノ角ゴ Pro W3" charset="-128"/>
              <a:cs typeface="Arial" panose="020B0604020202020204" pitchFamily="34" charset="0"/>
            </a:endParaRPr>
          </a:p>
          <a:p>
            <a:pPr marL="285750" indent="-285750">
              <a:buClr>
                <a:srgbClr val="43A610"/>
              </a:buClr>
              <a:buFont typeface="Wingdings" panose="05000000000000000000" pitchFamily="2" charset="2"/>
              <a:buChar char="ü"/>
              <a:defRPr/>
            </a:pPr>
            <a:r>
              <a:rPr lang="es-CL" altLang="es-CL" sz="1600" dirty="0" smtClean="0">
                <a:solidFill>
                  <a:schemeClr val="tx1"/>
                </a:solidFill>
                <a:latin typeface="Arial" panose="020B0604020202020204" pitchFamily="34" charset="0"/>
                <a:ea typeface="ヒラギノ角ゴ Pro W3" charset="-128"/>
                <a:cs typeface="Arial" panose="020B0604020202020204" pitchFamily="34" charset="0"/>
              </a:rPr>
              <a:t>El Salvador, Colombia y Chile</a:t>
            </a:r>
            <a:endParaRPr lang="es-ES" altLang="es-CL" sz="1600" dirty="0">
              <a:solidFill>
                <a:schemeClr val="tx1"/>
              </a:solidFill>
              <a:latin typeface="Arial" panose="020B0604020202020204" pitchFamily="34" charset="0"/>
              <a:ea typeface="ヒラギノ角ゴ Pro W3" charset="-128"/>
              <a:cs typeface="Arial" panose="020B0604020202020204" pitchFamily="34" charset="0"/>
            </a:endParaRPr>
          </a:p>
          <a:p>
            <a:pPr marL="285750" indent="-285750">
              <a:buClr>
                <a:srgbClr val="43A610"/>
              </a:buClr>
              <a:buFont typeface="Wingdings" panose="05000000000000000000" pitchFamily="2" charset="2"/>
              <a:buChar char="ü"/>
              <a:defRPr/>
            </a:pPr>
            <a:endParaRPr lang="en-CA" altLang="es-CL" sz="1600" dirty="0">
              <a:solidFill>
                <a:schemeClr val="tx1"/>
              </a:solidFill>
              <a:latin typeface="Arial" panose="020B0604020202020204" pitchFamily="34" charset="0"/>
              <a:ea typeface="ヒラギノ角ゴ Pro W3" charset="-128"/>
              <a:cs typeface="Arial" panose="020B0604020202020204" pitchFamily="34" charset="0"/>
            </a:endParaRPr>
          </a:p>
        </p:txBody>
      </p:sp>
      <p:sp>
        <p:nvSpPr>
          <p:cNvPr id="41987" name="Rectangle 12"/>
          <p:cNvSpPr>
            <a:spLocks noChangeArrowheads="1"/>
          </p:cNvSpPr>
          <p:nvPr/>
        </p:nvSpPr>
        <p:spPr bwMode="auto">
          <a:xfrm>
            <a:off x="1044575" y="476250"/>
            <a:ext cx="8099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 altLang="es-CL" sz="2200" b="1">
                <a:solidFill>
                  <a:srgbClr val="558ED5"/>
                </a:solidFill>
                <a:latin typeface="Arial" panose="020B0604020202020204" pitchFamily="34" charset="0"/>
              </a:rPr>
              <a:t>CASOS SELECCIONADOS (CRITERIOS)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2451100"/>
            <a:ext cx="1830388"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60625"/>
            <a:ext cx="17891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466975"/>
            <a:ext cx="18002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ítulo 3"/>
          <p:cNvSpPr txBox="1">
            <a:spLocks/>
          </p:cNvSpPr>
          <p:nvPr/>
        </p:nvSpPr>
        <p:spPr bwMode="auto">
          <a:xfrm>
            <a:off x="900113" y="476250"/>
            <a:ext cx="7392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s-CL" sz="2400">
                <a:solidFill>
                  <a:schemeClr val="bg1"/>
                </a:solidFill>
                <a:latin typeface="Arial" panose="020B0604020202020204" pitchFamily="34" charset="0"/>
                <a:cs typeface="Arial" panose="020B0604020202020204" pitchFamily="34" charset="0"/>
              </a:rPr>
              <a:t>Un aporte a la discusión sobre desigualdad y desarrollo desde la perspectiva particular de la </a:t>
            </a:r>
            <a:r>
              <a:rPr lang="es-ES_tradnl" altLang="es-CL" b="1">
                <a:solidFill>
                  <a:srgbClr val="43A610"/>
                </a:solidFill>
                <a:latin typeface="Arial" panose="020B0604020202020204" pitchFamily="34" charset="0"/>
                <a:cs typeface="Arial" panose="020B0604020202020204" pitchFamily="34" charset="0"/>
              </a:rPr>
              <a:t>desigualdad territorial</a:t>
            </a:r>
          </a:p>
        </p:txBody>
      </p:sp>
      <p:pic>
        <p:nvPicPr>
          <p:cNvPr id="1434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257800"/>
            <a:ext cx="289401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C:\Users\Factor Estrategico\Desktop\Logo FI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5260975"/>
            <a:ext cx="259556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ChangeArrowheads="1"/>
          </p:cNvSpPr>
          <p:nvPr/>
        </p:nvSpPr>
        <p:spPr bwMode="auto">
          <a:xfrm>
            <a:off x="1044575" y="355600"/>
            <a:ext cx="8099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 altLang="es-CL" sz="2200" b="1">
                <a:solidFill>
                  <a:srgbClr val="558ED5"/>
                </a:solidFill>
                <a:latin typeface="Arial" panose="020B0604020202020204" pitchFamily="34" charset="0"/>
              </a:rPr>
              <a:t>DINÁMICAS TERRITORIALES FAVORABLES A LA AUTONOMÍA ECONÓMICA DE LAS MUJERES</a:t>
            </a:r>
          </a:p>
        </p:txBody>
      </p:sp>
      <p:pic>
        <p:nvPicPr>
          <p:cNvPr id="44035"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810736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ChangeArrowheads="1"/>
          </p:cNvSpPr>
          <p:nvPr/>
        </p:nvSpPr>
        <p:spPr bwMode="auto">
          <a:xfrm>
            <a:off x="1044575" y="355600"/>
            <a:ext cx="8099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 altLang="es-CL" sz="2200" b="1">
                <a:solidFill>
                  <a:srgbClr val="558ED5"/>
                </a:solidFill>
                <a:latin typeface="Arial" panose="020B0604020202020204" pitchFamily="34" charset="0"/>
              </a:rPr>
              <a:t>DINÁMICAS TERRITORIALES FAVORABLES A LA AUTONOMÍA ECONÓMICA DE LAS MUJERES</a:t>
            </a:r>
          </a:p>
        </p:txBody>
      </p:sp>
      <p:pic>
        <p:nvPicPr>
          <p:cNvPr id="46083" name="Imagen 1"/>
          <p:cNvPicPr>
            <a:picLocks noChangeAspect="1"/>
          </p:cNvPicPr>
          <p:nvPr/>
        </p:nvPicPr>
        <p:blipFill>
          <a:blip r:embed="rId3">
            <a:extLst>
              <a:ext uri="{28A0092B-C50C-407E-A947-70E740481C1C}">
                <a14:useLocalDpi xmlns:a14="http://schemas.microsoft.com/office/drawing/2010/main" val="0"/>
              </a:ext>
            </a:extLst>
          </a:blip>
          <a:srcRect b="83818"/>
          <a:stretch>
            <a:fillRect/>
          </a:stretch>
        </p:blipFill>
        <p:spPr bwMode="auto">
          <a:xfrm>
            <a:off x="684213" y="1484313"/>
            <a:ext cx="81073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76475"/>
            <a:ext cx="8107362"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ChangeArrowheads="1"/>
          </p:cNvSpPr>
          <p:nvPr/>
        </p:nvSpPr>
        <p:spPr bwMode="auto">
          <a:xfrm>
            <a:off x="1044575" y="404813"/>
            <a:ext cx="74882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POLÍTICAS PÚBLICAS, GÉNERO Y TERRITORIO</a:t>
            </a:r>
            <a:endParaRPr lang="es-ES_tradnl" altLang="es-CL" sz="2200" b="1">
              <a:solidFill>
                <a:srgbClr val="558ED5"/>
              </a:solidFill>
              <a:latin typeface="Arial" panose="020B0604020202020204" pitchFamily="34" charset="0"/>
              <a:cs typeface="Arial" panose="020B0604020202020204" pitchFamily="34" charset="0"/>
            </a:endParaRPr>
          </a:p>
        </p:txBody>
      </p:sp>
      <p:sp>
        <p:nvSpPr>
          <p:cNvPr id="48131" name="Rectangle 11"/>
          <p:cNvSpPr>
            <a:spLocks noChangeArrowheads="1"/>
          </p:cNvSpPr>
          <p:nvPr/>
        </p:nvSpPr>
        <p:spPr bwMode="auto">
          <a:xfrm>
            <a:off x="611188" y="1700213"/>
            <a:ext cx="82438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Clr>
                <a:srgbClr val="43A610"/>
              </a:buClr>
              <a:buFont typeface="Wingdings" panose="05000000000000000000" pitchFamily="2" charset="2"/>
              <a:buChar char="ü"/>
            </a:pPr>
            <a:r>
              <a:rPr lang="en-US" altLang="es-CL" sz="1600">
                <a:latin typeface="Arial" panose="020B0604020202020204" pitchFamily="34" charset="0"/>
                <a:cs typeface="Arial" panose="020B0604020202020204" pitchFamily="34" charset="0"/>
              </a:rPr>
              <a:t>Considerar características de sectores productivos </a:t>
            </a:r>
            <a:r>
              <a:rPr lang="es-CL" altLang="es-CL" sz="1600">
                <a:latin typeface="Arial" panose="020B0604020202020204" pitchFamily="34" charset="0"/>
                <a:cs typeface="Arial" panose="020B0604020202020204" pitchFamily="34" charset="0"/>
              </a:rPr>
              <a:t>y posibilidades de incorporación femenina al diseñar programas de formación, capacitación y apresto laboral.</a:t>
            </a: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r>
              <a:rPr lang="es-CL" altLang="es-CL" sz="1600">
                <a:latin typeface="Arial" panose="020B0604020202020204" pitchFamily="34" charset="0"/>
                <a:cs typeface="Arial" panose="020B0604020202020204" pitchFamily="34" charset="0"/>
              </a:rPr>
              <a:t>Revisar oferta de bienes y servicios públicos territoriales al momento de diseñar políticas tendientes a disminuir el costo de oportunidades de las mujeres a trabajar.</a:t>
            </a: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r>
              <a:rPr lang="es-CL" altLang="es-CL" sz="1600">
                <a:latin typeface="Arial" panose="020B0604020202020204" pitchFamily="34" charset="0"/>
                <a:cs typeface="Arial" panose="020B0604020202020204" pitchFamily="34" charset="0"/>
              </a:rPr>
              <a:t>Potenciar políticas que apoyen el trabajo asociativo femenino (productivo y político).</a:t>
            </a:r>
          </a:p>
          <a:p>
            <a:pPr>
              <a:spcBef>
                <a:spcPct val="0"/>
              </a:spcBef>
              <a:buClr>
                <a:srgbClr val="43A610"/>
              </a:buClr>
              <a:buFontTx/>
              <a:buNone/>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r>
              <a:rPr lang="es-CL" altLang="es-CL" sz="1600">
                <a:latin typeface="Arial" panose="020B0604020202020204" pitchFamily="34" charset="0"/>
                <a:cs typeface="Arial" panose="020B0604020202020204" pitchFamily="34" charset="0"/>
              </a:rPr>
              <a:t>Diseñar políticas específicas para sectores rurales que mejoren las posibilidades de acceso a activos económicos como la tierra y el crédito.</a:t>
            </a: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r>
              <a:rPr lang="es-CL" altLang="es-CL" sz="1600">
                <a:latin typeface="Arial" panose="020B0604020202020204" pitchFamily="34" charset="0"/>
                <a:cs typeface="Arial" panose="020B0604020202020204" pitchFamily="34" charset="0"/>
              </a:rPr>
              <a:t>Generar instrumentos de apoyo a actividades productivas de mujeres que superen la lógica de subsistencia y de reproducción de los roles tradicionales de género.</a:t>
            </a: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r>
              <a:rPr lang="es-CL" altLang="es-CL" sz="1600">
                <a:latin typeface="Arial" panose="020B0604020202020204" pitchFamily="34" charset="0"/>
                <a:cs typeface="Arial" panose="020B0604020202020204" pitchFamily="34" charset="0"/>
              </a:rPr>
              <a:t>Dirigir acciones a intervenir sistemas de género, no solo dirigidas a mujeres, y diseñar políticas que se hagan cargo de  desigualdades cruzadas de mujeres. </a:t>
            </a: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r>
              <a:rPr lang="es-CL" altLang="es-CL" sz="1600">
                <a:latin typeface="Arial" panose="020B0604020202020204" pitchFamily="34" charset="0"/>
                <a:cs typeface="Arial" panose="020B0604020202020204" pitchFamily="34" charset="0"/>
              </a:rPr>
              <a:t>Contribuir a generar espacios de organización comunitaria para el                    desarrollo de capacidades personales y empoderamiento de las mujeres.</a:t>
            </a: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a:p>
            <a:pPr>
              <a:spcBef>
                <a:spcPct val="0"/>
              </a:spcBef>
              <a:buClr>
                <a:srgbClr val="43A610"/>
              </a:buClr>
              <a:buFont typeface="Wingdings" panose="05000000000000000000" pitchFamily="2" charset="2"/>
              <a:buChar char="ü"/>
            </a:pPr>
            <a:endParaRPr lang="es-CL" altLang="es-CL" sz="1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74163" cy="1484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sp>
        <p:nvSpPr>
          <p:cNvPr id="5" name="Rectangle 4"/>
          <p:cNvSpPr/>
          <p:nvPr/>
        </p:nvSpPr>
        <p:spPr>
          <a:xfrm>
            <a:off x="6350" y="5400675"/>
            <a:ext cx="9174163" cy="1484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4875"/>
            <a:ext cx="8785225" cy="523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Users\Factor Estrategico\Desktop\RIMISP\ORIGINALES 30 AÑOS\INFORMACION\MATERIAL GRAFICO\LOGOS\Logo Rimisp 30añ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213100"/>
            <a:ext cx="37433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contenido 3"/>
          <p:cNvSpPr>
            <a:spLocks noGrp="1"/>
          </p:cNvSpPr>
          <p:nvPr>
            <p:ph idx="1"/>
          </p:nvPr>
        </p:nvSpPr>
        <p:spPr>
          <a:xfrm>
            <a:off x="755650" y="1501775"/>
            <a:ext cx="8064500" cy="4806950"/>
          </a:xfrm>
        </p:spPr>
        <p:txBody>
          <a:bodyPr/>
          <a:lstStyle/>
          <a:p>
            <a:pPr>
              <a:lnSpc>
                <a:spcPct val="110000"/>
              </a:lnSpc>
              <a:defRPr/>
            </a:pPr>
            <a:r>
              <a:rPr lang="es-CL" altLang="es-CL" sz="1600" b="1" dirty="0" smtClean="0">
                <a:solidFill>
                  <a:srgbClr val="558ED5"/>
                </a:solidFill>
                <a:latin typeface="Arial" panose="020B0604020202020204" pitchFamily="34" charset="0"/>
                <a:ea typeface="ヒラギノ角ゴ Pro W3" charset="-128"/>
                <a:cs typeface="Arial" panose="020B0604020202020204" pitchFamily="34" charset="0"/>
              </a:rPr>
              <a:t>PRIMERA PARTE</a:t>
            </a:r>
          </a:p>
          <a:p>
            <a:pPr>
              <a:lnSpc>
                <a:spcPct val="110000"/>
              </a:lnSpc>
              <a:defRPr/>
            </a:pPr>
            <a:r>
              <a:rPr lang="es-CL" altLang="es-CL" sz="1600" b="1" dirty="0" smtClean="0">
                <a:latin typeface="Arial" panose="020B0604020202020204" pitchFamily="34" charset="0"/>
                <a:ea typeface="ヒラギノ角ゴ Pro W3" charset="-128"/>
                <a:cs typeface="Arial" panose="020B0604020202020204" pitchFamily="34" charset="0"/>
              </a:rPr>
              <a:t>EQUIDAD TERRITORIAL Y EVOLUCIÓN DE LAS BRECHAS DE DESARROLLO</a:t>
            </a:r>
            <a:endParaRPr lang="es-CL" altLang="es-CL" sz="1600" b="1" dirty="0" smtClean="0">
              <a:solidFill>
                <a:srgbClr val="77933C"/>
              </a:solidFill>
              <a:latin typeface="Arial" panose="020B0604020202020204" pitchFamily="34" charset="0"/>
              <a:ea typeface="ヒラギノ角ゴ Pro W3" charset="-128"/>
              <a:cs typeface="Arial" panose="020B0604020202020204" pitchFamily="34" charset="0"/>
            </a:endParaRPr>
          </a:p>
          <a:p>
            <a:pPr marL="446088" lvl="1">
              <a:lnSpc>
                <a:spcPct val="110000"/>
              </a:lnSpc>
              <a:spcBef>
                <a:spcPct val="0"/>
              </a:spcBef>
              <a:buFont typeface="Courier New" panose="02070309020205020404" pitchFamily="49" charset="0"/>
              <a:buChar char="o"/>
              <a:defRPr/>
            </a:pPr>
            <a:r>
              <a:rPr lang="es-CL" altLang="es-CL" sz="1600" dirty="0">
                <a:solidFill>
                  <a:srgbClr val="404040"/>
                </a:solidFill>
                <a:latin typeface="Arial" panose="020B0604020202020204" pitchFamily="34" charset="0"/>
                <a:ea typeface="MS PGothic" panose="020B0600070205080204" pitchFamily="34" charset="-128"/>
                <a:cs typeface="+mn-cs"/>
              </a:rPr>
              <a:t>Evolución de brechas territoriales en seis dimensiones claves del desarrollo</a:t>
            </a:r>
          </a:p>
          <a:p>
            <a:pPr marL="446088" lvl="1">
              <a:lnSpc>
                <a:spcPct val="110000"/>
              </a:lnSpc>
              <a:spcBef>
                <a:spcPct val="0"/>
              </a:spcBef>
              <a:buFont typeface="Courier New" panose="02070309020205020404" pitchFamily="49" charset="0"/>
              <a:buChar char="o"/>
              <a:defRPr/>
            </a:pPr>
            <a:r>
              <a:rPr lang="es-CL" altLang="es-CL" sz="1600" dirty="0">
                <a:solidFill>
                  <a:srgbClr val="404040"/>
                </a:solidFill>
                <a:latin typeface="Arial" panose="020B0604020202020204" pitchFamily="34" charset="0"/>
                <a:ea typeface="MS PGothic" panose="020B0600070205080204" pitchFamily="34" charset="-128"/>
                <a:cs typeface="+mn-cs"/>
              </a:rPr>
              <a:t>Índice de Equidad Territorial</a:t>
            </a:r>
          </a:p>
          <a:p>
            <a:pPr>
              <a:lnSpc>
                <a:spcPct val="110000"/>
              </a:lnSpc>
              <a:defRPr/>
            </a:pPr>
            <a:endParaRPr lang="es-CL" altLang="es-CL" sz="1600" b="1" dirty="0" smtClean="0">
              <a:solidFill>
                <a:srgbClr val="77933C"/>
              </a:solidFill>
              <a:latin typeface="Arial" panose="020B0604020202020204" pitchFamily="34" charset="0"/>
              <a:ea typeface="ヒラギノ角ゴ Pro W3" charset="-128"/>
              <a:cs typeface="Arial" panose="020B0604020202020204" pitchFamily="34" charset="0"/>
            </a:endParaRPr>
          </a:p>
          <a:p>
            <a:pPr>
              <a:lnSpc>
                <a:spcPct val="110000"/>
              </a:lnSpc>
              <a:defRPr/>
            </a:pPr>
            <a:r>
              <a:rPr lang="es-CL" altLang="es-CL" sz="1600" b="1" dirty="0" smtClean="0">
                <a:solidFill>
                  <a:srgbClr val="558ED5"/>
                </a:solidFill>
                <a:latin typeface="Arial" panose="020B0604020202020204" pitchFamily="34" charset="0"/>
                <a:ea typeface="ヒラギノ角ゴ Pro W3" charset="-128"/>
                <a:cs typeface="Arial" panose="020B0604020202020204" pitchFamily="34" charset="0"/>
              </a:rPr>
              <a:t>SEGUNDA PARTE </a:t>
            </a:r>
          </a:p>
          <a:p>
            <a:pPr>
              <a:lnSpc>
                <a:spcPct val="110000"/>
              </a:lnSpc>
              <a:defRPr/>
            </a:pPr>
            <a:r>
              <a:rPr lang="es-CL" altLang="es-CL" sz="1600" b="1" dirty="0" smtClean="0">
                <a:latin typeface="Arial" panose="020B0604020202020204" pitchFamily="34" charset="0"/>
                <a:ea typeface="ヒラギノ角ゴ Pro W3" charset="-128"/>
                <a:cs typeface="Arial" panose="020B0604020202020204" pitchFamily="34" charset="0"/>
              </a:rPr>
              <a:t>GÉNERO, AUTONOMÍA ECONÓMICA Y DESIGUALDAD TERRITORIAL</a:t>
            </a:r>
            <a:endParaRPr lang="es-ES_tradnl" altLang="es-CL" sz="1600" b="1" dirty="0" smtClean="0">
              <a:solidFill>
                <a:srgbClr val="77933C"/>
              </a:solidFill>
              <a:latin typeface="Arial" panose="020B0604020202020204" pitchFamily="34" charset="0"/>
              <a:ea typeface="ヒラギノ角ゴ Pro W3" charset="-128"/>
              <a:cs typeface="Arial" panose="020B0604020202020204" pitchFamily="34" charset="0"/>
            </a:endParaRPr>
          </a:p>
          <a:p>
            <a:pPr marL="446088" lvl="1">
              <a:lnSpc>
                <a:spcPct val="110000"/>
              </a:lnSpc>
              <a:spcBef>
                <a:spcPct val="0"/>
              </a:spcBef>
              <a:buFont typeface="Courier New" panose="02070309020205020404" pitchFamily="49" charset="0"/>
              <a:buChar char="o"/>
              <a:defRPr/>
            </a:pPr>
            <a:r>
              <a:rPr lang="es-CL" altLang="es-CL" sz="1600" dirty="0">
                <a:solidFill>
                  <a:srgbClr val="404040"/>
                </a:solidFill>
                <a:latin typeface="Arial" panose="020B0604020202020204" pitchFamily="34" charset="0"/>
                <a:ea typeface="MS PGothic" panose="020B0600070205080204" pitchFamily="34" charset="-128"/>
                <a:cs typeface="+mn-cs"/>
              </a:rPr>
              <a:t>Brechas territoriales en la autonomía económica de las mujeres                  </a:t>
            </a:r>
          </a:p>
          <a:p>
            <a:pPr marL="446088" lvl="1">
              <a:lnSpc>
                <a:spcPct val="110000"/>
              </a:lnSpc>
              <a:spcBef>
                <a:spcPct val="0"/>
              </a:spcBef>
              <a:buFont typeface="Courier New" panose="02070309020205020404" pitchFamily="49" charset="0"/>
              <a:buChar char="o"/>
              <a:defRPr/>
            </a:pPr>
            <a:r>
              <a:rPr lang="es-CL" altLang="es-CL" sz="1600" dirty="0">
                <a:solidFill>
                  <a:srgbClr val="404040"/>
                </a:solidFill>
                <a:latin typeface="Arial" panose="020B0604020202020204" pitchFamily="34" charset="0"/>
                <a:ea typeface="MS PGothic" panose="020B0600070205080204" pitchFamily="34" charset="-128"/>
                <a:cs typeface="+mn-cs"/>
              </a:rPr>
              <a:t>¿Qué variables pueden incidir en las diferencias de ingreso entre hombres y mujeres?</a:t>
            </a:r>
          </a:p>
          <a:p>
            <a:pPr marL="354013" lvl="1">
              <a:lnSpc>
                <a:spcPct val="110000"/>
              </a:lnSpc>
              <a:buFont typeface="Arial" panose="020B0604020202020204" pitchFamily="34" charset="0"/>
              <a:buNone/>
              <a:defRPr/>
            </a:pPr>
            <a:endParaRPr lang="es-CL" altLang="es-CL" sz="1600" dirty="0" smtClean="0">
              <a:latin typeface="Arial" panose="020B0604020202020204" pitchFamily="34" charset="0"/>
              <a:ea typeface="MS PGothic" panose="020B0600070205080204" pitchFamily="34" charset="-128"/>
              <a:cs typeface="Arial" panose="020B0604020202020204" pitchFamily="34" charset="0"/>
            </a:endParaRPr>
          </a:p>
          <a:p>
            <a:pPr>
              <a:defRPr/>
            </a:pPr>
            <a:r>
              <a:rPr lang="es-CL" altLang="es-CL" sz="1600" b="1" dirty="0" smtClean="0">
                <a:solidFill>
                  <a:srgbClr val="558ED5"/>
                </a:solidFill>
                <a:latin typeface="Arial" panose="020B0604020202020204" pitchFamily="34" charset="0"/>
                <a:ea typeface="ヒラギノ角ゴ Pro W3" charset="-128"/>
                <a:cs typeface="Arial" panose="020B0604020202020204" pitchFamily="34" charset="0"/>
              </a:rPr>
              <a:t>TERCERA PARTE</a:t>
            </a:r>
            <a:endParaRPr lang="es-CL" altLang="es-CL" sz="1600" b="1" dirty="0" smtClean="0">
              <a:solidFill>
                <a:srgbClr val="77933C"/>
              </a:solidFill>
              <a:latin typeface="Arial" panose="020B0604020202020204" pitchFamily="34" charset="0"/>
              <a:ea typeface="ヒラギノ角ゴ Pro W3" charset="-128"/>
              <a:cs typeface="Arial" panose="020B0604020202020204" pitchFamily="34" charset="0"/>
            </a:endParaRPr>
          </a:p>
          <a:p>
            <a:pPr>
              <a:defRPr/>
            </a:pPr>
            <a:r>
              <a:rPr lang="es-CL" altLang="es-CL" sz="1600" b="1" dirty="0" smtClean="0">
                <a:latin typeface="Arial" panose="020B0604020202020204" pitchFamily="34" charset="0"/>
                <a:ea typeface="ヒラギノ角ゴ Pro W3" charset="-128"/>
                <a:cs typeface="Arial" panose="020B0604020202020204" pitchFamily="34" charset="0"/>
              </a:rPr>
              <a:t>DINÁMICAS TERRITORIALES FAVORABLES A LA AUTONOMÍA Y EMPODERAMIENTO ECONÓMICO DE LAS MUJERES</a:t>
            </a:r>
            <a:endParaRPr lang="es-ES_tradnl" altLang="es-CL" sz="1600" b="1" dirty="0" smtClean="0">
              <a:solidFill>
                <a:srgbClr val="77933C"/>
              </a:solidFill>
              <a:latin typeface="Arial" panose="020B0604020202020204" pitchFamily="34" charset="0"/>
              <a:ea typeface="ヒラギノ角ゴ Pro W3" charset="-128"/>
              <a:cs typeface="Arial" panose="020B0604020202020204" pitchFamily="34" charset="0"/>
            </a:endParaRPr>
          </a:p>
        </p:txBody>
      </p:sp>
      <p:sp>
        <p:nvSpPr>
          <p:cNvPr id="4" name="Rectangle 3"/>
          <p:cNvSpPr/>
          <p:nvPr/>
        </p:nvSpPr>
        <p:spPr>
          <a:xfrm>
            <a:off x="1044575" y="404813"/>
            <a:ext cx="7488238" cy="430212"/>
          </a:xfrm>
          <a:prstGeom prst="rect">
            <a:avLst/>
          </a:prstGeom>
        </p:spPr>
        <p:txBody>
          <a:bodyPr>
            <a:spAutoFit/>
          </a:bodyPr>
          <a:lstStyle/>
          <a:p>
            <a:pPr>
              <a:defRPr/>
            </a:pPr>
            <a:r>
              <a:rPr lang="es-CL" sz="2200" b="1" dirty="0">
                <a:solidFill>
                  <a:schemeClr val="tx2">
                    <a:lumMod val="60000"/>
                    <a:lumOff val="40000"/>
                  </a:schemeClr>
                </a:solidFill>
                <a:latin typeface="Arial" charset="0"/>
                <a:ea typeface="ヒラギノ角ゴ Pro W3" charset="0"/>
                <a:cs typeface="ヒラギノ角ゴ Pro W3" charset="0"/>
              </a:rPr>
              <a:t>CONTENIDOS DEL INFORME</a:t>
            </a:r>
            <a:endParaRPr lang="es-ES_tradnl" sz="2200" b="1" dirty="0">
              <a:solidFill>
                <a:schemeClr val="tx2">
                  <a:lumMod val="60000"/>
                  <a:lumOff val="40000"/>
                </a:schemeClr>
              </a:solidFill>
              <a:latin typeface="Arial" charset="0"/>
              <a:ea typeface="ヒラギノ角ゴ Pro W3"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Marcador de contenido"/>
          <p:cNvSpPr txBox="1">
            <a:spLocks/>
          </p:cNvSpPr>
          <p:nvPr/>
        </p:nvSpPr>
        <p:spPr bwMode="auto">
          <a:xfrm>
            <a:off x="755650" y="1412875"/>
            <a:ext cx="798988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102870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Clr>
                <a:srgbClr val="43A610"/>
              </a:buClr>
              <a:buFont typeface="Wingdings" panose="05000000000000000000" pitchFamily="2" charset="2"/>
              <a:buChar char="ü"/>
            </a:pPr>
            <a:r>
              <a:rPr lang="es-ES_tradnl" altLang="es-CL" sz="1600">
                <a:solidFill>
                  <a:srgbClr val="404040"/>
                </a:solidFill>
                <a:latin typeface="Arial" panose="020B0604020202020204" pitchFamily="34" charset="0"/>
                <a:cs typeface="Arial" panose="020B0604020202020204" pitchFamily="34" charset="0"/>
              </a:rPr>
              <a:t>Análisis de la evolución de </a:t>
            </a:r>
            <a:r>
              <a:rPr lang="es-CL" altLang="es-CL" sz="1600">
                <a:solidFill>
                  <a:srgbClr val="404040"/>
                </a:solidFill>
                <a:latin typeface="Arial" panose="020B0604020202020204" pitchFamily="34" charset="0"/>
                <a:cs typeface="Arial" panose="020B0604020202020204" pitchFamily="34" charset="0"/>
              </a:rPr>
              <a:t>las mismas 6 dimensiones y 27 indicadores en Bolivia, Chile, Colombia, Ecuador y Perú</a:t>
            </a:r>
          </a:p>
          <a:p>
            <a:pPr>
              <a:buClr>
                <a:srgbClr val="43A610"/>
              </a:buClr>
              <a:buFont typeface="Wingdings" panose="05000000000000000000" pitchFamily="2" charset="2"/>
              <a:buChar char="ü"/>
            </a:pPr>
            <a:endParaRPr lang="es-CL" altLang="es-CL" sz="16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a:solidFill>
                  <a:srgbClr val="404040"/>
                </a:solidFill>
                <a:latin typeface="Arial" panose="020B0604020202020204" pitchFamily="34" charset="0"/>
                <a:cs typeface="Arial" panose="020B0604020202020204" pitchFamily="34" charset="0"/>
              </a:rPr>
              <a:t>Aunque se mantienen las mismas tendencias generales, </a:t>
            </a:r>
            <a:r>
              <a:rPr lang="es-CL" altLang="es-CL" sz="1600" b="1">
                <a:solidFill>
                  <a:srgbClr val="376092"/>
                </a:solidFill>
                <a:latin typeface="Arial" panose="020B0604020202020204" pitchFamily="34" charset="0"/>
                <a:cs typeface="Arial" panose="020B0604020202020204" pitchFamily="34" charset="0"/>
              </a:rPr>
              <a:t>se han ido cerrando algunas brechas entre territorios subnacionales</a:t>
            </a:r>
            <a:endParaRPr lang="es-CL" altLang="es-CL" sz="1600">
              <a:solidFill>
                <a:srgbClr val="404040"/>
              </a:solidFill>
              <a:latin typeface="Arial" panose="020B0604020202020204" pitchFamily="34" charset="0"/>
              <a:cs typeface="Arial" panose="020B0604020202020204" pitchFamily="34" charset="0"/>
            </a:endParaRPr>
          </a:p>
          <a:p>
            <a:pPr>
              <a:buClr>
                <a:srgbClr val="43A610"/>
              </a:buClr>
              <a:buFont typeface="Arial" panose="020B0604020202020204" pitchFamily="34" charset="0"/>
              <a:buNone/>
            </a:pPr>
            <a:endParaRPr lang="es-CL" altLang="es-CL" sz="16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a:solidFill>
                  <a:srgbClr val="404040"/>
                </a:solidFill>
                <a:latin typeface="Arial" panose="020B0604020202020204" pitchFamily="34" charset="0"/>
                <a:cs typeface="Arial" panose="020B0604020202020204" pitchFamily="34" charset="0"/>
              </a:rPr>
              <a:t>Los </a:t>
            </a:r>
            <a:r>
              <a:rPr lang="es-CL" altLang="es-CL" sz="1600" b="1">
                <a:solidFill>
                  <a:srgbClr val="376092"/>
                </a:solidFill>
                <a:latin typeface="Arial" panose="020B0604020202020204" pitchFamily="34" charset="0"/>
                <a:cs typeface="Arial" panose="020B0604020202020204" pitchFamily="34" charset="0"/>
              </a:rPr>
              <a:t>territorios rezagados </a:t>
            </a:r>
            <a:r>
              <a:rPr lang="es-CL" altLang="es-CL" sz="1600">
                <a:solidFill>
                  <a:srgbClr val="404040"/>
                </a:solidFill>
                <a:latin typeface="Arial" panose="020B0604020202020204" pitchFamily="34" charset="0"/>
                <a:cs typeface="Arial" panose="020B0604020202020204" pitchFamily="34" charset="0"/>
              </a:rPr>
              <a:t>tienden a tener características en común:</a:t>
            </a:r>
          </a:p>
          <a:p>
            <a:pPr lvl="1">
              <a:spcBef>
                <a:spcPct val="0"/>
              </a:spcBef>
              <a:buClr>
                <a:srgbClr val="43A610"/>
              </a:buClr>
              <a:buFont typeface="Courier New" panose="02070309020205020404" pitchFamily="49" charset="0"/>
              <a:buChar char="o"/>
            </a:pPr>
            <a:r>
              <a:rPr lang="es-CL" altLang="es-CL" sz="1600">
                <a:solidFill>
                  <a:srgbClr val="404040"/>
                </a:solidFill>
                <a:latin typeface="Arial" panose="020B0604020202020204" pitchFamily="34" charset="0"/>
                <a:ea typeface="MS PGothic" panose="020B0600070205080204" pitchFamily="34" charset="-128"/>
              </a:rPr>
              <a:t>Son más pequeños en términos de población y más rurales. </a:t>
            </a:r>
          </a:p>
          <a:p>
            <a:pPr lvl="1">
              <a:spcBef>
                <a:spcPct val="0"/>
              </a:spcBef>
              <a:buClr>
                <a:srgbClr val="43A610"/>
              </a:buClr>
              <a:buFont typeface="Courier New" panose="02070309020205020404" pitchFamily="49" charset="0"/>
              <a:buChar char="o"/>
            </a:pPr>
            <a:r>
              <a:rPr lang="es-CL" altLang="es-CL" sz="1600">
                <a:solidFill>
                  <a:srgbClr val="404040"/>
                </a:solidFill>
                <a:latin typeface="Arial" panose="020B0604020202020204" pitchFamily="34" charset="0"/>
                <a:ea typeface="MS PGothic" panose="020B0600070205080204" pitchFamily="34" charset="-128"/>
              </a:rPr>
              <a:t>Tienen una mayor proporción de población perteneciente a pueblos originarios o afrodescendiente. </a:t>
            </a:r>
          </a:p>
          <a:p>
            <a:pPr lvl="1">
              <a:spcBef>
                <a:spcPct val="0"/>
              </a:spcBef>
              <a:buClr>
                <a:srgbClr val="43A610"/>
              </a:buClr>
              <a:buFont typeface="Courier New" panose="02070309020205020404" pitchFamily="49" charset="0"/>
              <a:buChar char="o"/>
            </a:pPr>
            <a:r>
              <a:rPr lang="es-CL" altLang="es-CL" sz="1600">
                <a:solidFill>
                  <a:srgbClr val="404040"/>
                </a:solidFill>
                <a:latin typeface="Arial" panose="020B0604020202020204" pitchFamily="34" charset="0"/>
                <a:ea typeface="MS PGothic" panose="020B0600070205080204" pitchFamily="34" charset="-128"/>
              </a:rPr>
              <a:t>Con mayor proporción de población menor de 15 años.</a:t>
            </a:r>
          </a:p>
          <a:p>
            <a:pPr lvl="1">
              <a:spcBef>
                <a:spcPct val="0"/>
              </a:spcBef>
              <a:buClr>
                <a:srgbClr val="43A610"/>
              </a:buClr>
              <a:buFont typeface="Courier New" panose="02070309020205020404" pitchFamily="49" charset="0"/>
              <a:buChar char="o"/>
            </a:pPr>
            <a:r>
              <a:rPr lang="es-CL" altLang="es-CL" sz="1600">
                <a:solidFill>
                  <a:srgbClr val="404040"/>
                </a:solidFill>
                <a:latin typeface="Arial" panose="020B0604020202020204" pitchFamily="34" charset="0"/>
                <a:ea typeface="MS PGothic" panose="020B0600070205080204" pitchFamily="34" charset="-128"/>
              </a:rPr>
              <a:t>Tienden a estar geográficamente agrupados, alejados de las capitales nacionales y/o de las grandes ciudades, zonas fronterizas. </a:t>
            </a:r>
          </a:p>
          <a:p>
            <a:pPr lvl="1">
              <a:spcBef>
                <a:spcPct val="0"/>
              </a:spcBef>
              <a:buClr>
                <a:srgbClr val="43A610"/>
              </a:buClr>
              <a:buFont typeface="Courier New" panose="02070309020205020404" pitchFamily="49" charset="0"/>
              <a:buChar char="o"/>
            </a:pPr>
            <a:r>
              <a:rPr lang="es-CL" altLang="es-CL" sz="1600">
                <a:solidFill>
                  <a:srgbClr val="404040"/>
                </a:solidFill>
                <a:latin typeface="Arial" panose="020B0604020202020204" pitchFamily="34" charset="0"/>
                <a:ea typeface="MS PGothic" panose="020B0600070205080204" pitchFamily="34" charset="-128"/>
              </a:rPr>
              <a:t>La excepción ocurre en la dimensión de seguridad ciudadana, donde las localidades con más problemas tienden a ser urbanas y con alta cantidad de población.</a:t>
            </a:r>
          </a:p>
          <a:p>
            <a:pPr>
              <a:buClr>
                <a:srgbClr val="43A610"/>
              </a:buClr>
              <a:buFont typeface="Wingdings" panose="05000000000000000000" pitchFamily="2" charset="2"/>
              <a:buChar char="ü"/>
            </a:pPr>
            <a:endParaRPr lang="es-CL" altLang="es-CL" sz="16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a:solidFill>
                  <a:srgbClr val="404040"/>
                </a:solidFill>
                <a:latin typeface="Arial" panose="020B0604020202020204" pitchFamily="34" charset="0"/>
                <a:cs typeface="Arial" panose="020B0604020202020204" pitchFamily="34" charset="0"/>
              </a:rPr>
              <a:t>Las </a:t>
            </a:r>
            <a:r>
              <a:rPr lang="es-CL" altLang="es-CL" sz="1600" b="1">
                <a:solidFill>
                  <a:srgbClr val="376092"/>
                </a:solidFill>
                <a:latin typeface="Arial" panose="020B0604020202020204" pitchFamily="34" charset="0"/>
                <a:cs typeface="Arial" panose="020B0604020202020204" pitchFamily="34" charset="0"/>
              </a:rPr>
              <a:t>localidades aventajadas </a:t>
            </a:r>
            <a:r>
              <a:rPr lang="es-CL" altLang="es-CL" sz="1600">
                <a:solidFill>
                  <a:srgbClr val="404040"/>
                </a:solidFill>
                <a:latin typeface="Arial" panose="020B0604020202020204" pitchFamily="34" charset="0"/>
                <a:cs typeface="Arial" panose="020B0604020202020204" pitchFamily="34" charset="0"/>
              </a:rPr>
              <a:t>también tienden a estar geográficamente  agrupadas entre sí, en torno a los grandes núcleos urbanos.</a:t>
            </a:r>
          </a:p>
          <a:p>
            <a:pPr lvl="1">
              <a:buClr>
                <a:srgbClr val="43A610"/>
              </a:buClr>
              <a:buFont typeface="Courier New" panose="02070309020205020404" pitchFamily="49" charset="0"/>
              <a:buChar char="o"/>
            </a:pPr>
            <a:endParaRPr lang="es-CL" altLang="es-CL" sz="1600">
              <a:solidFill>
                <a:srgbClr val="404040"/>
              </a:solidFill>
              <a:latin typeface="Arial" panose="020B0604020202020204" pitchFamily="34" charset="0"/>
              <a:ea typeface="MS PGothic" panose="020B0600070205080204" pitchFamily="34" charset="-128"/>
            </a:endParaRPr>
          </a:p>
        </p:txBody>
      </p:sp>
      <p:sp>
        <p:nvSpPr>
          <p:cNvPr id="16387" name="Rectangle 4"/>
          <p:cNvSpPr>
            <a:spLocks noChangeArrowheads="1"/>
          </p:cNvSpPr>
          <p:nvPr/>
        </p:nvSpPr>
        <p:spPr bwMode="auto">
          <a:xfrm>
            <a:off x="1044575" y="404813"/>
            <a:ext cx="74882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EVOLUCIÓN DE BRECHAS TERRITORIALES</a:t>
            </a:r>
            <a:endParaRPr lang="es-ES_tradnl" altLang="es-CL" sz="2200" b="1">
              <a:solidFill>
                <a:srgbClr val="558ED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Marcador de contenido"/>
          <p:cNvSpPr txBox="1">
            <a:spLocks/>
          </p:cNvSpPr>
          <p:nvPr/>
        </p:nvSpPr>
        <p:spPr bwMode="auto">
          <a:xfrm>
            <a:off x="468313" y="1404938"/>
            <a:ext cx="792003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102870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Clr>
                <a:srgbClr val="43A610"/>
              </a:buClr>
              <a:buFont typeface="Wingdings" panose="05000000000000000000" pitchFamily="2" charset="2"/>
              <a:buChar char="ü"/>
            </a:pPr>
            <a:r>
              <a:rPr lang="es-CL" altLang="es-CL" sz="1600" b="1">
                <a:solidFill>
                  <a:srgbClr val="376092"/>
                </a:solidFill>
                <a:latin typeface="Arial" panose="020B0604020202020204" pitchFamily="34" charset="0"/>
                <a:cs typeface="Arial" panose="020B0604020202020204" pitchFamily="34" charset="0"/>
              </a:rPr>
              <a:t>Salud. </a:t>
            </a:r>
            <a:r>
              <a:rPr lang="es-CL" altLang="es-CL" sz="1600">
                <a:solidFill>
                  <a:srgbClr val="404040"/>
                </a:solidFill>
                <a:latin typeface="Arial" panose="020B0604020202020204" pitchFamily="34" charset="0"/>
                <a:ea typeface="MS PGothic" panose="020B0600070205080204" pitchFamily="34" charset="-128"/>
              </a:rPr>
              <a:t>Tasa Mortalidad Infantil / Tasa Mortalidad Materna / Malnutrición Infantil / Tasa Embarazo Adolescente / Agua y Saneamiento / Promedio hab. por Médico</a:t>
            </a: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b="1">
                <a:solidFill>
                  <a:srgbClr val="376092"/>
                </a:solidFill>
                <a:latin typeface="Arial" panose="020B0604020202020204" pitchFamily="34" charset="0"/>
                <a:cs typeface="Arial" panose="020B0604020202020204" pitchFamily="34" charset="0"/>
              </a:rPr>
              <a:t>Educación. </a:t>
            </a:r>
            <a:r>
              <a:rPr lang="es-CL" altLang="es-CL" sz="1600">
                <a:solidFill>
                  <a:srgbClr val="404040"/>
                </a:solidFill>
                <a:latin typeface="Arial" panose="020B0604020202020204" pitchFamily="34" charset="0"/>
                <a:ea typeface="MS PGothic" panose="020B0600070205080204" pitchFamily="34" charset="-128"/>
              </a:rPr>
              <a:t>Población Analfabeta de 15 o más años / Tasa Neta Matrícula 1er Nivel Enseñanza /  Tasa Neta Matrícula 2do Nivel Enseñanza / Calidad Educación</a:t>
            </a: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b="1">
                <a:solidFill>
                  <a:srgbClr val="376092"/>
                </a:solidFill>
                <a:latin typeface="Arial" panose="020B0604020202020204" pitchFamily="34" charset="0"/>
                <a:cs typeface="Arial" panose="020B0604020202020204" pitchFamily="34" charset="0"/>
              </a:rPr>
              <a:t>Dinamismo económico y empleo. </a:t>
            </a:r>
            <a:r>
              <a:rPr lang="es-CL" altLang="es-CL" sz="1600">
                <a:solidFill>
                  <a:srgbClr val="404040"/>
                </a:solidFill>
                <a:latin typeface="Arial" panose="020B0604020202020204" pitchFamily="34" charset="0"/>
                <a:ea typeface="MS PGothic" panose="020B0600070205080204" pitchFamily="34" charset="-128"/>
              </a:rPr>
              <a:t>Tasa Nacimiento Empresas / Población Económicamente Activa / Tasa Neta  Participación Laboral / Tasa Desempleo / Empleo en Rubros No Primarios</a:t>
            </a: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b="1">
                <a:solidFill>
                  <a:srgbClr val="376092"/>
                </a:solidFill>
                <a:latin typeface="Arial" panose="020B0604020202020204" pitchFamily="34" charset="0"/>
                <a:cs typeface="Arial" panose="020B0604020202020204" pitchFamily="34" charset="0"/>
              </a:rPr>
              <a:t>Ingresos / Pobreza. </a:t>
            </a:r>
            <a:r>
              <a:rPr lang="es-CL" altLang="es-CL" sz="1600">
                <a:solidFill>
                  <a:srgbClr val="404040"/>
                </a:solidFill>
                <a:latin typeface="Arial" panose="020B0604020202020204" pitchFamily="34" charset="0"/>
                <a:ea typeface="MS PGothic" panose="020B0600070205080204" pitchFamily="34" charset="-128"/>
              </a:rPr>
              <a:t>GINI de ingresos del hogar / Necesidades Básicas Insatisfechas / Gastos (o Ingresos) per Cápita en el Hogar / Personas en Situación de Pobreza-Indigencia  </a:t>
            </a: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b="1">
                <a:solidFill>
                  <a:srgbClr val="376092"/>
                </a:solidFill>
                <a:latin typeface="Arial" panose="020B0604020202020204" pitchFamily="34" charset="0"/>
                <a:cs typeface="Arial" panose="020B0604020202020204" pitchFamily="34" charset="0"/>
              </a:rPr>
              <a:t>Seguridad Ciudadana. </a:t>
            </a:r>
            <a:r>
              <a:rPr lang="es-CL" altLang="es-CL" sz="1600">
                <a:solidFill>
                  <a:srgbClr val="404040"/>
                </a:solidFill>
                <a:latin typeface="Arial" panose="020B0604020202020204" pitchFamily="34" charset="0"/>
                <a:ea typeface="MS PGothic" panose="020B0600070205080204" pitchFamily="34" charset="-128"/>
              </a:rPr>
              <a:t>Tasa de Muertos por Causas Externas / Tasa de Policías por Habitantes / Tasa de Victimización por Hogares (o por Individuos)</a:t>
            </a: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600" b="1">
                <a:solidFill>
                  <a:srgbClr val="376092"/>
                </a:solidFill>
                <a:latin typeface="Arial" panose="020B0604020202020204" pitchFamily="34" charset="0"/>
                <a:cs typeface="Arial" panose="020B0604020202020204" pitchFamily="34" charset="0"/>
              </a:rPr>
              <a:t>Igualdad de Género. </a:t>
            </a:r>
            <a:r>
              <a:rPr lang="es-CL" altLang="es-CL" sz="1600">
                <a:solidFill>
                  <a:srgbClr val="404040"/>
                </a:solidFill>
                <a:latin typeface="Arial" panose="020B0604020202020204" pitchFamily="34" charset="0"/>
                <a:cs typeface="Arial" panose="020B0604020202020204" pitchFamily="34" charset="0"/>
              </a:rPr>
              <a:t>% </a:t>
            </a:r>
            <a:r>
              <a:rPr lang="es-CL" altLang="es-CL" sz="1600">
                <a:solidFill>
                  <a:srgbClr val="404040"/>
                </a:solidFill>
                <a:latin typeface="Arial" panose="020B0604020202020204" pitchFamily="34" charset="0"/>
                <a:ea typeface="MS PGothic" panose="020B0600070205080204" pitchFamily="34" charset="-128"/>
              </a:rPr>
              <a:t>Mujeres Electas Autoridades Locales / Brecha de Género en Tasa  Neta de  Participación  Laboral, Tasa  de Población Analfabeta de 15 y más años, Incidencia de la Pobreza, Tasa Población sin Ingresos Propios</a:t>
            </a: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endParaRPr lang="es-CL" altLang="es-CL" sz="1600">
              <a:solidFill>
                <a:srgbClr val="404040"/>
              </a:solidFill>
              <a:latin typeface="Arial" panose="020B0604020202020204" pitchFamily="34" charset="0"/>
              <a:cs typeface="Arial" panose="020B0604020202020204" pitchFamily="34" charset="0"/>
            </a:endParaRPr>
          </a:p>
        </p:txBody>
      </p:sp>
      <p:sp>
        <p:nvSpPr>
          <p:cNvPr id="17411" name="Rectangle 4"/>
          <p:cNvSpPr>
            <a:spLocks noChangeArrowheads="1"/>
          </p:cNvSpPr>
          <p:nvPr/>
        </p:nvSpPr>
        <p:spPr bwMode="auto">
          <a:xfrm>
            <a:off x="1044575" y="476250"/>
            <a:ext cx="7488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EVOLUCIÓN DE BRECHAS TERRITORIALES</a:t>
            </a:r>
            <a:endParaRPr lang="es-ES_tradnl" altLang="es-CL" sz="2200" b="1">
              <a:solidFill>
                <a:srgbClr val="558ED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contenido"/>
          <p:cNvSpPr txBox="1">
            <a:spLocks/>
          </p:cNvSpPr>
          <p:nvPr/>
        </p:nvSpPr>
        <p:spPr bwMode="auto">
          <a:xfrm>
            <a:off x="900113" y="1404938"/>
            <a:ext cx="748823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102870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Clr>
                <a:srgbClr val="43A610"/>
              </a:buClr>
              <a:buFont typeface="Wingdings" panose="05000000000000000000" pitchFamily="2" charset="2"/>
              <a:buChar char="ü"/>
            </a:pPr>
            <a:r>
              <a:rPr lang="es-CL" altLang="es-CL" sz="1800" b="1">
                <a:solidFill>
                  <a:srgbClr val="376092"/>
                </a:solidFill>
                <a:latin typeface="Arial" panose="020B0604020202020204" pitchFamily="34" charset="0"/>
                <a:cs typeface="Arial" panose="020B0604020202020204" pitchFamily="34" charset="0"/>
              </a:rPr>
              <a:t>Salud. </a:t>
            </a:r>
            <a:r>
              <a:rPr lang="es-CL" altLang="es-CL" sz="1800">
                <a:solidFill>
                  <a:srgbClr val="404040"/>
                </a:solidFill>
                <a:latin typeface="Arial" panose="020B0604020202020204" pitchFamily="34" charset="0"/>
                <a:cs typeface="Arial" panose="020B0604020202020204" pitchFamily="34" charset="0"/>
              </a:rPr>
              <a:t>Resultados mejoran en todos los países y las brechas territoriales se acortan (Excepto embarazo adolescente) </a:t>
            </a:r>
          </a:p>
          <a:p>
            <a:pPr>
              <a:buClr>
                <a:srgbClr val="43A610"/>
              </a:buClr>
              <a:buFont typeface="Wingdings" panose="05000000000000000000" pitchFamily="2" charset="2"/>
              <a:buChar char="ü"/>
            </a:pPr>
            <a:endParaRPr lang="es-CL" altLang="es-CL" sz="18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800" b="1">
                <a:solidFill>
                  <a:srgbClr val="376092"/>
                </a:solidFill>
                <a:latin typeface="Arial" panose="020B0604020202020204" pitchFamily="34" charset="0"/>
                <a:cs typeface="Arial" panose="020B0604020202020204" pitchFamily="34" charset="0"/>
              </a:rPr>
              <a:t>Educación. </a:t>
            </a:r>
            <a:r>
              <a:rPr lang="es-CL" altLang="es-CL" sz="1800">
                <a:solidFill>
                  <a:srgbClr val="404040"/>
                </a:solidFill>
                <a:latin typeface="Arial" panose="020B0604020202020204" pitchFamily="34" charset="0"/>
                <a:ea typeface="MS PGothic" panose="020B0600070205080204" pitchFamily="34" charset="-128"/>
              </a:rPr>
              <a:t>Avances significativos, pero persisten amplias brechas</a:t>
            </a:r>
          </a:p>
          <a:p>
            <a:pPr lvl="1">
              <a:buClr>
                <a:srgbClr val="43A610"/>
              </a:buClr>
              <a:buFont typeface="Wingdings" panose="05000000000000000000" pitchFamily="2" charset="2"/>
              <a:buChar char="ü"/>
            </a:pPr>
            <a:endParaRPr lang="es-CL" altLang="es-CL" sz="18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800" b="1">
                <a:solidFill>
                  <a:srgbClr val="376092"/>
                </a:solidFill>
                <a:latin typeface="Arial" panose="020B0604020202020204" pitchFamily="34" charset="0"/>
                <a:cs typeface="Arial" panose="020B0604020202020204" pitchFamily="34" charset="0"/>
              </a:rPr>
              <a:t>Dinamismo económico y empleo. </a:t>
            </a:r>
            <a:r>
              <a:rPr lang="es-CL" altLang="es-CL" sz="1800">
                <a:solidFill>
                  <a:srgbClr val="404040"/>
                </a:solidFill>
                <a:latin typeface="Arial" panose="020B0604020202020204" pitchFamily="34" charset="0"/>
                <a:ea typeface="MS PGothic" panose="020B0600070205080204" pitchFamily="34" charset="-128"/>
              </a:rPr>
              <a:t>No se verifican avances significativos</a:t>
            </a:r>
          </a:p>
          <a:p>
            <a:pPr lvl="1">
              <a:buClr>
                <a:srgbClr val="43A610"/>
              </a:buClr>
              <a:buFont typeface="Wingdings" panose="05000000000000000000" pitchFamily="2" charset="2"/>
              <a:buChar char="ü"/>
            </a:pPr>
            <a:endParaRPr lang="es-CL" altLang="es-CL" sz="18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800" b="1">
                <a:solidFill>
                  <a:srgbClr val="376092"/>
                </a:solidFill>
                <a:latin typeface="Arial" panose="020B0604020202020204" pitchFamily="34" charset="0"/>
                <a:cs typeface="Arial" panose="020B0604020202020204" pitchFamily="34" charset="0"/>
              </a:rPr>
              <a:t>Ingresos / Pobreza. </a:t>
            </a:r>
            <a:r>
              <a:rPr lang="es-ES_tradnl" altLang="es-CL" sz="1800">
                <a:latin typeface="Arial" panose="020B0604020202020204" pitchFamily="34" charset="0"/>
                <a:cs typeface="Arial" panose="020B0604020202020204" pitchFamily="34" charset="0"/>
              </a:rPr>
              <a:t>Siguen mejorando los indicadores, pero no se observa una tendencia de disminución de brechas territoriales en ninguno de los cinco países estudiados en esta dimensión. </a:t>
            </a:r>
          </a:p>
          <a:p>
            <a:pPr lvl="1">
              <a:buClr>
                <a:srgbClr val="43A610"/>
              </a:buClr>
              <a:buFont typeface="Wingdings" panose="05000000000000000000" pitchFamily="2" charset="2"/>
              <a:buChar char="ü"/>
            </a:pPr>
            <a:endParaRPr lang="es-CL" altLang="es-CL" sz="18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800" b="1">
                <a:solidFill>
                  <a:srgbClr val="376092"/>
                </a:solidFill>
                <a:latin typeface="Arial" panose="020B0604020202020204" pitchFamily="34" charset="0"/>
                <a:cs typeface="Arial" panose="020B0604020202020204" pitchFamily="34" charset="0"/>
              </a:rPr>
              <a:t>Seguridad Ciudadana. </a:t>
            </a:r>
            <a:r>
              <a:rPr lang="es-CL" altLang="es-CL" sz="1800">
                <a:solidFill>
                  <a:srgbClr val="404040"/>
                </a:solidFill>
                <a:latin typeface="Arial" panose="020B0604020202020204" pitchFamily="34" charset="0"/>
                <a:ea typeface="MS PGothic" panose="020B0600070205080204" pitchFamily="34" charset="-128"/>
              </a:rPr>
              <a:t>No se observa evolución clara</a:t>
            </a:r>
          </a:p>
          <a:p>
            <a:pPr lvl="1">
              <a:buClr>
                <a:srgbClr val="43A610"/>
              </a:buClr>
              <a:buFont typeface="Wingdings" panose="05000000000000000000" pitchFamily="2" charset="2"/>
              <a:buChar char="ü"/>
            </a:pPr>
            <a:endParaRPr lang="es-CL" altLang="es-CL" sz="18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r>
              <a:rPr lang="es-CL" altLang="es-CL" sz="1800" b="1">
                <a:solidFill>
                  <a:srgbClr val="376092"/>
                </a:solidFill>
                <a:latin typeface="Arial" panose="020B0604020202020204" pitchFamily="34" charset="0"/>
                <a:cs typeface="Arial" panose="020B0604020202020204" pitchFamily="34" charset="0"/>
              </a:rPr>
              <a:t>Igualdad de Género. </a:t>
            </a:r>
            <a:r>
              <a:rPr lang="es-CL" altLang="es-CL" sz="1800">
                <a:solidFill>
                  <a:srgbClr val="404040"/>
                </a:solidFill>
                <a:latin typeface="Arial" panose="020B0604020202020204" pitchFamily="34" charset="0"/>
                <a:cs typeface="Arial" panose="020B0604020202020204" pitchFamily="34" charset="0"/>
              </a:rPr>
              <a:t>Es la dimensión que registra menos cierre de brechas</a:t>
            </a:r>
            <a:endParaRPr lang="es-CL" altLang="es-CL" sz="1800">
              <a:solidFill>
                <a:srgbClr val="404040"/>
              </a:solidFill>
              <a:latin typeface="Arial" panose="020B0604020202020204" pitchFamily="34" charset="0"/>
              <a:ea typeface="MS PGothic" panose="020B0600070205080204" pitchFamily="34" charset="-128"/>
            </a:endParaRPr>
          </a:p>
          <a:p>
            <a:pPr lvl="1">
              <a:buClr>
                <a:srgbClr val="43A610"/>
              </a:buClr>
              <a:buFont typeface="Wingdings" panose="05000000000000000000" pitchFamily="2" charset="2"/>
              <a:buChar char="ü"/>
            </a:pPr>
            <a:endParaRPr lang="es-CL" altLang="es-CL" sz="1200">
              <a:solidFill>
                <a:srgbClr val="404040"/>
              </a:solidFill>
              <a:latin typeface="Arial" panose="020B0604020202020204" pitchFamily="34" charset="0"/>
              <a:cs typeface="Arial" panose="020B0604020202020204" pitchFamily="34" charset="0"/>
            </a:endParaRPr>
          </a:p>
          <a:p>
            <a:pPr>
              <a:buClr>
                <a:srgbClr val="43A610"/>
              </a:buClr>
              <a:buFont typeface="Wingdings" panose="05000000000000000000" pitchFamily="2" charset="2"/>
              <a:buChar char="ü"/>
            </a:pPr>
            <a:endParaRPr lang="es-CL" altLang="es-CL" sz="1600">
              <a:solidFill>
                <a:srgbClr val="404040"/>
              </a:solidFill>
              <a:latin typeface="Arial" panose="020B0604020202020204" pitchFamily="34" charset="0"/>
              <a:cs typeface="Arial" panose="020B0604020202020204" pitchFamily="34" charset="0"/>
            </a:endParaRPr>
          </a:p>
        </p:txBody>
      </p:sp>
      <p:sp>
        <p:nvSpPr>
          <p:cNvPr id="18435" name="Rectangle 4"/>
          <p:cNvSpPr>
            <a:spLocks noChangeArrowheads="1"/>
          </p:cNvSpPr>
          <p:nvPr/>
        </p:nvSpPr>
        <p:spPr bwMode="auto">
          <a:xfrm>
            <a:off x="1044575" y="476250"/>
            <a:ext cx="74882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rPr>
              <a:t>EVOLUCIÓN DE BRECHAS TERRITORIALES </a:t>
            </a:r>
            <a:endParaRPr lang="es-ES_tradnl" altLang="es-CL" sz="2200" b="1">
              <a:solidFill>
                <a:srgbClr val="558ED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Rectángulo"/>
          <p:cNvSpPr>
            <a:spLocks noChangeArrowheads="1"/>
          </p:cNvSpPr>
          <p:nvPr/>
        </p:nvSpPr>
        <p:spPr bwMode="auto">
          <a:xfrm>
            <a:off x="708025" y="2852738"/>
            <a:ext cx="77771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ES_tradnl" altLang="es-CL" sz="2400">
                <a:latin typeface="Arial" panose="020B0604020202020204" pitchFamily="34" charset="0"/>
              </a:rPr>
              <a:t>Indicador sintético que mide las brechas entre territorios de un determinado país, en un conjunto de dimensiones que resultan claves para explicar las </a:t>
            </a:r>
            <a:r>
              <a:rPr lang="es-ES_tradnl" altLang="es-CL" sz="2800" b="1">
                <a:solidFill>
                  <a:srgbClr val="558ED5"/>
                </a:solidFill>
                <a:latin typeface="Arial" panose="020B0604020202020204" pitchFamily="34" charset="0"/>
              </a:rPr>
              <a:t>oportunidades de desarrollo personal</a:t>
            </a:r>
            <a:r>
              <a:rPr lang="es-ES_tradnl" altLang="es-CL" sz="2400">
                <a:solidFill>
                  <a:srgbClr val="558ED5"/>
                </a:solidFill>
                <a:latin typeface="Arial" panose="020B0604020202020204" pitchFamily="34" charset="0"/>
              </a:rPr>
              <a:t> </a:t>
            </a:r>
            <a:r>
              <a:rPr lang="es-ES_tradnl" altLang="es-CL" sz="2400">
                <a:latin typeface="Arial" panose="020B0604020202020204" pitchFamily="34" charset="0"/>
              </a:rPr>
              <a:t>y acceso a una </a:t>
            </a:r>
            <a:r>
              <a:rPr lang="es-ES_tradnl" altLang="es-CL" sz="2800" b="1">
                <a:solidFill>
                  <a:srgbClr val="558ED5"/>
                </a:solidFill>
                <a:latin typeface="Arial" panose="020B0604020202020204" pitchFamily="34" charset="0"/>
              </a:rPr>
              <a:t>calidad de vida que tienen los hogares</a:t>
            </a:r>
            <a:r>
              <a:rPr lang="es-ES_tradnl" altLang="es-CL" sz="2400">
                <a:latin typeface="Arial" panose="020B0604020202020204" pitchFamily="34" charset="0"/>
              </a:rPr>
              <a:t> y comunidades latinoamericanos, en función del lugar donde nacen o habitan. </a:t>
            </a:r>
            <a:r>
              <a:rPr lang="es-CL" altLang="es-CL" sz="2400">
                <a:latin typeface="Arial" panose="020B0604020202020204" pitchFamily="34" charset="0"/>
              </a:rPr>
              <a:t/>
            </a:r>
            <a:br>
              <a:rPr lang="es-CL" altLang="es-CL" sz="2400">
                <a:latin typeface="Arial" panose="020B0604020202020204" pitchFamily="34" charset="0"/>
              </a:rPr>
            </a:br>
            <a:endParaRPr lang="es-CL" altLang="es-CL" sz="2400">
              <a:latin typeface="Arial" panose="020B0604020202020204" pitchFamily="34" charset="0"/>
            </a:endParaRPr>
          </a:p>
        </p:txBody>
      </p:sp>
      <p:sp>
        <p:nvSpPr>
          <p:cNvPr id="19459" name="Título 3"/>
          <p:cNvSpPr txBox="1">
            <a:spLocks/>
          </p:cNvSpPr>
          <p:nvPr/>
        </p:nvSpPr>
        <p:spPr bwMode="auto">
          <a:xfrm>
            <a:off x="900113" y="723900"/>
            <a:ext cx="739298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400" b="1">
                <a:solidFill>
                  <a:schemeClr val="bg1"/>
                </a:solidFill>
                <a:latin typeface="Arial" panose="020B0604020202020204" pitchFamily="34" charset="0"/>
                <a:cs typeface="Arial" panose="020B0604020202020204" pitchFamily="34" charset="0"/>
              </a:rPr>
              <a:t>ÍNDICE DE EQUIDAD TERRITORIAL</a:t>
            </a:r>
            <a:r>
              <a:rPr lang="es-ES_tradnl" altLang="es-CL" sz="800">
                <a:solidFill>
                  <a:schemeClr val="bg1"/>
                </a:solidFill>
                <a:latin typeface="Arial" panose="020B0604020202020204" pitchFamily="34" charset="0"/>
                <a:cs typeface="Arial" panose="020B0604020202020204" pitchFamily="34" charset="0"/>
              </a:rPr>
              <a:t> </a:t>
            </a:r>
            <a:endParaRPr lang="es-ES_tradnl" altLang="es-CL" sz="24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txBox="1">
            <a:spLocks/>
          </p:cNvSpPr>
          <p:nvPr/>
        </p:nvSpPr>
        <p:spPr bwMode="auto">
          <a:xfrm>
            <a:off x="1042988" y="211138"/>
            <a:ext cx="62658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ÍNDICE DE EQUIDAD TERRITORIAL</a:t>
            </a:r>
            <a:endParaRPr lang="es-ES_tradnl" altLang="es-CL" sz="2200" b="1">
              <a:solidFill>
                <a:srgbClr val="558ED5"/>
              </a:solidFill>
              <a:latin typeface="Arial" panose="020B0604020202020204" pitchFamily="34" charset="0"/>
              <a:cs typeface="Arial" panose="020B0604020202020204" pitchFamily="34" charset="0"/>
            </a:endParaRPr>
          </a:p>
        </p:txBody>
      </p:sp>
      <p:pic>
        <p:nvPicPr>
          <p:cNvPr id="20483"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601788"/>
            <a:ext cx="7096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4 Marcador de contenido"/>
          <p:cNvSpPr txBox="1">
            <a:spLocks/>
          </p:cNvSpPr>
          <p:nvPr/>
        </p:nvSpPr>
        <p:spPr bwMode="auto">
          <a:xfrm>
            <a:off x="107950" y="6237288"/>
            <a:ext cx="7777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es-CL" altLang="es-CL" sz="1400" i="1">
                <a:solidFill>
                  <a:srgbClr val="558ED5"/>
                </a:solidFill>
                <a:latin typeface="Arial" panose="020B0604020202020204" pitchFamily="34" charset="0"/>
                <a:cs typeface="Arial" panose="020B0604020202020204" pitchFamily="34" charset="0"/>
              </a:rPr>
              <a:t>Compuesto de 10 indicadores en 3 dimensiones: Dinamismo económico del territorio; Inversión del capital humano: salud y educación; Ingresos de personas y hogares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p:cNvSpPr txBox="1">
            <a:spLocks/>
          </p:cNvSpPr>
          <p:nvPr/>
        </p:nvSpPr>
        <p:spPr bwMode="auto">
          <a:xfrm>
            <a:off x="1042988" y="211138"/>
            <a:ext cx="62658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ÍNDICE DE EQUIDAD TERRITORIAL</a:t>
            </a:r>
          </a:p>
          <a:p>
            <a:pPr>
              <a:spcBef>
                <a:spcPct val="0"/>
              </a:spcBef>
              <a:buFontTx/>
              <a:buNone/>
            </a:pPr>
            <a:r>
              <a:rPr lang="es-CL" altLang="es-CL" sz="2200" b="1">
                <a:solidFill>
                  <a:srgbClr val="558ED5"/>
                </a:solidFill>
                <a:latin typeface="Arial" panose="020B0604020202020204" pitchFamily="34" charset="0"/>
                <a:cs typeface="Arial" panose="020B0604020202020204" pitchFamily="34" charset="0"/>
              </a:rPr>
              <a:t>DIMENSIÓN DINAMISMO ECONÓMICO</a:t>
            </a:r>
            <a:endParaRPr lang="es-ES_tradnl" altLang="es-CL" sz="2200" b="1">
              <a:solidFill>
                <a:srgbClr val="558ED5"/>
              </a:solidFill>
              <a:latin typeface="Arial" panose="020B0604020202020204" pitchFamily="34" charset="0"/>
              <a:cs typeface="Arial" panose="020B0604020202020204" pitchFamily="34" charset="0"/>
            </a:endParaRPr>
          </a:p>
        </p:txBody>
      </p:sp>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33563"/>
            <a:ext cx="65532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4 Marcador de contenido"/>
          <p:cNvSpPr txBox="1">
            <a:spLocks/>
          </p:cNvSpPr>
          <p:nvPr/>
        </p:nvSpPr>
        <p:spPr bwMode="auto">
          <a:xfrm>
            <a:off x="3400425" y="1268413"/>
            <a:ext cx="56165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buFont typeface="Arial" panose="020B0604020202020204" pitchFamily="34" charset="0"/>
              <a:buNone/>
            </a:pPr>
            <a:r>
              <a:rPr lang="es-CL" altLang="es-CL" sz="1400" i="1">
                <a:solidFill>
                  <a:srgbClr val="558ED5"/>
                </a:solidFill>
                <a:latin typeface="Arial" panose="020B0604020202020204" pitchFamily="34" charset="0"/>
                <a:cs typeface="Arial" panose="020B0604020202020204" pitchFamily="34" charset="0"/>
              </a:rPr>
              <a:t>Tasa Neta de Participación Laboral  | Tasa de Desempleo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2513</TotalTime>
  <Words>2524</Words>
  <Application>Microsoft Office PowerPoint</Application>
  <PresentationFormat>Presentación en pantalla (4:3)</PresentationFormat>
  <Paragraphs>164</Paragraphs>
  <Slides>25</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ヒラギノ角ゴ Pro W3</vt:lpstr>
      <vt:lpstr>Calibri</vt:lpstr>
      <vt:lpstr>MS PGothic</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GÉNERO Y TERRITORIO</vt:lpstr>
      <vt:lpstr>Presentación de PowerPoint</vt:lpstr>
      <vt:lpstr>Presentación de PowerPoint</vt:lpstr>
      <vt:lpstr>Presentación de PowerPoint</vt:lpstr>
      <vt:lpstr>Presentación de PowerPoint</vt:lpstr>
      <vt:lpstr>Presentación de PowerPoint</vt:lpstr>
      <vt:lpstr>DINÁMICAS TERRITORIALES FAVORABLES A LA AUTONOMÍA Y EMPODERAMIENTO ECONÓMICO DE LAS MUJERES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Pablo Schiattino</dc:creator>
  <cp:lastModifiedBy>LGonzalez</cp:lastModifiedBy>
  <cp:revision>453</cp:revision>
  <dcterms:created xsi:type="dcterms:W3CDTF">2011-09-15T20:39:43Z</dcterms:created>
  <dcterms:modified xsi:type="dcterms:W3CDTF">2020-02-12T22:35:06Z</dcterms:modified>
</cp:coreProperties>
</file>