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79" r:id="rId3"/>
    <p:sldId id="286" r:id="rId4"/>
    <p:sldId id="281" r:id="rId5"/>
    <p:sldId id="282" r:id="rId6"/>
    <p:sldId id="283" r:id="rId7"/>
    <p:sldId id="285" r:id="rId8"/>
    <p:sldId id="284" r:id="rId9"/>
  </p:sldIdLst>
  <p:sldSz cx="12192000" cy="6858000"/>
  <p:notesSz cx="7010400" cy="92964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8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988" y="3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36733433-91C9-4F25-89C5-2049FA2AC72A}" type="datetime1">
              <a:rPr lang="es-ES" smtClean="0"/>
              <a:t>14/03/2018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0F42799A-0270-465F-BFBB-B1E8788AA761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286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530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13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848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235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559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563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48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9C5101-B6E1-4C2F-96CC-D4D7C5FEAAF7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3F2578-7180-4CCB-9A96-7D1B03AD95AA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 con imáge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0C7336-B85B-4E7E-BC21-81D785E9499B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2FC1E-83DA-4E03-9666-93C59D8ACCEA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153A9-469E-4B41-9F8D-6E09C4AFB7F0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ADA510-67ED-4878-A088-E9242C8AA6FD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7FFF32-C91A-4880-A5BC-2E29719B4A91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5E879E85-5BBE-4DC3-949C-B551255CCB64}" type="datetime1">
              <a:rPr lang="es-ES" noProof="0" smtClean="0"/>
              <a:t>14/03/2018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5015345"/>
            <a:ext cx="12192000" cy="184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8D6FDCC-6FCF-46D4-B548-AE96DABB99C4}"/>
              </a:ext>
            </a:extLst>
          </p:cNvPr>
          <p:cNvSpPr txBox="1"/>
          <p:nvPr/>
        </p:nvSpPr>
        <p:spPr>
          <a:xfrm>
            <a:off x="224675" y="968372"/>
            <a:ext cx="11742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9600" dirty="0" smtClean="0">
                <a:solidFill>
                  <a:srgbClr val="92D050"/>
                </a:solidFill>
                <a:latin typeface="Helvetica Inserat LT Std" panose="020B0806030702050204" pitchFamily="34" charset="0"/>
              </a:rPr>
              <a:t>GRUPO DE DIÁLOGO RURAL (GDR)</a:t>
            </a:r>
            <a:endParaRPr lang="es-SV" sz="9600" dirty="0">
              <a:solidFill>
                <a:srgbClr val="92D050"/>
              </a:solidFill>
              <a:latin typeface="Helvetica Inserat LT Std" panose="020B080603070205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495" y="5336507"/>
            <a:ext cx="11371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7200" b="1" dirty="0" smtClean="0">
                <a:solidFill>
                  <a:schemeClr val="accent5"/>
                </a:solidFill>
                <a:latin typeface="HP Simplified" panose="020B0604020204020204" pitchFamily="34" charset="0"/>
              </a:rPr>
              <a:t>Plan de Trabajo 2018</a:t>
            </a:r>
            <a:endParaRPr lang="en-US" sz="7200" b="1" dirty="0">
              <a:solidFill>
                <a:schemeClr val="accent5"/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486" y="5017810"/>
            <a:ext cx="11739714" cy="11462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3200" b="1" dirty="0">
                <a:solidFill>
                  <a:schemeClr val="bg1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Objetivo General:</a:t>
            </a:r>
            <a:r>
              <a:rPr lang="es-ES" sz="3200" dirty="0">
                <a:solidFill>
                  <a:schemeClr val="bg1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 Contribuir al dialogo de políticas para avanzar al desarrollo territorial rural sostenible en El Salvador.</a:t>
            </a:r>
            <a:endParaRPr lang="en-US" sz="2800" dirty="0">
              <a:solidFill>
                <a:schemeClr val="bg1"/>
              </a:solidFill>
              <a:effectLst/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t="11248" r="5502" b="2"/>
          <a:stretch/>
        </p:blipFill>
        <p:spPr>
          <a:xfrm>
            <a:off x="162234" y="339209"/>
            <a:ext cx="5604387" cy="42823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002594" y="252687"/>
            <a:ext cx="5884606" cy="403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3000" dirty="0">
                <a:solidFill>
                  <a:schemeClr val="accent5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Los miembros del GDR han definido sus objetivos y líneas de acción para 2018, año de relanzamiento de la iniciativa como una plataforma activa orientada a la incidencia en políticas vinculadas con el desarrollo rural con enfoque territorial.</a:t>
            </a:r>
            <a:endParaRPr lang="en-US" sz="3000" dirty="0">
              <a:solidFill>
                <a:schemeClr val="accent5"/>
              </a:solidFill>
              <a:effectLst/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5015345"/>
            <a:ext cx="12192000" cy="184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410496" y="5162825"/>
            <a:ext cx="11371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8800" b="1" dirty="0" smtClean="0">
                <a:solidFill>
                  <a:srgbClr val="92D050"/>
                </a:solidFill>
                <a:latin typeface="Helvetica Inserat LT Std" panose="020B0806030702050204" pitchFamily="34" charset="0"/>
              </a:rPr>
              <a:t>Líneas de Acción 2018</a:t>
            </a:r>
            <a:endParaRPr lang="en-US" sz="8800" b="1" dirty="0">
              <a:solidFill>
                <a:srgbClr val="92D050"/>
              </a:solidFill>
              <a:latin typeface="Helvetica Inserat LT Std" panose="020B080603070205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0496" y="368340"/>
            <a:ext cx="11371007" cy="454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LINEA 1</a:t>
            </a:r>
            <a:r>
              <a:rPr lang="es-ES" sz="3200" b="1" dirty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: </a:t>
            </a:r>
            <a:r>
              <a:rPr lang="es-ES" sz="2800" dirty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Reactivación del GDR como plataforma para la promoción del diálogo de políticas sobre el desarrollo territorial rural sostenible.</a:t>
            </a:r>
            <a:endParaRPr lang="en-US" sz="2400" dirty="0">
              <a:solidFill>
                <a:srgbClr val="0070C0"/>
              </a:solidFill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b="1" dirty="0" smtClean="0">
              <a:solidFill>
                <a:srgbClr val="0070C0"/>
              </a:solidFill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LINEA 2: </a:t>
            </a:r>
            <a:r>
              <a:rPr lang="es-ES" sz="2800" dirty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Diálogo y formación sobre dinámicas territoriales y restauración de </a:t>
            </a:r>
            <a:r>
              <a:rPr lang="es-ES" sz="2800" dirty="0" smtClean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ecosistemas.</a:t>
            </a:r>
            <a:endParaRPr lang="en-US" sz="2400" dirty="0">
              <a:solidFill>
                <a:srgbClr val="0070C0"/>
              </a:solidFill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SV" b="1" dirty="0" smtClean="0">
              <a:solidFill>
                <a:srgbClr val="0070C0"/>
              </a:solidFill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SV" sz="3200" b="1" dirty="0" smtClean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LINEA 3: </a:t>
            </a:r>
            <a:r>
              <a:rPr lang="es-SV" sz="2800" dirty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Participación en procesos de incidencia relevantes para el desarrollo rural territorial </a:t>
            </a:r>
            <a:r>
              <a:rPr lang="es-SV" sz="2800" dirty="0" smtClean="0">
                <a:solidFill>
                  <a:srgbClr val="0070C0"/>
                </a:solidFill>
                <a:latin typeface="HP Simplified" panose="020B0604020204020204" pitchFamily="34" charset="0"/>
                <a:ea typeface="STKaiti"/>
                <a:cs typeface="Tahoma" panose="020B0604030504040204" pitchFamily="34" charset="0"/>
              </a:rPr>
              <a:t>sostenible.</a:t>
            </a:r>
            <a:endParaRPr lang="en-US" sz="2400" dirty="0">
              <a:solidFill>
                <a:srgbClr val="0070C0"/>
              </a:solidFill>
              <a:latin typeface="HP Simplified" panose="020B0604020204020204" pitchFamily="34" charset="0"/>
              <a:ea typeface="STKaiti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SV" sz="2000" dirty="0">
                <a:latin typeface="Book Antiqua" panose="02040602050305030304" pitchFamily="18" charset="0"/>
                <a:ea typeface="STKaiti"/>
                <a:cs typeface="Tahoma" panose="020B0604030504040204" pitchFamily="34" charset="0"/>
              </a:rPr>
              <a:t> </a:t>
            </a:r>
            <a:endParaRPr lang="en-US" dirty="0">
              <a:effectLst/>
              <a:latin typeface="Corbel" panose="020B0503020204020204" pitchFamily="34" charset="0"/>
              <a:ea typeface="STKait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3962" y="229905"/>
            <a:ext cx="11474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 DE TRABAJO 1</a:t>
            </a:r>
            <a:r>
              <a:rPr lang="es-SV" sz="2400" b="1" dirty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SV" sz="2400" dirty="0">
                <a:solidFill>
                  <a:srgbClr val="000000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Reactivación del  GDR como plataforma para la promoción del diálogo de políticas sobre el desarrollo territorial rural sostenible </a:t>
            </a:r>
            <a:endParaRPr lang="en-US" sz="2400" dirty="0">
              <a:latin typeface="HP Simplified" panose="020B0604020204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16620"/>
              </p:ext>
            </p:extLst>
          </p:nvPr>
        </p:nvGraphicFramePr>
        <p:xfrm>
          <a:off x="353962" y="1548581"/>
          <a:ext cx="11474244" cy="430872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37122">
                  <a:extLst>
                    <a:ext uri="{9D8B030D-6E8A-4147-A177-3AD203B41FA5}">
                      <a16:colId xmlns:a16="http://schemas.microsoft.com/office/drawing/2014/main" xmlns="" val="3062992277"/>
                    </a:ext>
                  </a:extLst>
                </a:gridCol>
                <a:gridCol w="5737122">
                  <a:extLst>
                    <a:ext uri="{9D8B030D-6E8A-4147-A177-3AD203B41FA5}">
                      <a16:colId xmlns:a16="http://schemas.microsoft.com/office/drawing/2014/main" xmlns="" val="1616946775"/>
                    </a:ext>
                  </a:extLst>
                </a:gridCol>
              </a:tblGrid>
              <a:tr h="295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Objetivos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Específicos</a:t>
                      </a:r>
                      <a:endParaRPr lang="en-US" sz="24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Actividades</a:t>
                      </a:r>
                      <a:endParaRPr lang="en-US" sz="24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606269088"/>
                  </a:ext>
                </a:extLst>
              </a:tr>
              <a:tr h="385400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1.1</a:t>
                      </a:r>
                      <a:r>
                        <a:rPr lang="es-SV" sz="2000" dirty="0">
                          <a:effectLst/>
                        </a:rPr>
                        <a:t> Contar con una propuesta conceptual y Plan de Trabajo 2018 que permita relanzar al GDR y coordinar acciones con otras redes y plataformas: RED DT, RED CODET, CNAF.</a:t>
                      </a:r>
                      <a:endParaRPr lang="en-US" sz="2000" b="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Jornada de Planificación con Grupo de Relanzamiento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99958505"/>
                  </a:ext>
                </a:extLst>
              </a:tr>
              <a:tr h="300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Realizar nota conceptual de relanzamiento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192383041"/>
                  </a:ext>
                </a:extLst>
              </a:tr>
              <a:tr h="727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Realizar Taller ampliado de relanzamiento (presentación de Nota Conceptual) y acuerdos básicos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36328760"/>
                  </a:ext>
                </a:extLst>
              </a:tr>
              <a:tr h="8957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1.2</a:t>
                      </a:r>
                      <a:r>
                        <a:rPr lang="es-SV" sz="2000" dirty="0">
                          <a:effectLst/>
                        </a:rPr>
                        <a:t> Establecer e implementar una estrategia de comunicación para GDR: logo, redes sociales, mensajes clave etc.</a:t>
                      </a:r>
                      <a:endParaRPr lang="en-US" sz="2000" b="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Reunión con Red de comunicadores RED DT y  MAG para gestionar apoyos a la estrategia de comunicación, incluyendo nueva imagen (logo)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89925466"/>
                  </a:ext>
                </a:extLst>
              </a:tr>
              <a:tr h="463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1.3</a:t>
                      </a:r>
                      <a:r>
                        <a:rPr lang="es-SV" sz="2000" dirty="0">
                          <a:effectLst/>
                        </a:rPr>
                        <a:t> Elaborar líneas de acción para una estrategia de sostenibilidad del GDR.</a:t>
                      </a:r>
                      <a:endParaRPr lang="en-US" sz="2000" b="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Reunión con  Grupo de Relanzamiento para definir líneas de acción 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34654468"/>
                  </a:ext>
                </a:extLst>
              </a:tr>
              <a:tr h="4630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>
                          <a:effectLst/>
                        </a:rPr>
                        <a:t>1.4</a:t>
                      </a:r>
                      <a:r>
                        <a:rPr lang="es-SV" sz="2000" dirty="0">
                          <a:effectLst/>
                        </a:rPr>
                        <a:t> Evaluación anual y líneas de trabajo para próximo período (definir temporalidad)</a:t>
                      </a:r>
                      <a:endParaRPr lang="en-US" sz="2000" b="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Taller de evaluación y definición de futuras líneas de trabajo</a:t>
                      </a:r>
                      <a:endParaRPr lang="en-US" sz="2000" dirty="0">
                        <a:effectLst/>
                        <a:latin typeface="HP Simplified" panose="020B0604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28914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2787" y="392132"/>
            <a:ext cx="1143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 DE TRABAJO 2</a:t>
            </a:r>
            <a:r>
              <a:rPr lang="es-SV" sz="2400" b="1" dirty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SV" sz="2400" b="1" dirty="0">
                <a:solidFill>
                  <a:srgbClr val="000000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2400" dirty="0">
                <a:solidFill>
                  <a:srgbClr val="000000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 y formación sobre dinámicas territoriales y  restauración de ecosistemas</a:t>
            </a:r>
            <a:endParaRPr lang="en-US" sz="2400" dirty="0">
              <a:latin typeface="HP Simplified" panose="020B0604020204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956541"/>
              </p:ext>
            </p:extLst>
          </p:nvPr>
        </p:nvGraphicFramePr>
        <p:xfrm>
          <a:off x="422787" y="1601298"/>
          <a:ext cx="11434916" cy="463111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17458">
                  <a:extLst>
                    <a:ext uri="{9D8B030D-6E8A-4147-A177-3AD203B41FA5}">
                      <a16:colId xmlns:a16="http://schemas.microsoft.com/office/drawing/2014/main" xmlns="" val="1912294759"/>
                    </a:ext>
                  </a:extLst>
                </a:gridCol>
                <a:gridCol w="5717458">
                  <a:extLst>
                    <a:ext uri="{9D8B030D-6E8A-4147-A177-3AD203B41FA5}">
                      <a16:colId xmlns:a16="http://schemas.microsoft.com/office/drawing/2014/main" xmlns="" val="1152785983"/>
                    </a:ext>
                  </a:extLst>
                </a:gridCol>
              </a:tblGrid>
              <a:tr h="190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Objetivos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Específicos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2851" marR="4285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Actividades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2851" marR="42851" marT="0" marB="0" anchor="b"/>
                </a:tc>
                <a:extLst>
                  <a:ext uri="{0D108BD9-81ED-4DB2-BD59-A6C34878D82A}">
                    <a16:rowId xmlns:a16="http://schemas.microsoft.com/office/drawing/2014/main" xmlns="" val="3599695505"/>
                  </a:ext>
                </a:extLst>
              </a:tr>
              <a:tr h="71438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2.1 Promover  la integración de la dimensión ambiental  a la planificación participativa de los territorios.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2851" marR="4285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Presentación de estudios, sistematizaciones, diagnósticos territoriales y otros sobre restauración de ecosistemas, manejo de recursos naturales, dinámicas territoriales y otros.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2851" marR="4285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188456452"/>
                  </a:ext>
                </a:extLst>
              </a:tr>
              <a:tr h="691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Realización de intercambios, giras de campo y otras actividades que muestren experiencias territoriales de restauración (pendiente definición de  objetivos, número de intercambios, participantes y lugar).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2851" marR="428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97033054"/>
                  </a:ext>
                </a:extLst>
              </a:tr>
              <a:tr h="254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Participación en la preparación y realización de la Semana DT 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42851" marR="428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791911796"/>
                  </a:ext>
                </a:extLst>
              </a:tr>
              <a:tr h="422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Realizar un módulo práctico en diplomado RED DT que integre la temática de restauración y manejo de recursos naturales  </a:t>
                      </a:r>
                      <a:endParaRPr lang="en-US" sz="20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42851" marR="4285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90098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6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5523" y="274145"/>
            <a:ext cx="11184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 DE TRABAJO 3</a:t>
            </a:r>
            <a:r>
              <a:rPr lang="es-SV" sz="2400" b="1" dirty="0">
                <a:solidFill>
                  <a:schemeClr val="accent5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SV" sz="2400" b="1" dirty="0">
                <a:solidFill>
                  <a:srgbClr val="000000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2400" dirty="0">
                <a:solidFill>
                  <a:srgbClr val="000000"/>
                </a:solidFill>
                <a:latin typeface="HP Simplified" panose="020B0604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Participación en procesos de incidencia relevantes para el desarrollo rural territorial sostenible</a:t>
            </a:r>
            <a:endParaRPr lang="en-US" sz="2400" dirty="0">
              <a:latin typeface="HP Simplified" panose="020B0604020204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85790"/>
              </p:ext>
            </p:extLst>
          </p:nvPr>
        </p:nvGraphicFramePr>
        <p:xfrm>
          <a:off x="555521" y="1714501"/>
          <a:ext cx="11184194" cy="30004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592097">
                  <a:extLst>
                    <a:ext uri="{9D8B030D-6E8A-4147-A177-3AD203B41FA5}">
                      <a16:colId xmlns:a16="http://schemas.microsoft.com/office/drawing/2014/main" xmlns="" val="4274919108"/>
                    </a:ext>
                  </a:extLst>
                </a:gridCol>
                <a:gridCol w="5592097">
                  <a:extLst>
                    <a:ext uri="{9D8B030D-6E8A-4147-A177-3AD203B41FA5}">
                      <a16:colId xmlns:a16="http://schemas.microsoft.com/office/drawing/2014/main" xmlns="" val="3694386356"/>
                    </a:ext>
                  </a:extLst>
                </a:gridCol>
              </a:tblGrid>
              <a:tr h="14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Objetivos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Específicos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32968" marR="32968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Actividades</a:t>
                      </a:r>
                      <a:endParaRPr lang="en-US" sz="24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32968" marR="329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566998767"/>
                  </a:ext>
                </a:extLst>
              </a:tr>
              <a:tr h="29859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3.1 Acompañar las acciones de incidencia de redes y plataformas que abordan temas relevantes para el desarrollo rural territorial sostenible.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  <a:ea typeface="STKaiti"/>
                        <a:cs typeface="Tahoma" panose="020B0604030504040204" pitchFamily="34" charset="0"/>
                      </a:endParaRPr>
                    </a:p>
                  </a:txBody>
                  <a:tcPr marL="32968" marR="3296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Participación en reuniones Comité Nacional de Agricultura Familiar, CNAF, RED DT, RED CODET.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32968" marR="329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862276338"/>
                  </a:ext>
                </a:extLst>
              </a:tr>
              <a:tr h="463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Presentación de propuestas de Ley o Políticas sobre agricultura familiar, soberanía alimentaria, agroecología y otros en reuniones de RED DT y Mancomunidades.</a:t>
                      </a:r>
                      <a:endParaRPr lang="en-US" sz="20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32968" marR="329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770266610"/>
                  </a:ext>
                </a:extLst>
              </a:tr>
              <a:tr h="266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2000" dirty="0">
                          <a:effectLst/>
                        </a:rPr>
                        <a:t>Seguimiento a las actividades de implementación de Política Agroecología promovida por CNAF</a:t>
                      </a:r>
                      <a:endParaRPr lang="en-US" sz="20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32968" marR="3296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08271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0" y="5015345"/>
            <a:ext cx="12192000" cy="184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68D6FDCC-6FCF-46D4-B548-AE96DABB99C4}"/>
              </a:ext>
            </a:extLst>
          </p:cNvPr>
          <p:cNvSpPr txBox="1"/>
          <p:nvPr/>
        </p:nvSpPr>
        <p:spPr>
          <a:xfrm>
            <a:off x="224675" y="968372"/>
            <a:ext cx="11742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9600" dirty="0" smtClean="0">
                <a:solidFill>
                  <a:srgbClr val="92D050"/>
                </a:solidFill>
                <a:latin typeface="Helvetica Inserat LT Std" panose="020B0806030702050204" pitchFamily="34" charset="0"/>
              </a:rPr>
              <a:t>GRUPO DE DIÁLOGO RURAL (GDR)</a:t>
            </a:r>
            <a:endParaRPr lang="es-SV" sz="9600" dirty="0">
              <a:solidFill>
                <a:srgbClr val="92D050"/>
              </a:solidFill>
              <a:latin typeface="Helvetica Inserat LT Std" panose="020B080603070205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10495" y="5336507"/>
            <a:ext cx="11371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chemeClr val="accent5"/>
                </a:solidFill>
                <a:latin typeface="HP Simplified" panose="020B0604020204020204" pitchFamily="34" charset="0"/>
              </a:rPr>
              <a:t>NUEVA IDENTIDAD GRÁFICA</a:t>
            </a:r>
            <a:endParaRPr lang="en-US" sz="6000" b="1" dirty="0">
              <a:solidFill>
                <a:schemeClr val="accent5"/>
              </a:solidFill>
              <a:latin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8979" b="9680"/>
          <a:stretch/>
        </p:blipFill>
        <p:spPr>
          <a:xfrm>
            <a:off x="518846" y="471948"/>
            <a:ext cx="4322270" cy="19910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14" y="2705969"/>
            <a:ext cx="4727934" cy="37955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4914"/>
          <a:stretch/>
        </p:blipFill>
        <p:spPr>
          <a:xfrm>
            <a:off x="7214159" y="471948"/>
            <a:ext cx="4240302" cy="1977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33" y="2573952"/>
            <a:ext cx="4927568" cy="39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ud y forma física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3_TF02922391.potx" id="{9CC8F11D-4903-4974-8199-631754F1E5BE}" vid="{2F01A7E0-C48F-4240-A8E0-3733B54D6BA9}"/>
    </a:ext>
  </a:extLst>
</a:theme>
</file>

<file path=ppt/theme/theme2.xml><?xml version="1.0" encoding="utf-8"?>
<a:theme xmlns:a="http://schemas.openxmlformats.org/drawingml/2006/main" name="Tema d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salud y bienestar (panorámica)</Template>
  <TotalTime>1282</TotalTime>
  <Words>533</Words>
  <Application>Microsoft Office PowerPoint</Application>
  <PresentationFormat>Panorámica</PresentationFormat>
  <Paragraphs>49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Corbel</vt:lpstr>
      <vt:lpstr>Helvetica Inserat LT Std</vt:lpstr>
      <vt:lpstr>HP Simplified</vt:lpstr>
      <vt:lpstr>STKaiti</vt:lpstr>
      <vt:lpstr>Tahoma</vt:lpstr>
      <vt:lpstr>Times New Roman</vt:lpstr>
      <vt:lpstr>Salud y forma física 16x9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título con imágenes</dc:title>
  <dc:creator>Enrique Merlos</dc:creator>
  <cp:lastModifiedBy>FPRISMA</cp:lastModifiedBy>
  <cp:revision>72</cp:revision>
  <cp:lastPrinted>2018-01-25T13:58:45Z</cp:lastPrinted>
  <dcterms:created xsi:type="dcterms:W3CDTF">2018-01-24T14:22:13Z</dcterms:created>
  <dcterms:modified xsi:type="dcterms:W3CDTF">2018-03-14T13:20:40Z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