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540" r:id="rId2"/>
    <p:sldId id="542" r:id="rId3"/>
    <p:sldId id="543" r:id="rId4"/>
    <p:sldId id="581" r:id="rId5"/>
    <p:sldId id="582" r:id="rId6"/>
    <p:sldId id="583" r:id="rId7"/>
    <p:sldId id="584" r:id="rId8"/>
    <p:sldId id="585" r:id="rId9"/>
    <p:sldId id="261" r:id="rId10"/>
    <p:sldId id="573" r:id="rId11"/>
    <p:sldId id="444" r:id="rId12"/>
    <p:sldId id="438" r:id="rId13"/>
    <p:sldId id="439" r:id="rId14"/>
    <p:sldId id="440" r:id="rId15"/>
    <p:sldId id="441" r:id="rId16"/>
    <p:sldId id="442" r:id="rId17"/>
    <p:sldId id="447" r:id="rId18"/>
    <p:sldId id="325" r:id="rId19"/>
    <p:sldId id="285" r:id="rId20"/>
    <p:sldId id="467" r:id="rId21"/>
    <p:sldId id="468" r:id="rId22"/>
    <p:sldId id="326" r:id="rId23"/>
    <p:sldId id="429" r:id="rId24"/>
    <p:sldId id="448" r:id="rId25"/>
    <p:sldId id="574" r:id="rId26"/>
    <p:sldId id="428" r:id="rId27"/>
    <p:sldId id="576" r:id="rId28"/>
    <p:sldId id="554" r:id="rId29"/>
    <p:sldId id="555" r:id="rId30"/>
    <p:sldId id="586" r:id="rId31"/>
    <p:sldId id="587" r:id="rId32"/>
    <p:sldId id="556" r:id="rId33"/>
    <p:sldId id="570" r:id="rId34"/>
    <p:sldId id="558" r:id="rId35"/>
    <p:sldId id="559" r:id="rId36"/>
    <p:sldId id="458" r:id="rId37"/>
    <p:sldId id="551" r:id="rId38"/>
    <p:sldId id="544" r:id="rId39"/>
    <p:sldId id="457" r:id="rId40"/>
    <p:sldId id="577" r:id="rId41"/>
    <p:sldId id="561" r:id="rId42"/>
    <p:sldId id="564" r:id="rId43"/>
    <p:sldId id="464" r:id="rId44"/>
    <p:sldId id="474" r:id="rId45"/>
    <p:sldId id="589" r:id="rId46"/>
    <p:sldId id="590" r:id="rId47"/>
    <p:sldId id="568" r:id="rId48"/>
  </p:sldIdLst>
  <p:sldSz cx="9144000" cy="6858000" type="screen4x3"/>
  <p:notesSz cx="7086600" cy="9024938"/>
  <p:defaultTextStyle>
    <a:defPPr>
      <a:defRPr lang="es-HN"/>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0B"/>
    <a:srgbClr val="F75107"/>
    <a:srgbClr val="6CA62C"/>
    <a:srgbClr val="F160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2" autoAdjust="0"/>
    <p:restoredTop sz="84050" autoAdjust="0"/>
  </p:normalViewPr>
  <p:slideViewPr>
    <p:cSldViewPr>
      <p:cViewPr varScale="1">
        <p:scale>
          <a:sx n="73" d="100"/>
          <a:sy n="73" d="100"/>
        </p:scale>
        <p:origin x="61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92633-4663-405E-89FD-1315A415E80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HN"/>
        </a:p>
      </dgm:t>
    </dgm:pt>
    <dgm:pt modelId="{93F619F0-6C78-4F30-9A0D-E57D737639BF}">
      <dgm:prSet phldrT="[Texto]"/>
      <dgm:spPr>
        <a:solidFill>
          <a:srgbClr val="F5910B"/>
        </a:solidFill>
      </dgm:spPr>
      <dgm:t>
        <a:bodyPr/>
        <a:lstStyle/>
        <a:p>
          <a:r>
            <a:rPr lang="es-HN" dirty="0" smtClean="0"/>
            <a:t>Financiera</a:t>
          </a:r>
          <a:endParaRPr lang="es-HN" dirty="0"/>
        </a:p>
      </dgm:t>
    </dgm:pt>
    <dgm:pt modelId="{F5C68E4B-BF11-4D67-87B5-ECEF9DA69436}" type="parTrans" cxnId="{608CBCF0-A0B2-4884-95CB-58CFBE35D4CB}">
      <dgm:prSet/>
      <dgm:spPr/>
      <dgm:t>
        <a:bodyPr/>
        <a:lstStyle/>
        <a:p>
          <a:endParaRPr lang="es-HN"/>
        </a:p>
      </dgm:t>
    </dgm:pt>
    <dgm:pt modelId="{7C212C04-E657-462A-A938-D948A2B9CE0B}" type="sibTrans" cxnId="{608CBCF0-A0B2-4884-95CB-58CFBE35D4CB}">
      <dgm:prSet/>
      <dgm:spPr/>
      <dgm:t>
        <a:bodyPr/>
        <a:lstStyle/>
        <a:p>
          <a:endParaRPr lang="es-HN"/>
        </a:p>
      </dgm:t>
    </dgm:pt>
    <dgm:pt modelId="{AF0EF02B-0E29-44B1-8D16-AB086568F258}">
      <dgm:prSet phldrT="[Texto]"/>
      <dgm:spPr/>
      <dgm:t>
        <a:bodyPr/>
        <a:lstStyle/>
        <a:p>
          <a:r>
            <a:rPr lang="es-HN" dirty="0" smtClean="0"/>
            <a:t>5% Grupo Agrolíbano</a:t>
          </a:r>
          <a:endParaRPr lang="es-HN" dirty="0"/>
        </a:p>
      </dgm:t>
    </dgm:pt>
    <dgm:pt modelId="{40EA2B37-E7BB-4121-8692-527213B9DCE2}" type="parTrans" cxnId="{AB575D92-C5EE-46D8-AA9E-85D4F0A3FDC0}">
      <dgm:prSet/>
      <dgm:spPr/>
      <dgm:t>
        <a:bodyPr/>
        <a:lstStyle/>
        <a:p>
          <a:endParaRPr lang="es-HN"/>
        </a:p>
      </dgm:t>
    </dgm:pt>
    <dgm:pt modelId="{D1694AD8-3911-4888-B96D-E688BCB80BCC}" type="sibTrans" cxnId="{AB575D92-C5EE-46D8-AA9E-85D4F0A3FDC0}">
      <dgm:prSet/>
      <dgm:spPr/>
      <dgm:t>
        <a:bodyPr/>
        <a:lstStyle/>
        <a:p>
          <a:endParaRPr lang="es-HN"/>
        </a:p>
      </dgm:t>
    </dgm:pt>
    <dgm:pt modelId="{5F64FEC2-C524-422C-96A4-E939AA9BC29A}">
      <dgm:prSet phldrT="[Texto]"/>
      <dgm:spPr/>
      <dgm:t>
        <a:bodyPr/>
        <a:lstStyle/>
        <a:p>
          <a:r>
            <a:rPr lang="es-HN" dirty="0" smtClean="0"/>
            <a:t>Gestión de corresponsabilidad local(beneficiarios, alcaldías, otros actores nacionales)</a:t>
          </a:r>
          <a:endParaRPr lang="es-HN" dirty="0"/>
        </a:p>
      </dgm:t>
    </dgm:pt>
    <dgm:pt modelId="{4FC41437-8A66-4E10-9C2D-5D683E045E71}" type="parTrans" cxnId="{71A6389C-B415-4AA4-B210-FEEFA3D501A3}">
      <dgm:prSet/>
      <dgm:spPr/>
      <dgm:t>
        <a:bodyPr/>
        <a:lstStyle/>
        <a:p>
          <a:endParaRPr lang="es-HN"/>
        </a:p>
      </dgm:t>
    </dgm:pt>
    <dgm:pt modelId="{28B427F1-FEAB-414B-9948-50F2346784C4}" type="sibTrans" cxnId="{71A6389C-B415-4AA4-B210-FEEFA3D501A3}">
      <dgm:prSet/>
      <dgm:spPr/>
      <dgm:t>
        <a:bodyPr/>
        <a:lstStyle/>
        <a:p>
          <a:endParaRPr lang="es-HN"/>
        </a:p>
      </dgm:t>
    </dgm:pt>
    <dgm:pt modelId="{3A670DD9-09E8-4CBF-9105-2B2FC5496C1A}">
      <dgm:prSet phldrT="[Texto]"/>
      <dgm:spPr>
        <a:solidFill>
          <a:srgbClr val="F5910B"/>
        </a:solidFill>
      </dgm:spPr>
      <dgm:t>
        <a:bodyPr/>
        <a:lstStyle/>
        <a:p>
          <a:r>
            <a:rPr lang="es-HN" dirty="0" smtClean="0"/>
            <a:t>Técnica</a:t>
          </a:r>
          <a:endParaRPr lang="es-HN" dirty="0"/>
        </a:p>
      </dgm:t>
    </dgm:pt>
    <dgm:pt modelId="{20973528-7732-4355-A572-791D79CA75D4}" type="parTrans" cxnId="{18642A24-2CBC-465B-ADC8-290571DB4E64}">
      <dgm:prSet/>
      <dgm:spPr/>
      <dgm:t>
        <a:bodyPr/>
        <a:lstStyle/>
        <a:p>
          <a:endParaRPr lang="es-HN"/>
        </a:p>
      </dgm:t>
    </dgm:pt>
    <dgm:pt modelId="{635C0455-2B8D-47BD-8813-C5D85434A8DB}" type="sibTrans" cxnId="{18642A24-2CBC-465B-ADC8-290571DB4E64}">
      <dgm:prSet/>
      <dgm:spPr/>
      <dgm:t>
        <a:bodyPr/>
        <a:lstStyle/>
        <a:p>
          <a:endParaRPr lang="es-HN"/>
        </a:p>
      </dgm:t>
    </dgm:pt>
    <dgm:pt modelId="{B76D405C-A774-4439-B047-E84D4B6CE7F0}">
      <dgm:prSet phldrT="[Texto]"/>
      <dgm:spPr/>
      <dgm:t>
        <a:bodyPr/>
        <a:lstStyle/>
        <a:p>
          <a:r>
            <a:rPr lang="es-HN" dirty="0" smtClean="0"/>
            <a:t>Equipo de trabajo especializado </a:t>
          </a:r>
          <a:endParaRPr lang="es-HN" dirty="0"/>
        </a:p>
      </dgm:t>
    </dgm:pt>
    <dgm:pt modelId="{2B7951B7-6C43-443F-BF67-D67C43CC324E}" type="parTrans" cxnId="{082A878C-CA59-40B9-BFC6-044E6D061B0B}">
      <dgm:prSet/>
      <dgm:spPr/>
      <dgm:t>
        <a:bodyPr/>
        <a:lstStyle/>
        <a:p>
          <a:endParaRPr lang="es-HN"/>
        </a:p>
      </dgm:t>
    </dgm:pt>
    <dgm:pt modelId="{C9823DD3-6063-45AB-89CE-9AACD11AA74C}" type="sibTrans" cxnId="{082A878C-CA59-40B9-BFC6-044E6D061B0B}">
      <dgm:prSet/>
      <dgm:spPr/>
      <dgm:t>
        <a:bodyPr/>
        <a:lstStyle/>
        <a:p>
          <a:endParaRPr lang="es-HN"/>
        </a:p>
      </dgm:t>
    </dgm:pt>
    <dgm:pt modelId="{370B2A88-B6E3-4F9A-9A2E-8F80B24A9111}">
      <dgm:prSet phldrT="[Texto]"/>
      <dgm:spPr/>
      <dgm:t>
        <a:bodyPr/>
        <a:lstStyle/>
        <a:p>
          <a:r>
            <a:rPr lang="es-HN" dirty="0" smtClean="0"/>
            <a:t>Equipo de trabajo fortalecido</a:t>
          </a:r>
          <a:endParaRPr lang="es-HN" dirty="0"/>
        </a:p>
      </dgm:t>
    </dgm:pt>
    <dgm:pt modelId="{2F2C0207-9369-43FF-AFA7-1B87653C8D18}" type="parTrans" cxnId="{1188CC22-8693-4BBB-8D4C-957AF5F25EEC}">
      <dgm:prSet/>
      <dgm:spPr/>
      <dgm:t>
        <a:bodyPr/>
        <a:lstStyle/>
        <a:p>
          <a:endParaRPr lang="es-HN"/>
        </a:p>
      </dgm:t>
    </dgm:pt>
    <dgm:pt modelId="{0D2D6C88-D13F-438B-BFC8-3DEBD0971218}" type="sibTrans" cxnId="{1188CC22-8693-4BBB-8D4C-957AF5F25EEC}">
      <dgm:prSet/>
      <dgm:spPr/>
      <dgm:t>
        <a:bodyPr/>
        <a:lstStyle/>
        <a:p>
          <a:endParaRPr lang="es-HN"/>
        </a:p>
      </dgm:t>
    </dgm:pt>
    <dgm:pt modelId="{D7F61D28-35BE-4BBE-BD5E-42C8CA1080F9}">
      <dgm:prSet phldrT="[Texto]"/>
      <dgm:spPr>
        <a:solidFill>
          <a:srgbClr val="F5910B"/>
        </a:solidFill>
      </dgm:spPr>
      <dgm:t>
        <a:bodyPr/>
        <a:lstStyle/>
        <a:p>
          <a:r>
            <a:rPr lang="es-HN" dirty="0" smtClean="0"/>
            <a:t>Comunitaria</a:t>
          </a:r>
          <a:endParaRPr lang="es-HN" dirty="0"/>
        </a:p>
      </dgm:t>
    </dgm:pt>
    <dgm:pt modelId="{5FD967B4-926C-4BF1-94D1-F9050EA7093F}" type="parTrans" cxnId="{FCD27800-9740-4F70-903F-9BBF12CB42C2}">
      <dgm:prSet/>
      <dgm:spPr/>
      <dgm:t>
        <a:bodyPr/>
        <a:lstStyle/>
        <a:p>
          <a:endParaRPr lang="es-HN"/>
        </a:p>
      </dgm:t>
    </dgm:pt>
    <dgm:pt modelId="{C6EEE675-1C4E-4EA4-A517-76B3FA4F36B2}" type="sibTrans" cxnId="{FCD27800-9740-4F70-903F-9BBF12CB42C2}">
      <dgm:prSet/>
      <dgm:spPr/>
      <dgm:t>
        <a:bodyPr/>
        <a:lstStyle/>
        <a:p>
          <a:endParaRPr lang="es-HN"/>
        </a:p>
      </dgm:t>
    </dgm:pt>
    <dgm:pt modelId="{FC85599A-3484-4CA1-8D80-2F8FA1EBDACA}">
      <dgm:prSet phldrT="[Texto]"/>
      <dgm:spPr/>
      <dgm:t>
        <a:bodyPr/>
        <a:lstStyle/>
        <a:p>
          <a:r>
            <a:rPr lang="es-HN" dirty="0" smtClean="0"/>
            <a:t>Desarrollo de capacidades locales</a:t>
          </a:r>
          <a:endParaRPr lang="es-HN" dirty="0"/>
        </a:p>
      </dgm:t>
    </dgm:pt>
    <dgm:pt modelId="{6C552F3B-F911-4C97-A71C-A5C4016DBAE9}" type="parTrans" cxnId="{359DB550-7B94-42BA-AD57-C914DA888E24}">
      <dgm:prSet/>
      <dgm:spPr/>
      <dgm:t>
        <a:bodyPr/>
        <a:lstStyle/>
        <a:p>
          <a:endParaRPr lang="es-HN"/>
        </a:p>
      </dgm:t>
    </dgm:pt>
    <dgm:pt modelId="{19E8D1F7-624A-41D3-960C-46BE458C2AA3}" type="sibTrans" cxnId="{359DB550-7B94-42BA-AD57-C914DA888E24}">
      <dgm:prSet/>
      <dgm:spPr/>
      <dgm:t>
        <a:bodyPr/>
        <a:lstStyle/>
        <a:p>
          <a:endParaRPr lang="es-HN"/>
        </a:p>
      </dgm:t>
    </dgm:pt>
    <dgm:pt modelId="{29B3EE7C-F587-48AC-9C22-E49068534C29}">
      <dgm:prSet phldrT="[Texto]"/>
      <dgm:spPr/>
      <dgm:t>
        <a:bodyPr/>
        <a:lstStyle/>
        <a:p>
          <a:r>
            <a:rPr lang="es-HN" dirty="0" smtClean="0"/>
            <a:t>Fortalecimiento de la organización comunitaria</a:t>
          </a:r>
          <a:endParaRPr lang="es-HN" dirty="0"/>
        </a:p>
      </dgm:t>
    </dgm:pt>
    <dgm:pt modelId="{3E1218CB-9D8B-4365-B7AD-586ABD4BA35E}" type="parTrans" cxnId="{4DA4EC70-61FE-47E9-92A1-5F55AD0B3316}">
      <dgm:prSet/>
      <dgm:spPr/>
      <dgm:t>
        <a:bodyPr/>
        <a:lstStyle/>
        <a:p>
          <a:endParaRPr lang="es-HN"/>
        </a:p>
      </dgm:t>
    </dgm:pt>
    <dgm:pt modelId="{09510405-465B-41A7-A143-831397120CAD}" type="sibTrans" cxnId="{4DA4EC70-61FE-47E9-92A1-5F55AD0B3316}">
      <dgm:prSet/>
      <dgm:spPr/>
      <dgm:t>
        <a:bodyPr/>
        <a:lstStyle/>
        <a:p>
          <a:endParaRPr lang="es-HN"/>
        </a:p>
      </dgm:t>
    </dgm:pt>
    <dgm:pt modelId="{68557DE0-74B8-45F9-AB34-D01390D7B80F}">
      <dgm:prSet phldrT="[Texto]"/>
      <dgm:spPr/>
      <dgm:t>
        <a:bodyPr/>
        <a:lstStyle/>
        <a:p>
          <a:r>
            <a:rPr lang="es-HN" dirty="0" smtClean="0"/>
            <a:t>Gestión de proyectos financiados por cooperación externa</a:t>
          </a:r>
          <a:endParaRPr lang="es-HN" dirty="0"/>
        </a:p>
      </dgm:t>
    </dgm:pt>
    <dgm:pt modelId="{806D6D2A-8237-4B51-A115-EDC92F62F620}" type="parTrans" cxnId="{E1D71020-541C-41A5-BD53-BE7795AEF2FC}">
      <dgm:prSet/>
      <dgm:spPr/>
      <dgm:t>
        <a:bodyPr/>
        <a:lstStyle/>
        <a:p>
          <a:endParaRPr lang="es-HN"/>
        </a:p>
      </dgm:t>
    </dgm:pt>
    <dgm:pt modelId="{0A31D822-0F09-4A2E-A918-86B618AD4490}" type="sibTrans" cxnId="{E1D71020-541C-41A5-BD53-BE7795AEF2FC}">
      <dgm:prSet/>
      <dgm:spPr/>
      <dgm:t>
        <a:bodyPr/>
        <a:lstStyle/>
        <a:p>
          <a:endParaRPr lang="es-HN"/>
        </a:p>
      </dgm:t>
    </dgm:pt>
    <dgm:pt modelId="{40F39923-D5FE-4346-A4A1-B78D90D16FE2}">
      <dgm:prSet phldrT="[Texto]"/>
      <dgm:spPr/>
      <dgm:t>
        <a:bodyPr/>
        <a:lstStyle/>
        <a:p>
          <a:r>
            <a:rPr lang="es-HN" dirty="0" smtClean="0"/>
            <a:t>Comunidades gestionando sus proyectos de desarrollo </a:t>
          </a:r>
          <a:endParaRPr lang="es-HN" dirty="0"/>
        </a:p>
      </dgm:t>
    </dgm:pt>
    <dgm:pt modelId="{CF789615-F419-45D5-813D-A3DB63227968}" type="parTrans" cxnId="{9857A970-3ECE-46F2-9240-A53420ED8F62}">
      <dgm:prSet/>
      <dgm:spPr/>
      <dgm:t>
        <a:bodyPr/>
        <a:lstStyle/>
        <a:p>
          <a:endParaRPr lang="es-HN"/>
        </a:p>
      </dgm:t>
    </dgm:pt>
    <dgm:pt modelId="{8725F774-4F88-4330-ABCA-D56C2A28BBA0}" type="sibTrans" cxnId="{9857A970-3ECE-46F2-9240-A53420ED8F62}">
      <dgm:prSet/>
      <dgm:spPr/>
      <dgm:t>
        <a:bodyPr/>
        <a:lstStyle/>
        <a:p>
          <a:endParaRPr lang="es-HN"/>
        </a:p>
      </dgm:t>
    </dgm:pt>
    <dgm:pt modelId="{A741FFAC-4061-4168-86E0-21223AA3380E}" type="pres">
      <dgm:prSet presAssocID="{EBB92633-4663-405E-89FD-1315A415E807}" presName="Name0" presStyleCnt="0">
        <dgm:presLayoutVars>
          <dgm:dir/>
          <dgm:animLvl val="lvl"/>
          <dgm:resizeHandles val="exact"/>
        </dgm:presLayoutVars>
      </dgm:prSet>
      <dgm:spPr/>
      <dgm:t>
        <a:bodyPr/>
        <a:lstStyle/>
        <a:p>
          <a:endParaRPr lang="es-HN"/>
        </a:p>
      </dgm:t>
    </dgm:pt>
    <dgm:pt modelId="{9BBB4AE1-5308-4748-B6E5-E26A6361E327}" type="pres">
      <dgm:prSet presAssocID="{93F619F0-6C78-4F30-9A0D-E57D737639BF}" presName="linNode" presStyleCnt="0"/>
      <dgm:spPr/>
    </dgm:pt>
    <dgm:pt modelId="{482B1AA3-F2F3-44CC-A24A-0BC3B25A9CF8}" type="pres">
      <dgm:prSet presAssocID="{93F619F0-6C78-4F30-9A0D-E57D737639BF}" presName="parentText" presStyleLbl="node1" presStyleIdx="0" presStyleCnt="3" custScaleX="82324" custScaleY="53179" custLinFactNeighborX="822">
        <dgm:presLayoutVars>
          <dgm:chMax val="1"/>
          <dgm:bulletEnabled val="1"/>
        </dgm:presLayoutVars>
      </dgm:prSet>
      <dgm:spPr/>
      <dgm:t>
        <a:bodyPr/>
        <a:lstStyle/>
        <a:p>
          <a:endParaRPr lang="es-HN"/>
        </a:p>
      </dgm:t>
    </dgm:pt>
    <dgm:pt modelId="{C5557FE0-A0EF-4AE2-9631-1B54E2C11C25}" type="pres">
      <dgm:prSet presAssocID="{93F619F0-6C78-4F30-9A0D-E57D737639BF}" presName="descendantText" presStyleLbl="alignAccFollowNode1" presStyleIdx="0" presStyleCnt="3" custScaleX="113285" custScaleY="68976">
        <dgm:presLayoutVars>
          <dgm:bulletEnabled val="1"/>
        </dgm:presLayoutVars>
      </dgm:prSet>
      <dgm:spPr/>
      <dgm:t>
        <a:bodyPr/>
        <a:lstStyle/>
        <a:p>
          <a:endParaRPr lang="es-HN"/>
        </a:p>
      </dgm:t>
    </dgm:pt>
    <dgm:pt modelId="{E6968E23-93C1-4F16-8FD3-256CAFFA9EAD}" type="pres">
      <dgm:prSet presAssocID="{7C212C04-E657-462A-A938-D948A2B9CE0B}" presName="sp" presStyleCnt="0"/>
      <dgm:spPr/>
    </dgm:pt>
    <dgm:pt modelId="{7082C4E5-C368-4A1A-AE78-77C9BDC266D3}" type="pres">
      <dgm:prSet presAssocID="{3A670DD9-09E8-4CBF-9105-2B2FC5496C1A}" presName="linNode" presStyleCnt="0"/>
      <dgm:spPr/>
    </dgm:pt>
    <dgm:pt modelId="{5BB1929D-8B48-4F8F-9567-F967C5E0A1EE}" type="pres">
      <dgm:prSet presAssocID="{3A670DD9-09E8-4CBF-9105-2B2FC5496C1A}" presName="parentText" presStyleLbl="node1" presStyleIdx="1" presStyleCnt="3" custScaleX="83660" custScaleY="49033">
        <dgm:presLayoutVars>
          <dgm:chMax val="1"/>
          <dgm:bulletEnabled val="1"/>
        </dgm:presLayoutVars>
      </dgm:prSet>
      <dgm:spPr/>
      <dgm:t>
        <a:bodyPr/>
        <a:lstStyle/>
        <a:p>
          <a:endParaRPr lang="es-HN"/>
        </a:p>
      </dgm:t>
    </dgm:pt>
    <dgm:pt modelId="{E18FF09F-B582-4184-935A-C385540109D4}" type="pres">
      <dgm:prSet presAssocID="{3A670DD9-09E8-4CBF-9105-2B2FC5496C1A}" presName="descendantText" presStyleLbl="alignAccFollowNode1" presStyleIdx="1" presStyleCnt="3" custScaleX="109552" custScaleY="58353" custLinFactNeighborX="0" custLinFactNeighborY="-2139">
        <dgm:presLayoutVars>
          <dgm:bulletEnabled val="1"/>
        </dgm:presLayoutVars>
      </dgm:prSet>
      <dgm:spPr/>
      <dgm:t>
        <a:bodyPr/>
        <a:lstStyle/>
        <a:p>
          <a:endParaRPr lang="es-HN"/>
        </a:p>
      </dgm:t>
    </dgm:pt>
    <dgm:pt modelId="{485C25DF-BED4-41D4-A849-7D43220F827B}" type="pres">
      <dgm:prSet presAssocID="{635C0455-2B8D-47BD-8813-C5D85434A8DB}" presName="sp" presStyleCnt="0"/>
      <dgm:spPr/>
    </dgm:pt>
    <dgm:pt modelId="{F2C42E88-3F1C-4158-A632-0556D9A28926}" type="pres">
      <dgm:prSet presAssocID="{D7F61D28-35BE-4BBE-BD5E-42C8CA1080F9}" presName="linNode" presStyleCnt="0"/>
      <dgm:spPr/>
    </dgm:pt>
    <dgm:pt modelId="{3FA8889F-133E-444A-8679-75C959576054}" type="pres">
      <dgm:prSet presAssocID="{D7F61D28-35BE-4BBE-BD5E-42C8CA1080F9}" presName="parentText" presStyleLbl="node1" presStyleIdx="2" presStyleCnt="3" custScaleX="83569" custScaleY="48841">
        <dgm:presLayoutVars>
          <dgm:chMax val="1"/>
          <dgm:bulletEnabled val="1"/>
        </dgm:presLayoutVars>
      </dgm:prSet>
      <dgm:spPr/>
      <dgm:t>
        <a:bodyPr/>
        <a:lstStyle/>
        <a:p>
          <a:endParaRPr lang="es-HN"/>
        </a:p>
      </dgm:t>
    </dgm:pt>
    <dgm:pt modelId="{C727CF25-37AB-4A02-AE1E-81158ACAB850}" type="pres">
      <dgm:prSet presAssocID="{D7F61D28-35BE-4BBE-BD5E-42C8CA1080F9}" presName="descendantText" presStyleLbl="alignAccFollowNode1" presStyleIdx="2" presStyleCnt="3" custScaleX="109535" custScaleY="75885">
        <dgm:presLayoutVars>
          <dgm:bulletEnabled val="1"/>
        </dgm:presLayoutVars>
      </dgm:prSet>
      <dgm:spPr/>
      <dgm:t>
        <a:bodyPr/>
        <a:lstStyle/>
        <a:p>
          <a:endParaRPr lang="es-HN"/>
        </a:p>
      </dgm:t>
    </dgm:pt>
  </dgm:ptLst>
  <dgm:cxnLst>
    <dgm:cxn modelId="{608CBCF0-A0B2-4884-95CB-58CFBE35D4CB}" srcId="{EBB92633-4663-405E-89FD-1315A415E807}" destId="{93F619F0-6C78-4F30-9A0D-E57D737639BF}" srcOrd="0" destOrd="0" parTransId="{F5C68E4B-BF11-4D67-87B5-ECEF9DA69436}" sibTransId="{7C212C04-E657-462A-A938-D948A2B9CE0B}"/>
    <dgm:cxn modelId="{E2215F92-0AFC-45F5-B555-EC9D79287538}" type="presOf" srcId="{3A670DD9-09E8-4CBF-9105-2B2FC5496C1A}" destId="{5BB1929D-8B48-4F8F-9567-F967C5E0A1EE}" srcOrd="0" destOrd="0" presId="urn:microsoft.com/office/officeart/2005/8/layout/vList5"/>
    <dgm:cxn modelId="{FCD27800-9740-4F70-903F-9BBF12CB42C2}" srcId="{EBB92633-4663-405E-89FD-1315A415E807}" destId="{D7F61D28-35BE-4BBE-BD5E-42C8CA1080F9}" srcOrd="2" destOrd="0" parTransId="{5FD967B4-926C-4BF1-94D1-F9050EA7093F}" sibTransId="{C6EEE675-1C4E-4EA4-A517-76B3FA4F36B2}"/>
    <dgm:cxn modelId="{8EFED829-C74A-4076-89E9-5272DB624378}" type="presOf" srcId="{AF0EF02B-0E29-44B1-8D16-AB086568F258}" destId="{C5557FE0-A0EF-4AE2-9631-1B54E2C11C25}" srcOrd="0" destOrd="0" presId="urn:microsoft.com/office/officeart/2005/8/layout/vList5"/>
    <dgm:cxn modelId="{DAF0AF96-E054-488B-BFBB-A8194CA8E0A3}" type="presOf" srcId="{FC85599A-3484-4CA1-8D80-2F8FA1EBDACA}" destId="{C727CF25-37AB-4A02-AE1E-81158ACAB850}" srcOrd="0" destOrd="0" presId="urn:microsoft.com/office/officeart/2005/8/layout/vList5"/>
    <dgm:cxn modelId="{E1D71020-541C-41A5-BD53-BE7795AEF2FC}" srcId="{93F619F0-6C78-4F30-9A0D-E57D737639BF}" destId="{68557DE0-74B8-45F9-AB34-D01390D7B80F}" srcOrd="2" destOrd="0" parTransId="{806D6D2A-8237-4B51-A115-EDC92F62F620}" sibTransId="{0A31D822-0F09-4A2E-A918-86B618AD4490}"/>
    <dgm:cxn modelId="{D8946C45-7364-4FF4-9717-4A665736E4C4}" type="presOf" srcId="{EBB92633-4663-405E-89FD-1315A415E807}" destId="{A741FFAC-4061-4168-86E0-21223AA3380E}" srcOrd="0" destOrd="0" presId="urn:microsoft.com/office/officeart/2005/8/layout/vList5"/>
    <dgm:cxn modelId="{359DB550-7B94-42BA-AD57-C914DA888E24}" srcId="{D7F61D28-35BE-4BBE-BD5E-42C8CA1080F9}" destId="{FC85599A-3484-4CA1-8D80-2F8FA1EBDACA}" srcOrd="0" destOrd="0" parTransId="{6C552F3B-F911-4C97-A71C-A5C4016DBAE9}" sibTransId="{19E8D1F7-624A-41D3-960C-46BE458C2AA3}"/>
    <dgm:cxn modelId="{B45E6AD7-A307-4FB9-89DB-BCB60A80C840}" type="presOf" srcId="{370B2A88-B6E3-4F9A-9A2E-8F80B24A9111}" destId="{E18FF09F-B582-4184-935A-C385540109D4}" srcOrd="0" destOrd="1" presId="urn:microsoft.com/office/officeart/2005/8/layout/vList5"/>
    <dgm:cxn modelId="{AB575D92-C5EE-46D8-AA9E-85D4F0A3FDC0}" srcId="{93F619F0-6C78-4F30-9A0D-E57D737639BF}" destId="{AF0EF02B-0E29-44B1-8D16-AB086568F258}" srcOrd="0" destOrd="0" parTransId="{40EA2B37-E7BB-4121-8692-527213B9DCE2}" sibTransId="{D1694AD8-3911-4888-B96D-E688BCB80BCC}"/>
    <dgm:cxn modelId="{082A878C-CA59-40B9-BFC6-044E6D061B0B}" srcId="{3A670DD9-09E8-4CBF-9105-2B2FC5496C1A}" destId="{B76D405C-A774-4439-B047-E84D4B6CE7F0}" srcOrd="0" destOrd="0" parTransId="{2B7951B7-6C43-443F-BF67-D67C43CC324E}" sibTransId="{C9823DD3-6063-45AB-89CE-9AACD11AA74C}"/>
    <dgm:cxn modelId="{DE681456-83E3-4079-8025-972BE0D8E414}" type="presOf" srcId="{29B3EE7C-F587-48AC-9C22-E49068534C29}" destId="{C727CF25-37AB-4A02-AE1E-81158ACAB850}" srcOrd="0" destOrd="1" presId="urn:microsoft.com/office/officeart/2005/8/layout/vList5"/>
    <dgm:cxn modelId="{71A6389C-B415-4AA4-B210-FEEFA3D501A3}" srcId="{93F619F0-6C78-4F30-9A0D-E57D737639BF}" destId="{5F64FEC2-C524-422C-96A4-E939AA9BC29A}" srcOrd="1" destOrd="0" parTransId="{4FC41437-8A66-4E10-9C2D-5D683E045E71}" sibTransId="{28B427F1-FEAB-414B-9948-50F2346784C4}"/>
    <dgm:cxn modelId="{997B737A-FBD9-490D-A5E4-876ED0B981ED}" type="presOf" srcId="{5F64FEC2-C524-422C-96A4-E939AA9BC29A}" destId="{C5557FE0-A0EF-4AE2-9631-1B54E2C11C25}" srcOrd="0" destOrd="1" presId="urn:microsoft.com/office/officeart/2005/8/layout/vList5"/>
    <dgm:cxn modelId="{9857A970-3ECE-46F2-9240-A53420ED8F62}" srcId="{D7F61D28-35BE-4BBE-BD5E-42C8CA1080F9}" destId="{40F39923-D5FE-4346-A4A1-B78D90D16FE2}" srcOrd="2" destOrd="0" parTransId="{CF789615-F419-45D5-813D-A3DB63227968}" sibTransId="{8725F774-4F88-4330-ABCA-D56C2A28BBA0}"/>
    <dgm:cxn modelId="{4DA4EC70-61FE-47E9-92A1-5F55AD0B3316}" srcId="{D7F61D28-35BE-4BBE-BD5E-42C8CA1080F9}" destId="{29B3EE7C-F587-48AC-9C22-E49068534C29}" srcOrd="1" destOrd="0" parTransId="{3E1218CB-9D8B-4365-B7AD-586ABD4BA35E}" sibTransId="{09510405-465B-41A7-A143-831397120CAD}"/>
    <dgm:cxn modelId="{C50C1051-D96F-4EAE-8FE0-8E83B6DD5A23}" type="presOf" srcId="{40F39923-D5FE-4346-A4A1-B78D90D16FE2}" destId="{C727CF25-37AB-4A02-AE1E-81158ACAB850}" srcOrd="0" destOrd="2" presId="urn:microsoft.com/office/officeart/2005/8/layout/vList5"/>
    <dgm:cxn modelId="{494BBF04-14F1-409D-9CD6-09A74BA104DD}" type="presOf" srcId="{D7F61D28-35BE-4BBE-BD5E-42C8CA1080F9}" destId="{3FA8889F-133E-444A-8679-75C959576054}" srcOrd="0" destOrd="0" presId="urn:microsoft.com/office/officeart/2005/8/layout/vList5"/>
    <dgm:cxn modelId="{1F97CEAD-E226-4B15-93E1-90B066F9EDF9}" type="presOf" srcId="{93F619F0-6C78-4F30-9A0D-E57D737639BF}" destId="{482B1AA3-F2F3-44CC-A24A-0BC3B25A9CF8}" srcOrd="0" destOrd="0" presId="urn:microsoft.com/office/officeart/2005/8/layout/vList5"/>
    <dgm:cxn modelId="{18642A24-2CBC-465B-ADC8-290571DB4E64}" srcId="{EBB92633-4663-405E-89FD-1315A415E807}" destId="{3A670DD9-09E8-4CBF-9105-2B2FC5496C1A}" srcOrd="1" destOrd="0" parTransId="{20973528-7732-4355-A572-791D79CA75D4}" sibTransId="{635C0455-2B8D-47BD-8813-C5D85434A8DB}"/>
    <dgm:cxn modelId="{C7156062-0D79-4AE5-8575-98104243752B}" type="presOf" srcId="{68557DE0-74B8-45F9-AB34-D01390D7B80F}" destId="{C5557FE0-A0EF-4AE2-9631-1B54E2C11C25}" srcOrd="0" destOrd="2" presId="urn:microsoft.com/office/officeart/2005/8/layout/vList5"/>
    <dgm:cxn modelId="{1188CC22-8693-4BBB-8D4C-957AF5F25EEC}" srcId="{3A670DD9-09E8-4CBF-9105-2B2FC5496C1A}" destId="{370B2A88-B6E3-4F9A-9A2E-8F80B24A9111}" srcOrd="1" destOrd="0" parTransId="{2F2C0207-9369-43FF-AFA7-1B87653C8D18}" sibTransId="{0D2D6C88-D13F-438B-BFC8-3DEBD0971218}"/>
    <dgm:cxn modelId="{96110B4C-0E16-4C82-BA0D-59C12B1BB440}" type="presOf" srcId="{B76D405C-A774-4439-B047-E84D4B6CE7F0}" destId="{E18FF09F-B582-4184-935A-C385540109D4}" srcOrd="0" destOrd="0" presId="urn:microsoft.com/office/officeart/2005/8/layout/vList5"/>
    <dgm:cxn modelId="{255B661A-BBA0-4E7C-8CF1-FAAF4CA9AD6A}" type="presParOf" srcId="{A741FFAC-4061-4168-86E0-21223AA3380E}" destId="{9BBB4AE1-5308-4748-B6E5-E26A6361E327}" srcOrd="0" destOrd="0" presId="urn:microsoft.com/office/officeart/2005/8/layout/vList5"/>
    <dgm:cxn modelId="{F3D14E0F-51E7-413D-AC14-E9F232889BE4}" type="presParOf" srcId="{9BBB4AE1-5308-4748-B6E5-E26A6361E327}" destId="{482B1AA3-F2F3-44CC-A24A-0BC3B25A9CF8}" srcOrd="0" destOrd="0" presId="urn:microsoft.com/office/officeart/2005/8/layout/vList5"/>
    <dgm:cxn modelId="{DCC0AD79-620A-4614-9916-0523A9B6BFFB}" type="presParOf" srcId="{9BBB4AE1-5308-4748-B6E5-E26A6361E327}" destId="{C5557FE0-A0EF-4AE2-9631-1B54E2C11C25}" srcOrd="1" destOrd="0" presId="urn:microsoft.com/office/officeart/2005/8/layout/vList5"/>
    <dgm:cxn modelId="{9B8D6078-A77C-47E7-AD57-AF9A1DD7D9A2}" type="presParOf" srcId="{A741FFAC-4061-4168-86E0-21223AA3380E}" destId="{E6968E23-93C1-4F16-8FD3-256CAFFA9EAD}" srcOrd="1" destOrd="0" presId="urn:microsoft.com/office/officeart/2005/8/layout/vList5"/>
    <dgm:cxn modelId="{F559C580-EC6E-4AE9-B088-290D37BC64FB}" type="presParOf" srcId="{A741FFAC-4061-4168-86E0-21223AA3380E}" destId="{7082C4E5-C368-4A1A-AE78-77C9BDC266D3}" srcOrd="2" destOrd="0" presId="urn:microsoft.com/office/officeart/2005/8/layout/vList5"/>
    <dgm:cxn modelId="{F053BC26-5CBE-4314-9952-E15871FEF46B}" type="presParOf" srcId="{7082C4E5-C368-4A1A-AE78-77C9BDC266D3}" destId="{5BB1929D-8B48-4F8F-9567-F967C5E0A1EE}" srcOrd="0" destOrd="0" presId="urn:microsoft.com/office/officeart/2005/8/layout/vList5"/>
    <dgm:cxn modelId="{A223E71C-D040-46F7-9553-D8DD87C16C8B}" type="presParOf" srcId="{7082C4E5-C368-4A1A-AE78-77C9BDC266D3}" destId="{E18FF09F-B582-4184-935A-C385540109D4}" srcOrd="1" destOrd="0" presId="urn:microsoft.com/office/officeart/2005/8/layout/vList5"/>
    <dgm:cxn modelId="{08257E59-D97E-42CA-8555-3AC2E378C409}" type="presParOf" srcId="{A741FFAC-4061-4168-86E0-21223AA3380E}" destId="{485C25DF-BED4-41D4-A849-7D43220F827B}" srcOrd="3" destOrd="0" presId="urn:microsoft.com/office/officeart/2005/8/layout/vList5"/>
    <dgm:cxn modelId="{D9F1D80C-F531-4F71-ACC5-4F29930005B7}" type="presParOf" srcId="{A741FFAC-4061-4168-86E0-21223AA3380E}" destId="{F2C42E88-3F1C-4158-A632-0556D9A28926}" srcOrd="4" destOrd="0" presId="urn:microsoft.com/office/officeart/2005/8/layout/vList5"/>
    <dgm:cxn modelId="{E3A38287-72E8-4DF1-A690-58F64A44DCCA}" type="presParOf" srcId="{F2C42E88-3F1C-4158-A632-0556D9A28926}" destId="{3FA8889F-133E-444A-8679-75C959576054}" srcOrd="0" destOrd="0" presId="urn:microsoft.com/office/officeart/2005/8/layout/vList5"/>
    <dgm:cxn modelId="{41CBFAE7-16E2-49F2-B1BF-6D8965A0C234}" type="presParOf" srcId="{F2C42E88-3F1C-4158-A632-0556D9A28926}" destId="{C727CF25-37AB-4A02-AE1E-81158ACAB85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557FE0-A0EF-4AE2-9631-1B54E2C11C25}">
      <dsp:nvSpPr>
        <dsp:cNvPr id="0" name=""/>
        <dsp:cNvSpPr/>
      </dsp:nvSpPr>
      <dsp:spPr>
        <a:xfrm rot="5400000">
          <a:off x="4708958" y="-2268205"/>
          <a:ext cx="1426773" cy="596631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s-HN" sz="1800" kern="1200" dirty="0" smtClean="0"/>
            <a:t>5% Grupo Agrolíbano</a:t>
          </a:r>
          <a:endParaRPr lang="es-HN" sz="1800" kern="1200" dirty="0"/>
        </a:p>
        <a:p>
          <a:pPr marL="171450" lvl="1" indent="-171450" algn="l" defTabSz="800100">
            <a:lnSpc>
              <a:spcPct val="90000"/>
            </a:lnSpc>
            <a:spcBef>
              <a:spcPct val="0"/>
            </a:spcBef>
            <a:spcAft>
              <a:spcPct val="15000"/>
            </a:spcAft>
            <a:buChar char="••"/>
          </a:pPr>
          <a:r>
            <a:rPr lang="es-HN" sz="1800" kern="1200" dirty="0" smtClean="0"/>
            <a:t>Gestión de corresponsabilidad local(beneficiarios, alcaldías, otros actores nacionales)</a:t>
          </a:r>
          <a:endParaRPr lang="es-HN" sz="1800" kern="1200" dirty="0"/>
        </a:p>
        <a:p>
          <a:pPr marL="171450" lvl="1" indent="-171450" algn="l" defTabSz="800100">
            <a:lnSpc>
              <a:spcPct val="90000"/>
            </a:lnSpc>
            <a:spcBef>
              <a:spcPct val="0"/>
            </a:spcBef>
            <a:spcAft>
              <a:spcPct val="15000"/>
            </a:spcAft>
            <a:buChar char="••"/>
          </a:pPr>
          <a:r>
            <a:rPr lang="es-HN" sz="1800" kern="1200" dirty="0" smtClean="0"/>
            <a:t>Gestión de proyectos financiados por cooperación externa</a:t>
          </a:r>
          <a:endParaRPr lang="es-HN" sz="1800" kern="1200" dirty="0"/>
        </a:p>
      </dsp:txBody>
      <dsp:txXfrm rot="-5400000">
        <a:off x="2439190" y="71212"/>
        <a:ext cx="5896661" cy="1287475"/>
      </dsp:txXfrm>
    </dsp:sp>
    <dsp:sp modelId="{482B1AA3-F2F3-44CC-A24A-0BC3B25A9CF8}">
      <dsp:nvSpPr>
        <dsp:cNvPr id="0" name=""/>
        <dsp:cNvSpPr/>
      </dsp:nvSpPr>
      <dsp:spPr>
        <a:xfrm>
          <a:off x="43646" y="27443"/>
          <a:ext cx="2438835" cy="1375013"/>
        </a:xfrm>
        <a:prstGeom prst="roundRect">
          <a:avLst/>
        </a:prstGeom>
        <a:solidFill>
          <a:srgbClr val="F5910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HN" sz="3200" kern="1200" dirty="0" smtClean="0"/>
            <a:t>Financiera</a:t>
          </a:r>
          <a:endParaRPr lang="es-HN" sz="3200" kern="1200" dirty="0"/>
        </a:p>
      </dsp:txBody>
      <dsp:txXfrm>
        <a:off x="110769" y="94566"/>
        <a:ext cx="2304589" cy="1240767"/>
      </dsp:txXfrm>
    </dsp:sp>
    <dsp:sp modelId="{E18FF09F-B582-4184-935A-C385540109D4}">
      <dsp:nvSpPr>
        <dsp:cNvPr id="0" name=""/>
        <dsp:cNvSpPr/>
      </dsp:nvSpPr>
      <dsp:spPr>
        <a:xfrm rot="5400000">
          <a:off x="4861803" y="-792276"/>
          <a:ext cx="1207035" cy="587911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s-HN" sz="1800" kern="1200" dirty="0" smtClean="0"/>
            <a:t>Equipo de trabajo especializado </a:t>
          </a:r>
          <a:endParaRPr lang="es-HN" sz="1800" kern="1200" dirty="0"/>
        </a:p>
        <a:p>
          <a:pPr marL="171450" lvl="1" indent="-171450" algn="l" defTabSz="800100">
            <a:lnSpc>
              <a:spcPct val="90000"/>
            </a:lnSpc>
            <a:spcBef>
              <a:spcPct val="0"/>
            </a:spcBef>
            <a:spcAft>
              <a:spcPct val="15000"/>
            </a:spcAft>
            <a:buChar char="••"/>
          </a:pPr>
          <a:r>
            <a:rPr lang="es-HN" sz="1800" kern="1200" dirty="0" smtClean="0"/>
            <a:t>Equipo de trabajo fortalecido</a:t>
          </a:r>
          <a:endParaRPr lang="es-HN" sz="1800" kern="1200" dirty="0"/>
        </a:p>
      </dsp:txBody>
      <dsp:txXfrm rot="-5400000">
        <a:off x="2525765" y="1602685"/>
        <a:ext cx="5820189" cy="1089189"/>
      </dsp:txXfrm>
    </dsp:sp>
    <dsp:sp modelId="{5BB1929D-8B48-4F8F-9567-F967C5E0A1EE}">
      <dsp:nvSpPr>
        <dsp:cNvPr id="0" name=""/>
        <dsp:cNvSpPr/>
      </dsp:nvSpPr>
      <dsp:spPr>
        <a:xfrm>
          <a:off x="354" y="1557618"/>
          <a:ext cx="2525409" cy="1267813"/>
        </a:xfrm>
        <a:prstGeom prst="roundRect">
          <a:avLst/>
        </a:prstGeom>
        <a:solidFill>
          <a:srgbClr val="F5910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HN" sz="3200" kern="1200" dirty="0" smtClean="0"/>
            <a:t>Técnica</a:t>
          </a:r>
          <a:endParaRPr lang="es-HN" sz="3200" kern="1200" dirty="0"/>
        </a:p>
      </dsp:txBody>
      <dsp:txXfrm>
        <a:off x="62244" y="1619508"/>
        <a:ext cx="2401629" cy="1144033"/>
      </dsp:txXfrm>
    </dsp:sp>
    <dsp:sp modelId="{C727CF25-37AB-4A02-AE1E-81158ACAB850}">
      <dsp:nvSpPr>
        <dsp:cNvPr id="0" name=""/>
        <dsp:cNvSpPr/>
      </dsp:nvSpPr>
      <dsp:spPr>
        <a:xfrm rot="5400000">
          <a:off x="4682624" y="797577"/>
          <a:ext cx="1569686" cy="588395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s-HN" sz="1800" kern="1200" dirty="0" smtClean="0"/>
            <a:t>Desarrollo de capacidades locales</a:t>
          </a:r>
          <a:endParaRPr lang="es-HN" sz="1800" kern="1200" dirty="0"/>
        </a:p>
        <a:p>
          <a:pPr marL="171450" lvl="1" indent="-171450" algn="l" defTabSz="800100">
            <a:lnSpc>
              <a:spcPct val="90000"/>
            </a:lnSpc>
            <a:spcBef>
              <a:spcPct val="0"/>
            </a:spcBef>
            <a:spcAft>
              <a:spcPct val="15000"/>
            </a:spcAft>
            <a:buChar char="••"/>
          </a:pPr>
          <a:r>
            <a:rPr lang="es-HN" sz="1800" kern="1200" dirty="0" smtClean="0"/>
            <a:t>Fortalecimiento de la organización comunitaria</a:t>
          </a:r>
          <a:endParaRPr lang="es-HN" sz="1800" kern="1200" dirty="0"/>
        </a:p>
        <a:p>
          <a:pPr marL="171450" lvl="1" indent="-171450" algn="l" defTabSz="800100">
            <a:lnSpc>
              <a:spcPct val="90000"/>
            </a:lnSpc>
            <a:spcBef>
              <a:spcPct val="0"/>
            </a:spcBef>
            <a:spcAft>
              <a:spcPct val="15000"/>
            </a:spcAft>
            <a:buChar char="••"/>
          </a:pPr>
          <a:r>
            <a:rPr lang="es-HN" sz="1800" kern="1200" dirty="0" smtClean="0"/>
            <a:t>Comunidades gestionando sus proyectos de desarrollo </a:t>
          </a:r>
          <a:endParaRPr lang="es-HN" sz="1800" kern="1200" dirty="0"/>
        </a:p>
      </dsp:txBody>
      <dsp:txXfrm rot="-5400000">
        <a:off x="2525489" y="3031338"/>
        <a:ext cx="5807331" cy="1416434"/>
      </dsp:txXfrm>
    </dsp:sp>
    <dsp:sp modelId="{3FA8889F-133E-444A-8679-75C959576054}">
      <dsp:nvSpPr>
        <dsp:cNvPr id="0" name=""/>
        <dsp:cNvSpPr/>
      </dsp:nvSpPr>
      <dsp:spPr>
        <a:xfrm>
          <a:off x="354" y="3108131"/>
          <a:ext cx="2525133" cy="1262849"/>
        </a:xfrm>
        <a:prstGeom prst="roundRect">
          <a:avLst/>
        </a:prstGeom>
        <a:solidFill>
          <a:srgbClr val="F5910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HN" sz="3200" kern="1200" dirty="0" smtClean="0"/>
            <a:t>Comunitaria</a:t>
          </a:r>
          <a:endParaRPr lang="es-HN" sz="3200" kern="1200" dirty="0"/>
        </a:p>
      </dsp:txBody>
      <dsp:txXfrm>
        <a:off x="62001" y="3169778"/>
        <a:ext cx="2401839" cy="113955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HN"/>
          </a:p>
        </p:txBody>
      </p:sp>
      <p:sp>
        <p:nvSpPr>
          <p:cNvPr id="3" name="2 Marcador de fecha"/>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BF62000-C82C-4D3B-B1C4-938362BF85EE}" type="datetimeFigureOut">
              <a:rPr lang="es-HN"/>
              <a:pPr>
                <a:defRPr/>
              </a:pPr>
              <a:t>20/02/2020</a:t>
            </a:fld>
            <a:endParaRPr lang="es-HN"/>
          </a:p>
        </p:txBody>
      </p:sp>
      <p:sp>
        <p:nvSpPr>
          <p:cNvPr id="4" name="3 Marcador de imagen de diapositiva"/>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pPr lvl="0"/>
            <a:endParaRPr lang="es-HN" noProof="0"/>
          </a:p>
        </p:txBody>
      </p:sp>
      <p:sp>
        <p:nvSpPr>
          <p:cNvPr id="5" name="4 Marcador de notas"/>
          <p:cNvSpPr>
            <a:spLocks noGrp="1"/>
          </p:cNvSpPr>
          <p:nvPr>
            <p:ph type="body" sz="quarter" idx="3"/>
          </p:nvPr>
        </p:nvSpPr>
        <p:spPr>
          <a:xfrm>
            <a:off x="708025" y="4286250"/>
            <a:ext cx="5670550" cy="4062413"/>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HN" noProof="0"/>
          </a:p>
        </p:txBody>
      </p:sp>
      <p:sp>
        <p:nvSpPr>
          <p:cNvPr id="6" name="5 Marcador de pie de página"/>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HN"/>
          </a:p>
        </p:txBody>
      </p:sp>
      <p:sp>
        <p:nvSpPr>
          <p:cNvPr id="7" name="6 Marcador de número de diapositiva"/>
          <p:cNvSpPr>
            <a:spLocks noGrp="1"/>
          </p:cNvSpPr>
          <p:nvPr>
            <p:ph type="sldNum" sz="quarter" idx="5"/>
          </p:nvPr>
        </p:nvSpPr>
        <p:spPr>
          <a:xfrm>
            <a:off x="4014788" y="8572500"/>
            <a:ext cx="3070225" cy="4508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74609AF-3191-4B09-BA24-ACC1EA96D15F}" type="slidenum">
              <a:rPr lang="es-HN" altLang="es-US"/>
              <a:pPr/>
              <a:t>‹Nº›</a:t>
            </a:fld>
            <a:endParaRPr lang="es-HN" altLang="es-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US" altLang="es-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4C3DE02-FADB-4B11-AA2D-CAAB8FB87AEA}" type="slidenum">
              <a:rPr lang="es-MX" altLang="es-US">
                <a:latin typeface="Arial" panose="020B0604020202020204" pitchFamily="34" charset="0"/>
              </a:rPr>
              <a:pPr/>
              <a:t>17</a:t>
            </a:fld>
            <a:endParaRPr lang="es-MX" altLang="es-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MX" altLang="es-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7D9879B-9492-4801-860D-D2519563460A}" type="slidenum">
              <a:rPr lang="es-MX" altLang="es-US"/>
              <a:pPr/>
              <a:t>20</a:t>
            </a:fld>
            <a:endParaRPr lang="es-MX" altLang="es-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HN"/>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HN"/>
          </a:p>
        </p:txBody>
      </p:sp>
      <p:sp>
        <p:nvSpPr>
          <p:cNvPr id="4" name="3 Marcador de fecha"/>
          <p:cNvSpPr>
            <a:spLocks noGrp="1"/>
          </p:cNvSpPr>
          <p:nvPr>
            <p:ph type="dt" sz="half" idx="10"/>
          </p:nvPr>
        </p:nvSpPr>
        <p:spPr/>
        <p:txBody>
          <a:bodyPr/>
          <a:lstStyle>
            <a:lvl1pPr>
              <a:defRPr/>
            </a:lvl1pPr>
          </a:lstStyle>
          <a:p>
            <a:pPr>
              <a:defRPr/>
            </a:pPr>
            <a:fld id="{3869EB23-F713-46E1-A11E-61B9F7491198}" type="datetimeFigureOut">
              <a:rPr lang="es-HN"/>
              <a:pPr>
                <a:defRPr/>
              </a:pPr>
              <a:t>20/02/2020</a:t>
            </a:fld>
            <a:endParaRPr lang="es-HN"/>
          </a:p>
        </p:txBody>
      </p:sp>
      <p:sp>
        <p:nvSpPr>
          <p:cNvPr id="5" name="4 Marcador de pie de página"/>
          <p:cNvSpPr>
            <a:spLocks noGrp="1"/>
          </p:cNvSpPr>
          <p:nvPr>
            <p:ph type="ftr" sz="quarter" idx="11"/>
          </p:nvPr>
        </p:nvSpPr>
        <p:spPr/>
        <p:txBody>
          <a:bodyPr/>
          <a:lstStyle>
            <a:lvl1pPr>
              <a:defRPr/>
            </a:lvl1pPr>
          </a:lstStyle>
          <a:p>
            <a:pPr>
              <a:defRPr/>
            </a:pPr>
            <a:endParaRPr lang="es-HN"/>
          </a:p>
        </p:txBody>
      </p:sp>
      <p:sp>
        <p:nvSpPr>
          <p:cNvPr id="6" name="5 Marcador de número de diapositiva"/>
          <p:cNvSpPr>
            <a:spLocks noGrp="1"/>
          </p:cNvSpPr>
          <p:nvPr>
            <p:ph type="sldNum" sz="quarter" idx="12"/>
          </p:nvPr>
        </p:nvSpPr>
        <p:spPr/>
        <p:txBody>
          <a:bodyPr/>
          <a:lstStyle>
            <a:lvl1pPr>
              <a:defRPr/>
            </a:lvl1pPr>
          </a:lstStyle>
          <a:p>
            <a:fld id="{E3D50783-1E68-4D6D-AC5F-D505D8C03B6E}" type="slidenum">
              <a:rPr lang="es-HN" altLang="es-US"/>
              <a:pPr/>
              <a:t>‹Nº›</a:t>
            </a:fld>
            <a:endParaRPr lang="es-HN" altLang="es-US"/>
          </a:p>
        </p:txBody>
      </p:sp>
    </p:spTree>
    <p:extLst>
      <p:ext uri="{BB962C8B-B14F-4D97-AF65-F5344CB8AC3E}">
        <p14:creationId xmlns:p14="http://schemas.microsoft.com/office/powerpoint/2010/main" val="393887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lvl1pPr>
              <a:defRPr/>
            </a:lvl1pPr>
          </a:lstStyle>
          <a:p>
            <a:pPr>
              <a:defRPr/>
            </a:pPr>
            <a:fld id="{BF15D6F0-9178-4CD1-8E2B-43BA37946FD5}" type="datetimeFigureOut">
              <a:rPr lang="es-HN"/>
              <a:pPr>
                <a:defRPr/>
              </a:pPr>
              <a:t>20/02/2020</a:t>
            </a:fld>
            <a:endParaRPr lang="es-HN"/>
          </a:p>
        </p:txBody>
      </p:sp>
      <p:sp>
        <p:nvSpPr>
          <p:cNvPr id="5" name="4 Marcador de pie de página"/>
          <p:cNvSpPr>
            <a:spLocks noGrp="1"/>
          </p:cNvSpPr>
          <p:nvPr>
            <p:ph type="ftr" sz="quarter" idx="11"/>
          </p:nvPr>
        </p:nvSpPr>
        <p:spPr/>
        <p:txBody>
          <a:bodyPr/>
          <a:lstStyle>
            <a:lvl1pPr>
              <a:defRPr/>
            </a:lvl1pPr>
          </a:lstStyle>
          <a:p>
            <a:pPr>
              <a:defRPr/>
            </a:pPr>
            <a:endParaRPr lang="es-HN"/>
          </a:p>
        </p:txBody>
      </p:sp>
      <p:sp>
        <p:nvSpPr>
          <p:cNvPr id="6" name="5 Marcador de número de diapositiva"/>
          <p:cNvSpPr>
            <a:spLocks noGrp="1"/>
          </p:cNvSpPr>
          <p:nvPr>
            <p:ph type="sldNum" sz="quarter" idx="12"/>
          </p:nvPr>
        </p:nvSpPr>
        <p:spPr/>
        <p:txBody>
          <a:bodyPr/>
          <a:lstStyle>
            <a:lvl1pPr>
              <a:defRPr/>
            </a:lvl1pPr>
          </a:lstStyle>
          <a:p>
            <a:fld id="{D74C0DBF-87CF-49D3-87D5-9D3E44AFE367}" type="slidenum">
              <a:rPr lang="es-HN" altLang="es-US"/>
              <a:pPr/>
              <a:t>‹Nº›</a:t>
            </a:fld>
            <a:endParaRPr lang="es-HN" altLang="es-US"/>
          </a:p>
        </p:txBody>
      </p:sp>
    </p:spTree>
    <p:extLst>
      <p:ext uri="{BB962C8B-B14F-4D97-AF65-F5344CB8AC3E}">
        <p14:creationId xmlns:p14="http://schemas.microsoft.com/office/powerpoint/2010/main" val="334787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lvl1pPr>
              <a:defRPr/>
            </a:lvl1pPr>
          </a:lstStyle>
          <a:p>
            <a:pPr>
              <a:defRPr/>
            </a:pPr>
            <a:fld id="{6E6E947E-19D9-43DF-AF14-6D63B3805CE9}" type="datetimeFigureOut">
              <a:rPr lang="es-HN"/>
              <a:pPr>
                <a:defRPr/>
              </a:pPr>
              <a:t>20/02/2020</a:t>
            </a:fld>
            <a:endParaRPr lang="es-HN"/>
          </a:p>
        </p:txBody>
      </p:sp>
      <p:sp>
        <p:nvSpPr>
          <p:cNvPr id="5" name="4 Marcador de pie de página"/>
          <p:cNvSpPr>
            <a:spLocks noGrp="1"/>
          </p:cNvSpPr>
          <p:nvPr>
            <p:ph type="ftr" sz="quarter" idx="11"/>
          </p:nvPr>
        </p:nvSpPr>
        <p:spPr/>
        <p:txBody>
          <a:bodyPr/>
          <a:lstStyle>
            <a:lvl1pPr>
              <a:defRPr/>
            </a:lvl1pPr>
          </a:lstStyle>
          <a:p>
            <a:pPr>
              <a:defRPr/>
            </a:pPr>
            <a:endParaRPr lang="es-HN"/>
          </a:p>
        </p:txBody>
      </p:sp>
      <p:sp>
        <p:nvSpPr>
          <p:cNvPr id="6" name="5 Marcador de número de diapositiva"/>
          <p:cNvSpPr>
            <a:spLocks noGrp="1"/>
          </p:cNvSpPr>
          <p:nvPr>
            <p:ph type="sldNum" sz="quarter" idx="12"/>
          </p:nvPr>
        </p:nvSpPr>
        <p:spPr/>
        <p:txBody>
          <a:bodyPr/>
          <a:lstStyle>
            <a:lvl1pPr>
              <a:defRPr/>
            </a:lvl1pPr>
          </a:lstStyle>
          <a:p>
            <a:fld id="{4E46D659-FC78-47B9-9045-39DCC0CD659F}" type="slidenum">
              <a:rPr lang="es-HN" altLang="es-US"/>
              <a:pPr/>
              <a:t>‹Nº›</a:t>
            </a:fld>
            <a:endParaRPr lang="es-HN" altLang="es-US"/>
          </a:p>
        </p:txBody>
      </p:sp>
    </p:spTree>
    <p:extLst>
      <p:ext uri="{BB962C8B-B14F-4D97-AF65-F5344CB8AC3E}">
        <p14:creationId xmlns:p14="http://schemas.microsoft.com/office/powerpoint/2010/main" val="414059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lvl1pPr>
              <a:defRPr/>
            </a:lvl1pPr>
          </a:lstStyle>
          <a:p>
            <a:pPr>
              <a:defRPr/>
            </a:pPr>
            <a:fld id="{56107FDD-1051-42C1-A52D-FB9928DBA855}" type="datetimeFigureOut">
              <a:rPr lang="es-HN"/>
              <a:pPr>
                <a:defRPr/>
              </a:pPr>
              <a:t>20/02/2020</a:t>
            </a:fld>
            <a:endParaRPr lang="es-HN"/>
          </a:p>
        </p:txBody>
      </p:sp>
      <p:sp>
        <p:nvSpPr>
          <p:cNvPr id="5" name="4 Marcador de pie de página"/>
          <p:cNvSpPr>
            <a:spLocks noGrp="1"/>
          </p:cNvSpPr>
          <p:nvPr>
            <p:ph type="ftr" sz="quarter" idx="11"/>
          </p:nvPr>
        </p:nvSpPr>
        <p:spPr/>
        <p:txBody>
          <a:bodyPr/>
          <a:lstStyle>
            <a:lvl1pPr>
              <a:defRPr/>
            </a:lvl1pPr>
          </a:lstStyle>
          <a:p>
            <a:pPr>
              <a:defRPr/>
            </a:pPr>
            <a:endParaRPr lang="es-HN"/>
          </a:p>
        </p:txBody>
      </p:sp>
      <p:sp>
        <p:nvSpPr>
          <p:cNvPr id="6" name="5 Marcador de número de diapositiva"/>
          <p:cNvSpPr>
            <a:spLocks noGrp="1"/>
          </p:cNvSpPr>
          <p:nvPr>
            <p:ph type="sldNum" sz="quarter" idx="12"/>
          </p:nvPr>
        </p:nvSpPr>
        <p:spPr/>
        <p:txBody>
          <a:bodyPr/>
          <a:lstStyle>
            <a:lvl1pPr>
              <a:defRPr/>
            </a:lvl1pPr>
          </a:lstStyle>
          <a:p>
            <a:fld id="{9F94A4D9-FBDB-404A-8D41-6E89E11EAAF6}" type="slidenum">
              <a:rPr lang="es-HN" altLang="es-US"/>
              <a:pPr/>
              <a:t>‹Nº›</a:t>
            </a:fld>
            <a:endParaRPr lang="es-HN" altLang="es-US"/>
          </a:p>
        </p:txBody>
      </p:sp>
    </p:spTree>
    <p:extLst>
      <p:ext uri="{BB962C8B-B14F-4D97-AF65-F5344CB8AC3E}">
        <p14:creationId xmlns:p14="http://schemas.microsoft.com/office/powerpoint/2010/main" val="142325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224D84C-07DF-443E-BCB1-F6F7BE55F996}" type="datetimeFigureOut">
              <a:rPr lang="es-HN"/>
              <a:pPr>
                <a:defRPr/>
              </a:pPr>
              <a:t>20/02/2020</a:t>
            </a:fld>
            <a:endParaRPr lang="es-HN"/>
          </a:p>
        </p:txBody>
      </p:sp>
      <p:sp>
        <p:nvSpPr>
          <p:cNvPr id="5" name="4 Marcador de pie de página"/>
          <p:cNvSpPr>
            <a:spLocks noGrp="1"/>
          </p:cNvSpPr>
          <p:nvPr>
            <p:ph type="ftr" sz="quarter" idx="11"/>
          </p:nvPr>
        </p:nvSpPr>
        <p:spPr/>
        <p:txBody>
          <a:bodyPr/>
          <a:lstStyle>
            <a:lvl1pPr>
              <a:defRPr/>
            </a:lvl1pPr>
          </a:lstStyle>
          <a:p>
            <a:pPr>
              <a:defRPr/>
            </a:pPr>
            <a:endParaRPr lang="es-HN"/>
          </a:p>
        </p:txBody>
      </p:sp>
      <p:sp>
        <p:nvSpPr>
          <p:cNvPr id="6" name="5 Marcador de número de diapositiva"/>
          <p:cNvSpPr>
            <a:spLocks noGrp="1"/>
          </p:cNvSpPr>
          <p:nvPr>
            <p:ph type="sldNum" sz="quarter" idx="12"/>
          </p:nvPr>
        </p:nvSpPr>
        <p:spPr/>
        <p:txBody>
          <a:bodyPr/>
          <a:lstStyle>
            <a:lvl1pPr>
              <a:defRPr/>
            </a:lvl1pPr>
          </a:lstStyle>
          <a:p>
            <a:fld id="{1AFD5A4C-A212-41FB-B855-904E5FC17A3A}" type="slidenum">
              <a:rPr lang="es-HN" altLang="es-US"/>
              <a:pPr/>
              <a:t>‹Nº›</a:t>
            </a:fld>
            <a:endParaRPr lang="es-HN" altLang="es-US"/>
          </a:p>
        </p:txBody>
      </p:sp>
    </p:spTree>
    <p:extLst>
      <p:ext uri="{BB962C8B-B14F-4D97-AF65-F5344CB8AC3E}">
        <p14:creationId xmlns:p14="http://schemas.microsoft.com/office/powerpoint/2010/main" val="364807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3 Marcador de fecha"/>
          <p:cNvSpPr>
            <a:spLocks noGrp="1"/>
          </p:cNvSpPr>
          <p:nvPr>
            <p:ph type="dt" sz="half" idx="10"/>
          </p:nvPr>
        </p:nvSpPr>
        <p:spPr/>
        <p:txBody>
          <a:bodyPr/>
          <a:lstStyle>
            <a:lvl1pPr>
              <a:defRPr/>
            </a:lvl1pPr>
          </a:lstStyle>
          <a:p>
            <a:pPr>
              <a:defRPr/>
            </a:pPr>
            <a:fld id="{8AE0D16A-B12C-4C8C-9915-E7E884E505D4}" type="datetimeFigureOut">
              <a:rPr lang="es-HN"/>
              <a:pPr>
                <a:defRPr/>
              </a:pPr>
              <a:t>20/02/2020</a:t>
            </a:fld>
            <a:endParaRPr lang="es-HN"/>
          </a:p>
        </p:txBody>
      </p:sp>
      <p:sp>
        <p:nvSpPr>
          <p:cNvPr id="6" name="4 Marcador de pie de página"/>
          <p:cNvSpPr>
            <a:spLocks noGrp="1"/>
          </p:cNvSpPr>
          <p:nvPr>
            <p:ph type="ftr" sz="quarter" idx="11"/>
          </p:nvPr>
        </p:nvSpPr>
        <p:spPr/>
        <p:txBody>
          <a:bodyPr/>
          <a:lstStyle>
            <a:lvl1pPr>
              <a:defRPr/>
            </a:lvl1pPr>
          </a:lstStyle>
          <a:p>
            <a:pPr>
              <a:defRPr/>
            </a:pPr>
            <a:endParaRPr lang="es-HN"/>
          </a:p>
        </p:txBody>
      </p:sp>
      <p:sp>
        <p:nvSpPr>
          <p:cNvPr id="7" name="5 Marcador de número de diapositiva"/>
          <p:cNvSpPr>
            <a:spLocks noGrp="1"/>
          </p:cNvSpPr>
          <p:nvPr>
            <p:ph type="sldNum" sz="quarter" idx="12"/>
          </p:nvPr>
        </p:nvSpPr>
        <p:spPr/>
        <p:txBody>
          <a:bodyPr/>
          <a:lstStyle>
            <a:lvl1pPr>
              <a:defRPr/>
            </a:lvl1pPr>
          </a:lstStyle>
          <a:p>
            <a:fld id="{12B77CF0-A9AD-4847-9C2E-C9ACDAF51ADD}" type="slidenum">
              <a:rPr lang="es-HN" altLang="es-US"/>
              <a:pPr/>
              <a:t>‹Nº›</a:t>
            </a:fld>
            <a:endParaRPr lang="es-HN" altLang="es-US"/>
          </a:p>
        </p:txBody>
      </p:sp>
    </p:spTree>
    <p:extLst>
      <p:ext uri="{BB962C8B-B14F-4D97-AF65-F5344CB8AC3E}">
        <p14:creationId xmlns:p14="http://schemas.microsoft.com/office/powerpoint/2010/main" val="12850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7" name="3 Marcador de fecha"/>
          <p:cNvSpPr>
            <a:spLocks noGrp="1"/>
          </p:cNvSpPr>
          <p:nvPr>
            <p:ph type="dt" sz="half" idx="10"/>
          </p:nvPr>
        </p:nvSpPr>
        <p:spPr/>
        <p:txBody>
          <a:bodyPr/>
          <a:lstStyle>
            <a:lvl1pPr>
              <a:defRPr/>
            </a:lvl1pPr>
          </a:lstStyle>
          <a:p>
            <a:pPr>
              <a:defRPr/>
            </a:pPr>
            <a:fld id="{A889C00E-983B-47A6-8702-7C64EAEAEDF3}" type="datetimeFigureOut">
              <a:rPr lang="es-HN"/>
              <a:pPr>
                <a:defRPr/>
              </a:pPr>
              <a:t>20/02/2020</a:t>
            </a:fld>
            <a:endParaRPr lang="es-HN"/>
          </a:p>
        </p:txBody>
      </p:sp>
      <p:sp>
        <p:nvSpPr>
          <p:cNvPr id="8" name="4 Marcador de pie de página"/>
          <p:cNvSpPr>
            <a:spLocks noGrp="1"/>
          </p:cNvSpPr>
          <p:nvPr>
            <p:ph type="ftr" sz="quarter" idx="11"/>
          </p:nvPr>
        </p:nvSpPr>
        <p:spPr/>
        <p:txBody>
          <a:bodyPr/>
          <a:lstStyle>
            <a:lvl1pPr>
              <a:defRPr/>
            </a:lvl1pPr>
          </a:lstStyle>
          <a:p>
            <a:pPr>
              <a:defRPr/>
            </a:pPr>
            <a:endParaRPr lang="es-HN"/>
          </a:p>
        </p:txBody>
      </p:sp>
      <p:sp>
        <p:nvSpPr>
          <p:cNvPr id="9" name="5 Marcador de número de diapositiva"/>
          <p:cNvSpPr>
            <a:spLocks noGrp="1"/>
          </p:cNvSpPr>
          <p:nvPr>
            <p:ph type="sldNum" sz="quarter" idx="12"/>
          </p:nvPr>
        </p:nvSpPr>
        <p:spPr/>
        <p:txBody>
          <a:bodyPr/>
          <a:lstStyle>
            <a:lvl1pPr>
              <a:defRPr/>
            </a:lvl1pPr>
          </a:lstStyle>
          <a:p>
            <a:fld id="{9BE9B5BD-2C94-4BE4-98AA-06A5C333705A}" type="slidenum">
              <a:rPr lang="es-HN" altLang="es-US"/>
              <a:pPr/>
              <a:t>‹Nº›</a:t>
            </a:fld>
            <a:endParaRPr lang="es-HN" altLang="es-US"/>
          </a:p>
        </p:txBody>
      </p:sp>
    </p:spTree>
    <p:extLst>
      <p:ext uri="{BB962C8B-B14F-4D97-AF65-F5344CB8AC3E}">
        <p14:creationId xmlns:p14="http://schemas.microsoft.com/office/powerpoint/2010/main" val="394500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3 Marcador de fecha"/>
          <p:cNvSpPr>
            <a:spLocks noGrp="1"/>
          </p:cNvSpPr>
          <p:nvPr>
            <p:ph type="dt" sz="half" idx="10"/>
          </p:nvPr>
        </p:nvSpPr>
        <p:spPr/>
        <p:txBody>
          <a:bodyPr/>
          <a:lstStyle>
            <a:lvl1pPr>
              <a:defRPr/>
            </a:lvl1pPr>
          </a:lstStyle>
          <a:p>
            <a:pPr>
              <a:defRPr/>
            </a:pPr>
            <a:fld id="{42B538AB-6F51-4D3B-853E-D5FB09FAD0DF}" type="datetimeFigureOut">
              <a:rPr lang="es-HN"/>
              <a:pPr>
                <a:defRPr/>
              </a:pPr>
              <a:t>20/02/2020</a:t>
            </a:fld>
            <a:endParaRPr lang="es-HN"/>
          </a:p>
        </p:txBody>
      </p:sp>
      <p:sp>
        <p:nvSpPr>
          <p:cNvPr id="4" name="4 Marcador de pie de página"/>
          <p:cNvSpPr>
            <a:spLocks noGrp="1"/>
          </p:cNvSpPr>
          <p:nvPr>
            <p:ph type="ftr" sz="quarter" idx="11"/>
          </p:nvPr>
        </p:nvSpPr>
        <p:spPr/>
        <p:txBody>
          <a:bodyPr/>
          <a:lstStyle>
            <a:lvl1pPr>
              <a:defRPr/>
            </a:lvl1pPr>
          </a:lstStyle>
          <a:p>
            <a:pPr>
              <a:defRPr/>
            </a:pPr>
            <a:endParaRPr lang="es-HN"/>
          </a:p>
        </p:txBody>
      </p:sp>
      <p:sp>
        <p:nvSpPr>
          <p:cNvPr id="5" name="5 Marcador de número de diapositiva"/>
          <p:cNvSpPr>
            <a:spLocks noGrp="1"/>
          </p:cNvSpPr>
          <p:nvPr>
            <p:ph type="sldNum" sz="quarter" idx="12"/>
          </p:nvPr>
        </p:nvSpPr>
        <p:spPr/>
        <p:txBody>
          <a:bodyPr/>
          <a:lstStyle>
            <a:lvl1pPr>
              <a:defRPr/>
            </a:lvl1pPr>
          </a:lstStyle>
          <a:p>
            <a:fld id="{83C633B2-B475-4C6B-8437-883ABCEB88BA}" type="slidenum">
              <a:rPr lang="es-HN" altLang="es-US"/>
              <a:pPr/>
              <a:t>‹Nº›</a:t>
            </a:fld>
            <a:endParaRPr lang="es-HN" altLang="es-US"/>
          </a:p>
        </p:txBody>
      </p:sp>
    </p:spTree>
    <p:extLst>
      <p:ext uri="{BB962C8B-B14F-4D97-AF65-F5344CB8AC3E}">
        <p14:creationId xmlns:p14="http://schemas.microsoft.com/office/powerpoint/2010/main" val="41793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7D47EDA-60A4-47DA-B3C8-EDCEAA4EFDDD}" type="datetimeFigureOut">
              <a:rPr lang="es-HN"/>
              <a:pPr>
                <a:defRPr/>
              </a:pPr>
              <a:t>20/02/2020</a:t>
            </a:fld>
            <a:endParaRPr lang="es-HN"/>
          </a:p>
        </p:txBody>
      </p:sp>
      <p:sp>
        <p:nvSpPr>
          <p:cNvPr id="3" name="4 Marcador de pie de página"/>
          <p:cNvSpPr>
            <a:spLocks noGrp="1"/>
          </p:cNvSpPr>
          <p:nvPr>
            <p:ph type="ftr" sz="quarter" idx="11"/>
          </p:nvPr>
        </p:nvSpPr>
        <p:spPr/>
        <p:txBody>
          <a:bodyPr/>
          <a:lstStyle>
            <a:lvl1pPr>
              <a:defRPr/>
            </a:lvl1pPr>
          </a:lstStyle>
          <a:p>
            <a:pPr>
              <a:defRPr/>
            </a:pPr>
            <a:endParaRPr lang="es-HN"/>
          </a:p>
        </p:txBody>
      </p:sp>
      <p:sp>
        <p:nvSpPr>
          <p:cNvPr id="4" name="5 Marcador de número de diapositiva"/>
          <p:cNvSpPr>
            <a:spLocks noGrp="1"/>
          </p:cNvSpPr>
          <p:nvPr>
            <p:ph type="sldNum" sz="quarter" idx="12"/>
          </p:nvPr>
        </p:nvSpPr>
        <p:spPr/>
        <p:txBody>
          <a:bodyPr/>
          <a:lstStyle>
            <a:lvl1pPr>
              <a:defRPr/>
            </a:lvl1pPr>
          </a:lstStyle>
          <a:p>
            <a:fld id="{90D86AAD-911E-44D5-BBFD-637D1F9A1DE1}" type="slidenum">
              <a:rPr lang="es-HN" altLang="es-US"/>
              <a:pPr/>
              <a:t>‹Nº›</a:t>
            </a:fld>
            <a:endParaRPr lang="es-HN" altLang="es-US"/>
          </a:p>
        </p:txBody>
      </p:sp>
    </p:spTree>
    <p:extLst>
      <p:ext uri="{BB962C8B-B14F-4D97-AF65-F5344CB8AC3E}">
        <p14:creationId xmlns:p14="http://schemas.microsoft.com/office/powerpoint/2010/main" val="373039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E25A78-B185-4DC4-AD61-53814FDCCE2E}" type="datetimeFigureOut">
              <a:rPr lang="es-HN"/>
              <a:pPr>
                <a:defRPr/>
              </a:pPr>
              <a:t>20/02/2020</a:t>
            </a:fld>
            <a:endParaRPr lang="es-HN"/>
          </a:p>
        </p:txBody>
      </p:sp>
      <p:sp>
        <p:nvSpPr>
          <p:cNvPr id="6" name="4 Marcador de pie de página"/>
          <p:cNvSpPr>
            <a:spLocks noGrp="1"/>
          </p:cNvSpPr>
          <p:nvPr>
            <p:ph type="ftr" sz="quarter" idx="11"/>
          </p:nvPr>
        </p:nvSpPr>
        <p:spPr/>
        <p:txBody>
          <a:bodyPr/>
          <a:lstStyle>
            <a:lvl1pPr>
              <a:defRPr/>
            </a:lvl1pPr>
          </a:lstStyle>
          <a:p>
            <a:pPr>
              <a:defRPr/>
            </a:pPr>
            <a:endParaRPr lang="es-HN"/>
          </a:p>
        </p:txBody>
      </p:sp>
      <p:sp>
        <p:nvSpPr>
          <p:cNvPr id="7" name="5 Marcador de número de diapositiva"/>
          <p:cNvSpPr>
            <a:spLocks noGrp="1"/>
          </p:cNvSpPr>
          <p:nvPr>
            <p:ph type="sldNum" sz="quarter" idx="12"/>
          </p:nvPr>
        </p:nvSpPr>
        <p:spPr/>
        <p:txBody>
          <a:bodyPr/>
          <a:lstStyle>
            <a:lvl1pPr>
              <a:defRPr/>
            </a:lvl1pPr>
          </a:lstStyle>
          <a:p>
            <a:fld id="{624A5F9B-53DA-4D6E-B192-8DE276A8F8A0}" type="slidenum">
              <a:rPr lang="es-HN" altLang="es-US"/>
              <a:pPr/>
              <a:t>‹Nº›</a:t>
            </a:fld>
            <a:endParaRPr lang="es-HN" altLang="es-US"/>
          </a:p>
        </p:txBody>
      </p:sp>
    </p:spTree>
    <p:extLst>
      <p:ext uri="{BB962C8B-B14F-4D97-AF65-F5344CB8AC3E}">
        <p14:creationId xmlns:p14="http://schemas.microsoft.com/office/powerpoint/2010/main" val="98238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HN"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9AE347A-D548-405B-9940-B4D57B824E16}" type="datetimeFigureOut">
              <a:rPr lang="es-HN"/>
              <a:pPr>
                <a:defRPr/>
              </a:pPr>
              <a:t>20/02/2020</a:t>
            </a:fld>
            <a:endParaRPr lang="es-HN"/>
          </a:p>
        </p:txBody>
      </p:sp>
      <p:sp>
        <p:nvSpPr>
          <p:cNvPr id="6" name="4 Marcador de pie de página"/>
          <p:cNvSpPr>
            <a:spLocks noGrp="1"/>
          </p:cNvSpPr>
          <p:nvPr>
            <p:ph type="ftr" sz="quarter" idx="11"/>
          </p:nvPr>
        </p:nvSpPr>
        <p:spPr/>
        <p:txBody>
          <a:bodyPr/>
          <a:lstStyle>
            <a:lvl1pPr>
              <a:defRPr/>
            </a:lvl1pPr>
          </a:lstStyle>
          <a:p>
            <a:pPr>
              <a:defRPr/>
            </a:pPr>
            <a:endParaRPr lang="es-HN"/>
          </a:p>
        </p:txBody>
      </p:sp>
      <p:sp>
        <p:nvSpPr>
          <p:cNvPr id="7" name="5 Marcador de número de diapositiva"/>
          <p:cNvSpPr>
            <a:spLocks noGrp="1"/>
          </p:cNvSpPr>
          <p:nvPr>
            <p:ph type="sldNum" sz="quarter" idx="12"/>
          </p:nvPr>
        </p:nvSpPr>
        <p:spPr/>
        <p:txBody>
          <a:bodyPr/>
          <a:lstStyle>
            <a:lvl1pPr>
              <a:defRPr/>
            </a:lvl1pPr>
          </a:lstStyle>
          <a:p>
            <a:fld id="{DA0FB198-CCA4-44D6-BCEE-11885C1DE99C}" type="slidenum">
              <a:rPr lang="es-HN" altLang="es-US"/>
              <a:pPr/>
              <a:t>‹Nº›</a:t>
            </a:fld>
            <a:endParaRPr lang="es-HN" altLang="es-US"/>
          </a:p>
        </p:txBody>
      </p:sp>
    </p:spTree>
    <p:extLst>
      <p:ext uri="{BB962C8B-B14F-4D97-AF65-F5344CB8AC3E}">
        <p14:creationId xmlns:p14="http://schemas.microsoft.com/office/powerpoint/2010/main" val="3839073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US" smtClean="0"/>
              <a:t>Haga clic para modificar el estilo de título del patrón</a:t>
            </a:r>
            <a:endParaRPr lang="es-HN" altLang="es-US"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endParaRPr lang="es-HN" altLang="es-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8D9A315-84A6-4AD5-81D2-8D775CDA875F}" type="datetimeFigureOut">
              <a:rPr lang="es-HN"/>
              <a:pPr>
                <a:defRPr/>
              </a:pPr>
              <a:t>20/02/2020</a:t>
            </a:fld>
            <a:endParaRPr lang="es-HN"/>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HN"/>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CE0488F-AEE9-4670-8624-04F53D8170A1}" type="slidenum">
              <a:rPr lang="es-HN" altLang="es-US"/>
              <a:pPr/>
              <a:t>‹Nº›</a:t>
            </a:fld>
            <a:endParaRPr lang="es-HN" altLang="es-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21.png"/><Relationship Id="rId9" Type="http://schemas.openxmlformats.org/officeDocument/2006/relationships/image" Target="../media/image26.png"/></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8.jpeg"/><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37.jpeg"/><Relationship Id="rId5" Type="http://schemas.openxmlformats.org/officeDocument/2006/relationships/image" Target="../media/image36.jpeg"/><Relationship Id="rId4" Type="http://schemas.openxmlformats.org/officeDocument/2006/relationships/image" Target="../media/image35.jpeg"/></Relationships>
</file>

<file path=ppt/slides/_rels/slide3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s>
</file>

<file path=ppt/slides/_rels/slide34.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3.jpeg"/><Relationship Id="rId7" Type="http://schemas.openxmlformats.org/officeDocument/2006/relationships/image" Target="../media/image47.jpeg"/><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image" Target="../media/image44.jpeg"/></Relationships>
</file>

<file path=ppt/slides/_rels/slide35.xml.rels><?xml version="1.0" encoding="UTF-8" standalone="yes"?>
<Relationships xmlns="http://schemas.openxmlformats.org/package/2006/relationships"><Relationship Id="rId3" Type="http://schemas.openxmlformats.org/officeDocument/2006/relationships/image" Target="../media/image50.jpeg"/><Relationship Id="rId7" Type="http://schemas.openxmlformats.org/officeDocument/2006/relationships/image" Target="../media/image54.png"/><Relationship Id="rId2" Type="http://schemas.openxmlformats.org/officeDocument/2006/relationships/image" Target="../media/image49.png"/><Relationship Id="rId1" Type="http://schemas.openxmlformats.org/officeDocument/2006/relationships/slideLayout" Target="../slideLayouts/slideLayout2.xml"/><Relationship Id="rId6" Type="http://schemas.openxmlformats.org/officeDocument/2006/relationships/image" Target="../media/image53.jpeg"/><Relationship Id="rId5" Type="http://schemas.openxmlformats.org/officeDocument/2006/relationships/image" Target="../media/image52.jpeg"/><Relationship Id="rId4" Type="http://schemas.openxmlformats.org/officeDocument/2006/relationships/image" Target="../media/image51.jpeg"/></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image" Target="../media/image57.jpeg"/><Relationship Id="rId1" Type="http://schemas.openxmlformats.org/officeDocument/2006/relationships/slideLayout" Target="../slideLayouts/slideLayout2.xml"/><Relationship Id="rId4" Type="http://schemas.openxmlformats.org/officeDocument/2006/relationships/image" Target="../media/image59.jpeg"/></Relationships>
</file>

<file path=ppt/slides/_rels/slide41.xml.rels><?xml version="1.0" encoding="UTF-8" standalone="yes"?>
<Relationships xmlns="http://schemas.openxmlformats.org/package/2006/relationships"><Relationship Id="rId2" Type="http://schemas.openxmlformats.org/officeDocument/2006/relationships/image" Target="../media/image6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6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5 Imagen" descr="LOGO AGR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404813"/>
            <a:ext cx="34163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6 Imagen" descr="LOGO MIKESMELON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5288" y="5403850"/>
            <a:ext cx="33655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p:nvPr/>
        </p:nvSpPr>
        <p:spPr>
          <a:xfrm>
            <a:off x="6575425" y="6048375"/>
            <a:ext cx="2224088" cy="400050"/>
          </a:xfrm>
          <a:prstGeom prst="rect">
            <a:avLst/>
          </a:prstGeom>
          <a:noFill/>
        </p:spPr>
        <p:txBody>
          <a:bodyPr>
            <a:spAutoFit/>
          </a:bodyPr>
          <a:lstStyle/>
          <a:p>
            <a:pPr fontAlgn="auto">
              <a:spcBef>
                <a:spcPts val="0"/>
              </a:spcBef>
              <a:spcAft>
                <a:spcPts val="0"/>
              </a:spcAft>
              <a:defRPr/>
            </a:pPr>
            <a:r>
              <a:rPr lang="es-HN" sz="2000" b="1" i="1" dirty="0">
                <a:solidFill>
                  <a:srgbClr val="6CA62C"/>
                </a:solidFill>
                <a:effectLst>
                  <a:outerShdw blurRad="38100" dist="38100" dir="2700000" algn="tl">
                    <a:srgbClr val="000000">
                      <a:alpha val="43137"/>
                    </a:srgbClr>
                  </a:outerShdw>
                </a:effectLst>
                <a:latin typeface="Times New Roman" pitchFamily="18" charset="0"/>
                <a:cs typeface="Times New Roman" pitchFamily="18" charset="0"/>
              </a:rPr>
              <a:t>Agrolibano.com</a:t>
            </a:r>
            <a:endParaRPr lang="es-HN" sz="2000" b="1" i="1" dirty="0">
              <a:solidFill>
                <a:srgbClr val="6CA62C"/>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054" name="8 Imagen" descr="log.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5288" y="3965575"/>
            <a:ext cx="3671887"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6213" y="1322388"/>
            <a:ext cx="8491537" cy="4713287"/>
          </a:xfrm>
        </p:spPr>
      </p:pic>
      <p:pic>
        <p:nvPicPr>
          <p:cNvPr id="112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70929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5 CuadroTexto"/>
          <p:cNvSpPr txBox="1">
            <a:spLocks noChangeArrowheads="1"/>
          </p:cNvSpPr>
          <p:nvPr/>
        </p:nvSpPr>
        <p:spPr bwMode="auto">
          <a:xfrm>
            <a:off x="0" y="292100"/>
            <a:ext cx="6769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NUESTRA  EVOLUCIÓN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709295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5 CuadroTexto"/>
          <p:cNvSpPr txBox="1">
            <a:spLocks noChangeArrowheads="1"/>
          </p:cNvSpPr>
          <p:nvPr/>
        </p:nvSpPr>
        <p:spPr bwMode="auto">
          <a:xfrm>
            <a:off x="323850" y="404813"/>
            <a:ext cx="6624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INVERSIÓN SOCIAL </a:t>
            </a:r>
          </a:p>
        </p:txBody>
      </p:sp>
      <p:sp>
        <p:nvSpPr>
          <p:cNvPr id="10" name="9 CuadroTexto"/>
          <p:cNvSpPr txBox="1"/>
          <p:nvPr/>
        </p:nvSpPr>
        <p:spPr>
          <a:xfrm>
            <a:off x="693738" y="2349500"/>
            <a:ext cx="6985000" cy="3784600"/>
          </a:xfrm>
          <a:prstGeom prst="rect">
            <a:avLst/>
          </a:prstGeom>
          <a:noFill/>
        </p:spPr>
        <p:txBody>
          <a:bodyPr>
            <a:spAutoFit/>
          </a:bodyPr>
          <a:lstStyle/>
          <a:p>
            <a:pPr marL="342900" indent="-342900" fontAlgn="auto">
              <a:lnSpc>
                <a:spcPct val="150000"/>
              </a:lnSpc>
              <a:spcBef>
                <a:spcPts val="0"/>
              </a:spcBef>
              <a:spcAft>
                <a:spcPts val="0"/>
              </a:spcAft>
              <a:buFont typeface="Arial" pitchFamily="34" charset="0"/>
              <a:buChar char="•"/>
              <a:defRPr/>
            </a:pPr>
            <a:r>
              <a:rPr lang="es-HN" sz="2800" dirty="0">
                <a:latin typeface="Franklin Gothic Book" pitchFamily="34" charset="0"/>
                <a:cs typeface="+mn-cs"/>
              </a:rPr>
              <a:t>Los Objetivos de Desarrollo del Milenio</a:t>
            </a:r>
          </a:p>
          <a:p>
            <a:pPr marL="342900" indent="-342900" fontAlgn="auto">
              <a:lnSpc>
                <a:spcPct val="150000"/>
              </a:lnSpc>
              <a:spcBef>
                <a:spcPts val="0"/>
              </a:spcBef>
              <a:spcAft>
                <a:spcPts val="0"/>
              </a:spcAft>
              <a:buFont typeface="Arial" pitchFamily="34" charset="0"/>
              <a:buChar char="•"/>
              <a:defRPr/>
            </a:pPr>
            <a:endParaRPr lang="es-HN" sz="2800" dirty="0">
              <a:latin typeface="Franklin Gothic Book" pitchFamily="34" charset="0"/>
              <a:cs typeface="+mn-cs"/>
            </a:endParaRPr>
          </a:p>
          <a:p>
            <a:pPr marL="342900" indent="-342900" fontAlgn="auto">
              <a:lnSpc>
                <a:spcPct val="150000"/>
              </a:lnSpc>
              <a:spcBef>
                <a:spcPts val="0"/>
              </a:spcBef>
              <a:spcAft>
                <a:spcPts val="0"/>
              </a:spcAft>
              <a:buFont typeface="Arial" pitchFamily="34" charset="0"/>
              <a:buChar char="•"/>
              <a:defRPr/>
            </a:pPr>
            <a:r>
              <a:rPr lang="es-HN" sz="2800" dirty="0">
                <a:latin typeface="Franklin Gothic Book" pitchFamily="34" charset="0"/>
                <a:cs typeface="+mn-cs"/>
              </a:rPr>
              <a:t>La Visión de País 2010 – 2038</a:t>
            </a:r>
          </a:p>
          <a:p>
            <a:pPr marL="342900" indent="-342900" fontAlgn="auto">
              <a:lnSpc>
                <a:spcPct val="150000"/>
              </a:lnSpc>
              <a:spcBef>
                <a:spcPts val="0"/>
              </a:spcBef>
              <a:spcAft>
                <a:spcPts val="0"/>
              </a:spcAft>
              <a:buFont typeface="Arial" pitchFamily="34" charset="0"/>
              <a:buChar char="•"/>
              <a:defRPr/>
            </a:pPr>
            <a:endParaRPr lang="es-HN" sz="2800" dirty="0">
              <a:latin typeface="Franklin Gothic Book" pitchFamily="34" charset="0"/>
              <a:cs typeface="+mn-cs"/>
            </a:endParaRPr>
          </a:p>
          <a:p>
            <a:pPr marL="342900" indent="-342900" fontAlgn="auto">
              <a:lnSpc>
                <a:spcPct val="150000"/>
              </a:lnSpc>
              <a:spcBef>
                <a:spcPts val="0"/>
              </a:spcBef>
              <a:spcAft>
                <a:spcPts val="0"/>
              </a:spcAft>
              <a:buFont typeface="Arial" pitchFamily="34" charset="0"/>
              <a:buChar char="•"/>
              <a:defRPr/>
            </a:pPr>
            <a:r>
              <a:rPr lang="es-HN" sz="2800" dirty="0">
                <a:latin typeface="Franklin Gothic Book" pitchFamily="34" charset="0"/>
                <a:cs typeface="+mn-cs"/>
              </a:rPr>
              <a:t>El Plan de Nación 2010 - 2022</a:t>
            </a:r>
          </a:p>
          <a:p>
            <a:pPr fontAlgn="auto">
              <a:lnSpc>
                <a:spcPct val="150000"/>
              </a:lnSpc>
              <a:spcBef>
                <a:spcPts val="0"/>
              </a:spcBef>
              <a:spcAft>
                <a:spcPts val="0"/>
              </a:spcAft>
              <a:defRPr/>
            </a:pPr>
            <a:endParaRPr lang="es-HN" sz="2000" dirty="0">
              <a:latin typeface="Franklin Gothic Book" pitchFamily="34" charset="0"/>
              <a:cs typeface="+mn-cs"/>
            </a:endParaRPr>
          </a:p>
        </p:txBody>
      </p:sp>
      <p:sp>
        <p:nvSpPr>
          <p:cNvPr id="12293" name="4 CuadroTexto"/>
          <p:cNvSpPr txBox="1">
            <a:spLocks noChangeArrowheads="1"/>
          </p:cNvSpPr>
          <p:nvPr/>
        </p:nvSpPr>
        <p:spPr bwMode="auto">
          <a:xfrm>
            <a:off x="323850" y="1643063"/>
            <a:ext cx="6769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2800" b="1">
                <a:solidFill>
                  <a:srgbClr val="92D050"/>
                </a:solidFill>
                <a:latin typeface="Franklin Gothic Book" panose="020B0503020102020204" pitchFamily="34" charset="0"/>
              </a:rPr>
              <a:t>Grupo Agrolíbano contribuye a alcanzar:</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7092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5 CuadroTexto"/>
          <p:cNvSpPr txBox="1">
            <a:spLocks noChangeArrowheads="1"/>
          </p:cNvSpPr>
          <p:nvPr/>
        </p:nvSpPr>
        <p:spPr bwMode="auto">
          <a:xfrm>
            <a:off x="0" y="387350"/>
            <a:ext cx="66246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NUESTRO ACCIONAR ESTÁ ALINEADO CON:</a:t>
            </a:r>
          </a:p>
        </p:txBody>
      </p:sp>
      <p:sp>
        <p:nvSpPr>
          <p:cNvPr id="13316" name="9 CuadroTexto"/>
          <p:cNvSpPr txBox="1">
            <a:spLocks noChangeArrowheads="1"/>
          </p:cNvSpPr>
          <p:nvPr/>
        </p:nvSpPr>
        <p:spPr bwMode="auto">
          <a:xfrm>
            <a:off x="693738" y="2205038"/>
            <a:ext cx="69850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es-ES" altLang="es-US" sz="2000">
                <a:latin typeface="Franklin Gothic Book" panose="020B0503020102020204" pitchFamily="34" charset="0"/>
              </a:rPr>
              <a:t>1. Erradicar la pobreza extrema y el hambre.</a:t>
            </a:r>
            <a:endParaRPr lang="es-HN" altLang="es-US" sz="2000">
              <a:latin typeface="Franklin Gothic Book" panose="020B0503020102020204" pitchFamily="34" charset="0"/>
            </a:endParaRPr>
          </a:p>
          <a:p>
            <a:pPr>
              <a:lnSpc>
                <a:spcPct val="150000"/>
              </a:lnSpc>
            </a:pPr>
            <a:r>
              <a:rPr lang="es-ES" altLang="es-US" sz="2000">
                <a:latin typeface="Franklin Gothic Book" panose="020B0503020102020204" pitchFamily="34" charset="0"/>
              </a:rPr>
              <a:t>2. Lograr la enseñanza primaria universal.</a:t>
            </a:r>
            <a:endParaRPr lang="es-HN" altLang="es-US" sz="2000">
              <a:latin typeface="Franklin Gothic Book" panose="020B0503020102020204" pitchFamily="34" charset="0"/>
            </a:endParaRPr>
          </a:p>
          <a:p>
            <a:pPr>
              <a:lnSpc>
                <a:spcPct val="150000"/>
              </a:lnSpc>
            </a:pPr>
            <a:r>
              <a:rPr lang="es-ES" altLang="es-US" sz="2000">
                <a:latin typeface="Franklin Gothic Book" panose="020B0503020102020204" pitchFamily="34" charset="0"/>
              </a:rPr>
              <a:t>3. Promover la igualdad de género y la autonomía de la mujer.</a:t>
            </a:r>
            <a:endParaRPr lang="es-HN" altLang="es-US" sz="2000">
              <a:latin typeface="Franklin Gothic Book" panose="020B0503020102020204" pitchFamily="34" charset="0"/>
            </a:endParaRPr>
          </a:p>
          <a:p>
            <a:pPr>
              <a:lnSpc>
                <a:spcPct val="150000"/>
              </a:lnSpc>
            </a:pPr>
            <a:r>
              <a:rPr lang="es-ES" altLang="es-US" sz="2000">
                <a:latin typeface="Franklin Gothic Book" panose="020B0503020102020204" pitchFamily="34" charset="0"/>
              </a:rPr>
              <a:t>4. Reducir la mortalidad infantil.</a:t>
            </a:r>
            <a:endParaRPr lang="es-HN" altLang="es-US" sz="2000">
              <a:latin typeface="Franklin Gothic Book" panose="020B0503020102020204" pitchFamily="34" charset="0"/>
            </a:endParaRPr>
          </a:p>
          <a:p>
            <a:pPr>
              <a:lnSpc>
                <a:spcPct val="150000"/>
              </a:lnSpc>
            </a:pPr>
            <a:r>
              <a:rPr lang="es-ES" altLang="es-US" sz="2000">
                <a:latin typeface="Franklin Gothic Book" panose="020B0503020102020204" pitchFamily="34" charset="0"/>
              </a:rPr>
              <a:t>5. Mejorar la salud materna.</a:t>
            </a:r>
            <a:endParaRPr lang="es-HN" altLang="es-US" sz="2000">
              <a:latin typeface="Franklin Gothic Book" panose="020B0503020102020204" pitchFamily="34" charset="0"/>
            </a:endParaRPr>
          </a:p>
          <a:p>
            <a:pPr>
              <a:lnSpc>
                <a:spcPct val="150000"/>
              </a:lnSpc>
            </a:pPr>
            <a:r>
              <a:rPr lang="es-ES" altLang="es-US" sz="2000">
                <a:latin typeface="Franklin Gothic Book" panose="020B0503020102020204" pitchFamily="34" charset="0"/>
              </a:rPr>
              <a:t>6. Combatir VIH/SIDA, paludismo y otras enfermedades.</a:t>
            </a:r>
            <a:endParaRPr lang="es-HN" altLang="es-US" sz="2000">
              <a:latin typeface="Franklin Gothic Book" panose="020B0503020102020204" pitchFamily="34" charset="0"/>
            </a:endParaRPr>
          </a:p>
          <a:p>
            <a:pPr>
              <a:lnSpc>
                <a:spcPct val="150000"/>
              </a:lnSpc>
            </a:pPr>
            <a:r>
              <a:rPr lang="es-ES" altLang="es-US" sz="2000">
                <a:latin typeface="Franklin Gothic Book" panose="020B0503020102020204" pitchFamily="34" charset="0"/>
              </a:rPr>
              <a:t>7. Garantizar la sostenibilidad del medio ambiente.</a:t>
            </a:r>
            <a:endParaRPr lang="es-HN" altLang="es-US" sz="2000">
              <a:latin typeface="Franklin Gothic Book" panose="020B0503020102020204" pitchFamily="34" charset="0"/>
            </a:endParaRPr>
          </a:p>
          <a:p>
            <a:pPr>
              <a:lnSpc>
                <a:spcPct val="150000"/>
              </a:lnSpc>
            </a:pPr>
            <a:r>
              <a:rPr lang="es-ES" altLang="es-US" sz="2000">
                <a:latin typeface="Franklin Gothic Book" panose="020B0503020102020204" pitchFamily="34" charset="0"/>
              </a:rPr>
              <a:t>8. Fomentar una asociación mundial para el desarrollo.</a:t>
            </a:r>
            <a:endParaRPr lang="es-HN" altLang="es-US" sz="2000">
              <a:latin typeface="Franklin Gothic Book" panose="020B0503020102020204" pitchFamily="34" charset="0"/>
            </a:endParaRPr>
          </a:p>
        </p:txBody>
      </p:sp>
      <p:sp>
        <p:nvSpPr>
          <p:cNvPr id="13317" name="4 CuadroTexto"/>
          <p:cNvSpPr txBox="1">
            <a:spLocks noChangeArrowheads="1"/>
          </p:cNvSpPr>
          <p:nvPr/>
        </p:nvSpPr>
        <p:spPr bwMode="auto">
          <a:xfrm>
            <a:off x="539750" y="1657350"/>
            <a:ext cx="6911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a:solidFill>
                  <a:srgbClr val="92D050"/>
                </a:solidFill>
                <a:latin typeface="Franklin Gothic Book" panose="020B0503020102020204" pitchFamily="34" charset="0"/>
              </a:rPr>
              <a:t>Objetivos de Desarrollo del Milenio</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5 CuadroTexto"/>
          <p:cNvSpPr txBox="1">
            <a:spLocks noChangeArrowheads="1"/>
          </p:cNvSpPr>
          <p:nvPr/>
        </p:nvSpPr>
        <p:spPr bwMode="auto">
          <a:xfrm>
            <a:off x="539750" y="333375"/>
            <a:ext cx="6408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PLAN DE NACIÓN</a:t>
            </a:r>
          </a:p>
        </p:txBody>
      </p:sp>
      <p:sp>
        <p:nvSpPr>
          <p:cNvPr id="14339" name="9 Rectángulo"/>
          <p:cNvSpPr>
            <a:spLocks noChangeArrowheads="1"/>
          </p:cNvSpPr>
          <p:nvPr/>
        </p:nvSpPr>
        <p:spPr bwMode="auto">
          <a:xfrm>
            <a:off x="920750" y="2924175"/>
            <a:ext cx="6840538"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s-HN" altLang="es-US" sz="2400">
                <a:latin typeface="Franklin Gothic Book" panose="020B0503020102020204" pitchFamily="34" charset="0"/>
              </a:rPr>
              <a:t>Una Honduras sin pobreza extrema, educada y sana, con sistemas consolidados de previsión social.</a:t>
            </a:r>
          </a:p>
          <a:p>
            <a:pPr>
              <a:buFont typeface="Arial" panose="020B0604020202020204" pitchFamily="34" charset="0"/>
              <a:buChar char="•"/>
            </a:pPr>
            <a:endParaRPr lang="es-HN" altLang="es-US" sz="2400">
              <a:latin typeface="Franklin Gothic Book" panose="020B0503020102020204" pitchFamily="34" charset="0"/>
            </a:endParaRPr>
          </a:p>
          <a:p>
            <a:pPr>
              <a:buFont typeface="Arial" panose="020B0604020202020204" pitchFamily="34" charset="0"/>
              <a:buChar char="•"/>
            </a:pPr>
            <a:r>
              <a:rPr lang="es-HN" altLang="es-US" sz="2400">
                <a:latin typeface="Franklin Gothic Book" panose="020B0503020102020204" pitchFamily="34" charset="0"/>
              </a:rPr>
              <a:t>Fortalecer la participación de la sociedad civil y la corresponsabilidad</a:t>
            </a:r>
          </a:p>
        </p:txBody>
      </p:sp>
      <p:sp>
        <p:nvSpPr>
          <p:cNvPr id="14340" name="10 CuadroTexto"/>
          <p:cNvSpPr txBox="1">
            <a:spLocks noChangeArrowheads="1"/>
          </p:cNvSpPr>
          <p:nvPr/>
        </p:nvSpPr>
        <p:spPr bwMode="auto">
          <a:xfrm>
            <a:off x="847725" y="1989138"/>
            <a:ext cx="6913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a:solidFill>
                  <a:srgbClr val="92D050"/>
                </a:solidFill>
                <a:latin typeface="Franklin Gothic Book" panose="020B0503020102020204" pitchFamily="34" charset="0"/>
              </a:rPr>
              <a:t>Visión de País 2010 - 2038</a:t>
            </a:r>
          </a:p>
        </p:txBody>
      </p:sp>
      <p:pic>
        <p:nvPicPr>
          <p:cNvPr id="14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709295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6 CuadroTexto"/>
          <p:cNvSpPr txBox="1">
            <a:spLocks noChangeArrowheads="1"/>
          </p:cNvSpPr>
          <p:nvPr/>
        </p:nvSpPr>
        <p:spPr bwMode="auto">
          <a:xfrm>
            <a:off x="0" y="350838"/>
            <a:ext cx="66246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NUESTRO ACCIONAR ESTÁ ALINEADO CON:</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CuadroTexto"/>
          <p:cNvSpPr txBox="1">
            <a:spLocks noChangeArrowheads="1"/>
          </p:cNvSpPr>
          <p:nvPr/>
        </p:nvSpPr>
        <p:spPr bwMode="auto">
          <a:xfrm>
            <a:off x="539750" y="333375"/>
            <a:ext cx="6408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PLAN DE NACIÓN</a:t>
            </a:r>
          </a:p>
        </p:txBody>
      </p:sp>
      <p:sp>
        <p:nvSpPr>
          <p:cNvPr id="15363" name="9 Rectángulo"/>
          <p:cNvSpPr>
            <a:spLocks noChangeArrowheads="1"/>
          </p:cNvSpPr>
          <p:nvPr/>
        </p:nvSpPr>
        <p:spPr bwMode="auto">
          <a:xfrm>
            <a:off x="920750" y="2205038"/>
            <a:ext cx="6451600"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a:latin typeface="Franklin Gothic Book" panose="020B0503020102020204" pitchFamily="34" charset="0"/>
              </a:rPr>
              <a:t>Reducción de mortalidad infantil</a:t>
            </a:r>
          </a:p>
          <a:p>
            <a:endParaRPr lang="es-HN" altLang="es-US">
              <a:latin typeface="Franklin Gothic Book" panose="020B0503020102020204" pitchFamily="34" charset="0"/>
            </a:endParaRPr>
          </a:p>
          <a:p>
            <a:r>
              <a:rPr lang="es-HN" altLang="es-US">
                <a:latin typeface="Franklin Gothic Book" panose="020B0503020102020204" pitchFamily="34" charset="0"/>
              </a:rPr>
              <a:t>Disminución de la desnutrición</a:t>
            </a:r>
          </a:p>
          <a:p>
            <a:endParaRPr lang="es-HN" altLang="es-US">
              <a:latin typeface="Franklin Gothic Book" panose="020B0503020102020204" pitchFamily="34" charset="0"/>
            </a:endParaRPr>
          </a:p>
          <a:p>
            <a:r>
              <a:rPr lang="es-HN" altLang="es-US">
                <a:latin typeface="Franklin Gothic Book" panose="020B0503020102020204" pitchFamily="34" charset="0"/>
              </a:rPr>
              <a:t>Reducción de la mortalidad materna</a:t>
            </a:r>
          </a:p>
          <a:p>
            <a:endParaRPr lang="es-HN" altLang="es-US">
              <a:latin typeface="Franklin Gothic Book" panose="020B0503020102020204" pitchFamily="34" charset="0"/>
            </a:endParaRPr>
          </a:p>
          <a:p>
            <a:r>
              <a:rPr lang="es-HN" altLang="es-US">
                <a:latin typeface="Franklin Gothic Book" panose="020B0503020102020204" pitchFamily="34" charset="0"/>
              </a:rPr>
              <a:t>Detener la propagación de VIH</a:t>
            </a:r>
          </a:p>
          <a:p>
            <a:endParaRPr lang="es-HN" altLang="es-US">
              <a:latin typeface="Franklin Gothic Book" panose="020B0503020102020204" pitchFamily="34" charset="0"/>
            </a:endParaRPr>
          </a:p>
          <a:p>
            <a:r>
              <a:rPr lang="es-HN" altLang="es-US">
                <a:latin typeface="Franklin Gothic Book" panose="020B0503020102020204" pitchFamily="34" charset="0"/>
              </a:rPr>
              <a:t>Reducir la incidencia de paludismo y otras enfermedades graves</a:t>
            </a:r>
          </a:p>
          <a:p>
            <a:endParaRPr lang="es-HN" altLang="es-US">
              <a:latin typeface="Franklin Gothic Book" panose="020B0503020102020204" pitchFamily="34" charset="0"/>
            </a:endParaRPr>
          </a:p>
          <a:p>
            <a:r>
              <a:rPr lang="es-HN" altLang="es-US">
                <a:latin typeface="Franklin Gothic Book" panose="020B0503020102020204" pitchFamily="34" charset="0"/>
              </a:rPr>
              <a:t>Mejorar el acceso a agua potable</a:t>
            </a:r>
          </a:p>
          <a:p>
            <a:endParaRPr lang="es-HN" altLang="es-US">
              <a:latin typeface="Franklin Gothic Book" panose="020B0503020102020204" pitchFamily="34" charset="0"/>
            </a:endParaRPr>
          </a:p>
          <a:p>
            <a:r>
              <a:rPr lang="es-HN" altLang="es-US">
                <a:latin typeface="Franklin Gothic Book" panose="020B0503020102020204" pitchFamily="34" charset="0"/>
              </a:rPr>
              <a:t>Mejorar la calidad de atención en los centros de salud</a:t>
            </a:r>
          </a:p>
        </p:txBody>
      </p:sp>
      <p:sp>
        <p:nvSpPr>
          <p:cNvPr id="15364" name="10 CuadroTexto"/>
          <p:cNvSpPr txBox="1">
            <a:spLocks noChangeArrowheads="1"/>
          </p:cNvSpPr>
          <p:nvPr/>
        </p:nvSpPr>
        <p:spPr bwMode="auto">
          <a:xfrm>
            <a:off x="355600" y="1597025"/>
            <a:ext cx="69119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a:solidFill>
                  <a:srgbClr val="92D050"/>
                </a:solidFill>
                <a:latin typeface="Franklin Gothic Book" panose="020B0503020102020204" pitchFamily="34" charset="0"/>
              </a:rPr>
              <a:t>Plan de Nación 2010 - 2022</a:t>
            </a:r>
          </a:p>
        </p:txBody>
      </p:sp>
      <p:pic>
        <p:nvPicPr>
          <p:cNvPr id="153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7092950"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6 CuadroTexto"/>
          <p:cNvSpPr txBox="1">
            <a:spLocks noChangeArrowheads="1"/>
          </p:cNvSpPr>
          <p:nvPr/>
        </p:nvSpPr>
        <p:spPr bwMode="auto">
          <a:xfrm>
            <a:off x="-1588" y="354013"/>
            <a:ext cx="66246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NUESTRO ACCIONAR ESTÁ ALINEADO CON: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1582738"/>
            <a:ext cx="42481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70929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10 CuadroTexto"/>
          <p:cNvSpPr txBox="1">
            <a:spLocks noChangeArrowheads="1"/>
          </p:cNvSpPr>
          <p:nvPr/>
        </p:nvSpPr>
        <p:spPr bwMode="auto">
          <a:xfrm>
            <a:off x="0" y="292100"/>
            <a:ext cx="6769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NUESTRO ENFOQUE.</a:t>
            </a:r>
          </a:p>
        </p:txBody>
      </p:sp>
      <p:sp>
        <p:nvSpPr>
          <p:cNvPr id="16389" name="1 CuadroTexto"/>
          <p:cNvSpPr txBox="1">
            <a:spLocks noChangeArrowheads="1"/>
          </p:cNvSpPr>
          <p:nvPr/>
        </p:nvSpPr>
        <p:spPr bwMode="auto">
          <a:xfrm>
            <a:off x="74613" y="2924175"/>
            <a:ext cx="1909762" cy="830263"/>
          </a:xfrm>
          <a:prstGeom prst="rect">
            <a:avLst/>
          </a:prstGeom>
          <a:solidFill>
            <a:srgbClr val="F1600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2400" b="1">
                <a:solidFill>
                  <a:schemeClr val="bg1"/>
                </a:solidFill>
              </a:rPr>
              <a:t>Construcción </a:t>
            </a:r>
          </a:p>
          <a:p>
            <a:r>
              <a:rPr lang="es-HN" altLang="es-US" sz="2400" b="1">
                <a:solidFill>
                  <a:schemeClr val="bg1"/>
                </a:solidFill>
              </a:rPr>
              <a:t>del cambio</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465263"/>
            <a:ext cx="6624638"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8913"/>
            <a:ext cx="70929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4 CuadroTexto"/>
          <p:cNvSpPr txBox="1">
            <a:spLocks noChangeArrowheads="1"/>
          </p:cNvSpPr>
          <p:nvPr/>
        </p:nvSpPr>
        <p:spPr bwMode="auto">
          <a:xfrm>
            <a:off x="0" y="292100"/>
            <a:ext cx="6769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NUESTRO ENFOQUE.</a:t>
            </a:r>
          </a:p>
        </p:txBody>
      </p:sp>
      <p:sp>
        <p:nvSpPr>
          <p:cNvPr id="17413" name="5 CuadroTexto"/>
          <p:cNvSpPr txBox="1">
            <a:spLocks noChangeArrowheads="1"/>
          </p:cNvSpPr>
          <p:nvPr/>
        </p:nvSpPr>
        <p:spPr bwMode="auto">
          <a:xfrm>
            <a:off x="25400" y="2781300"/>
            <a:ext cx="1911350" cy="830263"/>
          </a:xfrm>
          <a:prstGeom prst="rect">
            <a:avLst/>
          </a:prstGeom>
          <a:solidFill>
            <a:srgbClr val="F1600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2400" b="1">
                <a:solidFill>
                  <a:schemeClr val="bg1"/>
                </a:solidFill>
              </a:rPr>
              <a:t>Construcción </a:t>
            </a:r>
          </a:p>
          <a:p>
            <a:r>
              <a:rPr lang="es-HN" altLang="es-US" sz="2400" b="1">
                <a:solidFill>
                  <a:schemeClr val="bg1"/>
                </a:solidFill>
              </a:rPr>
              <a:t>del cambio</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227513" y="149225"/>
            <a:ext cx="2990850" cy="1570038"/>
          </a:xfrm>
          <a:prstGeom prst="ellipse">
            <a:avLst/>
          </a:prstGeom>
          <a:solidFill>
            <a:srgbClr val="92D050"/>
          </a:solidFill>
          <a:ln>
            <a:solidFill>
              <a:srgbClr val="F5910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600" dirty="0"/>
              <a:t>Consolidación Equipo de trabajo FA</a:t>
            </a:r>
          </a:p>
          <a:p>
            <a:pPr algn="ctr" fontAlgn="auto">
              <a:spcBef>
                <a:spcPts val="0"/>
              </a:spcBef>
              <a:spcAft>
                <a:spcPts val="0"/>
              </a:spcAft>
              <a:defRPr/>
            </a:pPr>
            <a:r>
              <a:rPr lang="es-MX" sz="1600" dirty="0"/>
              <a:t>  Nueva visión para el empoderamiento</a:t>
            </a:r>
          </a:p>
          <a:p>
            <a:pPr algn="ctr" fontAlgn="auto">
              <a:spcBef>
                <a:spcPts val="0"/>
              </a:spcBef>
              <a:spcAft>
                <a:spcPts val="0"/>
              </a:spcAft>
              <a:defRPr/>
            </a:pPr>
            <a:r>
              <a:rPr lang="es-MX" sz="1600" dirty="0"/>
              <a:t>Se </a:t>
            </a:r>
            <a:r>
              <a:rPr lang="es-MX" sz="1600" dirty="0"/>
              <a:t>gestionan proyectos</a:t>
            </a:r>
            <a:endParaRPr lang="es-MX" sz="1600" dirty="0"/>
          </a:p>
        </p:txBody>
      </p:sp>
      <p:sp>
        <p:nvSpPr>
          <p:cNvPr id="8" name="Oval 7"/>
          <p:cNvSpPr/>
          <p:nvPr/>
        </p:nvSpPr>
        <p:spPr>
          <a:xfrm>
            <a:off x="2987675" y="1733550"/>
            <a:ext cx="3960813" cy="1624013"/>
          </a:xfrm>
          <a:prstGeom prst="ellipse">
            <a:avLst/>
          </a:prstGeom>
          <a:solidFill>
            <a:srgbClr val="92D050"/>
          </a:solidFill>
          <a:ln>
            <a:solidFill>
              <a:srgbClr val="F5910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dirty="0"/>
              <a:t>Fortalecimiento del equipo </a:t>
            </a:r>
            <a:r>
              <a:rPr lang="es-MX" dirty="0"/>
              <a:t>Comunidad  </a:t>
            </a:r>
            <a:r>
              <a:rPr lang="es-MX" dirty="0"/>
              <a:t>trabaja </a:t>
            </a:r>
            <a:r>
              <a:rPr lang="es-MX" dirty="0"/>
              <a:t>organizadamente </a:t>
            </a:r>
          </a:p>
          <a:p>
            <a:pPr algn="ctr" fontAlgn="auto">
              <a:spcBef>
                <a:spcPts val="0"/>
              </a:spcBef>
              <a:spcAft>
                <a:spcPts val="0"/>
              </a:spcAft>
              <a:defRPr/>
            </a:pPr>
            <a:r>
              <a:rPr lang="es-MX" dirty="0"/>
              <a:t>Se </a:t>
            </a:r>
            <a:r>
              <a:rPr lang="es-MX" dirty="0"/>
              <a:t>ejecutan proyectos </a:t>
            </a:r>
            <a:r>
              <a:rPr lang="es-MX" dirty="0"/>
              <a:t>en conjunto</a:t>
            </a:r>
            <a:endParaRPr lang="es-MX" dirty="0"/>
          </a:p>
        </p:txBody>
      </p:sp>
      <p:pic>
        <p:nvPicPr>
          <p:cNvPr id="9" name="Rectangl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3563" y="-60325"/>
            <a:ext cx="1700212" cy="803275"/>
          </a:xfrm>
          <a:prstGeom prst="rect">
            <a:avLst/>
          </a:prstGeom>
          <a:noFill/>
          <a:extLst>
            <a:ext uri="{909E8E84-426E-40DD-AFC4-6F175D3DCCD1}">
              <a14:hiddenFill xmlns:a14="http://schemas.microsoft.com/office/drawing/2010/main">
                <a:solidFill>
                  <a:srgbClr val="FFFFFF"/>
                </a:solidFill>
              </a14:hiddenFill>
            </a:ext>
          </a:extLst>
        </p:spPr>
      </p:pic>
      <p:sp>
        <p:nvSpPr>
          <p:cNvPr id="15" name="Right Brace 14"/>
          <p:cNvSpPr/>
          <p:nvPr/>
        </p:nvSpPr>
        <p:spPr>
          <a:xfrm>
            <a:off x="2300288" y="-7938"/>
            <a:ext cx="935037" cy="6453188"/>
          </a:xfrm>
          <a:prstGeom prst="rightBrac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MX"/>
          </a:p>
        </p:txBody>
      </p:sp>
      <p:sp>
        <p:nvSpPr>
          <p:cNvPr id="16" name="Oval 15"/>
          <p:cNvSpPr/>
          <p:nvPr/>
        </p:nvSpPr>
        <p:spPr>
          <a:xfrm>
            <a:off x="3308350" y="3403600"/>
            <a:ext cx="5256213" cy="1314450"/>
          </a:xfrm>
          <a:prstGeom prst="ellipse">
            <a:avLst/>
          </a:prstGeom>
          <a:solidFill>
            <a:srgbClr val="92D050"/>
          </a:solidFill>
          <a:ln>
            <a:solidFill>
              <a:srgbClr val="F5910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dirty="0"/>
              <a:t>Equipo especializado</a:t>
            </a:r>
          </a:p>
          <a:p>
            <a:pPr algn="ctr" fontAlgn="auto">
              <a:spcBef>
                <a:spcPts val="0"/>
              </a:spcBef>
              <a:spcAft>
                <a:spcPts val="0"/>
              </a:spcAft>
              <a:defRPr/>
            </a:pPr>
            <a:r>
              <a:rPr lang="es-MX" dirty="0"/>
              <a:t>Comunidad  gestiona proyectos</a:t>
            </a:r>
          </a:p>
          <a:p>
            <a:pPr algn="ctr" fontAlgn="auto">
              <a:spcBef>
                <a:spcPts val="0"/>
              </a:spcBef>
              <a:spcAft>
                <a:spcPts val="0"/>
              </a:spcAft>
              <a:defRPr/>
            </a:pPr>
            <a:r>
              <a:rPr lang="es-MX" dirty="0"/>
              <a:t>organizadamente</a:t>
            </a:r>
          </a:p>
          <a:p>
            <a:pPr algn="ctr" fontAlgn="auto">
              <a:spcBef>
                <a:spcPts val="0"/>
              </a:spcBef>
              <a:spcAft>
                <a:spcPts val="0"/>
              </a:spcAft>
              <a:defRPr/>
            </a:pPr>
            <a:r>
              <a:rPr lang="es-MX" dirty="0"/>
              <a:t>Se ejecutan proyectos en conjunto</a:t>
            </a:r>
          </a:p>
        </p:txBody>
      </p:sp>
      <p:sp>
        <p:nvSpPr>
          <p:cNvPr id="17" name="Oval 16"/>
          <p:cNvSpPr/>
          <p:nvPr/>
        </p:nvSpPr>
        <p:spPr>
          <a:xfrm>
            <a:off x="2792413" y="4821238"/>
            <a:ext cx="5830887" cy="1484312"/>
          </a:xfrm>
          <a:prstGeom prst="ellipse">
            <a:avLst/>
          </a:prstGeom>
          <a:solidFill>
            <a:srgbClr val="92D050"/>
          </a:solidFill>
          <a:ln>
            <a:solidFill>
              <a:srgbClr val="F5910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dirty="0"/>
              <a:t>Equipo especializado</a:t>
            </a:r>
          </a:p>
          <a:p>
            <a:pPr algn="ctr" fontAlgn="auto">
              <a:spcBef>
                <a:spcPts val="0"/>
              </a:spcBef>
              <a:spcAft>
                <a:spcPts val="0"/>
              </a:spcAft>
              <a:defRPr/>
            </a:pPr>
            <a:r>
              <a:rPr lang="es-MX" dirty="0"/>
              <a:t>Comunidad  gestiona y ejecuta proyectos</a:t>
            </a:r>
          </a:p>
          <a:p>
            <a:pPr algn="ctr" fontAlgn="auto">
              <a:spcBef>
                <a:spcPts val="0"/>
              </a:spcBef>
              <a:spcAft>
                <a:spcPts val="0"/>
              </a:spcAft>
              <a:defRPr/>
            </a:pPr>
            <a:r>
              <a:rPr lang="es-MX" dirty="0"/>
              <a:t>(expresión de sostenibilidad</a:t>
            </a:r>
            <a:r>
              <a:rPr lang="es-MX" dirty="0"/>
              <a:t>)</a:t>
            </a:r>
          </a:p>
          <a:p>
            <a:pPr algn="ctr" fontAlgn="auto">
              <a:spcBef>
                <a:spcPts val="0"/>
              </a:spcBef>
              <a:spcAft>
                <a:spcPts val="0"/>
              </a:spcAft>
              <a:defRPr/>
            </a:pPr>
            <a:r>
              <a:rPr lang="es-MX" dirty="0"/>
              <a:t>Se realizan planes de salida </a:t>
            </a:r>
          </a:p>
        </p:txBody>
      </p:sp>
      <p:pic>
        <p:nvPicPr>
          <p:cNvPr id="18" name="Rectangl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2738" y="1731963"/>
            <a:ext cx="1695450" cy="798512"/>
          </a:xfrm>
          <a:prstGeom prst="rect">
            <a:avLst/>
          </a:prstGeom>
          <a:noFill/>
          <a:extLst>
            <a:ext uri="{909E8E84-426E-40DD-AFC4-6F175D3DCCD1}">
              <a14:hiddenFill xmlns:a14="http://schemas.microsoft.com/office/drawing/2010/main">
                <a:solidFill>
                  <a:srgbClr val="FFFFFF"/>
                </a:solidFill>
              </a14:hiddenFill>
            </a:ext>
          </a:extLst>
        </p:spPr>
      </p:pic>
      <p:pic>
        <p:nvPicPr>
          <p:cNvPr id="19" name="Rectangle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3425" y="2876550"/>
            <a:ext cx="1700213"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 name="Rectangle 1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7475" y="4376738"/>
            <a:ext cx="1701800" cy="798512"/>
          </a:xfrm>
          <a:prstGeom prst="rect">
            <a:avLst/>
          </a:prstGeom>
          <a:noFill/>
          <a:extLst>
            <a:ext uri="{909E8E84-426E-40DD-AFC4-6F175D3DCCD1}">
              <a14:hiddenFill xmlns:a14="http://schemas.microsoft.com/office/drawing/2010/main">
                <a:solidFill>
                  <a:srgbClr val="FFFFFF"/>
                </a:solidFill>
              </a14:hiddenFill>
            </a:ext>
          </a:extLst>
        </p:spPr>
      </p:pic>
      <p:sp>
        <p:nvSpPr>
          <p:cNvPr id="22" name="Cloud 21"/>
          <p:cNvSpPr/>
          <p:nvPr/>
        </p:nvSpPr>
        <p:spPr>
          <a:xfrm>
            <a:off x="-7938" y="3019425"/>
            <a:ext cx="2771776" cy="1284288"/>
          </a:xfrm>
          <a:prstGeom prst="cloud">
            <a:avLst/>
          </a:prstGeom>
          <a:solidFill>
            <a:srgbClr val="92D050"/>
          </a:solidFill>
          <a:ln>
            <a:solidFill>
              <a:srgbClr val="F5910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a:p>
        </p:txBody>
      </p:sp>
      <p:pic>
        <p:nvPicPr>
          <p:cNvPr id="23" name="Oval 2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075" y="1841500"/>
            <a:ext cx="2230438" cy="1150938"/>
          </a:xfrm>
          <a:prstGeom prst="rect">
            <a:avLst/>
          </a:prstGeom>
          <a:noFill/>
          <a:extLst>
            <a:ext uri="{909E8E84-426E-40DD-AFC4-6F175D3DCCD1}">
              <a14:hiddenFill xmlns:a14="http://schemas.microsoft.com/office/drawing/2010/main">
                <a:solidFill>
                  <a:srgbClr val="FFFFFF"/>
                </a:solidFill>
              </a14:hiddenFill>
            </a:ext>
          </a:extLst>
        </p:spPr>
      </p:pic>
      <p:pic>
        <p:nvPicPr>
          <p:cNvPr id="24" name="Rectangle 2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3176588"/>
            <a:ext cx="2341563" cy="968375"/>
          </a:xfrm>
          <a:prstGeom prst="rect">
            <a:avLst/>
          </a:prstGeom>
          <a:noFill/>
          <a:extLst>
            <a:ext uri="{909E8E84-426E-40DD-AFC4-6F175D3DCCD1}">
              <a14:hiddenFill xmlns:a14="http://schemas.microsoft.com/office/drawing/2010/main">
                <a:solidFill>
                  <a:srgbClr val="FFFFFF"/>
                </a:solidFill>
              </a14:hiddenFill>
            </a:ext>
          </a:extLst>
        </p:spPr>
      </p:pic>
      <p:pic>
        <p:nvPicPr>
          <p:cNvPr id="25" name="Rectangle 2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213" y="1116013"/>
            <a:ext cx="1693862" cy="804862"/>
          </a:xfrm>
          <a:prstGeom prst="rect">
            <a:avLst/>
          </a:prstGeom>
          <a:noFill/>
          <a:extLst>
            <a:ext uri="{909E8E84-426E-40DD-AFC4-6F175D3DCCD1}">
              <a14:hiddenFill xmlns:a14="http://schemas.microsoft.com/office/drawing/2010/main">
                <a:solidFill>
                  <a:srgbClr val="FFFFFF"/>
                </a:solidFill>
              </a14:hiddenFill>
            </a:ext>
          </a:extLst>
        </p:spPr>
      </p:pic>
      <p:pic>
        <p:nvPicPr>
          <p:cNvPr id="18447"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663" y="168275"/>
            <a:ext cx="27638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8" name="25 CuadroTexto"/>
          <p:cNvSpPr txBox="1">
            <a:spLocks noChangeArrowheads="1"/>
          </p:cNvSpPr>
          <p:nvPr/>
        </p:nvSpPr>
        <p:spPr bwMode="auto">
          <a:xfrm>
            <a:off x="0" y="142875"/>
            <a:ext cx="2857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2000" b="1" i="1">
                <a:solidFill>
                  <a:schemeClr val="bg1"/>
                </a:solidFill>
                <a:latin typeface="Times New Roman" panose="02020603050405020304" pitchFamily="18" charset="0"/>
                <a:cs typeface="Times New Roman" panose="02020603050405020304" pitchFamily="18" charset="0"/>
              </a:rPr>
              <a:t>RUTA ESTRATÉGICA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539750" y="1916113"/>
            <a:ext cx="7848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0" hangingPunct="0"/>
            <a:r>
              <a:rPr lang="es-MX" altLang="es-US" sz="2400"/>
              <a:t>Ser la organización privada sin fines de lucro, líder en el desarrollo social integral y sostenible, con un </a:t>
            </a:r>
            <a:r>
              <a:rPr lang="es-MX" altLang="es-US" sz="2400" b="1">
                <a:solidFill>
                  <a:srgbClr val="00B050"/>
                </a:solidFill>
              </a:rPr>
              <a:t>Modelo de Inversión Social </a:t>
            </a:r>
            <a:r>
              <a:rPr lang="es-MX" altLang="es-US" sz="2400">
                <a:solidFill>
                  <a:srgbClr val="00B050"/>
                </a:solidFill>
              </a:rPr>
              <a:t>que </a:t>
            </a:r>
            <a:r>
              <a:rPr lang="es-MX" altLang="es-US" sz="2400" b="1">
                <a:solidFill>
                  <a:srgbClr val="00B050"/>
                </a:solidFill>
              </a:rPr>
              <a:t>revoluciona sistemas y cambia culturas, impactando positivamente en la calidad de vida</a:t>
            </a:r>
            <a:r>
              <a:rPr lang="es-MX" altLang="es-US" sz="2400" b="1">
                <a:solidFill>
                  <a:srgbClr val="FF0000"/>
                </a:solidFill>
              </a:rPr>
              <a:t> </a:t>
            </a:r>
            <a:r>
              <a:rPr lang="es-MX" altLang="es-US" sz="2400"/>
              <a:t>de las poblaciones del área de influencia, haciendo incidencia y motivando nuevas alianzas para que este Modelo de Inversión Social sea </a:t>
            </a:r>
            <a:r>
              <a:rPr lang="es-MX" altLang="es-US" sz="2400" b="1">
                <a:solidFill>
                  <a:srgbClr val="00B050"/>
                </a:solidFill>
              </a:rPr>
              <a:t>replicable a nivel nacional y regional.</a:t>
            </a:r>
          </a:p>
        </p:txBody>
      </p:sp>
      <p:pic>
        <p:nvPicPr>
          <p:cNvPr id="194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913"/>
            <a:ext cx="70929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5 CuadroTexto"/>
          <p:cNvSpPr txBox="1">
            <a:spLocks noChangeArrowheads="1"/>
          </p:cNvSpPr>
          <p:nvPr/>
        </p:nvSpPr>
        <p:spPr bwMode="auto">
          <a:xfrm>
            <a:off x="528638" y="306388"/>
            <a:ext cx="56308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VISIÓN </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539750" y="2089150"/>
            <a:ext cx="7848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0" hangingPunct="0"/>
            <a:r>
              <a:rPr lang="es-SV" altLang="es-US" sz="2400"/>
              <a:t>Somos  una organización  privada sin fines de lucro, miembro de Grupo Agrolíbano, que contribuye a </a:t>
            </a:r>
            <a:r>
              <a:rPr lang="es-SV" altLang="es-US" sz="2400" b="1">
                <a:solidFill>
                  <a:srgbClr val="00B050"/>
                </a:solidFill>
              </a:rPr>
              <a:t>generar capacidades locales</a:t>
            </a:r>
            <a:r>
              <a:rPr lang="es-SV" altLang="es-US" sz="2400" b="1">
                <a:solidFill>
                  <a:srgbClr val="FF0000"/>
                </a:solidFill>
              </a:rPr>
              <a:t> </a:t>
            </a:r>
            <a:r>
              <a:rPr lang="es-SV" altLang="es-US" sz="2400"/>
              <a:t>hacia el </a:t>
            </a:r>
            <a:r>
              <a:rPr lang="es-SV" altLang="es-US" sz="2400" b="1">
                <a:solidFill>
                  <a:srgbClr val="00B050"/>
                </a:solidFill>
              </a:rPr>
              <a:t>desarrollo sostenible</a:t>
            </a:r>
            <a:r>
              <a:rPr lang="es-SV" altLang="es-US" sz="2400"/>
              <a:t> con un </a:t>
            </a:r>
            <a:r>
              <a:rPr lang="es-SV" altLang="es-US" sz="2400" b="1">
                <a:solidFill>
                  <a:srgbClr val="00B050"/>
                </a:solidFill>
              </a:rPr>
              <a:t>abordaje integral</a:t>
            </a:r>
            <a:r>
              <a:rPr lang="es-SV" altLang="es-US" sz="2400" b="1">
                <a:solidFill>
                  <a:srgbClr val="FF0000"/>
                </a:solidFill>
              </a:rPr>
              <a:t> </a:t>
            </a:r>
            <a:r>
              <a:rPr lang="es-SV" altLang="es-US" sz="2400"/>
              <a:t>basado en el desarrollo comunitario, salud y educación, facilitando </a:t>
            </a:r>
            <a:r>
              <a:rPr lang="es-SV" altLang="es-US" sz="2400" b="1">
                <a:solidFill>
                  <a:srgbClr val="00B050"/>
                </a:solidFill>
              </a:rPr>
              <a:t>oportunidades</a:t>
            </a:r>
            <a:r>
              <a:rPr lang="es-SV" altLang="es-US" sz="2400">
                <a:solidFill>
                  <a:srgbClr val="00B050"/>
                </a:solidFill>
              </a:rPr>
              <a:t> y </a:t>
            </a:r>
            <a:r>
              <a:rPr lang="es-SV" altLang="es-US" sz="2400" b="1">
                <a:solidFill>
                  <a:srgbClr val="00B050"/>
                </a:solidFill>
              </a:rPr>
              <a:t>potenciando agentes de cambio</a:t>
            </a:r>
            <a:r>
              <a:rPr lang="es-SV" altLang="es-US" sz="2400" b="1">
                <a:solidFill>
                  <a:srgbClr val="FF0000"/>
                </a:solidFill>
              </a:rPr>
              <a:t> </a:t>
            </a:r>
            <a:r>
              <a:rPr lang="es-SV" altLang="es-US" sz="2400"/>
              <a:t>para el mejoramiento de la calidad de vida de nuestros colaboradores, sus familias y los habitantes de las comunidades del área de influencia.</a:t>
            </a:r>
            <a:endParaRPr lang="es-MX" altLang="es-US" sz="2400"/>
          </a:p>
        </p:txBody>
      </p:sp>
      <p:pic>
        <p:nvPicPr>
          <p:cNvPr id="204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260350"/>
            <a:ext cx="70929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4 CuadroTexto"/>
          <p:cNvSpPr txBox="1">
            <a:spLocks noChangeArrowheads="1"/>
          </p:cNvSpPr>
          <p:nvPr/>
        </p:nvSpPr>
        <p:spPr bwMode="auto">
          <a:xfrm>
            <a:off x="528638" y="306388"/>
            <a:ext cx="44037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MISIÓN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Rectángulo"/>
          <p:cNvSpPr/>
          <p:nvPr/>
        </p:nvSpPr>
        <p:spPr>
          <a:xfrm>
            <a:off x="285750" y="5572125"/>
            <a:ext cx="5715000" cy="1071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3" fontAlgn="auto">
              <a:spcBef>
                <a:spcPts val="0"/>
              </a:spcBef>
              <a:spcAft>
                <a:spcPts val="0"/>
              </a:spcAft>
              <a:defRPr/>
            </a:pPr>
            <a:endParaRPr lang="es-HN" dirty="0"/>
          </a:p>
        </p:txBody>
      </p:sp>
      <p:pic>
        <p:nvPicPr>
          <p:cNvPr id="307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70929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22 Título"/>
          <p:cNvSpPr>
            <a:spLocks noGrp="1"/>
          </p:cNvSpPr>
          <p:nvPr>
            <p:ph type="title"/>
          </p:nvPr>
        </p:nvSpPr>
        <p:spPr>
          <a:xfrm>
            <a:off x="4763" y="104775"/>
            <a:ext cx="8229600" cy="585788"/>
          </a:xfrm>
        </p:spPr>
        <p:txBody>
          <a:bodyPr>
            <a:spAutoFit/>
          </a:bodyPr>
          <a:lstStyle/>
          <a:p>
            <a:pPr algn="l"/>
            <a:r>
              <a:rPr lang="es-HN" altLang="es-US" sz="3200" b="1" i="1" smtClean="0">
                <a:solidFill>
                  <a:schemeClr val="bg1"/>
                </a:solidFill>
                <a:latin typeface="Times New Roman" panose="02020603050405020304" pitchFamily="18" charset="0"/>
                <a:cs typeface="Times New Roman" panose="02020603050405020304" pitchFamily="18" charset="0"/>
              </a:rPr>
              <a:t>AREA DE COBERTURA </a:t>
            </a:r>
          </a:p>
        </p:txBody>
      </p:sp>
      <p:pic>
        <p:nvPicPr>
          <p:cNvPr id="2150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4021138"/>
            <a:ext cx="3097213"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6463" y="1314450"/>
            <a:ext cx="4386262" cy="368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2 Marcador de contenido"/>
          <p:cNvSpPr>
            <a:spLocks noGrp="1"/>
          </p:cNvSpPr>
          <p:nvPr>
            <p:ph idx="1"/>
          </p:nvPr>
        </p:nvSpPr>
        <p:spPr>
          <a:xfrm>
            <a:off x="107950" y="836613"/>
            <a:ext cx="8239125" cy="1223962"/>
          </a:xfrm>
        </p:spPr>
        <p:txBody>
          <a:bodyPr/>
          <a:lstStyle/>
          <a:p>
            <a:r>
              <a:rPr lang="es-HN" altLang="es-US" sz="1800" smtClean="0"/>
              <a:t>10,132 personas, integrantes de 2,065 familias.</a:t>
            </a:r>
          </a:p>
          <a:p>
            <a:endParaRPr lang="es-HN" altLang="es-US" sz="1800" smtClean="0"/>
          </a:p>
        </p:txBody>
      </p:sp>
      <p:cxnSp>
        <p:nvCxnSpPr>
          <p:cNvPr id="3" name="2 Conector recto de flecha"/>
          <p:cNvCxnSpPr/>
          <p:nvPr/>
        </p:nvCxnSpPr>
        <p:spPr>
          <a:xfrm flipH="1" flipV="1">
            <a:off x="2916238" y="4021138"/>
            <a:ext cx="2771775" cy="57626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354013" y="1965325"/>
            <a:ext cx="79629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0" hangingPunct="0"/>
            <a:r>
              <a:rPr lang="es-MX" altLang="es-US" sz="2800"/>
              <a:t>Contribuir a la mejora de la calidad de vida de las familias en las comunidades del área de influencia del Grupo Agrolíbano, fortaleciendo las capacidades locales desde un abordaje integral con un enfoque de construcción de cambio que convierta a la </a:t>
            </a:r>
            <a:r>
              <a:rPr lang="es-MX" altLang="es-US" sz="2800" b="1">
                <a:solidFill>
                  <a:srgbClr val="6CA62C"/>
                </a:solidFill>
              </a:rPr>
              <a:t>población beneficiaria en protagonista del desarrollo sostenible.</a:t>
            </a:r>
          </a:p>
        </p:txBody>
      </p:sp>
      <p:pic>
        <p:nvPicPr>
          <p:cNvPr id="225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260350"/>
            <a:ext cx="70929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6 CuadroTexto"/>
          <p:cNvSpPr txBox="1">
            <a:spLocks noChangeArrowheads="1"/>
          </p:cNvSpPr>
          <p:nvPr/>
        </p:nvSpPr>
        <p:spPr bwMode="auto">
          <a:xfrm>
            <a:off x="80963" y="395288"/>
            <a:ext cx="7561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OBJETIVO GENERAL</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323850" y="1628775"/>
            <a:ext cx="7993063"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defRPr>
            </a:lvl1pPr>
            <a:lvl2pPr marL="35877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1" algn="just" eaLnBrk="0" hangingPunct="0"/>
            <a:r>
              <a:rPr lang="es-MX" altLang="es-US" sz="2600"/>
              <a:t>1.- </a:t>
            </a:r>
            <a:r>
              <a:rPr lang="es-MX" altLang="es-US" sz="2400">
                <a:latin typeface="Franklin Gothic Book" panose="020B0503020102020204" pitchFamily="34" charset="0"/>
              </a:rPr>
              <a:t>Potenciar la </a:t>
            </a:r>
            <a:r>
              <a:rPr lang="es-MX" altLang="es-US" sz="2400" b="1">
                <a:latin typeface="Franklin Gothic Book" panose="020B0503020102020204" pitchFamily="34" charset="0"/>
              </a:rPr>
              <a:t>eficiencia, eficacia y calidad organizacional</a:t>
            </a:r>
            <a:r>
              <a:rPr lang="es-MX" altLang="es-US" sz="2400">
                <a:latin typeface="Franklin Gothic Book" panose="020B0503020102020204" pitchFamily="34" charset="0"/>
              </a:rPr>
              <a:t> a través de procesos de transformación estructural y funcional que contribuya al logro de los resultados esperados en las áreas de intervención.</a:t>
            </a:r>
          </a:p>
          <a:p>
            <a:pPr lvl="1" algn="just" eaLnBrk="0" hangingPunct="0"/>
            <a:endParaRPr lang="es-MX" altLang="es-US" sz="2400">
              <a:latin typeface="Franklin Gothic Book" panose="020B0503020102020204" pitchFamily="34" charset="0"/>
            </a:endParaRPr>
          </a:p>
          <a:p>
            <a:pPr lvl="1" algn="just" eaLnBrk="0" hangingPunct="0"/>
            <a:r>
              <a:rPr lang="es-MX" altLang="es-US" sz="2400">
                <a:latin typeface="Franklin Gothic Book" panose="020B0503020102020204" pitchFamily="34" charset="0"/>
              </a:rPr>
              <a:t>2.- Contribuir a </a:t>
            </a:r>
            <a:r>
              <a:rPr lang="es-MX" altLang="es-US" sz="2400" b="1">
                <a:latin typeface="Franklin Gothic Book" panose="020B0503020102020204" pitchFamily="34" charset="0"/>
              </a:rPr>
              <a:t>mejorar el acceso a alternativas de educación formal y no formal con calidad</a:t>
            </a:r>
            <a:r>
              <a:rPr lang="es-MX" altLang="es-US" sz="2400">
                <a:latin typeface="Franklin Gothic Book" panose="020B0503020102020204" pitchFamily="34" charset="0"/>
              </a:rPr>
              <a:t>, que permita a la niñez y la familia el desarrollo de sus competencias básicas, involucrando a los actores claves para garantizar la sostenibilidad.</a:t>
            </a:r>
          </a:p>
          <a:p>
            <a:pPr lvl="1" algn="just" eaLnBrk="0" hangingPunct="0"/>
            <a:r>
              <a:rPr lang="es-MX" altLang="es-US" sz="2400">
                <a:latin typeface="Franklin Gothic Book" panose="020B0503020102020204" pitchFamily="34" charset="0"/>
              </a:rPr>
              <a:t> </a:t>
            </a:r>
            <a:endParaRPr lang="es-MX" altLang="es-US" sz="2600"/>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260350"/>
            <a:ext cx="70929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6 CuadroTexto"/>
          <p:cNvSpPr txBox="1">
            <a:spLocks noChangeArrowheads="1"/>
          </p:cNvSpPr>
          <p:nvPr/>
        </p:nvSpPr>
        <p:spPr bwMode="auto">
          <a:xfrm>
            <a:off x="98425" y="395288"/>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OBJETIVOS ESPECÍFICOS</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260350"/>
            <a:ext cx="70929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7 CuadroTexto"/>
          <p:cNvSpPr txBox="1">
            <a:spLocks noChangeArrowheads="1"/>
          </p:cNvSpPr>
          <p:nvPr/>
        </p:nvSpPr>
        <p:spPr bwMode="auto">
          <a:xfrm>
            <a:off x="98425" y="395288"/>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OBJETIVOS ESPECÍFICOS</a:t>
            </a:r>
          </a:p>
        </p:txBody>
      </p:sp>
      <p:sp>
        <p:nvSpPr>
          <p:cNvPr id="24580" name="Rectangle 1"/>
          <p:cNvSpPr>
            <a:spLocks noChangeArrowheads="1"/>
          </p:cNvSpPr>
          <p:nvPr/>
        </p:nvSpPr>
        <p:spPr bwMode="auto">
          <a:xfrm>
            <a:off x="290513" y="1557338"/>
            <a:ext cx="8097837" cy="41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defRPr>
                <a:solidFill>
                  <a:schemeClr val="tx1"/>
                </a:solidFill>
                <a:latin typeface="Calibri" panose="020F0502020204030204" pitchFamily="34" charset="0"/>
              </a:defRPr>
            </a:lvl1pPr>
            <a:lvl2pPr marL="35877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1" algn="just" eaLnBrk="0" hangingPunct="0"/>
            <a:r>
              <a:rPr lang="es-MX" altLang="es-US" sz="2400">
                <a:latin typeface="Franklin Gothic Book" panose="020B0503020102020204" pitchFamily="34" charset="0"/>
              </a:rPr>
              <a:t>3.- Fortalecer las </a:t>
            </a:r>
            <a:r>
              <a:rPr lang="es-MX" altLang="es-US" sz="2400" b="1">
                <a:latin typeface="Franklin Gothic Book" panose="020B0503020102020204" pitchFamily="34" charset="0"/>
              </a:rPr>
              <a:t>capacidades familiares, comunitarias e institucionales para el abordaje integral de la salud</a:t>
            </a:r>
            <a:r>
              <a:rPr lang="es-MX" altLang="es-US" sz="2400">
                <a:latin typeface="Franklin Gothic Book" panose="020B0503020102020204" pitchFamily="34" charset="0"/>
              </a:rPr>
              <a:t>, que permita a la población gozar del más alto nivel de salud en las áreas de cobertura de la F.A.</a:t>
            </a:r>
          </a:p>
          <a:p>
            <a:pPr lvl="1" algn="just" eaLnBrk="0" hangingPunct="0"/>
            <a:endParaRPr lang="es-MX" altLang="es-US" sz="2400">
              <a:latin typeface="Franklin Gothic Book" panose="020B0503020102020204" pitchFamily="34" charset="0"/>
            </a:endParaRPr>
          </a:p>
          <a:p>
            <a:pPr lvl="1" algn="just" eaLnBrk="0" hangingPunct="0"/>
            <a:r>
              <a:rPr lang="es-MX" altLang="es-US" sz="2400">
                <a:latin typeface="Franklin Gothic Book" panose="020B0503020102020204" pitchFamily="34" charset="0"/>
              </a:rPr>
              <a:t>4.- Contribuir al fortalecimiento de  las </a:t>
            </a:r>
            <a:r>
              <a:rPr lang="es-MX" altLang="es-US" sz="2400" b="1">
                <a:latin typeface="Franklin Gothic Book" panose="020B0503020102020204" pitchFamily="34" charset="0"/>
              </a:rPr>
              <a:t>capacidades de los actores locales de las comunidades </a:t>
            </a:r>
            <a:r>
              <a:rPr lang="es-MX" altLang="es-US" sz="2400">
                <a:latin typeface="Franklin Gothic Book" panose="020B0503020102020204" pitchFamily="34" charset="0"/>
              </a:rPr>
              <a:t>del área de influencia de la F.A</a:t>
            </a:r>
            <a:r>
              <a:rPr lang="es-MX" altLang="es-US" sz="2400" b="1">
                <a:latin typeface="Franklin Gothic Book" panose="020B0503020102020204" pitchFamily="34" charset="0"/>
              </a:rPr>
              <a:t>. </a:t>
            </a:r>
            <a:r>
              <a:rPr lang="es-MX" altLang="es-US" sz="2400">
                <a:latin typeface="Franklin Gothic Book" panose="020B0503020102020204" pitchFamily="34" charset="0"/>
              </a:rPr>
              <a:t>para que sean agentes de cambio en su comunidad, enfocados a mejorar la calidad de vida de sus familias y por ende de su entorno social.</a:t>
            </a:r>
            <a:r>
              <a:rPr lang="es-MX" altLang="es-US" sz="2600"/>
              <a:t> </a:t>
            </a:r>
          </a:p>
          <a:p>
            <a:pPr lvl="1" algn="just" eaLnBrk="0" hangingPunct="0"/>
            <a:endParaRPr lang="es-MX" altLang="es-US" sz="2400">
              <a:latin typeface="Franklin Gothic Book" panose="020B0503020102020204" pitchFamily="34"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Marcador de contenido"/>
          <p:cNvGraphicFramePr>
            <a:graphicFrameLocks noGrp="1"/>
          </p:cNvGraphicFramePr>
          <p:nvPr>
            <p:ph idx="1"/>
          </p:nvPr>
        </p:nvGraphicFramePr>
        <p:xfrm>
          <a:off x="143327" y="1484784"/>
          <a:ext cx="8409801"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3" name="3 Título"/>
          <p:cNvSpPr>
            <a:spLocks noGrp="1"/>
          </p:cNvSpPr>
          <p:nvPr>
            <p:ph type="title"/>
          </p:nvPr>
        </p:nvSpPr>
        <p:spPr/>
        <p:txBody>
          <a:bodyPr>
            <a:spAutoFit/>
          </a:bodyPr>
          <a:lstStyle/>
          <a:p>
            <a:r>
              <a:rPr lang="es-MX" altLang="es-US" sz="3200" b="1" i="1" smtClean="0">
                <a:solidFill>
                  <a:schemeClr val="bg1"/>
                </a:solidFill>
                <a:latin typeface="Times New Roman" panose="02020603050405020304" pitchFamily="18" charset="0"/>
                <a:cs typeface="Times New Roman" panose="02020603050405020304" pitchFamily="18" charset="0"/>
              </a:rPr>
              <a:t>OBJETIVOS ESPECÍFICOS</a:t>
            </a:r>
          </a:p>
        </p:txBody>
      </p:sp>
      <p:sp>
        <p:nvSpPr>
          <p:cNvPr id="25604" name="4 CuadroTexto"/>
          <p:cNvSpPr txBox="1">
            <a:spLocks noChangeArrowheads="1"/>
          </p:cNvSpPr>
          <p:nvPr/>
        </p:nvSpPr>
        <p:spPr bwMode="auto">
          <a:xfrm>
            <a:off x="98425" y="395288"/>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OBJETIVOS ESPECÍFICOS</a:t>
            </a:r>
          </a:p>
        </p:txBody>
      </p:sp>
      <p:pic>
        <p:nvPicPr>
          <p:cNvPr id="25605"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63" y="260350"/>
            <a:ext cx="70929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6 CuadroTexto"/>
          <p:cNvSpPr txBox="1">
            <a:spLocks noChangeArrowheads="1"/>
          </p:cNvSpPr>
          <p:nvPr/>
        </p:nvSpPr>
        <p:spPr bwMode="auto">
          <a:xfrm>
            <a:off x="142875" y="395288"/>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SOSTENIBILIDAD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0"/>
            <a:ext cx="7092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7 CuadroTexto"/>
          <p:cNvSpPr txBox="1">
            <a:spLocks noChangeArrowheads="1"/>
          </p:cNvSpPr>
          <p:nvPr/>
        </p:nvSpPr>
        <p:spPr bwMode="auto">
          <a:xfrm>
            <a:off x="0" y="0"/>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DESARROLLO  COMUNITARIO</a:t>
            </a:r>
          </a:p>
        </p:txBody>
      </p:sp>
      <p:sp>
        <p:nvSpPr>
          <p:cNvPr id="27652" name="9 CuadroTexto"/>
          <p:cNvSpPr txBox="1">
            <a:spLocks noChangeArrowheads="1"/>
          </p:cNvSpPr>
          <p:nvPr/>
        </p:nvSpPr>
        <p:spPr bwMode="auto">
          <a:xfrm>
            <a:off x="0" y="584200"/>
            <a:ext cx="86042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1500" u="sng"/>
              <a:t>Objetivo General</a:t>
            </a:r>
            <a:r>
              <a:rPr lang="es-HN" altLang="es-US" sz="1500"/>
              <a:t>: </a:t>
            </a:r>
          </a:p>
          <a:p>
            <a:r>
              <a:rPr lang="es-MX" altLang="es-US" sz="1600">
                <a:latin typeface="Franklin Gothic Book" panose="020B0503020102020204" pitchFamily="34" charset="0"/>
              </a:rPr>
              <a:t>Contribuir al fortalecimiento de  las </a:t>
            </a:r>
            <a:r>
              <a:rPr lang="es-MX" altLang="es-US" sz="1600" b="1">
                <a:latin typeface="Franklin Gothic Book" panose="020B0503020102020204" pitchFamily="34" charset="0"/>
              </a:rPr>
              <a:t>capacidades de los actores locales de las comunidades </a:t>
            </a:r>
            <a:r>
              <a:rPr lang="es-MX" altLang="es-US" sz="1600">
                <a:latin typeface="Franklin Gothic Book" panose="020B0503020102020204" pitchFamily="34" charset="0"/>
              </a:rPr>
              <a:t>del área de influencia de la F.A</a:t>
            </a:r>
            <a:r>
              <a:rPr lang="es-MX" altLang="es-US" sz="1600" b="1">
                <a:latin typeface="Franklin Gothic Book" panose="020B0503020102020204" pitchFamily="34" charset="0"/>
              </a:rPr>
              <a:t>. </a:t>
            </a:r>
            <a:r>
              <a:rPr lang="es-MX" altLang="es-US" sz="1600">
                <a:latin typeface="Franklin Gothic Book" panose="020B0503020102020204" pitchFamily="34" charset="0"/>
              </a:rPr>
              <a:t>para que sean agentes de cambio en su comunidad, enfocados a mejorar la calidad de vida de sus familias y por ende de su entorno social</a:t>
            </a:r>
            <a:endParaRPr lang="es-MX" altLang="es-US" sz="1500" i="1"/>
          </a:p>
        </p:txBody>
      </p:sp>
      <p:graphicFrame>
        <p:nvGraphicFramePr>
          <p:cNvPr id="12" name="11 Marcador de contenido"/>
          <p:cNvGraphicFramePr>
            <a:graphicFrameLocks noGrp="1"/>
          </p:cNvGraphicFramePr>
          <p:nvPr>
            <p:ph idx="1"/>
          </p:nvPr>
        </p:nvGraphicFramePr>
        <p:xfrm>
          <a:off x="179388" y="1846263"/>
          <a:ext cx="8510587" cy="4941887"/>
        </p:xfrm>
        <a:graphic>
          <a:graphicData uri="http://schemas.openxmlformats.org/drawingml/2006/table">
            <a:tbl>
              <a:tblPr firstRow="1" bandRow="1">
                <a:tableStyleId>{93296810-A885-4BE3-A3E7-6D5BEEA58F35}</a:tableStyleId>
              </a:tblPr>
              <a:tblGrid>
                <a:gridCol w="4262365">
                  <a:extLst>
                    <a:ext uri="{9D8B030D-6E8A-4147-A177-3AD203B41FA5}">
                      <a16:colId xmlns:a16="http://schemas.microsoft.com/office/drawing/2014/main" val="20000"/>
                    </a:ext>
                  </a:extLst>
                </a:gridCol>
                <a:gridCol w="4248222">
                  <a:extLst>
                    <a:ext uri="{9D8B030D-6E8A-4147-A177-3AD203B41FA5}">
                      <a16:colId xmlns:a16="http://schemas.microsoft.com/office/drawing/2014/main" val="20001"/>
                    </a:ext>
                  </a:extLst>
                </a:gridCol>
              </a:tblGrid>
              <a:tr h="480263">
                <a:tc>
                  <a:txBody>
                    <a:bodyPr/>
                    <a:lstStyle/>
                    <a:p>
                      <a:pPr algn="ctr"/>
                      <a:r>
                        <a:rPr lang="es-HN" sz="2000" dirty="0" smtClean="0"/>
                        <a:t>Objetivos</a:t>
                      </a:r>
                      <a:r>
                        <a:rPr lang="es-HN" sz="2000" baseline="0" dirty="0" smtClean="0"/>
                        <a:t> Específicos</a:t>
                      </a:r>
                      <a:endParaRPr lang="es-HN" sz="2000" dirty="0"/>
                    </a:p>
                  </a:txBody>
                  <a:tcPr marL="91435" marR="91435" marT="45721" marB="45721"/>
                </a:tc>
                <a:tc>
                  <a:txBody>
                    <a:bodyPr/>
                    <a:lstStyle/>
                    <a:p>
                      <a:pPr algn="ctr"/>
                      <a:r>
                        <a:rPr lang="es-HN" sz="2000" dirty="0" smtClean="0"/>
                        <a:t>Líneas Estratégicas</a:t>
                      </a:r>
                      <a:endParaRPr lang="es-HN" sz="2000" dirty="0"/>
                    </a:p>
                  </a:txBody>
                  <a:tcPr marL="91435" marR="91435" marT="45721" marB="45721"/>
                </a:tc>
                <a:extLst>
                  <a:ext uri="{0D108BD9-81ED-4DB2-BD59-A6C34878D82A}">
                    <a16:rowId xmlns:a16="http://schemas.microsoft.com/office/drawing/2014/main" val="10000"/>
                  </a:ext>
                </a:extLst>
              </a:tr>
              <a:tr h="4461624">
                <a:tc>
                  <a:txBody>
                    <a:bodyPr/>
                    <a:lstStyle/>
                    <a:p>
                      <a:pPr marL="342900" lvl="0" indent="-342900" algn="just">
                        <a:buFont typeface="+mj-lt"/>
                        <a:buAutoNum type="arabicPeriod"/>
                      </a:pPr>
                      <a:r>
                        <a:rPr lang="es-HN" sz="1500" kern="1200" dirty="0" smtClean="0">
                          <a:effectLst/>
                        </a:rPr>
                        <a:t>Fortalecer las capacidades de líderes, lideresas y organizaciones locales de las comunidades de influencia de la FA para la disminución de NBI que contribuya a la sostenibilidad del desarrollo local comunitario</a:t>
                      </a:r>
                    </a:p>
                    <a:p>
                      <a:pPr marL="342900" lvl="0" indent="-342900" algn="just">
                        <a:buFont typeface="+mj-lt"/>
                        <a:buAutoNum type="arabicPeriod"/>
                      </a:pPr>
                      <a:endParaRPr lang="es-HN" sz="1500" kern="1200" dirty="0" smtClean="0">
                        <a:effectLst/>
                      </a:endParaRPr>
                    </a:p>
                    <a:p>
                      <a:pPr marL="342900" lvl="0" indent="-342900" algn="just">
                        <a:buFont typeface="+mj-lt"/>
                        <a:buAutoNum type="arabicPeriod"/>
                      </a:pPr>
                      <a:endParaRPr lang="es-HN" sz="1500" kern="1200" dirty="0" smtClean="0">
                        <a:effectLst/>
                      </a:endParaRPr>
                    </a:p>
                    <a:p>
                      <a:pPr marL="342900" lvl="0" indent="-342900" algn="just">
                        <a:buFont typeface="+mj-lt"/>
                        <a:buAutoNum type="arabicPeriod"/>
                      </a:pPr>
                      <a:r>
                        <a:rPr lang="es-HN" sz="1500" kern="1200" dirty="0" smtClean="0">
                          <a:effectLst/>
                        </a:rPr>
                        <a:t>Fomentar estrategias para mejorar la seguridad alimentaria y nutricional en las familias de las comunidades de influencia de la FA, que contribuya a mejorar la calidad de vida de manera sostenible.</a:t>
                      </a:r>
                    </a:p>
                    <a:p>
                      <a:pPr marL="342900" lvl="0" indent="-342900" algn="just">
                        <a:buFont typeface="+mj-lt"/>
                        <a:buAutoNum type="arabicPeriod"/>
                      </a:pPr>
                      <a:endParaRPr lang="es-HN" sz="1500" kern="1200" dirty="0" smtClean="0">
                        <a:effectLst/>
                      </a:endParaRPr>
                    </a:p>
                    <a:p>
                      <a:pPr marL="342900" lvl="0" indent="-342900" algn="just">
                        <a:buFont typeface="+mj-lt"/>
                        <a:buAutoNum type="arabicPeriod"/>
                      </a:pPr>
                      <a:endParaRPr lang="es-HN" sz="1500" kern="1200" dirty="0" smtClean="0">
                        <a:effectLst/>
                      </a:endParaRPr>
                    </a:p>
                    <a:p>
                      <a:pPr marL="342900" lvl="0" indent="-342900" algn="just">
                        <a:buFont typeface="+mj-lt"/>
                        <a:buAutoNum type="arabicPeriod"/>
                      </a:pPr>
                      <a:r>
                        <a:rPr lang="es-HN" sz="1500" kern="1200" dirty="0" smtClean="0">
                          <a:effectLst/>
                        </a:rPr>
                        <a:t>Impulsar estrategias de sostenibilidad de desarrollo comunitario basada en la planificación participativa,  incluyendo a las organizaciones presentes en la comunidad.</a:t>
                      </a:r>
                      <a:endParaRPr lang="es-HN" sz="1500" kern="1200" dirty="0" smtClean="0">
                        <a:solidFill>
                          <a:schemeClr val="dk1"/>
                        </a:solidFill>
                        <a:effectLst/>
                        <a:latin typeface="+mn-lt"/>
                        <a:ea typeface="+mn-ea"/>
                        <a:cs typeface="+mn-cs"/>
                      </a:endParaRPr>
                    </a:p>
                  </a:txBody>
                  <a:tcPr marL="91435" marR="91435" marT="45721" marB="45721"/>
                </a:tc>
                <a:tc>
                  <a:txBody>
                    <a:bodyPr/>
                    <a:lstStyle/>
                    <a:p>
                      <a:pPr marL="285750" indent="-285750" algn="just" eaLnBrk="0" hangingPunct="0">
                        <a:lnSpc>
                          <a:spcPct val="100000"/>
                        </a:lnSpc>
                        <a:buFont typeface="Arial" pitchFamily="34" charset="0"/>
                        <a:buChar char="•"/>
                        <a:defRPr/>
                      </a:pPr>
                      <a:r>
                        <a:rPr lang="es-MX" sz="1500" dirty="0" smtClean="0"/>
                        <a:t>Mejorar la seguridad alimentaria y nutricional </a:t>
                      </a:r>
                      <a:r>
                        <a:rPr lang="es-MX" sz="1500" baseline="0" dirty="0" smtClean="0"/>
                        <a:t>-</a:t>
                      </a:r>
                      <a:r>
                        <a:rPr lang="es-MX" sz="1500" dirty="0" smtClean="0"/>
                        <a:t>SAN </a:t>
                      </a:r>
                      <a:r>
                        <a:rPr lang="es-MX" sz="1500" i="1" dirty="0" smtClean="0"/>
                        <a:t>(productores de maíz, huertos familiares,</a:t>
                      </a:r>
                      <a:r>
                        <a:rPr lang="es-MX" sz="1500" i="1" baseline="0" dirty="0" smtClean="0"/>
                        <a:t> huertos escolares, gallineros, chiqueros, manejo adecuado de recursos naturales)</a:t>
                      </a:r>
                      <a:endParaRPr lang="es-MX" sz="1500" i="1" dirty="0" smtClean="0"/>
                    </a:p>
                    <a:p>
                      <a:pPr marL="285750" indent="-285750" algn="just" eaLnBrk="0" hangingPunct="0">
                        <a:lnSpc>
                          <a:spcPct val="100000"/>
                        </a:lnSpc>
                        <a:buFont typeface="Arial" pitchFamily="34" charset="0"/>
                        <a:buChar char="•"/>
                        <a:defRPr/>
                      </a:pPr>
                      <a:endParaRPr lang="es-MX" sz="1500" dirty="0" smtClean="0"/>
                    </a:p>
                    <a:p>
                      <a:pPr marL="285750" marR="0" indent="-285750" algn="just" defTabSz="914400" rtl="0" eaLnBrk="0" fontAlgn="auto" latinLnBrk="0" hangingPunct="0">
                        <a:lnSpc>
                          <a:spcPct val="100000"/>
                        </a:lnSpc>
                        <a:spcBef>
                          <a:spcPts val="0"/>
                        </a:spcBef>
                        <a:spcAft>
                          <a:spcPts val="0"/>
                        </a:spcAft>
                        <a:buClrTx/>
                        <a:buSzTx/>
                        <a:buFont typeface="Arial" pitchFamily="34" charset="0"/>
                        <a:buChar char="•"/>
                        <a:tabLst/>
                        <a:defRPr/>
                      </a:pPr>
                      <a:r>
                        <a:rPr lang="es-MX" sz="1500" dirty="0" smtClean="0"/>
                        <a:t>Alternativas desarrollo económico local </a:t>
                      </a:r>
                      <a:r>
                        <a:rPr lang="es-MX" sz="1500" i="1" dirty="0" smtClean="0"/>
                        <a:t>(emprendurismo, apoyo a la</a:t>
                      </a:r>
                      <a:r>
                        <a:rPr lang="es-MX" sz="1500" i="1" baseline="0" dirty="0" smtClean="0"/>
                        <a:t> creación de microempresas)</a:t>
                      </a:r>
                      <a:endParaRPr lang="es-MX" sz="1500" i="1" dirty="0" smtClean="0"/>
                    </a:p>
                    <a:p>
                      <a:pPr marL="285750" indent="-285750" algn="just" eaLnBrk="0" hangingPunct="0">
                        <a:lnSpc>
                          <a:spcPct val="100000"/>
                        </a:lnSpc>
                        <a:buFont typeface="Arial" pitchFamily="34" charset="0"/>
                        <a:buChar char="•"/>
                        <a:defRPr/>
                      </a:pPr>
                      <a:endParaRPr lang="es-MX" sz="1500" dirty="0" smtClean="0"/>
                    </a:p>
                    <a:p>
                      <a:pPr marL="285750" indent="-285750" algn="just" eaLnBrk="0" hangingPunct="0">
                        <a:lnSpc>
                          <a:spcPct val="100000"/>
                        </a:lnSpc>
                        <a:buFont typeface="Arial" pitchFamily="34" charset="0"/>
                        <a:buChar char="•"/>
                        <a:defRPr/>
                      </a:pPr>
                      <a:r>
                        <a:rPr lang="es-MX" sz="1500" dirty="0" smtClean="0"/>
                        <a:t>Disminuir las  Necesidades Básicas Insatisfechas (NBI) </a:t>
                      </a:r>
                      <a:r>
                        <a:rPr lang="es-MX" sz="1500" i="1" dirty="0" smtClean="0"/>
                        <a:t>(letrinas, resumideros, filtros de agua,</a:t>
                      </a:r>
                      <a:r>
                        <a:rPr lang="es-MX" sz="1500" i="1" baseline="0" dirty="0" smtClean="0"/>
                        <a:t> vivienda, ecofogones, pilas, pisos) Capitalizables en su mayoría a las Cajas Rurales</a:t>
                      </a:r>
                      <a:endParaRPr lang="es-MX" sz="1500" dirty="0" smtClean="0"/>
                    </a:p>
                    <a:p>
                      <a:pPr marL="285750" indent="-285750" algn="just" eaLnBrk="0" hangingPunct="0">
                        <a:lnSpc>
                          <a:spcPct val="100000"/>
                        </a:lnSpc>
                        <a:buFont typeface="Arial" pitchFamily="34" charset="0"/>
                        <a:buChar char="•"/>
                        <a:defRPr/>
                      </a:pPr>
                      <a:endParaRPr lang="es-MX" sz="1500" dirty="0" smtClean="0"/>
                    </a:p>
                    <a:p>
                      <a:pPr marL="285750" marR="0" indent="-285750" algn="just" defTabSz="914400" rtl="0" eaLnBrk="0" fontAlgn="auto" latinLnBrk="0" hangingPunct="0">
                        <a:lnSpc>
                          <a:spcPct val="100000"/>
                        </a:lnSpc>
                        <a:spcBef>
                          <a:spcPts val="0"/>
                        </a:spcBef>
                        <a:spcAft>
                          <a:spcPts val="0"/>
                        </a:spcAft>
                        <a:buClrTx/>
                        <a:buSzTx/>
                        <a:buFont typeface="Arial" pitchFamily="34" charset="0"/>
                        <a:buChar char="•"/>
                        <a:tabLst/>
                        <a:defRPr/>
                      </a:pPr>
                      <a:r>
                        <a:rPr lang="es-MX" sz="1500" dirty="0" smtClean="0"/>
                        <a:t>Gestión e Implementación del desarrollo comunitario con protagonismo de líderes y lideresas </a:t>
                      </a:r>
                      <a:r>
                        <a:rPr lang="es-MX" sz="1500" i="1" dirty="0" smtClean="0"/>
                        <a:t>(organización</a:t>
                      </a:r>
                      <a:r>
                        <a:rPr lang="es-MX" sz="1500" i="1" baseline="0" dirty="0" smtClean="0"/>
                        <a:t>, planificación, capacitación y fortalecimiento de cajas rurales, promoción del ahorro e inversión local)</a:t>
                      </a:r>
                      <a:r>
                        <a:rPr lang="es-MX" sz="1500" i="1" dirty="0" smtClean="0"/>
                        <a:t>. </a:t>
                      </a:r>
                    </a:p>
                  </a:txBody>
                  <a:tcPr marL="91435" marR="91435" marT="45721" marB="45721"/>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0"/>
            <a:ext cx="7092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7 CuadroTexto"/>
          <p:cNvSpPr txBox="1">
            <a:spLocks noChangeArrowheads="1"/>
          </p:cNvSpPr>
          <p:nvPr/>
        </p:nvSpPr>
        <p:spPr bwMode="auto">
          <a:xfrm>
            <a:off x="0" y="0"/>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DESARROLLO  COMUNITARIO</a:t>
            </a:r>
          </a:p>
        </p:txBody>
      </p:sp>
      <p:sp>
        <p:nvSpPr>
          <p:cNvPr id="2" name="1 Marcador de contenido"/>
          <p:cNvSpPr>
            <a:spLocks noGrp="1"/>
          </p:cNvSpPr>
          <p:nvPr>
            <p:ph idx="1"/>
          </p:nvPr>
        </p:nvSpPr>
        <p:spPr>
          <a:xfrm>
            <a:off x="104775" y="987425"/>
            <a:ext cx="8507413" cy="5354638"/>
          </a:xfrm>
        </p:spPr>
        <p:txBody>
          <a:bodyPr rtlCol="0">
            <a:normAutofit fontScale="62500" lnSpcReduction="20000"/>
          </a:bodyPr>
          <a:lstStyle/>
          <a:p>
            <a:pPr fontAlgn="auto">
              <a:spcAft>
                <a:spcPts val="0"/>
              </a:spcAft>
              <a:defRPr/>
            </a:pPr>
            <a:r>
              <a:rPr lang="es-HN" dirty="0" smtClean="0"/>
              <a:t>Disponibilidad</a:t>
            </a:r>
          </a:p>
          <a:p>
            <a:pPr lvl="1" fontAlgn="auto">
              <a:spcAft>
                <a:spcPts val="0"/>
              </a:spcAft>
              <a:defRPr/>
            </a:pPr>
            <a:r>
              <a:rPr lang="es-HN" dirty="0" smtClean="0"/>
              <a:t>Huertos familiares, gallineros, chiqueros, producción de granos básicos, cultivo de tilapia, huertos escolares.</a:t>
            </a:r>
          </a:p>
          <a:p>
            <a:pPr lvl="1" fontAlgn="auto">
              <a:spcAft>
                <a:spcPts val="0"/>
              </a:spcAft>
              <a:defRPr/>
            </a:pPr>
            <a:endParaRPr lang="es-HN" dirty="0" smtClean="0"/>
          </a:p>
          <a:p>
            <a:pPr fontAlgn="auto">
              <a:spcAft>
                <a:spcPts val="0"/>
              </a:spcAft>
              <a:defRPr/>
            </a:pPr>
            <a:r>
              <a:rPr lang="es-HN" dirty="0" smtClean="0"/>
              <a:t>Acceso</a:t>
            </a:r>
          </a:p>
          <a:p>
            <a:pPr lvl="1" fontAlgn="auto">
              <a:spcAft>
                <a:spcPts val="0"/>
              </a:spcAft>
              <a:defRPr/>
            </a:pPr>
            <a:r>
              <a:rPr lang="es-HN" dirty="0" smtClean="0"/>
              <a:t>Generación de fuentes de ingreso, fortalecimiento cajas rurales, emprendedurismo.</a:t>
            </a:r>
          </a:p>
          <a:p>
            <a:pPr lvl="1" fontAlgn="auto">
              <a:spcAft>
                <a:spcPts val="0"/>
              </a:spcAft>
              <a:defRPr/>
            </a:pPr>
            <a:endParaRPr lang="es-HN" dirty="0" smtClean="0"/>
          </a:p>
          <a:p>
            <a:pPr fontAlgn="auto">
              <a:spcAft>
                <a:spcPts val="0"/>
              </a:spcAft>
              <a:defRPr/>
            </a:pPr>
            <a:r>
              <a:rPr lang="es-HN" dirty="0" smtClean="0"/>
              <a:t>Ingesta</a:t>
            </a:r>
          </a:p>
          <a:p>
            <a:pPr lvl="1" fontAlgn="auto">
              <a:spcAft>
                <a:spcPts val="0"/>
              </a:spcAft>
              <a:defRPr/>
            </a:pPr>
            <a:r>
              <a:rPr lang="es-HN" dirty="0" smtClean="0"/>
              <a:t>Capacitación a madres, docentes y escolares sobre nutrición; promoción de consumo de productos ancestrales (nuez maya); suplementación nutricional a niñez en la comunidad y en la escuela; diversificación de merienda saludable en la escuela; promoción tiendas SAN.</a:t>
            </a:r>
          </a:p>
          <a:p>
            <a:pPr lvl="1" fontAlgn="auto">
              <a:spcAft>
                <a:spcPts val="0"/>
              </a:spcAft>
              <a:defRPr/>
            </a:pPr>
            <a:endParaRPr lang="es-HN" dirty="0" smtClean="0"/>
          </a:p>
          <a:p>
            <a:pPr fontAlgn="auto">
              <a:spcAft>
                <a:spcPts val="0"/>
              </a:spcAft>
              <a:defRPr/>
            </a:pPr>
            <a:r>
              <a:rPr lang="es-HN" dirty="0" smtClean="0"/>
              <a:t>Conservación, Recuperación y Manejo de los Recursos Naturales</a:t>
            </a:r>
          </a:p>
          <a:p>
            <a:pPr lvl="1" fontAlgn="auto">
              <a:spcAft>
                <a:spcPts val="0"/>
              </a:spcAft>
              <a:defRPr/>
            </a:pPr>
            <a:r>
              <a:rPr lang="es-HN" dirty="0" smtClean="0"/>
              <a:t>Recuperación del árbol de ojoche (nuez maya), reforestación natural,  forestación y reforestación, manejo de microcuencas, promoción del manejo adecuado del recurso agua (acueductos, sistemas de riego a baja presión), promoción de buenas prácticas para conservación de humedad en el suelo (no quema, curvas a desnivel), manejo integrado de plagas.</a:t>
            </a:r>
            <a:endParaRPr lang="es-HN" dirty="0"/>
          </a:p>
        </p:txBody>
      </p:sp>
      <p:sp>
        <p:nvSpPr>
          <p:cNvPr id="28677" name="8 CuadroTexto"/>
          <p:cNvSpPr txBox="1">
            <a:spLocks noChangeArrowheads="1"/>
          </p:cNvSpPr>
          <p:nvPr/>
        </p:nvSpPr>
        <p:spPr bwMode="auto">
          <a:xfrm>
            <a:off x="6350" y="617538"/>
            <a:ext cx="8605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b="1" i="1"/>
              <a:t>SEGURIDAD ALIMENTARIA                     AUTONOMÍA ALIMENTARIA</a:t>
            </a:r>
          </a:p>
        </p:txBody>
      </p:sp>
      <p:cxnSp>
        <p:nvCxnSpPr>
          <p:cNvPr id="4" name="3 Conector recto de flecha"/>
          <p:cNvCxnSpPr/>
          <p:nvPr/>
        </p:nvCxnSpPr>
        <p:spPr>
          <a:xfrm>
            <a:off x="2916238" y="803275"/>
            <a:ext cx="32543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Rectángulo"/>
          <p:cNvSpPr/>
          <p:nvPr/>
        </p:nvSpPr>
        <p:spPr>
          <a:xfrm>
            <a:off x="285750" y="5572125"/>
            <a:ext cx="5715000" cy="1071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3" fontAlgn="auto">
              <a:spcBef>
                <a:spcPts val="0"/>
              </a:spcBef>
              <a:spcAft>
                <a:spcPts val="0"/>
              </a:spcAft>
              <a:defRPr/>
            </a:pPr>
            <a:endParaRPr lang="es-HN" dirty="0"/>
          </a:p>
        </p:txBody>
      </p:sp>
      <p:sp>
        <p:nvSpPr>
          <p:cNvPr id="12" name="11 Rectángulo"/>
          <p:cNvSpPr/>
          <p:nvPr/>
        </p:nvSpPr>
        <p:spPr>
          <a:xfrm>
            <a:off x="3175" y="1052513"/>
            <a:ext cx="9140825" cy="5805487"/>
          </a:xfrm>
          <a:prstGeom prst="rect">
            <a:avLst/>
          </a:prstGeom>
          <a:solidFill>
            <a:schemeClr val="bg1"/>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HN"/>
          </a:p>
        </p:txBody>
      </p:sp>
      <p:pic>
        <p:nvPicPr>
          <p:cNvPr id="33797" name="Picture 2" descr="Z:\CASAS CONSTRUIDAS POR STEVE ABRIL 2013\Casas Madera Buena Fe\DSC061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1822450"/>
            <a:ext cx="4859337"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3" descr="Z:\CASAS CONSTRUIDAS POR STEVE ABRIL 2013\Casa de Nora Aguilera y Familia con bander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1550" y="3429000"/>
            <a:ext cx="4362450"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Imagen 3" descr="C:\Documents and Settings\shernandez\Mis documentos\Mis imágenes\Viviendas para clasificarlas\Nora Noemi Aguilera (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0"/>
            <a:ext cx="3802063"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12 CuadroTexto"/>
          <p:cNvSpPr txBox="1">
            <a:spLocks noChangeArrowheads="1"/>
          </p:cNvSpPr>
          <p:nvPr/>
        </p:nvSpPr>
        <p:spPr bwMode="auto">
          <a:xfrm>
            <a:off x="285750" y="1069975"/>
            <a:ext cx="5006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a:t>Familia de Nora Aguilera y Maximiliano Lezama</a:t>
            </a:r>
          </a:p>
        </p:txBody>
      </p:sp>
      <p:sp>
        <p:nvSpPr>
          <p:cNvPr id="10" name="1 Título"/>
          <p:cNvSpPr txBox="1">
            <a:spLocks/>
          </p:cNvSpPr>
          <p:nvPr/>
        </p:nvSpPr>
        <p:spPr>
          <a:xfrm>
            <a:off x="-107950" y="0"/>
            <a:ext cx="5548313" cy="954088"/>
          </a:xfrm>
          <a:prstGeom prst="rect">
            <a:avLst/>
          </a:prstGeom>
        </p:spPr>
        <p:txBody>
          <a:bodyPr lIns="91435" tIns="45718" rIns="91435" bIns="45718" anchor="ctr"/>
          <a:lstStyle/>
          <a:p>
            <a:pPr algn="ctr" defTabSz="914353" fontAlgn="auto">
              <a:spcBef>
                <a:spcPts val="0"/>
              </a:spcBef>
              <a:spcAft>
                <a:spcPts val="0"/>
              </a:spcAft>
              <a:defRPr/>
            </a:pPr>
            <a:r>
              <a:rPr lang="es-HN" sz="3000" b="1" dirty="0">
                <a:solidFill>
                  <a:schemeClr val="bg1"/>
                </a:solidFill>
                <a:effectLst>
                  <a:outerShdw blurRad="38100" dist="38100" dir="2700000" algn="tl">
                    <a:srgbClr val="000000">
                      <a:alpha val="43137"/>
                    </a:srgbClr>
                  </a:outerShdw>
                </a:effectLst>
                <a:ea typeface="+mj-ea"/>
                <a:cs typeface="Calibri" pitchFamily="34" charset="0"/>
              </a:rPr>
              <a:t>Vivienda segura</a:t>
            </a:r>
            <a:endParaRPr lang="es-HN" sz="3000" b="1" dirty="0">
              <a:solidFill>
                <a:schemeClr val="bg1"/>
              </a:solidFill>
              <a:effectLst>
                <a:outerShdw blurRad="38100" dist="38100" dir="2700000" algn="tl">
                  <a:srgbClr val="000000">
                    <a:alpha val="43137"/>
                  </a:srgbClr>
                </a:outerShdw>
              </a:effectLst>
              <a:ea typeface="+mj-ea"/>
              <a:cs typeface="Calibri" pitchFamily="34" charset="0"/>
            </a:endParaRPr>
          </a:p>
        </p:txBody>
      </p:sp>
      <p:sp>
        <p:nvSpPr>
          <p:cNvPr id="11" name="10 Rectángulo"/>
          <p:cNvSpPr/>
          <p:nvPr/>
        </p:nvSpPr>
        <p:spPr>
          <a:xfrm>
            <a:off x="5724525" y="1628775"/>
            <a:ext cx="728663" cy="369888"/>
          </a:xfrm>
          <a:prstGeom prst="rect">
            <a:avLst/>
          </a:prstGeom>
        </p:spPr>
        <p:txBody>
          <a:bodyPr wrap="none">
            <a:spAutoFit/>
          </a:bodyPr>
          <a:lstStyle/>
          <a:p>
            <a:pPr fontAlgn="auto">
              <a:spcBef>
                <a:spcPts val="0"/>
              </a:spcBef>
              <a:spcAft>
                <a:spcPts val="0"/>
              </a:spcAft>
              <a:defRPr/>
            </a:pPr>
            <a:r>
              <a:rPr lang="es-HN" b="1" dirty="0">
                <a:solidFill>
                  <a:schemeClr val="bg1"/>
                </a:solidFill>
                <a:effectLst>
                  <a:outerShdw blurRad="38100" dist="38100" dir="2700000" algn="tl">
                    <a:srgbClr val="000000">
                      <a:alpha val="43137"/>
                    </a:srgbClr>
                  </a:outerShdw>
                </a:effectLst>
                <a:cs typeface="Calibri" pitchFamily="34" charset="0"/>
              </a:rPr>
              <a:t>Antes</a:t>
            </a:r>
            <a:endParaRPr lang="es-HN" dirty="0">
              <a:latin typeface="+mn-lt"/>
              <a:cs typeface="+mn-cs"/>
            </a:endParaRPr>
          </a:p>
        </p:txBody>
      </p:sp>
      <p:pic>
        <p:nvPicPr>
          <p:cNvPr id="3380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16 Rectángulo"/>
          <p:cNvSpPr/>
          <p:nvPr/>
        </p:nvSpPr>
        <p:spPr>
          <a:xfrm>
            <a:off x="3175" y="1052513"/>
            <a:ext cx="9140825" cy="5805487"/>
          </a:xfrm>
          <a:prstGeom prst="rect">
            <a:avLst/>
          </a:prstGeom>
          <a:solidFill>
            <a:schemeClr val="bg1"/>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HN"/>
          </a:p>
        </p:txBody>
      </p:sp>
      <p:sp>
        <p:nvSpPr>
          <p:cNvPr id="34820" name="6 CuadroTexto"/>
          <p:cNvSpPr txBox="1">
            <a:spLocks noChangeArrowheads="1"/>
          </p:cNvSpPr>
          <p:nvPr/>
        </p:nvSpPr>
        <p:spPr bwMode="auto">
          <a:xfrm>
            <a:off x="320675" y="66675"/>
            <a:ext cx="715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3200" b="1" i="1">
                <a:solidFill>
                  <a:schemeClr val="bg1"/>
                </a:solidFill>
                <a:latin typeface="Times New Roman" panose="02020603050405020304" pitchFamily="18" charset="0"/>
                <a:cs typeface="Times New Roman" panose="02020603050405020304" pitchFamily="18" charset="0"/>
              </a:rPr>
              <a:t>Microempresas financiadas.</a:t>
            </a:r>
          </a:p>
        </p:txBody>
      </p:sp>
      <p:pic>
        <p:nvPicPr>
          <p:cNvPr id="34821" name="Picture 6" descr="Z:\FOTOS MICROEMPRESAS FORMADAS\SAM_679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412875"/>
            <a:ext cx="3600450"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7" descr="Z:\FOTOS MICROEMPRESAS FORMADAS\SAM_67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1412875"/>
            <a:ext cx="3600450"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14 CuadroTexto"/>
          <p:cNvSpPr txBox="1">
            <a:spLocks noChangeArrowheads="1"/>
          </p:cNvSpPr>
          <p:nvPr/>
        </p:nvSpPr>
        <p:spPr bwMode="auto">
          <a:xfrm>
            <a:off x="323850" y="620713"/>
            <a:ext cx="80645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1600" b="1">
                <a:solidFill>
                  <a:schemeClr val="bg1"/>
                </a:solidFill>
              </a:rPr>
              <a:t>MARLEN MOLINA, VENTA DE POLLOS, EL PEDRERO</a:t>
            </a:r>
            <a:endParaRPr lang="es-HN" altLang="es-US" sz="1600">
              <a:solidFill>
                <a:schemeClr val="bg1"/>
              </a:solidFill>
            </a:endParaRPr>
          </a:p>
        </p:txBody>
      </p:sp>
      <p:pic>
        <p:nvPicPr>
          <p:cNvPr id="34824" name="12 Imagen" descr="C:\Documents and Settings\Carlos Berrios\Escritorio\FOTOS EMPRESA JOVEN\IMG-20121116-0001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2413" y="4216400"/>
            <a:ext cx="3055937"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5" name="13 Imagen" descr="C:\Documents and Settings\Carlos Berrios\Escritorio\FOTOS EMPRESA JOVEN\Foto118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8038" y="4192588"/>
            <a:ext cx="3125787" cy="23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5638800"/>
            <a:ext cx="91821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p:nvPr/>
        </p:nvSpPr>
        <p:spPr>
          <a:xfrm>
            <a:off x="179388" y="333375"/>
            <a:ext cx="7129462" cy="338138"/>
          </a:xfrm>
          <a:prstGeom prst="rect">
            <a:avLst/>
          </a:prstGeom>
          <a:noFill/>
        </p:spPr>
        <p:txBody>
          <a:bodyPr>
            <a:spAutoFit/>
          </a:bodyPr>
          <a:lstStyle/>
          <a:p>
            <a:pPr fontAlgn="auto">
              <a:spcBef>
                <a:spcPts val="0"/>
              </a:spcBef>
              <a:spcAft>
                <a:spcPts val="0"/>
              </a:spcAft>
              <a:defRPr/>
            </a:pPr>
            <a:r>
              <a:rPr lang="es-HN" sz="1600" b="1" i="1" dirty="0">
                <a:solidFill>
                  <a:schemeClr val="bg1">
                    <a:lumMod val="50000"/>
                  </a:schemeClr>
                </a:solidFill>
                <a:latin typeface="Times New Roman" pitchFamily="18" charset="0"/>
                <a:cs typeface="Times New Roman" pitchFamily="18" charset="0"/>
              </a:rPr>
              <a:t>ECOFOGONES</a:t>
            </a:r>
          </a:p>
        </p:txBody>
      </p:sp>
      <p:pic>
        <p:nvPicPr>
          <p:cNvPr id="35844" name="8 Imagen" descr="D:\Documents\2012-2013\Desarrollo Comunitario\Cajas Rurales\Buena Fe\IMG-20130318-000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4370388"/>
            <a:ext cx="2968625"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10 Imagen" descr="D:\Documents\2012-2013\Auditoria primer trimestre\Corresponsabilidad\fotos de filtros fundein\Tamarindo Apacilagua Filtros fundein\Edith Yamileth Flor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4371975"/>
            <a:ext cx="3463925"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13 Imagen" descr="D:\Documents\2012-2013\Desarrollo Comunitario\Cajas Rurales\Buena Fe\IMG-20130318-0002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7388" y="4343400"/>
            <a:ext cx="29686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2" descr="DSC019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3288" y="1039813"/>
            <a:ext cx="3443287"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3" descr="DSC019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6575" y="1047750"/>
            <a:ext cx="3756025" cy="25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 Título"/>
          <p:cNvSpPr txBox="1">
            <a:spLocks/>
          </p:cNvSpPr>
          <p:nvPr/>
        </p:nvSpPr>
        <p:spPr>
          <a:xfrm rot="16200000">
            <a:off x="-603251" y="1966913"/>
            <a:ext cx="2087563" cy="954088"/>
          </a:xfrm>
          <a:prstGeom prst="rect">
            <a:avLst/>
          </a:prstGeom>
        </p:spPr>
        <p:txBody>
          <a:bodyPr lIns="91435" tIns="45718" rIns="91435" bIns="45718" anchor="ctr"/>
          <a:lstStyle/>
          <a:p>
            <a:pPr algn="ctr" defTabSz="914353" fontAlgn="auto">
              <a:spcBef>
                <a:spcPts val="0"/>
              </a:spcBef>
              <a:spcAft>
                <a:spcPts val="0"/>
              </a:spcAft>
              <a:defRPr/>
            </a:pPr>
            <a:r>
              <a:rPr lang="es-HN" sz="4400" b="1" dirty="0">
                <a:solidFill>
                  <a:srgbClr val="F75107"/>
                </a:solidFill>
                <a:effectLst>
                  <a:outerShdw blurRad="38100" dist="38100" dir="2700000" algn="tl">
                    <a:srgbClr val="000000">
                      <a:alpha val="43137"/>
                    </a:srgbClr>
                  </a:outerShdw>
                </a:effectLst>
                <a:ea typeface="+mj-ea"/>
                <a:cs typeface="Calibri" pitchFamily="34" charset="0"/>
              </a:rPr>
              <a:t>Antes</a:t>
            </a:r>
            <a:endParaRPr lang="es-HN" sz="4400" b="1" dirty="0">
              <a:solidFill>
                <a:srgbClr val="F75107"/>
              </a:solidFill>
              <a:effectLst>
                <a:outerShdw blurRad="38100" dist="38100" dir="2700000" algn="tl">
                  <a:srgbClr val="000000">
                    <a:alpha val="43137"/>
                  </a:srgbClr>
                </a:outerShdw>
              </a:effectLst>
              <a:ea typeface="+mj-ea"/>
              <a:cs typeface="Calibri" pitchFamily="34" charset="0"/>
            </a:endParaRPr>
          </a:p>
        </p:txBody>
      </p:sp>
      <p:sp>
        <p:nvSpPr>
          <p:cNvPr id="17" name="1 Título"/>
          <p:cNvSpPr txBox="1">
            <a:spLocks/>
          </p:cNvSpPr>
          <p:nvPr/>
        </p:nvSpPr>
        <p:spPr>
          <a:xfrm>
            <a:off x="6651625" y="1993900"/>
            <a:ext cx="2360613" cy="954088"/>
          </a:xfrm>
          <a:prstGeom prst="rect">
            <a:avLst/>
          </a:prstGeom>
        </p:spPr>
        <p:txBody>
          <a:bodyPr lIns="91435" tIns="45718" rIns="91435" bIns="45718" anchor="ctr"/>
          <a:lstStyle/>
          <a:p>
            <a:pPr algn="ctr" defTabSz="914353" fontAlgn="auto">
              <a:spcBef>
                <a:spcPts val="0"/>
              </a:spcBef>
              <a:spcAft>
                <a:spcPts val="0"/>
              </a:spcAft>
              <a:defRPr/>
            </a:pPr>
            <a:r>
              <a:rPr lang="es-HN" sz="4400" b="1" dirty="0">
                <a:solidFill>
                  <a:srgbClr val="F75107"/>
                </a:solidFill>
                <a:effectLst>
                  <a:outerShdw blurRad="38100" dist="38100" dir="2700000" algn="tl">
                    <a:srgbClr val="000000">
                      <a:alpha val="43137"/>
                    </a:srgbClr>
                  </a:outerShdw>
                </a:effectLst>
                <a:ea typeface="+mj-ea"/>
                <a:cs typeface="Calibri" pitchFamily="34" charset="0"/>
              </a:rPr>
              <a:t>Después</a:t>
            </a:r>
            <a:endParaRPr lang="es-HN" sz="4400" b="1" dirty="0">
              <a:solidFill>
                <a:srgbClr val="F75107"/>
              </a:solidFill>
              <a:effectLst>
                <a:outerShdw blurRad="38100" dist="38100" dir="2700000" algn="tl">
                  <a:srgbClr val="000000">
                    <a:alpha val="43137"/>
                  </a:srgbClr>
                </a:outerShdw>
              </a:effectLst>
              <a:ea typeface="+mj-ea"/>
              <a:cs typeface="Calibri" pitchFamily="34" charset="0"/>
            </a:endParaRPr>
          </a:p>
        </p:txBody>
      </p:sp>
      <p:pic>
        <p:nvPicPr>
          <p:cNvPr id="35851"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644900"/>
            <a:ext cx="91821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17 CuadroTexto"/>
          <p:cNvSpPr txBox="1"/>
          <p:nvPr/>
        </p:nvSpPr>
        <p:spPr>
          <a:xfrm>
            <a:off x="179388" y="3933825"/>
            <a:ext cx="7129462" cy="338138"/>
          </a:xfrm>
          <a:prstGeom prst="rect">
            <a:avLst/>
          </a:prstGeom>
          <a:noFill/>
        </p:spPr>
        <p:txBody>
          <a:bodyPr>
            <a:spAutoFit/>
          </a:bodyPr>
          <a:lstStyle/>
          <a:p>
            <a:pPr fontAlgn="auto">
              <a:spcBef>
                <a:spcPts val="0"/>
              </a:spcBef>
              <a:spcAft>
                <a:spcPts val="0"/>
              </a:spcAft>
              <a:defRPr/>
            </a:pPr>
            <a:r>
              <a:rPr lang="es-HN" sz="1600" b="1" i="1" dirty="0">
                <a:solidFill>
                  <a:schemeClr val="bg1">
                    <a:lumMod val="50000"/>
                  </a:schemeClr>
                </a:solidFill>
                <a:latin typeface="Times New Roman" pitchFamily="18" charset="0"/>
                <a:cs typeface="Times New Roman" pitchFamily="18" charset="0"/>
              </a:rPr>
              <a:t>FILTROS PURIFICADORES DE AGUA PARA EL CONSUMO HUMANO.</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76925"/>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2" descr="D:\Documents\2012-2013\Rendición de Cuentas 12-13\Fotos\Gira de Intercambio Inter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765175"/>
            <a:ext cx="3070225"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50825" y="333375"/>
            <a:ext cx="6192838" cy="306388"/>
          </a:xfrm>
          <a:prstGeom prst="rect">
            <a:avLst/>
          </a:prstGeom>
          <a:noFill/>
        </p:spPr>
        <p:txBody>
          <a:bodyPr>
            <a:spAutoFit/>
          </a:bodyPr>
          <a:lstStyle/>
          <a:p>
            <a:pPr fontAlgn="auto">
              <a:spcBef>
                <a:spcPts val="0"/>
              </a:spcBef>
              <a:spcAft>
                <a:spcPts val="0"/>
              </a:spcAft>
              <a:defRPr/>
            </a:pPr>
            <a:r>
              <a:rPr lang="es-HN" sz="1400" b="1" i="1" dirty="0">
                <a:solidFill>
                  <a:schemeClr val="bg1">
                    <a:lumMod val="50000"/>
                  </a:schemeClr>
                </a:solidFill>
                <a:latin typeface="Times New Roman" pitchFamily="18" charset="0"/>
                <a:cs typeface="Times New Roman" pitchFamily="18" charset="0"/>
              </a:rPr>
              <a:t>HUERTOS FAMILIARES Y GIRAS PARA EXPANDIR LA EXPERIENCIA.</a:t>
            </a:r>
          </a:p>
        </p:txBody>
      </p:sp>
      <p:pic>
        <p:nvPicPr>
          <p:cNvPr id="36869" name="Picture 2" descr="D:\Documents\2012-2013\Desarrollo Comunitario\101MSDCF\DSC0319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765175"/>
            <a:ext cx="3008313"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3" descr="D:\Desktop\fotos pao nuñez\DSC0415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4221163"/>
            <a:ext cx="3014662"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4" descr="D:\Desktop\fotos pao nuñez\DSC0415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4149725"/>
            <a:ext cx="3260725"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 Título"/>
          <p:cNvSpPr txBox="1">
            <a:spLocks/>
          </p:cNvSpPr>
          <p:nvPr/>
        </p:nvSpPr>
        <p:spPr>
          <a:xfrm>
            <a:off x="1908175" y="3524250"/>
            <a:ext cx="2087563" cy="261938"/>
          </a:xfrm>
          <a:prstGeom prst="rect">
            <a:avLst/>
          </a:prstGeom>
        </p:spPr>
        <p:txBody>
          <a:bodyPr lIns="91435" tIns="45718" rIns="91435" bIns="45718" anchor="ctr"/>
          <a:lstStyle/>
          <a:p>
            <a:pPr algn="ctr" defTabSz="914353" fontAlgn="auto">
              <a:spcBef>
                <a:spcPts val="0"/>
              </a:spcBef>
              <a:spcAft>
                <a:spcPts val="0"/>
              </a:spcAft>
              <a:defRPr/>
            </a:pPr>
            <a:r>
              <a:rPr lang="es-HN" sz="4400" b="1" dirty="0">
                <a:solidFill>
                  <a:srgbClr val="F75107"/>
                </a:solidFill>
                <a:effectLst>
                  <a:outerShdw blurRad="38100" dist="38100" dir="2700000" algn="tl">
                    <a:srgbClr val="000000">
                      <a:alpha val="43137"/>
                    </a:srgbClr>
                  </a:outerShdw>
                </a:effectLst>
                <a:ea typeface="+mj-ea"/>
                <a:cs typeface="Calibri" pitchFamily="34" charset="0"/>
              </a:rPr>
              <a:t>Antes</a:t>
            </a:r>
            <a:endParaRPr lang="es-HN" sz="4400" b="1" dirty="0">
              <a:solidFill>
                <a:srgbClr val="F75107"/>
              </a:solidFill>
              <a:effectLst>
                <a:outerShdw blurRad="38100" dist="38100" dir="2700000" algn="tl">
                  <a:srgbClr val="000000">
                    <a:alpha val="43137"/>
                  </a:srgbClr>
                </a:outerShdw>
              </a:effectLst>
              <a:ea typeface="+mj-ea"/>
              <a:cs typeface="Calibri" pitchFamily="34" charset="0"/>
            </a:endParaRPr>
          </a:p>
        </p:txBody>
      </p:sp>
      <p:sp>
        <p:nvSpPr>
          <p:cNvPr id="12" name="1 Título"/>
          <p:cNvSpPr txBox="1">
            <a:spLocks/>
          </p:cNvSpPr>
          <p:nvPr/>
        </p:nvSpPr>
        <p:spPr>
          <a:xfrm>
            <a:off x="5568950" y="3429000"/>
            <a:ext cx="2459038" cy="504825"/>
          </a:xfrm>
          <a:prstGeom prst="rect">
            <a:avLst/>
          </a:prstGeom>
        </p:spPr>
        <p:txBody>
          <a:bodyPr lIns="91435" tIns="45718" rIns="91435" bIns="45718" anchor="ctr"/>
          <a:lstStyle/>
          <a:p>
            <a:pPr algn="ctr" defTabSz="914353" fontAlgn="auto">
              <a:spcBef>
                <a:spcPts val="0"/>
              </a:spcBef>
              <a:spcAft>
                <a:spcPts val="0"/>
              </a:spcAft>
              <a:defRPr/>
            </a:pPr>
            <a:r>
              <a:rPr lang="es-HN" sz="4400" b="1" dirty="0">
                <a:solidFill>
                  <a:srgbClr val="F75107"/>
                </a:solidFill>
                <a:effectLst>
                  <a:outerShdw blurRad="38100" dist="38100" dir="2700000" algn="tl">
                    <a:srgbClr val="000000">
                      <a:alpha val="43137"/>
                    </a:srgbClr>
                  </a:outerShdw>
                </a:effectLst>
                <a:ea typeface="+mj-ea"/>
                <a:cs typeface="Calibri" pitchFamily="34" charset="0"/>
              </a:rPr>
              <a:t>Después</a:t>
            </a:r>
            <a:endParaRPr lang="es-HN" sz="4400" b="1" dirty="0">
              <a:solidFill>
                <a:srgbClr val="F75107"/>
              </a:solidFill>
              <a:effectLst>
                <a:outerShdw blurRad="38100" dist="38100" dir="2700000" algn="tl">
                  <a:srgbClr val="000000">
                    <a:alpha val="43137"/>
                  </a:srgbClr>
                </a:outerShdw>
              </a:effectLst>
              <a:ea typeface="+mj-ea"/>
              <a:cs typeface="Calibri" pitchFamily="34" charset="0"/>
            </a:endParaRPr>
          </a:p>
        </p:txBody>
      </p:sp>
      <p:pic>
        <p:nvPicPr>
          <p:cNvPr id="36874"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141663"/>
            <a:ext cx="91821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CuadroTexto"/>
          <p:cNvSpPr txBox="1"/>
          <p:nvPr/>
        </p:nvSpPr>
        <p:spPr>
          <a:xfrm>
            <a:off x="250825" y="3573463"/>
            <a:ext cx="1368425" cy="307975"/>
          </a:xfrm>
          <a:prstGeom prst="rect">
            <a:avLst/>
          </a:prstGeom>
          <a:noFill/>
        </p:spPr>
        <p:txBody>
          <a:bodyPr>
            <a:spAutoFit/>
          </a:bodyPr>
          <a:lstStyle/>
          <a:p>
            <a:pPr fontAlgn="auto">
              <a:spcBef>
                <a:spcPts val="0"/>
              </a:spcBef>
              <a:spcAft>
                <a:spcPts val="0"/>
              </a:spcAft>
              <a:defRPr/>
            </a:pPr>
            <a:r>
              <a:rPr lang="es-HN" sz="1400" b="1" i="1" dirty="0">
                <a:solidFill>
                  <a:schemeClr val="bg1">
                    <a:lumMod val="50000"/>
                  </a:schemeClr>
                </a:solidFill>
                <a:latin typeface="Times New Roman" pitchFamily="18" charset="0"/>
                <a:cs typeface="Times New Roman" pitchFamily="18" charset="0"/>
              </a:rPr>
              <a:t>LETRINAS</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0"/>
            <a:ext cx="7092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7 CuadroTexto"/>
          <p:cNvSpPr txBox="1">
            <a:spLocks noChangeArrowheads="1"/>
          </p:cNvSpPr>
          <p:nvPr/>
        </p:nvSpPr>
        <p:spPr bwMode="auto">
          <a:xfrm>
            <a:off x="0" y="0"/>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SALUD</a:t>
            </a:r>
          </a:p>
        </p:txBody>
      </p:sp>
      <p:graphicFrame>
        <p:nvGraphicFramePr>
          <p:cNvPr id="12" name="11 Marcador de contenido"/>
          <p:cNvGraphicFramePr>
            <a:graphicFrameLocks noGrp="1"/>
          </p:cNvGraphicFramePr>
          <p:nvPr>
            <p:ph idx="1"/>
          </p:nvPr>
        </p:nvGraphicFramePr>
        <p:xfrm>
          <a:off x="179388" y="1570038"/>
          <a:ext cx="7820025" cy="5287962"/>
        </p:xfrm>
        <a:graphic>
          <a:graphicData uri="http://schemas.openxmlformats.org/drawingml/2006/table">
            <a:tbl>
              <a:tblPr firstRow="1" bandRow="1">
                <a:tableStyleId>{93296810-A885-4BE3-A3E7-6D5BEEA58F35}</a:tableStyleId>
              </a:tblPr>
              <a:tblGrid>
                <a:gridCol w="3910013">
                  <a:extLst>
                    <a:ext uri="{9D8B030D-6E8A-4147-A177-3AD203B41FA5}">
                      <a16:colId xmlns:a16="http://schemas.microsoft.com/office/drawing/2014/main" val="20000"/>
                    </a:ext>
                  </a:extLst>
                </a:gridCol>
                <a:gridCol w="3910013">
                  <a:extLst>
                    <a:ext uri="{9D8B030D-6E8A-4147-A177-3AD203B41FA5}">
                      <a16:colId xmlns:a16="http://schemas.microsoft.com/office/drawing/2014/main" val="20001"/>
                    </a:ext>
                  </a:extLst>
                </a:gridCol>
              </a:tblGrid>
              <a:tr h="396216">
                <a:tc>
                  <a:txBody>
                    <a:bodyPr/>
                    <a:lstStyle/>
                    <a:p>
                      <a:pPr algn="ctr"/>
                      <a:r>
                        <a:rPr lang="es-HN" sz="2000" dirty="0" smtClean="0"/>
                        <a:t>Objetivos</a:t>
                      </a:r>
                      <a:r>
                        <a:rPr lang="es-HN" sz="2000" baseline="0" dirty="0" smtClean="0"/>
                        <a:t> Específicos</a:t>
                      </a:r>
                      <a:endParaRPr lang="es-HN" sz="2000" dirty="0"/>
                    </a:p>
                  </a:txBody>
                  <a:tcPr marL="91435" marR="91435" marT="45717" marB="45717"/>
                </a:tc>
                <a:tc>
                  <a:txBody>
                    <a:bodyPr/>
                    <a:lstStyle/>
                    <a:p>
                      <a:pPr algn="ctr"/>
                      <a:r>
                        <a:rPr lang="es-HN" sz="2000" dirty="0" smtClean="0"/>
                        <a:t>Líneas Estratégicas</a:t>
                      </a:r>
                      <a:endParaRPr lang="es-HN" sz="2000" dirty="0"/>
                    </a:p>
                  </a:txBody>
                  <a:tcPr marL="91435" marR="91435" marT="45717" marB="45717"/>
                </a:tc>
                <a:extLst>
                  <a:ext uri="{0D108BD9-81ED-4DB2-BD59-A6C34878D82A}">
                    <a16:rowId xmlns:a16="http://schemas.microsoft.com/office/drawing/2014/main" val="10000"/>
                  </a:ext>
                </a:extLst>
              </a:tr>
              <a:tr h="4891746">
                <a:tc>
                  <a:txBody>
                    <a:bodyPr/>
                    <a:lstStyle/>
                    <a:p>
                      <a:pPr marL="342900" lvl="0" indent="-342900" algn="just">
                        <a:buFont typeface="+mj-lt"/>
                        <a:buAutoNum type="arabicPeriod"/>
                      </a:pPr>
                      <a:r>
                        <a:rPr lang="es-HN" sz="1500" kern="1200" dirty="0" smtClean="0">
                          <a:solidFill>
                            <a:schemeClr val="dk1"/>
                          </a:solidFill>
                          <a:effectLst/>
                          <a:latin typeface="+mn-lt"/>
                          <a:ea typeface="+mn-ea"/>
                          <a:cs typeface="+mn-cs"/>
                        </a:rPr>
                        <a:t>Promover cambios de comportamiento en la población titular de derecho para su participación y protagonismo en el ejercicio de su derecho a la salud.</a:t>
                      </a: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r>
                        <a:rPr lang="es-HN" sz="1500" kern="1200" dirty="0" smtClean="0">
                          <a:solidFill>
                            <a:schemeClr val="dk1"/>
                          </a:solidFill>
                          <a:effectLst/>
                          <a:latin typeface="+mn-lt"/>
                          <a:ea typeface="+mn-ea"/>
                          <a:cs typeface="+mn-cs"/>
                        </a:rPr>
                        <a:t>Fortalecer las capacidades de titulares de responsabilidad para su incorporación en el abordaje integral de la salud de la población del área de cobertura.</a:t>
                      </a: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r>
                        <a:rPr lang="es-HN" sz="1500" kern="1200" dirty="0" smtClean="0">
                          <a:solidFill>
                            <a:schemeClr val="dk1"/>
                          </a:solidFill>
                          <a:effectLst/>
                          <a:latin typeface="+mn-lt"/>
                          <a:ea typeface="+mn-ea"/>
                          <a:cs typeface="+mn-cs"/>
                        </a:rPr>
                        <a:t>Mejorar las condiciones de los establecimientos de salud, que faciliten el acceso a servicios de salud sostenibles con calidad y calidez</a:t>
                      </a:r>
                    </a:p>
                  </a:txBody>
                  <a:tcPr marL="91435" marR="91435" marT="45717" marB="45717"/>
                </a:tc>
                <a:tc>
                  <a:txBody>
                    <a:bodyPr/>
                    <a:lstStyle/>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Promoción de la Salud </a:t>
                      </a:r>
                      <a:r>
                        <a:rPr lang="es-MX" sz="1500" i="1" kern="1200" dirty="0" smtClean="0">
                          <a:solidFill>
                            <a:schemeClr val="dk1"/>
                          </a:solidFill>
                          <a:latin typeface="+mn-lt"/>
                          <a:ea typeface="+mn-ea"/>
                          <a:cs typeface="+mn-cs"/>
                        </a:rPr>
                        <a:t>(salud</a:t>
                      </a:r>
                      <a:r>
                        <a:rPr lang="es-MX" sz="1500" i="1" kern="1200" baseline="0" dirty="0" smtClean="0">
                          <a:solidFill>
                            <a:schemeClr val="dk1"/>
                          </a:solidFill>
                          <a:latin typeface="+mn-lt"/>
                          <a:ea typeface="+mn-ea"/>
                          <a:cs typeface="+mn-cs"/>
                        </a:rPr>
                        <a:t> sexual y reproductiva</a:t>
                      </a:r>
                      <a:r>
                        <a:rPr lang="es-MX" sz="1500" i="1" kern="1200" dirty="0" smtClean="0">
                          <a:solidFill>
                            <a:schemeClr val="dk1"/>
                          </a:solidFill>
                          <a:latin typeface="+mn-lt"/>
                          <a:ea typeface="+mn-ea"/>
                          <a:cs typeface="+mn-cs"/>
                        </a:rPr>
                        <a:t>, prevención de enfermedades crónicas-degenerativas, </a:t>
                      </a:r>
                      <a:r>
                        <a:rPr lang="es-MX" sz="1500" b="1" i="1" kern="1200" dirty="0" smtClean="0">
                          <a:solidFill>
                            <a:srgbClr val="00B050"/>
                          </a:solidFill>
                          <a:latin typeface="+mn-lt"/>
                          <a:ea typeface="+mn-ea"/>
                          <a:cs typeface="+mn-cs"/>
                        </a:rPr>
                        <a:t>hábitos higiénicos, nutrición infantil, salud escolar</a:t>
                      </a:r>
                      <a:r>
                        <a:rPr lang="es-MX" sz="1500" i="1" kern="1200" dirty="0" smtClean="0">
                          <a:solidFill>
                            <a:schemeClr val="dk1"/>
                          </a:solidFill>
                          <a:latin typeface="+mn-lt"/>
                          <a:ea typeface="+mn-ea"/>
                          <a:cs typeface="+mn-cs"/>
                        </a:rPr>
                        <a:t>)</a:t>
                      </a:r>
                    </a:p>
                    <a:p>
                      <a:pPr marL="285750" indent="-285750" algn="just" defTabSz="914400" rtl="0" eaLnBrk="0" latinLnBrk="0" hangingPunct="0">
                        <a:lnSpc>
                          <a:spcPct val="100000"/>
                        </a:lnSpc>
                        <a:buFont typeface="Arial" pitchFamily="34" charset="0"/>
                        <a:buChar char="•"/>
                        <a:defRPr/>
                      </a:pPr>
                      <a:endParaRPr lang="es-MX" sz="1500" kern="1200" dirty="0" smtClean="0">
                        <a:solidFill>
                          <a:schemeClr val="dk1"/>
                        </a:solidFill>
                        <a:latin typeface="+mn-lt"/>
                        <a:ea typeface="+mn-ea"/>
                        <a:cs typeface="+mn-cs"/>
                      </a:endParaRPr>
                    </a:p>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Fortalecimiento de la participación comunitaria </a:t>
                      </a:r>
                      <a:r>
                        <a:rPr lang="es-MX" sz="1500" i="1" kern="1200" dirty="0" smtClean="0">
                          <a:solidFill>
                            <a:schemeClr val="dk1"/>
                          </a:solidFill>
                          <a:latin typeface="+mn-lt"/>
                          <a:ea typeface="+mn-ea"/>
                          <a:cs typeface="+mn-cs"/>
                        </a:rPr>
                        <a:t>(organización y funcionamiento de comités de salud en la comunidad)</a:t>
                      </a:r>
                    </a:p>
                    <a:p>
                      <a:pPr marL="285750" indent="-285750" algn="just" defTabSz="914400" rtl="0" eaLnBrk="0" latinLnBrk="0" hangingPunct="0">
                        <a:lnSpc>
                          <a:spcPct val="100000"/>
                        </a:lnSpc>
                        <a:buFont typeface="Arial" pitchFamily="34" charset="0"/>
                        <a:buChar char="•"/>
                        <a:defRPr/>
                      </a:pPr>
                      <a:endParaRPr lang="es-MX" sz="1500" kern="1200" dirty="0" smtClean="0">
                        <a:solidFill>
                          <a:schemeClr val="dk1"/>
                        </a:solidFill>
                        <a:latin typeface="+mn-lt"/>
                        <a:ea typeface="+mn-ea"/>
                        <a:cs typeface="+mn-cs"/>
                      </a:endParaRPr>
                    </a:p>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Fortalecimiento institucional</a:t>
                      </a:r>
                      <a:r>
                        <a:rPr lang="es-MX" sz="1500" kern="1200" baseline="0" dirty="0" smtClean="0">
                          <a:solidFill>
                            <a:schemeClr val="dk1"/>
                          </a:solidFill>
                          <a:latin typeface="+mn-lt"/>
                          <a:ea typeface="+mn-ea"/>
                          <a:cs typeface="+mn-cs"/>
                        </a:rPr>
                        <a:t> </a:t>
                      </a:r>
                      <a:r>
                        <a:rPr lang="es-MX" sz="1500" kern="1200" dirty="0" smtClean="0">
                          <a:solidFill>
                            <a:schemeClr val="dk1"/>
                          </a:solidFill>
                          <a:latin typeface="+mn-lt"/>
                          <a:ea typeface="+mn-ea"/>
                          <a:cs typeface="+mn-cs"/>
                        </a:rPr>
                        <a:t>de los establecimientos de salud públicos </a:t>
                      </a:r>
                      <a:r>
                        <a:rPr lang="es-MX" sz="1500" i="1" kern="1200" dirty="0" smtClean="0">
                          <a:solidFill>
                            <a:schemeClr val="dk1"/>
                          </a:solidFill>
                          <a:latin typeface="+mn-lt"/>
                          <a:ea typeface="+mn-ea"/>
                          <a:cs typeface="+mn-cs"/>
                        </a:rPr>
                        <a:t>(mejora a infraestructura, equipamiento,</a:t>
                      </a:r>
                      <a:r>
                        <a:rPr lang="es-MX" sz="1500" i="1" kern="1200" baseline="0" dirty="0" smtClean="0">
                          <a:solidFill>
                            <a:schemeClr val="dk1"/>
                          </a:solidFill>
                          <a:latin typeface="+mn-lt"/>
                          <a:ea typeface="+mn-ea"/>
                          <a:cs typeface="+mn-cs"/>
                        </a:rPr>
                        <a:t> medicamentos a </a:t>
                      </a:r>
                      <a:r>
                        <a:rPr lang="es-MX" sz="1500" i="1" kern="1200" dirty="0" smtClean="0">
                          <a:solidFill>
                            <a:schemeClr val="dk1"/>
                          </a:solidFill>
                          <a:latin typeface="+mn-lt"/>
                          <a:ea typeface="+mn-ea"/>
                          <a:cs typeface="+mn-cs"/>
                        </a:rPr>
                        <a:t>centros de salud y hospitales, según normas de licenciamiento; capacitación de personal). </a:t>
                      </a:r>
                    </a:p>
                    <a:p>
                      <a:pPr marL="285750" indent="-285750" algn="just" defTabSz="914400" rtl="0" eaLnBrk="0" latinLnBrk="0" hangingPunct="0">
                        <a:lnSpc>
                          <a:spcPct val="100000"/>
                        </a:lnSpc>
                        <a:buFont typeface="Arial" pitchFamily="34" charset="0"/>
                        <a:buChar char="•"/>
                        <a:defRPr/>
                      </a:pPr>
                      <a:endParaRPr lang="es-MX" sz="1500" i="1" kern="1200" dirty="0" smtClean="0">
                        <a:solidFill>
                          <a:schemeClr val="dk1"/>
                        </a:solidFill>
                        <a:latin typeface="+mn-lt"/>
                        <a:ea typeface="+mn-ea"/>
                        <a:cs typeface="+mn-cs"/>
                      </a:endParaRPr>
                    </a:p>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Mejora del acceso a poblaciones más vulnerables con brigadas</a:t>
                      </a:r>
                      <a:r>
                        <a:rPr lang="es-MX" sz="1500" kern="1200" baseline="0" dirty="0" smtClean="0">
                          <a:solidFill>
                            <a:schemeClr val="dk1"/>
                          </a:solidFill>
                          <a:latin typeface="+mn-lt"/>
                          <a:ea typeface="+mn-ea"/>
                          <a:cs typeface="+mn-cs"/>
                        </a:rPr>
                        <a:t> médicas </a:t>
                      </a:r>
                      <a:r>
                        <a:rPr lang="es-MX" sz="1500" i="1" kern="1200" baseline="0" dirty="0" smtClean="0">
                          <a:solidFill>
                            <a:schemeClr val="dk1"/>
                          </a:solidFill>
                          <a:latin typeface="+mn-lt"/>
                          <a:ea typeface="+mn-ea"/>
                          <a:cs typeface="+mn-cs"/>
                        </a:rPr>
                        <a:t>(médicas, odontológicas, optométricas, oftalmológica, urológica, cirugía general y cirugía reconstructiva)</a:t>
                      </a:r>
                      <a:r>
                        <a:rPr lang="es-MX" sz="1500" kern="1200" baseline="0" dirty="0" smtClean="0">
                          <a:solidFill>
                            <a:schemeClr val="dk1"/>
                          </a:solidFill>
                          <a:latin typeface="+mn-lt"/>
                          <a:ea typeface="+mn-ea"/>
                          <a:cs typeface="+mn-cs"/>
                        </a:rPr>
                        <a:t>.</a:t>
                      </a:r>
                      <a:endParaRPr lang="es-MX" sz="1500" kern="1200" dirty="0" smtClean="0">
                        <a:solidFill>
                          <a:schemeClr val="dk1"/>
                        </a:solidFill>
                        <a:latin typeface="+mn-lt"/>
                        <a:ea typeface="+mn-ea"/>
                        <a:cs typeface="+mn-cs"/>
                      </a:endParaRPr>
                    </a:p>
                  </a:txBody>
                  <a:tcPr marL="91435" marR="91435" marT="45717" marB="45717"/>
                </a:tc>
                <a:extLst>
                  <a:ext uri="{0D108BD9-81ED-4DB2-BD59-A6C34878D82A}">
                    <a16:rowId xmlns:a16="http://schemas.microsoft.com/office/drawing/2014/main" val="10001"/>
                  </a:ext>
                </a:extLst>
              </a:tr>
            </a:tbl>
          </a:graphicData>
        </a:graphic>
      </p:graphicFrame>
      <p:sp>
        <p:nvSpPr>
          <p:cNvPr id="37903" name="9 CuadroTexto"/>
          <p:cNvSpPr txBox="1">
            <a:spLocks noChangeArrowheads="1"/>
          </p:cNvSpPr>
          <p:nvPr/>
        </p:nvSpPr>
        <p:spPr bwMode="auto">
          <a:xfrm>
            <a:off x="250825" y="584200"/>
            <a:ext cx="835342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1500"/>
              <a:t> </a:t>
            </a:r>
          </a:p>
          <a:p>
            <a:r>
              <a:rPr lang="es-MX" altLang="es-US" sz="1600">
                <a:latin typeface="Franklin Gothic Book" panose="020B0503020102020204" pitchFamily="34" charset="0"/>
              </a:rPr>
              <a:t>Fortalecer las </a:t>
            </a:r>
            <a:r>
              <a:rPr lang="es-MX" altLang="es-US" sz="1600" b="1">
                <a:latin typeface="Franklin Gothic Book" panose="020B0503020102020204" pitchFamily="34" charset="0"/>
              </a:rPr>
              <a:t>capacidades familiares, comunitarias e institucionales para el abordaje integral de la salud</a:t>
            </a:r>
            <a:r>
              <a:rPr lang="es-MX" altLang="es-US" sz="1600">
                <a:latin typeface="Franklin Gothic Book" panose="020B0503020102020204" pitchFamily="34" charset="0"/>
              </a:rPr>
              <a:t>, que permita a la población gozar del más alto nivel de salud en las áreas de cobertura de la F.A.</a:t>
            </a:r>
            <a:endParaRPr lang="es-MX" altLang="es-US" sz="1500" i="1"/>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Marcador de contenido"/>
          <p:cNvGraphicFramePr>
            <a:graphicFrameLocks noGrp="1"/>
          </p:cNvGraphicFramePr>
          <p:nvPr>
            <p:ph idx="1"/>
          </p:nvPr>
        </p:nvGraphicFramePr>
        <p:xfrm>
          <a:off x="0" y="1360488"/>
          <a:ext cx="7848600" cy="5497512"/>
        </p:xfrm>
        <a:graphic>
          <a:graphicData uri="http://schemas.openxmlformats.org/drawingml/2006/table">
            <a:tbl>
              <a:tblPr firstRow="1" bandRow="1">
                <a:tableStyleId>{93296810-A885-4BE3-A3E7-6D5BEEA58F35}</a:tableStyleId>
              </a:tblPr>
              <a:tblGrid>
                <a:gridCol w="4199560">
                  <a:extLst>
                    <a:ext uri="{9D8B030D-6E8A-4147-A177-3AD203B41FA5}">
                      <a16:colId xmlns:a16="http://schemas.microsoft.com/office/drawing/2014/main" val="20000"/>
                    </a:ext>
                  </a:extLst>
                </a:gridCol>
                <a:gridCol w="3649040">
                  <a:extLst>
                    <a:ext uri="{9D8B030D-6E8A-4147-A177-3AD203B41FA5}">
                      <a16:colId xmlns:a16="http://schemas.microsoft.com/office/drawing/2014/main" val="20001"/>
                    </a:ext>
                  </a:extLst>
                </a:gridCol>
              </a:tblGrid>
              <a:tr h="396214">
                <a:tc>
                  <a:txBody>
                    <a:bodyPr/>
                    <a:lstStyle/>
                    <a:p>
                      <a:pPr algn="ctr"/>
                      <a:r>
                        <a:rPr lang="es-HN" sz="2000" dirty="0" smtClean="0"/>
                        <a:t>Objetivos</a:t>
                      </a:r>
                      <a:r>
                        <a:rPr lang="es-HN" sz="2000" baseline="0" dirty="0" smtClean="0"/>
                        <a:t> Específicos</a:t>
                      </a:r>
                      <a:endParaRPr lang="es-HN" sz="2000" dirty="0"/>
                    </a:p>
                  </a:txBody>
                  <a:tcPr marL="91437" marR="91437" marT="45717" marB="45717"/>
                </a:tc>
                <a:tc>
                  <a:txBody>
                    <a:bodyPr/>
                    <a:lstStyle/>
                    <a:p>
                      <a:pPr algn="ctr"/>
                      <a:r>
                        <a:rPr lang="es-HN" sz="2000" dirty="0" smtClean="0"/>
                        <a:t>Líneas Estratégicas</a:t>
                      </a:r>
                      <a:endParaRPr lang="es-HN" sz="2000" dirty="0"/>
                    </a:p>
                  </a:txBody>
                  <a:tcPr marL="91437" marR="91437" marT="45717" marB="45717"/>
                </a:tc>
                <a:extLst>
                  <a:ext uri="{0D108BD9-81ED-4DB2-BD59-A6C34878D82A}">
                    <a16:rowId xmlns:a16="http://schemas.microsoft.com/office/drawing/2014/main" val="10000"/>
                  </a:ext>
                </a:extLst>
              </a:tr>
              <a:tr h="5101298">
                <a:tc>
                  <a:txBody>
                    <a:bodyPr/>
                    <a:lstStyle/>
                    <a:p>
                      <a:pPr marL="342900" lvl="0" indent="-342900" algn="just">
                        <a:buFont typeface="+mj-lt"/>
                        <a:buAutoNum type="arabicPeriod"/>
                      </a:pPr>
                      <a:r>
                        <a:rPr lang="es-HN" sz="1500" kern="1200" dirty="0" smtClean="0">
                          <a:solidFill>
                            <a:schemeClr val="dk1"/>
                          </a:solidFill>
                          <a:effectLst/>
                          <a:latin typeface="+mn-lt"/>
                          <a:ea typeface="+mn-ea"/>
                          <a:cs typeface="+mn-cs"/>
                        </a:rPr>
                        <a:t>Implementar estrategias para elevar el desempeño escolar de la niñez en las Escuelas 5 Estrellas, orientado al aprovechamiento de las oportunidades para mejorar sus condiciones de vida.</a:t>
                      </a: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r>
                        <a:rPr lang="es-HN" sz="1500" kern="1200" dirty="0" smtClean="0">
                          <a:solidFill>
                            <a:schemeClr val="dk1"/>
                          </a:solidFill>
                          <a:effectLst/>
                          <a:latin typeface="+mn-lt"/>
                          <a:ea typeface="+mn-ea"/>
                          <a:cs typeface="+mn-cs"/>
                        </a:rPr>
                        <a:t>Promover en los diferentes espacios la participación e integración de los padres/madres de familia y demás actores claves del proceso educativo, en los esfuerzos para la mejora de las condiciones pedagógicas en los centros educativos para su sostenibilidad</a:t>
                      </a: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endParaRPr lang="es-HN" sz="1500" kern="1200" dirty="0" smtClean="0">
                        <a:solidFill>
                          <a:schemeClr val="dk1"/>
                        </a:solidFill>
                        <a:effectLst/>
                        <a:latin typeface="+mn-lt"/>
                        <a:ea typeface="+mn-ea"/>
                        <a:cs typeface="+mn-cs"/>
                      </a:endParaRPr>
                    </a:p>
                    <a:p>
                      <a:pPr marL="342900" lvl="0" indent="-342900" algn="just">
                        <a:buFont typeface="+mj-lt"/>
                        <a:buAutoNum type="arabicPeriod"/>
                      </a:pPr>
                      <a:r>
                        <a:rPr lang="es-HN" sz="1500" kern="1200" dirty="0" smtClean="0">
                          <a:solidFill>
                            <a:schemeClr val="dk1"/>
                          </a:solidFill>
                          <a:effectLst/>
                          <a:latin typeface="+mn-lt"/>
                          <a:ea typeface="+mn-ea"/>
                          <a:cs typeface="+mn-cs"/>
                        </a:rPr>
                        <a:t>Promover procesos de atención de las necesidades de aprendizaje de grupos en situación de exclusión social, que les permita prepararse para la vida activa.</a:t>
                      </a:r>
                    </a:p>
                  </a:txBody>
                  <a:tcPr marL="91437" marR="91437" marT="45717" marB="45717"/>
                </a:tc>
                <a:tc>
                  <a:txBody>
                    <a:bodyPr/>
                    <a:lstStyle/>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Programa Escuela 5 Estrellas (</a:t>
                      </a:r>
                      <a:r>
                        <a:rPr lang="es-HN" sz="1500" i="1" kern="1200" dirty="0" smtClean="0">
                          <a:solidFill>
                            <a:schemeClr val="dk1"/>
                          </a:solidFill>
                          <a:effectLst/>
                          <a:latin typeface="+mn-lt"/>
                          <a:ea typeface="+mn-ea"/>
                          <a:cs typeface="+mn-cs"/>
                        </a:rPr>
                        <a:t>coordinación multisectorial, </a:t>
                      </a:r>
                      <a:r>
                        <a:rPr lang="es-HN" sz="1500" b="1" i="1" kern="1200" dirty="0" smtClean="0">
                          <a:solidFill>
                            <a:srgbClr val="00B050"/>
                          </a:solidFill>
                          <a:effectLst/>
                          <a:latin typeface="+mn-lt"/>
                          <a:ea typeface="+mn-ea"/>
                          <a:cs typeface="+mn-cs"/>
                        </a:rPr>
                        <a:t>vinculando a la Escuela con la comunidad organizada, huertos escolares,</a:t>
                      </a:r>
                      <a:r>
                        <a:rPr lang="es-HN" sz="1500" b="1" i="1" kern="1200" baseline="0" dirty="0" smtClean="0">
                          <a:solidFill>
                            <a:srgbClr val="00B050"/>
                          </a:solidFill>
                          <a:effectLst/>
                          <a:latin typeface="+mn-lt"/>
                          <a:ea typeface="+mn-ea"/>
                          <a:cs typeface="+mn-cs"/>
                        </a:rPr>
                        <a:t> tiendas SAN, emprendedurismo, capacitación nutricional a docentes y madres y padres de familia</a:t>
                      </a:r>
                      <a:r>
                        <a:rPr lang="es-HN" sz="1500" i="1" kern="1200" baseline="0" dirty="0" smtClean="0">
                          <a:solidFill>
                            <a:schemeClr val="dk1"/>
                          </a:solidFill>
                          <a:effectLst/>
                          <a:latin typeface="+mn-lt"/>
                          <a:ea typeface="+mn-ea"/>
                          <a:cs typeface="+mn-cs"/>
                        </a:rPr>
                        <a:t>, </a:t>
                      </a:r>
                      <a:r>
                        <a:rPr lang="es-HN" sz="1500" i="1" kern="1200" dirty="0" smtClean="0">
                          <a:solidFill>
                            <a:schemeClr val="dk1"/>
                          </a:solidFill>
                          <a:effectLst/>
                          <a:latin typeface="+mn-lt"/>
                          <a:ea typeface="+mn-ea"/>
                          <a:cs typeface="+mn-cs"/>
                        </a:rPr>
                        <a:t>gobiernos locales y otros actores , para la mejora del acceso y la calidad educativa; capacitaciones, evaluaciones)</a:t>
                      </a:r>
                      <a:endParaRPr lang="es-MX" sz="1500" kern="1200" dirty="0" smtClean="0">
                        <a:solidFill>
                          <a:schemeClr val="dk1"/>
                        </a:solidFill>
                        <a:latin typeface="+mn-lt"/>
                        <a:ea typeface="+mn-ea"/>
                        <a:cs typeface="+mn-cs"/>
                      </a:endParaRPr>
                    </a:p>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Educación Inicial (</a:t>
                      </a:r>
                      <a:r>
                        <a:rPr lang="es-HN" sz="1500" i="1" kern="1200" dirty="0" smtClean="0">
                          <a:solidFill>
                            <a:schemeClr val="dk1"/>
                          </a:solidFill>
                          <a:effectLst/>
                          <a:latin typeface="+mn-lt"/>
                          <a:ea typeface="+mn-ea"/>
                          <a:cs typeface="+mn-cs"/>
                        </a:rPr>
                        <a:t>potenciar las habilidades y el desarrollo infantil temprano de niñas y niños de 0 a 3 años, con el protagonismo de madres de familia que se han formado como educadoras comunitarias</a:t>
                      </a:r>
                      <a:r>
                        <a:rPr lang="es-MX" sz="1500" i="1" kern="1200" dirty="0" smtClean="0">
                          <a:solidFill>
                            <a:schemeClr val="dk1"/>
                          </a:solidFill>
                          <a:latin typeface="+mn-lt"/>
                          <a:ea typeface="+mn-ea"/>
                          <a:cs typeface="+mn-cs"/>
                        </a:rPr>
                        <a:t>)</a:t>
                      </a:r>
                      <a:endParaRPr lang="es-MX" sz="1500" kern="1200" dirty="0" smtClean="0">
                        <a:solidFill>
                          <a:schemeClr val="dk1"/>
                        </a:solidFill>
                        <a:latin typeface="+mn-lt"/>
                        <a:ea typeface="+mn-ea"/>
                        <a:cs typeface="+mn-cs"/>
                      </a:endParaRPr>
                    </a:p>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Alfabetización</a:t>
                      </a:r>
                    </a:p>
                    <a:p>
                      <a:pPr marL="285750" indent="-285750" algn="just" defTabSz="914400" rtl="0" eaLnBrk="0" latinLnBrk="0" hangingPunct="0">
                        <a:lnSpc>
                          <a:spcPct val="100000"/>
                        </a:lnSpc>
                        <a:buFont typeface="Arial" pitchFamily="34" charset="0"/>
                        <a:buChar char="•"/>
                        <a:defRPr/>
                      </a:pPr>
                      <a:r>
                        <a:rPr lang="es-MX" sz="1500" kern="1200" dirty="0" smtClean="0">
                          <a:solidFill>
                            <a:schemeClr val="dk1"/>
                          </a:solidFill>
                          <a:latin typeface="+mn-lt"/>
                          <a:ea typeface="+mn-ea"/>
                          <a:cs typeface="+mn-cs"/>
                        </a:rPr>
                        <a:t>Educación No Formal </a:t>
                      </a:r>
                      <a:r>
                        <a:rPr lang="es-MX" sz="1500" i="1" kern="1200" dirty="0" smtClean="0">
                          <a:solidFill>
                            <a:schemeClr val="dk1"/>
                          </a:solidFill>
                          <a:latin typeface="+mn-lt"/>
                          <a:ea typeface="+mn-ea"/>
                          <a:cs typeface="+mn-cs"/>
                        </a:rPr>
                        <a:t>(Implementación</a:t>
                      </a:r>
                      <a:r>
                        <a:rPr lang="es-MX" sz="1500" i="1" kern="1200" baseline="0" dirty="0" smtClean="0">
                          <a:solidFill>
                            <a:schemeClr val="dk1"/>
                          </a:solidFill>
                          <a:latin typeface="+mn-lt"/>
                          <a:ea typeface="+mn-ea"/>
                          <a:cs typeface="+mn-cs"/>
                        </a:rPr>
                        <a:t> de escuelas talleres para formación vocacional a jóvenes excluidos del sistema educativo formal</a:t>
                      </a:r>
                      <a:r>
                        <a:rPr lang="es-MX" sz="1500" i="1" kern="1200" dirty="0" smtClean="0">
                          <a:solidFill>
                            <a:schemeClr val="dk1"/>
                          </a:solidFill>
                          <a:latin typeface="+mn-lt"/>
                          <a:ea typeface="+mn-ea"/>
                          <a:cs typeface="+mn-cs"/>
                        </a:rPr>
                        <a:t>)</a:t>
                      </a:r>
                    </a:p>
                  </a:txBody>
                  <a:tcPr marL="91437" marR="91437" marT="45717" marB="45717"/>
                </a:tc>
                <a:extLst>
                  <a:ext uri="{0D108BD9-81ED-4DB2-BD59-A6C34878D82A}">
                    <a16:rowId xmlns:a16="http://schemas.microsoft.com/office/drawing/2014/main" val="10001"/>
                  </a:ext>
                </a:extLst>
              </a:tr>
            </a:tbl>
          </a:graphicData>
        </a:graphic>
      </p:graphicFrame>
      <p:pic>
        <p:nvPicPr>
          <p:cNvPr id="4097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70929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4" name="8 CuadroTexto"/>
          <p:cNvSpPr txBox="1">
            <a:spLocks noChangeArrowheads="1"/>
          </p:cNvSpPr>
          <p:nvPr/>
        </p:nvSpPr>
        <p:spPr bwMode="auto">
          <a:xfrm>
            <a:off x="0" y="15875"/>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EDUCACIÓN</a:t>
            </a:r>
          </a:p>
        </p:txBody>
      </p:sp>
      <p:sp>
        <p:nvSpPr>
          <p:cNvPr id="40975" name="9 CuadroTexto"/>
          <p:cNvSpPr txBox="1">
            <a:spLocks noChangeArrowheads="1"/>
          </p:cNvSpPr>
          <p:nvPr/>
        </p:nvSpPr>
        <p:spPr bwMode="auto">
          <a:xfrm>
            <a:off x="0" y="584200"/>
            <a:ext cx="86042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1600">
                <a:latin typeface="Franklin Gothic Book" panose="020B0503020102020204" pitchFamily="34" charset="0"/>
              </a:rPr>
              <a:t>Contribuir a </a:t>
            </a:r>
            <a:r>
              <a:rPr lang="es-MX" altLang="es-US" sz="1600" b="1">
                <a:latin typeface="Franklin Gothic Book" panose="020B0503020102020204" pitchFamily="34" charset="0"/>
              </a:rPr>
              <a:t>mejorar el acceso a alternativas de educación formal y no formal con calidad</a:t>
            </a:r>
            <a:r>
              <a:rPr lang="es-MX" altLang="es-US" sz="1600">
                <a:latin typeface="Franklin Gothic Book" panose="020B0503020102020204" pitchFamily="34" charset="0"/>
              </a:rPr>
              <a:t>, que permita a la niñez y la familia el desarrollo de sus competencias básicas, involucrando a los actores claves para garantizar la sostenibilidad.</a:t>
            </a:r>
            <a:endParaRPr lang="es-MX" altLang="es-US" sz="1500"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Rectángulo"/>
          <p:cNvSpPr/>
          <p:nvPr/>
        </p:nvSpPr>
        <p:spPr>
          <a:xfrm>
            <a:off x="2268538" y="1412875"/>
            <a:ext cx="4535487" cy="1938338"/>
          </a:xfrm>
          <a:prstGeom prst="rect">
            <a:avLst/>
          </a:prstGeom>
        </p:spPr>
        <p:txBody>
          <a:bodyPr>
            <a:spAutoFit/>
          </a:bodyPr>
          <a:lstStyle/>
          <a:p>
            <a:pPr fontAlgn="auto">
              <a:lnSpc>
                <a:spcPct val="150000"/>
              </a:lnSpc>
              <a:spcBef>
                <a:spcPts val="0"/>
              </a:spcBef>
              <a:spcAft>
                <a:spcPts val="0"/>
              </a:spcAft>
              <a:buFont typeface="Arial" pitchFamily="34" charset="0"/>
              <a:buChar char="•"/>
              <a:defRPr/>
            </a:pPr>
            <a:r>
              <a:rPr lang="es-HN"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Programa de control de plagas</a:t>
            </a:r>
          </a:p>
          <a:p>
            <a:pPr fontAlgn="auto">
              <a:lnSpc>
                <a:spcPct val="150000"/>
              </a:lnSpc>
              <a:spcBef>
                <a:spcPts val="0"/>
              </a:spcBef>
              <a:spcAft>
                <a:spcPts val="0"/>
              </a:spcAft>
              <a:buFont typeface="Arial" pitchFamily="34" charset="0"/>
              <a:buChar char="•"/>
              <a:defRPr/>
            </a:pPr>
            <a:r>
              <a:rPr lang="es-HN"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Programa de control de enfermedades</a:t>
            </a:r>
          </a:p>
          <a:p>
            <a:pPr fontAlgn="auto">
              <a:lnSpc>
                <a:spcPct val="150000"/>
              </a:lnSpc>
              <a:spcBef>
                <a:spcPts val="0"/>
              </a:spcBef>
              <a:spcAft>
                <a:spcPts val="0"/>
              </a:spcAft>
              <a:buFont typeface="Arial" pitchFamily="34" charset="0"/>
              <a:buChar char="•"/>
              <a:defRPr/>
            </a:pPr>
            <a:r>
              <a:rPr lang="es-HN"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Centro de </a:t>
            </a:r>
            <a:r>
              <a:rPr lang="es-HN" sz="2000" b="1" i="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Bioregulación</a:t>
            </a:r>
            <a:r>
              <a:rPr lang="es-HN"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de </a:t>
            </a:r>
            <a:r>
              <a:rPr lang="es-HN" sz="2000" b="1" i="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Agrolibano</a:t>
            </a:r>
            <a:endParaRPr lang="es-HN"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fontAlgn="auto">
              <a:lnSpc>
                <a:spcPct val="150000"/>
              </a:lnSpc>
              <a:spcBef>
                <a:spcPts val="0"/>
              </a:spcBef>
              <a:spcAft>
                <a:spcPts val="0"/>
              </a:spcAft>
              <a:buFont typeface="Arial" pitchFamily="34" charset="0"/>
              <a:buChar char="•"/>
              <a:defRPr/>
            </a:pPr>
            <a:r>
              <a:rPr lang="es-HN" sz="2000" b="1"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Rotación de cultivos</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HN" b="1" dirty="0" smtClean="0">
                <a:solidFill>
                  <a:schemeClr val="tx1">
                    <a:lumMod val="50000"/>
                    <a:lumOff val="50000"/>
                  </a:schemeClr>
                </a:solidFill>
              </a:rPr>
              <a:t>Huertos escolares</a:t>
            </a:r>
            <a:endParaRPr lang="es-HN" b="1" dirty="0">
              <a:solidFill>
                <a:schemeClr val="tx1">
                  <a:lumMod val="50000"/>
                  <a:lumOff val="50000"/>
                </a:schemeClr>
              </a:solidFill>
            </a:endParaRPr>
          </a:p>
        </p:txBody>
      </p:sp>
      <p:pic>
        <p:nvPicPr>
          <p:cNvPr id="41987" name="Picture 3" descr="C:\Fots varias 17-6-13\DSC0199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1557338"/>
            <a:ext cx="2808288" cy="2087562"/>
          </a:xfrm>
        </p:spPr>
      </p:pic>
      <p:pic>
        <p:nvPicPr>
          <p:cNvPr id="41988" name="Picture 7" descr="D:\Desktop\julio escritoro 2013\2013\22-10-12 fotos\DSC0027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6938" y="3503613"/>
            <a:ext cx="266382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2" descr="D:\Documents\2012-2013\Desarrollo Comunitario\101MSDCF\DSC0235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6113" y="2536825"/>
            <a:ext cx="2665412"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6 CuadroTexto"/>
          <p:cNvSpPr txBox="1">
            <a:spLocks noChangeArrowheads="1"/>
          </p:cNvSpPr>
          <p:nvPr/>
        </p:nvSpPr>
        <p:spPr bwMode="auto">
          <a:xfrm>
            <a:off x="250825" y="3933825"/>
            <a:ext cx="25923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a:t>Participación de madres y padres de familia</a:t>
            </a:r>
          </a:p>
        </p:txBody>
      </p:sp>
      <p:sp>
        <p:nvSpPr>
          <p:cNvPr id="41991" name="7 CuadroTexto"/>
          <p:cNvSpPr txBox="1">
            <a:spLocks noChangeArrowheads="1"/>
          </p:cNvSpPr>
          <p:nvPr/>
        </p:nvSpPr>
        <p:spPr bwMode="auto">
          <a:xfrm>
            <a:off x="3203575" y="4578350"/>
            <a:ext cx="2305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a:t>Niños y niñas frente a huerto escolar</a:t>
            </a:r>
          </a:p>
        </p:txBody>
      </p:sp>
      <p:sp>
        <p:nvSpPr>
          <p:cNvPr id="41992" name="8 CuadroTexto"/>
          <p:cNvSpPr txBox="1">
            <a:spLocks noChangeArrowheads="1"/>
          </p:cNvSpPr>
          <p:nvPr/>
        </p:nvSpPr>
        <p:spPr bwMode="auto">
          <a:xfrm>
            <a:off x="6227763" y="5373688"/>
            <a:ext cx="2160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a:t>Apoyo de voluntarios de la empresa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711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0825" y="687388"/>
            <a:ext cx="8229600" cy="5621337"/>
          </a:xfrm>
        </p:spPr>
        <p:txBody>
          <a:bodyPr rtlCol="0">
            <a:noAutofit/>
          </a:bodyPr>
          <a:lstStyle/>
          <a:p>
            <a:pPr fontAlgn="auto">
              <a:spcAft>
                <a:spcPts val="0"/>
              </a:spcAft>
              <a:defRPr/>
            </a:pPr>
            <a:r>
              <a:rPr lang="es-MX" sz="1500" b="1" dirty="0" smtClean="0"/>
              <a:t>Enfoque de Derechos Humanos:  </a:t>
            </a:r>
            <a:r>
              <a:rPr lang="es-MX" sz="1500" dirty="0" smtClean="0"/>
              <a:t>Se </a:t>
            </a:r>
            <a:r>
              <a:rPr lang="es-MX" sz="1500" dirty="0"/>
              <a:t>aplica al reconocer a las personas titulares de derechos como actores claves en su propio desarrollo</a:t>
            </a:r>
            <a:r>
              <a:rPr lang="es-MX" sz="1500" dirty="0" smtClean="0"/>
              <a:t>, </a:t>
            </a:r>
            <a:r>
              <a:rPr lang="es-MX" sz="1500" dirty="0"/>
              <a:t>implementando estrategias que empoderan y dignifican, </a:t>
            </a:r>
            <a:r>
              <a:rPr lang="es-MX" sz="1500" dirty="0" smtClean="0"/>
              <a:t>Los </a:t>
            </a:r>
            <a:r>
              <a:rPr lang="es-MX" sz="1500" dirty="0"/>
              <a:t>programas identifican y hacen participes a los grupos marginales, desfavorecidos y </a:t>
            </a:r>
            <a:r>
              <a:rPr lang="es-MX" sz="1500" dirty="0" smtClean="0"/>
              <a:t>excluidos.</a:t>
            </a:r>
            <a:endParaRPr lang="es-HN" sz="1500" dirty="0"/>
          </a:p>
          <a:p>
            <a:pPr fontAlgn="auto">
              <a:spcAft>
                <a:spcPts val="0"/>
              </a:spcAft>
              <a:defRPr/>
            </a:pPr>
            <a:endParaRPr lang="es-HN" sz="1500" dirty="0"/>
          </a:p>
          <a:p>
            <a:pPr fontAlgn="auto">
              <a:spcAft>
                <a:spcPts val="0"/>
              </a:spcAft>
              <a:defRPr/>
            </a:pPr>
            <a:r>
              <a:rPr lang="es-MX" sz="1500" b="1" dirty="0" smtClean="0"/>
              <a:t>Enfoque de Género: </a:t>
            </a:r>
            <a:r>
              <a:rPr lang="es-MX" sz="1500" dirty="0"/>
              <a:t> </a:t>
            </a:r>
            <a:r>
              <a:rPr lang="es-MX" sz="1500" dirty="0" smtClean="0"/>
              <a:t>Se valora las </a:t>
            </a:r>
            <a:r>
              <a:rPr lang="es-MX" sz="1500" dirty="0"/>
              <a:t>implicaciones que tiene para los hombres y para las mujeres cualquier acción que se planifique, </a:t>
            </a:r>
            <a:r>
              <a:rPr lang="es-MX" sz="1500" dirty="0" smtClean="0"/>
              <a:t>de </a:t>
            </a:r>
            <a:r>
              <a:rPr lang="es-MX" sz="1500" dirty="0"/>
              <a:t>manera que las mujeres y los hombres puedan beneficiarse igualmente y no se perpetúe la desigualdad. </a:t>
            </a:r>
            <a:endParaRPr lang="es-MX" sz="1500" dirty="0" smtClean="0"/>
          </a:p>
          <a:p>
            <a:pPr marL="0" indent="0" fontAlgn="auto">
              <a:spcAft>
                <a:spcPts val="0"/>
              </a:spcAft>
              <a:buFont typeface="Arial" panose="020B0604020202020204" pitchFamily="34" charset="0"/>
              <a:buNone/>
              <a:defRPr/>
            </a:pPr>
            <a:r>
              <a:rPr lang="es-MX" sz="1500" dirty="0"/>
              <a:t> </a:t>
            </a:r>
            <a:endParaRPr lang="es-HN" sz="1500" dirty="0"/>
          </a:p>
          <a:p>
            <a:pPr fontAlgn="auto">
              <a:spcAft>
                <a:spcPts val="0"/>
              </a:spcAft>
              <a:defRPr/>
            </a:pPr>
            <a:r>
              <a:rPr lang="es-MX" sz="1500" b="1" dirty="0"/>
              <a:t>Enfoque </a:t>
            </a:r>
            <a:r>
              <a:rPr lang="es-MX" sz="1500" b="1" dirty="0" smtClean="0"/>
              <a:t>generacional: </a:t>
            </a:r>
            <a:r>
              <a:rPr lang="es-MX" sz="1500" dirty="0" smtClean="0"/>
              <a:t>Poner </a:t>
            </a:r>
            <a:r>
              <a:rPr lang="es-MX" sz="1500" dirty="0"/>
              <a:t>atención al ciclo de vida y las necesidades suscitadas en cada momento de este ciclo, </a:t>
            </a:r>
            <a:r>
              <a:rPr lang="es-MX" sz="1500" dirty="0" smtClean="0"/>
              <a:t>se </a:t>
            </a:r>
            <a:r>
              <a:rPr lang="es-MX" sz="1500" dirty="0"/>
              <a:t>reconocen derechos específicos en algunas etapas de la vida implementando estrategias de acuerdo a sus condiciones</a:t>
            </a:r>
            <a:r>
              <a:rPr lang="es-MX" sz="1500" dirty="0" smtClean="0"/>
              <a:t>.</a:t>
            </a:r>
          </a:p>
          <a:p>
            <a:pPr fontAlgn="auto">
              <a:spcAft>
                <a:spcPts val="0"/>
              </a:spcAft>
              <a:defRPr/>
            </a:pPr>
            <a:endParaRPr lang="es-MX" sz="1500" dirty="0" smtClean="0"/>
          </a:p>
          <a:p>
            <a:pPr fontAlgn="auto">
              <a:spcAft>
                <a:spcPts val="0"/>
              </a:spcAft>
              <a:defRPr/>
            </a:pPr>
            <a:r>
              <a:rPr lang="es-MX" sz="1500" b="1" dirty="0"/>
              <a:t>Participación </a:t>
            </a:r>
            <a:r>
              <a:rPr lang="es-MX" sz="1500" b="1" dirty="0" smtClean="0"/>
              <a:t>comunitaria: </a:t>
            </a:r>
            <a:r>
              <a:rPr lang="es-MX" sz="1500" dirty="0" smtClean="0"/>
              <a:t>Las acciones se implementan con el protagonismo de la población en la planificación, ejecución y evaluación de los proyectos.</a:t>
            </a:r>
            <a:endParaRPr lang="es-MX" sz="1500" b="1" dirty="0" smtClean="0"/>
          </a:p>
          <a:p>
            <a:pPr fontAlgn="auto">
              <a:spcAft>
                <a:spcPts val="0"/>
              </a:spcAft>
              <a:defRPr/>
            </a:pPr>
            <a:endParaRPr lang="es-MX" sz="1500" b="1" dirty="0"/>
          </a:p>
          <a:p>
            <a:pPr fontAlgn="auto">
              <a:spcAft>
                <a:spcPts val="0"/>
              </a:spcAft>
              <a:defRPr/>
            </a:pPr>
            <a:r>
              <a:rPr lang="es-MX" sz="1500" b="1" dirty="0"/>
              <a:t>Sostenibilidad del medio </a:t>
            </a:r>
            <a:r>
              <a:rPr lang="es-MX" sz="1500" b="1" dirty="0" smtClean="0"/>
              <a:t>ambiente: </a:t>
            </a:r>
            <a:r>
              <a:rPr lang="es-MX" sz="1500" dirty="0" smtClean="0"/>
              <a:t>Los proyectos se realizan incluyendo promoción y capacitación para el manejo adecuado de los recursos naturales (agua, suelo y bosque), así como la disposición adecuada de residuos sólidos y residuales líquidos.</a:t>
            </a:r>
          </a:p>
          <a:p>
            <a:pPr fontAlgn="auto">
              <a:spcAft>
                <a:spcPts val="0"/>
              </a:spcAft>
              <a:defRPr/>
            </a:pPr>
            <a:endParaRPr lang="es-MX" sz="1500" dirty="0" smtClean="0"/>
          </a:p>
          <a:p>
            <a:pPr fontAlgn="auto">
              <a:spcAft>
                <a:spcPts val="0"/>
              </a:spcAft>
              <a:defRPr/>
            </a:pPr>
            <a:r>
              <a:rPr lang="es-MX" sz="1500" b="1" dirty="0" smtClean="0"/>
              <a:t>Fortalecimiento Institucional: </a:t>
            </a:r>
            <a:r>
              <a:rPr lang="es-MX" sz="1500" dirty="0" smtClean="0"/>
              <a:t>Contribuirá a que la Fundación Agrolíbano logre implementar el Plan Estratégico Quinquenal, cumpliendo los indicadores previstos y garantizando la sostenibilidad de la inversión social. </a:t>
            </a:r>
            <a:endParaRPr lang="es-HN" sz="1500" b="1" dirty="0"/>
          </a:p>
        </p:txBody>
      </p:sp>
      <p:pic>
        <p:nvPicPr>
          <p:cNvPr id="450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0"/>
            <a:ext cx="7092950"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3 CuadroTexto"/>
          <p:cNvSpPr txBox="1">
            <a:spLocks noChangeArrowheads="1"/>
          </p:cNvSpPr>
          <p:nvPr/>
        </p:nvSpPr>
        <p:spPr bwMode="auto">
          <a:xfrm>
            <a:off x="20638" y="103188"/>
            <a:ext cx="8029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3200" b="1" i="1">
                <a:solidFill>
                  <a:schemeClr val="bg1"/>
                </a:solidFill>
                <a:latin typeface="Times New Roman" panose="02020603050405020304" pitchFamily="18" charset="0"/>
                <a:cs typeface="Times New Roman" panose="02020603050405020304" pitchFamily="18" charset="0"/>
              </a:rPr>
              <a:t>EJES TRANSVERSALES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contenido"/>
          <p:cNvSpPr>
            <a:spLocks noGrp="1"/>
          </p:cNvSpPr>
          <p:nvPr>
            <p:ph idx="1"/>
          </p:nvPr>
        </p:nvSpPr>
        <p:spPr>
          <a:xfrm>
            <a:off x="395288" y="1268413"/>
            <a:ext cx="8229600" cy="3744912"/>
          </a:xfrm>
        </p:spPr>
        <p:txBody>
          <a:bodyPr/>
          <a:lstStyle/>
          <a:p>
            <a:r>
              <a:rPr lang="es-MX" altLang="es-US" smtClean="0"/>
              <a:t>Código de Ética</a:t>
            </a:r>
          </a:p>
          <a:p>
            <a:endParaRPr lang="es-HN" altLang="es-US" sz="2000" smtClean="0"/>
          </a:p>
          <a:p>
            <a:r>
              <a:rPr lang="es-HN" altLang="es-US" smtClean="0"/>
              <a:t>Política de Derechos Humanos</a:t>
            </a:r>
          </a:p>
          <a:p>
            <a:endParaRPr lang="es-HN" altLang="es-US" sz="2000" smtClean="0"/>
          </a:p>
          <a:p>
            <a:r>
              <a:rPr lang="es-MX" altLang="es-US" smtClean="0"/>
              <a:t>Política de Género</a:t>
            </a:r>
          </a:p>
          <a:p>
            <a:endParaRPr lang="es-MX" altLang="es-US" sz="2000" smtClean="0"/>
          </a:p>
          <a:p>
            <a:r>
              <a:rPr lang="es-HN" altLang="es-US" smtClean="0"/>
              <a:t>Política Generacional</a:t>
            </a:r>
          </a:p>
          <a:p>
            <a:endParaRPr lang="es-HN" altLang="es-US" smtClean="0"/>
          </a:p>
        </p:txBody>
      </p:sp>
      <p:pic>
        <p:nvPicPr>
          <p:cNvPr id="460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0"/>
            <a:ext cx="7092950"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3 CuadroTexto"/>
          <p:cNvSpPr txBox="1">
            <a:spLocks noChangeArrowheads="1"/>
          </p:cNvSpPr>
          <p:nvPr/>
        </p:nvSpPr>
        <p:spPr bwMode="auto">
          <a:xfrm>
            <a:off x="-6350" y="50800"/>
            <a:ext cx="8029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MX" altLang="es-US" sz="2800" b="1" i="1">
                <a:solidFill>
                  <a:schemeClr val="bg1"/>
                </a:solidFill>
                <a:latin typeface="Times New Roman" panose="02020603050405020304" pitchFamily="18" charset="0"/>
                <a:cs typeface="Times New Roman" panose="02020603050405020304" pitchFamily="18" charset="0"/>
              </a:rPr>
              <a:t>MARCO DE ACTUACIÓN BASADO EN: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5 Imagen" descr="LOGO AGR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404813"/>
            <a:ext cx="34163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6" name="6 Imagen" descr="LOGO MIKESMELON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5288" y="5403850"/>
            <a:ext cx="33655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p:nvPr/>
        </p:nvSpPr>
        <p:spPr>
          <a:xfrm>
            <a:off x="6575425" y="6048375"/>
            <a:ext cx="2224088" cy="400050"/>
          </a:xfrm>
          <a:prstGeom prst="rect">
            <a:avLst/>
          </a:prstGeom>
          <a:noFill/>
        </p:spPr>
        <p:txBody>
          <a:bodyPr>
            <a:spAutoFit/>
          </a:bodyPr>
          <a:lstStyle/>
          <a:p>
            <a:pPr fontAlgn="auto">
              <a:spcBef>
                <a:spcPts val="0"/>
              </a:spcBef>
              <a:spcAft>
                <a:spcPts val="0"/>
              </a:spcAft>
              <a:defRPr/>
            </a:pPr>
            <a:r>
              <a:rPr lang="es-HN" sz="2000" b="1" i="1" dirty="0">
                <a:solidFill>
                  <a:srgbClr val="6CA62C"/>
                </a:solidFill>
                <a:effectLst>
                  <a:outerShdw blurRad="38100" dist="38100" dir="2700000" algn="tl">
                    <a:srgbClr val="000000">
                      <a:alpha val="43137"/>
                    </a:srgbClr>
                  </a:outerShdw>
                </a:effectLst>
                <a:latin typeface="Times New Roman" pitchFamily="18" charset="0"/>
                <a:cs typeface="Times New Roman" pitchFamily="18" charset="0"/>
              </a:rPr>
              <a:t>Agrolibano.com</a:t>
            </a:r>
            <a:endParaRPr lang="es-HN" sz="2000" b="1" i="1" dirty="0">
              <a:solidFill>
                <a:srgbClr val="6CA62C"/>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9158" name="8 Imagen" descr="log.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5288" y="3965575"/>
            <a:ext cx="3671887"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7" name="7 Grupo"/>
          <p:cNvGrpSpPr>
            <a:grpSpLocks/>
          </p:cNvGrpSpPr>
          <p:nvPr/>
        </p:nvGrpSpPr>
        <p:grpSpPr bwMode="auto">
          <a:xfrm>
            <a:off x="2124075" y="-53975"/>
            <a:ext cx="7389813" cy="1004888"/>
            <a:chOff x="2473731" y="361284"/>
            <a:chExt cx="5270292" cy="758184"/>
          </a:xfrm>
        </p:grpSpPr>
        <p:sp>
          <p:nvSpPr>
            <p:cNvPr id="6149" name="5 CuadroTexto"/>
            <p:cNvSpPr txBox="1">
              <a:spLocks noChangeArrowheads="1"/>
            </p:cNvSpPr>
            <p:nvPr/>
          </p:nvSpPr>
          <p:spPr bwMode="auto">
            <a:xfrm>
              <a:off x="2473731" y="361284"/>
              <a:ext cx="2304256" cy="510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s-US" sz="3800" b="1" i="1">
                  <a:solidFill>
                    <a:srgbClr val="FBB22D"/>
                  </a:solidFill>
                  <a:latin typeface="Times New Roman" panose="02020603050405020304" pitchFamily="18" charset="0"/>
                  <a:cs typeface="Times New Roman" panose="02020603050405020304" pitchFamily="18" charset="0"/>
                </a:rPr>
                <a:t>Excelencia</a:t>
              </a:r>
              <a:endParaRPr lang="es-HN" altLang="es-US" sz="3800" b="1" i="1">
                <a:solidFill>
                  <a:srgbClr val="FBB22D"/>
                </a:solidFill>
                <a:latin typeface="Times New Roman" panose="02020603050405020304" pitchFamily="18" charset="0"/>
                <a:cs typeface="Times New Roman" panose="02020603050405020304" pitchFamily="18" charset="0"/>
              </a:endParaRPr>
            </a:p>
          </p:txBody>
        </p:sp>
        <p:sp>
          <p:nvSpPr>
            <p:cNvPr id="6150" name="6 CuadroTexto"/>
            <p:cNvSpPr txBox="1">
              <a:spLocks noChangeArrowheads="1"/>
            </p:cNvSpPr>
            <p:nvPr/>
          </p:nvSpPr>
          <p:spPr bwMode="auto">
            <a:xfrm>
              <a:off x="3639567" y="608597"/>
              <a:ext cx="4104456" cy="510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s-US" sz="3800" b="1" i="1">
                  <a:solidFill>
                    <a:srgbClr val="FBB22D"/>
                  </a:solidFill>
                  <a:latin typeface="Times New Roman" panose="02020603050405020304" pitchFamily="18" charset="0"/>
                  <a:cs typeface="Times New Roman" panose="02020603050405020304" pitchFamily="18" charset="0"/>
                </a:rPr>
                <a:t>en Empaque</a:t>
              </a:r>
              <a:endParaRPr lang="es-HN" altLang="es-US" sz="3800" b="1" i="1">
                <a:solidFill>
                  <a:srgbClr val="FBB22D"/>
                </a:solidFill>
                <a:latin typeface="Times New Roman" panose="02020603050405020304" pitchFamily="18" charset="0"/>
                <a:cs typeface="Times New Roman" panose="02020603050405020304" pitchFamily="18" charset="0"/>
              </a:endParaRPr>
            </a:p>
          </p:txBody>
        </p:sp>
      </p:grpSp>
      <p:sp>
        <p:nvSpPr>
          <p:cNvPr id="6148" name="8 Rectángulo"/>
          <p:cNvSpPr>
            <a:spLocks noChangeArrowheads="1"/>
          </p:cNvSpPr>
          <p:nvPr/>
        </p:nvSpPr>
        <p:spPr bwMode="auto">
          <a:xfrm>
            <a:off x="395288" y="1006475"/>
            <a:ext cx="4981575"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1400" b="1" i="1">
                <a:solidFill>
                  <a:schemeClr val="bg1"/>
                </a:solidFill>
                <a:latin typeface="Times New Roman" panose="02020603050405020304" pitchFamily="18" charset="0"/>
                <a:cs typeface="Times New Roman" panose="02020603050405020304" pitchFamily="18" charset="0"/>
              </a:rPr>
              <a:t>La fruta es cuidadosamente transportada del campo hacia la planta empacadora en bines plásticos, colocamos laminas de foam en cada línea y descargamos los bines a un tanque de agua con maquinaria especializada, todo esto para evitar golpes y daño a la fruta.</a:t>
            </a:r>
            <a:br>
              <a:rPr lang="es-HN" altLang="es-US" sz="1400" b="1" i="1">
                <a:solidFill>
                  <a:schemeClr val="bg1"/>
                </a:solidFill>
                <a:latin typeface="Times New Roman" panose="02020603050405020304" pitchFamily="18" charset="0"/>
                <a:cs typeface="Times New Roman" panose="02020603050405020304" pitchFamily="18" charset="0"/>
              </a:rPr>
            </a:br>
            <a:endParaRPr lang="es-HN" altLang="es-US" sz="1400" b="1" i="1">
              <a:solidFill>
                <a:schemeClr val="bg1"/>
              </a:solidFill>
              <a:latin typeface="Times New Roman" panose="02020603050405020304" pitchFamily="18" charset="0"/>
              <a:cs typeface="Times New Roman" panose="02020603050405020304" pitchFamily="18" charset="0"/>
            </a:endParaRPr>
          </a:p>
          <a:p>
            <a:r>
              <a:rPr lang="es-HN" altLang="es-US" sz="1400" b="1" i="1">
                <a:solidFill>
                  <a:schemeClr val="bg1"/>
                </a:solidFill>
                <a:latin typeface="Times New Roman" panose="02020603050405020304" pitchFamily="18" charset="0"/>
                <a:cs typeface="Times New Roman" panose="02020603050405020304" pitchFamily="18" charset="0"/>
              </a:rPr>
              <a:t>La aplicación del tratamiento post-cosecha es realizado con equipo especializado.</a:t>
            </a:r>
          </a:p>
          <a:p>
            <a:r>
              <a:rPr lang="es-HN" altLang="es-US" sz="1400" b="1" i="1">
                <a:solidFill>
                  <a:schemeClr val="bg1"/>
                </a:solidFill>
                <a:latin typeface="Times New Roman" panose="02020603050405020304" pitchFamily="18" charset="0"/>
                <a:cs typeface="Times New Roman" panose="02020603050405020304" pitchFamily="18" charset="0"/>
              </a:rPr>
              <a:t/>
            </a:r>
            <a:br>
              <a:rPr lang="es-HN" altLang="es-US" sz="1400" b="1" i="1">
                <a:solidFill>
                  <a:schemeClr val="bg1"/>
                </a:solidFill>
                <a:latin typeface="Times New Roman" panose="02020603050405020304" pitchFamily="18" charset="0"/>
                <a:cs typeface="Times New Roman" panose="02020603050405020304" pitchFamily="18" charset="0"/>
              </a:rPr>
            </a:br>
            <a:r>
              <a:rPr lang="es-HN" altLang="es-US" sz="1400" b="1" i="1">
                <a:solidFill>
                  <a:schemeClr val="bg1"/>
                </a:solidFill>
                <a:latin typeface="Times New Roman" panose="02020603050405020304" pitchFamily="18" charset="0"/>
                <a:cs typeface="Times New Roman" panose="02020603050405020304" pitchFamily="18" charset="0"/>
              </a:rPr>
              <a:t>La fruta es empacada en bolsas especiales con atmosfera modificada.</a:t>
            </a:r>
          </a:p>
          <a:p>
            <a:r>
              <a:rPr lang="es-HN" altLang="es-US" sz="1400" b="1" i="1">
                <a:solidFill>
                  <a:schemeClr val="bg1"/>
                </a:solidFill>
                <a:latin typeface="Times New Roman" panose="02020603050405020304" pitchFamily="18" charset="0"/>
                <a:cs typeface="Times New Roman" panose="02020603050405020304" pitchFamily="18" charset="0"/>
              </a:rPr>
              <a:t/>
            </a:r>
            <a:br>
              <a:rPr lang="es-HN" altLang="es-US" sz="1400" b="1" i="1">
                <a:solidFill>
                  <a:schemeClr val="bg1"/>
                </a:solidFill>
                <a:latin typeface="Times New Roman" panose="02020603050405020304" pitchFamily="18" charset="0"/>
                <a:cs typeface="Times New Roman" panose="02020603050405020304" pitchFamily="18" charset="0"/>
              </a:rPr>
            </a:br>
            <a:r>
              <a:rPr lang="es-HN" altLang="es-US" sz="1400" b="1" i="1">
                <a:solidFill>
                  <a:schemeClr val="bg1"/>
                </a:solidFill>
                <a:latin typeface="Times New Roman" panose="02020603050405020304" pitchFamily="18" charset="0"/>
                <a:cs typeface="Times New Roman" panose="02020603050405020304" pitchFamily="18" charset="0"/>
              </a:rPr>
              <a:t>Nos especializamos en satisfacer necesidades especiales y empacamos melones a la medida de los requerimientos de nuestros clientes.</a:t>
            </a:r>
          </a:p>
          <a:p>
            <a:r>
              <a:rPr lang="es-HN" altLang="es-US" sz="1400" b="1" i="1">
                <a:solidFill>
                  <a:schemeClr val="bg1"/>
                </a:solidFill>
                <a:latin typeface="Times New Roman" panose="02020603050405020304" pitchFamily="18" charset="0"/>
                <a:cs typeface="Times New Roman" panose="02020603050405020304" pitchFamily="18" charset="0"/>
              </a:rPr>
              <a:t/>
            </a:r>
            <a:br>
              <a:rPr lang="es-HN" altLang="es-US" sz="1400" b="1" i="1">
                <a:solidFill>
                  <a:schemeClr val="bg1"/>
                </a:solidFill>
                <a:latin typeface="Times New Roman" panose="02020603050405020304" pitchFamily="18" charset="0"/>
                <a:cs typeface="Times New Roman" panose="02020603050405020304" pitchFamily="18" charset="0"/>
              </a:rPr>
            </a:br>
            <a:r>
              <a:rPr lang="es-HN" altLang="es-US" sz="1400" b="1" i="1">
                <a:solidFill>
                  <a:schemeClr val="bg1"/>
                </a:solidFill>
                <a:latin typeface="Times New Roman" panose="02020603050405020304" pitchFamily="18" charset="0"/>
                <a:cs typeface="Times New Roman" panose="02020603050405020304" pitchFamily="18" charset="0"/>
              </a:rPr>
              <a:t>La fruta es enfriada rápidamente con frío forzado.</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5 Rectángulo"/>
          <p:cNvSpPr>
            <a:spLocks noChangeArrowheads="1"/>
          </p:cNvSpPr>
          <p:nvPr/>
        </p:nvSpPr>
        <p:spPr bwMode="auto">
          <a:xfrm>
            <a:off x="395288" y="4667250"/>
            <a:ext cx="756126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s-HN" altLang="es-US" sz="1600" b="1" i="1">
                <a:latin typeface="Times New Roman" panose="02020603050405020304" pitchFamily="18" charset="0"/>
                <a:cs typeface="Times New Roman" panose="02020603050405020304" pitchFamily="18" charset="0"/>
              </a:rPr>
              <a:t>Nosotros suplimos Mike</a:t>
            </a:r>
            <a:r>
              <a:rPr lang="en-US" altLang="es-US" sz="1600" b="1" i="1">
                <a:latin typeface="Times New Roman" panose="02020603050405020304" pitchFamily="18" charset="0"/>
                <a:cs typeface="Times New Roman" panose="02020603050405020304" pitchFamily="18" charset="0"/>
              </a:rPr>
              <a:t>’s </a:t>
            </a:r>
            <a:r>
              <a:rPr lang="es-HN" altLang="es-US" sz="1600" b="1" i="1">
                <a:latin typeface="Times New Roman" panose="02020603050405020304" pitchFamily="18" charset="0"/>
                <a:cs typeface="Times New Roman" panose="02020603050405020304" pitchFamily="18" charset="0"/>
              </a:rPr>
              <a:t>Melons de calidad y sabor superior para nuestros clientes y mercados con necesidades diferenciadas en todo el mundo. Nuestros melones son vendidos en Norteamérica, Europa, Asia y el Medio Este. Nos especializamos en ordenes a la medida para clientes de venta al detalle y de procesamiento. Esto es posible con la correcta infraestructura, pero más importante con un equipo comprometido a cumplir con los pedidos de los clientes, no importando que nos pidan.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2 CuadroTexto"/>
          <p:cNvSpPr txBox="1">
            <a:spLocks noChangeArrowheads="1"/>
          </p:cNvSpPr>
          <p:nvPr/>
        </p:nvSpPr>
        <p:spPr bwMode="auto">
          <a:xfrm>
            <a:off x="250825" y="188913"/>
            <a:ext cx="4537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s-US" sz="4000" b="1" i="1">
                <a:solidFill>
                  <a:srgbClr val="EC1C24"/>
                </a:solidFill>
                <a:latin typeface="Times New Roman" panose="02020603050405020304" pitchFamily="18" charset="0"/>
                <a:cs typeface="Times New Roman" panose="02020603050405020304" pitchFamily="18" charset="0"/>
              </a:rPr>
              <a:t>La Obra Maestra</a:t>
            </a:r>
            <a:endParaRPr lang="es-HN" altLang="es-US" sz="4000" b="1" i="1">
              <a:solidFill>
                <a:srgbClr val="EC1C24"/>
              </a:solidFill>
              <a:latin typeface="Times New Roman" panose="02020603050405020304" pitchFamily="18"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5"/>
            <a:ext cx="9142413"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1 Título"/>
          <p:cNvSpPr txBox="1">
            <a:spLocks/>
          </p:cNvSpPr>
          <p:nvPr/>
        </p:nvSpPr>
        <p:spPr>
          <a:xfrm>
            <a:off x="4427538" y="3789363"/>
            <a:ext cx="4321175" cy="1079500"/>
          </a:xfrm>
          <a:prstGeom prst="rect">
            <a:avLst/>
          </a:prstGeom>
        </p:spPr>
        <p:txBody>
          <a:bodyPr lIns="91435" tIns="45718" rIns="91435" bIns="45718" anchor="ctr"/>
          <a:lstStyle/>
          <a:p>
            <a:pPr algn="r" defTabSz="914353" fontAlgn="auto">
              <a:spcBef>
                <a:spcPts val="0"/>
              </a:spcBef>
              <a:spcAft>
                <a:spcPts val="0"/>
              </a:spcAft>
              <a:defRPr/>
            </a:pPr>
            <a:r>
              <a:rPr lang="es-HN" sz="2400" b="1" i="1" dirty="0">
                <a:solidFill>
                  <a:schemeClr val="bg1"/>
                </a:solidFill>
                <a:effectLst>
                  <a:outerShdw blurRad="38100" dist="38100" dir="2700000" algn="tl">
                    <a:srgbClr val="000000">
                      <a:alpha val="43137"/>
                    </a:srgbClr>
                  </a:outerShdw>
                </a:effectLst>
                <a:latin typeface="Times New Roman" pitchFamily="18" charset="0"/>
                <a:ea typeface="+mj-ea"/>
                <a:cs typeface="Times New Roman" pitchFamily="18" charset="0"/>
              </a:rPr>
              <a:t>“No existen empresas exitosas</a:t>
            </a:r>
          </a:p>
          <a:p>
            <a:pPr algn="r" defTabSz="914353" fontAlgn="auto">
              <a:spcBef>
                <a:spcPts val="0"/>
              </a:spcBef>
              <a:spcAft>
                <a:spcPts val="0"/>
              </a:spcAft>
              <a:defRPr/>
            </a:pPr>
            <a:r>
              <a:rPr lang="es-HN" sz="2400" b="1" i="1" dirty="0">
                <a:solidFill>
                  <a:schemeClr val="bg1"/>
                </a:solidFill>
                <a:effectLst>
                  <a:outerShdw blurRad="38100" dist="38100" dir="2700000" algn="tl">
                    <a:srgbClr val="000000">
                      <a:alpha val="43137"/>
                    </a:srgbClr>
                  </a:outerShdw>
                </a:effectLst>
                <a:latin typeface="Times New Roman" pitchFamily="18" charset="0"/>
                <a:ea typeface="+mj-ea"/>
                <a:cs typeface="Times New Roman" pitchFamily="18" charset="0"/>
              </a:rPr>
              <a:t>en sociedades fracasadas”</a:t>
            </a:r>
          </a:p>
        </p:txBody>
      </p:sp>
      <p:pic>
        <p:nvPicPr>
          <p:cNvPr id="10244" name="7 Imagen" descr="logo fund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18075" y="1520825"/>
            <a:ext cx="3614738"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482618</TotalTime>
  <Words>1886</Words>
  <Application>Microsoft Office PowerPoint</Application>
  <PresentationFormat>Presentación en pantalla (4:3)</PresentationFormat>
  <Paragraphs>215</Paragraphs>
  <Slides>47</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47</vt:i4>
      </vt:variant>
    </vt:vector>
  </HeadingPairs>
  <TitlesOfParts>
    <vt:vector size="52" baseType="lpstr">
      <vt:lpstr>Calibri</vt:lpstr>
      <vt:lpstr>Arial</vt:lpstr>
      <vt:lpstr>Times New Roman</vt:lpstr>
      <vt:lpstr>Franklin Gothic Book</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AREA DE COBERTURA </vt:lpstr>
      <vt:lpstr>Presentación de PowerPoint</vt:lpstr>
      <vt:lpstr>Presentación de PowerPoint</vt:lpstr>
      <vt:lpstr>Presentación de PowerPoint</vt:lpstr>
      <vt:lpstr>OBJETIVOS ESPECÍFICOS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Huertos escolares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Ronald</dc:creator>
  <cp:lastModifiedBy>LGonzalez</cp:lastModifiedBy>
  <cp:revision>336</cp:revision>
  <cp:lastPrinted>2013-10-08T16:16:41Z</cp:lastPrinted>
  <dcterms:created xsi:type="dcterms:W3CDTF">2011-10-31T04:48:14Z</dcterms:created>
  <dcterms:modified xsi:type="dcterms:W3CDTF">2020-02-20T22:16:54Z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0008007612000000000001024100</vt:lpwstr>
  </property>
</Properties>
</file>