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sldIdLst>
    <p:sldId id="256" r:id="rId3"/>
    <p:sldId id="258" r:id="rId4"/>
    <p:sldId id="292" r:id="rId5"/>
    <p:sldId id="293" r:id="rId6"/>
    <p:sldId id="294" r:id="rId7"/>
    <p:sldId id="297" r:id="rId8"/>
    <p:sldId id="304" r:id="rId9"/>
    <p:sldId id="307" r:id="rId10"/>
    <p:sldId id="309" r:id="rId11"/>
    <p:sldId id="313" r:id="rId12"/>
    <p:sldId id="315" r:id="rId13"/>
    <p:sldId id="316" r:id="rId14"/>
    <p:sldId id="260" r:id="rId1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 userDrawn="1"/>
        </p:nvSpPr>
        <p:spPr>
          <a:xfrm>
            <a:off x="6562936" y="5736130"/>
            <a:ext cx="2581064" cy="11218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7647" y="430226"/>
            <a:ext cx="2310577" cy="11007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995" y="430226"/>
            <a:ext cx="983444" cy="962584"/>
          </a:xfrm>
          <a:prstGeom prst="rect">
            <a:avLst/>
          </a:prstGeom>
        </p:spPr>
      </p:pic>
      <p:sp>
        <p:nvSpPr>
          <p:cNvPr id="6" name="Rectángulo 5"/>
          <p:cNvSpPr/>
          <p:nvPr userDrawn="1"/>
        </p:nvSpPr>
        <p:spPr>
          <a:xfrm>
            <a:off x="0" y="5915255"/>
            <a:ext cx="9144000" cy="9427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0782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5621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926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21357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16811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0677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60120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2238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8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44982"/>
            <a:ext cx="8229600" cy="4293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xmlns="" val="23288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8290915" y="317215"/>
            <a:ext cx="853085" cy="2908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ítulo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44982"/>
            <a:ext cx="8229600" cy="4293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95959"/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xmlns="" val="27555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068599" y="1090972"/>
            <a:ext cx="5906342" cy="4653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0940" y="1101756"/>
            <a:ext cx="2691277" cy="4855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7" name="Título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787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32493"/>
            <a:ext cx="4040188" cy="429367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10042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832493"/>
            <a:ext cx="4041775" cy="429367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948A54"/>
                </a:solidFill>
              </a:defRPr>
            </a:lvl2pPr>
            <a:lvl3pPr>
              <a:defRPr sz="1800">
                <a:solidFill>
                  <a:srgbClr val="7F7F7F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457200" y="109335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26031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RN 2014 logo-doc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174" y="422000"/>
            <a:ext cx="310882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77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7193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2734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3034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1790018" y="6262747"/>
            <a:ext cx="4776081" cy="145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8290915" y="317215"/>
            <a:ext cx="853085" cy="2908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6236" y="5856670"/>
            <a:ext cx="2017618" cy="9612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961" y="5886302"/>
            <a:ext cx="836013" cy="81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267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60" r:id="rId3"/>
    <p:sldLayoutId id="2147483676" r:id="rId4"/>
    <p:sldLayoutId id="2147483678" r:id="rId5"/>
    <p:sldLayoutId id="214748366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60C5-CD5A-9D4E-95BA-E90578E6C1DC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0158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  <p:sldLayoutId id="2147483675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75012" y="2209699"/>
            <a:ext cx="8181857" cy="144655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El </a:t>
            </a:r>
            <a:r>
              <a:rPr lang="es-ES" sz="4400" b="1" dirty="0">
                <a:solidFill>
                  <a:schemeClr val="tx2">
                    <a:lumMod val="75000"/>
                  </a:schemeClr>
                </a:solidFill>
                <a:cs typeface="Arial"/>
              </a:rPr>
              <a:t>manejo de suelos dentro del PNCC y sus </a:t>
            </a:r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estrategias</a:t>
            </a:r>
            <a:endParaRPr lang="es-ES" sz="44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 flipH="1">
            <a:off x="4248665" y="1422400"/>
            <a:ext cx="45719" cy="470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74480" y="416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059680" y="5425440"/>
            <a:ext cx="387866" cy="1537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0" name="CuadroTexto 4"/>
          <p:cNvSpPr txBox="1"/>
          <p:nvPr/>
        </p:nvSpPr>
        <p:spPr>
          <a:xfrm>
            <a:off x="5142773" y="5385057"/>
            <a:ext cx="3890387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30 de abril de 2015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CuadroTexto 4"/>
          <p:cNvSpPr txBox="1"/>
          <p:nvPr/>
        </p:nvSpPr>
        <p:spPr>
          <a:xfrm>
            <a:off x="475012" y="4280256"/>
            <a:ext cx="4247414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Foro Suelos y Paisajes</a:t>
            </a:r>
            <a:endParaRPr lang="es-ES" sz="2400" b="1" i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8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manejo del suelo y el PNCC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262550" y="896293"/>
            <a:ext cx="8772807" cy="5042359"/>
          </a:xfrm>
        </p:spPr>
        <p:txBody>
          <a:bodyPr/>
          <a:lstStyle/>
          <a:p>
            <a:r>
              <a:rPr lang="es-ES" sz="2600" b="1" dirty="0">
                <a:solidFill>
                  <a:schemeClr val="tx1"/>
                </a:solidFill>
              </a:rPr>
              <a:t>VII. </a:t>
            </a:r>
            <a:r>
              <a:rPr lang="es-ES" sz="2600" dirty="0" smtClean="0">
                <a:solidFill>
                  <a:schemeClr val="tx1"/>
                </a:solidFill>
              </a:rPr>
              <a:t>Desarrollo  </a:t>
            </a:r>
            <a:r>
              <a:rPr lang="es-ES" sz="2600" dirty="0">
                <a:solidFill>
                  <a:schemeClr val="tx1"/>
                </a:solidFill>
              </a:rPr>
              <a:t>urbano y costero </a:t>
            </a:r>
            <a:r>
              <a:rPr lang="es-ES" sz="2600" dirty="0" err="1">
                <a:solidFill>
                  <a:schemeClr val="tx1"/>
                </a:solidFill>
              </a:rPr>
              <a:t>resiliente</a:t>
            </a:r>
            <a:r>
              <a:rPr lang="es-ES" sz="2600" dirty="0">
                <a:solidFill>
                  <a:schemeClr val="tx1"/>
                </a:solidFill>
              </a:rPr>
              <a:t> al clima y bajo en </a:t>
            </a:r>
            <a:r>
              <a:rPr lang="es-ES" sz="2600" dirty="0" smtClean="0">
                <a:solidFill>
                  <a:schemeClr val="tx1"/>
                </a:solidFill>
              </a:rPr>
              <a:t>carbono.</a:t>
            </a:r>
          </a:p>
          <a:p>
            <a:r>
              <a:rPr lang="es-ES" sz="2600" b="1" dirty="0">
                <a:solidFill>
                  <a:schemeClr val="tx1"/>
                </a:solidFill>
              </a:rPr>
              <a:t>Acción 2</a:t>
            </a:r>
            <a:r>
              <a:rPr lang="es-ES" sz="2600" dirty="0">
                <a:solidFill>
                  <a:schemeClr val="tx1"/>
                </a:solidFill>
              </a:rPr>
              <a:t>. Desarrollo y actualización de normativas de construcción, urbanización y usos del espacio con enfoque de adaptación y mitigación del cambio climático</a:t>
            </a:r>
            <a:r>
              <a:rPr lang="es-ES" sz="2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S" sz="2600" b="1" dirty="0">
                <a:solidFill>
                  <a:schemeClr val="tx1"/>
                </a:solidFill>
              </a:rPr>
              <a:t>Acción 3. </a:t>
            </a:r>
            <a:r>
              <a:rPr lang="es-ES" sz="2600" dirty="0">
                <a:solidFill>
                  <a:schemeClr val="tx1"/>
                </a:solidFill>
              </a:rPr>
              <a:t>Diseño y promoción de sistemas integrados de conectividad vial y de servicios de transporte público de calidad accesibles a toda la ciudadanía.</a:t>
            </a:r>
          </a:p>
          <a:p>
            <a:r>
              <a:rPr lang="es-ES" sz="2600" dirty="0" smtClean="0">
                <a:solidFill>
                  <a:schemeClr val="tx1"/>
                </a:solidFill>
              </a:rPr>
              <a:t> </a:t>
            </a:r>
            <a:endParaRPr lang="es-ES" sz="2600" dirty="0">
              <a:solidFill>
                <a:schemeClr val="tx1"/>
              </a:solidFill>
            </a:endParaRPr>
          </a:p>
          <a:p>
            <a:r>
              <a:rPr lang="es-ES" sz="2600" dirty="0" smtClean="0">
                <a:solidFill>
                  <a:schemeClr val="tx1"/>
                </a:solidFill>
              </a:rPr>
              <a:t> </a:t>
            </a:r>
            <a:endParaRPr lang="es-E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6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manejo del suelo y el PNCC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262550" y="896293"/>
            <a:ext cx="8772807" cy="5042359"/>
          </a:xfrm>
        </p:spPr>
        <p:txBody>
          <a:bodyPr/>
          <a:lstStyle/>
          <a:p>
            <a:r>
              <a:rPr lang="es-ES" sz="2600" b="1" dirty="0" smtClean="0">
                <a:solidFill>
                  <a:schemeClr val="tx1"/>
                </a:solidFill>
              </a:rPr>
              <a:t>VIII. 	</a:t>
            </a:r>
            <a:r>
              <a:rPr lang="es-ES" sz="2600" dirty="0" smtClean="0">
                <a:solidFill>
                  <a:schemeClr val="tx1"/>
                </a:solidFill>
              </a:rPr>
              <a:t>Programa </a:t>
            </a:r>
            <a:r>
              <a:rPr lang="es-ES" sz="2600" dirty="0">
                <a:solidFill>
                  <a:schemeClr val="tx1"/>
                </a:solidFill>
              </a:rPr>
              <a:t>de creación de condiciones y capacidades nacionales para el enfrentamiento del cambio climático</a:t>
            </a:r>
            <a:r>
              <a:rPr lang="es-ES" sz="2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S" sz="2600" b="1" dirty="0">
                <a:solidFill>
                  <a:schemeClr val="tx1"/>
                </a:solidFill>
              </a:rPr>
              <a:t>Acción 1. </a:t>
            </a:r>
            <a:r>
              <a:rPr lang="es-ES" sz="2600" dirty="0">
                <a:solidFill>
                  <a:schemeClr val="tx1"/>
                </a:solidFill>
              </a:rPr>
              <a:t>Programa para el desarrollo de capacidades prioritarias de implementación del PNCC. </a:t>
            </a:r>
            <a:endParaRPr lang="es-ES" sz="2600" dirty="0" smtClean="0">
              <a:solidFill>
                <a:schemeClr val="tx1"/>
              </a:solidFill>
            </a:endParaRPr>
          </a:p>
          <a:p>
            <a:r>
              <a:rPr lang="es-ES" sz="2600" dirty="0">
                <a:solidFill>
                  <a:schemeClr val="tx1"/>
                </a:solidFill>
              </a:rPr>
              <a:t>c)	Creación del sistema de información estadística socio-ambiental y climática, con alimentación regular de diversas instituciones concernidas. </a:t>
            </a:r>
          </a:p>
          <a:p>
            <a:r>
              <a:rPr lang="es-ES" sz="2600" dirty="0">
                <a:solidFill>
                  <a:schemeClr val="tx1"/>
                </a:solidFill>
              </a:rPr>
              <a:t>d)	Desarrollo de sistema básico de medición, reporte y verificación (MRV) </a:t>
            </a:r>
          </a:p>
          <a:p>
            <a:r>
              <a:rPr lang="es-ES" sz="2600" dirty="0" smtClean="0">
                <a:solidFill>
                  <a:schemeClr val="tx1"/>
                </a:solidFill>
              </a:rPr>
              <a:t> </a:t>
            </a:r>
            <a:endParaRPr lang="es-E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6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manejo del suelo y el PNCC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262550" y="896293"/>
            <a:ext cx="8772807" cy="5042359"/>
          </a:xfrm>
        </p:spPr>
        <p:txBody>
          <a:bodyPr/>
          <a:lstStyle/>
          <a:p>
            <a:r>
              <a:rPr lang="es-ES" sz="2600" b="1" dirty="0" smtClean="0">
                <a:solidFill>
                  <a:schemeClr val="tx1"/>
                </a:solidFill>
              </a:rPr>
              <a:t>VIII. 	</a:t>
            </a:r>
            <a:r>
              <a:rPr lang="es-ES" sz="2600" dirty="0" smtClean="0">
                <a:solidFill>
                  <a:schemeClr val="tx1"/>
                </a:solidFill>
              </a:rPr>
              <a:t>Programa </a:t>
            </a:r>
            <a:r>
              <a:rPr lang="es-ES" sz="2600" dirty="0">
                <a:solidFill>
                  <a:schemeClr val="tx1"/>
                </a:solidFill>
              </a:rPr>
              <a:t>de creación de condiciones y capacidades nacionales para el enfrentamiento del cambio climático</a:t>
            </a:r>
            <a:r>
              <a:rPr lang="es-ES" sz="2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S" sz="2600" b="1" dirty="0">
                <a:solidFill>
                  <a:schemeClr val="tx1"/>
                </a:solidFill>
              </a:rPr>
              <a:t>Acción 2. </a:t>
            </a:r>
            <a:r>
              <a:rPr lang="es-ES" sz="2600" dirty="0">
                <a:solidFill>
                  <a:schemeClr val="tx1"/>
                </a:solidFill>
              </a:rPr>
              <a:t>Programa de implementación o promoción de actividades Estratégicas para la implementación del PNCC</a:t>
            </a:r>
            <a:r>
              <a:rPr lang="es-ES" sz="2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S" sz="2600" dirty="0" smtClean="0">
                <a:solidFill>
                  <a:schemeClr val="tx1"/>
                </a:solidFill>
              </a:rPr>
              <a:t>b)	Creación </a:t>
            </a:r>
            <a:r>
              <a:rPr lang="es-ES" sz="2600" dirty="0">
                <a:solidFill>
                  <a:schemeClr val="tx1"/>
                </a:solidFill>
              </a:rPr>
              <a:t>- Desarrollo del sistema nacional de </a:t>
            </a:r>
            <a:r>
              <a:rPr lang="es-ES" sz="2600" dirty="0" smtClean="0">
                <a:solidFill>
                  <a:schemeClr val="tx1"/>
                </a:solidFill>
              </a:rPr>
              <a:t>estadísticas </a:t>
            </a:r>
            <a:r>
              <a:rPr lang="es-ES" sz="2600" dirty="0">
                <a:solidFill>
                  <a:schemeClr val="tx1"/>
                </a:solidFill>
              </a:rPr>
              <a:t>sociales y </a:t>
            </a:r>
            <a:r>
              <a:rPr lang="es-ES" sz="2600" dirty="0" smtClean="0">
                <a:solidFill>
                  <a:schemeClr val="tx1"/>
                </a:solidFill>
              </a:rPr>
              <a:t>ambientales. </a:t>
            </a:r>
          </a:p>
          <a:p>
            <a:r>
              <a:rPr lang="es-ES" sz="2600" dirty="0" smtClean="0">
                <a:solidFill>
                  <a:schemeClr val="tx1"/>
                </a:solidFill>
              </a:rPr>
              <a:t>d)	Presentación </a:t>
            </a:r>
            <a:r>
              <a:rPr lang="es-ES" sz="2600" dirty="0">
                <a:solidFill>
                  <a:schemeClr val="tx1"/>
                </a:solidFill>
              </a:rPr>
              <a:t>de una Ley Especial de Cambio </a:t>
            </a:r>
            <a:r>
              <a:rPr lang="es-ES" sz="2600" dirty="0" smtClean="0">
                <a:solidFill>
                  <a:schemeClr val="tx1"/>
                </a:solidFill>
              </a:rPr>
              <a:t>Climático</a:t>
            </a:r>
          </a:p>
          <a:p>
            <a:r>
              <a:rPr lang="es-ES" sz="2600" b="1" dirty="0">
                <a:solidFill>
                  <a:schemeClr val="tx1"/>
                </a:solidFill>
              </a:rPr>
              <a:t>Acción 3.</a:t>
            </a:r>
            <a:r>
              <a:rPr lang="es-ES" sz="2600" dirty="0">
                <a:solidFill>
                  <a:schemeClr val="tx1"/>
                </a:solidFill>
              </a:rPr>
              <a:t> Primer Inventario Nacional de Inversiones Críticas </a:t>
            </a:r>
          </a:p>
          <a:p>
            <a:endParaRPr lang="es-E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6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75013" y="3370210"/>
            <a:ext cx="8181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latin typeface="Arial"/>
                <a:cs typeface="Arial"/>
              </a:rPr>
              <a:t>Gracias por amable atención</a:t>
            </a:r>
            <a:endParaRPr lang="es-ES" sz="5400" b="1" dirty="0">
              <a:latin typeface="Arial"/>
              <a:cs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 flipH="1">
            <a:off x="4248665" y="1422400"/>
            <a:ext cx="45719" cy="470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74480" y="416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059680" y="5425440"/>
            <a:ext cx="387866" cy="1537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393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307" b="13796"/>
          <a:stretch/>
        </p:blipFill>
        <p:spPr>
          <a:xfrm>
            <a:off x="4261" y="316870"/>
            <a:ext cx="9139739" cy="39020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1" y="0"/>
            <a:ext cx="9139739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1" y="0"/>
            <a:ext cx="9139739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0" y="0"/>
            <a:ext cx="9139739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26" t="18491" b="15899"/>
          <a:stretch/>
        </p:blipFill>
        <p:spPr>
          <a:xfrm>
            <a:off x="135803" y="4730952"/>
            <a:ext cx="2209046" cy="199452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052688" y="5613009"/>
            <a:ext cx="4375053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EL PNCC SE ENCUENTRA ACTUALMENTE EN CAPRES</a:t>
            </a:r>
            <a:endParaRPr lang="es-SV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1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manejo del suelo y el PNCC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57200" y="896293"/>
            <a:ext cx="8229600" cy="5042359"/>
          </a:xfrm>
        </p:spPr>
        <p:txBody>
          <a:bodyPr/>
          <a:lstStyle/>
          <a:p>
            <a:endParaRPr lang="es-SV" sz="2600" b="1" dirty="0" smtClean="0">
              <a:solidFill>
                <a:schemeClr val="tx1"/>
              </a:solidFill>
            </a:endParaRPr>
          </a:p>
          <a:p>
            <a:r>
              <a:rPr lang="es-SV" sz="2600" b="1" dirty="0" smtClean="0">
                <a:solidFill>
                  <a:schemeClr val="tx1"/>
                </a:solidFill>
              </a:rPr>
              <a:t>I.</a:t>
            </a:r>
            <a:r>
              <a:rPr lang="es-SV" sz="2600" dirty="0" smtClean="0">
                <a:solidFill>
                  <a:schemeClr val="tx1"/>
                </a:solidFill>
              </a:rPr>
              <a:t> 	Incorporación </a:t>
            </a:r>
            <a:r>
              <a:rPr lang="es-SV" sz="2600" dirty="0">
                <a:solidFill>
                  <a:schemeClr val="tx1"/>
                </a:solidFill>
              </a:rPr>
              <a:t>del cambio climático y la reducción de riesgo a desastres en los planes de desarrollo, políticas públicas y en la modernización de la institucionalidad pública. </a:t>
            </a:r>
            <a:endParaRPr lang="es-SV" sz="2600" dirty="0" smtClean="0">
              <a:solidFill>
                <a:schemeClr val="tx1"/>
              </a:solidFill>
            </a:endParaRPr>
          </a:p>
          <a:p>
            <a:endParaRPr lang="es-ES" sz="2600" b="1" dirty="0" smtClean="0">
              <a:solidFill>
                <a:schemeClr val="tx1"/>
              </a:solidFill>
            </a:endParaRPr>
          </a:p>
          <a:p>
            <a:r>
              <a:rPr lang="es-ES" sz="2600" b="1" dirty="0" smtClean="0">
                <a:solidFill>
                  <a:schemeClr val="tx1"/>
                </a:solidFill>
              </a:rPr>
              <a:t>Acción </a:t>
            </a:r>
            <a:r>
              <a:rPr lang="es-ES" sz="2600" b="1" dirty="0">
                <a:solidFill>
                  <a:schemeClr val="tx1"/>
                </a:solidFill>
              </a:rPr>
              <a:t>2. </a:t>
            </a:r>
            <a:r>
              <a:rPr lang="es-ES" sz="2600" dirty="0">
                <a:solidFill>
                  <a:schemeClr val="tx1"/>
                </a:solidFill>
              </a:rPr>
              <a:t>Aceleración de la reforma presupuestaria basada en resultados. </a:t>
            </a:r>
            <a:endParaRPr lang="es-ES" sz="2600" dirty="0" smtClean="0">
              <a:solidFill>
                <a:schemeClr val="tx1"/>
              </a:solidFill>
            </a:endParaRPr>
          </a:p>
          <a:p>
            <a:endParaRPr lang="es-SV" sz="2600" dirty="0" smtClean="0">
              <a:solidFill>
                <a:schemeClr val="tx1"/>
              </a:solidFill>
            </a:endParaRPr>
          </a:p>
          <a:p>
            <a:endParaRPr lang="es-SV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8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manejo del suelo y el PNCC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57200" y="896293"/>
            <a:ext cx="8229600" cy="5042359"/>
          </a:xfrm>
        </p:spPr>
        <p:txBody>
          <a:bodyPr/>
          <a:lstStyle/>
          <a:p>
            <a:r>
              <a:rPr lang="es-ES" sz="2600" b="1" dirty="0" smtClean="0">
                <a:solidFill>
                  <a:schemeClr val="tx1"/>
                </a:solidFill>
              </a:rPr>
              <a:t>II. </a:t>
            </a:r>
            <a:r>
              <a:rPr lang="es-ES" sz="2600" dirty="0" smtClean="0">
                <a:solidFill>
                  <a:schemeClr val="tx1"/>
                </a:solidFill>
              </a:rPr>
              <a:t>Programa </a:t>
            </a:r>
            <a:r>
              <a:rPr lang="es-ES" sz="2600" dirty="0">
                <a:solidFill>
                  <a:schemeClr val="tx1"/>
                </a:solidFill>
              </a:rPr>
              <a:t>de protección de las finanzas públicas y de reducción de pérdidas y daños asociados a los efectos adversos del cambio climático</a:t>
            </a:r>
            <a:r>
              <a:rPr lang="es-ES" sz="2600" dirty="0" smtClean="0">
                <a:solidFill>
                  <a:schemeClr val="tx1"/>
                </a:solidFill>
              </a:rPr>
              <a:t>.</a:t>
            </a:r>
          </a:p>
          <a:p>
            <a:endParaRPr lang="es-ES" sz="2600" b="1" dirty="0" smtClean="0">
              <a:solidFill>
                <a:schemeClr val="tx1"/>
              </a:solidFill>
            </a:endParaRPr>
          </a:p>
          <a:p>
            <a:r>
              <a:rPr lang="es-ES" sz="2600" b="1" dirty="0" smtClean="0">
                <a:solidFill>
                  <a:schemeClr val="tx1"/>
                </a:solidFill>
              </a:rPr>
              <a:t>Acción </a:t>
            </a:r>
            <a:r>
              <a:rPr lang="es-ES" sz="2600" b="1" dirty="0">
                <a:solidFill>
                  <a:schemeClr val="tx1"/>
                </a:solidFill>
              </a:rPr>
              <a:t>4. </a:t>
            </a:r>
            <a:r>
              <a:rPr lang="es-ES" sz="2600" dirty="0">
                <a:solidFill>
                  <a:schemeClr val="tx1"/>
                </a:solidFill>
              </a:rPr>
              <a:t>Programa de inversiones críticas.</a:t>
            </a:r>
          </a:p>
          <a:p>
            <a:r>
              <a:rPr lang="es-ES" sz="2600" dirty="0" smtClean="0">
                <a:solidFill>
                  <a:schemeClr val="tx1"/>
                </a:solidFill>
              </a:rPr>
              <a:t>Incluye ecosistemas </a:t>
            </a:r>
            <a:r>
              <a:rPr lang="es-ES" sz="2600" dirty="0">
                <a:solidFill>
                  <a:schemeClr val="tx1"/>
                </a:solidFill>
              </a:rPr>
              <a:t>frágiles y otras fuentes de recursos y servicios esenciales para la población, especialmente acuíferos superficiales y ecosistemas boscosos o agroforestales esenciales para la reducción de riesgo a desastres. </a:t>
            </a:r>
          </a:p>
          <a:p>
            <a:endParaRPr lang="es-SV" sz="2600" dirty="0" smtClean="0">
              <a:solidFill>
                <a:schemeClr val="tx1"/>
              </a:solidFill>
            </a:endParaRPr>
          </a:p>
          <a:p>
            <a:endParaRPr lang="es-SV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2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manejo del suelo y el PNCC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57200" y="896293"/>
            <a:ext cx="8229600" cy="5042359"/>
          </a:xfrm>
        </p:spPr>
        <p:txBody>
          <a:bodyPr/>
          <a:lstStyle/>
          <a:p>
            <a:endParaRPr lang="es-ES" sz="2600" b="1" dirty="0" smtClean="0">
              <a:solidFill>
                <a:schemeClr val="tx1"/>
              </a:solidFill>
            </a:endParaRPr>
          </a:p>
          <a:p>
            <a:r>
              <a:rPr lang="es-ES" sz="2600" b="1" dirty="0" smtClean="0">
                <a:solidFill>
                  <a:schemeClr val="tx1"/>
                </a:solidFill>
              </a:rPr>
              <a:t>II</a:t>
            </a:r>
            <a:r>
              <a:rPr lang="es-ES" sz="2600" b="1" dirty="0">
                <a:solidFill>
                  <a:schemeClr val="tx1"/>
                </a:solidFill>
              </a:rPr>
              <a:t>. </a:t>
            </a:r>
            <a:r>
              <a:rPr lang="es-ES" sz="2600" dirty="0">
                <a:solidFill>
                  <a:schemeClr val="tx1"/>
                </a:solidFill>
              </a:rPr>
              <a:t>Programa de protección de las finanzas públicas y de reducción de pérdidas y daños asociados a los efectos adversos del cambio climático.</a:t>
            </a:r>
          </a:p>
          <a:p>
            <a:endParaRPr lang="es-ES" sz="2600" b="1" dirty="0" smtClean="0">
              <a:solidFill>
                <a:schemeClr val="tx1"/>
              </a:solidFill>
            </a:endParaRPr>
          </a:p>
          <a:p>
            <a:r>
              <a:rPr lang="es-ES" sz="2600" b="1" dirty="0" smtClean="0">
                <a:solidFill>
                  <a:schemeClr val="tx1"/>
                </a:solidFill>
              </a:rPr>
              <a:t>Acción </a:t>
            </a:r>
            <a:r>
              <a:rPr lang="es-ES" sz="2600" b="1" dirty="0">
                <a:solidFill>
                  <a:schemeClr val="tx1"/>
                </a:solidFill>
              </a:rPr>
              <a:t>6. </a:t>
            </a:r>
            <a:r>
              <a:rPr lang="es-ES" sz="2600" dirty="0">
                <a:solidFill>
                  <a:schemeClr val="tx1"/>
                </a:solidFill>
              </a:rPr>
              <a:t>Creación del Fondo Nacional para la  Reducción de Riesgos Climáticos</a:t>
            </a:r>
            <a:r>
              <a:rPr lang="es-ES" sz="2600" dirty="0" smtClean="0">
                <a:solidFill>
                  <a:schemeClr val="tx1"/>
                </a:solidFill>
              </a:rPr>
              <a:t>.</a:t>
            </a:r>
          </a:p>
          <a:p>
            <a:endParaRPr lang="es-ES" sz="2600" dirty="0" smtClean="0">
              <a:solidFill>
                <a:schemeClr val="tx1"/>
              </a:solidFill>
            </a:endParaRPr>
          </a:p>
          <a:p>
            <a:endParaRPr lang="es-SV" sz="2600" dirty="0" smtClean="0">
              <a:solidFill>
                <a:schemeClr val="tx1"/>
              </a:solidFill>
            </a:endParaRPr>
          </a:p>
          <a:p>
            <a:endParaRPr lang="es-SV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7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manejo del suelo y el PNCC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57200" y="896293"/>
            <a:ext cx="8229600" cy="5042359"/>
          </a:xfrm>
        </p:spPr>
        <p:txBody>
          <a:bodyPr/>
          <a:lstStyle/>
          <a:p>
            <a:endParaRPr lang="es-ES" sz="2600" b="1" dirty="0" smtClean="0">
              <a:solidFill>
                <a:schemeClr val="tx1"/>
              </a:solidFill>
            </a:endParaRPr>
          </a:p>
          <a:p>
            <a:r>
              <a:rPr lang="es-ES" sz="2600" b="1" dirty="0" smtClean="0">
                <a:solidFill>
                  <a:schemeClr val="tx1"/>
                </a:solidFill>
              </a:rPr>
              <a:t>III.</a:t>
            </a:r>
            <a:r>
              <a:rPr lang="es-ES" sz="2600" dirty="0" smtClean="0">
                <a:solidFill>
                  <a:schemeClr val="tx1"/>
                </a:solidFill>
              </a:rPr>
              <a:t> Programa </a:t>
            </a:r>
            <a:r>
              <a:rPr lang="es-ES" sz="2600" dirty="0">
                <a:solidFill>
                  <a:schemeClr val="tx1"/>
                </a:solidFill>
              </a:rPr>
              <a:t>de racionalización, control y </a:t>
            </a:r>
            <a:r>
              <a:rPr lang="es-ES" sz="2600" dirty="0" smtClean="0">
                <a:solidFill>
                  <a:schemeClr val="tx1"/>
                </a:solidFill>
              </a:rPr>
              <a:t>minimización </a:t>
            </a:r>
            <a:r>
              <a:rPr lang="es-ES" sz="2600" dirty="0">
                <a:solidFill>
                  <a:schemeClr val="tx1"/>
                </a:solidFill>
              </a:rPr>
              <a:t>de cambio de usos del suelo</a:t>
            </a:r>
            <a:r>
              <a:rPr lang="es-ES" sz="2600" dirty="0" smtClean="0">
                <a:solidFill>
                  <a:schemeClr val="tx1"/>
                </a:solidFill>
              </a:rPr>
              <a:t>.</a:t>
            </a:r>
          </a:p>
          <a:p>
            <a:endParaRPr lang="es-ES" sz="2600" dirty="0" smtClean="0">
              <a:solidFill>
                <a:schemeClr val="tx1"/>
              </a:solidFill>
            </a:endParaRPr>
          </a:p>
          <a:p>
            <a:r>
              <a:rPr lang="es-ES" sz="2600" b="1" dirty="0">
                <a:solidFill>
                  <a:schemeClr val="tx1"/>
                </a:solidFill>
              </a:rPr>
              <a:t>Acción 1. </a:t>
            </a:r>
            <a:r>
              <a:rPr lang="es-ES" sz="2600" dirty="0">
                <a:solidFill>
                  <a:schemeClr val="tx1"/>
                </a:solidFill>
              </a:rPr>
              <a:t>Implementación de la Ley y Plan de Ordenamiento Territorial. </a:t>
            </a:r>
            <a:endParaRPr lang="es-ES" sz="2600" dirty="0" smtClean="0">
              <a:solidFill>
                <a:schemeClr val="tx1"/>
              </a:solidFill>
            </a:endParaRPr>
          </a:p>
          <a:p>
            <a:r>
              <a:rPr lang="es-ES" sz="2600" b="1" dirty="0">
                <a:solidFill>
                  <a:schemeClr val="tx1"/>
                </a:solidFill>
              </a:rPr>
              <a:t>Acción 2. </a:t>
            </a:r>
            <a:r>
              <a:rPr lang="es-ES" sz="2600" dirty="0">
                <a:solidFill>
                  <a:schemeClr val="tx1"/>
                </a:solidFill>
              </a:rPr>
              <a:t>Adopción de una política de desarrollo urbano de alta densidad</a:t>
            </a:r>
            <a:r>
              <a:rPr lang="es-ES" sz="2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S" sz="2600" b="1" dirty="0">
                <a:solidFill>
                  <a:schemeClr val="tx1"/>
                </a:solidFill>
              </a:rPr>
              <a:t>Acción 3. </a:t>
            </a:r>
            <a:r>
              <a:rPr lang="es-ES" sz="2600" dirty="0">
                <a:solidFill>
                  <a:schemeClr val="tx1"/>
                </a:solidFill>
              </a:rPr>
              <a:t>Control y racionalización de cambios de uso del suelo para actividades agropecuarias. </a:t>
            </a:r>
          </a:p>
          <a:p>
            <a:endParaRPr lang="es-ES" sz="2600" dirty="0">
              <a:solidFill>
                <a:schemeClr val="tx1"/>
              </a:solidFill>
            </a:endParaRPr>
          </a:p>
          <a:p>
            <a:endParaRPr lang="es-ES" sz="2600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4773" y="5292322"/>
            <a:ext cx="316418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Expansión de cultivos en zonas frágiles</a:t>
            </a:r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769260" y="5292321"/>
            <a:ext cx="316418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Protección de cafetales y otras zonas boscosas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879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manejo del suelo y el PNCC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57200" y="896293"/>
            <a:ext cx="8229600" cy="5042359"/>
          </a:xfrm>
        </p:spPr>
        <p:txBody>
          <a:bodyPr/>
          <a:lstStyle/>
          <a:p>
            <a:endParaRPr lang="es-ES" sz="2600" b="1" dirty="0" smtClean="0">
              <a:solidFill>
                <a:schemeClr val="tx1"/>
              </a:solidFill>
            </a:endParaRPr>
          </a:p>
          <a:p>
            <a:r>
              <a:rPr lang="es-ES" sz="2600" b="1" dirty="0" smtClean="0">
                <a:solidFill>
                  <a:schemeClr val="tx1"/>
                </a:solidFill>
              </a:rPr>
              <a:t>III.</a:t>
            </a:r>
            <a:r>
              <a:rPr lang="es-ES" sz="2600" dirty="0" smtClean="0">
                <a:solidFill>
                  <a:schemeClr val="tx1"/>
                </a:solidFill>
              </a:rPr>
              <a:t> Programa </a:t>
            </a:r>
            <a:r>
              <a:rPr lang="es-ES" sz="2600" dirty="0">
                <a:solidFill>
                  <a:schemeClr val="tx1"/>
                </a:solidFill>
              </a:rPr>
              <a:t>de racionalización, control y </a:t>
            </a:r>
            <a:r>
              <a:rPr lang="es-ES" sz="2600" dirty="0" smtClean="0">
                <a:solidFill>
                  <a:schemeClr val="tx1"/>
                </a:solidFill>
              </a:rPr>
              <a:t>minimización </a:t>
            </a:r>
            <a:r>
              <a:rPr lang="es-ES" sz="2600" dirty="0">
                <a:solidFill>
                  <a:schemeClr val="tx1"/>
                </a:solidFill>
              </a:rPr>
              <a:t>de cambio de usos del suelo</a:t>
            </a:r>
            <a:r>
              <a:rPr lang="es-ES" sz="2600" dirty="0" smtClean="0">
                <a:solidFill>
                  <a:schemeClr val="tx1"/>
                </a:solidFill>
              </a:rPr>
              <a:t>.</a:t>
            </a:r>
          </a:p>
          <a:p>
            <a:endParaRPr lang="es-ES" sz="2600" dirty="0" smtClean="0">
              <a:solidFill>
                <a:schemeClr val="tx1"/>
              </a:solidFill>
            </a:endParaRPr>
          </a:p>
          <a:p>
            <a:r>
              <a:rPr lang="es-ES" sz="2600" b="1" dirty="0">
                <a:solidFill>
                  <a:schemeClr val="tx1"/>
                </a:solidFill>
              </a:rPr>
              <a:t>Acción 4. </a:t>
            </a:r>
            <a:r>
              <a:rPr lang="es-ES" sz="2600" dirty="0">
                <a:solidFill>
                  <a:schemeClr val="tx1"/>
                </a:solidFill>
              </a:rPr>
              <a:t>Implementación de medidas prioritarias del Plan de Acción de la Estrategia Nacional de Biodiversidad. </a:t>
            </a:r>
          </a:p>
        </p:txBody>
      </p:sp>
    </p:spTree>
    <p:extLst>
      <p:ext uri="{BB962C8B-B14F-4D97-AF65-F5344CB8AC3E}">
        <p14:creationId xmlns:p14="http://schemas.microsoft.com/office/powerpoint/2010/main" xmlns="" val="37524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manejo del suelo y el PNCC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262550" y="896293"/>
            <a:ext cx="8772807" cy="5042359"/>
          </a:xfrm>
        </p:spPr>
        <p:txBody>
          <a:bodyPr/>
          <a:lstStyle/>
          <a:p>
            <a:r>
              <a:rPr lang="es-ES" sz="2600" b="1" dirty="0" smtClean="0">
                <a:solidFill>
                  <a:schemeClr val="tx1"/>
                </a:solidFill>
              </a:rPr>
              <a:t>IV</a:t>
            </a:r>
            <a:r>
              <a:rPr lang="es-ES" sz="2600" b="1" dirty="0">
                <a:solidFill>
                  <a:schemeClr val="tx1"/>
                </a:solidFill>
              </a:rPr>
              <a:t>. </a:t>
            </a:r>
            <a:r>
              <a:rPr lang="es-ES" sz="2600" dirty="0" smtClean="0">
                <a:solidFill>
                  <a:schemeClr val="tx1"/>
                </a:solidFill>
              </a:rPr>
              <a:t>Programa </a:t>
            </a:r>
            <a:r>
              <a:rPr lang="es-ES" sz="2600" dirty="0">
                <a:solidFill>
                  <a:schemeClr val="tx1"/>
                </a:solidFill>
              </a:rPr>
              <a:t>de transformación  y diversificación de las prácticas y actividades agropecuarias, forestales y agroforestales</a:t>
            </a:r>
            <a:r>
              <a:rPr lang="es-ES" sz="2600" b="1" dirty="0" smtClean="0">
                <a:solidFill>
                  <a:schemeClr val="tx1"/>
                </a:solidFill>
              </a:rPr>
              <a:t>.</a:t>
            </a:r>
            <a:endParaRPr lang="es-ES" sz="2600" dirty="0" smtClean="0">
              <a:solidFill>
                <a:schemeClr val="tx1"/>
              </a:solidFill>
            </a:endParaRPr>
          </a:p>
          <a:p>
            <a:r>
              <a:rPr lang="es-ES" sz="2600" b="1" dirty="0">
                <a:solidFill>
                  <a:schemeClr val="tx1"/>
                </a:solidFill>
              </a:rPr>
              <a:t>Acción 1. </a:t>
            </a:r>
            <a:r>
              <a:rPr lang="es-ES" sz="2600" dirty="0">
                <a:solidFill>
                  <a:schemeClr val="tx1"/>
                </a:solidFill>
              </a:rPr>
              <a:t>Transformación de las prácticas agropecuarias y diversificación de la producción con alternativas </a:t>
            </a:r>
            <a:r>
              <a:rPr lang="es-ES" sz="2600" dirty="0" err="1">
                <a:solidFill>
                  <a:schemeClr val="tx1"/>
                </a:solidFill>
              </a:rPr>
              <a:t>resilientes</a:t>
            </a:r>
            <a:r>
              <a:rPr lang="es-ES" sz="2600" dirty="0">
                <a:solidFill>
                  <a:schemeClr val="tx1"/>
                </a:solidFill>
              </a:rPr>
              <a:t> al clima.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57200" y="3704350"/>
            <a:ext cx="316418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Agroforestería</a:t>
            </a:r>
            <a:endParaRPr lang="es-E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793811" y="3704350"/>
            <a:ext cx="316418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Cultivos bajo sombra</a:t>
            </a:r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919743" y="4821501"/>
            <a:ext cx="316418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Sistemas </a:t>
            </a:r>
            <a:r>
              <a:rPr lang="es-ES" b="1" dirty="0" err="1" smtClean="0"/>
              <a:t>silvopastoriles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21085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manejo del suelo y el PNCC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262550" y="896293"/>
            <a:ext cx="8772807" cy="5042359"/>
          </a:xfrm>
        </p:spPr>
        <p:txBody>
          <a:bodyPr/>
          <a:lstStyle/>
          <a:p>
            <a:r>
              <a:rPr lang="es-ES" sz="2600" b="1" dirty="0" smtClean="0">
                <a:solidFill>
                  <a:schemeClr val="tx1"/>
                </a:solidFill>
              </a:rPr>
              <a:t>IV</a:t>
            </a:r>
            <a:r>
              <a:rPr lang="es-ES" sz="2600" b="1" dirty="0">
                <a:solidFill>
                  <a:schemeClr val="tx1"/>
                </a:solidFill>
              </a:rPr>
              <a:t>. </a:t>
            </a:r>
            <a:r>
              <a:rPr lang="es-ES" sz="2600" dirty="0" smtClean="0">
                <a:solidFill>
                  <a:schemeClr val="tx1"/>
                </a:solidFill>
              </a:rPr>
              <a:t>Programa </a:t>
            </a:r>
            <a:r>
              <a:rPr lang="es-ES" sz="2600" dirty="0">
                <a:solidFill>
                  <a:schemeClr val="tx1"/>
                </a:solidFill>
              </a:rPr>
              <a:t>de transformación  y diversificación de las prácticas y actividades agropecuarias, forestales y agroforestales</a:t>
            </a:r>
            <a:r>
              <a:rPr lang="es-ES" sz="2600" b="1" dirty="0" smtClean="0">
                <a:solidFill>
                  <a:schemeClr val="tx1"/>
                </a:solidFill>
              </a:rPr>
              <a:t>.</a:t>
            </a:r>
            <a:endParaRPr lang="es-ES" sz="2600" dirty="0" smtClean="0">
              <a:solidFill>
                <a:schemeClr val="tx1"/>
              </a:solidFill>
            </a:endParaRPr>
          </a:p>
          <a:p>
            <a:r>
              <a:rPr lang="es-ES" sz="2600" b="1" dirty="0">
                <a:solidFill>
                  <a:schemeClr val="tx1"/>
                </a:solidFill>
              </a:rPr>
              <a:t>Acción 2. </a:t>
            </a:r>
            <a:r>
              <a:rPr lang="es-ES" sz="2600" dirty="0">
                <a:solidFill>
                  <a:schemeClr val="tx1"/>
                </a:solidFill>
              </a:rPr>
              <a:t>Desarrollo de investigación, tecnologías y capacidades en cultivos y producción agrícola </a:t>
            </a:r>
            <a:r>
              <a:rPr lang="es-ES" sz="2600" dirty="0" err="1">
                <a:solidFill>
                  <a:schemeClr val="tx1"/>
                </a:solidFill>
              </a:rPr>
              <a:t>resiliente</a:t>
            </a:r>
            <a:r>
              <a:rPr lang="es-ES" sz="2600" dirty="0">
                <a:solidFill>
                  <a:schemeClr val="tx1"/>
                </a:solidFill>
              </a:rPr>
              <a:t> al clima</a:t>
            </a:r>
            <a:r>
              <a:rPr lang="es-ES" sz="2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S" sz="2600" b="1" dirty="0">
                <a:solidFill>
                  <a:schemeClr val="tx1"/>
                </a:solidFill>
              </a:rPr>
              <a:t>Acción 3. </a:t>
            </a:r>
            <a:r>
              <a:rPr lang="es-ES" sz="2600" dirty="0">
                <a:solidFill>
                  <a:schemeClr val="tx1"/>
                </a:solidFill>
              </a:rPr>
              <a:t>Programa especial de desarrollo y fomento de resiliencia de </a:t>
            </a:r>
            <a:r>
              <a:rPr lang="es-ES" sz="2600" dirty="0" smtClean="0">
                <a:solidFill>
                  <a:schemeClr val="tx1"/>
                </a:solidFill>
              </a:rPr>
              <a:t>cafetales.</a:t>
            </a:r>
          </a:p>
          <a:p>
            <a:r>
              <a:rPr lang="es-ES" sz="2600" b="1" dirty="0">
                <a:solidFill>
                  <a:schemeClr val="tx1"/>
                </a:solidFill>
              </a:rPr>
              <a:t>Acción 4. </a:t>
            </a:r>
            <a:r>
              <a:rPr lang="es-ES" sz="2600" dirty="0">
                <a:solidFill>
                  <a:schemeClr val="tx1"/>
                </a:solidFill>
              </a:rPr>
              <a:t>Diseño e implementación de acciones de mitigación basada en adaptación en el sector de bosques y </a:t>
            </a:r>
            <a:r>
              <a:rPr lang="es-ES" sz="2600" dirty="0" err="1">
                <a:solidFill>
                  <a:schemeClr val="tx1"/>
                </a:solidFill>
              </a:rPr>
              <a:t>agroforestería</a:t>
            </a:r>
            <a:r>
              <a:rPr lang="es-ES" sz="2600" dirty="0">
                <a:solidFill>
                  <a:schemeClr val="tx1"/>
                </a:solidFill>
              </a:rPr>
              <a:t>.</a:t>
            </a:r>
          </a:p>
          <a:p>
            <a:endParaRPr lang="es-ES" sz="2600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66860" y="5261546"/>
            <a:ext cx="316418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PREP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39371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500</Words>
  <Application>Microsoft Office PowerPoint</Application>
  <PresentationFormat>Presentación en pantalla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Diseño personalizado</vt:lpstr>
      <vt:lpstr>Diapositiva 1</vt:lpstr>
      <vt:lpstr>Diapositiva 2</vt:lpstr>
      <vt:lpstr>El manejo del suelo y el PNCC</vt:lpstr>
      <vt:lpstr>El manejo del suelo y el PNCC</vt:lpstr>
      <vt:lpstr>El manejo del suelo y el PNCC</vt:lpstr>
      <vt:lpstr>El manejo del suelo y el PNCC</vt:lpstr>
      <vt:lpstr>El manejo del suelo y el PNCC</vt:lpstr>
      <vt:lpstr>El manejo del suelo y el PNCC</vt:lpstr>
      <vt:lpstr>El manejo del suelo y el PNCC</vt:lpstr>
      <vt:lpstr>El manejo del suelo y el PNCC</vt:lpstr>
      <vt:lpstr>El manejo del suelo y el PNCC</vt:lpstr>
      <vt:lpstr>El manejo del suelo y el PNCC</vt:lpstr>
      <vt:lpstr>Diapositiva 13</vt:lpstr>
    </vt:vector>
  </TitlesOfParts>
  <Company>MINISTERIO DE MEDIO AMBIENTE Y RECURSOS NATURALES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Rivera</dc:creator>
  <cp:lastModifiedBy>Carlos Rivera</cp:lastModifiedBy>
  <cp:revision>66</cp:revision>
  <dcterms:created xsi:type="dcterms:W3CDTF">2014-06-16T17:50:05Z</dcterms:created>
  <dcterms:modified xsi:type="dcterms:W3CDTF">2015-04-30T13:54:54Z</dcterms:modified>
</cp:coreProperties>
</file>