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60" r:id="rId8"/>
    <p:sldId id="274" r:id="rId9"/>
    <p:sldId id="261" r:id="rId10"/>
    <p:sldId id="275" r:id="rId11"/>
    <p:sldId id="262" r:id="rId12"/>
    <p:sldId id="273" r:id="rId13"/>
    <p:sldId id="279" r:id="rId14"/>
    <p:sldId id="263" r:id="rId15"/>
    <p:sldId id="276" r:id="rId16"/>
    <p:sldId id="265" r:id="rId17"/>
    <p:sldId id="277" r:id="rId18"/>
    <p:sldId id="266" r:id="rId19"/>
    <p:sldId id="278" r:id="rId20"/>
    <p:sldId id="267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es-N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pher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63" y="0"/>
            <a:ext cx="2293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0"/>
            <a:ext cx="28194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68C8-A022-4E15-BF1C-EE4C74DAB9DE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5088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508567E-D821-4876-9C15-42FE27ED6FDB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025"/>
            <a:ext cx="2820988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8400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7E1D47-CFC1-483B-91E8-28A13C8D338A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24AA3-C9C5-4346-A5F9-FA39CF6E43F0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8279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4793D-1F62-4EDD-9ED3-0D54E2F63109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807C9-5659-434F-BDDC-1B7F5A7F4E35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4586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51F26-C181-46A8-A165-0C4F4CA4D1D8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1673-19AF-4588-8298-01D42505563D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145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pher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93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>
          <a:xfrm>
            <a:off x="839788" y="6426200"/>
            <a:ext cx="2819400" cy="127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C0544-A10F-4625-A52F-E98CFC964466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5"/>
          </p:nvPr>
        </p:nvSpPr>
        <p:spPr>
          <a:xfrm>
            <a:off x="4116388" y="6400800"/>
            <a:ext cx="533400" cy="152400"/>
          </a:xfrm>
        </p:spPr>
        <p:txBody>
          <a:bodyPr/>
          <a:lstStyle>
            <a:lvl1pPr>
              <a:defRPr/>
            </a:lvl1pPr>
          </a:lstStyle>
          <a:p>
            <a:fld id="{58A2EB18-258B-497E-9F3F-FAB274EB8BBA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>
          <a:xfrm>
            <a:off x="838200" y="6296025"/>
            <a:ext cx="2820988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51158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489636-82E2-43FB-A04B-31EB93592CFC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A41E-2251-4E2A-ABAE-144EA602AF83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1473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5B36AC-0861-47D1-948C-2FE96B78C142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FB9F1-6E4F-440A-8275-F125EB656A17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0957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5EF69-3F17-4DA6-A597-72E85A3AF48F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D034-9338-4AF6-B925-C86237D4B1B9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8310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882557-5CE8-48EE-87F6-4E47F2F8A53D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594F-B408-4A16-82A6-D84A38926BB3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28446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/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D6DF2C-D752-4ECC-8767-38DDD018A06E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88FC-B6F8-4F77-A679-11EF584C7268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96370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/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3601A2-FBD9-40B3-B4E4-002C8196FE81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54DD-2B78-47FA-A5F7-B3ACF95796A0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3787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phere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25" y="0"/>
            <a:ext cx="320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457200"/>
            <a:ext cx="3657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n-US" altLang="es-US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F7F7F"/>
                </a:solidFill>
              </a:defRPr>
            </a:lvl1pPr>
          </a:lstStyle>
          <a:p>
            <a:fld id="{A3898149-83AF-4733-BC25-0C195038901F}" type="slidenum">
              <a:rPr lang="es-NI" altLang="es-US"/>
              <a:pPr/>
              <a:t>‹Nº›</a:t>
            </a:fld>
            <a:endParaRPr lang="es-NI" altLang="es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0" y="6426200"/>
            <a:ext cx="2819400" cy="127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EAF8A81-DEA0-4D78-9272-F81D9E029E6B}" type="datetimeFigureOut">
              <a:rPr lang="es-NI"/>
              <a:pPr>
                <a:defRPr/>
              </a:pPr>
              <a:t>20/02/2020</a:t>
            </a:fld>
            <a:endParaRPr lang="es-N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025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1" r:id="rId2"/>
    <p:sldLayoutId id="214748384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anose="05000000000000000000" pitchFamily="2" charset="2"/>
        <a:buChar char="§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anose="05000000000000000000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593725" indent="-182563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anose="05000000000000000000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776288" indent="-182563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anose="05000000000000000000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958850" indent="-182563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anose="05000000000000000000" pitchFamily="2" charset="2"/>
        <a:buChar char="§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857232"/>
            <a:ext cx="3922406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4 Rectángulo"/>
          <p:cNvSpPr/>
          <p:nvPr/>
        </p:nvSpPr>
        <p:spPr>
          <a:xfrm>
            <a:off x="214282" y="4214818"/>
            <a:ext cx="864399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Asociación para la Diversificación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y el Desarrollo Agrícola Comunal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285728"/>
            <a:ext cx="5703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IV – CRÉDITO A LA PRODUCCIÓN</a:t>
            </a:r>
            <a:endParaRPr lang="es-NI" sz="32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625" y="1357313"/>
            <a:ext cx="8358188" cy="452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6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Crédito a mujeres para la producción y el fomento micro empresarial.</a:t>
            </a:r>
          </a:p>
          <a:p>
            <a:pPr algn="just" eaLnBrk="0" hangingPunct="0">
              <a:defRPr/>
            </a:pPr>
            <a:endParaRPr lang="es-NI" sz="36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Crédito para la adquisición del recurso tierra.</a:t>
            </a:r>
          </a:p>
          <a:p>
            <a:pPr algn="just" eaLnBrk="0" hangingPunct="0">
              <a:defRPr/>
            </a:pPr>
            <a:endParaRPr lang="es-NI" sz="36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Crédito para mejoras de viviendas…</a:t>
            </a:r>
            <a:endParaRPr lang="es-ES" sz="3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0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SERVICIO DE APOYO A LA COMERCIALIZACI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lang="es-ES" sz="40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5750" y="1285875"/>
            <a:ext cx="8501063" cy="5016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Al madurar el modelo se alcanza la seguridad alimentaria y comienza la fase de  mirar hacia el mercado.</a:t>
            </a:r>
          </a:p>
          <a:p>
            <a:pPr algn="just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Fortalecer los aspectos de empresarialidad de las organizaciones de base y las cooperativas.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Desarrollo de estrategias de comercialización a nivel local, regional y exportación.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14313" y="1643063"/>
            <a:ext cx="8715375" cy="3478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20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Desarrollar capacidades de acopio y procesamiento primario en las organizaciones para su mejor inserción en los mercados.</a:t>
            </a:r>
          </a:p>
          <a:p>
            <a:pPr algn="just" eaLnBrk="0" hangingPunct="0">
              <a:defRPr/>
            </a:pPr>
            <a:endParaRPr lang="es-NI" sz="20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Capacitación y entrenamiento en mercadeo a todo el liderazgo comunal y cooperativo.</a:t>
            </a:r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SERVICIO DE APOYO A LA COMERCIALIZACI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lang="es-ES" sz="2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lang="es-ES" sz="40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 </a:t>
            </a: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DESARROLLO LOCAL </a:t>
            </a:r>
          </a:p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INCIDENCIA</a:t>
            </a:r>
            <a:endParaRPr lang="es-ES" sz="4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28625" y="1571625"/>
            <a:ext cx="8286750" cy="4894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Despertar la conciencia de ciudadan</a:t>
            </a:r>
            <a:r>
              <a:rPr lang="es-ES" sz="3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í</a:t>
            </a:r>
            <a:r>
              <a:rPr lang="es-ES" sz="3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</a:p>
          <a:p>
            <a:pPr algn="just">
              <a:defRPr/>
            </a:pPr>
            <a:endParaRPr lang="es-NI" sz="20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Participar y ocupar espacios de participaci</a:t>
            </a:r>
            <a:r>
              <a:rPr lang="es-ES" sz="3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ó</a:t>
            </a:r>
            <a:r>
              <a:rPr lang="es-ES" sz="3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ciudadana especialmente a nivel local.</a:t>
            </a:r>
          </a:p>
          <a:p>
            <a:pPr algn="just" eaLnBrk="0" hangingPunct="0">
              <a:defRPr/>
            </a:pPr>
            <a:endParaRPr lang="es-NI" sz="20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Aportar al desarrollo local desde las organizaciones comunales y las cooperativas.</a:t>
            </a:r>
          </a:p>
          <a:p>
            <a:pPr algn="just" eaLnBrk="0" hangingPunct="0">
              <a:defRPr/>
            </a:pPr>
            <a:endParaRPr lang="es-NI" sz="20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0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28625" y="1571625"/>
            <a:ext cx="8001000" cy="4524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Estar alertas y vigilantes en los territorios ante amenazas al medio ambiente como son el abuso de los agroquímicos, la tala indiscriminada de los bosques, contaminación de ríos y fuentes de agua, violencia y delincuencia, establecimiento de empresas depredadoras como es el caso de la minería…………</a:t>
            </a:r>
            <a:endParaRPr lang="es-E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 </a:t>
            </a: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DESARROLLO LOCAL </a:t>
            </a:r>
          </a:p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INCIDENCIA</a:t>
            </a:r>
            <a:endParaRPr lang="es-ES" sz="4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LOGROS E IMPACTOS ALCANZADOS</a:t>
            </a:r>
            <a:endParaRPr lang="es-ES" sz="4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50" y="733425"/>
            <a:ext cx="8643938" cy="5694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La producción en sistemas agroforestales está expandiendo su adopción especialmente en los cultivos de cacao y café con la participación de 1,200 productores.</a:t>
            </a:r>
          </a:p>
          <a:p>
            <a:pPr algn="just">
              <a:defRPr/>
            </a:pPr>
            <a:endParaRPr lang="es-NI" sz="28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El concepto y práctica de diversificación de la  producción está plenamente adoptado por más del 70% de las familias atendidas lo que reduce el impacto negativo del cambio climático.</a:t>
            </a:r>
          </a:p>
          <a:p>
            <a:pPr algn="just" eaLnBrk="0" hangingPunct="0">
              <a:defRPr/>
            </a:pPr>
            <a:endParaRPr lang="es-NI" sz="28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Las organizaciones comunales y las cooperativas tienen incidencia en el no uso de la quema como práctica agrícola y la no  deforestación  de márgenes de ríos y fuentes de agua.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50" y="995363"/>
            <a:ext cx="8572500" cy="5510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500 productores ganaderos aglutinados en un centros de acopio de leche y un proyecto son pioneros en aplicar conceptos y practicas silvopastoriles apuntando a la intensificación de la actividad reduciendo la presión a los bosques y áreas de reservas.</a:t>
            </a:r>
          </a:p>
          <a:p>
            <a:pPr algn="just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 2,200 familias organizadas en 6 cooperativas y 1,300 familias atendidas por ADDAC en organizaciones comunales que garantizan sistematicidad en el impulso del modelo.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465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LOGROS E IMPACTOS ALCANZADOS</a:t>
            </a:r>
            <a:endParaRPr lang="es-ES" sz="4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88" y="1285875"/>
            <a:ext cx="8572500" cy="5016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El 37 % de la membrecía de las cooperativas y organizaciones comunales son mujeres y el 38% del liderazgo en estas organizaciones  también son mujeres.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Organizadas asambleas de jóvenes en los territorios teniendo las cooperativas  y ADDAC estrategias de atención a este sector de población básico en el relevo generacional.</a:t>
            </a:r>
            <a:endParaRPr lang="es-E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465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LOGROS E IMPACTOS ALCANZADOS</a:t>
            </a:r>
            <a:endParaRPr lang="es-ES" sz="4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4 Imagen" descr="logotipo add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0" y="6472238"/>
            <a:ext cx="571500" cy="38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0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LOGROS E IMPACTOS ALCANZADOS</a:t>
            </a:r>
            <a:endParaRPr lang="es-ES" sz="4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625" y="1000125"/>
            <a:ext cx="8429625" cy="4832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Cartera de crédito de 1.5 millones de dólares distribuida en 2200 clientes donde el 38% son mujeres y el 35% de la cartera está colocada en ellas.</a:t>
            </a:r>
          </a:p>
          <a:p>
            <a:pPr algn="just">
              <a:defRPr/>
            </a:pPr>
            <a:endParaRPr lang="es-NI" sz="28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110 familias beneficiadas con créditos blandos para la adquisición de tierras mejorando el acceso y distribución de este recurso entre las familias más desprotegidas.</a:t>
            </a:r>
          </a:p>
          <a:p>
            <a:pPr algn="just" eaLnBrk="0" hangingPunct="0">
              <a:defRPr/>
            </a:pPr>
            <a:endParaRPr lang="es-NI" sz="28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Mujeres y jóvenes desarrollando sus propios negocios a partir de financiamientos con políticas especiales.</a:t>
            </a:r>
          </a:p>
          <a:p>
            <a:pPr algn="just" eaLnBrk="0" hangingPunct="0">
              <a:defRPr/>
            </a:pPr>
            <a:endParaRPr lang="es-NI" sz="2800" dirty="0">
              <a:solidFill>
                <a:schemeClr val="tx1"/>
              </a:solidFill>
            </a:endParaRPr>
          </a:p>
        </p:txBody>
      </p:sp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0" y="6472238"/>
            <a:ext cx="571500" cy="38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00042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LOGROS E IMPACTOS ALCANZADOS</a:t>
            </a:r>
            <a:endParaRPr lang="es-ES" sz="4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88" y="1500188"/>
            <a:ext cx="8215312" cy="4524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6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Cooperativas desarrollando una vida como empresas y en el 2012 sus ventas estuvieron el orden  de los U$ 2, 200,000.</a:t>
            </a:r>
          </a:p>
          <a:p>
            <a:pPr algn="just" eaLnBrk="0" hangingPunct="0">
              <a:defRPr/>
            </a:pPr>
            <a:endParaRPr lang="es-NI" sz="36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6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Cooperativas incursionando en los mercados de exportación especialmente con los rubros café y cacao.</a:t>
            </a:r>
            <a:endParaRPr lang="es-ES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88" y="928688"/>
            <a:ext cx="8286750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Organización civil sin fines de lucro, Ubicada en Matagalpa, Nicaragua.</a:t>
            </a:r>
            <a:endParaRPr lang="es-NI" sz="28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88" y="2286000"/>
            <a:ext cx="418465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es-ES" sz="2800" dirty="0"/>
              <a:t>Fundada en el año 1989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88" y="3286125"/>
            <a:ext cx="8501062" cy="954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Tiene como mandato “La promoción de desarrollo </a:t>
            </a:r>
          </a:p>
          <a:p>
            <a:pPr algn="just"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rural sostenible”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7188" y="4643438"/>
            <a:ext cx="8572500" cy="1384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Atendemos 3,500 familias de pequeños agricultores y agricultoras con un  área de influencia directa de  12,500 ha en 6 municipios del departamento.</a:t>
            </a:r>
          </a:p>
        </p:txBody>
      </p:sp>
      <p:pic>
        <p:nvPicPr>
          <p:cNvPr id="8" name="7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0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ES" sz="36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LOGROS E IMPACTOS ALCANZADOS</a:t>
            </a:r>
            <a:endParaRPr lang="es-ES" sz="48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50" y="785813"/>
            <a:ext cx="8501063" cy="60023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Liderazgo de las comunidades y las cooperativas ocupando espacios en concejalías, comisiones ambientales y las comisiones municipales sobre seguridad alimentaria.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Hemos logrado concretar en las alcaldías ordenanzas sobre manejo y tratamiento de la basura, ordenanzas sobre moratorias forestales, sobre cuido de reservas boscosas y de agua, pronunciamientos en contra de  la explotación minera………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86430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s-ES" sz="48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RETOS QUE ENFRENTAMOS</a:t>
            </a:r>
            <a:endParaRPr lang="es-ES" sz="66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57188" y="1214438"/>
            <a:ext cx="8286750" cy="5016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Fortalecer a las organizaciones locales (cooperativas y comunales) para garantizar la sostenibilidad de cada proceso emprendido.</a:t>
            </a:r>
          </a:p>
          <a:p>
            <a:pPr algn="just">
              <a:buFontTx/>
              <a:buChar char="•"/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Consolidar el movimiento de promotores y promotoras para que el proceso de transferencia de conocimientos se mantenga.</a:t>
            </a:r>
          </a:p>
          <a:p>
            <a:pPr algn="just" eaLnBrk="0" hangingPunct="0">
              <a:buFontTx/>
              <a:buChar char="•"/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Luchar contra políticas asistencialistas de los gobiernos locales y nacionales.</a:t>
            </a:r>
            <a:endParaRPr lang="es-E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5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29" y="6472900"/>
            <a:ext cx="571472" cy="38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313" y="1563688"/>
            <a:ext cx="8572500" cy="4032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Consolidar el sistema horizontal de transmisión de conocimientos y ampliar la cobertura territorial.</a:t>
            </a:r>
          </a:p>
          <a:p>
            <a:pPr algn="just" eaLnBrk="0" hangingPunct="0">
              <a:buFontTx/>
              <a:buChar char="•"/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Crear toda una red de fincas de referencia y alrededor de ellas crear grupos de familias que se capacitan y expanden el modelo.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86430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s-ES" sz="48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RETOS QUE ENFRENTAMOS</a:t>
            </a:r>
            <a:endParaRPr lang="es-ES" sz="66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5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29" y="6472900"/>
            <a:ext cx="571472" cy="38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71670" y="1857364"/>
            <a:ext cx="471718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Gracias!</a:t>
            </a:r>
          </a:p>
        </p:txBody>
      </p:sp>
      <p:pic>
        <p:nvPicPr>
          <p:cNvPr id="5" name="4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6143644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85750" y="571500"/>
            <a:ext cx="8143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 propuesta de desarrollo la hemos construido con las familias productoras y la cooperación  basada en los siguientes ejes.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7188" y="2071688"/>
            <a:ext cx="8143875" cy="4616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Desarrollo productivo </a:t>
            </a:r>
            <a:r>
              <a:rPr lang="es-ES" sz="2800" dirty="0">
                <a:ea typeface="Calibri" pitchFamily="34" charset="0"/>
                <a:cs typeface="Times New Roman" pitchFamily="18" charset="0"/>
              </a:rPr>
              <a:t>respetando </a:t>
            </a:r>
            <a:r>
              <a:rPr lang="es-ES" sz="2800" dirty="0">
                <a:ea typeface="Calibri" pitchFamily="34" charset="0"/>
                <a:cs typeface="Times New Roman" pitchFamily="18" charset="0"/>
              </a:rPr>
              <a:t>el medio ambiente.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Desarrollo organizativo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Desarrollo humano</a:t>
            </a:r>
            <a:endParaRPr lang="es-NI" sz="2800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Crédito a la producción </a:t>
            </a:r>
            <a:endParaRPr lang="es-NI" sz="2800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  Apoyo a la comercialización y  el desarrollo empresarial.</a:t>
            </a:r>
            <a:endParaRPr lang="es-NI" sz="2800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FontTx/>
              <a:buChar char="•"/>
              <a:defRPr/>
            </a:pPr>
            <a:r>
              <a:rPr lang="es-ES" sz="2800" dirty="0">
                <a:ea typeface="Calibri" pitchFamily="34" charset="0"/>
                <a:cs typeface="Times New Roman" pitchFamily="18" charset="0"/>
              </a:rPr>
              <a:t>Desarrollo local e incidencia.</a:t>
            </a:r>
          </a:p>
        </p:txBody>
      </p:sp>
      <p:pic>
        <p:nvPicPr>
          <p:cNvPr id="6" name="5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9901" y="0"/>
            <a:ext cx="954099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DESARROLLO PRODUCTIVO EN ARMONÍA CON EL MEDIO AMBIENTE</a:t>
            </a:r>
            <a:endParaRPr lang="es-NI" sz="28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50" y="928688"/>
            <a:ext cx="8643938" cy="56943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Promoción de la agricultura orgánica no solo como estrategia de producción sino también como estrategia de vida.</a:t>
            </a:r>
          </a:p>
          <a:p>
            <a:pPr algn="just">
              <a:defRPr/>
            </a:pPr>
            <a:endParaRPr lang="es-NI" sz="28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Diversificación de la producción para reducir riesgos, alcanzar seguridad alimentaria y la generación de ingresos.</a:t>
            </a:r>
          </a:p>
          <a:p>
            <a:pPr algn="just" eaLnBrk="0" hangingPunct="0">
              <a:defRPr/>
            </a:pPr>
            <a:endParaRPr lang="es-NI" sz="28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Promoción de la producción bajo sistemas agroforestales y silvopastoriles.</a:t>
            </a:r>
          </a:p>
          <a:p>
            <a:pPr algn="just" eaLnBrk="0" hangingPunct="0">
              <a:defRPr/>
            </a:pPr>
            <a:endParaRPr lang="es-NI" sz="28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Protección y conservación de las fuentes de agua para mantener caudal </a:t>
            </a:r>
            <a:r>
              <a:rPr lang="es-ES" sz="280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y </a:t>
            </a:r>
            <a:r>
              <a:rPr lang="es-ES" sz="280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calidad.</a:t>
            </a:r>
            <a:endParaRPr lang="es-ES" sz="2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5757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s-E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II – DESARROLLO ORGANIZATIVO</a:t>
            </a:r>
            <a:endParaRPr lang="es-ES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625" y="1563688"/>
            <a:ext cx="8143875" cy="452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Un primer momento </a:t>
            </a:r>
            <a:r>
              <a:rPr lang="es-ES" sz="3200" dirty="0" err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creacion</a:t>
            </a: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de organizaciones comunales como contraparte de proyectos.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Grupos de agricultores y agricultoras  aglutinados alrededor de una actividad productiva (café, cacao, ganadería, granos básicos……..)</a:t>
            </a:r>
            <a:endParaRPr lang="es-NI" sz="3200" dirty="0">
              <a:solidFill>
                <a:schemeClr val="tx1"/>
              </a:solidFill>
            </a:endParaRPr>
          </a:p>
        </p:txBody>
      </p:sp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0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5757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s-E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II – DESARROLLO ORGANIZATIVO</a:t>
            </a:r>
            <a:endParaRPr lang="es-ES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625" y="733425"/>
            <a:ext cx="8286750" cy="5508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Creación de redes de promotores y promotoras para garantizar la sostenibilidad de los procesos de intercambio y  transferencia de conocimientos.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La cúspide, organizaciones campesinas con solidez jurídica “Cooperativas” que garantizan la sostenibilidad de cada proceso impulsado. Momento en que ADDAC se coloca al lado y acompaña.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14290"/>
            <a:ext cx="5968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s-ES" sz="3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lang="es-ES" sz="3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s-ES" sz="3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DESARROLLO HUMANO</a:t>
            </a:r>
            <a:endParaRPr lang="es-ES" sz="3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28625" y="1143000"/>
            <a:ext cx="8358188" cy="5262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endParaRPr lang="es-ES" sz="28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Un verdadero desarrollo significa desarrollo de las personas no de su entorno y condiciones.</a:t>
            </a:r>
          </a:p>
          <a:p>
            <a:pPr algn="just">
              <a:defRPr/>
            </a:pPr>
            <a:endParaRPr lang="es-NI" sz="28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Integración de hombres y mujeres en cada una de las fases del proceso, enfoque de equidad entre los géneros.</a:t>
            </a:r>
          </a:p>
          <a:p>
            <a:pPr algn="just" eaLnBrk="0" hangingPunct="0">
              <a:defRPr/>
            </a:pPr>
            <a:endParaRPr lang="es-NI" sz="2800" dirty="0">
              <a:solidFill>
                <a:schemeClr val="tx1"/>
              </a:solidFill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28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Promover y rescatar principios y valores como el respeto mutuo en las familias, democracia, equidad y participación en las organizaciones comunales y cooperativas.</a:t>
            </a:r>
            <a:endParaRPr lang="es-NI" sz="2800" dirty="0">
              <a:solidFill>
                <a:schemeClr val="tx1"/>
              </a:solidFill>
            </a:endParaRPr>
          </a:p>
        </p:txBody>
      </p:sp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0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42976" y="214290"/>
            <a:ext cx="5968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s-ES" sz="3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lang="es-ES" sz="3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s-ES" sz="32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DESARROLLO HUMANO</a:t>
            </a:r>
            <a:endParaRPr lang="es-ES" sz="3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57188" y="1785938"/>
            <a:ext cx="8358187" cy="4032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Promoción del relevo generacional atendiendo a la  juventud.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Que las familias den la debida importancia a la educación de los hijos, las condiciones del hogar y  la atención a la salud con especial atención a mujeres y niños.</a:t>
            </a:r>
            <a:endParaRPr lang="es-E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3 Imagen" descr="logotipo add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3926" y="0"/>
            <a:ext cx="1060074" cy="714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00166" y="285728"/>
            <a:ext cx="5703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IV – CRÉDITO A LA PRODUCCIÓN</a:t>
            </a:r>
            <a:endParaRPr lang="es-NI" sz="32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625" y="1143000"/>
            <a:ext cx="8358188" cy="5016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Sin inversión productiva no hay desarrollo</a:t>
            </a:r>
          </a:p>
          <a:p>
            <a:pPr algn="just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Servicio de crédito  a la producción agropecuaria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s-ES" sz="3200" dirty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Servicio de crédito para el fomento del emprendimiento juvenil y que se creen sus propias oportunidades en el campo sin volver la mirada a las ciudades y la emigración.</a:t>
            </a:r>
          </a:p>
          <a:p>
            <a:pPr algn="just" eaLnBrk="0" hangingPunct="0">
              <a:defRPr/>
            </a:pPr>
            <a:endParaRPr lang="es-NI" sz="3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161</TotalTime>
  <Words>1137</Words>
  <Application>Microsoft Office PowerPoint</Application>
  <PresentationFormat>Presentación en pantalla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Wingdings</vt:lpstr>
      <vt:lpstr>Times New Roman</vt:lpstr>
      <vt:lpstr>Compuesto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Darling</dc:creator>
  <cp:lastModifiedBy>LGonzalez</cp:lastModifiedBy>
  <cp:revision>26</cp:revision>
  <dcterms:created xsi:type="dcterms:W3CDTF">2013-08-07T18:07:22Z</dcterms:created>
  <dcterms:modified xsi:type="dcterms:W3CDTF">2020-02-20T22:10:56Z</dcterms:modified>
</cp:coreProperties>
</file>