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6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5" d="100"/>
          <a:sy n="75" d="100"/>
        </p:scale>
        <p:origin x="-2352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DB32461A-250E-4A29-9E9B-599CA3838FA1}" type="datetime1">
              <a:rPr lang="en-US" smtClean="0"/>
              <a:pPr/>
              <a:t>18/8/15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81099-48EC-46A3-9530-F58EB96AF77C}" type="datetime1">
              <a:rPr lang="en-US" smtClean="0"/>
              <a:pPr/>
              <a:t>18/8/15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97E24-FFB9-4C73-8C6D-E02A7AD33DB8}" type="datetime1">
              <a:rPr lang="en-US" smtClean="0"/>
              <a:pPr/>
              <a:t>18/8/15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AD66C-382E-48AD-8F4C-E87C4D4A8B28}" type="datetime1">
              <a:rPr lang="en-US" smtClean="0"/>
              <a:pPr/>
              <a:t>18/8/15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ADA4-35DF-4BD1-8C53-4246F035229A}" type="datetime1">
              <a:rPr lang="en-US" smtClean="0"/>
              <a:pPr/>
              <a:t>18/8/15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F63ED-02B1-490A-8EAD-E0CB136D5388}" type="datetime1">
              <a:rPr lang="en-US" smtClean="0"/>
              <a:pPr/>
              <a:t>18/8/15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71BB6-685D-4518-8FAD-1882B9671546}" type="datetime1">
              <a:rPr lang="en-US" smtClean="0"/>
              <a:pPr/>
              <a:t>18/8/15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FFBFE-5C08-4E0E-AF38-FB925F0B4D71}" type="datetime1">
              <a:rPr lang="en-US" smtClean="0"/>
              <a:pPr/>
              <a:t>18/8/15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242C-D747-4ADD-80D8-99421268E3A8}" type="datetime1">
              <a:rPr lang="en-US" smtClean="0"/>
              <a:pPr/>
              <a:t>18/8/15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2007-CDD1-4BCF-B9F4-9D458EFEEFE1}" type="datetime1">
              <a:rPr lang="en-US" smtClean="0"/>
              <a:pPr/>
              <a:t>18/8/15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dirty="0" smtClean="0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4F265-CA88-4C30-A9AD-02E6A5184734}" type="datetime1">
              <a:rPr lang="en-US" smtClean="0"/>
              <a:pPr/>
              <a:t>18/8/15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3823242C-D747-4ADD-80D8-99421268E3A8}" type="datetime1">
              <a:rPr lang="en-US" smtClean="0"/>
              <a:pPr/>
              <a:t>18/8/15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CF40B41D-FD10-4A38-B39B-626510BD49B7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jcconsultoresjuridicos.com" TargetMode="External"/><Relationship Id="rId3" Type="http://schemas.openxmlformats.org/officeDocument/2006/relationships/hyperlink" Target="mailto:jcamposm@abogados.or.cr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71600" y="3953933"/>
            <a:ext cx="6400800" cy="1295400"/>
          </a:xfrm>
        </p:spPr>
        <p:txBody>
          <a:bodyPr>
            <a:noAutofit/>
          </a:bodyPr>
          <a:lstStyle/>
          <a:p>
            <a:r>
              <a:rPr lang="es-ES" sz="2000" b="1" i="1" dirty="0" smtClean="0"/>
              <a:t/>
            </a:r>
            <a:br>
              <a:rPr lang="es-ES" sz="2000" b="1" i="1" dirty="0" smtClean="0"/>
            </a:br>
            <a:r>
              <a:rPr lang="es-ES" sz="2000" b="1" i="1" dirty="0"/>
              <a:t/>
            </a:r>
            <a:br>
              <a:rPr lang="es-ES" sz="2000" b="1" i="1" dirty="0"/>
            </a:br>
            <a:r>
              <a:rPr lang="es-ES" sz="2000" b="1" i="1" dirty="0" smtClean="0"/>
              <a:t/>
            </a:r>
            <a:br>
              <a:rPr lang="es-ES" sz="2000" b="1" i="1" dirty="0" smtClean="0"/>
            </a:br>
            <a:r>
              <a:rPr lang="es-ES" sz="2000" b="1" i="1" dirty="0"/>
              <a:t/>
            </a:r>
            <a:br>
              <a:rPr lang="es-ES" sz="2000" b="1" i="1" dirty="0"/>
            </a:br>
            <a:r>
              <a:rPr lang="es-ES" sz="2000" b="1" i="1" dirty="0" smtClean="0"/>
              <a:t/>
            </a:r>
            <a:br>
              <a:rPr lang="es-ES" sz="2000" b="1" i="1" dirty="0" smtClean="0"/>
            </a:br>
            <a:r>
              <a:rPr lang="es-ES" sz="2000" b="1" i="1" dirty="0"/>
              <a:t/>
            </a:r>
            <a:br>
              <a:rPr lang="es-ES" sz="2000" b="1" i="1" dirty="0"/>
            </a:br>
            <a:r>
              <a:rPr lang="es-ES" sz="2000" b="1" i="1" dirty="0" smtClean="0"/>
              <a:t/>
            </a:r>
            <a:br>
              <a:rPr lang="es-ES" sz="2000" b="1" i="1" dirty="0" smtClean="0"/>
            </a:br>
            <a:r>
              <a:rPr lang="es-ES" sz="2000" b="1" i="1" dirty="0"/>
              <a:t/>
            </a:r>
            <a:br>
              <a:rPr lang="es-ES" sz="2000" b="1" i="1" dirty="0"/>
            </a:br>
            <a:r>
              <a:rPr lang="es-ES" sz="2000" b="1" i="1" dirty="0" smtClean="0"/>
              <a:t/>
            </a:r>
            <a:br>
              <a:rPr lang="es-ES" sz="2000" b="1" i="1" dirty="0" smtClean="0"/>
            </a:br>
            <a:r>
              <a:rPr lang="es-ES" sz="2000" b="1" i="1" dirty="0"/>
              <a:t/>
            </a:r>
            <a:br>
              <a:rPr lang="es-ES" sz="2000" b="1" i="1" dirty="0"/>
            </a:br>
            <a:r>
              <a:rPr lang="es-ES" sz="2000" b="1" i="1" dirty="0" smtClean="0"/>
              <a:t/>
            </a:r>
            <a:br>
              <a:rPr lang="es-ES" sz="2000" b="1" i="1" dirty="0" smtClean="0"/>
            </a:br>
            <a:r>
              <a:rPr lang="es-ES" sz="2000" b="1" i="1" dirty="0"/>
              <a:t/>
            </a:r>
            <a:br>
              <a:rPr lang="es-ES" sz="2000" b="1" i="1" dirty="0"/>
            </a:br>
            <a:r>
              <a:rPr lang="es-ES" sz="2000" b="1" i="1" dirty="0" smtClean="0"/>
              <a:t/>
            </a:r>
            <a:br>
              <a:rPr lang="es-ES" sz="2000" b="1" i="1" dirty="0" smtClean="0"/>
            </a:br>
            <a:r>
              <a:rPr lang="es-ES" sz="2000" b="1" i="1" dirty="0"/>
              <a:t/>
            </a:r>
            <a:br>
              <a:rPr lang="es-ES" sz="2000" b="1" i="1" dirty="0"/>
            </a:br>
            <a:r>
              <a:rPr lang="es-ES" sz="2000" b="1" i="1" dirty="0" smtClean="0"/>
              <a:t/>
            </a:r>
            <a:br>
              <a:rPr lang="es-ES" sz="2000" b="1" i="1" dirty="0" smtClean="0"/>
            </a:br>
            <a:r>
              <a:rPr lang="es-ES" sz="2000" b="1" i="1" dirty="0"/>
              <a:t/>
            </a:r>
            <a:br>
              <a:rPr lang="es-ES" sz="2000" b="1" i="1" dirty="0"/>
            </a:br>
            <a:r>
              <a:rPr lang="es-ES" sz="2000" b="1" i="1" dirty="0" smtClean="0"/>
              <a:t/>
            </a:r>
            <a:br>
              <a:rPr lang="es-ES" sz="2000" b="1" i="1" dirty="0" smtClean="0"/>
            </a:br>
            <a:r>
              <a:rPr lang="es-ES" sz="2000" b="1" i="1" dirty="0"/>
              <a:t/>
            </a:r>
            <a:br>
              <a:rPr lang="es-ES" sz="2000" b="1" i="1" dirty="0"/>
            </a:br>
            <a:r>
              <a:rPr lang="es-ES" sz="2000" b="1" i="1" dirty="0" smtClean="0"/>
              <a:t/>
            </a:r>
            <a:br>
              <a:rPr lang="es-ES" sz="2000" b="1" i="1" dirty="0" smtClean="0"/>
            </a:br>
            <a:r>
              <a:rPr lang="es-ES" sz="2000" b="1" i="1" dirty="0"/>
              <a:t/>
            </a:r>
            <a:br>
              <a:rPr lang="es-ES" sz="2000" b="1" i="1" dirty="0"/>
            </a:br>
            <a:r>
              <a:rPr lang="es-ES" sz="2000" b="1" i="1" dirty="0" smtClean="0"/>
              <a:t/>
            </a:r>
            <a:br>
              <a:rPr lang="es-ES" sz="2000" b="1" i="1" dirty="0" smtClean="0"/>
            </a:br>
            <a:r>
              <a:rPr lang="es-ES" sz="2000" b="1" i="1" dirty="0" smtClean="0"/>
              <a:t/>
            </a:r>
            <a:br>
              <a:rPr lang="es-ES" sz="2000" b="1" i="1" dirty="0" smtClean="0"/>
            </a:br>
            <a:r>
              <a:rPr lang="es-ES" sz="2000" b="1" i="1" dirty="0"/>
              <a:t/>
            </a:r>
            <a:br>
              <a:rPr lang="es-ES" sz="2000" b="1" i="1" dirty="0"/>
            </a:br>
            <a:r>
              <a:rPr lang="es-ES" sz="2000" b="1" dirty="0" smtClean="0"/>
              <a:t/>
            </a:r>
            <a:br>
              <a:rPr lang="es-ES" sz="2000" b="1" dirty="0" smtClean="0"/>
            </a:br>
            <a:r>
              <a:rPr lang="es-ES" sz="2000" b="1" dirty="0"/>
              <a:t/>
            </a:r>
            <a:br>
              <a:rPr lang="es-ES" sz="2000" b="1" dirty="0"/>
            </a:br>
            <a:r>
              <a:rPr lang="es-ES" sz="2000" b="1" dirty="0" smtClean="0"/>
              <a:t>Alternativas </a:t>
            </a:r>
            <a:r>
              <a:rPr lang="es-ES" sz="2000" b="1" dirty="0"/>
              <a:t>legales de incidencia o cabildeo en el Sistema  Interamericano </a:t>
            </a:r>
            <a:r>
              <a:rPr lang="es-ES" sz="2000" b="1" i="1" dirty="0" smtClean="0"/>
              <a:t/>
            </a:r>
            <a:br>
              <a:rPr lang="es-ES" sz="2000" b="1" i="1" dirty="0" smtClean="0"/>
            </a:br>
            <a:r>
              <a:rPr lang="es-ES" sz="2000" b="1" i="1" dirty="0" smtClean="0"/>
              <a:t/>
            </a:r>
            <a:br>
              <a:rPr lang="es-ES" sz="2000" b="1" i="1" dirty="0" smtClean="0"/>
            </a:br>
            <a:r>
              <a:rPr lang="es-ES" sz="2000" b="1" i="1" dirty="0" smtClean="0"/>
              <a:t/>
            </a:r>
            <a:br>
              <a:rPr lang="es-ES" sz="2000" b="1" i="1" dirty="0" smtClean="0"/>
            </a:br>
            <a:r>
              <a:rPr lang="es-ES" sz="2000" b="1" dirty="0" smtClean="0"/>
              <a:t>I. vías </a:t>
            </a:r>
            <a:r>
              <a:rPr lang="es-ES" sz="2000" b="1" dirty="0"/>
              <a:t>de defensa y promoción de los derechos humanos de carácter no contencioso ante la </a:t>
            </a:r>
            <a:r>
              <a:rPr lang="es-ES" sz="2000" b="1" dirty="0" smtClean="0"/>
              <a:t>CIDH, con </a:t>
            </a:r>
            <a:r>
              <a:rPr lang="es-ES" sz="2000" b="1" dirty="0"/>
              <a:t>las que cuentan las comunidades forestales y los pueblos indígenas</a:t>
            </a:r>
            <a:r>
              <a:rPr lang="es-CR" sz="2000" dirty="0"/>
              <a:t/>
            </a:r>
            <a:br>
              <a:rPr lang="es-CR" sz="2000" dirty="0"/>
            </a:br>
            <a:endParaRPr lang="es-ES" sz="20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920066"/>
            <a:ext cx="6400800" cy="762000"/>
          </a:xfrm>
        </p:spPr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77010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audiencias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es-ES" sz="1600" dirty="0" smtClean="0"/>
              <a:t>En el primer y tercer período de sesiones ordinarias.</a:t>
            </a:r>
          </a:p>
          <a:p>
            <a:pPr algn="just"/>
            <a:r>
              <a:rPr lang="es-ES" sz="1600" dirty="0"/>
              <a:t>El objetivo principal de las audiencias es la recepción </a:t>
            </a:r>
            <a:r>
              <a:rPr lang="es-ES" sz="1600" dirty="0" smtClean="0"/>
              <a:t>de información </a:t>
            </a:r>
            <a:r>
              <a:rPr lang="es-ES" sz="1600" dirty="0"/>
              <a:t>relevante tanto de los/as peticionarios/as, de la/s víctima/s o </a:t>
            </a:r>
            <a:r>
              <a:rPr lang="es-ES" sz="1600" dirty="0" smtClean="0"/>
              <a:t>del Estado. </a:t>
            </a:r>
            <a:r>
              <a:rPr lang="es-ES" sz="1600" dirty="0"/>
              <a:t>Esta información puede versar </a:t>
            </a:r>
            <a:r>
              <a:rPr lang="es-ES" sz="1600" dirty="0" smtClean="0"/>
              <a:t>sobre:</a:t>
            </a:r>
          </a:p>
          <a:p>
            <a:pPr lvl="1" algn="just"/>
            <a:r>
              <a:rPr lang="es-ES" dirty="0" smtClean="0"/>
              <a:t>a</a:t>
            </a:r>
            <a:r>
              <a:rPr lang="es-ES" dirty="0"/>
              <a:t>. una petición o un caso en trámite ante la CIDH</a:t>
            </a:r>
            <a:r>
              <a:rPr lang="es-ES" dirty="0" smtClean="0"/>
              <a:t>;</a:t>
            </a:r>
          </a:p>
          <a:p>
            <a:pPr lvl="1" algn="just"/>
            <a:r>
              <a:rPr lang="es-ES" dirty="0" smtClean="0"/>
              <a:t>b</a:t>
            </a:r>
            <a:r>
              <a:rPr lang="es-ES" dirty="0"/>
              <a:t>. el seguimiento de cumplimiento de recomendaciones de la CIDH, de </a:t>
            </a:r>
            <a:r>
              <a:rPr lang="es-ES" dirty="0" smtClean="0"/>
              <a:t>un acuerdo </a:t>
            </a:r>
            <a:r>
              <a:rPr lang="es-ES" dirty="0"/>
              <a:t>de solución amistosa o de medidas cautelares dispuestas por </a:t>
            </a:r>
            <a:r>
              <a:rPr lang="es-ES" dirty="0" smtClean="0"/>
              <a:t>la CIDH</a:t>
            </a:r>
            <a:r>
              <a:rPr lang="es-ES" dirty="0"/>
              <a:t>; </a:t>
            </a:r>
            <a:r>
              <a:rPr lang="es-ES" dirty="0" smtClean="0"/>
              <a:t>o </a:t>
            </a:r>
          </a:p>
          <a:p>
            <a:pPr lvl="1" algn="just"/>
            <a:r>
              <a:rPr lang="es-ES" dirty="0" smtClean="0"/>
              <a:t>c</a:t>
            </a:r>
            <a:r>
              <a:rPr lang="es-ES" dirty="0"/>
              <a:t>. sobre la situación de derechos humanos en uno o más Estados </a:t>
            </a:r>
            <a:r>
              <a:rPr lang="es-ES" dirty="0" smtClean="0"/>
              <a:t>miembros de </a:t>
            </a:r>
            <a:r>
              <a:rPr lang="es-ES" dirty="0"/>
              <a:t>la OEA </a:t>
            </a:r>
            <a:r>
              <a:rPr lang="es-ES" b="1" u="sng" dirty="0"/>
              <a:t>(temáticas o de carácter general).</a:t>
            </a:r>
          </a:p>
        </p:txBody>
      </p:sp>
    </p:spTree>
    <p:extLst>
      <p:ext uri="{BB962C8B-B14F-4D97-AF65-F5344CB8AC3E}">
        <p14:creationId xmlns:p14="http://schemas.microsoft.com/office/powerpoint/2010/main" val="32925838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/>
              <a:t>audiencias temáticas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71600" y="2184400"/>
            <a:ext cx="6400800" cy="3048001"/>
          </a:xfrm>
        </p:spPr>
        <p:txBody>
          <a:bodyPr>
            <a:noAutofit/>
          </a:bodyPr>
          <a:lstStyle/>
          <a:p>
            <a:pPr algn="just"/>
            <a:r>
              <a:rPr lang="es-ES" sz="1600" dirty="0"/>
              <a:t>P</a:t>
            </a:r>
            <a:r>
              <a:rPr lang="es-ES" sz="1600" dirty="0" smtClean="0"/>
              <a:t>ueden </a:t>
            </a:r>
            <a:r>
              <a:rPr lang="es-ES" sz="1600" dirty="0"/>
              <a:t>versar sobre la </a:t>
            </a:r>
            <a:r>
              <a:rPr lang="es-ES" sz="1600" dirty="0" smtClean="0"/>
              <a:t>situación de DH </a:t>
            </a:r>
            <a:r>
              <a:rPr lang="es-ES" sz="1600" dirty="0"/>
              <a:t>de un </a:t>
            </a:r>
            <a:r>
              <a:rPr lang="es-ES" sz="1600" dirty="0" smtClean="0"/>
              <a:t>grupo de </a:t>
            </a:r>
            <a:r>
              <a:rPr lang="es-ES" sz="1600" dirty="0"/>
              <a:t>personas (por ejemplo, </a:t>
            </a:r>
            <a:r>
              <a:rPr lang="es-ES" sz="1600" dirty="0" smtClean="0"/>
              <a:t>comunidades indígenas, </a:t>
            </a:r>
            <a:r>
              <a:rPr lang="es-ES" sz="1600" dirty="0"/>
              <a:t>entre otros), o sobre la situación de derechos humanos en general </a:t>
            </a:r>
            <a:r>
              <a:rPr lang="es-ES" sz="1600" dirty="0" smtClean="0"/>
              <a:t>o de </a:t>
            </a:r>
            <a:r>
              <a:rPr lang="es-ES" sz="1600" dirty="0"/>
              <a:t>un derecho en particular en un país o una </a:t>
            </a:r>
            <a:r>
              <a:rPr lang="es-ES" sz="1600" dirty="0" smtClean="0"/>
              <a:t>región.</a:t>
            </a:r>
          </a:p>
          <a:p>
            <a:pPr algn="just"/>
            <a:r>
              <a:rPr lang="es-ES" sz="1600" dirty="0"/>
              <a:t>O</a:t>
            </a:r>
            <a:r>
              <a:rPr lang="es-ES" sz="1600" dirty="0" smtClean="0"/>
              <a:t>portunidad </a:t>
            </a:r>
            <a:r>
              <a:rPr lang="es-ES" sz="1600" dirty="0"/>
              <a:t>para tener contacto directo con </a:t>
            </a:r>
            <a:r>
              <a:rPr lang="es-ES" sz="1600" dirty="0" smtClean="0"/>
              <a:t>los</a:t>
            </a:r>
            <a:r>
              <a:rPr lang="es-ES" sz="1600" dirty="0"/>
              <a:t> </a:t>
            </a:r>
            <a:r>
              <a:rPr lang="es-ES" sz="1600" dirty="0" smtClean="0"/>
              <a:t>comisionados y </a:t>
            </a:r>
            <a:r>
              <a:rPr lang="es-ES" sz="1600" dirty="0"/>
              <a:t>suministrarles información relevante y actualizada en </a:t>
            </a:r>
            <a:r>
              <a:rPr lang="es-ES" sz="1600" dirty="0" smtClean="0"/>
              <a:t>determinados temas </a:t>
            </a:r>
            <a:r>
              <a:rPr lang="es-ES" sz="1600" dirty="0"/>
              <a:t>que en muchos casos no tienen suficiente visibilidad en </a:t>
            </a:r>
            <a:r>
              <a:rPr lang="es-ES" sz="1600" dirty="0" smtClean="0"/>
              <a:t>la comunidad </a:t>
            </a:r>
            <a:r>
              <a:rPr lang="es-ES" sz="1600" dirty="0"/>
              <a:t>internacional. Esto es importante debido a que la Comisión </a:t>
            </a:r>
            <a:r>
              <a:rPr lang="es-ES" sz="1600" dirty="0" smtClean="0"/>
              <a:t>además de </a:t>
            </a:r>
            <a:r>
              <a:rPr lang="es-ES" sz="1600" dirty="0"/>
              <a:t>analizar casos individuales, realiza numerosas actividades de promoción </a:t>
            </a:r>
            <a:r>
              <a:rPr lang="es-ES" sz="1600" dirty="0" smtClean="0"/>
              <a:t>en los </a:t>
            </a:r>
            <a:r>
              <a:rPr lang="es-ES" sz="1600" dirty="0"/>
              <a:t>Estados de la región y tiene capacidad de incidir en los procesos que </a:t>
            </a:r>
            <a:r>
              <a:rPr lang="es-ES" sz="1600" dirty="0" smtClean="0"/>
              <a:t>se desarrollan </a:t>
            </a:r>
            <a:r>
              <a:rPr lang="es-ES" sz="1600" dirty="0"/>
              <a:t>a nivel interno.</a:t>
            </a:r>
          </a:p>
        </p:txBody>
      </p:sp>
    </p:spTree>
    <p:extLst>
      <p:ext uri="{BB962C8B-B14F-4D97-AF65-F5344CB8AC3E}">
        <p14:creationId xmlns:p14="http://schemas.microsoft.com/office/powerpoint/2010/main" val="22456459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/>
              <a:t>audiencias temáticas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71600" y="2184400"/>
            <a:ext cx="6400800" cy="3048001"/>
          </a:xfrm>
        </p:spPr>
        <p:txBody>
          <a:bodyPr>
            <a:noAutofit/>
          </a:bodyPr>
          <a:lstStyle/>
          <a:p>
            <a:pPr algn="just"/>
            <a:r>
              <a:rPr lang="es-ES" sz="1400" dirty="0"/>
              <a:t>P</a:t>
            </a:r>
            <a:r>
              <a:rPr lang="es-ES" sz="1400" dirty="0" smtClean="0"/>
              <a:t>ueden </a:t>
            </a:r>
            <a:r>
              <a:rPr lang="es-ES" sz="1400" dirty="0"/>
              <a:t>proveer información adicional a </a:t>
            </a:r>
            <a:r>
              <a:rPr lang="es-ES" sz="1400" dirty="0" smtClean="0"/>
              <a:t>la CIDH </a:t>
            </a:r>
            <a:r>
              <a:rPr lang="es-ES" sz="1400" dirty="0"/>
              <a:t>para ilustrar una práctica sistemática y generalizada de violación a </a:t>
            </a:r>
            <a:r>
              <a:rPr lang="es-ES" sz="1400" dirty="0" smtClean="0"/>
              <a:t>derechos humanos</a:t>
            </a:r>
            <a:r>
              <a:rPr lang="es-ES" sz="1400" dirty="0"/>
              <a:t>, denunciada en un caso particular y, de este modo, brindar </a:t>
            </a:r>
            <a:r>
              <a:rPr lang="es-ES" sz="1400" dirty="0" smtClean="0"/>
              <a:t>mayores elementos </a:t>
            </a:r>
            <a:r>
              <a:rPr lang="es-ES" sz="1400" dirty="0"/>
              <a:t>de convicción en la tramitación de este caso</a:t>
            </a:r>
            <a:r>
              <a:rPr lang="es-ES" sz="1400" dirty="0" smtClean="0"/>
              <a:t>.</a:t>
            </a:r>
          </a:p>
          <a:p>
            <a:pPr algn="just"/>
            <a:r>
              <a:rPr lang="es-ES" sz="1400" dirty="0"/>
              <a:t>D</a:t>
            </a:r>
            <a:r>
              <a:rPr lang="es-ES" sz="1400" dirty="0" smtClean="0"/>
              <a:t>ebe </a:t>
            </a:r>
            <a:r>
              <a:rPr lang="es-ES" sz="1400" dirty="0"/>
              <a:t>ser presentada ante la Secretaría Ejecutiva </a:t>
            </a:r>
            <a:r>
              <a:rPr lang="es-ES" sz="1400" dirty="0" smtClean="0"/>
              <a:t>por escrito </a:t>
            </a:r>
            <a:r>
              <a:rPr lang="es-ES" sz="1400" dirty="0"/>
              <a:t>al menos 50 días antes del comienzo del correspondiente período de </a:t>
            </a:r>
            <a:r>
              <a:rPr lang="es-ES" sz="1400" dirty="0" smtClean="0"/>
              <a:t>sesiones.</a:t>
            </a:r>
          </a:p>
          <a:p>
            <a:pPr algn="just"/>
            <a:r>
              <a:rPr lang="es-ES" sz="1400" dirty="0" smtClean="0"/>
              <a:t>Como regla la </a:t>
            </a:r>
            <a:r>
              <a:rPr lang="es-ES" sz="1400" dirty="0"/>
              <a:t>Comisión convocará a dicho Estado </a:t>
            </a:r>
            <a:r>
              <a:rPr lang="es-ES" sz="1400" dirty="0" smtClean="0"/>
              <a:t>para que </a:t>
            </a:r>
            <a:r>
              <a:rPr lang="es-ES" sz="1400" dirty="0"/>
              <a:t>participe en las audiencias que conceda, salvo que decida llevarla a </a:t>
            </a:r>
            <a:r>
              <a:rPr lang="es-ES" sz="1400" dirty="0" smtClean="0"/>
              <a:t>cabo en </a:t>
            </a:r>
            <a:r>
              <a:rPr lang="es-ES" sz="1400" dirty="0"/>
              <a:t>forma privada, sea por iniciativa propia o a solicitud de parte y sólo en </a:t>
            </a:r>
            <a:r>
              <a:rPr lang="es-ES" sz="1400" dirty="0" smtClean="0"/>
              <a:t>circunstancias excepcionales </a:t>
            </a:r>
            <a:r>
              <a:rPr lang="es-ES" sz="1400" dirty="0"/>
              <a:t>que justifiquen la privacidad de las </a:t>
            </a:r>
            <a:r>
              <a:rPr lang="es-ES" sz="1400" dirty="0" smtClean="0"/>
              <a:t>mismas.</a:t>
            </a:r>
          </a:p>
        </p:txBody>
      </p:sp>
    </p:spTree>
    <p:extLst>
      <p:ext uri="{BB962C8B-B14F-4D97-AF65-F5344CB8AC3E}">
        <p14:creationId xmlns:p14="http://schemas.microsoft.com/office/powerpoint/2010/main" val="15443107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/>
              <a:t>audiencias temáticas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71600" y="2184400"/>
            <a:ext cx="6400800" cy="3048001"/>
          </a:xfrm>
        </p:spPr>
        <p:txBody>
          <a:bodyPr>
            <a:noAutofit/>
          </a:bodyPr>
          <a:lstStyle/>
          <a:p>
            <a:pPr algn="just"/>
            <a:r>
              <a:rPr lang="es-ES" sz="1600" b="1" dirty="0"/>
              <a:t>S</a:t>
            </a:r>
            <a:r>
              <a:rPr lang="es-ES" sz="1600" b="1" dirty="0" smtClean="0"/>
              <a:t>olicitudes </a:t>
            </a:r>
            <a:r>
              <a:rPr lang="es-ES" sz="1600" b="1" dirty="0"/>
              <a:t>concretas a la </a:t>
            </a:r>
            <a:r>
              <a:rPr lang="es-ES" sz="1600" b="1" dirty="0" smtClean="0"/>
              <a:t>Comisión:</a:t>
            </a:r>
            <a:endParaRPr lang="es-ES" sz="1600" b="1" dirty="0"/>
          </a:p>
          <a:p>
            <a:pPr lvl="1" algn="just"/>
            <a:r>
              <a:rPr lang="es-ES" dirty="0"/>
              <a:t>S</a:t>
            </a:r>
            <a:r>
              <a:rPr lang="es-ES" dirty="0" smtClean="0"/>
              <a:t>olicitar </a:t>
            </a:r>
            <a:r>
              <a:rPr lang="es-ES" dirty="0"/>
              <a:t>la elaboración de un informe especial sobre el tema </a:t>
            </a:r>
            <a:r>
              <a:rPr lang="es-ES" dirty="0" smtClean="0"/>
              <a:t>o </a:t>
            </a:r>
          </a:p>
          <a:p>
            <a:pPr lvl="1" algn="just"/>
            <a:r>
              <a:rPr lang="es-ES" dirty="0"/>
              <a:t>R</a:t>
            </a:r>
            <a:r>
              <a:rPr lang="es-ES" dirty="0" smtClean="0"/>
              <a:t>ealizar </a:t>
            </a:r>
            <a:r>
              <a:rPr lang="es-ES" dirty="0"/>
              <a:t>una visita in loco al país en cuestión</a:t>
            </a:r>
            <a:r>
              <a:rPr lang="es-ES" dirty="0" smtClean="0"/>
              <a:t>.</a:t>
            </a:r>
            <a:endParaRPr lang="es-ES" dirty="0"/>
          </a:p>
          <a:p>
            <a:pPr marL="0" lvl="1" indent="-27432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s-ES" b="1" dirty="0"/>
              <a:t> ¿Qué puede lograrse con las audiencias</a:t>
            </a:r>
            <a:r>
              <a:rPr lang="es-ES" b="1" dirty="0" smtClean="0"/>
              <a:t>?</a:t>
            </a:r>
          </a:p>
          <a:p>
            <a:pPr marL="400050" lvl="2" indent="-27432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s-ES" sz="1600" dirty="0" smtClean="0"/>
              <a:t>Recibir </a:t>
            </a:r>
            <a:r>
              <a:rPr lang="es-ES" sz="1600" dirty="0"/>
              <a:t>explicación o justificación del Estado respectivo o </a:t>
            </a:r>
            <a:r>
              <a:rPr lang="es-ES" sz="1600" dirty="0" smtClean="0"/>
              <a:t>comprometerlo a </a:t>
            </a:r>
            <a:r>
              <a:rPr lang="es-ES" sz="1600" dirty="0"/>
              <a:t>adoptar una acción </a:t>
            </a:r>
            <a:r>
              <a:rPr lang="es-ES" sz="1600" dirty="0" smtClean="0"/>
              <a:t>concreta.</a:t>
            </a:r>
          </a:p>
          <a:p>
            <a:pPr marL="400050" lvl="2" indent="-27432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s-ES" sz="1600" dirty="0" smtClean="0"/>
              <a:t>Incidir </a:t>
            </a:r>
            <a:r>
              <a:rPr lang="es-ES" sz="1600" dirty="0"/>
              <a:t>ante la Comisión sobre el tema </a:t>
            </a:r>
            <a:r>
              <a:rPr lang="es-ES" sz="1600" dirty="0" smtClean="0"/>
              <a:t>tratado.</a:t>
            </a:r>
          </a:p>
          <a:p>
            <a:pPr marL="400050" lvl="2" indent="-27432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s-ES" sz="1600" dirty="0" smtClean="0"/>
              <a:t>Lograr </a:t>
            </a:r>
            <a:r>
              <a:rPr lang="es-ES" sz="1600" dirty="0"/>
              <a:t>interesar a una relatoría temática sobre los puntos </a:t>
            </a:r>
            <a:r>
              <a:rPr lang="es-ES" sz="1600" dirty="0" smtClean="0"/>
              <a:t>expuestos.</a:t>
            </a:r>
          </a:p>
          <a:p>
            <a:pPr marL="400050" lvl="2" indent="-27432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s-ES" sz="1600" dirty="0" smtClean="0"/>
              <a:t>Abrir </a:t>
            </a:r>
            <a:r>
              <a:rPr lang="es-ES" sz="1600" dirty="0"/>
              <a:t>espacios para un caso.</a:t>
            </a:r>
          </a:p>
        </p:txBody>
      </p:sp>
    </p:spTree>
    <p:extLst>
      <p:ext uri="{BB962C8B-B14F-4D97-AF65-F5344CB8AC3E}">
        <p14:creationId xmlns:p14="http://schemas.microsoft.com/office/powerpoint/2010/main" val="41366378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Informes</a:t>
            </a:r>
            <a:endParaRPr lang="es-ES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ES" dirty="0"/>
              <a:t>E</a:t>
            </a:r>
            <a:r>
              <a:rPr lang="es-ES" dirty="0" smtClean="0"/>
              <a:t>laborar </a:t>
            </a:r>
            <a:r>
              <a:rPr lang="es-ES" dirty="0"/>
              <a:t>anualmente un informe dirigido a la Asamblea General </a:t>
            </a:r>
            <a:r>
              <a:rPr lang="es-ES" dirty="0" smtClean="0"/>
              <a:t>de la OEA </a:t>
            </a:r>
            <a:r>
              <a:rPr lang="es-ES" dirty="0"/>
              <a:t>con las actividades realizadas durante el año. Por otra parte, la </a:t>
            </a:r>
            <a:r>
              <a:rPr lang="es-ES" dirty="0" smtClean="0"/>
              <a:t>Comisión emite </a:t>
            </a:r>
            <a:r>
              <a:rPr lang="es-ES" dirty="0"/>
              <a:t>estudios especiales sobre un tema en particular o sobre la situación </a:t>
            </a:r>
            <a:r>
              <a:rPr lang="es-ES" dirty="0" smtClean="0"/>
              <a:t>de derechos </a:t>
            </a:r>
            <a:r>
              <a:rPr lang="es-ES" dirty="0"/>
              <a:t>humanos –o un derecho en particular- en un </a:t>
            </a:r>
            <a:r>
              <a:rPr lang="es-ES" dirty="0" smtClean="0"/>
              <a:t>Estado.</a:t>
            </a:r>
          </a:p>
          <a:p>
            <a:pPr lvl="1" algn="just"/>
            <a:r>
              <a:rPr lang="es-ES" dirty="0" smtClean="0"/>
              <a:t>Anual.</a:t>
            </a:r>
          </a:p>
          <a:p>
            <a:pPr lvl="1" algn="just"/>
            <a:r>
              <a:rPr lang="es-ES" dirty="0"/>
              <a:t> Informes sobre derechos humanos en un </a:t>
            </a:r>
            <a:r>
              <a:rPr lang="es-ES" dirty="0" smtClean="0"/>
              <a:t>Estado.</a:t>
            </a:r>
          </a:p>
          <a:p>
            <a:pPr lvl="1" algn="just"/>
            <a:r>
              <a:rPr lang="es-ES" dirty="0"/>
              <a:t> Informes </a:t>
            </a:r>
            <a:r>
              <a:rPr lang="es-ES" dirty="0" smtClean="0"/>
              <a:t>temáticos.</a:t>
            </a:r>
          </a:p>
          <a:p>
            <a:pPr lvl="1"/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42311717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2800" b="1" dirty="0"/>
              <a:t>visitas u observaciones in </a:t>
            </a:r>
            <a:r>
              <a:rPr lang="es-ES" sz="2800" b="1" dirty="0" smtClean="0"/>
              <a:t>loco</a:t>
            </a:r>
            <a:endParaRPr lang="es-ES" sz="28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ES" dirty="0"/>
              <a:t>V</a:t>
            </a:r>
            <a:r>
              <a:rPr lang="es-ES" dirty="0" smtClean="0"/>
              <a:t>isitas </a:t>
            </a:r>
            <a:r>
              <a:rPr lang="es-ES" dirty="0"/>
              <a:t>u observaciones in </a:t>
            </a:r>
            <a:r>
              <a:rPr lang="es-ES" dirty="0" smtClean="0"/>
              <a:t>loco (</a:t>
            </a:r>
            <a:r>
              <a:rPr lang="es-ES" dirty="0"/>
              <a:t>denominadas también como “in situ”) con el fin de tener contacto directo </a:t>
            </a:r>
            <a:r>
              <a:rPr lang="es-ES" dirty="0" smtClean="0"/>
              <a:t>con las </a:t>
            </a:r>
            <a:r>
              <a:rPr lang="es-ES" dirty="0"/>
              <a:t>personas afectadas y con los diferentes actores locales en un </a:t>
            </a:r>
            <a:r>
              <a:rPr lang="es-ES" dirty="0" smtClean="0"/>
              <a:t>determinado país </a:t>
            </a:r>
            <a:r>
              <a:rPr lang="es-ES" dirty="0"/>
              <a:t>y constatar la situación de derechos humanos “en el terreno”</a:t>
            </a:r>
            <a:r>
              <a:rPr lang="es-ES" dirty="0" smtClean="0"/>
              <a:t>.</a:t>
            </a:r>
          </a:p>
          <a:p>
            <a:pPr algn="just"/>
            <a:r>
              <a:rPr lang="es-ES" dirty="0" smtClean="0"/>
              <a:t>PERO: </a:t>
            </a:r>
            <a:r>
              <a:rPr lang="es-ES" dirty="0"/>
              <a:t>es necesaria una invitación previa del </a:t>
            </a:r>
            <a:r>
              <a:rPr lang="es-ES" dirty="0" smtClean="0"/>
              <a:t>Estado. Sin </a:t>
            </a:r>
            <a:r>
              <a:rPr lang="es-ES" dirty="0"/>
              <a:t>embargo si la iniciativa de la visita parte del órgano interamericano, se </a:t>
            </a:r>
            <a:r>
              <a:rPr lang="es-ES" dirty="0" smtClean="0"/>
              <a:t>requiere la </a:t>
            </a:r>
            <a:r>
              <a:rPr lang="es-ES" dirty="0"/>
              <a:t>anuencia o consentimiento del Estado para su </a:t>
            </a:r>
            <a:r>
              <a:rPr lang="es-ES" dirty="0" smtClean="0"/>
              <a:t>realización.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534827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800" b="1" dirty="0" smtClean="0"/>
              <a:t>Comunicados de prensa</a:t>
            </a:r>
            <a:endParaRPr lang="es-ES" sz="28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ES" dirty="0" smtClean="0"/>
              <a:t>De </a:t>
            </a:r>
            <a:r>
              <a:rPr lang="es-ES" dirty="0"/>
              <a:t>esta manera, la CIDH informa sobre </a:t>
            </a:r>
            <a:r>
              <a:rPr lang="es-ES" dirty="0" smtClean="0"/>
              <a:t>las actividades </a:t>
            </a:r>
            <a:r>
              <a:rPr lang="es-ES" dirty="0"/>
              <a:t>que está realizando, llama la atención sobre algún evento especial, </a:t>
            </a:r>
            <a:r>
              <a:rPr lang="es-ES" dirty="0" smtClean="0"/>
              <a:t>o bien </a:t>
            </a:r>
            <a:r>
              <a:rPr lang="es-ES" dirty="0"/>
              <a:t>expresa su preocupación sobre algún aspecto particular de la situación </a:t>
            </a:r>
            <a:r>
              <a:rPr lang="es-ES" dirty="0" smtClean="0"/>
              <a:t>de derechos </a:t>
            </a:r>
            <a:r>
              <a:rPr lang="es-ES" dirty="0"/>
              <a:t>humanos de cualquiera de los Estados miembros de la </a:t>
            </a:r>
            <a:r>
              <a:rPr lang="es-ES" dirty="0" smtClean="0"/>
              <a:t>OEA.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674587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2800" b="1" dirty="0"/>
              <a:t>relatorías de </a:t>
            </a:r>
            <a:r>
              <a:rPr lang="es-ES" sz="2800" b="1" dirty="0" smtClean="0"/>
              <a:t>país, temáticas y especiales</a:t>
            </a:r>
            <a:endParaRPr lang="es-ES" sz="28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es-ES" sz="2000" dirty="0"/>
              <a:t>R</a:t>
            </a:r>
            <a:r>
              <a:rPr lang="es-ES" sz="2000" dirty="0" smtClean="0"/>
              <a:t>esponsabilidades </a:t>
            </a:r>
            <a:r>
              <a:rPr lang="es-ES" sz="2000" dirty="0"/>
              <a:t>de seguimiento que </a:t>
            </a:r>
            <a:r>
              <a:rPr lang="es-ES" sz="2000" dirty="0" smtClean="0"/>
              <a:t>la Comisión </a:t>
            </a:r>
            <a:r>
              <a:rPr lang="es-ES" sz="2000" dirty="0"/>
              <a:t>les asigne e informarán a su pleno sobre las actividades </a:t>
            </a:r>
            <a:r>
              <a:rPr lang="es-ES" sz="2000" dirty="0" smtClean="0"/>
              <a:t>realizadas, ya sea en cada uno de los países miembros o en el tema.</a:t>
            </a:r>
          </a:p>
          <a:p>
            <a:pPr algn="just"/>
            <a:r>
              <a:rPr lang="es-ES" sz="2000" dirty="0" smtClean="0"/>
              <a:t>Miembros de la CIDH en las dos primeras.</a:t>
            </a:r>
          </a:p>
          <a:p>
            <a:pPr algn="just"/>
            <a:r>
              <a:rPr lang="es-ES" sz="2000" dirty="0" smtClean="0"/>
              <a:t>Experto en la tercera.</a:t>
            </a:r>
          </a:p>
          <a:p>
            <a:pPr algn="just"/>
            <a:r>
              <a:rPr lang="es-ES" sz="2000" dirty="0"/>
              <a:t> </a:t>
            </a:r>
            <a:r>
              <a:rPr lang="es-ES" sz="2000" dirty="0" smtClean="0"/>
              <a:t>Se tiene una Relatoría temática sobre </a:t>
            </a:r>
            <a:r>
              <a:rPr lang="es-ES" sz="2000" dirty="0"/>
              <a:t>los derechos de los pueblos </a:t>
            </a:r>
            <a:r>
              <a:rPr lang="es-ES" sz="2000" dirty="0" smtClean="0"/>
              <a:t>indígenas.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960260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2800" b="1" dirty="0" smtClean="0"/>
              <a:t>Mandatos ESPECIFICOS y grupos de trabajo</a:t>
            </a:r>
            <a:endParaRPr lang="es-ES" sz="28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" dirty="0" smtClean="0"/>
              <a:t>Preparar</a:t>
            </a:r>
            <a:r>
              <a:rPr lang="es-ES" dirty="0"/>
              <a:t> </a:t>
            </a:r>
            <a:r>
              <a:rPr lang="es-ES" dirty="0" smtClean="0"/>
              <a:t>los </a:t>
            </a:r>
            <a:r>
              <a:rPr lang="es-ES" dirty="0"/>
              <a:t>períodos de sesiones, para la ejecución de algún programa o bien, para </a:t>
            </a:r>
            <a:r>
              <a:rPr lang="es-ES" dirty="0" smtClean="0"/>
              <a:t>la realización </a:t>
            </a:r>
            <a:r>
              <a:rPr lang="es-ES" dirty="0"/>
              <a:t>de estudios o proyectos </a:t>
            </a:r>
            <a:r>
              <a:rPr lang="es-ES" dirty="0" smtClean="0"/>
              <a:t>especiales.</a:t>
            </a:r>
          </a:p>
          <a:p>
            <a:pPr algn="just"/>
            <a:r>
              <a:rPr lang="es-ES" dirty="0"/>
              <a:t>O</a:t>
            </a:r>
            <a:r>
              <a:rPr lang="es-ES" dirty="0" smtClean="0"/>
              <a:t>rganizar </a:t>
            </a:r>
            <a:r>
              <a:rPr lang="es-ES" dirty="0"/>
              <a:t>de mejor manera su trabajo, al interior de la </a:t>
            </a:r>
            <a:r>
              <a:rPr lang="es-ES" dirty="0" smtClean="0"/>
              <a:t>Secretaría Ejecutiva </a:t>
            </a:r>
            <a:r>
              <a:rPr lang="es-ES" dirty="0"/>
              <a:t>de la </a:t>
            </a:r>
            <a:r>
              <a:rPr lang="es-ES" dirty="0" smtClean="0"/>
              <a:t>CIDH.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397826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2800" b="1" dirty="0" smtClean="0"/>
              <a:t>II. Otras formas de cabildeo o incidencia</a:t>
            </a:r>
            <a:endParaRPr lang="es-ES" sz="28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es-ES" sz="1200" dirty="0" smtClean="0"/>
              <a:t>Diputados indígenas – Lobby </a:t>
            </a:r>
          </a:p>
          <a:p>
            <a:pPr algn="just"/>
            <a:r>
              <a:rPr lang="es-ES" sz="1200" dirty="0" smtClean="0"/>
              <a:t>Diputados amigos o en Comisiones de Derechos Humanos Nacionales – Lobby</a:t>
            </a:r>
          </a:p>
          <a:p>
            <a:pPr algn="just"/>
            <a:r>
              <a:rPr lang="es-ES" sz="1200" dirty="0" smtClean="0"/>
              <a:t>Autoridades políticas - Lobby</a:t>
            </a:r>
          </a:p>
          <a:p>
            <a:pPr algn="just"/>
            <a:r>
              <a:rPr lang="es-ES" sz="1200" dirty="0" smtClean="0"/>
              <a:t>El caso de CR: </a:t>
            </a:r>
          </a:p>
          <a:p>
            <a:pPr lvl="1" algn="just"/>
            <a:r>
              <a:rPr lang="es-ES" sz="1200" dirty="0" smtClean="0"/>
              <a:t>Leyes de Iniciativa Popular: 5% del Padrón Electoral.</a:t>
            </a:r>
          </a:p>
          <a:p>
            <a:pPr lvl="1" algn="just"/>
            <a:r>
              <a:rPr lang="es-ES" sz="1200" dirty="0" smtClean="0"/>
              <a:t>Consulta obligatoria en proyectos de Ley.</a:t>
            </a:r>
          </a:p>
          <a:p>
            <a:pPr algn="just"/>
            <a:r>
              <a:rPr lang="es-ES" sz="1200" dirty="0" smtClean="0"/>
              <a:t>PIA - Managua</a:t>
            </a:r>
          </a:p>
          <a:p>
            <a:pPr algn="just"/>
            <a:r>
              <a:rPr lang="es-ES" sz="1200" dirty="0" smtClean="0"/>
              <a:t>PA – 1979/1984 – Órgano </a:t>
            </a:r>
            <a:r>
              <a:rPr lang="es-ES" sz="1200" dirty="0"/>
              <a:t>deliberante y de control de la </a:t>
            </a:r>
            <a:r>
              <a:rPr lang="es-ES" sz="1200" dirty="0" smtClean="0"/>
              <a:t>CA –</a:t>
            </a:r>
            <a:r>
              <a:rPr lang="es-ES" sz="1200" dirty="0"/>
              <a:t> </a:t>
            </a:r>
            <a:r>
              <a:rPr lang="es-ES" sz="1200" dirty="0" smtClean="0"/>
              <a:t>Colombia, Bolivia, Ecuador y Perú.</a:t>
            </a:r>
          </a:p>
          <a:p>
            <a:pPr algn="just"/>
            <a:r>
              <a:rPr lang="es-ES" sz="1200" dirty="0"/>
              <a:t>P</a:t>
            </a:r>
            <a:r>
              <a:rPr lang="es-ES" sz="1200" dirty="0" smtClean="0"/>
              <a:t>arlatino – Sede en Panamá – 1964 / 1987</a:t>
            </a:r>
          </a:p>
          <a:p>
            <a:pPr lvl="1" algn="just"/>
            <a:r>
              <a:rPr lang="es-ES" sz="1200" dirty="0" smtClean="0"/>
              <a:t>Comisión de Derechos Humanos y Comisión de Pueblos Indígenas, integrada por Parlamentarios Latinoamericanos, que legislan a nivel marco o leyes modelos, cuya incidencia política del Foro, podría influir en la normativa interna de cada país.</a:t>
            </a:r>
          </a:p>
        </p:txBody>
      </p:sp>
    </p:spTree>
    <p:extLst>
      <p:ext uri="{BB962C8B-B14F-4D97-AF65-F5344CB8AC3E}">
        <p14:creationId xmlns:p14="http://schemas.microsoft.com/office/powerpoint/2010/main" val="1775279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 algn="ctr">
              <a:buNone/>
            </a:pPr>
            <a:r>
              <a:rPr lang="es-ES" sz="2400" b="1" dirty="0"/>
              <a:t>Experiencias y </a:t>
            </a:r>
            <a:r>
              <a:rPr lang="es-ES" sz="2400" b="1" u="sng" dirty="0" smtClean="0"/>
              <a:t>OPORTUNIDADES LEGALES</a:t>
            </a:r>
            <a:r>
              <a:rPr lang="es-ES" sz="2400" b="1" dirty="0" smtClean="0"/>
              <a:t> </a:t>
            </a:r>
            <a:r>
              <a:rPr lang="es-ES" sz="2400" b="1" dirty="0"/>
              <a:t>para el control y vigilancia territorial como una forma de ejercer la autonomía</a:t>
            </a:r>
            <a:r>
              <a:rPr lang="es-CR" sz="2400" b="1" dirty="0"/>
              <a:t> </a:t>
            </a:r>
            <a:endParaRPr lang="es-CR" sz="2400" b="1" dirty="0" smtClean="0"/>
          </a:p>
          <a:p>
            <a:pPr indent="0" algn="ctr">
              <a:buNone/>
            </a:pPr>
            <a:endParaRPr lang="es-CR" sz="2400" dirty="0"/>
          </a:p>
          <a:p>
            <a:pPr indent="0" algn="ctr">
              <a:buNone/>
            </a:pPr>
            <a:r>
              <a:rPr lang="es-CR" sz="2400" dirty="0" smtClean="0"/>
              <a:t>Ponente: Jerry Campos Monge</a:t>
            </a:r>
          </a:p>
          <a:p>
            <a:pPr indent="0" algn="ctr">
              <a:buNone/>
            </a:pP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3172780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2800" b="1" dirty="0" smtClean="0"/>
              <a:t>Mejor forma de cabildeo e incidencia</a:t>
            </a:r>
            <a:endParaRPr lang="es-ES" sz="28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Lobby con los tomadores de decisiones políticas y legales.</a:t>
            </a:r>
          </a:p>
          <a:p>
            <a:r>
              <a:rPr lang="es-ES" dirty="0" smtClean="0"/>
              <a:t>Litigio en el SIDH, pero en paralelo y no ejercerlo como la única opción.</a:t>
            </a:r>
          </a:p>
          <a:p>
            <a:r>
              <a:rPr lang="es-ES" dirty="0" smtClean="0"/>
              <a:t>Información y formación sobre Derechos, sin duda alguna un pueblo conocedor de sus derechos sabrá qué defiende, cómo lo defiende, dónde lo defiende y ante quién lo defiende…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250788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Muchas gracias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indent="0" algn="ctr">
              <a:buNone/>
            </a:pPr>
            <a:r>
              <a:rPr lang="es-ES" b="1" dirty="0" smtClean="0"/>
              <a:t>Ponente: M. Sc. Jerry Campos Monge</a:t>
            </a:r>
          </a:p>
          <a:p>
            <a:pPr indent="0" algn="ctr">
              <a:buNone/>
            </a:pPr>
            <a:r>
              <a:rPr lang="es-ES" b="1" dirty="0" smtClean="0"/>
              <a:t>Magister en Derechos Humanos</a:t>
            </a:r>
          </a:p>
          <a:p>
            <a:pPr indent="0" algn="ctr">
              <a:buNone/>
            </a:pPr>
            <a:r>
              <a:rPr lang="es-ES" b="1" dirty="0" smtClean="0"/>
              <a:t>Consultor Jurídico Especializado</a:t>
            </a:r>
          </a:p>
          <a:p>
            <a:pPr indent="0" algn="ctr">
              <a:buNone/>
            </a:pPr>
            <a:r>
              <a:rPr lang="es-ES" b="1" dirty="0" smtClean="0"/>
              <a:t>Cel. (506) 8822-5653 / Ofic. (506) 2268-0733</a:t>
            </a:r>
          </a:p>
          <a:p>
            <a:pPr indent="0" algn="ctr">
              <a:buNone/>
            </a:pPr>
            <a:r>
              <a:rPr lang="es-ES" b="1" dirty="0" smtClean="0"/>
              <a:t>Skype: jerrycampos1</a:t>
            </a:r>
          </a:p>
          <a:p>
            <a:pPr indent="0" algn="ctr">
              <a:buNone/>
            </a:pPr>
            <a:r>
              <a:rPr lang="es-ES" b="1" dirty="0" smtClean="0"/>
              <a:t>Web-Site: </a:t>
            </a:r>
            <a:r>
              <a:rPr lang="es-ES" b="1" dirty="0" smtClean="0">
                <a:hlinkClick r:id="rId2"/>
              </a:rPr>
              <a:t>www.jcconsultoresjuridicos.com</a:t>
            </a:r>
            <a:endParaRPr lang="es-ES" b="1" dirty="0" smtClean="0"/>
          </a:p>
          <a:p>
            <a:pPr indent="0" algn="ctr">
              <a:buNone/>
            </a:pPr>
            <a:r>
              <a:rPr lang="es-ES" b="1" dirty="0" smtClean="0"/>
              <a:t>Correo: </a:t>
            </a:r>
            <a:r>
              <a:rPr lang="es-ES" b="1" dirty="0" smtClean="0">
                <a:hlinkClick r:id="rId3"/>
              </a:rPr>
              <a:t>jcamposm@abogados.or.cr</a:t>
            </a:r>
            <a:endParaRPr lang="es-ES" b="1" dirty="0" smtClean="0"/>
          </a:p>
          <a:p>
            <a:pPr indent="0" algn="ctr">
              <a:buNone/>
            </a:pPr>
            <a:endParaRPr lang="es-ES" b="1" dirty="0" smtClean="0"/>
          </a:p>
          <a:p>
            <a:pPr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54573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2800" b="1" dirty="0" smtClean="0"/>
              <a:t>A. Recordemos que para ACCESAR al SIDH se debe:</a:t>
            </a:r>
            <a:endParaRPr lang="es-ES" sz="28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es-ES" sz="2000" dirty="0"/>
              <a:t>El artículo 46, párrafo 1(a) de la </a:t>
            </a:r>
            <a:r>
              <a:rPr lang="es-ES" sz="2000" dirty="0" smtClean="0"/>
              <a:t>CADH, </a:t>
            </a:r>
            <a:r>
              <a:rPr lang="es-ES" sz="2000" dirty="0"/>
              <a:t>prevé que para que una </a:t>
            </a:r>
            <a:r>
              <a:rPr lang="es-ES" sz="2000" b="1" u="sng" dirty="0" smtClean="0"/>
              <a:t>petición</a:t>
            </a:r>
            <a:r>
              <a:rPr lang="es-ES" sz="2000" dirty="0" smtClean="0"/>
              <a:t> presentada </a:t>
            </a:r>
            <a:r>
              <a:rPr lang="es-ES" sz="2000" dirty="0"/>
              <a:t>a la Comisión se considere </a:t>
            </a:r>
            <a:r>
              <a:rPr lang="es-ES" sz="2000" b="1" u="sng" dirty="0"/>
              <a:t>admisible</a:t>
            </a:r>
            <a:r>
              <a:rPr lang="es-ES" sz="2000" dirty="0"/>
              <a:t> de conformidad con los </a:t>
            </a:r>
            <a:r>
              <a:rPr lang="es-ES" sz="2000" dirty="0" smtClean="0"/>
              <a:t>artículos 44 </a:t>
            </a:r>
            <a:r>
              <a:rPr lang="es-ES" sz="2000" dirty="0"/>
              <a:t>o 45 de la misma, </a:t>
            </a:r>
            <a:r>
              <a:rPr lang="es-ES" sz="2000" b="1" u="sng" dirty="0"/>
              <a:t>es necesario “que se hayan interpuesto y agotado </a:t>
            </a:r>
            <a:r>
              <a:rPr lang="es-ES" sz="2000" b="1" u="sng" dirty="0" smtClean="0"/>
              <a:t>los recursos </a:t>
            </a:r>
            <a:r>
              <a:rPr lang="es-ES" sz="2000" b="1" u="sng" dirty="0"/>
              <a:t>de jurisdicción interna, conforme a los principios del derecho </a:t>
            </a:r>
            <a:r>
              <a:rPr lang="es-ES" sz="2000" b="1" u="sng" dirty="0" smtClean="0"/>
              <a:t>internacional generalmente </a:t>
            </a:r>
            <a:r>
              <a:rPr lang="es-ES" sz="2000" b="1" u="sng" dirty="0"/>
              <a:t>reconocidos”</a:t>
            </a:r>
            <a:r>
              <a:rPr lang="es-E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2078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</p:spPr>
        <p:txBody>
          <a:bodyPr>
            <a:noAutofit/>
          </a:bodyPr>
          <a:lstStyle/>
          <a:p>
            <a:r>
              <a:rPr lang="es-ES" sz="2000" b="1" dirty="0" smtClean="0"/>
              <a:t>Características </a:t>
            </a:r>
            <a:r>
              <a:rPr lang="es-ES" sz="2000" b="1" dirty="0"/>
              <a:t>de los </a:t>
            </a:r>
            <a:r>
              <a:rPr lang="es-ES" sz="2000" b="1" dirty="0" smtClean="0"/>
              <a:t>recursos internos </a:t>
            </a:r>
            <a:r>
              <a:rPr lang="es-ES" sz="2000" b="1" dirty="0"/>
              <a:t>que se deben agotar: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s-ES" sz="2400" dirty="0"/>
              <a:t> </a:t>
            </a:r>
            <a:r>
              <a:rPr lang="es-ES" sz="2400" dirty="0" smtClean="0"/>
              <a:t>Recurso </a:t>
            </a:r>
            <a:r>
              <a:rPr lang="es-ES" sz="2400" dirty="0"/>
              <a:t>judicial o con capacidad de dirimir la </a:t>
            </a:r>
            <a:r>
              <a:rPr lang="es-ES" sz="2400" dirty="0" smtClean="0"/>
              <a:t>controversia.</a:t>
            </a:r>
          </a:p>
          <a:p>
            <a:pPr algn="just"/>
            <a:r>
              <a:rPr lang="es-ES" sz="2400" dirty="0"/>
              <a:t>O</a:t>
            </a:r>
            <a:r>
              <a:rPr lang="es-ES" sz="2400" dirty="0" smtClean="0"/>
              <a:t>rdinario.</a:t>
            </a:r>
          </a:p>
          <a:p>
            <a:pPr algn="just"/>
            <a:r>
              <a:rPr lang="es-ES" sz="2400" dirty="0"/>
              <a:t> </a:t>
            </a:r>
            <a:r>
              <a:rPr lang="es-ES" sz="2400" dirty="0" smtClean="0"/>
              <a:t>Idóneo </a:t>
            </a:r>
            <a:r>
              <a:rPr lang="es-ES" sz="2400" dirty="0"/>
              <a:t>/ </a:t>
            </a:r>
            <a:r>
              <a:rPr lang="es-ES" sz="2400" dirty="0" smtClean="0"/>
              <a:t>adecuado.</a:t>
            </a:r>
          </a:p>
          <a:p>
            <a:pPr algn="just"/>
            <a:r>
              <a:rPr lang="es-ES" sz="2400" dirty="0"/>
              <a:t> </a:t>
            </a:r>
            <a:r>
              <a:rPr lang="es-ES" sz="2400" dirty="0" smtClean="0"/>
              <a:t>Eficaz.</a:t>
            </a:r>
          </a:p>
          <a:p>
            <a:pPr indent="0">
              <a:buNone/>
            </a:pPr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33025568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1600" y="1638300"/>
            <a:ext cx="6400800" cy="685800"/>
          </a:xfrm>
        </p:spPr>
        <p:txBody>
          <a:bodyPr>
            <a:noAutofit/>
          </a:bodyPr>
          <a:lstStyle/>
          <a:p>
            <a:r>
              <a:rPr lang="es-ES" sz="2800" dirty="0" smtClean="0"/>
              <a:t/>
            </a:r>
            <a:br>
              <a:rPr lang="es-ES" sz="2800" dirty="0" smtClean="0"/>
            </a:br>
            <a:r>
              <a:rPr lang="es-ES" sz="2800" dirty="0"/>
              <a:t/>
            </a:r>
            <a:br>
              <a:rPr lang="es-ES" sz="2800" dirty="0"/>
            </a:br>
            <a:r>
              <a:rPr lang="es-ES" sz="2400" b="1" dirty="0" smtClean="0"/>
              <a:t>pero que se debe comprender por adecuados </a:t>
            </a:r>
            <a:r>
              <a:rPr lang="es-ES" sz="2400" b="1" dirty="0"/>
              <a:t>y eficaces: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ES" sz="2000" dirty="0" smtClean="0"/>
              <a:t>“</a:t>
            </a:r>
            <a:r>
              <a:rPr lang="es-ES" sz="2000" b="1" u="sng" dirty="0" smtClean="0"/>
              <a:t>ADECUADOS</a:t>
            </a:r>
            <a:r>
              <a:rPr lang="es-ES" sz="2000" dirty="0" smtClean="0"/>
              <a:t>” </a:t>
            </a:r>
            <a:r>
              <a:rPr lang="es-ES" sz="2000" dirty="0"/>
              <a:t>significa que la función de estos “sea idónea para </a:t>
            </a:r>
            <a:r>
              <a:rPr lang="es-ES" sz="2000" dirty="0" smtClean="0"/>
              <a:t>proteger la </a:t>
            </a:r>
            <a:r>
              <a:rPr lang="es-ES" sz="2000" dirty="0"/>
              <a:t>situación jurídica infringida. En todos los ordenamientos existen </a:t>
            </a:r>
            <a:r>
              <a:rPr lang="es-ES" sz="2000" dirty="0" smtClean="0"/>
              <a:t>múltiples recursos</a:t>
            </a:r>
            <a:r>
              <a:rPr lang="es-ES" sz="2000" dirty="0"/>
              <a:t>, pero no todos son aplicables en todas las circunstancias. Si, en </a:t>
            </a:r>
            <a:r>
              <a:rPr lang="es-ES" sz="2000" dirty="0" smtClean="0"/>
              <a:t>un caso </a:t>
            </a:r>
            <a:r>
              <a:rPr lang="es-ES" sz="2000" dirty="0"/>
              <a:t>específico, el recurso no es adecuado, es obvio que no hay que agotarlo[…]</a:t>
            </a:r>
            <a:r>
              <a:rPr lang="es-ES" sz="2000" dirty="0" smtClean="0"/>
              <a:t>” </a:t>
            </a:r>
            <a:r>
              <a:rPr lang="es-ES_tradnl" sz="2000" dirty="0" smtClean="0"/>
              <a:t>; </a:t>
            </a:r>
            <a:r>
              <a:rPr lang="es-ES_tradnl" sz="2000" dirty="0"/>
              <a:t>y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6733105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es-ES" sz="2000" dirty="0" smtClean="0"/>
              <a:t>“</a:t>
            </a:r>
            <a:r>
              <a:rPr lang="es-ES" sz="2000" b="1" dirty="0" smtClean="0"/>
              <a:t>EFICACES</a:t>
            </a:r>
            <a:r>
              <a:rPr lang="es-ES" sz="2000" dirty="0" smtClean="0"/>
              <a:t>” </a:t>
            </a:r>
            <a:r>
              <a:rPr lang="es-ES" sz="2000" dirty="0"/>
              <a:t>significa que estos recursos sean capaces de producir el </a:t>
            </a:r>
            <a:r>
              <a:rPr lang="es-ES" sz="2000" dirty="0" smtClean="0"/>
              <a:t>resultado para </a:t>
            </a:r>
            <a:r>
              <a:rPr lang="es-ES" sz="2000" dirty="0"/>
              <a:t>el cual han sido concebidos. En palabras de la Corte, </a:t>
            </a:r>
            <a:r>
              <a:rPr lang="es-ES" sz="2000" dirty="0" smtClean="0"/>
              <a:t>un recurso </a:t>
            </a:r>
            <a:r>
              <a:rPr lang="es-ES" sz="2000" dirty="0"/>
              <a:t>“puede volverse ineficaz si se le subordina a exigencias </a:t>
            </a:r>
            <a:r>
              <a:rPr lang="es-ES" sz="2000" dirty="0" smtClean="0"/>
              <a:t>procesales que </a:t>
            </a:r>
            <a:r>
              <a:rPr lang="es-ES" sz="2000" dirty="0"/>
              <a:t>lo hagan inaplicable, si, de hecho, carece de virtualidad para obligar a </a:t>
            </a:r>
            <a:r>
              <a:rPr lang="es-ES" sz="2000" dirty="0" smtClean="0"/>
              <a:t>las autoridades</a:t>
            </a:r>
            <a:r>
              <a:rPr lang="es-ES" sz="2000" dirty="0"/>
              <a:t>, resulta peligroso para los interesados intentarlo o no se </a:t>
            </a:r>
            <a:r>
              <a:rPr lang="es-ES" sz="2000" dirty="0" smtClean="0"/>
              <a:t>aplica imparcialmente”.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39929786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1400" b="1" dirty="0"/>
              <a:t>causales de excepción a la regla </a:t>
            </a:r>
            <a:r>
              <a:rPr lang="es-ES" sz="1400" b="1" dirty="0" smtClean="0"/>
              <a:t>del agotamiento </a:t>
            </a:r>
            <a:r>
              <a:rPr lang="es-ES" sz="1400" b="1" dirty="0"/>
              <a:t>de los </a:t>
            </a:r>
            <a:r>
              <a:rPr lang="es-ES" sz="1400" b="1" dirty="0" smtClean="0"/>
              <a:t>recursos internos, Según </a:t>
            </a:r>
            <a:r>
              <a:rPr lang="es-ES" sz="1400" b="1" dirty="0"/>
              <a:t>el numeral 2 del artículo 46 de la </a:t>
            </a:r>
            <a:r>
              <a:rPr lang="es-ES" sz="1400" b="1" dirty="0" smtClean="0"/>
              <a:t>CADH</a:t>
            </a:r>
            <a:endParaRPr lang="es-ES" sz="14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es-ES" sz="2400" dirty="0"/>
              <a:t>N</a:t>
            </a:r>
            <a:r>
              <a:rPr lang="es-ES" sz="2400" dirty="0" smtClean="0"/>
              <a:t>o </a:t>
            </a:r>
            <a:r>
              <a:rPr lang="es-ES" sz="2400" dirty="0"/>
              <a:t>exista en la legislación interna del Estado de que se trata el </a:t>
            </a:r>
            <a:r>
              <a:rPr lang="es-ES" sz="2400" dirty="0" smtClean="0"/>
              <a:t>debido proceso </a:t>
            </a:r>
            <a:r>
              <a:rPr lang="es-ES" sz="2400" dirty="0"/>
              <a:t>legal para la protección del derecho o los derechos que </a:t>
            </a:r>
            <a:r>
              <a:rPr lang="es-ES" sz="2400" dirty="0" smtClean="0"/>
              <a:t>se alega </a:t>
            </a:r>
            <a:r>
              <a:rPr lang="es-ES" sz="2400" dirty="0"/>
              <a:t>han sido violados; es decir, cuando el ordenamiento jurídico </a:t>
            </a:r>
            <a:r>
              <a:rPr lang="es-ES" sz="2400" dirty="0" smtClean="0"/>
              <a:t>no consagre </a:t>
            </a:r>
            <a:r>
              <a:rPr lang="es-ES" sz="2400" dirty="0"/>
              <a:t>un recurso o acción para poner remedio a </a:t>
            </a:r>
            <a:r>
              <a:rPr lang="es-ES" sz="2400" dirty="0" smtClean="0"/>
              <a:t>una determinada</a:t>
            </a:r>
            <a:r>
              <a:rPr lang="es-ES" sz="2400" dirty="0"/>
              <a:t> </a:t>
            </a:r>
            <a:r>
              <a:rPr lang="es-ES" sz="2400" dirty="0" smtClean="0"/>
              <a:t>violación</a:t>
            </a:r>
            <a:r>
              <a:rPr lang="es-ES" sz="2400" dirty="0"/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41871664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1400" b="1" dirty="0"/>
              <a:t>causales de excepción a la regla </a:t>
            </a:r>
            <a:r>
              <a:rPr lang="es-ES" sz="1400" b="1" dirty="0" smtClean="0"/>
              <a:t>del agotamiento </a:t>
            </a:r>
            <a:r>
              <a:rPr lang="es-ES" sz="1400" b="1" dirty="0"/>
              <a:t>de los </a:t>
            </a:r>
            <a:r>
              <a:rPr lang="es-ES" sz="1400" b="1" dirty="0" smtClean="0"/>
              <a:t>recursos internos, Según </a:t>
            </a:r>
            <a:r>
              <a:rPr lang="es-ES" sz="1400" b="1" dirty="0"/>
              <a:t>el numeral 2 del artículo 46 de la </a:t>
            </a:r>
            <a:r>
              <a:rPr lang="es-ES" sz="1400" b="1" dirty="0" smtClean="0"/>
              <a:t>CADH</a:t>
            </a:r>
            <a:endParaRPr lang="es-ES" sz="14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es-ES" sz="2400" dirty="0"/>
              <a:t>N</a:t>
            </a:r>
            <a:r>
              <a:rPr lang="es-ES" sz="2400" dirty="0" smtClean="0"/>
              <a:t>o </a:t>
            </a:r>
            <a:r>
              <a:rPr lang="es-ES" sz="2400" dirty="0"/>
              <a:t>se haya permitido al presunto lesionado en </a:t>
            </a:r>
            <a:r>
              <a:rPr lang="es-ES" sz="2400" dirty="0" smtClean="0"/>
              <a:t>sus derechos </a:t>
            </a:r>
            <a:r>
              <a:rPr lang="es-ES" sz="2400" dirty="0"/>
              <a:t>el acceso </a:t>
            </a:r>
            <a:r>
              <a:rPr lang="es-ES" sz="2400" dirty="0" smtClean="0"/>
              <a:t>a los </a:t>
            </a:r>
            <a:r>
              <a:rPr lang="es-ES" sz="2400" dirty="0"/>
              <a:t>recursos de la </a:t>
            </a:r>
            <a:r>
              <a:rPr lang="es-ES" sz="2400" dirty="0" smtClean="0"/>
              <a:t>jurisdicción interna</a:t>
            </a:r>
            <a:r>
              <a:rPr lang="es-ES" sz="2400" dirty="0"/>
              <a:t>, o haya sido impedido de agotarlos</a:t>
            </a:r>
            <a:r>
              <a:rPr lang="es-ES" sz="2400" dirty="0" smtClean="0"/>
              <a:t>; y</a:t>
            </a:r>
          </a:p>
          <a:p>
            <a:pPr algn="just"/>
            <a:r>
              <a:rPr lang="es-ES" sz="2400" dirty="0"/>
              <a:t>H</a:t>
            </a:r>
            <a:r>
              <a:rPr lang="es-ES" sz="2400" dirty="0" smtClean="0"/>
              <a:t>aya </a:t>
            </a:r>
            <a:r>
              <a:rPr lang="es-ES" sz="2400" dirty="0"/>
              <a:t>retardo injustificado en la decisión sobre los mencionados recursos.</a:t>
            </a:r>
          </a:p>
        </p:txBody>
      </p:sp>
    </p:spTree>
    <p:extLst>
      <p:ext uri="{BB962C8B-B14F-4D97-AF65-F5344CB8AC3E}">
        <p14:creationId xmlns:p14="http://schemas.microsoft.com/office/powerpoint/2010/main" val="41632660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1600" y="1350433"/>
            <a:ext cx="6400800" cy="685800"/>
          </a:xfrm>
        </p:spPr>
        <p:txBody>
          <a:bodyPr>
            <a:noAutofit/>
          </a:bodyPr>
          <a:lstStyle/>
          <a:p>
            <a:r>
              <a:rPr lang="es-ES" sz="1200" b="1" dirty="0" smtClean="0"/>
              <a:t>B. vías </a:t>
            </a:r>
            <a:r>
              <a:rPr lang="es-ES" sz="1200" b="1" dirty="0"/>
              <a:t>de defensa y promoción de los derechos humanos de carácter no contencioso ante la </a:t>
            </a:r>
            <a:r>
              <a:rPr lang="es-ES" sz="1200" b="1" dirty="0" smtClean="0"/>
              <a:t>CIDH</a:t>
            </a:r>
            <a:r>
              <a:rPr lang="es-ES" sz="1200" b="1" dirty="0"/>
              <a:t> </a:t>
            </a:r>
            <a:r>
              <a:rPr lang="es-ES" sz="1200" b="1" dirty="0" smtClean="0"/>
              <a:t>con </a:t>
            </a:r>
            <a:r>
              <a:rPr lang="es-ES" sz="1200" b="1" dirty="0"/>
              <a:t>las que cuentan las comunidades forestales y los pueblos indígenas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just"/>
            <a:r>
              <a:rPr lang="es-ES" sz="2600" dirty="0" smtClean="0"/>
              <a:t>Audiencias.</a:t>
            </a:r>
          </a:p>
          <a:p>
            <a:pPr algn="just"/>
            <a:r>
              <a:rPr lang="es-ES" sz="2600" dirty="0" smtClean="0"/>
              <a:t>Informes.</a:t>
            </a:r>
          </a:p>
          <a:p>
            <a:pPr algn="just"/>
            <a:r>
              <a:rPr lang="es-ES" sz="2600" dirty="0"/>
              <a:t>V</a:t>
            </a:r>
            <a:r>
              <a:rPr lang="es-ES" sz="2600" dirty="0" smtClean="0"/>
              <a:t>isitas </a:t>
            </a:r>
            <a:r>
              <a:rPr lang="es-ES" sz="2600" dirty="0"/>
              <a:t>u observaciones in </a:t>
            </a:r>
            <a:r>
              <a:rPr lang="es-ES" sz="2600" dirty="0" smtClean="0"/>
              <a:t>loco.</a:t>
            </a:r>
          </a:p>
          <a:p>
            <a:pPr algn="just"/>
            <a:r>
              <a:rPr lang="es-ES" sz="2600" dirty="0"/>
              <a:t>C</a:t>
            </a:r>
            <a:r>
              <a:rPr lang="es-ES" sz="2600" dirty="0" smtClean="0"/>
              <a:t>omunicados </a:t>
            </a:r>
            <a:r>
              <a:rPr lang="es-ES" sz="2600" dirty="0"/>
              <a:t>de </a:t>
            </a:r>
            <a:r>
              <a:rPr lang="es-ES" sz="2600" dirty="0" smtClean="0"/>
              <a:t>prensa.</a:t>
            </a:r>
          </a:p>
          <a:p>
            <a:pPr algn="just"/>
            <a:r>
              <a:rPr lang="es-ES" sz="2600" dirty="0"/>
              <a:t>R</a:t>
            </a:r>
            <a:r>
              <a:rPr lang="es-ES" sz="2600" dirty="0" smtClean="0"/>
              <a:t>elatorías </a:t>
            </a:r>
            <a:r>
              <a:rPr lang="es-ES" sz="2600" dirty="0"/>
              <a:t>de </a:t>
            </a:r>
            <a:r>
              <a:rPr lang="es-ES" sz="2600" dirty="0" smtClean="0"/>
              <a:t>país.</a:t>
            </a:r>
          </a:p>
          <a:p>
            <a:pPr algn="just"/>
            <a:r>
              <a:rPr lang="es-ES" sz="2600" dirty="0"/>
              <a:t>R</a:t>
            </a:r>
            <a:r>
              <a:rPr lang="es-ES" sz="2600" dirty="0" smtClean="0"/>
              <a:t>elatorías </a:t>
            </a:r>
            <a:r>
              <a:rPr lang="es-ES" sz="2600" dirty="0"/>
              <a:t>temáticas y </a:t>
            </a:r>
            <a:r>
              <a:rPr lang="es-ES" sz="2600" dirty="0" smtClean="0"/>
              <a:t>especiales.</a:t>
            </a:r>
          </a:p>
          <a:p>
            <a:pPr algn="just"/>
            <a:r>
              <a:rPr lang="es-ES" sz="2600" dirty="0"/>
              <a:t>M</a:t>
            </a:r>
            <a:r>
              <a:rPr lang="es-ES" sz="2600" dirty="0" smtClean="0"/>
              <a:t>andatos específicos.</a:t>
            </a:r>
          </a:p>
          <a:p>
            <a:pPr algn="just"/>
            <a:r>
              <a:rPr lang="es-ES" sz="2600" dirty="0" smtClean="0"/>
              <a:t>Grupos de trabajo.</a:t>
            </a:r>
          </a:p>
          <a:p>
            <a:endParaRPr lang="es-ES" dirty="0" smtClean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484412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stura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Costura.thmx</Template>
  <TotalTime>225</TotalTime>
  <Words>1442</Words>
  <Application>Microsoft Macintosh PowerPoint</Application>
  <PresentationFormat>Presentación en pantalla (4:3)</PresentationFormat>
  <Paragraphs>91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2" baseType="lpstr">
      <vt:lpstr>Costura</vt:lpstr>
      <vt:lpstr>                         Alternativas legales de incidencia o cabildeo en el Sistema  Interamericano    I. vías de defensa y promoción de los derechos humanos de carácter no contencioso ante la CIDH, con las que cuentan las comunidades forestales y los pueblos indígenas </vt:lpstr>
      <vt:lpstr>Presentación de PowerPoint</vt:lpstr>
      <vt:lpstr>A. Recordemos que para ACCESAR al SIDH se debe:</vt:lpstr>
      <vt:lpstr>Características de los recursos internos que se deben agotar:</vt:lpstr>
      <vt:lpstr>  pero que se debe comprender por adecuados y eficaces:</vt:lpstr>
      <vt:lpstr>Presentación de PowerPoint</vt:lpstr>
      <vt:lpstr>causales de excepción a la regla del agotamiento de los recursos internos, Según el numeral 2 del artículo 46 de la CADH</vt:lpstr>
      <vt:lpstr>causales de excepción a la regla del agotamiento de los recursos internos, Según el numeral 2 del artículo 46 de la CADH</vt:lpstr>
      <vt:lpstr>B. vías de defensa y promoción de los derechos humanos de carácter no contencioso ante la CIDH con las que cuentan las comunidades forestales y los pueblos indígenas</vt:lpstr>
      <vt:lpstr>audiencias</vt:lpstr>
      <vt:lpstr>audiencias temáticas</vt:lpstr>
      <vt:lpstr>audiencias temáticas</vt:lpstr>
      <vt:lpstr>audiencias temáticas</vt:lpstr>
      <vt:lpstr>Informes</vt:lpstr>
      <vt:lpstr>visitas u observaciones in loco</vt:lpstr>
      <vt:lpstr>Comunicados de prensa</vt:lpstr>
      <vt:lpstr>relatorías de país, temáticas y especiales</vt:lpstr>
      <vt:lpstr>Mandatos ESPECIFICOS y grupos de trabajo</vt:lpstr>
      <vt:lpstr>II. Otras formas de cabildeo o incidencia</vt:lpstr>
      <vt:lpstr>Mejor forma de cabildeo e incidencia</vt:lpstr>
      <vt:lpstr>Muchas gracias</vt:lpstr>
    </vt:vector>
  </TitlesOfParts>
  <Company>JC Consultores Jurídicos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        Alternativas legales de incidencia o cabildeo en el Sistema  Interamericano    (vías de defensa y promoción de los derechos humanos de carácter no contencioso ante la CIDH) con las que cuentan las comunidades forestales y los pueblos indígenas </dc:title>
  <dc:creator>Jerry Campos Monge</dc:creator>
  <cp:lastModifiedBy>Jerry Campos Monge</cp:lastModifiedBy>
  <cp:revision>22</cp:revision>
  <dcterms:created xsi:type="dcterms:W3CDTF">2015-08-17T20:28:05Z</dcterms:created>
  <dcterms:modified xsi:type="dcterms:W3CDTF">2015-08-18T13:59:17Z</dcterms:modified>
</cp:coreProperties>
</file>