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8" r:id="rId2"/>
    <p:sldId id="286" r:id="rId3"/>
    <p:sldId id="287" r:id="rId4"/>
    <p:sldId id="288" r:id="rId5"/>
    <p:sldId id="292" r:id="rId6"/>
    <p:sldId id="289" r:id="rId7"/>
    <p:sldId id="290" r:id="rId8"/>
    <p:sldId id="293" r:id="rId9"/>
    <p:sldId id="291" r:id="rId10"/>
    <p:sldId id="272" r:id="rId11"/>
  </p:sldIdLst>
  <p:sldSz cx="9144000" cy="6858000" type="screen4x3"/>
  <p:notesSz cx="7004050" cy="929005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7BF"/>
    <a:srgbClr val="CCFF66"/>
    <a:srgbClr val="D8F4A6"/>
    <a:srgbClr val="E4F7C1"/>
    <a:srgbClr val="A4E52F"/>
    <a:srgbClr val="CCFF33"/>
    <a:srgbClr val="8BAA27"/>
    <a:srgbClr val="004C6F"/>
    <a:srgbClr val="8B4627"/>
    <a:srgbClr val="B04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857830E6-B632-430A-80A7-D54989F1A7B6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8503065A-C815-48E7-804C-CEAAE2CDFD7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447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19016D-B6CC-4ADE-9CFD-E45E06299157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3250"/>
            <a:ext cx="560387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C3FF594-4CEE-4C88-BEDB-F60CD9BE42E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268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7138" y="8823090"/>
            <a:ext cx="3035393" cy="4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9" tIns="46540" rIns="93079" bIns="46540" anchor="b"/>
          <a:lstStyle/>
          <a:p>
            <a:pPr algn="r" defTabSz="931210"/>
            <a:fld id="{C4B61540-09F1-4DA3-B63E-948DC6D9569E}" type="slidenum">
              <a:rPr lang="es-ES" sz="1200"/>
              <a:pPr algn="r" defTabSz="931210"/>
              <a:t>2</a:t>
            </a:fld>
            <a:endParaRPr lang="es-E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7138" y="8823090"/>
            <a:ext cx="3035393" cy="4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9" tIns="46540" rIns="93079" bIns="46540" anchor="b"/>
          <a:lstStyle/>
          <a:p>
            <a:pPr algn="r" defTabSz="931210"/>
            <a:fld id="{C4B61540-09F1-4DA3-B63E-948DC6D9569E}" type="slidenum">
              <a:rPr lang="es-ES" sz="1200"/>
              <a:pPr algn="r" defTabSz="931210"/>
              <a:t>3</a:t>
            </a:fld>
            <a:endParaRPr lang="es-E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7138" y="8823090"/>
            <a:ext cx="3035393" cy="4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9" tIns="46540" rIns="93079" bIns="46540" anchor="b"/>
          <a:lstStyle/>
          <a:p>
            <a:pPr algn="r" defTabSz="931210"/>
            <a:fld id="{C4B61540-09F1-4DA3-B63E-948DC6D9569E}" type="slidenum">
              <a:rPr lang="es-ES" sz="1200"/>
              <a:pPr algn="r" defTabSz="931210"/>
              <a:t>4</a:t>
            </a:fld>
            <a:endParaRPr lang="es-E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7138" y="8823090"/>
            <a:ext cx="3035393" cy="4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9" tIns="46540" rIns="93079" bIns="46540" anchor="b"/>
          <a:lstStyle/>
          <a:p>
            <a:pPr algn="r" defTabSz="931210"/>
            <a:fld id="{C4B61540-09F1-4DA3-B63E-948DC6D9569E}" type="slidenum">
              <a:rPr lang="es-ES" sz="1200"/>
              <a:pPr algn="r" defTabSz="931210"/>
              <a:t>5</a:t>
            </a:fld>
            <a:endParaRPr lang="es-E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7138" y="8823090"/>
            <a:ext cx="3035393" cy="4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9" tIns="46540" rIns="93079" bIns="46540" anchor="b"/>
          <a:lstStyle/>
          <a:p>
            <a:pPr algn="r" defTabSz="931210"/>
            <a:fld id="{C4B61540-09F1-4DA3-B63E-948DC6D9569E}" type="slidenum">
              <a:rPr lang="es-ES" sz="1200"/>
              <a:pPr algn="r" defTabSz="931210"/>
              <a:t>6</a:t>
            </a:fld>
            <a:endParaRPr lang="es-E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7138" y="8823090"/>
            <a:ext cx="3035393" cy="4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9" tIns="46540" rIns="93079" bIns="46540" anchor="b"/>
          <a:lstStyle/>
          <a:p>
            <a:pPr algn="r" defTabSz="931210"/>
            <a:fld id="{C4B61540-09F1-4DA3-B63E-948DC6D9569E}" type="slidenum">
              <a:rPr lang="es-ES" sz="1200"/>
              <a:pPr algn="r" defTabSz="931210"/>
              <a:t>7</a:t>
            </a:fld>
            <a:endParaRPr lang="es-E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7138" y="8823090"/>
            <a:ext cx="3035393" cy="4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9" tIns="46540" rIns="93079" bIns="46540" anchor="b"/>
          <a:lstStyle/>
          <a:p>
            <a:pPr algn="r" defTabSz="931210"/>
            <a:fld id="{C4B61540-09F1-4DA3-B63E-948DC6D9569E}" type="slidenum">
              <a:rPr lang="es-ES" sz="1200"/>
              <a:pPr algn="r" defTabSz="931210"/>
              <a:t>8</a:t>
            </a:fld>
            <a:endParaRPr lang="es-E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967138" y="8823090"/>
            <a:ext cx="3035393" cy="4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9" tIns="46540" rIns="93079" bIns="46540" anchor="b"/>
          <a:lstStyle/>
          <a:p>
            <a:pPr algn="r" defTabSz="931210"/>
            <a:fld id="{C4B61540-09F1-4DA3-B63E-948DC6D9569E}" type="slidenum">
              <a:rPr lang="es-ES" sz="1200"/>
              <a:pPr algn="r" defTabSz="931210"/>
              <a:t>9</a:t>
            </a:fld>
            <a:endParaRPr lang="es-ES" sz="1200" dirty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SV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37FBC-E213-4CA2-9207-68110CCEEC4B}" type="slidenum">
              <a:rPr lang="es-SV" smtClean="0"/>
              <a:pPr/>
              <a:t>10</a:t>
            </a:fld>
            <a:endParaRPr lang="es-S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34C2-FF55-46F5-B630-F286D025CC19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46933-867F-4EBB-A0F2-5C437FAA77A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CDB8-D125-46DE-9CC9-16105026AA4C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226D-0A66-4798-BFDF-0512899D276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CD8B-F221-4F0D-BF60-307BA52139A4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9BEE-B997-49CB-8EFD-6C3E9BE36DD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Pentágono"/>
          <p:cNvSpPr/>
          <p:nvPr userDrawn="1"/>
        </p:nvSpPr>
        <p:spPr>
          <a:xfrm>
            <a:off x="0" y="0"/>
            <a:ext cx="9144000" cy="10656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 sz="24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Master-Es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Pentágono"/>
          <p:cNvSpPr/>
          <p:nvPr userDrawn="1"/>
        </p:nvSpPr>
        <p:spPr>
          <a:xfrm>
            <a:off x="0" y="0"/>
            <a:ext cx="9144000" cy="1065600"/>
          </a:xfrm>
          <a:prstGeom prst="homePlate">
            <a:avLst>
              <a:gd name="adj" fmla="val 0"/>
            </a:avLst>
          </a:prstGeom>
          <a:solidFill>
            <a:srgbClr val="8BAA2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 sz="2400" b="1" dirty="0">
              <a:solidFill>
                <a:srgbClr val="FFFF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9A22-40E3-4852-B5EF-F204AE9ECF3F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1F94-7DD5-48BF-8256-6A03428E15B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F69C-C3E1-44C7-ABE7-8C92C635CFCC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BB84-E379-4B3C-80E3-5E03AA3FBB7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E220-6667-4DD1-8CA4-7F0FCCC5C0D1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91AB1-70EF-42A1-9278-9AC6E2045C5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FE4E-094C-4DC8-9C35-BCBEA42D6D5E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4F8F-273E-4862-AD9F-3E4E325CA3D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DD5C-7E84-45E3-873B-52316D3B3AE0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EED2-F465-4E38-AAC6-C4FF4A850C3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AE51-7877-48AC-A48A-AA20E5E68CC6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426-ECC8-403B-8448-BF612E3E7F2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5065-70D3-4863-AB5F-D02EF12FEA8E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E9DE-8CCF-4636-B35F-B9A7354EFE0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6DBA-3F8B-4239-AFB9-B9D76E6C6643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C190-8535-4887-905E-A7B70FE3068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0FAF1F-1BC9-4D95-87F4-1CDEC2FA3705}" type="datetimeFigureOut">
              <a:rPr lang="es-SV"/>
              <a:pPr>
                <a:defRPr/>
              </a:pPr>
              <a:t>14/10/2013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C4C4BF-67C8-4459-BA46-6A2C3490C44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85" r:id="rId12"/>
    <p:sldLayoutId id="2147483686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5 Imagen" descr="Portada-Es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9 Imagen" descr="prismalogo-completo-trans.gif"/>
          <p:cNvPicPr>
            <a:picLocks noChangeAspect="1"/>
          </p:cNvPicPr>
          <p:nvPr/>
        </p:nvPicPr>
        <p:blipFill>
          <a:blip r:embed="rId3" cstate="print"/>
          <a:srcRect t="69372"/>
          <a:stretch>
            <a:fillRect/>
          </a:stretch>
        </p:blipFill>
        <p:spPr bwMode="auto">
          <a:xfrm>
            <a:off x="395288" y="1924880"/>
            <a:ext cx="3314700" cy="41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4 CuadroTexto"/>
          <p:cNvSpPr txBox="1">
            <a:spLocks noChangeArrowheads="1"/>
          </p:cNvSpPr>
          <p:nvPr/>
        </p:nvSpPr>
        <p:spPr bwMode="auto">
          <a:xfrm>
            <a:off x="0" y="4725144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SV" sz="3400" b="1" dirty="0" smtClean="0">
                <a:solidFill>
                  <a:schemeClr val="bg1"/>
                </a:solidFill>
                <a:latin typeface="Book Antiqua" pitchFamily="18" charset="0"/>
              </a:rPr>
              <a:t>Mitigación basada en la Adaptación: </a:t>
            </a:r>
            <a:br>
              <a:rPr lang="es-SV" sz="34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s-SV" sz="3400" b="1" dirty="0" smtClean="0">
                <a:solidFill>
                  <a:schemeClr val="bg1"/>
                </a:solidFill>
                <a:latin typeface="Book Antiqua" pitchFamily="18" charset="0"/>
              </a:rPr>
              <a:t>Potencialidades y desafíos para responder </a:t>
            </a:r>
            <a:br>
              <a:rPr lang="es-SV" sz="34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es-SV" sz="3400" b="1" dirty="0" smtClean="0">
                <a:solidFill>
                  <a:schemeClr val="bg1"/>
                </a:solidFill>
                <a:latin typeface="Book Antiqua" pitchFamily="18" charset="0"/>
              </a:rPr>
              <a:t>al cambio climático en Centroamérica</a:t>
            </a:r>
            <a:endParaRPr lang="es-SV" sz="3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6 Imagen" descr="LPG.jpg"/>
          <p:cNvPicPr>
            <a:picLocks noChangeAspect="1"/>
          </p:cNvPicPr>
          <p:nvPr/>
        </p:nvPicPr>
        <p:blipFill>
          <a:blip r:embed="rId4" cstate="print"/>
          <a:srcRect l="13291" b="4935"/>
          <a:stretch>
            <a:fillRect/>
          </a:stretch>
        </p:blipFill>
        <p:spPr>
          <a:xfrm>
            <a:off x="5119974" y="2457077"/>
            <a:ext cx="2578704" cy="16920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r="3322" b="18209"/>
          <a:stretch>
            <a:fillRect/>
          </a:stretch>
        </p:blipFill>
        <p:spPr bwMode="auto">
          <a:xfrm>
            <a:off x="7740352" y="2492896"/>
            <a:ext cx="1225833" cy="77781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sx="1000" sy="1000" algn="bl" rotWithShape="0">
              <a:schemeClr val="bg1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>
            <a:bevelT w="0" h="0" prst="hardEdge"/>
            <a:extrusionClr>
              <a:srgbClr val="000000"/>
            </a:extrusionClr>
          </a:sp3d>
        </p:spPr>
      </p:pic>
      <p:pic>
        <p:nvPicPr>
          <p:cNvPr id="9" name="Picture 4" descr="http://redhum.org/archivos/img/ID_10612_IC_coverpag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4629" y="3064477"/>
            <a:ext cx="1441427" cy="1084603"/>
          </a:xfrm>
          <a:prstGeom prst="rect">
            <a:avLst/>
          </a:prstGeom>
          <a:noFill/>
        </p:spPr>
      </p:pic>
      <p:pic>
        <p:nvPicPr>
          <p:cNvPr id="10" name="Picture 6" descr="http://2.bp.blogspot.com/-cZP29JTnRF8/TsWiyZuEB6I/AAAAAAAAD2Y/KagjYFb28hw/s320/puente+caido.JPG"/>
          <p:cNvPicPr>
            <a:picLocks noChangeAspect="1" noChangeArrowheads="1"/>
          </p:cNvPicPr>
          <p:nvPr/>
        </p:nvPicPr>
        <p:blipFill>
          <a:blip r:embed="rId7" cstate="print"/>
          <a:srcRect b="7874"/>
          <a:stretch>
            <a:fillRect/>
          </a:stretch>
        </p:blipFill>
        <p:spPr bwMode="auto">
          <a:xfrm>
            <a:off x="7747952" y="1556792"/>
            <a:ext cx="1219200" cy="842398"/>
          </a:xfrm>
          <a:prstGeom prst="rect">
            <a:avLst/>
          </a:prstGeom>
          <a:noFill/>
        </p:spPr>
      </p:pic>
      <p:pic>
        <p:nvPicPr>
          <p:cNvPr id="11" name="10 Imagen" descr="prism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8" y="980728"/>
            <a:ext cx="3239626" cy="87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163" y="2028904"/>
            <a:ext cx="88233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SV" sz="5400" b="1" dirty="0" smtClean="0">
                <a:solidFill>
                  <a:srgbClr val="004C6F"/>
                </a:solidFill>
                <a:latin typeface="Times New Roman" pitchFamily="18" charset="0"/>
              </a:rPr>
              <a:t>¡Gracias!</a:t>
            </a:r>
          </a:p>
          <a:p>
            <a:pPr algn="ctr"/>
            <a:endParaRPr lang="es-SV" sz="5400" b="1" dirty="0" smtClean="0">
              <a:solidFill>
                <a:srgbClr val="004C6F"/>
              </a:solidFill>
              <a:latin typeface="Times New Roman" pitchFamily="18" charset="0"/>
            </a:endParaRPr>
          </a:p>
          <a:p>
            <a:pPr algn="ctr"/>
            <a:r>
              <a:rPr lang="es-SV" sz="5400" b="1" dirty="0" smtClean="0">
                <a:solidFill>
                  <a:srgbClr val="004C6F"/>
                </a:solidFill>
                <a:latin typeface="Times New Roman" pitchFamily="18" charset="0"/>
              </a:rPr>
              <a:t>www.prisma.orgs.sv</a:t>
            </a:r>
            <a:endParaRPr lang="en-US" sz="5400" b="1" dirty="0" smtClean="0">
              <a:solidFill>
                <a:srgbClr val="004C6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8928100" cy="576263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Impactos y amenazas del Cambio Climático </a:t>
            </a:r>
            <a:b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</a:br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en Centroamérica</a:t>
            </a:r>
            <a:endParaRPr lang="es-SV" sz="3200" b="1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pic>
        <p:nvPicPr>
          <p:cNvPr id="6" name="0 Imagen" descr="Mapa de impactos de cambio climatico.jpg"/>
          <p:cNvPicPr>
            <a:picLocks noChangeAspect="1"/>
          </p:cNvPicPr>
          <p:nvPr/>
        </p:nvPicPr>
        <p:blipFill rotWithShape="1">
          <a:blip r:embed="rId3" cstate="print"/>
          <a:srcRect l="1238" t="1739" r="1304" b="1739"/>
          <a:stretch/>
        </p:blipFill>
        <p:spPr bwMode="auto">
          <a:xfrm>
            <a:off x="683568" y="1228774"/>
            <a:ext cx="7817666" cy="500853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8928100" cy="576263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Contexto</a:t>
            </a:r>
            <a:endParaRPr lang="es-SV" sz="3200" b="1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250825" y="1504347"/>
            <a:ext cx="8641655" cy="4588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 algn="l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  <a:latin typeface="Arial" charset="0"/>
              </a:rPr>
              <a:t>Riesgo climático creciente en Centroamérica:</a:t>
            </a:r>
            <a:endParaRPr lang="es-MX" b="1" dirty="0">
              <a:solidFill>
                <a:srgbClr val="BF5A00"/>
              </a:solidFill>
              <a:latin typeface="Arial" charset="0"/>
            </a:endParaRPr>
          </a:p>
          <a:p>
            <a:pPr marL="630238" lvl="1" indent="-234950" algn="l">
              <a:spcBef>
                <a:spcPct val="40000"/>
              </a:spcBef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  <a:latin typeface="Arial" charset="0"/>
              </a:rPr>
              <a:t>Cambios en los patrones de precipitación y a</a:t>
            </a:r>
            <a:r>
              <a:rPr lang="es-MX" dirty="0" smtClean="0">
                <a:solidFill>
                  <a:srgbClr val="004C6F"/>
                </a:solidFill>
              </a:rPr>
              <a:t>umento de la temperatura</a:t>
            </a:r>
          </a:p>
          <a:p>
            <a:pPr marL="630238" lvl="1" indent="-234950">
              <a:spcBef>
                <a:spcPct val="40000"/>
              </a:spcBef>
              <a:spcAft>
                <a:spcPts val="864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Impactos </a:t>
            </a:r>
            <a:r>
              <a:rPr lang="es-MX" dirty="0">
                <a:solidFill>
                  <a:srgbClr val="004C6F"/>
                </a:solidFill>
              </a:rPr>
              <a:t>en los </a:t>
            </a:r>
            <a:r>
              <a:rPr lang="es-MX" dirty="0" smtClean="0">
                <a:solidFill>
                  <a:srgbClr val="004C6F"/>
                </a:solidFill>
              </a:rPr>
              <a:t>ecosistemas y en las condiciones de desarrollo de C.A. 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Acelerados y profundos procesos de transformación económica liderados por ambiciosas estrategias de crecimiento y diversificación: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Megaproyectos de infraestructura</a:t>
            </a:r>
            <a:r>
              <a:rPr lang="es-SV" dirty="0">
                <a:solidFill>
                  <a:srgbClr val="004C6F"/>
                </a:solidFill>
              </a:rPr>
              <a:t>, servicios logísticos, </a:t>
            </a:r>
            <a:r>
              <a:rPr lang="es-SV" dirty="0" smtClean="0">
                <a:solidFill>
                  <a:srgbClr val="004C6F"/>
                </a:solidFill>
              </a:rPr>
              <a:t>turismo, energía, etc.</a:t>
            </a:r>
          </a:p>
          <a:p>
            <a:pPr marL="630238" lvl="1" indent="-234950">
              <a:spcBef>
                <a:spcPct val="40000"/>
              </a:spcBef>
              <a:spcAft>
                <a:spcPts val="864"/>
              </a:spcAft>
              <a:buFont typeface="Wingdings" pitchFamily="2" charset="2"/>
              <a:buChar char="§"/>
            </a:pPr>
            <a:r>
              <a:rPr lang="es-MX" dirty="0" err="1" smtClean="0">
                <a:solidFill>
                  <a:srgbClr val="004C6F"/>
                </a:solidFill>
              </a:rPr>
              <a:t>Agrocombustibles</a:t>
            </a:r>
            <a:r>
              <a:rPr lang="es-MX" dirty="0" smtClean="0">
                <a:solidFill>
                  <a:srgbClr val="004C6F"/>
                </a:solidFill>
              </a:rPr>
              <a:t>, maquila agrícola, industrias extractivas (minería, petróleo, etc.)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Territorios rurales como nuevas fronteras para inversión y producción: Conflictos sociales y territoriales</a:t>
            </a:r>
            <a:endParaRPr lang="es-MX" b="1" dirty="0">
              <a:solidFill>
                <a:srgbClr val="BF5A00"/>
              </a:solidFill>
            </a:endParaRP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Disputas por recursos y territorios que minan los medios de vida rurales que complejizan las condiciones de vulnerabilidad y de adaptación local</a:t>
            </a:r>
            <a:endParaRPr lang="es-SV" dirty="0">
              <a:solidFill>
                <a:srgbClr val="004C6F"/>
              </a:solidFill>
            </a:endParaRPr>
          </a:p>
          <a:p>
            <a:pPr marL="630238" lvl="1" indent="-234950">
              <a:spcBef>
                <a:spcPct val="40000"/>
              </a:spcBef>
              <a:spcAft>
                <a:spcPts val="864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Marcos institucionales y de políticas fragmentados y contradictorios</a:t>
            </a:r>
            <a:endParaRPr lang="es-MX" dirty="0">
              <a:solidFill>
                <a:srgbClr val="004C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9144000" cy="576263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Respuestas</a:t>
            </a:r>
            <a:endParaRPr lang="es-SV" sz="3200" b="1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250825" y="1124744"/>
            <a:ext cx="8641655" cy="529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 algn="l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  <a:latin typeface="Arial" charset="0"/>
              </a:rPr>
              <a:t>Institucionalidad frente al cambio climático:</a:t>
            </a:r>
            <a:endParaRPr lang="es-MX" b="1" dirty="0">
              <a:solidFill>
                <a:srgbClr val="BF5A00"/>
              </a:solidFill>
              <a:latin typeface="Arial" charset="0"/>
            </a:endParaRPr>
          </a:p>
          <a:p>
            <a:pPr marL="630238" lvl="1" indent="-234950" algn="l">
              <a:spcBef>
                <a:spcPct val="40000"/>
              </a:spcBef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  <a:latin typeface="Arial" charset="0"/>
              </a:rPr>
              <a:t>Creación de estructuras de coordinación institucional que buscan responder a los desafíos de la vulnerabilidad, al aprovechamiento de oportunidades de mitigación y a la adaptación al cambio climático</a:t>
            </a:r>
            <a:endParaRPr lang="es-MX" dirty="0">
              <a:solidFill>
                <a:srgbClr val="004C6F"/>
              </a:solidFill>
              <a:latin typeface="Arial" charset="0"/>
            </a:endParaRP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  <a:latin typeface="Arial" charset="0"/>
              </a:rPr>
              <a:t>Persistencia de enfoques y agendas sectoriales que relegan el cambio climático a una agenda ambiental, con muy pocas vinculaciones al resto de agendas de desarrollo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Estrategias regionales: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CCAD; Estrategia Regional de Cambio Climático; Planes Regionales de Reducción de Desastres; Política Centroamericana de Gestión Integral de Riesgo a Desastres, etc.</a:t>
            </a: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Marcos regionales </a:t>
            </a:r>
            <a:r>
              <a:rPr lang="es-MX" dirty="0">
                <a:solidFill>
                  <a:srgbClr val="004C6F"/>
                </a:solidFill>
              </a:rPr>
              <a:t>con incidencia limitada en </a:t>
            </a:r>
            <a:r>
              <a:rPr lang="es-MX" dirty="0" smtClean="0">
                <a:solidFill>
                  <a:srgbClr val="004C6F"/>
                </a:solidFill>
              </a:rPr>
              <a:t>políticas nacionales y locales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Gestión de riesgos y reducción de la vulnerabilidad: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Fortalecimiento institucional; monitoreo y sistemas de alerta temprana, participación de actores locales y organización local; capacidad de respuesta;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9144000" cy="576263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Respuestas</a:t>
            </a:r>
            <a:endParaRPr lang="es-SV" sz="3200" b="1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250825" y="1136815"/>
            <a:ext cx="8641655" cy="51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 algn="l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  <a:latin typeface="Arial" charset="0"/>
              </a:rPr>
              <a:t>Seguridad alimentaria:</a:t>
            </a:r>
            <a:endParaRPr lang="es-MX" b="1" dirty="0">
              <a:solidFill>
                <a:srgbClr val="BF5A00"/>
              </a:solidFill>
              <a:latin typeface="Arial" charset="0"/>
            </a:endParaRP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  <a:latin typeface="Arial" charset="0"/>
              </a:rPr>
              <a:t>Impactos del CC y dinámica de los mercados de alimentos confluyen cada vez más en la seguridad alimentaria, poniendo al centro de los debates la preocupación por la agricultura familiar y </a:t>
            </a:r>
            <a:r>
              <a:rPr lang="es-MX" dirty="0">
                <a:solidFill>
                  <a:srgbClr val="004C6F"/>
                </a:solidFill>
              </a:rPr>
              <a:t>de subsistencia (PESA, </a:t>
            </a:r>
            <a:r>
              <a:rPr lang="es-MX" dirty="0" smtClean="0">
                <a:solidFill>
                  <a:srgbClr val="004C6F"/>
                </a:solidFill>
              </a:rPr>
              <a:t>PACA, etc.)</a:t>
            </a:r>
            <a:endParaRPr lang="es-MX" dirty="0">
              <a:solidFill>
                <a:srgbClr val="004C6F"/>
              </a:solidFill>
              <a:latin typeface="Arial" charset="0"/>
            </a:endParaRP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Esfuerzos centrados en producción y productividad, no incorporan dimensiones claves como innovación y transformación de prácticas, acción colectiva y escala de paisaje, fundamentales para la adaptación y resiliencia</a:t>
            </a:r>
            <a:endParaRPr lang="es-MX" dirty="0" smtClean="0">
              <a:solidFill>
                <a:srgbClr val="004C6F"/>
              </a:solidFill>
              <a:latin typeface="Arial" charset="0"/>
            </a:endParaRP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Mitigación y REDD+: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Todos los países de C.A. impulsan procesos de preparación para REDD+</a:t>
            </a:r>
            <a:endParaRPr lang="es-MX" dirty="0" smtClean="0">
              <a:solidFill>
                <a:srgbClr val="004C6F"/>
              </a:solidFill>
            </a:endParaRP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SV" dirty="0">
                <a:solidFill>
                  <a:srgbClr val="004C6F"/>
                </a:solidFill>
              </a:rPr>
              <a:t>Propuestas REDD+ coinciden con territorios de Pueblos Indígenas: Fuertes conflictos y disputas sobre derechos (bosques, RR NN, territorio)</a:t>
            </a:r>
            <a:endParaRPr lang="es-MX" dirty="0" smtClean="0">
              <a:solidFill>
                <a:srgbClr val="004C6F"/>
              </a:solidFill>
            </a:endParaRP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Adaptación: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Prioridad en sectores como agricultura, recursos hídricos, turismo, etc., en una lógica de reducción de riesgos, cambio tecnológico y medios de vida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Entorno de dinámicas territoriales adverso y contradictorio para adaptación</a:t>
            </a:r>
          </a:p>
        </p:txBody>
      </p:sp>
    </p:spTree>
    <p:extLst>
      <p:ext uri="{BB962C8B-B14F-4D97-AF65-F5344CB8AC3E}">
        <p14:creationId xmlns:p14="http://schemas.microsoft.com/office/powerpoint/2010/main" val="3794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9144000" cy="576263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Mitigación basada en la Adaptación (</a:t>
            </a:r>
            <a:r>
              <a:rPr lang="es-MX" sz="3200" b="1" dirty="0" err="1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MbA</a:t>
            </a:r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)</a:t>
            </a:r>
            <a:endParaRPr lang="es-SV" sz="3200" b="1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250825" y="1219335"/>
            <a:ext cx="8641655" cy="4945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900" dirty="0">
                <a:solidFill>
                  <a:srgbClr val="004C6F"/>
                </a:solidFill>
              </a:rPr>
              <a:t>Actualmente en proceso de construcción en El Salvador, como un enfoque novedoso para enfrentar los desafíos del cambio climático</a:t>
            </a:r>
          </a:p>
          <a:p>
            <a:pPr marL="285750" indent="-2857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900" dirty="0" smtClean="0">
                <a:solidFill>
                  <a:srgbClr val="004C6F"/>
                </a:solidFill>
              </a:rPr>
              <a:t>Objetivo</a:t>
            </a:r>
            <a:r>
              <a:rPr lang="es-MX" sz="1900" dirty="0">
                <a:solidFill>
                  <a:srgbClr val="004C6F"/>
                </a:solidFill>
              </a:rPr>
              <a:t>: Aprovechar los </a:t>
            </a:r>
            <a:r>
              <a:rPr lang="es-MX" sz="1900" dirty="0" err="1">
                <a:solidFill>
                  <a:srgbClr val="004C6F"/>
                </a:solidFill>
              </a:rPr>
              <a:t>co</a:t>
            </a:r>
            <a:r>
              <a:rPr lang="es-MX" sz="1900" dirty="0">
                <a:solidFill>
                  <a:srgbClr val="004C6F"/>
                </a:solidFill>
              </a:rPr>
              <a:t>-beneficios </a:t>
            </a:r>
            <a:r>
              <a:rPr lang="es-MX" sz="1900" dirty="0" smtClean="0">
                <a:solidFill>
                  <a:srgbClr val="004C6F"/>
                </a:solidFill>
              </a:rPr>
              <a:t>para </a:t>
            </a:r>
            <a:r>
              <a:rPr lang="es-MX" sz="1900" dirty="0">
                <a:solidFill>
                  <a:srgbClr val="004C6F"/>
                </a:solidFill>
              </a:rPr>
              <a:t>la mitigación que pueden ser generados a través de acciones de </a:t>
            </a:r>
            <a:r>
              <a:rPr lang="es-MX" sz="1900" dirty="0" smtClean="0">
                <a:solidFill>
                  <a:srgbClr val="004C6F"/>
                </a:solidFill>
              </a:rPr>
              <a:t>adaptación - Acciones </a:t>
            </a:r>
            <a:r>
              <a:rPr lang="es-MX" sz="1900" dirty="0" smtClean="0">
                <a:solidFill>
                  <a:srgbClr val="004C6F"/>
                </a:solidFill>
              </a:rPr>
              <a:t>orientadas a reducir la degradación ambiental y la vulnerabilidad tienen impactos directos en la captura y almacenamiento de carbono</a:t>
            </a:r>
          </a:p>
          <a:p>
            <a:pPr marL="285750" indent="-2857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900" dirty="0" smtClean="0">
                <a:solidFill>
                  <a:srgbClr val="004C6F"/>
                </a:solidFill>
              </a:rPr>
              <a:t>El enfoque de </a:t>
            </a:r>
            <a:r>
              <a:rPr lang="es-MX" sz="1900" dirty="0" err="1" smtClean="0">
                <a:solidFill>
                  <a:srgbClr val="004C6F"/>
                </a:solidFill>
              </a:rPr>
              <a:t>MbA</a:t>
            </a:r>
            <a:r>
              <a:rPr lang="es-MX" sz="1900" dirty="0" smtClean="0">
                <a:solidFill>
                  <a:srgbClr val="004C6F"/>
                </a:solidFill>
              </a:rPr>
              <a:t> privilegia el abordaje y planificación a escala de paisaje, donde la adaptación determina la localización y alcance de los esfuerzos de mitigación; requiere ir al encuentro de los procesos </a:t>
            </a:r>
            <a:r>
              <a:rPr lang="es-MX" sz="1900" dirty="0" smtClean="0">
                <a:solidFill>
                  <a:srgbClr val="004C6F"/>
                </a:solidFill>
              </a:rPr>
              <a:t>locales-territoriales - Programa </a:t>
            </a:r>
            <a:r>
              <a:rPr lang="es-MX" sz="1900" dirty="0" smtClean="0">
                <a:solidFill>
                  <a:srgbClr val="004C6F"/>
                </a:solidFill>
              </a:rPr>
              <a:t>Nacional de Restauración de Ecosistemas y Paisajes (PREP)</a:t>
            </a:r>
          </a:p>
          <a:p>
            <a:pPr marL="285750" indent="-2857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900" dirty="0" smtClean="0">
                <a:solidFill>
                  <a:srgbClr val="004C6F"/>
                </a:solidFill>
              </a:rPr>
              <a:t>Requiere nuevos marcos de coordinación institucional y de políticas, así como la movilización de financiamiento climático a escala</a:t>
            </a:r>
          </a:p>
          <a:p>
            <a:pPr marL="285750" indent="-2857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sz="1900" dirty="0" smtClean="0">
                <a:solidFill>
                  <a:srgbClr val="004C6F"/>
                </a:solidFill>
              </a:rPr>
              <a:t>La viabilidad de las estrategias de </a:t>
            </a:r>
            <a:r>
              <a:rPr lang="es-MX" sz="1900" dirty="0" err="1" smtClean="0">
                <a:solidFill>
                  <a:srgbClr val="004C6F"/>
                </a:solidFill>
              </a:rPr>
              <a:t>MbA</a:t>
            </a:r>
            <a:r>
              <a:rPr lang="es-MX" sz="1900" dirty="0" smtClean="0">
                <a:solidFill>
                  <a:srgbClr val="004C6F"/>
                </a:solidFill>
              </a:rPr>
              <a:t> </a:t>
            </a:r>
            <a:r>
              <a:rPr lang="es-MX" sz="1900" dirty="0" smtClean="0">
                <a:solidFill>
                  <a:srgbClr val="004C6F"/>
                </a:solidFill>
              </a:rPr>
              <a:t>dependerá </a:t>
            </a:r>
            <a:r>
              <a:rPr lang="es-MX" sz="1900" dirty="0" smtClean="0">
                <a:solidFill>
                  <a:srgbClr val="004C6F"/>
                </a:solidFill>
              </a:rPr>
              <a:t>de factores como: i) sistemas equitativos de distribución de beneficios; ii) definición clara de derechos de propiedad; iii) participación y apropiación social</a:t>
            </a:r>
          </a:p>
        </p:txBody>
      </p:sp>
    </p:spTree>
    <p:extLst>
      <p:ext uri="{BB962C8B-B14F-4D97-AF65-F5344CB8AC3E}">
        <p14:creationId xmlns:p14="http://schemas.microsoft.com/office/powerpoint/2010/main" val="36770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9144000" cy="576263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Dimensiones críticas de la </a:t>
            </a:r>
            <a:r>
              <a:rPr lang="es-MX" sz="3200" b="1" dirty="0" err="1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MbA</a:t>
            </a:r>
            <a:endParaRPr lang="es-SV" sz="3200" b="1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250825" y="1124744"/>
            <a:ext cx="8641655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 algn="l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  <a:latin typeface="Arial" charset="0"/>
              </a:rPr>
              <a:t>Pone al centro los medios de vida rural:</a:t>
            </a:r>
            <a:endParaRPr lang="es-MX" b="1" dirty="0">
              <a:solidFill>
                <a:srgbClr val="BF5A00"/>
              </a:solidFill>
              <a:latin typeface="Arial" charset="0"/>
            </a:endParaRPr>
          </a:p>
          <a:p>
            <a:pPr marL="630238" lvl="1" indent="-234950" algn="l">
              <a:spcBef>
                <a:spcPct val="40000"/>
              </a:spcBef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  <a:latin typeface="Arial" charset="0"/>
              </a:rPr>
              <a:t>Adaptación supone resiliencia y viabilidad de estrategias de vida rural</a:t>
            </a:r>
            <a:endParaRPr lang="es-MX" dirty="0">
              <a:solidFill>
                <a:srgbClr val="004C6F"/>
              </a:solidFill>
              <a:latin typeface="Arial" charset="0"/>
            </a:endParaRP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  <a:latin typeface="Arial" charset="0"/>
              </a:rPr>
              <a:t>Reconocimiento del papel crítico de comunidades en la provisión de servicios ecosistémicos claves para mitigación, adaptación y desarrollo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Parte de contextos y necesidades territoriales y nacionales: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CC incidirá cada vez más en la economía y el desarrollo de C.A.</a:t>
            </a: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Institucionalidad que propicie condiciones para la adaptación y la resiliencia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Acciones de mitigación son determinadas por necesidades de adaptación:</a:t>
            </a: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SV" dirty="0">
                <a:solidFill>
                  <a:srgbClr val="004C6F"/>
                </a:solidFill>
              </a:rPr>
              <a:t>Aumentos en stocks de CO</a:t>
            </a:r>
            <a:r>
              <a:rPr lang="es-SV" baseline="-25000" dirty="0">
                <a:solidFill>
                  <a:srgbClr val="004C6F"/>
                </a:solidFill>
              </a:rPr>
              <a:t>2</a:t>
            </a:r>
            <a:r>
              <a:rPr lang="es-SV" dirty="0">
                <a:solidFill>
                  <a:srgbClr val="004C6F"/>
                </a:solidFill>
              </a:rPr>
              <a:t> son </a:t>
            </a:r>
            <a:r>
              <a:rPr lang="es-SV" dirty="0" err="1">
                <a:solidFill>
                  <a:srgbClr val="004C6F"/>
                </a:solidFill>
              </a:rPr>
              <a:t>co</a:t>
            </a:r>
            <a:r>
              <a:rPr lang="es-SV" dirty="0">
                <a:solidFill>
                  <a:srgbClr val="004C6F"/>
                </a:solidFill>
              </a:rPr>
              <a:t>-beneficios por incrementar y diversificar cobertura </a:t>
            </a:r>
            <a:r>
              <a:rPr lang="es-SV" dirty="0" err="1">
                <a:solidFill>
                  <a:srgbClr val="004C6F"/>
                </a:solidFill>
              </a:rPr>
              <a:t>vegetacional</a:t>
            </a:r>
            <a:r>
              <a:rPr lang="es-SV" dirty="0">
                <a:solidFill>
                  <a:srgbClr val="004C6F"/>
                </a:solidFill>
              </a:rPr>
              <a:t>, proteger el suelo y fortalecer la capacidad de proveer servicios ecosistémicos críticos a nivel local y nacional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>
                <a:solidFill>
                  <a:srgbClr val="BF5A00"/>
                </a:solidFill>
              </a:rPr>
              <a:t>Acciones que tienen resultados a escala de paisaje: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Requiere pasar de la finca y del productor individual, a una escala de paisaje</a:t>
            </a:r>
            <a:endParaRPr lang="es-MX" dirty="0">
              <a:solidFill>
                <a:srgbClr val="004C6F"/>
              </a:solidFill>
            </a:endParaRP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4C6F"/>
                </a:solidFill>
              </a:rPr>
              <a:t>Acción colectiva, transformación masiva de prácticas, </a:t>
            </a:r>
            <a:r>
              <a:rPr lang="es-MX" dirty="0" smtClean="0">
                <a:solidFill>
                  <a:srgbClr val="004C6F"/>
                </a:solidFill>
              </a:rPr>
              <a:t>arreglos </a:t>
            </a:r>
            <a:r>
              <a:rPr lang="es-MX" dirty="0" smtClean="0">
                <a:solidFill>
                  <a:srgbClr val="004C6F"/>
                </a:solidFill>
              </a:rPr>
              <a:t>institucionales</a:t>
            </a:r>
            <a:endParaRPr lang="es-MX" dirty="0">
              <a:solidFill>
                <a:srgbClr val="004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9144000" cy="576263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Dimensiones críticas de la </a:t>
            </a:r>
            <a:r>
              <a:rPr lang="es-MX" sz="3200" b="1" dirty="0" err="1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MbA</a:t>
            </a:r>
            <a:endParaRPr lang="es-SV" sz="3200" b="1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250825" y="1124744"/>
            <a:ext cx="8641655" cy="50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Articulación territorial: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Nuevas formas de gestión, transferencia y uso de recursos, derechos y responsabilidades con arreglos institucionales más complejos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MX" dirty="0">
                <a:solidFill>
                  <a:srgbClr val="004C6F"/>
                </a:solidFill>
              </a:rPr>
              <a:t>Plataformas de negociación y resolución de conflictos que armonicen las distintas visiones sobre el uso y control del </a:t>
            </a:r>
            <a:r>
              <a:rPr lang="es-MX" dirty="0" smtClean="0">
                <a:solidFill>
                  <a:srgbClr val="004C6F"/>
                </a:solidFill>
              </a:rPr>
              <a:t>territorio</a:t>
            </a: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SV" dirty="0">
                <a:solidFill>
                  <a:srgbClr val="004C6F"/>
                </a:solidFill>
              </a:rPr>
              <a:t>Innovar procesos participativos que fortalezcan la gobernanza territorial y la institucionalidad que respalde acuerdos locales-territoriales-nacionales</a:t>
            </a:r>
            <a:endParaRPr lang="es-MX" dirty="0" smtClean="0">
              <a:solidFill>
                <a:srgbClr val="004C6F"/>
              </a:solidFill>
            </a:endParaRP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Articulación interinstitucional:</a:t>
            </a: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Mayor coherencia y articulación de políticas, programas y proyectos</a:t>
            </a: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Requiere aval político desde el más alto nivel, hasta el ámbito local-territorial</a:t>
            </a:r>
            <a:endParaRPr lang="es-SV" dirty="0">
              <a:solidFill>
                <a:srgbClr val="004C6F"/>
              </a:solidFill>
            </a:endParaRP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Conocimiento, tecnología e innovación:</a:t>
            </a:r>
            <a:endParaRPr lang="es-MX" b="1" dirty="0">
              <a:solidFill>
                <a:srgbClr val="BF5A00"/>
              </a:solidFill>
            </a:endParaRPr>
          </a:p>
          <a:p>
            <a:pPr marL="630238" lvl="1" indent="-234950">
              <a:spcBef>
                <a:spcPct val="40000"/>
              </a:spcBef>
              <a:spcAft>
                <a:spcPct val="40000"/>
              </a:spcAft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Promover la </a:t>
            </a:r>
            <a:r>
              <a:rPr lang="es-SV" dirty="0">
                <a:solidFill>
                  <a:srgbClr val="004C6F"/>
                </a:solidFill>
              </a:rPr>
              <a:t>innovación tecnológica, social e institucional a diversas escalas</a:t>
            </a: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Monitoreo, reporte y verificación:</a:t>
            </a:r>
            <a:endParaRPr lang="es-MX" b="1" dirty="0">
              <a:solidFill>
                <a:srgbClr val="BF5A00"/>
              </a:solidFill>
            </a:endParaRPr>
          </a:p>
          <a:p>
            <a:pPr marL="630238" lvl="1" indent="-234950">
              <a:spcBef>
                <a:spcPct val="40000"/>
              </a:spcBef>
              <a:buFont typeface="Wingdings" pitchFamily="2" charset="2"/>
              <a:buChar char="§"/>
            </a:pPr>
            <a:r>
              <a:rPr lang="es-SV" dirty="0" smtClean="0">
                <a:solidFill>
                  <a:srgbClr val="004C6F"/>
                </a:solidFill>
              </a:rPr>
              <a:t>La </a:t>
            </a:r>
            <a:r>
              <a:rPr lang="es-SV" dirty="0" err="1" smtClean="0">
                <a:solidFill>
                  <a:srgbClr val="004C6F"/>
                </a:solidFill>
              </a:rPr>
              <a:t>MbA</a:t>
            </a:r>
            <a:r>
              <a:rPr lang="es-SV" dirty="0" smtClean="0">
                <a:solidFill>
                  <a:srgbClr val="004C6F"/>
                </a:solidFill>
              </a:rPr>
              <a:t> debe basarse en esquemas robustos de MRV</a:t>
            </a:r>
            <a:endParaRPr lang="es-SV" dirty="0">
              <a:solidFill>
                <a:srgbClr val="004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92100"/>
            <a:ext cx="9144000" cy="576263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r>
              <a:rPr lang="es-MX" sz="3200" b="1" dirty="0" smtClean="0">
                <a:solidFill>
                  <a:schemeClr val="bg1"/>
                </a:solidFill>
                <a:latin typeface="Book Antiqua" pitchFamily="18" charset="0"/>
                <a:cs typeface="Arial" charset="0"/>
              </a:rPr>
              <a:t>Implicaciones para políticas</a:t>
            </a:r>
            <a:endParaRPr lang="es-SV" sz="3200" b="1" dirty="0" smtClean="0">
              <a:solidFill>
                <a:schemeClr val="bg1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79955" name="Text Box 83"/>
          <p:cNvSpPr txBox="1">
            <a:spLocks noChangeArrowheads="1"/>
          </p:cNvSpPr>
          <p:nvPr/>
        </p:nvSpPr>
        <p:spPr bwMode="auto">
          <a:xfrm>
            <a:off x="107505" y="1081416"/>
            <a:ext cx="8928992" cy="529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 algn="l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Políticas que reduzcan el riesgo climático:</a:t>
            </a:r>
            <a:endParaRPr lang="es-MX" b="1" dirty="0">
              <a:solidFill>
                <a:srgbClr val="BF5A00"/>
              </a:solidFill>
            </a:endParaRPr>
          </a:p>
          <a:p>
            <a:pPr marL="395288" lvl="1">
              <a:spcBef>
                <a:spcPct val="40000"/>
              </a:spcBef>
              <a:spcAft>
                <a:spcPct val="40000"/>
              </a:spcAft>
            </a:pPr>
            <a:r>
              <a:rPr lang="es-MX" dirty="0" smtClean="0">
                <a:solidFill>
                  <a:srgbClr val="004C6F"/>
                </a:solidFill>
              </a:rPr>
              <a:t>Iniciativas en territorios </a:t>
            </a:r>
            <a:r>
              <a:rPr lang="es-MX" dirty="0" smtClean="0">
                <a:solidFill>
                  <a:srgbClr val="004C6F"/>
                </a:solidFill>
              </a:rPr>
              <a:t>vulnerables</a:t>
            </a:r>
            <a:r>
              <a:rPr lang="es-MX" dirty="0" smtClean="0">
                <a:solidFill>
                  <a:srgbClr val="004C6F"/>
                </a:solidFill>
              </a:rPr>
              <a:t>, son atropelladas </a:t>
            </a:r>
            <a:r>
              <a:rPr lang="es-MX" dirty="0" smtClean="0">
                <a:solidFill>
                  <a:srgbClr val="004C6F"/>
                </a:solidFill>
              </a:rPr>
              <a:t>por políticas cuyos </a:t>
            </a:r>
            <a:r>
              <a:rPr lang="es-MX" dirty="0" smtClean="0">
                <a:solidFill>
                  <a:srgbClr val="004C6F"/>
                </a:solidFill>
              </a:rPr>
              <a:t>impactos ambientales y sociales socavan </a:t>
            </a:r>
            <a:r>
              <a:rPr lang="es-MX" dirty="0" smtClean="0">
                <a:solidFill>
                  <a:srgbClr val="004C6F"/>
                </a:solidFill>
              </a:rPr>
              <a:t>condiciones </a:t>
            </a:r>
            <a:r>
              <a:rPr lang="es-MX" dirty="0" smtClean="0">
                <a:solidFill>
                  <a:srgbClr val="004C6F"/>
                </a:solidFill>
              </a:rPr>
              <a:t>de adaptación y </a:t>
            </a:r>
            <a:r>
              <a:rPr lang="es-MX" dirty="0" smtClean="0">
                <a:solidFill>
                  <a:srgbClr val="004C6F"/>
                </a:solidFill>
              </a:rPr>
              <a:t>gobernanza</a:t>
            </a:r>
            <a:endParaRPr lang="es-MX" dirty="0" smtClean="0">
              <a:solidFill>
                <a:srgbClr val="004C6F"/>
              </a:solidFill>
            </a:endParaRP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Políticas que integren adaptación, mitigación y desarrollo:</a:t>
            </a:r>
          </a:p>
          <a:p>
            <a:pPr marL="395288" lvl="1">
              <a:spcBef>
                <a:spcPct val="40000"/>
              </a:spcBef>
              <a:spcAft>
                <a:spcPct val="40000"/>
              </a:spcAft>
            </a:pPr>
            <a:r>
              <a:rPr lang="es-SV" dirty="0" smtClean="0">
                <a:solidFill>
                  <a:srgbClr val="004C6F"/>
                </a:solidFill>
              </a:rPr>
              <a:t>Resiliencia </a:t>
            </a:r>
            <a:r>
              <a:rPr lang="es-SV" dirty="0">
                <a:solidFill>
                  <a:srgbClr val="004C6F"/>
                </a:solidFill>
              </a:rPr>
              <a:t>y adaptación </a:t>
            </a:r>
            <a:r>
              <a:rPr lang="es-SV" dirty="0" smtClean="0">
                <a:solidFill>
                  <a:srgbClr val="004C6F"/>
                </a:solidFill>
              </a:rPr>
              <a:t>requieren políticas </a:t>
            </a:r>
            <a:r>
              <a:rPr lang="es-SV" dirty="0" smtClean="0">
                <a:solidFill>
                  <a:srgbClr val="004C6F"/>
                </a:solidFill>
              </a:rPr>
              <a:t>articuladas y </a:t>
            </a:r>
            <a:r>
              <a:rPr lang="es-SV" dirty="0" smtClean="0">
                <a:solidFill>
                  <a:srgbClr val="004C6F"/>
                </a:solidFill>
              </a:rPr>
              <a:t>construidas sobre </a:t>
            </a:r>
            <a:r>
              <a:rPr lang="es-SV" dirty="0">
                <a:solidFill>
                  <a:srgbClr val="004C6F"/>
                </a:solidFill>
              </a:rPr>
              <a:t>bases sociales, políticas e institucionales </a:t>
            </a:r>
            <a:r>
              <a:rPr lang="es-SV" dirty="0" smtClean="0">
                <a:solidFill>
                  <a:srgbClr val="004C6F"/>
                </a:solidFill>
              </a:rPr>
              <a:t>(soporte</a:t>
            </a:r>
            <a:r>
              <a:rPr lang="es-SV" dirty="0">
                <a:solidFill>
                  <a:srgbClr val="004C6F"/>
                </a:solidFill>
              </a:rPr>
              <a:t>, legitimidad y </a:t>
            </a:r>
            <a:r>
              <a:rPr lang="es-SV" dirty="0" smtClean="0">
                <a:solidFill>
                  <a:srgbClr val="004C6F"/>
                </a:solidFill>
              </a:rPr>
              <a:t>continuidad)</a:t>
            </a:r>
            <a:endParaRPr lang="es-MX" dirty="0" smtClean="0">
              <a:solidFill>
                <a:srgbClr val="004C6F"/>
              </a:solidFill>
            </a:endParaRP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Políticas que propicien la movilización de financiamiento:</a:t>
            </a:r>
          </a:p>
          <a:p>
            <a:pPr marL="395288" lvl="1">
              <a:spcBef>
                <a:spcPct val="40000"/>
              </a:spcBef>
              <a:spcAft>
                <a:spcPct val="40000"/>
              </a:spcAft>
            </a:pPr>
            <a:r>
              <a:rPr lang="es-SV" dirty="0">
                <a:solidFill>
                  <a:srgbClr val="004C6F"/>
                </a:solidFill>
              </a:rPr>
              <a:t>Esquemas innovadores </a:t>
            </a:r>
            <a:r>
              <a:rPr lang="es-SV" dirty="0" smtClean="0">
                <a:solidFill>
                  <a:srgbClr val="004C6F"/>
                </a:solidFill>
              </a:rPr>
              <a:t>de adaptación </a:t>
            </a:r>
            <a:r>
              <a:rPr lang="es-SV" dirty="0">
                <a:solidFill>
                  <a:srgbClr val="004C6F"/>
                </a:solidFill>
              </a:rPr>
              <a:t>y mitigación, así como mecanismos emergentes </a:t>
            </a:r>
            <a:r>
              <a:rPr lang="es-SV" dirty="0" smtClean="0">
                <a:solidFill>
                  <a:srgbClr val="004C6F"/>
                </a:solidFill>
              </a:rPr>
              <a:t>del </a:t>
            </a:r>
            <a:r>
              <a:rPr lang="es-SV" dirty="0">
                <a:solidFill>
                  <a:srgbClr val="004C6F"/>
                </a:solidFill>
              </a:rPr>
              <a:t>Programa de Trabajo sobre Pérdidas y Daños </a:t>
            </a:r>
            <a:r>
              <a:rPr lang="es-SV" dirty="0" smtClean="0">
                <a:solidFill>
                  <a:srgbClr val="004C6F"/>
                </a:solidFill>
              </a:rPr>
              <a:t>ofrecen nuevas </a:t>
            </a:r>
            <a:r>
              <a:rPr lang="es-SV" dirty="0">
                <a:solidFill>
                  <a:srgbClr val="004C6F"/>
                </a:solidFill>
              </a:rPr>
              <a:t>oportunidades </a:t>
            </a:r>
            <a:r>
              <a:rPr lang="es-SV" dirty="0" smtClean="0">
                <a:solidFill>
                  <a:srgbClr val="004C6F"/>
                </a:solidFill>
              </a:rPr>
              <a:t>para </a:t>
            </a:r>
            <a:r>
              <a:rPr lang="es-SV" dirty="0">
                <a:solidFill>
                  <a:srgbClr val="004C6F"/>
                </a:solidFill>
              </a:rPr>
              <a:t>financiar acciones de adaptación y </a:t>
            </a:r>
            <a:r>
              <a:rPr lang="es-SV" dirty="0" smtClean="0">
                <a:solidFill>
                  <a:srgbClr val="004C6F"/>
                </a:solidFill>
              </a:rPr>
              <a:t>desarrollo</a:t>
            </a:r>
            <a:endParaRPr lang="es-SV" dirty="0">
              <a:solidFill>
                <a:srgbClr val="004C6F"/>
              </a:solidFill>
            </a:endParaRPr>
          </a:p>
          <a:p>
            <a:pPr marL="234950" indent="-234950">
              <a:buFont typeface="Wingdings" pitchFamily="2" charset="2"/>
              <a:buChar char="Ø"/>
            </a:pPr>
            <a:r>
              <a:rPr lang="es-MX" b="1" dirty="0" smtClean="0">
                <a:solidFill>
                  <a:srgbClr val="BF5A00"/>
                </a:solidFill>
              </a:rPr>
              <a:t>Vinculación de negociaciones globales con objetivos nacionales y regionales:</a:t>
            </a:r>
            <a:endParaRPr lang="es-MX" b="1" dirty="0">
              <a:solidFill>
                <a:srgbClr val="BF5A00"/>
              </a:solidFill>
            </a:endParaRPr>
          </a:p>
          <a:p>
            <a:pPr marL="395288" lvl="1">
              <a:spcBef>
                <a:spcPct val="40000"/>
              </a:spcBef>
            </a:pPr>
            <a:r>
              <a:rPr lang="es-SV" dirty="0" smtClean="0">
                <a:solidFill>
                  <a:srgbClr val="004C6F"/>
                </a:solidFill>
              </a:rPr>
              <a:t>Enfoques </a:t>
            </a:r>
            <a:r>
              <a:rPr lang="es-SV" dirty="0">
                <a:solidFill>
                  <a:srgbClr val="004C6F"/>
                </a:solidFill>
              </a:rPr>
              <a:t>innovadores como la </a:t>
            </a:r>
            <a:r>
              <a:rPr lang="es-SV" dirty="0" err="1">
                <a:solidFill>
                  <a:srgbClr val="004C6F"/>
                </a:solidFill>
              </a:rPr>
              <a:t>MbA</a:t>
            </a:r>
            <a:r>
              <a:rPr lang="es-SV" dirty="0">
                <a:solidFill>
                  <a:srgbClr val="004C6F"/>
                </a:solidFill>
              </a:rPr>
              <a:t> tienen el potencial de contribuir a </a:t>
            </a:r>
            <a:r>
              <a:rPr lang="es-SV" dirty="0" smtClean="0">
                <a:solidFill>
                  <a:srgbClr val="004C6F"/>
                </a:solidFill>
              </a:rPr>
              <a:t>una </a:t>
            </a:r>
            <a:r>
              <a:rPr lang="es-SV" dirty="0">
                <a:solidFill>
                  <a:srgbClr val="004C6F"/>
                </a:solidFill>
              </a:rPr>
              <a:t>agenda regional con enormes coincidencias para los países, lo cual </a:t>
            </a:r>
            <a:r>
              <a:rPr lang="es-SV" dirty="0" smtClean="0">
                <a:solidFill>
                  <a:srgbClr val="004C6F"/>
                </a:solidFill>
              </a:rPr>
              <a:t>pudiera </a:t>
            </a:r>
            <a:r>
              <a:rPr lang="es-SV" dirty="0">
                <a:solidFill>
                  <a:srgbClr val="004C6F"/>
                </a:solidFill>
              </a:rPr>
              <a:t>sentar bases para </a:t>
            </a:r>
            <a:r>
              <a:rPr lang="es-SV" dirty="0" smtClean="0">
                <a:solidFill>
                  <a:srgbClr val="004C6F"/>
                </a:solidFill>
              </a:rPr>
              <a:t>posicionamientos </a:t>
            </a:r>
            <a:r>
              <a:rPr lang="es-SV" dirty="0">
                <a:solidFill>
                  <a:srgbClr val="004C6F"/>
                </a:solidFill>
              </a:rPr>
              <a:t>compartidos ante la CMNUCC, </a:t>
            </a:r>
            <a:r>
              <a:rPr lang="es-SV" dirty="0" smtClean="0">
                <a:solidFill>
                  <a:srgbClr val="004C6F"/>
                </a:solidFill>
              </a:rPr>
              <a:t>articulados </a:t>
            </a:r>
            <a:r>
              <a:rPr lang="es-SV" dirty="0">
                <a:solidFill>
                  <a:srgbClr val="004C6F"/>
                </a:solidFill>
              </a:rPr>
              <a:t>con objetivos nacionales de adaptación, mitigación y desarrollo, con los énfasis y matices propios de cada país</a:t>
            </a:r>
          </a:p>
        </p:txBody>
      </p:sp>
    </p:spTree>
    <p:extLst>
      <p:ext uri="{BB962C8B-B14F-4D97-AF65-F5344CB8AC3E}">
        <p14:creationId xmlns:p14="http://schemas.microsoft.com/office/powerpoint/2010/main" val="32542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7103</TotalTime>
  <Words>1034</Words>
  <Application>Microsoft Office PowerPoint</Application>
  <PresentationFormat>Presentación en pantalla (4:3)</PresentationFormat>
  <Paragraphs>82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Impactos y amenazas del Cambio Climático  en Centroamérica</vt:lpstr>
      <vt:lpstr>Contexto</vt:lpstr>
      <vt:lpstr>Respuestas</vt:lpstr>
      <vt:lpstr>Respuestas</vt:lpstr>
      <vt:lpstr>Mitigación basada en la Adaptación (MbA)</vt:lpstr>
      <vt:lpstr>Dimensiones críticas de la MbA</vt:lpstr>
      <vt:lpstr>Dimensiones críticas de la MbA</vt:lpstr>
      <vt:lpstr>Implicaciones para políticas</vt:lpstr>
      <vt:lpstr>Presentación de PowerPoint</vt:lpstr>
    </vt:vector>
  </TitlesOfParts>
  <Company>Fundación PRISMA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Ileana Gómez</dc:creator>
  <cp:lastModifiedBy>Nelson Cuéllar</cp:lastModifiedBy>
  <cp:revision>655</cp:revision>
  <dcterms:created xsi:type="dcterms:W3CDTF">2011-01-25T16:19:06Z</dcterms:created>
  <dcterms:modified xsi:type="dcterms:W3CDTF">2013-10-15T04:21:03Z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0008008220000000000001024100</vt:lpwstr>
  </property>
</Properties>
</file>