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tableStyles+xml" PartName="/ppt/tableStyles.xml"/>
  <Default ContentType="image/tiff" Extension="tiff"/>
  <Override ContentType="application/vnd.openxmlformats-officedocument.drawingml.chart+xml" PartName="/ppt/charts/chart3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8" r:id="rId2"/>
    <p:sldId id="279" r:id="rId3"/>
    <p:sldId id="280" r:id="rId4"/>
    <p:sldId id="285" r:id="rId5"/>
    <p:sldId id="283" r:id="rId6"/>
    <p:sldId id="286" r:id="rId7"/>
    <p:sldId id="292" r:id="rId8"/>
    <p:sldId id="291" r:id="rId9"/>
    <p:sldId id="293" r:id="rId10"/>
    <p:sldId id="294" r:id="rId11"/>
    <p:sldId id="287" r:id="rId12"/>
    <p:sldId id="288" r:id="rId13"/>
    <p:sldId id="301" r:id="rId14"/>
    <p:sldId id="295" r:id="rId15"/>
    <p:sldId id="281" r:id="rId16"/>
    <p:sldId id="298" r:id="rId17"/>
    <p:sldId id="296" r:id="rId18"/>
    <p:sldId id="297" r:id="rId19"/>
    <p:sldId id="300" r:id="rId20"/>
    <p:sldId id="290" r:id="rId21"/>
  </p:sldIdLst>
  <p:sldSz cx="9144000" cy="6858000" type="screen4x3"/>
  <p:notesSz cx="7004050" cy="929005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6F"/>
    <a:srgbClr val="BF5A00"/>
    <a:srgbClr val="B04717"/>
    <a:srgbClr val="BEE8FF"/>
    <a:srgbClr val="96B7C6"/>
    <a:srgbClr val="FFFF00"/>
    <a:srgbClr val="B1CAE1"/>
    <a:srgbClr val="B1C7E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644" autoAdjust="0"/>
    <p:restoredTop sz="99648" autoAdjust="0"/>
  </p:normalViewPr>
  <p:slideViewPr>
    <p:cSldViewPr>
      <p:cViewPr>
        <p:scale>
          <a:sx n="90" d="100"/>
          <a:sy n="90" d="100"/>
        </p:scale>
        <p:origin x="-1128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44" y="-78"/>
      </p:cViewPr>
      <p:guideLst>
        <p:guide orient="horz" pos="2926"/>
        <p:guide pos="220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PEA%20y%20PE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Modulo%20II%20-%20valores%20absolutos%20-%20LIST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sma\Mujer%20Rural%20Joven\Cuantitativo\Tablas%20finales\Modulo%20II%20-%20valores%20absolutos%20-%20LIS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plotArea>
      <c:layout/>
      <c:barChart>
        <c:barDir val="col"/>
        <c:grouping val="percentStacked"/>
        <c:ser>
          <c:idx val="0"/>
          <c:order val="0"/>
          <c:tx>
            <c:strRef>
              <c:f>Rurales!$Q$9</c:f>
              <c:strCache>
                <c:ptCount val="1"/>
                <c:pt idx="0">
                  <c:v>PEA</c:v>
                </c:pt>
              </c:strCache>
            </c:strRef>
          </c:tx>
          <c:cat>
            <c:strRef>
              <c:f>Rurales!$P$10:$P$13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Rurales!$Q$10:$Q$13</c:f>
              <c:numCache>
                <c:formatCode>###0</c:formatCode>
                <c:ptCount val="4"/>
                <c:pt idx="0">
                  <c:v>11209</c:v>
                </c:pt>
                <c:pt idx="1">
                  <c:v>39089</c:v>
                </c:pt>
                <c:pt idx="2">
                  <c:v>48421</c:v>
                </c:pt>
                <c:pt idx="3">
                  <c:v>77775</c:v>
                </c:pt>
              </c:numCache>
            </c:numRef>
          </c:val>
        </c:ser>
        <c:ser>
          <c:idx val="1"/>
          <c:order val="1"/>
          <c:tx>
            <c:strRef>
              <c:f>Rurales!$R$9</c:f>
              <c:strCache>
                <c:ptCount val="1"/>
                <c:pt idx="0">
                  <c:v>Estudiantes</c:v>
                </c:pt>
              </c:strCache>
            </c:strRef>
          </c:tx>
          <c:cat>
            <c:strRef>
              <c:f>Rurales!$P$10:$P$13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Rurales!$R$10:$R$13</c:f>
              <c:numCache>
                <c:formatCode>###0</c:formatCode>
                <c:ptCount val="4"/>
                <c:pt idx="0">
                  <c:v>58252</c:v>
                </c:pt>
                <c:pt idx="1">
                  <c:v>18680</c:v>
                </c:pt>
                <c:pt idx="2">
                  <c:v>2178</c:v>
                </c:pt>
                <c:pt idx="3">
                  <c:v>1710</c:v>
                </c:pt>
              </c:numCache>
            </c:numRef>
          </c:val>
        </c:ser>
        <c:ser>
          <c:idx val="2"/>
          <c:order val="2"/>
          <c:tx>
            <c:strRef>
              <c:f>Rurales!$S$9</c:f>
              <c:strCache>
                <c:ptCount val="1"/>
                <c:pt idx="0">
                  <c:v>Tareas del hogar</c:v>
                </c:pt>
              </c:strCache>
            </c:strRef>
          </c:tx>
          <c:cat>
            <c:strRef>
              <c:f>Rurales!$P$10:$P$13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Rurales!$S$10:$S$13</c:f>
              <c:numCache>
                <c:formatCode>###0</c:formatCode>
                <c:ptCount val="4"/>
                <c:pt idx="0">
                  <c:v>34806</c:v>
                </c:pt>
                <c:pt idx="1">
                  <c:v>96009</c:v>
                </c:pt>
                <c:pt idx="2">
                  <c:v>98256</c:v>
                </c:pt>
                <c:pt idx="3">
                  <c:v>221860</c:v>
                </c:pt>
              </c:numCache>
            </c:numRef>
          </c:val>
        </c:ser>
        <c:ser>
          <c:idx val="3"/>
          <c:order val="3"/>
          <c:tx>
            <c:strRef>
              <c:f>Rurales!$T$9</c:f>
              <c:strCache>
                <c:ptCount val="1"/>
                <c:pt idx="0">
                  <c:v>Otros</c:v>
                </c:pt>
              </c:strCache>
            </c:strRef>
          </c:tx>
          <c:cat>
            <c:strRef>
              <c:f>Rurales!$P$10:$P$13</c:f>
              <c:strCache>
                <c:ptCount val="4"/>
                <c:pt idx="0">
                  <c:v>Entre 14 y 17 años</c:v>
                </c:pt>
                <c:pt idx="1">
                  <c:v>Entre 18 y 25 años</c:v>
                </c:pt>
                <c:pt idx="2">
                  <c:v>Entre 26 y 35 años</c:v>
                </c:pt>
                <c:pt idx="3">
                  <c:v>Mayores de 35</c:v>
                </c:pt>
              </c:strCache>
            </c:strRef>
          </c:cat>
          <c:val>
            <c:numRef>
              <c:f>Rurales!$T$10:$T$13</c:f>
              <c:numCache>
                <c:formatCode>###0</c:formatCode>
                <c:ptCount val="4"/>
                <c:pt idx="0">
                  <c:v>930</c:v>
                </c:pt>
                <c:pt idx="1">
                  <c:v>1550</c:v>
                </c:pt>
                <c:pt idx="2">
                  <c:v>1421</c:v>
                </c:pt>
                <c:pt idx="3">
                  <c:v>13884</c:v>
                </c:pt>
              </c:numCache>
            </c:numRef>
          </c:val>
        </c:ser>
        <c:overlap val="100"/>
        <c:axId val="61498112"/>
        <c:axId val="61499648"/>
      </c:barChart>
      <c:catAx>
        <c:axId val="614981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 baseline="0"/>
            </a:pPr>
            <a:endParaRPr lang="es-SV"/>
          </a:p>
        </c:txPr>
        <c:crossAx val="61499648"/>
        <c:crosses val="autoZero"/>
        <c:auto val="1"/>
        <c:lblAlgn val="ctr"/>
        <c:lblOffset val="100"/>
      </c:catAx>
      <c:valAx>
        <c:axId val="6149964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 sz="1400" baseline="0"/>
            </a:pPr>
            <a:endParaRPr lang="es-SV"/>
          </a:p>
        </c:txPr>
        <c:crossAx val="614981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 sz="1400" baseline="0"/>
          </a:pPr>
          <a:endParaRPr lang="es-SV"/>
        </a:p>
      </c:txPr>
    </c:legend>
    <c:plotVisOnly val="1"/>
  </c:chart>
  <c:spPr>
    <a:ln>
      <a:solidFill>
        <a:srgbClr val="004C6F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plotArea>
      <c:layout/>
      <c:barChart>
        <c:barDir val="col"/>
        <c:grouping val="clustered"/>
        <c:ser>
          <c:idx val="1"/>
          <c:order val="0"/>
          <c:tx>
            <c:strRef>
              <c:f>'C5'!$N$75:$O$75</c:f>
              <c:strCache>
                <c:ptCount val="1"/>
                <c:pt idx="0">
                  <c:v>Años de educación Mujer Urbana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SV"/>
              </a:p>
            </c:txPr>
            <c:showVal val="1"/>
          </c:dLbls>
          <c:cat>
            <c:strRef>
              <c:f>'C5'!$P$72:$R$73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'C5'!$P$75:$R$75</c:f>
              <c:numCache>
                <c:formatCode>0.0</c:formatCode>
                <c:ptCount val="3"/>
                <c:pt idx="0">
                  <c:v>7.55</c:v>
                </c:pt>
                <c:pt idx="1">
                  <c:v>9.4700000000000006</c:v>
                </c:pt>
                <c:pt idx="2">
                  <c:v>8.9700000000000006</c:v>
                </c:pt>
              </c:numCache>
            </c:numRef>
          </c:val>
        </c:ser>
        <c:ser>
          <c:idx val="0"/>
          <c:order val="1"/>
          <c:tx>
            <c:strRef>
              <c:f>'C5'!$N$74:$O$74</c:f>
              <c:strCache>
                <c:ptCount val="1"/>
                <c:pt idx="0">
                  <c:v>Años de educación Mujer Rural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s-SV"/>
              </a:p>
            </c:txPr>
            <c:showVal val="1"/>
          </c:dLbls>
          <c:cat>
            <c:strRef>
              <c:f>'C5'!$P$72:$R$73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'C5'!$P$74:$R$74</c:f>
              <c:numCache>
                <c:formatCode>0.0</c:formatCode>
                <c:ptCount val="3"/>
                <c:pt idx="0">
                  <c:v>6.22</c:v>
                </c:pt>
                <c:pt idx="1">
                  <c:v>6.3</c:v>
                </c:pt>
                <c:pt idx="2">
                  <c:v>4.6199999999999966</c:v>
                </c:pt>
              </c:numCache>
            </c:numRef>
          </c:val>
        </c:ser>
        <c:axId val="82110336"/>
        <c:axId val="108675456"/>
      </c:barChart>
      <c:catAx>
        <c:axId val="821103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s-SV"/>
          </a:p>
        </c:txPr>
        <c:crossAx val="108675456"/>
        <c:crosses val="autoZero"/>
        <c:auto val="1"/>
        <c:lblAlgn val="ctr"/>
        <c:lblOffset val="100"/>
      </c:catAx>
      <c:valAx>
        <c:axId val="108675456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es-SV"/>
          </a:p>
        </c:txPr>
        <c:crossAx val="821103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s-SV"/>
        </a:p>
      </c:txPr>
    </c:legend>
    <c:plotVisOnly val="1"/>
  </c:chart>
  <c:spPr>
    <a:solidFill>
      <a:schemeClr val="bg1"/>
    </a:solidFill>
    <a:ln>
      <a:noFill/>
    </a:ln>
  </c:spPr>
  <c:txPr>
    <a:bodyPr/>
    <a:lstStyle/>
    <a:p>
      <a:pPr>
        <a:defRPr sz="1100" baseline="0"/>
      </a:pPr>
      <a:endParaRPr lang="es-SV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plotArea>
      <c:layout/>
      <c:lineChart>
        <c:grouping val="standard"/>
        <c:ser>
          <c:idx val="0"/>
          <c:order val="0"/>
          <c:tx>
            <c:strRef>
              <c:f>'C5'!$O$54</c:f>
              <c:strCache>
                <c:ptCount val="1"/>
                <c:pt idx="0">
                  <c:v>Cantidad de hijos promedio (RURAL)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2562446456136497E-2"/>
                  <c:y val="-7.9679025280837201E-2"/>
                </c:manualLayout>
              </c:layout>
              <c:showVal val="1"/>
            </c:dLbl>
            <c:dLbl>
              <c:idx val="1"/>
              <c:layout>
                <c:manualLayout>
                  <c:x val="-2.5069384951262739E-2"/>
                  <c:y val="-0.10457872068109975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100"/>
                </a:pPr>
                <a:endParaRPr lang="es-SV"/>
              </a:p>
            </c:txPr>
            <c:showVal val="1"/>
          </c:dLbls>
          <c:cat>
            <c:strRef>
              <c:f>'C5'!$P$53:$R$53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'C5'!$P$54:$R$54</c:f>
              <c:numCache>
                <c:formatCode>0.00</c:formatCode>
                <c:ptCount val="3"/>
                <c:pt idx="0">
                  <c:v>1.1399999999999895</c:v>
                </c:pt>
                <c:pt idx="1">
                  <c:v>1.6600000000000001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'C5'!$O$55</c:f>
              <c:strCache>
                <c:ptCount val="1"/>
                <c:pt idx="0">
                  <c:v>Cantidad de hijos promedio (URBANA)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2.5069384951262748E-3"/>
                  <c:y val="3.485918143917887E-2"/>
                </c:manualLayout>
              </c:layout>
              <c:showVal val="1"/>
            </c:dLbl>
            <c:dLbl>
              <c:idx val="1"/>
              <c:layout>
                <c:manualLayout>
                  <c:x val="2.5069384951262748E-3"/>
                  <c:y val="5.4779329880575572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100"/>
                </a:pPr>
                <a:endParaRPr lang="es-SV"/>
              </a:p>
            </c:txPr>
            <c:showVal val="1"/>
          </c:dLbls>
          <c:cat>
            <c:strRef>
              <c:f>'C5'!$P$53:$R$53</c:f>
              <c:strCache>
                <c:ptCount val="3"/>
                <c:pt idx="0">
                  <c:v> 14 a 17 años</c:v>
                </c:pt>
                <c:pt idx="1">
                  <c:v> 18 a 25 años</c:v>
                </c:pt>
                <c:pt idx="2">
                  <c:v>26 a 35 años</c:v>
                </c:pt>
              </c:strCache>
            </c:strRef>
          </c:cat>
          <c:val>
            <c:numRef>
              <c:f>'C5'!$P$55:$R$55</c:f>
              <c:numCache>
                <c:formatCode>0.00</c:formatCode>
                <c:ptCount val="3"/>
                <c:pt idx="0">
                  <c:v>1.1499999999999895</c:v>
                </c:pt>
                <c:pt idx="1">
                  <c:v>1.5</c:v>
                </c:pt>
                <c:pt idx="2">
                  <c:v>2.3099999999999987</c:v>
                </c:pt>
              </c:numCache>
            </c:numRef>
          </c:val>
        </c:ser>
        <c:marker val="1"/>
        <c:axId val="68556288"/>
        <c:axId val="69473024"/>
      </c:lineChart>
      <c:catAx>
        <c:axId val="685562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100"/>
            </a:pPr>
            <a:endParaRPr lang="es-SV"/>
          </a:p>
        </c:txPr>
        <c:crossAx val="69473024"/>
        <c:crosses val="autoZero"/>
        <c:auto val="1"/>
        <c:lblAlgn val="ctr"/>
        <c:lblOffset val="100"/>
      </c:catAx>
      <c:valAx>
        <c:axId val="69473024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lang="en-US" sz="1100"/>
            </a:pPr>
            <a:endParaRPr lang="es-SV"/>
          </a:p>
        </c:txPr>
        <c:crossAx val="685562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 sz="1100"/>
          </a:pPr>
          <a:endParaRPr lang="es-SV"/>
        </a:p>
      </c:txPr>
    </c:legend>
    <c:plotVisOnly val="1"/>
  </c:chart>
  <c:spPr>
    <a:ln>
      <a:noFill/>
    </a:ln>
  </c:spPr>
  <c:txPr>
    <a:bodyPr/>
    <a:lstStyle/>
    <a:p>
      <a:pPr>
        <a:defRPr baseline="0"/>
      </a:pPr>
      <a:endParaRPr lang="es-SV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EDA5AE0B-93EC-4C28-B7D9-BE15D90219C5}" type="datetimeFigureOut">
              <a:rPr lang="es-SV"/>
              <a:pPr>
                <a:defRPr/>
              </a:pPr>
              <a:t>20/11/2012</a:t>
            </a:fld>
            <a:endParaRPr lang="es-SV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8D48C11F-C396-4F02-BAAF-60294A7951DA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298BEFA-D9E0-4BC2-9479-49E748629FD1}" type="datetimeFigureOut">
              <a:rPr lang="es-SV"/>
              <a:pPr>
                <a:defRPr/>
              </a:pPr>
              <a:t>20/11/2012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35BF2A1-F45B-42A1-966C-B8998DD2514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8B4D-DB81-453D-848D-FA6B45FE5520}" type="datetimeFigureOut">
              <a:rPr lang="es-SV"/>
              <a:pPr>
                <a:defRPr/>
              </a:pPr>
              <a:t>20/11/2012</a:t>
            </a:fld>
            <a:endParaRPr lang="es-SV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21249-FDFE-4B7E-BF98-90B86CB195B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aster-Es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5A161-B481-4C04-A6A5-7AB68779416B}" type="datetimeFigureOut">
              <a:rPr lang="es-SV"/>
              <a:pPr>
                <a:defRPr/>
              </a:pPr>
              <a:t>20/11/2012</a:t>
            </a:fld>
            <a:endParaRPr lang="es-SV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8E34-610F-4FCF-A2A7-A99711D4C22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10" name="9 Rectángulo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4AE676-15AA-4CDA-8BF8-EE1EE63EEC9F}" type="datetimeFigureOut">
              <a:rPr lang="es-SV"/>
              <a:pPr>
                <a:defRPr/>
              </a:pPr>
              <a:t>20/11/2012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D62065-6FF0-42EB-8954-C785F9E68E4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6 Imagen" descr="Portada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4 CuadroTexto"/>
          <p:cNvSpPr txBox="1">
            <a:spLocks noChangeArrowheads="1"/>
          </p:cNvSpPr>
          <p:nvPr/>
        </p:nvSpPr>
        <p:spPr bwMode="auto">
          <a:xfrm>
            <a:off x="381000" y="673100"/>
            <a:ext cx="6781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BAA27"/>
                </a:solidFill>
                <a:latin typeface="Book Antiqua" pitchFamily="18" charset="0"/>
              </a:rPr>
              <a:t> </a:t>
            </a:r>
            <a:br>
              <a:rPr lang="en-US" sz="3200" b="1">
                <a:solidFill>
                  <a:srgbClr val="8BAA27"/>
                </a:solidFill>
                <a:latin typeface="Book Antiqua" pitchFamily="18" charset="0"/>
              </a:rPr>
            </a:br>
            <a:endParaRPr lang="en-US" sz="3200" b="1">
              <a:solidFill>
                <a:srgbClr val="8BAA27"/>
              </a:solidFill>
              <a:latin typeface="Book Antiqua" pitchFamily="18" charset="0"/>
            </a:endParaRPr>
          </a:p>
        </p:txBody>
      </p:sp>
      <p:sp>
        <p:nvSpPr>
          <p:cNvPr id="5124" name="4 CuadroTexto"/>
          <p:cNvSpPr txBox="1">
            <a:spLocks noChangeArrowheads="1"/>
          </p:cNvSpPr>
          <p:nvPr/>
        </p:nvSpPr>
        <p:spPr bwMode="auto">
          <a:xfrm>
            <a:off x="251520" y="4797152"/>
            <a:ext cx="8712968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SV" sz="3300" b="1" dirty="0" smtClean="0">
                <a:solidFill>
                  <a:schemeClr val="bg1"/>
                </a:solidFill>
                <a:latin typeface="Book Antiqua" pitchFamily="18" charset="0"/>
              </a:rPr>
              <a:t>Las mujeres rurales jóvenes de El Salvador:</a:t>
            </a:r>
            <a:r>
              <a:rPr lang="es-SV" sz="3600" b="1" dirty="0" smtClean="0">
                <a:solidFill>
                  <a:schemeClr val="bg1"/>
                </a:solidFill>
                <a:latin typeface="Book Antiqua" pitchFamily="18" charset="0"/>
              </a:rPr>
              <a:t/>
            </a:r>
            <a:br>
              <a:rPr lang="es-SV" sz="3600" b="1" dirty="0" smtClean="0">
                <a:solidFill>
                  <a:schemeClr val="bg1"/>
                </a:solidFill>
                <a:latin typeface="Book Antiqua" pitchFamily="18" charset="0"/>
              </a:rPr>
            </a:br>
            <a:r>
              <a:rPr lang="es-SV" sz="2800" b="1" dirty="0" smtClean="0">
                <a:solidFill>
                  <a:schemeClr val="bg1"/>
                </a:solidFill>
                <a:latin typeface="Book Antiqua" pitchFamily="18" charset="0"/>
              </a:rPr>
              <a:t>sueños, logros y retos</a:t>
            </a:r>
            <a:endParaRPr lang="es-SV" sz="36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pic>
        <p:nvPicPr>
          <p:cNvPr id="7" name="6 Imagen" descr="NuevasTrenzas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980728"/>
            <a:ext cx="2376264" cy="1096029"/>
          </a:xfrm>
          <a:prstGeom prst="rect">
            <a:avLst/>
          </a:prstGeom>
        </p:spPr>
      </p:pic>
      <p:pic>
        <p:nvPicPr>
          <p:cNvPr id="8" name="7 Imagen" descr="20aniversario-3-Completo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908720"/>
            <a:ext cx="2742969" cy="108012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4716016" y="6114782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err="1" smtClean="0">
                <a:solidFill>
                  <a:schemeClr val="bg1"/>
                </a:solidFill>
              </a:rPr>
              <a:t>Miercoles</a:t>
            </a:r>
            <a:r>
              <a:rPr lang="en-US" sz="1600" b="1" dirty="0" smtClean="0">
                <a:solidFill>
                  <a:schemeClr val="bg1"/>
                </a:solidFill>
              </a:rPr>
              <a:t> 21 de </a:t>
            </a:r>
            <a:r>
              <a:rPr lang="en-US" sz="1600" b="1" dirty="0" err="1" smtClean="0">
                <a:solidFill>
                  <a:schemeClr val="bg1"/>
                </a:solidFill>
              </a:rPr>
              <a:t>Noviembre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de 2012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5868144" cy="525658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b="1" dirty="0" lang="es-MX" smtClean="0" sz="188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Las MRJ que se incorporan en la PEA lo hacen en actividades distintas a la agricultura, especialmente, el comercio y los servicios.</a:t>
            </a:r>
          </a:p>
          <a:p>
            <a:pPr>
              <a:spcAft>
                <a:spcPts val="600"/>
              </a:spcAft>
            </a:pPr>
            <a:r>
              <a:rPr b="1" dirty="0" lang="es-MX" smtClean="0" sz="188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Menos del 5% tienen ingresos agropecuarios.</a:t>
            </a:r>
          </a:p>
          <a:p>
            <a:pPr>
              <a:spcAft>
                <a:spcPts val="600"/>
              </a:spcAft>
            </a:pPr>
            <a:r>
              <a:rPr b="1" dirty="0" lang="es-MX" smtClean="0" sz="188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Los  cultivos de patio (69%) son </a:t>
            </a:r>
            <a:r>
              <a:rPr b="1" dirty="0" lang="es-PE" smtClean="0" sz="188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parte de sus estrategias para asegurar la alimentación de sus familias. </a:t>
            </a:r>
          </a:p>
          <a:p>
            <a:pPr>
              <a:spcAft>
                <a:spcPts val="600"/>
              </a:spcAft>
            </a:pPr>
            <a:r>
              <a:rPr b="1" dirty="0" lang="es-ES" smtClean="0" sz="188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Una minoría ha diversificado su producción agrícola, debido a la participación en experiencias innovadoras que aportan a la seguridad alimentaria de las familias y mantiene su relación con la tierra.</a:t>
            </a:r>
          </a:p>
          <a:p>
            <a:pPr>
              <a:spcAft>
                <a:spcPts val="600"/>
              </a:spcAft>
            </a:pPr>
            <a:r>
              <a:rPr b="1" dirty="0" lang="es-ES" smtClean="0" sz="188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El impacto de los proyectos es </a:t>
            </a:r>
            <a:r>
              <a:rPr b="1" dirty="0" lang="es-PE" smtClean="0" sz="188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en la capacidad productiva, en su oportunidad de mejorar ingresos, ampliar la variedad de alimentos.</a:t>
            </a:r>
            <a:endParaRPr dirty="0" lang="es-SV" sz="1880"/>
          </a:p>
        </p:txBody>
      </p:sp>
      <p:pic>
        <p:nvPicPr>
          <p:cNvPr descr="DemostracionBocachi-ElPortillo-PNUMA_Dic60020.JPG" id="4" name="3 Imagen"/>
          <p:cNvPicPr>
            <a:picLocks noChangeAspect="1"/>
          </p:cNvPicPr>
          <p:nvPr/>
        </p:nvPicPr>
        <p:blipFill>
          <a:blip cstate="print" r:embed="rId2">
            <a:lum contrast="62000"/>
          </a:blip>
          <a:srcRect b="65"/>
          <a:stretch>
            <a:fillRect/>
          </a:stretch>
        </p:blipFill>
        <p:spPr>
          <a:xfrm>
            <a:off x="6660232" y="1124744"/>
            <a:ext cx="2070202" cy="2808312"/>
          </a:xfrm>
          <a:prstGeom prst="rect">
            <a:avLst/>
          </a:prstGeom>
          <a:ln>
            <a:solidFill>
              <a:srgbClr val="004C6F"/>
            </a:solidFill>
          </a:ln>
        </p:spPr>
      </p:pic>
      <p:pic>
        <p:nvPicPr>
          <p:cNvPr descr="P1010155.JPG" id="5" name="4 Imagen"/>
          <p:cNvPicPr>
            <a:picLocks noChangeAspect="1"/>
          </p:cNvPicPr>
          <p:nvPr/>
        </p:nvPicPr>
        <p:blipFill>
          <a:blip cstate="print" r:embed="rId3"/>
          <a:srcRect r="33"/>
          <a:stretch>
            <a:fillRect/>
          </a:stretch>
        </p:blipFill>
        <p:spPr>
          <a:xfrm>
            <a:off x="6300192" y="4077072"/>
            <a:ext cx="2736304" cy="2186862"/>
          </a:xfrm>
          <a:prstGeom prst="rect">
            <a:avLst/>
          </a:prstGeom>
          <a:ln>
            <a:solidFill>
              <a:srgbClr val="004C6F"/>
            </a:solidFill>
          </a:ln>
        </p:spPr>
      </p:pic>
      <p:sp>
        <p:nvSpPr>
          <p:cNvPr id="6" name="5 Pentágono"/>
          <p:cNvSpPr/>
          <p:nvPr/>
        </p:nvSpPr>
        <p:spPr>
          <a:xfrm>
            <a:off x="179512" y="188640"/>
            <a:ext cx="8784976" cy="576064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SV" smtClean="0" sz="2400">
                <a:latin charset="0" pitchFamily="18" typeface="Book Antiqua"/>
              </a:rPr>
              <a:t>Las mujeres jóvenes en el desarrollo rural</a:t>
            </a:r>
          </a:p>
        </p:txBody>
      </p: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052736"/>
            <a:ext cx="5544616" cy="532859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b="1" dirty="0" lang="es-MX" smtClean="0" sz="182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Los grupos focales revelan que existen formas de liderazgo más explícito y público de las mujeres rurales jóvenes que las convierten en un motor de desarrollo y combate a la pobreza.</a:t>
            </a:r>
          </a:p>
          <a:p>
            <a:pPr>
              <a:spcAft>
                <a:spcPts val="600"/>
              </a:spcAft>
            </a:pPr>
            <a:r>
              <a:rPr b="1" dirty="0" lang="es-MX" smtClean="0" sz="182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El ejercicio público del liderazgo en los territorios tiene que ver con la posibilidad de llegar a reuniones, ser informadas, ganar seguridad, opinar, dar puntos de vista, decidir, empujar tareas que otras personas no puedan. </a:t>
            </a:r>
          </a:p>
          <a:p>
            <a:pPr>
              <a:spcAft>
                <a:spcPts val="600"/>
              </a:spcAft>
            </a:pPr>
            <a:r>
              <a:rPr b="1" dirty="0" lang="es-PE" smtClean="0" sz="182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La extensión de la nuevas tecnologías de información cambia las formas de sociabilidad del segmento más joven de la población rural. Para las mujeres rurales jóvenes implica acceso más abierto a información, nuevas formas de expresión y contacto entre pares y otros.</a:t>
            </a:r>
            <a:endParaRPr dirty="0" lang="es-SV" sz="1820"/>
          </a:p>
        </p:txBody>
      </p:sp>
      <p:sp>
        <p:nvSpPr>
          <p:cNvPr id="7" name="6 Pentágono"/>
          <p:cNvSpPr/>
          <p:nvPr/>
        </p:nvSpPr>
        <p:spPr>
          <a:xfrm>
            <a:off x="179512" y="188640"/>
            <a:ext cx="8784976" cy="576064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SV" smtClean="0" sz="2400">
                <a:latin charset="0" pitchFamily="18" typeface="Book Antiqua"/>
              </a:rPr>
              <a:t>Liderazgo de las mujeres jóvenes en la gobernanza territorial</a:t>
            </a:r>
          </a:p>
        </p:txBody>
      </p:sp>
      <p:pic>
        <p:nvPicPr>
          <p:cNvPr descr="GrupoFocal-SanEstebanCatarina-NuevasTrenzas_Enero20 054.JPG" id="4" name="3 Imagen"/>
          <p:cNvPicPr>
            <a:picLocks noChangeAspect="1"/>
          </p:cNvPicPr>
          <p:nvPr/>
        </p:nvPicPr>
        <p:blipFill>
          <a:blip cstate="print" r:embed="rId2"/>
          <a:srcRect b="70"/>
          <a:stretch>
            <a:fillRect/>
          </a:stretch>
        </p:blipFill>
        <p:spPr>
          <a:xfrm>
            <a:off x="5652120" y="4574019"/>
            <a:ext cx="3312368" cy="1735301"/>
          </a:xfrm>
          <a:prstGeom prst="rect">
            <a:avLst/>
          </a:prstGeom>
          <a:ln>
            <a:solidFill>
              <a:srgbClr val="004C6F"/>
            </a:solidFill>
          </a:ln>
        </p:spPr>
      </p:pic>
      <p:pic>
        <p:nvPicPr>
          <p:cNvPr descr="IMG00558-20111119-1323.jpg" id="5" name="4 Imagen"/>
          <p:cNvPicPr>
            <a:picLocks noChangeAspect="1"/>
          </p:cNvPicPr>
          <p:nvPr/>
        </p:nvPicPr>
        <p:blipFill>
          <a:blip cstate="print" r:embed="rId3">
            <a:lum contrast="29000"/>
          </a:blip>
          <a:srcRect b="31"/>
          <a:stretch>
            <a:fillRect/>
          </a:stretch>
        </p:blipFill>
        <p:spPr>
          <a:xfrm flipH="1">
            <a:off x="6588224" y="1484784"/>
            <a:ext cx="2406461" cy="2664296"/>
          </a:xfrm>
          <a:prstGeom prst="rect">
            <a:avLst/>
          </a:prstGeom>
          <a:ln>
            <a:solidFill>
              <a:srgbClr val="004C6F"/>
            </a:solidFill>
          </a:ln>
        </p:spPr>
      </p:pic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196752"/>
            <a:ext cx="3643338" cy="4968552"/>
          </a:xfrm>
        </p:spPr>
        <p:txBody>
          <a:bodyPr/>
          <a:lstStyle/>
          <a:p>
            <a:pPr>
              <a:spcAft>
                <a:spcPts val="600"/>
              </a:spcAft>
              <a:buSzPct val="111000"/>
            </a:pPr>
            <a:r>
              <a:rPr b="1" dirty="0" lang="es-ES" smtClean="0" sz="22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Sobretodo, en educación básica </a:t>
            </a:r>
            <a:r>
              <a:rPr b="1" dirty="0" lang="es-MX" smtClean="0" sz="22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hay una tendencia a superar las diferencias urbano-rurales.</a:t>
            </a:r>
          </a:p>
          <a:p>
            <a:pPr lvl="0">
              <a:spcAft>
                <a:spcPts val="600"/>
              </a:spcAft>
            </a:pPr>
            <a:r>
              <a:rPr b="1" dirty="0" lang="es-MX" smtClean="0" sz="22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Las más jóvenes tienen oportunidades educativas con las que las mujeres rurales de mayor edad no cuentan o no han contado. </a:t>
            </a:r>
          </a:p>
        </p:txBody>
      </p:sp>
      <p:pic>
        <p:nvPicPr>
          <p:cNvPr descr="LaMontañona-PNUMA_Nov1 175.JPG" id="5" name="4 Imagen"/>
          <p:cNvPicPr>
            <a:picLocks noChangeAspect="1"/>
          </p:cNvPicPr>
          <p:nvPr/>
        </p:nvPicPr>
        <p:blipFill>
          <a:blip cstate="print" r:embed="rId2"/>
          <a:srcRect b="59"/>
          <a:stretch>
            <a:fillRect/>
          </a:stretch>
        </p:blipFill>
        <p:spPr>
          <a:xfrm flipH="1">
            <a:off x="6357950" y="1071546"/>
            <a:ext cx="2786082" cy="3286148"/>
          </a:xfrm>
          <a:prstGeom prst="rect">
            <a:avLst/>
          </a:prstGeom>
          <a:ln>
            <a:solidFill>
              <a:srgbClr val="004C6F"/>
            </a:solidFill>
          </a:ln>
        </p:spPr>
      </p:pic>
      <p:sp>
        <p:nvSpPr>
          <p:cNvPr id="8" name="7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SV" smtClean="0" sz="2400">
                <a:latin charset="0" pitchFamily="18" typeface="Book Antiqua"/>
              </a:rPr>
              <a:t>Las brechas de desigualdad </a:t>
            </a:r>
          </a:p>
        </p:txBody>
      </p:sp>
      <p:graphicFrame>
        <p:nvGraphicFramePr>
          <p:cNvPr id="7" name="6 Gráfico"/>
          <p:cNvGraphicFramePr/>
          <p:nvPr/>
        </p:nvGraphicFramePr>
        <p:xfrm>
          <a:off x="3857620" y="3643314"/>
          <a:ext cx="473825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714356"/>
            <a:ext cx="5000660" cy="2857520"/>
          </a:xfrm>
        </p:spPr>
        <p:txBody>
          <a:bodyPr/>
          <a:lstStyle/>
          <a:p>
            <a:pPr>
              <a:spcAft>
                <a:spcPts val="600"/>
              </a:spcAft>
              <a:buSzPct val="111000"/>
              <a:buNone/>
            </a:pPr>
            <a:r>
              <a:rPr b="1" dirty="0" lang="es-MX" smtClean="0" sz="22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 </a:t>
            </a:r>
            <a:endParaRPr b="1" dirty="0" lang="es-MX" smtClean="0" sz="2200">
              <a:solidFill>
                <a:srgbClr val="004C6F"/>
              </a:solidFill>
              <a:latin charset="0" pitchFamily="34" typeface="Arial"/>
              <a:cs charset="0" pitchFamily="34" typeface="Arial"/>
            </a:endParaRPr>
          </a:p>
          <a:p>
            <a:pPr lvl="0">
              <a:spcAft>
                <a:spcPts val="600"/>
              </a:spcAft>
            </a:pPr>
            <a:r>
              <a:rPr b="1" dirty="0" lang="es-MX" smtClean="0" sz="22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Conforme desciende la edad de las mujeres rurales jóvenes, estas se asemejan más a sus coetáneas urbanas respecto a la condición conyugal, la edad del primer hijo, estudios básicos y estrategias de ingresos.</a:t>
            </a:r>
            <a:endParaRPr b="1" dirty="0" lang="es-SV" smtClean="0" sz="2200">
              <a:solidFill>
                <a:srgbClr val="004C6F"/>
              </a:solidFill>
              <a:latin charset="0" pitchFamily="34" typeface="Arial"/>
              <a:cs charset="0" pitchFamily="34" typeface="Arial"/>
            </a:endParaRPr>
          </a:p>
        </p:txBody>
      </p:sp>
      <p:pic>
        <p:nvPicPr>
          <p:cNvPr descr="LaMontañona-PNUMA_Nov1 065.JPG" id="6" name="5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6215074" y="1071546"/>
            <a:ext cx="2780290" cy="3214710"/>
          </a:xfrm>
          <a:prstGeom prst="rect">
            <a:avLst/>
          </a:prstGeom>
          <a:ln>
            <a:solidFill>
              <a:srgbClr val="004C6F"/>
            </a:solidFill>
          </a:ln>
        </p:spPr>
      </p:pic>
      <p:sp>
        <p:nvSpPr>
          <p:cNvPr id="8" name="7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SV" smtClean="0" sz="2400">
                <a:latin charset="0" pitchFamily="18" typeface="Book Antiqua"/>
              </a:rPr>
              <a:t>Las brechas de desigualdad </a:t>
            </a:r>
          </a:p>
        </p:txBody>
      </p:sp>
      <p:graphicFrame>
        <p:nvGraphicFramePr>
          <p:cNvPr id="10" name="9 Gráfico"/>
          <p:cNvGraphicFramePr/>
          <p:nvPr/>
        </p:nvGraphicFramePr>
        <p:xfrm>
          <a:off x="357158" y="3857628"/>
          <a:ext cx="5643602" cy="24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208823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s-PE" sz="21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Las brechas de pobreza y edad inciden en el acceso a los servicios básicos en los hogares de las mujeres rurales jóvenes.</a:t>
            </a:r>
          </a:p>
          <a:p>
            <a:pPr>
              <a:spcAft>
                <a:spcPts val="600"/>
              </a:spcAft>
            </a:pPr>
            <a:r>
              <a:rPr lang="es-MX" sz="21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La presencia del Estado en las zonas rurales, a pesar de los avances observados durante la posguerra, se observa restringida a prestaciones básicas,  con menor acceso a servicios de salud especializados y educación media y superior.</a:t>
            </a:r>
            <a:endParaRPr lang="es-SV" sz="2100" dirty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Gráfico 16"/>
          <p:cNvPicPr>
            <a:picLocks noChangeArrowheads="1"/>
          </p:cNvPicPr>
          <p:nvPr/>
        </p:nvPicPr>
        <p:blipFill>
          <a:blip r:embed="rId2" cstate="print"/>
          <a:srcRect l="-698" t="-704" r="-781" b="-1043"/>
          <a:stretch>
            <a:fillRect/>
          </a:stretch>
        </p:blipFill>
        <p:spPr bwMode="auto">
          <a:xfrm>
            <a:off x="3059832" y="3356992"/>
            <a:ext cx="5904656" cy="2952328"/>
          </a:xfrm>
          <a:prstGeom prst="rect">
            <a:avLst/>
          </a:prstGeom>
          <a:noFill/>
          <a:ln w="9525">
            <a:solidFill>
              <a:srgbClr val="004C6F"/>
            </a:solidFill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323528" y="3645024"/>
            <a:ext cx="19442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i="1" dirty="0" smtClean="0">
                <a:solidFill>
                  <a:srgbClr val="BF5A00"/>
                </a:solidFill>
              </a:rPr>
              <a:t>Proporción de hogares con acceso a electricidad y agua potable, según zona urbano-rural y edad de la mujer jefe/cónyuge</a:t>
            </a:r>
            <a:endParaRPr lang="es-SV" sz="1600" i="1" dirty="0">
              <a:solidFill>
                <a:srgbClr val="BF5A00"/>
              </a:solidFill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2195736" y="4509120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7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Las brechas de desigualdad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556792"/>
            <a:ext cx="5544616" cy="4302810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b="1" dirty="0" lang="es-MX" smtClean="0" sz="20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Las mujeres rurales jóvenes son clave para fortalecer los lazos comunitarios que afianzan la seguridad ciudadana, el arraigo y la identidad de los territorios. Están más dispuestas a trabajar por cambiar las limitaciones de sus lugares de origen que a salir de estos en busca de mejorar sus condiciones de vida.</a:t>
            </a:r>
            <a:endParaRPr b="1" dirty="0" lang="es-SV" smtClean="0" sz="2050">
              <a:solidFill>
                <a:srgbClr val="004C6F"/>
              </a:solidFill>
              <a:latin charset="0" pitchFamily="34" typeface="Arial"/>
              <a:cs charset="0" pitchFamily="34" typeface="Arial"/>
            </a:endParaRPr>
          </a:p>
          <a:p>
            <a:pPr lvl="0">
              <a:spcAft>
                <a:spcPts val="600"/>
              </a:spcAft>
            </a:pPr>
            <a:r>
              <a:rPr b="1" dirty="0" lang="es-MX" smtClean="0" sz="20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Existen formas de liderazgo más explicito y público de las mujeres rurales jóvenes en ciertos territorios del país que las convierte en </a:t>
            </a:r>
            <a:r>
              <a:rPr b="1" dirty="0" i="1" lang="es-MX" smtClean="0" sz="20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actoras clave del desarrollo y combate a la pobreza</a:t>
            </a:r>
            <a:r>
              <a:rPr b="1" dirty="0" lang="es-MX" smtClean="0" sz="20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7929554" cy="928710"/>
          </a:xfrm>
          <a:prstGeom prst="rect">
            <a:avLst/>
          </a:prstGeom>
        </p:spPr>
        <p:txBody>
          <a:bodyPr/>
          <a:lstStyle/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b="1" baseline="0" cap="none" dirty="0" i="0" kern="1200" kumimoji="0" lang="es-SV" noProof="0" normalizeH="0" spc="0" strike="noStrike" sz="28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SV" smtClean="0" sz="2400">
                <a:latin charset="0" pitchFamily="18" typeface="Book Antiqua"/>
              </a:rPr>
              <a:t>Conclusiones</a:t>
            </a:r>
          </a:p>
        </p:txBody>
      </p:sp>
      <p:pic>
        <p:nvPicPr>
          <p:cNvPr descr="GrupoFocal4_NuevasTrenzas-Tacuba_Dic10 130.JPG" id="7" name="6 Imagen"/>
          <p:cNvPicPr>
            <a:picLocks noChangeAspect="1"/>
          </p:cNvPicPr>
          <p:nvPr/>
        </p:nvPicPr>
        <p:blipFill>
          <a:blip cstate="print" r:embed="rId2"/>
          <a:srcRect b="90" r="60"/>
          <a:stretch>
            <a:fillRect/>
          </a:stretch>
        </p:blipFill>
        <p:spPr>
          <a:xfrm>
            <a:off x="6156176" y="4077072"/>
            <a:ext cx="2664296" cy="1903069"/>
          </a:xfrm>
          <a:prstGeom prst="rect">
            <a:avLst/>
          </a:prstGeom>
          <a:ln>
            <a:solidFill>
              <a:srgbClr val="004C6F"/>
            </a:solidFill>
          </a:ln>
        </p:spPr>
      </p:pic>
      <p:pic>
        <p:nvPicPr>
          <p:cNvPr descr="GrupoFocal-SanEstebanCatarina-NuevasTrenzas_Enero20 004.JPG" id="8" name="7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5940152" y="1556792"/>
            <a:ext cx="2987824" cy="202484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4752528" cy="4781127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b="1" dirty="0" lang="es-MX" smtClean="0" sz="20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El interés de las mujeres rurales en las prácticas innovadoras (agricultura, incluyendo la agricultura orgánica y más sensibilidad ambiental) puede propiciar cambios en la dieta familiar, en la seguridad alimentaria y repercutir en el mejor manejo de los recursos naturales. </a:t>
            </a:r>
          </a:p>
          <a:p>
            <a:pPr lvl="0">
              <a:spcAft>
                <a:spcPts val="600"/>
              </a:spcAft>
            </a:pPr>
            <a:r>
              <a:rPr b="1" dirty="0" lang="es-MX" smtClean="0" sz="20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El mayor nivel educativo  alcanzado les da un alto potencial para la divulgación de conocimientos en nuevas prácticas agrícolas y en el manejo de recursos naturales. </a:t>
            </a:r>
            <a:endParaRPr b="1" dirty="0" lang="es-SV" smtClean="0" sz="2000">
              <a:solidFill>
                <a:srgbClr val="004C6F"/>
              </a:solidFill>
              <a:latin charset="0" pitchFamily="34" typeface="Arial"/>
              <a:cs charset="0" pitchFamily="34" typeface="Arial"/>
            </a:endParaRPr>
          </a:p>
          <a:p>
            <a:endParaRPr dirty="0" lang="es-SV" sz="2300"/>
          </a:p>
        </p:txBody>
      </p:sp>
      <p:sp>
        <p:nvSpPr>
          <p:cNvPr id="4" name="3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SV" smtClean="0" sz="2400">
                <a:latin charset="0" pitchFamily="18" typeface="Book Antiqua"/>
              </a:rPr>
              <a:t>Conclusiones</a:t>
            </a:r>
          </a:p>
        </p:txBody>
      </p:sp>
      <p:pic>
        <p:nvPicPr>
          <p:cNvPr descr="CapacitacionAlimentacionAlternativaAnimales-ElZapotal-PNUMA_Marzo28 0050.JPG" id="5" name="4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5580112" y="4005064"/>
            <a:ext cx="3272398" cy="217579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descr="DemostracionPlanesIntegralesFinca-ElZapotal-PNUMA_Febrero15 0040.JPG" id="6" name="5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5871245" y="1628800"/>
            <a:ext cx="2661195" cy="217579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708920"/>
            <a:ext cx="8568952" cy="1800200"/>
          </a:xfrm>
        </p:spPr>
        <p:txBody>
          <a:bodyPr/>
          <a:lstStyle/>
          <a:p>
            <a:pPr lvl="1">
              <a:buFont charset="0" pitchFamily="34" typeface="Arial"/>
              <a:buChar char="•"/>
            </a:pPr>
            <a:r>
              <a:rPr b="1" dirty="0" lang="es-MX" smtClean="0" sz="18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Programas productivos y ambientales innovadores.</a:t>
            </a:r>
          </a:p>
          <a:p>
            <a:pPr lvl="1">
              <a:buFont charset="0" pitchFamily="34" typeface="Arial"/>
              <a:buChar char="•"/>
            </a:pPr>
            <a:r>
              <a:rPr b="1" dirty="0" lang="es-MX" smtClean="0" sz="18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Programas de inserción laboral en diversas áreas de la gestión pública local o descentralizada.</a:t>
            </a:r>
          </a:p>
          <a:p>
            <a:pPr lvl="1">
              <a:buFont charset="0" pitchFamily="34" typeface="Arial"/>
              <a:buChar char="•"/>
            </a:pPr>
            <a:r>
              <a:rPr b="1" dirty="0" lang="es-MX" smtClean="0" sz="18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Alianzas con el sector empresarial.</a:t>
            </a:r>
          </a:p>
          <a:p>
            <a:pPr lvl="1">
              <a:buFont charset="0" pitchFamily="34" typeface="Arial"/>
              <a:buChar char="•"/>
            </a:pPr>
            <a:r>
              <a:rPr b="1" dirty="0" lang="es-MX" smtClean="0" sz="18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Programas para completar la educación superior, entre otros.</a:t>
            </a:r>
            <a:endParaRPr b="1" dirty="0" lang="es-SV" smtClean="0" sz="1800">
              <a:solidFill>
                <a:srgbClr val="004C6F"/>
              </a:solidFill>
              <a:latin charset="0" pitchFamily="34" typeface="Arial"/>
              <a:cs charset="0" pitchFamily="34" typeface="Arial"/>
            </a:endParaRPr>
          </a:p>
        </p:txBody>
      </p:sp>
      <p:pic>
        <p:nvPicPr>
          <p:cNvPr descr="alba-chalatenango040205-venta3.jpg" id="5" name="4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0" y="4572508"/>
            <a:ext cx="2411760" cy="18088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descr="GrupoFocal-NuevasTrenzas-Morazán_Dic3 0035.JPG" id="6" name="5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2411760" y="4571994"/>
            <a:ext cx="2411760" cy="18088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descr="IMG00554-20111119-1306.jpg" id="9" name="8 Imagen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6780245" y="4563888"/>
            <a:ext cx="2363755" cy="18174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descr="Sandra-Favorites_MaritzaE_Pacayas023.jpg" id="10" name="9 Imagen"/>
          <p:cNvPicPr>
            <a:picLocks noChangeAspect="1"/>
          </p:cNvPicPr>
          <p:nvPr/>
        </p:nvPicPr>
        <p:blipFill>
          <a:blip cstate="print" r:embed="rId5"/>
          <a:srcRect b="73" r="86"/>
          <a:stretch>
            <a:fillRect/>
          </a:stretch>
        </p:blipFill>
        <p:spPr>
          <a:xfrm>
            <a:off x="4644008" y="4571994"/>
            <a:ext cx="2376264" cy="180933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7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SV" smtClean="0" sz="2400">
                <a:latin charset="0" pitchFamily="18" typeface="Book Antiqua"/>
              </a:rPr>
              <a:t>Para repensar las políticas y programas rurales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79512" y="1268760"/>
            <a:ext cx="8784976" cy="132343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i="1" lang="es-MX" smtClean="0" sz="2000">
                <a:solidFill>
                  <a:srgbClr val="004C6F"/>
                </a:solidFill>
              </a:rPr>
              <a:t>Se vuelve necesario avanzar hacia un equilibrio entre las acciones de política dirigidas a contrarrestar la vulnerabilidad, aún existente, y otras acciones orientadas a impulsar los avances en el capital humano y social de las mujeres rurales jóvenes:</a:t>
            </a:r>
            <a:endParaRPr dirty="0" lang="en-US" sz="2000">
              <a:solidFill>
                <a:srgbClr val="004C6F"/>
              </a:solidFill>
            </a:endParaRPr>
          </a:p>
        </p:txBody>
      </p: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708920"/>
            <a:ext cx="8424936" cy="3600400"/>
          </a:xfrm>
        </p:spPr>
        <p:txBody>
          <a:bodyPr/>
          <a:lstStyle/>
          <a:p>
            <a:pPr algn="just"/>
            <a:r>
              <a:rPr lang="es-MX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Son las que mantienen los vínculos con la tierra, a través de los cultivos de patio existentes, en más del 90% de los hogares rurales.</a:t>
            </a:r>
          </a:p>
          <a:p>
            <a:pPr algn="just"/>
            <a:r>
              <a:rPr lang="es-MX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Tienen mayor arraigo con el territorio y hay canales potenciales para extender su liderazgo, gracias a las capacidades y habilidades alcanzadas.</a:t>
            </a:r>
          </a:p>
          <a:p>
            <a:pPr algn="just"/>
            <a:r>
              <a:rPr lang="es-MX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Están logrando una nueva mirada de las relaciones familiares y ganan paulatinamente más espacios para la valoración de su autonomía personal.</a:t>
            </a:r>
            <a:endParaRPr lang="es-SV" sz="24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endParaRPr lang="es-SV" dirty="0"/>
          </a:p>
        </p:txBody>
      </p:sp>
      <p:sp>
        <p:nvSpPr>
          <p:cNvPr id="5" name="4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Actoras de la innovación rural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1520" y="1220559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Es posible que la viabilidad de la vida rural dependa en gran medida de las mujeres rurales jóvenes en el cambiante mundo rural de El Salvador</a:t>
            </a:r>
            <a:r>
              <a:rPr lang="es-MX" sz="24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¿Qué programas o políticas se están implementando desde el Estado dirigidas a las mujeres rurales jóvenes?</a:t>
            </a:r>
          </a:p>
          <a:p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Se observan avances en las relaciones desiguales de poder entre los géneros?¿Cómo están cambiando los roles de género tradicionales? ¿Cómo se traduce esto </a:t>
            </a: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relación a la violencia en las zonas rurales?</a:t>
            </a:r>
            <a:endParaRPr lang="es-SV" sz="20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Cuáles son las oportunidades y limitaciones de la participación de las mujeres jóvenes en las iniciativas de desarrollo agropecuario y no agropecuario de las zonas rurales?</a:t>
            </a:r>
            <a:endParaRPr lang="es-SV" sz="20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SV" sz="20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Cuál sería una lista de acciones prioritarias a tomar para atender las brechas entre lo rural y lo urbano que limitan el desarrollo y la participación de las jóvenes de las zonas rurales?</a:t>
            </a:r>
            <a:endParaRPr lang="es-SV" sz="20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endParaRPr lang="es-SV" sz="2000" dirty="0" smtClean="0"/>
          </a:p>
          <a:p>
            <a:endParaRPr lang="es-SV" dirty="0"/>
          </a:p>
        </p:txBody>
      </p:sp>
      <p:sp>
        <p:nvSpPr>
          <p:cNvPr id="4" name="3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Dialogando entre </a:t>
            </a:r>
            <a:r>
              <a:rPr lang="es-SV" sz="2400" b="1" dirty="0" err="1" smtClean="0">
                <a:latin typeface="Book Antiqua" pitchFamily="18" charset="0"/>
              </a:rPr>
              <a:t>tod@s</a:t>
            </a:r>
            <a:endParaRPr lang="es-SV" sz="2400" b="1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499992" y="1412776"/>
            <a:ext cx="4464496" cy="46085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b="1" dirty="0" lang="es-PE" smtClean="0" sz="20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Las mujeres rurales jóvenes (14 y 35 años) representan el 19.1% de la población rural y el 7.2% de la población nacional.</a:t>
            </a:r>
          </a:p>
          <a:p>
            <a:pPr>
              <a:spcAft>
                <a:spcPts val="600"/>
              </a:spcAft>
            </a:pPr>
            <a:r>
              <a:rPr b="1" dirty="0" lang="es-SV" smtClean="0" sz="20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El 31.3% de hogares rurales tiene una mujer joven en el rol de cónyuge o jefe (EHPM).</a:t>
            </a:r>
          </a:p>
          <a:p>
            <a:pPr>
              <a:spcAft>
                <a:spcPts val="600"/>
              </a:spcAft>
            </a:pPr>
            <a:r>
              <a:rPr b="1" dirty="0" lang="es-PE" smtClean="0" sz="20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La tasa de feminidad de la población rural joven aumentó, entre 1992 y 2007 (1.05 a 1.09).</a:t>
            </a:r>
          </a:p>
          <a:p>
            <a:pPr>
              <a:spcAft>
                <a:spcPts val="600"/>
              </a:spcAft>
            </a:pPr>
            <a:r>
              <a:rPr b="1" dirty="0" lang="es-PE" smtClean="0" sz="20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En el periodo de posguerra, las zonas rurales han expulsado más hombres que mujeres.</a:t>
            </a:r>
            <a:endParaRPr b="1" dirty="0" lang="es-SV" smtClean="0" sz="2050">
              <a:solidFill>
                <a:srgbClr val="004C6F"/>
              </a:solidFill>
              <a:latin charset="0" pitchFamily="34" typeface="Arial"/>
              <a:cs charset="0" pitchFamily="34" typeface="Arial"/>
            </a:endParaRPr>
          </a:p>
        </p:txBody>
      </p:sp>
      <p:pic>
        <p:nvPicPr>
          <p:cNvPr descr="Varios-LaMontañona-PNUMA_Oct21 101.JPG" id="5" name="4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665507" y="1556792"/>
            <a:ext cx="3330429" cy="3519181"/>
          </a:xfrm>
          <a:prstGeom prst="rect">
            <a:avLst/>
          </a:prstGeom>
          <a:ln>
            <a:solidFill>
              <a:srgbClr val="004C6F"/>
            </a:solidFill>
          </a:ln>
        </p:spPr>
      </p:pic>
      <p:sp>
        <p:nvSpPr>
          <p:cNvPr id="7" name="6 CuadroTexto"/>
          <p:cNvSpPr txBox="1"/>
          <p:nvPr/>
        </p:nvSpPr>
        <p:spPr>
          <a:xfrm>
            <a:off x="323528" y="5241974"/>
            <a:ext cx="3960440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i="1" lang="es-SV" smtClean="0">
                <a:solidFill>
                  <a:srgbClr val="BF5A00"/>
                </a:solidFill>
              </a:rPr>
              <a:t>Hay una presencia importante de mujeres jóvenes en los hogares y territorios rurales</a:t>
            </a:r>
            <a:endParaRPr b="1" dirty="0" i="1" lang="es-SV">
              <a:solidFill>
                <a:srgbClr val="BF5A00"/>
              </a:solidFill>
            </a:endParaRPr>
          </a:p>
        </p:txBody>
      </p:sp>
      <p:sp>
        <p:nvSpPr>
          <p:cNvPr id="8" name="7 Pentágono"/>
          <p:cNvSpPr/>
          <p:nvPr/>
        </p:nvSpPr>
        <p:spPr>
          <a:xfrm>
            <a:off x="179512" y="260648"/>
            <a:ext cx="8784976" cy="533400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SV" smtClean="0" sz="2400">
                <a:latin charset="0" pitchFamily="18" typeface="Book Antiqua"/>
              </a:rPr>
              <a:t>¿Quiénes son las mujeres rurales jóvenes de El Salvador?</a:t>
            </a:r>
          </a:p>
        </p:txBody>
      </p: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"/>
            <a:ext cx="9144000" cy="729430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wrap="square">
            <a:spAutoFit/>
          </a:bodyPr>
          <a:lstStyle/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 smtClean="0"/>
          </a:p>
          <a:p>
            <a:endParaRPr dirty="0" lang="es-SV"/>
          </a:p>
        </p:txBody>
      </p:sp>
      <p:pic>
        <p:nvPicPr>
          <p:cNvPr descr="LaMontañona-PNUMA_Nov1 077.JPG" id="8" name="7 Imagen"/>
          <p:cNvPicPr>
            <a:picLocks noChangeAspect="1"/>
          </p:cNvPicPr>
          <p:nvPr/>
        </p:nvPicPr>
        <p:blipFill>
          <a:blip cstate="print"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87623" y="-243408"/>
            <a:ext cx="6986659" cy="7245424"/>
          </a:xfrm>
          <a:prstGeom prst="rect">
            <a:avLst/>
          </a:prstGeom>
        </p:spPr>
      </p:pic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1115616" y="4581128"/>
            <a:ext cx="7056784" cy="1944216"/>
          </a:xfrm>
        </p:spPr>
        <p:txBody>
          <a:bodyPr/>
          <a:lstStyle/>
          <a:p>
            <a:pPr algn="ctr">
              <a:buNone/>
            </a:pPr>
            <a:r>
              <a:rPr dirty="0" lang="es-SV" smtClean="0"/>
              <a:t> </a:t>
            </a:r>
            <a:r>
              <a:rPr dirty="0" lang="es-SV" smtClean="0" sz="5400">
                <a:solidFill>
                  <a:schemeClr val="bg1"/>
                </a:solidFill>
                <a:latin charset="0" pitchFamily="18" typeface="Book Antiqua"/>
              </a:rPr>
              <a:t>MUCHAS GRACIAS</a:t>
            </a:r>
          </a:p>
          <a:p>
            <a:pPr algn="ctr">
              <a:buNone/>
            </a:pPr>
            <a:r>
              <a:rPr dirty="0" lang="es-SV" smtClean="0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www.nuevastrenzas.org</a:t>
            </a:r>
          </a:p>
          <a:p>
            <a:pPr algn="ctr">
              <a:buNone/>
            </a:pPr>
            <a:r>
              <a:rPr dirty="0" lang="es-SV" smtClean="0" sz="2800">
                <a:solidFill>
                  <a:schemeClr val="bg1"/>
                </a:solidFill>
                <a:latin charset="0" pitchFamily="34" typeface="Arial"/>
                <a:cs charset="0" pitchFamily="34" typeface="Arial"/>
              </a:rPr>
              <a:t>www.prisma.org.sv</a:t>
            </a:r>
          </a:p>
          <a:p>
            <a:pPr algn="ctr">
              <a:buNone/>
            </a:pPr>
            <a:endParaRPr dirty="0" lang="es-SV" smtClean="0" sz="3600">
              <a:solidFill>
                <a:schemeClr val="bg1"/>
              </a:solidFill>
            </a:endParaRPr>
          </a:p>
          <a:p>
            <a:pPr>
              <a:buNone/>
            </a:pPr>
            <a:endParaRPr dirty="0" lang="es-SV"/>
          </a:p>
        </p:txBody>
      </p: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51520" y="1196752"/>
            <a:ext cx="4608512" cy="2376264"/>
          </a:xfrm>
        </p:spPr>
        <p:txBody>
          <a:bodyPr/>
          <a:lstStyle/>
          <a:p>
            <a:r>
              <a:rPr b="1" dirty="0" lang="es-CL" smtClean="0" sz="21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Nuestras mujeres rurales jóvenes</a:t>
            </a:r>
            <a:r>
              <a:rPr b="1" dirty="0" lang="es-MX" smtClean="0" sz="21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 muestran una notable evolución respecto a madres y abuelas de acuerdo a su nivel de educación,  aspiraciones y  estrategias de participación en el desarrollo local.</a:t>
            </a:r>
          </a:p>
        </p:txBody>
      </p:sp>
      <p:pic>
        <p:nvPicPr>
          <p:cNvPr descr="GrupoFocal-NuevasTrenzas-Morazán_Dic3 0151.JPG" id="9" name="8 Imagen"/>
          <p:cNvPicPr>
            <a:picLocks noChangeAspect="1"/>
          </p:cNvPicPr>
          <p:nvPr/>
        </p:nvPicPr>
        <p:blipFill>
          <a:blip cstate="print" r:embed="rId2"/>
          <a:srcRect r="96"/>
          <a:stretch>
            <a:fillRect/>
          </a:stretch>
        </p:blipFill>
        <p:spPr>
          <a:xfrm>
            <a:off x="431032" y="3717032"/>
            <a:ext cx="3852936" cy="2592288"/>
          </a:xfrm>
          <a:prstGeom prst="rect">
            <a:avLst/>
          </a:prstGeom>
          <a:ln>
            <a:solidFill>
              <a:srgbClr val="004C6F"/>
            </a:solidFill>
          </a:ln>
        </p:spPr>
      </p:pic>
      <p:pic>
        <p:nvPicPr>
          <p:cNvPr descr="Entrevista-LasVueltas-NuevasTrenzas_Feb10 024.JPG" id="11" name="10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5868144" y="1196752"/>
            <a:ext cx="2568284" cy="2304256"/>
          </a:xfrm>
          <a:prstGeom prst="rect">
            <a:avLst/>
          </a:prstGeom>
          <a:ln>
            <a:solidFill>
              <a:srgbClr val="004C6F"/>
            </a:solidFill>
          </a:ln>
        </p:spPr>
      </p:pic>
      <p:pic>
        <p:nvPicPr>
          <p:cNvPr descr="LaMontañonaPNUMA_agosto2 029.JPG" id="12" name="11 Imagen"/>
          <p:cNvPicPr>
            <a:picLocks noChangeAspect="1"/>
          </p:cNvPicPr>
          <p:nvPr/>
        </p:nvPicPr>
        <p:blipFill>
          <a:blip cstate="print" r:embed="rId4"/>
          <a:srcRect b="46" r="5"/>
          <a:stretch>
            <a:fillRect/>
          </a:stretch>
        </p:blipFill>
        <p:spPr>
          <a:xfrm>
            <a:off x="5292080" y="3717032"/>
            <a:ext cx="3528392" cy="2592288"/>
          </a:xfrm>
          <a:prstGeom prst="rect">
            <a:avLst/>
          </a:prstGeom>
          <a:ln>
            <a:solidFill>
              <a:srgbClr val="004C6F"/>
            </a:solidFill>
          </a:ln>
        </p:spPr>
      </p:pic>
      <p:sp>
        <p:nvSpPr>
          <p:cNvPr id="7" name="6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MX" smtClean="0" sz="2400">
                <a:latin charset="0" pitchFamily="18" typeface="Book Antiqua"/>
              </a:rPr>
              <a:t>Principales hallazgos</a:t>
            </a:r>
            <a:endParaRPr b="1" dirty="0" lang="es-SV" smtClean="0" sz="2400">
              <a:latin charset="0" pitchFamily="18" typeface="Book Antiqua"/>
            </a:endParaRPr>
          </a:p>
        </p:txBody>
      </p: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contenido"/>
          <p:cNvSpPr txBox="1">
            <a:spLocks/>
          </p:cNvSpPr>
          <p:nvPr/>
        </p:nvSpPr>
        <p:spPr bwMode="auto">
          <a:xfrm>
            <a:off x="179512" y="1268760"/>
            <a:ext cx="87129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0" fontAlgn="base" hangingPunct="0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charset="0" typeface="Arial"/>
              <a:buChar char="•"/>
              <a:tabLst/>
              <a:defRPr/>
            </a:pPr>
            <a:r>
              <a:rPr b="1" baseline="0" cap="none" dirty="0" i="0" kern="1200" kumimoji="0" lang="es-MX" noProof="0" normalizeH="0" smtClean="0" spc="0" strike="noStrike" sz="2300" u="none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charset="0" pitchFamily="34" typeface="Arial"/>
                <a:cs charset="0" pitchFamily="34" typeface="Arial"/>
              </a:rPr>
              <a:t>Las  restricciones más importantes se vinculan al acceso a servicios básicos, educación media y superior, y tecnologías de la comunicación, así como a las opciones de ingreso y empleo en las zonas rurales. </a:t>
            </a:r>
            <a:endParaRPr b="1" baseline="0" cap="none" dirty="0" i="0" kern="1200" kumimoji="0" lang="es-SV" noProof="0" normalizeH="0" smtClean="0" spc="0" strike="noStrike" sz="2300" u="none">
              <a:ln>
                <a:noFill/>
              </a:ln>
              <a:solidFill>
                <a:srgbClr val="004C6F"/>
              </a:solidFill>
              <a:effectLst/>
              <a:uLnTx/>
              <a:uFillTx/>
              <a:latin charset="0" pitchFamily="34" typeface="Arial"/>
              <a:cs charset="0" pitchFamily="34" typeface="Arial"/>
            </a:endParaRPr>
          </a:p>
        </p:txBody>
      </p:sp>
      <p:pic>
        <p:nvPicPr>
          <p:cNvPr descr="Sandra-Favorites_Molino_Pacayas024.jpg" id="10" name="9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179512" y="3212976"/>
            <a:ext cx="2808312" cy="3024336"/>
          </a:xfrm>
          <a:prstGeom prst="rect">
            <a:avLst/>
          </a:prstGeom>
          <a:ln>
            <a:solidFill>
              <a:srgbClr val="004C6F"/>
            </a:solidFill>
          </a:ln>
        </p:spPr>
      </p:pic>
      <p:pic>
        <p:nvPicPr>
          <p:cNvPr descr="Entrevistas-Tecoluca-NuevasTrenzas_Febrero4 006.JPG" id="11" name="10 Imagen"/>
          <p:cNvPicPr>
            <a:picLocks noChangeAspect="1"/>
          </p:cNvPicPr>
          <p:nvPr/>
        </p:nvPicPr>
        <p:blipFill>
          <a:blip cstate="print" r:embed="rId3"/>
          <a:srcRect r="34"/>
          <a:stretch>
            <a:fillRect/>
          </a:stretch>
        </p:blipFill>
        <p:spPr>
          <a:xfrm>
            <a:off x="3419872" y="4077072"/>
            <a:ext cx="2736304" cy="2132856"/>
          </a:xfrm>
          <a:prstGeom prst="rect">
            <a:avLst/>
          </a:prstGeom>
          <a:ln>
            <a:solidFill>
              <a:srgbClr val="004C6F"/>
            </a:solidFill>
          </a:ln>
        </p:spPr>
      </p:pic>
      <p:sp>
        <p:nvSpPr>
          <p:cNvPr id="6" name="5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MX" smtClean="0" sz="2400">
                <a:latin charset="0" pitchFamily="18" typeface="Book Antiqua"/>
              </a:rPr>
              <a:t>Principales hallazgos</a:t>
            </a:r>
            <a:endParaRPr b="1" dirty="0" lang="es-SV" smtClean="0" sz="2400">
              <a:latin charset="0" pitchFamily="18" typeface="Book Antiqua"/>
            </a:endParaRPr>
          </a:p>
        </p:txBody>
      </p:sp>
      <p:pic>
        <p:nvPicPr>
          <p:cNvPr descr="Sandra_Yucuaiquin_agua4049.jpg" id="7" name="6 Imagen"/>
          <p:cNvPicPr>
            <a:picLocks noChangeAspect="1"/>
          </p:cNvPicPr>
          <p:nvPr/>
        </p:nvPicPr>
        <p:blipFill>
          <a:blip cstate="print" r:embed="rId4"/>
          <a:srcRect b="50"/>
          <a:stretch>
            <a:fillRect/>
          </a:stretch>
        </p:blipFill>
        <p:spPr>
          <a:xfrm>
            <a:off x="6444208" y="3212976"/>
            <a:ext cx="2448272" cy="302433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32040" y="1124744"/>
            <a:ext cx="4211960" cy="532859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b="1" dirty="0" lang="es-SV" smtClean="0" sz="169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Las políticas apuestan a la diversificación económica: cultivos no tradicionales, servicios, maquila, turismo, desarrollo logístico.</a:t>
            </a:r>
          </a:p>
          <a:p>
            <a:pPr>
              <a:spcAft>
                <a:spcPts val="600"/>
              </a:spcAft>
            </a:pPr>
            <a:r>
              <a:rPr b="1" dirty="0" lang="es-PE" smtClean="0" sz="169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La caída del sector agroexportador significó un colapso en los medios de vida rurales por la caída del empleo y los salarios agrícolas.</a:t>
            </a:r>
          </a:p>
          <a:p>
            <a:pPr>
              <a:spcAft>
                <a:spcPts val="600"/>
              </a:spcAft>
            </a:pPr>
            <a:r>
              <a:rPr b="1" dirty="0" lang="es-PE" smtClean="0" sz="169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Existe un incremento de migraciones al extranjero.</a:t>
            </a:r>
          </a:p>
          <a:p>
            <a:pPr>
              <a:spcAft>
                <a:spcPts val="600"/>
              </a:spcAft>
            </a:pPr>
            <a:r>
              <a:rPr b="1" dirty="0" lang="es-PE" smtClean="0" sz="169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Reconstrucción y programas, atención a seguridad alimentaria, transferencias condicionadas.</a:t>
            </a:r>
          </a:p>
          <a:p>
            <a:pPr>
              <a:spcAft>
                <a:spcPts val="600"/>
              </a:spcAft>
            </a:pPr>
            <a:r>
              <a:rPr b="1" dirty="0" lang="es-PE" smtClean="0" sz="169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2009:  Políticas producción agrícola (PAF), restauración  ecosistemas,  sistema protección social universal, política de juventud, etc.</a:t>
            </a:r>
          </a:p>
        </p:txBody>
      </p:sp>
      <p:pic>
        <p:nvPicPr>
          <p:cNvPr descr="Megaproyectos1.jpg" id="5" name="4 Imagen"/>
          <p:cNvPicPr>
            <a:picLocks noChangeAspect="1"/>
          </p:cNvPicPr>
          <p:nvPr/>
        </p:nvPicPr>
        <p:blipFill>
          <a:blip cstate="print" r:embed="rId2"/>
          <a:srcRect b="42"/>
          <a:stretch>
            <a:fillRect/>
          </a:stretch>
        </p:blipFill>
        <p:spPr>
          <a:xfrm>
            <a:off x="683568" y="1104494"/>
            <a:ext cx="3744416" cy="2691442"/>
          </a:xfrm>
          <a:prstGeom prst="rect">
            <a:avLst/>
          </a:prstGeom>
          <a:ln>
            <a:solidFill>
              <a:srgbClr val="004C6F"/>
            </a:solidFill>
          </a:ln>
        </p:spPr>
      </p:pic>
      <p:pic>
        <p:nvPicPr>
          <p:cNvPr id="6" name="Picture 10"/>
          <p:cNvPicPr>
            <a:picLocks noChangeArrowheads="1" noChangeAspect="1"/>
          </p:cNvPicPr>
          <p:nvPr/>
        </p:nvPicPr>
        <p:blipFill>
          <a:blip cstate="print" r:embed="rId3"/>
          <a:stretch>
            <a:fillRect/>
          </a:stretch>
        </p:blipFill>
        <p:spPr bwMode="auto">
          <a:xfrm>
            <a:off x="35496" y="3861048"/>
            <a:ext cx="4896544" cy="2481691"/>
          </a:xfrm>
          <a:prstGeom prst="rect">
            <a:avLst/>
          </a:prstGeom>
          <a:noFill/>
          <a:ln w="9525">
            <a:solidFill>
              <a:srgbClr val="004C6F"/>
            </a:solidFill>
            <a:miter lim="800000"/>
            <a:headEnd/>
            <a:tailEnd/>
          </a:ln>
        </p:spPr>
      </p:pic>
      <p:cxnSp>
        <p:nvCxnSpPr>
          <p:cNvPr id="9" name="8 Conector recto de flecha"/>
          <p:cNvCxnSpPr/>
          <p:nvPr/>
        </p:nvCxnSpPr>
        <p:spPr>
          <a:xfrm flipH="1" flipV="1">
            <a:off x="971600" y="6309320"/>
            <a:ext cx="216024" cy="199088"/>
          </a:xfrm>
          <a:prstGeom prst="straightConnector1">
            <a:avLst/>
          </a:prstGeom>
          <a:ln cap="flat" cmpd="thinThick"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 flipV="1">
            <a:off x="3347864" y="6309321"/>
            <a:ext cx="216024" cy="216023"/>
          </a:xfrm>
          <a:prstGeom prst="straightConnector1">
            <a:avLst/>
          </a:prstGeom>
          <a:ln cmpd="thinThick"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Pentágono"/>
          <p:cNvSpPr/>
          <p:nvPr/>
        </p:nvSpPr>
        <p:spPr>
          <a:xfrm>
            <a:off x="179512" y="116632"/>
            <a:ext cx="8784976" cy="792088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MX" smtClean="0" sz="2400">
                <a:latin charset="0" pitchFamily="18" typeface="Book Antiqua"/>
              </a:rPr>
              <a:t>El perfil de las mujeres rurales jóvenes</a:t>
            </a:r>
            <a:br>
              <a:rPr b="1" dirty="0" lang="es-MX" smtClean="0" sz="2400">
                <a:latin charset="0" pitchFamily="18" typeface="Book Antiqua"/>
              </a:rPr>
            </a:br>
            <a:r>
              <a:rPr b="1" dirty="0" lang="es-MX" smtClean="0" sz="2400">
                <a:latin charset="0" pitchFamily="18" typeface="Book Antiqua"/>
              </a:rPr>
              <a:t>expresa los fuertes cambios en la ruralidad de El Salvador</a:t>
            </a:r>
            <a:endParaRPr b="1" dirty="0" lang="es-SV" smtClean="0" sz="2400">
              <a:latin charset="0" pitchFamily="18" typeface="Book Antiqua"/>
            </a:endParaRPr>
          </a:p>
        </p:txBody>
      </p: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6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7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8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4752528" cy="525658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b="1" dirty="0" lang="es-ES" smtClean="0" sz="23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Los lazos de solidaridad y confianza comunitaria, la práctica de protegerse y cuidarse entre vecinos, la belleza escénica y el contacto con la naturaleza. </a:t>
            </a:r>
          </a:p>
          <a:p>
            <a:pPr>
              <a:spcAft>
                <a:spcPts val="600"/>
              </a:spcAft>
            </a:pPr>
            <a:r>
              <a:rPr b="1" dirty="0" lang="es-PE" smtClean="0" sz="235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Más que salir de sus lugares de origen, ellas apuestan a buscar cambios que les permitan mayores oportunidades de estudio, ingresos, mejor infraestructura y servicios básicos.</a:t>
            </a:r>
            <a:endParaRPr b="1" dirty="0" lang="es-SV" smtClean="0" sz="2350">
              <a:solidFill>
                <a:srgbClr val="004C6F"/>
              </a:solidFill>
              <a:latin charset="0" pitchFamily="34" typeface="Arial"/>
              <a:cs charset="0" pitchFamily="34" typeface="Arial"/>
            </a:endParaRPr>
          </a:p>
          <a:p>
            <a:endParaRPr dirty="0" lang="es-SV" smtClean="0" sz="2400">
              <a:solidFill>
                <a:srgbClr val="004C6F"/>
              </a:solidFill>
            </a:endParaRPr>
          </a:p>
          <a:p>
            <a:endParaRPr dirty="0" lang="es-SV" sz="2400">
              <a:solidFill>
                <a:srgbClr val="004C6F"/>
              </a:solidFill>
            </a:endParaRPr>
          </a:p>
        </p:txBody>
      </p:sp>
      <p:pic>
        <p:nvPicPr>
          <p:cNvPr descr="Varios-LaMontañona-PNUMA_Oct21 061.JPG" id="7" name="6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5148064" y="1484784"/>
            <a:ext cx="3635896" cy="3384452"/>
          </a:xfrm>
          <a:prstGeom prst="rect">
            <a:avLst/>
          </a:prstGeom>
          <a:ln>
            <a:solidFill>
              <a:srgbClr val="004C6F"/>
            </a:solidFill>
          </a:ln>
        </p:spPr>
      </p:pic>
      <p:sp>
        <p:nvSpPr>
          <p:cNvPr id="8" name="7 CuadroTexto"/>
          <p:cNvSpPr txBox="1"/>
          <p:nvPr/>
        </p:nvSpPr>
        <p:spPr>
          <a:xfrm>
            <a:off x="5220072" y="5025950"/>
            <a:ext cx="3528392" cy="120032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i="1" lang="es-SV" smtClean="0">
                <a:solidFill>
                  <a:srgbClr val="BF5A00"/>
                </a:solidFill>
              </a:rPr>
              <a:t>El 98% de las participantes en grupos focales manifestó que se siente satisfecha con el lugar donde vive.</a:t>
            </a:r>
            <a:endParaRPr b="1" dirty="0" i="1" lang="es-SV">
              <a:solidFill>
                <a:srgbClr val="BF5A00"/>
              </a:solidFill>
            </a:endParaRPr>
          </a:p>
        </p:txBody>
      </p:sp>
      <p:sp>
        <p:nvSpPr>
          <p:cNvPr id="6" name="5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SV" smtClean="0" sz="2400">
                <a:latin charset="0" pitchFamily="18" typeface="Book Antiqua"/>
              </a:rPr>
              <a:t>El valor de la vida rural para las mujeres jóvenes</a:t>
            </a:r>
          </a:p>
        </p:txBody>
      </p: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4016" y="1124744"/>
            <a:ext cx="4211960" cy="525658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b="1" dirty="0" lang="es-ES" smtClean="0" sz="20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Los años de estudio inciden en las aspiraciones, capacidades e incluso apariencia de las mujeres rurales jóvenes. </a:t>
            </a:r>
          </a:p>
          <a:p>
            <a:pPr>
              <a:spcAft>
                <a:spcPts val="600"/>
              </a:spcAft>
            </a:pPr>
            <a:r>
              <a:rPr b="1" dirty="0" lang="es-ES" smtClean="0" sz="20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Buscan estudios universitarios, ingresos propios, autonomía.</a:t>
            </a:r>
          </a:p>
          <a:p>
            <a:pPr>
              <a:spcAft>
                <a:spcPts val="600"/>
              </a:spcAft>
            </a:pPr>
            <a:r>
              <a:rPr b="1" dirty="0" lang="es-ES" smtClean="0" sz="2000">
                <a:solidFill>
                  <a:srgbClr val="004C6F"/>
                </a:solidFill>
                <a:latin charset="0" pitchFamily="34" typeface="Arial"/>
                <a:cs charset="0" pitchFamily="34" typeface="Arial"/>
              </a:rPr>
              <a:t>Las mujeres rurales jóvenes con mayor nivel educativo tienen más habilidades para la expresión, uso de herramientas de comunicación y, cada vez más, acceso al teléfono móvil, y uso progresivo del internet.</a:t>
            </a:r>
          </a:p>
          <a:p>
            <a:endParaRPr b="1" dirty="0" lang="es-ES" smtClean="0" sz="2000">
              <a:latin charset="0" pitchFamily="34" typeface="Arial"/>
              <a:cs charset="0" pitchFamily="34" typeface="Arial"/>
            </a:endParaRPr>
          </a:p>
          <a:p>
            <a:pPr>
              <a:buNone/>
            </a:pPr>
            <a:endParaRPr b="1" dirty="0" lang="es-SV" smtClean="0" sz="2000">
              <a:latin charset="0" pitchFamily="34" typeface="Arial"/>
              <a:cs charset="0" pitchFamily="34" typeface="Arial"/>
            </a:endParaRPr>
          </a:p>
        </p:txBody>
      </p:sp>
      <p:pic>
        <p:nvPicPr>
          <p:cNvPr id="3074" name="Gráfico 11"/>
          <p:cNvPicPr>
            <a:picLocks noChangeArrowheads="1"/>
          </p:cNvPicPr>
          <p:nvPr/>
        </p:nvPicPr>
        <p:blipFill>
          <a:blip cstate="print" r:embed="rId2"/>
          <a:srcRect t="-3235"/>
          <a:stretch>
            <a:fillRect/>
          </a:stretch>
        </p:blipFill>
        <p:spPr bwMode="auto">
          <a:xfrm>
            <a:off x="4499992" y="1484784"/>
            <a:ext cx="4464496" cy="2361163"/>
          </a:xfrm>
          <a:prstGeom prst="rect">
            <a:avLst/>
          </a:prstGeom>
          <a:noFill/>
          <a:ln w="9525">
            <a:solidFill>
              <a:srgbClr val="004C6F"/>
            </a:solidFill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4932040" y="3989963"/>
            <a:ext cx="3744416" cy="23083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i="1" lang="es-SV" smtClean="0">
                <a:solidFill>
                  <a:srgbClr val="BF5A00"/>
                </a:solidFill>
              </a:rPr>
              <a:t>La mayoría depende de fuentes irregulares de ingresos o  de las remesas.</a:t>
            </a:r>
          </a:p>
          <a:p>
            <a:pPr algn="ctr"/>
            <a:endParaRPr b="1" dirty="0" i="1" lang="es-SV" smtClean="0">
              <a:solidFill>
                <a:srgbClr val="BF5A00"/>
              </a:solidFill>
            </a:endParaRPr>
          </a:p>
          <a:p>
            <a:pPr algn="ctr"/>
            <a:r>
              <a:rPr b="1" dirty="0" i="1" lang="es-SV" smtClean="0">
                <a:solidFill>
                  <a:srgbClr val="BF5A00"/>
                </a:solidFill>
              </a:rPr>
              <a:t>Las fuentes de ingresos son variadas, pero precarias y no son suficientes para los gastos que asumen.</a:t>
            </a:r>
            <a:endParaRPr b="1" dirty="0" i="1" lang="es-SV">
              <a:solidFill>
                <a:srgbClr val="BF5A00"/>
              </a:solidFill>
            </a:endParaRPr>
          </a:p>
        </p:txBody>
      </p:sp>
      <p:sp>
        <p:nvSpPr>
          <p:cNvPr id="6" name="5 Pentágono"/>
          <p:cNvSpPr/>
          <p:nvPr/>
        </p:nvSpPr>
        <p:spPr>
          <a:xfrm>
            <a:off x="179512" y="116632"/>
            <a:ext cx="8784976" cy="864096"/>
          </a:xfrm>
          <a:prstGeom prst="homePlate">
            <a:avLst>
              <a:gd fmla="val 0" name="adj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 lang="es-SV" smtClean="0" sz="2400">
                <a:latin charset="0" pitchFamily="18" typeface="Book Antiqua"/>
              </a:rPr>
              <a:t>Nuevas expectativas en un mundo rural</a:t>
            </a:r>
            <a:br>
              <a:rPr b="1" dirty="0" lang="es-SV" smtClean="0" sz="2400">
                <a:latin charset="0" pitchFamily="18" typeface="Book Antiqua"/>
              </a:rPr>
            </a:br>
            <a:r>
              <a:rPr b="1" dirty="0" lang="es-SV" smtClean="0" sz="2400">
                <a:latin charset="0" pitchFamily="18" typeface="Book Antiqua"/>
              </a:rPr>
              <a:t>con escasas oportunidades</a:t>
            </a:r>
          </a:p>
        </p:txBody>
      </p:sp>
    </p:spTree>
  </p:cSld>
  <p:clrMapOvr>
    <a:masterClrMapping/>
  </p:clrMapOvr>
  <p:transition/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96752"/>
            <a:ext cx="4392488" cy="511256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s-MX" sz="17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Más de la mitad de las jóvenes adolescentes estudia a tiempo completo.</a:t>
            </a:r>
          </a:p>
          <a:p>
            <a:pPr>
              <a:spcAft>
                <a:spcPts val="600"/>
              </a:spcAft>
            </a:pPr>
            <a:r>
              <a:rPr lang="es-MX" sz="17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GF: el</a:t>
            </a:r>
            <a:r>
              <a:rPr lang="es-ES" sz="17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 46,6% superó la primaria y únicamente un 15.6% no realizó estudios.</a:t>
            </a:r>
            <a:endParaRPr lang="es-MX" sz="170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s-MX" sz="17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Hay un punto de inflexión alrededor de los 20 años, la mayoría no sigue estudiando y no busca (o no encuentra) una inserción estable en el mercado laboral.  Casi dos tercios de </a:t>
            </a:r>
            <a:r>
              <a:rPr lang="es-PE" sz="17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ellas se ocupan en “tareas del hogar”.</a:t>
            </a:r>
          </a:p>
          <a:p>
            <a:pPr>
              <a:spcAft>
                <a:spcPts val="600"/>
              </a:spcAft>
            </a:pPr>
            <a:r>
              <a:rPr lang="es-PE" sz="17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De acuerdo a testimonios, la llegada temprana de la maternidad y la carencia de opciones de estudio superior cercanas incide en el abandono escolar.</a:t>
            </a:r>
            <a:endParaRPr lang="es-SV" sz="1700" b="1" dirty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Gráfico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46590"/>
            <a:ext cx="4176464" cy="2570442"/>
          </a:xfrm>
          <a:prstGeom prst="rect">
            <a:avLst/>
          </a:prstGeom>
          <a:noFill/>
          <a:ln w="9525">
            <a:solidFill>
              <a:srgbClr val="004C6F"/>
            </a:solidFill>
            <a:miter lim="800000"/>
            <a:headEnd/>
            <a:tailEnd/>
          </a:ln>
        </p:spPr>
      </p:pic>
      <p:graphicFrame>
        <p:nvGraphicFramePr>
          <p:cNvPr id="6" name="5 Gráfico"/>
          <p:cNvGraphicFramePr/>
          <p:nvPr/>
        </p:nvGraphicFramePr>
        <p:xfrm>
          <a:off x="4788024" y="3717032"/>
          <a:ext cx="417646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 smtClean="0">
                <a:latin typeface="Book Antiqua" pitchFamily="18" charset="0"/>
              </a:rPr>
              <a:t>Más años de estudio, pero…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96752"/>
            <a:ext cx="4176464" cy="50405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s-PE" sz="175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Son mayoritariamente solteras o se encuentran en relaciones temporales de pareja; además, cada vez, tienen menos hijos.</a:t>
            </a:r>
          </a:p>
          <a:p>
            <a:pPr>
              <a:spcAft>
                <a:spcPts val="600"/>
              </a:spcAft>
            </a:pPr>
            <a:r>
              <a:rPr lang="es-PE" sz="175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La edad del primer embarazo sigue siendo temprana: 16-18  años (31%).</a:t>
            </a:r>
            <a:endParaRPr lang="es-SV" sz="1750" b="1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s-SV" sz="175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En los testimonios se percibe cómo contar con ingresos propios es un factor importante para la superación de la pobreza, para manejar con autodeterminación sus relaciones familiares y de pareja, participar en la toma de decisiones familiares y asegurar estrategias para una mejor distribución de las tareas domésticas.</a:t>
            </a:r>
          </a:p>
        </p:txBody>
      </p:sp>
      <p:pic>
        <p:nvPicPr>
          <p:cNvPr id="4098" name="Gráfico 3"/>
          <p:cNvPicPr>
            <a:picLocks noChangeArrowheads="1"/>
          </p:cNvPicPr>
          <p:nvPr/>
        </p:nvPicPr>
        <p:blipFill>
          <a:blip r:embed="rId2" cstate="print"/>
          <a:srcRect l="28" t="-4520" r="-2888" b="-5547"/>
          <a:stretch>
            <a:fillRect/>
          </a:stretch>
        </p:blipFill>
        <p:spPr bwMode="auto">
          <a:xfrm>
            <a:off x="4608512" y="1124744"/>
            <a:ext cx="4355976" cy="2520280"/>
          </a:xfrm>
          <a:prstGeom prst="rect">
            <a:avLst/>
          </a:prstGeom>
          <a:noFill/>
          <a:ln w="9525">
            <a:solidFill>
              <a:srgbClr val="004C6F"/>
            </a:solidFill>
            <a:miter lim="800000"/>
            <a:headEnd/>
            <a:tailEnd/>
          </a:ln>
        </p:spPr>
      </p:pic>
      <p:pic>
        <p:nvPicPr>
          <p:cNvPr id="4099" name="Gráfico 6"/>
          <p:cNvPicPr>
            <a:picLocks noChangeArrowheads="1"/>
          </p:cNvPicPr>
          <p:nvPr/>
        </p:nvPicPr>
        <p:blipFill>
          <a:blip r:embed="rId3" cstate="print"/>
          <a:srcRect r="2389"/>
          <a:stretch>
            <a:fillRect/>
          </a:stretch>
        </p:blipFill>
        <p:spPr bwMode="auto">
          <a:xfrm>
            <a:off x="4572000" y="3717032"/>
            <a:ext cx="4392488" cy="2584698"/>
          </a:xfrm>
          <a:prstGeom prst="rect">
            <a:avLst/>
          </a:prstGeom>
          <a:noFill/>
          <a:ln>
            <a:solidFill>
              <a:srgbClr val="004C6F"/>
            </a:solidFill>
          </a:ln>
        </p:spPr>
      </p:pic>
      <p:sp>
        <p:nvSpPr>
          <p:cNvPr id="6" name="5 Pentágono"/>
          <p:cNvSpPr/>
          <p:nvPr/>
        </p:nvSpPr>
        <p:spPr>
          <a:xfrm>
            <a:off x="179512" y="260648"/>
            <a:ext cx="8784976" cy="576064"/>
          </a:xfrm>
          <a:prstGeom prst="homePlate">
            <a:avLst>
              <a:gd name="adj" fmla="val 0"/>
            </a:avLst>
          </a:prstGeom>
          <a:solidFill>
            <a:srgbClr val="8BAA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Book Antiqua" pitchFamily="18" charset="0"/>
              </a:rPr>
              <a:t>Asumiendo la pareja y la vida familiar con ojos nuevos</a:t>
            </a:r>
            <a:endParaRPr lang="es-SV" sz="2400" b="1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12332</TotalTime>
  <Words>1504</Words>
  <Application>Microsoft Office PowerPoint</Application>
  <PresentationFormat>Presentación en pantalla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Fundación PRISMA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Ileana Gómez</dc:creator>
  <cp:lastModifiedBy>Ileana Gómez</cp:lastModifiedBy>
  <cp:revision>760</cp:revision>
  <dcterms:created xsi:type="dcterms:W3CDTF">2011-01-25T16:19:06Z</dcterms:created>
  <dcterms:modified xsi:type="dcterms:W3CDTF">2012-11-21T02:51:07Z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997932</vt:lpwstr>
  </property>
  <property fmtid="{D5CDD505-2E9C-101B-9397-08002B2CF9AE}" name="NXPowerLiteVersion" pid="3">
    <vt:lpwstr>D4.1.0</vt:lpwstr>
  </property>
</Properties>
</file>