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744" r:id="rId3"/>
    <p:sldMasterId id="2147483756" r:id="rId4"/>
    <p:sldMasterId id="2147483780" r:id="rId5"/>
    <p:sldMasterId id="2147483793" r:id="rId6"/>
    <p:sldMasterId id="2147483805" r:id="rId7"/>
  </p:sldMasterIdLst>
  <p:notesMasterIdLst>
    <p:notesMasterId r:id="rId22"/>
  </p:notesMasterIdLst>
  <p:sldIdLst>
    <p:sldId id="300" r:id="rId8"/>
    <p:sldId id="296" r:id="rId9"/>
    <p:sldId id="297" r:id="rId10"/>
    <p:sldId id="285" r:id="rId11"/>
    <p:sldId id="301" r:id="rId12"/>
    <p:sldId id="292" r:id="rId13"/>
    <p:sldId id="289" r:id="rId14"/>
    <p:sldId id="290" r:id="rId15"/>
    <p:sldId id="286" r:id="rId16"/>
    <p:sldId id="291" r:id="rId17"/>
    <p:sldId id="293" r:id="rId18"/>
    <p:sldId id="294" r:id="rId19"/>
    <p:sldId id="299" r:id="rId20"/>
    <p:sldId id="265" r:id="rId21"/>
  </p:sldIdLst>
  <p:sldSz cx="9144000" cy="6858000" type="screen4x3"/>
  <p:notesSz cx="6858000" cy="9144000"/>
  <p:defaultTextStyle>
    <a:defPPr>
      <a:defRPr lang="es-MX"/>
    </a:defPPr>
    <a:lvl1pPr marL="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Inversion%20PSA%20200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7.15201224846894E-3"/>
                  <c:y val="-4.9727249006154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1189851268591429E-3"/>
                  <c:y val="-2.592132123835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5519903762029754E-2"/>
                  <c:y val="-9.7862504029101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1026465441819789E-2"/>
                  <c:y val="-6.9356725146198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5110345581802293E-2"/>
                  <c:y val="0.111136283403171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685137795275591E-2"/>
                  <c:y val="7.8017221531519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4.0689304461942265E-2"/>
                  <c:y val="3.2573866863133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3.3063757655293097E-2"/>
                  <c:y val="0.112781077803871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2355643044619422E-3"/>
                  <c:y val="7.5705668370401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2.0768263342082219E-2"/>
                  <c:y val="-6.9643750671516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1.6321194225721793E-2"/>
                  <c:y val="-4.9313134103851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Hoja1!$A$2:$A$14</c:f>
              <c:strCache>
                <c:ptCount val="13"/>
                <c:pt idx="0">
                  <c:v>Compra equipo de oficina</c:v>
                </c:pt>
                <c:pt idx="1">
                  <c:v>Inversion en en CSA a Productores</c:v>
                </c:pt>
                <c:pt idx="2">
                  <c:v>Construccion Instalaciones ADITICA</c:v>
                </c:pt>
                <c:pt idx="3">
                  <c:v>Formacion de Jovenes liderazgo</c:v>
                </c:pt>
                <c:pt idx="4">
                  <c:v>Gastos legales</c:v>
                </c:pt>
                <c:pt idx="5">
                  <c:v>Inversion en administracion del territorio </c:v>
                </c:pt>
                <c:pt idx="6">
                  <c:v>Gestion de politica e incidencia</c:v>
                </c:pt>
                <c:pt idx="7">
                  <c:v>Reuniones y capacitaciones</c:v>
                </c:pt>
                <c:pt idx="8">
                  <c:v>Apoyo a estructura de las comunidades</c:v>
                </c:pt>
                <c:pt idx="9">
                  <c:v>Inversion en gestion de la Junta Directiva</c:v>
                </c:pt>
                <c:pt idx="10">
                  <c:v>Inversion en gestion Proyecto de vivienda</c:v>
                </c:pt>
                <c:pt idx="11">
                  <c:v>Becas estudiantes, citas medicas y otros</c:v>
                </c:pt>
                <c:pt idx="12">
                  <c:v>Regencias del PSA y guarda recursos</c:v>
                </c:pt>
              </c:strCache>
            </c:strRef>
          </c:cat>
          <c:val>
            <c:numRef>
              <c:f>Hoja1!$B$2:$B$14</c:f>
              <c:numCache>
                <c:formatCode>0%</c:formatCode>
                <c:ptCount val="13"/>
                <c:pt idx="0">
                  <c:v>9.4957732291754398E-3</c:v>
                </c:pt>
                <c:pt idx="1">
                  <c:v>6.6939821438849384E-2</c:v>
                </c:pt>
                <c:pt idx="2">
                  <c:v>0.18565728617832772</c:v>
                </c:pt>
                <c:pt idx="3">
                  <c:v>4.7216626107823796E-2</c:v>
                </c:pt>
                <c:pt idx="4">
                  <c:v>3.5537166010878404E-2</c:v>
                </c:pt>
                <c:pt idx="5">
                  <c:v>9.444199632856369E-2</c:v>
                </c:pt>
                <c:pt idx="6">
                  <c:v>9.6230705402591838E-3</c:v>
                </c:pt>
                <c:pt idx="7">
                  <c:v>0.17040489364809755</c:v>
                </c:pt>
                <c:pt idx="8">
                  <c:v>0.11306134211919168</c:v>
                </c:pt>
                <c:pt idx="9">
                  <c:v>5.0759575478015802E-2</c:v>
                </c:pt>
                <c:pt idx="10">
                  <c:v>1.1430730243752832E-2</c:v>
                </c:pt>
                <c:pt idx="11">
                  <c:v>0.12116077750409193</c:v>
                </c:pt>
                <c:pt idx="12">
                  <c:v>8.4270941172972583E-2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550131233595831"/>
          <c:y val="3.0104257801108196E-2"/>
          <c:w val="0.33783202099737547"/>
          <c:h val="0.92590259550889475"/>
        </c:manualLayout>
      </c:layout>
      <c:overlay val="0"/>
      <c:txPr>
        <a:bodyPr/>
        <a:lstStyle/>
        <a:p>
          <a:pPr rtl="0">
            <a:defRPr sz="800" b="1"/>
          </a:pPr>
          <a:endParaRPr lang="es-SV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61AD3-B59E-40B5-B217-1E81BC538718}" type="datetimeFigureOut">
              <a:rPr lang="es-MX" smtClean="0"/>
              <a:t>22/10/2015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EA0E2-6C62-4C5F-9A57-2A68A91C17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7828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EA0E2-6C62-4C5F-9A57-2A68A91C17E1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0813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B1507C-6129-4DF4-9E30-53C69C54729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66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1068-E100-49B6-B10B-FD7101ED4991}" type="datetimeFigureOut">
              <a:rPr lang="es-MX" smtClean="0"/>
              <a:t>22/10/2015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66FCD-A829-4DFC-9DD2-F038611664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276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1068-E100-49B6-B10B-FD7101ED4991}" type="datetimeFigureOut">
              <a:rPr lang="es-MX" smtClean="0"/>
              <a:t>22/10/2015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66FCD-A829-4DFC-9DD2-F038611664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4683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1068-E100-49B6-B10B-FD7101ED4991}" type="datetimeFigureOut">
              <a:rPr lang="es-MX" smtClean="0"/>
              <a:t>22/10/2015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66FCD-A829-4DFC-9DD2-F038611664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6717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42915" fontAlgn="base">
              <a:spcBef>
                <a:spcPct val="0"/>
              </a:spcBef>
              <a:spcAft>
                <a:spcPct val="0"/>
              </a:spcAft>
              <a:defRPr>
                <a:latin typeface="Gill Sans" pitchFamily="-1" charset="0"/>
              </a:defRPr>
            </a:lvl1pPr>
          </a:lstStyle>
          <a:p>
            <a:pPr>
              <a:defRPr/>
            </a:pPr>
            <a:fld id="{3A462937-C76C-4189-AB0A-FFA1611468E9}" type="datetimeFigureOut">
              <a:rPr lang="es-MX"/>
              <a:pPr>
                <a:defRPr/>
              </a:pPr>
              <a:t>22/10/2015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42915" fontAlgn="base">
              <a:spcBef>
                <a:spcPct val="0"/>
              </a:spcBef>
              <a:spcAft>
                <a:spcPct val="0"/>
              </a:spcAft>
              <a:defRPr>
                <a:latin typeface="Gill Sans" pitchFamily="-1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42915" fontAlgn="base">
              <a:spcBef>
                <a:spcPct val="0"/>
              </a:spcBef>
              <a:spcAft>
                <a:spcPct val="0"/>
              </a:spcAft>
              <a:defRPr>
                <a:latin typeface="Gill Sans" pitchFamily="-1" charset="0"/>
              </a:defRPr>
            </a:lvl1pPr>
          </a:lstStyle>
          <a:p>
            <a:pPr>
              <a:defRPr/>
            </a:pPr>
            <a:fld id="{901136B9-1421-42E1-B1A9-D7EAFF49A99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0362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42915" fontAlgn="base">
              <a:spcBef>
                <a:spcPct val="0"/>
              </a:spcBef>
              <a:spcAft>
                <a:spcPct val="0"/>
              </a:spcAft>
              <a:defRPr>
                <a:latin typeface="Gill Sans" pitchFamily="-1" charset="0"/>
              </a:defRPr>
            </a:lvl1pPr>
          </a:lstStyle>
          <a:p>
            <a:pPr>
              <a:defRPr/>
            </a:pPr>
            <a:fld id="{5947FDEB-A8ED-4200-B148-AFC0E793371F}" type="datetimeFigureOut">
              <a:rPr lang="es-MX"/>
              <a:pPr>
                <a:defRPr/>
              </a:pPr>
              <a:t>22/10/2015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42915" fontAlgn="base">
              <a:spcBef>
                <a:spcPct val="0"/>
              </a:spcBef>
              <a:spcAft>
                <a:spcPct val="0"/>
              </a:spcAft>
              <a:defRPr>
                <a:latin typeface="Gill Sans" pitchFamily="-1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42915" fontAlgn="base">
              <a:spcBef>
                <a:spcPct val="0"/>
              </a:spcBef>
              <a:spcAft>
                <a:spcPct val="0"/>
              </a:spcAft>
              <a:defRPr>
                <a:latin typeface="Gill Sans" pitchFamily="-1" charset="0"/>
              </a:defRPr>
            </a:lvl1pPr>
          </a:lstStyle>
          <a:p>
            <a:pPr>
              <a:defRPr/>
            </a:pPr>
            <a:fld id="{02D5921B-FE74-4F4B-978B-86D7084599E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9027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2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5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4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3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42915" fontAlgn="base">
              <a:spcBef>
                <a:spcPct val="0"/>
              </a:spcBef>
              <a:spcAft>
                <a:spcPct val="0"/>
              </a:spcAft>
              <a:defRPr>
                <a:latin typeface="Gill Sans" pitchFamily="-1" charset="0"/>
              </a:defRPr>
            </a:lvl1pPr>
          </a:lstStyle>
          <a:p>
            <a:pPr>
              <a:defRPr/>
            </a:pPr>
            <a:fld id="{59B7D3D1-57DA-450D-A548-E05EC26DAD75}" type="datetimeFigureOut">
              <a:rPr lang="es-MX"/>
              <a:pPr>
                <a:defRPr/>
              </a:pPr>
              <a:t>22/10/2015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42915" fontAlgn="base">
              <a:spcBef>
                <a:spcPct val="0"/>
              </a:spcBef>
              <a:spcAft>
                <a:spcPct val="0"/>
              </a:spcAft>
              <a:defRPr>
                <a:latin typeface="Gill Sans" pitchFamily="-1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42915" fontAlgn="base">
              <a:spcBef>
                <a:spcPct val="0"/>
              </a:spcBef>
              <a:spcAft>
                <a:spcPct val="0"/>
              </a:spcAft>
              <a:defRPr>
                <a:latin typeface="Gill Sans" pitchFamily="-1" charset="0"/>
              </a:defRPr>
            </a:lvl1pPr>
          </a:lstStyle>
          <a:p>
            <a:pPr>
              <a:defRPr/>
            </a:pPr>
            <a:fld id="{A444C812-2176-4C4D-862D-C6C1AF14440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343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1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1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42915" fontAlgn="base">
              <a:spcBef>
                <a:spcPct val="0"/>
              </a:spcBef>
              <a:spcAft>
                <a:spcPct val="0"/>
              </a:spcAft>
              <a:defRPr>
                <a:latin typeface="Gill Sans" pitchFamily="-1" charset="0"/>
              </a:defRPr>
            </a:lvl1pPr>
          </a:lstStyle>
          <a:p>
            <a:pPr>
              <a:defRPr/>
            </a:pPr>
            <a:fld id="{9AE845C8-92B0-4AB6-B1E1-7B3F710740A8}" type="datetimeFigureOut">
              <a:rPr lang="es-MX"/>
              <a:pPr>
                <a:defRPr/>
              </a:pPr>
              <a:t>22/10/2015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42915" fontAlgn="base">
              <a:spcBef>
                <a:spcPct val="0"/>
              </a:spcBef>
              <a:spcAft>
                <a:spcPct val="0"/>
              </a:spcAft>
              <a:defRPr>
                <a:latin typeface="Gill Sans" pitchFamily="-1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42915" fontAlgn="base">
              <a:spcBef>
                <a:spcPct val="0"/>
              </a:spcBef>
              <a:spcAft>
                <a:spcPct val="0"/>
              </a:spcAft>
              <a:defRPr>
                <a:latin typeface="Gill Sans" pitchFamily="-1" charset="0"/>
              </a:defRPr>
            </a:lvl1pPr>
          </a:lstStyle>
          <a:p>
            <a:pPr>
              <a:defRPr/>
            </a:pPr>
            <a:fld id="{2FEC5446-8DEE-4DBA-845E-CF6684ADE29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573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7" indent="0">
              <a:buNone/>
              <a:defRPr sz="2000" b="1"/>
            </a:lvl2pPr>
            <a:lvl3pPr marL="913836" indent="0">
              <a:buNone/>
              <a:defRPr sz="1800" b="1"/>
            </a:lvl3pPr>
            <a:lvl4pPr marL="1370760" indent="0">
              <a:buNone/>
              <a:defRPr sz="1600" b="1"/>
            </a:lvl4pPr>
            <a:lvl5pPr marL="1827678" indent="0">
              <a:buNone/>
              <a:defRPr sz="1600" b="1"/>
            </a:lvl5pPr>
            <a:lvl6pPr marL="2284596" indent="0">
              <a:buNone/>
              <a:defRPr sz="1600" b="1"/>
            </a:lvl6pPr>
            <a:lvl7pPr marL="2741518" indent="0">
              <a:buNone/>
              <a:defRPr sz="1600" b="1"/>
            </a:lvl7pPr>
            <a:lvl8pPr marL="3198432" indent="0">
              <a:buNone/>
              <a:defRPr sz="1600" b="1"/>
            </a:lvl8pPr>
            <a:lvl9pPr marL="3655356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7" indent="0">
              <a:buNone/>
              <a:defRPr sz="2000" b="1"/>
            </a:lvl2pPr>
            <a:lvl3pPr marL="913836" indent="0">
              <a:buNone/>
              <a:defRPr sz="1800" b="1"/>
            </a:lvl3pPr>
            <a:lvl4pPr marL="1370760" indent="0">
              <a:buNone/>
              <a:defRPr sz="1600" b="1"/>
            </a:lvl4pPr>
            <a:lvl5pPr marL="1827678" indent="0">
              <a:buNone/>
              <a:defRPr sz="1600" b="1"/>
            </a:lvl5pPr>
            <a:lvl6pPr marL="2284596" indent="0">
              <a:buNone/>
              <a:defRPr sz="1600" b="1"/>
            </a:lvl6pPr>
            <a:lvl7pPr marL="2741518" indent="0">
              <a:buNone/>
              <a:defRPr sz="1600" b="1"/>
            </a:lvl7pPr>
            <a:lvl8pPr marL="3198432" indent="0">
              <a:buNone/>
              <a:defRPr sz="1600" b="1"/>
            </a:lvl8pPr>
            <a:lvl9pPr marL="3655356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42915" fontAlgn="base">
              <a:spcBef>
                <a:spcPct val="0"/>
              </a:spcBef>
              <a:spcAft>
                <a:spcPct val="0"/>
              </a:spcAft>
              <a:defRPr>
                <a:latin typeface="Gill Sans" pitchFamily="-1" charset="0"/>
              </a:defRPr>
            </a:lvl1pPr>
          </a:lstStyle>
          <a:p>
            <a:pPr>
              <a:defRPr/>
            </a:pPr>
            <a:fld id="{C7FEE279-7A57-43CE-B03E-08692B397409}" type="datetimeFigureOut">
              <a:rPr lang="es-MX"/>
              <a:pPr>
                <a:defRPr/>
              </a:pPr>
              <a:t>22/10/2015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42915" fontAlgn="base">
              <a:spcBef>
                <a:spcPct val="0"/>
              </a:spcBef>
              <a:spcAft>
                <a:spcPct val="0"/>
              </a:spcAft>
              <a:defRPr>
                <a:latin typeface="Gill Sans" pitchFamily="-1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42915" fontAlgn="base">
              <a:spcBef>
                <a:spcPct val="0"/>
              </a:spcBef>
              <a:spcAft>
                <a:spcPct val="0"/>
              </a:spcAft>
              <a:defRPr>
                <a:latin typeface="Gill Sans" pitchFamily="-1" charset="0"/>
              </a:defRPr>
            </a:lvl1pPr>
          </a:lstStyle>
          <a:p>
            <a:pPr>
              <a:defRPr/>
            </a:pPr>
            <a:fld id="{F9F12745-0455-4ABD-911C-83DB9F82EAC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144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42915" fontAlgn="base">
              <a:spcBef>
                <a:spcPct val="0"/>
              </a:spcBef>
              <a:spcAft>
                <a:spcPct val="0"/>
              </a:spcAft>
              <a:defRPr>
                <a:latin typeface="Gill Sans" pitchFamily="-1" charset="0"/>
              </a:defRPr>
            </a:lvl1pPr>
          </a:lstStyle>
          <a:p>
            <a:pPr>
              <a:defRPr/>
            </a:pPr>
            <a:fld id="{144EA7A0-54C5-4363-9CD9-A6B91EA38816}" type="datetimeFigureOut">
              <a:rPr lang="es-MX"/>
              <a:pPr>
                <a:defRPr/>
              </a:pPr>
              <a:t>22/10/2015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42915" fontAlgn="base">
              <a:spcBef>
                <a:spcPct val="0"/>
              </a:spcBef>
              <a:spcAft>
                <a:spcPct val="0"/>
              </a:spcAft>
              <a:defRPr>
                <a:latin typeface="Gill Sans" pitchFamily="-1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42915" fontAlgn="base">
              <a:spcBef>
                <a:spcPct val="0"/>
              </a:spcBef>
              <a:spcAft>
                <a:spcPct val="0"/>
              </a:spcAft>
              <a:defRPr>
                <a:latin typeface="Gill Sans" pitchFamily="-1" charset="0"/>
              </a:defRPr>
            </a:lvl1pPr>
          </a:lstStyle>
          <a:p>
            <a:pPr>
              <a:defRPr/>
            </a:pPr>
            <a:fld id="{AB4D747C-B8BE-4338-A0B8-FA634C117C5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5339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42915" fontAlgn="base">
              <a:spcBef>
                <a:spcPct val="0"/>
              </a:spcBef>
              <a:spcAft>
                <a:spcPct val="0"/>
              </a:spcAft>
              <a:defRPr>
                <a:latin typeface="Gill Sans" pitchFamily="-1" charset="0"/>
              </a:defRPr>
            </a:lvl1pPr>
          </a:lstStyle>
          <a:p>
            <a:pPr>
              <a:defRPr/>
            </a:pPr>
            <a:fld id="{E775C816-E765-426E-AA3D-47EF9E380C23}" type="datetimeFigureOut">
              <a:rPr lang="es-MX"/>
              <a:pPr>
                <a:defRPr/>
              </a:pPr>
              <a:t>22/10/2015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42915" fontAlgn="base">
              <a:spcBef>
                <a:spcPct val="0"/>
              </a:spcBef>
              <a:spcAft>
                <a:spcPct val="0"/>
              </a:spcAft>
              <a:defRPr>
                <a:latin typeface="Gill Sans" pitchFamily="-1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42915" fontAlgn="base">
              <a:spcBef>
                <a:spcPct val="0"/>
              </a:spcBef>
              <a:spcAft>
                <a:spcPct val="0"/>
              </a:spcAft>
              <a:defRPr>
                <a:latin typeface="Gill Sans" pitchFamily="-1" charset="0"/>
              </a:defRPr>
            </a:lvl1pPr>
          </a:lstStyle>
          <a:p>
            <a:pPr>
              <a:defRPr/>
            </a:pPr>
            <a:fld id="{44DCA2C2-4D0F-413C-9F58-D6216E7B7B4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7120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17" indent="0">
              <a:buNone/>
              <a:defRPr sz="1200"/>
            </a:lvl2pPr>
            <a:lvl3pPr marL="913836" indent="0">
              <a:buNone/>
              <a:defRPr sz="1000"/>
            </a:lvl3pPr>
            <a:lvl4pPr marL="1370760" indent="0">
              <a:buNone/>
              <a:defRPr sz="900"/>
            </a:lvl4pPr>
            <a:lvl5pPr marL="1827678" indent="0">
              <a:buNone/>
              <a:defRPr sz="900"/>
            </a:lvl5pPr>
            <a:lvl6pPr marL="2284596" indent="0">
              <a:buNone/>
              <a:defRPr sz="900"/>
            </a:lvl6pPr>
            <a:lvl7pPr marL="2741518" indent="0">
              <a:buNone/>
              <a:defRPr sz="900"/>
            </a:lvl7pPr>
            <a:lvl8pPr marL="3198432" indent="0">
              <a:buNone/>
              <a:defRPr sz="900"/>
            </a:lvl8pPr>
            <a:lvl9pPr marL="3655356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42915" fontAlgn="base">
              <a:spcBef>
                <a:spcPct val="0"/>
              </a:spcBef>
              <a:spcAft>
                <a:spcPct val="0"/>
              </a:spcAft>
              <a:defRPr>
                <a:latin typeface="Gill Sans" pitchFamily="-1" charset="0"/>
              </a:defRPr>
            </a:lvl1pPr>
          </a:lstStyle>
          <a:p>
            <a:pPr>
              <a:defRPr/>
            </a:pPr>
            <a:fld id="{4DC12B46-94CA-4DC9-A51F-61970B391117}" type="datetimeFigureOut">
              <a:rPr lang="es-MX"/>
              <a:pPr>
                <a:defRPr/>
              </a:pPr>
              <a:t>22/10/2015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42915" fontAlgn="base">
              <a:spcBef>
                <a:spcPct val="0"/>
              </a:spcBef>
              <a:spcAft>
                <a:spcPct val="0"/>
              </a:spcAft>
              <a:defRPr>
                <a:latin typeface="Gill Sans" pitchFamily="-1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42915" fontAlgn="base">
              <a:spcBef>
                <a:spcPct val="0"/>
              </a:spcBef>
              <a:spcAft>
                <a:spcPct val="0"/>
              </a:spcAft>
              <a:defRPr>
                <a:latin typeface="Gill Sans" pitchFamily="-1" charset="0"/>
              </a:defRPr>
            </a:lvl1pPr>
          </a:lstStyle>
          <a:p>
            <a:pPr>
              <a:defRPr/>
            </a:pPr>
            <a:fld id="{80DBDA2E-5B5B-4531-801B-8B9B300A0ED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656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1068-E100-49B6-B10B-FD7101ED4991}" type="datetimeFigureOut">
              <a:rPr lang="es-MX" smtClean="0"/>
              <a:t>22/10/2015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66FCD-A829-4DFC-9DD2-F038611664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5773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17" indent="0">
              <a:buNone/>
              <a:defRPr sz="2800"/>
            </a:lvl2pPr>
            <a:lvl3pPr marL="913836" indent="0">
              <a:buNone/>
              <a:defRPr sz="2400"/>
            </a:lvl3pPr>
            <a:lvl4pPr marL="1370760" indent="0">
              <a:buNone/>
              <a:defRPr sz="2000"/>
            </a:lvl4pPr>
            <a:lvl5pPr marL="1827678" indent="0">
              <a:buNone/>
              <a:defRPr sz="2000"/>
            </a:lvl5pPr>
            <a:lvl6pPr marL="2284596" indent="0">
              <a:buNone/>
              <a:defRPr sz="2000"/>
            </a:lvl6pPr>
            <a:lvl7pPr marL="2741518" indent="0">
              <a:buNone/>
              <a:defRPr sz="2000"/>
            </a:lvl7pPr>
            <a:lvl8pPr marL="3198432" indent="0">
              <a:buNone/>
              <a:defRPr sz="2000"/>
            </a:lvl8pPr>
            <a:lvl9pPr marL="3655356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17" indent="0">
              <a:buNone/>
              <a:defRPr sz="1200"/>
            </a:lvl2pPr>
            <a:lvl3pPr marL="913836" indent="0">
              <a:buNone/>
              <a:defRPr sz="1000"/>
            </a:lvl3pPr>
            <a:lvl4pPr marL="1370760" indent="0">
              <a:buNone/>
              <a:defRPr sz="900"/>
            </a:lvl4pPr>
            <a:lvl5pPr marL="1827678" indent="0">
              <a:buNone/>
              <a:defRPr sz="900"/>
            </a:lvl5pPr>
            <a:lvl6pPr marL="2284596" indent="0">
              <a:buNone/>
              <a:defRPr sz="900"/>
            </a:lvl6pPr>
            <a:lvl7pPr marL="2741518" indent="0">
              <a:buNone/>
              <a:defRPr sz="900"/>
            </a:lvl7pPr>
            <a:lvl8pPr marL="3198432" indent="0">
              <a:buNone/>
              <a:defRPr sz="900"/>
            </a:lvl8pPr>
            <a:lvl9pPr marL="3655356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42915" fontAlgn="base">
              <a:spcBef>
                <a:spcPct val="0"/>
              </a:spcBef>
              <a:spcAft>
                <a:spcPct val="0"/>
              </a:spcAft>
              <a:defRPr>
                <a:latin typeface="Gill Sans" pitchFamily="-1" charset="0"/>
              </a:defRPr>
            </a:lvl1pPr>
          </a:lstStyle>
          <a:p>
            <a:pPr>
              <a:defRPr/>
            </a:pPr>
            <a:fld id="{28A76D23-1C25-4FE8-BD7E-F984A23B6069}" type="datetimeFigureOut">
              <a:rPr lang="es-MX"/>
              <a:pPr>
                <a:defRPr/>
              </a:pPr>
              <a:t>22/10/2015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42915" fontAlgn="base">
              <a:spcBef>
                <a:spcPct val="0"/>
              </a:spcBef>
              <a:spcAft>
                <a:spcPct val="0"/>
              </a:spcAft>
              <a:defRPr>
                <a:latin typeface="Gill Sans" pitchFamily="-1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42915" fontAlgn="base">
              <a:spcBef>
                <a:spcPct val="0"/>
              </a:spcBef>
              <a:spcAft>
                <a:spcPct val="0"/>
              </a:spcAft>
              <a:defRPr>
                <a:latin typeface="Gill Sans" pitchFamily="-1" charset="0"/>
              </a:defRPr>
            </a:lvl1pPr>
          </a:lstStyle>
          <a:p>
            <a:pPr>
              <a:defRPr/>
            </a:pPr>
            <a:fld id="{FBAC7A90-9AF6-4996-A2ED-6CB5A80B201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7054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42915" fontAlgn="base">
              <a:spcBef>
                <a:spcPct val="0"/>
              </a:spcBef>
              <a:spcAft>
                <a:spcPct val="0"/>
              </a:spcAft>
              <a:defRPr>
                <a:latin typeface="Gill Sans" pitchFamily="-1" charset="0"/>
              </a:defRPr>
            </a:lvl1pPr>
          </a:lstStyle>
          <a:p>
            <a:pPr>
              <a:defRPr/>
            </a:pPr>
            <a:fld id="{0EECC8BB-E8DF-4FB5-BEE6-CD7F476C21B1}" type="datetimeFigureOut">
              <a:rPr lang="es-MX"/>
              <a:pPr>
                <a:defRPr/>
              </a:pPr>
              <a:t>22/10/2015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42915" fontAlgn="base">
              <a:spcBef>
                <a:spcPct val="0"/>
              </a:spcBef>
              <a:spcAft>
                <a:spcPct val="0"/>
              </a:spcAft>
              <a:defRPr>
                <a:latin typeface="Gill Sans" pitchFamily="-1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42915" fontAlgn="base">
              <a:spcBef>
                <a:spcPct val="0"/>
              </a:spcBef>
              <a:spcAft>
                <a:spcPct val="0"/>
              </a:spcAft>
              <a:defRPr>
                <a:latin typeface="Gill Sans" pitchFamily="-1" charset="0"/>
              </a:defRPr>
            </a:lvl1pPr>
          </a:lstStyle>
          <a:p>
            <a:pPr>
              <a:defRPr/>
            </a:pPr>
            <a:fld id="{41F83521-DE94-4437-8E68-B442C9E82E7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9081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42915" fontAlgn="base">
              <a:spcBef>
                <a:spcPct val="0"/>
              </a:spcBef>
              <a:spcAft>
                <a:spcPct val="0"/>
              </a:spcAft>
              <a:defRPr>
                <a:latin typeface="Gill Sans" pitchFamily="-1" charset="0"/>
              </a:defRPr>
            </a:lvl1pPr>
          </a:lstStyle>
          <a:p>
            <a:pPr>
              <a:defRPr/>
            </a:pPr>
            <a:fld id="{638EB077-CCF4-4F56-B48A-F251AA5BA371}" type="datetimeFigureOut">
              <a:rPr lang="es-MX"/>
              <a:pPr>
                <a:defRPr/>
              </a:pPr>
              <a:t>22/10/2015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42915" fontAlgn="base">
              <a:spcBef>
                <a:spcPct val="0"/>
              </a:spcBef>
              <a:spcAft>
                <a:spcPct val="0"/>
              </a:spcAft>
              <a:defRPr>
                <a:latin typeface="Gill Sans" pitchFamily="-1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42915" fontAlgn="base">
              <a:spcBef>
                <a:spcPct val="0"/>
              </a:spcBef>
              <a:spcAft>
                <a:spcPct val="0"/>
              </a:spcAft>
              <a:defRPr>
                <a:latin typeface="Gill Sans" pitchFamily="-1" charset="0"/>
              </a:defRPr>
            </a:lvl1pPr>
          </a:lstStyle>
          <a:p>
            <a:pPr>
              <a:defRPr/>
            </a:pPr>
            <a:fld id="{3EABD8AF-CC3B-4F3D-9B68-F5BBFD84F40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948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7315-567E-42ED-825B-4D0D5990EDE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22/10/2015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D18E-3979-459F-B81B-55B7BB7C3D2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9206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7315-567E-42ED-825B-4D0D5990EDE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22/10/2015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D18E-3979-459F-B81B-55B7BB7C3D2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902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7315-567E-42ED-825B-4D0D5990EDE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22/10/2015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D18E-3979-459F-B81B-55B7BB7C3D2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053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7315-567E-42ED-825B-4D0D5990EDE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22/10/2015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D18E-3979-459F-B81B-55B7BB7C3D2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9214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7315-567E-42ED-825B-4D0D5990EDE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22/10/2015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D18E-3979-459F-B81B-55B7BB7C3D2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2591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7315-567E-42ED-825B-4D0D5990EDE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22/10/2015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D18E-3979-459F-B81B-55B7BB7C3D2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862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7315-567E-42ED-825B-4D0D5990EDE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22/10/2015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D18E-3979-459F-B81B-55B7BB7C3D2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96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1068-E100-49B6-B10B-FD7101ED4991}" type="datetimeFigureOut">
              <a:rPr lang="es-MX" smtClean="0"/>
              <a:t>22/10/2015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66FCD-A829-4DFC-9DD2-F038611664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58131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7315-567E-42ED-825B-4D0D5990EDE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22/10/2015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D18E-3979-459F-B81B-55B7BB7C3D2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847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7315-567E-42ED-825B-4D0D5990EDE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22/10/2015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D18E-3979-459F-B81B-55B7BB7C3D2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4467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7315-567E-42ED-825B-4D0D5990EDE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22/10/2015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D18E-3979-459F-B81B-55B7BB7C3D2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572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7315-567E-42ED-825B-4D0D5990EDE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22/10/2015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D18E-3979-459F-B81B-55B7BB7C3D2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3944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7315-567E-42ED-825B-4D0D5990EDE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22/10/2015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D18E-3979-459F-B81B-55B7BB7C3D2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191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7315-567E-42ED-825B-4D0D5990EDE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22/10/2015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D18E-3979-459F-B81B-55B7BB7C3D2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642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7315-567E-42ED-825B-4D0D5990EDE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22/10/2015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D18E-3979-459F-B81B-55B7BB7C3D2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8894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7315-567E-42ED-825B-4D0D5990EDE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22/10/2015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D18E-3979-459F-B81B-55B7BB7C3D2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379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7315-567E-42ED-825B-4D0D5990EDE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22/10/2015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D18E-3979-459F-B81B-55B7BB7C3D2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4317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7315-567E-42ED-825B-4D0D5990EDE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22/10/2015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D18E-3979-459F-B81B-55B7BB7C3D2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932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1068-E100-49B6-B10B-FD7101ED4991}" type="datetimeFigureOut">
              <a:rPr lang="es-MX" smtClean="0"/>
              <a:t>22/10/2015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66FCD-A829-4DFC-9DD2-F038611664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55055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7315-567E-42ED-825B-4D0D5990EDE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22/10/2015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D18E-3979-459F-B81B-55B7BB7C3D2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9658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7315-567E-42ED-825B-4D0D5990EDE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22/10/2015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D18E-3979-459F-B81B-55B7BB7C3D2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4737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7315-567E-42ED-825B-4D0D5990EDE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22/10/2015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D18E-3979-459F-B81B-55B7BB7C3D2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73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7315-567E-42ED-825B-4D0D5990EDE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22/10/2015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D18E-3979-459F-B81B-55B7BB7C3D2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9248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7315-567E-42ED-825B-4D0D5990EDE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22/10/2015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D18E-3979-459F-B81B-55B7BB7C3D2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3886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B9C9D-5E51-4CCA-B616-B7344EEAC23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B4C3-6AA9-4740-9D20-8611DFAF656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4562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B9C9D-5E51-4CCA-B616-B7344EEAC23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B4C3-6AA9-4740-9D20-8611DFAF656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2069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B9C9D-5E51-4CCA-B616-B7344EEAC23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B4C3-6AA9-4740-9D20-8611DFAF656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5995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B9C9D-5E51-4CCA-B616-B7344EEAC23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B4C3-6AA9-4740-9D20-8611DFAF656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887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B9C9D-5E51-4CCA-B616-B7344EEAC23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B4C3-6AA9-4740-9D20-8611DFAF656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531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1068-E100-49B6-B10B-FD7101ED4991}" type="datetimeFigureOut">
              <a:rPr lang="es-MX" smtClean="0"/>
              <a:t>22/10/2015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66FCD-A829-4DFC-9DD2-F038611664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49892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B9C9D-5E51-4CCA-B616-B7344EEAC23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B4C3-6AA9-4740-9D20-8611DFAF656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8790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B9C9D-5E51-4CCA-B616-B7344EEAC23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B4C3-6AA9-4740-9D20-8611DFAF656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9389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B9C9D-5E51-4CCA-B616-B7344EEAC23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B4C3-6AA9-4740-9D20-8611DFAF656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4860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B9C9D-5E51-4CCA-B616-B7344EEAC23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B4C3-6AA9-4740-9D20-8611DFAF656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4850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B9C9D-5E51-4CCA-B616-B7344EEAC23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B4C3-6AA9-4740-9D20-8611DFAF656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5604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B9C9D-5E51-4CCA-B616-B7344EEAC23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AB4C3-6AA9-4740-9D20-8611DFAF656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197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0133-5B3D-4EF6-B6B6-BF4631E915A2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22/10/2015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DBB7-09DA-462F-9912-FFA228AA4398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7150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386B-3B46-467B-B19C-C2E582AED6A0}" type="datetimeFigureOut">
              <a:rPr lang="es-CR" smtClean="0">
                <a:solidFill>
                  <a:srgbClr val="DBF5F9">
                    <a:shade val="90000"/>
                  </a:srgbClr>
                </a:solidFill>
              </a:rPr>
              <a:pPr/>
              <a:t>22/10/2015</a:t>
            </a:fld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1CB6-9201-4618-AB2E-7A551D7F2455}" type="slidenum">
              <a:rPr lang="es-C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516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386B-3B46-467B-B19C-C2E582AED6A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22/10/2015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1CB6-9201-4618-AB2E-7A551D7F2455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3058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386B-3B46-467B-B19C-C2E582AED6A0}" type="datetimeFigureOut">
              <a:rPr lang="es-CR" smtClean="0">
                <a:solidFill>
                  <a:srgbClr val="DBF5F9">
                    <a:shade val="90000"/>
                  </a:srgbClr>
                </a:solidFill>
              </a:rPr>
              <a:pPr/>
              <a:t>22/10/2015</a:t>
            </a:fld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1CB6-9201-4618-AB2E-7A551D7F2455}" type="slidenum">
              <a:rPr lang="es-C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452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1068-E100-49B6-B10B-FD7101ED4991}" type="datetimeFigureOut">
              <a:rPr lang="es-MX" smtClean="0"/>
              <a:t>22/10/2015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66FCD-A829-4DFC-9DD2-F038611664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62005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386B-3B46-467B-B19C-C2E582AED6A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22/10/2015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1CB6-9201-4618-AB2E-7A551D7F2455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3457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386B-3B46-467B-B19C-C2E582AED6A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22/10/2015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1CB6-9201-4618-AB2E-7A551D7F2455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2530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386B-3B46-467B-B19C-C2E582AED6A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22/10/2015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1CB6-9201-4618-AB2E-7A551D7F2455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1803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386B-3B46-467B-B19C-C2E582AED6A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22/10/2015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1CB6-9201-4618-AB2E-7A551D7F2455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586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386B-3B46-467B-B19C-C2E582AED6A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22/10/2015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1CB6-9201-4618-AB2E-7A551D7F2455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5803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386B-3B46-467B-B19C-C2E582AED6A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22/10/2015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7801CB6-9201-4618-AB2E-7A551D7F2455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281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386B-3B46-467B-B19C-C2E582AED6A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22/10/2015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1CB6-9201-4618-AB2E-7A551D7F2455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0811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386B-3B46-467B-B19C-C2E582AED6A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22/10/2015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01CB6-9201-4618-AB2E-7A551D7F2455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4403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82EC3-9EA0-46A9-B7AE-65D32F2FCD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B0409-1E75-4A2B-8116-1B49EE85E6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980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04593-8372-4D8C-9BFE-882D42D475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8710E-A83A-45E9-A386-D53C2F4037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325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1068-E100-49B6-B10B-FD7101ED4991}" type="datetimeFigureOut">
              <a:rPr lang="es-MX" smtClean="0"/>
              <a:t>22/10/2015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66FCD-A829-4DFC-9DD2-F038611664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03910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CCD58-8683-4AF7-9FC9-F71771736C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D088A-66E8-481D-9153-D5B0EC4137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719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F06E9-75EF-4248-9CCA-0FCEE5E8C95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44836-EFD4-442C-9E34-34EBE1873C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4291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AB73C-C241-41CF-8085-F02CBF8FF1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E31B7-6A6E-40DC-A76A-56F16B3417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484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ABB84-7BEA-4422-8FF8-A426D47C5A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D8C23-CEA6-4757-B8F8-C798D5B7443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6205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F7056-BD93-4D20-95E8-E43138E837F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25131-478C-470C-A84A-491FAC660F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6047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DE4E3-655E-46D1-A68E-2A33EEEF6FD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72BFD-D9C3-4F60-A5F2-90D6AEF083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3783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F6C6C-06BC-4897-9438-694BA812DCE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575B6-3FE8-418C-8381-5C6B07F76F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4468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D09F6-58AB-4DBC-81BF-6B615D068E5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DC292-08BE-4436-B1BA-2D1B2F49CD1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567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C4F7F-58EE-4FDB-B155-E9FAF1D984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E65A5-743F-4CCA-B548-357D03F08C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9541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/ Divider / Title Slide (green) – 2 photos requi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5019" y="115732"/>
            <a:ext cx="2700337" cy="6628685"/>
          </a:xfrm>
          <a:prstGeom prst="rect">
            <a:avLst/>
          </a:prstGeom>
        </p:spPr>
        <p:txBody>
          <a:bodyPr lIns="64205" tIns="32102" rIns="64205" bIns="32102"/>
          <a:lstStyle>
            <a:lvl1pPr>
              <a:buNone/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806069" y="115732"/>
            <a:ext cx="3542585" cy="6628685"/>
          </a:xfrm>
          <a:prstGeom prst="rect">
            <a:avLst/>
          </a:prstGeom>
        </p:spPr>
        <p:txBody>
          <a:bodyPr lIns="64205" tIns="32102" rIns="64205" bIns="32102"/>
          <a:lstStyle>
            <a:lvl1pPr>
              <a:buNone/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983018" y="267890"/>
            <a:ext cx="1982391" cy="51970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26756" tIns="26756" rIns="26756" bIns="26756" numCol="1" anchor="ctr" anchorCtr="0" compatLnSpc="1">
            <a:prstTxWarp prst="textNoShape">
              <a:avLst/>
            </a:prstTxWarp>
          </a:bodyPr>
          <a:lstStyle>
            <a:lvl1pPr algn="l">
              <a:defRPr sz="2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20299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1068-E100-49B6-B10B-FD7101ED4991}" type="datetimeFigureOut">
              <a:rPr lang="es-MX" smtClean="0"/>
              <a:t>22/10/2015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66FCD-A829-4DFC-9DD2-F038611664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4535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00"/>
              <a:t>Nivel de texto 1</a:t>
            </a:r>
          </a:p>
          <a:p>
            <a:pPr lvl="1">
              <a:defRPr sz="1800"/>
            </a:pPr>
            <a:r>
              <a:rPr sz="2500"/>
              <a:t>Nivel de texto 2</a:t>
            </a:r>
          </a:p>
          <a:p>
            <a:pPr lvl="2">
              <a:defRPr sz="1800"/>
            </a:pPr>
            <a:r>
              <a:rPr sz="2500"/>
              <a:t>Nivel de texto 3</a:t>
            </a:r>
          </a:p>
          <a:p>
            <a:pPr lvl="3">
              <a:defRPr sz="1800"/>
            </a:pPr>
            <a:r>
              <a:rPr sz="2500"/>
              <a:t>Nivel de texto 4</a:t>
            </a:r>
          </a:p>
          <a:p>
            <a:pPr lvl="4">
              <a:defRPr sz="1800"/>
            </a:pPr>
            <a:r>
              <a:rPr sz="2500"/>
              <a:t>Nivel de texto 5</a:t>
            </a:r>
          </a:p>
        </p:txBody>
      </p:sp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FFFFFF"/>
                </a:solidFill>
              </a:rPr>
              <a:t>Texto del título</a:t>
            </a:r>
          </a:p>
        </p:txBody>
      </p:sp>
    </p:spTree>
    <p:extLst>
      <p:ext uri="{BB962C8B-B14F-4D97-AF65-F5344CB8AC3E}">
        <p14:creationId xmlns:p14="http://schemas.microsoft.com/office/powerpoint/2010/main" val="93983405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1068-E100-49B6-B10B-FD7101ED4991}" type="datetimeFigureOut">
              <a:rPr lang="es-MX" smtClean="0"/>
              <a:t>22/10/2015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66FCD-A829-4DFC-9DD2-F038611664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140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31068-E100-49B6-B10B-FD7101ED4991}" type="datetimeFigureOut">
              <a:rPr lang="es-MX" smtClean="0"/>
              <a:t>22/10/2015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66FCD-A829-4DFC-9DD2-F038611664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585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9143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647" y="274588"/>
            <a:ext cx="822870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3" tIns="45692" rIns="91383" bIns="456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título del patrón</a:t>
            </a:r>
            <a:endParaRPr lang="es-MX" altLang="es-MX" smtClean="0"/>
          </a:p>
        </p:txBody>
      </p:sp>
      <p:sp>
        <p:nvSpPr>
          <p:cNvPr id="1433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647" y="1600647"/>
            <a:ext cx="8228707" cy="452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3" tIns="45692" rIns="91383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texto del patrón</a:t>
            </a:r>
          </a:p>
          <a:p>
            <a:pPr lvl="1"/>
            <a:r>
              <a:rPr lang="es-ES" altLang="es-MX" smtClean="0"/>
              <a:t>Segundo nivel</a:t>
            </a:r>
          </a:p>
          <a:p>
            <a:pPr lvl="2"/>
            <a:r>
              <a:rPr lang="es-ES" altLang="es-MX" smtClean="0"/>
              <a:t>Tercer nivel</a:t>
            </a:r>
          </a:p>
          <a:p>
            <a:pPr lvl="3"/>
            <a:r>
              <a:rPr lang="es-ES" altLang="es-MX" smtClean="0"/>
              <a:t>Cuarto nivel</a:t>
            </a:r>
          </a:p>
          <a:p>
            <a:pPr lvl="4"/>
            <a:r>
              <a:rPr lang="es-ES" altLang="es-MX" smtClean="0"/>
              <a:t>Quinto nivel</a:t>
            </a:r>
            <a:endParaRPr lang="es-MX" alt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647" y="6356821"/>
            <a:ext cx="2133079" cy="365001"/>
          </a:xfrm>
          <a:prstGeom prst="rect">
            <a:avLst/>
          </a:prstGeom>
        </p:spPr>
        <p:txBody>
          <a:bodyPr vert="horz" lIns="91383" tIns="45692" rIns="91383" bIns="45692" rtlCol="0" anchor="ctr"/>
          <a:lstStyle>
            <a:lvl1pPr algn="l" defTabSz="913836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3DB5B2C-92AB-43C3-B99A-3A3D2F40E11D}" type="datetimeFigureOut">
              <a:rPr lang="es-MX">
                <a:ea typeface="ヒラギノ角ゴ ProN W3" pitchFamily="-1" charset="-128"/>
                <a:sym typeface="Gill Sans" pitchFamily="-1" charset="0"/>
              </a:rPr>
              <a:pPr>
                <a:defRPr/>
              </a:pPr>
              <a:t>22/10/2015</a:t>
            </a:fld>
            <a:endParaRPr lang="es-MX">
              <a:ea typeface="ヒラギノ角ゴ ProN W3" pitchFamily="-1" charset="-128"/>
              <a:sym typeface="Gill Sans" pitchFamily="-1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75" y="6356821"/>
            <a:ext cx="2895451" cy="365001"/>
          </a:xfrm>
          <a:prstGeom prst="rect">
            <a:avLst/>
          </a:prstGeom>
        </p:spPr>
        <p:txBody>
          <a:bodyPr vert="horz" lIns="91383" tIns="45692" rIns="91383" bIns="45692" rtlCol="0" anchor="ctr"/>
          <a:lstStyle>
            <a:lvl1pPr algn="ctr" defTabSz="913836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s-MX">
              <a:ea typeface="ヒラギノ角ゴ ProN W3" pitchFamily="-1" charset="-128"/>
              <a:sym typeface="Gill Sans" pitchFamily="-1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75" y="6356821"/>
            <a:ext cx="2133079" cy="365001"/>
          </a:xfrm>
          <a:prstGeom prst="rect">
            <a:avLst/>
          </a:prstGeom>
        </p:spPr>
        <p:txBody>
          <a:bodyPr vert="horz" lIns="91383" tIns="45692" rIns="91383" bIns="45692" rtlCol="0" anchor="ctr"/>
          <a:lstStyle>
            <a:lvl1pPr algn="r" defTabSz="913836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5F3638A-4103-4965-82D8-39EE98C5B617}" type="slidenum">
              <a:rPr lang="es-MX">
                <a:ea typeface="ヒラギノ角ゴ ProN W3" pitchFamily="-1" charset="-128"/>
                <a:sym typeface="Gill Sans" pitchFamily="-1" charset="0"/>
              </a:rPr>
              <a:pPr>
                <a:defRPr/>
              </a:pPr>
              <a:t>‹Nº›</a:t>
            </a:fld>
            <a:endParaRPr lang="es-MX">
              <a:ea typeface="ヒラギノ角ゴ ProN W3" pitchFamily="-1" charset="-128"/>
              <a:sym typeface="Gill Sans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3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302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302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</a:defRPr>
      </a:lvl2pPr>
      <a:lvl3pPr algn="ctr" defTabSz="91302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</a:defRPr>
      </a:lvl3pPr>
      <a:lvl4pPr algn="ctr" defTabSz="91302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</a:defRPr>
      </a:lvl4pPr>
      <a:lvl5pPr algn="ctr" defTabSz="91302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</a:defRPr>
      </a:lvl5pPr>
      <a:lvl6pPr marL="321457" algn="ctr" defTabSz="91302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</a:defRPr>
      </a:lvl6pPr>
      <a:lvl7pPr marL="642915" algn="ctr" defTabSz="91302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</a:defRPr>
      </a:lvl7pPr>
      <a:lvl8pPr marL="964372" algn="ctr" defTabSz="91302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</a:defRPr>
      </a:lvl8pPr>
      <a:lvl9pPr marL="1285829" algn="ctr" defTabSz="91302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</a:defRPr>
      </a:lvl9pPr>
    </p:titleStyle>
    <p:bodyStyle>
      <a:lvl1pPr marL="342665" indent="-342665" algn="l" defTabSz="91302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54" indent="-284624" algn="l" defTabSz="91302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44" indent="-227699" algn="l" defTabSz="91302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357" indent="-227699" algn="l" defTabSz="91302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87" indent="-227699" algn="l" defTabSz="91302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59" indent="-228458" algn="l" defTabSz="91383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76" indent="-228458" algn="l" defTabSz="91383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97" indent="-228458" algn="l" defTabSz="91383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813" indent="-228458" algn="l" defTabSz="91383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38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7" algn="l" defTabSz="9138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6" algn="l" defTabSz="9138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60" algn="l" defTabSz="9138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78" algn="l" defTabSz="9138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96" algn="l" defTabSz="9138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18" algn="l" defTabSz="9138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32" algn="l" defTabSz="9138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56" algn="l" defTabSz="9138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58C7315-567E-42ED-825B-4D0D5990EDE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914400"/>
              <a:t>22/10/2015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B03D18E-3979-459F-B81B-55B7BB7C3D2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06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58C7315-567E-42ED-825B-4D0D5990EDE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914400"/>
              <a:t>22/10/2015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B03D18E-3979-459F-B81B-55B7BB7C3D2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3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C0B9C9D-5E51-4CCA-B616-B7344EEAC23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400"/>
              <a:t>22/10/2015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EFAB4C3-6AA9-4740-9D20-8611DFAF656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96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/>
            <a:fld id="{D2AB386B-3B46-467B-B19C-C2E582AED6A0}" type="datetimeFigureOut">
              <a:rPr lang="es-CR" smtClean="0">
                <a:solidFill>
                  <a:srgbClr val="04617B">
                    <a:shade val="90000"/>
                  </a:srgbClr>
                </a:solidFill>
              </a:rPr>
              <a:pPr defTabSz="914400"/>
              <a:t>22/10/2015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/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/>
            <a:fld id="{F7801CB6-9201-4618-AB2E-7A551D7F2455}" type="slidenum">
              <a:rPr lang="es-CR" smtClean="0">
                <a:solidFill>
                  <a:srgbClr val="04617B">
                    <a:shade val="90000"/>
                  </a:srgbClr>
                </a:solidFill>
              </a:rPr>
              <a:pPr defTabSz="914400"/>
              <a:t>‹Nº›</a:t>
            </a:fld>
            <a:endParaRPr lang="es-C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073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R" smtClean="0"/>
              <a:t>Click to edit Master title style</a:t>
            </a:r>
            <a:endParaRPr lang="en-US" altLang="es-C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R" smtClean="0"/>
              <a:t>Click to edit Master text styles</a:t>
            </a:r>
          </a:p>
          <a:p>
            <a:pPr lvl="1"/>
            <a:r>
              <a:rPr lang="es-ES_tradnl" altLang="es-CR" smtClean="0"/>
              <a:t>Second level</a:t>
            </a:r>
          </a:p>
          <a:p>
            <a:pPr lvl="2"/>
            <a:r>
              <a:rPr lang="es-ES_tradnl" altLang="es-CR" smtClean="0"/>
              <a:t>Third level</a:t>
            </a:r>
          </a:p>
          <a:p>
            <a:pPr lvl="3"/>
            <a:r>
              <a:rPr lang="es-ES_tradnl" altLang="es-CR" smtClean="0"/>
              <a:t>Fourth level</a:t>
            </a:r>
          </a:p>
          <a:p>
            <a:pPr lvl="4"/>
            <a:r>
              <a:rPr lang="es-ES_tradnl" altLang="es-CR" smtClean="0"/>
              <a:t>Fifth level</a:t>
            </a:r>
            <a:endParaRPr lang="en-US" altLang="es-C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130">
              <a:defRPr/>
            </a:pPr>
            <a:fld id="{C3831E4A-CC11-4082-8361-F55B319F5F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130">
                <a:defRPr/>
              </a:pPr>
              <a:t>10/22/2015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13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130">
              <a:defRPr/>
            </a:pPr>
            <a:fld id="{CA747AF9-41C0-4595-9E3E-AC2591D62C0B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130"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40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</p:sldLayoutIdLst>
  <p:txStyles>
    <p:titleStyle>
      <a:lvl1pPr algn="ctr" defTabSz="45713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30" algn="ctr" defTabSz="457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59" algn="ctr" defTabSz="457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90" algn="ctr" defTabSz="457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519" algn="ctr" defTabSz="457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48" indent="-342848" algn="l" defTabSz="45713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6" indent="-285707" algn="l" defTabSz="45713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4" indent="-228564" algn="l" defTabSz="45713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4" indent="-228564" algn="l" defTabSz="45713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5" indent="-228564" algn="l" defTabSz="45713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1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4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3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hyperlink" Target="http://www.google.com.gt/url?sa=i&amp;rct=j&amp;q=&amp;esrc=s&amp;source=images&amp;cd=&amp;cad=rja&amp;uact=8&amp;ved=0CAcQjRw&amp;url=http://www.bigstockphoto.com/es/image-46291504/stock-photo-man-with-money-sacks-on-white&amp;ei=oTRBVMyqAtDIggSoqICIBw&amp;bvm=bv.77648437,d.eXY&amp;psig=AFQjCNEIEpvZbHkEzSAbkePaLKVbZstEDA&amp;ust=1413645701313203" TargetMode="Externa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323528" y="3606461"/>
            <a:ext cx="1080120" cy="7200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CR" sz="1400" b="1" dirty="0" smtClean="0">
                <a:solidFill>
                  <a:prstClr val="black"/>
                </a:solidFill>
              </a:rPr>
              <a:t>ADI </a:t>
            </a:r>
            <a:r>
              <a:rPr lang="es-CR" sz="1400" b="1" dirty="0" err="1" smtClean="0">
                <a:solidFill>
                  <a:prstClr val="black"/>
                </a:solidFill>
              </a:rPr>
              <a:t>Tainy</a:t>
            </a:r>
            <a:r>
              <a:rPr lang="es-CR" sz="1400" b="1" dirty="0" smtClean="0">
                <a:solidFill>
                  <a:prstClr val="black"/>
                </a:solidFill>
              </a:rPr>
              <a:t> </a:t>
            </a:r>
          </a:p>
          <a:p>
            <a:pPr algn="ctr" defTabSz="914400"/>
            <a:r>
              <a:rPr lang="es-CR" sz="1400" b="1" dirty="0" smtClean="0">
                <a:solidFill>
                  <a:srgbClr val="FF0000"/>
                </a:solidFill>
              </a:rPr>
              <a:t>Limón</a:t>
            </a:r>
            <a:endParaRPr lang="es-CR" sz="1400" b="1" dirty="0">
              <a:solidFill>
                <a:srgbClr val="FF0000"/>
              </a:solidFill>
            </a:endParaRPr>
          </a:p>
        </p:txBody>
      </p:sp>
      <p:sp>
        <p:nvSpPr>
          <p:cNvPr id="5" name="4 Elipse"/>
          <p:cNvSpPr/>
          <p:nvPr/>
        </p:nvSpPr>
        <p:spPr>
          <a:xfrm>
            <a:off x="755576" y="2598349"/>
            <a:ext cx="1368152" cy="7200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CR" sz="1400" b="1" dirty="0" smtClean="0">
                <a:solidFill>
                  <a:prstClr val="black"/>
                </a:solidFill>
              </a:rPr>
              <a:t>ADI </a:t>
            </a:r>
            <a:r>
              <a:rPr lang="es-CR" sz="1400" b="1" dirty="0" err="1" smtClean="0">
                <a:solidFill>
                  <a:prstClr val="black"/>
                </a:solidFill>
              </a:rPr>
              <a:t>Kekoldi</a:t>
            </a:r>
            <a:endParaRPr lang="es-CR" sz="14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es-CR" sz="1200" b="1" dirty="0" smtClean="0">
                <a:solidFill>
                  <a:srgbClr val="FF0000"/>
                </a:solidFill>
              </a:rPr>
              <a:t>Talamanca</a:t>
            </a:r>
            <a:endParaRPr lang="es-CR" sz="1200" b="1" dirty="0">
              <a:solidFill>
                <a:srgbClr val="FF0000"/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1619672" y="1878269"/>
            <a:ext cx="1368152" cy="504056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CR" sz="1400" b="1" dirty="0" smtClean="0">
                <a:solidFill>
                  <a:prstClr val="white"/>
                </a:solidFill>
              </a:rPr>
              <a:t>ADITICA</a:t>
            </a:r>
          </a:p>
          <a:p>
            <a:pPr algn="ctr" defTabSz="914400"/>
            <a:r>
              <a:rPr lang="es-CR" sz="1200" b="1" dirty="0" smtClean="0">
                <a:solidFill>
                  <a:srgbClr val="FFFF00"/>
                </a:solidFill>
              </a:rPr>
              <a:t>Talamanca</a:t>
            </a:r>
            <a:endParaRPr lang="es-CR" sz="1200" b="1" dirty="0">
              <a:solidFill>
                <a:srgbClr val="FFFF00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3275856" y="1446221"/>
            <a:ext cx="1512168" cy="64807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CR" sz="1400" b="1" dirty="0" smtClean="0">
                <a:solidFill>
                  <a:prstClr val="black"/>
                </a:solidFill>
              </a:rPr>
              <a:t>ADITIBRI</a:t>
            </a:r>
          </a:p>
          <a:p>
            <a:pPr algn="ctr" defTabSz="914400"/>
            <a:r>
              <a:rPr lang="es-CR" sz="1200" b="1" dirty="0" smtClean="0">
                <a:solidFill>
                  <a:srgbClr val="FF0000"/>
                </a:solidFill>
              </a:rPr>
              <a:t>Talamanca</a:t>
            </a:r>
            <a:endParaRPr lang="es-CR" sz="1200" b="1" dirty="0">
              <a:solidFill>
                <a:srgbClr val="FF0000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5076056" y="1446221"/>
            <a:ext cx="1512168" cy="64807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CR" sz="1400" b="1" dirty="0" smtClean="0">
                <a:solidFill>
                  <a:prstClr val="black"/>
                </a:solidFill>
              </a:rPr>
              <a:t>Bajo </a:t>
            </a:r>
            <a:r>
              <a:rPr lang="es-CR" sz="1400" b="1" dirty="0" err="1" smtClean="0">
                <a:solidFill>
                  <a:prstClr val="black"/>
                </a:solidFill>
              </a:rPr>
              <a:t>Chirripo</a:t>
            </a:r>
            <a:endParaRPr lang="es-CR" sz="14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es-CR" sz="1400" b="1" dirty="0" smtClean="0">
                <a:solidFill>
                  <a:srgbClr val="FF0000"/>
                </a:solidFill>
              </a:rPr>
              <a:t>Limón</a:t>
            </a:r>
            <a:endParaRPr lang="es-CR" sz="1400" b="1" dirty="0">
              <a:solidFill>
                <a:srgbClr val="FF0000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7452320" y="2598349"/>
            <a:ext cx="144016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CR" sz="1400" b="1" dirty="0" smtClean="0">
                <a:solidFill>
                  <a:prstClr val="black"/>
                </a:solidFill>
              </a:rPr>
              <a:t>ALTO </a:t>
            </a:r>
            <a:r>
              <a:rPr lang="es-CR" sz="1400" b="1" dirty="0" err="1" smtClean="0">
                <a:solidFill>
                  <a:prstClr val="black"/>
                </a:solidFill>
              </a:rPr>
              <a:t>Chirripo</a:t>
            </a:r>
            <a:endParaRPr lang="es-CR" sz="14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es-CR" sz="1400" b="1" dirty="0" smtClean="0">
                <a:solidFill>
                  <a:prstClr val="white"/>
                </a:solidFill>
              </a:rPr>
              <a:t>Limón</a:t>
            </a:r>
            <a:endParaRPr lang="es-CR" sz="1400" b="1" dirty="0">
              <a:solidFill>
                <a:prstClr val="white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6516216" y="1878269"/>
            <a:ext cx="1800200" cy="72008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CR" sz="1400" b="1" dirty="0" err="1" smtClean="0">
                <a:solidFill>
                  <a:prstClr val="black"/>
                </a:solidFill>
              </a:rPr>
              <a:t>Nairi</a:t>
            </a:r>
            <a:r>
              <a:rPr lang="es-CR" sz="1400" b="1" dirty="0" smtClean="0">
                <a:solidFill>
                  <a:prstClr val="black"/>
                </a:solidFill>
              </a:rPr>
              <a:t> </a:t>
            </a:r>
            <a:r>
              <a:rPr lang="es-CR" sz="1400" b="1" dirty="0" err="1" smtClean="0">
                <a:solidFill>
                  <a:prstClr val="black"/>
                </a:solidFill>
              </a:rPr>
              <a:t>Awari</a:t>
            </a:r>
            <a:endParaRPr lang="es-CR" sz="14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es-CR" sz="1400" b="1" dirty="0" err="1" smtClean="0">
                <a:solidFill>
                  <a:srgbClr val="FFFF00"/>
                </a:solidFill>
              </a:rPr>
              <a:t>Siquirres</a:t>
            </a:r>
            <a:endParaRPr lang="es-CR" sz="1400" b="1" dirty="0">
              <a:solidFill>
                <a:srgbClr val="FFFF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691680" y="0"/>
            <a:ext cx="6120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C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RED INDIGENA BRIBRI Y CABECAR  DE LA REGION ATLANTICA  DE COSTA RICA</a:t>
            </a:r>
          </a:p>
          <a:p>
            <a:pPr algn="ctr" defTabSz="914400"/>
            <a:r>
              <a:rPr lang="es-C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(RIBCA)</a:t>
            </a:r>
            <a:endParaRPr lang="es-CR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4067944" y="4254533"/>
            <a:ext cx="1368152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CR" sz="2800" dirty="0" smtClean="0">
                <a:solidFill>
                  <a:prstClr val="black"/>
                </a:solidFill>
              </a:rPr>
              <a:t>RIBCA</a:t>
            </a:r>
            <a:endParaRPr lang="es-CR" sz="2800" dirty="0">
              <a:solidFill>
                <a:prstClr val="black"/>
              </a:solidFill>
            </a:endParaRPr>
          </a:p>
        </p:txBody>
      </p:sp>
      <p:cxnSp>
        <p:nvCxnSpPr>
          <p:cNvPr id="14" name="13 Conector recto de flecha"/>
          <p:cNvCxnSpPr>
            <a:stCxn id="4" idx="6"/>
          </p:cNvCxnSpPr>
          <p:nvPr/>
        </p:nvCxnSpPr>
        <p:spPr>
          <a:xfrm>
            <a:off x="1403648" y="3966501"/>
            <a:ext cx="2304258" cy="2160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2051720" y="3102405"/>
            <a:ext cx="1800200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>
            <a:stCxn id="6" idx="5"/>
          </p:cNvCxnSpPr>
          <p:nvPr/>
        </p:nvCxnSpPr>
        <p:spPr>
          <a:xfrm rot="16200000" flipH="1">
            <a:off x="2562705" y="2533266"/>
            <a:ext cx="1874015" cy="14244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rot="16200000" flipH="1">
            <a:off x="3295138" y="2977670"/>
            <a:ext cx="2049669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>
            <a:stCxn id="8" idx="4"/>
          </p:cNvCxnSpPr>
          <p:nvPr/>
        </p:nvCxnSpPr>
        <p:spPr>
          <a:xfrm rot="5400000">
            <a:off x="4265966" y="2616351"/>
            <a:ext cx="2088232" cy="10441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>
            <a:stCxn id="10" idx="3"/>
          </p:cNvCxnSpPr>
          <p:nvPr/>
        </p:nvCxnSpPr>
        <p:spPr>
          <a:xfrm rot="5400000">
            <a:off x="5047135" y="2449810"/>
            <a:ext cx="1689629" cy="17758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>
            <a:stCxn id="9" idx="2"/>
          </p:cNvCxnSpPr>
          <p:nvPr/>
        </p:nvCxnSpPr>
        <p:spPr>
          <a:xfrm rot="10800000" flipV="1">
            <a:off x="5364088" y="2994393"/>
            <a:ext cx="2088232" cy="11161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Elipse"/>
          <p:cNvSpPr/>
          <p:nvPr/>
        </p:nvSpPr>
        <p:spPr>
          <a:xfrm>
            <a:off x="7452320" y="3534453"/>
            <a:ext cx="1691680" cy="79208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CR" sz="1400" b="1" dirty="0" smtClean="0">
                <a:solidFill>
                  <a:prstClr val="black"/>
                </a:solidFill>
              </a:rPr>
              <a:t>ADI TELIRE</a:t>
            </a:r>
          </a:p>
          <a:p>
            <a:pPr algn="ctr" defTabSz="914400"/>
            <a:r>
              <a:rPr lang="es-CR" sz="1400" b="1" dirty="0" smtClean="0">
                <a:solidFill>
                  <a:prstClr val="white"/>
                </a:solidFill>
              </a:rPr>
              <a:t>Talamanca</a:t>
            </a:r>
            <a:endParaRPr lang="es-CR" sz="1400" b="1" dirty="0">
              <a:solidFill>
                <a:prstClr val="white"/>
              </a:solidFill>
            </a:endParaRPr>
          </a:p>
        </p:txBody>
      </p:sp>
      <p:cxnSp>
        <p:nvCxnSpPr>
          <p:cNvPr id="37" name="36 Conector recto de flecha"/>
          <p:cNvCxnSpPr>
            <a:stCxn id="33" idx="2"/>
          </p:cNvCxnSpPr>
          <p:nvPr/>
        </p:nvCxnSpPr>
        <p:spPr>
          <a:xfrm rot="10800000" flipV="1">
            <a:off x="5580112" y="3930497"/>
            <a:ext cx="1872208" cy="2520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47 Imagen" descr="C:\Users\Levi\AppData\Local\Microsoft\Windows\Temporary Internet Files\Content.Word\P2190127.jpg"/>
          <p:cNvPicPr/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4869160"/>
            <a:ext cx="2267744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48 Imagen" descr="C:\Users\Levi\AppData\Local\Microsoft\Windows\Temporary Internet Files\Content.Word\P21901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1752" y="4725144"/>
            <a:ext cx="2232248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182525"/>
            <a:ext cx="1795399" cy="24482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06793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Gráfico"/>
          <p:cNvGraphicFramePr/>
          <p:nvPr/>
        </p:nvGraphicFramePr>
        <p:xfrm>
          <a:off x="0" y="3573016"/>
          <a:ext cx="5184576" cy="32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/>
          </p:nvPr>
        </p:nvGraphicFramePr>
        <p:xfrm>
          <a:off x="4632949" y="100739"/>
          <a:ext cx="4392488" cy="3502144"/>
        </p:xfrm>
        <a:graphic>
          <a:graphicData uri="http://schemas.openxmlformats.org/drawingml/2006/table">
            <a:tbl>
              <a:tblPr/>
              <a:tblGrid>
                <a:gridCol w="3816424"/>
                <a:gridCol w="576064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INVERSIONES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2224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Compra equipo de oficina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Inversión </a:t>
                      </a:r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 </a:t>
                      </a:r>
                      <a:r>
                        <a:rPr lang="es-CR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en</a:t>
                      </a:r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CSA a Productores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Construccion Instalaciones ADITICA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Formacion de Jovenes liderazgo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Gastos legales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Inversion en administracion del territorio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Gestion de politica e incidencia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Reuniones y capacitaciones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Apoyo a estructura de las comunidades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Inversion en gestion de la Junta Directiva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Inversion en gestion Proyecto de vivienda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Becas estudiantes, citas medicas y otros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Regencias del PSA y guarda recursos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79512" y="100739"/>
            <a:ext cx="3888431" cy="221599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s-CR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ADITICA</a:t>
            </a:r>
          </a:p>
          <a:p>
            <a:pPr algn="ctr" defTabSz="914400"/>
            <a:r>
              <a:rPr lang="es-CR" sz="3600" b="1" dirty="0" smtClean="0">
                <a:solidFill>
                  <a:srgbClr val="FFFF00"/>
                </a:solidFill>
              </a:rPr>
              <a:t>PSA </a:t>
            </a:r>
            <a:endParaRPr lang="es-CR" sz="3600" b="1" dirty="0" smtClean="0">
              <a:solidFill>
                <a:prstClr val="white"/>
              </a:solidFill>
            </a:endParaRPr>
          </a:p>
          <a:p>
            <a:pPr algn="ctr" defTabSz="914400"/>
            <a:r>
              <a:rPr lang="es-CR" sz="3600" b="1" dirty="0" smtClean="0">
                <a:solidFill>
                  <a:srgbClr val="FFFF00"/>
                </a:solidFill>
              </a:rPr>
              <a:t>2009</a:t>
            </a:r>
            <a:endParaRPr lang="es-CR" sz="3600" b="1" dirty="0">
              <a:solidFill>
                <a:srgbClr val="FFFF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35597" y="2963061"/>
            <a:ext cx="172819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s-CR" sz="2800" b="1" dirty="0" smtClean="0">
                <a:solidFill>
                  <a:prstClr val="black"/>
                </a:solidFill>
              </a:rPr>
              <a:t>$ 263.949</a:t>
            </a:r>
            <a:endParaRPr lang="es-CR" sz="2800" b="1" dirty="0">
              <a:solidFill>
                <a:prstClr val="black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2053" y="3789040"/>
            <a:ext cx="4091947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3215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651" r="16926"/>
          <a:stretch/>
        </p:blipFill>
        <p:spPr>
          <a:xfrm>
            <a:off x="1259632" y="620688"/>
            <a:ext cx="6696744" cy="612964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051720" y="240765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NI" sz="2000" b="1" dirty="0" smtClean="0"/>
              <a:t>PROPUESTA DE PSA INDIGENA: </a:t>
            </a:r>
            <a:r>
              <a:rPr lang="es-NI" sz="2000" b="1" dirty="0" smtClean="0">
                <a:solidFill>
                  <a:srgbClr val="0070C0"/>
                </a:solidFill>
              </a:rPr>
              <a:t>FUNDAMENTOS</a:t>
            </a:r>
          </a:p>
        </p:txBody>
      </p:sp>
    </p:spTree>
    <p:extLst>
      <p:ext uri="{BB962C8B-B14F-4D97-AF65-F5344CB8AC3E}">
        <p14:creationId xmlns:p14="http://schemas.microsoft.com/office/powerpoint/2010/main" val="15125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3860" t="3797" r="21607"/>
          <a:stretch/>
        </p:blipFill>
        <p:spPr>
          <a:xfrm>
            <a:off x="1259632" y="764704"/>
            <a:ext cx="6624735" cy="590010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051720" y="240765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NI" sz="2000" b="1" dirty="0" smtClean="0"/>
              <a:t>PROPUESTA DE PSA INDIGENA: </a:t>
            </a:r>
            <a:r>
              <a:rPr lang="es-NI" sz="2000" b="1" dirty="0" smtClean="0">
                <a:solidFill>
                  <a:srgbClr val="0070C0"/>
                </a:solidFill>
              </a:rPr>
              <a:t>COMPONENTES</a:t>
            </a:r>
          </a:p>
        </p:txBody>
      </p:sp>
    </p:spTree>
    <p:extLst>
      <p:ext uri="{BB962C8B-B14F-4D97-AF65-F5344CB8AC3E}">
        <p14:creationId xmlns:p14="http://schemas.microsoft.com/office/powerpoint/2010/main" val="1800059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935"/>
            <a:ext cx="9144000" cy="363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Line 2"/>
          <p:cNvSpPr>
            <a:spLocks noChangeShapeType="1"/>
          </p:cNvSpPr>
          <p:nvPr/>
        </p:nvSpPr>
        <p:spPr bwMode="auto">
          <a:xfrm flipV="1">
            <a:off x="0" y="3495675"/>
            <a:ext cx="9144000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defTabSz="457130" fontAlgn="base">
              <a:spcBef>
                <a:spcPct val="0"/>
              </a:spcBef>
              <a:spcAft>
                <a:spcPct val="0"/>
              </a:spcAft>
            </a:pPr>
            <a:endParaRPr lang="es-CR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3"/>
          <p:cNvSpPr>
            <a:spLocks/>
          </p:cNvSpPr>
          <p:nvPr/>
        </p:nvSpPr>
        <p:spPr bwMode="auto">
          <a:xfrm>
            <a:off x="8659814" y="3495678"/>
            <a:ext cx="484187" cy="423863"/>
          </a:xfrm>
          <a:prstGeom prst="rect">
            <a:avLst/>
          </a:prstGeom>
          <a:solidFill>
            <a:srgbClr val="F165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130" eaLnBrk="1" fontAlgn="base" hangingPunct="1">
              <a:spcBef>
                <a:spcPct val="0"/>
              </a:spcBef>
              <a:spcAft>
                <a:spcPct val="0"/>
              </a:spcAft>
            </a:pPr>
            <a:endParaRPr lang="es-CR" altLang="es-CR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053" name="Rectangle 4"/>
          <p:cNvSpPr>
            <a:spLocks/>
          </p:cNvSpPr>
          <p:nvPr/>
        </p:nvSpPr>
        <p:spPr bwMode="auto">
          <a:xfrm>
            <a:off x="1574800" y="3495675"/>
            <a:ext cx="1403350" cy="1174750"/>
          </a:xfrm>
          <a:prstGeom prst="rect">
            <a:avLst/>
          </a:prstGeom>
          <a:solidFill>
            <a:srgbClr val="90AB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130" eaLnBrk="1" fontAlgn="base" hangingPunct="1">
              <a:spcBef>
                <a:spcPct val="0"/>
              </a:spcBef>
              <a:spcAft>
                <a:spcPct val="0"/>
              </a:spcAft>
            </a:pPr>
            <a:endParaRPr lang="es-CR" altLang="es-CR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054" name="Rectangle 5"/>
          <p:cNvSpPr>
            <a:spLocks/>
          </p:cNvSpPr>
          <p:nvPr/>
        </p:nvSpPr>
        <p:spPr bwMode="auto">
          <a:xfrm>
            <a:off x="1482726" y="-134937"/>
            <a:ext cx="76200" cy="3670301"/>
          </a:xfrm>
          <a:prstGeom prst="rect">
            <a:avLst/>
          </a:prstGeom>
          <a:solidFill>
            <a:srgbClr val="FFFFFF">
              <a:alpha val="3254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130" eaLnBrk="1" fontAlgn="base" hangingPunct="1">
              <a:spcBef>
                <a:spcPct val="0"/>
              </a:spcBef>
              <a:spcAft>
                <a:spcPct val="0"/>
              </a:spcAft>
            </a:pPr>
            <a:endParaRPr lang="es-CR" altLang="es-CR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055" name="Rectangle 6"/>
          <p:cNvSpPr>
            <a:spLocks/>
          </p:cNvSpPr>
          <p:nvPr/>
        </p:nvSpPr>
        <p:spPr bwMode="auto">
          <a:xfrm>
            <a:off x="2954338" y="-173035"/>
            <a:ext cx="57150" cy="3668713"/>
          </a:xfrm>
          <a:prstGeom prst="rect">
            <a:avLst/>
          </a:prstGeom>
          <a:solidFill>
            <a:srgbClr val="FFFFFF">
              <a:alpha val="3843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130" eaLnBrk="1" fontAlgn="base" hangingPunct="1">
              <a:spcBef>
                <a:spcPct val="0"/>
              </a:spcBef>
              <a:spcAft>
                <a:spcPct val="0"/>
              </a:spcAft>
            </a:pPr>
            <a:endParaRPr lang="es-CR" altLang="es-CR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056" name="Rectangle 7"/>
          <p:cNvSpPr>
            <a:spLocks/>
          </p:cNvSpPr>
          <p:nvPr/>
        </p:nvSpPr>
        <p:spPr bwMode="auto">
          <a:xfrm>
            <a:off x="8613775" y="-134937"/>
            <a:ext cx="58738" cy="3670301"/>
          </a:xfrm>
          <a:prstGeom prst="rect">
            <a:avLst/>
          </a:prstGeom>
          <a:solidFill>
            <a:srgbClr val="FFFFFF">
              <a:alpha val="3568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130" eaLnBrk="1" fontAlgn="base" hangingPunct="1">
              <a:spcBef>
                <a:spcPct val="0"/>
              </a:spcBef>
              <a:spcAft>
                <a:spcPct val="0"/>
              </a:spcAft>
            </a:pPr>
            <a:endParaRPr lang="es-CR" altLang="es-CR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057" name="Rectangle 9"/>
          <p:cNvSpPr>
            <a:spLocks/>
          </p:cNvSpPr>
          <p:nvPr/>
        </p:nvSpPr>
        <p:spPr bwMode="auto">
          <a:xfrm>
            <a:off x="-26988" y="3514728"/>
            <a:ext cx="1481138" cy="855663"/>
          </a:xfrm>
          <a:prstGeom prst="rect">
            <a:avLst/>
          </a:prstGeom>
          <a:solidFill>
            <a:srgbClr val="2A4A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130" eaLnBrk="1" fontAlgn="base" hangingPunct="1">
              <a:spcBef>
                <a:spcPct val="0"/>
              </a:spcBef>
              <a:spcAft>
                <a:spcPct val="0"/>
              </a:spcAft>
            </a:pPr>
            <a:endParaRPr lang="es-CR" altLang="es-CR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058" name="Rectangle 16"/>
          <p:cNvSpPr>
            <a:spLocks/>
          </p:cNvSpPr>
          <p:nvPr/>
        </p:nvSpPr>
        <p:spPr bwMode="auto">
          <a:xfrm>
            <a:off x="3098800" y="3860046"/>
            <a:ext cx="563590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13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CR" altLang="es-CR" sz="2600" b="1" dirty="0" smtClean="0">
                <a:solidFill>
                  <a:prstClr val="black"/>
                </a:solidFill>
                <a:latin typeface="Calibri" pitchFamily="34" charset="0"/>
              </a:rPr>
              <a:t>Programa de Bosques y Desarrollo Rural</a:t>
            </a:r>
          </a:p>
          <a:p>
            <a:pPr algn="ctr" defTabSz="457130" eaLnBrk="1" fontAlgn="base" hangingPunct="1">
              <a:spcBef>
                <a:spcPct val="0"/>
              </a:spcBef>
              <a:spcAft>
                <a:spcPct val="0"/>
              </a:spcAft>
            </a:pPr>
            <a:endParaRPr lang="es-CR" altLang="es-CR" sz="26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algn="ctr" defTabSz="45713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CR" altLang="es-CR" sz="2000" b="1" dirty="0" smtClean="0">
                <a:solidFill>
                  <a:prstClr val="black"/>
                </a:solidFill>
                <a:latin typeface="Calibri" pitchFamily="34" charset="0"/>
              </a:rPr>
              <a:t>La Estrategia Nacional REDD+ Costa Rica</a:t>
            </a:r>
            <a:endParaRPr lang="es-CR" altLang="es-CR" sz="2000" b="1" dirty="0">
              <a:solidFill>
                <a:prstClr val="black"/>
              </a:solidFill>
              <a:latin typeface="Calibri" pitchFamily="34" charset="0"/>
              <a:ea typeface="Lucida Grande"/>
              <a:cs typeface="Lucida Grande"/>
            </a:endParaRPr>
          </a:p>
        </p:txBody>
      </p:sp>
      <p:pic>
        <p:nvPicPr>
          <p:cNvPr id="2059" name="Picture 8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5" y="5019676"/>
            <a:ext cx="3254375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Line 2"/>
          <p:cNvSpPr>
            <a:spLocks noChangeShapeType="1"/>
          </p:cNvSpPr>
          <p:nvPr/>
        </p:nvSpPr>
        <p:spPr bwMode="auto">
          <a:xfrm>
            <a:off x="0" y="3495675"/>
            <a:ext cx="9144000" cy="1588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defTabSz="457130" fontAlgn="base">
              <a:spcBef>
                <a:spcPct val="0"/>
              </a:spcBef>
              <a:spcAft>
                <a:spcPct val="0"/>
              </a:spcAft>
            </a:pPr>
            <a:endParaRPr lang="es-CR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6"/>
          <p:cNvSpPr>
            <a:spLocks/>
          </p:cNvSpPr>
          <p:nvPr/>
        </p:nvSpPr>
        <p:spPr bwMode="auto">
          <a:xfrm>
            <a:off x="4517231" y="5690869"/>
            <a:ext cx="438467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130"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CR" sz="2000" dirty="0">
              <a:solidFill>
                <a:prstClr val="black"/>
              </a:solidFill>
              <a:latin typeface="Calibri" pitchFamily="34" charset="0"/>
            </a:endParaRPr>
          </a:p>
          <a:p>
            <a:pPr algn="ctr" defTabSz="45713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CR" sz="2000" dirty="0" smtClean="0">
                <a:solidFill>
                  <a:prstClr val="black"/>
                </a:solidFill>
                <a:latin typeface="Calibri" pitchFamily="34" charset="0"/>
              </a:rPr>
              <a:t>18 </a:t>
            </a:r>
            <a:r>
              <a:rPr lang="es-ES" altLang="es-CR" sz="2000" dirty="0">
                <a:solidFill>
                  <a:prstClr val="black"/>
                </a:solidFill>
                <a:latin typeface="Calibri" pitchFamily="34" charset="0"/>
              </a:rPr>
              <a:t>de </a:t>
            </a:r>
            <a:r>
              <a:rPr lang="es-ES" altLang="es-CR" sz="2000" dirty="0" smtClean="0">
                <a:solidFill>
                  <a:prstClr val="black"/>
                </a:solidFill>
                <a:latin typeface="Calibri" pitchFamily="34" charset="0"/>
              </a:rPr>
              <a:t>Agosto</a:t>
            </a:r>
            <a:r>
              <a:rPr lang="es-ES" altLang="es-CR" sz="2000" dirty="0">
                <a:solidFill>
                  <a:prstClr val="black"/>
                </a:solidFill>
                <a:latin typeface="Calibri" pitchFamily="34" charset="0"/>
              </a:rPr>
              <a:t>, 2015</a:t>
            </a:r>
          </a:p>
        </p:txBody>
      </p:sp>
      <p:pic>
        <p:nvPicPr>
          <p:cNvPr id="1026" name="Picture 2" descr="MINAE Ministerio de Ambiente y Energí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-136525"/>
            <a:ext cx="44767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590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1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59070" y="24722"/>
            <a:ext cx="2991580" cy="714138"/>
          </a:xfrm>
          <a:prstGeom prst="rect">
            <a:avLst/>
          </a:prstGeom>
          <a:noFill/>
        </p:spPr>
        <p:txBody>
          <a:bodyPr wrap="none" lIns="64288" tIns="32144" rIns="64288" bIns="32144">
            <a:spAutoFit/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4200" b="1" spc="211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Gill Sans" pitchFamily="-1" charset="0"/>
                <a:ea typeface="ヒラギノ角ゴ ProN W3" pitchFamily="-1" charset="-128"/>
                <a:sym typeface="Gill Sans" pitchFamily="-1" charset="0"/>
              </a:rPr>
              <a:t>GRACIAS 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5436099" y="1"/>
            <a:ext cx="3354118" cy="649695"/>
          </a:xfrm>
          <a:prstGeom prst="rect">
            <a:avLst/>
          </a:prstGeom>
          <a:noFill/>
        </p:spPr>
        <p:txBody>
          <a:bodyPr wrap="none" lIns="64288" tIns="32144" rIns="64288" bIns="3214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800" b="1" spc="35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ill Sans" pitchFamily="-1" charset="0"/>
                <a:ea typeface="ヒラギノ角ゴ ProN W3" pitchFamily="-1" charset="-128"/>
                <a:sym typeface="Gill Sans" pitchFamily="-1" charset="0"/>
              </a:rPr>
              <a:t>Wéstela</a:t>
            </a:r>
            <a:r>
              <a:rPr lang="es-ES" sz="3800" b="1" spc="35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ill Sans" pitchFamily="-1" charset="0"/>
                <a:ea typeface="ヒラギノ角ゴ ProN W3" pitchFamily="-1" charset="-128"/>
                <a:sym typeface="Gill Sans" pitchFamily="-1" charset="0"/>
              </a:rPr>
              <a:t> </a:t>
            </a:r>
            <a:r>
              <a:rPr lang="es-ES" sz="3800" b="1" spc="35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ill Sans" pitchFamily="-1" charset="0"/>
                <a:ea typeface="ヒラギノ角ゴ ProN W3" pitchFamily="-1" charset="-128"/>
                <a:sym typeface="Gill Sans" pitchFamily="-1" charset="0"/>
              </a:rPr>
              <a:t>Bé</a:t>
            </a:r>
            <a:r>
              <a:rPr lang="es-ES" sz="3800" b="1" spc="35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ill Sans" pitchFamily="-1" charset="0"/>
                <a:ea typeface="ヒラギノ角ゴ ProN W3" pitchFamily="-1" charset="-128"/>
                <a:sym typeface="Gill Sans" pitchFamily="-1" charset="0"/>
              </a:rPr>
              <a:t> </a:t>
            </a:r>
            <a:r>
              <a:rPr lang="es-ES" sz="3800" b="1" spc="35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ill Sans" pitchFamily="-1" charset="0"/>
                <a:ea typeface="ヒラギノ角ゴ ProN W3" pitchFamily="-1" charset="-128"/>
                <a:sym typeface="Gill Sans" pitchFamily="-1" charset="0"/>
              </a:rPr>
              <a:t>ta</a:t>
            </a:r>
            <a:endParaRPr lang="es-ES" sz="3800" b="1" spc="35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ill Sans" pitchFamily="-1" charset="0"/>
              <a:ea typeface="ヒラギノ角ゴ ProN W3" pitchFamily="-1" charset="-128"/>
              <a:sym typeface="Gill Sans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01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520" y="5211475"/>
            <a:ext cx="8568952" cy="163121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s-NI" sz="2000" dirty="0">
                <a:latin typeface="Arial" panose="020B0604020202020204" pitchFamily="34" charset="0"/>
                <a:cs typeface="Arial" panose="020B0604020202020204" pitchFamily="34" charset="0"/>
              </a:rPr>
              <a:t>Es partir de la </a:t>
            </a:r>
            <a:r>
              <a:rPr lang="es-NI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Forestal Nº 7575 de 1996 </a:t>
            </a:r>
            <a:r>
              <a:rPr lang="es-NI" sz="2000" dirty="0">
                <a:latin typeface="Arial" panose="020B0604020202020204" pitchFamily="34" charset="0"/>
                <a:cs typeface="Arial" panose="020B0604020202020204" pitchFamily="34" charset="0"/>
              </a:rPr>
              <a:t>que se inician una serie de acciones tendientes a la protección de los recursos naturales. Se crea un marco legal que consolida toda la estructura de incentivos implementada hasta el día de hoy, y desarrolla un nuevo esquema de Pago de Servicios Ambientales (PSA</a:t>
            </a:r>
            <a:r>
              <a:rPr lang="es-N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N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36" y="692696"/>
            <a:ext cx="7381720" cy="424847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CuadroTexto 6"/>
          <p:cNvSpPr txBox="1"/>
          <p:nvPr/>
        </p:nvSpPr>
        <p:spPr>
          <a:xfrm>
            <a:off x="467544" y="188211"/>
            <a:ext cx="7848872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s-NI" b="1" dirty="0" smtClean="0">
                <a:latin typeface="Arial" panose="020B0604020202020204" pitchFamily="34" charset="0"/>
                <a:cs typeface="Arial" panose="020B0604020202020204" pitchFamily="34" charset="0"/>
              </a:rPr>
              <a:t>LECCIONES DE 20 AÑOS DE EXPERIENCIA DE PSA EN COSTA RICA</a:t>
            </a:r>
            <a:endParaRPr lang="es-NI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75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29389" y="746220"/>
            <a:ext cx="8568952" cy="452431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NI" sz="2400" dirty="0">
                <a:latin typeface="Arial" panose="020B0604020202020204" pitchFamily="34" charset="0"/>
                <a:cs typeface="Arial" panose="020B0604020202020204" pitchFamily="34" charset="0"/>
              </a:rPr>
              <a:t>Con base en el concepto de servicios ambientales definido en el artículo 3, inciso k, de la Ley N° 7575, a saber; </a:t>
            </a:r>
            <a:r>
              <a:rPr lang="es-NI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“mitigación de emisiones </a:t>
            </a:r>
            <a:r>
              <a:rPr lang="es-NI" sz="2400" dirty="0">
                <a:latin typeface="Arial" panose="020B0604020202020204" pitchFamily="34" charset="0"/>
                <a:cs typeface="Arial" panose="020B0604020202020204" pitchFamily="34" charset="0"/>
              </a:rPr>
              <a:t>de gases con </a:t>
            </a:r>
            <a:r>
              <a:rPr lang="es-NI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efecto invernadero</a:t>
            </a:r>
            <a:r>
              <a:rPr lang="es-NI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NI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protección de la biodiversidad </a:t>
            </a:r>
            <a:r>
              <a:rPr lang="es-NI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diversos usos</a:t>
            </a:r>
            <a:r>
              <a:rPr lang="es-NI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NI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protección de agua </a:t>
            </a:r>
            <a:r>
              <a:rPr lang="es-NI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uso urbano</a:t>
            </a:r>
            <a:r>
              <a:rPr lang="es-NI" sz="2400" dirty="0">
                <a:latin typeface="Arial" panose="020B0604020202020204" pitchFamily="34" charset="0"/>
                <a:cs typeface="Arial" panose="020B0604020202020204" pitchFamily="34" charset="0"/>
              </a:rPr>
              <a:t>, rural o hidroeléctrico y </a:t>
            </a:r>
            <a:r>
              <a:rPr lang="es-NI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belleza escénica natural </a:t>
            </a:r>
            <a:r>
              <a:rPr lang="es-NI" sz="2400" dirty="0">
                <a:latin typeface="Arial" panose="020B0604020202020204" pitchFamily="34" charset="0"/>
                <a:cs typeface="Arial" panose="020B0604020202020204" pitchFamily="34" charset="0"/>
              </a:rPr>
              <a:t>para fines </a:t>
            </a:r>
            <a:r>
              <a:rPr lang="es-NI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turísticos y científicos</a:t>
            </a:r>
            <a:r>
              <a:rPr lang="es-NI" sz="2400" dirty="0">
                <a:latin typeface="Arial" panose="020B0604020202020204" pitchFamily="34" charset="0"/>
                <a:cs typeface="Arial" panose="020B0604020202020204" pitchFamily="34" charset="0"/>
              </a:rPr>
              <a:t>”, es impulsado el programa de Pago de Servicios Ambientales (PSA). El cual es un programa cuyo objetivo consiste en retribuirle económicamente a los beneficiarios o dueños del bosque privados por los servicios ambientales que estos ecosistemas forestales generan a la sociedad, tanto nacional como internacional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347864" y="4880640"/>
            <a:ext cx="36004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NI" b="1" dirty="0">
                <a:latin typeface="Arial" panose="020B0604020202020204" pitchFamily="34" charset="0"/>
                <a:cs typeface="Arial" panose="020B0604020202020204" pitchFamily="34" charset="0"/>
              </a:rPr>
              <a:t>Ley Forestal Nº 7575 de 1996</a:t>
            </a:r>
            <a:endParaRPr lang="es-NI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467544" y="188211"/>
            <a:ext cx="7848872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s-NI" b="1" dirty="0" smtClean="0">
                <a:latin typeface="Arial" panose="020B0604020202020204" pitchFamily="34" charset="0"/>
                <a:cs typeface="Arial" panose="020B0604020202020204" pitchFamily="34" charset="0"/>
              </a:rPr>
              <a:t>LECCIONES DE 20 AÑOS DE EXPERIENCIA DE PSA EN COSTA RICA</a:t>
            </a:r>
            <a:endParaRPr lang="es-NI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06559" y="5459212"/>
            <a:ext cx="881461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¿Y </a:t>
            </a:r>
            <a:r>
              <a:rPr lang="es-NI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Buen vivir, del desarrollo rural, protección de los ecosistemas, Pueblos indígenas</a:t>
            </a:r>
            <a:r>
              <a:rPr lang="es-NI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NI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66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209260" cy="4340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79512" y="5661248"/>
            <a:ext cx="3168352" cy="738664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defTabSz="914400"/>
            <a:r>
              <a:rPr lang="es-MX" sz="1400" b="1" dirty="0">
                <a:solidFill>
                  <a:prstClr val="black"/>
                </a:solidFill>
              </a:rPr>
              <a:t>Fuente: Tesis de licenciatura</a:t>
            </a:r>
          </a:p>
          <a:p>
            <a:pPr defTabSz="914400"/>
            <a:r>
              <a:rPr lang="es-MX" sz="1400" b="1" dirty="0">
                <a:solidFill>
                  <a:prstClr val="black"/>
                </a:solidFill>
              </a:rPr>
              <a:t> María Elena Herrera Ugalde </a:t>
            </a:r>
          </a:p>
          <a:p>
            <a:pPr defTabSz="914400"/>
            <a:r>
              <a:rPr lang="es-MX" sz="1400" b="1" dirty="0">
                <a:solidFill>
                  <a:prstClr val="black"/>
                </a:solidFill>
              </a:rPr>
              <a:t>Juan Pablo Pérez Castillo  UNA, 2012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971600" y="260648"/>
            <a:ext cx="698477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s-NI" sz="2800" b="1" dirty="0" smtClean="0"/>
              <a:t>INVERSION DE PSA POR AÑO DE FONAFIFO</a:t>
            </a:r>
            <a:endParaRPr lang="es-NI" sz="2800" b="1" dirty="0"/>
          </a:p>
        </p:txBody>
      </p:sp>
    </p:spTree>
    <p:extLst>
      <p:ext uri="{BB962C8B-B14F-4D97-AF65-F5344CB8AC3E}">
        <p14:creationId xmlns:p14="http://schemas.microsoft.com/office/powerpoint/2010/main" val="11353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106787"/>
              </p:ext>
            </p:extLst>
          </p:nvPr>
        </p:nvGraphicFramePr>
        <p:xfrm>
          <a:off x="395536" y="332656"/>
          <a:ext cx="8229600" cy="411480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s-NI" b="1" dirty="0">
                          <a:solidFill>
                            <a:srgbClr val="F68729"/>
                          </a:solidFill>
                          <a:effectLst/>
                          <a:latin typeface="Century Gothic" panose="020B0502020202020204" pitchFamily="34" charset="0"/>
                        </a:rPr>
                        <a:t>Estructura </a:t>
                      </a:r>
                      <a:r>
                        <a:rPr lang="es-NI" b="1" dirty="0" smtClean="0">
                          <a:solidFill>
                            <a:srgbClr val="F68729"/>
                          </a:solidFill>
                          <a:effectLst/>
                          <a:latin typeface="Century Gothic" panose="020B0502020202020204" pitchFamily="34" charset="0"/>
                        </a:rPr>
                        <a:t>orgánica FONAFIFO</a:t>
                      </a:r>
                      <a:endParaRPr lang="es-NI" b="1" dirty="0">
                        <a:solidFill>
                          <a:srgbClr val="F6872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s-NI" b="1" dirty="0">
                          <a:solidFill>
                            <a:srgbClr val="231F2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fontAlgn="t"/>
                      <a:r>
                        <a:rPr lang="es-NI" b="1" dirty="0">
                          <a:solidFill>
                            <a:srgbClr val="231F20"/>
                          </a:solidFill>
                          <a:effectLst/>
                          <a:latin typeface="Century Gothic" panose="020B0502020202020204" pitchFamily="34" charset="0"/>
                        </a:rPr>
                        <a:t>La administración de FONAFIFO se realiza con la participación de una Junta Directiva, compuesta por cinco miembros </a:t>
                      </a:r>
                      <a:r>
                        <a:rPr lang="es-NI" b="1" dirty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(dos representantes del sector privado y tres del sector público)</a:t>
                      </a:r>
                      <a:r>
                        <a:rPr lang="es-NI" b="1" dirty="0">
                          <a:solidFill>
                            <a:srgbClr val="231F20"/>
                          </a:solidFill>
                          <a:effectLst/>
                          <a:latin typeface="Century Gothic" panose="020B0502020202020204" pitchFamily="34" charset="0"/>
                        </a:rPr>
                        <a:t>; el nombramiento es por un período de 2 años.</a:t>
                      </a:r>
                    </a:p>
                    <a:p>
                      <a:pPr fontAlgn="t"/>
                      <a:r>
                        <a:rPr lang="es-NI" b="1" dirty="0">
                          <a:solidFill>
                            <a:srgbClr val="231F2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fontAlgn="t"/>
                      <a:r>
                        <a:rPr lang="es-NI" b="1" dirty="0">
                          <a:solidFill>
                            <a:srgbClr val="231F20"/>
                          </a:solidFill>
                          <a:effectLst/>
                          <a:latin typeface="Century Gothic" panose="020B0502020202020204" pitchFamily="34" charset="0"/>
                        </a:rPr>
                        <a:t>Para llevar a cabo su accionar actualmente el FONAFIFO cuenta con una organigrama que incluye: la Dirección General y cinco direcciones subordinadas, a saber: </a:t>
                      </a:r>
                      <a:r>
                        <a:rPr lang="es-NI" b="1" dirty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Dirección de Servicios Ambientales</a:t>
                      </a:r>
                      <a:r>
                        <a:rPr lang="es-NI" b="1" dirty="0">
                          <a:solidFill>
                            <a:srgbClr val="231F20"/>
                          </a:solidFill>
                          <a:effectLst/>
                          <a:latin typeface="Century Gothic" panose="020B0502020202020204" pitchFamily="34" charset="0"/>
                        </a:rPr>
                        <a:t>, Dirección de </a:t>
                      </a:r>
                      <a:r>
                        <a:rPr lang="es-NI" b="1" dirty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Fomento Forestal</a:t>
                      </a:r>
                      <a:r>
                        <a:rPr lang="es-NI" b="1" dirty="0">
                          <a:solidFill>
                            <a:srgbClr val="231F20"/>
                          </a:solidFill>
                          <a:effectLst/>
                          <a:latin typeface="Century Gothic" panose="020B0502020202020204" pitchFamily="34" charset="0"/>
                        </a:rPr>
                        <a:t>, Dirección de </a:t>
                      </a:r>
                      <a:r>
                        <a:rPr lang="es-NI" b="1" dirty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Desarrollo y Comercialización de Servicios Ambientales</a:t>
                      </a:r>
                      <a:r>
                        <a:rPr lang="es-NI" b="1" dirty="0">
                          <a:solidFill>
                            <a:srgbClr val="231F20"/>
                          </a:solidFill>
                          <a:effectLst/>
                          <a:latin typeface="Century Gothic" panose="020B0502020202020204" pitchFamily="34" charset="0"/>
                        </a:rPr>
                        <a:t>, Dirección de </a:t>
                      </a:r>
                      <a:r>
                        <a:rPr lang="es-NI" b="1" dirty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Asuntos Jurídicos </a:t>
                      </a:r>
                      <a:r>
                        <a:rPr lang="es-NI" b="1" dirty="0">
                          <a:solidFill>
                            <a:srgbClr val="231F20"/>
                          </a:solidFill>
                          <a:effectLst/>
                          <a:latin typeface="Century Gothic" panose="020B0502020202020204" pitchFamily="34" charset="0"/>
                        </a:rPr>
                        <a:t>y Dirección </a:t>
                      </a:r>
                      <a:r>
                        <a:rPr lang="es-NI" b="1" dirty="0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Administrativa Financiera</a:t>
                      </a:r>
                      <a:r>
                        <a:rPr lang="es-NI" b="1" dirty="0">
                          <a:solidFill>
                            <a:srgbClr val="231F20"/>
                          </a:solidFill>
                          <a:effectLst/>
                          <a:latin typeface="Century Gothic" panose="020B0502020202020204" pitchFamily="34" charset="0"/>
                        </a:rPr>
                        <a:t>. Estas Direcciones se desagregan en Departamentos y Unidades, así también tenemos nueve Oficinas Regionales a efectos de propiciar funcionalidad y efectividad a la institución.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225860" y="4653136"/>
            <a:ext cx="8568952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NI" b="1" dirty="0"/>
              <a:t>Fideicomiso 544 FONAFIFO- BANCO NACIONAL</a:t>
            </a:r>
            <a:endParaRPr lang="es-NI" dirty="0"/>
          </a:p>
          <a:p>
            <a:r>
              <a:rPr lang="es-NI" dirty="0"/>
              <a:t> </a:t>
            </a:r>
          </a:p>
          <a:p>
            <a:r>
              <a:rPr lang="es-NI" dirty="0"/>
              <a:t>Este fideicomiso está amparado en la actual Ley Forestal No. 7575, en su Artículo 49. El fideicomiso administra los recursos provenientes del </a:t>
            </a:r>
            <a:r>
              <a:rPr lang="es-NI" b="1" dirty="0">
                <a:solidFill>
                  <a:srgbClr val="002060"/>
                </a:solidFill>
              </a:rPr>
              <a:t>40% del impuesto forestal </a:t>
            </a:r>
            <a:r>
              <a:rPr lang="es-NI" dirty="0"/>
              <a:t>y los recursos para el Pago de Servicios </a:t>
            </a:r>
            <a:r>
              <a:rPr lang="es-NI" dirty="0" smtClean="0"/>
              <a:t>Ambientales </a:t>
            </a:r>
            <a:r>
              <a:rPr lang="es-NI" b="1" dirty="0" smtClean="0">
                <a:solidFill>
                  <a:srgbClr val="002060"/>
                </a:solidFill>
              </a:rPr>
              <a:t>(Impuesto Combustible), </a:t>
            </a:r>
            <a:r>
              <a:rPr lang="es-NI" dirty="0"/>
              <a:t>así como otros </a:t>
            </a:r>
            <a:r>
              <a:rPr lang="es-NI" b="1" dirty="0">
                <a:solidFill>
                  <a:srgbClr val="FF0000"/>
                </a:solidFill>
              </a:rPr>
              <a:t>recursos que pueda captar FONAFIFO</a:t>
            </a:r>
            <a:r>
              <a:rPr lang="es-NI" dirty="0"/>
              <a:t>, de acuerdo con el artículo 47 de la citada Ley Forestal</a:t>
            </a:r>
            <a:r>
              <a:rPr lang="es-NI" dirty="0" smtClean="0"/>
              <a:t>.</a:t>
            </a:r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197299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323528" y="3606461"/>
            <a:ext cx="1080120" cy="7200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CR" sz="1400" b="1" dirty="0" smtClean="0">
                <a:solidFill>
                  <a:prstClr val="black"/>
                </a:solidFill>
              </a:rPr>
              <a:t>ADI </a:t>
            </a:r>
            <a:r>
              <a:rPr lang="es-CR" sz="1400" b="1" dirty="0" err="1" smtClean="0">
                <a:solidFill>
                  <a:prstClr val="black"/>
                </a:solidFill>
              </a:rPr>
              <a:t>Tainy</a:t>
            </a:r>
            <a:r>
              <a:rPr lang="es-CR" sz="1400" b="1" dirty="0" smtClean="0">
                <a:solidFill>
                  <a:prstClr val="black"/>
                </a:solidFill>
              </a:rPr>
              <a:t> </a:t>
            </a:r>
          </a:p>
          <a:p>
            <a:pPr algn="ctr" defTabSz="914400"/>
            <a:r>
              <a:rPr lang="es-CR" sz="1400" b="1" dirty="0" smtClean="0">
                <a:solidFill>
                  <a:srgbClr val="FF0000"/>
                </a:solidFill>
              </a:rPr>
              <a:t>Limón</a:t>
            </a:r>
            <a:endParaRPr lang="es-CR" sz="1400" b="1" dirty="0">
              <a:solidFill>
                <a:srgbClr val="FF0000"/>
              </a:solidFill>
            </a:endParaRPr>
          </a:p>
        </p:txBody>
      </p:sp>
      <p:sp>
        <p:nvSpPr>
          <p:cNvPr id="5" name="4 Elipse"/>
          <p:cNvSpPr/>
          <p:nvPr/>
        </p:nvSpPr>
        <p:spPr>
          <a:xfrm>
            <a:off x="755576" y="2598349"/>
            <a:ext cx="1368152" cy="7200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CR" sz="1400" b="1" dirty="0" smtClean="0">
                <a:solidFill>
                  <a:prstClr val="black"/>
                </a:solidFill>
              </a:rPr>
              <a:t>ADI </a:t>
            </a:r>
            <a:r>
              <a:rPr lang="es-CR" sz="1400" b="1" dirty="0" err="1" smtClean="0">
                <a:solidFill>
                  <a:prstClr val="black"/>
                </a:solidFill>
              </a:rPr>
              <a:t>Kekoldi</a:t>
            </a:r>
            <a:endParaRPr lang="es-CR" sz="14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es-CR" sz="1200" b="1" dirty="0" smtClean="0">
                <a:solidFill>
                  <a:srgbClr val="FF0000"/>
                </a:solidFill>
              </a:rPr>
              <a:t>Talamanca</a:t>
            </a:r>
            <a:endParaRPr lang="es-CR" sz="1200" b="1" dirty="0">
              <a:solidFill>
                <a:srgbClr val="FF0000"/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1619672" y="1878269"/>
            <a:ext cx="1368152" cy="504056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CR" sz="1400" b="1" dirty="0" smtClean="0">
                <a:solidFill>
                  <a:prstClr val="white"/>
                </a:solidFill>
              </a:rPr>
              <a:t>ADITICA</a:t>
            </a:r>
          </a:p>
          <a:p>
            <a:pPr algn="ctr" defTabSz="914400"/>
            <a:r>
              <a:rPr lang="es-CR" sz="1200" b="1" dirty="0" smtClean="0">
                <a:solidFill>
                  <a:srgbClr val="FFFF00"/>
                </a:solidFill>
              </a:rPr>
              <a:t>Talamanca</a:t>
            </a:r>
            <a:endParaRPr lang="es-CR" sz="1200" b="1" dirty="0">
              <a:solidFill>
                <a:srgbClr val="FFFF00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3275856" y="1446221"/>
            <a:ext cx="1512168" cy="64807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CR" sz="1400" b="1" dirty="0" smtClean="0">
                <a:solidFill>
                  <a:prstClr val="black"/>
                </a:solidFill>
              </a:rPr>
              <a:t>ADITIBRI</a:t>
            </a:r>
          </a:p>
          <a:p>
            <a:pPr algn="ctr" defTabSz="914400"/>
            <a:r>
              <a:rPr lang="es-CR" sz="1200" b="1" dirty="0" smtClean="0">
                <a:solidFill>
                  <a:srgbClr val="FF0000"/>
                </a:solidFill>
              </a:rPr>
              <a:t>Talamanca</a:t>
            </a:r>
            <a:endParaRPr lang="es-CR" sz="1200" b="1" dirty="0">
              <a:solidFill>
                <a:srgbClr val="FF0000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5076056" y="1446221"/>
            <a:ext cx="1512168" cy="64807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CR" sz="1400" b="1" dirty="0" smtClean="0">
                <a:solidFill>
                  <a:prstClr val="black"/>
                </a:solidFill>
              </a:rPr>
              <a:t>Bajo </a:t>
            </a:r>
            <a:r>
              <a:rPr lang="es-CR" sz="1400" b="1" dirty="0" err="1" smtClean="0">
                <a:solidFill>
                  <a:prstClr val="black"/>
                </a:solidFill>
              </a:rPr>
              <a:t>Chirripo</a:t>
            </a:r>
            <a:endParaRPr lang="es-CR" sz="14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es-CR" sz="1400" b="1" dirty="0" smtClean="0">
                <a:solidFill>
                  <a:srgbClr val="FF0000"/>
                </a:solidFill>
              </a:rPr>
              <a:t>Limón</a:t>
            </a:r>
            <a:endParaRPr lang="es-CR" sz="1400" b="1" dirty="0">
              <a:solidFill>
                <a:srgbClr val="FF0000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7452320" y="2598349"/>
            <a:ext cx="144016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CR" sz="1400" b="1" dirty="0" smtClean="0">
                <a:solidFill>
                  <a:prstClr val="black"/>
                </a:solidFill>
              </a:rPr>
              <a:t>ALTO </a:t>
            </a:r>
            <a:r>
              <a:rPr lang="es-CR" sz="1400" b="1" dirty="0" err="1" smtClean="0">
                <a:solidFill>
                  <a:prstClr val="black"/>
                </a:solidFill>
              </a:rPr>
              <a:t>Chirripo</a:t>
            </a:r>
            <a:endParaRPr lang="es-CR" sz="14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es-CR" sz="1400" b="1" dirty="0" smtClean="0">
                <a:solidFill>
                  <a:prstClr val="white"/>
                </a:solidFill>
              </a:rPr>
              <a:t>Limón</a:t>
            </a:r>
            <a:endParaRPr lang="es-CR" sz="1400" b="1" dirty="0">
              <a:solidFill>
                <a:prstClr val="white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6516216" y="1878269"/>
            <a:ext cx="1800200" cy="72008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CR" sz="1400" b="1" dirty="0" err="1" smtClean="0">
                <a:solidFill>
                  <a:prstClr val="black"/>
                </a:solidFill>
              </a:rPr>
              <a:t>Nairi</a:t>
            </a:r>
            <a:r>
              <a:rPr lang="es-CR" sz="1400" b="1" dirty="0" smtClean="0">
                <a:solidFill>
                  <a:prstClr val="black"/>
                </a:solidFill>
              </a:rPr>
              <a:t> </a:t>
            </a:r>
            <a:r>
              <a:rPr lang="es-CR" sz="1400" b="1" dirty="0" err="1" smtClean="0">
                <a:solidFill>
                  <a:prstClr val="black"/>
                </a:solidFill>
              </a:rPr>
              <a:t>Awari</a:t>
            </a:r>
            <a:endParaRPr lang="es-CR" sz="14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es-CR" sz="1400" b="1" dirty="0" err="1" smtClean="0">
                <a:solidFill>
                  <a:srgbClr val="FFFF00"/>
                </a:solidFill>
              </a:rPr>
              <a:t>Siquirres</a:t>
            </a:r>
            <a:endParaRPr lang="es-CR" sz="1400" b="1" dirty="0">
              <a:solidFill>
                <a:srgbClr val="FFFF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691680" y="0"/>
            <a:ext cx="6120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C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RED INDIGENA BRIBRI Y CABECAR  DE LA REGION ATLANTICA  DE COSTA RICA</a:t>
            </a:r>
          </a:p>
          <a:p>
            <a:pPr algn="ctr" defTabSz="914400"/>
            <a:r>
              <a:rPr lang="es-C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(RIBCA)</a:t>
            </a:r>
            <a:endParaRPr lang="es-CR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4067944" y="4254533"/>
            <a:ext cx="1368152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CR" sz="2800" dirty="0" smtClean="0">
                <a:solidFill>
                  <a:prstClr val="black"/>
                </a:solidFill>
              </a:rPr>
              <a:t>RIBCA</a:t>
            </a:r>
            <a:endParaRPr lang="es-CR" sz="2800" dirty="0">
              <a:solidFill>
                <a:prstClr val="black"/>
              </a:solidFill>
            </a:endParaRPr>
          </a:p>
        </p:txBody>
      </p:sp>
      <p:cxnSp>
        <p:nvCxnSpPr>
          <p:cNvPr id="14" name="13 Conector recto de flecha"/>
          <p:cNvCxnSpPr>
            <a:stCxn id="4" idx="6"/>
          </p:cNvCxnSpPr>
          <p:nvPr/>
        </p:nvCxnSpPr>
        <p:spPr>
          <a:xfrm>
            <a:off x="1403648" y="3966501"/>
            <a:ext cx="2304258" cy="2160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2051720" y="3102405"/>
            <a:ext cx="1800200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>
            <a:stCxn id="6" idx="5"/>
          </p:cNvCxnSpPr>
          <p:nvPr/>
        </p:nvCxnSpPr>
        <p:spPr>
          <a:xfrm rot="16200000" flipH="1">
            <a:off x="2562705" y="2533266"/>
            <a:ext cx="1874015" cy="14244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rot="16200000" flipH="1">
            <a:off x="3295138" y="2977670"/>
            <a:ext cx="2049669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>
            <a:stCxn id="8" idx="4"/>
          </p:cNvCxnSpPr>
          <p:nvPr/>
        </p:nvCxnSpPr>
        <p:spPr>
          <a:xfrm rot="5400000">
            <a:off x="4265966" y="2616351"/>
            <a:ext cx="2088232" cy="10441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>
            <a:stCxn id="10" idx="3"/>
          </p:cNvCxnSpPr>
          <p:nvPr/>
        </p:nvCxnSpPr>
        <p:spPr>
          <a:xfrm rot="5400000">
            <a:off x="5047135" y="2449810"/>
            <a:ext cx="1689629" cy="17758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>
            <a:stCxn id="9" idx="2"/>
          </p:cNvCxnSpPr>
          <p:nvPr/>
        </p:nvCxnSpPr>
        <p:spPr>
          <a:xfrm rot="10800000" flipV="1">
            <a:off x="5364088" y="2994393"/>
            <a:ext cx="2088232" cy="11161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Elipse"/>
          <p:cNvSpPr/>
          <p:nvPr/>
        </p:nvSpPr>
        <p:spPr>
          <a:xfrm>
            <a:off x="7452320" y="3534453"/>
            <a:ext cx="1691680" cy="79208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CR" sz="1400" b="1" dirty="0" smtClean="0">
                <a:solidFill>
                  <a:prstClr val="black"/>
                </a:solidFill>
              </a:rPr>
              <a:t>ADI TELIRE</a:t>
            </a:r>
          </a:p>
          <a:p>
            <a:pPr algn="ctr" defTabSz="914400"/>
            <a:r>
              <a:rPr lang="es-CR" sz="1400" b="1" dirty="0" smtClean="0">
                <a:solidFill>
                  <a:prstClr val="white"/>
                </a:solidFill>
              </a:rPr>
              <a:t>Talamanca</a:t>
            </a:r>
            <a:endParaRPr lang="es-CR" sz="1400" b="1" dirty="0">
              <a:solidFill>
                <a:prstClr val="white"/>
              </a:solidFill>
            </a:endParaRPr>
          </a:p>
        </p:txBody>
      </p:sp>
      <p:cxnSp>
        <p:nvCxnSpPr>
          <p:cNvPr id="37" name="36 Conector recto de flecha"/>
          <p:cNvCxnSpPr>
            <a:stCxn id="33" idx="2"/>
          </p:cNvCxnSpPr>
          <p:nvPr/>
        </p:nvCxnSpPr>
        <p:spPr>
          <a:xfrm rot="10800000" flipV="1">
            <a:off x="5580112" y="3930497"/>
            <a:ext cx="1872208" cy="2520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47 Imagen" descr="C:\Users\Levi\AppData\Local\Microsoft\Windows\Temporary Internet Files\Content.Word\P2190127.jpg"/>
          <p:cNvPicPr/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4869160"/>
            <a:ext cx="2267744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48 Imagen" descr="C:\Users\Levi\AppData\Local\Microsoft\Windows\Temporary Internet Files\Content.Word\P21901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1752" y="4725144"/>
            <a:ext cx="2232248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182525"/>
            <a:ext cx="1795399" cy="24482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14894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4" y="1124744"/>
            <a:ext cx="8738289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115616" y="392361"/>
            <a:ext cx="6552728" cy="46166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Pueblos indígenas y Áreas Protegidas</a:t>
            </a:r>
            <a:endParaRPr lang="es-MX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11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CR" dirty="0"/>
          </a:p>
        </p:txBody>
      </p:sp>
      <p:sp>
        <p:nvSpPr>
          <p:cNvPr id="2355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 smtClean="0"/>
          </a:p>
        </p:txBody>
      </p:sp>
      <p:pic>
        <p:nvPicPr>
          <p:cNvPr id="23556" name="Picture 2" descr="mapa comunidades Pi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5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599531" y="318544"/>
            <a:ext cx="172819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Arial" pitchFamily="34" charset="0"/>
                <a:cs typeface="Arial" pitchFamily="34" charset="0"/>
              </a:rPr>
              <a:t>Territorios RIBCA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 flipH="1">
            <a:off x="3779912" y="1163653"/>
            <a:ext cx="1440160" cy="39313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 flipH="1">
            <a:off x="3347864" y="1163653"/>
            <a:ext cx="1872208" cy="118522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flipH="1">
            <a:off x="2868604" y="1163653"/>
            <a:ext cx="216024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H="1">
            <a:off x="4652392" y="1163653"/>
            <a:ext cx="567680" cy="140125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flipH="1">
            <a:off x="4139952" y="1179984"/>
            <a:ext cx="1077028" cy="196098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5203126" y="1149670"/>
            <a:ext cx="160962" cy="199129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5203126" y="1179984"/>
            <a:ext cx="521002" cy="232102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5220072" y="1179984"/>
            <a:ext cx="1152128" cy="181696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81" y="81105"/>
            <a:ext cx="1795399" cy="244827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0" name="29 CuadroTexto"/>
          <p:cNvSpPr txBox="1"/>
          <p:nvPr/>
        </p:nvSpPr>
        <p:spPr>
          <a:xfrm>
            <a:off x="83774" y="5960952"/>
            <a:ext cx="9000661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Red Indígena </a:t>
            </a:r>
            <a:r>
              <a:rPr lang="es-MX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Bribri</a:t>
            </a:r>
            <a:r>
              <a:rPr lang="es-MX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s-MX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Cabecar</a:t>
            </a:r>
            <a:r>
              <a:rPr lang="es-MX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(RIBCA) </a:t>
            </a:r>
          </a:p>
          <a:p>
            <a:pPr algn="ctr"/>
            <a:r>
              <a:rPr lang="es-MX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(400 mil has Bosque </a:t>
            </a:r>
            <a:r>
              <a:rPr lang="es-MX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aprox</a:t>
            </a:r>
            <a:r>
              <a:rPr lang="es-MX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s-MX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2 CuadroTexto"/>
          <p:cNvSpPr txBox="1"/>
          <p:nvPr/>
        </p:nvSpPr>
        <p:spPr>
          <a:xfrm>
            <a:off x="4970788" y="4564325"/>
            <a:ext cx="625637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Arial" pitchFamily="34" charset="0"/>
                <a:cs typeface="Arial" pitchFamily="34" charset="0"/>
              </a:rPr>
              <a:t>AP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2 CuadroTexto"/>
          <p:cNvSpPr txBox="1"/>
          <p:nvPr/>
        </p:nvSpPr>
        <p:spPr>
          <a:xfrm>
            <a:off x="1708801" y="2631437"/>
            <a:ext cx="642927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Arial" pitchFamily="34" charset="0"/>
                <a:cs typeface="Arial" pitchFamily="34" charset="0"/>
              </a:rPr>
              <a:t>AP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57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2.gstatic.com/images?q=tbn:ANd9GcSYGmDqEp3I9FF6LQES50_Nq_EikNZqTjy2YLtKH0XhHtJrpXZc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585" y="2359645"/>
            <a:ext cx="3563887" cy="382775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Nd9GcR_FH0LIZrxw0AqidHmL0k0LUxMnKdjQoGqBm_z9Do9PoTPLN8M8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50479"/>
            <a:ext cx="3611016" cy="18722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220072" y="6165304"/>
            <a:ext cx="3600400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s-MX" b="1" dirty="0" smtClean="0">
                <a:solidFill>
                  <a:prstClr val="black"/>
                </a:solidFill>
              </a:rPr>
              <a:t>IMPACTO DE INVERTSION EMPRESA PRIVADA</a:t>
            </a:r>
            <a:endParaRPr lang="es-MX" b="1" dirty="0">
              <a:solidFill>
                <a:prstClr val="black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78160" y="6165303"/>
            <a:ext cx="36004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s-MX" b="1" dirty="0" smtClean="0">
                <a:solidFill>
                  <a:prstClr val="black"/>
                </a:solidFill>
              </a:rPr>
              <a:t>IMPACTO DE INVERSION EN PUEBLOS INDIGENAS</a:t>
            </a:r>
            <a:endParaRPr lang="es-MX" b="1" dirty="0">
              <a:solidFill>
                <a:prstClr val="black"/>
              </a:solidFill>
            </a:endParaRPr>
          </a:p>
        </p:txBody>
      </p:sp>
      <p:pic>
        <p:nvPicPr>
          <p:cNvPr id="6" name="Picture 2" descr="C:\Documents and Settings\Usuario\Escritorio\fotos\GEDC20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6" y="3212667"/>
            <a:ext cx="1783749" cy="133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Levi Sucre Romero\Pictures\ADITICA 2012\Jose Luis\08112011_0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" y="-46375"/>
            <a:ext cx="1753513" cy="131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GEDC021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253" y="37682"/>
            <a:ext cx="1641437" cy="1231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9" name="Picture 2" descr="F:\Nueva carpeta\Nueva carpeta (2)\09082012_0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550" y="37682"/>
            <a:ext cx="1641437" cy="1231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987" y="-10527"/>
            <a:ext cx="1852684" cy="1389513"/>
          </a:xfrm>
          <a:prstGeom prst="rect">
            <a:avLst/>
          </a:prstGeom>
        </p:spPr>
      </p:pic>
      <p:pic>
        <p:nvPicPr>
          <p:cNvPr id="11" name="Picture 2" descr="F:\Copia de GEDC161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9" y="1851372"/>
            <a:ext cx="1891253" cy="139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Fotos Trabajo\GEDC076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965" y="3244450"/>
            <a:ext cx="1883703" cy="1412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670" y="0"/>
            <a:ext cx="1834099" cy="1378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52898" y="2021800"/>
            <a:ext cx="1651318" cy="123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3 Conector recto"/>
          <p:cNvCxnSpPr/>
          <p:nvPr/>
        </p:nvCxnSpPr>
        <p:spPr>
          <a:xfrm flipV="1">
            <a:off x="2711971" y="1851371"/>
            <a:ext cx="0" cy="26991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flipH="1">
            <a:off x="886709" y="1851371"/>
            <a:ext cx="7429707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H="1">
            <a:off x="1920102" y="3950838"/>
            <a:ext cx="79186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2714654" y="3969756"/>
            <a:ext cx="5555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flipH="1">
            <a:off x="2051720" y="2780928"/>
            <a:ext cx="63140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2773100" y="2780928"/>
            <a:ext cx="36759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flipH="1" flipV="1">
            <a:off x="874257" y="1370250"/>
            <a:ext cx="1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 flipH="1" flipV="1">
            <a:off x="2483768" y="1370250"/>
            <a:ext cx="1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flipH="1" flipV="1">
            <a:off x="4547844" y="1356324"/>
            <a:ext cx="1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 flipH="1" flipV="1">
            <a:off x="6516216" y="1386804"/>
            <a:ext cx="1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 flipH="1" flipV="1">
            <a:off x="8316415" y="1370250"/>
            <a:ext cx="1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Rectángulo"/>
          <p:cNvSpPr/>
          <p:nvPr/>
        </p:nvSpPr>
        <p:spPr>
          <a:xfrm>
            <a:off x="7630754" y="2958243"/>
            <a:ext cx="10039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es-E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PSA</a:t>
            </a:r>
            <a:endParaRPr lang="es-E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2075803" y="4550479"/>
            <a:ext cx="10039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es-E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PSA</a:t>
            </a:r>
            <a:endParaRPr lang="es-E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940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redd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B5C034"/>
      </a:accent1>
      <a:accent2>
        <a:srgbClr val="2E4D37"/>
      </a:accent2>
      <a:accent3>
        <a:srgbClr val="F16522"/>
      </a:accent3>
      <a:accent4>
        <a:srgbClr val="447EA2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1566</TotalTime>
  <Words>493</Words>
  <Application>Microsoft Office PowerPoint</Application>
  <PresentationFormat>Presentación en pantalla (4:3)</PresentationFormat>
  <Paragraphs>109</Paragraphs>
  <Slides>14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7</vt:i4>
      </vt:variant>
      <vt:variant>
        <vt:lpstr>Títulos de diapositiva</vt:lpstr>
      </vt:variant>
      <vt:variant>
        <vt:i4>14</vt:i4>
      </vt:variant>
    </vt:vector>
  </HeadingPairs>
  <TitlesOfParts>
    <vt:vector size="31" baseType="lpstr">
      <vt:lpstr>Arial</vt:lpstr>
      <vt:lpstr>Arial Black</vt:lpstr>
      <vt:lpstr>Calibri</vt:lpstr>
      <vt:lpstr>Century Gothic</vt:lpstr>
      <vt:lpstr>Constantia</vt:lpstr>
      <vt:lpstr>Gill Sans</vt:lpstr>
      <vt:lpstr>Lucida Grande</vt:lpstr>
      <vt:lpstr>Times New Roman</vt:lpstr>
      <vt:lpstr>Wingdings 2</vt:lpstr>
      <vt:lpstr>ヒラギノ角ゴ ProN W3</vt:lpstr>
      <vt:lpstr>Tema de Office</vt:lpstr>
      <vt:lpstr>1_Tema de Office</vt:lpstr>
      <vt:lpstr>3_Tema de Office</vt:lpstr>
      <vt:lpstr>4_Tema de Office</vt:lpstr>
      <vt:lpstr>5_Tema de Office</vt:lpstr>
      <vt:lpstr>1_Flujo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Levi Sucre Romero</dc:creator>
  <cp:lastModifiedBy>Andrew Davis</cp:lastModifiedBy>
  <cp:revision>132</cp:revision>
  <dcterms:created xsi:type="dcterms:W3CDTF">2014-02-19T22:35:47Z</dcterms:created>
  <dcterms:modified xsi:type="dcterms:W3CDTF">2015-10-22T14:03:04Z</dcterms:modified>
</cp:coreProperties>
</file>