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3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6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6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7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7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9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7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BE6D-80A6-6545-9D91-B96978258519}" type="datetimeFigureOut">
              <a:rPr lang="en-US" smtClean="0"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E7B5-433F-A240-8BF3-61D07CC6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0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45000"/>
          </a:blip>
          <a:stretch>
            <a:fillRect/>
          </a:stretch>
        </p:blipFill>
        <p:spPr>
          <a:xfrm>
            <a:off x="0" y="-619582"/>
            <a:ext cx="9136972" cy="74775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1460" y="766827"/>
            <a:ext cx="4894352" cy="2695182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Construcción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propuesta</a:t>
            </a:r>
            <a:r>
              <a:rPr lang="en-US" sz="3200" b="1" dirty="0" smtClean="0"/>
              <a:t> de </a:t>
            </a:r>
            <a:br>
              <a:rPr lang="en-US" sz="3200" b="1" dirty="0" smtClean="0"/>
            </a:br>
            <a:r>
              <a:rPr lang="en-US" sz="3200" b="1" dirty="0" err="1" smtClean="0"/>
              <a:t>territorio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afin</a:t>
            </a:r>
            <a:r>
              <a:rPr lang="en-US" sz="3200" b="1" dirty="0" smtClean="0"/>
              <a:t> </a:t>
            </a:r>
            <a:r>
              <a:rPr lang="en-US" sz="3200" b="1" smtClean="0"/>
              <a:t>ECADERT </a:t>
            </a:r>
            <a:br>
              <a:rPr lang="en-US" sz="3200" b="1" smtClean="0"/>
            </a:br>
            <a:r>
              <a:rPr lang="en-US" sz="3200" b="1" smtClean="0"/>
              <a:t>en </a:t>
            </a:r>
            <a:r>
              <a:rPr lang="en-US" sz="3200" b="1" dirty="0" smtClean="0"/>
              <a:t>el </a:t>
            </a:r>
            <a:br>
              <a:rPr lang="en-US" sz="3200" b="1" dirty="0" smtClean="0"/>
            </a:br>
            <a:r>
              <a:rPr lang="en-US" sz="3200" b="1" dirty="0" err="1" smtClean="0"/>
              <a:t>Corredor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Seco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Centroamericano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4337068"/>
            <a:ext cx="43504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Panel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Enfoques</a:t>
            </a:r>
            <a:r>
              <a:rPr lang="en-US" sz="2000" b="1" dirty="0" smtClean="0"/>
              <a:t> </a:t>
            </a:r>
            <a:r>
              <a:rPr lang="en-US" sz="2000" b="1" dirty="0"/>
              <a:t>e </a:t>
            </a:r>
            <a:r>
              <a:rPr lang="en-US" sz="2000" b="1" dirty="0" err="1"/>
              <a:t>iniciativas</a:t>
            </a:r>
            <a:r>
              <a:rPr lang="en-US" sz="2000" b="1" dirty="0"/>
              <a:t> en el 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Corredor</a:t>
            </a:r>
            <a:r>
              <a:rPr lang="en-US" sz="2000" b="1" dirty="0" smtClean="0"/>
              <a:t> </a:t>
            </a:r>
            <a:r>
              <a:rPr lang="en-US" sz="2000" b="1" dirty="0" err="1"/>
              <a:t>Seco</a:t>
            </a:r>
            <a:r>
              <a:rPr lang="en-US" sz="2000" b="1" dirty="0"/>
              <a:t> </a:t>
            </a:r>
            <a:r>
              <a:rPr lang="en-US" sz="2000" b="1" dirty="0" err="1" smtClean="0"/>
              <a:t>Centroamericano</a:t>
            </a:r>
            <a:endParaRPr lang="en-US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648" y="5663357"/>
            <a:ext cx="60709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8000"/>
                </a:solidFill>
              </a:rPr>
              <a:t>Diálogo</a:t>
            </a:r>
            <a:r>
              <a:rPr lang="en-US" sz="2000" b="1" dirty="0">
                <a:solidFill>
                  <a:srgbClr val="008000"/>
                </a:solidFill>
              </a:rPr>
              <a:t> Regional:</a:t>
            </a:r>
            <a:endParaRPr lang="en-US" sz="2000" dirty="0">
              <a:solidFill>
                <a:srgbClr val="008000"/>
              </a:solidFill>
            </a:endParaRPr>
          </a:p>
          <a:p>
            <a:pPr algn="ctr"/>
            <a:r>
              <a:rPr lang="en-US" sz="2000" dirty="0">
                <a:solidFill>
                  <a:srgbClr val="008000"/>
                </a:solidFill>
              </a:rPr>
              <a:t> </a:t>
            </a:r>
            <a:r>
              <a:rPr lang="en-US" sz="2000" b="1" dirty="0" err="1">
                <a:solidFill>
                  <a:srgbClr val="008000"/>
                </a:solidFill>
              </a:rPr>
              <a:t>Cambio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Climático</a:t>
            </a:r>
            <a:r>
              <a:rPr lang="en-US" sz="2000" b="1" dirty="0">
                <a:solidFill>
                  <a:srgbClr val="008000"/>
                </a:solidFill>
              </a:rPr>
              <a:t>, </a:t>
            </a:r>
            <a:r>
              <a:rPr lang="en-US" sz="2000" b="1" dirty="0" err="1">
                <a:solidFill>
                  <a:srgbClr val="008000"/>
                </a:solidFill>
              </a:rPr>
              <a:t>Agricultura</a:t>
            </a:r>
            <a:r>
              <a:rPr lang="en-US" sz="2000" b="1" dirty="0">
                <a:solidFill>
                  <a:srgbClr val="008000"/>
                </a:solidFill>
              </a:rPr>
              <a:t> y </a:t>
            </a:r>
            <a:r>
              <a:rPr lang="en-US" sz="2000" b="1" dirty="0" err="1">
                <a:solidFill>
                  <a:srgbClr val="008000"/>
                </a:solidFill>
              </a:rPr>
              <a:t>Seguridad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Alimentaria</a:t>
            </a:r>
            <a:endParaRPr lang="en-US" sz="2000" dirty="0">
              <a:solidFill>
                <a:srgbClr val="008000"/>
              </a:solidFill>
            </a:endParaRPr>
          </a:p>
          <a:p>
            <a:pPr algn="ctr"/>
            <a:r>
              <a:rPr lang="en-US" sz="2000" b="1" dirty="0">
                <a:solidFill>
                  <a:srgbClr val="008000"/>
                </a:solidFill>
              </a:rPr>
              <a:t>en el </a:t>
            </a:r>
            <a:r>
              <a:rPr lang="en-US" sz="2000" b="1" dirty="0" err="1">
                <a:solidFill>
                  <a:srgbClr val="008000"/>
                </a:solidFill>
              </a:rPr>
              <a:t>Corredor</a:t>
            </a:r>
            <a:r>
              <a:rPr lang="en-US" sz="2000" b="1" dirty="0">
                <a:solidFill>
                  <a:srgbClr val="008000"/>
                </a:solidFill>
              </a:rPr>
              <a:t> </a:t>
            </a:r>
            <a:r>
              <a:rPr lang="en-US" sz="2000" b="1" dirty="0" err="1">
                <a:solidFill>
                  <a:srgbClr val="008000"/>
                </a:solidFill>
              </a:rPr>
              <a:t>Seco</a:t>
            </a:r>
            <a:r>
              <a:rPr lang="en-US" sz="2000" b="1" dirty="0">
                <a:solidFill>
                  <a:srgbClr val="008000"/>
                </a:solidFill>
              </a:rPr>
              <a:t> de </a:t>
            </a:r>
            <a:r>
              <a:rPr lang="en-US" sz="2000" b="1" dirty="0" err="1" smtClean="0">
                <a:solidFill>
                  <a:srgbClr val="008000"/>
                </a:solidFill>
              </a:rPr>
              <a:t>Centroamérica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6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Procesos</a:t>
            </a:r>
            <a:r>
              <a:rPr lang="en-US" dirty="0" smtClean="0"/>
              <a:t> en </a:t>
            </a:r>
            <a:r>
              <a:rPr lang="en-US" dirty="0" err="1" smtClean="0"/>
              <a:t>curso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970"/>
            <a:ext cx="8229600" cy="479119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Incorporación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insumos</a:t>
            </a:r>
            <a:r>
              <a:rPr lang="en-US" sz="2400" dirty="0" smtClean="0"/>
              <a:t> </a:t>
            </a:r>
            <a:r>
              <a:rPr lang="en-US" sz="2400" dirty="0" err="1" smtClean="0"/>
              <a:t>técnicos</a:t>
            </a:r>
            <a:r>
              <a:rPr lang="en-US" sz="2400" dirty="0" smtClean="0"/>
              <a:t> en </a:t>
            </a:r>
            <a:r>
              <a:rPr lang="en-US" sz="2400" dirty="0" err="1" smtClean="0"/>
              <a:t>documento</a:t>
            </a:r>
            <a:r>
              <a:rPr lang="en-US" sz="2400" dirty="0" smtClean="0"/>
              <a:t> base de </a:t>
            </a:r>
            <a:r>
              <a:rPr lang="en-US" sz="2400" dirty="0" err="1" smtClean="0"/>
              <a:t>propuesta</a:t>
            </a:r>
            <a:r>
              <a:rPr lang="en-US" sz="2400" dirty="0" smtClean="0"/>
              <a:t> de </a:t>
            </a:r>
            <a:r>
              <a:rPr lang="en-US" sz="2400" dirty="0" err="1" smtClean="0"/>
              <a:t>territorio</a:t>
            </a:r>
            <a:r>
              <a:rPr lang="en-US" sz="2400" dirty="0" smtClean="0"/>
              <a:t> </a:t>
            </a:r>
            <a:r>
              <a:rPr lang="en-US" sz="2400" dirty="0" err="1" smtClean="0"/>
              <a:t>afin</a:t>
            </a:r>
            <a:r>
              <a:rPr lang="en-US" sz="2400" dirty="0" smtClean="0"/>
              <a:t> del CSCA (GTI)</a:t>
            </a:r>
          </a:p>
          <a:p>
            <a:r>
              <a:rPr lang="en-US" sz="2400" dirty="0" err="1" smtClean="0"/>
              <a:t>Estudios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institucionalidad</a:t>
            </a:r>
            <a:r>
              <a:rPr lang="en-US" sz="2400" dirty="0" smtClean="0"/>
              <a:t> </a:t>
            </a:r>
            <a:r>
              <a:rPr lang="en-US" sz="2400" dirty="0"/>
              <a:t>y </a:t>
            </a:r>
            <a:r>
              <a:rPr lang="en-US" sz="2400" dirty="0" err="1"/>
              <a:t>gobernanza</a:t>
            </a:r>
            <a:r>
              <a:rPr lang="en-US" sz="2400" dirty="0"/>
              <a:t> </a:t>
            </a:r>
            <a:r>
              <a:rPr lang="en-US" sz="2400" dirty="0" smtClean="0"/>
              <a:t>y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dinámicas</a:t>
            </a:r>
            <a:r>
              <a:rPr lang="en-US" sz="2400" dirty="0" smtClean="0"/>
              <a:t> </a:t>
            </a:r>
            <a:r>
              <a:rPr lang="en-US" sz="2400" dirty="0" err="1" smtClean="0"/>
              <a:t>territoriales</a:t>
            </a:r>
            <a:r>
              <a:rPr lang="en-US" sz="2400" dirty="0" smtClean="0"/>
              <a:t> </a:t>
            </a:r>
            <a:r>
              <a:rPr lang="en-US" sz="2400" dirty="0"/>
              <a:t>en el CSCA </a:t>
            </a:r>
            <a:r>
              <a:rPr lang="en-US" sz="2400" dirty="0" smtClean="0"/>
              <a:t>(PRISMA)</a:t>
            </a:r>
          </a:p>
          <a:p>
            <a:r>
              <a:rPr lang="en-US" sz="2400" dirty="0" err="1" smtClean="0"/>
              <a:t>Talleres</a:t>
            </a:r>
            <a:r>
              <a:rPr lang="en-US" sz="2400" dirty="0" smtClean="0"/>
              <a:t> </a:t>
            </a:r>
            <a:r>
              <a:rPr lang="en-US" sz="2400" dirty="0" err="1"/>
              <a:t>nacionales</a:t>
            </a:r>
            <a:r>
              <a:rPr lang="en-US" sz="2400" dirty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presentar</a:t>
            </a:r>
            <a:r>
              <a:rPr lang="en-US" sz="2400" dirty="0" smtClean="0"/>
              <a:t> la </a:t>
            </a:r>
            <a:r>
              <a:rPr lang="en-US" sz="2400" dirty="0" err="1" smtClean="0"/>
              <a:t>iniciativa</a:t>
            </a:r>
            <a:r>
              <a:rPr lang="en-US" sz="2400" dirty="0" smtClean="0"/>
              <a:t>, </a:t>
            </a:r>
            <a:r>
              <a:rPr lang="en-US" sz="2400" dirty="0" err="1" smtClean="0"/>
              <a:t>consultar</a:t>
            </a:r>
            <a:r>
              <a:rPr lang="en-US" sz="2400" dirty="0" smtClean="0"/>
              <a:t> </a:t>
            </a:r>
            <a:r>
              <a:rPr lang="en-US" sz="2400" dirty="0"/>
              <a:t>a los </a:t>
            </a:r>
            <a:r>
              <a:rPr lang="en-US" sz="2400" dirty="0" err="1"/>
              <a:t>actores</a:t>
            </a:r>
            <a:r>
              <a:rPr lang="en-US" sz="2400" dirty="0"/>
              <a:t> </a:t>
            </a:r>
            <a:r>
              <a:rPr lang="en-US" sz="2400" dirty="0" err="1" smtClean="0"/>
              <a:t>nacionales</a:t>
            </a:r>
            <a:r>
              <a:rPr lang="en-US" sz="2400" dirty="0" smtClean="0"/>
              <a:t>, </a:t>
            </a:r>
            <a:r>
              <a:rPr lang="en-US" sz="2400" dirty="0" err="1" smtClean="0"/>
              <a:t>delimitar</a:t>
            </a:r>
            <a:r>
              <a:rPr lang="en-US" sz="2400" dirty="0" smtClean="0"/>
              <a:t> el CS en </a:t>
            </a: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país</a:t>
            </a:r>
            <a:r>
              <a:rPr lang="en-US" sz="2400" dirty="0" smtClean="0"/>
              <a:t>, y </a:t>
            </a:r>
            <a:r>
              <a:rPr lang="en-US" sz="2400" dirty="0" err="1" smtClean="0"/>
              <a:t>priorizar</a:t>
            </a:r>
            <a:r>
              <a:rPr lang="en-US" sz="2400" dirty="0" smtClean="0"/>
              <a:t> </a:t>
            </a:r>
            <a:r>
              <a:rPr lang="en-US" sz="2400" dirty="0" err="1" smtClean="0"/>
              <a:t>territorios</a:t>
            </a:r>
            <a:r>
              <a:rPr lang="en-US" sz="2400" dirty="0" smtClean="0"/>
              <a:t> en </a:t>
            </a:r>
            <a:r>
              <a:rPr lang="en-US" sz="2400" dirty="0" err="1" smtClean="0"/>
              <a:t>él</a:t>
            </a:r>
            <a:r>
              <a:rPr lang="en-US" sz="2400" dirty="0" smtClean="0"/>
              <a:t> (</a:t>
            </a:r>
            <a:r>
              <a:rPr lang="en-US" sz="2400" dirty="0" err="1" smtClean="0"/>
              <a:t>Programa</a:t>
            </a:r>
            <a:r>
              <a:rPr lang="en-US" sz="2400" dirty="0" smtClean="0"/>
              <a:t> A, RRNN y CC - IICA)</a:t>
            </a:r>
          </a:p>
          <a:p>
            <a:r>
              <a:rPr lang="en-US" sz="2400" dirty="0" smtClean="0"/>
              <a:t>Bases de SIG y </a:t>
            </a:r>
            <a:r>
              <a:rPr lang="en-US" sz="2400" dirty="0" err="1" smtClean="0"/>
              <a:t>cartografía</a:t>
            </a:r>
            <a:r>
              <a:rPr lang="en-US" sz="2400" dirty="0" smtClean="0"/>
              <a:t> digital</a:t>
            </a:r>
          </a:p>
          <a:p>
            <a:r>
              <a:rPr lang="en-US" sz="2400" dirty="0" err="1" smtClean="0"/>
              <a:t>Identificación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territorios</a:t>
            </a:r>
            <a:r>
              <a:rPr lang="en-US" sz="2400" dirty="0" smtClean="0"/>
              <a:t> </a:t>
            </a:r>
            <a:r>
              <a:rPr lang="en-US" sz="2400" dirty="0" err="1" smtClean="0"/>
              <a:t>focales</a:t>
            </a:r>
            <a:r>
              <a:rPr lang="en-US" sz="2400" dirty="0"/>
              <a:t> </a:t>
            </a:r>
            <a:r>
              <a:rPr lang="en-US" sz="2400" dirty="0" smtClean="0"/>
              <a:t>y </a:t>
            </a:r>
            <a:r>
              <a:rPr lang="en-US" sz="2400" dirty="0" err="1" smtClean="0"/>
              <a:t>posibles</a:t>
            </a:r>
            <a:r>
              <a:rPr lang="en-US" sz="2400" dirty="0" smtClean="0"/>
              <a:t> </a:t>
            </a:r>
            <a:r>
              <a:rPr lang="en-US" sz="2400" dirty="0" err="1" smtClean="0"/>
              <a:t>territorios</a:t>
            </a:r>
            <a:r>
              <a:rPr lang="en-US" sz="2400" dirty="0" smtClean="0"/>
              <a:t> </a:t>
            </a:r>
            <a:r>
              <a:rPr lang="en-US" sz="2400" dirty="0" err="1" smtClean="0"/>
              <a:t>transfronterizos</a:t>
            </a:r>
            <a:r>
              <a:rPr lang="en-US" sz="2400" dirty="0" smtClean="0"/>
              <a:t> en el CSCA</a:t>
            </a:r>
          </a:p>
          <a:p>
            <a:r>
              <a:rPr lang="en-US" sz="2400" dirty="0" err="1" smtClean="0"/>
              <a:t>Preparación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resumen</a:t>
            </a:r>
            <a:r>
              <a:rPr lang="en-US" sz="2400" dirty="0" smtClean="0"/>
              <a:t> </a:t>
            </a:r>
            <a:r>
              <a:rPr lang="en-US" sz="2400" dirty="0" err="1" smtClean="0"/>
              <a:t>ejecutivo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propuesta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526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</a:rPr>
              <a:t>Algunas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otras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tareas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en-US" dirty="0" err="1">
                <a:solidFill>
                  <a:srgbClr val="376092"/>
                </a:solidFill>
              </a:rPr>
              <a:t>Elaborar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dirty="0" err="1">
                <a:solidFill>
                  <a:srgbClr val="376092"/>
                </a:solidFill>
              </a:rPr>
              <a:t>propuesta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dirty="0" err="1">
                <a:solidFill>
                  <a:srgbClr val="376092"/>
                </a:solidFill>
              </a:rPr>
              <a:t>conjunta</a:t>
            </a:r>
            <a:r>
              <a:rPr lang="en-US" dirty="0">
                <a:solidFill>
                  <a:srgbClr val="376092"/>
                </a:solidFill>
              </a:rPr>
              <a:t> de </a:t>
            </a:r>
            <a:r>
              <a:rPr lang="en-US" dirty="0" err="1">
                <a:solidFill>
                  <a:srgbClr val="376092"/>
                </a:solidFill>
              </a:rPr>
              <a:t>territorios</a:t>
            </a:r>
            <a:r>
              <a:rPr lang="en-US" dirty="0">
                <a:solidFill>
                  <a:srgbClr val="376092"/>
                </a:solidFill>
              </a:rPr>
              <a:t> a </a:t>
            </a:r>
            <a:r>
              <a:rPr lang="en-US" dirty="0" err="1">
                <a:solidFill>
                  <a:srgbClr val="376092"/>
                </a:solidFill>
              </a:rPr>
              <a:t>priorizar</a:t>
            </a:r>
            <a:endParaRPr lang="en-US" dirty="0">
              <a:solidFill>
                <a:srgbClr val="376092"/>
              </a:solidFill>
            </a:endParaRP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en-US" dirty="0" err="1"/>
              <a:t>Dialogar</a:t>
            </a:r>
            <a:r>
              <a:rPr lang="en-US" dirty="0"/>
              <a:t> con </a:t>
            </a:r>
            <a:r>
              <a:rPr lang="en-US" dirty="0" err="1"/>
              <a:t>entidades</a:t>
            </a:r>
            <a:r>
              <a:rPr lang="en-US" dirty="0"/>
              <a:t> </a:t>
            </a:r>
            <a:r>
              <a:rPr lang="en-US" dirty="0" err="1"/>
              <a:t>territoriales</a:t>
            </a:r>
            <a:r>
              <a:rPr lang="en-US" dirty="0"/>
              <a:t> e </a:t>
            </a:r>
            <a:r>
              <a:rPr lang="en-US" dirty="0" err="1"/>
              <a:t>incorporarlas</a:t>
            </a:r>
            <a:r>
              <a:rPr lang="en-US" dirty="0"/>
              <a:t> al </a:t>
            </a:r>
            <a:r>
              <a:rPr lang="en-US" dirty="0" err="1"/>
              <a:t>proceso</a:t>
            </a:r>
            <a:endParaRPr lang="en-US" dirty="0"/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Incorporar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nuevos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socios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internacionales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en-US" dirty="0" err="1" smtClean="0"/>
              <a:t>Gestionar</a:t>
            </a:r>
            <a:r>
              <a:rPr lang="en-US" dirty="0" smtClean="0"/>
              <a:t>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técnicos</a:t>
            </a:r>
            <a:r>
              <a:rPr lang="en-US" dirty="0"/>
              <a:t> y </a:t>
            </a:r>
            <a:r>
              <a:rPr lang="en-US" dirty="0" err="1"/>
              <a:t>financieros</a:t>
            </a: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err="1">
                <a:solidFill>
                  <a:srgbClr val="376092"/>
                </a:solidFill>
              </a:rPr>
              <a:t>Informar</a:t>
            </a:r>
            <a:r>
              <a:rPr lang="en-US" dirty="0">
                <a:solidFill>
                  <a:srgbClr val="376092"/>
                </a:solidFill>
              </a:rPr>
              <a:t> a </a:t>
            </a:r>
            <a:r>
              <a:rPr lang="en-US" dirty="0" err="1">
                <a:solidFill>
                  <a:srgbClr val="376092"/>
                </a:solidFill>
              </a:rPr>
              <a:t>las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dirty="0" err="1">
                <a:solidFill>
                  <a:srgbClr val="376092"/>
                </a:solidFill>
              </a:rPr>
              <a:t>Comisiones</a:t>
            </a:r>
            <a:r>
              <a:rPr lang="en-US" dirty="0">
                <a:solidFill>
                  <a:srgbClr val="376092"/>
                </a:solidFill>
              </a:rPr>
              <a:t> </a:t>
            </a:r>
            <a:r>
              <a:rPr lang="en-US" dirty="0" err="1">
                <a:solidFill>
                  <a:srgbClr val="376092"/>
                </a:solidFill>
              </a:rPr>
              <a:t>Nacionales</a:t>
            </a:r>
            <a:r>
              <a:rPr lang="en-US" dirty="0">
                <a:solidFill>
                  <a:srgbClr val="376092"/>
                </a:solidFill>
              </a:rPr>
              <a:t> y </a:t>
            </a:r>
            <a:r>
              <a:rPr lang="en-US" dirty="0" err="1">
                <a:solidFill>
                  <a:srgbClr val="376092"/>
                </a:solidFill>
              </a:rPr>
              <a:t>presentar</a:t>
            </a:r>
            <a:r>
              <a:rPr lang="en-US" dirty="0">
                <a:solidFill>
                  <a:srgbClr val="376092"/>
                </a:solidFill>
              </a:rPr>
              <a:t> a </a:t>
            </a:r>
            <a:r>
              <a:rPr lang="en-US" dirty="0" err="1">
                <a:solidFill>
                  <a:srgbClr val="376092"/>
                </a:solidFill>
              </a:rPr>
              <a:t>consideración</a:t>
            </a:r>
            <a:r>
              <a:rPr lang="en-US" dirty="0">
                <a:solidFill>
                  <a:srgbClr val="376092"/>
                </a:solidFill>
              </a:rPr>
              <a:t> de la </a:t>
            </a:r>
            <a:r>
              <a:rPr lang="en-US" dirty="0" err="1">
                <a:solidFill>
                  <a:srgbClr val="376092"/>
                </a:solidFill>
              </a:rPr>
              <a:t>Comisión</a:t>
            </a:r>
            <a:r>
              <a:rPr lang="en-US" dirty="0">
                <a:solidFill>
                  <a:srgbClr val="376092"/>
                </a:solidFill>
              </a:rPr>
              <a:t> Regional la </a:t>
            </a:r>
            <a:r>
              <a:rPr lang="en-US" dirty="0" err="1" smtClean="0">
                <a:solidFill>
                  <a:srgbClr val="376092"/>
                </a:solidFill>
              </a:rPr>
              <a:t>propuesta</a:t>
            </a:r>
            <a:endParaRPr 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6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75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8000"/>
                </a:solidFill>
              </a:rPr>
              <a:t>Puntos</a:t>
            </a:r>
            <a:r>
              <a:rPr lang="en-US" sz="3600" dirty="0" smtClean="0">
                <a:solidFill>
                  <a:srgbClr val="008000"/>
                </a:solidFill>
              </a:rPr>
              <a:t> a </a:t>
            </a:r>
            <a:r>
              <a:rPr lang="en-US" sz="3600" dirty="0" err="1" smtClean="0">
                <a:solidFill>
                  <a:srgbClr val="008000"/>
                </a:solidFill>
              </a:rPr>
              <a:t>tratar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93652"/>
            <a:ext cx="8397949" cy="264912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200" b="1" dirty="0" err="1" smtClean="0"/>
              <a:t>Características</a:t>
            </a:r>
            <a:r>
              <a:rPr lang="en-US" sz="2200" b="1" dirty="0" smtClean="0"/>
              <a:t> del </a:t>
            </a:r>
            <a:r>
              <a:rPr lang="en-US" sz="2200" b="1" dirty="0" err="1" smtClean="0"/>
              <a:t>Corredor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Seco</a:t>
            </a:r>
            <a:r>
              <a:rPr lang="en-US" sz="2200" b="1" dirty="0" smtClean="0"/>
              <a:t> CA 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200" b="1" dirty="0" err="1" smtClean="0">
                <a:solidFill>
                  <a:srgbClr val="376092"/>
                </a:solidFill>
              </a:rPr>
              <a:t>Problemática</a:t>
            </a:r>
            <a:r>
              <a:rPr lang="en-US" sz="2200" b="1" dirty="0" smtClean="0">
                <a:solidFill>
                  <a:srgbClr val="376092"/>
                </a:solidFill>
              </a:rPr>
              <a:t> del </a:t>
            </a:r>
            <a:r>
              <a:rPr lang="en-US" sz="2200" b="1" dirty="0" err="1" smtClean="0">
                <a:solidFill>
                  <a:srgbClr val="376092"/>
                </a:solidFill>
              </a:rPr>
              <a:t>Corredor</a:t>
            </a:r>
            <a:r>
              <a:rPr lang="en-US" sz="2200" b="1" dirty="0" smtClean="0">
                <a:solidFill>
                  <a:srgbClr val="376092"/>
                </a:solidFill>
              </a:rPr>
              <a:t> </a:t>
            </a:r>
            <a:r>
              <a:rPr lang="en-US" sz="2200" b="1" dirty="0" err="1" smtClean="0">
                <a:solidFill>
                  <a:srgbClr val="376092"/>
                </a:solidFill>
              </a:rPr>
              <a:t>Seco</a:t>
            </a:r>
            <a:r>
              <a:rPr lang="en-US" sz="2200" b="1" dirty="0" smtClean="0">
                <a:solidFill>
                  <a:srgbClr val="376092"/>
                </a:solidFill>
              </a:rPr>
              <a:t> CA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200" b="1" dirty="0" err="1" smtClean="0"/>
              <a:t>Pertinencia</a:t>
            </a:r>
            <a:r>
              <a:rPr lang="en-US" sz="2200" b="1" dirty="0" smtClean="0"/>
              <a:t> e </a:t>
            </a:r>
            <a:r>
              <a:rPr lang="en-US" sz="2200" b="1" dirty="0" err="1" smtClean="0"/>
              <a:t>interés</a:t>
            </a:r>
            <a:r>
              <a:rPr lang="en-US" sz="2200" b="1" dirty="0" smtClean="0"/>
              <a:t> regional de la </a:t>
            </a:r>
            <a:r>
              <a:rPr lang="en-US" sz="2200" b="1" dirty="0" err="1" smtClean="0"/>
              <a:t>iniciativa</a:t>
            </a:r>
            <a:endParaRPr lang="en-US" sz="2200" b="1" dirty="0" smtClean="0"/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200" b="1" dirty="0" err="1" smtClean="0">
                <a:solidFill>
                  <a:srgbClr val="376092"/>
                </a:solidFill>
              </a:rPr>
              <a:t>Necesidad</a:t>
            </a:r>
            <a:r>
              <a:rPr lang="en-US" sz="2200" b="1" dirty="0" smtClean="0">
                <a:solidFill>
                  <a:srgbClr val="376092"/>
                </a:solidFill>
              </a:rPr>
              <a:t> de un </a:t>
            </a:r>
            <a:r>
              <a:rPr lang="en-US" sz="2200" b="1" dirty="0" err="1" smtClean="0">
                <a:solidFill>
                  <a:srgbClr val="376092"/>
                </a:solidFill>
              </a:rPr>
              <a:t>abordaje</a:t>
            </a:r>
            <a:r>
              <a:rPr lang="en-US" sz="2200" b="1" dirty="0" smtClean="0">
                <a:solidFill>
                  <a:srgbClr val="376092"/>
                </a:solidFill>
              </a:rPr>
              <a:t> a </a:t>
            </a:r>
            <a:r>
              <a:rPr lang="en-US" sz="2200" b="1" dirty="0" err="1" smtClean="0">
                <a:solidFill>
                  <a:srgbClr val="376092"/>
                </a:solidFill>
              </a:rPr>
              <a:t>múltiples</a:t>
            </a:r>
            <a:r>
              <a:rPr lang="en-US" sz="2200" b="1" dirty="0" smtClean="0">
                <a:solidFill>
                  <a:srgbClr val="376092"/>
                </a:solidFill>
              </a:rPr>
              <a:t> </a:t>
            </a:r>
            <a:r>
              <a:rPr lang="en-US" sz="2200" b="1" dirty="0" err="1" smtClean="0">
                <a:solidFill>
                  <a:srgbClr val="376092"/>
                </a:solidFill>
              </a:rPr>
              <a:t>escalas</a:t>
            </a:r>
            <a:endParaRPr lang="en-US" sz="2200" b="1" dirty="0" smtClean="0">
              <a:solidFill>
                <a:srgbClr val="376092"/>
              </a:solidFill>
            </a:endParaRP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200" b="1" dirty="0" err="1" smtClean="0"/>
              <a:t>Concepto</a:t>
            </a:r>
            <a:r>
              <a:rPr lang="en-US" sz="2200" b="1" dirty="0" smtClean="0"/>
              <a:t> de </a:t>
            </a:r>
            <a:r>
              <a:rPr lang="en-US" sz="2200" b="1" dirty="0" err="1" smtClean="0"/>
              <a:t>territorio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afin</a:t>
            </a:r>
            <a:r>
              <a:rPr lang="en-US" sz="2200" b="1" dirty="0" smtClean="0"/>
              <a:t> en la ECADERT</a:t>
            </a:r>
          </a:p>
        </p:txBody>
      </p:sp>
      <p:pic>
        <p:nvPicPr>
          <p:cNvPr id="4" name="Picture 2" descr="C:\Users\msamper.IICA-SC\Documents\ECADERT actual\Logo y banner\Nuevos abril 2010 con RD\ECADERTesp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l="15039" t="9091" r="9762" b="13635"/>
          <a:stretch>
            <a:fillRect/>
          </a:stretch>
        </p:blipFill>
        <p:spPr bwMode="auto">
          <a:xfrm>
            <a:off x="7796765" y="132088"/>
            <a:ext cx="1188477" cy="1426189"/>
          </a:xfrm>
          <a:prstGeom prst="rect">
            <a:avLst/>
          </a:prstGeom>
          <a:noFill/>
        </p:spPr>
      </p:pic>
      <p:pic>
        <p:nvPicPr>
          <p:cNvPr id="5" name="5 Imagen" descr="Logo PRA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757" y="132088"/>
            <a:ext cx="2381365" cy="9944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1025" y="4042774"/>
            <a:ext cx="5204123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solidFill>
                  <a:srgbClr val="376092"/>
                </a:solidFill>
              </a:rPr>
              <a:t> </a:t>
            </a:r>
            <a:r>
              <a:rPr lang="en-US" sz="2200" b="1" dirty="0">
                <a:solidFill>
                  <a:srgbClr val="376092"/>
                </a:solidFill>
              </a:rPr>
              <a:t>GTI </a:t>
            </a:r>
            <a:r>
              <a:rPr lang="en-US" sz="2200" b="1" dirty="0" err="1">
                <a:solidFill>
                  <a:srgbClr val="376092"/>
                </a:solidFill>
              </a:rPr>
              <a:t>sobre</a:t>
            </a:r>
            <a:r>
              <a:rPr lang="en-US" sz="2200" b="1" dirty="0">
                <a:solidFill>
                  <a:srgbClr val="376092"/>
                </a:solidFill>
              </a:rPr>
              <a:t> </a:t>
            </a:r>
            <a:r>
              <a:rPr lang="en-US" sz="2200" b="1" dirty="0" err="1">
                <a:solidFill>
                  <a:srgbClr val="376092"/>
                </a:solidFill>
              </a:rPr>
              <a:t>Corredor</a:t>
            </a:r>
            <a:r>
              <a:rPr lang="en-US" sz="2200" b="1" dirty="0">
                <a:solidFill>
                  <a:srgbClr val="376092"/>
                </a:solidFill>
              </a:rPr>
              <a:t> </a:t>
            </a:r>
            <a:r>
              <a:rPr lang="en-US" sz="2200" b="1" dirty="0" err="1">
                <a:solidFill>
                  <a:srgbClr val="376092"/>
                </a:solidFill>
              </a:rPr>
              <a:t>Seco</a:t>
            </a:r>
            <a:r>
              <a:rPr lang="en-US" sz="2200" b="1" dirty="0">
                <a:solidFill>
                  <a:srgbClr val="376092"/>
                </a:solidFill>
              </a:rPr>
              <a:t> CA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200" b="1" dirty="0" err="1"/>
              <a:t>Proceso</a:t>
            </a:r>
            <a:r>
              <a:rPr lang="en-US" sz="2200" b="1" dirty="0"/>
              <a:t> de </a:t>
            </a:r>
            <a:r>
              <a:rPr lang="en-US" sz="2200" b="1" dirty="0" err="1"/>
              <a:t>elaboración</a:t>
            </a:r>
            <a:r>
              <a:rPr lang="en-US" sz="2200" b="1" dirty="0"/>
              <a:t> de la </a:t>
            </a:r>
            <a:r>
              <a:rPr lang="en-US" sz="2200" b="1" dirty="0" err="1"/>
              <a:t>propuesta</a:t>
            </a:r>
            <a:endParaRPr lang="en-US" sz="2200" b="1" dirty="0"/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200" b="1" dirty="0" err="1">
                <a:solidFill>
                  <a:srgbClr val="376092"/>
                </a:solidFill>
              </a:rPr>
              <a:t>Necesaria</a:t>
            </a:r>
            <a:r>
              <a:rPr lang="en-US" sz="2200" b="1" dirty="0">
                <a:solidFill>
                  <a:srgbClr val="376092"/>
                </a:solidFill>
              </a:rPr>
              <a:t> </a:t>
            </a:r>
            <a:r>
              <a:rPr lang="en-US" sz="2200" b="1" dirty="0" err="1">
                <a:solidFill>
                  <a:srgbClr val="376092"/>
                </a:solidFill>
              </a:rPr>
              <a:t>participación</a:t>
            </a:r>
            <a:r>
              <a:rPr lang="en-US" sz="2200" b="1" dirty="0">
                <a:solidFill>
                  <a:srgbClr val="376092"/>
                </a:solidFill>
              </a:rPr>
              <a:t> de </a:t>
            </a:r>
            <a:r>
              <a:rPr lang="en-US" sz="2200" b="1" dirty="0" err="1">
                <a:solidFill>
                  <a:srgbClr val="376092"/>
                </a:solidFill>
              </a:rPr>
              <a:t>actores</a:t>
            </a:r>
            <a:r>
              <a:rPr lang="en-US" sz="2200" b="1" dirty="0">
                <a:solidFill>
                  <a:srgbClr val="376092"/>
                </a:solidFill>
              </a:rPr>
              <a:t> </a:t>
            </a:r>
            <a:r>
              <a:rPr lang="en-US" sz="2200" b="1" dirty="0" err="1">
                <a:solidFill>
                  <a:srgbClr val="376092"/>
                </a:solidFill>
              </a:rPr>
              <a:t>regionales</a:t>
            </a:r>
            <a:r>
              <a:rPr lang="en-US" sz="2200" b="1" dirty="0">
                <a:solidFill>
                  <a:srgbClr val="376092"/>
                </a:solidFill>
              </a:rPr>
              <a:t>, </a:t>
            </a:r>
            <a:r>
              <a:rPr lang="en-US" sz="2200" b="1" dirty="0" err="1">
                <a:solidFill>
                  <a:srgbClr val="376092"/>
                </a:solidFill>
              </a:rPr>
              <a:t>nacionales</a:t>
            </a:r>
            <a:r>
              <a:rPr lang="en-US" sz="2200" b="1" dirty="0">
                <a:solidFill>
                  <a:srgbClr val="376092"/>
                </a:solidFill>
              </a:rPr>
              <a:t> y </a:t>
            </a:r>
            <a:r>
              <a:rPr lang="en-US" sz="2200" b="1" dirty="0" err="1">
                <a:solidFill>
                  <a:srgbClr val="376092"/>
                </a:solidFill>
              </a:rPr>
              <a:t>territoriales</a:t>
            </a:r>
            <a:endParaRPr lang="en-US" sz="2200" b="1" dirty="0">
              <a:solidFill>
                <a:srgbClr val="376092"/>
              </a:solidFill>
            </a:endParaRP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200" b="1" dirty="0" err="1">
                <a:solidFill>
                  <a:srgbClr val="000000"/>
                </a:solidFill>
              </a:rPr>
              <a:t>Mandato</a:t>
            </a:r>
            <a:r>
              <a:rPr lang="en-US" sz="2200" b="1" dirty="0">
                <a:solidFill>
                  <a:srgbClr val="000000"/>
                </a:solidFill>
              </a:rPr>
              <a:t> regional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Procesos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en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curso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otras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accent1">
                    <a:lumMod val="75000"/>
                  </a:schemeClr>
                </a:solidFill>
              </a:rPr>
              <a:t>tareas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4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79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</a:rPr>
              <a:t>Características</a:t>
            </a:r>
            <a:r>
              <a:rPr lang="en-US" sz="3200" b="1" dirty="0" smtClean="0">
                <a:solidFill>
                  <a:srgbClr val="008000"/>
                </a:solidFill>
              </a:rPr>
              <a:t> del </a:t>
            </a:r>
            <a:r>
              <a:rPr lang="en-US" sz="3200" b="1" dirty="0" err="1" smtClean="0">
                <a:solidFill>
                  <a:srgbClr val="008000"/>
                </a:solidFill>
              </a:rPr>
              <a:t>Corredor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Seco</a:t>
            </a:r>
            <a:r>
              <a:rPr lang="en-US" sz="3200" b="1" dirty="0" smtClean="0">
                <a:solidFill>
                  <a:srgbClr val="008000"/>
                </a:solidFill>
              </a:rPr>
              <a:t> CA 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6396" y="2091091"/>
            <a:ext cx="4723980" cy="3051442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429768" lvl="1" indent="0" algn="ctr">
              <a:spcBef>
                <a:spcPts val="1224"/>
              </a:spcBef>
              <a:spcAft>
                <a:spcPts val="3000"/>
              </a:spcAft>
              <a:buNone/>
            </a:pPr>
            <a:r>
              <a:rPr lang="es-ES_tradnl" sz="2200" dirty="0" smtClean="0"/>
              <a:t>Riesgo de sequías recurrentes</a:t>
            </a:r>
            <a:endParaRPr lang="es-ES_tradnl" sz="2200" dirty="0"/>
          </a:p>
          <a:p>
            <a:pPr marL="68263" lvl="1" indent="0" algn="ctr">
              <a:spcAft>
                <a:spcPts val="3000"/>
              </a:spcAft>
              <a:buNone/>
            </a:pPr>
            <a:r>
              <a:rPr lang="es-ES_tradnl" sz="2200" dirty="0" smtClean="0">
                <a:solidFill>
                  <a:srgbClr val="008000"/>
                </a:solidFill>
              </a:rPr>
              <a:t>Entrada tardía de las lluvias</a:t>
            </a:r>
          </a:p>
          <a:p>
            <a:pPr marL="6350" lvl="1" indent="0" algn="ctr">
              <a:spcAft>
                <a:spcPts val="3000"/>
              </a:spcAft>
              <a:buNone/>
            </a:pPr>
            <a:r>
              <a:rPr lang="es-ES_tradnl" sz="2200" dirty="0"/>
              <a:t>P</a:t>
            </a:r>
            <a:r>
              <a:rPr lang="es-ES_tradnl" sz="2200" dirty="0" smtClean="0"/>
              <a:t>rolongación </a:t>
            </a:r>
            <a:r>
              <a:rPr lang="es-ES_tradnl" sz="2200" dirty="0"/>
              <a:t>de la </a:t>
            </a:r>
            <a:r>
              <a:rPr lang="es-ES_tradnl" sz="2200" dirty="0" smtClean="0"/>
              <a:t>canícula</a:t>
            </a:r>
          </a:p>
          <a:p>
            <a:pPr marL="6350" lvl="1" indent="0" algn="ctr">
              <a:spcAft>
                <a:spcPts val="3000"/>
              </a:spcAft>
              <a:buNone/>
            </a:pPr>
            <a:r>
              <a:rPr lang="es-ES_tradnl" sz="2200" dirty="0" smtClean="0">
                <a:solidFill>
                  <a:srgbClr val="008000"/>
                </a:solidFill>
              </a:rPr>
              <a:t>Suspensión </a:t>
            </a:r>
            <a:r>
              <a:rPr lang="es-ES_tradnl" sz="2200" dirty="0">
                <a:solidFill>
                  <a:srgbClr val="008000"/>
                </a:solidFill>
              </a:rPr>
              <a:t>prematura del </a:t>
            </a:r>
            <a:r>
              <a:rPr lang="es-ES_tradnl" sz="2200" dirty="0" smtClean="0">
                <a:solidFill>
                  <a:srgbClr val="008000"/>
                </a:solidFill>
              </a:rPr>
              <a:t>invierno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66396" y="6439023"/>
            <a:ext cx="485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Fuente</a:t>
            </a:r>
            <a:r>
              <a:rPr lang="en-US" sz="1400" dirty="0" smtClean="0"/>
              <a:t>: </a:t>
            </a:r>
            <a:r>
              <a:rPr lang="en-US" sz="1400" i="1" dirty="0" err="1" smtClean="0"/>
              <a:t>Construyendo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resilicencia</a:t>
            </a:r>
            <a:r>
              <a:rPr lang="en-US" sz="1400" i="1" dirty="0" smtClean="0"/>
              <a:t> en el </a:t>
            </a:r>
            <a:r>
              <a:rPr lang="en-US" sz="1400" i="1" dirty="0" err="1" smtClean="0"/>
              <a:t>Corredor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Seco</a:t>
            </a:r>
            <a:r>
              <a:rPr lang="en-US" sz="1400" i="1" dirty="0" smtClean="0"/>
              <a:t> CA </a:t>
            </a:r>
            <a:r>
              <a:rPr lang="en-US" sz="1400" dirty="0" smtClean="0"/>
              <a:t>(2012)</a:t>
            </a:r>
            <a:endParaRPr lang="en-US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0885" y="1815124"/>
            <a:ext cx="2933713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_tradnl" sz="2200" dirty="0"/>
              <a:t>Zona con características climáticas de bosque tropical </a:t>
            </a:r>
            <a:r>
              <a:rPr lang="es-ES_tradnl" sz="2200" dirty="0" smtClean="0"/>
              <a:t>seco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30885" y="3415954"/>
            <a:ext cx="3047665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ES_tradnl" sz="2200" dirty="0">
                <a:solidFill>
                  <a:schemeClr val="accent1">
                    <a:lumMod val="75000"/>
                  </a:schemeClr>
                </a:solidFill>
              </a:rPr>
              <a:t>Marcada y prolongada época </a:t>
            </a:r>
            <a:r>
              <a:rPr lang="es-ES_tradnl" sz="2200" dirty="0" smtClean="0">
                <a:solidFill>
                  <a:schemeClr val="accent1">
                    <a:lumMod val="75000"/>
                  </a:schemeClr>
                </a:solidFill>
              </a:rPr>
              <a:t>seca</a:t>
            </a:r>
            <a:endParaRPr lang="es-ES_tradnl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885" y="4935027"/>
            <a:ext cx="3318409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200" dirty="0"/>
              <a:t>Demarcación geográfica imprecisa</a:t>
            </a:r>
            <a:r>
              <a:rPr lang="en-US" sz="2200" dirty="0"/>
              <a:t> y </a:t>
            </a:r>
            <a:r>
              <a:rPr lang="en-US" sz="2200" dirty="0" err="1"/>
              <a:t>cambiante</a:t>
            </a:r>
            <a:endParaRPr lang="en-US" sz="2200" dirty="0"/>
          </a:p>
          <a:p>
            <a:pPr algn="ctr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5600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555" y="2927279"/>
            <a:ext cx="2620609" cy="960243"/>
          </a:xfrm>
          <a:ln>
            <a:solidFill>
              <a:srgbClr val="008000"/>
            </a:solidFill>
          </a:ln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8000"/>
                </a:solidFill>
              </a:rPr>
              <a:t>Problemática</a:t>
            </a:r>
            <a:r>
              <a:rPr lang="en-US" sz="2400" b="1" dirty="0" smtClean="0">
                <a:solidFill>
                  <a:srgbClr val="008000"/>
                </a:solidFill>
              </a:rPr>
              <a:t> del </a:t>
            </a:r>
            <a:br>
              <a:rPr lang="en-US" sz="2400" b="1" dirty="0" smtClean="0">
                <a:solidFill>
                  <a:srgbClr val="008000"/>
                </a:solidFill>
              </a:rPr>
            </a:br>
            <a:r>
              <a:rPr lang="en-US" sz="2400" b="1" dirty="0" err="1" smtClean="0">
                <a:solidFill>
                  <a:srgbClr val="008000"/>
                </a:solidFill>
              </a:rPr>
              <a:t>Corredor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</a:rPr>
              <a:t>Seco</a:t>
            </a:r>
            <a:r>
              <a:rPr lang="en-US" sz="2400" b="1" dirty="0" smtClean="0">
                <a:solidFill>
                  <a:srgbClr val="008000"/>
                </a:solidFill>
              </a:rPr>
              <a:t> CA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5856" y="642999"/>
            <a:ext cx="3810335" cy="1382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Diversidad de paisajes, </a:t>
            </a:r>
            <a:r>
              <a:rPr lang="es-SV" dirty="0" smtClean="0"/>
              <a:t>ecosistemas, formas de </a:t>
            </a:r>
            <a:r>
              <a:rPr lang="es-SV" dirty="0"/>
              <a:t>organización y </a:t>
            </a:r>
            <a:r>
              <a:rPr lang="es-SV" dirty="0" smtClean="0"/>
              <a:t>producción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967905" y="771600"/>
            <a:ext cx="3729948" cy="12538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>
                <a:solidFill>
                  <a:schemeClr val="bg1"/>
                </a:solidFill>
              </a:rPr>
              <a:t>Fragmentación x avance de la frontera agrícola, </a:t>
            </a:r>
            <a:r>
              <a:rPr lang="es-SV" dirty="0" smtClean="0">
                <a:solidFill>
                  <a:schemeClr val="bg1"/>
                </a:solidFill>
              </a:rPr>
              <a:t>urbanización y megaproyectos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5856" y="2623983"/>
            <a:ext cx="2531180" cy="1816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Impacto</a:t>
            </a:r>
            <a:r>
              <a:rPr lang="en-US" dirty="0"/>
              <a:t> de CC en </a:t>
            </a:r>
            <a:r>
              <a:rPr lang="en-US" dirty="0" err="1"/>
              <a:t>prolongación</a:t>
            </a:r>
            <a:r>
              <a:rPr lang="en-US" dirty="0"/>
              <a:t> de </a:t>
            </a:r>
            <a:r>
              <a:rPr lang="en-US" dirty="0" err="1"/>
              <a:t>sequías</a:t>
            </a:r>
            <a:r>
              <a:rPr lang="en-US" dirty="0"/>
              <a:t>, </a:t>
            </a:r>
            <a:r>
              <a:rPr lang="en-US" dirty="0" err="1"/>
              <a:t>irregularidad</a:t>
            </a:r>
            <a:r>
              <a:rPr lang="en-US" dirty="0"/>
              <a:t> de </a:t>
            </a:r>
            <a:r>
              <a:rPr lang="en-US" dirty="0" err="1"/>
              <a:t>lluvias</a:t>
            </a:r>
            <a:r>
              <a:rPr lang="en-US" dirty="0"/>
              <a:t> y mayor </a:t>
            </a:r>
            <a:r>
              <a:rPr lang="en-US" dirty="0" err="1"/>
              <a:t>riesgo</a:t>
            </a:r>
            <a:r>
              <a:rPr lang="en-US" dirty="0"/>
              <a:t> de </a:t>
            </a:r>
            <a:r>
              <a:rPr lang="en-US" dirty="0" err="1"/>
              <a:t>inundaciones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607795" y="2495383"/>
            <a:ext cx="2090057" cy="1816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/>
              <a:t>Deterioro en los medios de vida rurales, inseguridad alimentaria</a:t>
            </a:r>
            <a:r>
              <a:rPr lang="en-US" dirty="0"/>
              <a:t> y </a:t>
            </a:r>
            <a:r>
              <a:rPr lang="en-US" dirty="0" err="1"/>
              <a:t>emigración</a:t>
            </a:r>
            <a:endParaRPr lang="en-US" dirty="0"/>
          </a:p>
        </p:txBody>
      </p:sp>
      <p:sp>
        <p:nvSpPr>
          <p:cNvPr id="9" name="Hexagon 8"/>
          <p:cNvSpPr/>
          <p:nvPr/>
        </p:nvSpPr>
        <p:spPr>
          <a:xfrm>
            <a:off x="183883" y="4902876"/>
            <a:ext cx="2733153" cy="168787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Deforestación</a:t>
            </a:r>
            <a:r>
              <a:rPr lang="en-US" dirty="0"/>
              <a:t>, </a:t>
            </a:r>
            <a:r>
              <a:rPr lang="en-US" dirty="0" err="1"/>
              <a:t>erosión</a:t>
            </a:r>
            <a:r>
              <a:rPr lang="en-US" dirty="0"/>
              <a:t> y </a:t>
            </a:r>
            <a:r>
              <a:rPr lang="en-US" dirty="0" err="1"/>
              <a:t>degradación</a:t>
            </a:r>
            <a:r>
              <a:rPr lang="en-US" dirty="0"/>
              <a:t> de </a:t>
            </a:r>
            <a:r>
              <a:rPr lang="en-US" dirty="0" err="1"/>
              <a:t>agroecosistemas</a:t>
            </a:r>
            <a:endParaRPr lang="en-US" dirty="0"/>
          </a:p>
        </p:txBody>
      </p:sp>
      <p:sp>
        <p:nvSpPr>
          <p:cNvPr id="11" name="Hexagon 10"/>
          <p:cNvSpPr/>
          <p:nvPr/>
        </p:nvSpPr>
        <p:spPr>
          <a:xfrm>
            <a:off x="3440555" y="4902876"/>
            <a:ext cx="2700996" cy="168787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FFFF"/>
                </a:solidFill>
              </a:rPr>
              <a:t>Menores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rendimientos</a:t>
            </a:r>
            <a:r>
              <a:rPr lang="en-US" dirty="0">
                <a:solidFill>
                  <a:srgbClr val="FFFFFF"/>
                </a:solidFill>
              </a:rPr>
              <a:t> y mayor </a:t>
            </a:r>
            <a:r>
              <a:rPr lang="en-US" dirty="0" err="1">
                <a:solidFill>
                  <a:srgbClr val="FFFFFF"/>
                </a:solidFill>
              </a:rPr>
              <a:t>vulnerabilidad</a:t>
            </a:r>
            <a:r>
              <a:rPr lang="en-US" dirty="0">
                <a:solidFill>
                  <a:srgbClr val="FFFFFF"/>
                </a:solidFill>
              </a:rPr>
              <a:t> ante </a:t>
            </a:r>
            <a:r>
              <a:rPr lang="en-US" dirty="0" err="1">
                <a:solidFill>
                  <a:srgbClr val="FFFFFF"/>
                </a:solidFill>
              </a:rPr>
              <a:t>canículas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6607795" y="4902875"/>
            <a:ext cx="2411605" cy="168787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>
                <a:solidFill>
                  <a:srgbClr val="376092"/>
                </a:solidFill>
              </a:rPr>
              <a:t>Contaminación, secado y sedimentación de ríos </a:t>
            </a:r>
            <a:endParaRPr 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0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260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</a:rPr>
              <a:t>Pertinencia</a:t>
            </a:r>
            <a:r>
              <a:rPr lang="en-US" sz="3200" b="1" dirty="0" smtClean="0">
                <a:solidFill>
                  <a:srgbClr val="008000"/>
                </a:solidFill>
              </a:rPr>
              <a:t> e </a:t>
            </a:r>
            <a:r>
              <a:rPr lang="en-US" sz="3200" b="1" dirty="0" err="1" smtClean="0">
                <a:solidFill>
                  <a:srgbClr val="008000"/>
                </a:solidFill>
              </a:rPr>
              <a:t>interés</a:t>
            </a:r>
            <a:r>
              <a:rPr lang="en-US" sz="3200" b="1" dirty="0" smtClean="0">
                <a:solidFill>
                  <a:srgbClr val="008000"/>
                </a:solidFill>
              </a:rPr>
              <a:t> regional de la </a:t>
            </a:r>
            <a:r>
              <a:rPr lang="en-US" sz="3200" b="1" dirty="0" err="1" smtClean="0">
                <a:solidFill>
                  <a:srgbClr val="008000"/>
                </a:solidFill>
              </a:rPr>
              <a:t>iniciativa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 err="1" smtClean="0"/>
              <a:t>Múltiples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territorios</a:t>
            </a:r>
            <a:r>
              <a:rPr lang="en-US" sz="2400" b="1" dirty="0" smtClean="0"/>
              <a:t> en 6 </a:t>
            </a:r>
            <a:r>
              <a:rPr lang="en-US" sz="2400" b="1" dirty="0" err="1" smtClean="0"/>
              <a:t>países</a:t>
            </a:r>
            <a:endParaRPr lang="en-US" sz="2400" b="1" dirty="0" smtClean="0"/>
          </a:p>
          <a:p>
            <a:pPr marL="0" indent="0">
              <a:buNone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Gestión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del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agua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como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cuestión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crítica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ara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producción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agropecuaria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alimentos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exportación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ara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consumo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humano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dentro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fuera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del CSCA</a:t>
            </a:r>
          </a:p>
          <a:p>
            <a:pPr lvl="1"/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ara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energía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hidroeléctrica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2400" dirty="0" smtClean="0"/>
          </a:p>
          <a:p>
            <a:pPr marL="336550" lvl="1">
              <a:buFont typeface="Arial"/>
              <a:buChar char="•"/>
            </a:pPr>
            <a:r>
              <a:rPr lang="en-US" sz="2400" b="1" dirty="0" err="1" smtClean="0"/>
              <a:t>Necesidad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acciones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concertadas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para</a:t>
            </a:r>
            <a:r>
              <a:rPr lang="en-US" sz="2400" b="1" dirty="0" smtClean="0"/>
              <a:t> la </a:t>
            </a:r>
            <a:r>
              <a:rPr lang="en-US" sz="2400" b="1" dirty="0" err="1"/>
              <a:t>m</a:t>
            </a:r>
            <a:r>
              <a:rPr lang="en-US" sz="2400" b="1" dirty="0" err="1" smtClean="0"/>
              <a:t>itigación</a:t>
            </a:r>
            <a:r>
              <a:rPr lang="en-US" sz="2400" b="1" dirty="0" smtClean="0"/>
              <a:t> </a:t>
            </a:r>
            <a:r>
              <a:rPr lang="en-US" sz="2400" b="1" dirty="0"/>
              <a:t>y </a:t>
            </a:r>
            <a:r>
              <a:rPr lang="en-US" sz="2400" b="1" dirty="0" err="1"/>
              <a:t>adaptación</a:t>
            </a:r>
            <a:r>
              <a:rPr lang="en-US" sz="2400" b="1" dirty="0"/>
              <a:t> al </a:t>
            </a:r>
            <a:r>
              <a:rPr lang="en-US" sz="2400" b="1" dirty="0" err="1"/>
              <a:t>cambio</a:t>
            </a:r>
            <a:r>
              <a:rPr lang="en-US" sz="2400" b="1" dirty="0"/>
              <a:t> </a:t>
            </a:r>
            <a:r>
              <a:rPr lang="en-US" sz="2400" b="1" dirty="0" err="1"/>
              <a:t>climático</a:t>
            </a:r>
            <a:r>
              <a:rPr lang="en-US" sz="2400" b="1" dirty="0"/>
              <a:t>, la </a:t>
            </a:r>
            <a:r>
              <a:rPr lang="en-US" sz="2400" b="1" dirty="0" err="1"/>
              <a:t>creciente</a:t>
            </a:r>
            <a:r>
              <a:rPr lang="en-US" sz="2400" b="1" dirty="0"/>
              <a:t> </a:t>
            </a:r>
            <a:r>
              <a:rPr lang="en-US" sz="2400" b="1" dirty="0" err="1"/>
              <a:t>variabilidad</a:t>
            </a:r>
            <a:r>
              <a:rPr lang="en-US" sz="2400" b="1" dirty="0"/>
              <a:t> y la </a:t>
            </a:r>
            <a:r>
              <a:rPr lang="en-US" sz="2400" b="1" dirty="0" err="1"/>
              <a:t>vulnerabilidad</a:t>
            </a:r>
            <a:r>
              <a:rPr lang="en-US" sz="2400" b="1" dirty="0"/>
              <a:t> </a:t>
            </a:r>
            <a:r>
              <a:rPr lang="en-US" sz="2400" b="1" dirty="0" err="1"/>
              <a:t>acentuada</a:t>
            </a:r>
            <a:endParaRPr lang="en-US" sz="2400" b="1" dirty="0"/>
          </a:p>
          <a:p>
            <a:pPr marL="336550" lvl="1">
              <a:buFont typeface="Arial"/>
              <a:buChar char="•"/>
            </a:pPr>
            <a:endParaRPr lang="es-SV" dirty="0" smtClean="0"/>
          </a:p>
          <a:p>
            <a:pPr marL="336550" lvl="1">
              <a:buFont typeface="Arial"/>
              <a:buChar char="•"/>
            </a:pPr>
            <a:r>
              <a:rPr lang="es-SV" sz="2400" b="1" dirty="0" smtClean="0">
                <a:solidFill>
                  <a:srgbClr val="376092"/>
                </a:solidFill>
              </a:rPr>
              <a:t>Necesidad de </a:t>
            </a:r>
            <a:r>
              <a:rPr lang="es-SV" sz="2400" b="1" dirty="0">
                <a:solidFill>
                  <a:srgbClr val="376092"/>
                </a:solidFill>
              </a:rPr>
              <a:t>construir una institucionalidad y gobernanza territorial </a:t>
            </a:r>
            <a:r>
              <a:rPr lang="es-SV" sz="2400" b="1" dirty="0" smtClean="0">
                <a:solidFill>
                  <a:srgbClr val="376092"/>
                </a:solidFill>
              </a:rPr>
              <a:t>para abordar de manera integrada la problemática en el plano regional</a:t>
            </a:r>
            <a:endParaRPr lang="en-US" sz="2400" b="1" dirty="0" smtClean="0">
              <a:solidFill>
                <a:srgbClr val="376092"/>
              </a:solidFill>
            </a:endParaRPr>
          </a:p>
          <a:p>
            <a:pPr marL="508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965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2037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</a:rPr>
              <a:t>Necesidad</a:t>
            </a:r>
            <a:r>
              <a:rPr lang="en-US" sz="3200" b="1" dirty="0" smtClean="0">
                <a:solidFill>
                  <a:srgbClr val="008000"/>
                </a:solidFill>
              </a:rPr>
              <a:t> de un </a:t>
            </a:r>
            <a:r>
              <a:rPr lang="en-US" sz="3200" b="1" dirty="0" err="1" smtClean="0">
                <a:solidFill>
                  <a:srgbClr val="008000"/>
                </a:solidFill>
              </a:rPr>
              <a:t>abordaje</a:t>
            </a:r>
            <a:r>
              <a:rPr lang="en-US" sz="3200" b="1" dirty="0" smtClean="0">
                <a:solidFill>
                  <a:srgbClr val="008000"/>
                </a:solidFill>
              </a:rPr>
              <a:t> a </a:t>
            </a:r>
            <a:r>
              <a:rPr lang="en-US" sz="3200" b="1" dirty="0" err="1" smtClean="0">
                <a:solidFill>
                  <a:srgbClr val="008000"/>
                </a:solidFill>
              </a:rPr>
              <a:t>múltiples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escalas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848" y="566281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Fincas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2526" y="566281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Fincas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92679" y="566281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Fincas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20715" y="566281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Fincas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97091" y="566281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Fincas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9571" y="566281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Fincas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36553" y="566281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Fincas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24893" y="566281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Fincas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51118" y="4299949"/>
            <a:ext cx="120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Paisajes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22354" y="4299949"/>
            <a:ext cx="120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Paisajes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868146" y="4299949"/>
            <a:ext cx="120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Paisajes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49498" y="4295456"/>
            <a:ext cx="120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Paisajes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91607" y="2855250"/>
            <a:ext cx="342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Territorios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nacionales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26026" y="2870274"/>
            <a:ext cx="3421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Territorios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nacionales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58149" y="1470621"/>
            <a:ext cx="4527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Territorio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afin</a:t>
            </a:r>
            <a:r>
              <a:rPr lang="en-US" sz="3600" b="1" dirty="0" smtClean="0"/>
              <a:t> regional</a:t>
            </a:r>
            <a:endParaRPr lang="en-US" sz="3600" b="1" dirty="0"/>
          </a:p>
        </p:txBody>
      </p:sp>
      <p:cxnSp>
        <p:nvCxnSpPr>
          <p:cNvPr id="20" name="Straight Arrow Connector 19"/>
          <p:cNvCxnSpPr>
            <a:stCxn id="17" idx="2"/>
            <a:endCxn id="14" idx="0"/>
          </p:cNvCxnSpPr>
          <p:nvPr/>
        </p:nvCxnSpPr>
        <p:spPr>
          <a:xfrm flipH="1">
            <a:off x="5471662" y="3393494"/>
            <a:ext cx="1064891" cy="9064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  <a:endCxn id="15" idx="0"/>
          </p:cNvCxnSpPr>
          <p:nvPr/>
        </p:nvCxnSpPr>
        <p:spPr>
          <a:xfrm>
            <a:off x="6536553" y="3393494"/>
            <a:ext cx="716461" cy="9019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  <a:endCxn id="12" idx="0"/>
          </p:cNvCxnSpPr>
          <p:nvPr/>
        </p:nvCxnSpPr>
        <p:spPr>
          <a:xfrm flipH="1">
            <a:off x="1554634" y="3378470"/>
            <a:ext cx="1047500" cy="9214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2"/>
            <a:endCxn id="13" idx="0"/>
          </p:cNvCxnSpPr>
          <p:nvPr/>
        </p:nvCxnSpPr>
        <p:spPr>
          <a:xfrm>
            <a:off x="2602134" y="3378470"/>
            <a:ext cx="823736" cy="9214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2"/>
            <a:endCxn id="17" idx="0"/>
          </p:cNvCxnSpPr>
          <p:nvPr/>
        </p:nvCxnSpPr>
        <p:spPr>
          <a:xfrm>
            <a:off x="4421862" y="2116952"/>
            <a:ext cx="2114691" cy="7533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2"/>
            <a:endCxn id="16" idx="0"/>
          </p:cNvCxnSpPr>
          <p:nvPr/>
        </p:nvCxnSpPr>
        <p:spPr>
          <a:xfrm flipH="1">
            <a:off x="2602134" y="2116952"/>
            <a:ext cx="1819728" cy="7382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2"/>
            <a:endCxn id="4" idx="0"/>
          </p:cNvCxnSpPr>
          <p:nvPr/>
        </p:nvCxnSpPr>
        <p:spPr>
          <a:xfrm flipH="1">
            <a:off x="1099134" y="4761614"/>
            <a:ext cx="455500" cy="9011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2"/>
            <a:endCxn id="5" idx="0"/>
          </p:cNvCxnSpPr>
          <p:nvPr/>
        </p:nvCxnSpPr>
        <p:spPr>
          <a:xfrm>
            <a:off x="1554634" y="4761614"/>
            <a:ext cx="435178" cy="9011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2"/>
            <a:endCxn id="6" idx="0"/>
          </p:cNvCxnSpPr>
          <p:nvPr/>
        </p:nvCxnSpPr>
        <p:spPr>
          <a:xfrm flipH="1">
            <a:off x="3079965" y="4761614"/>
            <a:ext cx="345905" cy="9011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3" idx="2"/>
            <a:endCxn id="9" idx="0"/>
          </p:cNvCxnSpPr>
          <p:nvPr/>
        </p:nvCxnSpPr>
        <p:spPr>
          <a:xfrm>
            <a:off x="3425870" y="4761614"/>
            <a:ext cx="540987" cy="9011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  <a:endCxn id="8" idx="0"/>
          </p:cNvCxnSpPr>
          <p:nvPr/>
        </p:nvCxnSpPr>
        <p:spPr>
          <a:xfrm flipH="1">
            <a:off x="5084377" y="4761614"/>
            <a:ext cx="387285" cy="9011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4" idx="2"/>
            <a:endCxn id="7" idx="0"/>
          </p:cNvCxnSpPr>
          <p:nvPr/>
        </p:nvCxnSpPr>
        <p:spPr>
          <a:xfrm>
            <a:off x="5471662" y="4761614"/>
            <a:ext cx="536339" cy="9011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2"/>
            <a:endCxn id="10" idx="0"/>
          </p:cNvCxnSpPr>
          <p:nvPr/>
        </p:nvCxnSpPr>
        <p:spPr>
          <a:xfrm flipH="1">
            <a:off x="6923839" y="4757121"/>
            <a:ext cx="329175" cy="9056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2"/>
            <a:endCxn id="11" idx="0"/>
          </p:cNvCxnSpPr>
          <p:nvPr/>
        </p:nvCxnSpPr>
        <p:spPr>
          <a:xfrm>
            <a:off x="7253014" y="4757121"/>
            <a:ext cx="559165" cy="9056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423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</a:rPr>
              <a:t>Grupo</a:t>
            </a:r>
            <a:r>
              <a:rPr lang="en-US" sz="3200" b="1" dirty="0" smtClean="0">
                <a:solidFill>
                  <a:srgbClr val="008000"/>
                </a:solidFill>
              </a:rPr>
              <a:t> de </a:t>
            </a:r>
            <a:r>
              <a:rPr lang="en-US" sz="3200" b="1" dirty="0" err="1" smtClean="0">
                <a:solidFill>
                  <a:srgbClr val="008000"/>
                </a:solidFill>
              </a:rPr>
              <a:t>Trabajo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Interinstitucional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sobre</a:t>
            </a:r>
            <a:r>
              <a:rPr lang="en-US" sz="3200" b="1" dirty="0" smtClean="0">
                <a:solidFill>
                  <a:srgbClr val="008000"/>
                </a:solidFill>
              </a:rPr>
              <a:t> CSCA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Grupo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temático</a:t>
            </a:r>
            <a:r>
              <a:rPr lang="en-US" sz="2800" b="1" dirty="0" smtClean="0"/>
              <a:t> regional de la PRAT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376092"/>
                </a:solidFill>
              </a:rPr>
              <a:t>6 </a:t>
            </a:r>
            <a:r>
              <a:rPr lang="en-US" sz="2800" b="1" dirty="0" err="1" smtClean="0">
                <a:solidFill>
                  <a:srgbClr val="376092"/>
                </a:solidFill>
              </a:rPr>
              <a:t>sesiones</a:t>
            </a:r>
            <a:r>
              <a:rPr lang="en-US" sz="2800" b="1" dirty="0" smtClean="0">
                <a:solidFill>
                  <a:srgbClr val="376092"/>
                </a:solidFill>
              </a:rPr>
              <a:t> de </a:t>
            </a:r>
            <a:r>
              <a:rPr lang="en-US" sz="2800" b="1" dirty="0" err="1" smtClean="0">
                <a:solidFill>
                  <a:srgbClr val="376092"/>
                </a:solidFill>
              </a:rPr>
              <a:t>trabajo</a:t>
            </a:r>
            <a:r>
              <a:rPr lang="en-US" sz="2800" b="1" dirty="0" smtClean="0">
                <a:solidFill>
                  <a:srgbClr val="376092"/>
                </a:solidFill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</a:rPr>
              <a:t>desde</a:t>
            </a:r>
            <a:r>
              <a:rPr lang="en-US" sz="2800" b="1" dirty="0" smtClean="0">
                <a:solidFill>
                  <a:srgbClr val="376092"/>
                </a:solidFill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</a:rPr>
              <a:t>nov.</a:t>
            </a:r>
            <a:r>
              <a:rPr lang="en-US" sz="2800" b="1" dirty="0" smtClean="0">
                <a:solidFill>
                  <a:srgbClr val="376092"/>
                </a:solidFill>
              </a:rPr>
              <a:t> 2012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/>
              <a:t>Enfocado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relación</a:t>
            </a:r>
            <a:r>
              <a:rPr lang="en-US" sz="2800" b="1" dirty="0" smtClean="0"/>
              <a:t> entre CC y DT en el CSCA</a:t>
            </a:r>
          </a:p>
          <a:p>
            <a:pPr>
              <a:lnSpc>
                <a:spcPct val="120000"/>
              </a:lnSpc>
            </a:pPr>
            <a:r>
              <a:rPr lang="en-US" sz="2800" b="1" dirty="0" err="1" smtClean="0">
                <a:solidFill>
                  <a:srgbClr val="376092"/>
                </a:solidFill>
              </a:rPr>
              <a:t>Interesado</a:t>
            </a:r>
            <a:r>
              <a:rPr lang="en-US" sz="2800" b="1" dirty="0" smtClean="0">
                <a:solidFill>
                  <a:srgbClr val="376092"/>
                </a:solidFill>
              </a:rPr>
              <a:t> en </a:t>
            </a:r>
            <a:r>
              <a:rPr lang="en-US" sz="2800" b="1" dirty="0" err="1" smtClean="0">
                <a:solidFill>
                  <a:srgbClr val="376092"/>
                </a:solidFill>
              </a:rPr>
              <a:t>papel</a:t>
            </a:r>
            <a:r>
              <a:rPr lang="en-US" sz="2800" b="1" dirty="0" smtClean="0">
                <a:solidFill>
                  <a:srgbClr val="376092"/>
                </a:solidFill>
              </a:rPr>
              <a:t> de </a:t>
            </a:r>
            <a:r>
              <a:rPr lang="en-US" sz="2800" b="1" dirty="0" err="1" smtClean="0">
                <a:solidFill>
                  <a:srgbClr val="376092"/>
                </a:solidFill>
              </a:rPr>
              <a:t>las</a:t>
            </a:r>
            <a:r>
              <a:rPr lang="en-US" sz="2800" b="1" dirty="0" smtClean="0">
                <a:solidFill>
                  <a:srgbClr val="376092"/>
                </a:solidFill>
              </a:rPr>
              <a:t> AF en la </a:t>
            </a:r>
            <a:r>
              <a:rPr lang="en-US" sz="2800" b="1" dirty="0" err="1" smtClean="0">
                <a:solidFill>
                  <a:srgbClr val="376092"/>
                </a:solidFill>
              </a:rPr>
              <a:t>adaptación</a:t>
            </a:r>
            <a:r>
              <a:rPr lang="en-US" sz="2800" b="1" dirty="0" smtClean="0">
                <a:solidFill>
                  <a:srgbClr val="376092"/>
                </a:solidFill>
              </a:rPr>
              <a:t> y la </a:t>
            </a:r>
            <a:r>
              <a:rPr lang="en-US" sz="2800" b="1" dirty="0" err="1" smtClean="0">
                <a:solidFill>
                  <a:srgbClr val="376092"/>
                </a:solidFill>
              </a:rPr>
              <a:t>mitigación</a:t>
            </a:r>
            <a:r>
              <a:rPr lang="en-US" sz="2800" b="1" dirty="0" smtClean="0">
                <a:solidFill>
                  <a:srgbClr val="376092"/>
                </a:solidFill>
              </a:rPr>
              <a:t> a </a:t>
            </a:r>
            <a:r>
              <a:rPr lang="en-US" sz="2800" b="1" dirty="0" err="1" smtClean="0">
                <a:solidFill>
                  <a:srgbClr val="376092"/>
                </a:solidFill>
              </a:rPr>
              <a:t>nivel</a:t>
            </a:r>
            <a:r>
              <a:rPr lang="en-US" sz="2800" b="1" dirty="0" smtClean="0">
                <a:solidFill>
                  <a:srgbClr val="376092"/>
                </a:solidFill>
              </a:rPr>
              <a:t> de </a:t>
            </a:r>
            <a:r>
              <a:rPr lang="en-US" sz="2800" b="1" dirty="0" err="1" smtClean="0">
                <a:solidFill>
                  <a:srgbClr val="376092"/>
                </a:solidFill>
              </a:rPr>
              <a:t>paisaje</a:t>
            </a:r>
            <a:r>
              <a:rPr lang="en-US" sz="2800" b="1" dirty="0" smtClean="0">
                <a:solidFill>
                  <a:srgbClr val="376092"/>
                </a:solidFill>
              </a:rPr>
              <a:t> y </a:t>
            </a:r>
            <a:r>
              <a:rPr lang="en-US" sz="2800" b="1" dirty="0" err="1" smtClean="0">
                <a:solidFill>
                  <a:srgbClr val="376092"/>
                </a:solidFill>
              </a:rPr>
              <a:t>territorio</a:t>
            </a:r>
            <a:endParaRPr lang="en-US" sz="2800" b="1" dirty="0" smtClean="0">
              <a:solidFill>
                <a:srgbClr val="376092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800" b="1" dirty="0" err="1" smtClean="0"/>
              <a:t>Diálogo</a:t>
            </a:r>
            <a:r>
              <a:rPr lang="en-US" sz="2800" b="1" dirty="0" smtClean="0"/>
              <a:t> con GTI </a:t>
            </a:r>
            <a:r>
              <a:rPr lang="en-US" sz="2800" b="1" dirty="0" err="1" smtClean="0"/>
              <a:t>sobre</a:t>
            </a:r>
            <a:r>
              <a:rPr lang="en-US" sz="2800" b="1" dirty="0" smtClean="0"/>
              <a:t> AF y DT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376092"/>
                </a:solidFill>
              </a:rPr>
              <a:t>Entidades</a:t>
            </a:r>
            <a:r>
              <a:rPr lang="en-US" sz="2800" b="1" dirty="0" smtClean="0">
                <a:solidFill>
                  <a:srgbClr val="376092"/>
                </a:solidFill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</a:rPr>
              <a:t>miembro</a:t>
            </a:r>
            <a:r>
              <a:rPr lang="en-US" sz="2800" b="1" dirty="0" smtClean="0">
                <a:solidFill>
                  <a:srgbClr val="376092"/>
                </a:solidFill>
              </a:rPr>
              <a:t> de PRAT y </a:t>
            </a:r>
            <a:r>
              <a:rPr lang="en-US" sz="2800" b="1" dirty="0" err="1" smtClean="0">
                <a:solidFill>
                  <a:srgbClr val="376092"/>
                </a:solidFill>
              </a:rPr>
              <a:t>otras</a:t>
            </a:r>
            <a:r>
              <a:rPr lang="en-US" sz="2800" b="1" dirty="0" smtClean="0">
                <a:solidFill>
                  <a:srgbClr val="376092"/>
                </a:solidFill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</a:rPr>
              <a:t>interesadas</a:t>
            </a:r>
            <a:r>
              <a:rPr lang="en-US" sz="2800" b="1" dirty="0" smtClean="0">
                <a:solidFill>
                  <a:srgbClr val="376092"/>
                </a:solidFill>
              </a:rPr>
              <a:t> en el CSCA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/>
              <a:t>Elaboración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propuesta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consultas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alianzas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0437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755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</a:rPr>
              <a:t>Proceso</a:t>
            </a:r>
            <a:r>
              <a:rPr lang="en-US" sz="3200" b="1" dirty="0" smtClean="0">
                <a:solidFill>
                  <a:srgbClr val="008000"/>
                </a:solidFill>
              </a:rPr>
              <a:t> de </a:t>
            </a:r>
            <a:r>
              <a:rPr lang="en-US" sz="3200" b="1" dirty="0" err="1" smtClean="0">
                <a:solidFill>
                  <a:srgbClr val="008000"/>
                </a:solidFill>
              </a:rPr>
              <a:t>elaboración</a:t>
            </a:r>
            <a:r>
              <a:rPr lang="en-US" sz="3200" b="1" dirty="0" smtClean="0">
                <a:solidFill>
                  <a:srgbClr val="008000"/>
                </a:solidFill>
              </a:rPr>
              <a:t> de la </a:t>
            </a:r>
            <a:r>
              <a:rPr lang="en-US" sz="3200" b="1" dirty="0" err="1" smtClean="0">
                <a:solidFill>
                  <a:srgbClr val="008000"/>
                </a:solidFill>
              </a:rPr>
              <a:t>propuesta</a:t>
            </a:r>
            <a:r>
              <a:rPr lang="en-US" sz="3200" b="1" dirty="0" smtClean="0">
                <a:solidFill>
                  <a:srgbClr val="008000"/>
                </a:solidFill>
              </a:rPr>
              <a:t/>
            </a:r>
            <a:br>
              <a:rPr lang="en-US" sz="3200" b="1" dirty="0" smtClean="0">
                <a:solidFill>
                  <a:srgbClr val="008000"/>
                </a:solidFill>
              </a:rPr>
            </a:br>
            <a:r>
              <a:rPr lang="en-US" sz="3200" b="1" dirty="0" smtClean="0">
                <a:solidFill>
                  <a:srgbClr val="008000"/>
                </a:solidFill>
              </a:rPr>
              <a:t>de </a:t>
            </a:r>
            <a:r>
              <a:rPr lang="en-US" sz="3200" b="1" dirty="0" err="1" smtClean="0">
                <a:solidFill>
                  <a:srgbClr val="008000"/>
                </a:solidFill>
              </a:rPr>
              <a:t>territorio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afin</a:t>
            </a:r>
            <a:r>
              <a:rPr lang="en-US" sz="3200" b="1" dirty="0" smtClean="0">
                <a:solidFill>
                  <a:srgbClr val="008000"/>
                </a:solidFill>
              </a:rPr>
              <a:t> del </a:t>
            </a:r>
            <a:r>
              <a:rPr lang="en-US" sz="3200" b="1" dirty="0" err="1" smtClean="0">
                <a:solidFill>
                  <a:srgbClr val="008000"/>
                </a:solidFill>
              </a:rPr>
              <a:t>Corredor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Seco</a:t>
            </a:r>
            <a:r>
              <a:rPr lang="en-US" sz="3200" b="1" dirty="0" smtClean="0">
                <a:solidFill>
                  <a:srgbClr val="008000"/>
                </a:solidFill>
              </a:rPr>
              <a:t> CA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010"/>
            <a:ext cx="8686800" cy="522178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en-US" sz="3100" b="1" dirty="0" err="1" smtClean="0"/>
              <a:t>Necesidad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identificada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durante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formulación</a:t>
            </a:r>
            <a:r>
              <a:rPr lang="en-US" sz="3100" b="1" dirty="0" smtClean="0"/>
              <a:t> de la ECADERT</a:t>
            </a:r>
          </a:p>
          <a:p>
            <a:pPr>
              <a:lnSpc>
                <a:spcPct val="140000"/>
              </a:lnSpc>
            </a:pPr>
            <a:r>
              <a:rPr lang="en-US" sz="3100" b="1" dirty="0" err="1" smtClean="0">
                <a:solidFill>
                  <a:srgbClr val="376092"/>
                </a:solidFill>
              </a:rPr>
              <a:t>Confirmación</a:t>
            </a:r>
            <a:r>
              <a:rPr lang="en-US" sz="3100" b="1" dirty="0" smtClean="0">
                <a:solidFill>
                  <a:srgbClr val="376092"/>
                </a:solidFill>
              </a:rPr>
              <a:t> posterior </a:t>
            </a:r>
            <a:r>
              <a:rPr lang="en-US" sz="3100" b="1" dirty="0" err="1" smtClean="0">
                <a:solidFill>
                  <a:srgbClr val="376092"/>
                </a:solidFill>
              </a:rPr>
              <a:t>por</a:t>
            </a:r>
            <a:r>
              <a:rPr lang="en-US" sz="3100" b="1" dirty="0" smtClean="0">
                <a:solidFill>
                  <a:srgbClr val="376092"/>
                </a:solidFill>
              </a:rPr>
              <a:t> </a:t>
            </a:r>
            <a:r>
              <a:rPr lang="en-US" sz="3100" b="1" dirty="0" err="1" smtClean="0">
                <a:solidFill>
                  <a:srgbClr val="376092"/>
                </a:solidFill>
              </a:rPr>
              <a:t>instancias</a:t>
            </a:r>
            <a:r>
              <a:rPr lang="en-US" sz="3100" b="1" dirty="0" smtClean="0">
                <a:solidFill>
                  <a:srgbClr val="376092"/>
                </a:solidFill>
              </a:rPr>
              <a:t> </a:t>
            </a:r>
            <a:r>
              <a:rPr lang="en-US" sz="3100" b="1" dirty="0" err="1" smtClean="0">
                <a:solidFill>
                  <a:srgbClr val="376092"/>
                </a:solidFill>
              </a:rPr>
              <a:t>nacionales</a:t>
            </a:r>
            <a:r>
              <a:rPr lang="en-US" sz="3100" b="1" dirty="0" smtClean="0">
                <a:solidFill>
                  <a:srgbClr val="376092"/>
                </a:solidFill>
              </a:rPr>
              <a:t> y </a:t>
            </a:r>
            <a:r>
              <a:rPr lang="en-US" sz="3100" b="1" dirty="0" err="1" smtClean="0">
                <a:solidFill>
                  <a:srgbClr val="376092"/>
                </a:solidFill>
              </a:rPr>
              <a:t>territoriales</a:t>
            </a:r>
            <a:endParaRPr lang="en-US" sz="3100" b="1" dirty="0" smtClean="0">
              <a:solidFill>
                <a:srgbClr val="376092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3100" b="1" dirty="0" err="1" smtClean="0"/>
              <a:t>Algunos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territorios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focales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localizados</a:t>
            </a:r>
            <a:r>
              <a:rPr lang="en-US" sz="3100" b="1" dirty="0" smtClean="0"/>
              <a:t> en CSCA</a:t>
            </a:r>
          </a:p>
          <a:p>
            <a:pPr>
              <a:lnSpc>
                <a:spcPct val="140000"/>
              </a:lnSpc>
            </a:pPr>
            <a:r>
              <a:rPr lang="en-US" sz="3100" b="1" dirty="0" err="1" smtClean="0">
                <a:solidFill>
                  <a:srgbClr val="376092"/>
                </a:solidFill>
              </a:rPr>
              <a:t>Conformación</a:t>
            </a:r>
            <a:r>
              <a:rPr lang="en-US" sz="3100" b="1" dirty="0" smtClean="0">
                <a:solidFill>
                  <a:srgbClr val="376092"/>
                </a:solidFill>
              </a:rPr>
              <a:t> de GTI </a:t>
            </a:r>
            <a:r>
              <a:rPr lang="en-US" sz="3100" b="1" dirty="0" err="1" smtClean="0">
                <a:solidFill>
                  <a:srgbClr val="376092"/>
                </a:solidFill>
              </a:rPr>
              <a:t>sobre</a:t>
            </a:r>
            <a:r>
              <a:rPr lang="en-US" sz="3100" b="1" dirty="0" smtClean="0">
                <a:solidFill>
                  <a:srgbClr val="376092"/>
                </a:solidFill>
              </a:rPr>
              <a:t> CSCA (</a:t>
            </a:r>
            <a:r>
              <a:rPr lang="en-US" sz="3100" b="1" dirty="0" err="1" smtClean="0">
                <a:solidFill>
                  <a:srgbClr val="376092"/>
                </a:solidFill>
              </a:rPr>
              <a:t>nov.</a:t>
            </a:r>
            <a:r>
              <a:rPr lang="en-US" sz="3100" b="1" dirty="0" smtClean="0">
                <a:solidFill>
                  <a:srgbClr val="376092"/>
                </a:solidFill>
              </a:rPr>
              <a:t> 2012)., 8 </a:t>
            </a:r>
            <a:r>
              <a:rPr lang="en-US" sz="3100" b="1" dirty="0" err="1" smtClean="0">
                <a:solidFill>
                  <a:srgbClr val="376092"/>
                </a:solidFill>
              </a:rPr>
              <a:t>sesiones</a:t>
            </a:r>
            <a:endParaRPr lang="en-US" sz="3100" b="1" dirty="0" smtClean="0">
              <a:solidFill>
                <a:srgbClr val="376092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3100" b="1" dirty="0" err="1" smtClean="0"/>
              <a:t>Revisión</a:t>
            </a:r>
            <a:r>
              <a:rPr lang="en-US" sz="3100" b="1" dirty="0" smtClean="0"/>
              <a:t> de </a:t>
            </a:r>
            <a:r>
              <a:rPr lang="en-US" sz="3100" b="1" dirty="0" err="1" smtClean="0"/>
              <a:t>esquema</a:t>
            </a:r>
            <a:r>
              <a:rPr lang="en-US" sz="3100" b="1" dirty="0" smtClean="0"/>
              <a:t> de </a:t>
            </a:r>
            <a:r>
              <a:rPr lang="en-US" sz="3100" b="1" dirty="0" err="1" smtClean="0"/>
              <a:t>propuesta</a:t>
            </a:r>
            <a:r>
              <a:rPr lang="en-US" sz="3100" b="1" dirty="0" smtClean="0"/>
              <a:t> de </a:t>
            </a:r>
            <a:r>
              <a:rPr lang="en-US" sz="3100" b="1" dirty="0" err="1" smtClean="0"/>
              <a:t>territorios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transfronterizos</a:t>
            </a:r>
            <a:r>
              <a:rPr lang="en-US" sz="3100" b="1" dirty="0" smtClean="0"/>
              <a:t> y </a:t>
            </a:r>
            <a:r>
              <a:rPr lang="en-US" sz="3100" b="1" dirty="0" err="1" smtClean="0"/>
              <a:t>afines</a:t>
            </a:r>
            <a:endParaRPr lang="en-US" sz="3100" b="1" dirty="0" smtClean="0"/>
          </a:p>
          <a:p>
            <a:pPr>
              <a:lnSpc>
                <a:spcPct val="140000"/>
              </a:lnSpc>
            </a:pPr>
            <a:r>
              <a:rPr lang="en-US" sz="3100" b="1" dirty="0" err="1" smtClean="0">
                <a:solidFill>
                  <a:srgbClr val="376092"/>
                </a:solidFill>
              </a:rPr>
              <a:t>Territorio</a:t>
            </a:r>
            <a:r>
              <a:rPr lang="en-US" sz="3100" b="1" dirty="0" smtClean="0">
                <a:solidFill>
                  <a:srgbClr val="376092"/>
                </a:solidFill>
              </a:rPr>
              <a:t> </a:t>
            </a:r>
            <a:r>
              <a:rPr lang="en-US" sz="3100" b="1" dirty="0" err="1" smtClean="0">
                <a:solidFill>
                  <a:srgbClr val="376092"/>
                </a:solidFill>
              </a:rPr>
              <a:t>afin</a:t>
            </a:r>
            <a:r>
              <a:rPr lang="en-US" sz="3100" b="1" dirty="0" smtClean="0">
                <a:solidFill>
                  <a:srgbClr val="376092"/>
                </a:solidFill>
              </a:rPr>
              <a:t> </a:t>
            </a:r>
            <a:r>
              <a:rPr lang="en-US" sz="3100" b="1" dirty="0" err="1" smtClean="0">
                <a:solidFill>
                  <a:srgbClr val="376092"/>
                </a:solidFill>
              </a:rPr>
              <a:t>garífuna</a:t>
            </a:r>
            <a:endParaRPr lang="en-US" sz="3100" b="1" dirty="0" smtClean="0">
              <a:solidFill>
                <a:srgbClr val="376092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3100" b="1" dirty="0" err="1" smtClean="0"/>
              <a:t>Procedimiento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aprobado</a:t>
            </a:r>
            <a:r>
              <a:rPr lang="en-US" sz="3100" b="1" dirty="0" smtClean="0"/>
              <a:t> en VI </a:t>
            </a:r>
            <a:r>
              <a:rPr lang="en-US" sz="3100" b="1" dirty="0" err="1" smtClean="0"/>
              <a:t>reunión</a:t>
            </a:r>
            <a:r>
              <a:rPr lang="en-US" sz="3100" b="1" dirty="0" smtClean="0"/>
              <a:t> de </a:t>
            </a:r>
            <a:r>
              <a:rPr lang="en-US" sz="3100" b="1" dirty="0" err="1" smtClean="0"/>
              <a:t>Comisión</a:t>
            </a:r>
            <a:r>
              <a:rPr lang="en-US" sz="3100" b="1" dirty="0" smtClean="0"/>
              <a:t> Regional</a:t>
            </a:r>
          </a:p>
          <a:p>
            <a:pPr>
              <a:lnSpc>
                <a:spcPct val="140000"/>
              </a:lnSpc>
            </a:pPr>
            <a:r>
              <a:rPr lang="en-US" sz="3100" b="1" dirty="0" err="1" smtClean="0">
                <a:solidFill>
                  <a:srgbClr val="376092"/>
                </a:solidFill>
              </a:rPr>
              <a:t>Tareas</a:t>
            </a:r>
            <a:r>
              <a:rPr lang="en-US" sz="3100" b="1" dirty="0" smtClean="0">
                <a:solidFill>
                  <a:srgbClr val="376092"/>
                </a:solidFill>
              </a:rPr>
              <a:t> </a:t>
            </a:r>
            <a:r>
              <a:rPr lang="en-US" sz="3100" b="1" dirty="0" err="1" smtClean="0">
                <a:solidFill>
                  <a:srgbClr val="376092"/>
                </a:solidFill>
              </a:rPr>
              <a:t>preliminares</a:t>
            </a:r>
            <a:r>
              <a:rPr lang="en-US" sz="3100" b="1" dirty="0" smtClean="0">
                <a:solidFill>
                  <a:srgbClr val="376092"/>
                </a:solidFill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sz="3100" b="1" dirty="0" err="1" smtClean="0"/>
              <a:t>Desarrollo</a:t>
            </a:r>
            <a:r>
              <a:rPr lang="en-US" sz="3100" b="1" dirty="0" smtClean="0"/>
              <a:t> de la </a:t>
            </a:r>
            <a:r>
              <a:rPr lang="en-US" sz="3100" b="1" dirty="0" err="1" smtClean="0"/>
              <a:t>propuesta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5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8000"/>
                </a:solidFill>
              </a:rPr>
              <a:t>Necesaria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r>
              <a:rPr lang="en-US" sz="3200" b="1" dirty="0" err="1" smtClean="0">
                <a:solidFill>
                  <a:srgbClr val="008000"/>
                </a:solidFill>
              </a:rPr>
              <a:t>participación</a:t>
            </a:r>
            <a:r>
              <a:rPr lang="en-US" sz="3200" b="1" dirty="0" smtClean="0">
                <a:solidFill>
                  <a:srgbClr val="008000"/>
                </a:solidFill>
              </a:rPr>
              <a:t> de </a:t>
            </a:r>
            <a:r>
              <a:rPr lang="en-US" sz="3200" b="1" dirty="0" err="1" smtClean="0">
                <a:solidFill>
                  <a:srgbClr val="008000"/>
                </a:solidFill>
              </a:rPr>
              <a:t>actores</a:t>
            </a:r>
            <a:r>
              <a:rPr lang="en-US" sz="3200" b="1" dirty="0" smtClean="0">
                <a:solidFill>
                  <a:srgbClr val="008000"/>
                </a:solidFill>
              </a:rPr>
              <a:t> </a:t>
            </a:r>
            <a:br>
              <a:rPr lang="en-US" sz="3200" b="1" dirty="0" smtClean="0">
                <a:solidFill>
                  <a:srgbClr val="008000"/>
                </a:solidFill>
              </a:rPr>
            </a:br>
            <a:r>
              <a:rPr lang="en-US" sz="3200" b="1" dirty="0" err="1" smtClean="0">
                <a:solidFill>
                  <a:srgbClr val="008000"/>
                </a:solidFill>
              </a:rPr>
              <a:t>regionales</a:t>
            </a:r>
            <a:r>
              <a:rPr lang="en-US" sz="3200" b="1" dirty="0" smtClean="0">
                <a:solidFill>
                  <a:srgbClr val="008000"/>
                </a:solidFill>
              </a:rPr>
              <a:t>, </a:t>
            </a:r>
            <a:r>
              <a:rPr lang="en-US" sz="3200" b="1" dirty="0" err="1" smtClean="0">
                <a:solidFill>
                  <a:srgbClr val="008000"/>
                </a:solidFill>
              </a:rPr>
              <a:t>nacionales</a:t>
            </a:r>
            <a:r>
              <a:rPr lang="en-US" sz="3200" b="1" dirty="0" smtClean="0">
                <a:solidFill>
                  <a:srgbClr val="008000"/>
                </a:solidFill>
              </a:rPr>
              <a:t> y </a:t>
            </a:r>
            <a:r>
              <a:rPr lang="en-US" sz="3200" b="1" dirty="0" err="1" smtClean="0">
                <a:solidFill>
                  <a:srgbClr val="008000"/>
                </a:solidFill>
              </a:rPr>
              <a:t>territoriales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533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600" b="1" dirty="0" err="1" smtClean="0"/>
              <a:t>Fase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preparatoria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por</a:t>
            </a:r>
            <a:r>
              <a:rPr lang="en-US" sz="2600" b="1" dirty="0" smtClean="0"/>
              <a:t> GTI</a:t>
            </a:r>
          </a:p>
          <a:p>
            <a:pPr>
              <a:lnSpc>
                <a:spcPct val="130000"/>
              </a:lnSpc>
            </a:pP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Consultas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autoridades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</a:rPr>
              <a:t>nacionales</a:t>
            </a:r>
            <a:endParaRPr lang="en-US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600" b="1" dirty="0" err="1" smtClean="0"/>
              <a:t>Definición</a:t>
            </a:r>
            <a:r>
              <a:rPr lang="en-US" sz="2600" b="1" dirty="0" smtClean="0"/>
              <a:t> de </a:t>
            </a:r>
            <a:r>
              <a:rPr lang="en-US" sz="2600" b="1" dirty="0" err="1" smtClean="0"/>
              <a:t>territorios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específicos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por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país</a:t>
            </a:r>
            <a:endParaRPr lang="en-US" sz="2600" b="1" dirty="0" smtClean="0"/>
          </a:p>
          <a:p>
            <a:pPr>
              <a:lnSpc>
                <a:spcPct val="130000"/>
              </a:lnSpc>
            </a:pPr>
            <a:r>
              <a:rPr lang="en-US" sz="2600" b="1" dirty="0" err="1" smtClean="0">
                <a:solidFill>
                  <a:srgbClr val="376092"/>
                </a:solidFill>
              </a:rPr>
              <a:t>Consultas</a:t>
            </a:r>
            <a:r>
              <a:rPr lang="en-US" sz="2600" b="1" dirty="0" smtClean="0">
                <a:solidFill>
                  <a:srgbClr val="376092"/>
                </a:solidFill>
              </a:rPr>
              <a:t> y </a:t>
            </a:r>
            <a:r>
              <a:rPr lang="en-US" sz="2600" b="1" dirty="0" err="1" smtClean="0">
                <a:solidFill>
                  <a:srgbClr val="376092"/>
                </a:solidFill>
              </a:rPr>
              <a:t>participación</a:t>
            </a:r>
            <a:r>
              <a:rPr lang="en-US" sz="2600" b="1" dirty="0" smtClean="0">
                <a:solidFill>
                  <a:srgbClr val="376092"/>
                </a:solidFill>
              </a:rPr>
              <a:t> </a:t>
            </a:r>
            <a:r>
              <a:rPr lang="en-US" sz="2600" b="1" dirty="0" err="1" smtClean="0">
                <a:solidFill>
                  <a:srgbClr val="376092"/>
                </a:solidFill>
              </a:rPr>
              <a:t>activa</a:t>
            </a:r>
            <a:r>
              <a:rPr lang="en-US" sz="2600" b="1" dirty="0" smtClean="0">
                <a:solidFill>
                  <a:srgbClr val="376092"/>
                </a:solidFill>
              </a:rPr>
              <a:t> de </a:t>
            </a:r>
            <a:r>
              <a:rPr lang="en-US" sz="2600" b="1" dirty="0" err="1" smtClean="0">
                <a:solidFill>
                  <a:srgbClr val="376092"/>
                </a:solidFill>
              </a:rPr>
              <a:t>actores</a:t>
            </a:r>
            <a:r>
              <a:rPr lang="en-US" sz="2600" b="1" dirty="0" smtClean="0">
                <a:solidFill>
                  <a:srgbClr val="376092"/>
                </a:solidFill>
              </a:rPr>
              <a:t> </a:t>
            </a:r>
            <a:r>
              <a:rPr lang="en-US" sz="2600" b="1" dirty="0" err="1" smtClean="0">
                <a:solidFill>
                  <a:srgbClr val="376092"/>
                </a:solidFill>
              </a:rPr>
              <a:t>territoriales</a:t>
            </a:r>
            <a:endParaRPr lang="en-US" sz="2600" b="1" dirty="0" smtClean="0">
              <a:solidFill>
                <a:srgbClr val="376092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600" b="1" dirty="0" err="1" smtClean="0"/>
              <a:t>Construcción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conjunta</a:t>
            </a:r>
            <a:r>
              <a:rPr lang="en-US" sz="2600" b="1" dirty="0" smtClean="0"/>
              <a:t> de la </a:t>
            </a:r>
            <a:r>
              <a:rPr lang="en-US" sz="2600" b="1" dirty="0" err="1" smtClean="0"/>
              <a:t>propuesta</a:t>
            </a:r>
            <a:endParaRPr lang="en-US" sz="2600" b="1" dirty="0" smtClean="0"/>
          </a:p>
          <a:p>
            <a:pPr>
              <a:lnSpc>
                <a:spcPct val="130000"/>
              </a:lnSpc>
            </a:pPr>
            <a:r>
              <a:rPr lang="en-US" sz="2600" b="1" dirty="0" err="1" smtClean="0">
                <a:solidFill>
                  <a:srgbClr val="376092"/>
                </a:solidFill>
              </a:rPr>
              <a:t>Presentación</a:t>
            </a:r>
            <a:r>
              <a:rPr lang="en-US" sz="2600" b="1" dirty="0">
                <a:solidFill>
                  <a:srgbClr val="376092"/>
                </a:solidFill>
              </a:rPr>
              <a:t> </a:t>
            </a:r>
            <a:r>
              <a:rPr lang="en-US" sz="2600" b="1" dirty="0" smtClean="0">
                <a:solidFill>
                  <a:srgbClr val="376092"/>
                </a:solidFill>
              </a:rPr>
              <a:t>ante </a:t>
            </a:r>
            <a:r>
              <a:rPr lang="en-US" sz="2600" b="1" dirty="0" err="1" smtClean="0">
                <a:solidFill>
                  <a:srgbClr val="376092"/>
                </a:solidFill>
              </a:rPr>
              <a:t>organizaciones</a:t>
            </a:r>
            <a:r>
              <a:rPr lang="en-US" sz="2600" b="1" dirty="0" smtClean="0">
                <a:solidFill>
                  <a:srgbClr val="376092"/>
                </a:solidFill>
              </a:rPr>
              <a:t> de </a:t>
            </a:r>
            <a:r>
              <a:rPr lang="en-US" sz="2600" b="1" dirty="0" err="1" smtClean="0">
                <a:solidFill>
                  <a:srgbClr val="376092"/>
                </a:solidFill>
              </a:rPr>
              <a:t>gestión</a:t>
            </a:r>
            <a:r>
              <a:rPr lang="en-US" sz="2600" b="1" dirty="0" smtClean="0">
                <a:solidFill>
                  <a:srgbClr val="376092"/>
                </a:solidFill>
              </a:rPr>
              <a:t> territorial, </a:t>
            </a:r>
            <a:r>
              <a:rPr lang="en-US" sz="2600" b="1" dirty="0" err="1" smtClean="0">
                <a:solidFill>
                  <a:srgbClr val="376092"/>
                </a:solidFill>
              </a:rPr>
              <a:t>instancias</a:t>
            </a:r>
            <a:r>
              <a:rPr lang="en-US" sz="2600" b="1" dirty="0" smtClean="0">
                <a:solidFill>
                  <a:srgbClr val="376092"/>
                </a:solidFill>
              </a:rPr>
              <a:t> </a:t>
            </a:r>
            <a:r>
              <a:rPr lang="en-US" sz="2600" b="1" dirty="0" err="1" smtClean="0">
                <a:solidFill>
                  <a:srgbClr val="376092"/>
                </a:solidFill>
              </a:rPr>
              <a:t>nacionales</a:t>
            </a:r>
            <a:r>
              <a:rPr lang="en-US" sz="2600" b="1" dirty="0" smtClean="0">
                <a:solidFill>
                  <a:srgbClr val="376092"/>
                </a:solidFill>
              </a:rPr>
              <a:t> y </a:t>
            </a:r>
            <a:r>
              <a:rPr lang="en-US" sz="2600" b="1" dirty="0" err="1" smtClean="0">
                <a:solidFill>
                  <a:srgbClr val="376092"/>
                </a:solidFill>
              </a:rPr>
              <a:t>Comisión</a:t>
            </a:r>
            <a:r>
              <a:rPr lang="en-US" sz="2600" b="1" dirty="0" smtClean="0">
                <a:solidFill>
                  <a:srgbClr val="376092"/>
                </a:solidFill>
              </a:rPr>
              <a:t> Regional</a:t>
            </a:r>
            <a:endParaRPr lang="en-US" sz="2600" b="1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7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624</Words>
  <Application>Microsoft Macintosh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Construcción de propuesta de  territorio afin ECADERT  en el  Corredor Seco Centroamericano</vt:lpstr>
      <vt:lpstr>Puntos a tratar</vt:lpstr>
      <vt:lpstr>Características del Corredor Seco CA </vt:lpstr>
      <vt:lpstr>Problemática del  Corredor Seco CA</vt:lpstr>
      <vt:lpstr>Pertinencia e interés regional de la iniciativa</vt:lpstr>
      <vt:lpstr>Necesidad de un abordaje a múltiples escalas</vt:lpstr>
      <vt:lpstr>Grupo de Trabajo Interinstitucional sobre CSCA</vt:lpstr>
      <vt:lpstr>Proceso de elaboración de la propuesta de territorio afin del Corredor Seco CA</vt:lpstr>
      <vt:lpstr>Necesaria participación de actores  regionales, nacionales y territoriales</vt:lpstr>
      <vt:lpstr>Procesos en curso</vt:lpstr>
      <vt:lpstr>Algunas otras tareas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Construcción de propuesta de  territorio afin ECADERT en el  Corredor Seco Centroamericano</dc:title>
  <dc:creator>Mario Samper</dc:creator>
  <cp:lastModifiedBy>Mario Samper</cp:lastModifiedBy>
  <cp:revision>26</cp:revision>
  <dcterms:created xsi:type="dcterms:W3CDTF">2013-08-11T10:17:54Z</dcterms:created>
  <dcterms:modified xsi:type="dcterms:W3CDTF">2013-10-15T20:00:52Z</dcterms:modified>
</cp:coreProperties>
</file>