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1" r:id="rId4"/>
    <p:sldMasterId id="2147483733" r:id="rId5"/>
  </p:sldMasterIdLst>
  <p:notesMasterIdLst>
    <p:notesMasterId r:id="rId29"/>
  </p:notesMasterIdLst>
  <p:handoutMasterIdLst>
    <p:handoutMasterId r:id="rId30"/>
  </p:handoutMasterIdLst>
  <p:sldIdLst>
    <p:sldId id="385" r:id="rId6"/>
    <p:sldId id="269" r:id="rId7"/>
    <p:sldId id="379" r:id="rId8"/>
    <p:sldId id="404" r:id="rId9"/>
    <p:sldId id="370" r:id="rId10"/>
    <p:sldId id="375" r:id="rId11"/>
    <p:sldId id="381" r:id="rId12"/>
    <p:sldId id="403" r:id="rId13"/>
    <p:sldId id="380" r:id="rId14"/>
    <p:sldId id="386" r:id="rId15"/>
    <p:sldId id="388" r:id="rId16"/>
    <p:sldId id="390" r:id="rId17"/>
    <p:sldId id="392" r:id="rId18"/>
    <p:sldId id="395" r:id="rId19"/>
    <p:sldId id="396" r:id="rId20"/>
    <p:sldId id="397" r:id="rId21"/>
    <p:sldId id="378" r:id="rId22"/>
    <p:sldId id="400" r:id="rId23"/>
    <p:sldId id="399" r:id="rId24"/>
    <p:sldId id="407" r:id="rId25"/>
    <p:sldId id="383" r:id="rId26"/>
    <p:sldId id="382" r:id="rId27"/>
    <p:sldId id="270" r:id="rId28"/>
  </p:sldIdLst>
  <p:sldSz cx="9144000" cy="6858000" type="screen4x3"/>
  <p:notesSz cx="7010400" cy="9223375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A9223-9E20-456A-B6CD-D85225C4C30D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6E032B0-BAFD-4DBF-BBF9-CD85B041CBB0}">
      <dgm:prSet phldrT="[Texto]" custT="1"/>
      <dgm:spPr/>
      <dgm:t>
        <a:bodyPr/>
        <a:lstStyle/>
        <a:p>
          <a:r>
            <a:rPr lang="es-CR" sz="1600" b="1" dirty="0" smtClean="0">
              <a:solidFill>
                <a:schemeClr val="accent5">
                  <a:lumMod val="50000"/>
                </a:schemeClr>
              </a:solidFill>
            </a:rPr>
            <a:t>INSTITUCIONALIZACIÓN DEL TEMA DENTRO DEL CAC</a:t>
          </a:r>
          <a:endParaRPr lang="es-CR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1BEFD0A8-476C-47FC-A08E-EF9EF789C030}" type="parTrans" cxnId="{75ECA4F4-6AD6-4943-B19D-083248871759}">
      <dgm:prSet/>
      <dgm:spPr/>
      <dgm:t>
        <a:bodyPr/>
        <a:lstStyle/>
        <a:p>
          <a:endParaRPr lang="es-CR" sz="1600"/>
        </a:p>
      </dgm:t>
    </dgm:pt>
    <dgm:pt modelId="{EABB8A77-2BE4-4B8B-A27C-0C5C37A2222E}" type="sibTrans" cxnId="{75ECA4F4-6AD6-4943-B19D-083248871759}">
      <dgm:prSet/>
      <dgm:spPr/>
      <dgm:t>
        <a:bodyPr/>
        <a:lstStyle/>
        <a:p>
          <a:endParaRPr lang="es-CR" sz="1600"/>
        </a:p>
      </dgm:t>
    </dgm:pt>
    <dgm:pt modelId="{CA48ED04-A012-4949-BCF1-E24CCAF130E7}">
      <dgm:prSet phldrT="[Texto]" custT="1"/>
      <dgm:spPr/>
      <dgm:t>
        <a:bodyPr/>
        <a:lstStyle/>
        <a:p>
          <a:r>
            <a:rPr lang="es-CR" sz="1600" dirty="0" smtClean="0"/>
            <a:t>GRUPO TÉCNICO DE CAMBIO CLIMÁTICO Y GESTIÓN INTEGRAL DEL RIESGO DEL CAC FIJA COMO PRIORIDAD EN EL ENFOQUE TERRITORIAL AL CORREDOR SECO, OTROS GRUPOS TEMÁTICOS COMPARTEN INTERESES EN ESTE TERRITORIO. </a:t>
          </a:r>
          <a:endParaRPr lang="es-CR" sz="1600" dirty="0"/>
        </a:p>
      </dgm:t>
    </dgm:pt>
    <dgm:pt modelId="{9C51D3FE-06D7-4F55-96E5-7A1616D8C258}" type="parTrans" cxnId="{3071EE52-501A-4341-8C69-478B77F13953}">
      <dgm:prSet/>
      <dgm:spPr/>
      <dgm:t>
        <a:bodyPr/>
        <a:lstStyle/>
        <a:p>
          <a:endParaRPr lang="es-CR" sz="1600"/>
        </a:p>
      </dgm:t>
    </dgm:pt>
    <dgm:pt modelId="{67AB4D45-24AD-4381-93AB-B72E8A0FBC1B}" type="sibTrans" cxnId="{3071EE52-501A-4341-8C69-478B77F13953}">
      <dgm:prSet/>
      <dgm:spPr/>
      <dgm:t>
        <a:bodyPr/>
        <a:lstStyle/>
        <a:p>
          <a:endParaRPr lang="es-CR" sz="1600"/>
        </a:p>
      </dgm:t>
    </dgm:pt>
    <dgm:pt modelId="{BB249B4C-A860-4020-B9B9-DD4CD454C26A}">
      <dgm:prSet phldrT="[Texto]" custT="1"/>
      <dgm:spPr/>
      <dgm:t>
        <a:bodyPr/>
        <a:lstStyle/>
        <a:p>
          <a:r>
            <a:rPr lang="es-CR" sz="1600" b="1" dirty="0" smtClean="0">
              <a:solidFill>
                <a:schemeClr val="accent5">
                  <a:lumMod val="50000"/>
                </a:schemeClr>
              </a:solidFill>
            </a:rPr>
            <a:t>ABORDAJE INTERSECTORIAL CON ORGANISMOS REGIONALES E INTERNACIONALES</a:t>
          </a:r>
          <a:endParaRPr lang="es-CR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1470231E-E8D2-442F-9743-EF64627ACDDD}" type="parTrans" cxnId="{A4820CB6-9774-4FAB-BC2B-2863C70FAED4}">
      <dgm:prSet/>
      <dgm:spPr/>
      <dgm:t>
        <a:bodyPr/>
        <a:lstStyle/>
        <a:p>
          <a:endParaRPr lang="es-CR" sz="1600"/>
        </a:p>
      </dgm:t>
    </dgm:pt>
    <dgm:pt modelId="{CC1BD4A7-45FF-4823-A773-D69C82BB9E8D}" type="sibTrans" cxnId="{A4820CB6-9774-4FAB-BC2B-2863C70FAED4}">
      <dgm:prSet/>
      <dgm:spPr/>
      <dgm:t>
        <a:bodyPr/>
        <a:lstStyle/>
        <a:p>
          <a:endParaRPr lang="es-CR" sz="1600"/>
        </a:p>
      </dgm:t>
    </dgm:pt>
    <dgm:pt modelId="{9C3DA70C-FC0B-489B-AAA9-1164331388A1}">
      <dgm:prSet phldrT="[Texto]" custT="1"/>
      <dgm:spPr/>
      <dgm:t>
        <a:bodyPr/>
        <a:lstStyle/>
        <a:p>
          <a:r>
            <a:rPr lang="es-CR" sz="1600" dirty="0" smtClean="0"/>
            <a:t>INICIATIVA CONSTRUYENDO RESILIENCIA EN EL CORREDOR SECO CENTROAMERICNANO: AGENDA PARA FORTALECER LA SAN, LA ACC y LA REDUCCIÓN DEL RIESGO</a:t>
          </a:r>
          <a:endParaRPr lang="es-CR" sz="1600" dirty="0"/>
        </a:p>
      </dgm:t>
    </dgm:pt>
    <dgm:pt modelId="{A8FA69F2-AD49-4994-9BDA-FD530A5363B7}" type="parTrans" cxnId="{589C537E-C63C-42BB-BA18-D435CCD70F44}">
      <dgm:prSet/>
      <dgm:spPr/>
      <dgm:t>
        <a:bodyPr/>
        <a:lstStyle/>
        <a:p>
          <a:endParaRPr lang="es-CR" sz="1600"/>
        </a:p>
      </dgm:t>
    </dgm:pt>
    <dgm:pt modelId="{023EFBB3-9CC8-4DA7-B210-83888908760B}" type="sibTrans" cxnId="{589C537E-C63C-42BB-BA18-D435CCD70F44}">
      <dgm:prSet/>
      <dgm:spPr/>
      <dgm:t>
        <a:bodyPr/>
        <a:lstStyle/>
        <a:p>
          <a:endParaRPr lang="es-CR" sz="1600"/>
        </a:p>
      </dgm:t>
    </dgm:pt>
    <dgm:pt modelId="{4ACC082C-3D8C-4C5D-9C86-7431A47D3A3D}">
      <dgm:prSet phldrT="[Texto]" custT="1"/>
      <dgm:spPr/>
      <dgm:t>
        <a:bodyPr/>
        <a:lstStyle/>
        <a:p>
          <a:r>
            <a:rPr lang="es-CR" sz="1600" b="1" dirty="0" smtClean="0">
              <a:solidFill>
                <a:schemeClr val="accent5">
                  <a:lumMod val="50000"/>
                </a:schemeClr>
              </a:solidFill>
            </a:rPr>
            <a:t>GRUPO DE TRABAJO INTERINSTITUCIONAL SOBRE CORREDOR SECO CENTROAMERICANO DE LA ECADERT</a:t>
          </a:r>
          <a:endParaRPr lang="es-CR" sz="1600" b="1" dirty="0">
            <a:solidFill>
              <a:schemeClr val="accent5">
                <a:lumMod val="50000"/>
              </a:schemeClr>
            </a:solidFill>
          </a:endParaRPr>
        </a:p>
      </dgm:t>
    </dgm:pt>
    <dgm:pt modelId="{C7DF35BD-675F-48C2-A2A7-05F8FD8FEDE0}" type="parTrans" cxnId="{2EC71B02-3344-4129-B639-609932FEC3CB}">
      <dgm:prSet/>
      <dgm:spPr/>
      <dgm:t>
        <a:bodyPr/>
        <a:lstStyle/>
        <a:p>
          <a:endParaRPr lang="es-CR" sz="1600"/>
        </a:p>
      </dgm:t>
    </dgm:pt>
    <dgm:pt modelId="{2A4061AA-0F88-4B8C-8AA9-DB3A8C3C1DEE}" type="sibTrans" cxnId="{2EC71B02-3344-4129-B639-609932FEC3CB}">
      <dgm:prSet/>
      <dgm:spPr/>
      <dgm:t>
        <a:bodyPr/>
        <a:lstStyle/>
        <a:p>
          <a:endParaRPr lang="es-CR" sz="1600"/>
        </a:p>
      </dgm:t>
    </dgm:pt>
    <dgm:pt modelId="{346E610C-D4B3-4C85-8E69-680EA06CCC5F}">
      <dgm:prSet phldrT="[Texto]" custT="1"/>
      <dgm:spPr/>
      <dgm:t>
        <a:bodyPr/>
        <a:lstStyle/>
        <a:p>
          <a:r>
            <a:rPr lang="es-CR" sz="1600" dirty="0" smtClean="0"/>
            <a:t>IMPULSA AL CORREDOR SECO CENTROAMERICANO COMO “TERRITORIO AFIN”</a:t>
          </a:r>
          <a:endParaRPr lang="es-CR" sz="1600" dirty="0"/>
        </a:p>
      </dgm:t>
    </dgm:pt>
    <dgm:pt modelId="{A7922CF7-86CE-4A06-95BF-703935CFAA90}" type="parTrans" cxnId="{9A79BF35-DAEE-49EF-BD33-95B37FEBD7C5}">
      <dgm:prSet/>
      <dgm:spPr/>
      <dgm:t>
        <a:bodyPr/>
        <a:lstStyle/>
        <a:p>
          <a:endParaRPr lang="es-CR" sz="1600"/>
        </a:p>
      </dgm:t>
    </dgm:pt>
    <dgm:pt modelId="{C7ABAB19-CF87-4252-A0C1-4F2793ACF86B}" type="sibTrans" cxnId="{9A79BF35-DAEE-49EF-BD33-95B37FEBD7C5}">
      <dgm:prSet/>
      <dgm:spPr/>
      <dgm:t>
        <a:bodyPr/>
        <a:lstStyle/>
        <a:p>
          <a:endParaRPr lang="es-CR" sz="1600"/>
        </a:p>
      </dgm:t>
    </dgm:pt>
    <dgm:pt modelId="{849EF5D5-CD54-4E40-A61B-6EED99BDD3E8}" type="pres">
      <dgm:prSet presAssocID="{48FA9223-9E20-456A-B6CD-D85225C4C30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R"/>
        </a:p>
      </dgm:t>
    </dgm:pt>
    <dgm:pt modelId="{D6AA60DF-7AE1-44CD-840C-2AD2612D88F5}" type="pres">
      <dgm:prSet presAssocID="{C6E032B0-BAFD-4DBF-BBF9-CD85B041CBB0}" presName="parenttextcomposite" presStyleCnt="0"/>
      <dgm:spPr/>
    </dgm:pt>
    <dgm:pt modelId="{5316B582-B82C-4BD4-9E43-F95A09AA3385}" type="pres">
      <dgm:prSet presAssocID="{C6E032B0-BAFD-4DBF-BBF9-CD85B041CBB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34D2F5D-3D70-4568-92E5-92D4A2ABAE91}" type="pres">
      <dgm:prSet presAssocID="{C6E032B0-BAFD-4DBF-BBF9-CD85B041CBB0}" presName="composite" presStyleCnt="0"/>
      <dgm:spPr/>
    </dgm:pt>
    <dgm:pt modelId="{F544AF55-EA4F-4BD9-89A3-217C3EF58477}" type="pres">
      <dgm:prSet presAssocID="{C6E032B0-BAFD-4DBF-BBF9-CD85B041CBB0}" presName="chevron1" presStyleLbl="alignNode1" presStyleIdx="0" presStyleCnt="21"/>
      <dgm:spPr/>
    </dgm:pt>
    <dgm:pt modelId="{C0A50875-6A55-4174-B2CE-A26EDF7D969F}" type="pres">
      <dgm:prSet presAssocID="{C6E032B0-BAFD-4DBF-BBF9-CD85B041CBB0}" presName="chevron2" presStyleLbl="alignNode1" presStyleIdx="1" presStyleCnt="21"/>
      <dgm:spPr/>
    </dgm:pt>
    <dgm:pt modelId="{5EEA9A4F-FD87-4266-B5E0-7097425EF07A}" type="pres">
      <dgm:prSet presAssocID="{C6E032B0-BAFD-4DBF-BBF9-CD85B041CBB0}" presName="chevron3" presStyleLbl="alignNode1" presStyleIdx="2" presStyleCnt="21"/>
      <dgm:spPr/>
    </dgm:pt>
    <dgm:pt modelId="{9F5D0D10-3D98-43E1-9694-1711AED958ED}" type="pres">
      <dgm:prSet presAssocID="{C6E032B0-BAFD-4DBF-BBF9-CD85B041CBB0}" presName="chevron4" presStyleLbl="alignNode1" presStyleIdx="3" presStyleCnt="21"/>
      <dgm:spPr/>
    </dgm:pt>
    <dgm:pt modelId="{4B8122E9-72D8-44A0-A1D2-4E7D0ADF1B38}" type="pres">
      <dgm:prSet presAssocID="{C6E032B0-BAFD-4DBF-BBF9-CD85B041CBB0}" presName="chevron5" presStyleLbl="alignNode1" presStyleIdx="4" presStyleCnt="21"/>
      <dgm:spPr/>
    </dgm:pt>
    <dgm:pt modelId="{D47E60B5-6A51-434F-9D6E-EA053E10E008}" type="pres">
      <dgm:prSet presAssocID="{C6E032B0-BAFD-4DBF-BBF9-CD85B041CBB0}" presName="chevron6" presStyleLbl="alignNode1" presStyleIdx="5" presStyleCnt="21"/>
      <dgm:spPr/>
    </dgm:pt>
    <dgm:pt modelId="{33AFDAEC-AEBB-4B5A-A0BD-846B6FED82BB}" type="pres">
      <dgm:prSet presAssocID="{C6E032B0-BAFD-4DBF-BBF9-CD85B041CBB0}" presName="chevron7" presStyleLbl="alignNode1" presStyleIdx="6" presStyleCnt="21"/>
      <dgm:spPr/>
    </dgm:pt>
    <dgm:pt modelId="{9F6CA558-FAE7-4986-AEB6-0528887E208E}" type="pres">
      <dgm:prSet presAssocID="{C6E032B0-BAFD-4DBF-BBF9-CD85B041CBB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8FF7067-4980-47F9-8BD2-06E1A57CA58E}" type="pres">
      <dgm:prSet presAssocID="{EABB8A77-2BE4-4B8B-A27C-0C5C37A2222E}" presName="sibTrans" presStyleCnt="0"/>
      <dgm:spPr/>
    </dgm:pt>
    <dgm:pt modelId="{BC4975B3-ED0E-4666-89CA-3197181887A6}" type="pres">
      <dgm:prSet presAssocID="{BB249B4C-A860-4020-B9B9-DD4CD454C26A}" presName="parenttextcomposite" presStyleCnt="0"/>
      <dgm:spPr/>
    </dgm:pt>
    <dgm:pt modelId="{BD05057E-4773-44CF-A82A-19DB8596C415}" type="pres">
      <dgm:prSet presAssocID="{BB249B4C-A860-4020-B9B9-DD4CD454C26A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3B6985-860C-4F11-841E-6C62A5E3AF29}" type="pres">
      <dgm:prSet presAssocID="{BB249B4C-A860-4020-B9B9-DD4CD454C26A}" presName="composite" presStyleCnt="0"/>
      <dgm:spPr/>
    </dgm:pt>
    <dgm:pt modelId="{803DB9F2-BA66-4563-9ABF-B61CE43A89C7}" type="pres">
      <dgm:prSet presAssocID="{BB249B4C-A860-4020-B9B9-DD4CD454C26A}" presName="chevron1" presStyleLbl="alignNode1" presStyleIdx="7" presStyleCnt="21"/>
      <dgm:spPr/>
    </dgm:pt>
    <dgm:pt modelId="{6D4AE6A8-1DD0-4076-8B30-A24599D41F48}" type="pres">
      <dgm:prSet presAssocID="{BB249B4C-A860-4020-B9B9-DD4CD454C26A}" presName="chevron2" presStyleLbl="alignNode1" presStyleIdx="8" presStyleCnt="21"/>
      <dgm:spPr/>
    </dgm:pt>
    <dgm:pt modelId="{58383851-0E05-4C36-B11A-AEFB385FECF6}" type="pres">
      <dgm:prSet presAssocID="{BB249B4C-A860-4020-B9B9-DD4CD454C26A}" presName="chevron3" presStyleLbl="alignNode1" presStyleIdx="9" presStyleCnt="21"/>
      <dgm:spPr/>
    </dgm:pt>
    <dgm:pt modelId="{924FC5B9-13CA-41BB-A4AD-0C635409F41F}" type="pres">
      <dgm:prSet presAssocID="{BB249B4C-A860-4020-B9B9-DD4CD454C26A}" presName="chevron4" presStyleLbl="alignNode1" presStyleIdx="10" presStyleCnt="21"/>
      <dgm:spPr/>
    </dgm:pt>
    <dgm:pt modelId="{A9773C08-3DE0-4B4B-AADD-84101FC1DCA0}" type="pres">
      <dgm:prSet presAssocID="{BB249B4C-A860-4020-B9B9-DD4CD454C26A}" presName="chevron5" presStyleLbl="alignNode1" presStyleIdx="11" presStyleCnt="21"/>
      <dgm:spPr/>
    </dgm:pt>
    <dgm:pt modelId="{6DA7FF9A-3D86-4FFB-B900-6DC2B771BA82}" type="pres">
      <dgm:prSet presAssocID="{BB249B4C-A860-4020-B9B9-DD4CD454C26A}" presName="chevron6" presStyleLbl="alignNode1" presStyleIdx="12" presStyleCnt="21"/>
      <dgm:spPr/>
    </dgm:pt>
    <dgm:pt modelId="{BDD2FAFC-DF1A-4968-9648-31DE3CEE39E4}" type="pres">
      <dgm:prSet presAssocID="{BB249B4C-A860-4020-B9B9-DD4CD454C26A}" presName="chevron7" presStyleLbl="alignNode1" presStyleIdx="13" presStyleCnt="21"/>
      <dgm:spPr/>
    </dgm:pt>
    <dgm:pt modelId="{20A8614C-3976-4481-BCBF-28C659991305}" type="pres">
      <dgm:prSet presAssocID="{BB249B4C-A860-4020-B9B9-DD4CD454C26A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42D1530-71C6-408A-B8D9-1AAF803283B1}" type="pres">
      <dgm:prSet presAssocID="{CC1BD4A7-45FF-4823-A773-D69C82BB9E8D}" presName="sibTrans" presStyleCnt="0"/>
      <dgm:spPr/>
    </dgm:pt>
    <dgm:pt modelId="{E38F5256-E530-472E-8D57-D71B0509B316}" type="pres">
      <dgm:prSet presAssocID="{4ACC082C-3D8C-4C5D-9C86-7431A47D3A3D}" presName="parenttextcomposite" presStyleCnt="0"/>
      <dgm:spPr/>
    </dgm:pt>
    <dgm:pt modelId="{91F1A358-F554-4F7A-BBBA-560BF99AE003}" type="pres">
      <dgm:prSet presAssocID="{4ACC082C-3D8C-4C5D-9C86-7431A47D3A3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1A5DFA-FE60-496F-8D51-D21127C372D3}" type="pres">
      <dgm:prSet presAssocID="{4ACC082C-3D8C-4C5D-9C86-7431A47D3A3D}" presName="composite" presStyleCnt="0"/>
      <dgm:spPr/>
    </dgm:pt>
    <dgm:pt modelId="{EF480671-7A17-411B-AE91-485C1A2C2B46}" type="pres">
      <dgm:prSet presAssocID="{4ACC082C-3D8C-4C5D-9C86-7431A47D3A3D}" presName="chevron1" presStyleLbl="alignNode1" presStyleIdx="14" presStyleCnt="21"/>
      <dgm:spPr/>
    </dgm:pt>
    <dgm:pt modelId="{23C760C2-F5DF-44DC-83E5-68B69E8B3491}" type="pres">
      <dgm:prSet presAssocID="{4ACC082C-3D8C-4C5D-9C86-7431A47D3A3D}" presName="chevron2" presStyleLbl="alignNode1" presStyleIdx="15" presStyleCnt="21"/>
      <dgm:spPr/>
    </dgm:pt>
    <dgm:pt modelId="{781979E6-E7E3-4C69-B169-0273961789F3}" type="pres">
      <dgm:prSet presAssocID="{4ACC082C-3D8C-4C5D-9C86-7431A47D3A3D}" presName="chevron3" presStyleLbl="alignNode1" presStyleIdx="16" presStyleCnt="21"/>
      <dgm:spPr/>
    </dgm:pt>
    <dgm:pt modelId="{CEC9FDDB-3437-4489-8F6F-051B8893954F}" type="pres">
      <dgm:prSet presAssocID="{4ACC082C-3D8C-4C5D-9C86-7431A47D3A3D}" presName="chevron4" presStyleLbl="alignNode1" presStyleIdx="17" presStyleCnt="21"/>
      <dgm:spPr/>
    </dgm:pt>
    <dgm:pt modelId="{F4209979-E9BC-44E3-B1F9-BBD99DF884C5}" type="pres">
      <dgm:prSet presAssocID="{4ACC082C-3D8C-4C5D-9C86-7431A47D3A3D}" presName="chevron5" presStyleLbl="alignNode1" presStyleIdx="18" presStyleCnt="21"/>
      <dgm:spPr/>
    </dgm:pt>
    <dgm:pt modelId="{BDAD3475-0024-4F66-BF62-C445648503D7}" type="pres">
      <dgm:prSet presAssocID="{4ACC082C-3D8C-4C5D-9C86-7431A47D3A3D}" presName="chevron6" presStyleLbl="alignNode1" presStyleIdx="19" presStyleCnt="21"/>
      <dgm:spPr/>
    </dgm:pt>
    <dgm:pt modelId="{525A46D2-E60E-43D5-A9A4-FE9DFB03027C}" type="pres">
      <dgm:prSet presAssocID="{4ACC082C-3D8C-4C5D-9C86-7431A47D3A3D}" presName="chevron7" presStyleLbl="alignNode1" presStyleIdx="20" presStyleCnt="21"/>
      <dgm:spPr/>
    </dgm:pt>
    <dgm:pt modelId="{9E142D70-31ED-49A8-9928-E2B40A7FA35A}" type="pres">
      <dgm:prSet presAssocID="{4ACC082C-3D8C-4C5D-9C86-7431A47D3A3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DFCEEA0-0DDB-4F9E-9116-21ACFE318788}" type="presOf" srcId="{9C3DA70C-FC0B-489B-AAA9-1164331388A1}" destId="{20A8614C-3976-4481-BCBF-28C659991305}" srcOrd="0" destOrd="0" presId="urn:microsoft.com/office/officeart/2008/layout/VerticalAccentList"/>
    <dgm:cxn modelId="{1F7A6C09-E5CB-4742-91F0-349E975ADE32}" type="presOf" srcId="{4ACC082C-3D8C-4C5D-9C86-7431A47D3A3D}" destId="{91F1A358-F554-4F7A-BBBA-560BF99AE003}" srcOrd="0" destOrd="0" presId="urn:microsoft.com/office/officeart/2008/layout/VerticalAccentList"/>
    <dgm:cxn modelId="{76FF71B7-E5F3-4E3F-98E5-1950578697AD}" type="presOf" srcId="{48FA9223-9E20-456A-B6CD-D85225C4C30D}" destId="{849EF5D5-CD54-4E40-A61B-6EED99BDD3E8}" srcOrd="0" destOrd="0" presId="urn:microsoft.com/office/officeart/2008/layout/VerticalAccentList"/>
    <dgm:cxn modelId="{3071EE52-501A-4341-8C69-478B77F13953}" srcId="{C6E032B0-BAFD-4DBF-BBF9-CD85B041CBB0}" destId="{CA48ED04-A012-4949-BCF1-E24CCAF130E7}" srcOrd="0" destOrd="0" parTransId="{9C51D3FE-06D7-4F55-96E5-7A1616D8C258}" sibTransId="{67AB4D45-24AD-4381-93AB-B72E8A0FBC1B}"/>
    <dgm:cxn modelId="{A4820CB6-9774-4FAB-BC2B-2863C70FAED4}" srcId="{48FA9223-9E20-456A-B6CD-D85225C4C30D}" destId="{BB249B4C-A860-4020-B9B9-DD4CD454C26A}" srcOrd="1" destOrd="0" parTransId="{1470231E-E8D2-442F-9743-EF64627ACDDD}" sibTransId="{CC1BD4A7-45FF-4823-A773-D69C82BB9E8D}"/>
    <dgm:cxn modelId="{75ECA4F4-6AD6-4943-B19D-083248871759}" srcId="{48FA9223-9E20-456A-B6CD-D85225C4C30D}" destId="{C6E032B0-BAFD-4DBF-BBF9-CD85B041CBB0}" srcOrd="0" destOrd="0" parTransId="{1BEFD0A8-476C-47FC-A08E-EF9EF789C030}" sibTransId="{EABB8A77-2BE4-4B8B-A27C-0C5C37A2222E}"/>
    <dgm:cxn modelId="{1B9D0456-9CBF-495E-B094-BE701C429B1B}" type="presOf" srcId="{CA48ED04-A012-4949-BCF1-E24CCAF130E7}" destId="{9F6CA558-FAE7-4986-AEB6-0528887E208E}" srcOrd="0" destOrd="0" presId="urn:microsoft.com/office/officeart/2008/layout/VerticalAccentList"/>
    <dgm:cxn modelId="{9A79BF35-DAEE-49EF-BD33-95B37FEBD7C5}" srcId="{4ACC082C-3D8C-4C5D-9C86-7431A47D3A3D}" destId="{346E610C-D4B3-4C85-8E69-680EA06CCC5F}" srcOrd="0" destOrd="0" parTransId="{A7922CF7-86CE-4A06-95BF-703935CFAA90}" sibTransId="{C7ABAB19-CF87-4252-A0C1-4F2793ACF86B}"/>
    <dgm:cxn modelId="{2EC71B02-3344-4129-B639-609932FEC3CB}" srcId="{48FA9223-9E20-456A-B6CD-D85225C4C30D}" destId="{4ACC082C-3D8C-4C5D-9C86-7431A47D3A3D}" srcOrd="2" destOrd="0" parTransId="{C7DF35BD-675F-48C2-A2A7-05F8FD8FEDE0}" sibTransId="{2A4061AA-0F88-4B8C-8AA9-DB3A8C3C1DEE}"/>
    <dgm:cxn modelId="{BB7D41D4-D99D-4757-A3D9-78450DCF3EFC}" type="presOf" srcId="{BB249B4C-A860-4020-B9B9-DD4CD454C26A}" destId="{BD05057E-4773-44CF-A82A-19DB8596C415}" srcOrd="0" destOrd="0" presId="urn:microsoft.com/office/officeart/2008/layout/VerticalAccentList"/>
    <dgm:cxn modelId="{98E8CC8B-7888-4D12-9EA4-2F726314FB8F}" type="presOf" srcId="{346E610C-D4B3-4C85-8E69-680EA06CCC5F}" destId="{9E142D70-31ED-49A8-9928-E2B40A7FA35A}" srcOrd="0" destOrd="0" presId="urn:microsoft.com/office/officeart/2008/layout/VerticalAccentList"/>
    <dgm:cxn modelId="{5F4500D3-27C2-45D1-8740-8EE3470F812A}" type="presOf" srcId="{C6E032B0-BAFD-4DBF-BBF9-CD85B041CBB0}" destId="{5316B582-B82C-4BD4-9E43-F95A09AA3385}" srcOrd="0" destOrd="0" presId="urn:microsoft.com/office/officeart/2008/layout/VerticalAccentList"/>
    <dgm:cxn modelId="{589C537E-C63C-42BB-BA18-D435CCD70F44}" srcId="{BB249B4C-A860-4020-B9B9-DD4CD454C26A}" destId="{9C3DA70C-FC0B-489B-AAA9-1164331388A1}" srcOrd="0" destOrd="0" parTransId="{A8FA69F2-AD49-4994-9BDA-FD530A5363B7}" sibTransId="{023EFBB3-9CC8-4DA7-B210-83888908760B}"/>
    <dgm:cxn modelId="{3B7A03C0-1D86-4EA9-BD1C-121ABC1B7ED9}" type="presParOf" srcId="{849EF5D5-CD54-4E40-A61B-6EED99BDD3E8}" destId="{D6AA60DF-7AE1-44CD-840C-2AD2612D88F5}" srcOrd="0" destOrd="0" presId="urn:microsoft.com/office/officeart/2008/layout/VerticalAccentList"/>
    <dgm:cxn modelId="{3482018C-AEDD-4326-9883-36A93F56B7A0}" type="presParOf" srcId="{D6AA60DF-7AE1-44CD-840C-2AD2612D88F5}" destId="{5316B582-B82C-4BD4-9E43-F95A09AA3385}" srcOrd="0" destOrd="0" presId="urn:microsoft.com/office/officeart/2008/layout/VerticalAccentList"/>
    <dgm:cxn modelId="{441C6825-9A0A-4F4A-9FE0-78385FCB8138}" type="presParOf" srcId="{849EF5D5-CD54-4E40-A61B-6EED99BDD3E8}" destId="{734D2F5D-3D70-4568-92E5-92D4A2ABAE91}" srcOrd="1" destOrd="0" presId="urn:microsoft.com/office/officeart/2008/layout/VerticalAccentList"/>
    <dgm:cxn modelId="{C2959702-D8DB-497C-929F-421BCA6F9CE2}" type="presParOf" srcId="{734D2F5D-3D70-4568-92E5-92D4A2ABAE91}" destId="{F544AF55-EA4F-4BD9-89A3-217C3EF58477}" srcOrd="0" destOrd="0" presId="urn:microsoft.com/office/officeart/2008/layout/VerticalAccentList"/>
    <dgm:cxn modelId="{AAE04FC4-839B-417E-9EA0-5F609E5E1F7F}" type="presParOf" srcId="{734D2F5D-3D70-4568-92E5-92D4A2ABAE91}" destId="{C0A50875-6A55-4174-B2CE-A26EDF7D969F}" srcOrd="1" destOrd="0" presId="urn:microsoft.com/office/officeart/2008/layout/VerticalAccentList"/>
    <dgm:cxn modelId="{3E4CC705-81DD-4FA7-B82F-F9EACBDD5485}" type="presParOf" srcId="{734D2F5D-3D70-4568-92E5-92D4A2ABAE91}" destId="{5EEA9A4F-FD87-4266-B5E0-7097425EF07A}" srcOrd="2" destOrd="0" presId="urn:microsoft.com/office/officeart/2008/layout/VerticalAccentList"/>
    <dgm:cxn modelId="{C85953C8-C9D3-4685-8E55-F5CB1D01F973}" type="presParOf" srcId="{734D2F5D-3D70-4568-92E5-92D4A2ABAE91}" destId="{9F5D0D10-3D98-43E1-9694-1711AED958ED}" srcOrd="3" destOrd="0" presId="urn:microsoft.com/office/officeart/2008/layout/VerticalAccentList"/>
    <dgm:cxn modelId="{ADEECB42-1F24-449C-AB1D-676ECD9CDD9A}" type="presParOf" srcId="{734D2F5D-3D70-4568-92E5-92D4A2ABAE91}" destId="{4B8122E9-72D8-44A0-A1D2-4E7D0ADF1B38}" srcOrd="4" destOrd="0" presId="urn:microsoft.com/office/officeart/2008/layout/VerticalAccentList"/>
    <dgm:cxn modelId="{DCFA3970-706A-4EAC-9CC2-E1C044D32C3D}" type="presParOf" srcId="{734D2F5D-3D70-4568-92E5-92D4A2ABAE91}" destId="{D47E60B5-6A51-434F-9D6E-EA053E10E008}" srcOrd="5" destOrd="0" presId="urn:microsoft.com/office/officeart/2008/layout/VerticalAccentList"/>
    <dgm:cxn modelId="{BBD1B038-05F5-40F7-B0B7-D589D9F7F84A}" type="presParOf" srcId="{734D2F5D-3D70-4568-92E5-92D4A2ABAE91}" destId="{33AFDAEC-AEBB-4B5A-A0BD-846B6FED82BB}" srcOrd="6" destOrd="0" presId="urn:microsoft.com/office/officeart/2008/layout/VerticalAccentList"/>
    <dgm:cxn modelId="{BCCA6730-0CD0-4338-8937-2A1136FAA546}" type="presParOf" srcId="{734D2F5D-3D70-4568-92E5-92D4A2ABAE91}" destId="{9F6CA558-FAE7-4986-AEB6-0528887E208E}" srcOrd="7" destOrd="0" presId="urn:microsoft.com/office/officeart/2008/layout/VerticalAccentList"/>
    <dgm:cxn modelId="{E810A055-15E6-4644-9FC4-9308E601A87A}" type="presParOf" srcId="{849EF5D5-CD54-4E40-A61B-6EED99BDD3E8}" destId="{98FF7067-4980-47F9-8BD2-06E1A57CA58E}" srcOrd="2" destOrd="0" presId="urn:microsoft.com/office/officeart/2008/layout/VerticalAccentList"/>
    <dgm:cxn modelId="{BF84F43C-6ED3-4E68-98A5-7C0BD3B43BA9}" type="presParOf" srcId="{849EF5D5-CD54-4E40-A61B-6EED99BDD3E8}" destId="{BC4975B3-ED0E-4666-89CA-3197181887A6}" srcOrd="3" destOrd="0" presId="urn:microsoft.com/office/officeart/2008/layout/VerticalAccentList"/>
    <dgm:cxn modelId="{846EAD6D-73A9-4F19-A35C-6AF18AEE941F}" type="presParOf" srcId="{BC4975B3-ED0E-4666-89CA-3197181887A6}" destId="{BD05057E-4773-44CF-A82A-19DB8596C415}" srcOrd="0" destOrd="0" presId="urn:microsoft.com/office/officeart/2008/layout/VerticalAccentList"/>
    <dgm:cxn modelId="{566D1D85-BEBE-445B-A32D-A6A5C3CE345C}" type="presParOf" srcId="{849EF5D5-CD54-4E40-A61B-6EED99BDD3E8}" destId="{433B6985-860C-4F11-841E-6C62A5E3AF29}" srcOrd="4" destOrd="0" presId="urn:microsoft.com/office/officeart/2008/layout/VerticalAccentList"/>
    <dgm:cxn modelId="{401912C5-2981-472D-A06A-491C2257F1C6}" type="presParOf" srcId="{433B6985-860C-4F11-841E-6C62A5E3AF29}" destId="{803DB9F2-BA66-4563-9ABF-B61CE43A89C7}" srcOrd="0" destOrd="0" presId="urn:microsoft.com/office/officeart/2008/layout/VerticalAccentList"/>
    <dgm:cxn modelId="{183929B9-1ACB-4AA4-B8B1-61E4B6A28EE3}" type="presParOf" srcId="{433B6985-860C-4F11-841E-6C62A5E3AF29}" destId="{6D4AE6A8-1DD0-4076-8B30-A24599D41F48}" srcOrd="1" destOrd="0" presId="urn:microsoft.com/office/officeart/2008/layout/VerticalAccentList"/>
    <dgm:cxn modelId="{C9FD1DCC-F081-43E2-BBAF-39DCE4DCA7DB}" type="presParOf" srcId="{433B6985-860C-4F11-841E-6C62A5E3AF29}" destId="{58383851-0E05-4C36-B11A-AEFB385FECF6}" srcOrd="2" destOrd="0" presId="urn:microsoft.com/office/officeart/2008/layout/VerticalAccentList"/>
    <dgm:cxn modelId="{446E9D16-0962-4AE4-B1A8-4308F6CA664E}" type="presParOf" srcId="{433B6985-860C-4F11-841E-6C62A5E3AF29}" destId="{924FC5B9-13CA-41BB-A4AD-0C635409F41F}" srcOrd="3" destOrd="0" presId="urn:microsoft.com/office/officeart/2008/layout/VerticalAccentList"/>
    <dgm:cxn modelId="{62DFAD74-F71A-4661-A92E-9E05B6EAF4D9}" type="presParOf" srcId="{433B6985-860C-4F11-841E-6C62A5E3AF29}" destId="{A9773C08-3DE0-4B4B-AADD-84101FC1DCA0}" srcOrd="4" destOrd="0" presId="urn:microsoft.com/office/officeart/2008/layout/VerticalAccentList"/>
    <dgm:cxn modelId="{BFB60FC5-D3D6-45ED-9886-89AC40B1BA7A}" type="presParOf" srcId="{433B6985-860C-4F11-841E-6C62A5E3AF29}" destId="{6DA7FF9A-3D86-4FFB-B900-6DC2B771BA82}" srcOrd="5" destOrd="0" presId="urn:microsoft.com/office/officeart/2008/layout/VerticalAccentList"/>
    <dgm:cxn modelId="{FC11F3B9-D1CB-413D-8C9C-C6229CD14176}" type="presParOf" srcId="{433B6985-860C-4F11-841E-6C62A5E3AF29}" destId="{BDD2FAFC-DF1A-4968-9648-31DE3CEE39E4}" srcOrd="6" destOrd="0" presId="urn:microsoft.com/office/officeart/2008/layout/VerticalAccentList"/>
    <dgm:cxn modelId="{80F5AADB-A077-4345-A7E6-1F8980C863AA}" type="presParOf" srcId="{433B6985-860C-4F11-841E-6C62A5E3AF29}" destId="{20A8614C-3976-4481-BCBF-28C659991305}" srcOrd="7" destOrd="0" presId="urn:microsoft.com/office/officeart/2008/layout/VerticalAccentList"/>
    <dgm:cxn modelId="{65BD49BF-6568-4ACB-B3F9-0FB3E86DFE90}" type="presParOf" srcId="{849EF5D5-CD54-4E40-A61B-6EED99BDD3E8}" destId="{542D1530-71C6-408A-B8D9-1AAF803283B1}" srcOrd="5" destOrd="0" presId="urn:microsoft.com/office/officeart/2008/layout/VerticalAccentList"/>
    <dgm:cxn modelId="{3BFC9E95-B84B-4CE5-A33F-7C9A90AB51C0}" type="presParOf" srcId="{849EF5D5-CD54-4E40-A61B-6EED99BDD3E8}" destId="{E38F5256-E530-472E-8D57-D71B0509B316}" srcOrd="6" destOrd="0" presId="urn:microsoft.com/office/officeart/2008/layout/VerticalAccentList"/>
    <dgm:cxn modelId="{CB1C60DB-AF8C-4271-B93D-0F425632C075}" type="presParOf" srcId="{E38F5256-E530-472E-8D57-D71B0509B316}" destId="{91F1A358-F554-4F7A-BBBA-560BF99AE003}" srcOrd="0" destOrd="0" presId="urn:microsoft.com/office/officeart/2008/layout/VerticalAccentList"/>
    <dgm:cxn modelId="{341558B7-F0B2-4427-A089-415F05B9B9D7}" type="presParOf" srcId="{849EF5D5-CD54-4E40-A61B-6EED99BDD3E8}" destId="{A81A5DFA-FE60-496F-8D51-D21127C372D3}" srcOrd="7" destOrd="0" presId="urn:microsoft.com/office/officeart/2008/layout/VerticalAccentList"/>
    <dgm:cxn modelId="{C1572CA9-A6D9-4946-B465-ECCE6C9BA2C8}" type="presParOf" srcId="{A81A5DFA-FE60-496F-8D51-D21127C372D3}" destId="{EF480671-7A17-411B-AE91-485C1A2C2B46}" srcOrd="0" destOrd="0" presId="urn:microsoft.com/office/officeart/2008/layout/VerticalAccentList"/>
    <dgm:cxn modelId="{B38701C8-61A3-465D-84C8-177EE36E68A8}" type="presParOf" srcId="{A81A5DFA-FE60-496F-8D51-D21127C372D3}" destId="{23C760C2-F5DF-44DC-83E5-68B69E8B3491}" srcOrd="1" destOrd="0" presId="urn:microsoft.com/office/officeart/2008/layout/VerticalAccentList"/>
    <dgm:cxn modelId="{4AC2E09E-7F39-40FA-A98C-ADE377A06416}" type="presParOf" srcId="{A81A5DFA-FE60-496F-8D51-D21127C372D3}" destId="{781979E6-E7E3-4C69-B169-0273961789F3}" srcOrd="2" destOrd="0" presId="urn:microsoft.com/office/officeart/2008/layout/VerticalAccentList"/>
    <dgm:cxn modelId="{CEF39DE6-2BBB-4163-A18B-3C6BF3E1BD8B}" type="presParOf" srcId="{A81A5DFA-FE60-496F-8D51-D21127C372D3}" destId="{CEC9FDDB-3437-4489-8F6F-051B8893954F}" srcOrd="3" destOrd="0" presId="urn:microsoft.com/office/officeart/2008/layout/VerticalAccentList"/>
    <dgm:cxn modelId="{5D42351D-CA04-4437-9026-AED557D10BD6}" type="presParOf" srcId="{A81A5DFA-FE60-496F-8D51-D21127C372D3}" destId="{F4209979-E9BC-44E3-B1F9-BBD99DF884C5}" srcOrd="4" destOrd="0" presId="urn:microsoft.com/office/officeart/2008/layout/VerticalAccentList"/>
    <dgm:cxn modelId="{2776058F-E989-4478-AF95-714DF8878582}" type="presParOf" srcId="{A81A5DFA-FE60-496F-8D51-D21127C372D3}" destId="{BDAD3475-0024-4F66-BF62-C445648503D7}" srcOrd="5" destOrd="0" presId="urn:microsoft.com/office/officeart/2008/layout/VerticalAccentList"/>
    <dgm:cxn modelId="{4011D122-FA2B-44C2-A962-887E5E3CED51}" type="presParOf" srcId="{A81A5DFA-FE60-496F-8D51-D21127C372D3}" destId="{525A46D2-E60E-43D5-A9A4-FE9DFB03027C}" srcOrd="6" destOrd="0" presId="urn:microsoft.com/office/officeart/2008/layout/VerticalAccentList"/>
    <dgm:cxn modelId="{9F0EB739-25B7-4774-AC3D-DB1BC1FF749C}" type="presParOf" srcId="{A81A5DFA-FE60-496F-8D51-D21127C372D3}" destId="{9E142D70-31ED-49A8-9928-E2B40A7FA35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863F7-4FB2-4229-A985-D8E787372C0F}" type="doc">
      <dgm:prSet loTypeId="urn:microsoft.com/office/officeart/2005/8/layout/default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CR"/>
        </a:p>
      </dgm:t>
    </dgm:pt>
    <dgm:pt modelId="{C1C5829D-8CF0-4041-B8D6-FE704642E6D7}">
      <dgm:prSet phldrT="[Texto]"/>
      <dgm:spPr/>
      <dgm:t>
        <a:bodyPr/>
        <a:lstStyle/>
        <a:p>
          <a:r>
            <a:rPr lang="es-CR" dirty="0" smtClean="0"/>
            <a:t>DESARROLLO RURAL</a:t>
          </a:r>
          <a:endParaRPr lang="es-CR" dirty="0"/>
        </a:p>
      </dgm:t>
    </dgm:pt>
    <dgm:pt modelId="{76AEAED9-4390-459C-8542-3D8D3F56268B}" type="parTrans" cxnId="{D42D7F5B-E3C2-4B16-AAB4-AFF1D244080D}">
      <dgm:prSet/>
      <dgm:spPr/>
      <dgm:t>
        <a:bodyPr/>
        <a:lstStyle/>
        <a:p>
          <a:endParaRPr lang="es-CR"/>
        </a:p>
      </dgm:t>
    </dgm:pt>
    <dgm:pt modelId="{8D6FA65C-F198-4907-B0DC-D7C70F68AA59}" type="sibTrans" cxnId="{D42D7F5B-E3C2-4B16-AAB4-AFF1D244080D}">
      <dgm:prSet/>
      <dgm:spPr/>
      <dgm:t>
        <a:bodyPr/>
        <a:lstStyle/>
        <a:p>
          <a:endParaRPr lang="es-CR"/>
        </a:p>
      </dgm:t>
    </dgm:pt>
    <dgm:pt modelId="{CAFC4F99-64C5-4A94-9EE6-0328CD3130BF}">
      <dgm:prSet phldrT="[Texto]"/>
      <dgm:spPr/>
      <dgm:t>
        <a:bodyPr/>
        <a:lstStyle/>
        <a:p>
          <a:r>
            <a:rPr lang="es-CR" dirty="0" smtClean="0"/>
            <a:t>AGRICULTURA FAMILIAR</a:t>
          </a:r>
          <a:endParaRPr lang="es-CR" dirty="0"/>
        </a:p>
      </dgm:t>
    </dgm:pt>
    <dgm:pt modelId="{858E6A61-0F10-4BC1-B9EC-CC0F4022CE1B}" type="parTrans" cxnId="{268F2ECC-6507-4D19-87E5-00F8ACFFDFEE}">
      <dgm:prSet/>
      <dgm:spPr/>
      <dgm:t>
        <a:bodyPr/>
        <a:lstStyle/>
        <a:p>
          <a:endParaRPr lang="es-CR"/>
        </a:p>
      </dgm:t>
    </dgm:pt>
    <dgm:pt modelId="{02579442-8EC1-43D9-AFC5-F95F6CB168C3}" type="sibTrans" cxnId="{268F2ECC-6507-4D19-87E5-00F8ACFFDFEE}">
      <dgm:prSet/>
      <dgm:spPr/>
      <dgm:t>
        <a:bodyPr/>
        <a:lstStyle/>
        <a:p>
          <a:endParaRPr lang="es-CR"/>
        </a:p>
      </dgm:t>
    </dgm:pt>
    <dgm:pt modelId="{C802B8A8-924A-4DDA-A8D5-61698D3F184E}">
      <dgm:prSet phldrT="[Texto]"/>
      <dgm:spPr/>
      <dgm:t>
        <a:bodyPr/>
        <a:lstStyle/>
        <a:p>
          <a:r>
            <a:rPr lang="es-CR" dirty="0" smtClean="0"/>
            <a:t>CAMBIO CLIMÁTICO Y GESTIÓN DEL RIESGO</a:t>
          </a:r>
          <a:endParaRPr lang="es-CR" dirty="0"/>
        </a:p>
      </dgm:t>
    </dgm:pt>
    <dgm:pt modelId="{49B722C0-9401-47BA-847B-F43F74992AF1}" type="parTrans" cxnId="{BE60C069-1828-40C5-8CDE-83CFA027CA52}">
      <dgm:prSet/>
      <dgm:spPr/>
      <dgm:t>
        <a:bodyPr/>
        <a:lstStyle/>
        <a:p>
          <a:endParaRPr lang="es-CR"/>
        </a:p>
      </dgm:t>
    </dgm:pt>
    <dgm:pt modelId="{B2B3E4DE-BEA4-437D-AC44-B2C9DC408C26}" type="sibTrans" cxnId="{BE60C069-1828-40C5-8CDE-83CFA027CA52}">
      <dgm:prSet/>
      <dgm:spPr/>
      <dgm:t>
        <a:bodyPr/>
        <a:lstStyle/>
        <a:p>
          <a:endParaRPr lang="es-CR"/>
        </a:p>
      </dgm:t>
    </dgm:pt>
    <dgm:pt modelId="{4DB72AB4-967F-44B1-A015-654C45E69C50}">
      <dgm:prSet phldrT="[Texto]"/>
      <dgm:spPr/>
      <dgm:t>
        <a:bodyPr/>
        <a:lstStyle/>
        <a:p>
          <a:r>
            <a:rPr lang="es-CR" dirty="0" smtClean="0"/>
            <a:t>SAN</a:t>
          </a:r>
          <a:endParaRPr lang="es-CR" dirty="0"/>
        </a:p>
      </dgm:t>
    </dgm:pt>
    <dgm:pt modelId="{AF435178-5AF9-4EBD-8C70-D736B26B203F}" type="parTrans" cxnId="{20D61815-9262-4543-974C-A863EC7D7A7D}">
      <dgm:prSet/>
      <dgm:spPr/>
      <dgm:t>
        <a:bodyPr/>
        <a:lstStyle/>
        <a:p>
          <a:endParaRPr lang="es-CR"/>
        </a:p>
      </dgm:t>
    </dgm:pt>
    <dgm:pt modelId="{C8175E7A-1B8D-48CF-97AD-126D34AC4886}" type="sibTrans" cxnId="{20D61815-9262-4543-974C-A863EC7D7A7D}">
      <dgm:prSet/>
      <dgm:spPr/>
      <dgm:t>
        <a:bodyPr/>
        <a:lstStyle/>
        <a:p>
          <a:endParaRPr lang="es-CR"/>
        </a:p>
      </dgm:t>
    </dgm:pt>
    <dgm:pt modelId="{6D00EA84-AD65-4EC0-84A6-509DB86093ED}">
      <dgm:prSet phldrT="[Texto]"/>
      <dgm:spPr/>
      <dgm:t>
        <a:bodyPr/>
        <a:lstStyle/>
        <a:p>
          <a:r>
            <a:rPr lang="es-CR" dirty="0" smtClean="0"/>
            <a:t>SEGURIDAD HÍDRICA</a:t>
          </a:r>
          <a:endParaRPr lang="es-CR" dirty="0"/>
        </a:p>
      </dgm:t>
    </dgm:pt>
    <dgm:pt modelId="{87C04B64-4856-4EEB-87D0-C2D9D008C1DA}" type="parTrans" cxnId="{78B87637-9F29-4AF4-A301-2E6DBD2A9B4D}">
      <dgm:prSet/>
      <dgm:spPr/>
      <dgm:t>
        <a:bodyPr/>
        <a:lstStyle/>
        <a:p>
          <a:endParaRPr lang="es-CR"/>
        </a:p>
      </dgm:t>
    </dgm:pt>
    <dgm:pt modelId="{876D0D51-C998-45AF-8D35-C9DCC27B420A}" type="sibTrans" cxnId="{78B87637-9F29-4AF4-A301-2E6DBD2A9B4D}">
      <dgm:prSet/>
      <dgm:spPr/>
      <dgm:t>
        <a:bodyPr/>
        <a:lstStyle/>
        <a:p>
          <a:endParaRPr lang="es-CR"/>
        </a:p>
      </dgm:t>
    </dgm:pt>
    <dgm:pt modelId="{F5BC747B-7D5F-4DF7-8313-62A420B94D5F}" type="pres">
      <dgm:prSet presAssocID="{6A4863F7-4FB2-4229-A985-D8E787372C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F21D8B6-CFF4-4D76-8D30-C41E4C57735F}" type="pres">
      <dgm:prSet presAssocID="{C1C5829D-8CF0-4041-B8D6-FE704642E6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AEDE8AC-5107-4EA5-99AE-9625809E1C6B}" type="pres">
      <dgm:prSet presAssocID="{8D6FA65C-F198-4907-B0DC-D7C70F68AA59}" presName="sibTrans" presStyleCnt="0"/>
      <dgm:spPr/>
    </dgm:pt>
    <dgm:pt modelId="{87D8B817-4DC6-4BBC-98B1-31660EC907E1}" type="pres">
      <dgm:prSet presAssocID="{CAFC4F99-64C5-4A94-9EE6-0328CD3130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E528777-98AF-4B34-9BAD-9F0174FFC9CF}" type="pres">
      <dgm:prSet presAssocID="{02579442-8EC1-43D9-AFC5-F95F6CB168C3}" presName="sibTrans" presStyleCnt="0"/>
      <dgm:spPr/>
    </dgm:pt>
    <dgm:pt modelId="{DA8D975A-7995-4FA9-AD2C-9210F6981AA6}" type="pres">
      <dgm:prSet presAssocID="{C802B8A8-924A-4DDA-A8D5-61698D3F18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03A69F8-F52F-4D25-9C63-5BD229122E78}" type="pres">
      <dgm:prSet presAssocID="{B2B3E4DE-BEA4-437D-AC44-B2C9DC408C26}" presName="sibTrans" presStyleCnt="0"/>
      <dgm:spPr/>
    </dgm:pt>
    <dgm:pt modelId="{58833066-F952-4A46-B0BE-F11D0009092F}" type="pres">
      <dgm:prSet presAssocID="{4DB72AB4-967F-44B1-A015-654C45E69C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00B1EB5-211E-4198-8F7A-79AD7A369FA0}" type="pres">
      <dgm:prSet presAssocID="{C8175E7A-1B8D-48CF-97AD-126D34AC4886}" presName="sibTrans" presStyleCnt="0"/>
      <dgm:spPr/>
    </dgm:pt>
    <dgm:pt modelId="{5D3CA92A-B49A-4F31-8AE1-6BE7AC005E90}" type="pres">
      <dgm:prSet presAssocID="{6D00EA84-AD65-4EC0-84A6-509DB86093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9C3ED68-1C77-4156-920A-4CFB1AAE5762}" type="presOf" srcId="{6A4863F7-4FB2-4229-A985-D8E787372C0F}" destId="{F5BC747B-7D5F-4DF7-8313-62A420B94D5F}" srcOrd="0" destOrd="0" presId="urn:microsoft.com/office/officeart/2005/8/layout/default"/>
    <dgm:cxn modelId="{BE60C069-1828-40C5-8CDE-83CFA027CA52}" srcId="{6A4863F7-4FB2-4229-A985-D8E787372C0F}" destId="{C802B8A8-924A-4DDA-A8D5-61698D3F184E}" srcOrd="2" destOrd="0" parTransId="{49B722C0-9401-47BA-847B-F43F74992AF1}" sibTransId="{B2B3E4DE-BEA4-437D-AC44-B2C9DC408C26}"/>
    <dgm:cxn modelId="{6326C358-D15A-46CF-8ADE-98AA3DABE823}" type="presOf" srcId="{C802B8A8-924A-4DDA-A8D5-61698D3F184E}" destId="{DA8D975A-7995-4FA9-AD2C-9210F6981AA6}" srcOrd="0" destOrd="0" presId="urn:microsoft.com/office/officeart/2005/8/layout/default"/>
    <dgm:cxn modelId="{8C156584-CBD5-41C1-8A37-9B9760E43E6D}" type="presOf" srcId="{CAFC4F99-64C5-4A94-9EE6-0328CD3130BF}" destId="{87D8B817-4DC6-4BBC-98B1-31660EC907E1}" srcOrd="0" destOrd="0" presId="urn:microsoft.com/office/officeart/2005/8/layout/default"/>
    <dgm:cxn modelId="{20D61815-9262-4543-974C-A863EC7D7A7D}" srcId="{6A4863F7-4FB2-4229-A985-D8E787372C0F}" destId="{4DB72AB4-967F-44B1-A015-654C45E69C50}" srcOrd="3" destOrd="0" parTransId="{AF435178-5AF9-4EBD-8C70-D736B26B203F}" sibTransId="{C8175E7A-1B8D-48CF-97AD-126D34AC4886}"/>
    <dgm:cxn modelId="{78B87637-9F29-4AF4-A301-2E6DBD2A9B4D}" srcId="{6A4863F7-4FB2-4229-A985-D8E787372C0F}" destId="{6D00EA84-AD65-4EC0-84A6-509DB86093ED}" srcOrd="4" destOrd="0" parTransId="{87C04B64-4856-4EEB-87D0-C2D9D008C1DA}" sibTransId="{876D0D51-C998-45AF-8D35-C9DCC27B420A}"/>
    <dgm:cxn modelId="{5CA04481-5DD7-4F94-A3FF-60EF9C0D4319}" type="presOf" srcId="{C1C5829D-8CF0-4041-B8D6-FE704642E6D7}" destId="{6F21D8B6-CFF4-4D76-8D30-C41E4C57735F}" srcOrd="0" destOrd="0" presId="urn:microsoft.com/office/officeart/2005/8/layout/default"/>
    <dgm:cxn modelId="{C8E2EF57-8C1E-4B25-BDD8-6E39C34A28DB}" type="presOf" srcId="{4DB72AB4-967F-44B1-A015-654C45E69C50}" destId="{58833066-F952-4A46-B0BE-F11D0009092F}" srcOrd="0" destOrd="0" presId="urn:microsoft.com/office/officeart/2005/8/layout/default"/>
    <dgm:cxn modelId="{268F2ECC-6507-4D19-87E5-00F8ACFFDFEE}" srcId="{6A4863F7-4FB2-4229-A985-D8E787372C0F}" destId="{CAFC4F99-64C5-4A94-9EE6-0328CD3130BF}" srcOrd="1" destOrd="0" parTransId="{858E6A61-0F10-4BC1-B9EC-CC0F4022CE1B}" sibTransId="{02579442-8EC1-43D9-AFC5-F95F6CB168C3}"/>
    <dgm:cxn modelId="{729B5B26-F527-47E1-8076-04FB859EF8E0}" type="presOf" srcId="{6D00EA84-AD65-4EC0-84A6-509DB86093ED}" destId="{5D3CA92A-B49A-4F31-8AE1-6BE7AC005E90}" srcOrd="0" destOrd="0" presId="urn:microsoft.com/office/officeart/2005/8/layout/default"/>
    <dgm:cxn modelId="{D42D7F5B-E3C2-4B16-AAB4-AFF1D244080D}" srcId="{6A4863F7-4FB2-4229-A985-D8E787372C0F}" destId="{C1C5829D-8CF0-4041-B8D6-FE704642E6D7}" srcOrd="0" destOrd="0" parTransId="{76AEAED9-4390-459C-8542-3D8D3F56268B}" sibTransId="{8D6FA65C-F198-4907-B0DC-D7C70F68AA59}"/>
    <dgm:cxn modelId="{0243EF1E-AA11-400D-929C-E0F41313DB59}" type="presParOf" srcId="{F5BC747B-7D5F-4DF7-8313-62A420B94D5F}" destId="{6F21D8B6-CFF4-4D76-8D30-C41E4C57735F}" srcOrd="0" destOrd="0" presId="urn:microsoft.com/office/officeart/2005/8/layout/default"/>
    <dgm:cxn modelId="{A7029B94-B6A1-4224-88E7-E00091B0C195}" type="presParOf" srcId="{F5BC747B-7D5F-4DF7-8313-62A420B94D5F}" destId="{CAEDE8AC-5107-4EA5-99AE-9625809E1C6B}" srcOrd="1" destOrd="0" presId="urn:microsoft.com/office/officeart/2005/8/layout/default"/>
    <dgm:cxn modelId="{B6DF8964-582F-477E-8FC4-BFE14B4E7D13}" type="presParOf" srcId="{F5BC747B-7D5F-4DF7-8313-62A420B94D5F}" destId="{87D8B817-4DC6-4BBC-98B1-31660EC907E1}" srcOrd="2" destOrd="0" presId="urn:microsoft.com/office/officeart/2005/8/layout/default"/>
    <dgm:cxn modelId="{15805FC9-DE71-4B11-B1C1-79854C05B22F}" type="presParOf" srcId="{F5BC747B-7D5F-4DF7-8313-62A420B94D5F}" destId="{1E528777-98AF-4B34-9BAD-9F0174FFC9CF}" srcOrd="3" destOrd="0" presId="urn:microsoft.com/office/officeart/2005/8/layout/default"/>
    <dgm:cxn modelId="{DEA77DDE-366B-469B-A2EA-C739D35EA10C}" type="presParOf" srcId="{F5BC747B-7D5F-4DF7-8313-62A420B94D5F}" destId="{DA8D975A-7995-4FA9-AD2C-9210F6981AA6}" srcOrd="4" destOrd="0" presId="urn:microsoft.com/office/officeart/2005/8/layout/default"/>
    <dgm:cxn modelId="{354D3414-C12F-4BA8-83C0-8B03E266D382}" type="presParOf" srcId="{F5BC747B-7D5F-4DF7-8313-62A420B94D5F}" destId="{E03A69F8-F52F-4D25-9C63-5BD229122E78}" srcOrd="5" destOrd="0" presId="urn:microsoft.com/office/officeart/2005/8/layout/default"/>
    <dgm:cxn modelId="{EEF7C76C-CE78-4660-8A39-8E68FFACEA4F}" type="presParOf" srcId="{F5BC747B-7D5F-4DF7-8313-62A420B94D5F}" destId="{58833066-F952-4A46-B0BE-F11D0009092F}" srcOrd="6" destOrd="0" presId="urn:microsoft.com/office/officeart/2005/8/layout/default"/>
    <dgm:cxn modelId="{7EAD23F6-8E2C-4335-8772-8DB950078EF0}" type="presParOf" srcId="{F5BC747B-7D5F-4DF7-8313-62A420B94D5F}" destId="{300B1EB5-211E-4198-8F7A-79AD7A369FA0}" srcOrd="7" destOrd="0" presId="urn:microsoft.com/office/officeart/2005/8/layout/default"/>
    <dgm:cxn modelId="{5A99E880-4A2F-4661-ACE0-3568E6549188}" type="presParOf" srcId="{F5BC747B-7D5F-4DF7-8313-62A420B94D5F}" destId="{5D3CA92A-B49A-4F31-8AE1-6BE7AC005E9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6B582-B82C-4BD4-9E43-F95A09AA3385}">
      <dsp:nvSpPr>
        <dsp:cNvPr id="0" name=""/>
        <dsp:cNvSpPr/>
      </dsp:nvSpPr>
      <dsp:spPr>
        <a:xfrm>
          <a:off x="766927" y="1758"/>
          <a:ext cx="6213187" cy="56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accent5">
                  <a:lumMod val="50000"/>
                </a:schemeClr>
              </a:solidFill>
            </a:rPr>
            <a:t>INSTITUCIONALIZACIÓN DEL TEMA DENTRO DEL CAC</a:t>
          </a:r>
          <a:endParaRPr lang="es-CR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66927" y="1758"/>
        <a:ext cx="6213187" cy="564835"/>
      </dsp:txXfrm>
    </dsp:sp>
    <dsp:sp modelId="{F544AF55-EA4F-4BD9-89A3-217C3EF58477}">
      <dsp:nvSpPr>
        <dsp:cNvPr id="0" name=""/>
        <dsp:cNvSpPr/>
      </dsp:nvSpPr>
      <dsp:spPr>
        <a:xfrm>
          <a:off x="766927" y="56659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50875-6A55-4174-B2CE-A26EDF7D969F}">
      <dsp:nvSpPr>
        <dsp:cNvPr id="0" name=""/>
        <dsp:cNvSpPr/>
      </dsp:nvSpPr>
      <dsp:spPr>
        <a:xfrm>
          <a:off x="1640225" y="56659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A9A4F-FD87-4266-B5E0-7097425EF07A}">
      <dsp:nvSpPr>
        <dsp:cNvPr id="0" name=""/>
        <dsp:cNvSpPr/>
      </dsp:nvSpPr>
      <dsp:spPr>
        <a:xfrm>
          <a:off x="2514213" y="56659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D0D10-3D98-43E1-9694-1711AED958ED}">
      <dsp:nvSpPr>
        <dsp:cNvPr id="0" name=""/>
        <dsp:cNvSpPr/>
      </dsp:nvSpPr>
      <dsp:spPr>
        <a:xfrm>
          <a:off x="3387511" y="56659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122E9-72D8-44A0-A1D2-4E7D0ADF1B38}">
      <dsp:nvSpPr>
        <dsp:cNvPr id="0" name=""/>
        <dsp:cNvSpPr/>
      </dsp:nvSpPr>
      <dsp:spPr>
        <a:xfrm>
          <a:off x="4261500" y="56659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E60B5-6A51-434F-9D6E-EA053E10E008}">
      <dsp:nvSpPr>
        <dsp:cNvPr id="0" name=""/>
        <dsp:cNvSpPr/>
      </dsp:nvSpPr>
      <dsp:spPr>
        <a:xfrm>
          <a:off x="5134798" y="56659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FDAEC-AEBB-4B5A-A0BD-846B6FED82BB}">
      <dsp:nvSpPr>
        <dsp:cNvPr id="0" name=""/>
        <dsp:cNvSpPr/>
      </dsp:nvSpPr>
      <dsp:spPr>
        <a:xfrm>
          <a:off x="6008786" y="56659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CA558-FAE7-4986-AEB6-0528887E208E}">
      <dsp:nvSpPr>
        <dsp:cNvPr id="0" name=""/>
        <dsp:cNvSpPr/>
      </dsp:nvSpPr>
      <dsp:spPr>
        <a:xfrm>
          <a:off x="766927" y="681652"/>
          <a:ext cx="6293958" cy="920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GRUPO TÉCNICO DE CAMBIO CLIMÁTICO Y GESTIÓN INTEGRAL DEL RIESGO DEL CAC FIJA COMO PRIORIDAD EN EL ENFOQUE TERRITORIAL AL CORREDOR SECO, OTROS GRUPOS TEMÁTICOS COMPARTEN INTERESES EN ESTE TERRITORIO. </a:t>
          </a:r>
          <a:endParaRPr lang="es-CR" sz="1600" kern="1200" dirty="0"/>
        </a:p>
      </dsp:txBody>
      <dsp:txXfrm>
        <a:off x="766927" y="681652"/>
        <a:ext cx="6293958" cy="920472"/>
      </dsp:txXfrm>
    </dsp:sp>
    <dsp:sp modelId="{BD05057E-4773-44CF-A82A-19DB8596C415}">
      <dsp:nvSpPr>
        <dsp:cNvPr id="0" name=""/>
        <dsp:cNvSpPr/>
      </dsp:nvSpPr>
      <dsp:spPr>
        <a:xfrm>
          <a:off x="766927" y="1806583"/>
          <a:ext cx="6213187" cy="56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accent5">
                  <a:lumMod val="50000"/>
                </a:schemeClr>
              </a:solidFill>
            </a:rPr>
            <a:t>ABORDAJE INTERSECTORIAL CON ORGANISMOS REGIONALES E INTERNACIONALES</a:t>
          </a:r>
          <a:endParaRPr lang="es-CR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66927" y="1806583"/>
        <a:ext cx="6213187" cy="564835"/>
      </dsp:txXfrm>
    </dsp:sp>
    <dsp:sp modelId="{803DB9F2-BA66-4563-9ABF-B61CE43A89C7}">
      <dsp:nvSpPr>
        <dsp:cNvPr id="0" name=""/>
        <dsp:cNvSpPr/>
      </dsp:nvSpPr>
      <dsp:spPr>
        <a:xfrm>
          <a:off x="766927" y="2371418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AE6A8-1DD0-4076-8B30-A24599D41F48}">
      <dsp:nvSpPr>
        <dsp:cNvPr id="0" name=""/>
        <dsp:cNvSpPr/>
      </dsp:nvSpPr>
      <dsp:spPr>
        <a:xfrm>
          <a:off x="1640225" y="2371418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83851-0E05-4C36-B11A-AEFB385FECF6}">
      <dsp:nvSpPr>
        <dsp:cNvPr id="0" name=""/>
        <dsp:cNvSpPr/>
      </dsp:nvSpPr>
      <dsp:spPr>
        <a:xfrm>
          <a:off x="2514213" y="2371418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FC5B9-13CA-41BB-A4AD-0C635409F41F}">
      <dsp:nvSpPr>
        <dsp:cNvPr id="0" name=""/>
        <dsp:cNvSpPr/>
      </dsp:nvSpPr>
      <dsp:spPr>
        <a:xfrm>
          <a:off x="3387511" y="2371418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73C08-3DE0-4B4B-AADD-84101FC1DCA0}">
      <dsp:nvSpPr>
        <dsp:cNvPr id="0" name=""/>
        <dsp:cNvSpPr/>
      </dsp:nvSpPr>
      <dsp:spPr>
        <a:xfrm>
          <a:off x="4261500" y="2371418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7FF9A-3D86-4FFB-B900-6DC2B771BA82}">
      <dsp:nvSpPr>
        <dsp:cNvPr id="0" name=""/>
        <dsp:cNvSpPr/>
      </dsp:nvSpPr>
      <dsp:spPr>
        <a:xfrm>
          <a:off x="5134798" y="2371418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2FAFC-DF1A-4968-9648-31DE3CEE39E4}">
      <dsp:nvSpPr>
        <dsp:cNvPr id="0" name=""/>
        <dsp:cNvSpPr/>
      </dsp:nvSpPr>
      <dsp:spPr>
        <a:xfrm>
          <a:off x="6008786" y="2371418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8614C-3976-4481-BCBF-28C659991305}">
      <dsp:nvSpPr>
        <dsp:cNvPr id="0" name=""/>
        <dsp:cNvSpPr/>
      </dsp:nvSpPr>
      <dsp:spPr>
        <a:xfrm>
          <a:off x="766927" y="2486477"/>
          <a:ext cx="6293958" cy="920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INICIATIVA CONSTRUYENDO RESILIENCIA EN EL CORREDOR SECO CENTROAMERICNANO: AGENDA PARA FORTALECER LA SAN, LA ACC y LA REDUCCIÓN DEL RIESGO</a:t>
          </a:r>
          <a:endParaRPr lang="es-CR" sz="1600" kern="1200" dirty="0"/>
        </a:p>
      </dsp:txBody>
      <dsp:txXfrm>
        <a:off x="766927" y="2486477"/>
        <a:ext cx="6293958" cy="920472"/>
      </dsp:txXfrm>
    </dsp:sp>
    <dsp:sp modelId="{91F1A358-F554-4F7A-BBBA-560BF99AE003}">
      <dsp:nvSpPr>
        <dsp:cNvPr id="0" name=""/>
        <dsp:cNvSpPr/>
      </dsp:nvSpPr>
      <dsp:spPr>
        <a:xfrm>
          <a:off x="766927" y="3611408"/>
          <a:ext cx="6213187" cy="56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accent5">
                  <a:lumMod val="50000"/>
                </a:schemeClr>
              </a:solidFill>
            </a:rPr>
            <a:t>GRUPO DE TRABAJO INTERINSTITUCIONAL SOBRE CORREDOR SECO CENTROAMERICANO DE LA ECADERT</a:t>
          </a:r>
          <a:endParaRPr lang="es-CR" sz="16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66927" y="3611408"/>
        <a:ext cx="6213187" cy="564835"/>
      </dsp:txXfrm>
    </dsp:sp>
    <dsp:sp modelId="{EF480671-7A17-411B-AE91-485C1A2C2B46}">
      <dsp:nvSpPr>
        <dsp:cNvPr id="0" name=""/>
        <dsp:cNvSpPr/>
      </dsp:nvSpPr>
      <dsp:spPr>
        <a:xfrm>
          <a:off x="766927" y="417624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760C2-F5DF-44DC-83E5-68B69E8B3491}">
      <dsp:nvSpPr>
        <dsp:cNvPr id="0" name=""/>
        <dsp:cNvSpPr/>
      </dsp:nvSpPr>
      <dsp:spPr>
        <a:xfrm>
          <a:off x="1640225" y="417624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979E6-E7E3-4C69-B169-0273961789F3}">
      <dsp:nvSpPr>
        <dsp:cNvPr id="0" name=""/>
        <dsp:cNvSpPr/>
      </dsp:nvSpPr>
      <dsp:spPr>
        <a:xfrm>
          <a:off x="2514213" y="417624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9FDDB-3437-4489-8F6F-051B8893954F}">
      <dsp:nvSpPr>
        <dsp:cNvPr id="0" name=""/>
        <dsp:cNvSpPr/>
      </dsp:nvSpPr>
      <dsp:spPr>
        <a:xfrm>
          <a:off x="3387511" y="417624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09979-E9BC-44E3-B1F9-BBD99DF884C5}">
      <dsp:nvSpPr>
        <dsp:cNvPr id="0" name=""/>
        <dsp:cNvSpPr/>
      </dsp:nvSpPr>
      <dsp:spPr>
        <a:xfrm>
          <a:off x="4261500" y="417624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D3475-0024-4F66-BF62-C445648503D7}">
      <dsp:nvSpPr>
        <dsp:cNvPr id="0" name=""/>
        <dsp:cNvSpPr/>
      </dsp:nvSpPr>
      <dsp:spPr>
        <a:xfrm>
          <a:off x="5134798" y="417624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A46D2-E60E-43D5-A9A4-FE9DFB03027C}">
      <dsp:nvSpPr>
        <dsp:cNvPr id="0" name=""/>
        <dsp:cNvSpPr/>
      </dsp:nvSpPr>
      <dsp:spPr>
        <a:xfrm>
          <a:off x="6008786" y="4176243"/>
          <a:ext cx="1453885" cy="115059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42D70-31ED-49A8-9928-E2B40A7FA35A}">
      <dsp:nvSpPr>
        <dsp:cNvPr id="0" name=""/>
        <dsp:cNvSpPr/>
      </dsp:nvSpPr>
      <dsp:spPr>
        <a:xfrm>
          <a:off x="766927" y="4291302"/>
          <a:ext cx="6293958" cy="920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IMPULSA AL CORREDOR SECO CENTROAMERICANO COMO “TERRITORIO AFIN”</a:t>
          </a:r>
          <a:endParaRPr lang="es-CR" sz="1600" kern="1200" dirty="0"/>
        </a:p>
      </dsp:txBody>
      <dsp:txXfrm>
        <a:off x="766927" y="4291302"/>
        <a:ext cx="6293958" cy="920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1D8B6-CFF4-4D76-8D30-C41E4C57735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DESARROLLO RURAL</a:t>
          </a:r>
          <a:endParaRPr lang="es-CR" sz="2400" kern="1200" dirty="0"/>
        </a:p>
      </dsp:txBody>
      <dsp:txXfrm>
        <a:off x="0" y="591343"/>
        <a:ext cx="2571749" cy="1543050"/>
      </dsp:txXfrm>
    </dsp:sp>
    <dsp:sp modelId="{87D8B817-4DC6-4BBC-98B1-31660EC907E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AGRICULTURA FAMILIAR</a:t>
          </a:r>
          <a:endParaRPr lang="es-CR" sz="2400" kern="1200" dirty="0"/>
        </a:p>
      </dsp:txBody>
      <dsp:txXfrm>
        <a:off x="2828925" y="591343"/>
        <a:ext cx="2571749" cy="1543050"/>
      </dsp:txXfrm>
    </dsp:sp>
    <dsp:sp modelId="{DA8D975A-7995-4FA9-AD2C-9210F6981AA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CAMBIO CLIMÁTICO Y GESTIÓN DEL RIESGO</a:t>
          </a:r>
          <a:endParaRPr lang="es-CR" sz="2400" kern="1200" dirty="0"/>
        </a:p>
      </dsp:txBody>
      <dsp:txXfrm>
        <a:off x="5657849" y="591343"/>
        <a:ext cx="2571749" cy="1543050"/>
      </dsp:txXfrm>
    </dsp:sp>
    <dsp:sp modelId="{58833066-F952-4A46-B0BE-F11D0009092F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SAN</a:t>
          </a:r>
          <a:endParaRPr lang="es-CR" sz="2400" kern="1200" dirty="0"/>
        </a:p>
      </dsp:txBody>
      <dsp:txXfrm>
        <a:off x="1414462" y="2391569"/>
        <a:ext cx="2571749" cy="1543050"/>
      </dsp:txXfrm>
    </dsp:sp>
    <dsp:sp modelId="{5D3CA92A-B49A-4F31-8AE1-6BE7AC005E9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SEGURIDAD HÍDRICA</a:t>
          </a:r>
          <a:endParaRPr lang="es-CR" sz="2400" kern="1200" dirty="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2BD54-E98A-41C1-A1E5-683B74B7A4D3}" type="datetimeFigureOut">
              <a:rPr lang="es-CR" smtClean="0"/>
              <a:pPr/>
              <a:t>16/10/2013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C1CEC-6CB7-445C-9A66-C39AB6006B86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486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DF26-F681-4974-B05A-D9B6A003081B}" type="datetimeFigureOut">
              <a:rPr lang="es-CR" smtClean="0"/>
              <a:pPr/>
              <a:t>16/10/2013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FB64-858D-44D7-82AC-D886020BF446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9495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C731-BEA4-402B-B3C0-7DBA3309718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45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2FF0AD-1DB9-480A-BDA3-C187456BD538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FB64-858D-44D7-82AC-D886020BF446}" type="slidenum">
              <a:rPr lang="es-CR" smtClean="0"/>
              <a:pPr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851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C731-BEA4-402B-B3C0-7DBA3309718E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7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C731-BEA4-402B-B3C0-7DBA3309718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2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FB64-858D-44D7-82AC-D886020BF446}" type="slidenum">
              <a:rPr lang="es-CR" smtClean="0"/>
              <a:pPr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683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B1D56D-ADA5-4262-9471-4B8EFBAB7D52}" type="slidenum">
              <a:rPr lang="en-US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 eaLnBrk="1" hangingPunct="1"/>
              <a:t>8</a:t>
            </a:fld>
            <a:endParaRPr lang="en-US" smtClean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_tradnl" b="1" smtClean="0">
                <a:ea typeface="ＭＳ Ｐゴシック" pitchFamily="34" charset="-128"/>
              </a:rPr>
              <a:t>Notas para el instructor(a):</a:t>
            </a:r>
          </a:p>
          <a:p>
            <a:pPr eaLnBrk="1" hangingPunct="1">
              <a:spcBef>
                <a:spcPct val="50000"/>
              </a:spcBef>
            </a:pPr>
            <a:endParaRPr lang="es-ES_tradnl" smtClean="0"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smtClean="0">
                <a:ea typeface="ＭＳ Ｐゴシック" pitchFamily="34" charset="-128"/>
              </a:rPr>
              <a:t>Además de las claras diferencias en la duración, la inseguridad alimentaria crónica y la inseguridad alimentaria transitoria también se diferencian por sus </a:t>
            </a:r>
            <a:r>
              <a:rPr lang="es-ES_tradnl" b="1" smtClean="0">
                <a:ea typeface="ＭＳ Ｐゴシック" pitchFamily="34" charset="-128"/>
              </a:rPr>
              <a:t>causas</a:t>
            </a:r>
            <a:r>
              <a:rPr lang="es-ES_tradnl" smtClean="0">
                <a:ea typeface="ＭＳ Ｐゴシック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s-ES_tradnl" smtClean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es-ES_tradnl" smtClean="0">
                <a:ea typeface="ＭＳ Ｐゴシック" pitchFamily="34" charset="-128"/>
              </a:rPr>
              <a:t>El carácter impredecible de esta inseguridad dificulta la planificación y la programación, y exige capacidades y tipos de intervención diferentes, incluidas una capacidad de alerta temprana y programas de protección social. </a:t>
            </a:r>
          </a:p>
          <a:p>
            <a:pPr eaLnBrk="1" hangingPunct="1">
              <a:spcBef>
                <a:spcPct val="0"/>
              </a:spcBef>
            </a:pPr>
            <a:endParaRPr lang="es-ES_tradnl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7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F6EF16-A90B-4ABF-A4ED-531F22B4BEBA}" type="slidenum"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8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709C731-BEA4-402B-B3C0-7DBA3309718E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2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087DA20-4683-4721-B913-9878A58A94E5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8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709C731-BEA4-402B-B3C0-7DBA3309718E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5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8EC4-EB57-496B-9987-A4EF20CCF07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8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/>
            <a:fld id="{37061FD8-9629-4AE1-B0A3-1C7534ED1B14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1515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182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12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183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584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443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970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175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87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9211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740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93E5D512-AA23-4A19-B008-BD4F1C7739EA}" type="datetimeFigureOut">
              <a:rPr lang="es-E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l"/>
              <a:t>16/10/2013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7061FD8-9629-4AE1-B0A3-1C7534ED1B14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‹Nº›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13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28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96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08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2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42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71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2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1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9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74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2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44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480A42-1B47-4A74-9A1D-F67E9D003F15}" type="datetimeFigureOut">
              <a:rPr lang="" sz="1400">
                <a:solidFill>
                  <a:srgbClr val="EBDDC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10/16/2013</a:t>
            </a:fld>
            <a:endParaRPr lang="" sz="1400">
              <a:solidFill>
                <a:srgbClr val="EBDDC3"/>
              </a:solidFill>
              <a:latin typeface="Arial" charset="0"/>
            </a:endParaRPr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" sz="1400">
              <a:solidFill>
                <a:srgbClr val="EBDDC3"/>
              </a:solidFill>
              <a:latin typeface="Arial" charset="0"/>
            </a:endParaRP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DD867A5-989C-4F05-8320-E4FF28EC7719}" type="slidenum">
              <a:rPr lang="" sz="1400">
                <a:solidFill>
                  <a:srgbClr val="EBDDC3"/>
                </a:solidFill>
                <a:latin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" sz="1400">
              <a:solidFill>
                <a:srgbClr val="EBDDC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90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01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118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8092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0513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81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1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0337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0700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449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87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179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881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05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762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240960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5049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083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53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2223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942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998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76819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9261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170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6954936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762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84215653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B6B504-38E3-45A5-97F4-C115B2006FA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6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5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5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B4CA-53D3-4C12-871D-02516E8D62E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6E9D-A611-4E8E-B7E1-493486A01B7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51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5D512-AA23-4A19-B008-BD4F1C7739E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1FD8-9629-4AE1-B0A3-1C7534ED1B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9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EBC1-C766-4E11-A906-42552A04E66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16/10/2013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3F92-7CFC-4244-816A-BAD3B7E1134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1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18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c/Fruits_Luc_Viatour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571034" y="2629361"/>
            <a:ext cx="5953294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2000" b="1" dirty="0"/>
              <a:t>PANEL 1: Características, problemáticas y políticas para el Corredor Seco CA</a:t>
            </a:r>
            <a:endParaRPr lang="es-ES" sz="2000" dirty="0">
              <a:latin typeface="Candar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948264" y="4005064"/>
            <a:ext cx="188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Manuel Jiménez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SECAC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6725" y="5013176"/>
            <a:ext cx="721523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Managua, Nicaragua, 15 de </a:t>
            </a:r>
            <a:r>
              <a:rPr lang="en-US" dirty="0" err="1" smtClean="0"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octubre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  <a:latin typeface="Berlin Sans FB" pitchFamily="34" charset="0"/>
              </a:rPr>
              <a:t> de 2013</a:t>
            </a:r>
            <a:endParaRPr lang="en-US" dirty="0">
              <a:solidFill>
                <a:srgbClr val="9BBB59">
                  <a:lumMod val="50000"/>
                </a:srgbClr>
              </a:solidFill>
              <a:latin typeface="Berlin Sans FB" pitchFamily="34" charset="0"/>
            </a:endParaRPr>
          </a:p>
        </p:txBody>
      </p:sp>
      <p:pic>
        <p:nvPicPr>
          <p:cNvPr id="17" name="Picture 14" descr="http://www.chiledeptos.cl/userfiles/image/Eolic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8095" y="0"/>
            <a:ext cx="1585905" cy="143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6" descr="http://www.enova-andalucia.es/userfiles/images/energias-renovables0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0"/>
            <a:ext cx="214314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30 Rectángulo"/>
          <p:cNvSpPr/>
          <p:nvPr/>
        </p:nvSpPr>
        <p:spPr>
          <a:xfrm>
            <a:off x="0" y="1643050"/>
            <a:ext cx="9144000" cy="705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4994" name="Picture 2" descr="http://organismos.chubut.gov.ar/cambioclimatico/files/2009/07/cambio-climatico_fullblock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-24"/>
            <a:ext cx="1857388" cy="1485071"/>
          </a:xfrm>
          <a:prstGeom prst="rect">
            <a:avLst/>
          </a:prstGeom>
          <a:noFill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1409700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997" name="Picture 5" descr="http://www.turismito.com/wp-content/uploads/2009/01/tn_monteverd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3219" cy="139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319" y="5661248"/>
            <a:ext cx="1006548" cy="10376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2" name="1 CuadroTexto"/>
          <p:cNvSpPr txBox="1"/>
          <p:nvPr/>
        </p:nvSpPr>
        <p:spPr>
          <a:xfrm>
            <a:off x="0" y="1643050"/>
            <a:ext cx="9468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Candara" pitchFamily="34" charset="0"/>
              </a:rPr>
              <a:t>Diálogo Regional </a:t>
            </a:r>
            <a:r>
              <a:rPr lang="es-ES" dirty="0">
                <a:solidFill>
                  <a:schemeClr val="bg1"/>
                </a:solidFill>
                <a:latin typeface="Candara" pitchFamily="34" charset="0"/>
              </a:rPr>
              <a:t>“Cambio </a:t>
            </a:r>
            <a:r>
              <a:rPr lang="es-ES" dirty="0" smtClean="0">
                <a:solidFill>
                  <a:schemeClr val="bg1"/>
                </a:solidFill>
                <a:latin typeface="Candara" pitchFamily="34" charset="0"/>
              </a:rPr>
              <a:t>climático, Agricultura y </a:t>
            </a:r>
            <a:br>
              <a:rPr lang="es-ES" dirty="0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s-ES" dirty="0" smtClean="0">
                <a:solidFill>
                  <a:schemeClr val="bg1"/>
                </a:solidFill>
                <a:latin typeface="Candara" pitchFamily="34" charset="0"/>
              </a:rPr>
              <a:t>Seguridad Alimentaria en el Corredor Seco de Centroamérica”</a:t>
            </a:r>
            <a:endParaRPr lang="es-ES" dirty="0">
              <a:solidFill>
                <a:schemeClr val="bg1"/>
              </a:solidFill>
              <a:latin typeface="Candara" pitchFamily="34" charset="0"/>
            </a:endParaRPr>
          </a:p>
          <a:p>
            <a:endParaRPr lang="es-CR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1115616" y="5589240"/>
            <a:ext cx="6966347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s-CR" altLang="es-CR" sz="32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>                                                    </a:t>
            </a:r>
            <a:endParaRPr kumimoji="0" lang="es-CR" altLang="es-C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R" sz="700" b="1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Arial" pitchFamily="34" charset="0"/>
                <a:cs typeface="Arial" pitchFamily="34" charset="0"/>
              </a:rPr>
              <a:t>Programa Salvadoreño de Investigación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kumimoji="0" lang="es-ES" altLang="es-CR" sz="700" b="1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CR" sz="700" b="1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Arial" pitchFamily="34" charset="0"/>
                <a:cs typeface="Arial" pitchFamily="34" charset="0"/>
              </a:rPr>
              <a:t>sobre Desarrollo y Medio Ambiente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es-ES" altLang="es-CR" sz="6000" b="0" i="0" u="none" strike="noStrike" cap="none" normalizeH="0" baseline="0" smtClean="0">
              <a:ln>
                <a:noFill/>
              </a:ln>
              <a:solidFill>
                <a:srgbClr val="004C6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AutoShape 2" descr="https://mail.google.com/mail/u/0/?ui=2&amp;ik=20463a04ef&amp;view=att&amp;th=1410d92ea22d44ed&amp;attid=0.2&amp;disp=emb&amp;zw&amp;atsh=1"/>
          <p:cNvSpPr>
            <a:spLocks noChangeAspect="1" noChangeArrowheads="1"/>
          </p:cNvSpPr>
          <p:nvPr/>
        </p:nvSpPr>
        <p:spPr bwMode="auto">
          <a:xfrm>
            <a:off x="3865563" y="-280988"/>
            <a:ext cx="18478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6" name="AutoShape 3" descr="https://mail.google.com/mail/u/0/?ui=2&amp;ik=20463a04ef&amp;view=att&amp;th=1410d92ea22d44ed&amp;attid=0.1&amp;disp=emb&amp;zw&amp;atsh=1"/>
          <p:cNvSpPr>
            <a:spLocks noChangeAspect="1" noChangeArrowheads="1"/>
          </p:cNvSpPr>
          <p:nvPr/>
        </p:nvSpPr>
        <p:spPr bwMode="auto">
          <a:xfrm>
            <a:off x="5278438" y="-280988"/>
            <a:ext cx="2038350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s-CR" altLang="es-CR" sz="32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r>
              <a:rPr kumimoji="0" lang="es-CR" altLang="es-CR" sz="900" b="0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Calibri" pitchFamily="34" charset="0"/>
                <a:cs typeface="Arial" pitchFamily="34" charset="0"/>
              </a:rPr>
              <a:t>                                                    </a:t>
            </a:r>
            <a:endParaRPr kumimoji="0" lang="es-CR" altLang="es-C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R" sz="700" b="1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Arial" pitchFamily="34" charset="0"/>
                <a:cs typeface="Arial" pitchFamily="34" charset="0"/>
              </a:rPr>
              <a:t>Programa Salvadoreño de Investigación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kumimoji="0" lang="es-ES" altLang="es-CR" sz="700" b="1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s-ES" altLang="es-CR" sz="700" b="1" i="0" u="none" strike="noStrike" cap="none" normalizeH="0" baseline="0" smtClean="0">
                <a:ln>
                  <a:noFill/>
                </a:ln>
                <a:solidFill>
                  <a:srgbClr val="004C6F"/>
                </a:solidFill>
                <a:effectLst/>
                <a:latin typeface="Arial" pitchFamily="34" charset="0"/>
                <a:cs typeface="Arial" pitchFamily="34" charset="0"/>
              </a:rPr>
              <a:t>sobre Desarrollo y Medio Ambiente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es-ES" altLang="es-CR" sz="6000" b="0" i="0" u="none" strike="noStrike" cap="none" normalizeH="0" baseline="0" smtClean="0">
              <a:ln>
                <a:noFill/>
              </a:ln>
              <a:solidFill>
                <a:srgbClr val="004C6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AutoShape 5" descr="https://mail.google.com/mail/u/0/?ui=2&amp;ik=20463a04ef&amp;view=att&amp;th=1410d92ea22d44ed&amp;attid=0.2&amp;disp=emb&amp;zw&amp;atsh=1"/>
          <p:cNvSpPr>
            <a:spLocks noChangeAspect="1" noChangeArrowheads="1"/>
          </p:cNvSpPr>
          <p:nvPr/>
        </p:nvSpPr>
        <p:spPr bwMode="auto">
          <a:xfrm>
            <a:off x="4017963" y="-128588"/>
            <a:ext cx="184785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9" name="AutoShape 6" descr="https://mail.google.com/mail/u/0/?ui=2&amp;ik=20463a04ef&amp;view=att&amp;th=1410d92ea22d44ed&amp;attid=0.1&amp;disp=emb&amp;zw&amp;atsh=1"/>
          <p:cNvSpPr>
            <a:spLocks noChangeAspect="1" noChangeArrowheads="1"/>
          </p:cNvSpPr>
          <p:nvPr/>
        </p:nvSpPr>
        <p:spPr bwMode="auto">
          <a:xfrm>
            <a:off x="5430838" y="-128588"/>
            <a:ext cx="2038350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733256"/>
            <a:ext cx="225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167" y="5805264"/>
            <a:ext cx="2181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6 CuadroTexto"/>
          <p:cNvSpPr txBox="1">
            <a:spLocks noChangeArrowheads="1"/>
          </p:cNvSpPr>
          <p:nvPr/>
        </p:nvSpPr>
        <p:spPr bwMode="auto">
          <a:xfrm>
            <a:off x="0" y="-24"/>
            <a:ext cx="9143999" cy="4619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R" sz="2400" dirty="0">
                <a:solidFill>
                  <a:srgbClr val="FFFF00"/>
                </a:solidFill>
                <a:latin typeface="VAG Rounded Black SSi" pitchFamily="34" charset="0"/>
                <a:cs typeface="Arial" pitchFamily="34" charset="0"/>
              </a:rPr>
              <a:t>PRINCIPALES ESTRATEGIAS Y POLITICAS </a:t>
            </a:r>
            <a:r>
              <a:rPr lang="es-CR" sz="2400" dirty="0" smtClean="0">
                <a:solidFill>
                  <a:srgbClr val="FFFF00"/>
                </a:solidFill>
                <a:latin typeface="VAG Rounded Black SSi" pitchFamily="34" charset="0"/>
                <a:cs typeface="Arial" pitchFamily="34" charset="0"/>
              </a:rPr>
              <a:t>REGIONALES</a:t>
            </a:r>
            <a:endParaRPr lang="es-ES" sz="2400" dirty="0">
              <a:solidFill>
                <a:srgbClr val="FFFF00"/>
              </a:solidFill>
              <a:latin typeface="VAG Rounded Black SSi" pitchFamily="34" charset="0"/>
              <a:cs typeface="Arial" pitchFamily="34" charset="0"/>
            </a:endParaRPr>
          </a:p>
        </p:txBody>
      </p:sp>
      <p:cxnSp>
        <p:nvCxnSpPr>
          <p:cNvPr id="7174" name="AutoShape 71"/>
          <p:cNvCxnSpPr>
            <a:cxnSpLocks noChangeShapeType="1"/>
          </p:cNvCxnSpPr>
          <p:nvPr/>
        </p:nvCxnSpPr>
        <p:spPr bwMode="auto">
          <a:xfrm rot="-5400000">
            <a:off x="990006" y="2110126"/>
            <a:ext cx="1401762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5" name="AutoShape 72"/>
          <p:cNvCxnSpPr>
            <a:cxnSpLocks noChangeShapeType="1"/>
          </p:cNvCxnSpPr>
          <p:nvPr/>
        </p:nvCxnSpPr>
        <p:spPr bwMode="auto">
          <a:xfrm rot="16200000" flipH="1">
            <a:off x="993181" y="3935751"/>
            <a:ext cx="1395412" cy="669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76" name="Line 73"/>
          <p:cNvSpPr>
            <a:spLocks noChangeShapeType="1"/>
          </p:cNvSpPr>
          <p:nvPr/>
        </p:nvSpPr>
        <p:spPr bwMode="auto">
          <a:xfrm>
            <a:off x="1587699" y="3368220"/>
            <a:ext cx="45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548" y="692696"/>
            <a:ext cx="1161886" cy="161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576" y="2742828"/>
            <a:ext cx="1218105" cy="15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2" name="81 CuadroTexto"/>
          <p:cNvSpPr txBox="1">
            <a:spLocks noChangeArrowheads="1"/>
          </p:cNvSpPr>
          <p:nvPr/>
        </p:nvSpPr>
        <p:spPr bwMode="auto">
          <a:xfrm>
            <a:off x="2095299" y="2226350"/>
            <a:ext cx="13965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>
                <a:solidFill>
                  <a:srgbClr val="000000"/>
                </a:solidFill>
                <a:cs typeface="Arial" pitchFamily="34" charset="0"/>
              </a:rPr>
              <a:t>PACA (2007)</a:t>
            </a:r>
          </a:p>
        </p:txBody>
      </p:sp>
      <p:sp>
        <p:nvSpPr>
          <p:cNvPr id="7183" name="82 CuadroTexto"/>
          <p:cNvSpPr txBox="1">
            <a:spLocks noChangeArrowheads="1"/>
          </p:cNvSpPr>
          <p:nvPr/>
        </p:nvSpPr>
        <p:spPr bwMode="auto">
          <a:xfrm>
            <a:off x="2130593" y="4379357"/>
            <a:ext cx="1649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 smtClean="0">
                <a:solidFill>
                  <a:srgbClr val="000000"/>
                </a:solidFill>
                <a:cs typeface="Arial" pitchFamily="34" charset="0"/>
              </a:rPr>
              <a:t>ECADERT (</a:t>
            </a:r>
            <a:r>
              <a:rPr lang="es-CR" sz="1600" b="1" dirty="0">
                <a:solidFill>
                  <a:srgbClr val="000000"/>
                </a:solidFill>
                <a:cs typeface="Arial" pitchFamily="34" charset="0"/>
              </a:rPr>
              <a:t>2010)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068" y="1088653"/>
            <a:ext cx="1143000" cy="169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85" name="84 CuadroTexto"/>
          <p:cNvSpPr txBox="1">
            <a:spLocks noChangeArrowheads="1"/>
          </p:cNvSpPr>
          <p:nvPr/>
        </p:nvSpPr>
        <p:spPr bwMode="auto">
          <a:xfrm>
            <a:off x="4187068" y="2814027"/>
            <a:ext cx="12490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 smtClean="0">
                <a:solidFill>
                  <a:srgbClr val="000000"/>
                </a:solidFill>
                <a:cs typeface="Arial" pitchFamily="34" charset="0"/>
              </a:rPr>
              <a:t>ERAS(2008)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 smtClean="0">
                <a:solidFill>
                  <a:srgbClr val="9BBB59">
                    <a:lumMod val="50000"/>
                  </a:srgbClr>
                </a:solidFill>
                <a:cs typeface="Arial" pitchFamily="34" charset="0"/>
              </a:rPr>
              <a:t>CAC</a:t>
            </a:r>
            <a:r>
              <a:rPr lang="es-CR" sz="1600" b="1" dirty="0" smtClean="0">
                <a:solidFill>
                  <a:srgbClr val="000000"/>
                </a:solidFill>
                <a:cs typeface="Arial" pitchFamily="34" charset="0"/>
              </a:rPr>
              <a:t> CCAD COMISCA</a:t>
            </a:r>
            <a:endParaRPr lang="es-CR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81 CuadroTexto"/>
          <p:cNvSpPr txBox="1">
            <a:spLocks noChangeArrowheads="1"/>
          </p:cNvSpPr>
          <p:nvPr/>
        </p:nvSpPr>
        <p:spPr bwMode="auto">
          <a:xfrm>
            <a:off x="1936133" y="6762854"/>
            <a:ext cx="19877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 smtClean="0">
                <a:solidFill>
                  <a:srgbClr val="000000"/>
                </a:solidFill>
                <a:cs typeface="Arial" pitchFamily="34" charset="0"/>
              </a:rPr>
              <a:t>POR-FRUTAS (2011)</a:t>
            </a:r>
            <a:endParaRPr lang="es-CR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903" y="1408325"/>
            <a:ext cx="1182109" cy="166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423" y="4142875"/>
            <a:ext cx="1224913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81 CuadroTexto"/>
          <p:cNvSpPr txBox="1">
            <a:spLocks noChangeArrowheads="1"/>
          </p:cNvSpPr>
          <p:nvPr/>
        </p:nvSpPr>
        <p:spPr bwMode="auto">
          <a:xfrm>
            <a:off x="6455141" y="3158059"/>
            <a:ext cx="928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>
                <a:solidFill>
                  <a:srgbClr val="000000"/>
                </a:solidFill>
                <a:cs typeface="Arial" pitchFamily="34" charset="0"/>
              </a:rPr>
              <a:t>PCGIR (2010)</a:t>
            </a:r>
          </a:p>
        </p:txBody>
      </p:sp>
      <p:sp>
        <p:nvSpPr>
          <p:cNvPr id="72" name="81 CuadroTexto"/>
          <p:cNvSpPr txBox="1">
            <a:spLocks noChangeArrowheads="1"/>
          </p:cNvSpPr>
          <p:nvPr/>
        </p:nvSpPr>
        <p:spPr bwMode="auto">
          <a:xfrm>
            <a:off x="6552040" y="5724545"/>
            <a:ext cx="9286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>
                <a:solidFill>
                  <a:srgbClr val="000000"/>
                </a:solidFill>
                <a:cs typeface="Arial" pitchFamily="34" charset="0"/>
              </a:rPr>
              <a:t>ERCC (2010)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607" y="4725144"/>
            <a:ext cx="1270273" cy="199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330" y="4081156"/>
            <a:ext cx="1241590" cy="158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84 CuadroTexto"/>
          <p:cNvSpPr txBox="1">
            <a:spLocks noChangeArrowheads="1"/>
          </p:cNvSpPr>
          <p:nvPr/>
        </p:nvSpPr>
        <p:spPr bwMode="auto">
          <a:xfrm>
            <a:off x="3923928" y="5838363"/>
            <a:ext cx="2088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 smtClean="0">
                <a:solidFill>
                  <a:srgbClr val="000000"/>
                </a:solidFill>
                <a:cs typeface="Arial" pitchFamily="34" charset="0"/>
              </a:rPr>
              <a:t>POLSAN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 smtClean="0">
                <a:solidFill>
                  <a:srgbClr val="9BBB59">
                    <a:lumMod val="50000"/>
                  </a:srgbClr>
                </a:solidFill>
                <a:cs typeface="Arial" pitchFamily="34" charset="0"/>
              </a:rPr>
              <a:t>CAC</a:t>
            </a:r>
            <a:r>
              <a:rPr lang="es-CR" sz="1600" b="1" dirty="0" smtClean="0">
                <a:solidFill>
                  <a:srgbClr val="000000"/>
                </a:solidFill>
                <a:cs typeface="Arial" pitchFamily="34" charset="0"/>
              </a:rPr>
              <a:t> COMISCA (2012)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z="1600" b="1" dirty="0" smtClean="0">
                <a:solidFill>
                  <a:srgbClr val="000000"/>
                </a:solidFill>
                <a:cs typeface="Arial" pitchFamily="34" charset="0"/>
              </a:rPr>
              <a:t>CIS (2013)  </a:t>
            </a:r>
            <a:endParaRPr lang="es-CR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79912" y="6926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prstClr val="black"/>
                </a:solidFill>
              </a:rPr>
              <a:t>INTERSECTORIALES</a:t>
            </a:r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5868144" y="7554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>
                <a:solidFill>
                  <a:prstClr val="black"/>
                </a:solidFill>
              </a:rPr>
              <a:t>SECTOR AMBIENTAL</a:t>
            </a:r>
            <a:endParaRPr lang="es-CR" dirty="0">
              <a:solidFill>
                <a:prstClr val="black"/>
              </a:solidFill>
            </a:endParaRPr>
          </a:p>
        </p:txBody>
      </p:sp>
      <p:pic>
        <p:nvPicPr>
          <p:cNvPr id="83" name="Picture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936104" cy="96499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86" name="Line 73"/>
          <p:cNvSpPr>
            <a:spLocks noChangeShapeType="1"/>
          </p:cNvSpPr>
          <p:nvPr/>
        </p:nvSpPr>
        <p:spPr bwMode="auto">
          <a:xfrm flipV="1">
            <a:off x="1331640" y="2622095"/>
            <a:ext cx="2664296" cy="148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73"/>
          <p:cNvSpPr>
            <a:spLocks noChangeShapeType="1"/>
          </p:cNvSpPr>
          <p:nvPr/>
        </p:nvSpPr>
        <p:spPr bwMode="auto">
          <a:xfrm flipV="1">
            <a:off x="1331640" y="4422295"/>
            <a:ext cx="2664296" cy="1481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ACA Y CC.bmp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1"/>
          <a:stretch>
            <a:fillRect/>
          </a:stretch>
        </p:blipFill>
        <p:spPr>
          <a:xfrm>
            <a:off x="571472" y="945496"/>
            <a:ext cx="5695978" cy="5555337"/>
          </a:xfrm>
        </p:spPr>
      </p:pic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0" y="-24"/>
            <a:ext cx="9143999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CR" sz="2400" kern="1200" dirty="0">
                <a:solidFill>
                  <a:srgbClr val="FFFF00"/>
                </a:solidFill>
                <a:latin typeface="VAG Rounded Black SSi" pitchFamily="34" charset="0"/>
                <a:ea typeface="+mn-ea"/>
                <a:cs typeface="Arial" pitchFamily="34" charset="0"/>
              </a:rPr>
              <a:t>POLITICA AGRÍCOLA CENTROAMERICANA (2007</a:t>
            </a:r>
            <a:r>
              <a:rPr lang="es-CR" sz="2400" kern="1200" dirty="0" smtClean="0">
                <a:solidFill>
                  <a:srgbClr val="FFFF00"/>
                </a:solidFill>
                <a:latin typeface="VAG Rounded Black SSi" pitchFamily="34" charset="0"/>
                <a:ea typeface="+mn-ea"/>
                <a:cs typeface="Arial" pitchFamily="34" charset="0"/>
              </a:rPr>
              <a:t>)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CR" sz="2400" dirty="0" smtClean="0">
                <a:solidFill>
                  <a:srgbClr val="FFFF00"/>
                </a:solidFill>
                <a:latin typeface="VAG Rounded Black SSi" pitchFamily="34" charset="0"/>
                <a:cs typeface="Arial" pitchFamily="34" charset="0"/>
              </a:rPr>
              <a:t>PACA</a:t>
            </a:r>
            <a:endParaRPr lang="es-ES" sz="2400" kern="1200" dirty="0">
              <a:solidFill>
                <a:srgbClr val="FFFF00"/>
              </a:solidFill>
              <a:latin typeface="VAG Rounded Black SSi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1447800" cy="2011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6300193" y="1654110"/>
            <a:ext cx="2664296" cy="249299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b="1" dirty="0" smtClean="0"/>
              <a:t>- RECONOCIMIENTO DE LA IMPORTANCIA E INTERSECTORIAL DE LA GESTIÓN AMBIENTAL</a:t>
            </a:r>
          </a:p>
          <a:p>
            <a:r>
              <a:rPr lang="es-CR" b="1" dirty="0" smtClean="0"/>
              <a:t>- PEQUEÑA AGRICULTURA</a:t>
            </a:r>
          </a:p>
          <a:p>
            <a:endParaRPr lang="es-CR" b="1" dirty="0" smtClean="0"/>
          </a:p>
          <a:p>
            <a:r>
              <a:rPr lang="es-CR" sz="1600" i="1" dirty="0" smtClean="0"/>
              <a:t>DA LUGAR </a:t>
            </a:r>
            <a:r>
              <a:rPr lang="es-CR" sz="1600" i="1" dirty="0"/>
              <a:t>A UNA ESTRATEGIA REGIONAL AGROAMBIENTAL Y DE SALUD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4932040" y="5517232"/>
            <a:ext cx="21602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264426"/>
            <a:ext cx="1357290" cy="72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CuadroTexto"/>
          <p:cNvSpPr txBox="1"/>
          <p:nvPr/>
        </p:nvSpPr>
        <p:spPr>
          <a:xfrm>
            <a:off x="6300193" y="6525344"/>
            <a:ext cx="28438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CR" dirty="0" smtClean="0"/>
              <a:t>PACA ENCADENA CON ERAS</a:t>
            </a:r>
            <a:endParaRPr lang="es-CR" dirty="0"/>
          </a:p>
        </p:txBody>
      </p:sp>
      <p:sp>
        <p:nvSpPr>
          <p:cNvPr id="3" name="Rectángulo 2"/>
          <p:cNvSpPr/>
          <p:nvPr/>
        </p:nvSpPr>
        <p:spPr>
          <a:xfrm>
            <a:off x="2627784" y="5229200"/>
            <a:ext cx="25202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10456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2060848"/>
            <a:ext cx="4143404" cy="41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1403648" y="3789040"/>
            <a:ext cx="1571636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Arial" pitchFamily="34" charset="0"/>
              </a:rPr>
              <a:t>TERRITORIO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783" y="880793"/>
            <a:ext cx="1357290" cy="72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10 Rectángulo"/>
          <p:cNvSpPr/>
          <p:nvPr/>
        </p:nvSpPr>
        <p:spPr>
          <a:xfrm>
            <a:off x="-18726" y="0"/>
            <a:ext cx="4230686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ESTRATEGIA REGIONAL AGROAMBIENTAL Y DE SALUD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17" y="6187930"/>
            <a:ext cx="3005161" cy="67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1 CuadroTexto"/>
          <p:cNvSpPr txBox="1"/>
          <p:nvPr/>
        </p:nvSpPr>
        <p:spPr>
          <a:xfrm>
            <a:off x="4499992" y="188640"/>
            <a:ext cx="4401144" cy="2862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LA ESTRATEGIA REGIONAL AGROAMBIENTAL Y DE SALUD: UN INSTRUMENTO CON UN ALTO CONTENIDO DE CAMBIO CLIMÁTICO, GESTIÓN DEL RIESGO Y TEMAS INTERRELACIONADOS (SAN Y SEGURIDAD HÍDRICA</a:t>
            </a:r>
          </a:p>
          <a:p>
            <a:endParaRPr lang="es-CR" dirty="0"/>
          </a:p>
          <a:p>
            <a:r>
              <a:rPr lang="es-CR" dirty="0" smtClean="0"/>
              <a:t>PLANTEA EL TERRITORIO COMO EL PUNTO DE ENCUENTRO Y DE INTERACCIÓN DE SUS CINCO EJES ESTRATÉGICOS</a:t>
            </a:r>
            <a:endParaRPr lang="es-CR" dirty="0"/>
          </a:p>
        </p:txBody>
      </p:sp>
      <p:sp>
        <p:nvSpPr>
          <p:cNvPr id="13" name="12 Flecha derecha"/>
          <p:cNvSpPr/>
          <p:nvPr/>
        </p:nvSpPr>
        <p:spPr>
          <a:xfrm>
            <a:off x="3059832" y="4005064"/>
            <a:ext cx="21602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99" y="3607668"/>
            <a:ext cx="1076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00564" y="3573016"/>
            <a:ext cx="2200572" cy="20928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sz="1400" dirty="0"/>
              <a:t>Fortalecimiento en la ejecución de acciones de recuperación</a:t>
            </a:r>
          </a:p>
          <a:p>
            <a:r>
              <a:rPr lang="es-CR" sz="1400" dirty="0"/>
              <a:t>y restauración de tierras degradadas mediante tecnologías</a:t>
            </a:r>
          </a:p>
          <a:p>
            <a:r>
              <a:rPr lang="es-CR" sz="1400" dirty="0"/>
              <a:t>apropiadas, con especial atención al corredor seco</a:t>
            </a:r>
          </a:p>
          <a:p>
            <a:r>
              <a:rPr lang="es-CR" sz="1400" dirty="0"/>
              <a:t>centroamericano.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131840" y="6167045"/>
            <a:ext cx="5940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ERAS PLANTEA UNA AGENDA TEMÁTICA PARA LLEVAR A LOS TERRITORIOS. ECADERT SE ENCADENA A LA ERAS</a:t>
            </a:r>
            <a:endParaRPr lang="es-CR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1" y="679238"/>
            <a:ext cx="1031377" cy="1527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0" y="44624"/>
            <a:ext cx="9144000" cy="2765538"/>
            <a:chOff x="0" y="1428736"/>
            <a:chExt cx="9144000" cy="2765538"/>
          </a:xfrm>
        </p:grpSpPr>
        <p:sp>
          <p:nvSpPr>
            <p:cNvPr id="6" name="5 Rectángulo"/>
            <p:cNvSpPr/>
            <p:nvPr/>
          </p:nvSpPr>
          <p:spPr>
            <a:xfrm>
              <a:off x="0" y="1428736"/>
              <a:ext cx="9144000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14348" y="1428736"/>
              <a:ext cx="735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kern="12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ESTRATEGIA CENTROAMERICANA DE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kern="12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prstClr val="white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DESARROLLO RURAL TERRITORIAL -ECADERT-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276872"/>
              <a:ext cx="1480402" cy="191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9 Rectángulo"/>
            <p:cNvSpPr/>
            <p:nvPr/>
          </p:nvSpPr>
          <p:spPr>
            <a:xfrm>
              <a:off x="4643438" y="2185998"/>
              <a:ext cx="4238655" cy="1477328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indent="-342900" fontAlgn="base">
                <a:spcBef>
                  <a:spcPct val="0"/>
                </a:spcBef>
                <a:defRPr/>
              </a:pPr>
              <a:r>
                <a:rPr lang="es-ES" b="1" kern="1200" dirty="0" smtClean="0">
                  <a:solidFill>
                    <a:prstClr val="white"/>
                  </a:solidFill>
                  <a:latin typeface="Calibri"/>
                  <a:ea typeface="+mn-ea"/>
                  <a:cs typeface="+mn-cs"/>
                </a:rPr>
                <a:t>ECADERT </a:t>
              </a:r>
              <a:r>
                <a:rPr lang="es-ES" b="1" dirty="0" smtClean="0">
                  <a:solidFill>
                    <a:prstClr val="white"/>
                  </a:solidFill>
                  <a:latin typeface="Calibri"/>
                </a:rPr>
                <a:t>cubre los temas básicos de interés en el Corredor Seco y resalta el f</a:t>
              </a:r>
              <a:r>
                <a:rPr lang="es-CR" b="1" dirty="0" err="1" smtClean="0">
                  <a:solidFill>
                    <a:prstClr val="white"/>
                  </a:solidFill>
                </a:rPr>
                <a:t>ortalecimiento</a:t>
              </a:r>
              <a:r>
                <a:rPr lang="es-CR" b="1" dirty="0">
                  <a:solidFill>
                    <a:prstClr val="white"/>
                  </a:solidFill>
                </a:rPr>
                <a:t>	de	acciones	</a:t>
              </a:r>
              <a:r>
                <a:rPr lang="es-CR" b="1" dirty="0" smtClean="0">
                  <a:solidFill>
                    <a:prstClr val="white"/>
                  </a:solidFill>
                </a:rPr>
                <a:t>de recuperación</a:t>
              </a:r>
              <a:r>
                <a:rPr lang="es-CR" b="1" dirty="0">
                  <a:solidFill>
                    <a:prstClr val="white"/>
                  </a:solidFill>
                </a:rPr>
                <a:t>	y	</a:t>
              </a:r>
              <a:r>
                <a:rPr lang="es-CR" b="1" dirty="0" smtClean="0">
                  <a:solidFill>
                    <a:prstClr val="white"/>
                  </a:solidFill>
                </a:rPr>
                <a:t>restauración de</a:t>
              </a:r>
              <a:r>
                <a:rPr lang="es-CR" b="1" dirty="0">
                  <a:solidFill>
                    <a:prstClr val="white"/>
                  </a:solidFill>
                </a:rPr>
                <a:t>	tierras	</a:t>
              </a:r>
              <a:r>
                <a:rPr lang="es-CR" b="1" dirty="0" smtClean="0">
                  <a:solidFill>
                    <a:prstClr val="white"/>
                  </a:solidFill>
                </a:rPr>
                <a:t>degradadas</a:t>
              </a:r>
              <a:endParaRPr lang="es-C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1"/>
          <p:cNvSpPr/>
          <p:nvPr/>
        </p:nvSpPr>
        <p:spPr>
          <a:xfrm>
            <a:off x="150973" y="2996236"/>
            <a:ext cx="52851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/>
              <a:t>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/>
              <a:t>INSTITUCIONAL: Institucionalidad </a:t>
            </a:r>
            <a:r>
              <a:rPr lang="es-ES" sz="2200" b="1" i="1" dirty="0"/>
              <a:t>para </a:t>
            </a:r>
            <a:r>
              <a:rPr lang="es-ES" sz="2200" b="1" i="1" dirty="0" smtClean="0"/>
              <a:t>el Desarrollo </a:t>
            </a:r>
            <a:r>
              <a:rPr lang="es-ES" sz="2200" b="1" i="1" dirty="0"/>
              <a:t>Rural </a:t>
            </a:r>
            <a:r>
              <a:rPr lang="es-ES" sz="2200" b="1" i="1" dirty="0" smtClean="0"/>
              <a:t>Territorial</a:t>
            </a:r>
            <a:endParaRPr lang="es-CR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/>
              <a:t>SOCIAL: Tejido </a:t>
            </a:r>
            <a:r>
              <a:rPr lang="es-ES" sz="2200" b="1" i="1" dirty="0"/>
              <a:t>social y redes de cooperación </a:t>
            </a:r>
            <a:r>
              <a:rPr lang="es-ES" sz="2200" b="1" i="1" dirty="0" smtClean="0"/>
              <a:t>territoriales</a:t>
            </a:r>
            <a:endParaRPr lang="es-CR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/>
              <a:t>ECONÓMICO: Economía </a:t>
            </a:r>
            <a:r>
              <a:rPr lang="es-ES" sz="2200" b="1" i="1" dirty="0"/>
              <a:t>rural de los </a:t>
            </a:r>
            <a:r>
              <a:rPr lang="es-ES" sz="2200" b="1" i="1" dirty="0" smtClean="0"/>
              <a:t>territorios</a:t>
            </a:r>
            <a:endParaRPr lang="es-CR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/>
              <a:t>CULTURAL: Identidad </a:t>
            </a:r>
            <a:r>
              <a:rPr lang="es-ES" sz="2200" b="1" i="1" dirty="0"/>
              <a:t>cultural del </a:t>
            </a:r>
            <a:r>
              <a:rPr lang="es-ES" sz="2200" b="1" i="1" dirty="0" smtClean="0"/>
              <a:t>territorio</a:t>
            </a:r>
            <a:endParaRPr lang="es-CR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i="1" dirty="0" smtClean="0"/>
              <a:t>AMBIENTAL: Naturaleza </a:t>
            </a:r>
            <a:r>
              <a:rPr lang="es-ES" sz="2200" b="1" i="1" dirty="0"/>
              <a:t>y </a:t>
            </a:r>
            <a:r>
              <a:rPr lang="es-ES" sz="2200" b="1" i="1" dirty="0" smtClean="0"/>
              <a:t>territorios</a:t>
            </a:r>
            <a:endParaRPr lang="es-CR" sz="2200" dirty="0"/>
          </a:p>
        </p:txBody>
      </p:sp>
      <p:sp>
        <p:nvSpPr>
          <p:cNvPr id="12" name="Rectangle 4"/>
          <p:cNvSpPr/>
          <p:nvPr/>
        </p:nvSpPr>
        <p:spPr>
          <a:xfrm>
            <a:off x="6330088" y="6313932"/>
            <a:ext cx="2813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800" b="1" dirty="0" smtClean="0">
                <a:solidFill>
                  <a:srgbClr val="008000"/>
                </a:solidFill>
              </a:rPr>
              <a:t>Ejes </a:t>
            </a:r>
            <a:r>
              <a:rPr lang="es-CR" sz="2800" b="1" dirty="0">
                <a:solidFill>
                  <a:srgbClr val="008000"/>
                </a:solidFill>
              </a:rPr>
              <a:t>transversales</a:t>
            </a:r>
            <a:endParaRPr lang="es-ES" sz="2800" b="1" i="1" dirty="0">
              <a:solidFill>
                <a:srgbClr val="008000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 rot="19720042">
            <a:off x="5066150" y="4120649"/>
            <a:ext cx="4273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ts val="1200"/>
              </a:spcBef>
            </a:pPr>
            <a:r>
              <a:rPr lang="es-CR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Equidad e inclusión social en los territorios rurales</a:t>
            </a:r>
            <a:endParaRPr lang="es-CR" sz="1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 rot="19711507">
            <a:off x="5858701" y="4631684"/>
            <a:ext cx="3038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spcBef>
                <a:spcPts val="1200"/>
              </a:spcBef>
            </a:pPr>
            <a:r>
              <a:rPr lang="es-CR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Educación y formación de capacidades</a:t>
            </a:r>
            <a:endParaRPr lang="es-CR" sz="1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7"/>
          <p:cNvSpPr/>
          <p:nvPr/>
        </p:nvSpPr>
        <p:spPr>
          <a:xfrm rot="19716745">
            <a:off x="6681939" y="5121231"/>
            <a:ext cx="2084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>
              <a:spcBef>
                <a:spcPts val="1200"/>
              </a:spcBef>
            </a:pPr>
            <a:r>
              <a:rPr lang="es-CR" sz="1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Gestión del conocimiento</a:t>
            </a:r>
            <a:endParaRPr lang="es-CR" sz="14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6" name="Straight Connector 10"/>
          <p:cNvCxnSpPr/>
          <p:nvPr/>
        </p:nvCxnSpPr>
        <p:spPr>
          <a:xfrm flipV="1">
            <a:off x="5729827" y="2944142"/>
            <a:ext cx="3292627" cy="19970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V="1">
            <a:off x="5835526" y="3519361"/>
            <a:ext cx="3240360" cy="196395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/>
          <p:cNvCxnSpPr/>
          <p:nvPr/>
        </p:nvCxnSpPr>
        <p:spPr>
          <a:xfrm flipV="1">
            <a:off x="5920484" y="4120796"/>
            <a:ext cx="3101970" cy="182848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0"/>
          <p:cNvCxnSpPr/>
          <p:nvPr/>
        </p:nvCxnSpPr>
        <p:spPr>
          <a:xfrm flipV="1">
            <a:off x="6084168" y="4785573"/>
            <a:ext cx="2814011" cy="159575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3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318" y="71414"/>
            <a:ext cx="8534400" cy="571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POR-FRUTAS</a:t>
            </a:r>
            <a:endParaRPr lang="en-US" sz="2800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95091"/>
              </p:ext>
            </p:extLst>
          </p:nvPr>
        </p:nvGraphicFramePr>
        <p:xfrm>
          <a:off x="248485" y="1176164"/>
          <a:ext cx="8643995" cy="188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99"/>
                <a:gridCol w="1728799"/>
                <a:gridCol w="1728799"/>
                <a:gridCol w="1728799"/>
                <a:gridCol w="1728799"/>
              </a:tblGrid>
              <a:tr h="32622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EJE</a:t>
                      </a:r>
                      <a:r>
                        <a:rPr lang="es-ES" sz="1400" baseline="0" dirty="0" smtClean="0"/>
                        <a:t> 1</a:t>
                      </a:r>
                      <a:endParaRPr lang="es-ES" sz="1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EJE 2</a:t>
                      </a:r>
                      <a:endParaRPr lang="es-ES" sz="14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EJE 3</a:t>
                      </a:r>
                      <a:endParaRPr lang="es-ES" sz="1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EJE</a:t>
                      </a:r>
                      <a:r>
                        <a:rPr lang="es-ES" sz="1400" baseline="0" dirty="0" smtClean="0"/>
                        <a:t> 4</a:t>
                      </a:r>
                      <a:endParaRPr lang="es-ES" sz="14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EJE 5</a:t>
                      </a:r>
                      <a:endParaRPr lang="es-ES" sz="1400" dirty="0"/>
                    </a:p>
                  </a:txBody>
                  <a:tcPr anchor="ctr"/>
                </a:tc>
              </a:tr>
              <a:tr h="6609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Comercio, promoción e inteligencia de mercados </a:t>
                      </a:r>
                    </a:p>
                    <a:p>
                      <a:pPr algn="ctr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Sanidad, inocuidad y aseguramiento de la calidad</a:t>
                      </a:r>
                      <a:endParaRPr kumimoji="0"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Fomento a la competitividad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Innovación tecnológica y generación del conocimiento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Fortalecimiento institucional y desarrollo de capacidades técnicas y empresariales</a:t>
                      </a:r>
                      <a:endParaRPr kumimoji="0"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86787"/>
              </p:ext>
            </p:extLst>
          </p:nvPr>
        </p:nvGraphicFramePr>
        <p:xfrm>
          <a:off x="285720" y="3403661"/>
          <a:ext cx="8568952" cy="98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26223">
                <a:tc gridSpan="4"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EJE 6: Ejes</a:t>
                      </a:r>
                      <a:r>
                        <a:rPr lang="es-ES" sz="1200" baseline="0" dirty="0" smtClean="0"/>
                        <a:t> transversales</a:t>
                      </a:r>
                      <a:endParaRPr lang="es-ES" sz="12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6099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Gestión de riesgos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 ambiental</a:t>
                      </a:r>
                      <a:endParaRPr kumimoji="0" lang="es-E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Seguridad Alimentaria</a:t>
                      </a:r>
                      <a:r>
                        <a:rPr kumimoji="0" lang="es-E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 Nutricional</a:t>
                      </a:r>
                      <a:endParaRPr kumimoji="0" lang="es-E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Equidad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5 Imagen" descr="Archivo:Fruits Luc Viatour.jpg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415" y="4437112"/>
            <a:ext cx="203492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6378609" y="4665671"/>
            <a:ext cx="176529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n-US" sz="1400" b="1" kern="1200" dirty="0">
                <a:solidFill>
                  <a:srgbClr val="FEFEFE"/>
                </a:solidFill>
                <a:latin typeface="Calibri"/>
                <a:ea typeface="+mn-ea"/>
                <a:cs typeface="Arial" charset="0"/>
              </a:rPr>
              <a:t>GESTIÓN AMBIENTAL</a:t>
            </a: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620677" y="4676626"/>
            <a:ext cx="6399593" cy="33655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5715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kern="1200">
              <a:solidFill>
                <a:prstClr val="black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1005388" y="4705399"/>
            <a:ext cx="511992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EFEFE"/>
                </a:solidFill>
                <a:latin typeface="Calibri"/>
                <a:cs typeface="Arial" charset="0"/>
              </a:rPr>
              <a:t>OFRECE OPCIONES PARA EL CORREDOR SECO CENTROAMERICANO</a:t>
            </a:r>
            <a:endParaRPr lang="en-US" sz="1400" b="1" kern="1200" dirty="0">
              <a:solidFill>
                <a:srgbClr val="FEFEFE"/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3247866"/>
            <a:ext cx="914400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380972" y="5162576"/>
            <a:ext cx="6639299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1400" dirty="0" smtClean="0"/>
              <a:t>UN INSTRUMENTO QUE OFRECE OPCIONES PARA IMPULSAR EL DESARROLLO BAJO EN CARBONO, RESILIENTE AL CAMBIO CLIMÁTICO Y MÁS DIVERSIFICADO DEL SECTOR AGRÍCOLA CON LÍNEAS, MEDIDAS E INSTRUMENTOS CON ALTO POTENCIAL EN EL CORREDOR SECO CENTROAMERICANO</a:t>
            </a:r>
            <a:endParaRPr lang="es-CR" sz="14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259" y="-9144"/>
            <a:ext cx="847153" cy="115212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s-CR" b="1" dirty="0" smtClean="0"/>
              <a:t>POLSAN</a:t>
            </a:r>
            <a:endParaRPr lang="es-C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57" y="908720"/>
            <a:ext cx="2883331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91880" y="1098024"/>
            <a:ext cx="5184576" cy="54476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2400" dirty="0" smtClean="0"/>
              <a:t>Resalta como parte del valor agregado por esta Política </a:t>
            </a:r>
            <a:r>
              <a:rPr lang="es-CR" sz="2400" dirty="0" smtClean="0">
                <a:solidFill>
                  <a:srgbClr val="0070C0"/>
                </a:solidFill>
              </a:rPr>
              <a:t>“el </a:t>
            </a:r>
            <a:r>
              <a:rPr lang="es-CR" sz="2400" dirty="0">
                <a:solidFill>
                  <a:srgbClr val="0070C0"/>
                </a:solidFill>
              </a:rPr>
              <a:t>potencial que existe para mejorar la actuación en SAN a partir del reconocimiento de la afinidad entre territorios y perfiles de actores en los países del </a:t>
            </a:r>
            <a:r>
              <a:rPr lang="es-CR" sz="2400" dirty="0" smtClean="0">
                <a:solidFill>
                  <a:srgbClr val="0070C0"/>
                </a:solidFill>
              </a:rPr>
              <a:t>SICA” </a:t>
            </a:r>
            <a:r>
              <a:rPr lang="es-CR" sz="2400" dirty="0" smtClean="0"/>
              <a:t>y cita entre estos territorios </a:t>
            </a:r>
            <a:r>
              <a:rPr lang="es-CR" sz="2400" dirty="0"/>
              <a:t>con características afines </a:t>
            </a:r>
            <a:r>
              <a:rPr lang="es-CR" sz="2400" dirty="0" smtClean="0"/>
              <a:t>al corredor </a:t>
            </a:r>
            <a:r>
              <a:rPr lang="es-CR" sz="2400" dirty="0"/>
              <a:t>seco </a:t>
            </a:r>
            <a:r>
              <a:rPr lang="es-CR" sz="2400" dirty="0" smtClean="0"/>
              <a:t>centroamericano</a:t>
            </a:r>
          </a:p>
          <a:p>
            <a:endParaRPr lang="es-CR" sz="2400" dirty="0"/>
          </a:p>
          <a:p>
            <a:r>
              <a:rPr lang="es-CR" sz="2400" dirty="0" smtClean="0"/>
              <a:t>Por su naturaleza, las líneas de acción y medidas de política de este instrumento resultan de particular pertinencia para el corredor seco centroamericano.</a:t>
            </a:r>
          </a:p>
          <a:p>
            <a:endParaRPr lang="es-CR" dirty="0"/>
          </a:p>
          <a:p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val="22245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01435A5D-96F2-4642-B945-52BBC223DF5F}" type="slidenum">
              <a:rPr lang="en-US" sz="1400" b="1" kern="1200">
                <a:solidFill>
                  <a:srgbClr val="FFFFFF"/>
                </a:solidFill>
                <a:latin typeface="Tw Cen MT"/>
                <a:ea typeface="+mn-ea"/>
                <a:cs typeface="Arial" pitchFamily="34" charset="0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b="1" kern="1200">
              <a:solidFill>
                <a:srgbClr val="FFFFFF"/>
              </a:solidFill>
              <a:latin typeface="Tw Cen MT"/>
              <a:ea typeface="+mn-ea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00232" y="71414"/>
            <a:ext cx="678661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kern="1200" dirty="0">
                <a:ln w="11430"/>
                <a:gradFill>
                  <a:gsLst>
                    <a:gs pos="0">
                      <a:srgbClr val="DD8047">
                        <a:tint val="70000"/>
                        <a:satMod val="245000"/>
                      </a:srgbClr>
                    </a:gs>
                    <a:gs pos="75000">
                      <a:srgbClr val="DD80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D80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pitchFamily="34" charset="0"/>
              </a:rPr>
              <a:t>OTROS INSTRUMENTOS RELEVANTES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28794" y="714355"/>
            <a:ext cx="6758006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"/>
              <a:defRPr/>
            </a:pPr>
            <a:r>
              <a:rPr lang="es-ES" sz="2000" b="1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Arial" pitchFamily="34" charset="0"/>
              </a:rPr>
              <a:t>ECAGIRH</a:t>
            </a:r>
            <a:r>
              <a:rPr lang="es-ES" sz="2000" kern="1200" dirty="0">
                <a:solidFill>
                  <a:srgbClr val="F79646">
                    <a:lumMod val="50000"/>
                  </a:srgbClr>
                </a:solidFill>
                <a:latin typeface="Calibri"/>
                <a:ea typeface="+mn-ea"/>
                <a:cs typeface="Arial" pitchFamily="34" charset="0"/>
              </a:rPr>
              <a:t> </a:t>
            </a: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ES" sz="2000" kern="1200" dirty="0">
                <a:solidFill>
                  <a:prstClr val="black"/>
                </a:solidFill>
                <a:latin typeface="Calibri"/>
                <a:ea typeface="+mn-ea"/>
                <a:cs typeface="Arial" pitchFamily="34" charset="0"/>
              </a:rPr>
              <a:t>	</a:t>
            </a: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Considera el arco seco o</a:t>
            </a:r>
            <a:r>
              <a:rPr lang="es-CR" sz="1600" dirty="0">
                <a:solidFill>
                  <a:srgbClr val="0070C0"/>
                </a:solidFill>
                <a:cs typeface="Arial" pitchFamily="34" charset="0"/>
              </a:rPr>
              <a:t> corredor de la sequía como una de las áreas homogéneas, </a:t>
            </a: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las cuales define como</a:t>
            </a:r>
            <a:r>
              <a:rPr lang="es-CR" sz="1600" dirty="0">
                <a:solidFill>
                  <a:srgbClr val="0070C0"/>
                </a:solidFill>
                <a:cs typeface="Arial" pitchFamily="34" charset="0"/>
              </a:rPr>
              <a:t>: áreas extensas o macro-zonas que se distinguen entre si por su homogeneidad geográfica, basada en características físicas, económicas o socioculturales con perfiles de riesgo de desastres similares</a:t>
            </a: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endParaRPr lang="es-ES" sz="800" b="1" dirty="0">
              <a:solidFill>
                <a:srgbClr val="F79646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"/>
              <a:defRPr/>
            </a:pPr>
            <a:r>
              <a:rPr lang="es-ES" sz="1600" b="1" kern="1200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Arial" pitchFamily="34" charset="0"/>
              </a:rPr>
              <a:t>ESTRATEGIA </a:t>
            </a:r>
            <a:r>
              <a:rPr lang="es-ES" sz="1600" b="1" kern="1200" dirty="0">
                <a:solidFill>
                  <a:srgbClr val="F79646">
                    <a:lumMod val="50000"/>
                  </a:srgbClr>
                </a:solidFill>
                <a:latin typeface="Calibri"/>
                <a:cs typeface="Arial" pitchFamily="34" charset="0"/>
              </a:rPr>
              <a:t>MESOAMERICANA DE SUSTENTABILIDAD AMBIENTAL (EMSA</a:t>
            </a:r>
            <a:r>
              <a:rPr lang="es-ES" sz="1600" b="1" kern="1200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Arial" pitchFamily="34" charset="0"/>
              </a:rPr>
              <a:t>)</a:t>
            </a:r>
          </a:p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CR" sz="1600" dirty="0" smtClean="0">
                <a:solidFill>
                  <a:prstClr val="black"/>
                </a:solidFill>
                <a:cs typeface="Arial" pitchFamily="34" charset="0"/>
              </a:rPr>
              <a:t>	Para </a:t>
            </a:r>
            <a:r>
              <a:rPr lang="es-CR" sz="1600" dirty="0">
                <a:solidFill>
                  <a:srgbClr val="0070C0"/>
                </a:solidFill>
                <a:cs typeface="Arial" pitchFamily="34" charset="0"/>
              </a:rPr>
              <a:t>identificar conjuntos territoriales que faciliten la aplicación de </a:t>
            </a:r>
            <a:r>
              <a:rPr lang="es-CR" sz="1600" dirty="0" smtClean="0">
                <a:solidFill>
                  <a:srgbClr val="0070C0"/>
                </a:solidFill>
                <a:cs typeface="Arial" pitchFamily="34" charset="0"/>
              </a:rPr>
              <a:t>dicha Política</a:t>
            </a: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, propiciando abordajes integrales que puedan intercambiar experiencias concretas y utilizar instrumentos comunes, se proponen </a:t>
            </a:r>
            <a:r>
              <a:rPr lang="es-CR" sz="1600" dirty="0" smtClean="0">
                <a:solidFill>
                  <a:prstClr val="black"/>
                </a:solidFill>
                <a:cs typeface="Arial" pitchFamily="34" charset="0"/>
              </a:rPr>
              <a:t>categorías, siendo una de ellas las áreas homogéneas  (Incluyendo corredor seco o corredor de la sequia) </a:t>
            </a:r>
            <a:endParaRPr lang="es-ES" sz="1600" b="1" dirty="0">
              <a:solidFill>
                <a:srgbClr val="F79646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"/>
              <a:defRPr/>
            </a:pPr>
            <a:endParaRPr lang="es-ES" sz="900" b="1" dirty="0" smtClean="0">
              <a:solidFill>
                <a:srgbClr val="F79646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"/>
              <a:defRPr/>
            </a:pPr>
            <a:r>
              <a:rPr lang="es-ES" sz="1600" b="1" dirty="0" smtClean="0">
                <a:solidFill>
                  <a:srgbClr val="F79646">
                    <a:lumMod val="50000"/>
                  </a:srgbClr>
                </a:solidFill>
                <a:latin typeface="Calibri"/>
                <a:cs typeface="Arial" pitchFamily="34" charset="0"/>
              </a:rPr>
              <a:t>ESTRATEGIA REGIONAL DE CAMBIO CLIMÁTICO</a:t>
            </a:r>
            <a:endParaRPr lang="es-ES" sz="1600" b="1" kern="1200" dirty="0">
              <a:solidFill>
                <a:srgbClr val="F79646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marL="319088" indent="-319088" fontAlgn="base"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ES" sz="1600" b="1" kern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	</a:t>
            </a:r>
            <a:r>
              <a:rPr lang="es-ES" sz="1600" b="1" kern="12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Propone –entre otros-: “</a:t>
            </a:r>
            <a:r>
              <a:rPr lang="es-CR" sz="1600" dirty="0" smtClean="0">
                <a:solidFill>
                  <a:prstClr val="black"/>
                </a:solidFill>
                <a:cs typeface="Arial" pitchFamily="34" charset="0"/>
              </a:rPr>
              <a:t>el </a:t>
            </a: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desarrollo de </a:t>
            </a:r>
            <a:endParaRPr lang="es-CR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19088" indent="-319088" fontAlgn="base"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CR" sz="1600" dirty="0" smtClean="0">
                <a:solidFill>
                  <a:prstClr val="black"/>
                </a:solidFill>
                <a:cs typeface="Arial" pitchFamily="34" charset="0"/>
              </a:rPr>
              <a:t>	centros </a:t>
            </a: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especializados de generación y transferencia </a:t>
            </a:r>
            <a:endParaRPr lang="es-CR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19088" indent="-319088" fontAlgn="base"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	</a:t>
            </a:r>
            <a:r>
              <a:rPr lang="es-CR" sz="1600" dirty="0" smtClean="0">
                <a:solidFill>
                  <a:srgbClr val="0070C0"/>
                </a:solidFill>
                <a:cs typeface="Arial" pitchFamily="34" charset="0"/>
              </a:rPr>
              <a:t>de tecnologías </a:t>
            </a:r>
            <a:r>
              <a:rPr lang="es-CR" sz="1600" dirty="0">
                <a:solidFill>
                  <a:srgbClr val="0070C0"/>
                </a:solidFill>
                <a:cs typeface="Arial" pitchFamily="34" charset="0"/>
              </a:rPr>
              <a:t>agropecuarias para zonas secas o </a:t>
            </a:r>
          </a:p>
          <a:p>
            <a:pPr marL="319088" indent="-319088" fontAlgn="base"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CR" sz="1600" dirty="0" smtClean="0">
                <a:solidFill>
                  <a:srgbClr val="0070C0"/>
                </a:solidFill>
                <a:cs typeface="Arial" pitchFamily="34" charset="0"/>
              </a:rPr>
              <a:t>	corredor </a:t>
            </a:r>
            <a:r>
              <a:rPr lang="es-CR" sz="1600" dirty="0">
                <a:solidFill>
                  <a:srgbClr val="0070C0"/>
                </a:solidFill>
                <a:cs typeface="Arial" pitchFamily="34" charset="0"/>
              </a:rPr>
              <a:t>seco regional</a:t>
            </a: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, incorporando el conocimiento </a:t>
            </a:r>
            <a:endParaRPr lang="es-CR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19088" indent="-319088" fontAlgn="base"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	</a:t>
            </a:r>
            <a:r>
              <a:rPr lang="es-CR" sz="1600" dirty="0" smtClean="0">
                <a:solidFill>
                  <a:prstClr val="black"/>
                </a:solidFill>
                <a:cs typeface="Arial" pitchFamily="34" charset="0"/>
              </a:rPr>
              <a:t>ancestral </a:t>
            </a: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y local </a:t>
            </a:r>
            <a:r>
              <a:rPr lang="es-CR" sz="1600" dirty="0" smtClean="0">
                <a:solidFill>
                  <a:prstClr val="black"/>
                </a:solidFill>
                <a:cs typeface="Arial" pitchFamily="34" charset="0"/>
              </a:rPr>
              <a:t>pertinente”</a:t>
            </a:r>
          </a:p>
          <a:p>
            <a:pPr marL="319088" indent="-319088" fontAlgn="base"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	</a:t>
            </a:r>
            <a:endParaRPr lang="es-CR" sz="16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19088" indent="-319088" fontAlgn="base"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r>
              <a:rPr lang="es-CR" sz="1600" dirty="0">
                <a:solidFill>
                  <a:prstClr val="black"/>
                </a:solidFill>
                <a:cs typeface="Arial" pitchFamily="34" charset="0"/>
              </a:rPr>
              <a:t>	</a:t>
            </a:r>
            <a:r>
              <a:rPr lang="es-CR" sz="1600" dirty="0" smtClean="0">
                <a:solidFill>
                  <a:prstClr val="black"/>
                </a:solidFill>
                <a:cs typeface="Arial" pitchFamily="34" charset="0"/>
              </a:rPr>
              <a:t>Sus temas como SAN, GIRH, Eventos extremos son de particular pertinencia en el Corredor seco</a:t>
            </a:r>
            <a:endParaRPr lang="es-CR" sz="1600" dirty="0">
              <a:solidFill>
                <a:prstClr val="black"/>
              </a:solidFill>
              <a:cs typeface="Arial" pitchFamily="34" charset="0"/>
            </a:endParaRPr>
          </a:p>
          <a:p>
            <a: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Pct val="60000"/>
              <a:defRPr/>
            </a:pPr>
            <a:endParaRPr lang="es-ES" sz="16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56" y="561967"/>
            <a:ext cx="1562412" cy="200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61" y="2780928"/>
            <a:ext cx="1431205" cy="201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428" y="4677640"/>
            <a:ext cx="1824028" cy="134364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67" y="5138737"/>
            <a:ext cx="1451683" cy="165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9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R" sz="3600" dirty="0" smtClean="0"/>
              <a:t>MARCO DE LAS ACCIONES</a:t>
            </a:r>
            <a:endParaRPr lang="es-CR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95171"/>
              </p:ext>
            </p:extLst>
          </p:nvPr>
        </p:nvGraphicFramePr>
        <p:xfrm>
          <a:off x="539552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4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0"/>
          <p:cNvSpPr/>
          <p:nvPr/>
        </p:nvSpPr>
        <p:spPr>
          <a:xfrm flipV="1">
            <a:off x="5868144" y="4404342"/>
            <a:ext cx="2461039" cy="22687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  <a:gs pos="37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868144" y="4548359"/>
            <a:ext cx="1419989" cy="796883"/>
          </a:xfrm>
          <a:custGeom>
            <a:avLst/>
            <a:gdLst>
              <a:gd name="T0" fmla="*/ 9316 w 2921000"/>
              <a:gd name="T1" fmla="*/ 3084353 h 1760362"/>
              <a:gd name="T2" fmla="*/ 903473 w 2921000"/>
              <a:gd name="T3" fmla="*/ 2739922 h 1760362"/>
              <a:gd name="T4" fmla="*/ 2328534 w 2921000"/>
              <a:gd name="T5" fmla="*/ 2479271 h 1760362"/>
              <a:gd name="T6" fmla="*/ 2859438 w 2921000"/>
              <a:gd name="T7" fmla="*/ 2842321 h 1760362"/>
              <a:gd name="T8" fmla="*/ 3157489 w 2921000"/>
              <a:gd name="T9" fmla="*/ 3149515 h 1760362"/>
              <a:gd name="T10" fmla="*/ 3418287 w 2921000"/>
              <a:gd name="T11" fmla="*/ 3214676 h 1760362"/>
              <a:gd name="T12" fmla="*/ 4219299 w 2921000"/>
              <a:gd name="T13" fmla="*/ 3568416 h 1760362"/>
              <a:gd name="T14" fmla="*/ 4508038 w 2921000"/>
              <a:gd name="T15" fmla="*/ 3866300 h 1760362"/>
              <a:gd name="T16" fmla="*/ 4610492 w 2921000"/>
              <a:gd name="T17" fmla="*/ 3540489 h 1760362"/>
              <a:gd name="T18" fmla="*/ 4405583 w 2921000"/>
              <a:gd name="T19" fmla="*/ 3196060 h 1760362"/>
              <a:gd name="T20" fmla="*/ 3865364 w 2921000"/>
              <a:gd name="T21" fmla="*/ 2833011 h 1760362"/>
              <a:gd name="T22" fmla="*/ 3921250 w 2921000"/>
              <a:gd name="T23" fmla="*/ 2553745 h 1760362"/>
              <a:gd name="T24" fmla="*/ 4312442 w 2921000"/>
              <a:gd name="T25" fmla="*/ 2339640 h 1760362"/>
              <a:gd name="T26" fmla="*/ 4712948 w 2921000"/>
              <a:gd name="T27" fmla="*/ 2218623 h 1760362"/>
              <a:gd name="T28" fmla="*/ 5346311 w 2921000"/>
              <a:gd name="T29" fmla="*/ 2060372 h 1760362"/>
              <a:gd name="T30" fmla="*/ 5616417 w 2921000"/>
              <a:gd name="T31" fmla="*/ 1995212 h 1760362"/>
              <a:gd name="T32" fmla="*/ 5998298 w 2921000"/>
              <a:gd name="T33" fmla="*/ 1892812 h 1760362"/>
              <a:gd name="T34" fmla="*/ 6128696 w 2921000"/>
              <a:gd name="T35" fmla="*/ 1715943 h 1760362"/>
              <a:gd name="T36" fmla="*/ 6063497 w 2921000"/>
              <a:gd name="T37" fmla="*/ 1576310 h 1760362"/>
              <a:gd name="T38" fmla="*/ 5849273 w 2921000"/>
              <a:gd name="T39" fmla="*/ 1566999 h 1760362"/>
              <a:gd name="T40" fmla="*/ 4619808 w 2921000"/>
              <a:gd name="T41" fmla="*/ 1734561 h 1760362"/>
              <a:gd name="T42" fmla="*/ 4657064 w 2921000"/>
              <a:gd name="T43" fmla="*/ 1632163 h 1760362"/>
              <a:gd name="T44" fmla="*/ 5495334 w 2921000"/>
              <a:gd name="T45" fmla="*/ 1427365 h 1760362"/>
              <a:gd name="T46" fmla="*/ 5821331 w 2921000"/>
              <a:gd name="T47" fmla="*/ 1324969 h 1760362"/>
              <a:gd name="T48" fmla="*/ 6342920 w 2921000"/>
              <a:gd name="T49" fmla="*/ 1203953 h 1760362"/>
              <a:gd name="T50" fmla="*/ 6314978 w 2921000"/>
              <a:gd name="T51" fmla="*/ 943305 h 1760362"/>
              <a:gd name="T52" fmla="*/ 5672304 w 2921000"/>
              <a:gd name="T53" fmla="*/ 1017775 h 1760362"/>
              <a:gd name="T54" fmla="*/ 5197282 w 2921000"/>
              <a:gd name="T55" fmla="*/ 1045702 h 1760362"/>
              <a:gd name="T56" fmla="*/ 4535980 w 2921000"/>
              <a:gd name="T57" fmla="*/ 1176026 h 1760362"/>
              <a:gd name="T58" fmla="*/ 4591865 w 2921000"/>
              <a:gd name="T59" fmla="*/ 1027082 h 1760362"/>
              <a:gd name="T60" fmla="*/ 5029628 w 2921000"/>
              <a:gd name="T61" fmla="*/ 868831 h 1760362"/>
              <a:gd name="T62" fmla="*/ 5467393 w 2921000"/>
              <a:gd name="T63" fmla="*/ 775743 h 1760362"/>
              <a:gd name="T64" fmla="*/ 5895843 w 2921000"/>
              <a:gd name="T65" fmla="*/ 654727 h 1760362"/>
              <a:gd name="T66" fmla="*/ 5914470 w 2921000"/>
              <a:gd name="T67" fmla="*/ 440621 h 1760362"/>
              <a:gd name="T68" fmla="*/ 5476705 w 2921000"/>
              <a:gd name="T69" fmla="*/ 431313 h 1760362"/>
              <a:gd name="T70" fmla="*/ 5029628 w 2921000"/>
              <a:gd name="T71" fmla="*/ 477858 h 1760362"/>
              <a:gd name="T72" fmla="*/ 4209985 w 2921000"/>
              <a:gd name="T73" fmla="*/ 729197 h 1760362"/>
              <a:gd name="T74" fmla="*/ 4247243 w 2921000"/>
              <a:gd name="T75" fmla="*/ 608183 h 1760362"/>
              <a:gd name="T76" fmla="*/ 4796776 w 2921000"/>
              <a:gd name="T77" fmla="*/ 384769 h 1760362"/>
              <a:gd name="T78" fmla="*/ 5197282 w 2921000"/>
              <a:gd name="T79" fmla="*/ 245135 h 1760362"/>
              <a:gd name="T80" fmla="*/ 5150712 w 2921000"/>
              <a:gd name="T81" fmla="*/ 21722 h 1760362"/>
              <a:gd name="T82" fmla="*/ 4386954 w 2921000"/>
              <a:gd name="T83" fmla="*/ 114810 h 1760362"/>
              <a:gd name="T84" fmla="*/ 3800163 w 2921000"/>
              <a:gd name="T85" fmla="*/ 366150 h 1760362"/>
              <a:gd name="T86" fmla="*/ 3185431 w 2921000"/>
              <a:gd name="T87" fmla="*/ 505783 h 1760362"/>
              <a:gd name="T88" fmla="*/ 2345677 w 2921000"/>
              <a:gd name="T89" fmla="*/ 851697 h 1760362"/>
              <a:gd name="T90" fmla="*/ 1890770 w 2921000"/>
              <a:gd name="T91" fmla="*/ 1157407 h 1760362"/>
              <a:gd name="T92" fmla="*/ 9316 w 2921000"/>
              <a:gd name="T93" fmla="*/ 1259807 h 1760362"/>
              <a:gd name="T94" fmla="*/ 9316 w 2921000"/>
              <a:gd name="T95" fmla="*/ 3084353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21000"/>
              <a:gd name="T145" fmla="*/ 0 h 1760362"/>
              <a:gd name="T146" fmla="*/ 2921000 w 2921000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21000" h="1760362">
                <a:moveTo>
                  <a:pt x="4234" y="1402645"/>
                </a:moveTo>
                <a:cubicBezTo>
                  <a:pt x="313267" y="1273528"/>
                  <a:pt x="234951" y="1291872"/>
                  <a:pt x="410634" y="1246011"/>
                </a:cubicBezTo>
                <a:cubicBezTo>
                  <a:pt x="586317" y="1200150"/>
                  <a:pt x="910167" y="1119717"/>
                  <a:pt x="1058334" y="1127478"/>
                </a:cubicBezTo>
                <a:cubicBezTo>
                  <a:pt x="1206501" y="1135239"/>
                  <a:pt x="1236840" y="1241778"/>
                  <a:pt x="1299634" y="1292578"/>
                </a:cubicBezTo>
                <a:cubicBezTo>
                  <a:pt x="1362428" y="1343378"/>
                  <a:pt x="1392767" y="1404056"/>
                  <a:pt x="1435100" y="1432278"/>
                </a:cubicBezTo>
                <a:cubicBezTo>
                  <a:pt x="1477433" y="1460500"/>
                  <a:pt x="1473201" y="1430161"/>
                  <a:pt x="1553634" y="1461911"/>
                </a:cubicBezTo>
                <a:cubicBezTo>
                  <a:pt x="1634067" y="1493661"/>
                  <a:pt x="1835150" y="1573389"/>
                  <a:pt x="1917700" y="1622778"/>
                </a:cubicBezTo>
                <a:cubicBezTo>
                  <a:pt x="2000250" y="1672167"/>
                  <a:pt x="2019301" y="1760362"/>
                  <a:pt x="2048934" y="1758245"/>
                </a:cubicBezTo>
                <a:cubicBezTo>
                  <a:pt x="2078567" y="1756128"/>
                  <a:pt x="2103261" y="1660878"/>
                  <a:pt x="2095500" y="1610078"/>
                </a:cubicBezTo>
                <a:cubicBezTo>
                  <a:pt x="2087739" y="1559278"/>
                  <a:pt x="2058811" y="1507067"/>
                  <a:pt x="2002367" y="1453445"/>
                </a:cubicBezTo>
                <a:cubicBezTo>
                  <a:pt x="1945923" y="1399823"/>
                  <a:pt x="1793523" y="1337028"/>
                  <a:pt x="1756834" y="1288345"/>
                </a:cubicBezTo>
                <a:cubicBezTo>
                  <a:pt x="1720145" y="1239662"/>
                  <a:pt x="1748367" y="1198740"/>
                  <a:pt x="1782234" y="1161345"/>
                </a:cubicBezTo>
                <a:cubicBezTo>
                  <a:pt x="1816101" y="1123951"/>
                  <a:pt x="1900062" y="1089378"/>
                  <a:pt x="1960034" y="1063978"/>
                </a:cubicBezTo>
                <a:cubicBezTo>
                  <a:pt x="2020006" y="1038578"/>
                  <a:pt x="2063750" y="1030112"/>
                  <a:pt x="2142067" y="1008945"/>
                </a:cubicBezTo>
                <a:cubicBezTo>
                  <a:pt x="2220384" y="987778"/>
                  <a:pt x="2429934" y="936978"/>
                  <a:pt x="2429934" y="936978"/>
                </a:cubicBezTo>
                <a:cubicBezTo>
                  <a:pt x="2498373" y="920045"/>
                  <a:pt x="2503311" y="920045"/>
                  <a:pt x="2552700" y="907345"/>
                </a:cubicBezTo>
                <a:cubicBezTo>
                  <a:pt x="2602089" y="894645"/>
                  <a:pt x="2687461" y="881945"/>
                  <a:pt x="2726267" y="860778"/>
                </a:cubicBezTo>
                <a:cubicBezTo>
                  <a:pt x="2765073" y="839611"/>
                  <a:pt x="2780595" y="804334"/>
                  <a:pt x="2785534" y="780345"/>
                </a:cubicBezTo>
                <a:cubicBezTo>
                  <a:pt x="2790473" y="756356"/>
                  <a:pt x="2777067" y="728134"/>
                  <a:pt x="2755900" y="716845"/>
                </a:cubicBezTo>
                <a:cubicBezTo>
                  <a:pt x="2734733" y="705556"/>
                  <a:pt x="2767895" y="700617"/>
                  <a:pt x="2658534" y="712611"/>
                </a:cubicBezTo>
                <a:cubicBezTo>
                  <a:pt x="2549173" y="724605"/>
                  <a:pt x="2190045" y="783872"/>
                  <a:pt x="2099734" y="788811"/>
                </a:cubicBezTo>
                <a:cubicBezTo>
                  <a:pt x="2009423" y="793750"/>
                  <a:pt x="2050345" y="765528"/>
                  <a:pt x="2116667" y="742245"/>
                </a:cubicBezTo>
                <a:cubicBezTo>
                  <a:pt x="2182989" y="718962"/>
                  <a:pt x="2409473" y="672394"/>
                  <a:pt x="2497667" y="649111"/>
                </a:cubicBezTo>
                <a:cubicBezTo>
                  <a:pt x="2585861" y="625828"/>
                  <a:pt x="2581629" y="619478"/>
                  <a:pt x="2645834" y="602545"/>
                </a:cubicBezTo>
                <a:cubicBezTo>
                  <a:pt x="2710039" y="585612"/>
                  <a:pt x="2845506" y="576439"/>
                  <a:pt x="2882900" y="547511"/>
                </a:cubicBezTo>
                <a:cubicBezTo>
                  <a:pt x="2920294" y="518583"/>
                  <a:pt x="2921000" y="443089"/>
                  <a:pt x="2870200" y="428978"/>
                </a:cubicBezTo>
                <a:cubicBezTo>
                  <a:pt x="2819400" y="414867"/>
                  <a:pt x="2662767" y="455084"/>
                  <a:pt x="2578100" y="462845"/>
                </a:cubicBezTo>
                <a:cubicBezTo>
                  <a:pt x="2493433" y="470606"/>
                  <a:pt x="2448278" y="463551"/>
                  <a:pt x="2362200" y="475545"/>
                </a:cubicBezTo>
                <a:cubicBezTo>
                  <a:pt x="2276122" y="487539"/>
                  <a:pt x="2107495" y="536222"/>
                  <a:pt x="2061634" y="534811"/>
                </a:cubicBezTo>
                <a:cubicBezTo>
                  <a:pt x="2015773" y="533400"/>
                  <a:pt x="2049640" y="490361"/>
                  <a:pt x="2087034" y="467078"/>
                </a:cubicBezTo>
                <a:cubicBezTo>
                  <a:pt x="2124428" y="443795"/>
                  <a:pt x="2219678" y="414161"/>
                  <a:pt x="2286000" y="395111"/>
                </a:cubicBezTo>
                <a:cubicBezTo>
                  <a:pt x="2352322" y="376061"/>
                  <a:pt x="2419350" y="369006"/>
                  <a:pt x="2484967" y="352778"/>
                </a:cubicBezTo>
                <a:cubicBezTo>
                  <a:pt x="2550584" y="336550"/>
                  <a:pt x="2645833" y="323145"/>
                  <a:pt x="2679700" y="297745"/>
                </a:cubicBezTo>
                <a:cubicBezTo>
                  <a:pt x="2713567" y="272345"/>
                  <a:pt x="2719917" y="217311"/>
                  <a:pt x="2688167" y="200378"/>
                </a:cubicBezTo>
                <a:cubicBezTo>
                  <a:pt x="2656417" y="183445"/>
                  <a:pt x="2556228" y="193323"/>
                  <a:pt x="2489200" y="196145"/>
                </a:cubicBezTo>
                <a:cubicBezTo>
                  <a:pt x="2422172" y="198967"/>
                  <a:pt x="2381956" y="194733"/>
                  <a:pt x="2286000" y="217311"/>
                </a:cubicBezTo>
                <a:cubicBezTo>
                  <a:pt x="2190045" y="239889"/>
                  <a:pt x="1972734" y="321733"/>
                  <a:pt x="1913467" y="331611"/>
                </a:cubicBezTo>
                <a:cubicBezTo>
                  <a:pt x="1854200" y="341489"/>
                  <a:pt x="1885950" y="302684"/>
                  <a:pt x="1930400" y="276578"/>
                </a:cubicBezTo>
                <a:cubicBezTo>
                  <a:pt x="1974850" y="250473"/>
                  <a:pt x="2108200" y="202495"/>
                  <a:pt x="2180167" y="174978"/>
                </a:cubicBezTo>
                <a:cubicBezTo>
                  <a:pt x="2252134" y="147461"/>
                  <a:pt x="2335389" y="138995"/>
                  <a:pt x="2362200" y="111478"/>
                </a:cubicBezTo>
                <a:cubicBezTo>
                  <a:pt x="2389011" y="83961"/>
                  <a:pt x="2402417" y="19756"/>
                  <a:pt x="2341034" y="9878"/>
                </a:cubicBezTo>
                <a:cubicBezTo>
                  <a:pt x="2279651" y="0"/>
                  <a:pt x="2096206" y="26106"/>
                  <a:pt x="1993900" y="52211"/>
                </a:cubicBezTo>
                <a:cubicBezTo>
                  <a:pt x="1891594" y="78317"/>
                  <a:pt x="1818217" y="136878"/>
                  <a:pt x="1727200" y="166511"/>
                </a:cubicBezTo>
                <a:cubicBezTo>
                  <a:pt x="1636183" y="196144"/>
                  <a:pt x="1557979" y="193210"/>
                  <a:pt x="1447800" y="230011"/>
                </a:cubicBezTo>
                <a:cubicBezTo>
                  <a:pt x="1337621" y="266812"/>
                  <a:pt x="1164198" y="337930"/>
                  <a:pt x="1066126" y="387319"/>
                </a:cubicBezTo>
                <a:cubicBezTo>
                  <a:pt x="968054" y="436708"/>
                  <a:pt x="1036349" y="495413"/>
                  <a:pt x="859367" y="526345"/>
                </a:cubicBezTo>
                <a:cubicBezTo>
                  <a:pt x="682385" y="557277"/>
                  <a:pt x="158751" y="508000"/>
                  <a:pt x="4234" y="572911"/>
                </a:cubicBezTo>
                <a:cubicBezTo>
                  <a:pt x="8467" y="798688"/>
                  <a:pt x="0" y="1226962"/>
                  <a:pt x="4234" y="1402645"/>
                </a:cubicBezTo>
                <a:close/>
              </a:path>
            </a:pathLst>
          </a:custGeom>
          <a:solidFill>
            <a:srgbClr val="37609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R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 rot="-3011063">
            <a:off x="5917963" y="5707359"/>
            <a:ext cx="1645713" cy="855673"/>
          </a:xfrm>
          <a:custGeom>
            <a:avLst/>
            <a:gdLst>
              <a:gd name="T0" fmla="*/ 1411233 w 3634808"/>
              <a:gd name="T1" fmla="*/ 3215576 h 1760362"/>
              <a:gd name="T2" fmla="*/ 2474421 w 3634808"/>
              <a:gd name="T3" fmla="*/ 2740249 h 1760362"/>
              <a:gd name="T4" fmla="*/ 3899732 w 3634808"/>
              <a:gd name="T5" fmla="*/ 2479569 h 1760362"/>
              <a:gd name="T6" fmla="*/ 4441162 w 3634808"/>
              <a:gd name="T7" fmla="*/ 2886611 h 1760362"/>
              <a:gd name="T8" fmla="*/ 4728835 w 3634808"/>
              <a:gd name="T9" fmla="*/ 3149892 h 1760362"/>
              <a:gd name="T10" fmla="*/ 4989679 w 3634808"/>
              <a:gd name="T11" fmla="*/ 3215059 h 1760362"/>
              <a:gd name="T12" fmla="*/ 5790834 w 3634808"/>
              <a:gd name="T13" fmla="*/ 3568842 h 1760362"/>
              <a:gd name="T14" fmla="*/ 6079625 w 3634808"/>
              <a:gd name="T15" fmla="*/ 3866762 h 1760362"/>
              <a:gd name="T16" fmla="*/ 6182097 w 3634808"/>
              <a:gd name="T17" fmla="*/ 3540910 h 1760362"/>
              <a:gd name="T18" fmla="*/ 5977150 w 3634808"/>
              <a:gd name="T19" fmla="*/ 3196442 h 1760362"/>
              <a:gd name="T20" fmla="*/ 5436835 w 3634808"/>
              <a:gd name="T21" fmla="*/ 2833352 h 1760362"/>
              <a:gd name="T22" fmla="*/ 5492730 w 3634808"/>
              <a:gd name="T23" fmla="*/ 2554051 h 1760362"/>
              <a:gd name="T24" fmla="*/ 5883992 w 3634808"/>
              <a:gd name="T25" fmla="*/ 2339918 h 1760362"/>
              <a:gd name="T26" fmla="*/ 6284571 w 3634808"/>
              <a:gd name="T27" fmla="*/ 2218891 h 1760362"/>
              <a:gd name="T28" fmla="*/ 6918043 w 3634808"/>
              <a:gd name="T29" fmla="*/ 2060618 h 1760362"/>
              <a:gd name="T30" fmla="*/ 7188196 w 3634808"/>
              <a:gd name="T31" fmla="*/ 1995448 h 1760362"/>
              <a:gd name="T32" fmla="*/ 7570147 w 3634808"/>
              <a:gd name="T33" fmla="*/ 1893039 h 1760362"/>
              <a:gd name="T34" fmla="*/ 7700568 w 3634808"/>
              <a:gd name="T35" fmla="*/ 1716147 h 1760362"/>
              <a:gd name="T36" fmla="*/ 7635356 w 3634808"/>
              <a:gd name="T37" fmla="*/ 1576496 h 1760362"/>
              <a:gd name="T38" fmla="*/ 7421093 w 3634808"/>
              <a:gd name="T39" fmla="*/ 1567185 h 1760362"/>
              <a:gd name="T40" fmla="*/ 6191411 w 3634808"/>
              <a:gd name="T41" fmla="*/ 1734768 h 1760362"/>
              <a:gd name="T42" fmla="*/ 6228676 w 3634808"/>
              <a:gd name="T43" fmla="*/ 1632358 h 1760362"/>
              <a:gd name="T44" fmla="*/ 7067094 w 3634808"/>
              <a:gd name="T45" fmla="*/ 1427536 h 1760362"/>
              <a:gd name="T46" fmla="*/ 7393149 w 3634808"/>
              <a:gd name="T47" fmla="*/ 1325129 h 1760362"/>
              <a:gd name="T48" fmla="*/ 7914829 w 3634808"/>
              <a:gd name="T49" fmla="*/ 1204095 h 1760362"/>
              <a:gd name="T50" fmla="*/ 7886880 w 3634808"/>
              <a:gd name="T51" fmla="*/ 943417 h 1760362"/>
              <a:gd name="T52" fmla="*/ 7244093 w 3634808"/>
              <a:gd name="T53" fmla="*/ 1017896 h 1760362"/>
              <a:gd name="T54" fmla="*/ 6768989 w 3634808"/>
              <a:gd name="T55" fmla="*/ 1045827 h 1760362"/>
              <a:gd name="T56" fmla="*/ 6107569 w 3634808"/>
              <a:gd name="T57" fmla="*/ 1176166 h 1760362"/>
              <a:gd name="T58" fmla="*/ 6163465 w 3634808"/>
              <a:gd name="T59" fmla="*/ 1027206 h 1760362"/>
              <a:gd name="T60" fmla="*/ 6601305 w 3634808"/>
              <a:gd name="T61" fmla="*/ 868934 h 1760362"/>
              <a:gd name="T62" fmla="*/ 7039146 w 3634808"/>
              <a:gd name="T63" fmla="*/ 775834 h 1760362"/>
              <a:gd name="T64" fmla="*/ 7467673 w 3634808"/>
              <a:gd name="T65" fmla="*/ 654806 h 1760362"/>
              <a:gd name="T66" fmla="*/ 7486303 w 3634808"/>
              <a:gd name="T67" fmla="*/ 440674 h 1760362"/>
              <a:gd name="T68" fmla="*/ 7048462 w 3634808"/>
              <a:gd name="T69" fmla="*/ 431366 h 1760362"/>
              <a:gd name="T70" fmla="*/ 6601305 w 3634808"/>
              <a:gd name="T71" fmla="*/ 477915 h 1760362"/>
              <a:gd name="T72" fmla="*/ 5781518 w 3634808"/>
              <a:gd name="T73" fmla="*/ 729283 h 1760362"/>
              <a:gd name="T74" fmla="*/ 5818780 w 3634808"/>
              <a:gd name="T75" fmla="*/ 608256 h 1760362"/>
              <a:gd name="T76" fmla="*/ 6368410 w 3634808"/>
              <a:gd name="T77" fmla="*/ 384814 h 1760362"/>
              <a:gd name="T78" fmla="*/ 6768989 w 3634808"/>
              <a:gd name="T79" fmla="*/ 245166 h 1760362"/>
              <a:gd name="T80" fmla="*/ 6722413 w 3634808"/>
              <a:gd name="T81" fmla="*/ 21724 h 1760362"/>
              <a:gd name="T82" fmla="*/ 5958517 w 3634808"/>
              <a:gd name="T83" fmla="*/ 114821 h 1760362"/>
              <a:gd name="T84" fmla="*/ 5371623 w 3634808"/>
              <a:gd name="T85" fmla="*/ 366193 h 1760362"/>
              <a:gd name="T86" fmla="*/ 4756782 w 3634808"/>
              <a:gd name="T87" fmla="*/ 505844 h 1760362"/>
              <a:gd name="T88" fmla="*/ 4200829 w 3634808"/>
              <a:gd name="T89" fmla="*/ 741954 h 1760362"/>
              <a:gd name="T90" fmla="*/ 3461890 w 3634808"/>
              <a:gd name="T91" fmla="*/ 1157546 h 1760362"/>
              <a:gd name="T92" fmla="*/ 0 w 3634808"/>
              <a:gd name="T93" fmla="*/ 1455247 h 1760362"/>
              <a:gd name="T94" fmla="*/ 1411233 w 3634808"/>
              <a:gd name="T95" fmla="*/ 3215576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634808"/>
              <a:gd name="T145" fmla="*/ 0 h 1760362"/>
              <a:gd name="T146" fmla="*/ 3634808 w 3634808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634808" h="1760362">
                <a:moveTo>
                  <a:pt x="641301" y="1462146"/>
                </a:moveTo>
                <a:cubicBezTo>
                  <a:pt x="891150" y="1323036"/>
                  <a:pt x="935968" y="1301789"/>
                  <a:pt x="1124442" y="1246011"/>
                </a:cubicBezTo>
                <a:cubicBezTo>
                  <a:pt x="1312916" y="1190233"/>
                  <a:pt x="1623185" y="1116386"/>
                  <a:pt x="1772142" y="1127478"/>
                </a:cubicBezTo>
                <a:cubicBezTo>
                  <a:pt x="1921099" y="1138570"/>
                  <a:pt x="1919923" y="1193800"/>
                  <a:pt x="2018182" y="1312563"/>
                </a:cubicBezTo>
                <a:cubicBezTo>
                  <a:pt x="2107211" y="1405003"/>
                  <a:pt x="2107365" y="1407387"/>
                  <a:pt x="2148908" y="1432278"/>
                </a:cubicBezTo>
                <a:cubicBezTo>
                  <a:pt x="2190451" y="1457169"/>
                  <a:pt x="2187009" y="1430161"/>
                  <a:pt x="2267442" y="1461911"/>
                </a:cubicBezTo>
                <a:cubicBezTo>
                  <a:pt x="2347875" y="1493661"/>
                  <a:pt x="2548958" y="1573389"/>
                  <a:pt x="2631508" y="1622778"/>
                </a:cubicBezTo>
                <a:cubicBezTo>
                  <a:pt x="2714058" y="1672167"/>
                  <a:pt x="2733109" y="1760362"/>
                  <a:pt x="2762742" y="1758245"/>
                </a:cubicBezTo>
                <a:cubicBezTo>
                  <a:pt x="2792375" y="1756128"/>
                  <a:pt x="2817069" y="1660878"/>
                  <a:pt x="2809308" y="1610078"/>
                </a:cubicBezTo>
                <a:cubicBezTo>
                  <a:pt x="2801547" y="1559278"/>
                  <a:pt x="2772619" y="1507067"/>
                  <a:pt x="2716175" y="1453445"/>
                </a:cubicBezTo>
                <a:cubicBezTo>
                  <a:pt x="2659731" y="1399823"/>
                  <a:pt x="2507331" y="1337028"/>
                  <a:pt x="2470642" y="1288345"/>
                </a:cubicBezTo>
                <a:cubicBezTo>
                  <a:pt x="2433953" y="1239662"/>
                  <a:pt x="2462175" y="1198740"/>
                  <a:pt x="2496042" y="1161345"/>
                </a:cubicBezTo>
                <a:cubicBezTo>
                  <a:pt x="2529909" y="1123951"/>
                  <a:pt x="2613870" y="1089378"/>
                  <a:pt x="2673842" y="1063978"/>
                </a:cubicBezTo>
                <a:cubicBezTo>
                  <a:pt x="2733814" y="1038578"/>
                  <a:pt x="2777558" y="1030112"/>
                  <a:pt x="2855875" y="1008945"/>
                </a:cubicBezTo>
                <a:cubicBezTo>
                  <a:pt x="2934192" y="987778"/>
                  <a:pt x="3143742" y="936978"/>
                  <a:pt x="3143742" y="936978"/>
                </a:cubicBezTo>
                <a:cubicBezTo>
                  <a:pt x="3212181" y="920045"/>
                  <a:pt x="3217119" y="920045"/>
                  <a:pt x="3266508" y="907345"/>
                </a:cubicBezTo>
                <a:cubicBezTo>
                  <a:pt x="3315897" y="894645"/>
                  <a:pt x="3401269" y="881945"/>
                  <a:pt x="3440075" y="860778"/>
                </a:cubicBezTo>
                <a:cubicBezTo>
                  <a:pt x="3478881" y="839611"/>
                  <a:pt x="3494403" y="804334"/>
                  <a:pt x="3499342" y="780345"/>
                </a:cubicBezTo>
                <a:cubicBezTo>
                  <a:pt x="3504281" y="756356"/>
                  <a:pt x="3490875" y="728134"/>
                  <a:pt x="3469708" y="716845"/>
                </a:cubicBezTo>
                <a:cubicBezTo>
                  <a:pt x="3448541" y="705556"/>
                  <a:pt x="3481703" y="700617"/>
                  <a:pt x="3372342" y="712611"/>
                </a:cubicBezTo>
                <a:cubicBezTo>
                  <a:pt x="3262981" y="724605"/>
                  <a:pt x="2903853" y="783872"/>
                  <a:pt x="2813542" y="788811"/>
                </a:cubicBezTo>
                <a:cubicBezTo>
                  <a:pt x="2723231" y="793750"/>
                  <a:pt x="2764153" y="765528"/>
                  <a:pt x="2830475" y="742245"/>
                </a:cubicBezTo>
                <a:cubicBezTo>
                  <a:pt x="2896797" y="718962"/>
                  <a:pt x="3123281" y="672394"/>
                  <a:pt x="3211475" y="649111"/>
                </a:cubicBezTo>
                <a:cubicBezTo>
                  <a:pt x="3299669" y="625828"/>
                  <a:pt x="3295437" y="619478"/>
                  <a:pt x="3359642" y="602545"/>
                </a:cubicBezTo>
                <a:cubicBezTo>
                  <a:pt x="3423847" y="585612"/>
                  <a:pt x="3559314" y="576439"/>
                  <a:pt x="3596708" y="547511"/>
                </a:cubicBezTo>
                <a:cubicBezTo>
                  <a:pt x="3634102" y="518583"/>
                  <a:pt x="3634808" y="443089"/>
                  <a:pt x="3584008" y="428978"/>
                </a:cubicBezTo>
                <a:cubicBezTo>
                  <a:pt x="3533208" y="414867"/>
                  <a:pt x="3376575" y="455084"/>
                  <a:pt x="3291908" y="462845"/>
                </a:cubicBezTo>
                <a:cubicBezTo>
                  <a:pt x="3207241" y="470606"/>
                  <a:pt x="3162086" y="463551"/>
                  <a:pt x="3076008" y="475545"/>
                </a:cubicBezTo>
                <a:cubicBezTo>
                  <a:pt x="2989930" y="487539"/>
                  <a:pt x="2821303" y="536222"/>
                  <a:pt x="2775442" y="534811"/>
                </a:cubicBezTo>
                <a:cubicBezTo>
                  <a:pt x="2729581" y="533400"/>
                  <a:pt x="2763448" y="490361"/>
                  <a:pt x="2800842" y="467078"/>
                </a:cubicBezTo>
                <a:cubicBezTo>
                  <a:pt x="2838236" y="443795"/>
                  <a:pt x="2933486" y="414161"/>
                  <a:pt x="2999808" y="395111"/>
                </a:cubicBezTo>
                <a:cubicBezTo>
                  <a:pt x="3066130" y="376061"/>
                  <a:pt x="3133158" y="369006"/>
                  <a:pt x="3198775" y="352778"/>
                </a:cubicBezTo>
                <a:cubicBezTo>
                  <a:pt x="3264392" y="336550"/>
                  <a:pt x="3359641" y="323145"/>
                  <a:pt x="3393508" y="297745"/>
                </a:cubicBezTo>
                <a:cubicBezTo>
                  <a:pt x="3427375" y="272345"/>
                  <a:pt x="3433725" y="217311"/>
                  <a:pt x="3401975" y="200378"/>
                </a:cubicBezTo>
                <a:cubicBezTo>
                  <a:pt x="3370225" y="183445"/>
                  <a:pt x="3270036" y="193323"/>
                  <a:pt x="3203008" y="196145"/>
                </a:cubicBezTo>
                <a:cubicBezTo>
                  <a:pt x="3135980" y="198967"/>
                  <a:pt x="3095764" y="194733"/>
                  <a:pt x="2999808" y="217311"/>
                </a:cubicBezTo>
                <a:cubicBezTo>
                  <a:pt x="2903853" y="239889"/>
                  <a:pt x="2686542" y="321733"/>
                  <a:pt x="2627275" y="331611"/>
                </a:cubicBezTo>
                <a:cubicBezTo>
                  <a:pt x="2568008" y="341489"/>
                  <a:pt x="2599758" y="302684"/>
                  <a:pt x="2644208" y="276578"/>
                </a:cubicBezTo>
                <a:cubicBezTo>
                  <a:pt x="2688658" y="250473"/>
                  <a:pt x="2822008" y="202495"/>
                  <a:pt x="2893975" y="174978"/>
                </a:cubicBezTo>
                <a:cubicBezTo>
                  <a:pt x="2965942" y="147461"/>
                  <a:pt x="3049197" y="138995"/>
                  <a:pt x="3076008" y="111478"/>
                </a:cubicBezTo>
                <a:cubicBezTo>
                  <a:pt x="3102819" y="83961"/>
                  <a:pt x="3116225" y="19756"/>
                  <a:pt x="3054842" y="9878"/>
                </a:cubicBezTo>
                <a:cubicBezTo>
                  <a:pt x="2993459" y="0"/>
                  <a:pt x="2810014" y="26106"/>
                  <a:pt x="2707708" y="52211"/>
                </a:cubicBezTo>
                <a:cubicBezTo>
                  <a:pt x="2605402" y="78317"/>
                  <a:pt x="2532025" y="136878"/>
                  <a:pt x="2441008" y="166511"/>
                </a:cubicBezTo>
                <a:cubicBezTo>
                  <a:pt x="2349991" y="196144"/>
                  <a:pt x="2250281" y="201534"/>
                  <a:pt x="2161608" y="230011"/>
                </a:cubicBezTo>
                <a:cubicBezTo>
                  <a:pt x="2072935" y="258488"/>
                  <a:pt x="2007040" y="287983"/>
                  <a:pt x="1908968" y="337372"/>
                </a:cubicBezTo>
                <a:cubicBezTo>
                  <a:pt x="1715605" y="432964"/>
                  <a:pt x="1891336" y="472289"/>
                  <a:pt x="1573175" y="526345"/>
                </a:cubicBezTo>
                <a:cubicBezTo>
                  <a:pt x="1255014" y="580401"/>
                  <a:pt x="154517" y="596800"/>
                  <a:pt x="0" y="661711"/>
                </a:cubicBezTo>
                <a:cubicBezTo>
                  <a:pt x="145515" y="858706"/>
                  <a:pt x="445723" y="1201813"/>
                  <a:pt x="641301" y="1462146"/>
                </a:cubicBezTo>
                <a:close/>
              </a:path>
            </a:pathLst>
          </a:custGeom>
          <a:solidFill>
            <a:srgbClr val="558ED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R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 rot="-7568357">
            <a:off x="7135944" y="5439013"/>
            <a:ext cx="1829736" cy="855672"/>
          </a:xfrm>
          <a:custGeom>
            <a:avLst/>
            <a:gdLst>
              <a:gd name="T0" fmla="*/ 2474445 w 4041551"/>
              <a:gd name="T1" fmla="*/ 3084719 h 1760362"/>
              <a:gd name="T2" fmla="*/ 3368494 w 4041551"/>
              <a:gd name="T3" fmla="*/ 2740249 h 1760362"/>
              <a:gd name="T4" fmla="*/ 4793386 w 4041551"/>
              <a:gd name="T5" fmla="*/ 2479569 h 1760362"/>
              <a:gd name="T6" fmla="*/ 5324228 w 4041551"/>
              <a:gd name="T7" fmla="*/ 2842659 h 1760362"/>
              <a:gd name="T8" fmla="*/ 5622244 w 4041551"/>
              <a:gd name="T9" fmla="*/ 3149892 h 1760362"/>
              <a:gd name="T10" fmla="*/ 5883010 w 4041551"/>
              <a:gd name="T11" fmla="*/ 3215059 h 1760362"/>
              <a:gd name="T12" fmla="*/ 6683928 w 4041551"/>
              <a:gd name="T13" fmla="*/ 3568842 h 1760362"/>
              <a:gd name="T14" fmla="*/ 6972634 w 4041551"/>
              <a:gd name="T15" fmla="*/ 3866762 h 1760362"/>
              <a:gd name="T16" fmla="*/ 7075074 w 4041551"/>
              <a:gd name="T17" fmla="*/ 3540910 h 1760362"/>
              <a:gd name="T18" fmla="*/ 6870189 w 4041551"/>
              <a:gd name="T19" fmla="*/ 3196442 h 1760362"/>
              <a:gd name="T20" fmla="*/ 6330034 w 4041551"/>
              <a:gd name="T21" fmla="*/ 2833352 h 1760362"/>
              <a:gd name="T22" fmla="*/ 6385911 w 4041551"/>
              <a:gd name="T23" fmla="*/ 2554051 h 1760362"/>
              <a:gd name="T24" fmla="*/ 6777059 w 4041551"/>
              <a:gd name="T25" fmla="*/ 2339918 h 1760362"/>
              <a:gd name="T26" fmla="*/ 7177518 w 4041551"/>
              <a:gd name="T27" fmla="*/ 2218891 h 1760362"/>
              <a:gd name="T28" fmla="*/ 7810803 w 4041551"/>
              <a:gd name="T29" fmla="*/ 2060618 h 1760362"/>
              <a:gd name="T30" fmla="*/ 8080882 w 4041551"/>
              <a:gd name="T31" fmla="*/ 1995448 h 1760362"/>
              <a:gd name="T32" fmla="*/ 8462715 w 4041551"/>
              <a:gd name="T33" fmla="*/ 1893039 h 1760362"/>
              <a:gd name="T34" fmla="*/ 8593099 w 4041551"/>
              <a:gd name="T35" fmla="*/ 1716147 h 1760362"/>
              <a:gd name="T36" fmla="*/ 8527906 w 4041551"/>
              <a:gd name="T37" fmla="*/ 1576496 h 1760362"/>
              <a:gd name="T38" fmla="*/ 8313708 w 4041551"/>
              <a:gd name="T39" fmla="*/ 1567185 h 1760362"/>
              <a:gd name="T40" fmla="*/ 7084388 w 4041551"/>
              <a:gd name="T41" fmla="*/ 1734768 h 1760362"/>
              <a:gd name="T42" fmla="*/ 7121641 w 4041551"/>
              <a:gd name="T43" fmla="*/ 1632358 h 1760362"/>
              <a:gd name="T44" fmla="*/ 7959811 w 4041551"/>
              <a:gd name="T45" fmla="*/ 1427536 h 1760362"/>
              <a:gd name="T46" fmla="*/ 8285769 w 4041551"/>
              <a:gd name="T47" fmla="*/ 1325129 h 1760362"/>
              <a:gd name="T48" fmla="*/ 8807296 w 4041551"/>
              <a:gd name="T49" fmla="*/ 1204095 h 1760362"/>
              <a:gd name="T50" fmla="*/ 8779358 w 4041551"/>
              <a:gd name="T51" fmla="*/ 943417 h 1760362"/>
              <a:gd name="T52" fmla="*/ 8136760 w 4041551"/>
              <a:gd name="T53" fmla="*/ 1017896 h 1760362"/>
              <a:gd name="T54" fmla="*/ 7661795 w 4041551"/>
              <a:gd name="T55" fmla="*/ 1045827 h 1760362"/>
              <a:gd name="T56" fmla="*/ 7000572 w 4041551"/>
              <a:gd name="T57" fmla="*/ 1176166 h 1760362"/>
              <a:gd name="T58" fmla="*/ 7056450 w 4041551"/>
              <a:gd name="T59" fmla="*/ 1027206 h 1760362"/>
              <a:gd name="T60" fmla="*/ 7494161 w 4041551"/>
              <a:gd name="T61" fmla="*/ 868934 h 1760362"/>
              <a:gd name="T62" fmla="*/ 7931872 w 4041551"/>
              <a:gd name="T63" fmla="*/ 775834 h 1760362"/>
              <a:gd name="T64" fmla="*/ 8360271 w 4041551"/>
              <a:gd name="T65" fmla="*/ 654806 h 1760362"/>
              <a:gd name="T66" fmla="*/ 8378899 w 4041551"/>
              <a:gd name="T67" fmla="*/ 440674 h 1760362"/>
              <a:gd name="T68" fmla="*/ 7941186 w 4041551"/>
              <a:gd name="T69" fmla="*/ 431366 h 1760362"/>
              <a:gd name="T70" fmla="*/ 7494161 w 4041551"/>
              <a:gd name="T71" fmla="*/ 477915 h 1760362"/>
              <a:gd name="T72" fmla="*/ 6674616 w 4041551"/>
              <a:gd name="T73" fmla="*/ 729283 h 1760362"/>
              <a:gd name="T74" fmla="*/ 6711867 w 4041551"/>
              <a:gd name="T75" fmla="*/ 608256 h 1760362"/>
              <a:gd name="T76" fmla="*/ 7261336 w 4041551"/>
              <a:gd name="T77" fmla="*/ 384814 h 1760362"/>
              <a:gd name="T78" fmla="*/ 7661795 w 4041551"/>
              <a:gd name="T79" fmla="*/ 245166 h 1760362"/>
              <a:gd name="T80" fmla="*/ 7615231 w 4041551"/>
              <a:gd name="T81" fmla="*/ 21724 h 1760362"/>
              <a:gd name="T82" fmla="*/ 6851562 w 4041551"/>
              <a:gd name="T83" fmla="*/ 114821 h 1760362"/>
              <a:gd name="T84" fmla="*/ 6264842 w 4041551"/>
              <a:gd name="T85" fmla="*/ 366193 h 1760362"/>
              <a:gd name="T86" fmla="*/ 5650184 w 4041551"/>
              <a:gd name="T87" fmla="*/ 505844 h 1760362"/>
              <a:gd name="T88" fmla="*/ 5162714 w 4041551"/>
              <a:gd name="T89" fmla="*/ 738653 h 1760362"/>
              <a:gd name="T90" fmla="*/ 4355672 w 4041551"/>
              <a:gd name="T91" fmla="*/ 1157546 h 1760362"/>
              <a:gd name="T92" fmla="*/ 1076815 w 4041551"/>
              <a:gd name="T93" fmla="*/ 926535 h 1760362"/>
              <a:gd name="T94" fmla="*/ 2474445 w 4041551"/>
              <a:gd name="T95" fmla="*/ 3084719 h 17603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041551"/>
              <a:gd name="T145" fmla="*/ 0 h 1760362"/>
              <a:gd name="T146" fmla="*/ 4041551 w 4041551"/>
              <a:gd name="T147" fmla="*/ 1760362 h 176036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041551" h="1760362">
                <a:moveTo>
                  <a:pt x="1124785" y="1402645"/>
                </a:moveTo>
                <a:cubicBezTo>
                  <a:pt x="1433818" y="1273528"/>
                  <a:pt x="1355502" y="1291872"/>
                  <a:pt x="1531185" y="1246011"/>
                </a:cubicBezTo>
                <a:cubicBezTo>
                  <a:pt x="1706868" y="1200150"/>
                  <a:pt x="2030718" y="1119717"/>
                  <a:pt x="2178885" y="1127478"/>
                </a:cubicBezTo>
                <a:cubicBezTo>
                  <a:pt x="2327052" y="1135239"/>
                  <a:pt x="2357391" y="1241778"/>
                  <a:pt x="2420185" y="1292578"/>
                </a:cubicBezTo>
                <a:cubicBezTo>
                  <a:pt x="2482979" y="1343378"/>
                  <a:pt x="2513318" y="1404056"/>
                  <a:pt x="2555651" y="1432278"/>
                </a:cubicBezTo>
                <a:cubicBezTo>
                  <a:pt x="2597984" y="1460500"/>
                  <a:pt x="2593752" y="1430161"/>
                  <a:pt x="2674185" y="1461911"/>
                </a:cubicBezTo>
                <a:cubicBezTo>
                  <a:pt x="2754618" y="1493661"/>
                  <a:pt x="2955701" y="1573389"/>
                  <a:pt x="3038251" y="1622778"/>
                </a:cubicBezTo>
                <a:cubicBezTo>
                  <a:pt x="3120801" y="1672167"/>
                  <a:pt x="3139852" y="1760362"/>
                  <a:pt x="3169485" y="1758245"/>
                </a:cubicBezTo>
                <a:cubicBezTo>
                  <a:pt x="3199118" y="1756128"/>
                  <a:pt x="3223812" y="1660878"/>
                  <a:pt x="3216051" y="1610078"/>
                </a:cubicBezTo>
                <a:cubicBezTo>
                  <a:pt x="3208290" y="1559278"/>
                  <a:pt x="3179362" y="1507067"/>
                  <a:pt x="3122918" y="1453445"/>
                </a:cubicBezTo>
                <a:cubicBezTo>
                  <a:pt x="3066474" y="1399823"/>
                  <a:pt x="2914074" y="1337028"/>
                  <a:pt x="2877385" y="1288345"/>
                </a:cubicBezTo>
                <a:cubicBezTo>
                  <a:pt x="2840696" y="1239662"/>
                  <a:pt x="2868918" y="1198740"/>
                  <a:pt x="2902785" y="1161345"/>
                </a:cubicBezTo>
                <a:cubicBezTo>
                  <a:pt x="2936652" y="1123951"/>
                  <a:pt x="3020613" y="1089378"/>
                  <a:pt x="3080585" y="1063978"/>
                </a:cubicBezTo>
                <a:cubicBezTo>
                  <a:pt x="3140557" y="1038578"/>
                  <a:pt x="3184301" y="1030112"/>
                  <a:pt x="3262618" y="1008945"/>
                </a:cubicBezTo>
                <a:cubicBezTo>
                  <a:pt x="3340935" y="987778"/>
                  <a:pt x="3550485" y="936978"/>
                  <a:pt x="3550485" y="936978"/>
                </a:cubicBezTo>
                <a:cubicBezTo>
                  <a:pt x="3618924" y="920045"/>
                  <a:pt x="3623862" y="920045"/>
                  <a:pt x="3673251" y="907345"/>
                </a:cubicBezTo>
                <a:cubicBezTo>
                  <a:pt x="3722640" y="894645"/>
                  <a:pt x="3808012" y="881945"/>
                  <a:pt x="3846818" y="860778"/>
                </a:cubicBezTo>
                <a:cubicBezTo>
                  <a:pt x="3885624" y="839611"/>
                  <a:pt x="3901146" y="804334"/>
                  <a:pt x="3906085" y="780345"/>
                </a:cubicBezTo>
                <a:cubicBezTo>
                  <a:pt x="3911024" y="756356"/>
                  <a:pt x="3897618" y="728134"/>
                  <a:pt x="3876451" y="716845"/>
                </a:cubicBezTo>
                <a:cubicBezTo>
                  <a:pt x="3855284" y="705556"/>
                  <a:pt x="3888446" y="700617"/>
                  <a:pt x="3779085" y="712611"/>
                </a:cubicBezTo>
                <a:cubicBezTo>
                  <a:pt x="3669724" y="724605"/>
                  <a:pt x="3310596" y="783872"/>
                  <a:pt x="3220285" y="788811"/>
                </a:cubicBezTo>
                <a:cubicBezTo>
                  <a:pt x="3129974" y="793750"/>
                  <a:pt x="3170896" y="765528"/>
                  <a:pt x="3237218" y="742245"/>
                </a:cubicBezTo>
                <a:cubicBezTo>
                  <a:pt x="3303540" y="718962"/>
                  <a:pt x="3530024" y="672394"/>
                  <a:pt x="3618218" y="649111"/>
                </a:cubicBezTo>
                <a:cubicBezTo>
                  <a:pt x="3706412" y="625828"/>
                  <a:pt x="3702180" y="619478"/>
                  <a:pt x="3766385" y="602545"/>
                </a:cubicBezTo>
                <a:cubicBezTo>
                  <a:pt x="3830590" y="585612"/>
                  <a:pt x="3966057" y="576439"/>
                  <a:pt x="4003451" y="547511"/>
                </a:cubicBezTo>
                <a:cubicBezTo>
                  <a:pt x="4040845" y="518583"/>
                  <a:pt x="4041551" y="443089"/>
                  <a:pt x="3990751" y="428978"/>
                </a:cubicBezTo>
                <a:cubicBezTo>
                  <a:pt x="3939951" y="414867"/>
                  <a:pt x="3783318" y="455084"/>
                  <a:pt x="3698651" y="462845"/>
                </a:cubicBezTo>
                <a:cubicBezTo>
                  <a:pt x="3613984" y="470606"/>
                  <a:pt x="3568829" y="463551"/>
                  <a:pt x="3482751" y="475545"/>
                </a:cubicBezTo>
                <a:cubicBezTo>
                  <a:pt x="3396673" y="487539"/>
                  <a:pt x="3228046" y="536222"/>
                  <a:pt x="3182185" y="534811"/>
                </a:cubicBezTo>
                <a:cubicBezTo>
                  <a:pt x="3136324" y="533400"/>
                  <a:pt x="3170191" y="490361"/>
                  <a:pt x="3207585" y="467078"/>
                </a:cubicBezTo>
                <a:cubicBezTo>
                  <a:pt x="3244979" y="443795"/>
                  <a:pt x="3340229" y="414161"/>
                  <a:pt x="3406551" y="395111"/>
                </a:cubicBezTo>
                <a:cubicBezTo>
                  <a:pt x="3472873" y="376061"/>
                  <a:pt x="3539901" y="369006"/>
                  <a:pt x="3605518" y="352778"/>
                </a:cubicBezTo>
                <a:cubicBezTo>
                  <a:pt x="3671135" y="336550"/>
                  <a:pt x="3766384" y="323145"/>
                  <a:pt x="3800251" y="297745"/>
                </a:cubicBezTo>
                <a:cubicBezTo>
                  <a:pt x="3834118" y="272345"/>
                  <a:pt x="3840468" y="217311"/>
                  <a:pt x="3808718" y="200378"/>
                </a:cubicBezTo>
                <a:cubicBezTo>
                  <a:pt x="3776968" y="183445"/>
                  <a:pt x="3676779" y="193323"/>
                  <a:pt x="3609751" y="196145"/>
                </a:cubicBezTo>
                <a:cubicBezTo>
                  <a:pt x="3542723" y="198967"/>
                  <a:pt x="3502507" y="194733"/>
                  <a:pt x="3406551" y="217311"/>
                </a:cubicBezTo>
                <a:cubicBezTo>
                  <a:pt x="3310596" y="239889"/>
                  <a:pt x="3093285" y="321733"/>
                  <a:pt x="3034018" y="331611"/>
                </a:cubicBezTo>
                <a:cubicBezTo>
                  <a:pt x="2974751" y="341489"/>
                  <a:pt x="3006501" y="302684"/>
                  <a:pt x="3050951" y="276578"/>
                </a:cubicBezTo>
                <a:cubicBezTo>
                  <a:pt x="3095401" y="250473"/>
                  <a:pt x="3228751" y="202495"/>
                  <a:pt x="3300718" y="174978"/>
                </a:cubicBezTo>
                <a:cubicBezTo>
                  <a:pt x="3372685" y="147461"/>
                  <a:pt x="3455940" y="138995"/>
                  <a:pt x="3482751" y="111478"/>
                </a:cubicBezTo>
                <a:cubicBezTo>
                  <a:pt x="3509562" y="83961"/>
                  <a:pt x="3522968" y="19756"/>
                  <a:pt x="3461585" y="9878"/>
                </a:cubicBezTo>
                <a:cubicBezTo>
                  <a:pt x="3400202" y="0"/>
                  <a:pt x="3216757" y="26106"/>
                  <a:pt x="3114451" y="52211"/>
                </a:cubicBezTo>
                <a:cubicBezTo>
                  <a:pt x="3012145" y="78317"/>
                  <a:pt x="2938768" y="136878"/>
                  <a:pt x="2847751" y="166511"/>
                </a:cubicBezTo>
                <a:cubicBezTo>
                  <a:pt x="2756734" y="196144"/>
                  <a:pt x="2651848" y="201784"/>
                  <a:pt x="2568351" y="230011"/>
                </a:cubicBezTo>
                <a:cubicBezTo>
                  <a:pt x="2484854" y="258238"/>
                  <a:pt x="2444839" y="286482"/>
                  <a:pt x="2346767" y="335871"/>
                </a:cubicBezTo>
                <a:cubicBezTo>
                  <a:pt x="2218173" y="435523"/>
                  <a:pt x="2289466" y="512107"/>
                  <a:pt x="1979918" y="526345"/>
                </a:cubicBezTo>
                <a:cubicBezTo>
                  <a:pt x="1670370" y="540583"/>
                  <a:pt x="709610" y="396247"/>
                  <a:pt x="489477" y="421302"/>
                </a:cubicBezTo>
                <a:cubicBezTo>
                  <a:pt x="227754" y="928480"/>
                  <a:pt x="0" y="529585"/>
                  <a:pt x="1124785" y="1402645"/>
                </a:cubicBezTo>
                <a:close/>
              </a:path>
            </a:pathLst>
          </a:custGeom>
          <a:solidFill>
            <a:srgbClr val="8EB4E3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s-CR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3322638" cy="68849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60" name="TextBox 54"/>
          <p:cNvSpPr txBox="1">
            <a:spLocks noChangeArrowheads="1"/>
          </p:cNvSpPr>
          <p:nvPr/>
        </p:nvSpPr>
        <p:spPr bwMode="auto">
          <a:xfrm>
            <a:off x="314325" y="1076543"/>
            <a:ext cx="28209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b-NO" sz="3600" b="1" dirty="0" smtClean="0">
                <a:solidFill>
                  <a:srgbClr val="FFFF00"/>
                </a:solidFill>
                <a:latin typeface="Calibri" charset="0"/>
              </a:rPr>
              <a:t>GRUPOS TÉCNICOS</a:t>
            </a:r>
          </a:p>
          <a:p>
            <a:pPr eaLnBrk="1" hangingPunct="1"/>
            <a:endParaRPr lang="nb-NO" sz="3600" b="1" dirty="0">
              <a:solidFill>
                <a:srgbClr val="FFFF00"/>
              </a:solidFill>
              <a:latin typeface="Calibri" charset="0"/>
            </a:endParaRPr>
          </a:p>
          <a:p>
            <a:pPr eaLnBrk="1" hangingPunct="1"/>
            <a:r>
              <a:rPr lang="nb-NO" sz="3600" b="1" dirty="0" smtClean="0">
                <a:solidFill>
                  <a:srgbClr val="92D050"/>
                </a:solidFill>
                <a:latin typeface="Calibri" charset="0"/>
              </a:rPr>
              <a:t>Creados o en proceso de constitución en el marco del CAC</a:t>
            </a:r>
            <a:endParaRPr lang="en-GB" sz="3600" dirty="0">
              <a:solidFill>
                <a:srgbClr val="92D050"/>
              </a:solidFill>
              <a:latin typeface="Calibri" charset="0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3563888" y="404663"/>
            <a:ext cx="4871268" cy="3744417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s-ES" sz="1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/>
              <a:t>Cambio </a:t>
            </a:r>
            <a:r>
              <a:rPr lang="es-ES" sz="2800" b="1" dirty="0"/>
              <a:t>climático y gestión  integral de riesgos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800" b="1" dirty="0" smtClean="0"/>
              <a:t>Agricultura familiar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800" b="1" dirty="0" smtClean="0"/>
              <a:t>Desarrollo </a:t>
            </a:r>
            <a:r>
              <a:rPr lang="es-ES" sz="2800" b="1" dirty="0"/>
              <a:t>rural </a:t>
            </a:r>
            <a:r>
              <a:rPr lang="es-ES" sz="2800" b="1" dirty="0" smtClean="0"/>
              <a:t>territorial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800" dirty="0" smtClean="0"/>
              <a:t>Sanidad </a:t>
            </a:r>
            <a:r>
              <a:rPr lang="es-ES" sz="2800" dirty="0"/>
              <a:t>agropecuaria e inocuidad de los </a:t>
            </a:r>
            <a:r>
              <a:rPr lang="es-ES" sz="2800" dirty="0" smtClean="0"/>
              <a:t>alimentos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800" b="1" dirty="0" smtClean="0"/>
              <a:t>Tecnología</a:t>
            </a:r>
            <a:r>
              <a:rPr lang="es-ES" sz="2800" b="1" dirty="0"/>
              <a:t>, transferencia e innovación </a:t>
            </a:r>
            <a:r>
              <a:rPr lang="es-ES" sz="2800" b="1" dirty="0" smtClean="0"/>
              <a:t>(SICTA)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sz="2800" b="1" dirty="0" smtClean="0"/>
              <a:t>Competitividad</a:t>
            </a:r>
            <a:r>
              <a:rPr lang="es-ES" sz="2800" b="1" dirty="0"/>
              <a:t>, comercio y </a:t>
            </a:r>
            <a:r>
              <a:rPr lang="es-ES" sz="2800" b="1" dirty="0" err="1"/>
              <a:t>agronegocios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2800" dirty="0" smtClean="0"/>
              <a:t>Seguridad </a:t>
            </a:r>
            <a:r>
              <a:rPr lang="es-ES" sz="2800" dirty="0"/>
              <a:t>alimentaria y </a:t>
            </a:r>
            <a:r>
              <a:rPr lang="es-ES" sz="2800" dirty="0" smtClean="0"/>
              <a:t>nutricional</a:t>
            </a:r>
          </a:p>
          <a:p>
            <a:pPr marL="514350" lvl="0" indent="-514350">
              <a:buFont typeface="+mj-lt"/>
              <a:buAutoNum type="arabicPeriod"/>
            </a:pP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3438203441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258072" cy="620688"/>
          </a:xfrm>
        </p:spPr>
        <p:txBody>
          <a:bodyPr>
            <a:normAutofit/>
          </a:bodyPr>
          <a:lstStyle/>
          <a:p>
            <a:pPr algn="just"/>
            <a:r>
              <a:rPr lang="es-CR" sz="3000" b="1" dirty="0" smtClean="0">
                <a:solidFill>
                  <a:srgbClr val="008000"/>
                </a:solidFill>
                <a:latin typeface="Candara" pitchFamily="34" charset="0"/>
              </a:rPr>
              <a:t>Territorios Afines en la ECADERT</a:t>
            </a:r>
            <a:endParaRPr lang="es-ES" sz="3000" b="1" dirty="0">
              <a:solidFill>
                <a:srgbClr val="008000"/>
              </a:solidFill>
              <a:latin typeface="Candara" pitchFamily="34" charset="0"/>
            </a:endParaRPr>
          </a:p>
        </p:txBody>
      </p:sp>
      <p:pic>
        <p:nvPicPr>
          <p:cNvPr id="27" name="Picture 2" descr="C:\Users\msamper.IICA-SC\Documents\ECADERT actual\Logo y banner\Nuevos abril 2010 con RD\ECADERTesp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214290"/>
            <a:ext cx="1019988" cy="1224000"/>
          </a:xfrm>
          <a:prstGeom prst="rect">
            <a:avLst/>
          </a:prstGeom>
          <a:noFill/>
        </p:spPr>
      </p:pic>
      <p:grpSp>
        <p:nvGrpSpPr>
          <p:cNvPr id="15" name="14 Grupo"/>
          <p:cNvGrpSpPr/>
          <p:nvPr/>
        </p:nvGrpSpPr>
        <p:grpSpPr>
          <a:xfrm>
            <a:off x="214282" y="762424"/>
            <a:ext cx="8286808" cy="5338582"/>
            <a:chOff x="214282" y="1571612"/>
            <a:chExt cx="8286808" cy="5338582"/>
          </a:xfrm>
        </p:grpSpPr>
        <p:sp>
          <p:nvSpPr>
            <p:cNvPr id="23" name="2 Marcador de contenido"/>
            <p:cNvSpPr txBox="1">
              <a:spLocks/>
            </p:cNvSpPr>
            <p:nvPr/>
          </p:nvSpPr>
          <p:spPr>
            <a:xfrm>
              <a:off x="1428728" y="2786058"/>
              <a:ext cx="7072362" cy="41241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algn="just">
                <a:spcAft>
                  <a:spcPts val="1200"/>
                </a:spcAft>
                <a:buNone/>
              </a:pPr>
              <a:endParaRPr lang="es-CR" sz="2000" b="1" dirty="0" smtClean="0"/>
            </a:p>
            <a:p>
              <a:pPr algn="just">
                <a:spcAft>
                  <a:spcPts val="1200"/>
                </a:spcAft>
                <a:buNone/>
              </a:pPr>
              <a:endParaRPr lang="es-CR" sz="2000" b="1" dirty="0"/>
            </a:p>
            <a:p>
              <a:pPr algn="just">
                <a:spcAft>
                  <a:spcPts val="1200"/>
                </a:spcAft>
                <a:buNone/>
              </a:pPr>
              <a:r>
                <a:rPr lang="es-CR" sz="2000" b="1" dirty="0" smtClean="0"/>
                <a:t>Entre </a:t>
              </a:r>
              <a:r>
                <a:rPr lang="es-CR" sz="2000" b="1" dirty="0"/>
                <a:t>sus funciones están:</a:t>
              </a:r>
            </a:p>
            <a:p>
              <a:pPr marL="360000" lvl="0" algn="just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s-CR" sz="2000" b="1" dirty="0"/>
                <a:t>Generar oportunidades para la colaboración e integración: Que las fronteras unan en lugar de separar</a:t>
              </a:r>
            </a:p>
            <a:p>
              <a:pPr marL="360000" lvl="0" algn="just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s-CR" sz="2000" b="1" dirty="0"/>
                <a:t>Potenciar sus complementariedades</a:t>
              </a:r>
            </a:p>
            <a:p>
              <a:pPr marL="360000" lvl="0" algn="just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s-CR" sz="2000" b="1" dirty="0"/>
                <a:t>Impulsar iniciativas de desarrollo comunes o coordinadas, y procesos de integración</a:t>
              </a:r>
            </a:p>
            <a:p>
              <a:pPr marL="360000" lvl="0" algn="just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s-CR" sz="2000" b="1" dirty="0"/>
                <a:t>Proteger y aprovechar de manera sustentable los recursos naturales compartidos</a:t>
              </a:r>
            </a:p>
            <a:p>
              <a:pPr marL="360000" lvl="0" algn="just">
                <a:buFont typeface="Wingdings" pitchFamily="2" charset="2"/>
                <a:buChar char="§"/>
              </a:pPr>
              <a:r>
                <a:rPr lang="es-CR" sz="2000" b="1" dirty="0"/>
                <a:t>Intercambiar de experiencias y compartir conocimiento</a:t>
              </a:r>
            </a:p>
            <a:p>
              <a:pPr lvl="0" indent="-342900" algn="just">
                <a:spcBef>
                  <a:spcPct val="20000"/>
                </a:spcBef>
                <a:defRPr/>
              </a:pPr>
              <a:endParaRPr lang="es-CR" sz="2000" dirty="0">
                <a:latin typeface="Garamond" pitchFamily="18" charset="0"/>
              </a:endParaRPr>
            </a:p>
            <a:p>
              <a:pPr marL="360000" algn="just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s-CR" sz="2000" b="1" dirty="0" smtClean="0">
                  <a:solidFill>
                    <a:schemeClr val="accent3">
                      <a:lumMod val="50000"/>
                    </a:schemeClr>
                  </a:solidFill>
                </a:rPr>
                <a:t>Visibilizar y apoyar dinámicas territoriales fragmentadas pero muy afines, que en conjunto tienen una relevancia regional aunque en determinado país o países tengan un perfil relativamente bajo, en términos de políticas o prioridades</a:t>
              </a:r>
            </a:p>
          </p:txBody>
        </p:sp>
        <p:grpSp>
          <p:nvGrpSpPr>
            <p:cNvPr id="28" name="27 Grupo"/>
            <p:cNvGrpSpPr/>
            <p:nvPr/>
          </p:nvGrpSpPr>
          <p:grpSpPr>
            <a:xfrm>
              <a:off x="214282" y="1571612"/>
              <a:ext cx="2714644" cy="1571636"/>
              <a:chOff x="214282" y="1571612"/>
              <a:chExt cx="2714644" cy="1571636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1500166" y="1571612"/>
                <a:ext cx="71438" cy="128588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214282" y="2643182"/>
                <a:ext cx="2714644" cy="5000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1900" b="1" dirty="0" smtClean="0">
                    <a:solidFill>
                      <a:prstClr val="white"/>
                    </a:solidFill>
                  </a:rPr>
                  <a:t>Funciones</a:t>
                </a:r>
                <a:endParaRPr lang="es-ES" sz="1900" b="1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16 Rectángulo redondeado"/>
          <p:cNvSpPr/>
          <p:nvPr/>
        </p:nvSpPr>
        <p:spPr>
          <a:xfrm>
            <a:off x="500034" y="476672"/>
            <a:ext cx="6715172" cy="100013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prstClr val="white"/>
                </a:solidFill>
              </a:rPr>
              <a:t>Son territorios discontinuos que inclusive pueden estar situados en varios países, pero que presentan características, problemáticas, potencialidades e identidades afines</a:t>
            </a:r>
            <a:endParaRPr lang="es-ES" sz="1900" b="1" dirty="0">
              <a:solidFill>
                <a:prstClr val="white"/>
              </a:solidFill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1643042" y="6215082"/>
            <a:ext cx="5786478" cy="594658"/>
            <a:chOff x="2214546" y="6215082"/>
            <a:chExt cx="5649912" cy="594658"/>
          </a:xfrm>
        </p:grpSpPr>
        <p:grpSp>
          <p:nvGrpSpPr>
            <p:cNvPr id="30" name="9 Grupo"/>
            <p:cNvGrpSpPr/>
            <p:nvPr/>
          </p:nvGrpSpPr>
          <p:grpSpPr>
            <a:xfrm>
              <a:off x="2214546" y="6215082"/>
              <a:ext cx="5649912" cy="594658"/>
              <a:chOff x="2214546" y="6357958"/>
              <a:chExt cx="5649912" cy="594658"/>
            </a:xfrm>
          </p:grpSpPr>
          <p:sp>
            <p:nvSpPr>
              <p:cNvPr id="32" name="Rectangle 2"/>
              <p:cNvSpPr>
                <a:spLocks noChangeArrowheads="1"/>
              </p:cNvSpPr>
              <p:nvPr/>
            </p:nvSpPr>
            <p:spPr bwMode="auto">
              <a:xfrm flipV="1">
                <a:off x="2214546" y="6357958"/>
                <a:ext cx="5649912" cy="28800"/>
              </a:xfrm>
              <a:prstGeom prst="rect">
                <a:avLst/>
              </a:prstGeom>
              <a:gradFill rotWithShape="1">
                <a:gsLst>
                  <a:gs pos="0">
                    <a:srgbClr val="1F497D"/>
                  </a:gs>
                  <a:gs pos="100000">
                    <a:srgbClr val="4E6128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32 CuadroTexto"/>
              <p:cNvSpPr txBox="1"/>
              <p:nvPr/>
            </p:nvSpPr>
            <p:spPr>
              <a:xfrm>
                <a:off x="2214546" y="6429396"/>
                <a:ext cx="18573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R" sz="1400" b="1" dirty="0" smtClean="0">
                    <a:solidFill>
                      <a:srgbClr val="1F497D"/>
                    </a:solidFill>
                    <a:latin typeface="Calisto MT" pitchFamily="18" charset="0"/>
                  </a:rPr>
                  <a:t>Plataforma de Apoyo Técnico</a:t>
                </a:r>
                <a:endParaRPr lang="es-ES" sz="1400" b="1" dirty="0">
                  <a:solidFill>
                    <a:srgbClr val="1F497D"/>
                  </a:solidFill>
                  <a:latin typeface="Calisto MT" pitchFamily="18" charset="0"/>
                </a:endParaRPr>
              </a:p>
            </p:txBody>
          </p:sp>
        </p:grpSp>
        <p:pic>
          <p:nvPicPr>
            <p:cNvPr id="31" name="30 Imagen" descr="LOGOS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143372" y="6357958"/>
              <a:ext cx="3714776" cy="35719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41754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20"/>
          <p:cNvSpPr>
            <a:spLocks noChangeArrowheads="1"/>
          </p:cNvSpPr>
          <p:nvPr/>
        </p:nvSpPr>
        <p:spPr bwMode="gray">
          <a:xfrm>
            <a:off x="3395690" y="492705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CR" sz="2400" b="1" dirty="0">
                <a:solidFill>
                  <a:schemeClr val="bg1"/>
                </a:solidFill>
              </a:rPr>
              <a:t>PANEL 1: Características, problemáticas y políticas para el Corredor Seco CA</a:t>
            </a:r>
            <a:endParaRPr lang="en-US" sz="2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221936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888936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221936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193736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745936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4800" y="2369574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E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s-E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52800" y="199333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03613" y="2080652"/>
            <a:ext cx="4328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CORREDOR SECO: PRIMERA APROXIMACIÓN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9625" y="348558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2110811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631636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03613" y="3555440"/>
            <a:ext cx="3830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POLÍTICAS Y ESTRATEGIAS REGIONALES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5139761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664842"/>
            <a:ext cx="2113370" cy="207170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36 Imagen" descr="san mateo ixta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3" y="2593404"/>
            <a:ext cx="2214579" cy="214314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664842"/>
            <a:ext cx="2286016" cy="20880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3546503" y="5003254"/>
            <a:ext cx="2614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MARCO DE LAS ACCIONES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0" y="116632"/>
            <a:ext cx="5040560" cy="6552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CR" b="1" dirty="0" smtClean="0"/>
              <a:t>RESULTADOS</a:t>
            </a:r>
          </a:p>
          <a:p>
            <a:pPr marL="0" indent="0">
              <a:buNone/>
            </a:pPr>
            <a:endParaRPr lang="es-CR" b="1" dirty="0" smtClean="0"/>
          </a:p>
          <a:p>
            <a:pPr marL="0" indent="0">
              <a:buNone/>
            </a:pPr>
            <a:r>
              <a:rPr lang="es-PA" sz="2600" dirty="0"/>
              <a:t>1. </a:t>
            </a:r>
            <a:r>
              <a:rPr lang="es-SV" sz="2600" dirty="0"/>
              <a:t>Restauración de ecosistemas a nivel de comunidades en cuencas.</a:t>
            </a:r>
          </a:p>
          <a:p>
            <a:pPr marL="0" indent="0">
              <a:buNone/>
            </a:pPr>
            <a:endParaRPr lang="es-PA" sz="2600" dirty="0" smtClean="0"/>
          </a:p>
          <a:p>
            <a:pPr marL="0" indent="0">
              <a:buNone/>
            </a:pPr>
            <a:r>
              <a:rPr lang="es-PA" sz="2600" dirty="0" smtClean="0"/>
              <a:t>2</a:t>
            </a:r>
            <a:r>
              <a:rPr lang="es-PA" sz="2600" dirty="0"/>
              <a:t>. Fortalecimiento institucional y desarrollo de capacidades locales.</a:t>
            </a:r>
            <a:endParaRPr lang="es-SV" sz="2600" dirty="0"/>
          </a:p>
          <a:p>
            <a:pPr marL="0" indent="0">
              <a:buNone/>
            </a:pPr>
            <a:endParaRPr lang="es-PA" sz="2600" dirty="0" smtClean="0"/>
          </a:p>
          <a:p>
            <a:pPr marL="0" indent="0">
              <a:buNone/>
            </a:pPr>
            <a:r>
              <a:rPr lang="es-PA" sz="2600" dirty="0" smtClean="0"/>
              <a:t>3</a:t>
            </a:r>
            <a:r>
              <a:rPr lang="es-PA" sz="2600" dirty="0"/>
              <a:t>. Sistemas de producción, medios de vida sostenibles y comercialización.</a:t>
            </a:r>
            <a:endParaRPr lang="es-SV" sz="2600" dirty="0"/>
          </a:p>
          <a:p>
            <a:pPr marL="0" indent="0">
              <a:buNone/>
            </a:pPr>
            <a:endParaRPr lang="es-PA" sz="2600" dirty="0" smtClean="0"/>
          </a:p>
          <a:p>
            <a:pPr marL="0" indent="0">
              <a:buNone/>
            </a:pPr>
            <a:r>
              <a:rPr lang="es-PA" sz="2600" dirty="0" smtClean="0"/>
              <a:t>4</a:t>
            </a:r>
            <a:r>
              <a:rPr lang="es-PA" sz="2600" dirty="0"/>
              <a:t>. </a:t>
            </a:r>
            <a:r>
              <a:rPr lang="es-SV" sz="2600" dirty="0"/>
              <a:t>Gestión del conocimiento </a:t>
            </a:r>
            <a:endParaRPr lang="es-SV" sz="2600" dirty="0">
              <a:ea typeface="Calibri"/>
            </a:endParaRPr>
          </a:p>
          <a:p>
            <a:endParaRPr lang="es-C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912"/>
            <a:ext cx="3312368" cy="291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/>
          <p:nvPr/>
        </p:nvSpPr>
        <p:spPr>
          <a:xfrm>
            <a:off x="35496" y="3140968"/>
            <a:ext cx="3528393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PA" sz="1600" b="1" dirty="0" smtClean="0"/>
              <a:t>POBLACIÓN OBJETIVO: </a:t>
            </a:r>
            <a:endParaRPr lang="es-PA" sz="1600" b="1" dirty="0"/>
          </a:p>
          <a:p>
            <a:pPr>
              <a:buFont typeface="Arial"/>
              <a:buNone/>
            </a:pPr>
            <a:r>
              <a:rPr lang="es-PA" sz="1600" dirty="0"/>
              <a:t>- Productores de la agricultura familiar, pequeña y mediana  escala ubicada en el Corredor Seco Centroamericano</a:t>
            </a:r>
          </a:p>
          <a:p>
            <a:pPr>
              <a:buFont typeface="Arial"/>
              <a:buNone/>
            </a:pPr>
            <a:endParaRPr lang="es-PA" sz="1600" dirty="0" smtClean="0"/>
          </a:p>
          <a:p>
            <a:pPr>
              <a:buFont typeface="Arial"/>
              <a:buNone/>
            </a:pPr>
            <a:r>
              <a:rPr lang="es-PA" sz="1600" dirty="0" smtClean="0"/>
              <a:t>GRUPOS PRIORITARIOS /MÁS VULNERABLES: </a:t>
            </a:r>
            <a:endParaRPr lang="es-PA" sz="1600" b="1" dirty="0"/>
          </a:p>
          <a:p>
            <a:pPr>
              <a:buFontTx/>
              <a:buChar char="-"/>
            </a:pPr>
            <a:r>
              <a:rPr lang="en-US" sz="1600" dirty="0" err="1"/>
              <a:t>Productores</a:t>
            </a:r>
            <a:r>
              <a:rPr lang="en-US" sz="1600" dirty="0"/>
              <a:t> y </a:t>
            </a:r>
            <a:r>
              <a:rPr lang="en-US" sz="1600" dirty="0" err="1"/>
              <a:t>sus</a:t>
            </a:r>
            <a:r>
              <a:rPr lang="en-US" sz="1600" dirty="0"/>
              <a:t> </a:t>
            </a:r>
            <a:r>
              <a:rPr lang="en-US" sz="1600" dirty="0" err="1"/>
              <a:t>familias</a:t>
            </a:r>
            <a:r>
              <a:rPr lang="en-US" sz="1600" dirty="0"/>
              <a:t> </a:t>
            </a:r>
            <a:r>
              <a:rPr lang="en-US" sz="1600" dirty="0" err="1"/>
              <a:t>ubicados</a:t>
            </a:r>
            <a:r>
              <a:rPr lang="en-US" sz="1600" dirty="0"/>
              <a:t> en los </a:t>
            </a:r>
            <a:r>
              <a:rPr lang="en-US" sz="1600" dirty="0" err="1"/>
              <a:t>territorios</a:t>
            </a:r>
            <a:r>
              <a:rPr lang="en-US" sz="1600" dirty="0"/>
              <a:t> </a:t>
            </a:r>
            <a:r>
              <a:rPr lang="en-US" sz="1600" dirty="0" err="1"/>
              <a:t>específicos</a:t>
            </a:r>
            <a:r>
              <a:rPr lang="en-US" sz="1600" dirty="0"/>
              <a:t> con </a:t>
            </a:r>
            <a:r>
              <a:rPr lang="en-US" sz="1600" dirty="0" err="1"/>
              <a:t>intervenciones</a:t>
            </a:r>
            <a:r>
              <a:rPr lang="en-US" sz="1600" dirty="0"/>
              <a:t>  (ECADERT)</a:t>
            </a:r>
          </a:p>
          <a:p>
            <a:pPr>
              <a:buFontTx/>
              <a:buChar char="-"/>
            </a:pPr>
            <a:r>
              <a:rPr lang="en-US" sz="1600" dirty="0" err="1" smtClean="0"/>
              <a:t>Población</a:t>
            </a:r>
            <a:r>
              <a:rPr lang="en-US" sz="1600" dirty="0" smtClean="0"/>
              <a:t> </a:t>
            </a:r>
            <a:r>
              <a:rPr lang="en-US" sz="1600" dirty="0"/>
              <a:t>en alto </a:t>
            </a:r>
            <a:r>
              <a:rPr lang="en-US" sz="1600" dirty="0" err="1"/>
              <a:t>riesgo</a:t>
            </a:r>
            <a:r>
              <a:rPr lang="en-US" sz="1600" dirty="0"/>
              <a:t> a </a:t>
            </a:r>
            <a:r>
              <a:rPr lang="en-US" sz="1600" dirty="0" err="1"/>
              <a:t>eventos</a:t>
            </a:r>
            <a:r>
              <a:rPr lang="en-US" sz="1600" dirty="0"/>
              <a:t> </a:t>
            </a:r>
            <a:r>
              <a:rPr lang="en-US" sz="1600" dirty="0" err="1"/>
              <a:t>naturales</a:t>
            </a:r>
            <a:r>
              <a:rPr lang="en-US" sz="1600" dirty="0"/>
              <a:t> . PCGIR</a:t>
            </a:r>
          </a:p>
          <a:p>
            <a:pPr>
              <a:buFontTx/>
              <a:buChar char="-"/>
            </a:pPr>
            <a:r>
              <a:rPr lang="en-US" sz="1600" dirty="0" err="1" smtClean="0"/>
              <a:t>Zonas</a:t>
            </a:r>
            <a:r>
              <a:rPr lang="en-US" sz="1600" dirty="0" smtClean="0"/>
              <a:t> </a:t>
            </a:r>
            <a:r>
              <a:rPr lang="en-US" sz="1600" dirty="0" err="1"/>
              <a:t>vulnerables</a:t>
            </a:r>
            <a:r>
              <a:rPr lang="en-US" sz="1600" dirty="0"/>
              <a:t> antes </a:t>
            </a:r>
            <a:r>
              <a:rPr lang="en-US" sz="1600" dirty="0" err="1"/>
              <a:t>efectos</a:t>
            </a:r>
            <a:r>
              <a:rPr lang="en-US" sz="1600" dirty="0"/>
              <a:t> del </a:t>
            </a:r>
            <a:r>
              <a:rPr lang="en-US" sz="1600" dirty="0" err="1"/>
              <a:t>Cambio</a:t>
            </a:r>
            <a:r>
              <a:rPr lang="en-US" sz="1600" dirty="0"/>
              <a:t> </a:t>
            </a:r>
            <a:r>
              <a:rPr lang="en-US" sz="1600" dirty="0" err="1"/>
              <a:t>Climatico</a:t>
            </a:r>
            <a:r>
              <a:rPr lang="en-US" sz="1600" dirty="0"/>
              <a:t> . </a:t>
            </a:r>
            <a:r>
              <a:rPr lang="en-US" sz="1600" dirty="0" smtClean="0"/>
              <a:t>ERCC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6010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41" y="316203"/>
            <a:ext cx="805815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29" y="2481062"/>
            <a:ext cx="8521899" cy="188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2800" b="1" dirty="0" smtClean="0"/>
              <a:t>CONVERGENCIA DE TEMAS RELEVANTES EN LA AGENDA DEL CAC Y GRANDES DESAFÍOS</a:t>
            </a:r>
            <a:endParaRPr lang="es-CR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329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23528" y="6093296"/>
            <a:ext cx="871296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R" dirty="0" smtClean="0"/>
              <a:t>Corredor seco centroamericano dentro de la categoría de áreas homogéneas (subsector ambiental) e impulsado como territorio afín (en el marco de la ECADERT)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589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60"/>
          <p:cNvGrpSpPr/>
          <p:nvPr/>
        </p:nvGrpSpPr>
        <p:grpSpPr>
          <a:xfrm>
            <a:off x="331788" y="2735262"/>
            <a:ext cx="8583612" cy="1784350"/>
            <a:chOff x="331788" y="2773362"/>
            <a:chExt cx="8583612" cy="1784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924"/>
            <p:cNvSpPr>
              <a:spLocks noEditPoints="1"/>
            </p:cNvSpPr>
            <p:nvPr/>
          </p:nvSpPr>
          <p:spPr bwMode="auto">
            <a:xfrm>
              <a:off x="331788" y="2773362"/>
              <a:ext cx="8583612" cy="1784350"/>
            </a:xfrm>
            <a:custGeom>
              <a:avLst/>
              <a:gdLst/>
              <a:ahLst/>
              <a:cxnLst>
                <a:cxn ang="0">
                  <a:pos x="4610" y="144"/>
                </a:cxn>
                <a:cxn ang="0">
                  <a:pos x="4456" y="132"/>
                </a:cxn>
                <a:cxn ang="0">
                  <a:pos x="4154" y="72"/>
                </a:cxn>
                <a:cxn ang="0">
                  <a:pos x="4004" y="66"/>
                </a:cxn>
                <a:cxn ang="0">
                  <a:pos x="3862" y="58"/>
                </a:cxn>
                <a:cxn ang="0">
                  <a:pos x="3748" y="56"/>
                </a:cxn>
                <a:cxn ang="0">
                  <a:pos x="3602" y="58"/>
                </a:cxn>
                <a:cxn ang="0">
                  <a:pos x="3460" y="66"/>
                </a:cxn>
                <a:cxn ang="0">
                  <a:pos x="3310" y="132"/>
                </a:cxn>
                <a:cxn ang="0">
                  <a:pos x="3158" y="140"/>
                </a:cxn>
                <a:cxn ang="0">
                  <a:pos x="2998" y="148"/>
                </a:cxn>
                <a:cxn ang="0">
                  <a:pos x="2810" y="150"/>
                </a:cxn>
                <a:cxn ang="0">
                  <a:pos x="2654" y="148"/>
                </a:cxn>
                <a:cxn ang="0">
                  <a:pos x="2494" y="140"/>
                </a:cxn>
                <a:cxn ang="0">
                  <a:pos x="2342" y="72"/>
                </a:cxn>
                <a:cxn ang="0">
                  <a:pos x="2040" y="72"/>
                </a:cxn>
                <a:cxn ang="0">
                  <a:pos x="1892" y="62"/>
                </a:cxn>
                <a:cxn ang="0">
                  <a:pos x="1754" y="56"/>
                </a:cxn>
                <a:cxn ang="0">
                  <a:pos x="1632" y="56"/>
                </a:cxn>
                <a:cxn ang="0">
                  <a:pos x="1494" y="62"/>
                </a:cxn>
                <a:cxn ang="0">
                  <a:pos x="1346" y="72"/>
                </a:cxn>
                <a:cxn ang="0">
                  <a:pos x="1196" y="132"/>
                </a:cxn>
                <a:cxn ang="0">
                  <a:pos x="1040" y="144"/>
                </a:cxn>
                <a:cxn ang="0">
                  <a:pos x="878" y="150"/>
                </a:cxn>
                <a:cxn ang="0">
                  <a:pos x="696" y="150"/>
                </a:cxn>
                <a:cxn ang="0">
                  <a:pos x="532" y="144"/>
                </a:cxn>
                <a:cxn ang="0">
                  <a:pos x="378" y="132"/>
                </a:cxn>
                <a:cxn ang="0">
                  <a:pos x="76" y="72"/>
                </a:cxn>
                <a:cxn ang="0">
                  <a:pos x="138" y="1046"/>
                </a:cxn>
                <a:cxn ang="0">
                  <a:pos x="280" y="1056"/>
                </a:cxn>
                <a:cxn ang="0">
                  <a:pos x="394" y="1056"/>
                </a:cxn>
                <a:cxn ang="0">
                  <a:pos x="538" y="1056"/>
                </a:cxn>
                <a:cxn ang="0">
                  <a:pos x="680" y="1046"/>
                </a:cxn>
                <a:cxn ang="0">
                  <a:pos x="830" y="980"/>
                </a:cxn>
                <a:cxn ang="0">
                  <a:pos x="982" y="974"/>
                </a:cxn>
                <a:cxn ang="0">
                  <a:pos x="1142" y="964"/>
                </a:cxn>
                <a:cxn ang="0">
                  <a:pos x="1198" y="170"/>
                </a:cxn>
                <a:cxn ang="0">
                  <a:pos x="1336" y="964"/>
                </a:cxn>
                <a:cxn ang="0">
                  <a:pos x="1496" y="974"/>
                </a:cxn>
                <a:cxn ang="0">
                  <a:pos x="1648" y="1040"/>
                </a:cxn>
                <a:cxn ang="0">
                  <a:pos x="1952" y="1040"/>
                </a:cxn>
                <a:cxn ang="0">
                  <a:pos x="2098" y="1052"/>
                </a:cxn>
                <a:cxn ang="0">
                  <a:pos x="2238" y="1056"/>
                </a:cxn>
                <a:cxn ang="0">
                  <a:pos x="2358" y="1056"/>
                </a:cxn>
                <a:cxn ang="0">
                  <a:pos x="1262" y="948"/>
                </a:cxn>
                <a:cxn ang="0">
                  <a:pos x="2492" y="1040"/>
                </a:cxn>
                <a:cxn ang="0">
                  <a:pos x="2644" y="980"/>
                </a:cxn>
                <a:cxn ang="0">
                  <a:pos x="2798" y="968"/>
                </a:cxn>
                <a:cxn ang="0">
                  <a:pos x="2962" y="964"/>
                </a:cxn>
                <a:cxn ang="0">
                  <a:pos x="3144" y="964"/>
                </a:cxn>
                <a:cxn ang="0">
                  <a:pos x="3306" y="968"/>
                </a:cxn>
                <a:cxn ang="0">
                  <a:pos x="3462" y="980"/>
                </a:cxn>
                <a:cxn ang="0">
                  <a:pos x="3616" y="176"/>
                </a:cxn>
                <a:cxn ang="0">
                  <a:pos x="3752" y="1046"/>
                </a:cxn>
                <a:cxn ang="0">
                  <a:pos x="3894" y="1056"/>
                </a:cxn>
                <a:cxn ang="0">
                  <a:pos x="4008" y="1056"/>
                </a:cxn>
                <a:cxn ang="0">
                  <a:pos x="4154" y="1056"/>
                </a:cxn>
                <a:cxn ang="0">
                  <a:pos x="4296" y="1046"/>
                </a:cxn>
                <a:cxn ang="0">
                  <a:pos x="4446" y="980"/>
                </a:cxn>
                <a:cxn ang="0">
                  <a:pos x="4598" y="974"/>
                </a:cxn>
                <a:cxn ang="0">
                  <a:pos x="4758" y="964"/>
                </a:cxn>
                <a:cxn ang="0">
                  <a:pos x="4814" y="170"/>
                </a:cxn>
                <a:cxn ang="0">
                  <a:pos x="4820" y="132"/>
                </a:cxn>
              </a:cxnLst>
              <a:rect l="0" t="0" r="r" b="b"/>
              <a:pathLst>
                <a:path w="4870" h="1124">
                  <a:moveTo>
                    <a:pt x="0" y="0"/>
                  </a:moveTo>
                  <a:lnTo>
                    <a:pt x="0" y="1124"/>
                  </a:lnTo>
                  <a:lnTo>
                    <a:pt x="4870" y="1124"/>
                  </a:lnTo>
                  <a:lnTo>
                    <a:pt x="4870" y="0"/>
                  </a:lnTo>
                  <a:lnTo>
                    <a:pt x="0" y="0"/>
                  </a:lnTo>
                  <a:close/>
                  <a:moveTo>
                    <a:pt x="4606" y="72"/>
                  </a:moveTo>
                  <a:lnTo>
                    <a:pt x="4606" y="72"/>
                  </a:lnTo>
                  <a:lnTo>
                    <a:pt x="4608" y="66"/>
                  </a:lnTo>
                  <a:lnTo>
                    <a:pt x="4610" y="62"/>
                  </a:lnTo>
                  <a:lnTo>
                    <a:pt x="4616" y="58"/>
                  </a:lnTo>
                  <a:lnTo>
                    <a:pt x="4622" y="56"/>
                  </a:lnTo>
                  <a:lnTo>
                    <a:pt x="4654" y="56"/>
                  </a:lnTo>
                  <a:lnTo>
                    <a:pt x="4654" y="56"/>
                  </a:lnTo>
                  <a:lnTo>
                    <a:pt x="4660" y="58"/>
                  </a:lnTo>
                  <a:lnTo>
                    <a:pt x="4666" y="62"/>
                  </a:lnTo>
                  <a:lnTo>
                    <a:pt x="4668" y="66"/>
                  </a:lnTo>
                  <a:lnTo>
                    <a:pt x="4670" y="72"/>
                  </a:lnTo>
                  <a:lnTo>
                    <a:pt x="4670" y="132"/>
                  </a:lnTo>
                  <a:lnTo>
                    <a:pt x="4670" y="132"/>
                  </a:lnTo>
                  <a:lnTo>
                    <a:pt x="4668" y="140"/>
                  </a:lnTo>
                  <a:lnTo>
                    <a:pt x="4666" y="144"/>
                  </a:lnTo>
                  <a:lnTo>
                    <a:pt x="4660" y="148"/>
                  </a:lnTo>
                  <a:lnTo>
                    <a:pt x="4654" y="150"/>
                  </a:lnTo>
                  <a:lnTo>
                    <a:pt x="4622" y="150"/>
                  </a:lnTo>
                  <a:lnTo>
                    <a:pt x="4622" y="150"/>
                  </a:lnTo>
                  <a:lnTo>
                    <a:pt x="4616" y="148"/>
                  </a:lnTo>
                  <a:lnTo>
                    <a:pt x="4610" y="144"/>
                  </a:lnTo>
                  <a:lnTo>
                    <a:pt x="4608" y="140"/>
                  </a:lnTo>
                  <a:lnTo>
                    <a:pt x="4606" y="132"/>
                  </a:lnTo>
                  <a:lnTo>
                    <a:pt x="4606" y="72"/>
                  </a:lnTo>
                  <a:close/>
                  <a:moveTo>
                    <a:pt x="4456" y="72"/>
                  </a:moveTo>
                  <a:lnTo>
                    <a:pt x="4456" y="72"/>
                  </a:lnTo>
                  <a:lnTo>
                    <a:pt x="4456" y="66"/>
                  </a:lnTo>
                  <a:lnTo>
                    <a:pt x="4460" y="62"/>
                  </a:lnTo>
                  <a:lnTo>
                    <a:pt x="4466" y="58"/>
                  </a:lnTo>
                  <a:lnTo>
                    <a:pt x="4472" y="56"/>
                  </a:lnTo>
                  <a:lnTo>
                    <a:pt x="4502" y="56"/>
                  </a:lnTo>
                  <a:lnTo>
                    <a:pt x="4502" y="56"/>
                  </a:lnTo>
                  <a:lnTo>
                    <a:pt x="4508" y="58"/>
                  </a:lnTo>
                  <a:lnTo>
                    <a:pt x="4514" y="62"/>
                  </a:lnTo>
                  <a:lnTo>
                    <a:pt x="4518" y="66"/>
                  </a:lnTo>
                  <a:lnTo>
                    <a:pt x="4518" y="72"/>
                  </a:lnTo>
                  <a:lnTo>
                    <a:pt x="4518" y="132"/>
                  </a:lnTo>
                  <a:lnTo>
                    <a:pt x="4518" y="132"/>
                  </a:lnTo>
                  <a:lnTo>
                    <a:pt x="4518" y="140"/>
                  </a:lnTo>
                  <a:lnTo>
                    <a:pt x="4514" y="144"/>
                  </a:lnTo>
                  <a:lnTo>
                    <a:pt x="4508" y="148"/>
                  </a:lnTo>
                  <a:lnTo>
                    <a:pt x="4502" y="150"/>
                  </a:lnTo>
                  <a:lnTo>
                    <a:pt x="4472" y="150"/>
                  </a:lnTo>
                  <a:lnTo>
                    <a:pt x="4472" y="150"/>
                  </a:lnTo>
                  <a:lnTo>
                    <a:pt x="4466" y="148"/>
                  </a:lnTo>
                  <a:lnTo>
                    <a:pt x="4460" y="144"/>
                  </a:lnTo>
                  <a:lnTo>
                    <a:pt x="4456" y="140"/>
                  </a:lnTo>
                  <a:lnTo>
                    <a:pt x="4456" y="132"/>
                  </a:lnTo>
                  <a:lnTo>
                    <a:pt x="4456" y="72"/>
                  </a:lnTo>
                  <a:close/>
                  <a:moveTo>
                    <a:pt x="4304" y="72"/>
                  </a:moveTo>
                  <a:lnTo>
                    <a:pt x="4304" y="72"/>
                  </a:lnTo>
                  <a:lnTo>
                    <a:pt x="4306" y="66"/>
                  </a:lnTo>
                  <a:lnTo>
                    <a:pt x="4308" y="62"/>
                  </a:lnTo>
                  <a:lnTo>
                    <a:pt x="4314" y="58"/>
                  </a:lnTo>
                  <a:lnTo>
                    <a:pt x="4320" y="56"/>
                  </a:lnTo>
                  <a:lnTo>
                    <a:pt x="4352" y="56"/>
                  </a:lnTo>
                  <a:lnTo>
                    <a:pt x="4352" y="56"/>
                  </a:lnTo>
                  <a:lnTo>
                    <a:pt x="4358" y="58"/>
                  </a:lnTo>
                  <a:lnTo>
                    <a:pt x="4364" y="62"/>
                  </a:lnTo>
                  <a:lnTo>
                    <a:pt x="4366" y="66"/>
                  </a:lnTo>
                  <a:lnTo>
                    <a:pt x="4368" y="72"/>
                  </a:lnTo>
                  <a:lnTo>
                    <a:pt x="4368" y="132"/>
                  </a:lnTo>
                  <a:lnTo>
                    <a:pt x="4368" y="132"/>
                  </a:lnTo>
                  <a:lnTo>
                    <a:pt x="4366" y="140"/>
                  </a:lnTo>
                  <a:lnTo>
                    <a:pt x="4364" y="144"/>
                  </a:lnTo>
                  <a:lnTo>
                    <a:pt x="4358" y="148"/>
                  </a:lnTo>
                  <a:lnTo>
                    <a:pt x="4352" y="150"/>
                  </a:lnTo>
                  <a:lnTo>
                    <a:pt x="4320" y="150"/>
                  </a:lnTo>
                  <a:lnTo>
                    <a:pt x="4320" y="150"/>
                  </a:lnTo>
                  <a:lnTo>
                    <a:pt x="4314" y="148"/>
                  </a:lnTo>
                  <a:lnTo>
                    <a:pt x="4308" y="144"/>
                  </a:lnTo>
                  <a:lnTo>
                    <a:pt x="4306" y="140"/>
                  </a:lnTo>
                  <a:lnTo>
                    <a:pt x="4304" y="132"/>
                  </a:lnTo>
                  <a:lnTo>
                    <a:pt x="4304" y="72"/>
                  </a:lnTo>
                  <a:close/>
                  <a:moveTo>
                    <a:pt x="4154" y="72"/>
                  </a:moveTo>
                  <a:lnTo>
                    <a:pt x="4154" y="72"/>
                  </a:lnTo>
                  <a:lnTo>
                    <a:pt x="4154" y="66"/>
                  </a:lnTo>
                  <a:lnTo>
                    <a:pt x="4158" y="62"/>
                  </a:lnTo>
                  <a:lnTo>
                    <a:pt x="4164" y="58"/>
                  </a:lnTo>
                  <a:lnTo>
                    <a:pt x="4170" y="56"/>
                  </a:lnTo>
                  <a:lnTo>
                    <a:pt x="4200" y="56"/>
                  </a:lnTo>
                  <a:lnTo>
                    <a:pt x="4200" y="56"/>
                  </a:lnTo>
                  <a:lnTo>
                    <a:pt x="4206" y="58"/>
                  </a:lnTo>
                  <a:lnTo>
                    <a:pt x="4212" y="62"/>
                  </a:lnTo>
                  <a:lnTo>
                    <a:pt x="4216" y="66"/>
                  </a:lnTo>
                  <a:lnTo>
                    <a:pt x="4216" y="72"/>
                  </a:lnTo>
                  <a:lnTo>
                    <a:pt x="4216" y="132"/>
                  </a:lnTo>
                  <a:lnTo>
                    <a:pt x="4216" y="132"/>
                  </a:lnTo>
                  <a:lnTo>
                    <a:pt x="4216" y="140"/>
                  </a:lnTo>
                  <a:lnTo>
                    <a:pt x="4212" y="144"/>
                  </a:lnTo>
                  <a:lnTo>
                    <a:pt x="4206" y="148"/>
                  </a:lnTo>
                  <a:lnTo>
                    <a:pt x="4200" y="150"/>
                  </a:lnTo>
                  <a:lnTo>
                    <a:pt x="4170" y="150"/>
                  </a:lnTo>
                  <a:lnTo>
                    <a:pt x="4170" y="150"/>
                  </a:lnTo>
                  <a:lnTo>
                    <a:pt x="4164" y="148"/>
                  </a:lnTo>
                  <a:lnTo>
                    <a:pt x="4158" y="144"/>
                  </a:lnTo>
                  <a:lnTo>
                    <a:pt x="4154" y="140"/>
                  </a:lnTo>
                  <a:lnTo>
                    <a:pt x="4154" y="132"/>
                  </a:lnTo>
                  <a:lnTo>
                    <a:pt x="4154" y="72"/>
                  </a:lnTo>
                  <a:close/>
                  <a:moveTo>
                    <a:pt x="4002" y="72"/>
                  </a:moveTo>
                  <a:lnTo>
                    <a:pt x="4002" y="72"/>
                  </a:lnTo>
                  <a:lnTo>
                    <a:pt x="4004" y="66"/>
                  </a:lnTo>
                  <a:lnTo>
                    <a:pt x="4006" y="62"/>
                  </a:lnTo>
                  <a:lnTo>
                    <a:pt x="4012" y="58"/>
                  </a:lnTo>
                  <a:lnTo>
                    <a:pt x="4018" y="56"/>
                  </a:lnTo>
                  <a:lnTo>
                    <a:pt x="4050" y="56"/>
                  </a:lnTo>
                  <a:lnTo>
                    <a:pt x="4050" y="56"/>
                  </a:lnTo>
                  <a:lnTo>
                    <a:pt x="4056" y="58"/>
                  </a:lnTo>
                  <a:lnTo>
                    <a:pt x="4062" y="62"/>
                  </a:lnTo>
                  <a:lnTo>
                    <a:pt x="4064" y="66"/>
                  </a:lnTo>
                  <a:lnTo>
                    <a:pt x="4066" y="72"/>
                  </a:lnTo>
                  <a:lnTo>
                    <a:pt x="4066" y="132"/>
                  </a:lnTo>
                  <a:lnTo>
                    <a:pt x="4066" y="132"/>
                  </a:lnTo>
                  <a:lnTo>
                    <a:pt x="4064" y="140"/>
                  </a:lnTo>
                  <a:lnTo>
                    <a:pt x="4062" y="144"/>
                  </a:lnTo>
                  <a:lnTo>
                    <a:pt x="4056" y="148"/>
                  </a:lnTo>
                  <a:lnTo>
                    <a:pt x="4050" y="150"/>
                  </a:lnTo>
                  <a:lnTo>
                    <a:pt x="4018" y="150"/>
                  </a:lnTo>
                  <a:lnTo>
                    <a:pt x="4018" y="150"/>
                  </a:lnTo>
                  <a:lnTo>
                    <a:pt x="4012" y="148"/>
                  </a:lnTo>
                  <a:lnTo>
                    <a:pt x="4006" y="144"/>
                  </a:lnTo>
                  <a:lnTo>
                    <a:pt x="4004" y="140"/>
                  </a:lnTo>
                  <a:lnTo>
                    <a:pt x="4002" y="132"/>
                  </a:lnTo>
                  <a:lnTo>
                    <a:pt x="4002" y="72"/>
                  </a:lnTo>
                  <a:close/>
                  <a:moveTo>
                    <a:pt x="3852" y="72"/>
                  </a:moveTo>
                  <a:lnTo>
                    <a:pt x="3852" y="72"/>
                  </a:lnTo>
                  <a:lnTo>
                    <a:pt x="3852" y="66"/>
                  </a:lnTo>
                  <a:lnTo>
                    <a:pt x="3856" y="62"/>
                  </a:lnTo>
                  <a:lnTo>
                    <a:pt x="3862" y="58"/>
                  </a:lnTo>
                  <a:lnTo>
                    <a:pt x="3868" y="56"/>
                  </a:lnTo>
                  <a:lnTo>
                    <a:pt x="3898" y="56"/>
                  </a:lnTo>
                  <a:lnTo>
                    <a:pt x="3898" y="56"/>
                  </a:lnTo>
                  <a:lnTo>
                    <a:pt x="3904" y="58"/>
                  </a:lnTo>
                  <a:lnTo>
                    <a:pt x="3910" y="62"/>
                  </a:lnTo>
                  <a:lnTo>
                    <a:pt x="3914" y="66"/>
                  </a:lnTo>
                  <a:lnTo>
                    <a:pt x="3914" y="72"/>
                  </a:lnTo>
                  <a:lnTo>
                    <a:pt x="3914" y="132"/>
                  </a:lnTo>
                  <a:lnTo>
                    <a:pt x="3914" y="132"/>
                  </a:lnTo>
                  <a:lnTo>
                    <a:pt x="3914" y="140"/>
                  </a:lnTo>
                  <a:lnTo>
                    <a:pt x="3910" y="144"/>
                  </a:lnTo>
                  <a:lnTo>
                    <a:pt x="3904" y="148"/>
                  </a:lnTo>
                  <a:lnTo>
                    <a:pt x="3898" y="150"/>
                  </a:lnTo>
                  <a:lnTo>
                    <a:pt x="3868" y="150"/>
                  </a:lnTo>
                  <a:lnTo>
                    <a:pt x="3868" y="150"/>
                  </a:lnTo>
                  <a:lnTo>
                    <a:pt x="3862" y="148"/>
                  </a:lnTo>
                  <a:lnTo>
                    <a:pt x="3856" y="144"/>
                  </a:lnTo>
                  <a:lnTo>
                    <a:pt x="3852" y="140"/>
                  </a:lnTo>
                  <a:lnTo>
                    <a:pt x="3852" y="132"/>
                  </a:lnTo>
                  <a:lnTo>
                    <a:pt x="3852" y="72"/>
                  </a:lnTo>
                  <a:close/>
                  <a:moveTo>
                    <a:pt x="3700" y="72"/>
                  </a:moveTo>
                  <a:lnTo>
                    <a:pt x="3700" y="72"/>
                  </a:lnTo>
                  <a:lnTo>
                    <a:pt x="3702" y="66"/>
                  </a:lnTo>
                  <a:lnTo>
                    <a:pt x="3704" y="62"/>
                  </a:lnTo>
                  <a:lnTo>
                    <a:pt x="3710" y="58"/>
                  </a:lnTo>
                  <a:lnTo>
                    <a:pt x="3716" y="56"/>
                  </a:lnTo>
                  <a:lnTo>
                    <a:pt x="3748" y="56"/>
                  </a:lnTo>
                  <a:lnTo>
                    <a:pt x="3748" y="56"/>
                  </a:lnTo>
                  <a:lnTo>
                    <a:pt x="3754" y="58"/>
                  </a:lnTo>
                  <a:lnTo>
                    <a:pt x="3760" y="62"/>
                  </a:lnTo>
                  <a:lnTo>
                    <a:pt x="3762" y="66"/>
                  </a:lnTo>
                  <a:lnTo>
                    <a:pt x="3764" y="72"/>
                  </a:lnTo>
                  <a:lnTo>
                    <a:pt x="3764" y="132"/>
                  </a:lnTo>
                  <a:lnTo>
                    <a:pt x="3764" y="132"/>
                  </a:lnTo>
                  <a:lnTo>
                    <a:pt x="3762" y="140"/>
                  </a:lnTo>
                  <a:lnTo>
                    <a:pt x="3760" y="144"/>
                  </a:lnTo>
                  <a:lnTo>
                    <a:pt x="3754" y="148"/>
                  </a:lnTo>
                  <a:lnTo>
                    <a:pt x="3748" y="150"/>
                  </a:lnTo>
                  <a:lnTo>
                    <a:pt x="3716" y="150"/>
                  </a:lnTo>
                  <a:lnTo>
                    <a:pt x="3716" y="150"/>
                  </a:lnTo>
                  <a:lnTo>
                    <a:pt x="3710" y="148"/>
                  </a:lnTo>
                  <a:lnTo>
                    <a:pt x="3704" y="144"/>
                  </a:lnTo>
                  <a:lnTo>
                    <a:pt x="3702" y="140"/>
                  </a:lnTo>
                  <a:lnTo>
                    <a:pt x="3700" y="132"/>
                  </a:lnTo>
                  <a:lnTo>
                    <a:pt x="3700" y="72"/>
                  </a:lnTo>
                  <a:close/>
                  <a:moveTo>
                    <a:pt x="3550" y="72"/>
                  </a:moveTo>
                  <a:lnTo>
                    <a:pt x="3550" y="72"/>
                  </a:lnTo>
                  <a:lnTo>
                    <a:pt x="3550" y="66"/>
                  </a:lnTo>
                  <a:lnTo>
                    <a:pt x="3554" y="62"/>
                  </a:lnTo>
                  <a:lnTo>
                    <a:pt x="3560" y="58"/>
                  </a:lnTo>
                  <a:lnTo>
                    <a:pt x="3566" y="56"/>
                  </a:lnTo>
                  <a:lnTo>
                    <a:pt x="3596" y="56"/>
                  </a:lnTo>
                  <a:lnTo>
                    <a:pt x="3596" y="56"/>
                  </a:lnTo>
                  <a:lnTo>
                    <a:pt x="3602" y="58"/>
                  </a:lnTo>
                  <a:lnTo>
                    <a:pt x="3608" y="62"/>
                  </a:lnTo>
                  <a:lnTo>
                    <a:pt x="3612" y="66"/>
                  </a:lnTo>
                  <a:lnTo>
                    <a:pt x="3612" y="72"/>
                  </a:lnTo>
                  <a:lnTo>
                    <a:pt x="3612" y="132"/>
                  </a:lnTo>
                  <a:lnTo>
                    <a:pt x="3612" y="132"/>
                  </a:lnTo>
                  <a:lnTo>
                    <a:pt x="3612" y="140"/>
                  </a:lnTo>
                  <a:lnTo>
                    <a:pt x="3608" y="144"/>
                  </a:lnTo>
                  <a:lnTo>
                    <a:pt x="3602" y="148"/>
                  </a:lnTo>
                  <a:lnTo>
                    <a:pt x="3596" y="150"/>
                  </a:lnTo>
                  <a:lnTo>
                    <a:pt x="3566" y="150"/>
                  </a:lnTo>
                  <a:lnTo>
                    <a:pt x="3566" y="150"/>
                  </a:lnTo>
                  <a:lnTo>
                    <a:pt x="3560" y="148"/>
                  </a:lnTo>
                  <a:lnTo>
                    <a:pt x="3554" y="144"/>
                  </a:lnTo>
                  <a:lnTo>
                    <a:pt x="3550" y="140"/>
                  </a:lnTo>
                  <a:lnTo>
                    <a:pt x="3550" y="132"/>
                  </a:lnTo>
                  <a:lnTo>
                    <a:pt x="3550" y="72"/>
                  </a:lnTo>
                  <a:close/>
                  <a:moveTo>
                    <a:pt x="3398" y="72"/>
                  </a:moveTo>
                  <a:lnTo>
                    <a:pt x="3398" y="72"/>
                  </a:lnTo>
                  <a:lnTo>
                    <a:pt x="3400" y="66"/>
                  </a:lnTo>
                  <a:lnTo>
                    <a:pt x="3402" y="62"/>
                  </a:lnTo>
                  <a:lnTo>
                    <a:pt x="3408" y="58"/>
                  </a:lnTo>
                  <a:lnTo>
                    <a:pt x="3414" y="56"/>
                  </a:lnTo>
                  <a:lnTo>
                    <a:pt x="3446" y="56"/>
                  </a:lnTo>
                  <a:lnTo>
                    <a:pt x="3446" y="56"/>
                  </a:lnTo>
                  <a:lnTo>
                    <a:pt x="3452" y="58"/>
                  </a:lnTo>
                  <a:lnTo>
                    <a:pt x="3458" y="62"/>
                  </a:lnTo>
                  <a:lnTo>
                    <a:pt x="3460" y="66"/>
                  </a:lnTo>
                  <a:lnTo>
                    <a:pt x="3462" y="72"/>
                  </a:lnTo>
                  <a:lnTo>
                    <a:pt x="3462" y="132"/>
                  </a:lnTo>
                  <a:lnTo>
                    <a:pt x="3462" y="132"/>
                  </a:lnTo>
                  <a:lnTo>
                    <a:pt x="3460" y="140"/>
                  </a:lnTo>
                  <a:lnTo>
                    <a:pt x="3458" y="144"/>
                  </a:lnTo>
                  <a:lnTo>
                    <a:pt x="3452" y="148"/>
                  </a:lnTo>
                  <a:lnTo>
                    <a:pt x="3446" y="150"/>
                  </a:lnTo>
                  <a:lnTo>
                    <a:pt x="3414" y="150"/>
                  </a:lnTo>
                  <a:lnTo>
                    <a:pt x="3414" y="150"/>
                  </a:lnTo>
                  <a:lnTo>
                    <a:pt x="3408" y="148"/>
                  </a:lnTo>
                  <a:lnTo>
                    <a:pt x="3402" y="144"/>
                  </a:lnTo>
                  <a:lnTo>
                    <a:pt x="3400" y="140"/>
                  </a:lnTo>
                  <a:lnTo>
                    <a:pt x="3398" y="132"/>
                  </a:lnTo>
                  <a:lnTo>
                    <a:pt x="3398" y="72"/>
                  </a:lnTo>
                  <a:close/>
                  <a:moveTo>
                    <a:pt x="3248" y="72"/>
                  </a:moveTo>
                  <a:lnTo>
                    <a:pt x="3248" y="72"/>
                  </a:lnTo>
                  <a:lnTo>
                    <a:pt x="3248" y="66"/>
                  </a:lnTo>
                  <a:lnTo>
                    <a:pt x="3252" y="62"/>
                  </a:lnTo>
                  <a:lnTo>
                    <a:pt x="3258" y="58"/>
                  </a:lnTo>
                  <a:lnTo>
                    <a:pt x="3264" y="56"/>
                  </a:lnTo>
                  <a:lnTo>
                    <a:pt x="3294" y="56"/>
                  </a:lnTo>
                  <a:lnTo>
                    <a:pt x="3294" y="56"/>
                  </a:lnTo>
                  <a:lnTo>
                    <a:pt x="3300" y="58"/>
                  </a:lnTo>
                  <a:lnTo>
                    <a:pt x="3306" y="62"/>
                  </a:lnTo>
                  <a:lnTo>
                    <a:pt x="3310" y="66"/>
                  </a:lnTo>
                  <a:lnTo>
                    <a:pt x="3310" y="72"/>
                  </a:lnTo>
                  <a:lnTo>
                    <a:pt x="3310" y="132"/>
                  </a:lnTo>
                  <a:lnTo>
                    <a:pt x="3310" y="132"/>
                  </a:lnTo>
                  <a:lnTo>
                    <a:pt x="3310" y="140"/>
                  </a:lnTo>
                  <a:lnTo>
                    <a:pt x="3306" y="144"/>
                  </a:lnTo>
                  <a:lnTo>
                    <a:pt x="3300" y="148"/>
                  </a:lnTo>
                  <a:lnTo>
                    <a:pt x="3294" y="150"/>
                  </a:lnTo>
                  <a:lnTo>
                    <a:pt x="3264" y="150"/>
                  </a:lnTo>
                  <a:lnTo>
                    <a:pt x="3264" y="150"/>
                  </a:lnTo>
                  <a:lnTo>
                    <a:pt x="3258" y="148"/>
                  </a:lnTo>
                  <a:lnTo>
                    <a:pt x="3252" y="144"/>
                  </a:lnTo>
                  <a:lnTo>
                    <a:pt x="3248" y="140"/>
                  </a:lnTo>
                  <a:lnTo>
                    <a:pt x="3248" y="132"/>
                  </a:lnTo>
                  <a:lnTo>
                    <a:pt x="3248" y="72"/>
                  </a:lnTo>
                  <a:close/>
                  <a:moveTo>
                    <a:pt x="3096" y="72"/>
                  </a:moveTo>
                  <a:lnTo>
                    <a:pt x="3096" y="72"/>
                  </a:lnTo>
                  <a:lnTo>
                    <a:pt x="3098" y="66"/>
                  </a:lnTo>
                  <a:lnTo>
                    <a:pt x="3100" y="62"/>
                  </a:lnTo>
                  <a:lnTo>
                    <a:pt x="3106" y="58"/>
                  </a:lnTo>
                  <a:lnTo>
                    <a:pt x="3112" y="56"/>
                  </a:lnTo>
                  <a:lnTo>
                    <a:pt x="3144" y="56"/>
                  </a:lnTo>
                  <a:lnTo>
                    <a:pt x="3144" y="56"/>
                  </a:lnTo>
                  <a:lnTo>
                    <a:pt x="3150" y="58"/>
                  </a:lnTo>
                  <a:lnTo>
                    <a:pt x="3156" y="62"/>
                  </a:lnTo>
                  <a:lnTo>
                    <a:pt x="3158" y="66"/>
                  </a:lnTo>
                  <a:lnTo>
                    <a:pt x="3160" y="72"/>
                  </a:lnTo>
                  <a:lnTo>
                    <a:pt x="3160" y="132"/>
                  </a:lnTo>
                  <a:lnTo>
                    <a:pt x="3160" y="132"/>
                  </a:lnTo>
                  <a:lnTo>
                    <a:pt x="3158" y="140"/>
                  </a:lnTo>
                  <a:lnTo>
                    <a:pt x="3156" y="144"/>
                  </a:lnTo>
                  <a:lnTo>
                    <a:pt x="3150" y="148"/>
                  </a:lnTo>
                  <a:lnTo>
                    <a:pt x="3144" y="150"/>
                  </a:lnTo>
                  <a:lnTo>
                    <a:pt x="3112" y="150"/>
                  </a:lnTo>
                  <a:lnTo>
                    <a:pt x="3112" y="150"/>
                  </a:lnTo>
                  <a:lnTo>
                    <a:pt x="3106" y="148"/>
                  </a:lnTo>
                  <a:lnTo>
                    <a:pt x="3100" y="144"/>
                  </a:lnTo>
                  <a:lnTo>
                    <a:pt x="3098" y="140"/>
                  </a:lnTo>
                  <a:lnTo>
                    <a:pt x="3096" y="132"/>
                  </a:lnTo>
                  <a:lnTo>
                    <a:pt x="3096" y="72"/>
                  </a:lnTo>
                  <a:close/>
                  <a:moveTo>
                    <a:pt x="2946" y="72"/>
                  </a:moveTo>
                  <a:lnTo>
                    <a:pt x="2946" y="72"/>
                  </a:lnTo>
                  <a:lnTo>
                    <a:pt x="2946" y="66"/>
                  </a:lnTo>
                  <a:lnTo>
                    <a:pt x="2950" y="62"/>
                  </a:lnTo>
                  <a:lnTo>
                    <a:pt x="2956" y="58"/>
                  </a:lnTo>
                  <a:lnTo>
                    <a:pt x="2962" y="56"/>
                  </a:lnTo>
                  <a:lnTo>
                    <a:pt x="2992" y="56"/>
                  </a:lnTo>
                  <a:lnTo>
                    <a:pt x="2992" y="56"/>
                  </a:lnTo>
                  <a:lnTo>
                    <a:pt x="2998" y="58"/>
                  </a:lnTo>
                  <a:lnTo>
                    <a:pt x="3004" y="62"/>
                  </a:lnTo>
                  <a:lnTo>
                    <a:pt x="3008" y="66"/>
                  </a:lnTo>
                  <a:lnTo>
                    <a:pt x="3008" y="72"/>
                  </a:lnTo>
                  <a:lnTo>
                    <a:pt x="3008" y="132"/>
                  </a:lnTo>
                  <a:lnTo>
                    <a:pt x="3008" y="132"/>
                  </a:lnTo>
                  <a:lnTo>
                    <a:pt x="3008" y="140"/>
                  </a:lnTo>
                  <a:lnTo>
                    <a:pt x="3004" y="144"/>
                  </a:lnTo>
                  <a:lnTo>
                    <a:pt x="2998" y="148"/>
                  </a:lnTo>
                  <a:lnTo>
                    <a:pt x="2992" y="150"/>
                  </a:lnTo>
                  <a:lnTo>
                    <a:pt x="2962" y="150"/>
                  </a:lnTo>
                  <a:lnTo>
                    <a:pt x="2962" y="150"/>
                  </a:lnTo>
                  <a:lnTo>
                    <a:pt x="2956" y="148"/>
                  </a:lnTo>
                  <a:lnTo>
                    <a:pt x="2950" y="144"/>
                  </a:lnTo>
                  <a:lnTo>
                    <a:pt x="2946" y="140"/>
                  </a:lnTo>
                  <a:lnTo>
                    <a:pt x="2946" y="132"/>
                  </a:lnTo>
                  <a:lnTo>
                    <a:pt x="2946" y="72"/>
                  </a:lnTo>
                  <a:close/>
                  <a:moveTo>
                    <a:pt x="2794" y="72"/>
                  </a:moveTo>
                  <a:lnTo>
                    <a:pt x="2794" y="72"/>
                  </a:lnTo>
                  <a:lnTo>
                    <a:pt x="2796" y="66"/>
                  </a:lnTo>
                  <a:lnTo>
                    <a:pt x="2798" y="62"/>
                  </a:lnTo>
                  <a:lnTo>
                    <a:pt x="2804" y="58"/>
                  </a:lnTo>
                  <a:lnTo>
                    <a:pt x="2810" y="56"/>
                  </a:lnTo>
                  <a:lnTo>
                    <a:pt x="2842" y="56"/>
                  </a:lnTo>
                  <a:lnTo>
                    <a:pt x="2842" y="56"/>
                  </a:lnTo>
                  <a:lnTo>
                    <a:pt x="2848" y="58"/>
                  </a:lnTo>
                  <a:lnTo>
                    <a:pt x="2854" y="62"/>
                  </a:lnTo>
                  <a:lnTo>
                    <a:pt x="2856" y="66"/>
                  </a:lnTo>
                  <a:lnTo>
                    <a:pt x="2858" y="72"/>
                  </a:lnTo>
                  <a:lnTo>
                    <a:pt x="2858" y="132"/>
                  </a:lnTo>
                  <a:lnTo>
                    <a:pt x="2858" y="132"/>
                  </a:lnTo>
                  <a:lnTo>
                    <a:pt x="2856" y="140"/>
                  </a:lnTo>
                  <a:lnTo>
                    <a:pt x="2854" y="144"/>
                  </a:lnTo>
                  <a:lnTo>
                    <a:pt x="2848" y="148"/>
                  </a:lnTo>
                  <a:lnTo>
                    <a:pt x="2842" y="150"/>
                  </a:lnTo>
                  <a:lnTo>
                    <a:pt x="2810" y="150"/>
                  </a:lnTo>
                  <a:lnTo>
                    <a:pt x="2810" y="150"/>
                  </a:lnTo>
                  <a:lnTo>
                    <a:pt x="2804" y="148"/>
                  </a:lnTo>
                  <a:lnTo>
                    <a:pt x="2798" y="144"/>
                  </a:lnTo>
                  <a:lnTo>
                    <a:pt x="2796" y="140"/>
                  </a:lnTo>
                  <a:lnTo>
                    <a:pt x="2794" y="132"/>
                  </a:lnTo>
                  <a:lnTo>
                    <a:pt x="2794" y="72"/>
                  </a:lnTo>
                  <a:close/>
                  <a:moveTo>
                    <a:pt x="2644" y="72"/>
                  </a:moveTo>
                  <a:lnTo>
                    <a:pt x="2644" y="72"/>
                  </a:lnTo>
                  <a:lnTo>
                    <a:pt x="2644" y="66"/>
                  </a:lnTo>
                  <a:lnTo>
                    <a:pt x="2648" y="62"/>
                  </a:lnTo>
                  <a:lnTo>
                    <a:pt x="2654" y="58"/>
                  </a:lnTo>
                  <a:lnTo>
                    <a:pt x="2660" y="56"/>
                  </a:lnTo>
                  <a:lnTo>
                    <a:pt x="2690" y="56"/>
                  </a:lnTo>
                  <a:lnTo>
                    <a:pt x="2690" y="56"/>
                  </a:lnTo>
                  <a:lnTo>
                    <a:pt x="2696" y="58"/>
                  </a:lnTo>
                  <a:lnTo>
                    <a:pt x="2702" y="62"/>
                  </a:lnTo>
                  <a:lnTo>
                    <a:pt x="2706" y="66"/>
                  </a:lnTo>
                  <a:lnTo>
                    <a:pt x="2706" y="72"/>
                  </a:lnTo>
                  <a:lnTo>
                    <a:pt x="2706" y="132"/>
                  </a:lnTo>
                  <a:lnTo>
                    <a:pt x="2706" y="132"/>
                  </a:lnTo>
                  <a:lnTo>
                    <a:pt x="2706" y="140"/>
                  </a:lnTo>
                  <a:lnTo>
                    <a:pt x="2702" y="144"/>
                  </a:lnTo>
                  <a:lnTo>
                    <a:pt x="2696" y="148"/>
                  </a:lnTo>
                  <a:lnTo>
                    <a:pt x="2690" y="150"/>
                  </a:lnTo>
                  <a:lnTo>
                    <a:pt x="2660" y="150"/>
                  </a:lnTo>
                  <a:lnTo>
                    <a:pt x="2660" y="150"/>
                  </a:lnTo>
                  <a:lnTo>
                    <a:pt x="2654" y="148"/>
                  </a:lnTo>
                  <a:lnTo>
                    <a:pt x="2648" y="144"/>
                  </a:lnTo>
                  <a:lnTo>
                    <a:pt x="2644" y="140"/>
                  </a:lnTo>
                  <a:lnTo>
                    <a:pt x="2644" y="132"/>
                  </a:lnTo>
                  <a:lnTo>
                    <a:pt x="2644" y="72"/>
                  </a:lnTo>
                  <a:close/>
                  <a:moveTo>
                    <a:pt x="2492" y="72"/>
                  </a:moveTo>
                  <a:lnTo>
                    <a:pt x="2492" y="72"/>
                  </a:lnTo>
                  <a:lnTo>
                    <a:pt x="2494" y="66"/>
                  </a:lnTo>
                  <a:lnTo>
                    <a:pt x="2496" y="62"/>
                  </a:lnTo>
                  <a:lnTo>
                    <a:pt x="2502" y="58"/>
                  </a:lnTo>
                  <a:lnTo>
                    <a:pt x="2508" y="56"/>
                  </a:lnTo>
                  <a:lnTo>
                    <a:pt x="2540" y="56"/>
                  </a:lnTo>
                  <a:lnTo>
                    <a:pt x="2540" y="56"/>
                  </a:lnTo>
                  <a:lnTo>
                    <a:pt x="2546" y="58"/>
                  </a:lnTo>
                  <a:lnTo>
                    <a:pt x="2552" y="62"/>
                  </a:lnTo>
                  <a:lnTo>
                    <a:pt x="2554" y="66"/>
                  </a:lnTo>
                  <a:lnTo>
                    <a:pt x="2556" y="72"/>
                  </a:lnTo>
                  <a:lnTo>
                    <a:pt x="2556" y="132"/>
                  </a:lnTo>
                  <a:lnTo>
                    <a:pt x="2556" y="132"/>
                  </a:lnTo>
                  <a:lnTo>
                    <a:pt x="2554" y="140"/>
                  </a:lnTo>
                  <a:lnTo>
                    <a:pt x="2552" y="144"/>
                  </a:lnTo>
                  <a:lnTo>
                    <a:pt x="2546" y="148"/>
                  </a:lnTo>
                  <a:lnTo>
                    <a:pt x="2540" y="150"/>
                  </a:lnTo>
                  <a:lnTo>
                    <a:pt x="2508" y="150"/>
                  </a:lnTo>
                  <a:lnTo>
                    <a:pt x="2508" y="150"/>
                  </a:lnTo>
                  <a:lnTo>
                    <a:pt x="2502" y="148"/>
                  </a:lnTo>
                  <a:lnTo>
                    <a:pt x="2496" y="144"/>
                  </a:lnTo>
                  <a:lnTo>
                    <a:pt x="2494" y="140"/>
                  </a:lnTo>
                  <a:lnTo>
                    <a:pt x="2492" y="132"/>
                  </a:lnTo>
                  <a:lnTo>
                    <a:pt x="2492" y="72"/>
                  </a:lnTo>
                  <a:close/>
                  <a:moveTo>
                    <a:pt x="2342" y="72"/>
                  </a:moveTo>
                  <a:lnTo>
                    <a:pt x="2342" y="72"/>
                  </a:lnTo>
                  <a:lnTo>
                    <a:pt x="2342" y="66"/>
                  </a:lnTo>
                  <a:lnTo>
                    <a:pt x="2346" y="62"/>
                  </a:lnTo>
                  <a:lnTo>
                    <a:pt x="2350" y="58"/>
                  </a:lnTo>
                  <a:lnTo>
                    <a:pt x="2358" y="56"/>
                  </a:lnTo>
                  <a:lnTo>
                    <a:pt x="2388" y="56"/>
                  </a:lnTo>
                  <a:lnTo>
                    <a:pt x="2388" y="56"/>
                  </a:lnTo>
                  <a:lnTo>
                    <a:pt x="2394" y="58"/>
                  </a:lnTo>
                  <a:lnTo>
                    <a:pt x="2400" y="62"/>
                  </a:lnTo>
                  <a:lnTo>
                    <a:pt x="2404" y="66"/>
                  </a:lnTo>
                  <a:lnTo>
                    <a:pt x="2404" y="72"/>
                  </a:lnTo>
                  <a:lnTo>
                    <a:pt x="2404" y="132"/>
                  </a:lnTo>
                  <a:lnTo>
                    <a:pt x="2404" y="132"/>
                  </a:lnTo>
                  <a:lnTo>
                    <a:pt x="2404" y="140"/>
                  </a:lnTo>
                  <a:lnTo>
                    <a:pt x="2400" y="144"/>
                  </a:lnTo>
                  <a:lnTo>
                    <a:pt x="2394" y="148"/>
                  </a:lnTo>
                  <a:lnTo>
                    <a:pt x="2388" y="150"/>
                  </a:lnTo>
                  <a:lnTo>
                    <a:pt x="2358" y="150"/>
                  </a:lnTo>
                  <a:lnTo>
                    <a:pt x="2358" y="150"/>
                  </a:lnTo>
                  <a:lnTo>
                    <a:pt x="2350" y="148"/>
                  </a:lnTo>
                  <a:lnTo>
                    <a:pt x="2346" y="144"/>
                  </a:lnTo>
                  <a:lnTo>
                    <a:pt x="2342" y="140"/>
                  </a:lnTo>
                  <a:lnTo>
                    <a:pt x="2342" y="132"/>
                  </a:lnTo>
                  <a:lnTo>
                    <a:pt x="2342" y="72"/>
                  </a:lnTo>
                  <a:close/>
                  <a:moveTo>
                    <a:pt x="2190" y="72"/>
                  </a:moveTo>
                  <a:lnTo>
                    <a:pt x="2190" y="72"/>
                  </a:lnTo>
                  <a:lnTo>
                    <a:pt x="2192" y="66"/>
                  </a:lnTo>
                  <a:lnTo>
                    <a:pt x="2194" y="62"/>
                  </a:lnTo>
                  <a:lnTo>
                    <a:pt x="2200" y="58"/>
                  </a:lnTo>
                  <a:lnTo>
                    <a:pt x="2206" y="56"/>
                  </a:lnTo>
                  <a:lnTo>
                    <a:pt x="2238" y="56"/>
                  </a:lnTo>
                  <a:lnTo>
                    <a:pt x="2238" y="56"/>
                  </a:lnTo>
                  <a:lnTo>
                    <a:pt x="2244" y="58"/>
                  </a:lnTo>
                  <a:lnTo>
                    <a:pt x="2248" y="62"/>
                  </a:lnTo>
                  <a:lnTo>
                    <a:pt x="2252" y="66"/>
                  </a:lnTo>
                  <a:lnTo>
                    <a:pt x="2254" y="72"/>
                  </a:lnTo>
                  <a:lnTo>
                    <a:pt x="2254" y="132"/>
                  </a:lnTo>
                  <a:lnTo>
                    <a:pt x="2254" y="132"/>
                  </a:lnTo>
                  <a:lnTo>
                    <a:pt x="2252" y="140"/>
                  </a:lnTo>
                  <a:lnTo>
                    <a:pt x="2248" y="144"/>
                  </a:lnTo>
                  <a:lnTo>
                    <a:pt x="2244" y="148"/>
                  </a:lnTo>
                  <a:lnTo>
                    <a:pt x="2238" y="150"/>
                  </a:lnTo>
                  <a:lnTo>
                    <a:pt x="2206" y="150"/>
                  </a:lnTo>
                  <a:lnTo>
                    <a:pt x="2206" y="150"/>
                  </a:lnTo>
                  <a:lnTo>
                    <a:pt x="2200" y="148"/>
                  </a:lnTo>
                  <a:lnTo>
                    <a:pt x="2194" y="144"/>
                  </a:lnTo>
                  <a:lnTo>
                    <a:pt x="2192" y="140"/>
                  </a:lnTo>
                  <a:lnTo>
                    <a:pt x="2190" y="132"/>
                  </a:lnTo>
                  <a:lnTo>
                    <a:pt x="2190" y="72"/>
                  </a:lnTo>
                  <a:close/>
                  <a:moveTo>
                    <a:pt x="2040" y="72"/>
                  </a:moveTo>
                  <a:lnTo>
                    <a:pt x="2040" y="72"/>
                  </a:lnTo>
                  <a:lnTo>
                    <a:pt x="2040" y="66"/>
                  </a:lnTo>
                  <a:lnTo>
                    <a:pt x="2044" y="62"/>
                  </a:lnTo>
                  <a:lnTo>
                    <a:pt x="2048" y="58"/>
                  </a:lnTo>
                  <a:lnTo>
                    <a:pt x="2056" y="56"/>
                  </a:lnTo>
                  <a:lnTo>
                    <a:pt x="2086" y="56"/>
                  </a:lnTo>
                  <a:lnTo>
                    <a:pt x="2086" y="56"/>
                  </a:lnTo>
                  <a:lnTo>
                    <a:pt x="2092" y="58"/>
                  </a:lnTo>
                  <a:lnTo>
                    <a:pt x="2098" y="62"/>
                  </a:lnTo>
                  <a:lnTo>
                    <a:pt x="2102" y="66"/>
                  </a:lnTo>
                  <a:lnTo>
                    <a:pt x="2102" y="72"/>
                  </a:lnTo>
                  <a:lnTo>
                    <a:pt x="2102" y="132"/>
                  </a:lnTo>
                  <a:lnTo>
                    <a:pt x="2102" y="132"/>
                  </a:lnTo>
                  <a:lnTo>
                    <a:pt x="2102" y="140"/>
                  </a:lnTo>
                  <a:lnTo>
                    <a:pt x="2098" y="144"/>
                  </a:lnTo>
                  <a:lnTo>
                    <a:pt x="2092" y="148"/>
                  </a:lnTo>
                  <a:lnTo>
                    <a:pt x="2086" y="150"/>
                  </a:lnTo>
                  <a:lnTo>
                    <a:pt x="2056" y="150"/>
                  </a:lnTo>
                  <a:lnTo>
                    <a:pt x="2056" y="150"/>
                  </a:lnTo>
                  <a:lnTo>
                    <a:pt x="2048" y="148"/>
                  </a:lnTo>
                  <a:lnTo>
                    <a:pt x="2044" y="144"/>
                  </a:lnTo>
                  <a:lnTo>
                    <a:pt x="2040" y="140"/>
                  </a:lnTo>
                  <a:lnTo>
                    <a:pt x="2040" y="132"/>
                  </a:lnTo>
                  <a:lnTo>
                    <a:pt x="2040" y="72"/>
                  </a:lnTo>
                  <a:close/>
                  <a:moveTo>
                    <a:pt x="1888" y="72"/>
                  </a:moveTo>
                  <a:lnTo>
                    <a:pt x="1888" y="72"/>
                  </a:lnTo>
                  <a:lnTo>
                    <a:pt x="1890" y="66"/>
                  </a:lnTo>
                  <a:lnTo>
                    <a:pt x="1892" y="62"/>
                  </a:lnTo>
                  <a:lnTo>
                    <a:pt x="1898" y="58"/>
                  </a:lnTo>
                  <a:lnTo>
                    <a:pt x="1904" y="56"/>
                  </a:lnTo>
                  <a:lnTo>
                    <a:pt x="1936" y="56"/>
                  </a:lnTo>
                  <a:lnTo>
                    <a:pt x="1936" y="56"/>
                  </a:lnTo>
                  <a:lnTo>
                    <a:pt x="1942" y="58"/>
                  </a:lnTo>
                  <a:lnTo>
                    <a:pt x="1946" y="62"/>
                  </a:lnTo>
                  <a:lnTo>
                    <a:pt x="1950" y="66"/>
                  </a:lnTo>
                  <a:lnTo>
                    <a:pt x="1952" y="72"/>
                  </a:lnTo>
                  <a:lnTo>
                    <a:pt x="1952" y="132"/>
                  </a:lnTo>
                  <a:lnTo>
                    <a:pt x="1952" y="132"/>
                  </a:lnTo>
                  <a:lnTo>
                    <a:pt x="1950" y="140"/>
                  </a:lnTo>
                  <a:lnTo>
                    <a:pt x="1946" y="144"/>
                  </a:lnTo>
                  <a:lnTo>
                    <a:pt x="1942" y="148"/>
                  </a:lnTo>
                  <a:lnTo>
                    <a:pt x="1936" y="150"/>
                  </a:lnTo>
                  <a:lnTo>
                    <a:pt x="1904" y="150"/>
                  </a:lnTo>
                  <a:lnTo>
                    <a:pt x="1904" y="150"/>
                  </a:lnTo>
                  <a:lnTo>
                    <a:pt x="1898" y="148"/>
                  </a:lnTo>
                  <a:lnTo>
                    <a:pt x="1892" y="144"/>
                  </a:lnTo>
                  <a:lnTo>
                    <a:pt x="1890" y="140"/>
                  </a:lnTo>
                  <a:lnTo>
                    <a:pt x="1888" y="132"/>
                  </a:lnTo>
                  <a:lnTo>
                    <a:pt x="1888" y="72"/>
                  </a:lnTo>
                  <a:close/>
                  <a:moveTo>
                    <a:pt x="1736" y="72"/>
                  </a:moveTo>
                  <a:lnTo>
                    <a:pt x="1736" y="72"/>
                  </a:lnTo>
                  <a:lnTo>
                    <a:pt x="1738" y="66"/>
                  </a:lnTo>
                  <a:lnTo>
                    <a:pt x="1742" y="62"/>
                  </a:lnTo>
                  <a:lnTo>
                    <a:pt x="1746" y="58"/>
                  </a:lnTo>
                  <a:lnTo>
                    <a:pt x="1754" y="56"/>
                  </a:lnTo>
                  <a:lnTo>
                    <a:pt x="1784" y="56"/>
                  </a:lnTo>
                  <a:lnTo>
                    <a:pt x="1784" y="56"/>
                  </a:lnTo>
                  <a:lnTo>
                    <a:pt x="1790" y="58"/>
                  </a:lnTo>
                  <a:lnTo>
                    <a:pt x="1796" y="62"/>
                  </a:lnTo>
                  <a:lnTo>
                    <a:pt x="1800" y="66"/>
                  </a:lnTo>
                  <a:lnTo>
                    <a:pt x="1800" y="72"/>
                  </a:lnTo>
                  <a:lnTo>
                    <a:pt x="1800" y="132"/>
                  </a:lnTo>
                  <a:lnTo>
                    <a:pt x="1800" y="132"/>
                  </a:lnTo>
                  <a:lnTo>
                    <a:pt x="1800" y="140"/>
                  </a:lnTo>
                  <a:lnTo>
                    <a:pt x="1796" y="144"/>
                  </a:lnTo>
                  <a:lnTo>
                    <a:pt x="1790" y="148"/>
                  </a:lnTo>
                  <a:lnTo>
                    <a:pt x="1784" y="150"/>
                  </a:lnTo>
                  <a:lnTo>
                    <a:pt x="1754" y="150"/>
                  </a:lnTo>
                  <a:lnTo>
                    <a:pt x="1754" y="150"/>
                  </a:lnTo>
                  <a:lnTo>
                    <a:pt x="1746" y="148"/>
                  </a:lnTo>
                  <a:lnTo>
                    <a:pt x="1742" y="144"/>
                  </a:lnTo>
                  <a:lnTo>
                    <a:pt x="1738" y="140"/>
                  </a:lnTo>
                  <a:lnTo>
                    <a:pt x="1736" y="132"/>
                  </a:lnTo>
                  <a:lnTo>
                    <a:pt x="1736" y="72"/>
                  </a:lnTo>
                  <a:close/>
                  <a:moveTo>
                    <a:pt x="1586" y="72"/>
                  </a:moveTo>
                  <a:lnTo>
                    <a:pt x="1586" y="72"/>
                  </a:lnTo>
                  <a:lnTo>
                    <a:pt x="1586" y="66"/>
                  </a:lnTo>
                  <a:lnTo>
                    <a:pt x="1590" y="62"/>
                  </a:lnTo>
                  <a:lnTo>
                    <a:pt x="1596" y="58"/>
                  </a:lnTo>
                  <a:lnTo>
                    <a:pt x="1602" y="56"/>
                  </a:lnTo>
                  <a:lnTo>
                    <a:pt x="1632" y="56"/>
                  </a:lnTo>
                  <a:lnTo>
                    <a:pt x="1632" y="56"/>
                  </a:lnTo>
                  <a:lnTo>
                    <a:pt x="1638" y="58"/>
                  </a:lnTo>
                  <a:lnTo>
                    <a:pt x="1644" y="62"/>
                  </a:lnTo>
                  <a:lnTo>
                    <a:pt x="1648" y="66"/>
                  </a:lnTo>
                  <a:lnTo>
                    <a:pt x="1648" y="72"/>
                  </a:lnTo>
                  <a:lnTo>
                    <a:pt x="1648" y="132"/>
                  </a:lnTo>
                  <a:lnTo>
                    <a:pt x="1648" y="132"/>
                  </a:lnTo>
                  <a:lnTo>
                    <a:pt x="1648" y="140"/>
                  </a:lnTo>
                  <a:lnTo>
                    <a:pt x="1644" y="144"/>
                  </a:lnTo>
                  <a:lnTo>
                    <a:pt x="1638" y="148"/>
                  </a:lnTo>
                  <a:lnTo>
                    <a:pt x="1632" y="150"/>
                  </a:lnTo>
                  <a:lnTo>
                    <a:pt x="1602" y="150"/>
                  </a:lnTo>
                  <a:lnTo>
                    <a:pt x="1602" y="150"/>
                  </a:lnTo>
                  <a:lnTo>
                    <a:pt x="1596" y="148"/>
                  </a:lnTo>
                  <a:lnTo>
                    <a:pt x="1590" y="144"/>
                  </a:lnTo>
                  <a:lnTo>
                    <a:pt x="1586" y="140"/>
                  </a:lnTo>
                  <a:lnTo>
                    <a:pt x="1586" y="132"/>
                  </a:lnTo>
                  <a:lnTo>
                    <a:pt x="1586" y="72"/>
                  </a:lnTo>
                  <a:close/>
                  <a:moveTo>
                    <a:pt x="1434" y="72"/>
                  </a:moveTo>
                  <a:lnTo>
                    <a:pt x="1434" y="72"/>
                  </a:lnTo>
                  <a:lnTo>
                    <a:pt x="1436" y="66"/>
                  </a:lnTo>
                  <a:lnTo>
                    <a:pt x="1438" y="62"/>
                  </a:lnTo>
                  <a:lnTo>
                    <a:pt x="1444" y="58"/>
                  </a:lnTo>
                  <a:lnTo>
                    <a:pt x="1450" y="56"/>
                  </a:lnTo>
                  <a:lnTo>
                    <a:pt x="1482" y="56"/>
                  </a:lnTo>
                  <a:lnTo>
                    <a:pt x="1482" y="56"/>
                  </a:lnTo>
                  <a:lnTo>
                    <a:pt x="1488" y="58"/>
                  </a:lnTo>
                  <a:lnTo>
                    <a:pt x="1494" y="62"/>
                  </a:lnTo>
                  <a:lnTo>
                    <a:pt x="1496" y="66"/>
                  </a:lnTo>
                  <a:lnTo>
                    <a:pt x="1498" y="72"/>
                  </a:lnTo>
                  <a:lnTo>
                    <a:pt x="1498" y="132"/>
                  </a:lnTo>
                  <a:lnTo>
                    <a:pt x="1498" y="132"/>
                  </a:lnTo>
                  <a:lnTo>
                    <a:pt x="1496" y="140"/>
                  </a:lnTo>
                  <a:lnTo>
                    <a:pt x="1494" y="144"/>
                  </a:lnTo>
                  <a:lnTo>
                    <a:pt x="1488" y="148"/>
                  </a:lnTo>
                  <a:lnTo>
                    <a:pt x="1482" y="150"/>
                  </a:lnTo>
                  <a:lnTo>
                    <a:pt x="1450" y="150"/>
                  </a:lnTo>
                  <a:lnTo>
                    <a:pt x="1450" y="150"/>
                  </a:lnTo>
                  <a:lnTo>
                    <a:pt x="1444" y="148"/>
                  </a:lnTo>
                  <a:lnTo>
                    <a:pt x="1438" y="144"/>
                  </a:lnTo>
                  <a:lnTo>
                    <a:pt x="1436" y="140"/>
                  </a:lnTo>
                  <a:lnTo>
                    <a:pt x="1434" y="132"/>
                  </a:lnTo>
                  <a:lnTo>
                    <a:pt x="1434" y="72"/>
                  </a:lnTo>
                  <a:close/>
                  <a:moveTo>
                    <a:pt x="1284" y="72"/>
                  </a:moveTo>
                  <a:lnTo>
                    <a:pt x="1284" y="72"/>
                  </a:lnTo>
                  <a:lnTo>
                    <a:pt x="1284" y="66"/>
                  </a:lnTo>
                  <a:lnTo>
                    <a:pt x="1288" y="62"/>
                  </a:lnTo>
                  <a:lnTo>
                    <a:pt x="1294" y="58"/>
                  </a:lnTo>
                  <a:lnTo>
                    <a:pt x="1300" y="56"/>
                  </a:lnTo>
                  <a:lnTo>
                    <a:pt x="1330" y="56"/>
                  </a:lnTo>
                  <a:lnTo>
                    <a:pt x="1330" y="56"/>
                  </a:lnTo>
                  <a:lnTo>
                    <a:pt x="1336" y="58"/>
                  </a:lnTo>
                  <a:lnTo>
                    <a:pt x="1342" y="62"/>
                  </a:lnTo>
                  <a:lnTo>
                    <a:pt x="1346" y="66"/>
                  </a:lnTo>
                  <a:lnTo>
                    <a:pt x="1346" y="72"/>
                  </a:lnTo>
                  <a:lnTo>
                    <a:pt x="1346" y="132"/>
                  </a:lnTo>
                  <a:lnTo>
                    <a:pt x="1346" y="132"/>
                  </a:lnTo>
                  <a:lnTo>
                    <a:pt x="1346" y="140"/>
                  </a:lnTo>
                  <a:lnTo>
                    <a:pt x="1342" y="144"/>
                  </a:lnTo>
                  <a:lnTo>
                    <a:pt x="1336" y="148"/>
                  </a:lnTo>
                  <a:lnTo>
                    <a:pt x="1330" y="150"/>
                  </a:lnTo>
                  <a:lnTo>
                    <a:pt x="1300" y="150"/>
                  </a:lnTo>
                  <a:lnTo>
                    <a:pt x="1300" y="150"/>
                  </a:lnTo>
                  <a:lnTo>
                    <a:pt x="1294" y="148"/>
                  </a:lnTo>
                  <a:lnTo>
                    <a:pt x="1288" y="144"/>
                  </a:lnTo>
                  <a:lnTo>
                    <a:pt x="1284" y="140"/>
                  </a:lnTo>
                  <a:lnTo>
                    <a:pt x="1284" y="132"/>
                  </a:lnTo>
                  <a:lnTo>
                    <a:pt x="1284" y="72"/>
                  </a:lnTo>
                  <a:close/>
                  <a:moveTo>
                    <a:pt x="1132" y="72"/>
                  </a:moveTo>
                  <a:lnTo>
                    <a:pt x="1132" y="72"/>
                  </a:lnTo>
                  <a:lnTo>
                    <a:pt x="1134" y="66"/>
                  </a:lnTo>
                  <a:lnTo>
                    <a:pt x="1136" y="62"/>
                  </a:lnTo>
                  <a:lnTo>
                    <a:pt x="1142" y="58"/>
                  </a:lnTo>
                  <a:lnTo>
                    <a:pt x="1148" y="56"/>
                  </a:lnTo>
                  <a:lnTo>
                    <a:pt x="1180" y="56"/>
                  </a:lnTo>
                  <a:lnTo>
                    <a:pt x="1180" y="56"/>
                  </a:lnTo>
                  <a:lnTo>
                    <a:pt x="1186" y="58"/>
                  </a:lnTo>
                  <a:lnTo>
                    <a:pt x="1192" y="62"/>
                  </a:lnTo>
                  <a:lnTo>
                    <a:pt x="1194" y="66"/>
                  </a:lnTo>
                  <a:lnTo>
                    <a:pt x="1196" y="72"/>
                  </a:lnTo>
                  <a:lnTo>
                    <a:pt x="1196" y="132"/>
                  </a:lnTo>
                  <a:lnTo>
                    <a:pt x="1196" y="132"/>
                  </a:lnTo>
                  <a:lnTo>
                    <a:pt x="1194" y="140"/>
                  </a:lnTo>
                  <a:lnTo>
                    <a:pt x="1192" y="144"/>
                  </a:lnTo>
                  <a:lnTo>
                    <a:pt x="1186" y="148"/>
                  </a:lnTo>
                  <a:lnTo>
                    <a:pt x="1180" y="150"/>
                  </a:lnTo>
                  <a:lnTo>
                    <a:pt x="1148" y="150"/>
                  </a:lnTo>
                  <a:lnTo>
                    <a:pt x="1148" y="150"/>
                  </a:lnTo>
                  <a:lnTo>
                    <a:pt x="1142" y="148"/>
                  </a:lnTo>
                  <a:lnTo>
                    <a:pt x="1136" y="144"/>
                  </a:lnTo>
                  <a:lnTo>
                    <a:pt x="1134" y="140"/>
                  </a:lnTo>
                  <a:lnTo>
                    <a:pt x="1132" y="132"/>
                  </a:lnTo>
                  <a:lnTo>
                    <a:pt x="1132" y="72"/>
                  </a:lnTo>
                  <a:close/>
                  <a:moveTo>
                    <a:pt x="982" y="72"/>
                  </a:moveTo>
                  <a:lnTo>
                    <a:pt x="982" y="72"/>
                  </a:lnTo>
                  <a:lnTo>
                    <a:pt x="982" y="66"/>
                  </a:lnTo>
                  <a:lnTo>
                    <a:pt x="986" y="62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28" y="56"/>
                  </a:lnTo>
                  <a:lnTo>
                    <a:pt x="1028" y="56"/>
                  </a:lnTo>
                  <a:lnTo>
                    <a:pt x="1034" y="58"/>
                  </a:lnTo>
                  <a:lnTo>
                    <a:pt x="1040" y="62"/>
                  </a:lnTo>
                  <a:lnTo>
                    <a:pt x="1044" y="66"/>
                  </a:lnTo>
                  <a:lnTo>
                    <a:pt x="1044" y="72"/>
                  </a:lnTo>
                  <a:lnTo>
                    <a:pt x="1044" y="132"/>
                  </a:lnTo>
                  <a:lnTo>
                    <a:pt x="1044" y="132"/>
                  </a:lnTo>
                  <a:lnTo>
                    <a:pt x="1044" y="140"/>
                  </a:lnTo>
                  <a:lnTo>
                    <a:pt x="1040" y="144"/>
                  </a:lnTo>
                  <a:lnTo>
                    <a:pt x="1034" y="148"/>
                  </a:lnTo>
                  <a:lnTo>
                    <a:pt x="1028" y="150"/>
                  </a:lnTo>
                  <a:lnTo>
                    <a:pt x="998" y="150"/>
                  </a:lnTo>
                  <a:lnTo>
                    <a:pt x="998" y="150"/>
                  </a:lnTo>
                  <a:lnTo>
                    <a:pt x="992" y="148"/>
                  </a:lnTo>
                  <a:lnTo>
                    <a:pt x="986" y="144"/>
                  </a:lnTo>
                  <a:lnTo>
                    <a:pt x="982" y="140"/>
                  </a:lnTo>
                  <a:lnTo>
                    <a:pt x="982" y="132"/>
                  </a:lnTo>
                  <a:lnTo>
                    <a:pt x="982" y="72"/>
                  </a:lnTo>
                  <a:close/>
                  <a:moveTo>
                    <a:pt x="830" y="72"/>
                  </a:moveTo>
                  <a:lnTo>
                    <a:pt x="830" y="72"/>
                  </a:lnTo>
                  <a:lnTo>
                    <a:pt x="832" y="66"/>
                  </a:lnTo>
                  <a:lnTo>
                    <a:pt x="834" y="62"/>
                  </a:lnTo>
                  <a:lnTo>
                    <a:pt x="840" y="58"/>
                  </a:lnTo>
                  <a:lnTo>
                    <a:pt x="846" y="56"/>
                  </a:lnTo>
                  <a:lnTo>
                    <a:pt x="878" y="56"/>
                  </a:lnTo>
                  <a:lnTo>
                    <a:pt x="878" y="56"/>
                  </a:lnTo>
                  <a:lnTo>
                    <a:pt x="884" y="58"/>
                  </a:lnTo>
                  <a:lnTo>
                    <a:pt x="890" y="62"/>
                  </a:lnTo>
                  <a:lnTo>
                    <a:pt x="892" y="66"/>
                  </a:lnTo>
                  <a:lnTo>
                    <a:pt x="894" y="72"/>
                  </a:lnTo>
                  <a:lnTo>
                    <a:pt x="894" y="132"/>
                  </a:lnTo>
                  <a:lnTo>
                    <a:pt x="894" y="132"/>
                  </a:lnTo>
                  <a:lnTo>
                    <a:pt x="892" y="140"/>
                  </a:lnTo>
                  <a:lnTo>
                    <a:pt x="890" y="144"/>
                  </a:lnTo>
                  <a:lnTo>
                    <a:pt x="884" y="148"/>
                  </a:lnTo>
                  <a:lnTo>
                    <a:pt x="878" y="150"/>
                  </a:lnTo>
                  <a:lnTo>
                    <a:pt x="846" y="150"/>
                  </a:lnTo>
                  <a:lnTo>
                    <a:pt x="846" y="150"/>
                  </a:lnTo>
                  <a:lnTo>
                    <a:pt x="840" y="148"/>
                  </a:lnTo>
                  <a:lnTo>
                    <a:pt x="834" y="144"/>
                  </a:lnTo>
                  <a:lnTo>
                    <a:pt x="832" y="140"/>
                  </a:lnTo>
                  <a:lnTo>
                    <a:pt x="830" y="132"/>
                  </a:lnTo>
                  <a:lnTo>
                    <a:pt x="830" y="72"/>
                  </a:lnTo>
                  <a:close/>
                  <a:moveTo>
                    <a:pt x="680" y="72"/>
                  </a:moveTo>
                  <a:lnTo>
                    <a:pt x="680" y="72"/>
                  </a:lnTo>
                  <a:lnTo>
                    <a:pt x="680" y="66"/>
                  </a:lnTo>
                  <a:lnTo>
                    <a:pt x="684" y="62"/>
                  </a:lnTo>
                  <a:lnTo>
                    <a:pt x="688" y="58"/>
                  </a:lnTo>
                  <a:lnTo>
                    <a:pt x="696" y="56"/>
                  </a:lnTo>
                  <a:lnTo>
                    <a:pt x="726" y="56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6"/>
                  </a:lnTo>
                  <a:lnTo>
                    <a:pt x="742" y="72"/>
                  </a:lnTo>
                  <a:lnTo>
                    <a:pt x="742" y="132"/>
                  </a:lnTo>
                  <a:lnTo>
                    <a:pt x="742" y="132"/>
                  </a:lnTo>
                  <a:lnTo>
                    <a:pt x="742" y="140"/>
                  </a:lnTo>
                  <a:lnTo>
                    <a:pt x="738" y="144"/>
                  </a:lnTo>
                  <a:lnTo>
                    <a:pt x="732" y="148"/>
                  </a:lnTo>
                  <a:lnTo>
                    <a:pt x="726" y="150"/>
                  </a:lnTo>
                  <a:lnTo>
                    <a:pt x="696" y="150"/>
                  </a:lnTo>
                  <a:lnTo>
                    <a:pt x="696" y="150"/>
                  </a:lnTo>
                  <a:lnTo>
                    <a:pt x="688" y="148"/>
                  </a:lnTo>
                  <a:lnTo>
                    <a:pt x="684" y="144"/>
                  </a:lnTo>
                  <a:lnTo>
                    <a:pt x="680" y="140"/>
                  </a:lnTo>
                  <a:lnTo>
                    <a:pt x="680" y="132"/>
                  </a:lnTo>
                  <a:lnTo>
                    <a:pt x="680" y="72"/>
                  </a:lnTo>
                  <a:close/>
                  <a:moveTo>
                    <a:pt x="528" y="72"/>
                  </a:moveTo>
                  <a:lnTo>
                    <a:pt x="528" y="72"/>
                  </a:lnTo>
                  <a:lnTo>
                    <a:pt x="530" y="66"/>
                  </a:lnTo>
                  <a:lnTo>
                    <a:pt x="532" y="62"/>
                  </a:lnTo>
                  <a:lnTo>
                    <a:pt x="538" y="58"/>
                  </a:lnTo>
                  <a:lnTo>
                    <a:pt x="544" y="56"/>
                  </a:lnTo>
                  <a:lnTo>
                    <a:pt x="576" y="56"/>
                  </a:lnTo>
                  <a:lnTo>
                    <a:pt x="576" y="56"/>
                  </a:lnTo>
                  <a:lnTo>
                    <a:pt x="582" y="58"/>
                  </a:lnTo>
                  <a:lnTo>
                    <a:pt x="588" y="62"/>
                  </a:lnTo>
                  <a:lnTo>
                    <a:pt x="590" y="66"/>
                  </a:lnTo>
                  <a:lnTo>
                    <a:pt x="592" y="72"/>
                  </a:lnTo>
                  <a:lnTo>
                    <a:pt x="592" y="132"/>
                  </a:lnTo>
                  <a:lnTo>
                    <a:pt x="592" y="132"/>
                  </a:lnTo>
                  <a:lnTo>
                    <a:pt x="590" y="140"/>
                  </a:lnTo>
                  <a:lnTo>
                    <a:pt x="588" y="144"/>
                  </a:lnTo>
                  <a:lnTo>
                    <a:pt x="582" y="148"/>
                  </a:lnTo>
                  <a:lnTo>
                    <a:pt x="576" y="150"/>
                  </a:lnTo>
                  <a:lnTo>
                    <a:pt x="544" y="150"/>
                  </a:lnTo>
                  <a:lnTo>
                    <a:pt x="544" y="150"/>
                  </a:lnTo>
                  <a:lnTo>
                    <a:pt x="538" y="148"/>
                  </a:lnTo>
                  <a:lnTo>
                    <a:pt x="532" y="144"/>
                  </a:lnTo>
                  <a:lnTo>
                    <a:pt x="530" y="140"/>
                  </a:lnTo>
                  <a:lnTo>
                    <a:pt x="528" y="132"/>
                  </a:lnTo>
                  <a:lnTo>
                    <a:pt x="528" y="72"/>
                  </a:lnTo>
                  <a:close/>
                  <a:moveTo>
                    <a:pt x="378" y="72"/>
                  </a:moveTo>
                  <a:lnTo>
                    <a:pt x="378" y="72"/>
                  </a:lnTo>
                  <a:lnTo>
                    <a:pt x="378" y="66"/>
                  </a:lnTo>
                  <a:lnTo>
                    <a:pt x="382" y="62"/>
                  </a:lnTo>
                  <a:lnTo>
                    <a:pt x="386" y="58"/>
                  </a:lnTo>
                  <a:lnTo>
                    <a:pt x="394" y="56"/>
                  </a:lnTo>
                  <a:lnTo>
                    <a:pt x="424" y="56"/>
                  </a:lnTo>
                  <a:lnTo>
                    <a:pt x="424" y="56"/>
                  </a:lnTo>
                  <a:lnTo>
                    <a:pt x="430" y="58"/>
                  </a:lnTo>
                  <a:lnTo>
                    <a:pt x="436" y="62"/>
                  </a:lnTo>
                  <a:lnTo>
                    <a:pt x="440" y="66"/>
                  </a:lnTo>
                  <a:lnTo>
                    <a:pt x="440" y="7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40"/>
                  </a:lnTo>
                  <a:lnTo>
                    <a:pt x="436" y="144"/>
                  </a:lnTo>
                  <a:lnTo>
                    <a:pt x="430" y="148"/>
                  </a:lnTo>
                  <a:lnTo>
                    <a:pt x="424" y="150"/>
                  </a:lnTo>
                  <a:lnTo>
                    <a:pt x="394" y="150"/>
                  </a:lnTo>
                  <a:lnTo>
                    <a:pt x="394" y="150"/>
                  </a:lnTo>
                  <a:lnTo>
                    <a:pt x="386" y="148"/>
                  </a:lnTo>
                  <a:lnTo>
                    <a:pt x="382" y="144"/>
                  </a:lnTo>
                  <a:lnTo>
                    <a:pt x="378" y="140"/>
                  </a:lnTo>
                  <a:lnTo>
                    <a:pt x="378" y="132"/>
                  </a:lnTo>
                  <a:lnTo>
                    <a:pt x="378" y="72"/>
                  </a:lnTo>
                  <a:close/>
                  <a:moveTo>
                    <a:pt x="226" y="72"/>
                  </a:moveTo>
                  <a:lnTo>
                    <a:pt x="226" y="72"/>
                  </a:lnTo>
                  <a:lnTo>
                    <a:pt x="228" y="66"/>
                  </a:lnTo>
                  <a:lnTo>
                    <a:pt x="230" y="62"/>
                  </a:lnTo>
                  <a:lnTo>
                    <a:pt x="236" y="58"/>
                  </a:lnTo>
                  <a:lnTo>
                    <a:pt x="242" y="56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80" y="58"/>
                  </a:lnTo>
                  <a:lnTo>
                    <a:pt x="284" y="62"/>
                  </a:lnTo>
                  <a:lnTo>
                    <a:pt x="288" y="66"/>
                  </a:lnTo>
                  <a:lnTo>
                    <a:pt x="290" y="72"/>
                  </a:lnTo>
                  <a:lnTo>
                    <a:pt x="290" y="132"/>
                  </a:lnTo>
                  <a:lnTo>
                    <a:pt x="290" y="132"/>
                  </a:lnTo>
                  <a:lnTo>
                    <a:pt x="288" y="140"/>
                  </a:lnTo>
                  <a:lnTo>
                    <a:pt x="284" y="144"/>
                  </a:lnTo>
                  <a:lnTo>
                    <a:pt x="280" y="148"/>
                  </a:lnTo>
                  <a:lnTo>
                    <a:pt x="274" y="150"/>
                  </a:lnTo>
                  <a:lnTo>
                    <a:pt x="242" y="150"/>
                  </a:lnTo>
                  <a:lnTo>
                    <a:pt x="242" y="150"/>
                  </a:lnTo>
                  <a:lnTo>
                    <a:pt x="236" y="148"/>
                  </a:lnTo>
                  <a:lnTo>
                    <a:pt x="230" y="144"/>
                  </a:lnTo>
                  <a:lnTo>
                    <a:pt x="228" y="140"/>
                  </a:lnTo>
                  <a:lnTo>
                    <a:pt x="226" y="132"/>
                  </a:lnTo>
                  <a:lnTo>
                    <a:pt x="226" y="72"/>
                  </a:lnTo>
                  <a:close/>
                  <a:moveTo>
                    <a:pt x="76" y="72"/>
                  </a:moveTo>
                  <a:lnTo>
                    <a:pt x="76" y="72"/>
                  </a:lnTo>
                  <a:lnTo>
                    <a:pt x="76" y="66"/>
                  </a:lnTo>
                  <a:lnTo>
                    <a:pt x="80" y="62"/>
                  </a:lnTo>
                  <a:lnTo>
                    <a:pt x="84" y="58"/>
                  </a:lnTo>
                  <a:lnTo>
                    <a:pt x="9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8" y="58"/>
                  </a:lnTo>
                  <a:lnTo>
                    <a:pt x="134" y="6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132"/>
                  </a:lnTo>
                  <a:lnTo>
                    <a:pt x="138" y="132"/>
                  </a:lnTo>
                  <a:lnTo>
                    <a:pt x="138" y="140"/>
                  </a:lnTo>
                  <a:lnTo>
                    <a:pt x="134" y="144"/>
                  </a:lnTo>
                  <a:lnTo>
                    <a:pt x="128" y="148"/>
                  </a:lnTo>
                  <a:lnTo>
                    <a:pt x="122" y="150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84" y="148"/>
                  </a:lnTo>
                  <a:lnTo>
                    <a:pt x="80" y="144"/>
                  </a:lnTo>
                  <a:lnTo>
                    <a:pt x="76" y="140"/>
                  </a:lnTo>
                  <a:lnTo>
                    <a:pt x="76" y="132"/>
                  </a:lnTo>
                  <a:lnTo>
                    <a:pt x="76" y="72"/>
                  </a:lnTo>
                  <a:close/>
                  <a:moveTo>
                    <a:pt x="138" y="1040"/>
                  </a:moveTo>
                  <a:lnTo>
                    <a:pt x="138" y="1040"/>
                  </a:lnTo>
                  <a:lnTo>
                    <a:pt x="138" y="1046"/>
                  </a:lnTo>
                  <a:lnTo>
                    <a:pt x="134" y="1052"/>
                  </a:lnTo>
                  <a:lnTo>
                    <a:pt x="128" y="1056"/>
                  </a:lnTo>
                  <a:lnTo>
                    <a:pt x="122" y="1056"/>
                  </a:lnTo>
                  <a:lnTo>
                    <a:pt x="92" y="1056"/>
                  </a:lnTo>
                  <a:lnTo>
                    <a:pt x="92" y="1056"/>
                  </a:lnTo>
                  <a:lnTo>
                    <a:pt x="84" y="1056"/>
                  </a:lnTo>
                  <a:lnTo>
                    <a:pt x="80" y="1052"/>
                  </a:lnTo>
                  <a:lnTo>
                    <a:pt x="76" y="1046"/>
                  </a:lnTo>
                  <a:lnTo>
                    <a:pt x="76" y="1040"/>
                  </a:lnTo>
                  <a:lnTo>
                    <a:pt x="76" y="980"/>
                  </a:lnTo>
                  <a:lnTo>
                    <a:pt x="76" y="980"/>
                  </a:lnTo>
                  <a:lnTo>
                    <a:pt x="76" y="974"/>
                  </a:lnTo>
                  <a:lnTo>
                    <a:pt x="80" y="968"/>
                  </a:lnTo>
                  <a:lnTo>
                    <a:pt x="84" y="964"/>
                  </a:lnTo>
                  <a:lnTo>
                    <a:pt x="92" y="964"/>
                  </a:lnTo>
                  <a:lnTo>
                    <a:pt x="122" y="964"/>
                  </a:lnTo>
                  <a:lnTo>
                    <a:pt x="122" y="964"/>
                  </a:lnTo>
                  <a:lnTo>
                    <a:pt x="128" y="964"/>
                  </a:lnTo>
                  <a:lnTo>
                    <a:pt x="134" y="968"/>
                  </a:lnTo>
                  <a:lnTo>
                    <a:pt x="138" y="974"/>
                  </a:lnTo>
                  <a:lnTo>
                    <a:pt x="138" y="980"/>
                  </a:lnTo>
                  <a:lnTo>
                    <a:pt x="138" y="1040"/>
                  </a:lnTo>
                  <a:close/>
                  <a:moveTo>
                    <a:pt x="290" y="1040"/>
                  </a:moveTo>
                  <a:lnTo>
                    <a:pt x="290" y="1040"/>
                  </a:lnTo>
                  <a:lnTo>
                    <a:pt x="288" y="1046"/>
                  </a:lnTo>
                  <a:lnTo>
                    <a:pt x="284" y="1052"/>
                  </a:lnTo>
                  <a:lnTo>
                    <a:pt x="280" y="1056"/>
                  </a:lnTo>
                  <a:lnTo>
                    <a:pt x="274" y="1056"/>
                  </a:lnTo>
                  <a:lnTo>
                    <a:pt x="242" y="1056"/>
                  </a:lnTo>
                  <a:lnTo>
                    <a:pt x="242" y="1056"/>
                  </a:lnTo>
                  <a:lnTo>
                    <a:pt x="236" y="1056"/>
                  </a:lnTo>
                  <a:lnTo>
                    <a:pt x="230" y="1052"/>
                  </a:lnTo>
                  <a:lnTo>
                    <a:pt x="228" y="1046"/>
                  </a:lnTo>
                  <a:lnTo>
                    <a:pt x="226" y="1040"/>
                  </a:lnTo>
                  <a:lnTo>
                    <a:pt x="226" y="980"/>
                  </a:lnTo>
                  <a:lnTo>
                    <a:pt x="226" y="980"/>
                  </a:lnTo>
                  <a:lnTo>
                    <a:pt x="228" y="974"/>
                  </a:lnTo>
                  <a:lnTo>
                    <a:pt x="230" y="968"/>
                  </a:lnTo>
                  <a:lnTo>
                    <a:pt x="236" y="964"/>
                  </a:lnTo>
                  <a:lnTo>
                    <a:pt x="242" y="964"/>
                  </a:lnTo>
                  <a:lnTo>
                    <a:pt x="274" y="964"/>
                  </a:lnTo>
                  <a:lnTo>
                    <a:pt x="274" y="964"/>
                  </a:lnTo>
                  <a:lnTo>
                    <a:pt x="280" y="964"/>
                  </a:lnTo>
                  <a:lnTo>
                    <a:pt x="284" y="968"/>
                  </a:lnTo>
                  <a:lnTo>
                    <a:pt x="288" y="974"/>
                  </a:lnTo>
                  <a:lnTo>
                    <a:pt x="290" y="980"/>
                  </a:lnTo>
                  <a:lnTo>
                    <a:pt x="290" y="1040"/>
                  </a:lnTo>
                  <a:close/>
                  <a:moveTo>
                    <a:pt x="440" y="1040"/>
                  </a:moveTo>
                  <a:lnTo>
                    <a:pt x="440" y="1040"/>
                  </a:lnTo>
                  <a:lnTo>
                    <a:pt x="440" y="1046"/>
                  </a:lnTo>
                  <a:lnTo>
                    <a:pt x="436" y="1052"/>
                  </a:lnTo>
                  <a:lnTo>
                    <a:pt x="430" y="1056"/>
                  </a:lnTo>
                  <a:lnTo>
                    <a:pt x="424" y="1056"/>
                  </a:lnTo>
                  <a:lnTo>
                    <a:pt x="394" y="1056"/>
                  </a:lnTo>
                  <a:lnTo>
                    <a:pt x="394" y="1056"/>
                  </a:lnTo>
                  <a:lnTo>
                    <a:pt x="386" y="1056"/>
                  </a:lnTo>
                  <a:lnTo>
                    <a:pt x="382" y="1052"/>
                  </a:lnTo>
                  <a:lnTo>
                    <a:pt x="378" y="1046"/>
                  </a:lnTo>
                  <a:lnTo>
                    <a:pt x="378" y="1040"/>
                  </a:lnTo>
                  <a:lnTo>
                    <a:pt x="378" y="980"/>
                  </a:lnTo>
                  <a:lnTo>
                    <a:pt x="378" y="980"/>
                  </a:lnTo>
                  <a:lnTo>
                    <a:pt x="378" y="974"/>
                  </a:lnTo>
                  <a:lnTo>
                    <a:pt x="382" y="968"/>
                  </a:lnTo>
                  <a:lnTo>
                    <a:pt x="386" y="964"/>
                  </a:lnTo>
                  <a:lnTo>
                    <a:pt x="394" y="964"/>
                  </a:lnTo>
                  <a:lnTo>
                    <a:pt x="424" y="964"/>
                  </a:lnTo>
                  <a:lnTo>
                    <a:pt x="424" y="964"/>
                  </a:lnTo>
                  <a:lnTo>
                    <a:pt x="430" y="964"/>
                  </a:lnTo>
                  <a:lnTo>
                    <a:pt x="436" y="968"/>
                  </a:lnTo>
                  <a:lnTo>
                    <a:pt x="440" y="974"/>
                  </a:lnTo>
                  <a:lnTo>
                    <a:pt x="440" y="980"/>
                  </a:lnTo>
                  <a:lnTo>
                    <a:pt x="440" y="1040"/>
                  </a:lnTo>
                  <a:close/>
                  <a:moveTo>
                    <a:pt x="592" y="1040"/>
                  </a:moveTo>
                  <a:lnTo>
                    <a:pt x="592" y="1040"/>
                  </a:lnTo>
                  <a:lnTo>
                    <a:pt x="590" y="1046"/>
                  </a:lnTo>
                  <a:lnTo>
                    <a:pt x="588" y="1052"/>
                  </a:lnTo>
                  <a:lnTo>
                    <a:pt x="582" y="1056"/>
                  </a:lnTo>
                  <a:lnTo>
                    <a:pt x="576" y="1056"/>
                  </a:lnTo>
                  <a:lnTo>
                    <a:pt x="544" y="1056"/>
                  </a:lnTo>
                  <a:lnTo>
                    <a:pt x="544" y="1056"/>
                  </a:lnTo>
                  <a:lnTo>
                    <a:pt x="538" y="1056"/>
                  </a:lnTo>
                  <a:lnTo>
                    <a:pt x="532" y="1052"/>
                  </a:lnTo>
                  <a:lnTo>
                    <a:pt x="530" y="1046"/>
                  </a:lnTo>
                  <a:lnTo>
                    <a:pt x="528" y="1040"/>
                  </a:lnTo>
                  <a:lnTo>
                    <a:pt x="528" y="980"/>
                  </a:lnTo>
                  <a:lnTo>
                    <a:pt x="528" y="980"/>
                  </a:lnTo>
                  <a:lnTo>
                    <a:pt x="530" y="974"/>
                  </a:lnTo>
                  <a:lnTo>
                    <a:pt x="532" y="968"/>
                  </a:lnTo>
                  <a:lnTo>
                    <a:pt x="538" y="964"/>
                  </a:lnTo>
                  <a:lnTo>
                    <a:pt x="544" y="964"/>
                  </a:lnTo>
                  <a:lnTo>
                    <a:pt x="576" y="964"/>
                  </a:lnTo>
                  <a:lnTo>
                    <a:pt x="576" y="964"/>
                  </a:lnTo>
                  <a:lnTo>
                    <a:pt x="582" y="964"/>
                  </a:lnTo>
                  <a:lnTo>
                    <a:pt x="588" y="968"/>
                  </a:lnTo>
                  <a:lnTo>
                    <a:pt x="590" y="974"/>
                  </a:lnTo>
                  <a:lnTo>
                    <a:pt x="592" y="980"/>
                  </a:lnTo>
                  <a:lnTo>
                    <a:pt x="592" y="1040"/>
                  </a:lnTo>
                  <a:close/>
                  <a:moveTo>
                    <a:pt x="742" y="1040"/>
                  </a:moveTo>
                  <a:lnTo>
                    <a:pt x="742" y="1040"/>
                  </a:lnTo>
                  <a:lnTo>
                    <a:pt x="742" y="1046"/>
                  </a:lnTo>
                  <a:lnTo>
                    <a:pt x="738" y="1052"/>
                  </a:lnTo>
                  <a:lnTo>
                    <a:pt x="732" y="1056"/>
                  </a:lnTo>
                  <a:lnTo>
                    <a:pt x="726" y="1056"/>
                  </a:lnTo>
                  <a:lnTo>
                    <a:pt x="696" y="1056"/>
                  </a:lnTo>
                  <a:lnTo>
                    <a:pt x="696" y="1056"/>
                  </a:lnTo>
                  <a:lnTo>
                    <a:pt x="688" y="1056"/>
                  </a:lnTo>
                  <a:lnTo>
                    <a:pt x="684" y="1052"/>
                  </a:lnTo>
                  <a:lnTo>
                    <a:pt x="680" y="1046"/>
                  </a:lnTo>
                  <a:lnTo>
                    <a:pt x="680" y="1040"/>
                  </a:lnTo>
                  <a:lnTo>
                    <a:pt x="680" y="980"/>
                  </a:lnTo>
                  <a:lnTo>
                    <a:pt x="680" y="980"/>
                  </a:lnTo>
                  <a:lnTo>
                    <a:pt x="680" y="974"/>
                  </a:lnTo>
                  <a:lnTo>
                    <a:pt x="684" y="968"/>
                  </a:lnTo>
                  <a:lnTo>
                    <a:pt x="688" y="964"/>
                  </a:lnTo>
                  <a:lnTo>
                    <a:pt x="696" y="964"/>
                  </a:lnTo>
                  <a:lnTo>
                    <a:pt x="726" y="964"/>
                  </a:lnTo>
                  <a:lnTo>
                    <a:pt x="726" y="964"/>
                  </a:lnTo>
                  <a:lnTo>
                    <a:pt x="732" y="964"/>
                  </a:lnTo>
                  <a:lnTo>
                    <a:pt x="738" y="968"/>
                  </a:lnTo>
                  <a:lnTo>
                    <a:pt x="742" y="974"/>
                  </a:lnTo>
                  <a:lnTo>
                    <a:pt x="742" y="980"/>
                  </a:lnTo>
                  <a:lnTo>
                    <a:pt x="742" y="1040"/>
                  </a:lnTo>
                  <a:close/>
                  <a:moveTo>
                    <a:pt x="894" y="1040"/>
                  </a:moveTo>
                  <a:lnTo>
                    <a:pt x="894" y="1040"/>
                  </a:lnTo>
                  <a:lnTo>
                    <a:pt x="892" y="1046"/>
                  </a:lnTo>
                  <a:lnTo>
                    <a:pt x="890" y="1052"/>
                  </a:lnTo>
                  <a:lnTo>
                    <a:pt x="884" y="1056"/>
                  </a:lnTo>
                  <a:lnTo>
                    <a:pt x="878" y="1056"/>
                  </a:lnTo>
                  <a:lnTo>
                    <a:pt x="846" y="1056"/>
                  </a:lnTo>
                  <a:lnTo>
                    <a:pt x="846" y="1056"/>
                  </a:lnTo>
                  <a:lnTo>
                    <a:pt x="840" y="1056"/>
                  </a:lnTo>
                  <a:lnTo>
                    <a:pt x="834" y="1052"/>
                  </a:lnTo>
                  <a:lnTo>
                    <a:pt x="832" y="1046"/>
                  </a:lnTo>
                  <a:lnTo>
                    <a:pt x="830" y="1040"/>
                  </a:lnTo>
                  <a:lnTo>
                    <a:pt x="830" y="980"/>
                  </a:lnTo>
                  <a:lnTo>
                    <a:pt x="830" y="980"/>
                  </a:lnTo>
                  <a:lnTo>
                    <a:pt x="832" y="974"/>
                  </a:lnTo>
                  <a:lnTo>
                    <a:pt x="834" y="968"/>
                  </a:lnTo>
                  <a:lnTo>
                    <a:pt x="840" y="964"/>
                  </a:lnTo>
                  <a:lnTo>
                    <a:pt x="846" y="964"/>
                  </a:lnTo>
                  <a:lnTo>
                    <a:pt x="878" y="964"/>
                  </a:lnTo>
                  <a:lnTo>
                    <a:pt x="878" y="964"/>
                  </a:lnTo>
                  <a:lnTo>
                    <a:pt x="884" y="964"/>
                  </a:lnTo>
                  <a:lnTo>
                    <a:pt x="890" y="968"/>
                  </a:lnTo>
                  <a:lnTo>
                    <a:pt x="892" y="974"/>
                  </a:lnTo>
                  <a:lnTo>
                    <a:pt x="894" y="980"/>
                  </a:lnTo>
                  <a:lnTo>
                    <a:pt x="894" y="1040"/>
                  </a:lnTo>
                  <a:close/>
                  <a:moveTo>
                    <a:pt x="1044" y="1040"/>
                  </a:moveTo>
                  <a:lnTo>
                    <a:pt x="1044" y="1040"/>
                  </a:lnTo>
                  <a:lnTo>
                    <a:pt x="1044" y="1046"/>
                  </a:lnTo>
                  <a:lnTo>
                    <a:pt x="1040" y="1052"/>
                  </a:lnTo>
                  <a:lnTo>
                    <a:pt x="1034" y="1056"/>
                  </a:lnTo>
                  <a:lnTo>
                    <a:pt x="1028" y="1056"/>
                  </a:lnTo>
                  <a:lnTo>
                    <a:pt x="998" y="1056"/>
                  </a:lnTo>
                  <a:lnTo>
                    <a:pt x="998" y="1056"/>
                  </a:lnTo>
                  <a:lnTo>
                    <a:pt x="992" y="1056"/>
                  </a:lnTo>
                  <a:lnTo>
                    <a:pt x="986" y="1052"/>
                  </a:lnTo>
                  <a:lnTo>
                    <a:pt x="982" y="1046"/>
                  </a:lnTo>
                  <a:lnTo>
                    <a:pt x="982" y="1040"/>
                  </a:lnTo>
                  <a:lnTo>
                    <a:pt x="982" y="980"/>
                  </a:lnTo>
                  <a:lnTo>
                    <a:pt x="982" y="980"/>
                  </a:lnTo>
                  <a:lnTo>
                    <a:pt x="982" y="974"/>
                  </a:lnTo>
                  <a:lnTo>
                    <a:pt x="986" y="968"/>
                  </a:lnTo>
                  <a:lnTo>
                    <a:pt x="992" y="964"/>
                  </a:lnTo>
                  <a:lnTo>
                    <a:pt x="998" y="964"/>
                  </a:lnTo>
                  <a:lnTo>
                    <a:pt x="1028" y="964"/>
                  </a:lnTo>
                  <a:lnTo>
                    <a:pt x="1028" y="964"/>
                  </a:lnTo>
                  <a:lnTo>
                    <a:pt x="1034" y="964"/>
                  </a:lnTo>
                  <a:lnTo>
                    <a:pt x="1040" y="968"/>
                  </a:lnTo>
                  <a:lnTo>
                    <a:pt x="1044" y="974"/>
                  </a:lnTo>
                  <a:lnTo>
                    <a:pt x="1044" y="980"/>
                  </a:lnTo>
                  <a:lnTo>
                    <a:pt x="1044" y="1040"/>
                  </a:lnTo>
                  <a:close/>
                  <a:moveTo>
                    <a:pt x="1196" y="1040"/>
                  </a:moveTo>
                  <a:lnTo>
                    <a:pt x="1196" y="1040"/>
                  </a:lnTo>
                  <a:lnTo>
                    <a:pt x="1194" y="1046"/>
                  </a:lnTo>
                  <a:lnTo>
                    <a:pt x="1192" y="1052"/>
                  </a:lnTo>
                  <a:lnTo>
                    <a:pt x="1186" y="1056"/>
                  </a:lnTo>
                  <a:lnTo>
                    <a:pt x="1180" y="1056"/>
                  </a:lnTo>
                  <a:lnTo>
                    <a:pt x="1148" y="1056"/>
                  </a:lnTo>
                  <a:lnTo>
                    <a:pt x="1148" y="1056"/>
                  </a:lnTo>
                  <a:lnTo>
                    <a:pt x="1142" y="1056"/>
                  </a:lnTo>
                  <a:lnTo>
                    <a:pt x="1136" y="1052"/>
                  </a:lnTo>
                  <a:lnTo>
                    <a:pt x="1134" y="1046"/>
                  </a:lnTo>
                  <a:lnTo>
                    <a:pt x="1132" y="1040"/>
                  </a:lnTo>
                  <a:lnTo>
                    <a:pt x="1132" y="980"/>
                  </a:lnTo>
                  <a:lnTo>
                    <a:pt x="1132" y="980"/>
                  </a:lnTo>
                  <a:lnTo>
                    <a:pt x="1134" y="974"/>
                  </a:lnTo>
                  <a:lnTo>
                    <a:pt x="1136" y="968"/>
                  </a:lnTo>
                  <a:lnTo>
                    <a:pt x="1142" y="964"/>
                  </a:lnTo>
                  <a:lnTo>
                    <a:pt x="1148" y="964"/>
                  </a:lnTo>
                  <a:lnTo>
                    <a:pt x="1180" y="964"/>
                  </a:lnTo>
                  <a:lnTo>
                    <a:pt x="1180" y="964"/>
                  </a:lnTo>
                  <a:lnTo>
                    <a:pt x="1186" y="964"/>
                  </a:lnTo>
                  <a:lnTo>
                    <a:pt x="1192" y="968"/>
                  </a:lnTo>
                  <a:lnTo>
                    <a:pt x="1194" y="974"/>
                  </a:lnTo>
                  <a:lnTo>
                    <a:pt x="1196" y="980"/>
                  </a:lnTo>
                  <a:lnTo>
                    <a:pt x="1196" y="1040"/>
                  </a:lnTo>
                  <a:close/>
                  <a:moveTo>
                    <a:pt x="1204" y="176"/>
                  </a:moveTo>
                  <a:lnTo>
                    <a:pt x="1204" y="938"/>
                  </a:lnTo>
                  <a:lnTo>
                    <a:pt x="1204" y="948"/>
                  </a:lnTo>
                  <a:lnTo>
                    <a:pt x="1204" y="948"/>
                  </a:lnTo>
                  <a:lnTo>
                    <a:pt x="1202" y="952"/>
                  </a:lnTo>
                  <a:lnTo>
                    <a:pt x="1198" y="954"/>
                  </a:lnTo>
                  <a:lnTo>
                    <a:pt x="62" y="954"/>
                  </a:lnTo>
                  <a:lnTo>
                    <a:pt x="62" y="954"/>
                  </a:lnTo>
                  <a:lnTo>
                    <a:pt x="58" y="952"/>
                  </a:lnTo>
                  <a:lnTo>
                    <a:pt x="56" y="948"/>
                  </a:lnTo>
                  <a:lnTo>
                    <a:pt x="56" y="938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70"/>
                  </a:lnTo>
                  <a:lnTo>
                    <a:pt x="1198" y="170"/>
                  </a:lnTo>
                  <a:lnTo>
                    <a:pt x="1198" y="170"/>
                  </a:lnTo>
                  <a:lnTo>
                    <a:pt x="1200" y="170"/>
                  </a:lnTo>
                  <a:lnTo>
                    <a:pt x="1202" y="172"/>
                  </a:lnTo>
                  <a:lnTo>
                    <a:pt x="1202" y="172"/>
                  </a:lnTo>
                  <a:lnTo>
                    <a:pt x="1204" y="176"/>
                  </a:lnTo>
                  <a:lnTo>
                    <a:pt x="1204" y="176"/>
                  </a:lnTo>
                  <a:close/>
                  <a:moveTo>
                    <a:pt x="1346" y="1040"/>
                  </a:moveTo>
                  <a:lnTo>
                    <a:pt x="1346" y="1040"/>
                  </a:lnTo>
                  <a:lnTo>
                    <a:pt x="1346" y="1046"/>
                  </a:lnTo>
                  <a:lnTo>
                    <a:pt x="1342" y="1052"/>
                  </a:lnTo>
                  <a:lnTo>
                    <a:pt x="1336" y="1056"/>
                  </a:lnTo>
                  <a:lnTo>
                    <a:pt x="1330" y="1056"/>
                  </a:lnTo>
                  <a:lnTo>
                    <a:pt x="1300" y="1056"/>
                  </a:lnTo>
                  <a:lnTo>
                    <a:pt x="1300" y="1056"/>
                  </a:lnTo>
                  <a:lnTo>
                    <a:pt x="1294" y="1056"/>
                  </a:lnTo>
                  <a:lnTo>
                    <a:pt x="1288" y="1052"/>
                  </a:lnTo>
                  <a:lnTo>
                    <a:pt x="1284" y="1046"/>
                  </a:lnTo>
                  <a:lnTo>
                    <a:pt x="1284" y="1040"/>
                  </a:lnTo>
                  <a:lnTo>
                    <a:pt x="1284" y="980"/>
                  </a:lnTo>
                  <a:lnTo>
                    <a:pt x="1284" y="980"/>
                  </a:lnTo>
                  <a:lnTo>
                    <a:pt x="1284" y="974"/>
                  </a:lnTo>
                  <a:lnTo>
                    <a:pt x="1288" y="968"/>
                  </a:lnTo>
                  <a:lnTo>
                    <a:pt x="1294" y="964"/>
                  </a:lnTo>
                  <a:lnTo>
                    <a:pt x="1300" y="964"/>
                  </a:lnTo>
                  <a:lnTo>
                    <a:pt x="1330" y="964"/>
                  </a:lnTo>
                  <a:lnTo>
                    <a:pt x="1330" y="964"/>
                  </a:lnTo>
                  <a:lnTo>
                    <a:pt x="1336" y="964"/>
                  </a:lnTo>
                  <a:lnTo>
                    <a:pt x="1342" y="968"/>
                  </a:lnTo>
                  <a:lnTo>
                    <a:pt x="1346" y="974"/>
                  </a:lnTo>
                  <a:lnTo>
                    <a:pt x="1346" y="980"/>
                  </a:lnTo>
                  <a:lnTo>
                    <a:pt x="1346" y="1040"/>
                  </a:lnTo>
                  <a:close/>
                  <a:moveTo>
                    <a:pt x="1498" y="1040"/>
                  </a:moveTo>
                  <a:lnTo>
                    <a:pt x="1498" y="1040"/>
                  </a:lnTo>
                  <a:lnTo>
                    <a:pt x="1496" y="1046"/>
                  </a:lnTo>
                  <a:lnTo>
                    <a:pt x="1494" y="1052"/>
                  </a:lnTo>
                  <a:lnTo>
                    <a:pt x="1488" y="1056"/>
                  </a:lnTo>
                  <a:lnTo>
                    <a:pt x="1482" y="1056"/>
                  </a:lnTo>
                  <a:lnTo>
                    <a:pt x="1450" y="1056"/>
                  </a:lnTo>
                  <a:lnTo>
                    <a:pt x="1450" y="1056"/>
                  </a:lnTo>
                  <a:lnTo>
                    <a:pt x="1444" y="1056"/>
                  </a:lnTo>
                  <a:lnTo>
                    <a:pt x="1438" y="1052"/>
                  </a:lnTo>
                  <a:lnTo>
                    <a:pt x="1436" y="1046"/>
                  </a:lnTo>
                  <a:lnTo>
                    <a:pt x="1434" y="1040"/>
                  </a:lnTo>
                  <a:lnTo>
                    <a:pt x="1434" y="980"/>
                  </a:lnTo>
                  <a:lnTo>
                    <a:pt x="1434" y="980"/>
                  </a:lnTo>
                  <a:lnTo>
                    <a:pt x="1436" y="974"/>
                  </a:lnTo>
                  <a:lnTo>
                    <a:pt x="1438" y="968"/>
                  </a:lnTo>
                  <a:lnTo>
                    <a:pt x="1444" y="964"/>
                  </a:lnTo>
                  <a:lnTo>
                    <a:pt x="1450" y="964"/>
                  </a:lnTo>
                  <a:lnTo>
                    <a:pt x="1482" y="964"/>
                  </a:lnTo>
                  <a:lnTo>
                    <a:pt x="1482" y="964"/>
                  </a:lnTo>
                  <a:lnTo>
                    <a:pt x="1488" y="964"/>
                  </a:lnTo>
                  <a:lnTo>
                    <a:pt x="1494" y="968"/>
                  </a:lnTo>
                  <a:lnTo>
                    <a:pt x="1496" y="974"/>
                  </a:lnTo>
                  <a:lnTo>
                    <a:pt x="1498" y="980"/>
                  </a:lnTo>
                  <a:lnTo>
                    <a:pt x="1498" y="1040"/>
                  </a:lnTo>
                  <a:close/>
                  <a:moveTo>
                    <a:pt x="1648" y="1040"/>
                  </a:moveTo>
                  <a:lnTo>
                    <a:pt x="1648" y="1040"/>
                  </a:lnTo>
                  <a:lnTo>
                    <a:pt x="1648" y="1046"/>
                  </a:lnTo>
                  <a:lnTo>
                    <a:pt x="1644" y="1052"/>
                  </a:lnTo>
                  <a:lnTo>
                    <a:pt x="1638" y="1056"/>
                  </a:lnTo>
                  <a:lnTo>
                    <a:pt x="1632" y="1056"/>
                  </a:lnTo>
                  <a:lnTo>
                    <a:pt x="1602" y="1056"/>
                  </a:lnTo>
                  <a:lnTo>
                    <a:pt x="1602" y="1056"/>
                  </a:lnTo>
                  <a:lnTo>
                    <a:pt x="1596" y="1056"/>
                  </a:lnTo>
                  <a:lnTo>
                    <a:pt x="1590" y="1052"/>
                  </a:lnTo>
                  <a:lnTo>
                    <a:pt x="1586" y="1046"/>
                  </a:lnTo>
                  <a:lnTo>
                    <a:pt x="1586" y="1040"/>
                  </a:lnTo>
                  <a:lnTo>
                    <a:pt x="1586" y="980"/>
                  </a:lnTo>
                  <a:lnTo>
                    <a:pt x="1586" y="980"/>
                  </a:lnTo>
                  <a:lnTo>
                    <a:pt x="1586" y="974"/>
                  </a:lnTo>
                  <a:lnTo>
                    <a:pt x="1590" y="968"/>
                  </a:lnTo>
                  <a:lnTo>
                    <a:pt x="1596" y="964"/>
                  </a:lnTo>
                  <a:lnTo>
                    <a:pt x="1602" y="964"/>
                  </a:lnTo>
                  <a:lnTo>
                    <a:pt x="1632" y="964"/>
                  </a:lnTo>
                  <a:lnTo>
                    <a:pt x="1632" y="964"/>
                  </a:lnTo>
                  <a:lnTo>
                    <a:pt x="1638" y="964"/>
                  </a:lnTo>
                  <a:lnTo>
                    <a:pt x="1644" y="968"/>
                  </a:lnTo>
                  <a:lnTo>
                    <a:pt x="1648" y="974"/>
                  </a:lnTo>
                  <a:lnTo>
                    <a:pt x="1648" y="980"/>
                  </a:lnTo>
                  <a:lnTo>
                    <a:pt x="1648" y="1040"/>
                  </a:lnTo>
                  <a:close/>
                  <a:moveTo>
                    <a:pt x="1800" y="1040"/>
                  </a:moveTo>
                  <a:lnTo>
                    <a:pt x="1800" y="1040"/>
                  </a:lnTo>
                  <a:lnTo>
                    <a:pt x="1800" y="1046"/>
                  </a:lnTo>
                  <a:lnTo>
                    <a:pt x="1796" y="1052"/>
                  </a:lnTo>
                  <a:lnTo>
                    <a:pt x="1790" y="1056"/>
                  </a:lnTo>
                  <a:lnTo>
                    <a:pt x="1784" y="1056"/>
                  </a:lnTo>
                  <a:lnTo>
                    <a:pt x="1754" y="1056"/>
                  </a:lnTo>
                  <a:lnTo>
                    <a:pt x="1754" y="1056"/>
                  </a:lnTo>
                  <a:lnTo>
                    <a:pt x="1746" y="1056"/>
                  </a:lnTo>
                  <a:lnTo>
                    <a:pt x="1742" y="1052"/>
                  </a:lnTo>
                  <a:lnTo>
                    <a:pt x="1738" y="1046"/>
                  </a:lnTo>
                  <a:lnTo>
                    <a:pt x="1736" y="1040"/>
                  </a:lnTo>
                  <a:lnTo>
                    <a:pt x="1736" y="980"/>
                  </a:lnTo>
                  <a:lnTo>
                    <a:pt x="1736" y="980"/>
                  </a:lnTo>
                  <a:lnTo>
                    <a:pt x="1738" y="974"/>
                  </a:lnTo>
                  <a:lnTo>
                    <a:pt x="1742" y="968"/>
                  </a:lnTo>
                  <a:lnTo>
                    <a:pt x="1746" y="964"/>
                  </a:lnTo>
                  <a:lnTo>
                    <a:pt x="1754" y="964"/>
                  </a:lnTo>
                  <a:lnTo>
                    <a:pt x="1784" y="964"/>
                  </a:lnTo>
                  <a:lnTo>
                    <a:pt x="1784" y="964"/>
                  </a:lnTo>
                  <a:lnTo>
                    <a:pt x="1790" y="964"/>
                  </a:lnTo>
                  <a:lnTo>
                    <a:pt x="1796" y="968"/>
                  </a:lnTo>
                  <a:lnTo>
                    <a:pt x="1800" y="974"/>
                  </a:lnTo>
                  <a:lnTo>
                    <a:pt x="1800" y="980"/>
                  </a:lnTo>
                  <a:lnTo>
                    <a:pt x="1800" y="1040"/>
                  </a:lnTo>
                  <a:close/>
                  <a:moveTo>
                    <a:pt x="1952" y="1040"/>
                  </a:moveTo>
                  <a:lnTo>
                    <a:pt x="1952" y="1040"/>
                  </a:lnTo>
                  <a:lnTo>
                    <a:pt x="1950" y="1046"/>
                  </a:lnTo>
                  <a:lnTo>
                    <a:pt x="1946" y="1052"/>
                  </a:lnTo>
                  <a:lnTo>
                    <a:pt x="1942" y="1056"/>
                  </a:lnTo>
                  <a:lnTo>
                    <a:pt x="1936" y="1056"/>
                  </a:lnTo>
                  <a:lnTo>
                    <a:pt x="1904" y="1056"/>
                  </a:lnTo>
                  <a:lnTo>
                    <a:pt x="1904" y="1056"/>
                  </a:lnTo>
                  <a:lnTo>
                    <a:pt x="1898" y="1056"/>
                  </a:lnTo>
                  <a:lnTo>
                    <a:pt x="1892" y="1052"/>
                  </a:lnTo>
                  <a:lnTo>
                    <a:pt x="1890" y="1046"/>
                  </a:lnTo>
                  <a:lnTo>
                    <a:pt x="1888" y="1040"/>
                  </a:lnTo>
                  <a:lnTo>
                    <a:pt x="1888" y="980"/>
                  </a:lnTo>
                  <a:lnTo>
                    <a:pt x="1888" y="980"/>
                  </a:lnTo>
                  <a:lnTo>
                    <a:pt x="1890" y="974"/>
                  </a:lnTo>
                  <a:lnTo>
                    <a:pt x="1892" y="968"/>
                  </a:lnTo>
                  <a:lnTo>
                    <a:pt x="1898" y="964"/>
                  </a:lnTo>
                  <a:lnTo>
                    <a:pt x="1904" y="964"/>
                  </a:lnTo>
                  <a:lnTo>
                    <a:pt x="1936" y="964"/>
                  </a:lnTo>
                  <a:lnTo>
                    <a:pt x="1936" y="964"/>
                  </a:lnTo>
                  <a:lnTo>
                    <a:pt x="1942" y="964"/>
                  </a:lnTo>
                  <a:lnTo>
                    <a:pt x="1946" y="968"/>
                  </a:lnTo>
                  <a:lnTo>
                    <a:pt x="1950" y="974"/>
                  </a:lnTo>
                  <a:lnTo>
                    <a:pt x="1952" y="980"/>
                  </a:lnTo>
                  <a:lnTo>
                    <a:pt x="1952" y="1040"/>
                  </a:lnTo>
                  <a:close/>
                  <a:moveTo>
                    <a:pt x="2102" y="1040"/>
                  </a:moveTo>
                  <a:lnTo>
                    <a:pt x="2102" y="1040"/>
                  </a:lnTo>
                  <a:lnTo>
                    <a:pt x="2102" y="1046"/>
                  </a:lnTo>
                  <a:lnTo>
                    <a:pt x="2098" y="1052"/>
                  </a:lnTo>
                  <a:lnTo>
                    <a:pt x="2092" y="1056"/>
                  </a:lnTo>
                  <a:lnTo>
                    <a:pt x="2086" y="1056"/>
                  </a:lnTo>
                  <a:lnTo>
                    <a:pt x="2056" y="1056"/>
                  </a:lnTo>
                  <a:lnTo>
                    <a:pt x="2056" y="1056"/>
                  </a:lnTo>
                  <a:lnTo>
                    <a:pt x="2048" y="1056"/>
                  </a:lnTo>
                  <a:lnTo>
                    <a:pt x="2044" y="1052"/>
                  </a:lnTo>
                  <a:lnTo>
                    <a:pt x="2040" y="1046"/>
                  </a:lnTo>
                  <a:lnTo>
                    <a:pt x="2040" y="1040"/>
                  </a:lnTo>
                  <a:lnTo>
                    <a:pt x="2040" y="980"/>
                  </a:lnTo>
                  <a:lnTo>
                    <a:pt x="2040" y="980"/>
                  </a:lnTo>
                  <a:lnTo>
                    <a:pt x="2040" y="974"/>
                  </a:lnTo>
                  <a:lnTo>
                    <a:pt x="2044" y="968"/>
                  </a:lnTo>
                  <a:lnTo>
                    <a:pt x="2048" y="964"/>
                  </a:lnTo>
                  <a:lnTo>
                    <a:pt x="2056" y="964"/>
                  </a:lnTo>
                  <a:lnTo>
                    <a:pt x="2086" y="964"/>
                  </a:lnTo>
                  <a:lnTo>
                    <a:pt x="2086" y="964"/>
                  </a:lnTo>
                  <a:lnTo>
                    <a:pt x="2092" y="964"/>
                  </a:lnTo>
                  <a:lnTo>
                    <a:pt x="2098" y="968"/>
                  </a:lnTo>
                  <a:lnTo>
                    <a:pt x="2102" y="974"/>
                  </a:lnTo>
                  <a:lnTo>
                    <a:pt x="2102" y="980"/>
                  </a:lnTo>
                  <a:lnTo>
                    <a:pt x="2102" y="1040"/>
                  </a:lnTo>
                  <a:close/>
                  <a:moveTo>
                    <a:pt x="2254" y="1040"/>
                  </a:moveTo>
                  <a:lnTo>
                    <a:pt x="2254" y="1040"/>
                  </a:lnTo>
                  <a:lnTo>
                    <a:pt x="2252" y="1046"/>
                  </a:lnTo>
                  <a:lnTo>
                    <a:pt x="2248" y="1052"/>
                  </a:lnTo>
                  <a:lnTo>
                    <a:pt x="2244" y="1056"/>
                  </a:lnTo>
                  <a:lnTo>
                    <a:pt x="2238" y="1056"/>
                  </a:lnTo>
                  <a:lnTo>
                    <a:pt x="2206" y="1056"/>
                  </a:lnTo>
                  <a:lnTo>
                    <a:pt x="2206" y="1056"/>
                  </a:lnTo>
                  <a:lnTo>
                    <a:pt x="2200" y="1056"/>
                  </a:lnTo>
                  <a:lnTo>
                    <a:pt x="2194" y="1052"/>
                  </a:lnTo>
                  <a:lnTo>
                    <a:pt x="2192" y="1046"/>
                  </a:lnTo>
                  <a:lnTo>
                    <a:pt x="2190" y="1040"/>
                  </a:lnTo>
                  <a:lnTo>
                    <a:pt x="2190" y="980"/>
                  </a:lnTo>
                  <a:lnTo>
                    <a:pt x="2190" y="980"/>
                  </a:lnTo>
                  <a:lnTo>
                    <a:pt x="2192" y="974"/>
                  </a:lnTo>
                  <a:lnTo>
                    <a:pt x="2194" y="968"/>
                  </a:lnTo>
                  <a:lnTo>
                    <a:pt x="2200" y="964"/>
                  </a:lnTo>
                  <a:lnTo>
                    <a:pt x="2206" y="964"/>
                  </a:lnTo>
                  <a:lnTo>
                    <a:pt x="2238" y="964"/>
                  </a:lnTo>
                  <a:lnTo>
                    <a:pt x="2238" y="964"/>
                  </a:lnTo>
                  <a:lnTo>
                    <a:pt x="2244" y="964"/>
                  </a:lnTo>
                  <a:lnTo>
                    <a:pt x="2248" y="968"/>
                  </a:lnTo>
                  <a:lnTo>
                    <a:pt x="2252" y="974"/>
                  </a:lnTo>
                  <a:lnTo>
                    <a:pt x="2254" y="980"/>
                  </a:lnTo>
                  <a:lnTo>
                    <a:pt x="2254" y="1040"/>
                  </a:lnTo>
                  <a:close/>
                  <a:moveTo>
                    <a:pt x="2404" y="1040"/>
                  </a:moveTo>
                  <a:lnTo>
                    <a:pt x="2404" y="1040"/>
                  </a:lnTo>
                  <a:lnTo>
                    <a:pt x="2404" y="1046"/>
                  </a:lnTo>
                  <a:lnTo>
                    <a:pt x="2400" y="1052"/>
                  </a:lnTo>
                  <a:lnTo>
                    <a:pt x="2394" y="1056"/>
                  </a:lnTo>
                  <a:lnTo>
                    <a:pt x="2388" y="1056"/>
                  </a:lnTo>
                  <a:lnTo>
                    <a:pt x="2358" y="1056"/>
                  </a:lnTo>
                  <a:lnTo>
                    <a:pt x="2358" y="1056"/>
                  </a:lnTo>
                  <a:lnTo>
                    <a:pt x="2350" y="1056"/>
                  </a:lnTo>
                  <a:lnTo>
                    <a:pt x="2346" y="1052"/>
                  </a:lnTo>
                  <a:lnTo>
                    <a:pt x="2342" y="1046"/>
                  </a:lnTo>
                  <a:lnTo>
                    <a:pt x="2342" y="1040"/>
                  </a:lnTo>
                  <a:lnTo>
                    <a:pt x="2342" y="980"/>
                  </a:lnTo>
                  <a:lnTo>
                    <a:pt x="2342" y="980"/>
                  </a:lnTo>
                  <a:lnTo>
                    <a:pt x="2342" y="974"/>
                  </a:lnTo>
                  <a:lnTo>
                    <a:pt x="2346" y="968"/>
                  </a:lnTo>
                  <a:lnTo>
                    <a:pt x="2350" y="964"/>
                  </a:lnTo>
                  <a:lnTo>
                    <a:pt x="2358" y="964"/>
                  </a:lnTo>
                  <a:lnTo>
                    <a:pt x="2388" y="964"/>
                  </a:lnTo>
                  <a:lnTo>
                    <a:pt x="2388" y="964"/>
                  </a:lnTo>
                  <a:lnTo>
                    <a:pt x="2394" y="964"/>
                  </a:lnTo>
                  <a:lnTo>
                    <a:pt x="2400" y="968"/>
                  </a:lnTo>
                  <a:lnTo>
                    <a:pt x="2404" y="974"/>
                  </a:lnTo>
                  <a:lnTo>
                    <a:pt x="2404" y="980"/>
                  </a:lnTo>
                  <a:lnTo>
                    <a:pt x="2404" y="1040"/>
                  </a:lnTo>
                  <a:close/>
                  <a:moveTo>
                    <a:pt x="2410" y="176"/>
                  </a:moveTo>
                  <a:lnTo>
                    <a:pt x="2410" y="938"/>
                  </a:lnTo>
                  <a:lnTo>
                    <a:pt x="2410" y="948"/>
                  </a:lnTo>
                  <a:lnTo>
                    <a:pt x="2410" y="948"/>
                  </a:lnTo>
                  <a:lnTo>
                    <a:pt x="2408" y="952"/>
                  </a:lnTo>
                  <a:lnTo>
                    <a:pt x="2402" y="954"/>
                  </a:lnTo>
                  <a:lnTo>
                    <a:pt x="1268" y="954"/>
                  </a:lnTo>
                  <a:lnTo>
                    <a:pt x="1268" y="954"/>
                  </a:lnTo>
                  <a:lnTo>
                    <a:pt x="1264" y="952"/>
                  </a:lnTo>
                  <a:lnTo>
                    <a:pt x="1262" y="948"/>
                  </a:lnTo>
                  <a:lnTo>
                    <a:pt x="1262" y="938"/>
                  </a:lnTo>
                  <a:lnTo>
                    <a:pt x="1262" y="176"/>
                  </a:lnTo>
                  <a:lnTo>
                    <a:pt x="1262" y="176"/>
                  </a:lnTo>
                  <a:lnTo>
                    <a:pt x="1262" y="176"/>
                  </a:lnTo>
                  <a:lnTo>
                    <a:pt x="1264" y="172"/>
                  </a:lnTo>
                  <a:lnTo>
                    <a:pt x="1264" y="172"/>
                  </a:lnTo>
                  <a:lnTo>
                    <a:pt x="1266" y="170"/>
                  </a:lnTo>
                  <a:lnTo>
                    <a:pt x="1268" y="170"/>
                  </a:lnTo>
                  <a:lnTo>
                    <a:pt x="2402" y="170"/>
                  </a:lnTo>
                  <a:lnTo>
                    <a:pt x="2402" y="170"/>
                  </a:lnTo>
                  <a:lnTo>
                    <a:pt x="2406" y="170"/>
                  </a:lnTo>
                  <a:lnTo>
                    <a:pt x="2408" y="172"/>
                  </a:lnTo>
                  <a:lnTo>
                    <a:pt x="2408" y="172"/>
                  </a:lnTo>
                  <a:lnTo>
                    <a:pt x="2410" y="176"/>
                  </a:lnTo>
                  <a:lnTo>
                    <a:pt x="2410" y="176"/>
                  </a:lnTo>
                  <a:close/>
                  <a:moveTo>
                    <a:pt x="2556" y="1040"/>
                  </a:moveTo>
                  <a:lnTo>
                    <a:pt x="2556" y="1040"/>
                  </a:lnTo>
                  <a:lnTo>
                    <a:pt x="2554" y="1046"/>
                  </a:lnTo>
                  <a:lnTo>
                    <a:pt x="2552" y="1052"/>
                  </a:lnTo>
                  <a:lnTo>
                    <a:pt x="2546" y="1056"/>
                  </a:lnTo>
                  <a:lnTo>
                    <a:pt x="2540" y="1056"/>
                  </a:lnTo>
                  <a:lnTo>
                    <a:pt x="2508" y="1056"/>
                  </a:lnTo>
                  <a:lnTo>
                    <a:pt x="2508" y="1056"/>
                  </a:lnTo>
                  <a:lnTo>
                    <a:pt x="2502" y="1056"/>
                  </a:lnTo>
                  <a:lnTo>
                    <a:pt x="2496" y="1052"/>
                  </a:lnTo>
                  <a:lnTo>
                    <a:pt x="2494" y="1046"/>
                  </a:lnTo>
                  <a:lnTo>
                    <a:pt x="2492" y="1040"/>
                  </a:lnTo>
                  <a:lnTo>
                    <a:pt x="2492" y="980"/>
                  </a:lnTo>
                  <a:lnTo>
                    <a:pt x="2492" y="980"/>
                  </a:lnTo>
                  <a:lnTo>
                    <a:pt x="2494" y="974"/>
                  </a:lnTo>
                  <a:lnTo>
                    <a:pt x="2496" y="968"/>
                  </a:lnTo>
                  <a:lnTo>
                    <a:pt x="2502" y="964"/>
                  </a:lnTo>
                  <a:lnTo>
                    <a:pt x="2508" y="964"/>
                  </a:lnTo>
                  <a:lnTo>
                    <a:pt x="2540" y="964"/>
                  </a:lnTo>
                  <a:lnTo>
                    <a:pt x="2540" y="964"/>
                  </a:lnTo>
                  <a:lnTo>
                    <a:pt x="2546" y="964"/>
                  </a:lnTo>
                  <a:lnTo>
                    <a:pt x="2552" y="968"/>
                  </a:lnTo>
                  <a:lnTo>
                    <a:pt x="2554" y="974"/>
                  </a:lnTo>
                  <a:lnTo>
                    <a:pt x="2556" y="980"/>
                  </a:lnTo>
                  <a:lnTo>
                    <a:pt x="2556" y="1040"/>
                  </a:lnTo>
                  <a:close/>
                  <a:moveTo>
                    <a:pt x="2706" y="1040"/>
                  </a:moveTo>
                  <a:lnTo>
                    <a:pt x="2706" y="1040"/>
                  </a:lnTo>
                  <a:lnTo>
                    <a:pt x="2706" y="1046"/>
                  </a:lnTo>
                  <a:lnTo>
                    <a:pt x="2702" y="1052"/>
                  </a:lnTo>
                  <a:lnTo>
                    <a:pt x="2696" y="1056"/>
                  </a:lnTo>
                  <a:lnTo>
                    <a:pt x="2690" y="1056"/>
                  </a:lnTo>
                  <a:lnTo>
                    <a:pt x="2660" y="1056"/>
                  </a:lnTo>
                  <a:lnTo>
                    <a:pt x="2660" y="1056"/>
                  </a:lnTo>
                  <a:lnTo>
                    <a:pt x="2654" y="1056"/>
                  </a:lnTo>
                  <a:lnTo>
                    <a:pt x="2648" y="1052"/>
                  </a:lnTo>
                  <a:lnTo>
                    <a:pt x="2644" y="1046"/>
                  </a:lnTo>
                  <a:lnTo>
                    <a:pt x="2644" y="1040"/>
                  </a:lnTo>
                  <a:lnTo>
                    <a:pt x="2644" y="980"/>
                  </a:lnTo>
                  <a:lnTo>
                    <a:pt x="2644" y="980"/>
                  </a:lnTo>
                  <a:lnTo>
                    <a:pt x="2644" y="974"/>
                  </a:lnTo>
                  <a:lnTo>
                    <a:pt x="2648" y="968"/>
                  </a:lnTo>
                  <a:lnTo>
                    <a:pt x="2654" y="964"/>
                  </a:lnTo>
                  <a:lnTo>
                    <a:pt x="2660" y="964"/>
                  </a:lnTo>
                  <a:lnTo>
                    <a:pt x="2690" y="964"/>
                  </a:lnTo>
                  <a:lnTo>
                    <a:pt x="2690" y="964"/>
                  </a:lnTo>
                  <a:lnTo>
                    <a:pt x="2696" y="964"/>
                  </a:lnTo>
                  <a:lnTo>
                    <a:pt x="2702" y="968"/>
                  </a:lnTo>
                  <a:lnTo>
                    <a:pt x="2706" y="974"/>
                  </a:lnTo>
                  <a:lnTo>
                    <a:pt x="2706" y="980"/>
                  </a:lnTo>
                  <a:lnTo>
                    <a:pt x="2706" y="1040"/>
                  </a:lnTo>
                  <a:close/>
                  <a:moveTo>
                    <a:pt x="2858" y="1040"/>
                  </a:moveTo>
                  <a:lnTo>
                    <a:pt x="2858" y="1040"/>
                  </a:lnTo>
                  <a:lnTo>
                    <a:pt x="2856" y="1046"/>
                  </a:lnTo>
                  <a:lnTo>
                    <a:pt x="2854" y="1052"/>
                  </a:lnTo>
                  <a:lnTo>
                    <a:pt x="2848" y="1056"/>
                  </a:lnTo>
                  <a:lnTo>
                    <a:pt x="2842" y="1056"/>
                  </a:lnTo>
                  <a:lnTo>
                    <a:pt x="2810" y="1056"/>
                  </a:lnTo>
                  <a:lnTo>
                    <a:pt x="2810" y="1056"/>
                  </a:lnTo>
                  <a:lnTo>
                    <a:pt x="2804" y="1056"/>
                  </a:lnTo>
                  <a:lnTo>
                    <a:pt x="2798" y="1052"/>
                  </a:lnTo>
                  <a:lnTo>
                    <a:pt x="2796" y="1046"/>
                  </a:lnTo>
                  <a:lnTo>
                    <a:pt x="2794" y="1040"/>
                  </a:lnTo>
                  <a:lnTo>
                    <a:pt x="2794" y="980"/>
                  </a:lnTo>
                  <a:lnTo>
                    <a:pt x="2794" y="980"/>
                  </a:lnTo>
                  <a:lnTo>
                    <a:pt x="2796" y="974"/>
                  </a:lnTo>
                  <a:lnTo>
                    <a:pt x="2798" y="968"/>
                  </a:lnTo>
                  <a:lnTo>
                    <a:pt x="2804" y="964"/>
                  </a:lnTo>
                  <a:lnTo>
                    <a:pt x="2810" y="964"/>
                  </a:lnTo>
                  <a:lnTo>
                    <a:pt x="2842" y="964"/>
                  </a:lnTo>
                  <a:lnTo>
                    <a:pt x="2842" y="964"/>
                  </a:lnTo>
                  <a:lnTo>
                    <a:pt x="2848" y="964"/>
                  </a:lnTo>
                  <a:lnTo>
                    <a:pt x="2854" y="968"/>
                  </a:lnTo>
                  <a:lnTo>
                    <a:pt x="2856" y="974"/>
                  </a:lnTo>
                  <a:lnTo>
                    <a:pt x="2858" y="980"/>
                  </a:lnTo>
                  <a:lnTo>
                    <a:pt x="2858" y="1040"/>
                  </a:lnTo>
                  <a:close/>
                  <a:moveTo>
                    <a:pt x="3008" y="1040"/>
                  </a:moveTo>
                  <a:lnTo>
                    <a:pt x="3008" y="1040"/>
                  </a:lnTo>
                  <a:lnTo>
                    <a:pt x="3008" y="1046"/>
                  </a:lnTo>
                  <a:lnTo>
                    <a:pt x="3004" y="1052"/>
                  </a:lnTo>
                  <a:lnTo>
                    <a:pt x="2998" y="1056"/>
                  </a:lnTo>
                  <a:lnTo>
                    <a:pt x="2992" y="1056"/>
                  </a:lnTo>
                  <a:lnTo>
                    <a:pt x="2962" y="1056"/>
                  </a:lnTo>
                  <a:lnTo>
                    <a:pt x="2962" y="1056"/>
                  </a:lnTo>
                  <a:lnTo>
                    <a:pt x="2956" y="1056"/>
                  </a:lnTo>
                  <a:lnTo>
                    <a:pt x="2950" y="1052"/>
                  </a:lnTo>
                  <a:lnTo>
                    <a:pt x="2946" y="1046"/>
                  </a:lnTo>
                  <a:lnTo>
                    <a:pt x="2946" y="1040"/>
                  </a:lnTo>
                  <a:lnTo>
                    <a:pt x="2946" y="980"/>
                  </a:lnTo>
                  <a:lnTo>
                    <a:pt x="2946" y="980"/>
                  </a:lnTo>
                  <a:lnTo>
                    <a:pt x="2946" y="974"/>
                  </a:lnTo>
                  <a:lnTo>
                    <a:pt x="2950" y="968"/>
                  </a:lnTo>
                  <a:lnTo>
                    <a:pt x="2956" y="964"/>
                  </a:lnTo>
                  <a:lnTo>
                    <a:pt x="2962" y="964"/>
                  </a:lnTo>
                  <a:lnTo>
                    <a:pt x="2992" y="964"/>
                  </a:lnTo>
                  <a:lnTo>
                    <a:pt x="2992" y="964"/>
                  </a:lnTo>
                  <a:lnTo>
                    <a:pt x="2998" y="964"/>
                  </a:lnTo>
                  <a:lnTo>
                    <a:pt x="3004" y="968"/>
                  </a:lnTo>
                  <a:lnTo>
                    <a:pt x="3008" y="974"/>
                  </a:lnTo>
                  <a:lnTo>
                    <a:pt x="3008" y="980"/>
                  </a:lnTo>
                  <a:lnTo>
                    <a:pt x="3008" y="1040"/>
                  </a:lnTo>
                  <a:close/>
                  <a:moveTo>
                    <a:pt x="3160" y="1040"/>
                  </a:moveTo>
                  <a:lnTo>
                    <a:pt x="3160" y="1040"/>
                  </a:lnTo>
                  <a:lnTo>
                    <a:pt x="3158" y="1046"/>
                  </a:lnTo>
                  <a:lnTo>
                    <a:pt x="3156" y="1052"/>
                  </a:lnTo>
                  <a:lnTo>
                    <a:pt x="3150" y="1056"/>
                  </a:lnTo>
                  <a:lnTo>
                    <a:pt x="3144" y="1056"/>
                  </a:lnTo>
                  <a:lnTo>
                    <a:pt x="3112" y="1056"/>
                  </a:lnTo>
                  <a:lnTo>
                    <a:pt x="3112" y="1056"/>
                  </a:lnTo>
                  <a:lnTo>
                    <a:pt x="3106" y="1056"/>
                  </a:lnTo>
                  <a:lnTo>
                    <a:pt x="3100" y="1052"/>
                  </a:lnTo>
                  <a:lnTo>
                    <a:pt x="3098" y="1046"/>
                  </a:lnTo>
                  <a:lnTo>
                    <a:pt x="3096" y="1040"/>
                  </a:lnTo>
                  <a:lnTo>
                    <a:pt x="3096" y="980"/>
                  </a:lnTo>
                  <a:lnTo>
                    <a:pt x="3096" y="980"/>
                  </a:lnTo>
                  <a:lnTo>
                    <a:pt x="3098" y="974"/>
                  </a:lnTo>
                  <a:lnTo>
                    <a:pt x="3100" y="968"/>
                  </a:lnTo>
                  <a:lnTo>
                    <a:pt x="3106" y="964"/>
                  </a:lnTo>
                  <a:lnTo>
                    <a:pt x="3112" y="964"/>
                  </a:lnTo>
                  <a:lnTo>
                    <a:pt x="3144" y="964"/>
                  </a:lnTo>
                  <a:lnTo>
                    <a:pt x="3144" y="964"/>
                  </a:lnTo>
                  <a:lnTo>
                    <a:pt x="3150" y="964"/>
                  </a:lnTo>
                  <a:lnTo>
                    <a:pt x="3156" y="968"/>
                  </a:lnTo>
                  <a:lnTo>
                    <a:pt x="3158" y="974"/>
                  </a:lnTo>
                  <a:lnTo>
                    <a:pt x="3160" y="980"/>
                  </a:lnTo>
                  <a:lnTo>
                    <a:pt x="3160" y="1040"/>
                  </a:lnTo>
                  <a:close/>
                  <a:moveTo>
                    <a:pt x="3310" y="1040"/>
                  </a:moveTo>
                  <a:lnTo>
                    <a:pt x="3310" y="1040"/>
                  </a:lnTo>
                  <a:lnTo>
                    <a:pt x="3310" y="1046"/>
                  </a:lnTo>
                  <a:lnTo>
                    <a:pt x="3306" y="1052"/>
                  </a:lnTo>
                  <a:lnTo>
                    <a:pt x="3300" y="1056"/>
                  </a:lnTo>
                  <a:lnTo>
                    <a:pt x="3294" y="1056"/>
                  </a:lnTo>
                  <a:lnTo>
                    <a:pt x="3264" y="1056"/>
                  </a:lnTo>
                  <a:lnTo>
                    <a:pt x="3264" y="1056"/>
                  </a:lnTo>
                  <a:lnTo>
                    <a:pt x="3258" y="1056"/>
                  </a:lnTo>
                  <a:lnTo>
                    <a:pt x="3252" y="1052"/>
                  </a:lnTo>
                  <a:lnTo>
                    <a:pt x="3248" y="1046"/>
                  </a:lnTo>
                  <a:lnTo>
                    <a:pt x="3248" y="1040"/>
                  </a:lnTo>
                  <a:lnTo>
                    <a:pt x="3248" y="980"/>
                  </a:lnTo>
                  <a:lnTo>
                    <a:pt x="3248" y="980"/>
                  </a:lnTo>
                  <a:lnTo>
                    <a:pt x="3248" y="974"/>
                  </a:lnTo>
                  <a:lnTo>
                    <a:pt x="3252" y="968"/>
                  </a:lnTo>
                  <a:lnTo>
                    <a:pt x="3258" y="964"/>
                  </a:lnTo>
                  <a:lnTo>
                    <a:pt x="3264" y="964"/>
                  </a:lnTo>
                  <a:lnTo>
                    <a:pt x="3294" y="964"/>
                  </a:lnTo>
                  <a:lnTo>
                    <a:pt x="3294" y="964"/>
                  </a:lnTo>
                  <a:lnTo>
                    <a:pt x="3300" y="964"/>
                  </a:lnTo>
                  <a:lnTo>
                    <a:pt x="3306" y="968"/>
                  </a:lnTo>
                  <a:lnTo>
                    <a:pt x="3310" y="974"/>
                  </a:lnTo>
                  <a:lnTo>
                    <a:pt x="3310" y="980"/>
                  </a:lnTo>
                  <a:lnTo>
                    <a:pt x="3310" y="1040"/>
                  </a:lnTo>
                  <a:close/>
                  <a:moveTo>
                    <a:pt x="3462" y="1040"/>
                  </a:moveTo>
                  <a:lnTo>
                    <a:pt x="3462" y="1040"/>
                  </a:lnTo>
                  <a:lnTo>
                    <a:pt x="3460" y="1046"/>
                  </a:lnTo>
                  <a:lnTo>
                    <a:pt x="3458" y="1052"/>
                  </a:lnTo>
                  <a:lnTo>
                    <a:pt x="3452" y="1056"/>
                  </a:lnTo>
                  <a:lnTo>
                    <a:pt x="3446" y="1056"/>
                  </a:lnTo>
                  <a:lnTo>
                    <a:pt x="3414" y="1056"/>
                  </a:lnTo>
                  <a:lnTo>
                    <a:pt x="3414" y="1056"/>
                  </a:lnTo>
                  <a:lnTo>
                    <a:pt x="3408" y="1056"/>
                  </a:lnTo>
                  <a:lnTo>
                    <a:pt x="3402" y="1052"/>
                  </a:lnTo>
                  <a:lnTo>
                    <a:pt x="3400" y="1046"/>
                  </a:lnTo>
                  <a:lnTo>
                    <a:pt x="3398" y="1040"/>
                  </a:lnTo>
                  <a:lnTo>
                    <a:pt x="3398" y="980"/>
                  </a:lnTo>
                  <a:lnTo>
                    <a:pt x="3398" y="980"/>
                  </a:lnTo>
                  <a:lnTo>
                    <a:pt x="3400" y="974"/>
                  </a:lnTo>
                  <a:lnTo>
                    <a:pt x="3402" y="968"/>
                  </a:lnTo>
                  <a:lnTo>
                    <a:pt x="3408" y="964"/>
                  </a:lnTo>
                  <a:lnTo>
                    <a:pt x="3414" y="964"/>
                  </a:lnTo>
                  <a:lnTo>
                    <a:pt x="3446" y="964"/>
                  </a:lnTo>
                  <a:lnTo>
                    <a:pt x="3446" y="964"/>
                  </a:lnTo>
                  <a:lnTo>
                    <a:pt x="3452" y="964"/>
                  </a:lnTo>
                  <a:lnTo>
                    <a:pt x="3458" y="968"/>
                  </a:lnTo>
                  <a:lnTo>
                    <a:pt x="3460" y="974"/>
                  </a:lnTo>
                  <a:lnTo>
                    <a:pt x="3462" y="980"/>
                  </a:lnTo>
                  <a:lnTo>
                    <a:pt x="3462" y="1040"/>
                  </a:lnTo>
                  <a:close/>
                  <a:moveTo>
                    <a:pt x="3602" y="1040"/>
                  </a:moveTo>
                  <a:lnTo>
                    <a:pt x="3602" y="1040"/>
                  </a:lnTo>
                  <a:lnTo>
                    <a:pt x="3602" y="1046"/>
                  </a:lnTo>
                  <a:lnTo>
                    <a:pt x="3598" y="1052"/>
                  </a:lnTo>
                  <a:lnTo>
                    <a:pt x="3592" y="1056"/>
                  </a:lnTo>
                  <a:lnTo>
                    <a:pt x="3586" y="1056"/>
                  </a:lnTo>
                  <a:lnTo>
                    <a:pt x="3556" y="1056"/>
                  </a:lnTo>
                  <a:lnTo>
                    <a:pt x="3556" y="1056"/>
                  </a:lnTo>
                  <a:lnTo>
                    <a:pt x="3550" y="1056"/>
                  </a:lnTo>
                  <a:lnTo>
                    <a:pt x="3544" y="1052"/>
                  </a:lnTo>
                  <a:lnTo>
                    <a:pt x="3540" y="1046"/>
                  </a:lnTo>
                  <a:lnTo>
                    <a:pt x="3540" y="1040"/>
                  </a:lnTo>
                  <a:lnTo>
                    <a:pt x="3540" y="980"/>
                  </a:lnTo>
                  <a:lnTo>
                    <a:pt x="3540" y="980"/>
                  </a:lnTo>
                  <a:lnTo>
                    <a:pt x="3540" y="974"/>
                  </a:lnTo>
                  <a:lnTo>
                    <a:pt x="3544" y="968"/>
                  </a:lnTo>
                  <a:lnTo>
                    <a:pt x="3550" y="964"/>
                  </a:lnTo>
                  <a:lnTo>
                    <a:pt x="3556" y="964"/>
                  </a:lnTo>
                  <a:lnTo>
                    <a:pt x="3586" y="964"/>
                  </a:lnTo>
                  <a:lnTo>
                    <a:pt x="3586" y="964"/>
                  </a:lnTo>
                  <a:lnTo>
                    <a:pt x="3592" y="964"/>
                  </a:lnTo>
                  <a:lnTo>
                    <a:pt x="3598" y="968"/>
                  </a:lnTo>
                  <a:lnTo>
                    <a:pt x="3602" y="974"/>
                  </a:lnTo>
                  <a:lnTo>
                    <a:pt x="3602" y="980"/>
                  </a:lnTo>
                  <a:lnTo>
                    <a:pt x="3602" y="1040"/>
                  </a:lnTo>
                  <a:close/>
                  <a:moveTo>
                    <a:pt x="3616" y="176"/>
                  </a:moveTo>
                  <a:lnTo>
                    <a:pt x="3616" y="938"/>
                  </a:lnTo>
                  <a:lnTo>
                    <a:pt x="3616" y="948"/>
                  </a:lnTo>
                  <a:lnTo>
                    <a:pt x="3616" y="948"/>
                  </a:lnTo>
                  <a:lnTo>
                    <a:pt x="3614" y="952"/>
                  </a:lnTo>
                  <a:lnTo>
                    <a:pt x="3608" y="954"/>
                  </a:lnTo>
                  <a:lnTo>
                    <a:pt x="2474" y="954"/>
                  </a:lnTo>
                  <a:lnTo>
                    <a:pt x="2474" y="954"/>
                  </a:lnTo>
                  <a:lnTo>
                    <a:pt x="2468" y="952"/>
                  </a:lnTo>
                  <a:lnTo>
                    <a:pt x="2466" y="948"/>
                  </a:lnTo>
                  <a:lnTo>
                    <a:pt x="2466" y="938"/>
                  </a:lnTo>
                  <a:lnTo>
                    <a:pt x="2466" y="176"/>
                  </a:lnTo>
                  <a:lnTo>
                    <a:pt x="2466" y="176"/>
                  </a:lnTo>
                  <a:lnTo>
                    <a:pt x="2466" y="176"/>
                  </a:lnTo>
                  <a:lnTo>
                    <a:pt x="2468" y="172"/>
                  </a:lnTo>
                  <a:lnTo>
                    <a:pt x="2468" y="172"/>
                  </a:lnTo>
                  <a:lnTo>
                    <a:pt x="2470" y="170"/>
                  </a:lnTo>
                  <a:lnTo>
                    <a:pt x="2474" y="170"/>
                  </a:lnTo>
                  <a:lnTo>
                    <a:pt x="3608" y="170"/>
                  </a:lnTo>
                  <a:lnTo>
                    <a:pt x="3608" y="170"/>
                  </a:lnTo>
                  <a:lnTo>
                    <a:pt x="3610" y="170"/>
                  </a:lnTo>
                  <a:lnTo>
                    <a:pt x="3614" y="172"/>
                  </a:lnTo>
                  <a:lnTo>
                    <a:pt x="3614" y="172"/>
                  </a:lnTo>
                  <a:lnTo>
                    <a:pt x="3616" y="176"/>
                  </a:lnTo>
                  <a:lnTo>
                    <a:pt x="3616" y="176"/>
                  </a:lnTo>
                  <a:close/>
                  <a:moveTo>
                    <a:pt x="3754" y="1040"/>
                  </a:moveTo>
                  <a:lnTo>
                    <a:pt x="3754" y="1040"/>
                  </a:lnTo>
                  <a:lnTo>
                    <a:pt x="3752" y="1046"/>
                  </a:lnTo>
                  <a:lnTo>
                    <a:pt x="3750" y="1052"/>
                  </a:lnTo>
                  <a:lnTo>
                    <a:pt x="3744" y="1056"/>
                  </a:lnTo>
                  <a:lnTo>
                    <a:pt x="3738" y="1056"/>
                  </a:lnTo>
                  <a:lnTo>
                    <a:pt x="3706" y="1056"/>
                  </a:lnTo>
                  <a:lnTo>
                    <a:pt x="3706" y="1056"/>
                  </a:lnTo>
                  <a:lnTo>
                    <a:pt x="3700" y="1056"/>
                  </a:lnTo>
                  <a:lnTo>
                    <a:pt x="3694" y="1052"/>
                  </a:lnTo>
                  <a:lnTo>
                    <a:pt x="3692" y="1046"/>
                  </a:lnTo>
                  <a:lnTo>
                    <a:pt x="3690" y="1040"/>
                  </a:lnTo>
                  <a:lnTo>
                    <a:pt x="3690" y="980"/>
                  </a:lnTo>
                  <a:lnTo>
                    <a:pt x="3690" y="980"/>
                  </a:lnTo>
                  <a:lnTo>
                    <a:pt x="3692" y="974"/>
                  </a:lnTo>
                  <a:lnTo>
                    <a:pt x="3694" y="968"/>
                  </a:lnTo>
                  <a:lnTo>
                    <a:pt x="3700" y="964"/>
                  </a:lnTo>
                  <a:lnTo>
                    <a:pt x="3706" y="964"/>
                  </a:lnTo>
                  <a:lnTo>
                    <a:pt x="3738" y="964"/>
                  </a:lnTo>
                  <a:lnTo>
                    <a:pt x="3738" y="964"/>
                  </a:lnTo>
                  <a:lnTo>
                    <a:pt x="3744" y="964"/>
                  </a:lnTo>
                  <a:lnTo>
                    <a:pt x="3750" y="968"/>
                  </a:lnTo>
                  <a:lnTo>
                    <a:pt x="3752" y="974"/>
                  </a:lnTo>
                  <a:lnTo>
                    <a:pt x="3754" y="980"/>
                  </a:lnTo>
                  <a:lnTo>
                    <a:pt x="3754" y="1040"/>
                  </a:lnTo>
                  <a:close/>
                  <a:moveTo>
                    <a:pt x="3904" y="1040"/>
                  </a:moveTo>
                  <a:lnTo>
                    <a:pt x="3904" y="1040"/>
                  </a:lnTo>
                  <a:lnTo>
                    <a:pt x="3904" y="1046"/>
                  </a:lnTo>
                  <a:lnTo>
                    <a:pt x="3900" y="1052"/>
                  </a:lnTo>
                  <a:lnTo>
                    <a:pt x="3894" y="1056"/>
                  </a:lnTo>
                  <a:lnTo>
                    <a:pt x="3888" y="1056"/>
                  </a:lnTo>
                  <a:lnTo>
                    <a:pt x="3858" y="1056"/>
                  </a:lnTo>
                  <a:lnTo>
                    <a:pt x="3858" y="1056"/>
                  </a:lnTo>
                  <a:lnTo>
                    <a:pt x="3852" y="1056"/>
                  </a:lnTo>
                  <a:lnTo>
                    <a:pt x="3846" y="1052"/>
                  </a:lnTo>
                  <a:lnTo>
                    <a:pt x="3842" y="1046"/>
                  </a:lnTo>
                  <a:lnTo>
                    <a:pt x="3842" y="1040"/>
                  </a:lnTo>
                  <a:lnTo>
                    <a:pt x="3842" y="980"/>
                  </a:lnTo>
                  <a:lnTo>
                    <a:pt x="3842" y="980"/>
                  </a:lnTo>
                  <a:lnTo>
                    <a:pt x="3842" y="974"/>
                  </a:lnTo>
                  <a:lnTo>
                    <a:pt x="3846" y="968"/>
                  </a:lnTo>
                  <a:lnTo>
                    <a:pt x="3852" y="964"/>
                  </a:lnTo>
                  <a:lnTo>
                    <a:pt x="3858" y="964"/>
                  </a:lnTo>
                  <a:lnTo>
                    <a:pt x="3888" y="964"/>
                  </a:lnTo>
                  <a:lnTo>
                    <a:pt x="3888" y="964"/>
                  </a:lnTo>
                  <a:lnTo>
                    <a:pt x="3894" y="964"/>
                  </a:lnTo>
                  <a:lnTo>
                    <a:pt x="3900" y="968"/>
                  </a:lnTo>
                  <a:lnTo>
                    <a:pt x="3904" y="974"/>
                  </a:lnTo>
                  <a:lnTo>
                    <a:pt x="3904" y="980"/>
                  </a:lnTo>
                  <a:lnTo>
                    <a:pt x="3904" y="1040"/>
                  </a:lnTo>
                  <a:close/>
                  <a:moveTo>
                    <a:pt x="4056" y="1040"/>
                  </a:moveTo>
                  <a:lnTo>
                    <a:pt x="4056" y="1040"/>
                  </a:lnTo>
                  <a:lnTo>
                    <a:pt x="4054" y="1046"/>
                  </a:lnTo>
                  <a:lnTo>
                    <a:pt x="4052" y="1052"/>
                  </a:lnTo>
                  <a:lnTo>
                    <a:pt x="4046" y="1056"/>
                  </a:lnTo>
                  <a:lnTo>
                    <a:pt x="4040" y="1056"/>
                  </a:lnTo>
                  <a:lnTo>
                    <a:pt x="4008" y="1056"/>
                  </a:lnTo>
                  <a:lnTo>
                    <a:pt x="4008" y="1056"/>
                  </a:lnTo>
                  <a:lnTo>
                    <a:pt x="4002" y="1056"/>
                  </a:lnTo>
                  <a:lnTo>
                    <a:pt x="3996" y="1052"/>
                  </a:lnTo>
                  <a:lnTo>
                    <a:pt x="3994" y="1046"/>
                  </a:lnTo>
                  <a:lnTo>
                    <a:pt x="3992" y="1040"/>
                  </a:lnTo>
                  <a:lnTo>
                    <a:pt x="3992" y="980"/>
                  </a:lnTo>
                  <a:lnTo>
                    <a:pt x="3992" y="980"/>
                  </a:lnTo>
                  <a:lnTo>
                    <a:pt x="3994" y="974"/>
                  </a:lnTo>
                  <a:lnTo>
                    <a:pt x="3996" y="968"/>
                  </a:lnTo>
                  <a:lnTo>
                    <a:pt x="4002" y="964"/>
                  </a:lnTo>
                  <a:lnTo>
                    <a:pt x="4008" y="964"/>
                  </a:lnTo>
                  <a:lnTo>
                    <a:pt x="4040" y="964"/>
                  </a:lnTo>
                  <a:lnTo>
                    <a:pt x="4040" y="964"/>
                  </a:lnTo>
                  <a:lnTo>
                    <a:pt x="4046" y="964"/>
                  </a:lnTo>
                  <a:lnTo>
                    <a:pt x="4052" y="968"/>
                  </a:lnTo>
                  <a:lnTo>
                    <a:pt x="4054" y="974"/>
                  </a:lnTo>
                  <a:lnTo>
                    <a:pt x="4056" y="980"/>
                  </a:lnTo>
                  <a:lnTo>
                    <a:pt x="4056" y="1040"/>
                  </a:lnTo>
                  <a:close/>
                  <a:moveTo>
                    <a:pt x="4206" y="1040"/>
                  </a:moveTo>
                  <a:lnTo>
                    <a:pt x="4206" y="1040"/>
                  </a:lnTo>
                  <a:lnTo>
                    <a:pt x="4206" y="1046"/>
                  </a:lnTo>
                  <a:lnTo>
                    <a:pt x="4202" y="1052"/>
                  </a:lnTo>
                  <a:lnTo>
                    <a:pt x="4196" y="1056"/>
                  </a:lnTo>
                  <a:lnTo>
                    <a:pt x="4190" y="1056"/>
                  </a:lnTo>
                  <a:lnTo>
                    <a:pt x="4160" y="1056"/>
                  </a:lnTo>
                  <a:lnTo>
                    <a:pt x="4160" y="1056"/>
                  </a:lnTo>
                  <a:lnTo>
                    <a:pt x="4154" y="1056"/>
                  </a:lnTo>
                  <a:lnTo>
                    <a:pt x="4148" y="1052"/>
                  </a:lnTo>
                  <a:lnTo>
                    <a:pt x="4144" y="1046"/>
                  </a:lnTo>
                  <a:lnTo>
                    <a:pt x="4144" y="1040"/>
                  </a:lnTo>
                  <a:lnTo>
                    <a:pt x="4144" y="980"/>
                  </a:lnTo>
                  <a:lnTo>
                    <a:pt x="4144" y="980"/>
                  </a:lnTo>
                  <a:lnTo>
                    <a:pt x="4144" y="974"/>
                  </a:lnTo>
                  <a:lnTo>
                    <a:pt x="4148" y="968"/>
                  </a:lnTo>
                  <a:lnTo>
                    <a:pt x="4154" y="964"/>
                  </a:lnTo>
                  <a:lnTo>
                    <a:pt x="4160" y="964"/>
                  </a:lnTo>
                  <a:lnTo>
                    <a:pt x="4190" y="964"/>
                  </a:lnTo>
                  <a:lnTo>
                    <a:pt x="4190" y="964"/>
                  </a:lnTo>
                  <a:lnTo>
                    <a:pt x="4196" y="964"/>
                  </a:lnTo>
                  <a:lnTo>
                    <a:pt x="4202" y="968"/>
                  </a:lnTo>
                  <a:lnTo>
                    <a:pt x="4206" y="974"/>
                  </a:lnTo>
                  <a:lnTo>
                    <a:pt x="4206" y="980"/>
                  </a:lnTo>
                  <a:lnTo>
                    <a:pt x="4206" y="1040"/>
                  </a:lnTo>
                  <a:close/>
                  <a:moveTo>
                    <a:pt x="4358" y="1040"/>
                  </a:moveTo>
                  <a:lnTo>
                    <a:pt x="4358" y="1040"/>
                  </a:lnTo>
                  <a:lnTo>
                    <a:pt x="4356" y="1046"/>
                  </a:lnTo>
                  <a:lnTo>
                    <a:pt x="4354" y="1052"/>
                  </a:lnTo>
                  <a:lnTo>
                    <a:pt x="4348" y="1056"/>
                  </a:lnTo>
                  <a:lnTo>
                    <a:pt x="4342" y="1056"/>
                  </a:lnTo>
                  <a:lnTo>
                    <a:pt x="4310" y="1056"/>
                  </a:lnTo>
                  <a:lnTo>
                    <a:pt x="4310" y="1056"/>
                  </a:lnTo>
                  <a:lnTo>
                    <a:pt x="4304" y="1056"/>
                  </a:lnTo>
                  <a:lnTo>
                    <a:pt x="4298" y="1052"/>
                  </a:lnTo>
                  <a:lnTo>
                    <a:pt x="4296" y="1046"/>
                  </a:lnTo>
                  <a:lnTo>
                    <a:pt x="4294" y="1040"/>
                  </a:lnTo>
                  <a:lnTo>
                    <a:pt x="4294" y="980"/>
                  </a:lnTo>
                  <a:lnTo>
                    <a:pt x="4294" y="980"/>
                  </a:lnTo>
                  <a:lnTo>
                    <a:pt x="4296" y="974"/>
                  </a:lnTo>
                  <a:lnTo>
                    <a:pt x="4298" y="968"/>
                  </a:lnTo>
                  <a:lnTo>
                    <a:pt x="4304" y="964"/>
                  </a:lnTo>
                  <a:lnTo>
                    <a:pt x="4310" y="964"/>
                  </a:lnTo>
                  <a:lnTo>
                    <a:pt x="4342" y="964"/>
                  </a:lnTo>
                  <a:lnTo>
                    <a:pt x="4342" y="964"/>
                  </a:lnTo>
                  <a:lnTo>
                    <a:pt x="4348" y="964"/>
                  </a:lnTo>
                  <a:lnTo>
                    <a:pt x="4354" y="968"/>
                  </a:lnTo>
                  <a:lnTo>
                    <a:pt x="4356" y="974"/>
                  </a:lnTo>
                  <a:lnTo>
                    <a:pt x="4358" y="980"/>
                  </a:lnTo>
                  <a:lnTo>
                    <a:pt x="4358" y="1040"/>
                  </a:lnTo>
                  <a:close/>
                  <a:moveTo>
                    <a:pt x="4508" y="1040"/>
                  </a:moveTo>
                  <a:lnTo>
                    <a:pt x="4508" y="1040"/>
                  </a:lnTo>
                  <a:lnTo>
                    <a:pt x="4508" y="1046"/>
                  </a:lnTo>
                  <a:lnTo>
                    <a:pt x="4504" y="1052"/>
                  </a:lnTo>
                  <a:lnTo>
                    <a:pt x="4498" y="1056"/>
                  </a:lnTo>
                  <a:lnTo>
                    <a:pt x="4492" y="1056"/>
                  </a:lnTo>
                  <a:lnTo>
                    <a:pt x="4462" y="1056"/>
                  </a:lnTo>
                  <a:lnTo>
                    <a:pt x="4462" y="1056"/>
                  </a:lnTo>
                  <a:lnTo>
                    <a:pt x="4456" y="1056"/>
                  </a:lnTo>
                  <a:lnTo>
                    <a:pt x="4450" y="1052"/>
                  </a:lnTo>
                  <a:lnTo>
                    <a:pt x="4446" y="1046"/>
                  </a:lnTo>
                  <a:lnTo>
                    <a:pt x="4446" y="1040"/>
                  </a:lnTo>
                  <a:lnTo>
                    <a:pt x="4446" y="980"/>
                  </a:lnTo>
                  <a:lnTo>
                    <a:pt x="4446" y="980"/>
                  </a:lnTo>
                  <a:lnTo>
                    <a:pt x="4446" y="974"/>
                  </a:lnTo>
                  <a:lnTo>
                    <a:pt x="4450" y="968"/>
                  </a:lnTo>
                  <a:lnTo>
                    <a:pt x="4456" y="964"/>
                  </a:lnTo>
                  <a:lnTo>
                    <a:pt x="4462" y="964"/>
                  </a:lnTo>
                  <a:lnTo>
                    <a:pt x="4492" y="964"/>
                  </a:lnTo>
                  <a:lnTo>
                    <a:pt x="4492" y="964"/>
                  </a:lnTo>
                  <a:lnTo>
                    <a:pt x="4498" y="964"/>
                  </a:lnTo>
                  <a:lnTo>
                    <a:pt x="4504" y="968"/>
                  </a:lnTo>
                  <a:lnTo>
                    <a:pt x="4508" y="974"/>
                  </a:lnTo>
                  <a:lnTo>
                    <a:pt x="4508" y="980"/>
                  </a:lnTo>
                  <a:lnTo>
                    <a:pt x="4508" y="1040"/>
                  </a:lnTo>
                  <a:close/>
                  <a:moveTo>
                    <a:pt x="4660" y="1040"/>
                  </a:moveTo>
                  <a:lnTo>
                    <a:pt x="4660" y="1040"/>
                  </a:lnTo>
                  <a:lnTo>
                    <a:pt x="4658" y="1046"/>
                  </a:lnTo>
                  <a:lnTo>
                    <a:pt x="4656" y="1052"/>
                  </a:lnTo>
                  <a:lnTo>
                    <a:pt x="4650" y="1056"/>
                  </a:lnTo>
                  <a:lnTo>
                    <a:pt x="4644" y="1056"/>
                  </a:lnTo>
                  <a:lnTo>
                    <a:pt x="4612" y="1056"/>
                  </a:lnTo>
                  <a:lnTo>
                    <a:pt x="4612" y="1056"/>
                  </a:lnTo>
                  <a:lnTo>
                    <a:pt x="4606" y="1056"/>
                  </a:lnTo>
                  <a:lnTo>
                    <a:pt x="4600" y="1052"/>
                  </a:lnTo>
                  <a:lnTo>
                    <a:pt x="4598" y="1046"/>
                  </a:lnTo>
                  <a:lnTo>
                    <a:pt x="4596" y="1040"/>
                  </a:lnTo>
                  <a:lnTo>
                    <a:pt x="4596" y="980"/>
                  </a:lnTo>
                  <a:lnTo>
                    <a:pt x="4596" y="980"/>
                  </a:lnTo>
                  <a:lnTo>
                    <a:pt x="4598" y="974"/>
                  </a:lnTo>
                  <a:lnTo>
                    <a:pt x="4600" y="968"/>
                  </a:lnTo>
                  <a:lnTo>
                    <a:pt x="4606" y="964"/>
                  </a:lnTo>
                  <a:lnTo>
                    <a:pt x="4612" y="964"/>
                  </a:lnTo>
                  <a:lnTo>
                    <a:pt x="4644" y="964"/>
                  </a:lnTo>
                  <a:lnTo>
                    <a:pt x="4644" y="964"/>
                  </a:lnTo>
                  <a:lnTo>
                    <a:pt x="4650" y="964"/>
                  </a:lnTo>
                  <a:lnTo>
                    <a:pt x="4656" y="968"/>
                  </a:lnTo>
                  <a:lnTo>
                    <a:pt x="4658" y="974"/>
                  </a:lnTo>
                  <a:lnTo>
                    <a:pt x="4660" y="980"/>
                  </a:lnTo>
                  <a:lnTo>
                    <a:pt x="4660" y="1040"/>
                  </a:lnTo>
                  <a:close/>
                  <a:moveTo>
                    <a:pt x="4810" y="1040"/>
                  </a:moveTo>
                  <a:lnTo>
                    <a:pt x="4810" y="1040"/>
                  </a:lnTo>
                  <a:lnTo>
                    <a:pt x="4810" y="1046"/>
                  </a:lnTo>
                  <a:lnTo>
                    <a:pt x="4806" y="1052"/>
                  </a:lnTo>
                  <a:lnTo>
                    <a:pt x="4800" y="1056"/>
                  </a:lnTo>
                  <a:lnTo>
                    <a:pt x="4794" y="1056"/>
                  </a:lnTo>
                  <a:lnTo>
                    <a:pt x="4764" y="1056"/>
                  </a:lnTo>
                  <a:lnTo>
                    <a:pt x="4764" y="1056"/>
                  </a:lnTo>
                  <a:lnTo>
                    <a:pt x="4758" y="1056"/>
                  </a:lnTo>
                  <a:lnTo>
                    <a:pt x="4752" y="1052"/>
                  </a:lnTo>
                  <a:lnTo>
                    <a:pt x="4748" y="1046"/>
                  </a:lnTo>
                  <a:lnTo>
                    <a:pt x="4748" y="1040"/>
                  </a:lnTo>
                  <a:lnTo>
                    <a:pt x="4748" y="980"/>
                  </a:lnTo>
                  <a:lnTo>
                    <a:pt x="4748" y="980"/>
                  </a:lnTo>
                  <a:lnTo>
                    <a:pt x="4748" y="974"/>
                  </a:lnTo>
                  <a:lnTo>
                    <a:pt x="4752" y="968"/>
                  </a:lnTo>
                  <a:lnTo>
                    <a:pt x="4758" y="964"/>
                  </a:lnTo>
                  <a:lnTo>
                    <a:pt x="4764" y="964"/>
                  </a:lnTo>
                  <a:lnTo>
                    <a:pt x="4794" y="964"/>
                  </a:lnTo>
                  <a:lnTo>
                    <a:pt x="4794" y="964"/>
                  </a:lnTo>
                  <a:lnTo>
                    <a:pt x="4800" y="964"/>
                  </a:lnTo>
                  <a:lnTo>
                    <a:pt x="4806" y="968"/>
                  </a:lnTo>
                  <a:lnTo>
                    <a:pt x="4810" y="974"/>
                  </a:lnTo>
                  <a:lnTo>
                    <a:pt x="4810" y="980"/>
                  </a:lnTo>
                  <a:lnTo>
                    <a:pt x="4810" y="1040"/>
                  </a:lnTo>
                  <a:close/>
                  <a:moveTo>
                    <a:pt x="4820" y="176"/>
                  </a:moveTo>
                  <a:lnTo>
                    <a:pt x="4820" y="938"/>
                  </a:lnTo>
                  <a:lnTo>
                    <a:pt x="4820" y="948"/>
                  </a:lnTo>
                  <a:lnTo>
                    <a:pt x="4820" y="948"/>
                  </a:lnTo>
                  <a:lnTo>
                    <a:pt x="4818" y="952"/>
                  </a:lnTo>
                  <a:lnTo>
                    <a:pt x="4814" y="954"/>
                  </a:lnTo>
                  <a:lnTo>
                    <a:pt x="3680" y="954"/>
                  </a:lnTo>
                  <a:lnTo>
                    <a:pt x="3680" y="954"/>
                  </a:lnTo>
                  <a:lnTo>
                    <a:pt x="3674" y="952"/>
                  </a:lnTo>
                  <a:lnTo>
                    <a:pt x="3672" y="948"/>
                  </a:lnTo>
                  <a:lnTo>
                    <a:pt x="3672" y="938"/>
                  </a:lnTo>
                  <a:lnTo>
                    <a:pt x="3672" y="176"/>
                  </a:lnTo>
                  <a:lnTo>
                    <a:pt x="3672" y="176"/>
                  </a:lnTo>
                  <a:lnTo>
                    <a:pt x="3672" y="176"/>
                  </a:lnTo>
                  <a:lnTo>
                    <a:pt x="3674" y="172"/>
                  </a:lnTo>
                  <a:lnTo>
                    <a:pt x="3674" y="172"/>
                  </a:lnTo>
                  <a:lnTo>
                    <a:pt x="3676" y="170"/>
                  </a:lnTo>
                  <a:lnTo>
                    <a:pt x="3680" y="170"/>
                  </a:lnTo>
                  <a:lnTo>
                    <a:pt x="4814" y="170"/>
                  </a:lnTo>
                  <a:lnTo>
                    <a:pt x="4814" y="170"/>
                  </a:lnTo>
                  <a:lnTo>
                    <a:pt x="4816" y="170"/>
                  </a:lnTo>
                  <a:lnTo>
                    <a:pt x="4818" y="172"/>
                  </a:lnTo>
                  <a:lnTo>
                    <a:pt x="4818" y="172"/>
                  </a:lnTo>
                  <a:lnTo>
                    <a:pt x="4820" y="176"/>
                  </a:lnTo>
                  <a:lnTo>
                    <a:pt x="4820" y="176"/>
                  </a:lnTo>
                  <a:close/>
                  <a:moveTo>
                    <a:pt x="4804" y="150"/>
                  </a:moveTo>
                  <a:lnTo>
                    <a:pt x="4774" y="150"/>
                  </a:lnTo>
                  <a:lnTo>
                    <a:pt x="4774" y="150"/>
                  </a:lnTo>
                  <a:lnTo>
                    <a:pt x="4768" y="148"/>
                  </a:lnTo>
                  <a:lnTo>
                    <a:pt x="4762" y="144"/>
                  </a:lnTo>
                  <a:lnTo>
                    <a:pt x="4758" y="140"/>
                  </a:lnTo>
                  <a:lnTo>
                    <a:pt x="4758" y="132"/>
                  </a:lnTo>
                  <a:lnTo>
                    <a:pt x="4758" y="72"/>
                  </a:lnTo>
                  <a:lnTo>
                    <a:pt x="4758" y="72"/>
                  </a:lnTo>
                  <a:lnTo>
                    <a:pt x="4758" y="66"/>
                  </a:lnTo>
                  <a:lnTo>
                    <a:pt x="4762" y="62"/>
                  </a:lnTo>
                  <a:lnTo>
                    <a:pt x="4768" y="58"/>
                  </a:lnTo>
                  <a:lnTo>
                    <a:pt x="4774" y="56"/>
                  </a:lnTo>
                  <a:lnTo>
                    <a:pt x="4804" y="56"/>
                  </a:lnTo>
                  <a:lnTo>
                    <a:pt x="4804" y="56"/>
                  </a:lnTo>
                  <a:lnTo>
                    <a:pt x="4810" y="58"/>
                  </a:lnTo>
                  <a:lnTo>
                    <a:pt x="4816" y="62"/>
                  </a:lnTo>
                  <a:lnTo>
                    <a:pt x="4820" y="66"/>
                  </a:lnTo>
                  <a:lnTo>
                    <a:pt x="4820" y="72"/>
                  </a:lnTo>
                  <a:lnTo>
                    <a:pt x="4820" y="132"/>
                  </a:lnTo>
                  <a:lnTo>
                    <a:pt x="4820" y="132"/>
                  </a:lnTo>
                  <a:lnTo>
                    <a:pt x="4820" y="140"/>
                  </a:lnTo>
                  <a:lnTo>
                    <a:pt x="4816" y="144"/>
                  </a:lnTo>
                  <a:lnTo>
                    <a:pt x="4810" y="148"/>
                  </a:lnTo>
                  <a:lnTo>
                    <a:pt x="4804" y="150"/>
                  </a:lnTo>
                  <a:lnTo>
                    <a:pt x="4804" y="15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rgbClr val="002060"/>
              </a:solidFill>
              <a:round/>
              <a:headEnd/>
              <a:tailEnd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>
                <a:defRPr/>
              </a:pPr>
              <a:endParaRPr lang="da-DK">
                <a:solidFill>
                  <a:prstClr val="black"/>
                </a:solidFill>
                <a:latin typeface="Arial" charset="0"/>
                <a:ea typeface="ＭＳ Ｐゴシック" pitchFamily="-97" charset="-128"/>
              </a:endParaRPr>
            </a:p>
          </p:txBody>
        </p:sp>
        <p:sp>
          <p:nvSpPr>
            <p:cNvPr id="9" name="Freeform 925"/>
            <p:cNvSpPr>
              <a:spLocks/>
            </p:cNvSpPr>
            <p:nvPr/>
          </p:nvSpPr>
          <p:spPr bwMode="auto">
            <a:xfrm>
              <a:off x="434016" y="3043237"/>
              <a:ext cx="2016356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40" y="0"/>
                </a:cxn>
                <a:cxn ang="0">
                  <a:pos x="1140" y="0"/>
                </a:cxn>
                <a:cxn ang="0">
                  <a:pos x="1142" y="0"/>
                </a:cxn>
                <a:cxn ang="0">
                  <a:pos x="1144" y="2"/>
                </a:cxn>
                <a:cxn ang="0">
                  <a:pos x="1144" y="2"/>
                </a:cxn>
                <a:cxn ang="0">
                  <a:pos x="1142" y="0"/>
                </a:cxn>
                <a:cxn ang="0">
                  <a:pos x="114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144" h="2">
                  <a:moveTo>
                    <a:pt x="4" y="0"/>
                  </a:moveTo>
                  <a:lnTo>
                    <a:pt x="1140" y="0"/>
                  </a:lnTo>
                  <a:lnTo>
                    <a:pt x="1140" y="0"/>
                  </a:lnTo>
                  <a:lnTo>
                    <a:pt x="1142" y="0"/>
                  </a:lnTo>
                  <a:lnTo>
                    <a:pt x="1144" y="2"/>
                  </a:lnTo>
                  <a:lnTo>
                    <a:pt x="1144" y="2"/>
                  </a:lnTo>
                  <a:lnTo>
                    <a:pt x="1142" y="0"/>
                  </a:lnTo>
                  <a:lnTo>
                    <a:pt x="114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solidFill>
                  <a:prstClr val="black"/>
                </a:solidFill>
                <a:latin typeface="Arial" charset="0"/>
                <a:ea typeface="ＭＳ Ｐゴシック" pitchFamily="-97" charset="-128"/>
              </a:endParaRPr>
            </a:p>
          </p:txBody>
        </p:sp>
        <p:sp>
          <p:nvSpPr>
            <p:cNvPr id="10" name="Freeform 927"/>
            <p:cNvSpPr>
              <a:spLocks/>
            </p:cNvSpPr>
            <p:nvPr/>
          </p:nvSpPr>
          <p:spPr bwMode="auto">
            <a:xfrm>
              <a:off x="6807392" y="3043237"/>
              <a:ext cx="2016356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40" y="0"/>
                </a:cxn>
                <a:cxn ang="0">
                  <a:pos x="1140" y="0"/>
                </a:cxn>
                <a:cxn ang="0">
                  <a:pos x="1142" y="0"/>
                </a:cxn>
                <a:cxn ang="0">
                  <a:pos x="1144" y="2"/>
                </a:cxn>
                <a:cxn ang="0">
                  <a:pos x="1144" y="2"/>
                </a:cxn>
                <a:cxn ang="0">
                  <a:pos x="1142" y="0"/>
                </a:cxn>
                <a:cxn ang="0">
                  <a:pos x="114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144" h="2">
                  <a:moveTo>
                    <a:pt x="6" y="0"/>
                  </a:moveTo>
                  <a:lnTo>
                    <a:pt x="1140" y="0"/>
                  </a:lnTo>
                  <a:lnTo>
                    <a:pt x="1140" y="0"/>
                  </a:lnTo>
                  <a:lnTo>
                    <a:pt x="1142" y="0"/>
                  </a:lnTo>
                  <a:lnTo>
                    <a:pt x="1144" y="2"/>
                  </a:lnTo>
                  <a:lnTo>
                    <a:pt x="1144" y="2"/>
                  </a:lnTo>
                  <a:lnTo>
                    <a:pt x="1142" y="0"/>
                  </a:lnTo>
                  <a:lnTo>
                    <a:pt x="114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solidFill>
                  <a:prstClr val="black"/>
                </a:solidFill>
                <a:latin typeface="Arial" charset="0"/>
                <a:ea typeface="ＭＳ Ｐゴシック" pitchFamily="-97" charset="-128"/>
              </a:endParaRPr>
            </a:p>
          </p:txBody>
        </p:sp>
        <p:sp>
          <p:nvSpPr>
            <p:cNvPr id="11" name="Freeform 929"/>
            <p:cNvSpPr>
              <a:spLocks/>
            </p:cNvSpPr>
            <p:nvPr/>
          </p:nvSpPr>
          <p:spPr bwMode="auto">
            <a:xfrm>
              <a:off x="4681758" y="3043237"/>
              <a:ext cx="2019881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140" y="0"/>
                </a:cxn>
                <a:cxn ang="0">
                  <a:pos x="1140" y="0"/>
                </a:cxn>
                <a:cxn ang="0">
                  <a:pos x="1142" y="0"/>
                </a:cxn>
                <a:cxn ang="0">
                  <a:pos x="1146" y="2"/>
                </a:cxn>
                <a:cxn ang="0">
                  <a:pos x="1146" y="2"/>
                </a:cxn>
                <a:cxn ang="0">
                  <a:pos x="1142" y="0"/>
                </a:cxn>
                <a:cxn ang="0">
                  <a:pos x="114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146" h="2">
                  <a:moveTo>
                    <a:pt x="6" y="0"/>
                  </a:moveTo>
                  <a:lnTo>
                    <a:pt x="1140" y="0"/>
                  </a:lnTo>
                  <a:lnTo>
                    <a:pt x="1140" y="0"/>
                  </a:lnTo>
                  <a:lnTo>
                    <a:pt x="1142" y="0"/>
                  </a:lnTo>
                  <a:lnTo>
                    <a:pt x="1146" y="2"/>
                  </a:lnTo>
                  <a:lnTo>
                    <a:pt x="1146" y="2"/>
                  </a:lnTo>
                  <a:lnTo>
                    <a:pt x="1142" y="0"/>
                  </a:lnTo>
                  <a:lnTo>
                    <a:pt x="114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solidFill>
                  <a:prstClr val="black"/>
                </a:solidFill>
                <a:latin typeface="Arial" charset="0"/>
                <a:ea typeface="ＭＳ Ｐゴシック" pitchFamily="-97" charset="-128"/>
              </a:endParaRPr>
            </a:p>
          </p:txBody>
        </p:sp>
        <p:sp>
          <p:nvSpPr>
            <p:cNvPr id="12" name="Freeform 930"/>
            <p:cNvSpPr>
              <a:spLocks/>
            </p:cNvSpPr>
            <p:nvPr/>
          </p:nvSpPr>
          <p:spPr bwMode="auto">
            <a:xfrm>
              <a:off x="2559650" y="3043237"/>
              <a:ext cx="2016356" cy="31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38" y="0"/>
                </a:cxn>
                <a:cxn ang="0">
                  <a:pos x="1138" y="0"/>
                </a:cxn>
                <a:cxn ang="0">
                  <a:pos x="1142" y="0"/>
                </a:cxn>
                <a:cxn ang="0">
                  <a:pos x="1144" y="2"/>
                </a:cxn>
                <a:cxn ang="0">
                  <a:pos x="1144" y="2"/>
                </a:cxn>
                <a:cxn ang="0">
                  <a:pos x="1142" y="0"/>
                </a:cxn>
                <a:cxn ang="0">
                  <a:pos x="113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144" h="2">
                  <a:moveTo>
                    <a:pt x="4" y="0"/>
                  </a:moveTo>
                  <a:lnTo>
                    <a:pt x="1138" y="0"/>
                  </a:lnTo>
                  <a:lnTo>
                    <a:pt x="1138" y="0"/>
                  </a:lnTo>
                  <a:lnTo>
                    <a:pt x="1142" y="0"/>
                  </a:lnTo>
                  <a:lnTo>
                    <a:pt x="1144" y="2"/>
                  </a:lnTo>
                  <a:lnTo>
                    <a:pt x="1144" y="2"/>
                  </a:lnTo>
                  <a:lnTo>
                    <a:pt x="1142" y="0"/>
                  </a:lnTo>
                  <a:lnTo>
                    <a:pt x="113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solidFill>
                  <a:prstClr val="black"/>
                </a:solidFill>
                <a:latin typeface="Arial" charset="0"/>
                <a:ea typeface="ＭＳ Ｐゴシック" pitchFamily="-97" charset="-128"/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723125" y="1285860"/>
            <a:ext cx="5492081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MUCHAS GRACIAS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357422" y="5429264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prstClr val="black"/>
                </a:solidFill>
                <a:latin typeface="Calibri"/>
              </a:rPr>
              <a:t>Manuel </a:t>
            </a:r>
            <a:r>
              <a:rPr lang="es-ES" dirty="0" smtClean="0">
                <a:solidFill>
                  <a:prstClr val="black"/>
                </a:solidFill>
                <a:latin typeface="Calibri"/>
              </a:rPr>
              <a:t>Jiménez U.</a:t>
            </a:r>
            <a:endParaRPr lang="es-ES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ES" dirty="0">
                <a:solidFill>
                  <a:prstClr val="black"/>
                </a:solidFill>
                <a:latin typeface="Calibri"/>
              </a:rPr>
              <a:t>Secretaría </a:t>
            </a:r>
            <a:r>
              <a:rPr lang="es-ES" dirty="0" smtClean="0">
                <a:solidFill>
                  <a:prstClr val="black"/>
                </a:solidFill>
                <a:latin typeface="Calibri"/>
              </a:rPr>
              <a:t>Ejecutiva del </a:t>
            </a:r>
          </a:p>
          <a:p>
            <a:pPr algn="ctr"/>
            <a:r>
              <a:rPr lang="es-ES" dirty="0" smtClean="0">
                <a:solidFill>
                  <a:prstClr val="black"/>
                </a:solidFill>
                <a:latin typeface="Calibri"/>
              </a:rPr>
              <a:t>Consejo 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Agropecuario Centroamericano</a:t>
            </a:r>
          </a:p>
          <a:p>
            <a:pPr algn="ctr"/>
            <a:r>
              <a:rPr lang="es-ES" dirty="0">
                <a:solidFill>
                  <a:srgbClr val="0000FF"/>
                </a:solidFill>
                <a:latin typeface="Calibri"/>
              </a:rPr>
              <a:t>[manuel.jimenez@iica.int]</a:t>
            </a:r>
            <a:endParaRPr lang="es-CR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99330" name="Picture 2" descr="http://imagenes.acambiode.com/empresas/7/1/4/9/71497100071157655065576651684568/productos/foro%20frut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019414"/>
            <a:ext cx="2000264" cy="1238260"/>
          </a:xfrm>
          <a:prstGeom prst="rect">
            <a:avLst/>
          </a:prstGeom>
          <a:noFill/>
        </p:spPr>
      </p:pic>
      <p:pic>
        <p:nvPicPr>
          <p:cNvPr id="18" name="Picture 6" descr="http://t2.gstatic.com/images?q=tbn:ANd9GcQvU_2KPfe1KeYxHCcgIdL7vCefb5sNjabYMVUuFrlP61Lgy0U&amp;t=1&amp;usg=__BW6I2ntvObw-v-70UwbtxeXyvO0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947976"/>
            <a:ext cx="1799361" cy="13477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2" name="Picture 2" descr="http://express.howstuffworks.com/gif/hurricane-iva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019414"/>
            <a:ext cx="1714512" cy="12815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5844" name="Picture 4" descr="http://www.treehugger.com/agriculture-impact-climate-change-phot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019414"/>
            <a:ext cx="1857388" cy="1242228"/>
          </a:xfrm>
          <a:prstGeom prst="rect">
            <a:avLst/>
          </a:prstGeom>
          <a:noFill/>
        </p:spPr>
      </p:pic>
      <p:pic>
        <p:nvPicPr>
          <p:cNvPr id="20" name="Picture 6" descr="http://companiamedica.com/images/carn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000372"/>
            <a:ext cx="1928826" cy="1232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4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WmZGBNcvbrdHQ7SMZeJ6bVY5u6lUFNkj0L4iLfI_PWfsFrfgw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600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Algunas características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4013" lvl="2" indent="-177800"/>
            <a:r>
              <a:rPr lang="es-CR" dirty="0" smtClean="0"/>
              <a:t>Zona </a:t>
            </a:r>
            <a:r>
              <a:rPr lang="es-CR" dirty="0"/>
              <a:t>con características climáticas de bosque tropical seco.</a:t>
            </a:r>
          </a:p>
          <a:p>
            <a:pPr marL="354013" lvl="2" indent="-177800"/>
            <a:r>
              <a:rPr lang="es-CR" dirty="0"/>
              <a:t>Marcada y prolongada época seca (verano</a:t>
            </a:r>
            <a:r>
              <a:rPr lang="es-CR" dirty="0" smtClean="0"/>
              <a:t>) acentuada por la presencia de El Niño.</a:t>
            </a:r>
            <a:endParaRPr lang="es-CR" dirty="0"/>
          </a:p>
          <a:p>
            <a:pPr marL="354013" lvl="2" indent="-177800"/>
            <a:r>
              <a:rPr lang="es-CR" dirty="0"/>
              <a:t>Durante la época de lluvias (invierno) existe un latente riesgo </a:t>
            </a:r>
            <a:r>
              <a:rPr lang="es-CR" dirty="0" smtClean="0"/>
              <a:t>de precipitaciones irregulares con varios días secos, </a:t>
            </a:r>
            <a:r>
              <a:rPr lang="es-CR" dirty="0"/>
              <a:t>entrada </a:t>
            </a:r>
            <a:r>
              <a:rPr lang="es-CR" dirty="0" smtClean="0"/>
              <a:t>tardía o salida temprana de las lluvias, o acentuación o prolongación </a:t>
            </a:r>
            <a:r>
              <a:rPr lang="es-CR" dirty="0"/>
              <a:t>de la </a:t>
            </a:r>
            <a:r>
              <a:rPr lang="es-CR" dirty="0" smtClean="0"/>
              <a:t>canícula.</a:t>
            </a:r>
            <a:endParaRPr lang="es-CR" dirty="0"/>
          </a:p>
          <a:p>
            <a:pPr marL="354013" lvl="2" indent="-177800"/>
            <a:r>
              <a:rPr lang="es-CR" dirty="0"/>
              <a:t>Degradación ambiental en general, principalmente del suelo, incremento de los incendios (forestales, rastrojos, etc.).</a:t>
            </a:r>
          </a:p>
          <a:p>
            <a:pPr marL="354013" lvl="2" indent="-177800"/>
            <a:r>
              <a:rPr lang="es-CR" dirty="0"/>
              <a:t>Bajos rendimientos agrícolas y mercados volátiles.</a:t>
            </a:r>
          </a:p>
          <a:p>
            <a:pPr marL="354013" lvl="2" indent="-177800"/>
            <a:r>
              <a:rPr lang="es-CR" dirty="0"/>
              <a:t>Aún es una demarcación geográfica imprecisa</a:t>
            </a:r>
            <a:r>
              <a:rPr lang="es-CR" dirty="0" smtClean="0"/>
              <a:t>.</a:t>
            </a:r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6165304"/>
            <a:ext cx="84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R" dirty="0" smtClean="0"/>
              <a:t>Fuente: Adaptado </a:t>
            </a:r>
            <a:r>
              <a:rPr lang="es-CR" dirty="0" err="1" smtClean="0"/>
              <a:t>deConstruyendo</a:t>
            </a:r>
            <a:r>
              <a:rPr lang="es-CR" dirty="0" smtClean="0"/>
              <a:t> </a:t>
            </a:r>
            <a:r>
              <a:rPr lang="es-CR" dirty="0" err="1" smtClean="0"/>
              <a:t>resiliencia</a:t>
            </a:r>
            <a:r>
              <a:rPr lang="es-CR" dirty="0" smtClean="0"/>
              <a:t> en el corredor seco centroamericano: Agenda para fortalecer la SAN, la ACC y la reducción del riesgo.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10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99749"/>
            <a:ext cx="7560840" cy="55695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1600" y="609329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 smtClean="0"/>
              <a:t>FUENTE: ERCC citando  a su vez a Ramírez, Patricia (2007)</a:t>
            </a:r>
            <a:endParaRPr lang="es-CR" sz="1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88640"/>
            <a:ext cx="8229600" cy="6256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2000" smtClean="0"/>
              <a:t>AREAS DE SEQUÍAS RECURRENTES </a:t>
            </a:r>
            <a:br>
              <a:rPr lang="es-CR" sz="2000" smtClean="0"/>
            </a:br>
            <a:r>
              <a:rPr lang="es-CR" sz="2000" b="1" i="1" smtClean="0"/>
              <a:t>(CORREDOR SECO CENTROAMERICANO)</a:t>
            </a:r>
            <a:endParaRPr lang="es-CR" sz="2000" b="1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0" y="646934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/>
              <a:t> </a:t>
            </a:r>
            <a:r>
              <a:rPr lang="es-CR" b="1" dirty="0" smtClean="0"/>
              <a:t>VERSIÓN DEL  SUB-SISTEMA AMBIENTAL DEL SICA CONTENIDA EN LA ERCC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14096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MAPA DE ÁREAS HOMÓGENEAS</a:t>
            </a:r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1052736"/>
            <a:ext cx="6181725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81138" y="6309320"/>
            <a:ext cx="3450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 smtClean="0"/>
              <a:t>FUENTE: PREVDA</a:t>
            </a:r>
            <a:endParaRPr lang="es-CR" sz="1400" dirty="0"/>
          </a:p>
        </p:txBody>
      </p:sp>
    </p:spTree>
    <p:extLst>
      <p:ext uri="{BB962C8B-B14F-4D97-AF65-F5344CB8AC3E}">
        <p14:creationId xmlns:p14="http://schemas.microsoft.com/office/powerpoint/2010/main" val="8080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UNA SEQUÍA EN UN AÑO “NO NIÑO”</a:t>
            </a:r>
            <a:br>
              <a:rPr lang="es-CR" dirty="0" smtClean="0"/>
            </a:br>
            <a:r>
              <a:rPr lang="es-CR" sz="1800" i="1" dirty="0" smtClean="0"/>
              <a:t>(Esta imagen evidencia la propensión a sequía en territorios dentro del  corredor seco aún en eventos no relacionados con El Niño)</a:t>
            </a:r>
            <a:endParaRPr lang="es-CR" sz="1800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8" y="1474812"/>
            <a:ext cx="6524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904656" cy="104798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R" sz="2800" dirty="0" smtClean="0"/>
              <a:t>Condiciones identificadas en los territorios del corredor seco en el CA-4</a:t>
            </a:r>
            <a:endParaRPr lang="es-CR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R" sz="2800" dirty="0" smtClean="0"/>
              <a:t>En la porción del corredor seco ubicada </a:t>
            </a:r>
          </a:p>
          <a:p>
            <a:pPr marL="0" indent="0">
              <a:buNone/>
            </a:pPr>
            <a:r>
              <a:rPr lang="es-CR" sz="2800" dirty="0" smtClean="0"/>
              <a:t>en el CA-4. un estudio de ACH, FAO y ECHO</a:t>
            </a:r>
          </a:p>
          <a:p>
            <a:pPr marL="0" indent="0">
              <a:buNone/>
            </a:pPr>
            <a:r>
              <a:rPr lang="es-CR" sz="2800" dirty="0" smtClean="0"/>
              <a:t>revela:</a:t>
            </a:r>
          </a:p>
          <a:p>
            <a:pPr lvl="1"/>
            <a:r>
              <a:rPr lang="es-CR" dirty="0" smtClean="0"/>
              <a:t>mal </a:t>
            </a:r>
            <a:r>
              <a:rPr lang="es-CR" dirty="0"/>
              <a:t>uso de la tierra e inadecuadas prácticas </a:t>
            </a:r>
            <a:r>
              <a:rPr lang="es-CR" dirty="0" smtClean="0"/>
              <a:t>agrícolas</a:t>
            </a:r>
          </a:p>
          <a:p>
            <a:pPr lvl="1"/>
            <a:r>
              <a:rPr lang="es-CR" dirty="0" smtClean="0"/>
              <a:t>expansión </a:t>
            </a:r>
            <a:r>
              <a:rPr lang="es-CR" dirty="0"/>
              <a:t>de la frontera agrícola sin </a:t>
            </a:r>
            <a:r>
              <a:rPr lang="es-CR" dirty="0" smtClean="0"/>
              <a:t>regulación,</a:t>
            </a:r>
          </a:p>
          <a:p>
            <a:pPr lvl="1"/>
            <a:r>
              <a:rPr lang="es-CR" dirty="0" smtClean="0"/>
              <a:t>proliferación </a:t>
            </a:r>
            <a:r>
              <a:rPr lang="es-CR" dirty="0"/>
              <a:t>de asentamientos humanos sin </a:t>
            </a:r>
            <a:r>
              <a:rPr lang="es-CR" dirty="0" smtClean="0"/>
              <a:t>planificación</a:t>
            </a:r>
          </a:p>
          <a:p>
            <a:pPr lvl="1"/>
            <a:r>
              <a:rPr lang="es-CR" dirty="0" smtClean="0"/>
              <a:t>alta </a:t>
            </a:r>
            <a:r>
              <a:rPr lang="es-CR" dirty="0"/>
              <a:t>vulnerabilidad de los pequeños productores de granos </a:t>
            </a:r>
            <a:r>
              <a:rPr lang="es-CR" dirty="0" smtClean="0"/>
              <a:t>básicos</a:t>
            </a:r>
          </a:p>
          <a:p>
            <a:pPr lvl="1"/>
            <a:r>
              <a:rPr lang="es-CR" dirty="0" smtClean="0"/>
              <a:t>falta </a:t>
            </a:r>
            <a:r>
              <a:rPr lang="es-CR" dirty="0"/>
              <a:t>de ordenamiento territorial (como política y como enfoque).</a:t>
            </a:r>
          </a:p>
          <a:p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57332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Fuente: “</a:t>
            </a:r>
            <a:r>
              <a:rPr lang="es-CR" i="1" dirty="0" smtClean="0"/>
              <a:t>Estudio </a:t>
            </a:r>
            <a:r>
              <a:rPr lang="es-CR" i="1" dirty="0"/>
              <a:t>de Caracterización del Corredor Seco Centroamericano – Países CA4</a:t>
            </a:r>
            <a:r>
              <a:rPr lang="es-CR" dirty="0"/>
              <a:t>”, realizado en 2012 por FAO, Acción Contra el Hambre (ACH) y ECHO, en Guatemala, El Salvador, Honduras y Nicaragua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902" y="-15668"/>
            <a:ext cx="2996098" cy="236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9392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R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142875"/>
            <a:ext cx="4608513" cy="314325"/>
          </a:xfrm>
          <a:prstGeom prst="rect">
            <a:avLst/>
          </a:prstGeom>
          <a:solidFill>
            <a:srgbClr val="EFF9FF"/>
          </a:solidFill>
          <a:ln w="9525" algn="ctr">
            <a:solidFill>
              <a:srgbClr val="0066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400" dirty="0" err="1" smtClean="0">
                <a:solidFill>
                  <a:srgbClr val="006699"/>
                </a:solidFill>
                <a:latin typeface="Verdana" pitchFamily="34" charset="0"/>
                <a:cs typeface="Arial" pitchFamily="34" charset="0"/>
              </a:rPr>
              <a:t>InSAN</a:t>
            </a:r>
            <a:r>
              <a:rPr lang="es-ES_tradnl" sz="1400" dirty="0" smtClean="0">
                <a:solidFill>
                  <a:srgbClr val="006699"/>
                </a:solidFill>
                <a:latin typeface="Verdana" pitchFamily="34" charset="0"/>
                <a:cs typeface="Arial" pitchFamily="34" charset="0"/>
              </a:rPr>
              <a:t> crónica y su agudización temporal</a:t>
            </a:r>
            <a:endParaRPr lang="es-ES_tradnl" sz="1400" dirty="0">
              <a:solidFill>
                <a:srgbClr val="006699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9460" name="Picture 7" descr="EC_ethi0001b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85913"/>
            <a:ext cx="3633787" cy="2336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AutoShape 13"/>
          <p:cNvSpPr>
            <a:spLocks noChangeArrowheads="1"/>
          </p:cNvSpPr>
          <p:nvPr/>
        </p:nvSpPr>
        <p:spPr bwMode="auto">
          <a:xfrm>
            <a:off x="500063" y="1300163"/>
            <a:ext cx="2233612" cy="404812"/>
          </a:xfrm>
          <a:prstGeom prst="rightArrow">
            <a:avLst>
              <a:gd name="adj1" fmla="val 57139"/>
              <a:gd name="adj2" fmla="val 76506"/>
            </a:avLst>
          </a:prstGeom>
          <a:gradFill rotWithShape="1">
            <a:gsLst>
              <a:gs pos="0">
                <a:srgbClr val="FFFFFF"/>
              </a:gs>
              <a:gs pos="5000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 sz="13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5051425" y="1338263"/>
            <a:ext cx="2233613" cy="381000"/>
          </a:xfrm>
          <a:prstGeom prst="rightArrow">
            <a:avLst>
              <a:gd name="adj1" fmla="val 56824"/>
              <a:gd name="adj2" fmla="val 81261"/>
            </a:avLst>
          </a:prstGeom>
          <a:solidFill>
            <a:srgbClr val="CCECFF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 sz="13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5756275" y="1262063"/>
            <a:ext cx="461963" cy="5334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en-GB" sz="13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500063" y="571500"/>
            <a:ext cx="3589337" cy="576263"/>
          </a:xfrm>
          <a:prstGeom prst="rect">
            <a:avLst/>
          </a:prstGeom>
          <a:solidFill>
            <a:srgbClr val="DFF3FF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Inseguridad alimentaria crónica</a:t>
            </a:r>
          </a:p>
        </p:txBody>
      </p:sp>
      <p:sp>
        <p:nvSpPr>
          <p:cNvPr id="19466" name="Text Box 6"/>
          <p:cNvSpPr txBox="1">
            <a:spLocks noChangeArrowheads="1"/>
          </p:cNvSpPr>
          <p:nvPr/>
        </p:nvSpPr>
        <p:spPr bwMode="auto">
          <a:xfrm>
            <a:off x="5021263" y="571500"/>
            <a:ext cx="3589337" cy="576263"/>
          </a:xfrm>
          <a:prstGeom prst="rect">
            <a:avLst/>
          </a:prstGeom>
          <a:solidFill>
            <a:srgbClr val="DFF3FF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Inseguridad alimentaria transitoria</a:t>
            </a:r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428625" y="4725144"/>
            <a:ext cx="3886200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s-ES_tradnl" dirty="0">
                <a:solidFill>
                  <a:srgbClr val="000000"/>
                </a:solidFill>
              </a:rPr>
              <a:t>Es frecuentemente </a:t>
            </a:r>
            <a:endParaRPr lang="es-ES_tradnl" dirty="0" smtClean="0">
              <a:solidFill>
                <a:srgbClr val="000000"/>
              </a:solidFill>
            </a:endParaRPr>
          </a:p>
          <a:p>
            <a:r>
              <a:rPr lang="es-ES_tradnl" dirty="0" smtClean="0">
                <a:solidFill>
                  <a:srgbClr val="000000"/>
                </a:solidFill>
              </a:rPr>
              <a:t>el </a:t>
            </a:r>
            <a:r>
              <a:rPr lang="es-ES_tradnl" dirty="0">
                <a:solidFill>
                  <a:srgbClr val="000000"/>
                </a:solidFill>
              </a:rPr>
              <a:t>resultado de largos </a:t>
            </a:r>
            <a:endParaRPr lang="es-ES_tradnl" dirty="0" smtClean="0">
              <a:solidFill>
                <a:srgbClr val="000000"/>
              </a:solidFill>
            </a:endParaRPr>
          </a:p>
          <a:p>
            <a:r>
              <a:rPr lang="es-ES_tradnl" dirty="0" smtClean="0">
                <a:solidFill>
                  <a:srgbClr val="000000"/>
                </a:solidFill>
              </a:rPr>
              <a:t>períodos </a:t>
            </a:r>
            <a:r>
              <a:rPr lang="es-ES_tradnl" dirty="0">
                <a:solidFill>
                  <a:srgbClr val="000000"/>
                </a:solidFill>
              </a:rPr>
              <a:t>de pobreza, la falta </a:t>
            </a:r>
            <a:endParaRPr lang="es-ES_tradnl" dirty="0" smtClean="0">
              <a:solidFill>
                <a:srgbClr val="000000"/>
              </a:solidFill>
            </a:endParaRPr>
          </a:p>
          <a:p>
            <a:r>
              <a:rPr lang="es-ES_tradnl" dirty="0" smtClean="0">
                <a:solidFill>
                  <a:srgbClr val="000000"/>
                </a:solidFill>
              </a:rPr>
              <a:t>de </a:t>
            </a:r>
            <a:r>
              <a:rPr lang="es-ES_tradnl" dirty="0">
                <a:solidFill>
                  <a:srgbClr val="000000"/>
                </a:solidFill>
              </a:rPr>
              <a:t>activos y de acceso a recursos productivos o financieros.</a:t>
            </a:r>
          </a:p>
        </p:txBody>
      </p:sp>
      <p:sp>
        <p:nvSpPr>
          <p:cNvPr id="19468" name="Text Box 2"/>
          <p:cNvSpPr txBox="1">
            <a:spLocks noChangeArrowheads="1"/>
          </p:cNvSpPr>
          <p:nvPr/>
        </p:nvSpPr>
        <p:spPr bwMode="auto">
          <a:xfrm>
            <a:off x="4904643" y="3717032"/>
            <a:ext cx="3848100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Es relativamente </a:t>
            </a:r>
            <a:endParaRPr lang="es-ES_tradnl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/>
            <a:r>
              <a:rPr lang="es-ES_tradnl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s-ES_tradnl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mpredecible, puede </a:t>
            </a:r>
            <a:r>
              <a:rPr lang="es-ES_tradnl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surgir repentinamente</a:t>
            </a:r>
            <a:r>
              <a:rPr lang="es-ES_tradnl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 Asociada en el corredor seco a amenazas naturales, y otras crisis (de mercado por ejemplo) </a:t>
            </a:r>
            <a:endParaRPr lang="es-ES_tradnl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469" name="12 CuadroTexto"/>
          <p:cNvSpPr txBox="1">
            <a:spLocks noChangeArrowheads="1"/>
          </p:cNvSpPr>
          <p:nvPr/>
        </p:nvSpPr>
        <p:spPr bwMode="auto">
          <a:xfrm>
            <a:off x="6929438" y="6550025"/>
            <a:ext cx="2214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MX" sz="1400" b="1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FUENTE: FAO</a:t>
            </a:r>
          </a:p>
        </p:txBody>
      </p:sp>
      <p:sp>
        <p:nvSpPr>
          <p:cNvPr id="19471" name="Text Box 9"/>
          <p:cNvSpPr txBox="1">
            <a:spLocks noChangeArrowheads="1"/>
          </p:cNvSpPr>
          <p:nvPr/>
        </p:nvSpPr>
        <p:spPr bwMode="auto">
          <a:xfrm>
            <a:off x="4876800" y="5308600"/>
            <a:ext cx="3573463" cy="925513"/>
          </a:xfrm>
          <a:prstGeom prst="rect">
            <a:avLst/>
          </a:prstGeom>
          <a:solidFill>
            <a:srgbClr val="CCEC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es-ES_tradnl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La inseguridad alimentaria transitoria se da a corto plazo y es de carácter temporal.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28795" y="6500834"/>
            <a:ext cx="5286412" cy="3571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es-ES_tradnl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Inseguridades </a:t>
            </a:r>
            <a:r>
              <a:rPr lang="es-ES_tradnl" dirty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alimentaria </a:t>
            </a:r>
            <a:r>
              <a:rPr lang="es-ES_tradnl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e hídrica</a:t>
            </a:r>
            <a:endParaRPr lang="es-ES_tradnl" dirty="0">
              <a:solidFill>
                <a:srgbClr val="FFFFFF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75" name="16 CuadroTexto"/>
          <p:cNvSpPr txBox="1">
            <a:spLocks noChangeArrowheads="1"/>
          </p:cNvSpPr>
          <p:nvPr/>
        </p:nvSpPr>
        <p:spPr bwMode="auto">
          <a:xfrm>
            <a:off x="642938" y="6500813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MX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Además …</a:t>
            </a:r>
          </a:p>
        </p:txBody>
      </p:sp>
      <p:sp>
        <p:nvSpPr>
          <p:cNvPr id="3" name="2 Flecha curvada hacia abajo"/>
          <p:cNvSpPr/>
          <p:nvPr/>
        </p:nvSpPr>
        <p:spPr bwMode="auto">
          <a:xfrm rot="17838836">
            <a:off x="766474" y="1396997"/>
            <a:ext cx="4757314" cy="275115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C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9" name="Picture 7" descr="Niño bebiendo agua de río GUA LPG 4 Se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1945984"/>
            <a:ext cx="21336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96781"/>
              </p:ext>
            </p:extLst>
          </p:nvPr>
        </p:nvGraphicFramePr>
        <p:xfrm>
          <a:off x="7341046" y="1619871"/>
          <a:ext cx="1634332" cy="238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n de mapa de bits" r:id="rId6" imgW="1809720" imgH="2638440" progId="Paint.Picture">
                  <p:embed/>
                </p:oleObj>
              </mc:Choice>
              <mc:Fallback>
                <p:oleObj name="Imagen de mapa de bits" r:id="rId6" imgW="1809720" imgH="26384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046" y="1619871"/>
                        <a:ext cx="1634332" cy="2382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543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555" y="2400912"/>
            <a:ext cx="2620609" cy="960243"/>
          </a:xfrm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</a:rPr>
              <a:t>Problemática</a:t>
            </a:r>
            <a:r>
              <a:rPr lang="en-US" sz="2400" b="1" dirty="0" smtClean="0">
                <a:solidFill>
                  <a:srgbClr val="008000"/>
                </a:solidFill>
              </a:rPr>
              <a:t> del </a:t>
            </a:r>
            <a:br>
              <a:rPr lang="en-US" sz="2400" b="1" dirty="0" smtClean="0">
                <a:solidFill>
                  <a:srgbClr val="008000"/>
                </a:solidFill>
              </a:rPr>
            </a:br>
            <a:r>
              <a:rPr lang="en-US" sz="2400" b="1" dirty="0" err="1" smtClean="0">
                <a:solidFill>
                  <a:srgbClr val="008000"/>
                </a:solidFill>
              </a:rPr>
              <a:t>Corredor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Seco</a:t>
            </a:r>
            <a:r>
              <a:rPr lang="en-US" sz="2400" b="1" dirty="0" smtClean="0">
                <a:solidFill>
                  <a:srgbClr val="008000"/>
                </a:solidFill>
              </a:rPr>
              <a:t> CA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5856" y="116632"/>
            <a:ext cx="3810335" cy="13824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Diversidad de paisajes, </a:t>
            </a:r>
            <a:r>
              <a:rPr lang="es-SV" dirty="0" smtClean="0"/>
              <a:t>ecosistemas, formas de </a:t>
            </a:r>
            <a:r>
              <a:rPr lang="es-SV" dirty="0"/>
              <a:t>organización y </a:t>
            </a:r>
            <a:r>
              <a:rPr lang="es-SV" dirty="0" smtClean="0"/>
              <a:t>producción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67905" y="245233"/>
            <a:ext cx="3729948" cy="12538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bg1"/>
                </a:solidFill>
              </a:rPr>
              <a:t>Fragmentación x avance de la frontera agrícola, </a:t>
            </a:r>
            <a:r>
              <a:rPr lang="es-SV" dirty="0" smtClean="0">
                <a:solidFill>
                  <a:schemeClr val="bg1"/>
                </a:solidFill>
              </a:rPr>
              <a:t>urbanización y megaproyectos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856" y="2097616"/>
            <a:ext cx="2531180" cy="1816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Impacto</a:t>
            </a:r>
            <a:r>
              <a:rPr lang="en-US" dirty="0"/>
              <a:t> de CC en </a:t>
            </a:r>
            <a:r>
              <a:rPr lang="en-US" dirty="0" err="1"/>
              <a:t>prolongación</a:t>
            </a:r>
            <a:r>
              <a:rPr lang="en-US" dirty="0"/>
              <a:t> de </a:t>
            </a:r>
            <a:r>
              <a:rPr lang="en-US" dirty="0" err="1"/>
              <a:t>sequías</a:t>
            </a:r>
            <a:r>
              <a:rPr lang="en-US" dirty="0"/>
              <a:t>, </a:t>
            </a:r>
            <a:r>
              <a:rPr lang="en-US" dirty="0" err="1"/>
              <a:t>irregularidad</a:t>
            </a:r>
            <a:r>
              <a:rPr lang="en-US" dirty="0"/>
              <a:t> de </a:t>
            </a:r>
            <a:r>
              <a:rPr lang="en-US" dirty="0" err="1"/>
              <a:t>lluvias</a:t>
            </a:r>
            <a:r>
              <a:rPr lang="en-US" dirty="0"/>
              <a:t> y mayor </a:t>
            </a:r>
            <a:r>
              <a:rPr lang="en-US" dirty="0" err="1"/>
              <a:t>riesgo</a:t>
            </a:r>
            <a:r>
              <a:rPr lang="en-US" dirty="0"/>
              <a:t> de </a:t>
            </a:r>
            <a:r>
              <a:rPr lang="en-US" dirty="0" err="1"/>
              <a:t>inundaciones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07795" y="1969016"/>
            <a:ext cx="2090057" cy="18164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Deterioro en los medios de vida rurales, inseguridad alimentaria</a:t>
            </a:r>
            <a:r>
              <a:rPr lang="en-US" dirty="0"/>
              <a:t> y </a:t>
            </a:r>
            <a:r>
              <a:rPr lang="en-US" dirty="0" err="1"/>
              <a:t>emigración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183883" y="4376509"/>
            <a:ext cx="2733153" cy="168787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Deforestación</a:t>
            </a:r>
            <a:r>
              <a:rPr lang="en-US" dirty="0"/>
              <a:t>, </a:t>
            </a:r>
            <a:r>
              <a:rPr lang="en-US" dirty="0" err="1"/>
              <a:t>erosión</a:t>
            </a:r>
            <a:r>
              <a:rPr lang="en-US" dirty="0"/>
              <a:t> y </a:t>
            </a:r>
            <a:r>
              <a:rPr lang="en-US" dirty="0" err="1"/>
              <a:t>degradación</a:t>
            </a:r>
            <a:r>
              <a:rPr lang="en-US" dirty="0"/>
              <a:t> de </a:t>
            </a:r>
            <a:r>
              <a:rPr lang="en-US" dirty="0" err="1"/>
              <a:t>agroecosistemas</a:t>
            </a:r>
            <a:endParaRPr lang="en-US" dirty="0"/>
          </a:p>
        </p:txBody>
      </p:sp>
      <p:sp>
        <p:nvSpPr>
          <p:cNvPr id="11" name="Hexagon 10"/>
          <p:cNvSpPr/>
          <p:nvPr/>
        </p:nvSpPr>
        <p:spPr>
          <a:xfrm>
            <a:off x="3440555" y="4376509"/>
            <a:ext cx="2700996" cy="168787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Menores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rendimientos</a:t>
            </a:r>
            <a:r>
              <a:rPr lang="en-US" dirty="0">
                <a:solidFill>
                  <a:srgbClr val="FFFFFF"/>
                </a:solidFill>
              </a:rPr>
              <a:t> y mayor </a:t>
            </a:r>
            <a:r>
              <a:rPr lang="en-US" dirty="0" err="1">
                <a:solidFill>
                  <a:srgbClr val="FFFFFF"/>
                </a:solidFill>
              </a:rPr>
              <a:t>vulnerabilidad</a:t>
            </a:r>
            <a:r>
              <a:rPr lang="en-US" dirty="0">
                <a:solidFill>
                  <a:srgbClr val="FFFFFF"/>
                </a:solidFill>
              </a:rPr>
              <a:t> ante </a:t>
            </a:r>
            <a:r>
              <a:rPr lang="en-US" dirty="0" err="1">
                <a:solidFill>
                  <a:srgbClr val="FFFFFF"/>
                </a:solidFill>
              </a:rPr>
              <a:t>canículas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607795" y="4376508"/>
            <a:ext cx="2411605" cy="1687877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bg1">
                    <a:lumMod val="95000"/>
                  </a:schemeClr>
                </a:solidFill>
              </a:rPr>
              <a:t>Contaminación, secado y sedimentación de ríos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3883" y="6331633"/>
            <a:ext cx="510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323528" y="65253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Fuente: Tomado de presentación de M. Samper (2013)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555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RMATO PRESENTACIONES ECADERT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21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Blue with White Bar Segoe Templat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1452</Words>
  <Application>Microsoft Office PowerPoint</Application>
  <PresentationFormat>Presentación en pantalla (4:3)</PresentationFormat>
  <Paragraphs>218</Paragraphs>
  <Slides>23</Slides>
  <Notes>12</Notes>
  <HiddenSlides>2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1_Tema de Office</vt:lpstr>
      <vt:lpstr>Equidad</vt:lpstr>
      <vt:lpstr>4_Tema de Office</vt:lpstr>
      <vt:lpstr>FORMATO PRESENTACIONES ECADERT</vt:lpstr>
      <vt:lpstr>1_Blue with White Bar Segoe Template</vt:lpstr>
      <vt:lpstr>Imagen de mapa de bits</vt:lpstr>
      <vt:lpstr>Presentación de PowerPoint</vt:lpstr>
      <vt:lpstr>PANEL 1: Características, problemáticas y políticas para el Corredor Seco CA</vt:lpstr>
      <vt:lpstr>Algunas características</vt:lpstr>
      <vt:lpstr>Presentación de PowerPoint</vt:lpstr>
      <vt:lpstr>MAPA DE ÁREAS HOMÓGENEAS</vt:lpstr>
      <vt:lpstr>UNA SEQUÍA EN UN AÑO “NO NIÑO” (Esta imagen evidencia la propensión a sequía en territorios dentro del  corredor seco aún en eventos no relacionados con El Niño)</vt:lpstr>
      <vt:lpstr>Condiciones identificadas en los territorios del corredor seco en el CA-4</vt:lpstr>
      <vt:lpstr>Presentación de PowerPoint</vt:lpstr>
      <vt:lpstr>Problemática del  Corredor Seco CA</vt:lpstr>
      <vt:lpstr>Presentación de PowerPoint</vt:lpstr>
      <vt:lpstr>Presentación de PowerPoint</vt:lpstr>
      <vt:lpstr>Presentación de PowerPoint</vt:lpstr>
      <vt:lpstr>Presentación de PowerPoint</vt:lpstr>
      <vt:lpstr>POR-FRUTAS</vt:lpstr>
      <vt:lpstr>POLSAN</vt:lpstr>
      <vt:lpstr>Presentación de PowerPoint</vt:lpstr>
      <vt:lpstr>MARCO DE LAS ACCIONES</vt:lpstr>
      <vt:lpstr>Presentación de PowerPoint</vt:lpstr>
      <vt:lpstr>Territorios Afines en la ECADERT</vt:lpstr>
      <vt:lpstr>Presentación de PowerPoint</vt:lpstr>
      <vt:lpstr>Presentación de PowerPoint</vt:lpstr>
      <vt:lpstr>CONVERGENCIA DE TEMAS RELEVANTES EN LA AGENDA DEL CAC Y GRANDES DESAFÍOS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Jimenez</dc:creator>
  <cp:lastModifiedBy>Leonor González</cp:lastModifiedBy>
  <cp:revision>186</cp:revision>
  <cp:lastPrinted>2013-05-29T21:10:18Z</cp:lastPrinted>
  <dcterms:created xsi:type="dcterms:W3CDTF">2013-05-24T16:42:51Z</dcterms:created>
  <dcterms:modified xsi:type="dcterms:W3CDTF">2013-10-16T16:53:32Z</dcterms:modified>
</cp:coreProperties>
</file>