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sldIdLst>
    <p:sldId id="256" r:id="rId2"/>
    <p:sldId id="268" r:id="rId3"/>
    <p:sldId id="304" r:id="rId4"/>
    <p:sldId id="299" r:id="rId5"/>
    <p:sldId id="302" r:id="rId6"/>
    <p:sldId id="305" r:id="rId7"/>
    <p:sldId id="300" r:id="rId8"/>
    <p:sldId id="306" r:id="rId9"/>
    <p:sldId id="301" r:id="rId10"/>
    <p:sldId id="303" r:id="rId11"/>
    <p:sldId id="308" r:id="rId12"/>
    <p:sldId id="310" r:id="rId13"/>
    <p:sldId id="307" r:id="rId14"/>
    <p:sldId id="309" r:id="rId15"/>
    <p:sldId id="311" r:id="rId16"/>
    <p:sldId id="313" r:id="rId17"/>
    <p:sldId id="312" r:id="rId18"/>
    <p:sldId id="261" r:id="rId19"/>
    <p:sldId id="294" r:id="rId20"/>
    <p:sldId id="271" r:id="rId21"/>
    <p:sldId id="272" r:id="rId22"/>
    <p:sldId id="273" r:id="rId23"/>
    <p:sldId id="274" r:id="rId24"/>
    <p:sldId id="275" r:id="rId25"/>
    <p:sldId id="276" r:id="rId26"/>
    <p:sldId id="279" r:id="rId27"/>
    <p:sldId id="280" r:id="rId28"/>
    <p:sldId id="315" r:id="rId29"/>
    <p:sldId id="317" r:id="rId30"/>
    <p:sldId id="282" r:id="rId31"/>
    <p:sldId id="31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30" autoAdjust="0"/>
    <p:restoredTop sz="94660"/>
  </p:normalViewPr>
  <p:slideViewPr>
    <p:cSldViewPr>
      <p:cViewPr>
        <p:scale>
          <a:sx n="61" d="100"/>
          <a:sy n="61" d="100"/>
        </p:scale>
        <p:origin x="-44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rlove\My%20Documents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cat>
            <c:strRef>
              <c:f>Sheet1!$A$1:$A$8</c:f>
              <c:strCache>
                <c:ptCount val="8"/>
                <c:pt idx="0">
                  <c:v>glaciers</c:v>
                </c:pt>
                <c:pt idx="1">
                  <c:v>water</c:v>
                </c:pt>
                <c:pt idx="2">
                  <c:v>pasture</c:v>
                </c:pt>
                <c:pt idx="3">
                  <c:v>herd animals</c:v>
                </c:pt>
                <c:pt idx="4">
                  <c:v>mountain spirits</c:v>
                </c:pt>
                <c:pt idx="5">
                  <c:v>mining</c:v>
                </c:pt>
                <c:pt idx="6">
                  <c:v>other climate issues</c:v>
                </c:pt>
                <c:pt idx="7">
                  <c:v>wildlife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0.60000000000000031</c:v>
                </c:pt>
                <c:pt idx="5">
                  <c:v>0.5</c:v>
                </c:pt>
                <c:pt idx="6">
                  <c:v>0.30000000000000016</c:v>
                </c:pt>
                <c:pt idx="7">
                  <c:v>0.30000000000000016</c:v>
                </c:pt>
              </c:numCache>
            </c:numRef>
          </c:val>
        </c:ser>
        <c:overlap val="100"/>
        <c:axId val="83824640"/>
        <c:axId val="83826176"/>
      </c:barChart>
      <c:catAx>
        <c:axId val="8382464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83826176"/>
        <c:crosses val="autoZero"/>
        <c:auto val="1"/>
        <c:lblAlgn val="ctr"/>
        <c:lblOffset val="100"/>
      </c:catAx>
      <c:valAx>
        <c:axId val="83826176"/>
        <c:scaling>
          <c:orientation val="minMax"/>
          <c:max val="1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2200" b="1"/>
            </a:pPr>
            <a:endParaRPr lang="en-US"/>
          </a:p>
        </c:txPr>
        <c:crossAx val="83824640"/>
        <c:crosses val="autoZero"/>
        <c:crossBetween val="between"/>
        <c:majorUnit val="0.25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2F408-0002-4EA4-B04F-766F50B9EB53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774A1-00BC-4BCC-B209-08E041DD1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4A1-00BC-4BCC-B209-08E041DD15B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4A1-00BC-4BCC-B209-08E041DD15B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4A1-00BC-4BCC-B209-08E041DD15B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4A1-00BC-4BCC-B209-08E041DD15B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BCA-3298-4911-BBDA-B7E8FF8E0EE5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07A7-61E5-4A2B-B2B5-C4FD36633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BCA-3298-4911-BBDA-B7E8FF8E0EE5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07A7-61E5-4A2B-B2B5-C4FD36633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BCA-3298-4911-BBDA-B7E8FF8E0EE5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07A7-61E5-4A2B-B2B5-C4FD36633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BCA-3298-4911-BBDA-B7E8FF8E0EE5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07A7-61E5-4A2B-B2B5-C4FD36633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BCA-3298-4911-BBDA-B7E8FF8E0EE5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07A7-61E5-4A2B-B2B5-C4FD36633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BCA-3298-4911-BBDA-B7E8FF8E0EE5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07A7-61E5-4A2B-B2B5-C4FD36633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BCA-3298-4911-BBDA-B7E8FF8E0EE5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07A7-61E5-4A2B-B2B5-C4FD36633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BCA-3298-4911-BBDA-B7E8FF8E0EE5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07A7-61E5-4A2B-B2B5-C4FD36633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BCA-3298-4911-BBDA-B7E8FF8E0EE5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07A7-61E5-4A2B-B2B5-C4FD36633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BCA-3298-4911-BBDA-B7E8FF8E0EE5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07A7-61E5-4A2B-B2B5-C4FD36633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18B3BCA-3298-4911-BBDA-B7E8FF8E0EE5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4BF07A7-61E5-4A2B-B2B5-C4FD36633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8B3BCA-3298-4911-BBDA-B7E8FF8E0EE5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4BF07A7-61E5-4A2B-B2B5-C4FD36633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Livelihoods, migration and adaptation to climate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Ben Orlove</a:t>
            </a:r>
          </a:p>
          <a:p>
            <a:r>
              <a:rPr lang="en-US" b="1" dirty="0" smtClean="0"/>
              <a:t>Columbia University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5334000"/>
            <a:ext cx="815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Migration, Rural Livelihoods and Natural Resource Management</a:t>
            </a:r>
          </a:p>
          <a:p>
            <a:r>
              <a:rPr lang="en-US" sz="2200" b="1" dirty="0" smtClean="0"/>
              <a:t>PRISMA workshop</a:t>
            </a:r>
          </a:p>
          <a:p>
            <a:r>
              <a:rPr lang="en-US" sz="2200" b="1" dirty="0" smtClean="0"/>
              <a:t>February 2011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Overarching theme: space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905000"/>
          <a:ext cx="8763000" cy="4818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  <a:gridCol w="1828800"/>
                <a:gridCol w="1828800"/>
                <a:gridCol w="1828800"/>
              </a:tblGrid>
              <a:tr h="107310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Migration 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Livelihoods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Natural resource</a:t>
                      </a:r>
                      <a:r>
                        <a:rPr lang="en-US" sz="2200" baseline="0" dirty="0" smtClean="0"/>
                        <a:t> management</a:t>
                      </a:r>
                      <a:endParaRPr lang="en-US" sz="2200" dirty="0"/>
                    </a:p>
                  </a:txBody>
                  <a:tcPr anchor="ctr"/>
                </a:tc>
              </a:tr>
              <a:tr h="874723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Space and nature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environment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Movement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Resources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Sustainable management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Space and value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economics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Income flows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Income</a:t>
                      </a:r>
                    </a:p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Property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Ecosystem services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Space and governance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society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Networks</a:t>
                      </a:r>
                    </a:p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Citizenship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Households Communities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Commons</a:t>
                      </a:r>
                    </a:p>
                    <a:p>
                      <a:r>
                        <a:rPr lang="en-US" sz="2200" b="1" dirty="0" smtClean="0"/>
                        <a:t>State control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Alternate concepts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Mobility</a:t>
                      </a:r>
                    </a:p>
                    <a:p>
                      <a:r>
                        <a:rPr lang="en-US" sz="22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Refugees</a:t>
                      </a:r>
                      <a:endParaRPr lang="en-US" sz="2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Well-being</a:t>
                      </a:r>
                    </a:p>
                    <a:p>
                      <a:r>
                        <a:rPr lang="en-US" sz="22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Security</a:t>
                      </a:r>
                    </a:p>
                    <a:p>
                      <a:r>
                        <a:rPr lang="en-US" sz="22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Vulnerability</a:t>
                      </a:r>
                      <a:endParaRPr lang="en-US" sz="22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Post-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</a:rPr>
                        <a:t>consumerismDeep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 ecology</a:t>
                      </a:r>
                      <a:endParaRPr lang="en-US" sz="2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Livelihoods, migration </a:t>
            </a:r>
            <a:r>
              <a:rPr lang="en-US" dirty="0" smtClean="0"/>
              <a:t>and adaptation to climate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well do the following concepts fit together?</a:t>
            </a:r>
          </a:p>
          <a:p>
            <a:pPr lvl="1"/>
            <a:r>
              <a:rPr lang="en-US" dirty="0" smtClean="0"/>
              <a:t>Livelihoods</a:t>
            </a:r>
          </a:p>
          <a:p>
            <a:pPr lvl="1"/>
            <a:r>
              <a:rPr lang="en-US" dirty="0" smtClean="0"/>
              <a:t>Migration</a:t>
            </a:r>
          </a:p>
          <a:p>
            <a:pPr lvl="1"/>
            <a:r>
              <a:rPr lang="en-US" dirty="0" smtClean="0"/>
              <a:t>Adaptation to climate change</a:t>
            </a:r>
          </a:p>
          <a:p>
            <a:r>
              <a:rPr lang="en-US" dirty="0" smtClean="0"/>
              <a:t>Let’s look at them two at a time.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Livelihoods,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/>
                </a:solidFill>
              </a:rPr>
              <a:t>migration</a:t>
            </a:r>
            <a:r>
              <a:rPr lang="en-US" dirty="0" smtClean="0"/>
              <a:t> and adaptation to climate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Migration and livelihoods</a:t>
            </a:r>
          </a:p>
          <a:p>
            <a:r>
              <a:rPr lang="en-US" dirty="0" smtClean="0"/>
              <a:t>Migration is a part of  many livelihood strategies. </a:t>
            </a:r>
          </a:p>
          <a:p>
            <a:pPr lvl="1"/>
            <a:r>
              <a:rPr lang="en-US" dirty="0" smtClean="0"/>
              <a:t>Many livelihood systems involve multiple activities in different locations, to optimize resource use and to reduce risk.</a:t>
            </a:r>
          </a:p>
          <a:p>
            <a:pPr lvl="1"/>
            <a:r>
              <a:rPr lang="en-US" dirty="0" smtClean="0"/>
              <a:t>This could be called </a:t>
            </a:r>
            <a:r>
              <a:rPr lang="en-US" i="1" dirty="0" smtClean="0"/>
              <a:t>mobility</a:t>
            </a:r>
            <a:r>
              <a:rPr lang="en-US" dirty="0" smtClean="0"/>
              <a:t> as well as </a:t>
            </a:r>
            <a:r>
              <a:rPr lang="en-US" i="1" dirty="0" smtClean="0"/>
              <a:t>migration.</a:t>
            </a:r>
          </a:p>
          <a:p>
            <a:pPr lvl="1"/>
            <a:r>
              <a:rPr lang="en-US" dirty="0" smtClean="0"/>
              <a:t>Patterns of mobility around the world are often very old, and structured in culturally distinctive ways. </a:t>
            </a:r>
          </a:p>
          <a:p>
            <a:pPr lvl="2"/>
            <a:r>
              <a:rPr lang="en-US" dirty="0" smtClean="0"/>
              <a:t>E.g., Pacific Islands, High Arctic, indigenous Andes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Livelihoods, </a:t>
            </a:r>
            <a:r>
              <a:rPr lang="en-US" dirty="0" smtClean="0"/>
              <a:t>migration and </a:t>
            </a:r>
            <a:r>
              <a:rPr lang="en-US" dirty="0" smtClean="0">
                <a:solidFill>
                  <a:schemeClr val="accent6"/>
                </a:solidFill>
              </a:rPr>
              <a:t>adaptation to climate change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Livelihoods are an important part of adaptation to climate change.</a:t>
            </a:r>
          </a:p>
          <a:p>
            <a:r>
              <a:rPr lang="en-US" sz="3000" dirty="0" smtClean="0"/>
              <a:t>Climate change impacts livelihoods through:</a:t>
            </a:r>
          </a:p>
          <a:p>
            <a:pPr lvl="1"/>
            <a:r>
              <a:rPr lang="en-US" sz="2600" dirty="0" smtClean="0"/>
              <a:t>Gradual shifts in climate, water availability, sea level, vegetation and human health which alter productivity </a:t>
            </a:r>
            <a:r>
              <a:rPr lang="en-US" sz="2600" b="1" dirty="0" smtClean="0"/>
              <a:t>(trends)</a:t>
            </a:r>
          </a:p>
          <a:p>
            <a:pPr lvl="1"/>
            <a:r>
              <a:rPr lang="en-US" sz="2600" dirty="0" smtClean="0"/>
              <a:t>Increased hazards </a:t>
            </a:r>
            <a:r>
              <a:rPr lang="en-US" sz="2600" b="1" dirty="0" smtClean="0"/>
              <a:t>(extreme events)</a:t>
            </a:r>
          </a:p>
          <a:p>
            <a:r>
              <a:rPr lang="en-US" sz="3000" dirty="0" smtClean="0"/>
              <a:t>Changing livelihoods can constitute adaptations to  climate change, by allowing people access to resources to complement the ones that are impacted.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Livelihoods, </a:t>
            </a:r>
            <a:r>
              <a:rPr lang="en-US" dirty="0" smtClean="0">
                <a:solidFill>
                  <a:schemeClr val="accent6"/>
                </a:solidFill>
              </a:rPr>
              <a:t>migration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6"/>
                </a:solidFill>
              </a:rPr>
              <a:t>adaptation to climate change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migration can be part of livelihoods</a:t>
            </a:r>
          </a:p>
          <a:p>
            <a:r>
              <a:rPr lang="en-US" sz="2800" dirty="0" smtClean="0"/>
              <a:t>And livelihoods can be a part of adaptation to climate change,</a:t>
            </a:r>
          </a:p>
          <a:p>
            <a:r>
              <a:rPr lang="en-US" sz="2800" dirty="0" smtClean="0"/>
              <a:t>Can migration be part of adaptation to climate change?</a:t>
            </a:r>
          </a:p>
          <a:p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Can migration be part of adaptation to climate change?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Reasons for saying yes:</a:t>
            </a:r>
          </a:p>
          <a:p>
            <a:pPr lvl="1"/>
            <a:r>
              <a:rPr lang="en-US" sz="2600" dirty="0" smtClean="0"/>
              <a:t>Migration can allow access to resources to complement the ones that are lost because of changing trends or extreme events.</a:t>
            </a:r>
          </a:p>
          <a:p>
            <a:pPr lvl="1"/>
            <a:r>
              <a:rPr lang="en-US" sz="2600" dirty="0" smtClean="0"/>
              <a:t>Many people are used to mobility.</a:t>
            </a:r>
          </a:p>
          <a:p>
            <a:pPr lvl="1"/>
            <a:r>
              <a:rPr lang="en-US" sz="2600" dirty="0" smtClean="0"/>
              <a:t>Migration can be coordinated at a regional, national or international scale. </a:t>
            </a:r>
          </a:p>
          <a:p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Can migration be part of adaptation to climate change?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1"/>
            <a:ext cx="8382000" cy="4800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Reasons for saying maybe, or no:</a:t>
            </a:r>
          </a:p>
          <a:p>
            <a:pPr lvl="1"/>
            <a:r>
              <a:rPr lang="en-US" sz="2600" dirty="0" smtClean="0"/>
              <a:t>Practicality: There are many difficulties to establishing new forms of migration.</a:t>
            </a:r>
          </a:p>
          <a:p>
            <a:pPr lvl="1"/>
            <a:r>
              <a:rPr lang="en-US" sz="2600" dirty="0" smtClean="0"/>
              <a:t>Scale: Migration seems more legitimate at smaller scales than larger scales.</a:t>
            </a:r>
          </a:p>
          <a:p>
            <a:pPr lvl="1"/>
            <a:endParaRPr lang="en-US" sz="2600" dirty="0" smtClean="0"/>
          </a:p>
          <a:p>
            <a:endParaRPr lang="en-US" sz="3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931920"/>
          <a:ext cx="83820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Household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Community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Region</a:t>
                      </a:r>
                      <a:r>
                        <a:rPr lang="en-US" sz="2000" baseline="0" dirty="0" smtClean="0"/>
                        <a:t> or ethnic group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World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Many</a:t>
                      </a:r>
                      <a:r>
                        <a:rPr lang="en-US" sz="2000" baseline="0" dirty="0" smtClean="0"/>
                        <a:t> examples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Difficulties with</a:t>
                      </a:r>
                      <a:r>
                        <a:rPr lang="en-US" sz="2000" baseline="0" dirty="0" smtClean="0"/>
                        <a:t> relocation after dam construction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Concerns of Inuit, other indigenous peoples and coastal regions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Concerns of island</a:t>
                      </a:r>
                      <a:r>
                        <a:rPr lang="en-US" sz="2000" baseline="0" dirty="0" smtClean="0"/>
                        <a:t> nations (Tuvalu, Maldives)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Impossibility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Can migration be part of adaptation to climate change?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1"/>
            <a:ext cx="8382000" cy="4800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Reasons for saying maybe, or no:</a:t>
            </a:r>
          </a:p>
          <a:p>
            <a:pPr lvl="1"/>
            <a:r>
              <a:rPr lang="en-US" sz="2600" dirty="0" smtClean="0"/>
              <a:t>Valuation: Economic resources are hard to replace; extra-economic ones are even more difficult.</a:t>
            </a:r>
          </a:p>
          <a:p>
            <a:pPr lvl="1"/>
            <a:r>
              <a:rPr lang="en-US" sz="2600" dirty="0" smtClean="0"/>
              <a:t>Control: Migration is widely understood as a voluntary process, but adaptation will require planning and coordination. It is difficult enough to make effective evacuation plans for hurricanes. </a:t>
            </a:r>
          </a:p>
          <a:p>
            <a:pPr lvl="1"/>
            <a:endParaRPr lang="en-US" sz="2600" dirty="0" smtClean="0"/>
          </a:p>
          <a:p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change example:</a:t>
            </a:r>
            <a:br>
              <a:rPr lang="en-US" dirty="0" smtClean="0"/>
            </a:br>
            <a:r>
              <a:rPr lang="en-US" dirty="0" err="1" smtClean="0"/>
              <a:t>Phinaya</a:t>
            </a:r>
            <a:r>
              <a:rPr lang="en-US" dirty="0" smtClean="0"/>
              <a:t>, Cusco, Peru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Indigenous pastoralists</a:t>
            </a:r>
          </a:p>
          <a:p>
            <a:pPr lvl="1"/>
            <a:r>
              <a:rPr lang="en-US" sz="2400" dirty="0" smtClean="0"/>
              <a:t>Livelihoods based on alpaca herds, which provide meat, wool, hides and fuel (dung)</a:t>
            </a:r>
          </a:p>
          <a:p>
            <a:pPr lvl="1"/>
            <a:r>
              <a:rPr lang="en-US" sz="2400" dirty="0" smtClean="0"/>
              <a:t>Livelihoods include mobility for trading (using the animals) and for wage labor</a:t>
            </a:r>
          </a:p>
          <a:p>
            <a:r>
              <a:rPr lang="en-US" sz="2800" dirty="0" smtClean="0"/>
              <a:t>Climate change: rapid glacier retreat in the last 40 years. </a:t>
            </a:r>
          </a:p>
          <a:p>
            <a:pPr lvl="1"/>
            <a:r>
              <a:rPr lang="en-US" sz="2400" dirty="0" smtClean="0"/>
              <a:t>Reduced water flow</a:t>
            </a:r>
          </a:p>
          <a:p>
            <a:pPr lvl="1"/>
            <a:r>
              <a:rPr lang="en-US" sz="2400" dirty="0" smtClean="0"/>
              <a:t>Reduced pasture</a:t>
            </a:r>
          </a:p>
          <a:p>
            <a:r>
              <a:rPr lang="en-US" sz="2800" dirty="0" smtClean="0"/>
              <a:t>Residents accept migration at individual and household level, but not at level of community or ethnic group.</a:t>
            </a:r>
          </a:p>
          <a:p>
            <a:pPr lvl="1"/>
            <a:r>
              <a:rPr lang="en-US" sz="2400" dirty="0" smtClean="0"/>
              <a:t>They raise objections of practicality, scale, valuation and control.</a:t>
            </a:r>
          </a:p>
          <a:p>
            <a:pPr lvl="1"/>
            <a:r>
              <a:rPr lang="en-US" sz="2400" dirty="0" smtClean="0"/>
              <a:t>They have strong attachments to their community and region.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inay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95400" y="457200"/>
            <a:ext cx="6551612" cy="5851525"/>
          </a:xfrm>
          <a:ln w="38100"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581400" y="2819400"/>
            <a:ext cx="2057400" cy="1295400"/>
          </a:xfrm>
          <a:prstGeom prst="rect">
            <a:avLst/>
          </a:prstGeom>
          <a:noFill/>
          <a:ln w="25400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brief exploration of the guiding concepts of the conference</a:t>
            </a:r>
          </a:p>
          <a:p>
            <a:pPr lvl="1"/>
            <a:r>
              <a:rPr lang="en-US" sz="2400" dirty="0" smtClean="0"/>
              <a:t>Migration</a:t>
            </a:r>
          </a:p>
          <a:p>
            <a:pPr lvl="1"/>
            <a:r>
              <a:rPr lang="en-US" sz="2400" dirty="0" smtClean="0"/>
              <a:t>Rural Livelihoods </a:t>
            </a:r>
          </a:p>
          <a:p>
            <a:pPr lvl="1"/>
            <a:r>
              <a:rPr lang="en-US" sz="2400" dirty="0" smtClean="0"/>
              <a:t>Natural Resource Management</a:t>
            </a:r>
          </a:p>
          <a:p>
            <a:r>
              <a:rPr lang="en-US" sz="2800" dirty="0" smtClean="0"/>
              <a:t>How do these three concepts interact with economic, social and environmental frameworks?</a:t>
            </a:r>
          </a:p>
          <a:p>
            <a:r>
              <a:rPr lang="en-US" sz="2800" dirty="0" smtClean="0"/>
              <a:t>What guidance does this interaction give us for considering migration as an adaptation to climate change?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hinaya_very_fa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533400"/>
            <a:ext cx="7010400" cy="5622925"/>
          </a:xfrm>
          <a:noFill/>
          <a:ln w="25400"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86200" y="2971800"/>
            <a:ext cx="1752600" cy="1066800"/>
          </a:xfrm>
          <a:prstGeom prst="rect">
            <a:avLst/>
          </a:prstGeom>
          <a:noFill/>
          <a:ln w="38100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hinaya_fa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533400"/>
            <a:ext cx="8039100" cy="5622925"/>
          </a:xfrm>
          <a:noFill/>
          <a:ln w="25400"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581400" y="2895600"/>
            <a:ext cx="1828800" cy="1066800"/>
          </a:xfrm>
          <a:prstGeom prst="rect">
            <a:avLst/>
          </a:prstGeom>
          <a:noFill/>
          <a:ln w="38100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hinaya_mediu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533400"/>
            <a:ext cx="8039100" cy="5619750"/>
          </a:xfr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mall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609600"/>
            <a:ext cx="8229600" cy="5483225"/>
          </a:xfrm>
          <a:noFill/>
          <a:ln w="254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mall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609600"/>
            <a:ext cx="8229600" cy="5486400"/>
          </a:xfrm>
          <a:noFill/>
          <a:ln w="254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6775"/>
          </a:xfrm>
        </p:spPr>
        <p:txBody>
          <a:bodyPr>
            <a:normAutofit/>
          </a:bodyPr>
          <a:lstStyle/>
          <a:p>
            <a:r>
              <a:rPr lang="en-US" sz="4000" dirty="0"/>
              <a:t>Glacier retreat in Cusco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35814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Changes in the </a:t>
            </a:r>
            <a:r>
              <a:rPr lang="en-US" sz="2400" dirty="0" err="1"/>
              <a:t>Qori</a:t>
            </a:r>
            <a:r>
              <a:rPr lang="en-US" sz="2400" dirty="0"/>
              <a:t> </a:t>
            </a:r>
            <a:r>
              <a:rPr lang="en-US" sz="2400" dirty="0" err="1"/>
              <a:t>Kalis</a:t>
            </a:r>
            <a:r>
              <a:rPr lang="en-US" sz="2400" dirty="0"/>
              <a:t> Glacier, </a:t>
            </a:r>
            <a:r>
              <a:rPr lang="en-US" sz="2400" dirty="0" err="1"/>
              <a:t>Quelccaya</a:t>
            </a:r>
            <a:r>
              <a:rPr lang="en-US" sz="2400" dirty="0"/>
              <a:t> Ice Cap, Peru, are shown between 1978 (top) and 2002. The glacier retreat during this time was 1.1 km.</a:t>
            </a:r>
          </a:p>
          <a:p>
            <a:pPr>
              <a:buFontTx/>
              <a:buNone/>
            </a:pPr>
            <a:r>
              <a:rPr lang="en-US" sz="2400" dirty="0"/>
              <a:t>Photo credit: Lonnie Thompson</a:t>
            </a:r>
          </a:p>
        </p:txBody>
      </p:sp>
      <p:pic>
        <p:nvPicPr>
          <p:cNvPr id="67589" name="Picture 5" descr="glac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3581" y="1600200"/>
            <a:ext cx="3428118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Impacts of glacier retreat on water</a:t>
            </a:r>
            <a:endParaRPr lang="en-US" dirty="0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>
            <p:ph idx="1"/>
          </p:nvPr>
        </p:nvGraphicFramePr>
        <p:xfrm>
          <a:off x="990600" y="1676400"/>
          <a:ext cx="6781800" cy="4433580"/>
        </p:xfrm>
        <a:graphic>
          <a:graphicData uri="http://schemas.openxmlformats.org/presentationml/2006/ole">
            <p:oleObj spid="_x0000_s2050" name="Chart" r:id="rId3" imgW="3686175" imgH="2409825" progId="Excel.Sheet.8">
              <p:embed/>
            </p:oleObj>
          </a:graphicData>
        </a:graphic>
      </p:graphicFrame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762000" y="6172200"/>
            <a:ext cx="795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Hüggel</a:t>
            </a:r>
            <a:r>
              <a:rPr lang="en-US" dirty="0"/>
              <a:t> et al. 2003, Assessment of glacier hazards and glacier runoff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Warming in the American Cordillera</a:t>
            </a:r>
            <a:br>
              <a:rPr lang="en-US" sz="3600"/>
            </a:br>
            <a:r>
              <a:rPr lang="en-US" sz="3600"/>
              <a:t>1990/99-2090/99</a:t>
            </a:r>
          </a:p>
        </p:txBody>
      </p:sp>
      <p:pic>
        <p:nvPicPr>
          <p:cNvPr id="87045" name="Picture 5" descr="1755-1-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81800" cy="4343400"/>
          </a:xfrm>
          <a:prstGeom prst="rect">
            <a:avLst/>
          </a:prstGeom>
          <a:noFill/>
        </p:spPr>
      </p:pic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762000" y="6172200"/>
            <a:ext cx="795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Source: Bradley et al. 2006, Threats to water supplies in the Tropical Andes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Percentage of  </a:t>
            </a:r>
            <a:r>
              <a:rPr lang="en-US" dirty="0" err="1" smtClean="0"/>
              <a:t>Phinaya</a:t>
            </a:r>
            <a:r>
              <a:rPr lang="en-US" dirty="0" smtClean="0"/>
              <a:t> residents who express specific concerns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81000" y="18288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Glacier retreat, community, and issues (scale, valuation, control)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mountains and glaciers provide the water which maintains the pastures.</a:t>
            </a:r>
          </a:p>
          <a:p>
            <a:r>
              <a:rPr lang="en-US" dirty="0" smtClean="0"/>
              <a:t>The pastures support the herds which support the herders.</a:t>
            </a:r>
          </a:p>
          <a:p>
            <a:r>
              <a:rPr lang="en-US" dirty="0" smtClean="0"/>
              <a:t>Individuals and households can move elsewhere, but they care for the herds and mountains for cultural as well as economic reasons. </a:t>
            </a:r>
          </a:p>
          <a:p>
            <a:r>
              <a:rPr lang="en-US" dirty="0" smtClean="0"/>
              <a:t>When some individuals and households move, the community survives. When all move, it does not survive.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Overarching theme: space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905000"/>
          <a:ext cx="8763000" cy="459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  <a:gridCol w="1828800"/>
                <a:gridCol w="1828800"/>
                <a:gridCol w="1828800"/>
              </a:tblGrid>
              <a:tr h="107310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Migration 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Livelihoods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Natural resource</a:t>
                      </a:r>
                      <a:r>
                        <a:rPr lang="en-US" sz="2200" baseline="0" dirty="0" smtClean="0"/>
                        <a:t> management</a:t>
                      </a:r>
                      <a:endParaRPr lang="en-US" sz="2200" dirty="0"/>
                    </a:p>
                  </a:txBody>
                  <a:tcPr anchor="ctr"/>
                </a:tc>
              </a:tr>
              <a:tr h="87472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Space and nature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environment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Space and value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economics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Space and governance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society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mall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09600"/>
            <a:ext cx="8229600" cy="5511800"/>
          </a:xfrm>
          <a:noFill/>
          <a:ln w="254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Livelihoods, migration </a:t>
            </a:r>
            <a:r>
              <a:rPr lang="en-US" dirty="0" smtClean="0"/>
              <a:t>and adaptation to climate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well do the following concepts fit together?</a:t>
            </a:r>
          </a:p>
          <a:p>
            <a:pPr lvl="1"/>
            <a:r>
              <a:rPr lang="en-US" dirty="0" smtClean="0"/>
              <a:t>Livelihoods</a:t>
            </a:r>
          </a:p>
          <a:p>
            <a:pPr lvl="1"/>
            <a:r>
              <a:rPr lang="en-US" dirty="0" smtClean="0"/>
              <a:t>Migration</a:t>
            </a:r>
          </a:p>
          <a:p>
            <a:pPr lvl="1"/>
            <a:r>
              <a:rPr lang="en-US" dirty="0" smtClean="0"/>
              <a:t>Adaptation to climate change</a:t>
            </a:r>
          </a:p>
          <a:p>
            <a:r>
              <a:rPr lang="en-US" dirty="0" smtClean="0"/>
              <a:t>For the herders in Cusco, who have experienced climate change for over a generation, they do not fit together well.</a:t>
            </a:r>
          </a:p>
          <a:p>
            <a:r>
              <a:rPr lang="en-US" dirty="0" smtClean="0"/>
              <a:t>Other groups may face similar difficulties.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Overarching theme: space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905000"/>
          <a:ext cx="8763000" cy="459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  <a:gridCol w="1828800"/>
                <a:gridCol w="1828800"/>
                <a:gridCol w="1828800"/>
              </a:tblGrid>
              <a:tr h="107310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Migration 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Livelihoods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Natural resource</a:t>
                      </a:r>
                      <a:r>
                        <a:rPr lang="en-US" sz="2200" baseline="0" dirty="0" smtClean="0"/>
                        <a:t> management</a:t>
                      </a:r>
                      <a:endParaRPr lang="en-US" sz="2200" dirty="0"/>
                    </a:p>
                  </a:txBody>
                  <a:tcPr anchor="ctr"/>
                </a:tc>
              </a:tr>
              <a:tr h="87472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Space and nature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environment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Movement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Space and value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economics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Income flows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Space and governance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society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Networks</a:t>
                      </a:r>
                    </a:p>
                    <a:p>
                      <a:r>
                        <a:rPr lang="en-US" sz="2200" b="1" dirty="0" smtClean="0"/>
                        <a:t>Citizenship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Overarching theme: space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905000"/>
          <a:ext cx="8763000" cy="459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  <a:gridCol w="1828800"/>
                <a:gridCol w="1828800"/>
                <a:gridCol w="1828800"/>
              </a:tblGrid>
              <a:tr h="107310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Migration 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Livelihoods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Natural resource</a:t>
                      </a:r>
                      <a:r>
                        <a:rPr lang="en-US" sz="2200" baseline="0" dirty="0" smtClean="0"/>
                        <a:t> management</a:t>
                      </a:r>
                      <a:endParaRPr lang="en-US" sz="2200" dirty="0"/>
                    </a:p>
                  </a:txBody>
                  <a:tcPr anchor="ctr"/>
                </a:tc>
              </a:tr>
              <a:tr h="87472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Space and nature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environment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Movement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Space and value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economics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Income flows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Space and governance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society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Networks</a:t>
                      </a:r>
                    </a:p>
                    <a:p>
                      <a:r>
                        <a:rPr lang="en-US" sz="2200" b="1" dirty="0" smtClean="0"/>
                        <a:t>Citizenship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Alternate concepts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Mobility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Overarching theme: space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905000"/>
          <a:ext cx="8763000" cy="459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  <a:gridCol w="1828800"/>
                <a:gridCol w="1828800"/>
                <a:gridCol w="1828800"/>
              </a:tblGrid>
              <a:tr h="107310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Migration 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Livelihoods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Natural resource</a:t>
                      </a:r>
                      <a:r>
                        <a:rPr lang="en-US" sz="2200" baseline="0" dirty="0" smtClean="0"/>
                        <a:t> management</a:t>
                      </a:r>
                      <a:endParaRPr lang="en-US" sz="2200" dirty="0"/>
                    </a:p>
                  </a:txBody>
                  <a:tcPr anchor="ctr"/>
                </a:tc>
              </a:tr>
              <a:tr h="87472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Space and nature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environment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Movement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Space and value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economics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Income flows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Space and governance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society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Networks</a:t>
                      </a:r>
                    </a:p>
                    <a:p>
                      <a:r>
                        <a:rPr lang="en-US" sz="2200" b="1" dirty="0" smtClean="0"/>
                        <a:t>Citizenship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Alternate concepts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Mobility</a:t>
                      </a:r>
                    </a:p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Refugees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Overarching theme: space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905000"/>
          <a:ext cx="8763000" cy="3721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  <a:gridCol w="1828800"/>
                <a:gridCol w="1828800"/>
                <a:gridCol w="1828800"/>
              </a:tblGrid>
              <a:tr h="107310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Migration 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Livelihoods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Natural resource</a:t>
                      </a:r>
                      <a:r>
                        <a:rPr lang="en-US" sz="2200" baseline="0" dirty="0" smtClean="0"/>
                        <a:t> management</a:t>
                      </a:r>
                      <a:endParaRPr lang="en-US" sz="2200" dirty="0"/>
                    </a:p>
                  </a:txBody>
                  <a:tcPr anchor="ctr"/>
                </a:tc>
              </a:tr>
              <a:tr h="87472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Space and nature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environment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Movement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Resources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Space and value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economics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Income flows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Income</a:t>
                      </a:r>
                    </a:p>
                    <a:p>
                      <a:r>
                        <a:rPr lang="en-US" sz="2200" b="1" dirty="0" smtClean="0"/>
                        <a:t>Property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Space and governance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society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Networks</a:t>
                      </a:r>
                    </a:p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Citizenship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Households Communities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Overarching theme: space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905000"/>
          <a:ext cx="8763000" cy="4818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  <a:gridCol w="1828800"/>
                <a:gridCol w="1828800"/>
                <a:gridCol w="1828800"/>
              </a:tblGrid>
              <a:tr h="107310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Migration 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Livelihoods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Natural resource</a:t>
                      </a:r>
                      <a:r>
                        <a:rPr lang="en-US" sz="2200" baseline="0" dirty="0" smtClean="0"/>
                        <a:t> management</a:t>
                      </a:r>
                      <a:endParaRPr lang="en-US" sz="2200" dirty="0"/>
                    </a:p>
                  </a:txBody>
                  <a:tcPr anchor="ctr"/>
                </a:tc>
              </a:tr>
              <a:tr h="87472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Space and nature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environment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Movement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Resources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Space and value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economics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Income flows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Income</a:t>
                      </a:r>
                    </a:p>
                    <a:p>
                      <a:r>
                        <a:rPr lang="en-US" sz="2200" b="1" dirty="0" smtClean="0"/>
                        <a:t>Property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Space and governance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society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Networks</a:t>
                      </a:r>
                    </a:p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Citizenship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Households Communities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Alternate concepts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Mobility</a:t>
                      </a:r>
                    </a:p>
                    <a:p>
                      <a:r>
                        <a:rPr lang="en-US" sz="22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Refugees</a:t>
                      </a:r>
                      <a:endParaRPr lang="en-US" sz="2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Well-being</a:t>
                      </a:r>
                    </a:p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Security</a:t>
                      </a:r>
                    </a:p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Vulnerability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Overarching theme: space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905000"/>
          <a:ext cx="8763000" cy="459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  <a:gridCol w="1828800"/>
                <a:gridCol w="1828800"/>
                <a:gridCol w="1828800"/>
              </a:tblGrid>
              <a:tr h="107310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Migration 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Livelihoods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Natural resource</a:t>
                      </a:r>
                      <a:r>
                        <a:rPr lang="en-US" sz="2200" baseline="0" dirty="0" smtClean="0"/>
                        <a:t> management</a:t>
                      </a:r>
                      <a:endParaRPr lang="en-US" sz="2200" dirty="0"/>
                    </a:p>
                  </a:txBody>
                  <a:tcPr anchor="ctr"/>
                </a:tc>
              </a:tr>
              <a:tr h="874723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Space and nature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environment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Movement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Resources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Sustainable management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Space and value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economics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Income flows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Income</a:t>
                      </a:r>
                    </a:p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Property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Ecosystem services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Space and governance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society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Networks</a:t>
                      </a:r>
                    </a:p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Citizenship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Households Communities</a:t>
                      </a:r>
                      <a:endParaRPr lang="en-US" sz="2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Commons</a:t>
                      </a:r>
                    </a:p>
                    <a:p>
                      <a:r>
                        <a:rPr lang="en-US" sz="2200" b="1" dirty="0" smtClean="0"/>
                        <a:t>State control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7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455</TotalTime>
  <Words>1074</Words>
  <Application>Microsoft Office PowerPoint</Application>
  <PresentationFormat>On-screen Show (4:3)</PresentationFormat>
  <Paragraphs>244</Paragraphs>
  <Slides>31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Module</vt:lpstr>
      <vt:lpstr>Chart</vt:lpstr>
      <vt:lpstr>Livelihoods, migration and adaptation to climate change</vt:lpstr>
      <vt:lpstr>Overview</vt:lpstr>
      <vt:lpstr>Overarching theme: space</vt:lpstr>
      <vt:lpstr>Overarching theme: space</vt:lpstr>
      <vt:lpstr>Overarching theme: space</vt:lpstr>
      <vt:lpstr>Overarching theme: space</vt:lpstr>
      <vt:lpstr>Overarching theme: space</vt:lpstr>
      <vt:lpstr>Overarching theme: space</vt:lpstr>
      <vt:lpstr>Overarching theme: space</vt:lpstr>
      <vt:lpstr>Overarching theme: space</vt:lpstr>
      <vt:lpstr>Livelihoods, migration and adaptation to climate change</vt:lpstr>
      <vt:lpstr>Livelihoods, migration and adaptation to climate change</vt:lpstr>
      <vt:lpstr>Livelihoods, migration and adaptation to climate change</vt:lpstr>
      <vt:lpstr>Livelihoods, migration and adaptation to climate change</vt:lpstr>
      <vt:lpstr>Can migration be part of adaptation to climate change?</vt:lpstr>
      <vt:lpstr>Can migration be part of adaptation to climate change?</vt:lpstr>
      <vt:lpstr>Can migration be part of adaptation to climate change?</vt:lpstr>
      <vt:lpstr>Climate change example: Phinaya, Cusco, Peru</vt:lpstr>
      <vt:lpstr>Slide 19</vt:lpstr>
      <vt:lpstr>Slide 20</vt:lpstr>
      <vt:lpstr>Slide 21</vt:lpstr>
      <vt:lpstr>Slide 22</vt:lpstr>
      <vt:lpstr>Slide 23</vt:lpstr>
      <vt:lpstr>Slide 24</vt:lpstr>
      <vt:lpstr>Glacier retreat in Cusco</vt:lpstr>
      <vt:lpstr>Impacts of glacier retreat on water</vt:lpstr>
      <vt:lpstr>Warming in the American Cordillera 1990/99-2090/99</vt:lpstr>
      <vt:lpstr>Percentage of  Phinaya residents who express specific concerns</vt:lpstr>
      <vt:lpstr>Glacier retreat, community, and issues (scale, valuation, control)</vt:lpstr>
      <vt:lpstr>Slide 30</vt:lpstr>
      <vt:lpstr>Livelihoods, migration and adaptation to climate change</vt:lpstr>
    </vt:vector>
  </TitlesOfParts>
  <Company>University of California Davis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Orlove</dc:creator>
  <cp:lastModifiedBy>Orlove</cp:lastModifiedBy>
  <cp:revision>34</cp:revision>
  <dcterms:created xsi:type="dcterms:W3CDTF">2011-02-18T18:38:11Z</dcterms:created>
  <dcterms:modified xsi:type="dcterms:W3CDTF">2011-02-20T23:51:16Z</dcterms:modified>
</cp:coreProperties>
</file>