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88" r:id="rId3"/>
    <p:sldId id="291" r:id="rId4"/>
    <p:sldId id="292" r:id="rId5"/>
    <p:sldId id="294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86" r:id="rId15"/>
    <p:sldId id="261" r:id="rId16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5600" autoAdjust="0"/>
  </p:normalViewPr>
  <p:slideViewPr>
    <p:cSldViewPr>
      <p:cViewPr varScale="1">
        <p:scale>
          <a:sx n="60" d="100"/>
          <a:sy n="60" d="100"/>
        </p:scale>
        <p:origin x="1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35E97-0D87-48AC-93B4-588D96AFA480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SV"/>
        </a:p>
      </dgm:t>
    </dgm:pt>
    <dgm:pt modelId="{992CA41B-D6BE-4ADA-B71E-929B87199BEC}">
      <dgm:prSet phldrT="[Texto]"/>
      <dgm:spPr/>
      <dgm:t>
        <a:bodyPr/>
        <a:lstStyle/>
        <a:p>
          <a:r>
            <a:rPr lang="es-SV" dirty="0" smtClean="0"/>
            <a:t>Programa de Emprendimiento e Innovación</a:t>
          </a:r>
          <a:endParaRPr lang="es-SV" dirty="0"/>
        </a:p>
      </dgm:t>
    </dgm:pt>
    <dgm:pt modelId="{AB9B5325-82DE-4A11-A328-0CC46D4F2618}" type="parTrans" cxnId="{38046647-101E-4BC5-9A8E-EB5ECC0BD1FB}">
      <dgm:prSet/>
      <dgm:spPr/>
      <dgm:t>
        <a:bodyPr/>
        <a:lstStyle/>
        <a:p>
          <a:endParaRPr lang="es-SV"/>
        </a:p>
      </dgm:t>
    </dgm:pt>
    <dgm:pt modelId="{926B1DD3-C2B4-4079-94BB-72B49CBBBA69}" type="sibTrans" cxnId="{38046647-101E-4BC5-9A8E-EB5ECC0BD1FB}">
      <dgm:prSet/>
      <dgm:spPr/>
      <dgm:t>
        <a:bodyPr/>
        <a:lstStyle/>
        <a:p>
          <a:endParaRPr lang="es-SV"/>
        </a:p>
      </dgm:t>
    </dgm:pt>
    <dgm:pt modelId="{8CBA3E3E-88B2-4393-BE65-406A72080834}">
      <dgm:prSet phldrT="[Texto]" custT="1"/>
      <dgm:spPr/>
      <dgm:t>
        <a:bodyPr/>
        <a:lstStyle/>
        <a:p>
          <a:r>
            <a:rPr lang="es-SV" sz="1050" dirty="0"/>
            <a:t>Capacitación en Características Emprendedoras</a:t>
          </a:r>
        </a:p>
      </dgm:t>
    </dgm:pt>
    <dgm:pt modelId="{DFAFEF5B-5DEF-438A-BD0B-F04FF252D11C}" type="parTrans" cxnId="{606EC566-04E5-4692-AFD0-D0CF377C19F6}">
      <dgm:prSet/>
      <dgm:spPr/>
      <dgm:t>
        <a:bodyPr/>
        <a:lstStyle/>
        <a:p>
          <a:endParaRPr lang="es-SV"/>
        </a:p>
      </dgm:t>
    </dgm:pt>
    <dgm:pt modelId="{30B9230C-A59F-428D-82D2-23AB52626788}" type="sibTrans" cxnId="{606EC566-04E5-4692-AFD0-D0CF377C19F6}">
      <dgm:prSet/>
      <dgm:spPr/>
      <dgm:t>
        <a:bodyPr/>
        <a:lstStyle/>
        <a:p>
          <a:endParaRPr lang="es-SV"/>
        </a:p>
      </dgm:t>
    </dgm:pt>
    <dgm:pt modelId="{8F74D88A-3F9D-461A-9FC0-A2435F4C1665}">
      <dgm:prSet phldrT="[Texto]"/>
      <dgm:spPr/>
      <dgm:t>
        <a:bodyPr/>
        <a:lstStyle/>
        <a:p>
          <a:r>
            <a:rPr lang="es-SV" dirty="0" smtClean="0"/>
            <a:t>Programa de Mejora del Entorno y la Formalización </a:t>
          </a:r>
          <a:endParaRPr lang="es-SV" dirty="0"/>
        </a:p>
      </dgm:t>
    </dgm:pt>
    <dgm:pt modelId="{DF7D9E94-A110-4834-BED7-B0CB093612CE}" type="parTrans" cxnId="{CC04D73E-B458-4132-AD45-C5D25865BE7E}">
      <dgm:prSet/>
      <dgm:spPr/>
      <dgm:t>
        <a:bodyPr/>
        <a:lstStyle/>
        <a:p>
          <a:endParaRPr lang="es-SV"/>
        </a:p>
      </dgm:t>
    </dgm:pt>
    <dgm:pt modelId="{82400EE3-B65D-4A20-9F28-5B353DDBA9C2}" type="sibTrans" cxnId="{CC04D73E-B458-4132-AD45-C5D25865BE7E}">
      <dgm:prSet/>
      <dgm:spPr/>
      <dgm:t>
        <a:bodyPr/>
        <a:lstStyle/>
        <a:p>
          <a:endParaRPr lang="es-SV"/>
        </a:p>
      </dgm:t>
    </dgm:pt>
    <dgm:pt modelId="{95B31C0F-1623-41A0-A68B-F328A3DFA07A}">
      <dgm:prSet phldrT="[Texto]" custT="1"/>
      <dgm:spPr/>
      <dgm:t>
        <a:bodyPr/>
        <a:lstStyle/>
        <a:p>
          <a:r>
            <a:rPr lang="es-SV" sz="1000" dirty="0"/>
            <a:t>Asesoría y facilitación para los diferentes tramites empresariales:</a:t>
          </a:r>
        </a:p>
      </dgm:t>
    </dgm:pt>
    <dgm:pt modelId="{F2C8DB02-E4CE-4B41-8950-9A3EFE77D933}" type="parTrans" cxnId="{CADC460B-C982-4417-9296-90751EBC0F18}">
      <dgm:prSet/>
      <dgm:spPr/>
      <dgm:t>
        <a:bodyPr/>
        <a:lstStyle/>
        <a:p>
          <a:endParaRPr lang="es-SV"/>
        </a:p>
      </dgm:t>
    </dgm:pt>
    <dgm:pt modelId="{62E57D61-E6B2-4C4B-9EB1-628F97DA3DBE}" type="sibTrans" cxnId="{CADC460B-C982-4417-9296-90751EBC0F18}">
      <dgm:prSet/>
      <dgm:spPr/>
      <dgm:t>
        <a:bodyPr/>
        <a:lstStyle/>
        <a:p>
          <a:endParaRPr lang="es-SV"/>
        </a:p>
      </dgm:t>
    </dgm:pt>
    <dgm:pt modelId="{D016D77C-7F68-4E92-8FC9-163EB22AFC95}">
      <dgm:prSet phldrT="[Texto]" custT="1"/>
      <dgm:spPr/>
      <dgm:t>
        <a:bodyPr/>
        <a:lstStyle/>
        <a:p>
          <a:r>
            <a:rPr lang="es-SV" sz="1000" dirty="0"/>
            <a:t>Inscripción de marca y patentes</a:t>
          </a:r>
        </a:p>
      </dgm:t>
    </dgm:pt>
    <dgm:pt modelId="{703C5311-93E9-4CAA-B0F4-FB30694B5570}" type="parTrans" cxnId="{06B54BA3-08E0-44E0-8544-FC0F7E0711B2}">
      <dgm:prSet/>
      <dgm:spPr/>
      <dgm:t>
        <a:bodyPr/>
        <a:lstStyle/>
        <a:p>
          <a:endParaRPr lang="es-SV"/>
        </a:p>
      </dgm:t>
    </dgm:pt>
    <dgm:pt modelId="{C61F5A15-5932-443F-B7BA-79EF8C630D28}" type="sibTrans" cxnId="{06B54BA3-08E0-44E0-8544-FC0F7E0711B2}">
      <dgm:prSet/>
      <dgm:spPr/>
      <dgm:t>
        <a:bodyPr/>
        <a:lstStyle/>
        <a:p>
          <a:endParaRPr lang="es-SV"/>
        </a:p>
      </dgm:t>
    </dgm:pt>
    <dgm:pt modelId="{A6419637-4943-4246-ABC7-5D747D30EFFF}">
      <dgm:prSet phldrT="[Texto]"/>
      <dgm:spPr/>
      <dgm:t>
        <a:bodyPr/>
        <a:lstStyle/>
        <a:p>
          <a:r>
            <a:rPr lang="es-SV" dirty="0" smtClean="0"/>
            <a:t>Programa Desarrollo de Tejido Productivo </a:t>
          </a:r>
          <a:endParaRPr lang="es-SV" dirty="0"/>
        </a:p>
      </dgm:t>
    </dgm:pt>
    <dgm:pt modelId="{1B617C87-A0B0-446E-88BC-E9EB5C469C08}" type="parTrans" cxnId="{49D57FA0-BECC-489F-AD9B-05D12CD57BCA}">
      <dgm:prSet/>
      <dgm:spPr/>
      <dgm:t>
        <a:bodyPr/>
        <a:lstStyle/>
        <a:p>
          <a:endParaRPr lang="es-SV"/>
        </a:p>
      </dgm:t>
    </dgm:pt>
    <dgm:pt modelId="{DA6D2C30-3787-487E-9A19-9F50548C7C80}" type="sibTrans" cxnId="{49D57FA0-BECC-489F-AD9B-05D12CD57BCA}">
      <dgm:prSet/>
      <dgm:spPr/>
      <dgm:t>
        <a:bodyPr/>
        <a:lstStyle/>
        <a:p>
          <a:endParaRPr lang="es-SV"/>
        </a:p>
      </dgm:t>
    </dgm:pt>
    <dgm:pt modelId="{E23B57D5-6BA8-43C1-8057-029472D82693}">
      <dgm:prSet phldrT="[Texto]" custT="1"/>
      <dgm:spPr/>
      <dgm:t>
        <a:bodyPr/>
        <a:lstStyle/>
        <a:p>
          <a:r>
            <a:rPr lang="es-SV" sz="1000" dirty="0"/>
            <a:t>Asistencia técnica, asesoría y capacitación en gestión empresarial</a:t>
          </a:r>
        </a:p>
      </dgm:t>
    </dgm:pt>
    <dgm:pt modelId="{D5C65C84-AE2E-4AA8-9834-FC7821491D39}" type="parTrans" cxnId="{D031B5E5-26BD-4FAC-B6CA-BE628C4F0EF5}">
      <dgm:prSet/>
      <dgm:spPr/>
      <dgm:t>
        <a:bodyPr/>
        <a:lstStyle/>
        <a:p>
          <a:endParaRPr lang="es-SV"/>
        </a:p>
      </dgm:t>
    </dgm:pt>
    <dgm:pt modelId="{279E9E2F-1B38-40E3-BB7E-463281B37C88}" type="sibTrans" cxnId="{D031B5E5-26BD-4FAC-B6CA-BE628C4F0EF5}">
      <dgm:prSet/>
      <dgm:spPr/>
      <dgm:t>
        <a:bodyPr/>
        <a:lstStyle/>
        <a:p>
          <a:endParaRPr lang="es-SV"/>
        </a:p>
      </dgm:t>
    </dgm:pt>
    <dgm:pt modelId="{620F8D8B-40F1-4045-BBE7-35D70D3C8DC7}">
      <dgm:prSet phldrT="[Texto]" custT="1"/>
      <dgm:spPr/>
      <dgm:t>
        <a:bodyPr/>
        <a:lstStyle/>
        <a:p>
          <a:r>
            <a:rPr lang="es-SV" sz="1050" dirty="0"/>
            <a:t>Asistencia Técnica en la elaboración de Planes de Negocio</a:t>
          </a:r>
        </a:p>
      </dgm:t>
    </dgm:pt>
    <dgm:pt modelId="{58325153-6C1D-44B1-9BB9-992FA49CD1B1}" type="parTrans" cxnId="{2D03C6A6-05DB-4C8A-A97E-3E68A6755248}">
      <dgm:prSet/>
      <dgm:spPr/>
      <dgm:t>
        <a:bodyPr/>
        <a:lstStyle/>
        <a:p>
          <a:endParaRPr lang="es-SV"/>
        </a:p>
      </dgm:t>
    </dgm:pt>
    <dgm:pt modelId="{566FAA0D-0D28-435A-B40D-7338EE246393}" type="sibTrans" cxnId="{2D03C6A6-05DB-4C8A-A97E-3E68A6755248}">
      <dgm:prSet/>
      <dgm:spPr/>
      <dgm:t>
        <a:bodyPr/>
        <a:lstStyle/>
        <a:p>
          <a:endParaRPr lang="es-SV"/>
        </a:p>
      </dgm:t>
    </dgm:pt>
    <dgm:pt modelId="{EFB3DCC5-1429-4A1C-85E4-CDF957FE1B7E}">
      <dgm:prSet phldrT="[Texto]" custT="1"/>
      <dgm:spPr/>
      <dgm:t>
        <a:bodyPr/>
        <a:lstStyle/>
        <a:p>
          <a:r>
            <a:rPr lang="es-SV" sz="1050" dirty="0"/>
            <a:t>Información y vinculación a servicios financieros</a:t>
          </a:r>
        </a:p>
      </dgm:t>
    </dgm:pt>
    <dgm:pt modelId="{46115751-3153-4D77-9F5C-073AABF1F272}" type="parTrans" cxnId="{56FE4115-E59E-4D1A-8D00-4530D46D8425}">
      <dgm:prSet/>
      <dgm:spPr/>
      <dgm:t>
        <a:bodyPr/>
        <a:lstStyle/>
        <a:p>
          <a:endParaRPr lang="es-SV"/>
        </a:p>
      </dgm:t>
    </dgm:pt>
    <dgm:pt modelId="{E6FFFE4E-F400-4320-A946-DFA85166FBBD}" type="sibTrans" cxnId="{56FE4115-E59E-4D1A-8D00-4530D46D8425}">
      <dgm:prSet/>
      <dgm:spPr/>
      <dgm:t>
        <a:bodyPr/>
        <a:lstStyle/>
        <a:p>
          <a:endParaRPr lang="es-SV"/>
        </a:p>
      </dgm:t>
    </dgm:pt>
    <dgm:pt modelId="{3B09B1CF-3C40-44B8-ADA2-4E7BD6FBE86F}">
      <dgm:prSet phldrT="[Texto]" custT="1"/>
      <dgm:spPr/>
      <dgm:t>
        <a:bodyPr/>
        <a:lstStyle/>
        <a:p>
          <a:r>
            <a:rPr lang="es-SV" sz="1050" dirty="0"/>
            <a:t>Asistencia técnica en gestión empresarial (Estudios de Mercado, </a:t>
          </a:r>
          <a:r>
            <a:rPr lang="es-SV" sz="1050" dirty="0" err="1"/>
            <a:t>facibilidad</a:t>
          </a:r>
          <a:r>
            <a:rPr lang="es-SV" sz="1050" dirty="0"/>
            <a:t> del negocio)</a:t>
          </a:r>
        </a:p>
      </dgm:t>
    </dgm:pt>
    <dgm:pt modelId="{D6B2EFD8-83F0-4373-BE4C-CAC46AAA756D}" type="parTrans" cxnId="{2CCB5442-A6F4-423E-8AC5-117353F85ADF}">
      <dgm:prSet/>
      <dgm:spPr/>
      <dgm:t>
        <a:bodyPr/>
        <a:lstStyle/>
        <a:p>
          <a:endParaRPr lang="es-SV"/>
        </a:p>
      </dgm:t>
    </dgm:pt>
    <dgm:pt modelId="{8197B220-9FE3-4E8B-8D59-26250F97F998}" type="sibTrans" cxnId="{2CCB5442-A6F4-423E-8AC5-117353F85ADF}">
      <dgm:prSet/>
      <dgm:spPr/>
      <dgm:t>
        <a:bodyPr/>
        <a:lstStyle/>
        <a:p>
          <a:endParaRPr lang="es-SV"/>
        </a:p>
      </dgm:t>
    </dgm:pt>
    <dgm:pt modelId="{781032EF-CD30-43CA-8DB6-2DD1CB72C0BA}">
      <dgm:prSet phldrT="[Texto]" custT="1"/>
      <dgm:spPr/>
      <dgm:t>
        <a:bodyPr/>
        <a:lstStyle/>
        <a:p>
          <a:r>
            <a:rPr lang="es-SV" sz="1000" dirty="0"/>
            <a:t>Vinculaciones comerciales</a:t>
          </a:r>
        </a:p>
      </dgm:t>
    </dgm:pt>
    <dgm:pt modelId="{3C75656F-1FAC-4EA2-A99E-C169A53E375B}" type="parTrans" cxnId="{2B4D1AD3-9239-49AF-AA19-CF0BFF56F364}">
      <dgm:prSet/>
      <dgm:spPr/>
      <dgm:t>
        <a:bodyPr/>
        <a:lstStyle/>
        <a:p>
          <a:endParaRPr lang="es-SV"/>
        </a:p>
      </dgm:t>
    </dgm:pt>
    <dgm:pt modelId="{67A4D31B-C86D-4377-9BE8-300D22BAB9B2}" type="sibTrans" cxnId="{2B4D1AD3-9239-49AF-AA19-CF0BFF56F364}">
      <dgm:prSet/>
      <dgm:spPr/>
      <dgm:t>
        <a:bodyPr/>
        <a:lstStyle/>
        <a:p>
          <a:endParaRPr lang="es-SV"/>
        </a:p>
      </dgm:t>
    </dgm:pt>
    <dgm:pt modelId="{D7A73365-E40C-4435-B7BF-47EA936AB11E}">
      <dgm:prSet phldrT="[Texto]" custT="1"/>
      <dgm:spPr/>
      <dgm:t>
        <a:bodyPr/>
        <a:lstStyle/>
        <a:p>
          <a:r>
            <a:rPr lang="es-SV" sz="1000" dirty="0"/>
            <a:t>Información, asesoramiento y vinculación financiero</a:t>
          </a:r>
        </a:p>
      </dgm:t>
    </dgm:pt>
    <dgm:pt modelId="{A46DF693-2768-4083-8148-66B06449F2B3}" type="parTrans" cxnId="{B8956728-D2C4-418D-A2B7-8DA97822F141}">
      <dgm:prSet/>
      <dgm:spPr/>
      <dgm:t>
        <a:bodyPr/>
        <a:lstStyle/>
        <a:p>
          <a:endParaRPr lang="es-SV"/>
        </a:p>
      </dgm:t>
    </dgm:pt>
    <dgm:pt modelId="{A52376D8-FB13-4AED-872A-2FC5CC6B9CF2}" type="sibTrans" cxnId="{B8956728-D2C4-418D-A2B7-8DA97822F141}">
      <dgm:prSet/>
      <dgm:spPr/>
      <dgm:t>
        <a:bodyPr/>
        <a:lstStyle/>
        <a:p>
          <a:endParaRPr lang="es-SV"/>
        </a:p>
      </dgm:t>
    </dgm:pt>
    <dgm:pt modelId="{1D275021-EAA9-4AF8-BC69-6249A6978FFB}">
      <dgm:prSet phldrT="[Texto]" custT="1"/>
      <dgm:spPr/>
      <dgm:t>
        <a:bodyPr/>
        <a:lstStyle/>
        <a:p>
          <a:r>
            <a:rPr lang="es-SV" sz="1000" dirty="0"/>
            <a:t>Capacitación en línea</a:t>
          </a:r>
        </a:p>
      </dgm:t>
    </dgm:pt>
    <dgm:pt modelId="{29389602-C672-47CA-BFCA-ADA89D1CD72B}" type="parTrans" cxnId="{6CB417D2-9D37-45EF-AF3A-53A5A9B6E811}">
      <dgm:prSet/>
      <dgm:spPr/>
      <dgm:t>
        <a:bodyPr/>
        <a:lstStyle/>
        <a:p>
          <a:endParaRPr lang="es-SV"/>
        </a:p>
      </dgm:t>
    </dgm:pt>
    <dgm:pt modelId="{60DA90A4-79EA-4936-B4C0-2CEB7E5D8CC9}" type="sibTrans" cxnId="{6CB417D2-9D37-45EF-AF3A-53A5A9B6E811}">
      <dgm:prSet/>
      <dgm:spPr/>
      <dgm:t>
        <a:bodyPr/>
        <a:lstStyle/>
        <a:p>
          <a:endParaRPr lang="es-SV"/>
        </a:p>
      </dgm:t>
    </dgm:pt>
    <dgm:pt modelId="{A53F3FB7-997F-418E-9749-3E434B788B48}">
      <dgm:prSet phldrT="[Texto]" custT="1"/>
      <dgm:spPr/>
      <dgm:t>
        <a:bodyPr/>
        <a:lstStyle/>
        <a:p>
          <a:r>
            <a:rPr lang="es-SV" sz="1000" dirty="0"/>
            <a:t>Fomento de la </a:t>
          </a:r>
          <a:r>
            <a:rPr lang="es-SV" sz="1000" dirty="0" err="1"/>
            <a:t>Asociatividad</a:t>
          </a:r>
          <a:r>
            <a:rPr lang="es-SV" sz="1000" dirty="0"/>
            <a:t>, encadenamientos productivos, cadenas de valor y desarrollo de proveedores</a:t>
          </a:r>
        </a:p>
      </dgm:t>
    </dgm:pt>
    <dgm:pt modelId="{758A0443-E535-45B5-9EEB-EA35446455A9}" type="parTrans" cxnId="{BB203504-F3EB-4924-8DAA-BC509B4A8EC8}">
      <dgm:prSet/>
      <dgm:spPr/>
      <dgm:t>
        <a:bodyPr/>
        <a:lstStyle/>
        <a:p>
          <a:endParaRPr lang="es-SV"/>
        </a:p>
      </dgm:t>
    </dgm:pt>
    <dgm:pt modelId="{01429B1B-CC7D-42F8-B579-E850B650B634}" type="sibTrans" cxnId="{BB203504-F3EB-4924-8DAA-BC509B4A8EC8}">
      <dgm:prSet/>
      <dgm:spPr/>
      <dgm:t>
        <a:bodyPr/>
        <a:lstStyle/>
        <a:p>
          <a:endParaRPr lang="es-SV"/>
        </a:p>
      </dgm:t>
    </dgm:pt>
    <dgm:pt modelId="{DBBCB4F5-A3DB-4232-B69B-DB3476EB4D17}">
      <dgm:prSet phldrT="[Texto]" custT="1"/>
      <dgm:spPr/>
      <dgm:t>
        <a:bodyPr/>
        <a:lstStyle/>
        <a:p>
          <a:r>
            <a:rPr lang="es-SV" sz="1000" dirty="0"/>
            <a:t>Asistencia técnica para el cumplimiento de las obligaciones de índole tributario, mercantil, laboral</a:t>
          </a:r>
        </a:p>
      </dgm:t>
    </dgm:pt>
    <dgm:pt modelId="{A5485A7F-11BD-420E-84D1-115985B84B52}" type="parTrans" cxnId="{9566D996-0A4E-4233-92E7-AF667A84B2BF}">
      <dgm:prSet/>
      <dgm:spPr/>
      <dgm:t>
        <a:bodyPr/>
        <a:lstStyle/>
        <a:p>
          <a:endParaRPr lang="es-SV"/>
        </a:p>
      </dgm:t>
    </dgm:pt>
    <dgm:pt modelId="{321C2DF7-4646-4F3C-A088-E39A324D8352}" type="sibTrans" cxnId="{9566D996-0A4E-4233-92E7-AF667A84B2BF}">
      <dgm:prSet/>
      <dgm:spPr/>
      <dgm:t>
        <a:bodyPr/>
        <a:lstStyle/>
        <a:p>
          <a:endParaRPr lang="es-SV"/>
        </a:p>
      </dgm:t>
    </dgm:pt>
    <dgm:pt modelId="{F74A07F6-976F-457A-8934-6C2058B2A214}">
      <dgm:prSet phldrT="[Texto]" custT="1"/>
      <dgm:spPr/>
      <dgm:t>
        <a:bodyPr/>
        <a:lstStyle/>
        <a:p>
          <a:r>
            <a:rPr lang="es-SV" sz="1050" dirty="0"/>
            <a:t>Asistencia técnica y capacitación en diseños artesanales</a:t>
          </a:r>
        </a:p>
      </dgm:t>
    </dgm:pt>
    <dgm:pt modelId="{220FEEAF-12B7-45EB-ABE8-264866CF5130}" type="parTrans" cxnId="{B81EA953-324E-49D6-81C4-6AD328CE078E}">
      <dgm:prSet/>
      <dgm:spPr/>
      <dgm:t>
        <a:bodyPr/>
        <a:lstStyle/>
        <a:p>
          <a:endParaRPr lang="es-SV"/>
        </a:p>
      </dgm:t>
    </dgm:pt>
    <dgm:pt modelId="{AFBA7D23-3C0F-4AA2-9364-1781DE547E38}" type="sibTrans" cxnId="{B81EA953-324E-49D6-81C4-6AD328CE078E}">
      <dgm:prSet/>
      <dgm:spPr/>
      <dgm:t>
        <a:bodyPr/>
        <a:lstStyle/>
        <a:p>
          <a:endParaRPr lang="es-SV"/>
        </a:p>
      </dgm:t>
    </dgm:pt>
    <dgm:pt modelId="{05D44D5A-C138-421E-95A2-7EF9A3483534}">
      <dgm:prSet phldrT="[Texto]" custT="1"/>
      <dgm:spPr/>
      <dgm:t>
        <a:bodyPr/>
        <a:lstStyle/>
        <a:p>
          <a:r>
            <a:rPr lang="es-SV" sz="1000" dirty="0"/>
            <a:t>Asistencia técnica, capacitación en diseños artesanales.</a:t>
          </a:r>
        </a:p>
      </dgm:t>
    </dgm:pt>
    <dgm:pt modelId="{A1285785-8D36-49AC-89C4-E6CA298849DE}" type="parTrans" cxnId="{88D631E3-C0AC-4DAD-A234-1F15DBDBF09A}">
      <dgm:prSet/>
      <dgm:spPr/>
      <dgm:t>
        <a:bodyPr/>
        <a:lstStyle/>
        <a:p>
          <a:endParaRPr lang="es-SV"/>
        </a:p>
      </dgm:t>
    </dgm:pt>
    <dgm:pt modelId="{44E5ABEA-F292-4736-B178-854C8E02CFD1}" type="sibTrans" cxnId="{88D631E3-C0AC-4DAD-A234-1F15DBDBF09A}">
      <dgm:prSet/>
      <dgm:spPr/>
      <dgm:t>
        <a:bodyPr/>
        <a:lstStyle/>
        <a:p>
          <a:endParaRPr lang="es-SV"/>
        </a:p>
      </dgm:t>
    </dgm:pt>
    <dgm:pt modelId="{D0BE4D5E-B501-49DC-B504-DF83A16A4BDA}">
      <dgm:prSet phldrT="[Texto]" custT="1"/>
      <dgm:spPr/>
      <dgm:t>
        <a:bodyPr/>
        <a:lstStyle/>
        <a:p>
          <a:r>
            <a:rPr lang="es-SV" sz="1050" dirty="0"/>
            <a:t>Formación Vocacional de artesanos</a:t>
          </a:r>
        </a:p>
      </dgm:t>
    </dgm:pt>
    <dgm:pt modelId="{30E7EAA5-00E0-4F6C-B96F-F4637EE6173D}" type="parTrans" cxnId="{B2510B9D-E6D8-46E3-8E96-DA7D9FA1B469}">
      <dgm:prSet/>
      <dgm:spPr/>
      <dgm:t>
        <a:bodyPr/>
        <a:lstStyle/>
        <a:p>
          <a:endParaRPr lang="es-SV"/>
        </a:p>
      </dgm:t>
    </dgm:pt>
    <dgm:pt modelId="{E777A363-0969-4D38-B4D6-F066C46BB16D}" type="sibTrans" cxnId="{B2510B9D-E6D8-46E3-8E96-DA7D9FA1B469}">
      <dgm:prSet/>
      <dgm:spPr/>
      <dgm:t>
        <a:bodyPr/>
        <a:lstStyle/>
        <a:p>
          <a:endParaRPr lang="es-SV"/>
        </a:p>
      </dgm:t>
    </dgm:pt>
    <dgm:pt modelId="{C60A6050-BBA1-4F13-A73D-D6FA8DA00A13}">
      <dgm:prSet custT="1"/>
      <dgm:spPr/>
      <dgm:t>
        <a:bodyPr/>
        <a:lstStyle/>
        <a:p>
          <a:r>
            <a:rPr lang="es-SV" sz="1050" dirty="0"/>
            <a:t>Formación Empresarial de Artesanos</a:t>
          </a:r>
        </a:p>
      </dgm:t>
    </dgm:pt>
    <dgm:pt modelId="{0BE4A52C-29AE-4B56-81EE-C28A86B1ECE8}" type="parTrans" cxnId="{63477FC1-D516-4AC3-84F1-CC4F939E43D9}">
      <dgm:prSet/>
      <dgm:spPr/>
      <dgm:t>
        <a:bodyPr/>
        <a:lstStyle/>
        <a:p>
          <a:endParaRPr lang="es-SV"/>
        </a:p>
      </dgm:t>
    </dgm:pt>
    <dgm:pt modelId="{C7945174-1DA5-4BEE-9883-5F332D783740}" type="sibTrans" cxnId="{63477FC1-D516-4AC3-84F1-CC4F939E43D9}">
      <dgm:prSet/>
      <dgm:spPr/>
      <dgm:t>
        <a:bodyPr/>
        <a:lstStyle/>
        <a:p>
          <a:endParaRPr lang="es-SV"/>
        </a:p>
      </dgm:t>
    </dgm:pt>
    <dgm:pt modelId="{7C3E0D1E-7BD0-470B-B8C1-DC590AAC430F}">
      <dgm:prSet custT="1"/>
      <dgm:spPr/>
      <dgm:t>
        <a:bodyPr/>
        <a:lstStyle/>
        <a:p>
          <a:r>
            <a:rPr lang="es-SV" sz="1050" dirty="0"/>
            <a:t>Comercialización de productos artesanales nacionales</a:t>
          </a:r>
        </a:p>
      </dgm:t>
    </dgm:pt>
    <dgm:pt modelId="{2F1BD6B8-CE42-4000-97C0-9A7735B49DDE}" type="parTrans" cxnId="{0C26E947-1E45-4C51-9BE2-FA3517A60F9D}">
      <dgm:prSet/>
      <dgm:spPr/>
      <dgm:t>
        <a:bodyPr/>
        <a:lstStyle/>
        <a:p>
          <a:endParaRPr lang="es-SV"/>
        </a:p>
      </dgm:t>
    </dgm:pt>
    <dgm:pt modelId="{3EFBEC7F-8492-4CEA-B10C-DD3B80721602}" type="sibTrans" cxnId="{0C26E947-1E45-4C51-9BE2-FA3517A60F9D}">
      <dgm:prSet/>
      <dgm:spPr/>
      <dgm:t>
        <a:bodyPr/>
        <a:lstStyle/>
        <a:p>
          <a:endParaRPr lang="es-SV"/>
        </a:p>
      </dgm:t>
    </dgm:pt>
    <dgm:pt modelId="{13F3694E-FC34-4D31-9511-A67121A89A3D}">
      <dgm:prSet custT="1"/>
      <dgm:spPr/>
      <dgm:t>
        <a:bodyPr/>
        <a:lstStyle/>
        <a:p>
          <a:r>
            <a:rPr lang="es-SV" sz="1050" dirty="0"/>
            <a:t>Desarrollo de Comunidades Artesanales</a:t>
          </a:r>
        </a:p>
      </dgm:t>
    </dgm:pt>
    <dgm:pt modelId="{59F0CEDB-9E97-4CDF-9B1D-D1B3AB3F300E}" type="parTrans" cxnId="{DA7D96DA-E4D3-4A30-8A2D-63E4E1A5FDEC}">
      <dgm:prSet/>
      <dgm:spPr/>
      <dgm:t>
        <a:bodyPr/>
        <a:lstStyle/>
        <a:p>
          <a:endParaRPr lang="es-SV"/>
        </a:p>
      </dgm:t>
    </dgm:pt>
    <dgm:pt modelId="{EBDE6D51-6ED2-4E72-90EB-6D972A025AEF}" type="sibTrans" cxnId="{DA7D96DA-E4D3-4A30-8A2D-63E4E1A5FDEC}">
      <dgm:prSet/>
      <dgm:spPr/>
      <dgm:t>
        <a:bodyPr/>
        <a:lstStyle/>
        <a:p>
          <a:endParaRPr lang="es-SV"/>
        </a:p>
      </dgm:t>
    </dgm:pt>
    <dgm:pt modelId="{E2FA4B68-0586-4E98-B43C-4799B6A5ABF9}">
      <dgm:prSet phldrT="[Texto]" custT="1"/>
      <dgm:spPr/>
      <dgm:t>
        <a:bodyPr/>
        <a:lstStyle/>
        <a:p>
          <a:r>
            <a:rPr lang="es-SV" sz="1000" dirty="0"/>
            <a:t>Investigación, innovación, desarrollo Tecnológico y </a:t>
          </a:r>
          <a:r>
            <a:rPr lang="es-SV" sz="1000" dirty="0" err="1"/>
            <a:t>TIC´s</a:t>
          </a:r>
          <a:endParaRPr lang="es-SV" sz="1000" dirty="0"/>
        </a:p>
      </dgm:t>
    </dgm:pt>
    <dgm:pt modelId="{C0F4D601-B3D2-470D-8DBE-13741EDF190D}" type="parTrans" cxnId="{0EDA72D6-4A2C-4E33-A270-BB1D3DC3A6B8}">
      <dgm:prSet/>
      <dgm:spPr/>
      <dgm:t>
        <a:bodyPr/>
        <a:lstStyle/>
        <a:p>
          <a:endParaRPr lang="es-SV"/>
        </a:p>
      </dgm:t>
    </dgm:pt>
    <dgm:pt modelId="{09896944-4152-453E-A952-885019602530}" type="sibTrans" cxnId="{0EDA72D6-4A2C-4E33-A270-BB1D3DC3A6B8}">
      <dgm:prSet/>
      <dgm:spPr/>
      <dgm:t>
        <a:bodyPr/>
        <a:lstStyle/>
        <a:p>
          <a:endParaRPr lang="es-SV"/>
        </a:p>
      </dgm:t>
    </dgm:pt>
    <dgm:pt modelId="{D1F7D727-AF4B-4EAF-A139-B553772AA79C}">
      <dgm:prSet phldrT="[Texto]" custT="1"/>
      <dgm:spPr/>
      <dgm:t>
        <a:bodyPr/>
        <a:lstStyle/>
        <a:p>
          <a:r>
            <a:rPr lang="es-SV" sz="1000" dirty="0"/>
            <a:t>Tramitación de autorización de documentos legales (facturas, comprobantes de crédito fiscal).</a:t>
          </a:r>
        </a:p>
      </dgm:t>
    </dgm:pt>
    <dgm:pt modelId="{B7D4A90A-59BB-4AAF-AE97-BB09334BBF0D}" type="parTrans" cxnId="{086D855B-A68D-4F70-B6A6-F200AC845A4E}">
      <dgm:prSet/>
      <dgm:spPr/>
      <dgm:t>
        <a:bodyPr/>
        <a:lstStyle/>
        <a:p>
          <a:endParaRPr lang="es-SV"/>
        </a:p>
      </dgm:t>
    </dgm:pt>
    <dgm:pt modelId="{5289F8FC-A21C-45B2-A848-EF2549185A3B}" type="sibTrans" cxnId="{086D855B-A68D-4F70-B6A6-F200AC845A4E}">
      <dgm:prSet/>
      <dgm:spPr/>
      <dgm:t>
        <a:bodyPr/>
        <a:lstStyle/>
        <a:p>
          <a:endParaRPr lang="es-SV"/>
        </a:p>
      </dgm:t>
    </dgm:pt>
    <dgm:pt modelId="{84DA83C6-4C7D-4853-B709-281906C91A95}">
      <dgm:prSet phldrT="[Texto]" custT="1"/>
      <dgm:spPr/>
      <dgm:t>
        <a:bodyPr/>
        <a:lstStyle/>
        <a:p>
          <a:r>
            <a:rPr lang="es-SV" sz="1000" dirty="0"/>
            <a:t>Autorizar libros de IVA</a:t>
          </a:r>
        </a:p>
      </dgm:t>
    </dgm:pt>
    <dgm:pt modelId="{88D64FAA-ED03-4F9E-81AC-3DB36A31E0EA}" type="parTrans" cxnId="{856ED2AC-D3ED-4040-8C90-847281CC08C1}">
      <dgm:prSet/>
      <dgm:spPr/>
      <dgm:t>
        <a:bodyPr/>
        <a:lstStyle/>
        <a:p>
          <a:endParaRPr lang="es-SV"/>
        </a:p>
      </dgm:t>
    </dgm:pt>
    <dgm:pt modelId="{B1F1939A-4D9E-463C-88DB-703A84C7987E}" type="sibTrans" cxnId="{856ED2AC-D3ED-4040-8C90-847281CC08C1}">
      <dgm:prSet/>
      <dgm:spPr/>
      <dgm:t>
        <a:bodyPr/>
        <a:lstStyle/>
        <a:p>
          <a:endParaRPr lang="es-SV"/>
        </a:p>
      </dgm:t>
    </dgm:pt>
    <dgm:pt modelId="{DEDB6527-101E-4E62-9F96-095182F4B09C}">
      <dgm:prSet phldrT="[Texto]" custT="1"/>
      <dgm:spPr/>
      <dgm:t>
        <a:bodyPr/>
        <a:lstStyle/>
        <a:p>
          <a:r>
            <a:rPr lang="es-SV" sz="1000" dirty="0"/>
            <a:t>Asistencia en el manejo y llenado de facturas y demás documentos tributarios, actualización de notificaciones, registro de control de inventarios y ventas simplificadas.</a:t>
          </a:r>
        </a:p>
      </dgm:t>
    </dgm:pt>
    <dgm:pt modelId="{599EBAD4-4EF8-4318-94B5-EFB7F55697E2}" type="parTrans" cxnId="{3712B81C-374D-4125-9EBB-33C51EA1295E}">
      <dgm:prSet/>
      <dgm:spPr/>
      <dgm:t>
        <a:bodyPr/>
        <a:lstStyle/>
        <a:p>
          <a:endParaRPr lang="es-SV"/>
        </a:p>
      </dgm:t>
    </dgm:pt>
    <dgm:pt modelId="{11889D73-7077-4F7F-9C9B-8266DDF96075}" type="sibTrans" cxnId="{3712B81C-374D-4125-9EBB-33C51EA1295E}">
      <dgm:prSet/>
      <dgm:spPr/>
      <dgm:t>
        <a:bodyPr/>
        <a:lstStyle/>
        <a:p>
          <a:endParaRPr lang="es-SV"/>
        </a:p>
      </dgm:t>
    </dgm:pt>
    <dgm:pt modelId="{50A2F211-F723-4E7B-AF2C-11BDD9EE4987}">
      <dgm:prSet phldrT="[Texto]" custT="1"/>
      <dgm:spPr/>
      <dgm:t>
        <a:bodyPr/>
        <a:lstStyle/>
        <a:p>
          <a:r>
            <a:rPr lang="es-SV" sz="1000" dirty="0"/>
            <a:t>Diseño de sistema contable</a:t>
          </a:r>
        </a:p>
      </dgm:t>
    </dgm:pt>
    <dgm:pt modelId="{23239871-B485-4F23-B1F4-A49AF68E12B2}" type="parTrans" cxnId="{02497BAE-6A29-4F65-B913-07C9156F20C7}">
      <dgm:prSet/>
      <dgm:spPr/>
      <dgm:t>
        <a:bodyPr/>
        <a:lstStyle/>
        <a:p>
          <a:endParaRPr lang="es-SV"/>
        </a:p>
      </dgm:t>
    </dgm:pt>
    <dgm:pt modelId="{9D09F0C5-BA40-47EA-B12A-068D6CAB9F02}" type="sibTrans" cxnId="{02497BAE-6A29-4F65-B913-07C9156F20C7}">
      <dgm:prSet/>
      <dgm:spPr/>
      <dgm:t>
        <a:bodyPr/>
        <a:lstStyle/>
        <a:p>
          <a:endParaRPr lang="es-SV"/>
        </a:p>
      </dgm:t>
    </dgm:pt>
    <dgm:pt modelId="{520B8AD2-FE3E-4188-B8E8-A2D11CD1DD39}">
      <dgm:prSet phldrT="[Texto]" custT="1"/>
      <dgm:spPr/>
      <dgm:t>
        <a:bodyPr/>
        <a:lstStyle/>
        <a:p>
          <a:r>
            <a:rPr lang="es-SV" sz="1000" dirty="0"/>
            <a:t>Gestión de la autorización del sistema contable</a:t>
          </a:r>
        </a:p>
      </dgm:t>
    </dgm:pt>
    <dgm:pt modelId="{505368BC-6F4D-41B7-AE23-304FB12FEAD8}" type="parTrans" cxnId="{A3DDFAE2-0AB0-4841-AB04-E742A504643B}">
      <dgm:prSet/>
      <dgm:spPr/>
      <dgm:t>
        <a:bodyPr/>
        <a:lstStyle/>
        <a:p>
          <a:endParaRPr lang="es-SV"/>
        </a:p>
      </dgm:t>
    </dgm:pt>
    <dgm:pt modelId="{F7A4103B-2EBD-409C-AC80-2377820D0831}" type="sibTrans" cxnId="{A3DDFAE2-0AB0-4841-AB04-E742A504643B}">
      <dgm:prSet/>
      <dgm:spPr/>
      <dgm:t>
        <a:bodyPr/>
        <a:lstStyle/>
        <a:p>
          <a:endParaRPr lang="es-SV"/>
        </a:p>
      </dgm:t>
    </dgm:pt>
    <dgm:pt modelId="{322F3907-28AD-45B2-98B9-8BE23D37359A}">
      <dgm:prSet phldrT="[Texto]" custT="1"/>
      <dgm:spPr/>
      <dgm:t>
        <a:bodyPr/>
        <a:lstStyle/>
        <a:p>
          <a:r>
            <a:rPr lang="es-SV" sz="1000" dirty="0"/>
            <a:t>Asesoría y capacitación en compras gubernamentales</a:t>
          </a:r>
        </a:p>
      </dgm:t>
    </dgm:pt>
    <dgm:pt modelId="{8A2A665B-9E19-4814-AC1C-C295C2ACE2FF}" type="parTrans" cxnId="{521BE922-1417-4083-B81A-6758DCB1DD39}">
      <dgm:prSet/>
      <dgm:spPr/>
      <dgm:t>
        <a:bodyPr/>
        <a:lstStyle/>
        <a:p>
          <a:endParaRPr lang="es-SV"/>
        </a:p>
      </dgm:t>
    </dgm:pt>
    <dgm:pt modelId="{DBE34954-C38E-467C-AEFD-A98CA766AD97}" type="sibTrans" cxnId="{521BE922-1417-4083-B81A-6758DCB1DD39}">
      <dgm:prSet/>
      <dgm:spPr/>
      <dgm:t>
        <a:bodyPr/>
        <a:lstStyle/>
        <a:p>
          <a:endParaRPr lang="es-SV"/>
        </a:p>
      </dgm:t>
    </dgm:pt>
    <dgm:pt modelId="{9F40DC4C-D6AF-426B-9E04-230DE502EDAF}" type="pres">
      <dgm:prSet presAssocID="{6FD35E97-0D87-48AC-93B4-588D96AFA4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B6C02ED-4DAD-42EE-8489-F12DC02655F2}" type="pres">
      <dgm:prSet presAssocID="{992CA41B-D6BE-4ADA-B71E-929B87199BEC}" presName="composite" presStyleCnt="0"/>
      <dgm:spPr/>
      <dgm:t>
        <a:bodyPr/>
        <a:lstStyle/>
        <a:p>
          <a:endParaRPr lang="es-SV"/>
        </a:p>
      </dgm:t>
    </dgm:pt>
    <dgm:pt modelId="{1BDA01E4-DC8B-4B94-99CE-1862093FD6C3}" type="pres">
      <dgm:prSet presAssocID="{992CA41B-D6BE-4ADA-B71E-929B87199BE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155CB8F-C8B9-4FA0-9B6C-FFFAE9D769D0}" type="pres">
      <dgm:prSet presAssocID="{992CA41B-D6BE-4ADA-B71E-929B87199BEC}" presName="descendantText" presStyleLbl="alignAcc1" presStyleIdx="0" presStyleCnt="3" custScaleY="16048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0AAE9D0-E463-4294-A44B-ABBEF3BBEE73}" type="pres">
      <dgm:prSet presAssocID="{926B1DD3-C2B4-4079-94BB-72B49CBBBA69}" presName="sp" presStyleCnt="0"/>
      <dgm:spPr/>
      <dgm:t>
        <a:bodyPr/>
        <a:lstStyle/>
        <a:p>
          <a:endParaRPr lang="es-SV"/>
        </a:p>
      </dgm:t>
    </dgm:pt>
    <dgm:pt modelId="{D0EDE7FF-C32F-4E95-8A40-1850787ECED5}" type="pres">
      <dgm:prSet presAssocID="{8F74D88A-3F9D-461A-9FC0-A2435F4C1665}" presName="composite" presStyleCnt="0"/>
      <dgm:spPr/>
      <dgm:t>
        <a:bodyPr/>
        <a:lstStyle/>
        <a:p>
          <a:endParaRPr lang="es-SV"/>
        </a:p>
      </dgm:t>
    </dgm:pt>
    <dgm:pt modelId="{AD19FA36-9C60-4816-88A6-B8BB76BBC74E}" type="pres">
      <dgm:prSet presAssocID="{8F74D88A-3F9D-461A-9FC0-A2435F4C166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E886323-E07D-4232-AE0B-D8C4BA34468A}" type="pres">
      <dgm:prSet presAssocID="{8F74D88A-3F9D-461A-9FC0-A2435F4C1665}" presName="descendantText" presStyleLbl="alignAcc1" presStyleIdx="1" presStyleCnt="3" custScaleY="15012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15F2C93-702E-4729-A713-004A21166173}" type="pres">
      <dgm:prSet presAssocID="{82400EE3-B65D-4A20-9F28-5B353DDBA9C2}" presName="sp" presStyleCnt="0"/>
      <dgm:spPr/>
      <dgm:t>
        <a:bodyPr/>
        <a:lstStyle/>
        <a:p>
          <a:endParaRPr lang="es-SV"/>
        </a:p>
      </dgm:t>
    </dgm:pt>
    <dgm:pt modelId="{3952C0C6-BC3E-4E4A-8BDE-8B8F6966135A}" type="pres">
      <dgm:prSet presAssocID="{A6419637-4943-4246-ABC7-5D747D30EFFF}" presName="composite" presStyleCnt="0"/>
      <dgm:spPr/>
      <dgm:t>
        <a:bodyPr/>
        <a:lstStyle/>
        <a:p>
          <a:endParaRPr lang="es-SV"/>
        </a:p>
      </dgm:t>
    </dgm:pt>
    <dgm:pt modelId="{E6790A0F-49D8-4090-B2C2-E4D2365C9FF8}" type="pres">
      <dgm:prSet presAssocID="{A6419637-4943-4246-ABC7-5D747D30EF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8DC9DE6-4213-4620-9F5C-B8C76318D726}" type="pres">
      <dgm:prSet presAssocID="{A6419637-4943-4246-ABC7-5D747D30EFFF}" presName="descendantText" presStyleLbl="alignAcc1" presStyleIdx="2" presStyleCnt="3" custScaleY="13290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2497BAE-6A29-4F65-B913-07C9156F20C7}" srcId="{95B31C0F-1623-41A0-A68B-F328A3DFA07A}" destId="{50A2F211-F723-4E7B-AF2C-11BDD9EE4987}" srcOrd="3" destOrd="0" parTransId="{23239871-B485-4F23-B1F4-A49AF68E12B2}" sibTransId="{9D09F0C5-BA40-47EA-B12A-068D6CAB9F02}"/>
    <dgm:cxn modelId="{B1D578AE-544B-4FE9-BE24-35F51B2A9196}" type="presOf" srcId="{F74A07F6-976F-457A-8934-6C2058B2A214}" destId="{3155CB8F-C8B9-4FA0-9B6C-FFFAE9D769D0}" srcOrd="0" destOrd="4" presId="urn:microsoft.com/office/officeart/2005/8/layout/chevron2"/>
    <dgm:cxn modelId="{298778CC-464D-49C9-80F0-FB88D6E5ACA8}" type="presOf" srcId="{D7A73365-E40C-4435-B7BF-47EA936AB11E}" destId="{D8DC9DE6-4213-4620-9F5C-B8C76318D726}" srcOrd="0" destOrd="3" presId="urn:microsoft.com/office/officeart/2005/8/layout/chevron2"/>
    <dgm:cxn modelId="{3712B81C-374D-4125-9EBB-33C51EA1295E}" srcId="{95B31C0F-1623-41A0-A68B-F328A3DFA07A}" destId="{DEDB6527-101E-4E62-9F96-095182F4B09C}" srcOrd="2" destOrd="0" parTransId="{599EBAD4-4EF8-4318-94B5-EFB7F55697E2}" sibTransId="{11889D73-7077-4F7F-9C9B-8266DDF96075}"/>
    <dgm:cxn modelId="{9DD1D8E9-CC2E-4C0B-9F19-E85F339BAD36}" type="presOf" srcId="{A6419637-4943-4246-ABC7-5D747D30EFFF}" destId="{E6790A0F-49D8-4090-B2C2-E4D2365C9FF8}" srcOrd="0" destOrd="0" presId="urn:microsoft.com/office/officeart/2005/8/layout/chevron2"/>
    <dgm:cxn modelId="{06B54BA3-08E0-44E0-8544-FC0F7E0711B2}" srcId="{8F74D88A-3F9D-461A-9FC0-A2435F4C1665}" destId="{D016D77C-7F68-4E92-8FC9-163EB22AFC95}" srcOrd="1" destOrd="0" parTransId="{703C5311-93E9-4CAA-B0F4-FB30694B5570}" sibTransId="{C61F5A15-5932-443F-B7BA-79EF8C630D28}"/>
    <dgm:cxn modelId="{2B4D1AD3-9239-49AF-AA19-CF0BFF56F364}" srcId="{A6419637-4943-4246-ABC7-5D747D30EFFF}" destId="{781032EF-CD30-43CA-8DB6-2DD1CB72C0BA}" srcOrd="2" destOrd="0" parTransId="{3C75656F-1FAC-4EA2-A99E-C169A53E375B}" sibTransId="{67A4D31B-C86D-4377-9BE8-300D22BAB9B2}"/>
    <dgm:cxn modelId="{B81EA953-324E-49D6-81C4-6AD328CE078E}" srcId="{992CA41B-D6BE-4ADA-B71E-929B87199BEC}" destId="{F74A07F6-976F-457A-8934-6C2058B2A214}" srcOrd="4" destOrd="0" parTransId="{220FEEAF-12B7-45EB-ABE8-264866CF5130}" sibTransId="{AFBA7D23-3C0F-4AA2-9364-1781DE547E38}"/>
    <dgm:cxn modelId="{B2510B9D-E6D8-46E3-8E96-DA7D9FA1B469}" srcId="{992CA41B-D6BE-4ADA-B71E-929B87199BEC}" destId="{D0BE4D5E-B501-49DC-B504-DF83A16A4BDA}" srcOrd="5" destOrd="0" parTransId="{30E7EAA5-00E0-4F6C-B96F-F4637EE6173D}" sibTransId="{E777A363-0969-4D38-B4D6-F066C46BB16D}"/>
    <dgm:cxn modelId="{999A65B9-1ABE-4879-92D5-C78F1D760354}" type="presOf" srcId="{13F3694E-FC34-4D31-9511-A67121A89A3D}" destId="{3155CB8F-C8B9-4FA0-9B6C-FFFAE9D769D0}" srcOrd="0" destOrd="8" presId="urn:microsoft.com/office/officeart/2005/8/layout/chevron2"/>
    <dgm:cxn modelId="{078C3B7B-B35E-4252-8A8D-A8300F79B2A9}" type="presOf" srcId="{8F74D88A-3F9D-461A-9FC0-A2435F4C1665}" destId="{AD19FA36-9C60-4816-88A6-B8BB76BBC74E}" srcOrd="0" destOrd="0" presId="urn:microsoft.com/office/officeart/2005/8/layout/chevron2"/>
    <dgm:cxn modelId="{606EC566-04E5-4692-AFD0-D0CF377C19F6}" srcId="{992CA41B-D6BE-4ADA-B71E-929B87199BEC}" destId="{8CBA3E3E-88B2-4393-BE65-406A72080834}" srcOrd="0" destOrd="0" parTransId="{DFAFEF5B-5DEF-438A-BD0B-F04FF252D11C}" sibTransId="{30B9230C-A59F-428D-82D2-23AB52626788}"/>
    <dgm:cxn modelId="{521BE922-1417-4083-B81A-6758DCB1DD39}" srcId="{A6419637-4943-4246-ABC7-5D747D30EFFF}" destId="{322F3907-28AD-45B2-98B9-8BE23D37359A}" srcOrd="6" destOrd="0" parTransId="{8A2A665B-9E19-4814-AC1C-C295C2ACE2FF}" sibTransId="{DBE34954-C38E-467C-AEFD-A98CA766AD97}"/>
    <dgm:cxn modelId="{D0A77AD7-BFF9-4E62-9181-547397C2DEB2}" type="presOf" srcId="{8CBA3E3E-88B2-4393-BE65-406A72080834}" destId="{3155CB8F-C8B9-4FA0-9B6C-FFFAE9D769D0}" srcOrd="0" destOrd="0" presId="urn:microsoft.com/office/officeart/2005/8/layout/chevron2"/>
    <dgm:cxn modelId="{56FE4115-E59E-4D1A-8D00-4530D46D8425}" srcId="{992CA41B-D6BE-4ADA-B71E-929B87199BEC}" destId="{EFB3DCC5-1429-4A1C-85E4-CDF957FE1B7E}" srcOrd="3" destOrd="0" parTransId="{46115751-3153-4D77-9F5C-073AABF1F272}" sibTransId="{E6FFFE4E-F400-4320-A946-DFA85166FBBD}"/>
    <dgm:cxn modelId="{63053AA6-CDD8-46D4-8FD0-7808BD4E06DB}" type="presOf" srcId="{D1F7D727-AF4B-4EAF-A139-B553772AA79C}" destId="{3E886323-E07D-4232-AE0B-D8C4BA34468A}" srcOrd="0" destOrd="1" presId="urn:microsoft.com/office/officeart/2005/8/layout/chevron2"/>
    <dgm:cxn modelId="{721F539C-65C6-456F-9064-F408C185BCE1}" type="presOf" srcId="{6FD35E97-0D87-48AC-93B4-588D96AFA480}" destId="{9F40DC4C-D6AF-426B-9E04-230DE502EDAF}" srcOrd="0" destOrd="0" presId="urn:microsoft.com/office/officeart/2005/8/layout/chevron2"/>
    <dgm:cxn modelId="{DA7D96DA-E4D3-4A30-8A2D-63E4E1A5FDEC}" srcId="{992CA41B-D6BE-4ADA-B71E-929B87199BEC}" destId="{13F3694E-FC34-4D31-9511-A67121A89A3D}" srcOrd="8" destOrd="0" parTransId="{59F0CEDB-9E97-4CDF-9B1D-D1B3AB3F300E}" sibTransId="{EBDE6D51-6ED2-4E72-90EB-6D972A025AEF}"/>
    <dgm:cxn modelId="{ADF25BB9-9F75-4F3B-8455-3A105BA02EAB}" type="presOf" srcId="{992CA41B-D6BE-4ADA-B71E-929B87199BEC}" destId="{1BDA01E4-DC8B-4B94-99CE-1862093FD6C3}" srcOrd="0" destOrd="0" presId="urn:microsoft.com/office/officeart/2005/8/layout/chevron2"/>
    <dgm:cxn modelId="{0C26E947-1E45-4C51-9BE2-FA3517A60F9D}" srcId="{992CA41B-D6BE-4ADA-B71E-929B87199BEC}" destId="{7C3E0D1E-7BD0-470B-B8C1-DC590AAC430F}" srcOrd="7" destOrd="0" parTransId="{2F1BD6B8-CE42-4000-97C0-9A7735B49DDE}" sibTransId="{3EFBEC7F-8492-4CEA-B10C-DD3B80721602}"/>
    <dgm:cxn modelId="{88D631E3-C0AC-4DAD-A234-1F15DBDBF09A}" srcId="{A6419637-4943-4246-ABC7-5D747D30EFFF}" destId="{05D44D5A-C138-421E-95A2-7EF9A3483534}" srcOrd="7" destOrd="0" parTransId="{A1285785-8D36-49AC-89C4-E6CA298849DE}" sibTransId="{44E5ABEA-F292-4736-B178-854C8E02CFD1}"/>
    <dgm:cxn modelId="{2D03C6A6-05DB-4C8A-A97E-3E68A6755248}" srcId="{992CA41B-D6BE-4ADA-B71E-929B87199BEC}" destId="{620F8D8B-40F1-4045-BBE7-35D70D3C8DC7}" srcOrd="1" destOrd="0" parTransId="{58325153-6C1D-44B1-9BB9-992FA49CD1B1}" sibTransId="{566FAA0D-0D28-435A-B40D-7338EE246393}"/>
    <dgm:cxn modelId="{CE3E66F7-DD97-480E-837B-168390F3580E}" type="presOf" srcId="{E23B57D5-6BA8-43C1-8057-029472D82693}" destId="{D8DC9DE6-4213-4620-9F5C-B8C76318D726}" srcOrd="0" destOrd="0" presId="urn:microsoft.com/office/officeart/2005/8/layout/chevron2"/>
    <dgm:cxn modelId="{03CDB586-95B2-46E7-8168-A2F0EC80911B}" type="presOf" srcId="{84DA83C6-4C7D-4853-B709-281906C91A95}" destId="{3E886323-E07D-4232-AE0B-D8C4BA34468A}" srcOrd="0" destOrd="2" presId="urn:microsoft.com/office/officeart/2005/8/layout/chevron2"/>
    <dgm:cxn modelId="{D031B5E5-26BD-4FAC-B6CA-BE628C4F0EF5}" srcId="{A6419637-4943-4246-ABC7-5D747D30EFFF}" destId="{E23B57D5-6BA8-43C1-8057-029472D82693}" srcOrd="0" destOrd="0" parTransId="{D5C65C84-AE2E-4AA8-9834-FC7821491D39}" sibTransId="{279E9E2F-1B38-40E3-BB7E-463281B37C88}"/>
    <dgm:cxn modelId="{CADC460B-C982-4417-9296-90751EBC0F18}" srcId="{8F74D88A-3F9D-461A-9FC0-A2435F4C1665}" destId="{95B31C0F-1623-41A0-A68B-F328A3DFA07A}" srcOrd="0" destOrd="0" parTransId="{F2C8DB02-E4CE-4B41-8950-9A3EFE77D933}" sibTransId="{62E57D61-E6B2-4C4B-9EB1-628F97DA3DBE}"/>
    <dgm:cxn modelId="{3DC50633-731B-45A2-B356-56C5DFD06CE3}" type="presOf" srcId="{C60A6050-BBA1-4F13-A73D-D6FA8DA00A13}" destId="{3155CB8F-C8B9-4FA0-9B6C-FFFAE9D769D0}" srcOrd="0" destOrd="6" presId="urn:microsoft.com/office/officeart/2005/8/layout/chevron2"/>
    <dgm:cxn modelId="{63BAB6B8-C31E-44AE-B750-7E5C1859B26C}" type="presOf" srcId="{781032EF-CD30-43CA-8DB6-2DD1CB72C0BA}" destId="{D8DC9DE6-4213-4620-9F5C-B8C76318D726}" srcOrd="0" destOrd="2" presId="urn:microsoft.com/office/officeart/2005/8/layout/chevron2"/>
    <dgm:cxn modelId="{0F747EDE-0546-46C7-9D20-34360C6B6B02}" type="presOf" srcId="{EFB3DCC5-1429-4A1C-85E4-CDF957FE1B7E}" destId="{3155CB8F-C8B9-4FA0-9B6C-FFFAE9D769D0}" srcOrd="0" destOrd="3" presId="urn:microsoft.com/office/officeart/2005/8/layout/chevron2"/>
    <dgm:cxn modelId="{B8956728-D2C4-418D-A2B7-8DA97822F141}" srcId="{A6419637-4943-4246-ABC7-5D747D30EFFF}" destId="{D7A73365-E40C-4435-B7BF-47EA936AB11E}" srcOrd="3" destOrd="0" parTransId="{A46DF693-2768-4083-8148-66B06449F2B3}" sibTransId="{A52376D8-FB13-4AED-872A-2FC5CC6B9CF2}"/>
    <dgm:cxn modelId="{6CB417D2-9D37-45EF-AF3A-53A5A9B6E811}" srcId="{A6419637-4943-4246-ABC7-5D747D30EFFF}" destId="{1D275021-EAA9-4AF8-BC69-6249A6978FFB}" srcOrd="4" destOrd="0" parTransId="{29389602-C672-47CA-BFCA-ADA89D1CD72B}" sibTransId="{60DA90A4-79EA-4936-B4C0-2CEB7E5D8CC9}"/>
    <dgm:cxn modelId="{1A821731-EBC6-41E7-9EE3-A70297F6DCE8}" type="presOf" srcId="{D016D77C-7F68-4E92-8FC9-163EB22AFC95}" destId="{3E886323-E07D-4232-AE0B-D8C4BA34468A}" srcOrd="0" destOrd="6" presId="urn:microsoft.com/office/officeart/2005/8/layout/chevron2"/>
    <dgm:cxn modelId="{CC04D73E-B458-4132-AD45-C5D25865BE7E}" srcId="{6FD35E97-0D87-48AC-93B4-588D96AFA480}" destId="{8F74D88A-3F9D-461A-9FC0-A2435F4C1665}" srcOrd="1" destOrd="0" parTransId="{DF7D9E94-A110-4834-BED7-B0CB093612CE}" sibTransId="{82400EE3-B65D-4A20-9F28-5B353DDBA9C2}"/>
    <dgm:cxn modelId="{5E0CCBD1-BBEA-4F8C-8C07-1E9BDC83B4F1}" type="presOf" srcId="{DBBCB4F5-A3DB-4232-B69B-DB3476EB4D17}" destId="{3E886323-E07D-4232-AE0B-D8C4BA34468A}" srcOrd="0" destOrd="7" presId="urn:microsoft.com/office/officeart/2005/8/layout/chevron2"/>
    <dgm:cxn modelId="{FC69261C-5B45-4B5F-9047-3C594B5B5AD3}" type="presOf" srcId="{A53F3FB7-997F-418E-9749-3E434B788B48}" destId="{D8DC9DE6-4213-4620-9F5C-B8C76318D726}" srcOrd="0" destOrd="5" presId="urn:microsoft.com/office/officeart/2005/8/layout/chevron2"/>
    <dgm:cxn modelId="{5690C128-CF35-4C68-B3DC-650FE51FDB73}" type="presOf" srcId="{50A2F211-F723-4E7B-AF2C-11BDD9EE4987}" destId="{3E886323-E07D-4232-AE0B-D8C4BA34468A}" srcOrd="0" destOrd="4" presId="urn:microsoft.com/office/officeart/2005/8/layout/chevron2"/>
    <dgm:cxn modelId="{DCC7BFBE-3CD4-4878-ACA2-6C18F8C7338A}" type="presOf" srcId="{520B8AD2-FE3E-4188-B8E8-A2D11CD1DD39}" destId="{3E886323-E07D-4232-AE0B-D8C4BA34468A}" srcOrd="0" destOrd="5" presId="urn:microsoft.com/office/officeart/2005/8/layout/chevron2"/>
    <dgm:cxn modelId="{6EC24645-82AC-47B9-BE95-E33EF56B3034}" type="presOf" srcId="{1D275021-EAA9-4AF8-BC69-6249A6978FFB}" destId="{D8DC9DE6-4213-4620-9F5C-B8C76318D726}" srcOrd="0" destOrd="4" presId="urn:microsoft.com/office/officeart/2005/8/layout/chevron2"/>
    <dgm:cxn modelId="{4F516D6F-02EE-4861-AA9A-7E792419FCBF}" type="presOf" srcId="{95B31C0F-1623-41A0-A68B-F328A3DFA07A}" destId="{3E886323-E07D-4232-AE0B-D8C4BA34468A}" srcOrd="0" destOrd="0" presId="urn:microsoft.com/office/officeart/2005/8/layout/chevron2"/>
    <dgm:cxn modelId="{856ED2AC-D3ED-4040-8C90-847281CC08C1}" srcId="{95B31C0F-1623-41A0-A68B-F328A3DFA07A}" destId="{84DA83C6-4C7D-4853-B709-281906C91A95}" srcOrd="1" destOrd="0" parTransId="{88D64FAA-ED03-4F9E-81AC-3DB36A31E0EA}" sibTransId="{B1F1939A-4D9E-463C-88DB-703A84C7987E}"/>
    <dgm:cxn modelId="{9566D996-0A4E-4233-92E7-AF667A84B2BF}" srcId="{8F74D88A-3F9D-461A-9FC0-A2435F4C1665}" destId="{DBBCB4F5-A3DB-4232-B69B-DB3476EB4D17}" srcOrd="2" destOrd="0" parTransId="{A5485A7F-11BD-420E-84D1-115985B84B52}" sibTransId="{321C2DF7-4646-4F3C-A088-E39A324D8352}"/>
    <dgm:cxn modelId="{38046647-101E-4BC5-9A8E-EB5ECC0BD1FB}" srcId="{6FD35E97-0D87-48AC-93B4-588D96AFA480}" destId="{992CA41B-D6BE-4ADA-B71E-929B87199BEC}" srcOrd="0" destOrd="0" parTransId="{AB9B5325-82DE-4A11-A328-0CC46D4F2618}" sibTransId="{926B1DD3-C2B4-4079-94BB-72B49CBBBA69}"/>
    <dgm:cxn modelId="{086D855B-A68D-4F70-B6A6-F200AC845A4E}" srcId="{95B31C0F-1623-41A0-A68B-F328A3DFA07A}" destId="{D1F7D727-AF4B-4EAF-A139-B553772AA79C}" srcOrd="0" destOrd="0" parTransId="{B7D4A90A-59BB-4AAF-AE97-BB09334BBF0D}" sibTransId="{5289F8FC-A21C-45B2-A848-EF2549185A3B}"/>
    <dgm:cxn modelId="{0EDA72D6-4A2C-4E33-A270-BB1D3DC3A6B8}" srcId="{A6419637-4943-4246-ABC7-5D747D30EFFF}" destId="{E2FA4B68-0586-4E98-B43C-4799B6A5ABF9}" srcOrd="1" destOrd="0" parTransId="{C0F4D601-B3D2-470D-8DBE-13741EDF190D}" sibTransId="{09896944-4152-453E-A952-885019602530}"/>
    <dgm:cxn modelId="{906C560B-DD98-4650-A81F-D9C9C2128FD1}" type="presOf" srcId="{05D44D5A-C138-421E-95A2-7EF9A3483534}" destId="{D8DC9DE6-4213-4620-9F5C-B8C76318D726}" srcOrd="0" destOrd="7" presId="urn:microsoft.com/office/officeart/2005/8/layout/chevron2"/>
    <dgm:cxn modelId="{EC355C1D-5B40-434C-9153-4545D928A35B}" type="presOf" srcId="{3B09B1CF-3C40-44B8-ADA2-4E7BD6FBE86F}" destId="{3155CB8F-C8B9-4FA0-9B6C-FFFAE9D769D0}" srcOrd="0" destOrd="2" presId="urn:microsoft.com/office/officeart/2005/8/layout/chevron2"/>
    <dgm:cxn modelId="{2CCB5442-A6F4-423E-8AC5-117353F85ADF}" srcId="{992CA41B-D6BE-4ADA-B71E-929B87199BEC}" destId="{3B09B1CF-3C40-44B8-ADA2-4E7BD6FBE86F}" srcOrd="2" destOrd="0" parTransId="{D6B2EFD8-83F0-4373-BE4C-CAC46AAA756D}" sibTransId="{8197B220-9FE3-4E8B-8D59-26250F97F998}"/>
    <dgm:cxn modelId="{587CE62A-801C-4B4A-ACE7-297B9C270DBD}" type="presOf" srcId="{620F8D8B-40F1-4045-BBE7-35D70D3C8DC7}" destId="{3155CB8F-C8B9-4FA0-9B6C-FFFAE9D769D0}" srcOrd="0" destOrd="1" presId="urn:microsoft.com/office/officeart/2005/8/layout/chevron2"/>
    <dgm:cxn modelId="{BB203504-F3EB-4924-8DAA-BC509B4A8EC8}" srcId="{A6419637-4943-4246-ABC7-5D747D30EFFF}" destId="{A53F3FB7-997F-418E-9749-3E434B788B48}" srcOrd="5" destOrd="0" parTransId="{758A0443-E535-45B5-9EEB-EA35446455A9}" sibTransId="{01429B1B-CC7D-42F8-B579-E850B650B634}"/>
    <dgm:cxn modelId="{63477FC1-D516-4AC3-84F1-CC4F939E43D9}" srcId="{992CA41B-D6BE-4ADA-B71E-929B87199BEC}" destId="{C60A6050-BBA1-4F13-A73D-D6FA8DA00A13}" srcOrd="6" destOrd="0" parTransId="{0BE4A52C-29AE-4B56-81EE-C28A86B1ECE8}" sibTransId="{C7945174-1DA5-4BEE-9883-5F332D783740}"/>
    <dgm:cxn modelId="{FEF88585-5227-4E99-A986-4FB5A096A6B8}" type="presOf" srcId="{D0BE4D5E-B501-49DC-B504-DF83A16A4BDA}" destId="{3155CB8F-C8B9-4FA0-9B6C-FFFAE9D769D0}" srcOrd="0" destOrd="5" presId="urn:microsoft.com/office/officeart/2005/8/layout/chevron2"/>
    <dgm:cxn modelId="{7AEA72E0-C05F-4BB5-B736-C9A08C439FC3}" type="presOf" srcId="{7C3E0D1E-7BD0-470B-B8C1-DC590AAC430F}" destId="{3155CB8F-C8B9-4FA0-9B6C-FFFAE9D769D0}" srcOrd="0" destOrd="7" presId="urn:microsoft.com/office/officeart/2005/8/layout/chevron2"/>
    <dgm:cxn modelId="{06C2C156-B0D6-409D-9EBA-DB7B71332922}" type="presOf" srcId="{DEDB6527-101E-4E62-9F96-095182F4B09C}" destId="{3E886323-E07D-4232-AE0B-D8C4BA34468A}" srcOrd="0" destOrd="3" presId="urn:microsoft.com/office/officeart/2005/8/layout/chevron2"/>
    <dgm:cxn modelId="{EEDB11B5-718C-4D34-8808-E469888782C3}" type="presOf" srcId="{E2FA4B68-0586-4E98-B43C-4799B6A5ABF9}" destId="{D8DC9DE6-4213-4620-9F5C-B8C76318D726}" srcOrd="0" destOrd="1" presId="urn:microsoft.com/office/officeart/2005/8/layout/chevron2"/>
    <dgm:cxn modelId="{49D57FA0-BECC-489F-AD9B-05D12CD57BCA}" srcId="{6FD35E97-0D87-48AC-93B4-588D96AFA480}" destId="{A6419637-4943-4246-ABC7-5D747D30EFFF}" srcOrd="2" destOrd="0" parTransId="{1B617C87-A0B0-446E-88BC-E9EB5C469C08}" sibTransId="{DA6D2C30-3787-487E-9A19-9F50548C7C80}"/>
    <dgm:cxn modelId="{A3DDFAE2-0AB0-4841-AB04-E742A504643B}" srcId="{95B31C0F-1623-41A0-A68B-F328A3DFA07A}" destId="{520B8AD2-FE3E-4188-B8E8-A2D11CD1DD39}" srcOrd="4" destOrd="0" parTransId="{505368BC-6F4D-41B7-AE23-304FB12FEAD8}" sibTransId="{F7A4103B-2EBD-409C-AC80-2377820D0831}"/>
    <dgm:cxn modelId="{2A0BE9F7-CF06-48B5-92FD-7AFB45CE5B45}" type="presOf" srcId="{322F3907-28AD-45B2-98B9-8BE23D37359A}" destId="{D8DC9DE6-4213-4620-9F5C-B8C76318D726}" srcOrd="0" destOrd="6" presId="urn:microsoft.com/office/officeart/2005/8/layout/chevron2"/>
    <dgm:cxn modelId="{06C26B5C-A8E8-4F1D-A459-4FE4F28BA5BF}" type="presParOf" srcId="{9F40DC4C-D6AF-426B-9E04-230DE502EDAF}" destId="{2B6C02ED-4DAD-42EE-8489-F12DC02655F2}" srcOrd="0" destOrd="0" presId="urn:microsoft.com/office/officeart/2005/8/layout/chevron2"/>
    <dgm:cxn modelId="{E2DE2D1B-385C-423D-96D5-2B0F7CA8ED05}" type="presParOf" srcId="{2B6C02ED-4DAD-42EE-8489-F12DC02655F2}" destId="{1BDA01E4-DC8B-4B94-99CE-1862093FD6C3}" srcOrd="0" destOrd="0" presId="urn:microsoft.com/office/officeart/2005/8/layout/chevron2"/>
    <dgm:cxn modelId="{9821D044-D3B5-4CBC-AA41-E4CB4564982D}" type="presParOf" srcId="{2B6C02ED-4DAD-42EE-8489-F12DC02655F2}" destId="{3155CB8F-C8B9-4FA0-9B6C-FFFAE9D769D0}" srcOrd="1" destOrd="0" presId="urn:microsoft.com/office/officeart/2005/8/layout/chevron2"/>
    <dgm:cxn modelId="{6B9943FE-2B61-4D12-BA3F-8273DD6C5E64}" type="presParOf" srcId="{9F40DC4C-D6AF-426B-9E04-230DE502EDAF}" destId="{E0AAE9D0-E463-4294-A44B-ABBEF3BBEE73}" srcOrd="1" destOrd="0" presId="urn:microsoft.com/office/officeart/2005/8/layout/chevron2"/>
    <dgm:cxn modelId="{29E633FC-7CD3-4978-A2EF-AE2CDF5CCC28}" type="presParOf" srcId="{9F40DC4C-D6AF-426B-9E04-230DE502EDAF}" destId="{D0EDE7FF-C32F-4E95-8A40-1850787ECED5}" srcOrd="2" destOrd="0" presId="urn:microsoft.com/office/officeart/2005/8/layout/chevron2"/>
    <dgm:cxn modelId="{51A74D95-6D5D-4F64-BFAC-B299D2F2FB90}" type="presParOf" srcId="{D0EDE7FF-C32F-4E95-8A40-1850787ECED5}" destId="{AD19FA36-9C60-4816-88A6-B8BB76BBC74E}" srcOrd="0" destOrd="0" presId="urn:microsoft.com/office/officeart/2005/8/layout/chevron2"/>
    <dgm:cxn modelId="{E1D6A7FB-BC7F-42EB-9884-35D4FE76C950}" type="presParOf" srcId="{D0EDE7FF-C32F-4E95-8A40-1850787ECED5}" destId="{3E886323-E07D-4232-AE0B-D8C4BA34468A}" srcOrd="1" destOrd="0" presId="urn:microsoft.com/office/officeart/2005/8/layout/chevron2"/>
    <dgm:cxn modelId="{5F069C07-52D2-4C64-AB26-378E5A16A873}" type="presParOf" srcId="{9F40DC4C-D6AF-426B-9E04-230DE502EDAF}" destId="{E15F2C93-702E-4729-A713-004A21166173}" srcOrd="3" destOrd="0" presId="urn:microsoft.com/office/officeart/2005/8/layout/chevron2"/>
    <dgm:cxn modelId="{E3279047-9A15-40DD-B476-B81306DFEAD3}" type="presParOf" srcId="{9F40DC4C-D6AF-426B-9E04-230DE502EDAF}" destId="{3952C0C6-BC3E-4E4A-8BDE-8B8F6966135A}" srcOrd="4" destOrd="0" presId="urn:microsoft.com/office/officeart/2005/8/layout/chevron2"/>
    <dgm:cxn modelId="{CCC8A565-22B3-4B1F-BCEF-CF3F5A569FDF}" type="presParOf" srcId="{3952C0C6-BC3E-4E4A-8BDE-8B8F6966135A}" destId="{E6790A0F-49D8-4090-B2C2-E4D2365C9FF8}" srcOrd="0" destOrd="0" presId="urn:microsoft.com/office/officeart/2005/8/layout/chevron2"/>
    <dgm:cxn modelId="{216790C9-173F-4669-9B5F-9FFE142CC6D8}" type="presParOf" srcId="{3952C0C6-BC3E-4E4A-8BDE-8B8F6966135A}" destId="{D8DC9DE6-4213-4620-9F5C-B8C76318D7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A01E4-DC8B-4B94-99CE-1862093FD6C3}">
      <dsp:nvSpPr>
        <dsp:cNvPr id="0" name=""/>
        <dsp:cNvSpPr/>
      </dsp:nvSpPr>
      <dsp:spPr>
        <a:xfrm rot="5400000">
          <a:off x="-314571" y="1005974"/>
          <a:ext cx="2097140" cy="146799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Programa de Emprendimiento e Innovación</a:t>
          </a:r>
          <a:endParaRPr lang="es-SV" sz="1400" kern="1200" dirty="0"/>
        </a:p>
      </dsp:txBody>
      <dsp:txXfrm rot="-5400000">
        <a:off x="0" y="1425402"/>
        <a:ext cx="1467998" cy="629142"/>
      </dsp:txXfrm>
    </dsp:sp>
    <dsp:sp modelId="{3155CB8F-C8B9-4FA0-9B6C-FFFAE9D769D0}">
      <dsp:nvSpPr>
        <dsp:cNvPr id="0" name=""/>
        <dsp:cNvSpPr/>
      </dsp:nvSpPr>
      <dsp:spPr>
        <a:xfrm rot="5400000">
          <a:off x="2383414" y="-636226"/>
          <a:ext cx="2187569" cy="4018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Capacitación en Características Emprendedoras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Asistencia Técnica en la elaboración de Planes de Negocio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Asistencia técnica en gestión empresarial (Estudios de Mercado, </a:t>
          </a:r>
          <a:r>
            <a:rPr lang="es-SV" sz="1050" kern="1200" dirty="0" err="1"/>
            <a:t>facibilidad</a:t>
          </a:r>
          <a:r>
            <a:rPr lang="es-SV" sz="1050" kern="1200" dirty="0"/>
            <a:t> del negocio)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Información y vinculación a servicios financieros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Asistencia técnica y capacitación en diseños artesanales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Formación Vocacional de artesanos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Formación Empresarial de Artesanos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Comercialización de productos artesanales nacionales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Desarrollo de Comunidades Artesanales</a:t>
          </a:r>
        </a:p>
      </dsp:txBody>
      <dsp:txXfrm rot="-5400000">
        <a:off x="1467998" y="385978"/>
        <a:ext cx="3911613" cy="1973993"/>
      </dsp:txXfrm>
    </dsp:sp>
    <dsp:sp modelId="{AD19FA36-9C60-4816-88A6-B8BB76BBC74E}">
      <dsp:nvSpPr>
        <dsp:cNvPr id="0" name=""/>
        <dsp:cNvSpPr/>
      </dsp:nvSpPr>
      <dsp:spPr>
        <a:xfrm rot="5400000">
          <a:off x="-314571" y="3274126"/>
          <a:ext cx="2097140" cy="1467998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Programa de Mejora del Entorno y la Formalización </a:t>
          </a:r>
          <a:endParaRPr lang="es-SV" sz="1400" kern="1200" dirty="0"/>
        </a:p>
      </dsp:txBody>
      <dsp:txXfrm rot="-5400000">
        <a:off x="0" y="3693554"/>
        <a:ext cx="1467998" cy="629142"/>
      </dsp:txXfrm>
    </dsp:sp>
    <dsp:sp modelId="{3E886323-E07D-4232-AE0B-D8C4BA34468A}">
      <dsp:nvSpPr>
        <dsp:cNvPr id="0" name=""/>
        <dsp:cNvSpPr/>
      </dsp:nvSpPr>
      <dsp:spPr>
        <a:xfrm rot="5400000">
          <a:off x="2453984" y="1631925"/>
          <a:ext cx="2046429" cy="4018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Asesoría y facilitación para los diferentes tramites empresariales: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Tramitación de autorización de documentos legales (facturas, comprobantes de crédito fiscal).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Autorizar libros de IVA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Asistencia en el manejo y llenado de facturas y demás documentos tributarios, actualización de notificaciones, registro de control de inventarios y ventas simplificadas.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Diseño de sistema contable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Gestión de la autorización del sistema contable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Inscripción de marca y patentes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Asistencia técnica para el cumplimiento de las obligaciones de índole tributario, mercantil, laboral</a:t>
          </a:r>
        </a:p>
      </dsp:txBody>
      <dsp:txXfrm rot="-5400000">
        <a:off x="1467998" y="2717809"/>
        <a:ext cx="3918503" cy="1846633"/>
      </dsp:txXfrm>
    </dsp:sp>
    <dsp:sp modelId="{E6790A0F-49D8-4090-B2C2-E4D2365C9FF8}">
      <dsp:nvSpPr>
        <dsp:cNvPr id="0" name=""/>
        <dsp:cNvSpPr/>
      </dsp:nvSpPr>
      <dsp:spPr>
        <a:xfrm rot="5400000">
          <a:off x="-314571" y="5424890"/>
          <a:ext cx="2097140" cy="146799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Programa Desarrollo de Tejido Productivo </a:t>
          </a:r>
          <a:endParaRPr lang="es-SV" sz="1400" kern="1200" dirty="0"/>
        </a:p>
      </dsp:txBody>
      <dsp:txXfrm rot="-5400000">
        <a:off x="0" y="5844318"/>
        <a:ext cx="1467998" cy="629142"/>
      </dsp:txXfrm>
    </dsp:sp>
    <dsp:sp modelId="{D8DC9DE6-4213-4620-9F5C-B8C76318D726}">
      <dsp:nvSpPr>
        <dsp:cNvPr id="0" name=""/>
        <dsp:cNvSpPr/>
      </dsp:nvSpPr>
      <dsp:spPr>
        <a:xfrm rot="5400000">
          <a:off x="2571371" y="3782689"/>
          <a:ext cx="1811656" cy="4018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Asistencia técnica, asesoría y capacitación en gestión empresarial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Investigación, innovación, desarrollo Tecnológico y </a:t>
          </a:r>
          <a:r>
            <a:rPr lang="es-SV" sz="1000" kern="1200" dirty="0" err="1"/>
            <a:t>TIC´s</a:t>
          </a:r>
          <a:endParaRPr lang="es-SV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Vinculaciones comerciales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Información, asesoramiento y vinculación financiero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Capacitación en línea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Fomento de la </a:t>
          </a:r>
          <a:r>
            <a:rPr lang="es-SV" sz="1000" kern="1200" dirty="0" err="1"/>
            <a:t>Asociatividad</a:t>
          </a:r>
          <a:r>
            <a:rPr lang="es-SV" sz="1000" kern="1200" dirty="0"/>
            <a:t>, encadenamientos productivos, cadenas de valor y desarrollo de proveedores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Asesoría y capacitación en compras gubernamentales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Asistencia técnica, capacitación en diseños artesanales.</a:t>
          </a:r>
        </a:p>
      </dsp:txBody>
      <dsp:txXfrm rot="-5400000">
        <a:off x="1467999" y="4974499"/>
        <a:ext cx="3929963" cy="163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B686EE-F620-483B-A2E9-8A3614A1F2BC}" type="datetimeFigureOut">
              <a:rPr lang="es-ES"/>
              <a:pPr>
                <a:defRPr/>
              </a:pPr>
              <a:t>24/02/2020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47472F-1501-4E87-B9E9-7E7B61621DD5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SV" altLang="es-US" smtClean="0"/>
              <a:t>Agregar concepto de cada una de ellas</a:t>
            </a:r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AFBBB2-10D5-4183-A4A0-4ED4BBA049EC}" type="slidenum">
              <a:rPr lang="es-SV" altLang="es-US"/>
              <a:pPr eaLnBrk="1" hangingPunct="1"/>
              <a:t>7</a:t>
            </a:fld>
            <a:endParaRPr lang="es-SV" altLang="es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SV" altLang="es-US" smtClean="0"/>
              <a:t>Incorporar internacionalizacion y la cultura de emprendimiento</a:t>
            </a:r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98BC3E-2AB9-4C77-B8FC-CBE1EDC0129C}" type="slidenum">
              <a:rPr lang="es-ES" altLang="es-US"/>
              <a:pPr eaLnBrk="1" hangingPunct="1"/>
              <a:t>12</a:t>
            </a:fld>
            <a:endParaRPr lang="es-ES" altLang="es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SV" altLang="es-US" smtClean="0"/>
              <a:t>Revisión con SEBRAE. Incorporar en base a ejes</a:t>
            </a: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262AD5-04A0-4AB6-94AF-07D99684B225}" type="slidenum">
              <a:rPr lang="es-ES" altLang="es-US"/>
              <a:pPr eaLnBrk="1" hangingPunct="1"/>
              <a:t>13</a:t>
            </a:fld>
            <a:endParaRPr lang="es-ES" altLang="es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s-ES" altLang="es-US" smtClean="0"/>
              <a:t>L</a:t>
            </a:r>
            <a:r>
              <a:rPr kumimoji="1" lang="es-ES_tradnl" altLang="es-US" smtClean="0"/>
              <a:t>os éxitos conseguidos por el </a:t>
            </a:r>
            <a:r>
              <a:rPr kumimoji="1" lang="es-ES_tradnl" altLang="es-US" b="1" smtClean="0"/>
              <a:t>Movimiento de Desarrollo Comunitario  «Un pueblo, Un producto» primero en el Japón y luego en varias regiones del mundo </a:t>
            </a:r>
            <a:r>
              <a:rPr kumimoji="1" lang="es-ES_tradnl" altLang="es-US" smtClean="0"/>
              <a:t>ha suscitado el interés de gobernantes y alcaldes de todo el mundo</a:t>
            </a:r>
            <a:r>
              <a:rPr kumimoji="1" lang="es-ES" altLang="es-US" smtClean="0"/>
              <a:t> quienes ven en este movimiento la alternativa más viable para un desarrollo comunitario sostenible</a:t>
            </a:r>
            <a:endParaRPr lang="es-ES" altLang="es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46C7E2-BCF3-4A50-860A-D42C70F23353}" type="slidenum">
              <a:rPr kumimoji="1" lang="ja-JP" altLang="en-US"/>
              <a:pPr eaLnBrk="1" hangingPunct="1"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Marcador de contenido" descr="anaranjado plantilla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4 Rectángulo"/>
          <p:cNvSpPr/>
          <p:nvPr userDrawn="1"/>
        </p:nvSpPr>
        <p:spPr>
          <a:xfrm>
            <a:off x="-107950" y="6137275"/>
            <a:ext cx="93599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10300"/>
            <a:ext cx="12763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210300"/>
            <a:ext cx="8524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6205538"/>
            <a:ext cx="53800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6472238"/>
            <a:ext cx="446405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C:\Documents and Settings\Edwin Guillen\Mis documentos\2011\UN PUEBLO UN PRODUCTO\01-LOGO-ORIGINAL(OVOP)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6140450"/>
            <a:ext cx="6429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1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AFCB-82F8-4D1C-895E-E2D86EF541BB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385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2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4FDF305-A7D9-41D2-AD43-20D77BDC6AC8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23923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B118-D25E-4994-B4AC-D6B02CDC1D56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65246-92E4-4AAE-BB3A-12CE9A3994F5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0410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E9896-F72A-4680-8499-D7210A5C4D08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3FE2E-68AB-4368-B524-09651785E427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8458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Marcador de contenido" descr="anaranjado plantilla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4 Rectángulo"/>
          <p:cNvSpPr/>
          <p:nvPr userDrawn="1"/>
        </p:nvSpPr>
        <p:spPr>
          <a:xfrm>
            <a:off x="-107950" y="6137275"/>
            <a:ext cx="93599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10300"/>
            <a:ext cx="12763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210300"/>
            <a:ext cx="8524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6205538"/>
            <a:ext cx="53800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6472238"/>
            <a:ext cx="446405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C:\Documents and Settings\Edwin Guillen\Mis documentos\2011\UN PUEBLO UN PRODUCTO\01-LOGO-ORIGINAL(OVOP)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6140450"/>
            <a:ext cx="6429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1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383F-1DFA-4E92-A408-EAC4DA642C19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04DF298-9B9E-4F09-AA61-91EB100954E7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84548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574A3-5BB9-4697-8467-EEC3CF909B09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9B86-D2CB-4073-AFB8-8077A6FF1234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29565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71A2-74DB-4F27-9D8E-2C57EB8EAB95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5C635-5C99-4E7F-86AF-6424D1E2EAE5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3825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0A0A-3414-4A20-B3DC-85E7FF4C24D2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A3398-9B19-49FE-A933-16FA7B5F18F9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16252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D9D66-D4C1-4110-8F4B-AD447108A2C4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6650-8C32-48C0-8567-E2A894EC79CA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4409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637F1-540F-4A8C-AAC9-8B58EF386890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44430-0DDD-451E-82B6-CCA3DFB573C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8057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4E59-07B8-4E41-925E-6224FA281792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1456F-B34E-482E-BF70-D2EBFA812DE3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87780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D261-4FD8-44FB-B3CF-88E30215BB17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8A99B-2B5A-4FC9-B333-FC425F175729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3559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s-SV" altLang="es-US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s-SV" altLang="es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1B558F-8884-4BBC-99E0-5B5F326B7F4E}" type="datetimeFigureOut">
              <a:rPr lang="es-SV"/>
              <a:pPr>
                <a:defRPr/>
              </a:pPr>
              <a:t>24/02/2020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CC15AB8-44E5-41E6-A381-ED17ED41B6B2}" type="slidenum">
              <a:rPr lang="es-SV" altLang="es-US"/>
              <a:pPr/>
              <a:t>‹Nº›</a:t>
            </a:fld>
            <a:endParaRPr lang="es-SV" altLang="es-US"/>
          </a:p>
        </p:txBody>
      </p:sp>
      <p:pic>
        <p:nvPicPr>
          <p:cNvPr id="2055" name="8 Marcador de contenido" descr="anaranjado plantilla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 userDrawn="1"/>
        </p:nvSpPr>
        <p:spPr>
          <a:xfrm>
            <a:off x="-107950" y="6137275"/>
            <a:ext cx="93599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pic>
        <p:nvPicPr>
          <p:cNvPr id="2057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10300"/>
            <a:ext cx="12763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210300"/>
            <a:ext cx="8524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6205538"/>
            <a:ext cx="538003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6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6472238"/>
            <a:ext cx="446405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4" descr="C:\Documents and Settings\Edwin Guillen\Mis documentos\2011\UN PUEBLO UN PRODUCTO\01-LOGO-ORIGINAL(OVOP)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6140450"/>
            <a:ext cx="6429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hotelsalvador.com/javas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hotelsalvador.com/javas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16 Imagen" descr="azul plantilla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0"/>
            <a:ext cx="941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-107950" y="5876925"/>
            <a:ext cx="93599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512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SV" altLang="es-US" smtClean="0"/>
              <a:t> </a:t>
            </a:r>
          </a:p>
        </p:txBody>
      </p:sp>
      <p:sp>
        <p:nvSpPr>
          <p:cNvPr id="14" name="13 Elipse"/>
          <p:cNvSpPr/>
          <p:nvPr/>
        </p:nvSpPr>
        <p:spPr>
          <a:xfrm>
            <a:off x="-214313" y="1714500"/>
            <a:ext cx="3632201" cy="3633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949950"/>
            <a:ext cx="12763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949950"/>
            <a:ext cx="8524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5945188"/>
            <a:ext cx="53800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6211888"/>
            <a:ext cx="446405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5 Título"/>
          <p:cNvSpPr txBox="1">
            <a:spLocks/>
          </p:cNvSpPr>
          <p:nvPr/>
        </p:nvSpPr>
        <p:spPr bwMode="auto">
          <a:xfrm>
            <a:off x="3429000" y="1071563"/>
            <a:ext cx="5715000" cy="500062"/>
          </a:xfrm>
          <a:prstGeom prst="rect">
            <a:avLst/>
          </a:prstGeom>
          <a:solidFill>
            <a:schemeClr val="bg1">
              <a:alpha val="57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70000" lnSpcReduction="20000"/>
          </a:bodyPr>
          <a:lstStyle/>
          <a:p>
            <a:pPr algn="ctr" eaLnBrk="0" hangingPunct="0">
              <a:defRPr/>
            </a:pPr>
            <a:r>
              <a:rPr lang="es-ES" sz="4400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Ministerio de Economía</a:t>
            </a:r>
          </a:p>
        </p:txBody>
      </p:sp>
      <p:sp>
        <p:nvSpPr>
          <p:cNvPr id="19" name="6 Subtítulo"/>
          <p:cNvSpPr>
            <a:spLocks noGrp="1"/>
          </p:cNvSpPr>
          <p:nvPr>
            <p:ph type="subTitle" idx="1"/>
          </p:nvPr>
        </p:nvSpPr>
        <p:spPr>
          <a:xfrm>
            <a:off x="3429000" y="1928813"/>
            <a:ext cx="5715000" cy="1517650"/>
          </a:xfrm>
          <a:solidFill>
            <a:schemeClr val="bg1">
              <a:alpha val="57000"/>
            </a:schemeClr>
          </a:solidFill>
        </p:spPr>
        <p:txBody>
          <a:bodyPr anchor="ctr">
            <a:normAutofit fontScale="90000"/>
          </a:bodyPr>
          <a:lstStyle/>
          <a:p>
            <a:pPr>
              <a:spcBef>
                <a:spcPct val="0"/>
              </a:spcBef>
              <a:defRPr/>
            </a:pPr>
            <a:r>
              <a:rPr lang="es-ES" sz="39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Comisión Nacional para la Micro y Pequeña Empresa</a:t>
            </a:r>
          </a:p>
        </p:txBody>
      </p:sp>
      <p:pic>
        <p:nvPicPr>
          <p:cNvPr id="2" name="8 Grupo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492500"/>
            <a:ext cx="5737225" cy="20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8"/>
          <p:cNvSpPr>
            <a:spLocks noChangeArrowheads="1"/>
          </p:cNvSpPr>
          <p:nvPr/>
        </p:nvSpPr>
        <p:spPr bwMode="auto">
          <a:xfrm>
            <a:off x="611188" y="1700213"/>
            <a:ext cx="7993062" cy="1800225"/>
          </a:xfrm>
          <a:prstGeom prst="rect">
            <a:avLst/>
          </a:prstGeom>
          <a:solidFill>
            <a:srgbClr val="FF9900">
              <a:alpha val="23137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ES" altLang="es-US">
              <a:latin typeface="Tahoma" panose="020B0604030504040204" pitchFamily="34" charset="0"/>
            </a:endParaRPr>
          </a:p>
        </p:txBody>
      </p:sp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2411413" y="1125538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5. Turismo</a:t>
            </a:r>
          </a:p>
        </p:txBody>
      </p:sp>
      <p:pic>
        <p:nvPicPr>
          <p:cNvPr id="13316" name="Picture 9" descr="4ed103004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700213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4" descr="Restaurante Café &quot;El Boton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21653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6" descr="Hotel Casa Antigua Atac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60550"/>
            <a:ext cx="20161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27"/>
          <p:cNvSpPr txBox="1">
            <a:spLocks noChangeArrowheads="1"/>
          </p:cNvSpPr>
          <p:nvPr/>
        </p:nvSpPr>
        <p:spPr bwMode="auto">
          <a:xfrm>
            <a:off x="1042988" y="3716338"/>
            <a:ext cx="7272337" cy="2246312"/>
          </a:xfrm>
          <a:prstGeom prst="rect">
            <a:avLst/>
          </a:prstGeom>
          <a:solidFill>
            <a:srgbClr val="FFFF99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Hoteles/hospedajes  		Restaurantes</a:t>
            </a:r>
          </a:p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Guías turísticos  		Tour-operadoras</a:t>
            </a:r>
          </a:p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Transporte turístico  		Proveedores</a:t>
            </a:r>
          </a:p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Turismo rural, playas 		Turismo de negocios</a:t>
            </a:r>
          </a:p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				y medico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643438" y="357188"/>
            <a:ext cx="38100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300" dirty="0"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Subsectores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350" y="733425"/>
            <a:ext cx="7407275" cy="1327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Programas de Intervención</a:t>
            </a:r>
            <a:br>
              <a:rPr lang="es-ES" sz="40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</a:b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de CONAMYPE</a:t>
            </a:r>
          </a:p>
        </p:txBody>
      </p:sp>
      <p:grpSp>
        <p:nvGrpSpPr>
          <p:cNvPr id="14339" name="10 Grupo"/>
          <p:cNvGrpSpPr>
            <a:grpSpLocks/>
          </p:cNvGrpSpPr>
          <p:nvPr/>
        </p:nvGrpSpPr>
        <p:grpSpPr bwMode="auto">
          <a:xfrm>
            <a:off x="1331913" y="3284538"/>
            <a:ext cx="7056437" cy="1657350"/>
            <a:chOff x="1187624" y="3429000"/>
            <a:chExt cx="7056784" cy="1656184"/>
          </a:xfrm>
        </p:grpSpPr>
        <p:sp>
          <p:nvSpPr>
            <p:cNvPr id="10" name="9 Rectángulo"/>
            <p:cNvSpPr/>
            <p:nvPr/>
          </p:nvSpPr>
          <p:spPr>
            <a:xfrm>
              <a:off x="1187624" y="3429000"/>
              <a:ext cx="7056784" cy="1656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pic>
          <p:nvPicPr>
            <p:cNvPr id="14341" name="6 Imagen" descr="IMG_1875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549013"/>
              <a:ext cx="2016224" cy="13441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2" name="7 Imagen" descr="2006_1121cona21050165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3522186"/>
              <a:ext cx="1944216" cy="137238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3" name="8 Imagen" descr="0 310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3585364"/>
              <a:ext cx="1800200" cy="127073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350" y="115888"/>
            <a:ext cx="7407275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SV" dirty="0" smtClean="0">
                <a:solidFill>
                  <a:schemeClr val="accent5">
                    <a:lumMod val="75000"/>
                  </a:schemeClr>
                </a:solidFill>
              </a:rPr>
              <a:t>Programas CONAMYPE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403350" y="1397000"/>
          <a:ext cx="7416800" cy="4267200"/>
        </p:xfrm>
        <a:graphic>
          <a:graphicData uri="http://schemas.openxmlformats.org/drawingml/2006/table">
            <a:tbl>
              <a:tblPr/>
              <a:tblGrid>
                <a:gridCol w="257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7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1. Programa de emprendimiento e innovación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2. Programa de Desarrollo del Tejido Productivo y Empresarial  Local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3. Programa de Mejora del Entorno y la Formalización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Objetivo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Identificar y desarrollar los emprendimientos territoriales, generando  nuevas empresas, con adecuados niveles de competitividad.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Objetivo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Contribuir al desarrollo del tejido productivo y su integración en la economía territorial, nacional e internacional,</a:t>
                      </a:r>
                      <a:r>
                        <a:rPr kumimoji="0" lang="es-MX" sz="14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 i</a:t>
                      </a: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dentificando y desarrollando el potencial de encadenamiento de las MYPES.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5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Objetivo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La adecuación del marco legal incluyente, proporcionando los incentivos que permitan el desarrollo del segmento,</a:t>
                      </a:r>
                      <a:r>
                        <a:rPr kumimoji="0" lang="es-MX" sz="1400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 mejoren su competitividad</a:t>
                      </a:r>
                      <a:r>
                        <a:rPr kumimoji="0" lang="es-MX" sz="1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 y acceda a nuevos mercados.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925" y="2205038"/>
            <a:ext cx="3600450" cy="18002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Servicios que brinda CONAMYPE</a:t>
            </a:r>
            <a:endParaRPr lang="es-ES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3622104" y="-241226"/>
          <a:ext cx="5486400" cy="748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388" name="13 Grupo"/>
          <p:cNvGrpSpPr>
            <a:grpSpLocks/>
          </p:cNvGrpSpPr>
          <p:nvPr/>
        </p:nvGrpSpPr>
        <p:grpSpPr bwMode="auto">
          <a:xfrm>
            <a:off x="684213" y="6211888"/>
            <a:ext cx="8175625" cy="646112"/>
            <a:chOff x="683568" y="6211669"/>
            <a:chExt cx="8175625" cy="646331"/>
          </a:xfrm>
        </p:grpSpPr>
        <p:grpSp>
          <p:nvGrpSpPr>
            <p:cNvPr id="16389" name="12 Grupo"/>
            <p:cNvGrpSpPr>
              <a:grpSpLocks/>
            </p:cNvGrpSpPr>
            <p:nvPr/>
          </p:nvGrpSpPr>
          <p:grpSpPr bwMode="auto">
            <a:xfrm>
              <a:off x="683568" y="6230937"/>
              <a:ext cx="8175625" cy="627063"/>
              <a:chOff x="683568" y="6230937"/>
              <a:chExt cx="8175625" cy="627063"/>
            </a:xfrm>
          </p:grpSpPr>
          <p:pic>
            <p:nvPicPr>
              <p:cNvPr id="16391" name="Diagrama 6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6230937"/>
                <a:ext cx="8175625" cy="627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" name="9 CuadroTexto"/>
              <p:cNvSpPr txBox="1">
                <a:spLocks noChangeArrowheads="1"/>
              </p:cNvSpPr>
              <p:nvPr/>
            </p:nvSpPr>
            <p:spPr bwMode="auto">
              <a:xfrm>
                <a:off x="1331640" y="6381328"/>
                <a:ext cx="1728192" cy="349702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0" tIns="36000" rIns="36000" bIns="360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sp>
          <p:nvSpPr>
            <p:cNvPr id="16390" name="8 CuadroTexto"/>
            <p:cNvSpPr txBox="1">
              <a:spLocks noChangeArrowheads="1"/>
            </p:cNvSpPr>
            <p:nvPr/>
          </p:nvSpPr>
          <p:spPr bwMode="auto">
            <a:xfrm>
              <a:off x="1034502" y="6211669"/>
              <a:ext cx="22322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SV" altLang="es-US" b="1">
                  <a:solidFill>
                    <a:schemeClr val="bg1"/>
                  </a:solidFill>
                </a:rPr>
                <a:t>mejora de la competitividad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Título"/>
          <p:cNvGrpSpPr>
            <a:grpSpLocks noGrp="1"/>
          </p:cNvGrpSpPr>
          <p:nvPr/>
        </p:nvGrpSpPr>
        <p:grpSpPr bwMode="auto">
          <a:xfrm>
            <a:off x="103188" y="109538"/>
            <a:ext cx="8937625" cy="4773612"/>
            <a:chOff x="65" y="69"/>
            <a:chExt cx="5630" cy="3007"/>
          </a:xfrm>
        </p:grpSpPr>
        <p:pic>
          <p:nvPicPr>
            <p:cNvPr id="17410" name="1 Títul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69"/>
              <a:ext cx="5630" cy="3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2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kumimoji="1" lang="es-ES_tradnl" altLang="ja-JP" sz="2800">
                  <a:latin typeface="Calibri" panose="020F0502020204030204" pitchFamily="34" charset="0"/>
                </a:rPr>
                <a:t>		APOYO AL SECTOR TURISMO</a:t>
              </a:r>
              <a:br>
                <a:rPr kumimoji="1" lang="es-ES_tradnl" altLang="ja-JP" sz="2800">
                  <a:latin typeface="Calibri" panose="020F0502020204030204" pitchFamily="34" charset="0"/>
                </a:rPr>
              </a:br>
              <a:r>
                <a:rPr kumimoji="1" lang="es-ES_tradnl" altLang="ja-JP" sz="2800">
                  <a:latin typeface="Calibri" panose="020F0502020204030204" pitchFamily="34" charset="0"/>
                </a:rPr>
                <a:t/>
              </a:r>
              <a:br>
                <a:rPr kumimoji="1" lang="es-ES_tradnl" altLang="ja-JP" sz="2800">
                  <a:latin typeface="Calibri" panose="020F0502020204030204" pitchFamily="34" charset="0"/>
                </a:rPr>
              </a:br>
              <a:endParaRPr kumimoji="1" lang="ja-JP" altLang="en-US" sz="2800">
                <a:latin typeface="Calibri" panose="020F0502020204030204" pitchFamily="34" charset="0"/>
              </a:endParaRPr>
            </a:p>
          </p:txBody>
        </p:sp>
      </p:grp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001125" cy="147637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kumimoji="1" lang="es-ES" altLang="ja-JP" sz="2800" b="1" dirty="0" smtClean="0">
                <a:solidFill>
                  <a:schemeClr val="accent5">
                    <a:lumMod val="50000"/>
                  </a:schemeClr>
                </a:solidFill>
              </a:rPr>
              <a:t>UNA ESTRATEGIA QUE PRETENDE DISMINUIR LAS BRECHAS SOCIALES Y ECONOMICAS EN LAS COMUNIDADES</a:t>
            </a:r>
            <a:endParaRPr kumimoji="1" lang="ja-JP" alt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6C5678-EE20-4FA5-88E2-6E0BD67A2E26}" type="datetime1">
              <a:rPr lang="en-US" smtClean="0"/>
              <a:pPr>
                <a:defRPr/>
              </a:pPr>
              <a:t>2/24/2020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B00578A-40F9-488D-941A-D1E5E5F17E17}" type="slidenum">
              <a:rPr lang="en-US" altLang="es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14</a:t>
            </a:fld>
            <a:endParaRPr lang="en-US" altLang="es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14375"/>
            <a:ext cx="7821613" cy="4273550"/>
          </a:xfrm>
          <a:prstGeom prst="rect">
            <a:avLst/>
          </a:prstGeom>
          <a:noFill/>
          <a:ln>
            <a:noFill/>
          </a:ln>
          <a:effectLst>
            <a:outerShdw dist="25399" dir="2039986" algn="ctr" rotWithShape="0">
              <a:schemeClr val="bg2">
                <a:alpha val="29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5429250" y="4286250"/>
            <a:ext cx="398463" cy="3175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b="1" dirty="0">
                <a:latin typeface="Calibri" pitchFamily="34" charset="0"/>
              </a:rPr>
              <a:t>3</a:t>
            </a:r>
            <a:endParaRPr lang="es-ES" sz="1400" b="1" dirty="0">
              <a:latin typeface="Calibri" pitchFamily="34" charset="0"/>
            </a:endParaRP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7643813" y="4071938"/>
            <a:ext cx="398462" cy="3175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b="1" dirty="0">
                <a:latin typeface="Calibri" pitchFamily="34" charset="0"/>
              </a:rPr>
              <a:t>5</a:t>
            </a:r>
            <a:endParaRPr lang="es-ES" sz="1400" b="1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5572125" y="3500438"/>
            <a:ext cx="419100" cy="2762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b="1" dirty="0">
                <a:latin typeface="Calibri" pitchFamily="34" charset="0"/>
              </a:rPr>
              <a:t>2</a:t>
            </a:r>
            <a:endParaRPr lang="es-ES" sz="1400" b="1" dirty="0">
              <a:latin typeface="Calibri" pitchFamily="34" charset="0"/>
            </a:endParaRP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7072313" y="3929063"/>
            <a:ext cx="398462" cy="3175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b="1" dirty="0">
                <a:latin typeface="Calibri" pitchFamily="34" charset="0"/>
              </a:rPr>
              <a:t>4</a:t>
            </a:r>
            <a:endParaRPr lang="es-ES" sz="1400" b="1" dirty="0">
              <a:latin typeface="Calibri" pitchFamily="34" charset="0"/>
            </a:endParaRP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6572250" y="2214563"/>
            <a:ext cx="398463" cy="3175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400" b="1" dirty="0">
                <a:latin typeface="Calibri" pitchFamily="34" charset="0"/>
              </a:rPr>
              <a:t>1</a:t>
            </a:r>
            <a:endParaRPr lang="es-ES" sz="1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CuadroTexto"/>
          <p:cNvSpPr txBox="1">
            <a:spLocks noChangeArrowheads="1"/>
          </p:cNvSpPr>
          <p:nvPr/>
        </p:nvSpPr>
        <p:spPr bwMode="auto">
          <a:xfrm>
            <a:off x="5580063" y="4365625"/>
            <a:ext cx="237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SV" altLang="es-US" sz="2800">
                <a:latin typeface="Arial Black" panose="020B0A04020102020204" pitchFamily="34" charset="0"/>
              </a:rPr>
              <a:t>GRACIAS</a:t>
            </a:r>
          </a:p>
        </p:txBody>
      </p:sp>
      <p:pic>
        <p:nvPicPr>
          <p:cNvPr id="18435" name="Picture 9" descr="4ed103004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43063"/>
            <a:ext cx="5653088" cy="4240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SV" sz="32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  <a:ea typeface="Calibri" pitchFamily="34" charset="0"/>
                <a:cs typeface="Arial" pitchFamily="34" charset="0"/>
              </a:rPr>
              <a:t>Clasificación de las empresas según Segmento Empresarial</a:t>
            </a:r>
            <a:endParaRPr lang="es-ES" sz="3200" dirty="0">
              <a:solidFill>
                <a:schemeClr val="accent5">
                  <a:lumMod val="75000"/>
                </a:schemeClr>
              </a:solidFill>
              <a:latin typeface="Century" pitchFamily="18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1026" name="Object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1649413"/>
            <a:ext cx="6777038" cy="40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827088" y="1341438"/>
            <a:ext cx="3673475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Misión de CONAMYPE</a:t>
            </a:r>
            <a:endParaRPr lang="es-SV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type="subTitle" idx="1"/>
          </p:nvPr>
        </p:nvSpPr>
        <p:spPr>
          <a:xfrm>
            <a:off x="4330700" y="1412875"/>
            <a:ext cx="4778375" cy="4368800"/>
          </a:xfr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>
              <a:spcBef>
                <a:spcPct val="0"/>
              </a:spcBef>
              <a:defRPr/>
            </a:pPr>
            <a:r>
              <a:rPr lang="es-SV" sz="20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Fortalecer y desarrollar a la micro y pequeña empresa para lograr un desarrollo económico justo, democrático, sostenible  y con enfoque de género a nivel territorial</a:t>
            </a:r>
            <a:r>
              <a:rPr lang="es-SV" sz="200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, con el fin de crear sinergias que potencian la competitividad y contribuir activamente al crecimiento del país a través de la generación de empleo e ingresos..</a:t>
            </a:r>
            <a:endParaRPr lang="es-SV" sz="2000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2292" name="3 Marcador de número de diapositiva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75CF6C1-3878-46F8-BC1E-AD796CDEE71F}" type="slidenum">
              <a:rPr lang="es-ES" altLang="es-US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es-ES" altLang="es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928688" y="647700"/>
            <a:ext cx="4003675" cy="5229225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Visión de CONAMYPE</a:t>
            </a:r>
            <a:endParaRPr lang="es-SV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type="subTitle" idx="1"/>
          </p:nvPr>
        </p:nvSpPr>
        <p:spPr>
          <a:xfrm>
            <a:off x="4932363" y="1125538"/>
            <a:ext cx="4032250" cy="4606925"/>
          </a:xfr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342900" indent="-342900">
              <a:spcBef>
                <a:spcPct val="0"/>
              </a:spcBef>
              <a:defRPr/>
            </a:pPr>
            <a:r>
              <a:rPr lang="es-SV" sz="28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Ser una institución gestora, dinámica, innovadora, orientadora, que genera conocimiento y propone políticas encaminadas a fortalecer y desarrollar a la MYPE.</a:t>
            </a:r>
          </a:p>
        </p:txBody>
      </p:sp>
      <p:sp>
        <p:nvSpPr>
          <p:cNvPr id="12292" name="3 Marcador de número de diapositiva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631C566-A2F1-4190-A75D-4C29CA94E64F}" type="slidenum">
              <a:rPr lang="es-ES" altLang="es-US" sz="1200">
                <a:solidFill>
                  <a:srgbClr val="898989"/>
                </a:solidFill>
              </a:rPr>
              <a:pPr algn="r" eaLnBrk="1" hangingPunct="1"/>
              <a:t>4</a:t>
            </a:fld>
            <a:endParaRPr lang="es-ES" altLang="es-US" sz="1200">
              <a:solidFill>
                <a:srgbClr val="898989"/>
              </a:solidFill>
            </a:endParaRPr>
          </a:p>
        </p:txBody>
      </p:sp>
      <p:grpSp>
        <p:nvGrpSpPr>
          <p:cNvPr id="7173" name="5 Grupo"/>
          <p:cNvGrpSpPr>
            <a:grpSpLocks/>
          </p:cNvGrpSpPr>
          <p:nvPr/>
        </p:nvGrpSpPr>
        <p:grpSpPr bwMode="auto">
          <a:xfrm>
            <a:off x="1187450" y="5949950"/>
            <a:ext cx="7669213" cy="677863"/>
            <a:chOff x="1187624" y="5949280"/>
            <a:chExt cx="7668344" cy="677952"/>
          </a:xfrm>
        </p:grpSpPr>
        <p:pic>
          <p:nvPicPr>
            <p:cNvPr id="7174" name="5 Imagen" descr="logo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20609"/>
              <a:ext cx="1331640" cy="53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6 Imagen" descr="Minec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949280"/>
              <a:ext cx="1092153" cy="67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2957513" cy="378618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Objetivo General</a:t>
            </a:r>
            <a:endParaRPr lang="es-SV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3214688" y="857250"/>
            <a:ext cx="5000625" cy="4800600"/>
          </a:xfrm>
          <a:solidFill>
            <a:schemeClr val="accent1">
              <a:lumMod val="20000"/>
              <a:lumOff val="80000"/>
              <a:alpha val="26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ct val="0"/>
              </a:spcBef>
              <a:defRPr/>
            </a:pPr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Contribuir al desarrollo de la micro y pequeña empresa como segmento generador de empleo masivo e ingresos, como fuente de oportunidades de progreso, dinamizador del mercado interno y externo, contribuyente emprendedor del desarrollo sostenible</a:t>
            </a:r>
            <a:endParaRPr lang="es-SV" sz="2800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3316" name="3 Marcador de número de diapositiva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B559646-F758-4BB3-98AA-891D243AA2E1}" type="slidenum">
              <a:rPr lang="es-ES" altLang="es-US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s-ES" altLang="es-US" sz="1200">
              <a:solidFill>
                <a:srgbClr val="898989"/>
              </a:solidFill>
            </a:endParaRPr>
          </a:p>
        </p:txBody>
      </p:sp>
      <p:grpSp>
        <p:nvGrpSpPr>
          <p:cNvPr id="8197" name="5 Grupo"/>
          <p:cNvGrpSpPr>
            <a:grpSpLocks/>
          </p:cNvGrpSpPr>
          <p:nvPr/>
        </p:nvGrpSpPr>
        <p:grpSpPr bwMode="auto">
          <a:xfrm>
            <a:off x="1187450" y="5949950"/>
            <a:ext cx="7669213" cy="677863"/>
            <a:chOff x="1187624" y="5949280"/>
            <a:chExt cx="7668344" cy="677952"/>
          </a:xfrm>
        </p:grpSpPr>
        <p:pic>
          <p:nvPicPr>
            <p:cNvPr id="8198" name="5 Imagen" descr="logo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20609"/>
              <a:ext cx="1331640" cy="53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6 Imagen" descr="Minec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949280"/>
              <a:ext cx="1092153" cy="67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100388" cy="14700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Objetivo Estratégico</a:t>
            </a:r>
            <a:endParaRPr lang="es-SV" sz="4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3286125" y="642938"/>
            <a:ext cx="4910138" cy="5286375"/>
          </a:xfrm>
          <a:solidFill>
            <a:schemeClr val="accent1">
              <a:lumMod val="20000"/>
              <a:lumOff val="80000"/>
              <a:alpha val="26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ct val="0"/>
              </a:spcBef>
              <a:defRPr/>
            </a:pPr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Contribuir al desarrollo de tejidos productivos y empresariales en el territorio, enfatizando en el fortalecimiento de cadenas productivas con enfoque de valor y todo proceso asociativo que contribuye a la competitividad de las MYPES; con el propósito de que puedan integrarse a la economía territorial, nacional e internacional</a:t>
            </a:r>
            <a:endParaRPr lang="es-SV" sz="2800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3316" name="3 Marcador de número de diapositiva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E411901-A689-4893-B6F5-A5897E2DE435}" type="slidenum">
              <a:rPr lang="es-ES" altLang="es-US" sz="1200">
                <a:solidFill>
                  <a:srgbClr val="898989"/>
                </a:solidFill>
              </a:rPr>
              <a:pPr algn="r" eaLnBrk="1" hangingPunct="1"/>
              <a:t>6</a:t>
            </a:fld>
            <a:endParaRPr lang="es-ES" altLang="es-US" sz="1200">
              <a:solidFill>
                <a:srgbClr val="898989"/>
              </a:solidFill>
            </a:endParaRPr>
          </a:p>
        </p:txBody>
      </p:sp>
      <p:grpSp>
        <p:nvGrpSpPr>
          <p:cNvPr id="9221" name="5 Grupo"/>
          <p:cNvGrpSpPr>
            <a:grpSpLocks/>
          </p:cNvGrpSpPr>
          <p:nvPr/>
        </p:nvGrpSpPr>
        <p:grpSpPr bwMode="auto">
          <a:xfrm>
            <a:off x="1187450" y="5949950"/>
            <a:ext cx="7669213" cy="677863"/>
            <a:chOff x="1187624" y="5949280"/>
            <a:chExt cx="7668344" cy="677952"/>
          </a:xfrm>
        </p:grpSpPr>
        <p:pic>
          <p:nvPicPr>
            <p:cNvPr id="9222" name="5 Imagen" descr="logo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20609"/>
              <a:ext cx="1331640" cy="53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6 Imagen" descr="Minec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949280"/>
              <a:ext cx="1092153" cy="67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7675" y="0"/>
            <a:ext cx="3600450" cy="792163"/>
          </a:xfrm>
        </p:spPr>
        <p:txBody>
          <a:bodyPr/>
          <a:lstStyle/>
          <a:p>
            <a:pPr>
              <a:defRPr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Grupos Meta</a:t>
            </a:r>
            <a:endParaRPr lang="es-ES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3" name="Picture 4" descr="1435761093_935c9278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173663"/>
            <a:ext cx="2159000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artesani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73663"/>
            <a:ext cx="2160588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artesania+de+Ilobasc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5173663"/>
            <a:ext cx="153511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 descr="284317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173663"/>
            <a:ext cx="19446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500063" y="642938"/>
            <a:ext cx="8643937" cy="4357687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indent="-283464" algn="just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SV" b="1" u="sng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Microempresa de subsistencia</a:t>
            </a:r>
            <a:r>
              <a:rPr lang="es-SV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: Toda persona que desarrolla una actividad económica en forma independiente, en un local fijo o de forma ambulante, con ventas brutas anuales  de $1 a $5,715 y sin trabajadores remunerados</a:t>
            </a:r>
          </a:p>
          <a:p>
            <a:pPr indent="-283464" algn="just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s-SV" dirty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  <a:p>
            <a:pPr indent="-283464" algn="just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SV" b="1" u="sng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Microempresas</a:t>
            </a:r>
            <a:r>
              <a:rPr lang="es-SV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: Persona natural o jurídica que opera en el mercado produciendo y/o comercializando bienes o servicios por riesgo propio, con un nivel de ventas brutas anuales de $5,715.01 hasta $100,000 y de 1 hasta 10 trabajadores remunerados</a:t>
            </a:r>
          </a:p>
          <a:p>
            <a:pPr indent="-283464" algn="just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s-SV" dirty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  <a:p>
            <a:pPr indent="-283464" algn="just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SV" b="1" u="sng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Pequeñas empresas</a:t>
            </a:r>
            <a:r>
              <a:rPr lang="es-SV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: Persona natural o jurídica que opera en el mercado produciendo y/o comercializando bienes o servicios por riesgo propio, a través de una unidad organizativa, con un con un nivel de ventas brutas anuales de $100,000.01hasta $1,000,000; y hasta 50 trabajadores remunerados.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908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Grupo Meta</a:t>
            </a:r>
            <a:endParaRPr lang="es-ES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1267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US"/>
          </a:p>
        </p:txBody>
      </p:sp>
      <p:sp>
        <p:nvSpPr>
          <p:cNvPr id="1126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US"/>
          </a:p>
        </p:txBody>
      </p:sp>
      <p:grpSp>
        <p:nvGrpSpPr>
          <p:cNvPr id="11269" name="63 Grupo"/>
          <p:cNvGrpSpPr>
            <a:grpSpLocks/>
          </p:cNvGrpSpPr>
          <p:nvPr/>
        </p:nvGrpSpPr>
        <p:grpSpPr bwMode="auto">
          <a:xfrm>
            <a:off x="1811338" y="620713"/>
            <a:ext cx="6577012" cy="4192587"/>
            <a:chOff x="1524000" y="1268760"/>
            <a:chExt cx="6576392" cy="4192240"/>
          </a:xfrm>
        </p:grpSpPr>
        <p:pic>
          <p:nvPicPr>
            <p:cNvPr id="57" name="56 Diagrama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4888" y="1263743"/>
              <a:ext cx="6619632" cy="4205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57 CuadroTexto"/>
            <p:cNvSpPr txBox="1"/>
            <p:nvPr/>
          </p:nvSpPr>
          <p:spPr>
            <a:xfrm>
              <a:off x="1547810" y="4508579"/>
              <a:ext cx="1728625" cy="9238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SV" dirty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Microempresa de subsistencia</a:t>
              </a: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3635176" y="4787956"/>
              <a:ext cx="1728624" cy="369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SV" dirty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Microempresa</a:t>
              </a: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5795559" y="4654617"/>
              <a:ext cx="1512745" cy="6460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SV" dirty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Pequeña Empresa</a:t>
              </a:r>
            </a:p>
          </p:txBody>
        </p:sp>
        <p:sp>
          <p:nvSpPr>
            <p:cNvPr id="61" name="60 Flecha abajo"/>
            <p:cNvSpPr/>
            <p:nvPr/>
          </p:nvSpPr>
          <p:spPr>
            <a:xfrm>
              <a:off x="2124018" y="4149834"/>
              <a:ext cx="503190" cy="21588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SV"/>
            </a:p>
          </p:txBody>
        </p:sp>
        <p:sp>
          <p:nvSpPr>
            <p:cNvPr id="62" name="61 Flecha abajo"/>
            <p:cNvSpPr/>
            <p:nvPr/>
          </p:nvSpPr>
          <p:spPr>
            <a:xfrm>
              <a:off x="4284402" y="4221266"/>
              <a:ext cx="503191" cy="21588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SV"/>
            </a:p>
          </p:txBody>
        </p:sp>
        <p:sp>
          <p:nvSpPr>
            <p:cNvPr id="63" name="62 Flecha abajo"/>
            <p:cNvSpPr/>
            <p:nvPr/>
          </p:nvSpPr>
          <p:spPr>
            <a:xfrm>
              <a:off x="6371768" y="4221266"/>
              <a:ext cx="504777" cy="21588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SV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908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rPr>
              <a:t>Sectores Económicos Priorizados</a:t>
            </a:r>
            <a:endParaRPr lang="es-ES" dirty="0" smtClean="0">
              <a:solidFill>
                <a:schemeClr val="accent5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2291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US"/>
          </a:p>
        </p:txBody>
      </p:sp>
      <p:sp>
        <p:nvSpPr>
          <p:cNvPr id="1229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US"/>
          </a:p>
        </p:txBody>
      </p:sp>
      <p:grpSp>
        <p:nvGrpSpPr>
          <p:cNvPr id="12293" name="Group 1"/>
          <p:cNvGrpSpPr>
            <a:grpSpLocks noChangeAspect="1"/>
          </p:cNvGrpSpPr>
          <p:nvPr/>
        </p:nvGrpSpPr>
        <p:grpSpPr bwMode="auto">
          <a:xfrm>
            <a:off x="1835150" y="1412875"/>
            <a:ext cx="5611813" cy="4397375"/>
            <a:chOff x="1721" y="4816"/>
            <a:chExt cx="8838" cy="6925"/>
          </a:xfrm>
        </p:grpSpPr>
        <p:sp>
          <p:nvSpPr>
            <p:cNvPr id="12294" name="AutoShape 45"/>
            <p:cNvSpPr>
              <a:spLocks noChangeAspect="1" noChangeArrowheads="1" noTextEdit="1"/>
            </p:cNvSpPr>
            <p:nvPr/>
          </p:nvSpPr>
          <p:spPr bwMode="auto">
            <a:xfrm>
              <a:off x="1721" y="4816"/>
              <a:ext cx="8838" cy="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US"/>
            </a:p>
          </p:txBody>
        </p:sp>
        <p:grpSp>
          <p:nvGrpSpPr>
            <p:cNvPr id="12295" name="16 Grupo"/>
            <p:cNvGrpSpPr>
              <a:grpSpLocks/>
            </p:cNvGrpSpPr>
            <p:nvPr/>
          </p:nvGrpSpPr>
          <p:grpSpPr bwMode="auto">
            <a:xfrm>
              <a:off x="7323" y="5890"/>
              <a:ext cx="515" cy="540"/>
              <a:chOff x="3260579" y="630344"/>
              <a:chExt cx="255583" cy="325487"/>
            </a:xfrm>
          </p:grpSpPr>
          <p:sp>
            <p:nvSpPr>
              <p:cNvPr id="2076" name="53 Flecha derecha"/>
              <p:cNvSpPr/>
              <p:nvPr/>
            </p:nvSpPr>
            <p:spPr>
              <a:xfrm rot="1542857">
                <a:off x="3260985" y="630947"/>
                <a:ext cx="255597" cy="325487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37" name="Flecha derecha 6"/>
              <p:cNvSpPr>
                <a:spLocks noChangeArrowheads="1"/>
              </p:cNvSpPr>
              <p:nvPr/>
            </p:nvSpPr>
            <p:spPr bwMode="auto">
              <a:xfrm rot="1542857">
                <a:off x="3264283" y="679842"/>
                <a:ext cx="179032" cy="194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grpSp>
          <p:nvGrpSpPr>
            <p:cNvPr id="12296" name="17 Grupo"/>
            <p:cNvGrpSpPr>
              <a:grpSpLocks/>
            </p:cNvGrpSpPr>
            <p:nvPr/>
          </p:nvGrpSpPr>
          <p:grpSpPr bwMode="auto">
            <a:xfrm>
              <a:off x="7838" y="5592"/>
              <a:ext cx="2146" cy="1601"/>
              <a:chOff x="3564374" y="627859"/>
              <a:chExt cx="964406" cy="964406"/>
            </a:xfrm>
          </p:grpSpPr>
          <p:sp>
            <p:nvSpPr>
              <p:cNvPr id="12334" name="51 Elipse"/>
              <p:cNvSpPr>
                <a:spLocks noChangeArrowheads="1"/>
              </p:cNvSpPr>
              <p:nvPr/>
            </p:nvSpPr>
            <p:spPr bwMode="auto">
              <a:xfrm>
                <a:off x="3564374" y="627859"/>
                <a:ext cx="964406" cy="964406"/>
              </a:xfrm>
              <a:prstGeom prst="ellipse">
                <a:avLst/>
              </a:prstGeom>
              <a:solidFill>
                <a:srgbClr val="00B0F0">
                  <a:alpha val="38823"/>
                </a:srgbClr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  <p:sp>
            <p:nvSpPr>
              <p:cNvPr id="12335" name="Elipse 8"/>
              <p:cNvSpPr>
                <a:spLocks noChangeArrowheads="1"/>
              </p:cNvSpPr>
              <p:nvPr/>
            </p:nvSpPr>
            <p:spPr bwMode="auto">
              <a:xfrm>
                <a:off x="3635871" y="769031"/>
                <a:ext cx="786459" cy="682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890" tIns="8890" rIns="8890" bIns="8890" anchor="ctr"/>
              <a:lstStyle>
                <a:lvl1pPr indent="4508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/>
                <a:r>
                  <a:rPr lang="es-SV" altLang="es-US" sz="110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3. </a:t>
                </a:r>
                <a:endParaRPr lang="es-SV" altLang="es-US" sz="80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s-SV" altLang="es-US" sz="110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Tecnología de información y comunicaciones</a:t>
                </a:r>
                <a:endParaRPr lang="es-SV" altLang="es-US"/>
              </a:p>
            </p:txBody>
          </p:sp>
        </p:grpSp>
        <p:grpSp>
          <p:nvGrpSpPr>
            <p:cNvPr id="12297" name="18 Grupo"/>
            <p:cNvGrpSpPr>
              <a:grpSpLocks/>
            </p:cNvGrpSpPr>
            <p:nvPr/>
          </p:nvGrpSpPr>
          <p:grpSpPr bwMode="auto">
            <a:xfrm>
              <a:off x="8907" y="7358"/>
              <a:ext cx="658" cy="425"/>
              <a:chOff x="4043177" y="1680403"/>
              <a:chExt cx="325487" cy="255583"/>
            </a:xfrm>
          </p:grpSpPr>
          <p:sp>
            <p:nvSpPr>
              <p:cNvPr id="2073" name="49 Flecha derecha"/>
              <p:cNvSpPr/>
              <p:nvPr/>
            </p:nvSpPr>
            <p:spPr>
              <a:xfrm rot="4628571">
                <a:off x="4076218" y="1644362"/>
                <a:ext cx="258590" cy="32525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33" name="Flecha derecha 10"/>
              <p:cNvSpPr>
                <a:spLocks noChangeArrowheads="1"/>
              </p:cNvSpPr>
              <p:nvPr/>
            </p:nvSpPr>
            <p:spPr bwMode="auto">
              <a:xfrm rot="4628571">
                <a:off x="4108976" y="1672813"/>
                <a:ext cx="177861" cy="196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grpSp>
          <p:nvGrpSpPr>
            <p:cNvPr id="7" name="19 Grupo"/>
            <p:cNvGrpSpPr>
              <a:grpSpLocks/>
            </p:cNvGrpSpPr>
            <p:nvPr/>
          </p:nvGrpSpPr>
          <p:grpSpPr bwMode="auto">
            <a:xfrm>
              <a:off x="8540" y="7966"/>
              <a:ext cx="1944" cy="1601"/>
              <a:chOff x="3886281" y="2038229"/>
              <a:chExt cx="964406" cy="96440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" name="47 Elipse"/>
              <p:cNvSpPr>
                <a:spLocks noChangeArrowheads="1"/>
              </p:cNvSpPr>
              <p:nvPr/>
            </p:nvSpPr>
            <p:spPr bwMode="auto">
              <a:xfrm>
                <a:off x="3886281" y="2038229"/>
                <a:ext cx="964406" cy="964406"/>
              </a:xfrm>
              <a:prstGeom prst="ellipse">
                <a:avLst/>
              </a:prstGeom>
              <a:grpFill/>
              <a:ln w="254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7" name="Elipse 12"/>
              <p:cNvSpPr>
                <a:spLocks noChangeArrowheads="1"/>
              </p:cNvSpPr>
              <p:nvPr/>
            </p:nvSpPr>
            <p:spPr bwMode="auto">
              <a:xfrm>
                <a:off x="4027684" y="2179632"/>
                <a:ext cx="681599" cy="681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8890" tIns="8890" rIns="8890" bIns="889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SV" sz="1200" b="1">
                    <a:solidFill>
                      <a:srgbClr val="000000"/>
                    </a:solidFill>
                    <a:latin typeface="Calibri" pitchFamily="34" charset="0"/>
                    <a:cs typeface="+mn-cs"/>
                  </a:rPr>
                  <a:t>4. Química farmacéutica</a:t>
                </a:r>
                <a:endParaRPr lang="es-MX" sz="1200">
                  <a:solidFill>
                    <a:srgbClr val="FFFFFF"/>
                  </a:solidFill>
                  <a:latin typeface="Calibri" pitchFamily="34" charset="0"/>
                  <a:cs typeface="+mn-cs"/>
                </a:endParaRPr>
              </a:p>
            </p:txBody>
          </p:sp>
        </p:grpSp>
        <p:grpSp>
          <p:nvGrpSpPr>
            <p:cNvPr id="12299" name="20 Grupo"/>
            <p:cNvGrpSpPr>
              <a:grpSpLocks/>
            </p:cNvGrpSpPr>
            <p:nvPr/>
          </p:nvGrpSpPr>
          <p:grpSpPr bwMode="auto">
            <a:xfrm>
              <a:off x="9211" y="9630"/>
              <a:ext cx="658" cy="425"/>
              <a:chOff x="3759268" y="2952499"/>
              <a:chExt cx="325487" cy="255583"/>
            </a:xfrm>
          </p:grpSpPr>
          <p:sp>
            <p:nvSpPr>
              <p:cNvPr id="2071" name="45 Flecha derecha"/>
              <p:cNvSpPr/>
              <p:nvPr/>
            </p:nvSpPr>
            <p:spPr>
              <a:xfrm rot="7714286">
                <a:off x="3794315" y="2918263"/>
                <a:ext cx="255583" cy="32525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31" name="Flecha derecha 14"/>
              <p:cNvSpPr>
                <a:spLocks noChangeArrowheads="1"/>
              </p:cNvSpPr>
              <p:nvPr/>
            </p:nvSpPr>
            <p:spPr bwMode="auto">
              <a:xfrm rot="-3085714">
                <a:off x="3856376" y="2951634"/>
                <a:ext cx="179356" cy="196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grpSp>
          <p:nvGrpSpPr>
            <p:cNvPr id="9" name="21 Grupo"/>
            <p:cNvGrpSpPr>
              <a:grpSpLocks/>
            </p:cNvGrpSpPr>
            <p:nvPr/>
          </p:nvGrpSpPr>
          <p:grpSpPr bwMode="auto">
            <a:xfrm>
              <a:off x="8017" y="10104"/>
              <a:ext cx="1948" cy="1605"/>
              <a:chOff x="2984316" y="3169257"/>
              <a:chExt cx="964406" cy="964406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29" name="43 Elipse"/>
              <p:cNvSpPr>
                <a:spLocks noChangeArrowheads="1"/>
              </p:cNvSpPr>
              <p:nvPr/>
            </p:nvSpPr>
            <p:spPr bwMode="auto">
              <a:xfrm>
                <a:off x="2984316" y="3169257"/>
                <a:ext cx="964406" cy="964406"/>
              </a:xfrm>
              <a:prstGeom prst="ellipse">
                <a:avLst/>
              </a:prstGeom>
              <a:grpFill/>
              <a:ln w="254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048" name="Elipse 16"/>
              <p:cNvSpPr>
                <a:spLocks noChangeArrowheads="1"/>
              </p:cNvSpPr>
              <p:nvPr/>
            </p:nvSpPr>
            <p:spPr bwMode="auto">
              <a:xfrm>
                <a:off x="3125488" y="3310428"/>
                <a:ext cx="682063" cy="6820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8890" tIns="8890" rIns="8890" bIns="889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SV" sz="1200" b="1">
                    <a:solidFill>
                      <a:srgbClr val="000000"/>
                    </a:solidFill>
                    <a:latin typeface="Calibri" pitchFamily="34" charset="0"/>
                    <a:cs typeface="+mn-cs"/>
                  </a:rPr>
                  <a:t>5.  Turismo</a:t>
                </a:r>
                <a:endParaRPr lang="es-MX" sz="1200">
                  <a:solidFill>
                    <a:srgbClr val="FFFFFF"/>
                  </a:solidFill>
                  <a:latin typeface="Calibri" pitchFamily="34" charset="0"/>
                  <a:cs typeface="+mn-cs"/>
                </a:endParaRPr>
              </a:p>
            </p:txBody>
          </p:sp>
        </p:grpSp>
        <p:grpSp>
          <p:nvGrpSpPr>
            <p:cNvPr id="12301" name="24 Grupo"/>
            <p:cNvGrpSpPr>
              <a:grpSpLocks/>
            </p:cNvGrpSpPr>
            <p:nvPr/>
          </p:nvGrpSpPr>
          <p:grpSpPr bwMode="auto">
            <a:xfrm>
              <a:off x="4184" y="10518"/>
              <a:ext cx="656" cy="422"/>
              <a:chOff x="1410663" y="2963810"/>
              <a:chExt cx="325487" cy="255583"/>
            </a:xfrm>
          </p:grpSpPr>
          <p:sp>
            <p:nvSpPr>
              <p:cNvPr id="2069" name="37 Flecha derecha"/>
              <p:cNvSpPr/>
              <p:nvPr/>
            </p:nvSpPr>
            <p:spPr>
              <a:xfrm rot="13885714">
                <a:off x="1445666" y="2928932"/>
                <a:ext cx="255885" cy="326250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29" name="Flecha derecha 22"/>
              <p:cNvSpPr>
                <a:spLocks noChangeArrowheads="1"/>
              </p:cNvSpPr>
              <p:nvPr/>
            </p:nvSpPr>
            <p:spPr bwMode="auto">
              <a:xfrm rot="3085714">
                <a:off x="1507243" y="3023654"/>
                <a:ext cx="180412" cy="196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grpSp>
          <p:nvGrpSpPr>
            <p:cNvPr id="12302" name="25 Grupo"/>
            <p:cNvGrpSpPr>
              <a:grpSpLocks/>
            </p:cNvGrpSpPr>
            <p:nvPr/>
          </p:nvGrpSpPr>
          <p:grpSpPr bwMode="auto">
            <a:xfrm>
              <a:off x="2114" y="8342"/>
              <a:ext cx="2249" cy="1599"/>
              <a:chOff x="635711" y="2038229"/>
              <a:chExt cx="964406" cy="964406"/>
            </a:xfrm>
          </p:grpSpPr>
          <p:sp>
            <p:nvSpPr>
              <p:cNvPr id="12326" name="35 Elipse"/>
              <p:cNvSpPr>
                <a:spLocks noChangeArrowheads="1"/>
              </p:cNvSpPr>
              <p:nvPr/>
            </p:nvSpPr>
            <p:spPr bwMode="auto">
              <a:xfrm>
                <a:off x="635711" y="2038229"/>
                <a:ext cx="964406" cy="964406"/>
              </a:xfrm>
              <a:prstGeom prst="ellipse">
                <a:avLst/>
              </a:prstGeom>
              <a:solidFill>
                <a:srgbClr val="339966">
                  <a:alpha val="45882"/>
                </a:srgbClr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  <p:sp>
            <p:nvSpPr>
              <p:cNvPr id="12327" name="Elipse 24"/>
              <p:cNvSpPr>
                <a:spLocks noChangeArrowheads="1"/>
              </p:cNvSpPr>
              <p:nvPr/>
            </p:nvSpPr>
            <p:spPr bwMode="auto">
              <a:xfrm>
                <a:off x="776687" y="2179435"/>
                <a:ext cx="682454" cy="6819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890" tIns="8890" rIns="8890" bIns="889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/>
                <a:r>
                  <a:rPr lang="es-SV" altLang="es-US" sz="110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7.  Artesanía</a:t>
                </a:r>
                <a:endParaRPr lang="es-SV" altLang="es-US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303" name="26 Grupo"/>
            <p:cNvGrpSpPr>
              <a:grpSpLocks/>
            </p:cNvGrpSpPr>
            <p:nvPr/>
          </p:nvGrpSpPr>
          <p:grpSpPr bwMode="auto">
            <a:xfrm>
              <a:off x="2994" y="7656"/>
              <a:ext cx="658" cy="423"/>
              <a:chOff x="1114515" y="1694508"/>
              <a:chExt cx="325487" cy="255583"/>
            </a:xfrm>
          </p:grpSpPr>
          <p:sp>
            <p:nvSpPr>
              <p:cNvPr id="2059" name="33 Flecha derecha"/>
              <p:cNvSpPr/>
              <p:nvPr/>
            </p:nvSpPr>
            <p:spPr>
              <a:xfrm rot="16971429">
                <a:off x="1149292" y="1659520"/>
                <a:ext cx="255281" cy="325258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25" name="Flecha derecha 26"/>
              <p:cNvSpPr>
                <a:spLocks noChangeArrowheads="1"/>
              </p:cNvSpPr>
              <p:nvPr/>
            </p:nvSpPr>
            <p:spPr bwMode="auto">
              <a:xfrm rot="-4628571">
                <a:off x="1180542" y="1761869"/>
                <a:ext cx="177405" cy="196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grpSp>
          <p:nvGrpSpPr>
            <p:cNvPr id="12304" name="28 Grupo"/>
            <p:cNvGrpSpPr>
              <a:grpSpLocks/>
            </p:cNvGrpSpPr>
            <p:nvPr/>
          </p:nvGrpSpPr>
          <p:grpSpPr bwMode="auto">
            <a:xfrm>
              <a:off x="4840" y="5900"/>
              <a:ext cx="516" cy="540"/>
              <a:chOff x="1957202" y="636621"/>
              <a:chExt cx="255583" cy="325487"/>
            </a:xfrm>
          </p:grpSpPr>
          <p:sp>
            <p:nvSpPr>
              <p:cNvPr id="2053" name="29 Flecha derecha"/>
              <p:cNvSpPr/>
              <p:nvPr/>
            </p:nvSpPr>
            <p:spPr>
              <a:xfrm rot="20057143">
                <a:off x="1957785" y="637224"/>
                <a:ext cx="255102" cy="325487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323" name="Flecha derecha 30"/>
              <p:cNvSpPr>
                <a:spLocks noChangeArrowheads="1"/>
              </p:cNvSpPr>
              <p:nvPr/>
            </p:nvSpPr>
            <p:spPr bwMode="auto">
              <a:xfrm rot="-1542857">
                <a:off x="1960906" y="717618"/>
                <a:ext cx="179031" cy="194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</p:grpSp>
        <p:sp>
          <p:nvSpPr>
            <p:cNvPr id="12305" name="AutoShape 2"/>
            <p:cNvSpPr>
              <a:spLocks noChangeArrowheads="1"/>
            </p:cNvSpPr>
            <p:nvPr/>
          </p:nvSpPr>
          <p:spPr bwMode="auto">
            <a:xfrm>
              <a:off x="4885" y="7302"/>
              <a:ext cx="2692" cy="1869"/>
            </a:xfrm>
            <a:prstGeom prst="flowChartAlternateProcess">
              <a:avLst/>
            </a:prstGeom>
            <a:solidFill>
              <a:srgbClr val="92D050">
                <a:alpha val="6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/>
            <a:lstStyle>
              <a:lvl1pPr indent="4508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s-SV" altLang="es-US" sz="110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CONAMYPE</a:t>
              </a:r>
              <a:endParaRPr lang="es-SV" altLang="es-US" sz="800"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algn="just"/>
              <a:r>
                <a:rPr lang="es-SV" altLang="es-US" sz="110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“Acompañando a los Micro y Pequeños empresarios”</a:t>
              </a:r>
              <a:endParaRPr lang="es-SV" altLang="es-US"/>
            </a:p>
          </p:txBody>
        </p:sp>
        <p:sp>
          <p:nvSpPr>
            <p:cNvPr id="12306" name="AutoShape 3"/>
            <p:cNvSpPr>
              <a:spLocks noChangeArrowheads="1"/>
            </p:cNvSpPr>
            <p:nvPr/>
          </p:nvSpPr>
          <p:spPr bwMode="auto">
            <a:xfrm>
              <a:off x="6014" y="6622"/>
              <a:ext cx="687" cy="571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07" name="AutoShape 4"/>
            <p:cNvSpPr>
              <a:spLocks noChangeArrowheads="1"/>
            </p:cNvSpPr>
            <p:nvPr/>
          </p:nvSpPr>
          <p:spPr bwMode="auto">
            <a:xfrm rot="1964879">
              <a:off x="7682" y="7444"/>
              <a:ext cx="693" cy="571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08" name="AutoShape 5"/>
            <p:cNvSpPr>
              <a:spLocks noChangeArrowheads="1"/>
            </p:cNvSpPr>
            <p:nvPr/>
          </p:nvSpPr>
          <p:spPr bwMode="auto">
            <a:xfrm rot="-3241159">
              <a:off x="4129" y="7477"/>
              <a:ext cx="570" cy="693"/>
            </a:xfrm>
            <a:prstGeom prst="upDownArrow">
              <a:avLst>
                <a:gd name="adj1" fmla="val 50000"/>
                <a:gd name="adj2" fmla="val 24316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09" name="AutoShape 6"/>
            <p:cNvSpPr>
              <a:spLocks noChangeArrowheads="1"/>
            </p:cNvSpPr>
            <p:nvPr/>
          </p:nvSpPr>
          <p:spPr bwMode="auto">
            <a:xfrm rot="1964879">
              <a:off x="4437" y="9171"/>
              <a:ext cx="692" cy="567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10" name="AutoShape 7"/>
            <p:cNvSpPr>
              <a:spLocks noChangeArrowheads="1"/>
            </p:cNvSpPr>
            <p:nvPr/>
          </p:nvSpPr>
          <p:spPr bwMode="auto">
            <a:xfrm rot="-3241159">
              <a:off x="7512" y="9109"/>
              <a:ext cx="567" cy="692"/>
            </a:xfrm>
            <a:prstGeom prst="upDownArrow">
              <a:avLst>
                <a:gd name="adj1" fmla="val 50000"/>
                <a:gd name="adj2" fmla="val 24409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11" name="AutoShape 8"/>
            <p:cNvSpPr>
              <a:spLocks noChangeArrowheads="1"/>
            </p:cNvSpPr>
            <p:nvPr/>
          </p:nvSpPr>
          <p:spPr bwMode="auto">
            <a:xfrm>
              <a:off x="6014" y="9487"/>
              <a:ext cx="687" cy="568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12" name="7 Elipse"/>
            <p:cNvSpPr>
              <a:spLocks noChangeArrowheads="1"/>
            </p:cNvSpPr>
            <p:nvPr/>
          </p:nvSpPr>
          <p:spPr bwMode="auto">
            <a:xfrm>
              <a:off x="5067" y="4816"/>
              <a:ext cx="2179" cy="1437"/>
            </a:xfrm>
            <a:prstGeom prst="ellipse">
              <a:avLst/>
            </a:prstGeom>
            <a:solidFill>
              <a:srgbClr val="008080">
                <a:alpha val="54117"/>
              </a:srgbClr>
            </a:solidFill>
            <a:ln w="25400">
              <a:solidFill>
                <a:srgbClr val="00808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13" name="8 CuadroTexto"/>
            <p:cNvSpPr txBox="1">
              <a:spLocks noChangeArrowheads="1"/>
            </p:cNvSpPr>
            <p:nvPr/>
          </p:nvSpPr>
          <p:spPr bwMode="auto">
            <a:xfrm>
              <a:off x="5212" y="4979"/>
              <a:ext cx="1875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SV" altLang="es-US" sz="110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2.  Textiles y confección</a:t>
              </a:r>
              <a:endParaRPr lang="es-SV" altLang="es-US"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12314" name="7 Elipse"/>
            <p:cNvSpPr>
              <a:spLocks noChangeArrowheads="1"/>
            </p:cNvSpPr>
            <p:nvPr/>
          </p:nvSpPr>
          <p:spPr bwMode="auto">
            <a:xfrm>
              <a:off x="2319" y="5774"/>
              <a:ext cx="2115" cy="1635"/>
            </a:xfrm>
            <a:prstGeom prst="ellipse">
              <a:avLst/>
            </a:prstGeom>
            <a:solidFill>
              <a:srgbClr val="009999">
                <a:alpha val="53725"/>
              </a:srgbClr>
            </a:solidFill>
            <a:ln w="25400" algn="ctr">
              <a:solidFill>
                <a:srgbClr val="FFCC99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US"/>
            </a:p>
          </p:txBody>
        </p:sp>
        <p:sp>
          <p:nvSpPr>
            <p:cNvPr id="12315" name="8 CuadroTexto"/>
            <p:cNvSpPr txBox="1">
              <a:spLocks noChangeArrowheads="1"/>
            </p:cNvSpPr>
            <p:nvPr/>
          </p:nvSpPr>
          <p:spPr bwMode="auto">
            <a:xfrm>
              <a:off x="2304" y="6199"/>
              <a:ext cx="224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SV" altLang="es-US" sz="110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1. Agroindustria alimentaria</a:t>
              </a:r>
              <a:endParaRPr lang="es-SV" altLang="es-US"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grpSp>
          <p:nvGrpSpPr>
            <p:cNvPr id="12316" name="23 Grupo"/>
            <p:cNvGrpSpPr>
              <a:grpSpLocks/>
            </p:cNvGrpSpPr>
            <p:nvPr/>
          </p:nvGrpSpPr>
          <p:grpSpPr bwMode="auto">
            <a:xfrm>
              <a:off x="5067" y="10136"/>
              <a:ext cx="1948" cy="1605"/>
              <a:chOff x="1537677" y="3169257"/>
              <a:chExt cx="964406" cy="964406"/>
            </a:xfrm>
          </p:grpSpPr>
          <p:sp>
            <p:nvSpPr>
              <p:cNvPr id="12320" name="39 Elipse"/>
              <p:cNvSpPr>
                <a:spLocks noChangeArrowheads="1"/>
              </p:cNvSpPr>
              <p:nvPr/>
            </p:nvSpPr>
            <p:spPr bwMode="auto">
              <a:xfrm>
                <a:off x="1537677" y="3169257"/>
                <a:ext cx="964406" cy="964406"/>
              </a:xfrm>
              <a:prstGeom prst="ellipse">
                <a:avLst/>
              </a:prstGeom>
              <a:solidFill>
                <a:srgbClr val="0070C0">
                  <a:alpha val="39999"/>
                </a:srgbClr>
              </a:solidFill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US"/>
              </a:p>
            </p:txBody>
          </p:sp>
          <p:sp>
            <p:nvSpPr>
              <p:cNvPr id="12321" name="Elipse 20"/>
              <p:cNvSpPr>
                <a:spLocks noChangeArrowheads="1"/>
              </p:cNvSpPr>
              <p:nvPr/>
            </p:nvSpPr>
            <p:spPr bwMode="auto">
              <a:xfrm>
                <a:off x="1564642" y="3310428"/>
                <a:ext cx="785167" cy="682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890" tIns="8890" rIns="8890" bIns="889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s-SV" altLang="es-US" sz="110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6.  Construcción</a:t>
                </a:r>
                <a:endParaRPr lang="es-SV" altLang="es-US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317" name="22 Grupo"/>
            <p:cNvGrpSpPr>
              <a:grpSpLocks/>
            </p:cNvGrpSpPr>
            <p:nvPr/>
          </p:nvGrpSpPr>
          <p:grpSpPr bwMode="auto">
            <a:xfrm>
              <a:off x="7376" y="10638"/>
              <a:ext cx="515" cy="540"/>
              <a:chOff x="2622641" y="3488717"/>
              <a:chExt cx="255583" cy="325487"/>
            </a:xfrm>
          </p:grpSpPr>
          <p:sp>
            <p:nvSpPr>
              <p:cNvPr id="2051" name="41 Flecha derecha"/>
              <p:cNvSpPr/>
              <p:nvPr/>
            </p:nvSpPr>
            <p:spPr>
              <a:xfrm rot="10800000">
                <a:off x="2622800" y="3489019"/>
                <a:ext cx="255597" cy="325487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52" name="Flecha derecha 18"/>
              <p:cNvSpPr/>
              <p:nvPr/>
            </p:nvSpPr>
            <p:spPr>
              <a:xfrm rot="21600000">
                <a:off x="2699727" y="3553814"/>
                <a:ext cx="178670" cy="1958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>
                  <a:defRPr/>
                </a:pPr>
                <a:endParaRPr lang="es-SV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825</Words>
  <Application>Microsoft Office PowerPoint</Application>
  <PresentationFormat>Presentación en pantalla (4:3)</PresentationFormat>
  <Paragraphs>108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</vt:lpstr>
      <vt:lpstr>Wingdings 2</vt:lpstr>
      <vt:lpstr>Times New Roman</vt:lpstr>
      <vt:lpstr>Tahoma</vt:lpstr>
      <vt:lpstr>ＭＳ Ｐゴシック</vt:lpstr>
      <vt:lpstr>Arial Black</vt:lpstr>
      <vt:lpstr>Tema de Office</vt:lpstr>
      <vt:lpstr> </vt:lpstr>
      <vt:lpstr>Clasificación de las empresas según Segmento Empresarial</vt:lpstr>
      <vt:lpstr>Misión de CONAMYPE</vt:lpstr>
      <vt:lpstr>Visión de CONAMYPE</vt:lpstr>
      <vt:lpstr>Objetivo General</vt:lpstr>
      <vt:lpstr>Objetivo Estratégico</vt:lpstr>
      <vt:lpstr>Grupos Meta</vt:lpstr>
      <vt:lpstr>Grupo Meta</vt:lpstr>
      <vt:lpstr>Sectores Económicos Priorizados</vt:lpstr>
      <vt:lpstr>Presentación de PowerPoint</vt:lpstr>
      <vt:lpstr>Programas de Intervención de CONAMYPE</vt:lpstr>
      <vt:lpstr>Programas CONAMYPE</vt:lpstr>
      <vt:lpstr>Servicios que brinda CONAMYPE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Celina Hernández</dc:creator>
  <cp:lastModifiedBy>LGonzalez</cp:lastModifiedBy>
  <cp:revision>75</cp:revision>
  <dcterms:created xsi:type="dcterms:W3CDTF">2011-07-06T20:51:58Z</dcterms:created>
  <dcterms:modified xsi:type="dcterms:W3CDTF">2020-02-24T17:33:16Z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0008002a17000000000001024100</vt:lpwstr>
  </property>
</Properties>
</file>