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Default ContentType="application/vnd.openxmlformats-officedocument.vmlDrawing" Extension="v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Default ContentType="application/vnd.openxmlformats-officedocument.oleObject" Extension="bin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9"/>
  </p:notesMasterIdLst>
  <p:sldIdLst>
    <p:sldId id="794" r:id="rId2"/>
    <p:sldId id="754" r:id="rId3"/>
    <p:sldId id="733" r:id="rId4"/>
    <p:sldId id="792" r:id="rId5"/>
    <p:sldId id="804" r:id="rId6"/>
    <p:sldId id="802" r:id="rId7"/>
    <p:sldId id="806" r:id="rId8"/>
    <p:sldId id="808" r:id="rId9"/>
    <p:sldId id="810" r:id="rId10"/>
    <p:sldId id="812" r:id="rId11"/>
    <p:sldId id="826" r:id="rId12"/>
    <p:sldId id="828" r:id="rId13"/>
    <p:sldId id="814" r:id="rId14"/>
    <p:sldId id="818" r:id="rId15"/>
    <p:sldId id="824" r:id="rId16"/>
    <p:sldId id="820" r:id="rId17"/>
    <p:sldId id="82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11111"/>
    <a:srgbClr val="000066"/>
    <a:srgbClr val="0000CC"/>
    <a:srgbClr val="130373"/>
    <a:srgbClr val="333333"/>
    <a:srgbClr val="4D4D4D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338" autoAdjust="0"/>
    <p:restoredTop sz="94671" autoAdjust="0"/>
  </p:normalViewPr>
  <p:slideViewPr>
    <p:cSldViewPr>
      <p:cViewPr>
        <p:scale>
          <a:sx n="69" d="100"/>
          <a:sy n="69" d="100"/>
        </p:scale>
        <p:origin x="-744" y="342"/>
      </p:cViewPr>
      <p:guideLst>
        <p:guide orient="horz" pos="1872"/>
        <p:guide pos="310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 ?><Relationships xmlns="http://schemas.openxmlformats.org/package/2006/relationships"><Relationship Id="rId1" Target="../media/image2.png" Type="http://schemas.openxmlformats.org/officeDocument/2006/relationships/image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0A914320-FD1A-45B0-BE10-3B00681F80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7B8ADE-DA0E-4D59-8B95-232FA91CFB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 eaLnBrk="1" hangingPunct="1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F93870-CF31-4595-B4DE-4582ECD55048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s-SV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 eaLnBrk="1" hangingPunct="1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A4C23B2-BA0E-4125-BA49-79AC811A7D84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s-SV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9D36-4629-4907-97C5-8858192CEC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BBE8D-91E9-4223-9AAB-A38D2F4F04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B95E-317A-46AD-BA8B-350D8C7BC2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907" y="608521"/>
            <a:ext cx="7772186" cy="11427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9C9B-CD4C-41DB-BDD5-E0F59CB6809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CA22A-0097-4546-B24B-97A2513506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4853-3469-4958-A70B-E37E71D6CF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6DC3-4FD6-4698-B467-70C2D883A4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93B-0EA8-44BD-BFD2-89B1851FB0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7880-87E8-4BC8-98EB-7F4F8ACB41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77C9-1DF4-425A-BFF0-25E51F8531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4F35-A257-4639-B15F-CA5CA9B03F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E8F1B-E548-49C8-B396-239D020EFE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69F060-9469-4621-988E-B4763BBE81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5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25"/>
          </a:xfrm>
          <a:solidFill>
            <a:srgbClr val="92D050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Cambio climático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 Centroamérica: Desafíos para la gobernanza territorial</a:t>
            </a:r>
            <a:endParaRPr lang="es-SV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51" name="2 Subtítulo"/>
          <p:cNvSpPr>
            <a:spLocks noGrp="1"/>
          </p:cNvSpPr>
          <p:nvPr>
            <p:ph type="subTitle" idx="1"/>
          </p:nvPr>
        </p:nvSpPr>
        <p:spPr>
          <a:xfrm>
            <a:off x="0" y="1571625"/>
            <a:ext cx="9144000" cy="1928813"/>
          </a:xfrm>
        </p:spPr>
        <p:txBody>
          <a:bodyPr/>
          <a:lstStyle/>
          <a:p>
            <a:pPr>
              <a:defRPr/>
            </a:pPr>
            <a:endParaRPr lang="es-E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defRPr/>
            </a:pPr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</a:p>
          <a:p>
            <a:pPr algn="r">
              <a:defRPr/>
            </a:pPr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 Salvador, 23 de octubre de 2012</a:t>
            </a:r>
            <a:endParaRPr lang="es-SV" sz="2400" b="1" dirty="0">
              <a:solidFill>
                <a:srgbClr val="003300"/>
              </a:solidFill>
              <a:latin typeface="Cambria" pitchFamily="18" charset="0"/>
            </a:endParaRPr>
          </a:p>
          <a:p>
            <a:pPr eaLnBrk="1" hangingPunct="1">
              <a:defRPr/>
            </a:pPr>
            <a:endParaRPr lang="es-SV" sz="2400" b="1" dirty="0" smtClean="0">
              <a:solidFill>
                <a:srgbClr val="003300"/>
              </a:solidFill>
              <a:latin typeface="Cambria" pitchFamily="18" charset="0"/>
            </a:endParaRPr>
          </a:p>
        </p:txBody>
      </p:sp>
      <p:pic>
        <p:nvPicPr>
          <p:cNvPr id="3076" name="Picture 4" descr="C:\Users\UNES i3\Desktop\LogoJusticiaClimaticaFina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3664"/>
            </a:avLst>
          </a:prstGeom>
          <a:blipFill rotWithShape="1">
            <a:blip r:embed="rId3" cstate="print">
              <a:grayscl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</a:t>
            </a:r>
            <a:r>
              <a:rPr lang="es-SV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OBERANÍA ALIMENTARIA</a:t>
            </a:r>
          </a:p>
          <a:p>
            <a:pPr algn="ctr">
              <a:defRPr/>
            </a:pPr>
            <a:endParaRPr lang="es-SV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es-SV" sz="1200" b="1" dirty="0">
                <a:latin typeface="Cambria" pitchFamily="18" charset="0"/>
              </a:rPr>
              <a:t/>
            </a:r>
            <a:br>
              <a:rPr lang="es-SV" sz="1200" b="1" dirty="0">
                <a:latin typeface="Cambria" pitchFamily="18" charset="0"/>
              </a:rPr>
            </a:br>
            <a:r>
              <a:rPr lang="es-SV" b="1" dirty="0">
                <a:solidFill>
                  <a:srgbClr val="FFFF00"/>
                </a:solidFill>
                <a:latin typeface="Segoe Print" pitchFamily="2" charset="0"/>
              </a:rPr>
              <a:t>El derecho de los pueblos a los alimentos saludables y culturalmente apropiados, producidos a través de métodos sostenibles y ecológicamente adecuados, y su derecho a definir sus propios sistemas de agri­cultura y alimentación</a:t>
            </a:r>
          </a:p>
          <a:p>
            <a:pPr>
              <a:defRPr/>
            </a:pPr>
            <a:endParaRPr lang="es-SV" b="1" i="1" dirty="0">
              <a:solidFill>
                <a:srgbClr val="FFFF00"/>
              </a:solidFill>
              <a:latin typeface="Segoe Print" pitchFamily="2" charset="0"/>
              <a:cs typeface="Arial" pitchFamily="34" charset="0"/>
            </a:endParaRPr>
          </a:p>
          <a:p>
            <a:pPr>
              <a:defRPr/>
            </a:pPr>
            <a:r>
              <a:rPr lang="es-SV" b="1" i="1" dirty="0">
                <a:latin typeface="Arial" pitchFamily="34" charset="0"/>
                <a:cs typeface="Arial" pitchFamily="34" charset="0"/>
              </a:rPr>
              <a:t>La producción agroecológica, local, campesina. (no monocultivos ni transgénicos).</a:t>
            </a:r>
          </a:p>
          <a:p>
            <a:pPr>
              <a:defRPr/>
            </a:pPr>
            <a:r>
              <a:rPr lang="es-SV" b="1" i="1" dirty="0">
                <a:latin typeface="Arial" pitchFamily="34" charset="0"/>
                <a:cs typeface="Arial" pitchFamily="34" charset="0"/>
              </a:rPr>
              <a:t>La tierra propiedad de los campesinos y campesinas. </a:t>
            </a:r>
          </a:p>
          <a:p>
            <a:pPr>
              <a:defRPr/>
            </a:pPr>
            <a:r>
              <a:rPr lang="es-SV" b="1" i="1" dirty="0">
                <a:latin typeface="Arial" pitchFamily="34" charset="0"/>
                <a:cs typeface="Arial" pitchFamily="34" charset="0"/>
              </a:rPr>
              <a:t>Revaloricemos los conocimientos tradicionales de los pueblos. </a:t>
            </a:r>
          </a:p>
          <a:p>
            <a:pPr>
              <a:defRPr/>
            </a:pPr>
            <a:r>
              <a:rPr lang="es-SV" b="1" i="1" dirty="0">
                <a:latin typeface="Arial" pitchFamily="34" charset="0"/>
                <a:cs typeface="Arial" pitchFamily="34" charset="0"/>
              </a:rPr>
              <a:t>Promover el trabajo asociativo y cooperativo. Fomento a economías locales</a:t>
            </a:r>
          </a:p>
          <a:p>
            <a:pPr algn="ctr">
              <a:buFont typeface="Arial" pitchFamily="34" charset="0"/>
              <a:buNone/>
              <a:defRPr/>
            </a:pPr>
            <a:endParaRPr lang="es-SV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33400" y="446088"/>
            <a:ext cx="6705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3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0" y="387350"/>
            <a:ext cx="9144000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r>
              <a:rPr lang="en-GB" sz="3200" b="1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Se necesitan cambios urgentes 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0" y="1528763"/>
            <a:ext cx="9144000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r>
              <a:rPr lang="en-GB" sz="25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Poner fin a las actuales políticas que promueven en el mundo entero la concentración de la tierra, de la producción, del procesamiento de alimentos y de la comercialización 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3300413"/>
            <a:ext cx="9144000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r>
              <a:rPr lang="en-GB" sz="25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Una reforma agraria profunda y genuina que redistribuya la tierra y ponga fin a la concentración de tierras.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5872163"/>
            <a:ext cx="91440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r>
              <a:rPr lang="en-GB" sz="29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Devolverle a la agricultura su papel central: producir alimentos para la gente.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0" y="4651375"/>
            <a:ext cx="91440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r>
              <a:rPr lang="en-GB" sz="25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Desconcentración activa de la producción animal y reintegración de la producción animal y vegetal. </a:t>
            </a:r>
          </a:p>
          <a:p>
            <a:pPr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endParaRPr lang="en-GB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endParaRPr lang="en-GB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0163" y="157163"/>
            <a:ext cx="8829675" cy="81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r>
              <a:rPr lang="en-GB" sz="2800" b="1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Las emisiones de gases de invernadero pueden ser reducidas o contrarrestadas :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0800" y="5392738"/>
            <a:ext cx="9093200" cy="121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endParaRPr lang="en-GB" sz="2500" b="1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r>
              <a:rPr lang="en-GB" sz="25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GB" sz="29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stos cambios reducirian la mitad o mas de las actuales emisiones globales.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976313"/>
            <a:ext cx="9144000" cy="489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endParaRPr lang="en-GB" sz="2600" b="1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r>
              <a:rPr lang="en-GB" sz="26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Recuperando la materia orgánica del suelo: 20 a 35%</a:t>
            </a:r>
          </a:p>
          <a:p>
            <a:pPr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endParaRPr lang="en-GB" sz="2600" b="1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r>
              <a:rPr lang="en-GB" sz="26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Acabando con la concentración de la producción de carne y reintegrando la producción animal y vegetal: 5 a 9%</a:t>
            </a:r>
          </a:p>
          <a:p>
            <a:pPr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endParaRPr lang="en-GB" sz="2600" b="1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r>
              <a:rPr lang="en-GB" sz="26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Situando a los mercados locales y a los alimentos frescos nuevamente en el centro del sistema alimentario: 10 a 12%</a:t>
            </a:r>
          </a:p>
          <a:p>
            <a:pPr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endParaRPr lang="en-GB" sz="2600" b="1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r>
              <a:rPr lang="en-GB" sz="26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Deteniendo el desmonte y la deforestación: 15 a 18%</a:t>
            </a:r>
          </a:p>
          <a:p>
            <a:pPr algn="ctr">
              <a:lnSpc>
                <a:spcPct val="95000"/>
              </a:lnSpc>
              <a:tabLst>
                <a:tab pos="0" algn="l"/>
                <a:tab pos="822325" algn="l"/>
                <a:tab pos="1644650" algn="l"/>
                <a:tab pos="2468563" algn="l"/>
                <a:tab pos="3290888" algn="l"/>
                <a:tab pos="4114800" algn="l"/>
                <a:tab pos="4937125" algn="l"/>
                <a:tab pos="5759450" algn="l"/>
                <a:tab pos="6583363" algn="l"/>
                <a:tab pos="7405688" algn="l"/>
                <a:tab pos="8229600" algn="l"/>
                <a:tab pos="9051925" algn="l"/>
              </a:tabLst>
            </a:pPr>
            <a:endParaRPr lang="en-GB" sz="2300" b="1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Rounded Rectangle 6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3664"/>
            </a:avLst>
          </a:prstGeom>
          <a:blipFill rotWithShape="1">
            <a:blip r:embed="rId2" cstate="print">
              <a:grayscl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Batang" pitchFamily="18" charset="-127"/>
                <a:cs typeface="Arial" pitchFamily="34" charset="0"/>
              </a:rPr>
              <a:t>PROTECCION</a:t>
            </a:r>
            <a:r>
              <a:rPr lang="es-SV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Y APROVECHAMIENTO JUSTO DE LA DIVERSIDAD BIOLOGICA.</a:t>
            </a:r>
            <a:r>
              <a:rPr lang="es-E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okChampa" pitchFamily="34" charset="-34"/>
              </a:rPr>
              <a:t> </a:t>
            </a:r>
          </a:p>
          <a:p>
            <a:pPr>
              <a:defRPr/>
            </a:pPr>
            <a:endParaRPr lang="es-E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kChampa" pitchFamily="34" charset="-34"/>
              <a:cs typeface="DokChampa" pitchFamily="34" charset="-34"/>
            </a:endParaRPr>
          </a:p>
          <a:p>
            <a:pPr algn="ctr">
              <a:defRPr/>
            </a:pPr>
            <a:r>
              <a:rPr lang="es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itchFamily="34" charset="-34"/>
                <a:cs typeface="DokChampa" pitchFamily="34" charset="-34"/>
              </a:rPr>
              <a:t>Garantizar la participación justa y equitativa en el uso sustentable de los ecosistemas y de los beneficios que se deriven de su aprovechamiento. </a:t>
            </a:r>
          </a:p>
          <a:p>
            <a:pPr algn="ctr">
              <a:buFont typeface="Arial" pitchFamily="34" charset="0"/>
              <a:buNone/>
              <a:defRPr/>
            </a:pPr>
            <a:endParaRPr lang="es-E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kChampa" pitchFamily="34" charset="-34"/>
              <a:cs typeface="DokChampa" pitchFamily="34" charset="-34"/>
            </a:endParaRPr>
          </a:p>
          <a:p>
            <a:pPr algn="ctr">
              <a:defRPr/>
            </a:pPr>
            <a:r>
              <a:rPr lang="es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itchFamily="34" charset="-34"/>
                <a:cs typeface="DokChampa" pitchFamily="34" charset="-34"/>
              </a:rPr>
              <a:t>Restaurar ecosistemas deteriorados.</a:t>
            </a:r>
          </a:p>
          <a:p>
            <a:pPr algn="ctr">
              <a:buFont typeface="Arial" pitchFamily="34" charset="0"/>
              <a:buNone/>
              <a:defRPr/>
            </a:pPr>
            <a:endParaRPr lang="es-E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kChampa" pitchFamily="34" charset="-34"/>
              <a:cs typeface="DokChampa" pitchFamily="34" charset="-34"/>
            </a:endParaRPr>
          </a:p>
          <a:p>
            <a:pPr algn="ctr">
              <a:defRPr/>
            </a:pPr>
            <a:r>
              <a:rPr lang="es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itchFamily="34" charset="-34"/>
                <a:cs typeface="DokChampa" pitchFamily="34" charset="-34"/>
              </a:rPr>
              <a:t>Marcos normativos y políticas que protejan la biodiversidad regional . (genético , especies., y ecosistemas) </a:t>
            </a:r>
          </a:p>
          <a:p>
            <a:pPr algn="ctr">
              <a:defRPr/>
            </a:pPr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0" y="-1419225"/>
            <a:ext cx="9144000" cy="920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s-SV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  <a:defRPr/>
            </a:pPr>
            <a:endParaRPr lang="es-SV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  <a:defRPr/>
            </a:pPr>
            <a:endParaRPr lang="es-SV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s-SV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DE CIUDADES SUTENTABLES Y SEGURAS</a:t>
            </a:r>
          </a:p>
          <a:p>
            <a:pPr algn="ctr">
              <a:defRPr/>
            </a:pPr>
            <a:r>
              <a:rPr lang="es-SV" sz="2800" b="1" dirty="0">
                <a:solidFill>
                  <a:srgbClr val="FFFF00"/>
                </a:solidFill>
                <a:latin typeface="Arial" pitchFamily="34" charset="0"/>
              </a:rPr>
              <a:t>(re)construyamos ciudades para la gente, reconstruyamos barrios y comunidades. </a:t>
            </a:r>
          </a:p>
          <a:p>
            <a:pPr algn="ctr">
              <a:defRPr/>
            </a:pPr>
            <a:endParaRPr lang="es-SV" sz="2800" b="1" dirty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es-SV" sz="2800" b="1" dirty="0">
                <a:solidFill>
                  <a:srgbClr val="FFFF00"/>
                </a:solidFill>
                <a:latin typeface="Arial" pitchFamily="34" charset="0"/>
              </a:rPr>
              <a:t>Cercanía, habitabilidad y </a:t>
            </a:r>
            <a:r>
              <a:rPr lang="es-SV" sz="2800" b="1" dirty="0" err="1">
                <a:solidFill>
                  <a:srgbClr val="FFFF00"/>
                </a:solidFill>
                <a:latin typeface="Arial" pitchFamily="34" charset="0"/>
              </a:rPr>
              <a:t>convivencialidad</a:t>
            </a:r>
            <a:r>
              <a:rPr lang="es-SV" sz="2800" b="1" dirty="0">
                <a:solidFill>
                  <a:srgbClr val="FFFF00"/>
                </a:solidFill>
                <a:latin typeface="Arial" pitchFamily="34" charset="0"/>
              </a:rPr>
              <a:t>.</a:t>
            </a:r>
          </a:p>
          <a:p>
            <a:pPr algn="ctr">
              <a:buFont typeface="Arial" pitchFamily="34" charset="0"/>
              <a:buNone/>
              <a:defRPr/>
            </a:pPr>
            <a:endParaRPr lang="es-SV" sz="2800" b="1" dirty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es-SV" sz="2800" b="1" dirty="0">
                <a:solidFill>
                  <a:srgbClr val="FFFF00"/>
                </a:solidFill>
                <a:latin typeface="Arial" pitchFamily="34" charset="0"/>
              </a:rPr>
              <a:t>Transporte y movilidad urbana sustentable.  </a:t>
            </a:r>
          </a:p>
          <a:p>
            <a:pPr algn="ctr">
              <a:buFont typeface="Arial" pitchFamily="34" charset="0"/>
              <a:buNone/>
              <a:defRPr/>
            </a:pPr>
            <a:endParaRPr lang="es-SV" sz="2800" b="1" dirty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es-SV" sz="2800" b="1" dirty="0">
                <a:solidFill>
                  <a:srgbClr val="FFFF00"/>
                </a:solidFill>
                <a:latin typeface="Arial" pitchFamily="34" charset="0"/>
              </a:rPr>
              <a:t>Políticas de aire limpio.</a:t>
            </a:r>
          </a:p>
          <a:p>
            <a:pPr algn="ctr">
              <a:buFont typeface="Arial" pitchFamily="34" charset="0"/>
              <a:buNone/>
              <a:defRPr/>
            </a:pPr>
            <a:endParaRPr lang="es-SV" sz="2800" b="1" dirty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es-SV" sz="2800" b="1" dirty="0">
                <a:solidFill>
                  <a:srgbClr val="FFFF00"/>
                </a:solidFill>
                <a:latin typeface="Arial" pitchFamily="34" charset="0"/>
              </a:rPr>
              <a:t>Gestión sustentable de desechos.</a:t>
            </a:r>
          </a:p>
          <a:p>
            <a:pPr algn="ctr">
              <a:buFont typeface="Arial" pitchFamily="34" charset="0"/>
              <a:buNone/>
              <a:defRPr/>
            </a:pPr>
            <a:endParaRPr lang="es-SV" sz="2800" b="1" dirty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es-SV" sz="2800" b="1" dirty="0">
                <a:solidFill>
                  <a:srgbClr val="FFFF00"/>
                </a:solidFill>
                <a:latin typeface="Arial" pitchFamily="34" charset="0"/>
              </a:rPr>
              <a:t>Descontaminación sónica, visual y electromagnética.</a:t>
            </a:r>
          </a:p>
          <a:p>
            <a:pPr>
              <a:buFont typeface="Arial" pitchFamily="34" charset="0"/>
              <a:buNone/>
              <a:defRPr/>
            </a:pPr>
            <a:endParaRPr lang="es-SV" sz="2800" b="1" dirty="0">
              <a:latin typeface="Arial" pitchFamily="34" charset="0"/>
            </a:endParaRPr>
          </a:p>
          <a:p>
            <a:pPr algn="ctr">
              <a:defRPr/>
            </a:pPr>
            <a:r>
              <a:rPr lang="es-SV" sz="2800" b="1" dirty="0">
                <a:solidFill>
                  <a:srgbClr val="FFFF00"/>
                </a:solidFill>
                <a:latin typeface="Arial" pitchFamily="34" charset="0"/>
              </a:rPr>
              <a:t>Edificaciones sustentables y seguras. </a:t>
            </a:r>
            <a:endParaRPr lang="es-E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5"/>
          <p:cNvSpPr txBox="1">
            <a:spLocks noChangeArrowheads="1"/>
          </p:cNvSpPr>
          <p:nvPr/>
        </p:nvSpPr>
        <p:spPr bwMode="auto">
          <a:xfrm>
            <a:off x="676275" y="3097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Calibri" pitchFamily="34" charset="0"/>
            </a:endParaRP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592138" y="1289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Calibri" pitchFamily="34" charset="0"/>
            </a:endParaRP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447675" y="1216025"/>
            <a:ext cx="808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s-ES">
              <a:latin typeface="Calibri" pitchFamily="34" charset="0"/>
            </a:endParaRP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447675" y="121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ES">
              <a:latin typeface="Calibri" pitchFamily="34" charset="0"/>
            </a:endParaRP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519113" y="3089275"/>
            <a:ext cx="786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s-ES">
              <a:latin typeface="Calibri" pitchFamily="34" charset="0"/>
            </a:endParaRP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0" y="4286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HACIA LA GESTIÓN PROSPECTIVA  DEL RIESGO.</a:t>
            </a:r>
          </a:p>
        </p:txBody>
      </p:sp>
      <p:sp>
        <p:nvSpPr>
          <p:cNvPr id="22536" name="AutoShape 13"/>
          <p:cNvSpPr>
            <a:spLocks noChangeArrowheads="1"/>
          </p:cNvSpPr>
          <p:nvPr/>
        </p:nvSpPr>
        <p:spPr bwMode="auto">
          <a:xfrm>
            <a:off x="428625" y="2286000"/>
            <a:ext cx="1655763" cy="863600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400" b="1">
                <a:latin typeface="Calibri" pitchFamily="34" charset="0"/>
              </a:rPr>
              <a:t>PREPARACIÓN</a:t>
            </a:r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3360738" y="1925638"/>
            <a:ext cx="1655762" cy="863600"/>
          </a:xfrm>
          <a:prstGeom prst="flowChartMultidocumen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400" b="1">
                <a:latin typeface="Calibri" pitchFamily="34" charset="0"/>
              </a:rPr>
              <a:t>MITIGACIÓN</a:t>
            </a:r>
          </a:p>
        </p:txBody>
      </p:sp>
      <p:sp>
        <p:nvSpPr>
          <p:cNvPr id="22538" name="AutoShape 16"/>
          <p:cNvSpPr>
            <a:spLocks noChangeArrowheads="1"/>
          </p:cNvSpPr>
          <p:nvPr/>
        </p:nvSpPr>
        <p:spPr bwMode="auto">
          <a:xfrm>
            <a:off x="6372225" y="1628775"/>
            <a:ext cx="1871663" cy="1006475"/>
          </a:xfrm>
          <a:prstGeom prst="flowChartMultidocumen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400" b="1">
                <a:latin typeface="Calibri" pitchFamily="34" charset="0"/>
              </a:rPr>
              <a:t>PREVENCIÓN</a:t>
            </a:r>
          </a:p>
        </p:txBody>
      </p:sp>
      <p:sp>
        <p:nvSpPr>
          <p:cNvPr id="22539" name="AutoShape 17"/>
          <p:cNvSpPr>
            <a:spLocks noChangeArrowheads="1"/>
          </p:cNvSpPr>
          <p:nvPr/>
        </p:nvSpPr>
        <p:spPr bwMode="auto">
          <a:xfrm>
            <a:off x="407988" y="3725863"/>
            <a:ext cx="1800225" cy="863600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400">
                <a:latin typeface="Calibri" pitchFamily="34" charset="0"/>
              </a:rPr>
              <a:t>PLANES DE</a:t>
            </a:r>
          </a:p>
          <a:p>
            <a:pPr algn="ctr" eaLnBrk="0" hangingPunct="0"/>
            <a:r>
              <a:rPr lang="es-ES" sz="1400">
                <a:latin typeface="Calibri" pitchFamily="34" charset="0"/>
              </a:rPr>
              <a:t>CONTINGENCIAS</a:t>
            </a:r>
          </a:p>
        </p:txBody>
      </p:sp>
      <p:sp>
        <p:nvSpPr>
          <p:cNvPr id="22540" name="AutoShape 18"/>
          <p:cNvSpPr>
            <a:spLocks noChangeArrowheads="1"/>
          </p:cNvSpPr>
          <p:nvPr/>
        </p:nvSpPr>
        <p:spPr bwMode="auto">
          <a:xfrm>
            <a:off x="3360738" y="3365500"/>
            <a:ext cx="1655762" cy="863600"/>
          </a:xfrm>
          <a:prstGeom prst="flowChartMultidocumen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400">
                <a:latin typeface="Calibri" pitchFamily="34" charset="0"/>
              </a:rPr>
              <a:t>ACCIONES DE </a:t>
            </a:r>
          </a:p>
          <a:p>
            <a:pPr algn="ctr" eaLnBrk="0" hangingPunct="0"/>
            <a:r>
              <a:rPr lang="es-ES" sz="1400">
                <a:latin typeface="Calibri" pitchFamily="34" charset="0"/>
              </a:rPr>
              <a:t>REDUCCIÓN DE</a:t>
            </a:r>
          </a:p>
          <a:p>
            <a:pPr algn="ctr" eaLnBrk="0" hangingPunct="0"/>
            <a:r>
              <a:rPr lang="es-ES" sz="1400">
                <a:latin typeface="Calibri" pitchFamily="34" charset="0"/>
              </a:rPr>
              <a:t>V y Ar.</a:t>
            </a:r>
          </a:p>
        </p:txBody>
      </p:sp>
      <p:sp>
        <p:nvSpPr>
          <p:cNvPr id="22541" name="AutoShape 19"/>
          <p:cNvSpPr>
            <a:spLocks noChangeArrowheads="1"/>
          </p:cNvSpPr>
          <p:nvPr/>
        </p:nvSpPr>
        <p:spPr bwMode="auto">
          <a:xfrm>
            <a:off x="6443663" y="3286125"/>
            <a:ext cx="1800225" cy="863600"/>
          </a:xfrm>
          <a:prstGeom prst="flowChartMultidocumen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sz="1400">
                <a:latin typeface="Calibri" pitchFamily="34" charset="0"/>
              </a:rPr>
              <a:t>PROYECCIÓN Y</a:t>
            </a:r>
          </a:p>
          <a:p>
            <a:pPr algn="ctr" eaLnBrk="0" hangingPunct="0"/>
            <a:r>
              <a:rPr lang="es-ES" sz="1400">
                <a:latin typeface="Calibri" pitchFamily="34" charset="0"/>
              </a:rPr>
              <a:t>ORDENAMIENTO</a:t>
            </a:r>
          </a:p>
          <a:p>
            <a:pPr algn="ctr" eaLnBrk="0" hangingPunct="0"/>
            <a:r>
              <a:rPr lang="es-ES" sz="1400">
                <a:latin typeface="Calibri" pitchFamily="34" charset="0"/>
              </a:rPr>
              <a:t>A FUTURO</a:t>
            </a:r>
          </a:p>
        </p:txBody>
      </p:sp>
      <p:sp>
        <p:nvSpPr>
          <p:cNvPr id="22542" name="AutoShape 20"/>
          <p:cNvSpPr>
            <a:spLocks noChangeArrowheads="1"/>
          </p:cNvSpPr>
          <p:nvPr/>
        </p:nvSpPr>
        <p:spPr bwMode="auto">
          <a:xfrm>
            <a:off x="428625" y="5357813"/>
            <a:ext cx="1563688" cy="969962"/>
          </a:xfrm>
          <a:prstGeom prst="flowChart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b="1">
                <a:latin typeface="Calibri" pitchFamily="34" charset="0"/>
              </a:rPr>
              <a:t>GESTIÓN</a:t>
            </a:r>
          </a:p>
          <a:p>
            <a:pPr algn="ctr" eaLnBrk="0" hangingPunct="0"/>
            <a:r>
              <a:rPr lang="es-ES" b="1">
                <a:latin typeface="Calibri" pitchFamily="34" charset="0"/>
              </a:rPr>
              <a:t>REACTIVA</a:t>
            </a:r>
          </a:p>
        </p:txBody>
      </p:sp>
      <p:sp>
        <p:nvSpPr>
          <p:cNvPr id="22543" name="AutoShape 21"/>
          <p:cNvSpPr>
            <a:spLocks noChangeArrowheads="1"/>
          </p:cNvSpPr>
          <p:nvPr/>
        </p:nvSpPr>
        <p:spPr bwMode="auto">
          <a:xfrm>
            <a:off x="3432175" y="4772025"/>
            <a:ext cx="1728788" cy="969963"/>
          </a:xfrm>
          <a:prstGeom prst="flowChartDocumen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b="1">
                <a:latin typeface="Calibri" pitchFamily="34" charset="0"/>
              </a:rPr>
              <a:t>GESTIÓN</a:t>
            </a:r>
          </a:p>
          <a:p>
            <a:pPr algn="ctr" eaLnBrk="0" hangingPunct="0"/>
            <a:r>
              <a:rPr lang="es-ES" b="1">
                <a:latin typeface="Calibri" pitchFamily="34" charset="0"/>
              </a:rPr>
              <a:t>CORRECTIVA</a:t>
            </a:r>
          </a:p>
        </p:txBody>
      </p:sp>
      <p:sp>
        <p:nvSpPr>
          <p:cNvPr id="22544" name="AutoShape 22"/>
          <p:cNvSpPr>
            <a:spLocks noChangeArrowheads="1"/>
          </p:cNvSpPr>
          <p:nvPr/>
        </p:nvSpPr>
        <p:spPr bwMode="auto">
          <a:xfrm>
            <a:off x="6464300" y="4868863"/>
            <a:ext cx="1779588" cy="969962"/>
          </a:xfrm>
          <a:prstGeom prst="flowChartDocumen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b="1">
                <a:latin typeface="Calibri" pitchFamily="34" charset="0"/>
              </a:rPr>
              <a:t>GESTIÓN</a:t>
            </a:r>
          </a:p>
          <a:p>
            <a:pPr algn="ctr" eaLnBrk="0" hangingPunct="0"/>
            <a:r>
              <a:rPr lang="es-ES" b="1">
                <a:latin typeface="Calibri" pitchFamily="34" charset="0"/>
              </a:rPr>
              <a:t>PROSPECTIVA</a:t>
            </a:r>
          </a:p>
        </p:txBody>
      </p:sp>
      <p:sp>
        <p:nvSpPr>
          <p:cNvPr id="22545" name="AutoShape 23"/>
          <p:cNvSpPr>
            <a:spLocks noChangeArrowheads="1"/>
          </p:cNvSpPr>
          <p:nvPr/>
        </p:nvSpPr>
        <p:spPr bwMode="auto">
          <a:xfrm rot="5400000">
            <a:off x="1015207" y="3271044"/>
            <a:ext cx="350837" cy="269875"/>
          </a:xfrm>
          <a:prstGeom prst="leftRightArrow">
            <a:avLst>
              <a:gd name="adj1" fmla="val 50000"/>
              <a:gd name="adj2" fmla="val 26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">
              <a:latin typeface="Calibri" pitchFamily="34" charset="0"/>
            </a:endParaRPr>
          </a:p>
        </p:txBody>
      </p:sp>
      <p:sp>
        <p:nvSpPr>
          <p:cNvPr id="22546" name="AutoShape 24"/>
          <p:cNvSpPr>
            <a:spLocks noChangeArrowheads="1"/>
          </p:cNvSpPr>
          <p:nvPr/>
        </p:nvSpPr>
        <p:spPr bwMode="auto">
          <a:xfrm rot="5400000">
            <a:off x="1032669" y="4783931"/>
            <a:ext cx="350838" cy="269875"/>
          </a:xfrm>
          <a:prstGeom prst="leftRightArrow">
            <a:avLst>
              <a:gd name="adj1" fmla="val 50000"/>
              <a:gd name="adj2" fmla="val 26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">
              <a:latin typeface="Calibri" pitchFamily="34" charset="0"/>
            </a:endParaRPr>
          </a:p>
        </p:txBody>
      </p:sp>
      <p:sp>
        <p:nvSpPr>
          <p:cNvPr id="22547" name="AutoShape 25"/>
          <p:cNvSpPr>
            <a:spLocks noChangeArrowheads="1"/>
          </p:cNvSpPr>
          <p:nvPr/>
        </p:nvSpPr>
        <p:spPr bwMode="auto">
          <a:xfrm rot="5400000">
            <a:off x="3967957" y="2910681"/>
            <a:ext cx="350838" cy="269875"/>
          </a:xfrm>
          <a:prstGeom prst="leftRightArrow">
            <a:avLst>
              <a:gd name="adj1" fmla="val 50000"/>
              <a:gd name="adj2" fmla="val 26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">
              <a:latin typeface="Calibri" pitchFamily="34" charset="0"/>
            </a:endParaRPr>
          </a:p>
        </p:txBody>
      </p:sp>
      <p:sp>
        <p:nvSpPr>
          <p:cNvPr id="22548" name="AutoShape 26"/>
          <p:cNvSpPr>
            <a:spLocks noChangeArrowheads="1"/>
          </p:cNvSpPr>
          <p:nvPr/>
        </p:nvSpPr>
        <p:spPr bwMode="auto">
          <a:xfrm rot="5400000">
            <a:off x="3967957" y="4342606"/>
            <a:ext cx="350838" cy="269875"/>
          </a:xfrm>
          <a:prstGeom prst="leftRightArrow">
            <a:avLst>
              <a:gd name="adj1" fmla="val 50000"/>
              <a:gd name="adj2" fmla="val 26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">
              <a:latin typeface="Calibri" pitchFamily="34" charset="0"/>
            </a:endParaRPr>
          </a:p>
        </p:txBody>
      </p:sp>
      <p:sp>
        <p:nvSpPr>
          <p:cNvPr id="22549" name="AutoShape 27"/>
          <p:cNvSpPr>
            <a:spLocks noChangeArrowheads="1"/>
          </p:cNvSpPr>
          <p:nvPr/>
        </p:nvSpPr>
        <p:spPr bwMode="auto">
          <a:xfrm rot="5400000">
            <a:off x="7052469" y="2821781"/>
            <a:ext cx="350838" cy="269875"/>
          </a:xfrm>
          <a:prstGeom prst="leftRightArrow">
            <a:avLst>
              <a:gd name="adj1" fmla="val 50000"/>
              <a:gd name="adj2" fmla="val 26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">
              <a:latin typeface="Calibri" pitchFamily="34" charset="0"/>
            </a:endParaRPr>
          </a:p>
        </p:txBody>
      </p:sp>
      <p:sp>
        <p:nvSpPr>
          <p:cNvPr id="22550" name="AutoShape 28"/>
          <p:cNvSpPr>
            <a:spLocks noChangeArrowheads="1"/>
          </p:cNvSpPr>
          <p:nvPr/>
        </p:nvSpPr>
        <p:spPr bwMode="auto">
          <a:xfrm rot="5400000">
            <a:off x="7052469" y="4414044"/>
            <a:ext cx="350837" cy="269875"/>
          </a:xfrm>
          <a:prstGeom prst="leftRightArrow">
            <a:avLst>
              <a:gd name="adj1" fmla="val 50000"/>
              <a:gd name="adj2" fmla="val 26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  <p:pic>
        <p:nvPicPr>
          <p:cNvPr id="3" name="Picture 2" descr="La Gran V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9" y="0"/>
            <a:ext cx="9039226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NES2010\Documents\ARCHIVOS 2010\RIESGOS 2010\El Salvador\Imagen Tragedia en Las Colin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2519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Rectángulo"/>
          <p:cNvSpPr>
            <a:spLocks noChangeArrowheads="1"/>
          </p:cNvSpPr>
          <p:nvPr/>
        </p:nvSpPr>
        <p:spPr bwMode="auto">
          <a:xfrm>
            <a:off x="0" y="60325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3200" b="1">
                <a:solidFill>
                  <a:srgbClr val="000066"/>
                </a:solidFill>
              </a:rPr>
              <a:t>ACUERDOS DE CANCÚN 2010 Y DURBAN 2011: INCREMENTO DE MÁS DE 4º C.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1196975"/>
            <a:ext cx="9144000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SV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SV" b="1" dirty="0"/>
              <a:t>Estados Unidos y Canadá  reducir sus emisiones en un 3% tomando en cuenta los niveles de 1990. </a:t>
            </a:r>
          </a:p>
          <a:p>
            <a:pPr>
              <a:defRPr/>
            </a:pPr>
            <a:endParaRPr lang="es-SV" b="1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SV" b="1" dirty="0"/>
              <a:t>La Unión Europea entre un 20% y un 30%. Japón un 25%. Rusia entre un 15% y un 25%.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SV" b="1" dirty="0"/>
          </a:p>
          <a:p>
            <a:pPr>
              <a:defRPr/>
            </a:pPr>
            <a:r>
              <a:rPr lang="es-SV" b="1" dirty="0"/>
              <a:t>Sumando todas las promesas la reducción de los países desarrollados la reducción de emisiones hasta el 2020 sería de un 13% a un 17% tomando como referencia sus emisiones de 1990.</a:t>
            </a:r>
          </a:p>
          <a:p>
            <a:pPr>
              <a:defRPr/>
            </a:pPr>
            <a:endParaRPr lang="es-ES" dirty="0"/>
          </a:p>
          <a:p>
            <a:pPr algn="ctr">
              <a:defRPr/>
            </a:pPr>
            <a:r>
              <a:rPr lang="es-ES" sz="2800" b="1" dirty="0">
                <a:solidFill>
                  <a:srgbClr val="C00000"/>
                </a:solidFill>
              </a:rPr>
              <a:t>Estos “acuerdos” nos llevan a un incremento de la temperatura de alrededor de 3 a 4 </a:t>
            </a:r>
            <a:r>
              <a:rPr lang="es-ES" sz="2800" b="1" dirty="0" err="1">
                <a:solidFill>
                  <a:srgbClr val="C00000"/>
                </a:solidFill>
              </a:rPr>
              <a:t>ºC</a:t>
            </a:r>
            <a:r>
              <a:rPr lang="es-ES" sz="2800" b="1" dirty="0">
                <a:solidFill>
                  <a:srgbClr val="C00000"/>
                </a:solidFill>
              </a:rPr>
              <a:t> o mas.</a:t>
            </a:r>
            <a:endParaRPr lang="es-SV" sz="28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s-SV" dirty="0"/>
          </a:p>
          <a:p>
            <a:pPr>
              <a:defRPr/>
            </a:pP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smtClean="0"/>
          </a:p>
        </p:txBody>
      </p:sp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0" y="115888"/>
          <a:ext cx="9144000" cy="6530975"/>
        </p:xfrm>
        <a:graphic>
          <a:graphicData uri="http://schemas.openxmlformats.org/presentationml/2006/ole">
            <p:oleObj spid="_x0000_s7172" name="Acrobat Document" r:id="rId3" imgW="23336231" imgH="166686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1341438"/>
            <a:ext cx="8664575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61991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876925"/>
            <a:ext cx="86852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543550"/>
          </a:xfrm>
        </p:spPr>
        <p:txBody>
          <a:bodyPr/>
          <a:lstStyle/>
          <a:p>
            <a:endParaRPr lang="es-SV" smtClean="0"/>
          </a:p>
        </p:txBody>
      </p:sp>
      <p:pic>
        <p:nvPicPr>
          <p:cNvPr id="11268" name="Picture 2" descr="C:\Users\UNES i3\Desktop\Enero 2012\Cambio Climatico 12\datos CC\609066main_earth-paleoclimate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13" y="0"/>
            <a:ext cx="12314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4 Rectángulo"/>
          <p:cNvSpPr>
            <a:spLocks noChangeArrowheads="1"/>
          </p:cNvSpPr>
          <p:nvPr/>
        </p:nvSpPr>
        <p:spPr bwMode="auto">
          <a:xfrm>
            <a:off x="1187450" y="1000125"/>
            <a:ext cx="705643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LOS PAISES DESARROLLADOS DEBEN BAJAR EMISIONES  EN 45% AL 2020 Y MAS DE 90 % AL 2050</a:t>
            </a:r>
          </a:p>
          <a:p>
            <a:pPr algn="ctr"/>
            <a:endParaRPr lang="en-US" b="1">
              <a:solidFill>
                <a:srgbClr val="FFFF00"/>
              </a:solidFill>
            </a:endParaRPr>
          </a:p>
          <a:p>
            <a:pPr algn="ctr"/>
            <a:r>
              <a:rPr lang="en-US" b="1">
                <a:solidFill>
                  <a:srgbClr val="FFFF00"/>
                </a:solidFill>
              </a:rPr>
              <a:t>Meta: estabilizar las concentraciones atmosféricas de CO</a:t>
            </a:r>
            <a:r>
              <a:rPr lang="en-US" b="1" baseline="-18000">
                <a:solidFill>
                  <a:srgbClr val="FFFF00"/>
                </a:solidFill>
              </a:rPr>
              <a:t>2</a:t>
            </a:r>
            <a:r>
              <a:rPr lang="en-US" b="1">
                <a:solidFill>
                  <a:srgbClr val="FFFF00"/>
                </a:solidFill>
              </a:rPr>
              <a:t>:</a:t>
            </a:r>
          </a:p>
          <a:p>
            <a:pPr algn="ctr"/>
            <a:endParaRPr lang="en-US" b="1">
              <a:solidFill>
                <a:srgbClr val="FFFF00"/>
              </a:solidFill>
            </a:endParaRPr>
          </a:p>
          <a:p>
            <a:pPr algn="ctr"/>
            <a:r>
              <a:rPr lang="en-US" sz="4400" b="1">
                <a:solidFill>
                  <a:srgbClr val="FFFF00"/>
                </a:solidFill>
              </a:rPr>
              <a:t>&lt; 350 ppm</a:t>
            </a:r>
          </a:p>
          <a:p>
            <a:pPr algn="ctr"/>
            <a:r>
              <a:rPr lang="en-US" sz="4400" b="1">
                <a:solidFill>
                  <a:srgbClr val="FFFF00"/>
                </a:solidFill>
              </a:rPr>
              <a:t>No mas de 1.5 °C.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  Para preservar la creación y el planeta en el cual se ha desarrollado la civilizacion</a:t>
            </a:r>
            <a:r>
              <a:rPr lang="en-US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>
              <a:defRPr/>
            </a:pPr>
            <a:r>
              <a:rPr lang="es-SV" sz="3200" b="1" dirty="0" smtClean="0"/>
              <a:t/>
            </a:r>
            <a:br>
              <a:rPr lang="es-SV" sz="3200" b="1" dirty="0" smtClean="0"/>
            </a:br>
            <a:r>
              <a:rPr lang="es-SV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ACERCA DE LA SUSTENTABILIDAD</a:t>
            </a:r>
            <a:r>
              <a:rPr lang="es-SV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SV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s-SV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algn="ctr">
              <a:defRPr/>
            </a:pPr>
            <a:r>
              <a:rPr lang="es-SV" sz="2400" b="1" i="1" dirty="0" smtClean="0">
                <a:latin typeface="Arial" pitchFamily="34" charset="0"/>
                <a:cs typeface="Arial" pitchFamily="34" charset="0"/>
              </a:rPr>
              <a:t>La sustentabilidad es un requerimiento dinámico alternativo para asegurar el buen vivir para todos los seres del planeta</a:t>
            </a:r>
            <a:r>
              <a:rPr lang="es-SV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es-SV" sz="2400" b="1" i="1" dirty="0" smtClean="0">
                <a:latin typeface="Arial" pitchFamily="34" charset="0"/>
                <a:cs typeface="Arial" pitchFamily="34" charset="0"/>
              </a:rPr>
              <a:t>Actuar con sentido de urgencia sobre la base de responsabilidades compartidas, pero diferenciadas</a:t>
            </a:r>
            <a:r>
              <a:rPr lang="es-SV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es-SV" sz="2400" b="1" i="1" dirty="0" smtClean="0">
                <a:latin typeface="Arial" pitchFamily="34" charset="0"/>
                <a:cs typeface="Arial" pitchFamily="34" charset="0"/>
              </a:rPr>
              <a:t>Los pueblos del Sur no somos deudores somos acreedores,</a:t>
            </a:r>
            <a:r>
              <a:rPr lang="es-SV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s-SV" sz="2400" b="1" dirty="0" smtClean="0">
                <a:latin typeface="Arial" pitchFamily="34" charset="0"/>
                <a:cs typeface="Arial" pitchFamily="34" charset="0"/>
              </a:rPr>
              <a:t>Demanda, reconocimiento y reparación de la Deuda Climática</a:t>
            </a:r>
          </a:p>
          <a:p>
            <a:pPr algn="ctr">
              <a:defRPr/>
            </a:pPr>
            <a:r>
              <a:rPr lang="es-SV" sz="2400" b="1" i="1" dirty="0" smtClean="0">
                <a:latin typeface="Arial" pitchFamily="34" charset="0"/>
                <a:cs typeface="Arial" pitchFamily="34" charset="0"/>
              </a:rPr>
              <a:t>Soluciones reales, in situ.</a:t>
            </a:r>
            <a:r>
              <a:rPr lang="es-SV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s-SV" sz="2400" b="1" i="1" dirty="0" smtClean="0">
                <a:latin typeface="Arial" pitchFamily="34" charset="0"/>
                <a:cs typeface="Arial" pitchFamily="34" charset="0"/>
              </a:rPr>
              <a:t>Equidad de género en las políticas publicas, en especial frente al cambio climático.</a:t>
            </a:r>
          </a:p>
          <a:p>
            <a:pPr algn="ctr">
              <a:defRPr/>
            </a:pPr>
            <a:r>
              <a:rPr lang="es-SV" sz="2400" b="1" i="1" dirty="0" smtClean="0">
                <a:latin typeface="Arial" pitchFamily="34" charset="0"/>
                <a:cs typeface="Arial" pitchFamily="34" charset="0"/>
              </a:rPr>
              <a:t>Sacralidad de la Madre Tierra. </a:t>
            </a:r>
          </a:p>
          <a:p>
            <a:pPr algn="ctr">
              <a:defRPr/>
            </a:pPr>
            <a:r>
              <a:rPr lang="es-SV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Centroamérica: construyamos territorios y comunidades sustentables</a:t>
            </a:r>
            <a:r>
              <a:rPr lang="es-SV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es-SV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SV" sz="2400" dirty="0" smtClean="0"/>
          </a:p>
          <a:p>
            <a:pPr>
              <a:defRPr/>
            </a:pPr>
            <a:endParaRPr lang="es-SV" sz="2400" dirty="0" smtClean="0"/>
          </a:p>
          <a:p>
            <a:pPr>
              <a:defRPr/>
            </a:pPr>
            <a:endParaRPr lang="es-SV" sz="2400" dirty="0" smtClean="0"/>
          </a:p>
          <a:p>
            <a:pPr>
              <a:defRPr/>
            </a:pPr>
            <a:endParaRPr lang="es-SV" sz="2400" b="1" dirty="0" smtClean="0"/>
          </a:p>
          <a:p>
            <a:pPr>
              <a:defRPr/>
            </a:pPr>
            <a:endParaRPr lang="es-SV" sz="2400" dirty="0" smtClean="0"/>
          </a:p>
          <a:p>
            <a:pPr>
              <a:defRPr/>
            </a:pPr>
            <a:endParaRPr lang="es-SV" dirty="0" smtClean="0"/>
          </a:p>
          <a:p>
            <a:pPr>
              <a:defRPr/>
            </a:pPr>
            <a:endParaRPr lang="es-SV" dirty="0" smtClean="0"/>
          </a:p>
          <a:p>
            <a:pPr>
              <a:defRPr/>
            </a:pPr>
            <a:endParaRPr lang="es-SV" dirty="0" smtClean="0"/>
          </a:p>
          <a:p>
            <a:pPr>
              <a:defRPr/>
            </a:pPr>
            <a:endParaRPr lang="es-S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smtClean="0"/>
          </a:p>
        </p:txBody>
      </p:sp>
      <p:pic>
        <p:nvPicPr>
          <p:cNvPr id="13316" name="Picture 2" descr="C:\Users\UNES i3\Desktop\Rio mas 20\DSC_0907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4 Rectángulo"/>
          <p:cNvSpPr>
            <a:spLocks noChangeArrowheads="1"/>
          </p:cNvSpPr>
          <p:nvPr/>
        </p:nvSpPr>
        <p:spPr bwMode="auto">
          <a:xfrm>
            <a:off x="0" y="0"/>
            <a:ext cx="9144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>
              <a:solidFill>
                <a:srgbClr val="FFFF00"/>
              </a:solidFill>
            </a:endParaRP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DETENER EL FLUJO DE MATERIALES Y ENERGIA DE LOS PAISES DEL SUR HACIA EL NORTE.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NO AL NEO-EXTRACTIVISMO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DEMANDAR LA REPARACION DE LA DEUDA ECOLOGICA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FONDO REGIONAL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Pago de 15 000 millones por año (2010-2030)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TRANSFERENCIA DE TECNOLOGIA NECESARIA PARA IMPULSAR LA SUSTENTABILIDAD.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smtClean="0"/>
          </a:p>
        </p:txBody>
      </p:sp>
      <p:pic>
        <p:nvPicPr>
          <p:cNvPr id="14340" name="Picture 2" descr="C:\Users\UNES i3\Desktop\2011 septiembre\ENERGIA\111111154920_campo_13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1260475" y="-3175"/>
            <a:ext cx="11593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14313" y="-571500"/>
            <a:ext cx="8715375" cy="7048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s-SV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es-SV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s-SV" sz="28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REVOLUCION</a:t>
            </a:r>
            <a:r>
              <a:rPr lang="es-S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ENERGETICA: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s-S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TRANSICION A LA ERA SOLAR</a:t>
            </a:r>
          </a:p>
          <a:p>
            <a:pPr>
              <a:buFont typeface="Arial" pitchFamily="34" charset="0"/>
              <a:buNone/>
              <a:defRPr/>
            </a:pPr>
            <a:endParaRPr lang="es-SV" sz="2800" b="1" dirty="0"/>
          </a:p>
          <a:p>
            <a:pPr>
              <a:defRPr/>
            </a:pPr>
            <a:r>
              <a:rPr lang="es-SV" b="1" i="1" dirty="0">
                <a:latin typeface="Arial" pitchFamily="34" charset="0"/>
              </a:rPr>
              <a:t>Iniciemos la transición hacia la era solar. Energía de fuentes renovables y sustentables.</a:t>
            </a:r>
          </a:p>
          <a:p>
            <a:pPr>
              <a:buFont typeface="Arial" pitchFamily="34" charset="0"/>
              <a:buNone/>
              <a:defRPr/>
            </a:pPr>
            <a:endParaRPr lang="es-SV" b="1" i="1" dirty="0">
              <a:latin typeface="Arial" pitchFamily="34" charset="0"/>
            </a:endParaRPr>
          </a:p>
          <a:p>
            <a:pPr>
              <a:defRPr/>
            </a:pPr>
            <a:r>
              <a:rPr lang="es-SV" b="1" i="1" dirty="0">
                <a:latin typeface="Arial" pitchFamily="34" charset="0"/>
              </a:rPr>
              <a:t>Decrecimiento de la demanda de electricidad e incremento de los servicios energéticos. </a:t>
            </a:r>
          </a:p>
          <a:p>
            <a:pPr>
              <a:defRPr/>
            </a:pPr>
            <a:endParaRPr lang="es-SV" b="1" i="1" dirty="0">
              <a:latin typeface="Arial" pitchFamily="34" charset="0"/>
            </a:endParaRPr>
          </a:p>
          <a:p>
            <a:pPr>
              <a:defRPr/>
            </a:pPr>
            <a:r>
              <a:rPr lang="es-SV" b="1" i="1" dirty="0">
                <a:latin typeface="Arial" pitchFamily="34" charset="0"/>
              </a:rPr>
              <a:t>Acceso universal a la energía para vivir con dignidad.</a:t>
            </a:r>
          </a:p>
          <a:p>
            <a:pPr>
              <a:buFont typeface="Arial" pitchFamily="34" charset="0"/>
              <a:buNone/>
              <a:defRPr/>
            </a:pPr>
            <a:r>
              <a:rPr lang="es-SV" b="1" i="1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s-SV" b="1" i="1" dirty="0">
                <a:solidFill>
                  <a:schemeClr val="bg1"/>
                </a:solidFill>
                <a:latin typeface="Arial" pitchFamily="34" charset="0"/>
              </a:rPr>
              <a:t>Reducir la dependencia a los combustibles fósiles. Matriz energética diversificada.</a:t>
            </a:r>
          </a:p>
          <a:p>
            <a:pPr>
              <a:defRPr/>
            </a:pPr>
            <a:endParaRPr lang="es-SV" b="1" i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r>
              <a:rPr lang="es-SV" b="1" i="1" dirty="0">
                <a:solidFill>
                  <a:schemeClr val="bg1"/>
                </a:solidFill>
                <a:latin typeface="Arial" pitchFamily="34" charset="0"/>
              </a:rPr>
              <a:t>El Estado debe garantizar el acceso a la energía eléctrica de forma sustentable.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" name="Picture 4" descr="Ríos contaminantes del humedal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1166813"/>
            <a:ext cx="91440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SV" sz="3200" b="1" dirty="0">
                <a:solidFill>
                  <a:srgbClr val="FFFF00"/>
                </a:solidFill>
                <a:latin typeface="Comic Sans MS" pitchFamily="66" charset="0"/>
              </a:rPr>
              <a:t>SOBERANIA HIDRICA</a:t>
            </a:r>
          </a:p>
          <a:p>
            <a:pPr algn="ctr">
              <a:buFont typeface="Arial" pitchFamily="34" charset="0"/>
              <a:buNone/>
              <a:defRPr/>
            </a:pPr>
            <a:endParaRPr lang="es-SV" b="1" dirty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es-SV" b="1" dirty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s-SV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Una nueva cultura del agua:</a:t>
            </a:r>
          </a:p>
          <a:p>
            <a:pPr algn="ctr">
              <a:buFont typeface="Arial" pitchFamily="34" charset="0"/>
              <a:buNone/>
              <a:defRPr/>
            </a:pPr>
            <a:endParaRPr lang="es-SV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s-ES_tradnl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El agua BIEN COMUN y derecho humano fundamental.</a:t>
            </a:r>
          </a:p>
          <a:p>
            <a:pPr algn="ctr">
              <a:defRPr/>
            </a:pPr>
            <a:endParaRPr lang="es-SV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s-SV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Gestión sustentable y participativa. Visión de cuencas.</a:t>
            </a:r>
          </a:p>
          <a:p>
            <a:pPr algn="ctr">
              <a:defRPr/>
            </a:pPr>
            <a:endParaRPr lang="es-SV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s-SV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Marcos regulatorios y políticas públicas para su protección, uso y recuperación.</a:t>
            </a:r>
          </a:p>
          <a:p>
            <a:pPr algn="ctr">
              <a:defRPr/>
            </a:pPr>
            <a:endParaRPr lang="es-SV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s-ES_tradnl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Plena cobertura del servicio de agua potable y saneamiento. </a:t>
            </a:r>
            <a:endParaRPr lang="es-SV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4760</TotalTime>
  <Words>752</Words>
  <Application>Microsoft Office PowerPoint</Application>
  <PresentationFormat>Presentación en pantalla (4:3)</PresentationFormat>
  <Paragraphs>144</Paragraphs>
  <Slides>17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Acrobat Document</vt:lpstr>
      <vt:lpstr>Cambio climático en Centroamérica: Desafíos para la gobernanza territorial</vt:lpstr>
      <vt:lpstr>Diapositiva 2</vt:lpstr>
      <vt:lpstr>Diapositiva 3</vt:lpstr>
      <vt:lpstr>Diapositiva 4</vt:lpstr>
      <vt:lpstr>Diapositiva 5</vt:lpstr>
      <vt:lpstr> ACERCA DE LA SUSTENTABILIDAD 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ORIGEN  DE  CUBA</dc:title>
  <dc:creator>Manuel</dc:creator>
  <cp:lastModifiedBy>Fundación PRISMA</cp:lastModifiedBy>
  <cp:revision>918</cp:revision>
  <dcterms:created xsi:type="dcterms:W3CDTF">2005-05-25T13:04:11Z</dcterms:created>
  <dcterms:modified xsi:type="dcterms:W3CDTF">2012-10-23T16:02:14Z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7053636</vt:lpwstr>
  </property>
  <property fmtid="{D5CDD505-2E9C-101B-9397-08002B2CF9AE}" name="NXPowerLiteVersion" pid="3">
    <vt:lpwstr>D4.1.0</vt:lpwstr>
  </property>
</Properties>
</file>