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9" r:id="rId3"/>
    <p:sldId id="279" r:id="rId4"/>
    <p:sldId id="263" r:id="rId5"/>
    <p:sldId id="280" r:id="rId6"/>
    <p:sldId id="281" r:id="rId7"/>
    <p:sldId id="277" r:id="rId8"/>
    <p:sldId id="270" r:id="rId9"/>
    <p:sldId id="265" r:id="rId10"/>
    <p:sldId id="278" r:id="rId11"/>
    <p:sldId id="282" r:id="rId12"/>
  </p:sldIdLst>
  <p:sldSz cx="9144000" cy="6858000" type="screen4x3"/>
  <p:notesSz cx="6858000" cy="9144000"/>
  <p:defaultTextStyle>
    <a:defPPr>
      <a:defRPr lang="es-P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403FB3-8F20-4E34-A7FE-5C2F73581805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35C68B-39C6-4D2F-9C9B-F022DFBF869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480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Antes</a:t>
            </a:r>
            <a:r>
              <a:rPr lang="en-US" baseline="0" dirty="0" smtClean="0"/>
              <a:t> de OE5 – Marcos </a:t>
            </a:r>
            <a:r>
              <a:rPr lang="en-US" baseline="0" dirty="0" err="1" smtClean="0"/>
              <a:t>estratégicos</a:t>
            </a:r>
            <a:r>
              <a:rPr lang="en-US" baseline="0" dirty="0" smtClean="0"/>
              <a:t> 2000-2015,  2010-2019 y </a:t>
            </a:r>
            <a:r>
              <a:rPr lang="en-US" baseline="0" dirty="0" err="1" smtClean="0"/>
              <a:t>Resiliencia</a:t>
            </a:r>
            <a:r>
              <a:rPr lang="en-US" baseline="0" dirty="0" smtClean="0"/>
              <a:t> de los </a:t>
            </a:r>
            <a:r>
              <a:rPr lang="en-US" baseline="0" dirty="0" err="1" smtClean="0"/>
              <a:t>Medios</a:t>
            </a:r>
            <a:r>
              <a:rPr lang="en-US" baseline="0" dirty="0" smtClean="0"/>
              <a:t> de Vida (</a:t>
            </a:r>
            <a:r>
              <a:rPr lang="en-US" baseline="0" dirty="0" err="1" smtClean="0"/>
              <a:t>primera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edición</a:t>
            </a:r>
            <a:r>
              <a:rPr lang="en-US" baseline="0" dirty="0" smtClean="0"/>
              <a:t> - FAO, 2011).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5C68B-39C6-4D2F-9C9B-F022DFBF869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313312F-F282-475E-B612-1F63212BEDBD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Conector recto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Elipse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Elipse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F7B1859-442E-4BA5-AE8A-9C50CF4FDDA0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312F-F282-475E-B612-1F63212BEDBD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1859-442E-4BA5-AE8A-9C50CF4FDDA0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312F-F282-475E-B612-1F63212BEDBD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1859-442E-4BA5-AE8A-9C50CF4FDDA0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313312F-F282-475E-B612-1F63212BEDBD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F7B1859-442E-4BA5-AE8A-9C50CF4FDDA0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313312F-F282-475E-B612-1F63212BEDBD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8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Elipse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Elipse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Conector recto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F7B1859-442E-4BA5-AE8A-9C50CF4FDDA0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312F-F282-475E-B612-1F63212BEDBD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1859-442E-4BA5-AE8A-9C50CF4FDDA0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312F-F282-475E-B612-1F63212BEDBD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1859-442E-4BA5-AE8A-9C50CF4FDDA0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313312F-F282-475E-B612-1F63212BEDBD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F7B1859-442E-4BA5-AE8A-9C50CF4FDDA0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312F-F282-475E-B612-1F63212BEDBD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1859-442E-4BA5-AE8A-9C50CF4FDDA0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313312F-F282-475E-B612-1F63212BEDBD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F7B1859-442E-4BA5-AE8A-9C50CF4FDDA0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23" name="22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313312F-F282-475E-B612-1F63212BEDBD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F7B1859-442E-4BA5-AE8A-9C50CF4FDDA0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313312F-F282-475E-B612-1F63212BEDBD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F7B1859-442E-4BA5-AE8A-9C50CF4FDDA0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o.org/docrep/010/i0275e/i0275e00.htm" TargetMode="External"/><Relationship Id="rId2" Type="http://schemas.openxmlformats.org/officeDocument/2006/relationships/hyperlink" Target="http://www.pesacentroamerica.org/biblioteca/resumen_saf.pdf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pesacentroamerica.org/biblioteca/doc-hon-feb/caja-rural.pdf" TargetMode="External"/><Relationship Id="rId4" Type="http://schemas.openxmlformats.org/officeDocument/2006/relationships/hyperlink" Target="http://www.siinsan.gob.gt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211960" y="836712"/>
            <a:ext cx="4932040" cy="2952328"/>
          </a:xfrm>
        </p:spPr>
        <p:txBody>
          <a:bodyPr>
            <a:normAutofit fontScale="90000"/>
          </a:bodyPr>
          <a:lstStyle/>
          <a:p>
            <a:r>
              <a:rPr lang="es-NI" dirty="0" smtClean="0"/>
              <a:t>Diálogo</a:t>
            </a:r>
            <a:r>
              <a:rPr lang="en-US" dirty="0" smtClean="0"/>
              <a:t> Regional: </a:t>
            </a:r>
            <a:r>
              <a:rPr lang="es-PA" dirty="0" smtClean="0"/>
              <a:t>Cambio Climático, Agricultura y Seguridad Alimentaria en el Corredor Seco Centroamericano</a:t>
            </a:r>
            <a:br>
              <a:rPr lang="es-PA" dirty="0" smtClean="0"/>
            </a:br>
            <a:r>
              <a:rPr lang="es-PA" sz="1800" i="1" dirty="0" smtClean="0"/>
              <a:t>Enfoque y Lecciones de la Cooperación Técnica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576264" y="5153744"/>
            <a:ext cx="6172200" cy="1371600"/>
          </a:xfrm>
        </p:spPr>
        <p:txBody>
          <a:bodyPr>
            <a:normAutofit/>
          </a:bodyPr>
          <a:lstStyle/>
          <a:p>
            <a:r>
              <a:rPr lang="es-NI" dirty="0" smtClean="0"/>
              <a:t>Julio C. Castillo Vargas</a:t>
            </a:r>
          </a:p>
          <a:p>
            <a:r>
              <a:rPr lang="es-NI" dirty="0" smtClean="0"/>
              <a:t>Managua, Nicaragua, 15 de octubre del 2013.</a:t>
            </a:r>
            <a:endParaRPr lang="es-NI" dirty="0"/>
          </a:p>
        </p:txBody>
      </p:sp>
      <p:pic>
        <p:nvPicPr>
          <p:cNvPr id="4" name="3 Imagen" descr="Mapa de Centroameric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559" y="0"/>
            <a:ext cx="6280242" cy="508518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5 Elipse"/>
          <p:cNvSpPr/>
          <p:nvPr/>
        </p:nvSpPr>
        <p:spPr>
          <a:xfrm>
            <a:off x="611560" y="3429000"/>
            <a:ext cx="1296144" cy="1296144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NI" dirty="0"/>
          </a:p>
        </p:txBody>
      </p:sp>
      <p:pic>
        <p:nvPicPr>
          <p:cNvPr id="5" name="Picture 2" descr="38145765FAO_logo_web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BFFFF"/>
              </a:clrFrom>
              <a:clrTo>
                <a:srgbClr val="EB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92996"/>
            <a:ext cx="1440160" cy="1368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04800" y="116632"/>
            <a:ext cx="7467600" cy="422920"/>
          </a:xfrm>
        </p:spPr>
        <p:txBody>
          <a:bodyPr>
            <a:normAutofit fontScale="90000"/>
          </a:bodyPr>
          <a:lstStyle/>
          <a:p>
            <a:pPr algn="ctr"/>
            <a:r>
              <a:rPr lang="es-NI" sz="2400" b="1" dirty="0" smtClean="0"/>
              <a:t>Fondos mutuos de contingencia (FMC)</a:t>
            </a:r>
            <a:endParaRPr lang="es-NI" sz="2400" b="1" dirty="0"/>
          </a:p>
        </p:txBody>
      </p:sp>
      <p:sp>
        <p:nvSpPr>
          <p:cNvPr id="4" name="3 Rectángulo"/>
          <p:cNvSpPr/>
          <p:nvPr/>
        </p:nvSpPr>
        <p:spPr>
          <a:xfrm>
            <a:off x="323528" y="620688"/>
            <a:ext cx="831641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es-PA" dirty="0" smtClean="0"/>
              <a:t>FMC se desarrollan sobre la base de sistemas de ahorro y crédito – tipo Caja Rural – de un grupo de productores con la finalidad de gestionar riesgos agro-climáticos.</a:t>
            </a:r>
          </a:p>
          <a:p>
            <a:pPr algn="just">
              <a:buFont typeface="Wingdings" pitchFamily="2" charset="2"/>
              <a:buChar char="ü"/>
            </a:pPr>
            <a:endParaRPr lang="es-PA" dirty="0" smtClean="0"/>
          </a:p>
          <a:p>
            <a:pPr algn="just">
              <a:buFont typeface="Wingdings" pitchFamily="2" charset="2"/>
              <a:buChar char="ü"/>
            </a:pPr>
            <a:r>
              <a:rPr lang="es-PA" dirty="0" smtClean="0"/>
              <a:t>Los FMC se capitalizan a través de contribuciones de los miembros (en dinero y también en reservas), ingresos por actividades productivas grupales y repago de compensaciones. </a:t>
            </a:r>
          </a:p>
          <a:p>
            <a:pPr algn="just">
              <a:buFont typeface="Wingdings" pitchFamily="2" charset="2"/>
              <a:buChar char="ü"/>
            </a:pPr>
            <a:endParaRPr lang="es-PA" dirty="0" smtClean="0"/>
          </a:p>
          <a:p>
            <a:pPr algn="just">
              <a:buFont typeface="Wingdings" pitchFamily="2" charset="2"/>
              <a:buChar char="ü"/>
            </a:pPr>
            <a:r>
              <a:rPr lang="es-PA" dirty="0" smtClean="0"/>
              <a:t>Los FMC, vinculados con sistemas de información locales, promueven: i) acciones de prevención/mitigación y preparación; y, </a:t>
            </a:r>
            <a:r>
              <a:rPr lang="es-PA" dirty="0" err="1" smtClean="0"/>
              <a:t>ii</a:t>
            </a:r>
            <a:r>
              <a:rPr lang="es-PA" dirty="0" smtClean="0"/>
              <a:t>) acciones de respuesta a pérdidas productivas (compensaciones parciales para atender las necesidades más urgentes).</a:t>
            </a:r>
          </a:p>
          <a:p>
            <a:pPr algn="just">
              <a:buFont typeface="Wingdings" pitchFamily="2" charset="2"/>
              <a:buChar char="ü"/>
            </a:pPr>
            <a:endParaRPr lang="es-PA" dirty="0" smtClean="0"/>
          </a:p>
          <a:p>
            <a:pPr algn="just">
              <a:buFont typeface="Wingdings" pitchFamily="2" charset="2"/>
              <a:buChar char="ü"/>
            </a:pPr>
            <a:r>
              <a:rPr lang="es-PA" dirty="0" smtClean="0"/>
              <a:t>FAO también apoya en la vinculación de los FMC con  otros mecanismos de transferencia de riesgos en los países y la región.  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4869160"/>
            <a:ext cx="338437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38145765FAO_logo_we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1484313"/>
            <a:ext cx="381635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1630521" y="5517232"/>
            <a:ext cx="59362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3333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Muchas Gracias</a:t>
            </a:r>
            <a:endParaRPr lang="es-E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3333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36925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6592" y="188640"/>
            <a:ext cx="7543800" cy="1143000"/>
          </a:xfrm>
        </p:spPr>
        <p:txBody>
          <a:bodyPr/>
          <a:lstStyle/>
          <a:p>
            <a:pPr algn="ctr"/>
            <a:r>
              <a:rPr lang="en-US" b="1" dirty="0" smtClean="0"/>
              <a:t>FAO -  5 OBJETIVOS ESTRATÉGICOS </a:t>
            </a:r>
            <a:endParaRPr lang="en-US" b="1" dirty="0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7544" y="1700808"/>
            <a:ext cx="7571184" cy="4824536"/>
          </a:xfrm>
        </p:spPr>
        <p:txBody>
          <a:bodyPr>
            <a:noAutofit/>
          </a:bodyPr>
          <a:lstStyle/>
          <a:p>
            <a:pPr algn="just">
              <a:buFontTx/>
              <a:buAutoNum type="arabicPeriod"/>
            </a:pPr>
            <a:r>
              <a:rPr lang="es-ES" sz="1800" dirty="0" smtClean="0"/>
              <a:t>Contribuir a erradicar el hambre, la inseguridad alimentaria y la malnutrición</a:t>
            </a:r>
          </a:p>
          <a:p>
            <a:pPr algn="just">
              <a:buFontTx/>
              <a:buAutoNum type="arabicPeriod"/>
            </a:pPr>
            <a:endParaRPr lang="es-ES" sz="1800" dirty="0" smtClean="0"/>
          </a:p>
          <a:p>
            <a:pPr algn="just">
              <a:buFontTx/>
              <a:buAutoNum type="arabicPeriod"/>
            </a:pPr>
            <a:r>
              <a:rPr lang="es-ES" sz="1800" dirty="0" smtClean="0"/>
              <a:t>Aumentar y mejorar el suministro de bienes y servicios procedentes de la agricultura, la actividad forestal y la pesca de una manera sostenible</a:t>
            </a:r>
          </a:p>
          <a:p>
            <a:pPr algn="just">
              <a:buFontTx/>
              <a:buAutoNum type="arabicPeriod"/>
            </a:pPr>
            <a:endParaRPr lang="es-ES" sz="1800" dirty="0" smtClean="0"/>
          </a:p>
          <a:p>
            <a:pPr algn="just">
              <a:buFontTx/>
              <a:buAutoNum type="arabicPeriod"/>
            </a:pPr>
            <a:r>
              <a:rPr lang="es-ES" sz="1800" dirty="0" smtClean="0"/>
              <a:t>Reducir la pobreza rural</a:t>
            </a:r>
          </a:p>
          <a:p>
            <a:pPr algn="just">
              <a:buFontTx/>
              <a:buAutoNum type="arabicPeriod"/>
            </a:pPr>
            <a:endParaRPr lang="es-ES" sz="1800" dirty="0" smtClean="0"/>
          </a:p>
          <a:p>
            <a:pPr algn="just">
              <a:buFontTx/>
              <a:buAutoNum type="arabicPeriod"/>
            </a:pPr>
            <a:r>
              <a:rPr lang="es-ES" sz="1800" dirty="0" smtClean="0"/>
              <a:t>Crear un entorno propicio para el establecimiento de sistemas agrícolas y alimentarios más integradores y eficientes a nivel local, nacional e internacional</a:t>
            </a:r>
          </a:p>
          <a:p>
            <a:pPr algn="just">
              <a:buFontTx/>
              <a:buAutoNum type="arabicPeriod"/>
            </a:pPr>
            <a:endParaRPr lang="es-ES" sz="1800" dirty="0" smtClean="0"/>
          </a:p>
          <a:p>
            <a:pPr algn="just">
              <a:buFontTx/>
              <a:buAutoNum type="arabicPeriod"/>
            </a:pPr>
            <a:r>
              <a:rPr lang="es-ES" sz="1800" b="1" dirty="0" smtClean="0">
                <a:solidFill>
                  <a:srgbClr val="FF0000"/>
                </a:solidFill>
              </a:rPr>
              <a:t>Incrementar la resiliencia de los medios de vida ante las amenazas y crisis</a:t>
            </a:r>
            <a:endParaRPr lang="en-US" sz="1800" b="1" dirty="0" smtClean="0">
              <a:solidFill>
                <a:srgbClr val="FF0000"/>
              </a:solidFill>
            </a:endParaRPr>
          </a:p>
          <a:p>
            <a:endParaRPr lang="en-US" sz="1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28600" y="273050"/>
            <a:ext cx="7543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ES" sz="3200" b="1" dirty="0" smtClean="0"/>
              <a:t>OE 5: Incrementar la resiliencia de los medios de vida ante las amenazas y crisis</a:t>
            </a:r>
            <a:endParaRPr lang="en-US" b="1" dirty="0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s-NI" sz="2100" dirty="0" smtClean="0"/>
              <a:t>Aumentar</a:t>
            </a:r>
            <a:r>
              <a:rPr lang="en-US" sz="2100" dirty="0" smtClean="0"/>
              <a:t> la </a:t>
            </a:r>
            <a:r>
              <a:rPr lang="es-NI" sz="2100" dirty="0" smtClean="0"/>
              <a:t>capacidad</a:t>
            </a:r>
            <a:r>
              <a:rPr lang="en-US" sz="2100" dirty="0" smtClean="0"/>
              <a:t> </a:t>
            </a:r>
            <a:r>
              <a:rPr lang="es-NI" sz="2100" dirty="0" smtClean="0"/>
              <a:t>para</a:t>
            </a:r>
            <a:r>
              <a:rPr lang="en-US" sz="2100" dirty="0" smtClean="0"/>
              <a:t> </a:t>
            </a:r>
            <a:r>
              <a:rPr lang="es-NI" sz="2100" b="1" dirty="0" smtClean="0"/>
              <a:t>prevenir</a:t>
            </a:r>
            <a:r>
              <a:rPr lang="en-US" sz="2100" b="1" dirty="0" smtClean="0"/>
              <a:t> </a:t>
            </a:r>
            <a:r>
              <a:rPr lang="es-PA" sz="2100" b="1" dirty="0" smtClean="0"/>
              <a:t>y mitigar </a:t>
            </a:r>
            <a:r>
              <a:rPr lang="es-PA" sz="2100" dirty="0" smtClean="0"/>
              <a:t>choques así como </a:t>
            </a:r>
            <a:r>
              <a:rPr lang="es-PA" sz="2100" b="1" dirty="0" smtClean="0"/>
              <a:t>preverlos, amortiguarlos, adaptarse a ellos, y recuperarse </a:t>
            </a:r>
            <a:r>
              <a:rPr lang="es-PA" sz="2100" dirty="0" smtClean="0"/>
              <a:t>de forma eficiente y sostenible. </a:t>
            </a:r>
          </a:p>
          <a:p>
            <a:pPr algn="just">
              <a:buNone/>
            </a:pPr>
            <a:r>
              <a:rPr lang="es-PA" sz="2100" dirty="0" smtClean="0"/>
              <a:t>	</a:t>
            </a:r>
          </a:p>
          <a:p>
            <a:pPr algn="just">
              <a:buNone/>
            </a:pPr>
            <a:r>
              <a:rPr lang="es-PA" sz="2100" dirty="0" smtClean="0"/>
              <a:t>	Esto incluye proteger, restablecer y mejorar los </a:t>
            </a:r>
            <a:r>
              <a:rPr lang="es-PA" sz="2100" b="1" dirty="0" smtClean="0"/>
              <a:t>medios de vida </a:t>
            </a:r>
            <a:r>
              <a:rPr lang="es-PA" sz="2100" dirty="0" smtClean="0"/>
              <a:t>frente a las amenazas que impactan la agricultura, la alimentación y la nutrición (y la salud pública).</a:t>
            </a:r>
            <a:endParaRPr lang="en-US" sz="2100" dirty="0" smtClean="0"/>
          </a:p>
          <a:p>
            <a:endParaRPr lang="en-U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algn="ctr"/>
            <a:r>
              <a:rPr lang="en-US" dirty="0" err="1" smtClean="0"/>
              <a:t>Resiliencia</a:t>
            </a:r>
            <a:endParaRPr lang="en-US" dirty="0"/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2" cstate="print"/>
          <a:srcRect l="34586" t="11438" r="32762" b="6250"/>
          <a:stretch>
            <a:fillRect/>
          </a:stretch>
        </p:blipFill>
        <p:spPr bwMode="auto">
          <a:xfrm>
            <a:off x="4644008" y="1484784"/>
            <a:ext cx="3456384" cy="4898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48" y="78261"/>
            <a:ext cx="9058652" cy="6542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251520" y="273050"/>
            <a:ext cx="2520280" cy="1355750"/>
          </a:xfrm>
        </p:spPr>
        <p:txBody>
          <a:bodyPr>
            <a:noAutofit/>
          </a:bodyPr>
          <a:lstStyle/>
          <a:p>
            <a:r>
              <a:rPr lang="es-ES" sz="1800" b="1" dirty="0" smtClean="0"/>
              <a:t>OE 5: Incrementar la </a:t>
            </a:r>
            <a:r>
              <a:rPr lang="es-ES" sz="1800" b="1" dirty="0" err="1" smtClean="0"/>
              <a:t>resiliencia</a:t>
            </a:r>
            <a:r>
              <a:rPr lang="es-ES" sz="1800" b="1" dirty="0" smtClean="0"/>
              <a:t> de los medios de vida ante las amenazas y crisis</a:t>
            </a:r>
            <a:endParaRPr lang="en-US" sz="18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755576" y="112068"/>
            <a:ext cx="7467600" cy="5715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smtClean="0"/>
              <a:t>ROL de PESA en Resiliencia </a:t>
            </a:r>
            <a:endParaRPr lang="en-US" b="1" dirty="0"/>
          </a:p>
        </p:txBody>
      </p:sp>
      <p:sp>
        <p:nvSpPr>
          <p:cNvPr id="3" name="2 Marcador de contenido"/>
          <p:cNvSpPr txBox="1">
            <a:spLocks/>
          </p:cNvSpPr>
          <p:nvPr/>
        </p:nvSpPr>
        <p:spPr>
          <a:xfrm>
            <a:off x="276908" y="793854"/>
            <a:ext cx="8424936" cy="2866628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PA" sz="1600" b="1" u="sng" dirty="0" smtClean="0"/>
              <a:t>Fortalecimiento institucional para la gestión de riesgos y crisis</a:t>
            </a:r>
            <a:r>
              <a:rPr lang="es-PA" sz="1600" dirty="0" smtClean="0"/>
              <a:t> </a:t>
            </a:r>
          </a:p>
          <a:p>
            <a:pPr lvl="1" algn="just"/>
            <a:r>
              <a:rPr lang="es-PA" sz="1600" dirty="0" smtClean="0"/>
              <a:t>Estrategias y políticas: a nivel regional, PESA ha participado en la formulación de la Agenda de Resiliencia para el corredor seco (CAC, CEPREDENAC, CCAD, PMA, FAO, etc.).</a:t>
            </a:r>
          </a:p>
          <a:p>
            <a:pPr lvl="1" algn="just"/>
            <a:r>
              <a:rPr lang="es-PA" sz="1600" dirty="0" smtClean="0"/>
              <a:t>Educación y capacitación: documentación de buenas prácticas, como los </a:t>
            </a:r>
            <a:r>
              <a:rPr lang="es-PA" sz="1600" u="sng" dirty="0" smtClean="0">
                <a:hlinkClick r:id="rId2"/>
              </a:rPr>
              <a:t>Sistemas Agroforestales, SAN y CC</a:t>
            </a:r>
            <a:r>
              <a:rPr lang="es-PA" sz="1600" dirty="0" smtClean="0"/>
              <a:t>.</a:t>
            </a:r>
          </a:p>
          <a:p>
            <a:pPr algn="just"/>
            <a:r>
              <a:rPr lang="es-PA" sz="1600" b="1" u="sng" dirty="0" smtClean="0"/>
              <a:t>Observatorios y sistemas de alerta</a:t>
            </a:r>
            <a:r>
              <a:rPr lang="es-PA" sz="1600" dirty="0" smtClean="0"/>
              <a:t>: facilitación de instrumentos globales a los Gobiernos, como el </a:t>
            </a:r>
            <a:r>
              <a:rPr lang="es-PA" sz="1600" u="sng" dirty="0" smtClean="0">
                <a:hlinkClick r:id="rId3"/>
              </a:rPr>
              <a:t>IPC</a:t>
            </a:r>
            <a:r>
              <a:rPr lang="es-PA" sz="1600" dirty="0" smtClean="0"/>
              <a:t> y la ELCSA (Escala Latinoamericana y Caribeña para la SA), escala que se está usando en </a:t>
            </a:r>
            <a:r>
              <a:rPr lang="es-PA" sz="1600" u="sng" dirty="0" smtClean="0">
                <a:hlinkClick r:id="rId4"/>
              </a:rPr>
              <a:t>Guatemala</a:t>
            </a:r>
            <a:r>
              <a:rPr lang="es-PA" sz="1600" dirty="0" smtClean="0"/>
              <a:t> (SESAN) con apoyo de FAO/PESA.</a:t>
            </a:r>
          </a:p>
          <a:p>
            <a:pPr algn="just"/>
            <a:endParaRPr lang="es-PA" sz="1600" b="1" u="sng" dirty="0" smtClean="0"/>
          </a:p>
          <a:p>
            <a:pPr algn="just"/>
            <a:r>
              <a:rPr lang="es-PA" sz="1600" b="1" u="sng" dirty="0" smtClean="0"/>
              <a:t>Prevención y mitigación</a:t>
            </a:r>
            <a:r>
              <a:rPr lang="es-PA" sz="1600" dirty="0" smtClean="0"/>
              <a:t>: la experiencia de </a:t>
            </a:r>
            <a:r>
              <a:rPr lang="es-PA" sz="1600" u="sng" dirty="0" smtClean="0">
                <a:hlinkClick r:id="rId5"/>
              </a:rPr>
              <a:t>Cajas Rurales</a:t>
            </a:r>
            <a:r>
              <a:rPr lang="es-PA" sz="1600" dirty="0" smtClean="0"/>
              <a:t> promovida por PESA Honduras ha sido clave para aprender y diseñar cómo utilizar estos instrumentos financieros para la prevención y mitigación de riesgos; las cajas rurales comenzaron a condicionar sus servicios con la aplicación de buenas prácticas para el manejo sostenible de los recursos naturales y la adaptación al cambio climático. </a:t>
            </a:r>
          </a:p>
          <a:p>
            <a:pPr algn="just"/>
            <a:endParaRPr lang="es-PA" sz="1600" dirty="0" smtClean="0"/>
          </a:p>
          <a:p>
            <a:pPr algn="just"/>
            <a:r>
              <a:rPr lang="es-PA" sz="1600" b="1" u="sng" dirty="0" smtClean="0"/>
              <a:t>Respuesta y rehabilitación</a:t>
            </a:r>
            <a:r>
              <a:rPr lang="es-PA" sz="1600" dirty="0" smtClean="0"/>
              <a:t>:  PESA ha sido un programa clave para potenciar el impacto de los proyectos de emergencias enfocados en respuesta y rehabilitación de los activos familiares (no sólo agrícolas). Las Cajas Rurales también han desarrollado</a:t>
            </a:r>
            <a:r>
              <a:rPr lang="es-PA" sz="1600" u="sng" dirty="0" smtClean="0">
                <a:solidFill>
                  <a:schemeClr val="accent1">
                    <a:lumMod val="75000"/>
                  </a:schemeClr>
                </a:solidFill>
              </a:rPr>
              <a:t> ‘fondos solidarios’</a:t>
            </a:r>
            <a:r>
              <a:rPr lang="es-PA" sz="1600" dirty="0" smtClean="0"/>
              <a:t>  para atender emergencias  en aspectos productivos, de salud y otras relacionadas con educación. </a:t>
            </a:r>
            <a:endParaRPr lang="es-PA" sz="1600" dirty="0" smtClean="0"/>
          </a:p>
        </p:txBody>
      </p:sp>
    </p:spTree>
    <p:extLst>
      <p:ext uri="{BB962C8B-B14F-4D97-AF65-F5344CB8AC3E}">
        <p14:creationId xmlns:p14="http://schemas.microsoft.com/office/powerpoint/2010/main" val="972535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Marcador de contenido"/>
          <p:cNvSpPr txBox="1">
            <a:spLocks/>
          </p:cNvSpPr>
          <p:nvPr/>
        </p:nvSpPr>
        <p:spPr>
          <a:xfrm>
            <a:off x="0" y="98048"/>
            <a:ext cx="9144000" cy="504056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/>
              <a:buNone/>
            </a:pPr>
            <a:r>
              <a:rPr lang="es-NI" sz="2000" b="1" smtClean="0">
                <a:solidFill>
                  <a:schemeClr val="accent6">
                    <a:lumMod val="75000"/>
                  </a:schemeClr>
                </a:solidFill>
              </a:rPr>
              <a:t>ECHO: ACF-FAO: resiliencia de los pequeños productores</a:t>
            </a:r>
            <a:endParaRPr lang="es-NI" sz="2000" b="1" dirty="0" smtClean="0">
              <a:solidFill>
                <a:srgbClr val="002060"/>
              </a:solidFill>
            </a:endParaRPr>
          </a:p>
        </p:txBody>
      </p:sp>
      <p:grpSp>
        <p:nvGrpSpPr>
          <p:cNvPr id="3" name="16 Grupo"/>
          <p:cNvGrpSpPr/>
          <p:nvPr/>
        </p:nvGrpSpPr>
        <p:grpSpPr>
          <a:xfrm>
            <a:off x="251520" y="602104"/>
            <a:ext cx="8640960" cy="3421543"/>
            <a:chOff x="323528" y="980728"/>
            <a:chExt cx="8640960" cy="3002987"/>
          </a:xfrm>
        </p:grpSpPr>
        <p:sp>
          <p:nvSpPr>
            <p:cNvPr id="4" name="3 CuadroTexto"/>
            <p:cNvSpPr txBox="1"/>
            <p:nvPr/>
          </p:nvSpPr>
          <p:spPr>
            <a:xfrm>
              <a:off x="755576" y="1739119"/>
              <a:ext cx="7488832" cy="648303"/>
            </a:xfrm>
            <a:prstGeom prst="rect">
              <a:avLst/>
            </a:prstGeom>
            <a:noFill/>
            <a:ln w="25400">
              <a:solidFill>
                <a:schemeClr val="accent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NI" sz="1400" b="1" i="1" dirty="0">
                  <a:solidFill>
                    <a:schemeClr val="accent2">
                      <a:lumMod val="75000"/>
                    </a:schemeClr>
                  </a:solidFill>
                </a:rPr>
                <a:t>Objetivo Específico</a:t>
              </a:r>
              <a:r>
                <a:rPr lang="es-NI" sz="1400" b="1" i="1" dirty="0" smtClean="0">
                  <a:solidFill>
                    <a:schemeClr val="accent2">
                      <a:lumMod val="75000"/>
                    </a:schemeClr>
                  </a:solidFill>
                </a:rPr>
                <a:t>: </a:t>
              </a:r>
              <a:r>
                <a:rPr lang="es-NI" sz="1400" dirty="0" smtClean="0">
                  <a:solidFill>
                    <a:srgbClr val="002060"/>
                  </a:solidFill>
                </a:rPr>
                <a:t>Mejorar </a:t>
              </a:r>
              <a:r>
                <a:rPr lang="es-NI" sz="1400" dirty="0">
                  <a:solidFill>
                    <a:srgbClr val="002060"/>
                  </a:solidFill>
                </a:rPr>
                <a:t>la </a:t>
              </a:r>
              <a:r>
                <a:rPr lang="es-NI" sz="1400" dirty="0" err="1">
                  <a:solidFill>
                    <a:srgbClr val="002060"/>
                  </a:solidFill>
                </a:rPr>
                <a:t>resiliencia</a:t>
              </a:r>
              <a:r>
                <a:rPr lang="es-NI" sz="1400" dirty="0">
                  <a:solidFill>
                    <a:srgbClr val="002060"/>
                  </a:solidFill>
                </a:rPr>
                <a:t> de los medios de vida de los pequeños productores de alimentos, para fortalecer las capacidades y la adaptación de la producción local e implementar un enfoque para la reducción de riesgos ante desastres</a:t>
              </a:r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323528" y="3082614"/>
              <a:ext cx="1872208" cy="648303"/>
            </a:xfrm>
            <a:prstGeom prst="rect">
              <a:avLst/>
            </a:prstGeom>
            <a:noFill/>
            <a:ln w="25400">
              <a:solidFill>
                <a:schemeClr val="accent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NI" sz="1400" b="1" i="1" dirty="0">
                  <a:solidFill>
                    <a:schemeClr val="accent2">
                      <a:lumMod val="75000"/>
                    </a:schemeClr>
                  </a:solidFill>
                </a:rPr>
                <a:t>Resultado 1:</a:t>
              </a:r>
            </a:p>
            <a:p>
              <a:pPr lvl="0" algn="ctr"/>
              <a:r>
                <a:rPr lang="es-NI" sz="1400" dirty="0">
                  <a:solidFill>
                    <a:srgbClr val="002060"/>
                  </a:solidFill>
                </a:rPr>
                <a:t>Promover buenas prácticas agrícolas</a:t>
              </a: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043608" y="980728"/>
              <a:ext cx="6984776" cy="648303"/>
            </a:xfrm>
            <a:prstGeom prst="rect">
              <a:avLst/>
            </a:prstGeom>
            <a:noFill/>
            <a:ln w="25400">
              <a:solidFill>
                <a:schemeClr val="accent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NI" sz="1400" b="1" i="1" dirty="0">
                  <a:solidFill>
                    <a:schemeClr val="accent2">
                      <a:lumMod val="75000"/>
                    </a:schemeClr>
                  </a:solidFill>
                </a:rPr>
                <a:t>Objetivo General</a:t>
              </a:r>
              <a:r>
                <a:rPr lang="es-NI" sz="1400" b="1" i="1" dirty="0" smtClean="0">
                  <a:solidFill>
                    <a:schemeClr val="accent2">
                      <a:lumMod val="75000"/>
                    </a:schemeClr>
                  </a:solidFill>
                </a:rPr>
                <a:t>: </a:t>
              </a:r>
              <a:r>
                <a:rPr lang="es-NI" sz="1400" dirty="0" smtClean="0">
                  <a:solidFill>
                    <a:srgbClr val="002060"/>
                  </a:solidFill>
                </a:rPr>
                <a:t>Contribuir a la reducción sostenible del impacto ocasionado por la sequía recurrente sobre la seguridad alimentaria y la población vulnerable del Corredor Seco Centroamericano</a:t>
              </a:r>
              <a:endParaRPr lang="es-NI" sz="1400" dirty="0">
                <a:solidFill>
                  <a:srgbClr val="002060"/>
                </a:solidFill>
              </a:endParaRPr>
            </a:p>
          </p:txBody>
        </p:sp>
        <p:sp>
          <p:nvSpPr>
            <p:cNvPr id="7" name="6 CuadroTexto"/>
            <p:cNvSpPr txBox="1">
              <a:spLocks noChangeAspect="1"/>
            </p:cNvSpPr>
            <p:nvPr/>
          </p:nvSpPr>
          <p:spPr>
            <a:xfrm>
              <a:off x="2483769" y="3082614"/>
              <a:ext cx="1872208" cy="648303"/>
            </a:xfrm>
            <a:prstGeom prst="rect">
              <a:avLst/>
            </a:prstGeom>
            <a:noFill/>
            <a:ln w="25400">
              <a:solidFill>
                <a:schemeClr val="accent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NI" sz="1400" b="1" i="1" dirty="0">
                  <a:solidFill>
                    <a:schemeClr val="accent2">
                      <a:lumMod val="75000"/>
                    </a:schemeClr>
                  </a:solidFill>
                </a:rPr>
                <a:t>Resultado 2:</a:t>
              </a:r>
            </a:p>
            <a:p>
              <a:pPr lvl="0" algn="ctr"/>
              <a:r>
                <a:rPr lang="es-NI" sz="1400" dirty="0">
                  <a:solidFill>
                    <a:srgbClr val="002060"/>
                  </a:solidFill>
                </a:rPr>
                <a:t>Promover acceso a agua </a:t>
              </a:r>
              <a:r>
                <a:rPr lang="es-NI" sz="1400" dirty="0" smtClean="0">
                  <a:solidFill>
                    <a:srgbClr val="002060"/>
                  </a:solidFill>
                </a:rPr>
                <a:t>segura</a:t>
              </a:r>
              <a:endParaRPr lang="es-NI" sz="1400" dirty="0">
                <a:solidFill>
                  <a:srgbClr val="002060"/>
                </a:solidFill>
              </a:endParaRPr>
            </a:p>
          </p:txBody>
        </p:sp>
        <p:sp>
          <p:nvSpPr>
            <p:cNvPr id="8" name="7 CuadroTexto"/>
            <p:cNvSpPr txBox="1"/>
            <p:nvPr/>
          </p:nvSpPr>
          <p:spPr>
            <a:xfrm>
              <a:off x="4572000" y="3119142"/>
              <a:ext cx="1944216" cy="848263"/>
            </a:xfrm>
            <a:prstGeom prst="rect">
              <a:avLst/>
            </a:prstGeom>
            <a:noFill/>
            <a:ln w="25400">
              <a:solidFill>
                <a:schemeClr val="accent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NI" sz="1400" b="1" i="1" dirty="0">
                  <a:solidFill>
                    <a:schemeClr val="accent2">
                      <a:lumMod val="75000"/>
                    </a:schemeClr>
                  </a:solidFill>
                </a:rPr>
                <a:t>Resultado 3:</a:t>
              </a:r>
            </a:p>
            <a:p>
              <a:pPr lvl="0" algn="ctr"/>
              <a:r>
                <a:rPr lang="es-NI" sz="1400" dirty="0">
                  <a:solidFill>
                    <a:srgbClr val="002060"/>
                  </a:solidFill>
                </a:rPr>
                <a:t>Fortalecer </a:t>
              </a:r>
              <a:r>
                <a:rPr lang="es-NI" sz="1400" dirty="0" smtClean="0">
                  <a:solidFill>
                    <a:srgbClr val="002060"/>
                  </a:solidFill>
                </a:rPr>
                <a:t>capacidades </a:t>
              </a:r>
              <a:r>
                <a:rPr lang="es-NI" sz="1400" dirty="0">
                  <a:solidFill>
                    <a:srgbClr val="002060"/>
                  </a:solidFill>
                </a:rPr>
                <a:t>en </a:t>
              </a:r>
              <a:r>
                <a:rPr lang="es-NI" sz="1400" dirty="0" smtClean="0">
                  <a:solidFill>
                    <a:srgbClr val="002060"/>
                  </a:solidFill>
                </a:rPr>
                <a:t>GR ante sequías</a:t>
              </a:r>
              <a:endParaRPr lang="es-NI" sz="1400" dirty="0">
                <a:solidFill>
                  <a:srgbClr val="002060"/>
                </a:solidFill>
              </a:endParaRPr>
            </a:p>
          </p:txBody>
        </p:sp>
        <p:cxnSp>
          <p:nvCxnSpPr>
            <p:cNvPr id="9" name="8 Conector recto"/>
            <p:cNvCxnSpPr/>
            <p:nvPr/>
          </p:nvCxnSpPr>
          <p:spPr>
            <a:xfrm>
              <a:off x="4410489" y="2387422"/>
              <a:ext cx="0" cy="407341"/>
            </a:xfrm>
            <a:prstGeom prst="line">
              <a:avLst/>
            </a:prstGeom>
            <a:ln w="25400">
              <a:solidFill>
                <a:schemeClr val="accent2">
                  <a:lumMod val="7500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9 Conector recto"/>
            <p:cNvCxnSpPr/>
            <p:nvPr/>
          </p:nvCxnSpPr>
          <p:spPr>
            <a:xfrm>
              <a:off x="1403648" y="2829817"/>
              <a:ext cx="6480720" cy="0"/>
            </a:xfrm>
            <a:prstGeom prst="line">
              <a:avLst/>
            </a:prstGeom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10 Conector recto"/>
            <p:cNvCxnSpPr/>
            <p:nvPr/>
          </p:nvCxnSpPr>
          <p:spPr>
            <a:xfrm>
              <a:off x="1403648" y="2829817"/>
              <a:ext cx="0" cy="249589"/>
            </a:xfrm>
            <a:prstGeom prst="line">
              <a:avLst/>
            </a:prstGeom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11 Conector recto"/>
            <p:cNvCxnSpPr/>
            <p:nvPr/>
          </p:nvCxnSpPr>
          <p:spPr>
            <a:xfrm>
              <a:off x="5580112" y="2829818"/>
              <a:ext cx="0" cy="265035"/>
            </a:xfrm>
            <a:prstGeom prst="line">
              <a:avLst/>
            </a:prstGeom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"/>
            <p:cNvCxnSpPr/>
            <p:nvPr/>
          </p:nvCxnSpPr>
          <p:spPr>
            <a:xfrm>
              <a:off x="7884417" y="2829817"/>
              <a:ext cx="0" cy="447494"/>
            </a:xfrm>
            <a:prstGeom prst="line">
              <a:avLst/>
            </a:prstGeom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13 CuadroTexto"/>
            <p:cNvSpPr txBox="1"/>
            <p:nvPr/>
          </p:nvSpPr>
          <p:spPr>
            <a:xfrm>
              <a:off x="6804248" y="3145814"/>
              <a:ext cx="2160240" cy="837901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accent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NI" sz="1400" b="1" i="1" dirty="0">
                  <a:solidFill>
                    <a:schemeClr val="accent2">
                      <a:lumMod val="75000"/>
                    </a:schemeClr>
                  </a:solidFill>
                </a:rPr>
                <a:t>Resultado 4:</a:t>
              </a:r>
            </a:p>
            <a:p>
              <a:pPr lvl="0" algn="ctr"/>
              <a:r>
                <a:rPr lang="es-NI" sz="1400" dirty="0">
                  <a:solidFill>
                    <a:srgbClr val="002060"/>
                  </a:solidFill>
                </a:rPr>
                <a:t>Gestión </a:t>
              </a:r>
              <a:r>
                <a:rPr lang="es-NI" sz="1400" dirty="0" smtClean="0">
                  <a:solidFill>
                    <a:srgbClr val="002060"/>
                  </a:solidFill>
                </a:rPr>
                <a:t>de conocimientos </a:t>
              </a:r>
              <a:r>
                <a:rPr lang="es-NI" sz="1400" dirty="0">
                  <a:solidFill>
                    <a:srgbClr val="002060"/>
                  </a:solidFill>
                </a:rPr>
                <a:t>e incidencia</a:t>
              </a:r>
            </a:p>
          </p:txBody>
        </p:sp>
        <p:cxnSp>
          <p:nvCxnSpPr>
            <p:cNvPr id="15" name="14 Conector recto"/>
            <p:cNvCxnSpPr/>
            <p:nvPr/>
          </p:nvCxnSpPr>
          <p:spPr>
            <a:xfrm>
              <a:off x="3347864" y="2829817"/>
              <a:ext cx="0" cy="265035"/>
            </a:xfrm>
            <a:prstGeom prst="line">
              <a:avLst/>
            </a:prstGeom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15 CuadroTexto"/>
          <p:cNvSpPr txBox="1"/>
          <p:nvPr/>
        </p:nvSpPr>
        <p:spPr>
          <a:xfrm>
            <a:off x="35496" y="3933056"/>
            <a:ext cx="2195736" cy="1815882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lvl="0" indent="-285750"/>
            <a:r>
              <a:rPr lang="es-NI" sz="1400" dirty="0" smtClean="0">
                <a:solidFill>
                  <a:srgbClr val="002060"/>
                </a:solidFill>
              </a:rPr>
              <a:t>-Caracterización </a:t>
            </a:r>
            <a:r>
              <a:rPr lang="es-NI" sz="1400" dirty="0">
                <a:solidFill>
                  <a:srgbClr val="002060"/>
                </a:solidFill>
              </a:rPr>
              <a:t>de </a:t>
            </a:r>
            <a:r>
              <a:rPr lang="es-NI" sz="1400" dirty="0" smtClean="0">
                <a:solidFill>
                  <a:srgbClr val="002060"/>
                </a:solidFill>
              </a:rPr>
              <a:t>las micro-cuencas</a:t>
            </a:r>
            <a:endParaRPr lang="es-NI" sz="1400" dirty="0">
              <a:solidFill>
                <a:srgbClr val="002060"/>
              </a:solidFill>
            </a:endParaRPr>
          </a:p>
          <a:p>
            <a:pPr marL="285750" lvl="0" indent="-285750"/>
            <a:r>
              <a:rPr lang="es-NI" sz="1400" dirty="0" smtClean="0">
                <a:solidFill>
                  <a:srgbClr val="002060"/>
                </a:solidFill>
              </a:rPr>
              <a:t>-Sistemas agro-forestales y Patio-Hogar</a:t>
            </a:r>
            <a:endParaRPr lang="es-NI" sz="1400" dirty="0">
              <a:solidFill>
                <a:srgbClr val="002060"/>
              </a:solidFill>
            </a:endParaRPr>
          </a:p>
          <a:p>
            <a:pPr marL="285750" lvl="0" indent="-285750"/>
            <a:r>
              <a:rPr lang="es-NI" sz="1400" dirty="0" smtClean="0">
                <a:solidFill>
                  <a:srgbClr val="002060"/>
                </a:solidFill>
              </a:rPr>
              <a:t>-Producción </a:t>
            </a:r>
            <a:r>
              <a:rPr lang="es-NI" sz="1400" dirty="0">
                <a:solidFill>
                  <a:srgbClr val="002060"/>
                </a:solidFill>
              </a:rPr>
              <a:t>de </a:t>
            </a:r>
            <a:r>
              <a:rPr lang="es-NI" sz="1400" dirty="0" smtClean="0">
                <a:solidFill>
                  <a:srgbClr val="002060"/>
                </a:solidFill>
              </a:rPr>
              <a:t>semillas y </a:t>
            </a:r>
            <a:r>
              <a:rPr lang="es-NI" sz="1400" dirty="0">
                <a:solidFill>
                  <a:srgbClr val="002060"/>
                </a:solidFill>
              </a:rPr>
              <a:t>manejo post-cosecha</a:t>
            </a:r>
          </a:p>
        </p:txBody>
      </p:sp>
      <p:sp>
        <p:nvSpPr>
          <p:cNvPr id="17" name="16 CuadroTexto"/>
          <p:cNvSpPr txBox="1"/>
          <p:nvPr/>
        </p:nvSpPr>
        <p:spPr>
          <a:xfrm>
            <a:off x="2339752" y="3933056"/>
            <a:ext cx="1944216" cy="18002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pPr marL="285750" lvl="0" indent="-285750"/>
            <a:r>
              <a:rPr lang="es-NI" sz="1400" dirty="0" smtClean="0">
                <a:solidFill>
                  <a:srgbClr val="002060"/>
                </a:solidFill>
              </a:rPr>
              <a:t>-Sistemas </a:t>
            </a:r>
            <a:r>
              <a:rPr lang="es-NI" sz="1400" dirty="0">
                <a:solidFill>
                  <a:srgbClr val="002060"/>
                </a:solidFill>
              </a:rPr>
              <a:t>de agua </a:t>
            </a:r>
            <a:r>
              <a:rPr lang="es-NI" sz="1400" dirty="0" smtClean="0">
                <a:solidFill>
                  <a:srgbClr val="002060"/>
                </a:solidFill>
              </a:rPr>
              <a:t>mejorados</a:t>
            </a:r>
            <a:endParaRPr lang="es-NI" sz="1400" dirty="0">
              <a:solidFill>
                <a:srgbClr val="002060"/>
              </a:solidFill>
            </a:endParaRPr>
          </a:p>
          <a:p>
            <a:pPr marL="285750" lvl="0" indent="-285750"/>
            <a:r>
              <a:rPr lang="es-NI" sz="1400" dirty="0" smtClean="0">
                <a:solidFill>
                  <a:srgbClr val="002060"/>
                </a:solidFill>
              </a:rPr>
              <a:t>-Tratamiento </a:t>
            </a:r>
            <a:r>
              <a:rPr lang="es-NI" sz="1400" dirty="0">
                <a:solidFill>
                  <a:srgbClr val="002060"/>
                </a:solidFill>
              </a:rPr>
              <a:t>de agua</a:t>
            </a:r>
          </a:p>
          <a:p>
            <a:pPr marL="285750" lvl="0" indent="-285750"/>
            <a:r>
              <a:rPr lang="es-NI" sz="1400" dirty="0" smtClean="0">
                <a:solidFill>
                  <a:srgbClr val="002060"/>
                </a:solidFill>
              </a:rPr>
              <a:t>-Monitoreo calidad </a:t>
            </a:r>
            <a:r>
              <a:rPr lang="es-NI" sz="1400" dirty="0">
                <a:solidFill>
                  <a:srgbClr val="002060"/>
                </a:solidFill>
              </a:rPr>
              <a:t>y cantidad de agua </a:t>
            </a:r>
            <a:endParaRPr lang="es-NI" sz="1400" dirty="0" smtClean="0">
              <a:solidFill>
                <a:srgbClr val="002060"/>
              </a:solidFill>
            </a:endParaRPr>
          </a:p>
          <a:p>
            <a:pPr marL="285750" lvl="0" indent="-285750"/>
            <a:r>
              <a:rPr lang="es-NI" sz="1400" dirty="0" smtClean="0">
                <a:solidFill>
                  <a:srgbClr val="002060"/>
                </a:solidFill>
              </a:rPr>
              <a:t>-Comités </a:t>
            </a:r>
            <a:r>
              <a:rPr lang="es-NI" sz="1400" dirty="0">
                <a:solidFill>
                  <a:srgbClr val="002060"/>
                </a:solidFill>
              </a:rPr>
              <a:t>de Agua Potable</a:t>
            </a:r>
          </a:p>
        </p:txBody>
      </p:sp>
      <p:sp>
        <p:nvSpPr>
          <p:cNvPr id="18" name="17 CuadroTexto"/>
          <p:cNvSpPr txBox="1"/>
          <p:nvPr/>
        </p:nvSpPr>
        <p:spPr>
          <a:xfrm>
            <a:off x="4427984" y="4149080"/>
            <a:ext cx="2016224" cy="1785104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lvl="0" indent="-285750"/>
            <a:r>
              <a:rPr lang="es-NI" sz="1400" dirty="0" smtClean="0">
                <a:solidFill>
                  <a:srgbClr val="002060"/>
                </a:solidFill>
              </a:rPr>
              <a:t>-</a:t>
            </a:r>
            <a:r>
              <a:rPr lang="es-NI" sz="1200" dirty="0" smtClean="0">
                <a:solidFill>
                  <a:srgbClr val="002060"/>
                </a:solidFill>
              </a:rPr>
              <a:t>Planes municipales de contingencia </a:t>
            </a:r>
          </a:p>
          <a:p>
            <a:pPr marL="285750" lvl="0" indent="-285750"/>
            <a:r>
              <a:rPr lang="es-NI" sz="1200" dirty="0" smtClean="0">
                <a:solidFill>
                  <a:srgbClr val="002060"/>
                </a:solidFill>
              </a:rPr>
              <a:t>-Planes </a:t>
            </a:r>
            <a:r>
              <a:rPr lang="es-NI" sz="1200" dirty="0">
                <a:solidFill>
                  <a:srgbClr val="002060"/>
                </a:solidFill>
              </a:rPr>
              <a:t>de manejo de </a:t>
            </a:r>
            <a:r>
              <a:rPr lang="es-NI" sz="1200" dirty="0" smtClean="0">
                <a:solidFill>
                  <a:srgbClr val="002060"/>
                </a:solidFill>
              </a:rPr>
              <a:t>micro-cuencas</a:t>
            </a:r>
            <a:endParaRPr lang="es-NI" sz="1200" dirty="0">
              <a:solidFill>
                <a:srgbClr val="002060"/>
              </a:solidFill>
            </a:endParaRPr>
          </a:p>
          <a:p>
            <a:pPr marL="285750" lvl="0" indent="-285750"/>
            <a:r>
              <a:rPr lang="es-NI" sz="1200" dirty="0" smtClean="0">
                <a:solidFill>
                  <a:srgbClr val="002060"/>
                </a:solidFill>
              </a:rPr>
              <a:t>-Promoción SAT (sitios </a:t>
            </a:r>
            <a:r>
              <a:rPr lang="es-NI" sz="1200" dirty="0">
                <a:solidFill>
                  <a:srgbClr val="002060"/>
                </a:solidFill>
              </a:rPr>
              <a:t>centinela y CIF)</a:t>
            </a:r>
          </a:p>
          <a:p>
            <a:pPr marL="285750" lvl="0" indent="-285750"/>
            <a:r>
              <a:rPr lang="es-NI" sz="1200" dirty="0" smtClean="0">
                <a:solidFill>
                  <a:srgbClr val="002060"/>
                </a:solidFill>
              </a:rPr>
              <a:t>-Análisis </a:t>
            </a:r>
            <a:r>
              <a:rPr lang="es-NI" sz="1200" dirty="0">
                <a:solidFill>
                  <a:srgbClr val="002060"/>
                </a:solidFill>
              </a:rPr>
              <a:t>de </a:t>
            </a:r>
            <a:r>
              <a:rPr lang="es-NI" sz="1200" dirty="0" smtClean="0">
                <a:solidFill>
                  <a:srgbClr val="002060"/>
                </a:solidFill>
              </a:rPr>
              <a:t>GRD </a:t>
            </a:r>
            <a:r>
              <a:rPr lang="es-NI" sz="1200" dirty="0">
                <a:solidFill>
                  <a:srgbClr val="002060"/>
                </a:solidFill>
              </a:rPr>
              <a:t>en los </a:t>
            </a:r>
            <a:r>
              <a:rPr lang="es-NI" sz="1200" dirty="0" err="1" smtClean="0">
                <a:solidFill>
                  <a:srgbClr val="002060"/>
                </a:solidFill>
              </a:rPr>
              <a:t>MinAgricultura</a:t>
            </a:r>
            <a:endParaRPr lang="es-NI" sz="1200" dirty="0">
              <a:solidFill>
                <a:srgbClr val="002060"/>
              </a:solidFill>
            </a:endParaRPr>
          </a:p>
          <a:p>
            <a:pPr marL="285750" lvl="0" indent="-285750"/>
            <a:r>
              <a:rPr lang="es-NI" sz="1200" dirty="0" smtClean="0">
                <a:solidFill>
                  <a:srgbClr val="002060"/>
                </a:solidFill>
              </a:rPr>
              <a:t>-Vigilancia </a:t>
            </a:r>
            <a:r>
              <a:rPr lang="es-NI" sz="1200" dirty="0">
                <a:solidFill>
                  <a:srgbClr val="002060"/>
                </a:solidFill>
              </a:rPr>
              <a:t>nutricional </a:t>
            </a:r>
          </a:p>
        </p:txBody>
      </p:sp>
      <p:sp>
        <p:nvSpPr>
          <p:cNvPr id="19" name="18 CuadroTexto"/>
          <p:cNvSpPr txBox="1"/>
          <p:nvPr/>
        </p:nvSpPr>
        <p:spPr>
          <a:xfrm>
            <a:off x="6516216" y="4149080"/>
            <a:ext cx="2555776" cy="2031325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/>
            <a:r>
              <a:rPr lang="es-NI" sz="1400" dirty="0" smtClean="0">
                <a:solidFill>
                  <a:srgbClr val="002060"/>
                </a:solidFill>
              </a:rPr>
              <a:t>-Estudio de caracterización del Corredor Seco e impacto de la sequía en SAN</a:t>
            </a:r>
          </a:p>
          <a:p>
            <a:pPr marL="285750" indent="-285750"/>
            <a:r>
              <a:rPr lang="es-NI" sz="1400" dirty="0" smtClean="0">
                <a:solidFill>
                  <a:srgbClr val="002060"/>
                </a:solidFill>
              </a:rPr>
              <a:t>-Buenas prácticas para GR</a:t>
            </a:r>
          </a:p>
          <a:p>
            <a:pPr marL="285750" indent="-285750"/>
            <a:r>
              <a:rPr lang="es-NI" sz="1400" dirty="0" smtClean="0">
                <a:solidFill>
                  <a:srgbClr val="002060"/>
                </a:solidFill>
              </a:rPr>
              <a:t>-Plan de acción regional para el manejo adecuado de la sequía.</a:t>
            </a:r>
          </a:p>
          <a:p>
            <a:pPr marL="285750" lvl="0" indent="-285750">
              <a:buFont typeface="Wingdings" pitchFamily="2" charset="2"/>
              <a:buChar char="Ø"/>
            </a:pPr>
            <a:endParaRPr lang="es-NI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474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-603448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es-NI" sz="2000" b="1" dirty="0" smtClean="0"/>
              <a:t>PROGRAMA FAO Mesoamérica en RESILIENCIA</a:t>
            </a:r>
            <a:endParaRPr lang="es-NI" sz="20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8229600" cy="4525963"/>
          </a:xfrm>
        </p:spPr>
        <p:txBody>
          <a:bodyPr>
            <a:normAutofit/>
          </a:bodyPr>
          <a:lstStyle/>
          <a:p>
            <a:endParaRPr lang="es-ES" dirty="0" smtClean="0"/>
          </a:p>
          <a:p>
            <a:endParaRPr lang="es-ES_tradnl" dirty="0" smtClean="0"/>
          </a:p>
          <a:p>
            <a:endParaRPr lang="es-PA" dirty="0"/>
          </a:p>
          <a:p>
            <a:endParaRPr lang="en-US" dirty="0"/>
          </a:p>
        </p:txBody>
      </p:sp>
      <p:sp>
        <p:nvSpPr>
          <p:cNvPr id="5" name="4 CuadroTexto"/>
          <p:cNvSpPr txBox="1"/>
          <p:nvPr/>
        </p:nvSpPr>
        <p:spPr>
          <a:xfrm>
            <a:off x="179512" y="836712"/>
            <a:ext cx="8748464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s-PA" sz="1600" b="1" dirty="0" smtClean="0"/>
              <a:t>Estrategias/Planes/Programas</a:t>
            </a:r>
            <a:r>
              <a:rPr lang="es-PA" sz="1600" dirty="0" smtClean="0"/>
              <a:t> para la Gestión de la variabilidad y el cambio climático</a:t>
            </a:r>
          </a:p>
          <a:p>
            <a:pPr lvl="1" algn="just"/>
            <a:r>
              <a:rPr lang="es-PA" sz="1600" dirty="0" smtClean="0"/>
              <a:t>-Análisis del sistema institucional para la gestión del riesgo en el sector </a:t>
            </a:r>
            <a:r>
              <a:rPr lang="es-PA" sz="1600" dirty="0" err="1" smtClean="0"/>
              <a:t>silvo</a:t>
            </a:r>
            <a:r>
              <a:rPr lang="es-PA" sz="1600" dirty="0" smtClean="0"/>
              <a:t>-agropecuario</a:t>
            </a:r>
          </a:p>
          <a:p>
            <a:pPr lvl="1" algn="just"/>
            <a:r>
              <a:rPr lang="es-PA" sz="1600" dirty="0" smtClean="0"/>
              <a:t>-Plan Nacional de Gestión del Riesgo </a:t>
            </a:r>
            <a:r>
              <a:rPr lang="es-PA" sz="1600" dirty="0"/>
              <a:t>A</a:t>
            </a:r>
            <a:r>
              <a:rPr lang="es-PA" sz="1600" dirty="0" smtClean="0"/>
              <a:t>gro-climático y Resiliencia.</a:t>
            </a:r>
          </a:p>
          <a:p>
            <a:pPr lvl="1" algn="just"/>
            <a:endParaRPr lang="es-PA" sz="1600" dirty="0" smtClean="0"/>
          </a:p>
          <a:p>
            <a:pPr algn="just">
              <a:buFont typeface="Arial" pitchFamily="34" charset="0"/>
              <a:buChar char="•"/>
            </a:pPr>
            <a:r>
              <a:rPr lang="es-PA" sz="1600" b="1" dirty="0" smtClean="0"/>
              <a:t>Fortalecimiento regulatorio </a:t>
            </a:r>
            <a:r>
              <a:rPr lang="es-PA" sz="1600" dirty="0" smtClean="0"/>
              <a:t>a través de la inclusión de la Gestión del Riesgo en la legislación SAN.</a:t>
            </a:r>
          </a:p>
          <a:p>
            <a:pPr algn="just">
              <a:buFont typeface="Arial" pitchFamily="34" charset="0"/>
              <a:buChar char="•"/>
            </a:pPr>
            <a:endParaRPr lang="es-PA" sz="1600" dirty="0" smtClean="0"/>
          </a:p>
          <a:p>
            <a:pPr algn="just">
              <a:buFont typeface="Arial" pitchFamily="34" charset="0"/>
              <a:buChar char="•"/>
            </a:pPr>
            <a:r>
              <a:rPr lang="es-PA" sz="1600" b="1" dirty="0" smtClean="0"/>
              <a:t>Sistemas de información estructurados </a:t>
            </a:r>
            <a:r>
              <a:rPr lang="es-PA" sz="1600" dirty="0" smtClean="0"/>
              <a:t>para la toma de decisiones </a:t>
            </a:r>
          </a:p>
          <a:p>
            <a:pPr lvl="1" algn="just"/>
            <a:r>
              <a:rPr lang="es-PA" sz="1600" dirty="0" smtClean="0"/>
              <a:t>-IPC (CIF: Clasificación Integrada de la Seguridad Alimentaria por Fases)</a:t>
            </a:r>
          </a:p>
          <a:p>
            <a:pPr lvl="1" algn="just"/>
            <a:r>
              <a:rPr lang="es-PA" sz="1600" dirty="0" smtClean="0"/>
              <a:t>-Sistemas regionales, nacionales y sub-nacionales de Alerta </a:t>
            </a:r>
            <a:r>
              <a:rPr lang="es-PA" sz="1600" dirty="0"/>
              <a:t>T</a:t>
            </a:r>
            <a:r>
              <a:rPr lang="es-PA" sz="1600" dirty="0" smtClean="0"/>
              <a:t>emprana (roya del café y aspectos de la SAN)</a:t>
            </a:r>
          </a:p>
          <a:p>
            <a:pPr lvl="1" algn="just"/>
            <a:r>
              <a:rPr lang="es-PA" sz="1600" dirty="0" smtClean="0"/>
              <a:t>-Colaborar en el desarrollo / análisis / difusión de perfiles de riesgo y proyecciones del cambio climático.</a:t>
            </a:r>
          </a:p>
          <a:p>
            <a:pPr lvl="1" algn="just"/>
            <a:endParaRPr lang="es-PA" sz="1600" dirty="0" smtClean="0"/>
          </a:p>
          <a:p>
            <a:pPr algn="just">
              <a:buFont typeface="Arial" pitchFamily="34" charset="0"/>
              <a:buChar char="•"/>
            </a:pPr>
            <a:r>
              <a:rPr lang="es-PA" sz="1600" b="1" dirty="0" smtClean="0"/>
              <a:t>Fondos Mutuos de Contingencia </a:t>
            </a:r>
            <a:r>
              <a:rPr lang="es-PA" sz="1600" dirty="0" smtClean="0"/>
              <a:t>y su vinculación con mecanismos de transferencia de riesgos en los países y la región.</a:t>
            </a:r>
          </a:p>
          <a:p>
            <a:pPr algn="just">
              <a:buFont typeface="Arial" pitchFamily="34" charset="0"/>
              <a:buChar char="•"/>
            </a:pPr>
            <a:endParaRPr lang="es-PA" sz="1600" dirty="0" smtClean="0"/>
          </a:p>
          <a:p>
            <a:pPr algn="just">
              <a:buFont typeface="Arial" pitchFamily="34" charset="0"/>
              <a:buChar char="•"/>
            </a:pPr>
            <a:r>
              <a:rPr lang="es-PA" sz="1600" b="1" dirty="0" smtClean="0"/>
              <a:t>Gestión de enfermedades / plagas transfronterizas</a:t>
            </a:r>
            <a:r>
              <a:rPr lang="es-PA" sz="1600" dirty="0" smtClean="0"/>
              <a:t> frente a la creciente variabilidad y el cambio climático.</a:t>
            </a:r>
          </a:p>
          <a:p>
            <a:pPr algn="just">
              <a:buFont typeface="Arial" pitchFamily="34" charset="0"/>
              <a:buChar char="•"/>
            </a:pPr>
            <a:endParaRPr lang="es-PA" sz="1600" dirty="0" smtClean="0"/>
          </a:p>
          <a:p>
            <a:pPr algn="just">
              <a:buFont typeface="Arial" pitchFamily="34" charset="0"/>
              <a:buChar char="•"/>
            </a:pPr>
            <a:r>
              <a:rPr lang="es-PA" sz="1600" b="1" dirty="0" smtClean="0"/>
              <a:t>Programas de desarrollo con aspectos de gestión del riesgo</a:t>
            </a:r>
            <a:r>
              <a:rPr lang="es-PA" sz="1600" dirty="0" smtClean="0"/>
              <a:t> (PESA, Semillas para el Desarrollo, Agro-Cadenas, Manejo </a:t>
            </a:r>
            <a:r>
              <a:rPr lang="es-PA" sz="1600" dirty="0"/>
              <a:t>I</a:t>
            </a:r>
            <a:r>
              <a:rPr lang="es-PA" sz="1600" dirty="0" smtClean="0"/>
              <a:t>ntegrado de Suelos y Agua…).</a:t>
            </a:r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3712564"/>
            <a:ext cx="3462176" cy="3145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27384"/>
            <a:ext cx="7467600" cy="634082"/>
          </a:xfrm>
        </p:spPr>
        <p:txBody>
          <a:bodyPr>
            <a:normAutofit/>
          </a:bodyPr>
          <a:lstStyle/>
          <a:p>
            <a:pPr algn="ctr"/>
            <a:r>
              <a:rPr lang="es-NI" b="1" dirty="0" smtClean="0"/>
              <a:t>Sinergias regionales</a:t>
            </a:r>
            <a:endParaRPr lang="es-NI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323528" y="620688"/>
            <a:ext cx="496855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s-PA" dirty="0" smtClean="0"/>
              <a:t> </a:t>
            </a:r>
            <a:r>
              <a:rPr lang="es-PA" b="1" dirty="0" smtClean="0"/>
              <a:t>Grupos técnicos CAC</a:t>
            </a:r>
          </a:p>
          <a:p>
            <a:pPr algn="just">
              <a:buFont typeface="Arial" pitchFamily="34" charset="0"/>
              <a:buChar char="•"/>
            </a:pPr>
            <a:endParaRPr lang="es-PA" dirty="0" smtClean="0"/>
          </a:p>
          <a:p>
            <a:pPr algn="just">
              <a:buFont typeface="Arial" pitchFamily="34" charset="0"/>
              <a:buChar char="•"/>
            </a:pPr>
            <a:r>
              <a:rPr lang="es-PA" b="1" dirty="0" smtClean="0"/>
              <a:t>Plan de Acción del SNU </a:t>
            </a:r>
            <a:r>
              <a:rPr lang="es-PA" dirty="0" smtClean="0"/>
              <a:t>para RRD y </a:t>
            </a:r>
            <a:r>
              <a:rPr lang="es-PA" dirty="0" err="1" smtClean="0"/>
              <a:t>Resiliencia</a:t>
            </a:r>
            <a:r>
              <a:rPr lang="es-PA" dirty="0" smtClean="0"/>
              <a:t> (29 agencias)</a:t>
            </a:r>
          </a:p>
          <a:p>
            <a:pPr algn="just"/>
            <a:endParaRPr lang="es-PA" dirty="0" smtClean="0"/>
          </a:p>
          <a:p>
            <a:pPr algn="just">
              <a:buFont typeface="Arial" pitchFamily="34" charset="0"/>
              <a:buChar char="•"/>
            </a:pPr>
            <a:r>
              <a:rPr lang="es-PA" b="1" dirty="0" smtClean="0"/>
              <a:t>Agenda para la </a:t>
            </a:r>
            <a:r>
              <a:rPr lang="es-PA" b="1" dirty="0" err="1" smtClean="0"/>
              <a:t>Resiliencia</a:t>
            </a:r>
            <a:r>
              <a:rPr lang="es-PA" b="1" dirty="0" smtClean="0"/>
              <a:t> </a:t>
            </a:r>
            <a:r>
              <a:rPr lang="es-PA" dirty="0" smtClean="0"/>
              <a:t>(CAC, CCAD, CEPREDENAC, BCIE, con apoyo de FAO y WFP)</a:t>
            </a:r>
          </a:p>
          <a:p>
            <a:pPr algn="just">
              <a:buFont typeface="Arial" pitchFamily="34" charset="0"/>
              <a:buChar char="•"/>
            </a:pPr>
            <a:endParaRPr lang="es-PA" dirty="0" smtClean="0"/>
          </a:p>
          <a:p>
            <a:pPr algn="just">
              <a:buFont typeface="Arial" pitchFamily="34" charset="0"/>
              <a:buChar char="•"/>
            </a:pPr>
            <a:r>
              <a:rPr lang="es-PA" b="1" dirty="0" smtClean="0"/>
              <a:t>IALCSH</a:t>
            </a:r>
            <a:endParaRPr lang="en-US" b="1" dirty="0" smtClean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11895" t="13407" r="43277" b="47219"/>
          <a:stretch>
            <a:fillRect/>
          </a:stretch>
        </p:blipFill>
        <p:spPr bwMode="auto">
          <a:xfrm>
            <a:off x="0" y="3814241"/>
            <a:ext cx="5364088" cy="3043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IPC homepage Englis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41734" y="620688"/>
            <a:ext cx="3384376" cy="1512168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5373910" y="2126463"/>
            <a:ext cx="33522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NI" b="1" dirty="0" smtClean="0"/>
              <a:t>Clasificación Integrada de</a:t>
            </a:r>
          </a:p>
          <a:p>
            <a:pPr algn="ctr"/>
            <a:r>
              <a:rPr lang="es-NI" b="1" dirty="0" smtClean="0"/>
              <a:t>la SAN por Fases</a:t>
            </a:r>
            <a:endParaRPr lang="es-NI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-243408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s-PY" sz="2800" b="1" dirty="0" smtClean="0"/>
              <a:t>sistema de formación en gestión del riesgo agro-climático y </a:t>
            </a:r>
            <a:r>
              <a:rPr lang="es-PY" sz="2800" b="1" dirty="0" err="1" smtClean="0"/>
              <a:t>resiliencia</a:t>
            </a:r>
            <a:endParaRPr lang="en-US" sz="2800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908720"/>
            <a:ext cx="8229600" cy="4525963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s-PA" sz="1600" b="1" dirty="0" smtClean="0"/>
              <a:t>Producto 1</a:t>
            </a:r>
            <a:r>
              <a:rPr lang="es-PA" sz="1600" dirty="0" smtClean="0"/>
              <a:t>: Las instituciones regionales y nacionales elaboran un programa de capacitación en gestión del riesgo agro-climático para las municipalidades de Centroamérica. </a:t>
            </a:r>
          </a:p>
          <a:p>
            <a:pPr algn="just">
              <a:buNone/>
            </a:pPr>
            <a:r>
              <a:rPr lang="es-ES_tradnl" sz="1600" b="1" dirty="0" smtClean="0"/>
              <a:t>Producto 2</a:t>
            </a:r>
            <a:r>
              <a:rPr lang="es-ES_tradnl" sz="1600" dirty="0" smtClean="0"/>
              <a:t>: Los funcionarios, técnicos y actores clave en entidades municipales de Centroamérica mejoran sus capacidades para la gestión de riesgo agroclimático   </a:t>
            </a:r>
            <a:endParaRPr lang="es-PA" sz="1600" dirty="0" smtClean="0"/>
          </a:p>
          <a:p>
            <a:pPr algn="just">
              <a:buNone/>
            </a:pPr>
            <a:endParaRPr lang="es-PA" sz="1800" b="1" dirty="0" smtClean="0"/>
          </a:p>
          <a:p>
            <a:pPr>
              <a:buNone/>
            </a:pPr>
            <a:endParaRPr lang="es-PA" sz="1800" b="1" dirty="0" smtClean="0"/>
          </a:p>
        </p:txBody>
      </p:sp>
      <p:pic>
        <p:nvPicPr>
          <p:cNvPr id="1026" name="Imagen 1"/>
          <p:cNvPicPr>
            <a:picLocks noChangeAspect="1" noChangeArrowheads="1"/>
          </p:cNvPicPr>
          <p:nvPr/>
        </p:nvPicPr>
        <p:blipFill>
          <a:blip r:embed="rId2" cstate="print"/>
          <a:srcRect b="16832"/>
          <a:stretch>
            <a:fillRect/>
          </a:stretch>
        </p:blipFill>
        <p:spPr bwMode="auto">
          <a:xfrm>
            <a:off x="1115616" y="2386740"/>
            <a:ext cx="6854537" cy="4354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rador">
  <a:themeElements>
    <a:clrScheme name="Mirador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Mirador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1622</TotalTime>
  <Words>835</Words>
  <Application>Microsoft Office PowerPoint</Application>
  <PresentationFormat>Presentación en pantalla (4:3)</PresentationFormat>
  <Paragraphs>97</Paragraphs>
  <Slides>11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Mirador</vt:lpstr>
      <vt:lpstr>Diálogo Regional: Cambio Climático, Agricultura y Seguridad Alimentaria en el Corredor Seco Centroamericano Enfoque y Lecciones de la Cooperación Técnica </vt:lpstr>
      <vt:lpstr>FAO -  5 OBJETIVOS ESTRATÉGICOS </vt:lpstr>
      <vt:lpstr>OE 5: Incrementar la resiliencia de los medios de vida ante las amenazas y crisis</vt:lpstr>
      <vt:lpstr>OE 5: Incrementar la resiliencia de los medios de vida ante las amenazas y crisis</vt:lpstr>
      <vt:lpstr>Presentación de PowerPoint</vt:lpstr>
      <vt:lpstr>Presentación de PowerPoint</vt:lpstr>
      <vt:lpstr>PROGRAMA FAO Mesoamérica en RESILIENCIA</vt:lpstr>
      <vt:lpstr>Sinergias regionales</vt:lpstr>
      <vt:lpstr>sistema de formación en gestión del riesgo agro-climático y resiliencia</vt:lpstr>
      <vt:lpstr>Fondos mutuos de contingencia (FMC)</vt:lpstr>
      <vt:lpstr>Presentación de PowerPoint</vt:lpstr>
    </vt:vector>
  </TitlesOfParts>
  <Company>FAO of the UN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Sanchez</dc:creator>
  <cp:lastModifiedBy>Julio</cp:lastModifiedBy>
  <cp:revision>94</cp:revision>
  <dcterms:created xsi:type="dcterms:W3CDTF">2013-09-12T21:47:19Z</dcterms:created>
  <dcterms:modified xsi:type="dcterms:W3CDTF">2013-10-14T17:41:42Z</dcterms:modified>
</cp:coreProperties>
</file>