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69" r:id="rId5"/>
    <p:sldId id="271" r:id="rId6"/>
    <p:sldId id="272" r:id="rId7"/>
    <p:sldId id="273" r:id="rId8"/>
    <p:sldId id="275" r:id="rId9"/>
    <p:sldId id="276" r:id="rId10"/>
    <p:sldId id="281" r:id="rId11"/>
    <p:sldId id="279" r:id="rId12"/>
    <p:sldId id="280" r:id="rId13"/>
    <p:sldId id="282" r:id="rId14"/>
    <p:sldId id="270" r:id="rId15"/>
    <p:sldId id="263" r:id="rId16"/>
    <p:sldId id="27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05764-653C-4871-8145-A133CB019588}" type="doc">
      <dgm:prSet loTypeId="urn:microsoft.com/office/officeart/2005/8/layout/hProcess6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SV"/>
        </a:p>
      </dgm:t>
    </dgm:pt>
    <dgm:pt modelId="{3613E552-EAFA-4F65-B007-1E436B54A078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SV" b="1" dirty="0" smtClean="0"/>
            <a:t>1999</a:t>
          </a:r>
          <a:endParaRPr lang="es-SV" b="1" dirty="0"/>
        </a:p>
      </dgm:t>
    </dgm:pt>
    <dgm:pt modelId="{357DCC93-04BC-491D-BFDB-18BE0466AEA4}" type="parTrans" cxnId="{44CE385F-21EB-4EB7-8F53-A770471210A7}">
      <dgm:prSet/>
      <dgm:spPr/>
      <dgm:t>
        <a:bodyPr/>
        <a:lstStyle/>
        <a:p>
          <a:endParaRPr lang="es-SV"/>
        </a:p>
      </dgm:t>
    </dgm:pt>
    <dgm:pt modelId="{4AA97C2D-5E9F-49A3-A2FB-5CCDF1F74D46}" type="sibTrans" cxnId="{44CE385F-21EB-4EB7-8F53-A770471210A7}">
      <dgm:prSet/>
      <dgm:spPr/>
      <dgm:t>
        <a:bodyPr/>
        <a:lstStyle/>
        <a:p>
          <a:endParaRPr lang="es-SV"/>
        </a:p>
      </dgm:t>
    </dgm:pt>
    <dgm:pt modelId="{8201AA47-7C47-491D-A586-A2E919735B6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SV" b="1" dirty="0" smtClean="0"/>
            <a:t>2000-2005</a:t>
          </a:r>
          <a:endParaRPr lang="es-SV" b="1" dirty="0"/>
        </a:p>
      </dgm:t>
    </dgm:pt>
    <dgm:pt modelId="{CB4B38AB-5AF7-4F01-8B59-F810E2B1DCDD}" type="parTrans" cxnId="{54E75DB1-A205-4BEC-9225-DB8D47896D96}">
      <dgm:prSet/>
      <dgm:spPr/>
      <dgm:t>
        <a:bodyPr/>
        <a:lstStyle/>
        <a:p>
          <a:endParaRPr lang="es-SV"/>
        </a:p>
      </dgm:t>
    </dgm:pt>
    <dgm:pt modelId="{6683EE1E-5553-4EC9-B30F-4CA33750FF87}" type="sibTrans" cxnId="{54E75DB1-A205-4BEC-9225-DB8D47896D96}">
      <dgm:prSet/>
      <dgm:spPr/>
      <dgm:t>
        <a:bodyPr/>
        <a:lstStyle/>
        <a:p>
          <a:endParaRPr lang="es-SV"/>
        </a:p>
      </dgm:t>
    </dgm:pt>
    <dgm:pt modelId="{6BD1B63F-2276-44FA-A7A7-DE807F2FAD6C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SV" b="1" dirty="0" smtClean="0"/>
            <a:t>2005-2008</a:t>
          </a:r>
          <a:endParaRPr lang="es-SV" b="1" dirty="0"/>
        </a:p>
      </dgm:t>
    </dgm:pt>
    <dgm:pt modelId="{E8D0D113-5A27-44F8-849D-54603E5B6915}" type="parTrans" cxnId="{5A31ABA3-0537-43B5-A052-8CF424F10D68}">
      <dgm:prSet/>
      <dgm:spPr/>
      <dgm:t>
        <a:bodyPr/>
        <a:lstStyle/>
        <a:p>
          <a:endParaRPr lang="es-SV"/>
        </a:p>
      </dgm:t>
    </dgm:pt>
    <dgm:pt modelId="{B9CC97B4-E1B4-40BA-B8B7-D2DDC7DAC86D}" type="sibTrans" cxnId="{5A31ABA3-0537-43B5-A052-8CF424F10D68}">
      <dgm:prSet/>
      <dgm:spPr/>
      <dgm:t>
        <a:bodyPr/>
        <a:lstStyle/>
        <a:p>
          <a:endParaRPr lang="es-SV"/>
        </a:p>
      </dgm:t>
    </dgm:pt>
    <dgm:pt modelId="{92E2D7B7-3E89-4137-BF3A-01C9467FCE5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SV" b="1" dirty="0" smtClean="0"/>
            <a:t>2008-2010</a:t>
          </a:r>
          <a:endParaRPr lang="es-SV" b="1" dirty="0"/>
        </a:p>
      </dgm:t>
    </dgm:pt>
    <dgm:pt modelId="{41CAB2CD-4AE6-4C2A-8538-F97E9C59F4ED}" type="parTrans" cxnId="{03BFB1DA-F3E9-42B0-83EC-0B4B252A0096}">
      <dgm:prSet/>
      <dgm:spPr/>
      <dgm:t>
        <a:bodyPr/>
        <a:lstStyle/>
        <a:p>
          <a:endParaRPr lang="es-SV"/>
        </a:p>
      </dgm:t>
    </dgm:pt>
    <dgm:pt modelId="{E7FBBC55-880A-4233-92D0-090A7D483E02}" type="sibTrans" cxnId="{03BFB1DA-F3E9-42B0-83EC-0B4B252A0096}">
      <dgm:prSet/>
      <dgm:spPr/>
      <dgm:t>
        <a:bodyPr/>
        <a:lstStyle/>
        <a:p>
          <a:endParaRPr lang="es-SV"/>
        </a:p>
      </dgm:t>
    </dgm:pt>
    <dgm:pt modelId="{2FEF472B-07C0-4DEA-BDDC-D9319AF3A11A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SV" b="1" dirty="0" smtClean="0"/>
            <a:t>2010 - 2013</a:t>
          </a:r>
          <a:endParaRPr lang="es-SV" b="1" dirty="0"/>
        </a:p>
      </dgm:t>
    </dgm:pt>
    <dgm:pt modelId="{B64EA204-7EB3-4D10-9348-EDCF99701861}" type="parTrans" cxnId="{6962C71D-59FF-4432-A7E8-4E25341A6B5E}">
      <dgm:prSet/>
      <dgm:spPr/>
      <dgm:t>
        <a:bodyPr/>
        <a:lstStyle/>
        <a:p>
          <a:endParaRPr lang="es-SV"/>
        </a:p>
      </dgm:t>
    </dgm:pt>
    <dgm:pt modelId="{993183F0-1381-4B07-A7FE-11D6437DD442}" type="sibTrans" cxnId="{6962C71D-59FF-4432-A7E8-4E25341A6B5E}">
      <dgm:prSet/>
      <dgm:spPr/>
      <dgm:t>
        <a:bodyPr/>
        <a:lstStyle/>
        <a:p>
          <a:endParaRPr lang="es-SV"/>
        </a:p>
      </dgm:t>
    </dgm:pt>
    <dgm:pt modelId="{3ECCF9A3-74E5-4C8A-9842-15EBE57A79D8}" type="pres">
      <dgm:prSet presAssocID="{0BE05764-653C-4871-8145-A133CB01958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5C7BB135-9013-4C5F-B600-C7376BE9A702}" type="pres">
      <dgm:prSet presAssocID="{3613E552-EAFA-4F65-B007-1E436B54A078}" presName="compNode" presStyleCnt="0"/>
      <dgm:spPr/>
    </dgm:pt>
    <dgm:pt modelId="{4714D11E-855A-42EF-AA01-D186E8BDEC2E}" type="pres">
      <dgm:prSet presAssocID="{3613E552-EAFA-4F65-B007-1E436B54A078}" presName="noGeometry" presStyleCnt="0"/>
      <dgm:spPr/>
    </dgm:pt>
    <dgm:pt modelId="{DC21E733-983A-4A11-B07F-B568AF821242}" type="pres">
      <dgm:prSet presAssocID="{3613E552-EAFA-4F65-B007-1E436B54A078}" presName="childTextVisible" presStyleLbl="bgAccFollowNode1" presStyleIdx="0" presStyleCnt="5">
        <dgm:presLayoutVars>
          <dgm:bulletEnabled val="1"/>
        </dgm:presLayoutVars>
      </dgm:prSet>
      <dgm:spPr>
        <a:solidFill>
          <a:srgbClr val="108624">
            <a:alpha val="90000"/>
          </a:srgbClr>
        </a:solidFill>
      </dgm:spPr>
      <dgm:t>
        <a:bodyPr/>
        <a:lstStyle/>
        <a:p>
          <a:endParaRPr lang="es-SV"/>
        </a:p>
      </dgm:t>
    </dgm:pt>
    <dgm:pt modelId="{9AEB0639-02A0-47A5-8701-F09B6781EDEC}" type="pres">
      <dgm:prSet presAssocID="{3613E552-EAFA-4F65-B007-1E436B54A078}" presName="childTextHidden" presStyleLbl="bgAccFollowNode1" presStyleIdx="0" presStyleCnt="5"/>
      <dgm:spPr/>
      <dgm:t>
        <a:bodyPr/>
        <a:lstStyle/>
        <a:p>
          <a:endParaRPr lang="es-SV"/>
        </a:p>
      </dgm:t>
    </dgm:pt>
    <dgm:pt modelId="{28EACBB7-4592-42EE-A59F-11EFE0047757}" type="pres">
      <dgm:prSet presAssocID="{3613E552-EAFA-4F65-B007-1E436B54A078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FF6308EC-83FD-4999-B4C2-76CFDCDDD1B9}" type="pres">
      <dgm:prSet presAssocID="{3613E552-EAFA-4F65-B007-1E436B54A078}" presName="aSpace" presStyleCnt="0"/>
      <dgm:spPr/>
    </dgm:pt>
    <dgm:pt modelId="{E49C0D8F-2F02-4654-A4B5-EB6DE82736BA}" type="pres">
      <dgm:prSet presAssocID="{8201AA47-7C47-491D-A586-A2E919735B64}" presName="compNode" presStyleCnt="0"/>
      <dgm:spPr/>
    </dgm:pt>
    <dgm:pt modelId="{E86087C1-E0C4-478E-8FD6-6497D3DD4462}" type="pres">
      <dgm:prSet presAssocID="{8201AA47-7C47-491D-A586-A2E919735B64}" presName="noGeometry" presStyleCnt="0"/>
      <dgm:spPr/>
    </dgm:pt>
    <dgm:pt modelId="{A12B7362-460B-4907-A61B-F42466798A20}" type="pres">
      <dgm:prSet presAssocID="{8201AA47-7C47-491D-A586-A2E919735B64}" presName="childTextVisible" presStyleLbl="bgAccFollowNode1" presStyleIdx="1" presStyleCnt="5">
        <dgm:presLayoutVars>
          <dgm:bulletEnabled val="1"/>
        </dgm:presLayoutVars>
      </dgm:prSet>
      <dgm:spPr>
        <a:solidFill>
          <a:srgbClr val="108624">
            <a:alpha val="90000"/>
          </a:srgbClr>
        </a:solidFill>
      </dgm:spPr>
      <dgm:t>
        <a:bodyPr/>
        <a:lstStyle/>
        <a:p>
          <a:endParaRPr lang="es-SV"/>
        </a:p>
      </dgm:t>
    </dgm:pt>
    <dgm:pt modelId="{A15FAE77-FCEF-4648-80FE-89889AA54663}" type="pres">
      <dgm:prSet presAssocID="{8201AA47-7C47-491D-A586-A2E919735B64}" presName="childTextHidden" presStyleLbl="bgAccFollowNode1" presStyleIdx="1" presStyleCnt="5"/>
      <dgm:spPr/>
    </dgm:pt>
    <dgm:pt modelId="{DA171868-083E-4B47-A01E-E0DFC435C092}" type="pres">
      <dgm:prSet presAssocID="{8201AA47-7C47-491D-A586-A2E919735B6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D4E6C3E-5090-44C8-9A33-4301BCE1DAAF}" type="pres">
      <dgm:prSet presAssocID="{8201AA47-7C47-491D-A586-A2E919735B64}" presName="aSpace" presStyleCnt="0"/>
      <dgm:spPr/>
    </dgm:pt>
    <dgm:pt modelId="{576B2AE1-58B5-493D-90EB-F4C52A5DD525}" type="pres">
      <dgm:prSet presAssocID="{6BD1B63F-2276-44FA-A7A7-DE807F2FAD6C}" presName="compNode" presStyleCnt="0"/>
      <dgm:spPr/>
    </dgm:pt>
    <dgm:pt modelId="{D5597F66-5373-47A0-B601-B18E95A14495}" type="pres">
      <dgm:prSet presAssocID="{6BD1B63F-2276-44FA-A7A7-DE807F2FAD6C}" presName="noGeometry" presStyleCnt="0"/>
      <dgm:spPr/>
    </dgm:pt>
    <dgm:pt modelId="{F01B06B1-6B11-4535-9F1D-F01BCBC89F38}" type="pres">
      <dgm:prSet presAssocID="{6BD1B63F-2276-44FA-A7A7-DE807F2FAD6C}" presName="childTextVisible" presStyleLbl="bgAccFollowNode1" presStyleIdx="2" presStyleCnt="5">
        <dgm:presLayoutVars>
          <dgm:bulletEnabled val="1"/>
        </dgm:presLayoutVars>
      </dgm:prSet>
      <dgm:spPr>
        <a:solidFill>
          <a:srgbClr val="108624">
            <a:alpha val="90000"/>
          </a:srgbClr>
        </a:solidFill>
      </dgm:spPr>
      <dgm:t>
        <a:bodyPr/>
        <a:lstStyle/>
        <a:p>
          <a:endParaRPr lang="es-SV"/>
        </a:p>
      </dgm:t>
    </dgm:pt>
    <dgm:pt modelId="{55F02C89-8124-4FEA-86F3-0BC58A82F916}" type="pres">
      <dgm:prSet presAssocID="{6BD1B63F-2276-44FA-A7A7-DE807F2FAD6C}" presName="childTextHidden" presStyleLbl="bgAccFollowNode1" presStyleIdx="2" presStyleCnt="5"/>
      <dgm:spPr/>
    </dgm:pt>
    <dgm:pt modelId="{011C7755-7716-4606-97C1-AA7700E752DD}" type="pres">
      <dgm:prSet presAssocID="{6BD1B63F-2276-44FA-A7A7-DE807F2FAD6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3AB3A85-155B-4EAB-8B9F-8E53F4B2BE38}" type="pres">
      <dgm:prSet presAssocID="{6BD1B63F-2276-44FA-A7A7-DE807F2FAD6C}" presName="aSpace" presStyleCnt="0"/>
      <dgm:spPr/>
    </dgm:pt>
    <dgm:pt modelId="{CD5F22B6-076E-4624-817E-075138128703}" type="pres">
      <dgm:prSet presAssocID="{92E2D7B7-3E89-4137-BF3A-01C9467FCE55}" presName="compNode" presStyleCnt="0"/>
      <dgm:spPr/>
    </dgm:pt>
    <dgm:pt modelId="{CFCA16D5-5D06-4397-B216-A3DE31849071}" type="pres">
      <dgm:prSet presAssocID="{92E2D7B7-3E89-4137-BF3A-01C9467FCE55}" presName="noGeometry" presStyleCnt="0"/>
      <dgm:spPr/>
    </dgm:pt>
    <dgm:pt modelId="{4C1FEB78-DB6F-40B5-B2F0-758891638D5B}" type="pres">
      <dgm:prSet presAssocID="{92E2D7B7-3E89-4137-BF3A-01C9467FCE55}" presName="childTextVisible" presStyleLbl="bgAccFollowNode1" presStyleIdx="3" presStyleCnt="5">
        <dgm:presLayoutVars>
          <dgm:bulletEnabled val="1"/>
        </dgm:presLayoutVars>
      </dgm:prSet>
      <dgm:spPr>
        <a:solidFill>
          <a:srgbClr val="108624">
            <a:alpha val="90000"/>
          </a:srgbClr>
        </a:solidFill>
      </dgm:spPr>
    </dgm:pt>
    <dgm:pt modelId="{2454807F-3127-4D08-A0E6-E69FE938151B}" type="pres">
      <dgm:prSet presAssocID="{92E2D7B7-3E89-4137-BF3A-01C9467FCE55}" presName="childTextHidden" presStyleLbl="bgAccFollowNode1" presStyleIdx="3" presStyleCnt="5"/>
      <dgm:spPr/>
    </dgm:pt>
    <dgm:pt modelId="{0B3E6A72-A7BC-462E-A134-771B8A57E927}" type="pres">
      <dgm:prSet presAssocID="{92E2D7B7-3E89-4137-BF3A-01C9467FCE55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85FF5DA7-A5AC-457A-AE01-235AD88EA9FE}" type="pres">
      <dgm:prSet presAssocID="{92E2D7B7-3E89-4137-BF3A-01C9467FCE55}" presName="aSpace" presStyleCnt="0"/>
      <dgm:spPr/>
    </dgm:pt>
    <dgm:pt modelId="{29A4B6FD-BC75-4175-86A4-D7E259B5EE08}" type="pres">
      <dgm:prSet presAssocID="{2FEF472B-07C0-4DEA-BDDC-D9319AF3A11A}" presName="compNode" presStyleCnt="0"/>
      <dgm:spPr/>
    </dgm:pt>
    <dgm:pt modelId="{B88BFEFC-B5BB-4B90-B9A5-E820FCCD9CBE}" type="pres">
      <dgm:prSet presAssocID="{2FEF472B-07C0-4DEA-BDDC-D9319AF3A11A}" presName="noGeometry" presStyleCnt="0"/>
      <dgm:spPr/>
    </dgm:pt>
    <dgm:pt modelId="{A95B5561-43CA-422F-8C4B-714A4CACFBFB}" type="pres">
      <dgm:prSet presAssocID="{2FEF472B-07C0-4DEA-BDDC-D9319AF3A11A}" presName="childTextVisible" presStyleLbl="bgAccFollowNode1" presStyleIdx="4" presStyleCnt="5">
        <dgm:presLayoutVars>
          <dgm:bulletEnabled val="1"/>
        </dgm:presLayoutVars>
      </dgm:prSet>
      <dgm:spPr>
        <a:solidFill>
          <a:srgbClr val="108624">
            <a:alpha val="89804"/>
          </a:srgbClr>
        </a:solidFill>
      </dgm:spPr>
    </dgm:pt>
    <dgm:pt modelId="{9D6FA63E-3D01-4D77-9370-14AE19281913}" type="pres">
      <dgm:prSet presAssocID="{2FEF472B-07C0-4DEA-BDDC-D9319AF3A11A}" presName="childTextHidden" presStyleLbl="bgAccFollowNode1" presStyleIdx="4" presStyleCnt="5"/>
      <dgm:spPr/>
    </dgm:pt>
    <dgm:pt modelId="{D4A21C00-A8FE-43DE-9D54-0C2BE080DDA8}" type="pres">
      <dgm:prSet presAssocID="{2FEF472B-07C0-4DEA-BDDC-D9319AF3A11A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51AABBB-F01A-4A5C-9387-436B43D2FCFA}" type="presOf" srcId="{3613E552-EAFA-4F65-B007-1E436B54A078}" destId="{28EACBB7-4592-42EE-A59F-11EFE0047757}" srcOrd="0" destOrd="0" presId="urn:microsoft.com/office/officeart/2005/8/layout/hProcess6"/>
    <dgm:cxn modelId="{6962C71D-59FF-4432-A7E8-4E25341A6B5E}" srcId="{0BE05764-653C-4871-8145-A133CB019588}" destId="{2FEF472B-07C0-4DEA-BDDC-D9319AF3A11A}" srcOrd="4" destOrd="0" parTransId="{B64EA204-7EB3-4D10-9348-EDCF99701861}" sibTransId="{993183F0-1381-4B07-A7FE-11D6437DD442}"/>
    <dgm:cxn modelId="{03BFB1DA-F3E9-42B0-83EC-0B4B252A0096}" srcId="{0BE05764-653C-4871-8145-A133CB019588}" destId="{92E2D7B7-3E89-4137-BF3A-01C9467FCE55}" srcOrd="3" destOrd="0" parTransId="{41CAB2CD-4AE6-4C2A-8538-F97E9C59F4ED}" sibTransId="{E7FBBC55-880A-4233-92D0-090A7D483E02}"/>
    <dgm:cxn modelId="{2A16750C-EEC5-4118-A43F-551E5AEDAA72}" type="presOf" srcId="{2FEF472B-07C0-4DEA-BDDC-D9319AF3A11A}" destId="{D4A21C00-A8FE-43DE-9D54-0C2BE080DDA8}" srcOrd="0" destOrd="0" presId="urn:microsoft.com/office/officeart/2005/8/layout/hProcess6"/>
    <dgm:cxn modelId="{44CE385F-21EB-4EB7-8F53-A770471210A7}" srcId="{0BE05764-653C-4871-8145-A133CB019588}" destId="{3613E552-EAFA-4F65-B007-1E436B54A078}" srcOrd="0" destOrd="0" parTransId="{357DCC93-04BC-491D-BFDB-18BE0466AEA4}" sibTransId="{4AA97C2D-5E9F-49A3-A2FB-5CCDF1F74D46}"/>
    <dgm:cxn modelId="{529157AC-C9F1-4A54-A574-67CE1263DD64}" type="presOf" srcId="{92E2D7B7-3E89-4137-BF3A-01C9467FCE55}" destId="{0B3E6A72-A7BC-462E-A134-771B8A57E927}" srcOrd="0" destOrd="0" presId="urn:microsoft.com/office/officeart/2005/8/layout/hProcess6"/>
    <dgm:cxn modelId="{9AAF811B-0DC1-4E38-ACE0-73A30879C065}" type="presOf" srcId="{0BE05764-653C-4871-8145-A133CB019588}" destId="{3ECCF9A3-74E5-4C8A-9842-15EBE57A79D8}" srcOrd="0" destOrd="0" presId="urn:microsoft.com/office/officeart/2005/8/layout/hProcess6"/>
    <dgm:cxn modelId="{80BD4A8A-4BB6-4045-8BEA-B41515885722}" type="presOf" srcId="{6BD1B63F-2276-44FA-A7A7-DE807F2FAD6C}" destId="{011C7755-7716-4606-97C1-AA7700E752DD}" srcOrd="0" destOrd="0" presId="urn:microsoft.com/office/officeart/2005/8/layout/hProcess6"/>
    <dgm:cxn modelId="{54E75DB1-A205-4BEC-9225-DB8D47896D96}" srcId="{0BE05764-653C-4871-8145-A133CB019588}" destId="{8201AA47-7C47-491D-A586-A2E919735B64}" srcOrd="1" destOrd="0" parTransId="{CB4B38AB-5AF7-4F01-8B59-F810E2B1DCDD}" sibTransId="{6683EE1E-5553-4EC9-B30F-4CA33750FF87}"/>
    <dgm:cxn modelId="{5A31ABA3-0537-43B5-A052-8CF424F10D68}" srcId="{0BE05764-653C-4871-8145-A133CB019588}" destId="{6BD1B63F-2276-44FA-A7A7-DE807F2FAD6C}" srcOrd="2" destOrd="0" parTransId="{E8D0D113-5A27-44F8-849D-54603E5B6915}" sibTransId="{B9CC97B4-E1B4-40BA-B8B7-D2DDC7DAC86D}"/>
    <dgm:cxn modelId="{E3088568-4825-4EDF-B35D-6A1BD81A04B1}" type="presOf" srcId="{8201AA47-7C47-491D-A586-A2E919735B64}" destId="{DA171868-083E-4B47-A01E-E0DFC435C092}" srcOrd="0" destOrd="0" presId="urn:microsoft.com/office/officeart/2005/8/layout/hProcess6"/>
    <dgm:cxn modelId="{875437E4-993A-4B5B-A0E2-64FC86161F14}" type="presParOf" srcId="{3ECCF9A3-74E5-4C8A-9842-15EBE57A79D8}" destId="{5C7BB135-9013-4C5F-B600-C7376BE9A702}" srcOrd="0" destOrd="0" presId="urn:microsoft.com/office/officeart/2005/8/layout/hProcess6"/>
    <dgm:cxn modelId="{133F4DFC-A443-419F-996E-2EBE266D7422}" type="presParOf" srcId="{5C7BB135-9013-4C5F-B600-C7376BE9A702}" destId="{4714D11E-855A-42EF-AA01-D186E8BDEC2E}" srcOrd="0" destOrd="0" presId="urn:microsoft.com/office/officeart/2005/8/layout/hProcess6"/>
    <dgm:cxn modelId="{CD555C6C-69D2-4C0A-822E-E8D159F6029F}" type="presParOf" srcId="{5C7BB135-9013-4C5F-B600-C7376BE9A702}" destId="{DC21E733-983A-4A11-B07F-B568AF821242}" srcOrd="1" destOrd="0" presId="urn:microsoft.com/office/officeart/2005/8/layout/hProcess6"/>
    <dgm:cxn modelId="{3B9FD857-6025-43C1-A76C-9420BF3F3FEE}" type="presParOf" srcId="{5C7BB135-9013-4C5F-B600-C7376BE9A702}" destId="{9AEB0639-02A0-47A5-8701-F09B6781EDEC}" srcOrd="2" destOrd="0" presId="urn:microsoft.com/office/officeart/2005/8/layout/hProcess6"/>
    <dgm:cxn modelId="{09B6A086-4DA1-4123-AD55-8EC00E6EF2E4}" type="presParOf" srcId="{5C7BB135-9013-4C5F-B600-C7376BE9A702}" destId="{28EACBB7-4592-42EE-A59F-11EFE0047757}" srcOrd="3" destOrd="0" presId="urn:microsoft.com/office/officeart/2005/8/layout/hProcess6"/>
    <dgm:cxn modelId="{2D3CE7F0-9490-42C5-A0DC-279E25042572}" type="presParOf" srcId="{3ECCF9A3-74E5-4C8A-9842-15EBE57A79D8}" destId="{FF6308EC-83FD-4999-B4C2-76CFDCDDD1B9}" srcOrd="1" destOrd="0" presId="urn:microsoft.com/office/officeart/2005/8/layout/hProcess6"/>
    <dgm:cxn modelId="{759EEA8F-87C7-4BEE-92A4-6D941A89876C}" type="presParOf" srcId="{3ECCF9A3-74E5-4C8A-9842-15EBE57A79D8}" destId="{E49C0D8F-2F02-4654-A4B5-EB6DE82736BA}" srcOrd="2" destOrd="0" presId="urn:microsoft.com/office/officeart/2005/8/layout/hProcess6"/>
    <dgm:cxn modelId="{696D57A2-D86F-4417-96E8-29FEAB251990}" type="presParOf" srcId="{E49C0D8F-2F02-4654-A4B5-EB6DE82736BA}" destId="{E86087C1-E0C4-478E-8FD6-6497D3DD4462}" srcOrd="0" destOrd="0" presId="urn:microsoft.com/office/officeart/2005/8/layout/hProcess6"/>
    <dgm:cxn modelId="{C9342C00-9A5E-4A68-BD47-9A22DECFC947}" type="presParOf" srcId="{E49C0D8F-2F02-4654-A4B5-EB6DE82736BA}" destId="{A12B7362-460B-4907-A61B-F42466798A20}" srcOrd="1" destOrd="0" presId="urn:microsoft.com/office/officeart/2005/8/layout/hProcess6"/>
    <dgm:cxn modelId="{DEA056A5-0797-461A-8F3F-D802B766334F}" type="presParOf" srcId="{E49C0D8F-2F02-4654-A4B5-EB6DE82736BA}" destId="{A15FAE77-FCEF-4648-80FE-89889AA54663}" srcOrd="2" destOrd="0" presId="urn:microsoft.com/office/officeart/2005/8/layout/hProcess6"/>
    <dgm:cxn modelId="{3FECE2D1-2B15-4021-9C86-5FFFB84FF7EA}" type="presParOf" srcId="{E49C0D8F-2F02-4654-A4B5-EB6DE82736BA}" destId="{DA171868-083E-4B47-A01E-E0DFC435C092}" srcOrd="3" destOrd="0" presId="urn:microsoft.com/office/officeart/2005/8/layout/hProcess6"/>
    <dgm:cxn modelId="{9BE37614-3B50-4FA5-8508-C6574A23D1FA}" type="presParOf" srcId="{3ECCF9A3-74E5-4C8A-9842-15EBE57A79D8}" destId="{7D4E6C3E-5090-44C8-9A33-4301BCE1DAAF}" srcOrd="3" destOrd="0" presId="urn:microsoft.com/office/officeart/2005/8/layout/hProcess6"/>
    <dgm:cxn modelId="{3510510F-206F-414D-B002-810A15212085}" type="presParOf" srcId="{3ECCF9A3-74E5-4C8A-9842-15EBE57A79D8}" destId="{576B2AE1-58B5-493D-90EB-F4C52A5DD525}" srcOrd="4" destOrd="0" presId="urn:microsoft.com/office/officeart/2005/8/layout/hProcess6"/>
    <dgm:cxn modelId="{7DD46B04-E4E1-4466-97E5-348DC7630311}" type="presParOf" srcId="{576B2AE1-58B5-493D-90EB-F4C52A5DD525}" destId="{D5597F66-5373-47A0-B601-B18E95A14495}" srcOrd="0" destOrd="0" presId="urn:microsoft.com/office/officeart/2005/8/layout/hProcess6"/>
    <dgm:cxn modelId="{42735D39-3841-40FC-ABED-1D5F64C006B7}" type="presParOf" srcId="{576B2AE1-58B5-493D-90EB-F4C52A5DD525}" destId="{F01B06B1-6B11-4535-9F1D-F01BCBC89F38}" srcOrd="1" destOrd="0" presId="urn:microsoft.com/office/officeart/2005/8/layout/hProcess6"/>
    <dgm:cxn modelId="{7150FD43-B54A-41C6-ACF9-4EE09D45CD7E}" type="presParOf" srcId="{576B2AE1-58B5-493D-90EB-F4C52A5DD525}" destId="{55F02C89-8124-4FEA-86F3-0BC58A82F916}" srcOrd="2" destOrd="0" presId="urn:microsoft.com/office/officeart/2005/8/layout/hProcess6"/>
    <dgm:cxn modelId="{F5367657-A1E8-41D9-B4E4-17C869E441E0}" type="presParOf" srcId="{576B2AE1-58B5-493D-90EB-F4C52A5DD525}" destId="{011C7755-7716-4606-97C1-AA7700E752DD}" srcOrd="3" destOrd="0" presId="urn:microsoft.com/office/officeart/2005/8/layout/hProcess6"/>
    <dgm:cxn modelId="{BA92C20B-FF53-495E-A1E1-0754265E92A0}" type="presParOf" srcId="{3ECCF9A3-74E5-4C8A-9842-15EBE57A79D8}" destId="{A3AB3A85-155B-4EAB-8B9F-8E53F4B2BE38}" srcOrd="5" destOrd="0" presId="urn:microsoft.com/office/officeart/2005/8/layout/hProcess6"/>
    <dgm:cxn modelId="{13654B4A-3559-4E58-8513-5E9DD22BD962}" type="presParOf" srcId="{3ECCF9A3-74E5-4C8A-9842-15EBE57A79D8}" destId="{CD5F22B6-076E-4624-817E-075138128703}" srcOrd="6" destOrd="0" presId="urn:microsoft.com/office/officeart/2005/8/layout/hProcess6"/>
    <dgm:cxn modelId="{71E86BB0-0F8B-40C6-AC18-4BF90C8DDAB3}" type="presParOf" srcId="{CD5F22B6-076E-4624-817E-075138128703}" destId="{CFCA16D5-5D06-4397-B216-A3DE31849071}" srcOrd="0" destOrd="0" presId="urn:microsoft.com/office/officeart/2005/8/layout/hProcess6"/>
    <dgm:cxn modelId="{C9D8BFED-99AE-4EA9-91AF-F67DE3745561}" type="presParOf" srcId="{CD5F22B6-076E-4624-817E-075138128703}" destId="{4C1FEB78-DB6F-40B5-B2F0-758891638D5B}" srcOrd="1" destOrd="0" presId="urn:microsoft.com/office/officeart/2005/8/layout/hProcess6"/>
    <dgm:cxn modelId="{ACF110FF-C0BD-4295-9D32-B85482B35DAD}" type="presParOf" srcId="{CD5F22B6-076E-4624-817E-075138128703}" destId="{2454807F-3127-4D08-A0E6-E69FE938151B}" srcOrd="2" destOrd="0" presId="urn:microsoft.com/office/officeart/2005/8/layout/hProcess6"/>
    <dgm:cxn modelId="{DCCDC3C6-617A-4364-88EC-2FF7ED485737}" type="presParOf" srcId="{CD5F22B6-076E-4624-817E-075138128703}" destId="{0B3E6A72-A7BC-462E-A134-771B8A57E927}" srcOrd="3" destOrd="0" presId="urn:microsoft.com/office/officeart/2005/8/layout/hProcess6"/>
    <dgm:cxn modelId="{F352F8A9-B4EE-47D0-886C-3ABD668B9D69}" type="presParOf" srcId="{3ECCF9A3-74E5-4C8A-9842-15EBE57A79D8}" destId="{85FF5DA7-A5AC-457A-AE01-235AD88EA9FE}" srcOrd="7" destOrd="0" presId="urn:microsoft.com/office/officeart/2005/8/layout/hProcess6"/>
    <dgm:cxn modelId="{C3A7F282-16F7-45A8-840F-C756F67ED387}" type="presParOf" srcId="{3ECCF9A3-74E5-4C8A-9842-15EBE57A79D8}" destId="{29A4B6FD-BC75-4175-86A4-D7E259B5EE08}" srcOrd="8" destOrd="0" presId="urn:microsoft.com/office/officeart/2005/8/layout/hProcess6"/>
    <dgm:cxn modelId="{8E708DFA-FE19-410E-9E29-EF65A65682A4}" type="presParOf" srcId="{29A4B6FD-BC75-4175-86A4-D7E259B5EE08}" destId="{B88BFEFC-B5BB-4B90-B9A5-E820FCCD9CBE}" srcOrd="0" destOrd="0" presId="urn:microsoft.com/office/officeart/2005/8/layout/hProcess6"/>
    <dgm:cxn modelId="{4FC91084-2542-4945-A7BD-1C81FF92D77A}" type="presParOf" srcId="{29A4B6FD-BC75-4175-86A4-D7E259B5EE08}" destId="{A95B5561-43CA-422F-8C4B-714A4CACFBFB}" srcOrd="1" destOrd="0" presId="urn:microsoft.com/office/officeart/2005/8/layout/hProcess6"/>
    <dgm:cxn modelId="{676B2F7E-D7AF-412E-9BAA-36B37B15376D}" type="presParOf" srcId="{29A4B6FD-BC75-4175-86A4-D7E259B5EE08}" destId="{9D6FA63E-3D01-4D77-9370-14AE19281913}" srcOrd="2" destOrd="0" presId="urn:microsoft.com/office/officeart/2005/8/layout/hProcess6"/>
    <dgm:cxn modelId="{01023B19-B59B-4907-B33B-C369CC454984}" type="presParOf" srcId="{29A4B6FD-BC75-4175-86A4-D7E259B5EE08}" destId="{D4A21C00-A8FE-43DE-9D54-0C2BE080DDA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1E733-983A-4A11-B07F-B568AF821242}">
      <dsp:nvSpPr>
        <dsp:cNvPr id="0" name=""/>
        <dsp:cNvSpPr/>
      </dsp:nvSpPr>
      <dsp:spPr>
        <a:xfrm>
          <a:off x="330252" y="1461163"/>
          <a:ext cx="1306073" cy="1141672"/>
        </a:xfrm>
        <a:prstGeom prst="rightArrow">
          <a:avLst>
            <a:gd name="adj1" fmla="val 70000"/>
            <a:gd name="adj2" fmla="val 50000"/>
          </a:avLst>
        </a:prstGeom>
        <a:solidFill>
          <a:srgbClr val="108624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ACBB7-4592-42EE-A59F-11EFE0047757}">
      <dsp:nvSpPr>
        <dsp:cNvPr id="0" name=""/>
        <dsp:cNvSpPr/>
      </dsp:nvSpPr>
      <dsp:spPr>
        <a:xfrm>
          <a:off x="3734" y="1705481"/>
          <a:ext cx="653036" cy="653036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1999</a:t>
          </a:r>
          <a:endParaRPr lang="es-SV" sz="1200" b="1" kern="1200" dirty="0"/>
        </a:p>
      </dsp:txBody>
      <dsp:txXfrm>
        <a:off x="99369" y="1801116"/>
        <a:ext cx="461766" cy="461766"/>
      </dsp:txXfrm>
    </dsp:sp>
    <dsp:sp modelId="{A12B7362-460B-4907-A61B-F42466798A20}">
      <dsp:nvSpPr>
        <dsp:cNvPr id="0" name=""/>
        <dsp:cNvSpPr/>
      </dsp:nvSpPr>
      <dsp:spPr>
        <a:xfrm>
          <a:off x="2044473" y="1461163"/>
          <a:ext cx="1306073" cy="1141672"/>
        </a:xfrm>
        <a:prstGeom prst="rightArrow">
          <a:avLst>
            <a:gd name="adj1" fmla="val 70000"/>
            <a:gd name="adj2" fmla="val 50000"/>
          </a:avLst>
        </a:prstGeom>
        <a:solidFill>
          <a:srgbClr val="108624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71868-083E-4B47-A01E-E0DFC435C092}">
      <dsp:nvSpPr>
        <dsp:cNvPr id="0" name=""/>
        <dsp:cNvSpPr/>
      </dsp:nvSpPr>
      <dsp:spPr>
        <a:xfrm>
          <a:off x="1717955" y="1705481"/>
          <a:ext cx="653036" cy="653036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2000-2005</a:t>
          </a:r>
          <a:endParaRPr lang="es-SV" sz="1200" b="1" kern="1200" dirty="0"/>
        </a:p>
      </dsp:txBody>
      <dsp:txXfrm>
        <a:off x="1813590" y="1801116"/>
        <a:ext cx="461766" cy="461766"/>
      </dsp:txXfrm>
    </dsp:sp>
    <dsp:sp modelId="{F01B06B1-6B11-4535-9F1D-F01BCBC89F38}">
      <dsp:nvSpPr>
        <dsp:cNvPr id="0" name=""/>
        <dsp:cNvSpPr/>
      </dsp:nvSpPr>
      <dsp:spPr>
        <a:xfrm>
          <a:off x="3758694" y="1461163"/>
          <a:ext cx="1306073" cy="1141672"/>
        </a:xfrm>
        <a:prstGeom prst="rightArrow">
          <a:avLst>
            <a:gd name="adj1" fmla="val 70000"/>
            <a:gd name="adj2" fmla="val 50000"/>
          </a:avLst>
        </a:prstGeom>
        <a:solidFill>
          <a:srgbClr val="108624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C7755-7716-4606-97C1-AA7700E752DD}">
      <dsp:nvSpPr>
        <dsp:cNvPr id="0" name=""/>
        <dsp:cNvSpPr/>
      </dsp:nvSpPr>
      <dsp:spPr>
        <a:xfrm>
          <a:off x="3432176" y="1705481"/>
          <a:ext cx="653036" cy="653036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2005-2008</a:t>
          </a:r>
          <a:endParaRPr lang="es-SV" sz="1200" b="1" kern="1200" dirty="0"/>
        </a:p>
      </dsp:txBody>
      <dsp:txXfrm>
        <a:off x="3527811" y="1801116"/>
        <a:ext cx="461766" cy="461766"/>
      </dsp:txXfrm>
    </dsp:sp>
    <dsp:sp modelId="{4C1FEB78-DB6F-40B5-B2F0-758891638D5B}">
      <dsp:nvSpPr>
        <dsp:cNvPr id="0" name=""/>
        <dsp:cNvSpPr/>
      </dsp:nvSpPr>
      <dsp:spPr>
        <a:xfrm>
          <a:off x="5472915" y="1461163"/>
          <a:ext cx="1306073" cy="1141672"/>
        </a:xfrm>
        <a:prstGeom prst="rightArrow">
          <a:avLst>
            <a:gd name="adj1" fmla="val 70000"/>
            <a:gd name="adj2" fmla="val 50000"/>
          </a:avLst>
        </a:prstGeom>
        <a:solidFill>
          <a:srgbClr val="108624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E6A72-A7BC-462E-A134-771B8A57E927}">
      <dsp:nvSpPr>
        <dsp:cNvPr id="0" name=""/>
        <dsp:cNvSpPr/>
      </dsp:nvSpPr>
      <dsp:spPr>
        <a:xfrm>
          <a:off x="5146397" y="1705481"/>
          <a:ext cx="653036" cy="653036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2008-2010</a:t>
          </a:r>
          <a:endParaRPr lang="es-SV" sz="1200" b="1" kern="1200" dirty="0"/>
        </a:p>
      </dsp:txBody>
      <dsp:txXfrm>
        <a:off x="5242032" y="1801116"/>
        <a:ext cx="461766" cy="461766"/>
      </dsp:txXfrm>
    </dsp:sp>
    <dsp:sp modelId="{A95B5561-43CA-422F-8C4B-714A4CACFBFB}">
      <dsp:nvSpPr>
        <dsp:cNvPr id="0" name=""/>
        <dsp:cNvSpPr/>
      </dsp:nvSpPr>
      <dsp:spPr>
        <a:xfrm>
          <a:off x="7187136" y="1461163"/>
          <a:ext cx="1306073" cy="1141672"/>
        </a:xfrm>
        <a:prstGeom prst="rightArrow">
          <a:avLst>
            <a:gd name="adj1" fmla="val 70000"/>
            <a:gd name="adj2" fmla="val 50000"/>
          </a:avLst>
        </a:prstGeom>
        <a:solidFill>
          <a:srgbClr val="108624">
            <a:alpha val="89804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1C00-A8FE-43DE-9D54-0C2BE080DDA8}">
      <dsp:nvSpPr>
        <dsp:cNvPr id="0" name=""/>
        <dsp:cNvSpPr/>
      </dsp:nvSpPr>
      <dsp:spPr>
        <a:xfrm>
          <a:off x="6860618" y="1705481"/>
          <a:ext cx="653036" cy="653036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b="1" kern="1200" dirty="0" smtClean="0"/>
            <a:t>2010 - 2013</a:t>
          </a:r>
          <a:endParaRPr lang="es-SV" sz="1200" b="1" kern="1200" dirty="0"/>
        </a:p>
      </dsp:txBody>
      <dsp:txXfrm>
        <a:off x="6956253" y="1801116"/>
        <a:ext cx="461766" cy="46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13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A1288-4931-47BF-9C35-C0124DEF5D0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5674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F3D5-AC02-48A3-ADAD-F2B19AAFE8F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91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0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1EAD-B4DF-465A-8786-9C713716EE7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43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625E1-481E-4FEB-A195-2AC66D6F928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10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7A4C5-8266-43AC-A5A9-2900AC7DD0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53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46A49-0FA2-495F-BA5B-DB3823D11EF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87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tangle 1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0" name="Rectangle 1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" name="Rectangle 2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4881-536F-45BD-9735-633076C935B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99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" name="Rectangle 1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0BF5-F95C-45C8-AA0F-CFB5316FC57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7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5" name="Rectangle 13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Rectangle 14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E2D5D-F85D-461F-9628-79256B8A09B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6834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8D4DA-6BB9-4425-ADC8-8FC42ECF537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8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9" name="Rectangle 19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E1605A5-FE4D-4ED8-BCEF-A09DFD09A47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4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6911F99F-52F3-47E6-85A7-AAD864362D1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Gill Sans M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anose="05020102010507070707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anose="05020102010507070707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anose="05020102010507070707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anose="05020102010507070707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14513"/>
            <a:ext cx="7772400" cy="14700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dirty="0" smtClean="0"/>
              <a:t>Mancomunidad La Montañona</a:t>
            </a:r>
            <a:endParaRPr lang="es-E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573463"/>
            <a:ext cx="5895975" cy="1752600"/>
          </a:xfrm>
        </p:spPr>
        <p:txBody>
          <a:bodyPr/>
          <a:lstStyle/>
          <a:p>
            <a:pPr eaLnBrk="1" hangingPunct="1"/>
            <a:r>
              <a:rPr lang="es-SV" dirty="0" smtClean="0"/>
              <a:t>“Un Territorio De Importancia Local, Micro Regional y Nacional”</a:t>
            </a:r>
            <a:endParaRPr lang="es-ES" dirty="0" smtClean="0"/>
          </a:p>
        </p:txBody>
      </p:sp>
      <p:pic>
        <p:nvPicPr>
          <p:cNvPr id="13316" name="0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246062"/>
            <a:ext cx="3412848" cy="231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46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800" smtClean="0"/>
              <a:t>Bienes y Servicios Eco sistémicos en el Territorio</a:t>
            </a:r>
            <a:endParaRPr lang="es-ES" sz="2800" smtClean="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500563" y="14843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932363" y="170021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453002" cy="3339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568" y="-121933"/>
            <a:ext cx="4638567" cy="3478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02632"/>
            <a:ext cx="4547658" cy="3410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Rectángulo"/>
          <p:cNvSpPr/>
          <p:nvPr/>
        </p:nvSpPr>
        <p:spPr>
          <a:xfrm>
            <a:off x="107950" y="1484313"/>
            <a:ext cx="2808288" cy="259238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Paisaje</a:t>
            </a:r>
          </a:p>
          <a:p>
            <a:pPr>
              <a:defRPr/>
            </a:pPr>
            <a:r>
              <a:rPr lang="es-SV" sz="1400" b="1" dirty="0" smtClean="0">
                <a:solidFill>
                  <a:schemeClr val="tx2"/>
                </a:solidFill>
              </a:rPr>
              <a:t>Madera</a:t>
            </a:r>
            <a:endParaRPr lang="es-SV" sz="1400" b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Agua</a:t>
            </a: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Alimentos </a:t>
            </a: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Clima </a:t>
            </a: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Oxigeno</a:t>
            </a:r>
          </a:p>
          <a:p>
            <a:pPr>
              <a:defRPr/>
            </a:pPr>
            <a:r>
              <a:rPr lang="es-SV" sz="1400" b="1" dirty="0" smtClean="0">
                <a:solidFill>
                  <a:schemeClr val="tx2"/>
                </a:solidFill>
              </a:rPr>
              <a:t>Reducción </a:t>
            </a:r>
            <a:r>
              <a:rPr lang="es-SV" sz="1400" b="1" dirty="0">
                <a:solidFill>
                  <a:schemeClr val="tx2"/>
                </a:solidFill>
              </a:rPr>
              <a:t>de la vulnerabilidad</a:t>
            </a: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Valor histórico cultural</a:t>
            </a:r>
          </a:p>
          <a:p>
            <a:pPr>
              <a:defRPr/>
            </a:pPr>
            <a:r>
              <a:rPr lang="es-SV" sz="1400" b="1" dirty="0">
                <a:solidFill>
                  <a:schemeClr val="tx2"/>
                </a:solidFill>
              </a:rPr>
              <a:t>Otros menos intangibles </a:t>
            </a:r>
          </a:p>
        </p:txBody>
      </p:sp>
    </p:spTree>
    <p:extLst>
      <p:ext uri="{BB962C8B-B14F-4D97-AF65-F5344CB8AC3E}">
        <p14:creationId xmlns:p14="http://schemas.microsoft.com/office/powerpoint/2010/main" val="9629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7625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800" b="1" smtClean="0"/>
              <a:t>Actividades productivas en el territorio</a:t>
            </a:r>
            <a:endParaRPr lang="es-ES" sz="2800" b="1" smtClean="0"/>
          </a:p>
        </p:txBody>
      </p:sp>
      <p:sp>
        <p:nvSpPr>
          <p:cNvPr id="6" name="5 Rectángulo"/>
          <p:cNvSpPr/>
          <p:nvPr/>
        </p:nvSpPr>
        <p:spPr>
          <a:xfrm>
            <a:off x="395288" y="1773238"/>
            <a:ext cx="2663825" cy="30241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Gill Sans MT" panose="020B0502020104020203" pitchFamily="34" charset="0"/>
              <a:buAutoNum type="alphaLcParenR"/>
            </a:pPr>
            <a:endParaRPr lang="es-SV" b="1">
              <a:solidFill>
                <a:schemeClr val="tx2"/>
              </a:solidFill>
              <a:latin typeface="Gill Sans MT" panose="020B0502020104020203" pitchFamily="34" charset="0"/>
            </a:endParaRP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r>
              <a:rPr lang="es-SV" b="1">
                <a:solidFill>
                  <a:schemeClr val="tx2"/>
                </a:solidFill>
                <a:latin typeface="Gill Sans MT" panose="020B0502020104020203" pitchFamily="34" charset="0"/>
              </a:rPr>
              <a:t>Agricultura extensiva tradicional   </a:t>
            </a: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r>
              <a:rPr lang="es-SV" b="1">
                <a:solidFill>
                  <a:schemeClr val="tx2"/>
                </a:solidFill>
                <a:latin typeface="Gill Sans MT" panose="020B0502020104020203" pitchFamily="34" charset="0"/>
              </a:rPr>
              <a:t>Ganadería extensiva</a:t>
            </a: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r>
              <a:rPr lang="es-SV" b="1">
                <a:solidFill>
                  <a:schemeClr val="tx2"/>
                </a:solidFill>
                <a:latin typeface="Gill Sans MT" panose="020B0502020104020203" pitchFamily="34" charset="0"/>
              </a:rPr>
              <a:t>Artesanías</a:t>
            </a: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r>
              <a:rPr lang="es-SV" b="1">
                <a:solidFill>
                  <a:schemeClr val="tx2"/>
                </a:solidFill>
                <a:latin typeface="Gill Sans MT" panose="020B0502020104020203" pitchFamily="34" charset="0"/>
              </a:rPr>
              <a:t>Servicios y comercio </a:t>
            </a: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r>
              <a:rPr lang="es-SV" b="1">
                <a:solidFill>
                  <a:schemeClr val="tx2"/>
                </a:solidFill>
                <a:latin typeface="Gill Sans MT" panose="020B0502020104020203" pitchFamily="34" charset="0"/>
              </a:rPr>
              <a:t>Pequeña industria</a:t>
            </a:r>
          </a:p>
          <a:p>
            <a:pPr eaLnBrk="1" hangingPunct="1">
              <a:buFont typeface="Gill Sans MT" panose="020B0502020104020203" pitchFamily="34" charset="0"/>
              <a:buAutoNum type="alphaLcParenR"/>
            </a:pPr>
            <a:endParaRPr lang="es-SV" b="1">
              <a:solidFill>
                <a:schemeClr val="tx2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3915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76364"/>
            <a:ext cx="4427984" cy="3320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2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6059488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600" dirty="0" smtClean="0"/>
              <a:t>Impactos del Cambio Climático </a:t>
            </a:r>
          </a:p>
        </p:txBody>
      </p:sp>
      <p:pic>
        <p:nvPicPr>
          <p:cNvPr id="4" name="3 Imagen" descr="deslizami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20688"/>
            <a:ext cx="4228328" cy="2865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56992"/>
            <a:ext cx="4932040" cy="3249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farm9.staticflickr.com/8301/7833703436_537202f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MARN</a:t>
            </a:r>
          </a:p>
          <a:p>
            <a:pPr lvl="1"/>
            <a:r>
              <a:rPr lang="es-ES" dirty="0" smtClean="0"/>
              <a:t>PREP	</a:t>
            </a:r>
          </a:p>
          <a:p>
            <a:pPr lvl="1"/>
            <a:r>
              <a:rPr lang="es-ES" dirty="0" smtClean="0"/>
              <a:t>Generación de Políticas</a:t>
            </a:r>
          </a:p>
          <a:p>
            <a:pPr lvl="1"/>
            <a:r>
              <a:rPr lang="es-ES" dirty="0" smtClean="0"/>
              <a:t>Convenios interministeriales </a:t>
            </a:r>
          </a:p>
          <a:p>
            <a:r>
              <a:rPr lang="es-ES" dirty="0" smtClean="0"/>
              <a:t>Mesa de actores locales</a:t>
            </a:r>
          </a:p>
          <a:p>
            <a:r>
              <a:rPr lang="es-ES" dirty="0" err="1" smtClean="0"/>
              <a:t>UAMs</a:t>
            </a:r>
            <a:endParaRPr lang="es-ES" dirty="0" smtClean="0"/>
          </a:p>
          <a:p>
            <a:r>
              <a:rPr lang="es-ES" dirty="0" smtClean="0"/>
              <a:t>Cooperación  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Apoyos Institucionales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42973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dirty="0" smtClean="0"/>
              <a:t>Acciones en marcha…</a:t>
            </a:r>
            <a:endParaRPr lang="es-SV" dirty="0"/>
          </a:p>
        </p:txBody>
      </p:sp>
      <p:sp>
        <p:nvSpPr>
          <p:cNvPr id="6" name="5 Elipse"/>
          <p:cNvSpPr/>
          <p:nvPr/>
        </p:nvSpPr>
        <p:spPr>
          <a:xfrm>
            <a:off x="4427538" y="4076700"/>
            <a:ext cx="431800" cy="360363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SV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27763" y="1557338"/>
            <a:ext cx="187325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Proyecto </a:t>
            </a:r>
            <a:r>
              <a:rPr lang="es-SV" dirty="0" err="1"/>
              <a:t>ABES</a:t>
            </a:r>
            <a:r>
              <a:rPr lang="es-SV" dirty="0"/>
              <a:t> -USAID</a:t>
            </a:r>
          </a:p>
        </p:txBody>
      </p:sp>
      <p:cxnSp>
        <p:nvCxnSpPr>
          <p:cNvPr id="11" name="10 Conector recto de flecha"/>
          <p:cNvCxnSpPr>
            <a:stCxn id="9" idx="1"/>
            <a:endCxn id="6" idx="7"/>
          </p:cNvCxnSpPr>
          <p:nvPr/>
        </p:nvCxnSpPr>
        <p:spPr>
          <a:xfrm flipH="1">
            <a:off x="4797425" y="2097088"/>
            <a:ext cx="1430338" cy="203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3851275" y="3573463"/>
            <a:ext cx="433388" cy="360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SV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563938" y="4365625"/>
            <a:ext cx="287337" cy="3587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SV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4292600"/>
            <a:ext cx="1871663" cy="1584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sz="1600" dirty="0"/>
              <a:t>Proyecto Acciones de Manejo sostenible del macizo boscoso de la Montañona- FIAES</a:t>
            </a:r>
          </a:p>
        </p:txBody>
      </p:sp>
      <p:cxnSp>
        <p:nvCxnSpPr>
          <p:cNvPr id="18" name="17 Conector recto de flecha"/>
          <p:cNvCxnSpPr>
            <a:stCxn id="16" idx="3"/>
            <a:endCxn id="15" idx="3"/>
          </p:cNvCxnSpPr>
          <p:nvPr/>
        </p:nvCxnSpPr>
        <p:spPr>
          <a:xfrm flipV="1">
            <a:off x="1871663" y="4672013"/>
            <a:ext cx="1735137" cy="41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6" idx="0"/>
            <a:endCxn id="14" idx="2"/>
          </p:cNvCxnSpPr>
          <p:nvPr/>
        </p:nvCxnSpPr>
        <p:spPr>
          <a:xfrm flipV="1">
            <a:off x="936625" y="3754438"/>
            <a:ext cx="2914650" cy="538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22 Elipse"/>
          <p:cNvSpPr/>
          <p:nvPr/>
        </p:nvSpPr>
        <p:spPr>
          <a:xfrm>
            <a:off x="3851275" y="3141663"/>
            <a:ext cx="288925" cy="287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SV" u="sng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0" y="1628775"/>
            <a:ext cx="2411413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 Adopción de prácticas agrícolas sostenibles y de conservación del área de infiltración de la micro cuenca del rio </a:t>
            </a:r>
            <a:r>
              <a:rPr lang="es-SV" sz="1600" dirty="0"/>
              <a:t> Pacayas-</a:t>
            </a:r>
            <a:r>
              <a:rPr lang="es-SV" sz="1600" dirty="0" err="1"/>
              <a:t>PNUD</a:t>
            </a:r>
            <a:endParaRPr lang="es-SV" sz="1600" dirty="0"/>
          </a:p>
        </p:txBody>
      </p:sp>
      <p:cxnSp>
        <p:nvCxnSpPr>
          <p:cNvPr id="26" name="25 Conector recto de flecha"/>
          <p:cNvCxnSpPr>
            <a:stCxn id="24" idx="3"/>
            <a:endCxn id="23" idx="2"/>
          </p:cNvCxnSpPr>
          <p:nvPr/>
        </p:nvCxnSpPr>
        <p:spPr>
          <a:xfrm>
            <a:off x="2411413" y="2312988"/>
            <a:ext cx="1439862" cy="973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659563" y="5013325"/>
            <a:ext cx="1871662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SV" dirty="0"/>
              <a:t>Ordenamiento jurídico local</a:t>
            </a:r>
          </a:p>
        </p:txBody>
      </p:sp>
      <p:cxnSp>
        <p:nvCxnSpPr>
          <p:cNvPr id="21" name="20 Conector recto de flecha"/>
          <p:cNvCxnSpPr>
            <a:stCxn id="17" idx="1"/>
          </p:cNvCxnSpPr>
          <p:nvPr/>
        </p:nvCxnSpPr>
        <p:spPr>
          <a:xfrm flipH="1" flipV="1">
            <a:off x="5364088" y="5373216"/>
            <a:ext cx="1296144" cy="179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6011863" y="3068638"/>
            <a:ext cx="2808287" cy="1169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s-HN" sz="1400" b="1" dirty="0">
                <a:solidFill>
                  <a:srgbClr val="002060"/>
                </a:solidFill>
                <a:latin typeface="Arial" charset="0"/>
              </a:rPr>
              <a:t>Restauración y conservación de la biodiversidad mediante la adaptación y diseminación de un sistema agroforestal de poda y cobertura</a:t>
            </a:r>
          </a:p>
        </p:txBody>
      </p:sp>
      <p:cxnSp>
        <p:nvCxnSpPr>
          <p:cNvPr id="28" name="27 Conector recto de flecha"/>
          <p:cNvCxnSpPr>
            <a:stCxn id="9" idx="2"/>
          </p:cNvCxnSpPr>
          <p:nvPr/>
        </p:nvCxnSpPr>
        <p:spPr>
          <a:xfrm flipH="1">
            <a:off x="7164388" y="26368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2800" dirty="0" smtClean="0"/>
              <a:t>Retos de la Mancomunidad</a:t>
            </a:r>
            <a:endParaRPr lang="es-ES" sz="2800" dirty="0" smtClean="0"/>
          </a:p>
        </p:txBody>
      </p:sp>
      <p:grpSp>
        <p:nvGrpSpPr>
          <p:cNvPr id="26627" name="11 Grupo"/>
          <p:cNvGrpSpPr>
            <a:grpSpLocks/>
          </p:cNvGrpSpPr>
          <p:nvPr/>
        </p:nvGrpSpPr>
        <p:grpSpPr bwMode="auto">
          <a:xfrm>
            <a:off x="611188" y="1556793"/>
            <a:ext cx="8281292" cy="5301208"/>
            <a:chOff x="179388" y="1700213"/>
            <a:chExt cx="8964612" cy="5157787"/>
          </a:xfrm>
        </p:grpSpPr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844675"/>
              <a:ext cx="6115050" cy="388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Llamada con línea 1"/>
            <p:cNvSpPr/>
            <p:nvPr/>
          </p:nvSpPr>
          <p:spPr>
            <a:xfrm>
              <a:off x="6875059" y="1989735"/>
              <a:ext cx="2268941" cy="863206"/>
            </a:xfrm>
            <a:prstGeom prst="borderCallout1">
              <a:avLst>
                <a:gd name="adj1" fmla="val 18750"/>
                <a:gd name="adj2" fmla="val -8333"/>
                <a:gd name="adj3" fmla="val 128327"/>
                <a:gd name="adj4" fmla="val -6201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SV" sz="1600">
                <a:solidFill>
                  <a:srgbClr val="FFFFFF"/>
                </a:solidFill>
                <a:latin typeface="Gill Sans MT" panose="020B0502020104020203" pitchFamily="34" charset="0"/>
              </a:endParaRPr>
            </a:p>
            <a:p>
              <a:pPr eaLnBrk="1" hangingPunct="1"/>
              <a:r>
                <a:rPr lang="es-SV" sz="1600">
                  <a:solidFill>
                    <a:srgbClr val="FFFFFF"/>
                  </a:solidFill>
                  <a:latin typeface="Gill Sans MT" panose="020B0502020104020203" pitchFamily="34" charset="0"/>
                </a:rPr>
                <a:t>Crear una visión compartida de manejo sostenible del bosque</a:t>
              </a:r>
            </a:p>
            <a:p>
              <a:pPr eaLnBrk="1" hangingPunct="1"/>
              <a:endParaRPr lang="es-SV" sz="1600">
                <a:solidFill>
                  <a:srgbClr val="FFFFFF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6" name="5 Llamada con línea 1"/>
            <p:cNvSpPr/>
            <p:nvPr/>
          </p:nvSpPr>
          <p:spPr>
            <a:xfrm>
              <a:off x="468740" y="1700213"/>
              <a:ext cx="1582613" cy="1224215"/>
            </a:xfrm>
            <a:prstGeom prst="borderCallout1">
              <a:avLst>
                <a:gd name="adj1" fmla="val 52484"/>
                <a:gd name="adj2" fmla="val 104316"/>
                <a:gd name="adj3" fmla="val 143825"/>
                <a:gd name="adj4" fmla="val 240030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Adaptación de los sistemas de producción </a:t>
              </a:r>
            </a:p>
          </p:txBody>
        </p:sp>
        <p:sp>
          <p:nvSpPr>
            <p:cNvPr id="7" name="6 Llamada con línea 1"/>
            <p:cNvSpPr/>
            <p:nvPr/>
          </p:nvSpPr>
          <p:spPr>
            <a:xfrm>
              <a:off x="179388" y="3213951"/>
              <a:ext cx="1584377" cy="1222428"/>
            </a:xfrm>
            <a:prstGeom prst="borderCallout1">
              <a:avLst>
                <a:gd name="adj1" fmla="val 52484"/>
                <a:gd name="adj2" fmla="val 104316"/>
                <a:gd name="adj3" fmla="val 30574"/>
                <a:gd name="adj4" fmla="val 281925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Fondo ambiental </a:t>
              </a:r>
            </a:p>
          </p:txBody>
        </p:sp>
        <p:sp>
          <p:nvSpPr>
            <p:cNvPr id="8" name="7 Llamada con línea 2"/>
            <p:cNvSpPr/>
            <p:nvPr/>
          </p:nvSpPr>
          <p:spPr>
            <a:xfrm>
              <a:off x="7234984" y="5633786"/>
              <a:ext cx="1729053" cy="122421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888"/>
                <a:gd name="adj6" fmla="val -49228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Ordenamiento jurídico </a:t>
              </a:r>
            </a:p>
          </p:txBody>
        </p:sp>
        <p:sp>
          <p:nvSpPr>
            <p:cNvPr id="9" name="8 Llamada con línea 1"/>
            <p:cNvSpPr/>
            <p:nvPr/>
          </p:nvSpPr>
          <p:spPr>
            <a:xfrm>
              <a:off x="179388" y="5301371"/>
              <a:ext cx="1692002" cy="1222428"/>
            </a:xfrm>
            <a:prstGeom prst="borderCallout1">
              <a:avLst>
                <a:gd name="adj1" fmla="val 52484"/>
                <a:gd name="adj2" fmla="val 104316"/>
                <a:gd name="adj3" fmla="val 37802"/>
                <a:gd name="adj4" fmla="val 133161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Fortalecimiento institucional </a:t>
              </a:r>
            </a:p>
          </p:txBody>
        </p:sp>
        <p:sp>
          <p:nvSpPr>
            <p:cNvPr id="10" name="9 Llamada con línea 1"/>
            <p:cNvSpPr/>
            <p:nvPr/>
          </p:nvSpPr>
          <p:spPr>
            <a:xfrm>
              <a:off x="2700630" y="5633786"/>
              <a:ext cx="1582614" cy="1224214"/>
            </a:xfrm>
            <a:prstGeom prst="borderCallout1">
              <a:avLst>
                <a:gd name="adj1" fmla="val 52484"/>
                <a:gd name="adj2" fmla="val 103441"/>
                <a:gd name="adj3" fmla="val 9124"/>
                <a:gd name="adj4" fmla="val 134112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Ordenamiento Territorial</a:t>
              </a:r>
            </a:p>
          </p:txBody>
        </p:sp>
        <p:sp>
          <p:nvSpPr>
            <p:cNvPr id="11" name="10 Llamada con línea 2"/>
            <p:cNvSpPr/>
            <p:nvPr/>
          </p:nvSpPr>
          <p:spPr>
            <a:xfrm>
              <a:off x="7414947" y="3860908"/>
              <a:ext cx="1729053" cy="122421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6811"/>
                <a:gd name="adj6" fmla="val -14768"/>
              </a:avLst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SV" sz="1600" dirty="0"/>
                <a:t>Dinamización de actividades de medios de vida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55776" y="2060848"/>
            <a:ext cx="433841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charset="0"/>
              </a:rPr>
              <a:t>Gracias </a:t>
            </a:r>
          </a:p>
        </p:txBody>
      </p:sp>
      <p:pic>
        <p:nvPicPr>
          <p:cNvPr id="5" name="4 Imagen" descr="logo mancomunid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3213100"/>
            <a:ext cx="265747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contenido"/>
          <p:cNvSpPr>
            <a:spLocks noGrp="1"/>
          </p:cNvSpPr>
          <p:nvPr>
            <p:ph idx="1"/>
          </p:nvPr>
        </p:nvSpPr>
        <p:spPr>
          <a:xfrm>
            <a:off x="4932040" y="3684537"/>
            <a:ext cx="3529012" cy="3344863"/>
          </a:xfrm>
        </p:spPr>
        <p:txBody>
          <a:bodyPr/>
          <a:lstStyle/>
          <a:p>
            <a:pPr marL="514350" indent="-514350" eaLnBrk="1" hangingPunct="1">
              <a:buFontTx/>
              <a:buAutoNum type="alphaLcParenR"/>
            </a:pPr>
            <a:r>
              <a:rPr lang="es-SV" dirty="0" smtClean="0"/>
              <a:t>Territorio 335 km</a:t>
            </a:r>
            <a:r>
              <a:rPr lang="es-SV" baseline="30000" dirty="0" smtClean="0"/>
              <a:t>2</a:t>
            </a:r>
          </a:p>
          <a:p>
            <a:pPr marL="514350" indent="-514350" eaLnBrk="1" hangingPunct="1">
              <a:buFontTx/>
              <a:buAutoNum type="alphaLcParenR"/>
            </a:pPr>
            <a:r>
              <a:rPr lang="es-SV" dirty="0" smtClean="0"/>
              <a:t>Población: </a:t>
            </a:r>
            <a:r>
              <a:rPr lang="es-SV" sz="2800" dirty="0" smtClean="0"/>
              <a:t>49,718 </a:t>
            </a:r>
            <a:endParaRPr lang="es-SV" dirty="0" smtClean="0"/>
          </a:p>
        </p:txBody>
      </p:sp>
      <p:sp>
        <p:nvSpPr>
          <p:cNvPr id="3075" name="2 Título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2684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000" b="1" smtClean="0"/>
              <a:t>Quienes somos y donde estamos?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442753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elsalvadoreshermoso.com/wp-content/uploads/2012/06/El-Salvador-mapa-Division-Politica-Administrativ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6288" y="0"/>
            <a:ext cx="455771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6659563" y="476250"/>
            <a:ext cx="28892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SV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3708400" y="765175"/>
            <a:ext cx="2951163" cy="133191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44" name="Picture 4" descr="https://si0.twimg.com/profile_images/2967844838/98a4c95ef3f558b297686ff04c5989d9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4222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https://si0.twimg.com/profile_images/2967844838/98a4c95ef3f558b297686ff04c5989d9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852738"/>
            <a:ext cx="4206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https://si0.twimg.com/profile_images/2967844838/98a4c95ef3f558b297686ff04c5989d9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5229225"/>
            <a:ext cx="422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https://si0.twimg.com/profile_images/2967844838/98a4c95ef3f558b297686ff04c5989d9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2924175"/>
            <a:ext cx="42068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6" descr="http://3.bp.blogspot.com/-JeXMdeSiAT8/UAiqguOW1aI/AAAAAAAAAmE/lMUjob1D_qI/s220/bandera%2Bfmln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914525"/>
            <a:ext cx="4333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6" descr="http://3.bp.blogspot.com/-JeXMdeSiAT8/UAiqguOW1aI/AAAAAAAAAmE/lMUjob1D_qI/s220/bandera%2Bfml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43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6" descr="http://3.bp.blogspot.com/-JeXMdeSiAT8/UAiqguOW1aI/AAAAAAAAAmE/lMUjob1D_qI/s220/bandera%2Bfmln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14972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15 Imagen" descr="logo mancomunid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914525"/>
            <a:ext cx="4239572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AutoShape 2" descr="http://upload.wikimedia.org/wikipedia/commons/0/03/Map-Romance_Latin_Americ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/>
          </a:p>
        </p:txBody>
      </p:sp>
      <p:sp>
        <p:nvSpPr>
          <p:cNvPr id="2" name="Rectángulo 1"/>
          <p:cNvSpPr/>
          <p:nvPr/>
        </p:nvSpPr>
        <p:spPr>
          <a:xfrm>
            <a:off x="4554022" y="2619375"/>
            <a:ext cx="44005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Asociación de Municipalidades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Montañona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91513" cy="3240405"/>
        </p:xfrm>
        <a:graphic>
          <a:graphicData uri="http://schemas.openxmlformats.org/drawingml/2006/table">
            <a:tbl>
              <a:tblPr/>
              <a:tblGrid>
                <a:gridCol w="2763838"/>
                <a:gridCol w="2763837"/>
                <a:gridCol w="2763838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Municipio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Índice  pobreza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anose="020B0502020104020203" pitchFamily="34" charset="0"/>
                        </a:rPr>
                        <a:t>Índice de desnutrición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Chalatenango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baja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Baja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El Carrizal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alta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Medio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Comalapa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alta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Concepción Quezaltepeque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alta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Las Vueltas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severa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 Laguna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severa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Alto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Ojos de Agua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Pobreza extrema severa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108BB4"/>
                        </a:buClr>
                        <a:buSzPct val="60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DA7328"/>
                        </a:buClr>
                        <a:buSzPct val="57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AE589F"/>
                        </a:buClr>
                        <a:buSzPct val="5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5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SV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Medio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EA"/>
                    </a:solidFill>
                  </a:tcPr>
                </a:tc>
              </a:tr>
            </a:tbl>
          </a:graphicData>
        </a:graphic>
      </p:graphicFrame>
      <p:sp>
        <p:nvSpPr>
          <p:cNvPr id="4134" name="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mtClean="0"/>
              <a:t>Datos de población 	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750" y="5516563"/>
            <a:ext cx="3671888" cy="10810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SV">
              <a:solidFill>
                <a:srgbClr val="FFFFFF"/>
              </a:solidFill>
              <a:latin typeface="Gill Sans MT" panose="020B0502020104020203" pitchFamily="34" charset="0"/>
            </a:endParaRPr>
          </a:p>
          <a:p>
            <a:pPr eaLnBrk="1" hangingPunct="1"/>
            <a:r>
              <a:rPr lang="es-SV">
                <a:solidFill>
                  <a:srgbClr val="FFFFFF"/>
                </a:solidFill>
                <a:latin typeface="Gill Sans MT" panose="020B0502020104020203" pitchFamily="34" charset="0"/>
              </a:rPr>
              <a:t>Fuente: </a:t>
            </a:r>
          </a:p>
          <a:p>
            <a:pPr eaLnBrk="1" hangingPunct="1"/>
            <a:r>
              <a:rPr lang="es-SV">
                <a:solidFill>
                  <a:srgbClr val="FFFFFF"/>
                </a:solidFill>
                <a:latin typeface="Gill Sans MT" panose="020B0502020104020203" pitchFamily="34" charset="0"/>
              </a:rPr>
              <a:t>Mapa de Pobreza- FISDL</a:t>
            </a:r>
          </a:p>
          <a:p>
            <a:pPr eaLnBrk="1" hangingPunct="1"/>
            <a:r>
              <a:rPr lang="es-SV">
                <a:solidFill>
                  <a:srgbClr val="FFFFFF"/>
                </a:solidFill>
                <a:latin typeface="Gill Sans MT" panose="020B0502020104020203" pitchFamily="34" charset="0"/>
              </a:rPr>
              <a:t>Mapa del Hambre, USAID-PMA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dirty="0" smtClean="0"/>
              <a:t>Línea de tiempo 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323528" y="21328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79388" y="1844675"/>
            <a:ext cx="1584325" cy="151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/>
              <a:t>Constitución Legal, Gestión para construcción de la carretera , mesa de apoyo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979613" y="1844675"/>
            <a:ext cx="1584325" cy="151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/>
              <a:t>UTF y creación de una visión territorial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3779838" y="1844675"/>
            <a:ext cx="1584325" cy="151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/>
              <a:t>Ordenamiento territorial, fortalecimiento institucional y </a:t>
            </a:r>
            <a:r>
              <a:rPr lang="es-SV" sz="1400" b="1" dirty="0" err="1"/>
              <a:t>GIRH</a:t>
            </a:r>
            <a:endParaRPr lang="es-SV" sz="1400" b="1" dirty="0"/>
          </a:p>
        </p:txBody>
      </p:sp>
      <p:sp>
        <p:nvSpPr>
          <p:cNvPr id="15" name="14 Rectángulo"/>
          <p:cNvSpPr/>
          <p:nvPr/>
        </p:nvSpPr>
        <p:spPr>
          <a:xfrm>
            <a:off x="5580063" y="1844675"/>
            <a:ext cx="1584325" cy="151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/>
              <a:t>Consolidación de la estructura de la Mancomunidad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7380288" y="1844675"/>
            <a:ext cx="1584325" cy="15128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SV" sz="1400" b="1" dirty="0"/>
              <a:t>Asocios estratégicos: MARN,  cooperantes, Mesa de actores locales.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fotos puente\inauguracion puente olosingo y petapa231107 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2000250"/>
            <a:ext cx="50006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23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2800" dirty="0" smtClean="0"/>
              <a:t>Algunas acciones realizadas  </a:t>
            </a:r>
            <a:endParaRPr lang="es-ES" sz="2800" dirty="0" smtClean="0"/>
          </a:p>
        </p:txBody>
      </p:sp>
      <p:pic>
        <p:nvPicPr>
          <p:cNvPr id="20484" name="Picture 7" descr="F:\fotos puente\inauguracion puente olosingo y petapa231107 0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928688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F:\fotos puente\inauguracion puente olosingo y petapa231107 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3322638"/>
            <a:ext cx="44291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5175"/>
            <a:ext cx="4211638" cy="1079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s-SV" sz="2000" smtClean="0">
                <a:solidFill>
                  <a:srgbClr val="FFFFFF"/>
                </a:solidFill>
              </a:rPr>
              <a:t>Inauguración de puente entre Petapa en El Salvador y Guarita Honduras</a:t>
            </a:r>
            <a:r>
              <a:rPr lang="es-SV" smtClean="0">
                <a:solidFill>
                  <a:srgbClr val="FFFFFF"/>
                </a:solidFill>
              </a:rPr>
              <a:t>.</a:t>
            </a:r>
            <a:endParaRPr lang="es-E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600" smtClean="0"/>
              <a:t>Reconversión productiva</a:t>
            </a:r>
            <a:endParaRPr lang="es-ES" sz="3600" smtClean="0"/>
          </a:p>
        </p:txBody>
      </p:sp>
      <p:pic>
        <p:nvPicPr>
          <p:cNvPr id="21507" name="3 Imagen" descr="cultivo de platano en produccion vainilla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4 Imagen" descr="dia de mercado.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642938"/>
            <a:ext cx="43576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5 Imagen" descr="manejo de pollos.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3535363"/>
            <a:ext cx="44291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6 Imagen" descr="riego de cultivo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75" y="3214688"/>
            <a:ext cx="26797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4 Imagen" descr="000_00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3576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5 Imagen" descr="LA RONDA EL CARRIZAL 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6 Imagen" descr="S630015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85750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5543550" cy="436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z="3600" smtClean="0"/>
              <a:t>Reconversión Productiva</a:t>
            </a:r>
            <a:endParaRPr lang="es-ES" sz="3600" smtClean="0"/>
          </a:p>
        </p:txBody>
      </p:sp>
      <p:pic>
        <p:nvPicPr>
          <p:cNvPr id="22534" name="7 Imagen" descr="VAINILLAS 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071813"/>
            <a:ext cx="4786312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Oficina en la Montañona 21-03-0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416175"/>
            <a:ext cx="30337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contenido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pPr eaLnBrk="1" hangingPunct="1"/>
            <a:endParaRPr lang="es-SV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SV" smtClean="0">
              <a:effectLst/>
            </a:endParaRPr>
          </a:p>
        </p:txBody>
      </p:sp>
      <p:pic>
        <p:nvPicPr>
          <p:cNvPr id="23556" name="Picture 3" descr="C:\Documents and Settings\Usuario\Mis documentos\Mis archivos recibidos\Entre pinos 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3" descr="23 11 2005 (1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00" y="4581525"/>
            <a:ext cx="3136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85750" y="1"/>
            <a:ext cx="8229600" cy="548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SV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Protección del bosque la Montañona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6 Imagen" descr="pacaya,sta cruz, el coyolar, vueltas, cancha comalapa, morro 03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85725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3 Imagen" descr="DSC084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667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4 Imagen" descr="DSC081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2428875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5 Imagen" descr="pacaya,sta cruz, el coyolar, vueltas, cancha comalapa, morro 0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7 Imagen" descr="portillo,sta cruz,coyolar,vueltas,conc,morro,pacayas,021205 00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44767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\\Equipo3\documentos c\Inauguración  SAP, La Laguna\Inauguración  SAP, La Laguna 03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888" y="357188"/>
            <a:ext cx="267811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22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SV" smtClean="0"/>
              <a:t>Gestión de Recursos Hídricos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Montaña</Template>
  <TotalTime>413</TotalTime>
  <Words>322</Words>
  <Application>Microsoft Office PowerPoint</Application>
  <PresentationFormat>Presentación en pantalla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Mountain</vt:lpstr>
      <vt:lpstr>Mancomunidad La Montañona</vt:lpstr>
      <vt:lpstr>Quienes somos y donde estamos?</vt:lpstr>
      <vt:lpstr>Datos de población  </vt:lpstr>
      <vt:lpstr>Línea de tiempo </vt:lpstr>
      <vt:lpstr>Algunas acciones realizadas  </vt:lpstr>
      <vt:lpstr>Reconversión productiva</vt:lpstr>
      <vt:lpstr>Reconversión Productiva</vt:lpstr>
      <vt:lpstr>Presentación de PowerPoint</vt:lpstr>
      <vt:lpstr>Gestión de Recursos Hídricos</vt:lpstr>
      <vt:lpstr>Bienes y Servicios Eco sistémicos en el Territorio</vt:lpstr>
      <vt:lpstr>Actividades productivas en el territorio</vt:lpstr>
      <vt:lpstr>Impactos del Cambio Climático </vt:lpstr>
      <vt:lpstr>Apoyos Institucionales</vt:lpstr>
      <vt:lpstr>Acciones en marcha…</vt:lpstr>
      <vt:lpstr>Retos de la Mancomunidad</vt:lpstr>
      <vt:lpstr>Presentación de PowerPoint</vt:lpstr>
    </vt:vector>
  </TitlesOfParts>
  <Company>PLAN INTERNACIONAL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Mancomunidad la Montañona</dc:title>
  <dc:creator>cecilia</dc:creator>
  <cp:lastModifiedBy>Leonor González</cp:lastModifiedBy>
  <cp:revision>19</cp:revision>
  <dcterms:created xsi:type="dcterms:W3CDTF">2013-10-01T17:20:33Z</dcterms:created>
  <dcterms:modified xsi:type="dcterms:W3CDTF">2013-10-16T17:31:22Z</dcterms:modified>
</cp:coreProperties>
</file>