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3" r:id="rId2"/>
    <p:sldId id="265" r:id="rId3"/>
    <p:sldId id="266" r:id="rId4"/>
    <p:sldId id="298" r:id="rId5"/>
    <p:sldId id="308" r:id="rId6"/>
    <p:sldId id="309" r:id="rId7"/>
    <p:sldId id="307" r:id="rId8"/>
    <p:sldId id="295" r:id="rId9"/>
    <p:sldId id="299" r:id="rId10"/>
    <p:sldId id="310" r:id="rId11"/>
    <p:sldId id="311" r:id="rId12"/>
    <p:sldId id="312" r:id="rId13"/>
    <p:sldId id="301" r:id="rId14"/>
    <p:sldId id="302" r:id="rId15"/>
    <p:sldId id="303" r:id="rId16"/>
    <p:sldId id="304" r:id="rId17"/>
    <p:sldId id="296" r:id="rId18"/>
    <p:sldId id="305" r:id="rId19"/>
    <p:sldId id="313" r:id="rId20"/>
    <p:sldId id="314" r:id="rId21"/>
    <p:sldId id="280" r:id="rId22"/>
    <p:sldId id="306" r:id="rId23"/>
    <p:sldId id="297" r:id="rId24"/>
    <p:sldId id="267" r:id="rId25"/>
  </p:sldIdLst>
  <p:sldSz cx="9144000" cy="6858000" type="screen4x3"/>
  <p:notesSz cx="7010400" cy="9223375"/>
  <p:custDataLst>
    <p:tags r:id="rId27"/>
  </p:custDataLst>
  <p:defaultTextStyle>
    <a:defPPr>
      <a:defRPr lang="es-ES_trad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ヒラギノ角ゴ Pro W3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ヒラギノ角ゴ Pro W3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60C"/>
    <a:srgbClr val="43A610"/>
    <a:srgbClr val="1C4507"/>
    <a:srgbClr val="4ABA12"/>
    <a:srgbClr val="4FC713"/>
    <a:srgbClr val="2C4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63" autoAdjust="0"/>
    <p:restoredTop sz="82857" autoAdjust="0"/>
  </p:normalViewPr>
  <p:slideViewPr>
    <p:cSldViewPr snapToObjects="1">
      <p:cViewPr>
        <p:scale>
          <a:sx n="60" d="100"/>
          <a:sy n="60" d="100"/>
        </p:scale>
        <p:origin x="-1632" y="-300"/>
      </p:cViewPr>
      <p:guideLst>
        <p:guide orient="horz" pos="528"/>
        <p:guide pos="7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2DCBFBB9-356E-4FB5-B6AC-CE7CE80616D7}" type="datetimeFigureOut">
              <a:rPr lang="es-CL" smtClean="0"/>
              <a:pPr/>
              <a:t>03-07-2012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094B8F29-1D28-4BE4-9145-EE810785DE8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15740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 descr="Rimisp 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4876800"/>
            <a:ext cx="7772400" cy="841375"/>
          </a:xfrm>
        </p:spPr>
        <p:txBody>
          <a:bodyPr/>
          <a:lstStyle>
            <a:lvl1pPr algn="r"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0" y="6022975"/>
            <a:ext cx="6400800" cy="381000"/>
          </a:xfrm>
        </p:spPr>
        <p:txBody>
          <a:bodyPr/>
          <a:lstStyle>
            <a:lvl1pPr marL="0" indent="0" algn="r">
              <a:buNone/>
              <a:defRPr sz="1600">
                <a:solidFill>
                  <a:srgbClr val="43A61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Rimisp 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" y="3084512"/>
            <a:ext cx="5334000" cy="841375"/>
          </a:xfrm>
        </p:spPr>
        <p:txBody>
          <a:bodyPr/>
          <a:lstStyle>
            <a:lvl1pPr algn="r"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6400800" cy="841375"/>
          </a:xfrm>
        </p:spPr>
        <p:txBody>
          <a:bodyPr/>
          <a:lstStyle>
            <a:lvl1pPr algn="l">
              <a:defRPr sz="2400">
                <a:solidFill>
                  <a:srgbClr val="2C4240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066800" y="1600200"/>
            <a:ext cx="7391400" cy="4525963"/>
          </a:xfrm>
        </p:spPr>
        <p:txBody>
          <a:bodyPr/>
          <a:lstStyle>
            <a:lvl1pPr marL="0" indent="0">
              <a:buNone/>
              <a:defRPr sz="1600">
                <a:solidFill>
                  <a:srgbClr val="2C4240"/>
                </a:solidFill>
                <a:latin typeface="Arial"/>
                <a:cs typeface="Arial"/>
              </a:defRPr>
            </a:lvl1pPr>
            <a:lvl2pPr>
              <a:buClr>
                <a:srgbClr val="43A610"/>
              </a:buClr>
              <a:buFont typeface="Arial"/>
              <a:buChar char="•"/>
              <a:defRPr sz="1600">
                <a:solidFill>
                  <a:srgbClr val="2C4240"/>
                </a:solidFill>
                <a:latin typeface="Arial"/>
                <a:cs typeface="Arial"/>
              </a:defRPr>
            </a:lvl2pPr>
            <a:lvl3pPr>
              <a:buClr>
                <a:srgbClr val="43A610"/>
              </a:buClr>
              <a:buFont typeface="Arial"/>
              <a:buChar char="•"/>
              <a:defRPr sz="1600">
                <a:solidFill>
                  <a:srgbClr val="2C4240"/>
                </a:solidFill>
                <a:latin typeface="Arial"/>
                <a:cs typeface="Arial"/>
              </a:defRPr>
            </a:lvl3pPr>
            <a:lvl4pPr>
              <a:buClr>
                <a:srgbClr val="43A610"/>
              </a:buClr>
              <a:buFont typeface="Arial"/>
              <a:buChar char="•"/>
              <a:defRPr sz="1600">
                <a:solidFill>
                  <a:srgbClr val="2C4240"/>
                </a:solidFill>
                <a:latin typeface="Arial"/>
                <a:cs typeface="Arial"/>
              </a:defRPr>
            </a:lvl4pPr>
            <a:lvl5pPr>
              <a:buClr>
                <a:srgbClr val="43A610"/>
              </a:buClr>
              <a:buFont typeface="Arial"/>
              <a:buChar char="•"/>
              <a:defRPr sz="1600">
                <a:solidFill>
                  <a:srgbClr val="2C424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6400800" cy="841375"/>
          </a:xfrm>
        </p:spPr>
        <p:txBody>
          <a:bodyPr/>
          <a:lstStyle>
            <a:lvl1pPr algn="l">
              <a:defRPr sz="2400">
                <a:solidFill>
                  <a:srgbClr val="2C4240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096000" y="1600200"/>
            <a:ext cx="2743200" cy="4525963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2C4240"/>
                </a:solidFill>
                <a:latin typeface="Arial"/>
                <a:cs typeface="Arial"/>
              </a:defRPr>
            </a:lvl1pPr>
            <a:lvl2pPr>
              <a:buClr>
                <a:srgbClr val="43A610"/>
              </a:buClr>
              <a:buFont typeface="Arial"/>
              <a:buChar char="•"/>
              <a:defRPr sz="1200">
                <a:solidFill>
                  <a:srgbClr val="2C4240"/>
                </a:solidFill>
                <a:latin typeface="Arial"/>
                <a:cs typeface="Arial"/>
              </a:defRPr>
            </a:lvl2pPr>
            <a:lvl3pPr>
              <a:buClr>
                <a:srgbClr val="43A610"/>
              </a:buClr>
              <a:buFont typeface="Arial"/>
              <a:buChar char="•"/>
              <a:defRPr sz="1200">
                <a:solidFill>
                  <a:srgbClr val="2C4240"/>
                </a:solidFill>
                <a:latin typeface="Arial"/>
                <a:cs typeface="Arial"/>
              </a:defRPr>
            </a:lvl3pPr>
            <a:lvl4pPr>
              <a:buClr>
                <a:srgbClr val="43A610"/>
              </a:buClr>
              <a:buFont typeface="Arial"/>
              <a:buChar char="•"/>
              <a:defRPr sz="1200">
                <a:solidFill>
                  <a:srgbClr val="2C4240"/>
                </a:solidFill>
                <a:latin typeface="Arial"/>
                <a:cs typeface="Arial"/>
              </a:defRPr>
            </a:lvl4pPr>
            <a:lvl5pPr>
              <a:buClr>
                <a:srgbClr val="43A610"/>
              </a:buClr>
              <a:buFont typeface="Arial"/>
              <a:buChar char="•"/>
              <a:defRPr sz="1200">
                <a:solidFill>
                  <a:srgbClr val="2C424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contenido 2"/>
          <p:cNvSpPr>
            <a:spLocks noGrp="1"/>
          </p:cNvSpPr>
          <p:nvPr>
            <p:ph idx="10"/>
          </p:nvPr>
        </p:nvSpPr>
        <p:spPr>
          <a:xfrm>
            <a:off x="1066800" y="4343400"/>
            <a:ext cx="4800600" cy="1782763"/>
          </a:xfrm>
        </p:spPr>
        <p:txBody>
          <a:bodyPr/>
          <a:lstStyle>
            <a:lvl1pPr marL="0" indent="0">
              <a:buNone/>
              <a:defRPr sz="1600">
                <a:solidFill>
                  <a:srgbClr val="2C4240"/>
                </a:solidFill>
                <a:latin typeface="Arial"/>
                <a:cs typeface="Arial"/>
              </a:defRPr>
            </a:lvl1pPr>
            <a:lvl2pPr>
              <a:buClr>
                <a:srgbClr val="43A610"/>
              </a:buClr>
              <a:buFont typeface="Arial"/>
              <a:buChar char="•"/>
              <a:defRPr sz="1600">
                <a:solidFill>
                  <a:srgbClr val="2C4240"/>
                </a:solidFill>
                <a:latin typeface="Arial"/>
                <a:cs typeface="Arial"/>
              </a:defRPr>
            </a:lvl2pPr>
            <a:lvl3pPr>
              <a:buClr>
                <a:srgbClr val="43A610"/>
              </a:buClr>
              <a:buFont typeface="Arial"/>
              <a:buChar char="•"/>
              <a:defRPr sz="1600">
                <a:solidFill>
                  <a:srgbClr val="2C4240"/>
                </a:solidFill>
                <a:latin typeface="Arial"/>
                <a:cs typeface="Arial"/>
              </a:defRPr>
            </a:lvl3pPr>
            <a:lvl4pPr>
              <a:buClr>
                <a:srgbClr val="43A610"/>
              </a:buClr>
              <a:buFont typeface="Arial"/>
              <a:buChar char="•"/>
              <a:defRPr sz="1600">
                <a:solidFill>
                  <a:srgbClr val="2C4240"/>
                </a:solidFill>
                <a:latin typeface="Arial"/>
                <a:cs typeface="Arial"/>
              </a:defRPr>
            </a:lvl4pPr>
            <a:lvl5pPr>
              <a:buClr>
                <a:srgbClr val="43A610"/>
              </a:buClr>
              <a:buFont typeface="Arial"/>
              <a:buChar char="•"/>
              <a:defRPr sz="1600">
                <a:solidFill>
                  <a:srgbClr val="2C424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6400800" cy="841375"/>
          </a:xfrm>
        </p:spPr>
        <p:txBody>
          <a:bodyPr/>
          <a:lstStyle>
            <a:lvl1pPr algn="l">
              <a:defRPr sz="2400">
                <a:solidFill>
                  <a:srgbClr val="2C4240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381000" y="5181600"/>
            <a:ext cx="3962400" cy="944563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2C4240"/>
                </a:solidFill>
                <a:latin typeface="Arial"/>
                <a:cs typeface="Arial"/>
              </a:defRPr>
            </a:lvl1pPr>
            <a:lvl2pPr>
              <a:buClr>
                <a:srgbClr val="43A610"/>
              </a:buClr>
              <a:buFont typeface="Arial"/>
              <a:buChar char="•"/>
              <a:defRPr sz="1200">
                <a:solidFill>
                  <a:srgbClr val="2C4240"/>
                </a:solidFill>
                <a:latin typeface="Arial"/>
                <a:cs typeface="Arial"/>
              </a:defRPr>
            </a:lvl2pPr>
            <a:lvl3pPr>
              <a:buClr>
                <a:srgbClr val="43A610"/>
              </a:buClr>
              <a:buFont typeface="Arial"/>
              <a:buChar char="•"/>
              <a:defRPr sz="1200">
                <a:solidFill>
                  <a:srgbClr val="2C4240"/>
                </a:solidFill>
                <a:latin typeface="Arial"/>
                <a:cs typeface="Arial"/>
              </a:defRPr>
            </a:lvl3pPr>
            <a:lvl4pPr>
              <a:buClr>
                <a:srgbClr val="43A610"/>
              </a:buClr>
              <a:buFont typeface="Arial"/>
              <a:buChar char="•"/>
              <a:defRPr sz="1200">
                <a:solidFill>
                  <a:srgbClr val="2C4240"/>
                </a:solidFill>
                <a:latin typeface="Arial"/>
                <a:cs typeface="Arial"/>
              </a:defRPr>
            </a:lvl4pPr>
            <a:lvl5pPr>
              <a:buClr>
                <a:srgbClr val="43A610"/>
              </a:buClr>
              <a:buFont typeface="Arial"/>
              <a:buChar char="•"/>
              <a:defRPr sz="1200">
                <a:solidFill>
                  <a:srgbClr val="2C424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  <p:sp>
        <p:nvSpPr>
          <p:cNvPr id="5" name="Marcador de contenido 2"/>
          <p:cNvSpPr>
            <a:spLocks noGrp="1"/>
          </p:cNvSpPr>
          <p:nvPr>
            <p:ph idx="10"/>
          </p:nvPr>
        </p:nvSpPr>
        <p:spPr>
          <a:xfrm>
            <a:off x="4495800" y="1600200"/>
            <a:ext cx="4419600" cy="4525963"/>
          </a:xfrm>
        </p:spPr>
        <p:txBody>
          <a:bodyPr/>
          <a:lstStyle>
            <a:lvl1pPr marL="0" indent="0">
              <a:buNone/>
              <a:defRPr sz="1600">
                <a:solidFill>
                  <a:srgbClr val="2C4240"/>
                </a:solidFill>
                <a:latin typeface="Arial"/>
                <a:cs typeface="Arial"/>
              </a:defRPr>
            </a:lvl1pPr>
            <a:lvl2pPr>
              <a:buClr>
                <a:srgbClr val="43A610"/>
              </a:buClr>
              <a:buFont typeface="Arial"/>
              <a:buChar char="•"/>
              <a:defRPr sz="1600">
                <a:solidFill>
                  <a:srgbClr val="2C4240"/>
                </a:solidFill>
                <a:latin typeface="Arial"/>
                <a:cs typeface="Arial"/>
              </a:defRPr>
            </a:lvl2pPr>
            <a:lvl3pPr>
              <a:buClr>
                <a:srgbClr val="43A610"/>
              </a:buClr>
              <a:buFont typeface="Arial"/>
              <a:buChar char="•"/>
              <a:defRPr sz="1600">
                <a:solidFill>
                  <a:srgbClr val="2C4240"/>
                </a:solidFill>
                <a:latin typeface="Arial"/>
                <a:cs typeface="Arial"/>
              </a:defRPr>
            </a:lvl3pPr>
            <a:lvl4pPr>
              <a:buClr>
                <a:srgbClr val="43A610"/>
              </a:buClr>
              <a:buFont typeface="Arial"/>
              <a:buChar char="•"/>
              <a:defRPr sz="1600">
                <a:solidFill>
                  <a:srgbClr val="2C4240"/>
                </a:solidFill>
                <a:latin typeface="Arial"/>
                <a:cs typeface="Arial"/>
              </a:defRPr>
            </a:lvl4pPr>
            <a:lvl5pPr>
              <a:buClr>
                <a:srgbClr val="43A610"/>
              </a:buClr>
              <a:buFont typeface="Arial"/>
              <a:buChar char="•"/>
              <a:defRPr sz="1600">
                <a:solidFill>
                  <a:srgbClr val="2C424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344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6400800" cy="841375"/>
          </a:xfrm>
        </p:spPr>
        <p:txBody>
          <a:bodyPr/>
          <a:lstStyle>
            <a:lvl1pPr algn="l">
              <a:defRPr sz="2400">
                <a:solidFill>
                  <a:srgbClr val="2C4240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6096000" y="1600200"/>
            <a:ext cx="2743200" cy="4525963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2C4240"/>
                </a:solidFill>
                <a:latin typeface="Arial"/>
                <a:cs typeface="Arial"/>
              </a:defRPr>
            </a:lvl1pPr>
            <a:lvl2pPr>
              <a:buClr>
                <a:srgbClr val="43A610"/>
              </a:buClr>
              <a:buFont typeface="Arial"/>
              <a:buChar char="•"/>
              <a:defRPr sz="1200">
                <a:solidFill>
                  <a:srgbClr val="2C4240"/>
                </a:solidFill>
                <a:latin typeface="Arial"/>
                <a:cs typeface="Arial"/>
              </a:defRPr>
            </a:lvl2pPr>
            <a:lvl3pPr>
              <a:buClr>
                <a:srgbClr val="43A610"/>
              </a:buClr>
              <a:buFont typeface="Arial"/>
              <a:buChar char="•"/>
              <a:defRPr sz="1200">
                <a:solidFill>
                  <a:srgbClr val="2C4240"/>
                </a:solidFill>
                <a:latin typeface="Arial"/>
                <a:cs typeface="Arial"/>
              </a:defRPr>
            </a:lvl3pPr>
            <a:lvl4pPr>
              <a:buClr>
                <a:srgbClr val="43A610"/>
              </a:buClr>
              <a:buFont typeface="Arial"/>
              <a:buChar char="•"/>
              <a:defRPr sz="1200">
                <a:solidFill>
                  <a:srgbClr val="2C4240"/>
                </a:solidFill>
                <a:latin typeface="Arial"/>
                <a:cs typeface="Arial"/>
              </a:defRPr>
            </a:lvl4pPr>
            <a:lvl5pPr>
              <a:buClr>
                <a:srgbClr val="43A610"/>
              </a:buClr>
              <a:buFont typeface="Arial"/>
              <a:buChar char="•"/>
              <a:defRPr sz="1200">
                <a:solidFill>
                  <a:srgbClr val="2C424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Rimisp 3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800" y="2438400"/>
            <a:ext cx="6400800" cy="3962400"/>
          </a:xfrm>
        </p:spPr>
        <p:txBody>
          <a:bodyPr/>
          <a:lstStyle>
            <a:lvl1pPr algn="l">
              <a:defRPr sz="2800">
                <a:solidFill>
                  <a:srgbClr val="2C4240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Rimisp 4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1377FAC-845D-4F32-A99D-5EED37736EF3}" type="datetime1">
              <a:rPr lang="es-ES_tradnl"/>
              <a:pPr>
                <a:defRPr/>
              </a:pPr>
              <a:t>03/07/2012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AAA3D34-E3BE-4C6C-8BEF-3E094C5E08D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itchFamily="-111" charset="-128"/>
          <a:cs typeface="ヒラギノ角ゴ Pro W3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ヒラギノ角ゴ Pro W3" pitchFamily="-111" charset="-128"/>
          <a:cs typeface="ヒラギノ角ゴ Pro W3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ヒラギノ角ゴ Pro W3" pitchFamily="-111" charset="-128"/>
          <a:cs typeface="ヒラギノ角ゴ Pro W3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ヒラギノ角ゴ Pro W3" pitchFamily="-111" charset="-128"/>
          <a:cs typeface="ヒラギノ角ゴ Pro W3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ヒラギノ角ゴ Pro W3" pitchFamily="-111" charset="-128"/>
          <a:cs typeface="ヒラギノ角ゴ Pro W3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ヒラギノ角ゴ Pro W3" pitchFamily="-111" charset="-128"/>
          <a:cs typeface="ヒラギノ角ゴ Pro W3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ヒラギノ角ゴ Pro W3" pitchFamily="-111" charset="-128"/>
          <a:cs typeface="ヒラギノ角ゴ Pro W3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ヒラギノ角ゴ Pro W3" pitchFamily="-111" charset="-128"/>
          <a:cs typeface="ヒラギノ角ゴ Pro W3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ヒラギノ角ゴ Pro W3" pitchFamily="-111" charset="-128"/>
          <a:cs typeface="ヒラギノ角ゴ Pro W3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ヒラギノ角ゴ Pro W3" pitchFamily="-111" charset="-128"/>
          <a:cs typeface="ヒラギノ角ゴ Pro W3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ヒラギノ角ゴ Pro W3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8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 smtClean="0"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Jorge Rodríguez Cabello</a:t>
            </a:r>
          </a:p>
          <a:p>
            <a:r>
              <a:rPr lang="es-CL" b="1" dirty="0" smtClean="0"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Julio </a:t>
            </a:r>
            <a:r>
              <a:rPr lang="es-CL" b="1" dirty="0" smtClean="0"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de 2012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940152" y="1988840"/>
            <a:ext cx="27466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rgbClr val="43A610"/>
                </a:solidFill>
                <a:cs typeface="Arial" pitchFamily="34" charset="0"/>
              </a:rPr>
              <a:t>Diagnóstico cuantitativo de brechas de desarrollo territorial sub-nacional en Latinoamérica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/>
          <p:cNvSpPr txBox="1">
            <a:spLocks/>
          </p:cNvSpPr>
          <p:nvPr/>
        </p:nvSpPr>
        <p:spPr bwMode="auto">
          <a:xfrm>
            <a:off x="1103312" y="260648"/>
            <a:ext cx="8077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3</a:t>
            </a:r>
            <a:r>
              <a:rPr lang="es-CL" dirty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. Evidencia de desigualdades territoriales sub-nacionales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93293" y="1340768"/>
            <a:ext cx="2794531" cy="4727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El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Salvador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presenta para 2007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una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brecha promedio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simple municipal de población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sin ingresos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propios igual a 31 puntos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porcentuales a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favor de los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hombres (tasa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de 21%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en hombres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y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de 52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% en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mujeres).</a:t>
            </a:r>
          </a:p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En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44 municipios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se verifica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una brecha mayor a 40 puntos a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favor de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los hombres, a la vez que en 33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municipios se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verifica una brecha de 20 o menos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puntos, también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a favor de los hombres (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incluyendo un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solo caso de brecha en el sentido inverso).</a:t>
            </a:r>
            <a:endParaRPr lang="es-CL" sz="1400" dirty="0">
              <a:solidFill>
                <a:srgbClr val="2C4240"/>
              </a:solidFill>
              <a:latin typeface="Arial" charset="0"/>
              <a:cs typeface="Arial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67830"/>
            <a:ext cx="5832648" cy="349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0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/>
          <p:cNvSpPr txBox="1">
            <a:spLocks/>
          </p:cNvSpPr>
          <p:nvPr/>
        </p:nvSpPr>
        <p:spPr bwMode="auto">
          <a:xfrm>
            <a:off x="1103312" y="260648"/>
            <a:ext cx="8077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3</a:t>
            </a:r>
            <a:r>
              <a:rPr lang="es-CL" dirty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. Evidencia de desigualdades territoriales sub-nacionales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660232" y="1340768"/>
            <a:ext cx="208823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En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El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Salvador, en 2007 el promedio simple municipal de población de 15 y más años analfabeta era de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24,8%.</a:t>
            </a:r>
          </a:p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Hay diferencias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importantes entre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municipios. </a:t>
            </a:r>
          </a:p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P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or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ejemplo, mientras en </a:t>
            </a:r>
            <a:r>
              <a:rPr lang="es-CL" sz="1400" dirty="0" err="1">
                <a:solidFill>
                  <a:srgbClr val="2C4240"/>
                </a:solidFill>
                <a:latin typeface="Arial" charset="0"/>
                <a:cs typeface="Arial" charset="0"/>
              </a:rPr>
              <a:t>Lislique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 la tasa de analfabetismo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era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de 55,9%, en Antiguo Cuscatlán es de sólo 4,3%.</a:t>
            </a:r>
            <a:endParaRPr lang="es-CL" sz="1400" dirty="0">
              <a:solidFill>
                <a:srgbClr val="2C4240"/>
              </a:solidFill>
              <a:latin typeface="Arial" charset="0"/>
              <a:cs typeface="Aria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76" y="1484784"/>
            <a:ext cx="635804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47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/>
          <p:cNvSpPr txBox="1">
            <a:spLocks/>
          </p:cNvSpPr>
          <p:nvPr/>
        </p:nvSpPr>
        <p:spPr bwMode="auto">
          <a:xfrm>
            <a:off x="1103312" y="260648"/>
            <a:ext cx="8077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3</a:t>
            </a:r>
            <a:r>
              <a:rPr lang="es-CL" dirty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. Evidencia de desigualdades territoriales sub-nacionales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516216" y="1156838"/>
            <a:ext cx="2448271" cy="516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En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El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Salvador la tasa de empleos en rubros no primarios en 2005 era menor al 5% para todos los municipios, menos para tres (San Salvador, Soyapango y Antiguo Cuscatlán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). </a:t>
            </a:r>
          </a:p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El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promedio simple municipal de empleos en rubros no primarios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era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de 0,4%. </a:t>
            </a:r>
            <a:endParaRPr lang="es-CL" sz="1400" dirty="0" smtClean="0">
              <a:solidFill>
                <a:srgbClr val="2C424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El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municipio con la tasa más alta era San Salvador, con 29,9%, muy por sobre el resto; a la vez que 157 municipios tenían una tasa de 0%.</a:t>
            </a:r>
            <a:endParaRPr lang="es-CL" sz="1400" dirty="0">
              <a:solidFill>
                <a:srgbClr val="2C4240"/>
              </a:solidFill>
              <a:latin typeface="Arial" charset="0"/>
              <a:cs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4770"/>
            <a:ext cx="62674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1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Rectángulo"/>
          <p:cNvSpPr>
            <a:spLocks noChangeArrowheads="1"/>
          </p:cNvSpPr>
          <p:nvPr/>
        </p:nvSpPr>
        <p:spPr bwMode="auto">
          <a:xfrm>
            <a:off x="755576" y="1484784"/>
            <a:ext cx="2952328" cy="137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b. Los </a:t>
            </a:r>
            <a:r>
              <a:rPr lang="es-CL" sz="1600" b="1" dirty="0">
                <a:solidFill>
                  <a:srgbClr val="2C4240"/>
                </a:solidFill>
                <a:latin typeface="Arial" charset="0"/>
                <a:cs typeface="Arial" charset="0"/>
              </a:rPr>
              <a:t>territorios sub-nacionales rezagados tienden </a:t>
            </a: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a </a:t>
            </a:r>
            <a:r>
              <a:rPr lang="es-CL" sz="1600" b="1" dirty="0">
                <a:solidFill>
                  <a:srgbClr val="2C4240"/>
                </a:solidFill>
                <a:latin typeface="Arial" charset="0"/>
                <a:cs typeface="Arial" charset="0"/>
              </a:rPr>
              <a:t>ser más pequeños en términos de </a:t>
            </a: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población.  </a:t>
            </a:r>
            <a:endParaRPr lang="es-CL" sz="1600" b="1" dirty="0">
              <a:solidFill>
                <a:srgbClr val="2C424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ítulo 3"/>
          <p:cNvSpPr txBox="1">
            <a:spLocks/>
          </p:cNvSpPr>
          <p:nvPr/>
        </p:nvSpPr>
        <p:spPr bwMode="auto">
          <a:xfrm>
            <a:off x="1103312" y="260648"/>
            <a:ext cx="8077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3</a:t>
            </a:r>
            <a:r>
              <a:rPr lang="es-CL" dirty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. Evidencia de desigualdades territoriales sub-nacionales</a:t>
            </a:r>
          </a:p>
        </p:txBody>
      </p:sp>
      <p:pic>
        <p:nvPicPr>
          <p:cNvPr id="7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1102023"/>
            <a:ext cx="4395368" cy="3168352"/>
          </a:xfrm>
          <a:prstGeom prst="rect">
            <a:avLst/>
          </a:prstGeom>
        </p:spPr>
      </p:pic>
      <p:pic>
        <p:nvPicPr>
          <p:cNvPr id="8" name="7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74296" y="3629000"/>
            <a:ext cx="4497704" cy="308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Rectángulo"/>
          <p:cNvSpPr>
            <a:spLocks noChangeArrowheads="1"/>
          </p:cNvSpPr>
          <p:nvPr/>
        </p:nvSpPr>
        <p:spPr bwMode="auto">
          <a:xfrm>
            <a:off x="899592" y="1628800"/>
            <a:ext cx="2952328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c. Los </a:t>
            </a:r>
            <a:r>
              <a:rPr lang="es-CL" sz="1600" b="1" dirty="0">
                <a:solidFill>
                  <a:srgbClr val="2C4240"/>
                </a:solidFill>
                <a:latin typeface="Arial" charset="0"/>
                <a:cs typeface="Arial" charset="0"/>
              </a:rPr>
              <a:t>territorios sub-nacionales rezagados tienden </a:t>
            </a: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a ser más rurales.  </a:t>
            </a:r>
            <a:endParaRPr lang="es-CL" sz="1600" b="1" dirty="0">
              <a:solidFill>
                <a:srgbClr val="2C424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ítulo 3"/>
          <p:cNvSpPr txBox="1">
            <a:spLocks/>
          </p:cNvSpPr>
          <p:nvPr/>
        </p:nvSpPr>
        <p:spPr bwMode="auto">
          <a:xfrm>
            <a:off x="1103312" y="260648"/>
            <a:ext cx="8077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3</a:t>
            </a:r>
            <a:r>
              <a:rPr lang="es-CL" dirty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. Evidencia de desigualdades territoriales sub-nacionales</a:t>
            </a:r>
          </a:p>
        </p:txBody>
      </p:sp>
      <p:pic>
        <p:nvPicPr>
          <p:cNvPr id="6" name="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3622868"/>
            <a:ext cx="4618122" cy="3046491"/>
          </a:xfrm>
          <a:prstGeom prst="rect">
            <a:avLst/>
          </a:prstGeom>
        </p:spPr>
      </p:pic>
      <p:pic>
        <p:nvPicPr>
          <p:cNvPr id="9" name="8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4823232" y="1102023"/>
            <a:ext cx="4196336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Rectángulo"/>
          <p:cNvSpPr>
            <a:spLocks noChangeArrowheads="1"/>
          </p:cNvSpPr>
          <p:nvPr/>
        </p:nvSpPr>
        <p:spPr bwMode="auto">
          <a:xfrm>
            <a:off x="791580" y="1340768"/>
            <a:ext cx="3297022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d. Los </a:t>
            </a:r>
            <a:r>
              <a:rPr lang="es-CL" sz="1600" b="1" dirty="0">
                <a:solidFill>
                  <a:srgbClr val="2C4240"/>
                </a:solidFill>
                <a:latin typeface="Arial" charset="0"/>
                <a:cs typeface="Arial" charset="0"/>
              </a:rPr>
              <a:t>territorios sub-nacionales rezagados tienden a </a:t>
            </a: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tener una mayor proporción de población perteneciente a pueblos originarios o afro-descendiente.  </a:t>
            </a:r>
            <a:endParaRPr lang="es-CL" sz="1600" b="1" dirty="0">
              <a:solidFill>
                <a:srgbClr val="2C424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ítulo 3"/>
          <p:cNvSpPr txBox="1">
            <a:spLocks/>
          </p:cNvSpPr>
          <p:nvPr/>
        </p:nvSpPr>
        <p:spPr bwMode="auto">
          <a:xfrm>
            <a:off x="1103312" y="260648"/>
            <a:ext cx="8077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3</a:t>
            </a:r>
            <a:r>
              <a:rPr lang="es-CL" dirty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. Evidencia de desigualdades territoriales sub-nacionales</a:t>
            </a:r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07504" y="3613959"/>
            <a:ext cx="4392488" cy="3127409"/>
          </a:xfrm>
          <a:prstGeom prst="rect">
            <a:avLst/>
          </a:prstGeom>
        </p:spPr>
      </p:pic>
      <p:pic>
        <p:nvPicPr>
          <p:cNvPr id="5" name="4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4563054" y="1226232"/>
            <a:ext cx="4488308" cy="342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Rectángulo"/>
          <p:cNvSpPr>
            <a:spLocks noChangeArrowheads="1"/>
          </p:cNvSpPr>
          <p:nvPr/>
        </p:nvSpPr>
        <p:spPr bwMode="auto">
          <a:xfrm>
            <a:off x="430515" y="1580636"/>
            <a:ext cx="2952328" cy="3579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e. En el caso de los indicadores de seguridad ciudadana y de desigualdad de ingresos del hogar, las características </a:t>
            </a:r>
            <a:r>
              <a:rPr lang="es-CL" sz="1600" b="1" dirty="0">
                <a:solidFill>
                  <a:srgbClr val="2C4240"/>
                </a:solidFill>
                <a:latin typeface="Arial" charset="0"/>
                <a:cs typeface="Arial" charset="0"/>
              </a:rPr>
              <a:t>en </a:t>
            </a: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común de los </a:t>
            </a:r>
            <a:r>
              <a:rPr lang="es-CL" sz="1600" b="1" dirty="0">
                <a:solidFill>
                  <a:srgbClr val="2C4240"/>
                </a:solidFill>
                <a:latin typeface="Arial" charset="0"/>
                <a:cs typeface="Arial" charset="0"/>
              </a:rPr>
              <a:t>territorios sub-nacionales </a:t>
            </a: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rezagados son distintas a la tendencia general, </a:t>
            </a:r>
            <a:r>
              <a:rPr lang="es-CL" sz="1600" b="1" dirty="0">
                <a:solidFill>
                  <a:srgbClr val="2C4240"/>
                </a:solidFill>
                <a:latin typeface="Arial" charset="0"/>
                <a:cs typeface="Arial" charset="0"/>
              </a:rPr>
              <a:t>por cuanto tienen mayor población y son más </a:t>
            </a: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urbanos</a:t>
            </a:r>
            <a:r>
              <a:rPr lang="es-CL" sz="1600" b="1" dirty="0">
                <a:solidFill>
                  <a:srgbClr val="2C424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2" name="Título 3"/>
          <p:cNvSpPr txBox="1">
            <a:spLocks/>
          </p:cNvSpPr>
          <p:nvPr/>
        </p:nvSpPr>
        <p:spPr bwMode="auto">
          <a:xfrm>
            <a:off x="1103312" y="260648"/>
            <a:ext cx="8077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3</a:t>
            </a:r>
            <a:r>
              <a:rPr lang="es-CL" dirty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. Evidencia de desigualdades territoriales sub-nacionales</a:t>
            </a:r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779912" y="1318384"/>
            <a:ext cx="4772402" cy="42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51520" y="1412775"/>
            <a:ext cx="2880320" cy="536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f. Los territorios sub-nacionales rezagados tienden a estar geográficamente agrupados entre sí, en general en lugares más alejados de las capitales nacionales y de las grandes ciudades, y en muchos casos en zonas fronterizas. </a:t>
            </a:r>
          </a:p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Esto da indicios de un modelo de desarrollo que genera </a:t>
            </a:r>
            <a:r>
              <a:rPr lang="es-CL" sz="1600" b="1" dirty="0" err="1" smtClean="0">
                <a:solidFill>
                  <a:srgbClr val="2C4240"/>
                </a:solidFill>
                <a:latin typeface="Arial" charset="0"/>
                <a:cs typeface="Arial" charset="0"/>
              </a:rPr>
              <a:t>clusters</a:t>
            </a: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 más avanzados en conjunto con bolsones más rezagados.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103312" y="116632"/>
            <a:ext cx="8077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3</a:t>
            </a:r>
            <a:r>
              <a:rPr lang="es-CL" dirty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. Evidencia de desigualdades territoriales sub-nacionales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69520"/>
            <a:ext cx="5832648" cy="500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1103312" y="216259"/>
            <a:ext cx="8077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3</a:t>
            </a:r>
            <a:r>
              <a:rPr lang="es-CL" dirty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. Evidencia de desigualdades territoriales sub-nacionales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8" y="976313"/>
            <a:ext cx="6526758" cy="567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4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1103312" y="216259"/>
            <a:ext cx="8077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3</a:t>
            </a:r>
            <a:r>
              <a:rPr lang="es-CL" dirty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. Evidencia de desigualdades territoriales sub-nacionales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24" y="908720"/>
            <a:ext cx="6566066" cy="5678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11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2"/>
          <p:cNvSpPr>
            <a:spLocks noGrp="1"/>
          </p:cNvSpPr>
          <p:nvPr>
            <p:ph type="ctrTitle"/>
          </p:nvPr>
        </p:nvSpPr>
        <p:spPr>
          <a:xfrm>
            <a:off x="1115616" y="283369"/>
            <a:ext cx="7162800" cy="841375"/>
          </a:xfrm>
        </p:spPr>
        <p:txBody>
          <a:bodyPr/>
          <a:lstStyle/>
          <a:p>
            <a:r>
              <a:rPr lang="es-ES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Contenido</a:t>
            </a:r>
            <a:endParaRPr lang="es-ES" dirty="0" smtClean="0">
              <a:latin typeface="Arial" pitchFamily="34" charset="0"/>
              <a:ea typeface="ヒラギノ角ゴ Pro W3" pitchFamily="-108" charset="-128"/>
              <a:cs typeface="Arial" pitchFamily="34" charset="0"/>
            </a:endParaRPr>
          </a:p>
        </p:txBody>
      </p:sp>
      <p:sp>
        <p:nvSpPr>
          <p:cNvPr id="11267" name="Marcador de contenido 3"/>
          <p:cNvSpPr>
            <a:spLocks noGrp="1"/>
          </p:cNvSpPr>
          <p:nvPr>
            <p:ph idx="1"/>
          </p:nvPr>
        </p:nvSpPr>
        <p:spPr>
          <a:xfrm>
            <a:off x="755576" y="1502023"/>
            <a:ext cx="8054975" cy="480729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s-CL" sz="2000" b="1" dirty="0" smtClean="0">
                <a:solidFill>
                  <a:srgbClr val="45A507"/>
                </a:solidFill>
                <a:latin typeface="Arial" charset="0"/>
                <a:ea typeface="ヒラギノ角ゴ Pro W3" pitchFamily="-108" charset="-128"/>
                <a:cs typeface="Arial" charset="0"/>
              </a:rPr>
              <a:t>Introducción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s-CL" sz="2000" b="1" dirty="0" smtClean="0">
                <a:solidFill>
                  <a:srgbClr val="45A507"/>
                </a:solidFill>
                <a:latin typeface="Arial" charset="0"/>
                <a:ea typeface="ヒラギノ角ゴ Pro W3" pitchFamily="-108" charset="-128"/>
                <a:cs typeface="Arial" charset="0"/>
              </a:rPr>
              <a:t>Aspectos metodológicos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s-CL" sz="2000" b="1" dirty="0" smtClean="0">
                <a:solidFill>
                  <a:srgbClr val="45A507"/>
                </a:solidFill>
                <a:latin typeface="Arial" charset="0"/>
                <a:ea typeface="ヒラギノ角ゴ Pro W3" pitchFamily="-108" charset="-128"/>
                <a:cs typeface="Arial" charset="0"/>
              </a:rPr>
              <a:t>Evidencia de desigualdades territoriales sub-nacionales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AutoNum type="arabicPeriod"/>
              <a:defRPr/>
            </a:pPr>
            <a:r>
              <a:rPr lang="es-ES_tradnl" sz="2000" b="1" dirty="0" smtClean="0">
                <a:solidFill>
                  <a:srgbClr val="45A507"/>
                </a:solidFill>
                <a:latin typeface="Arial" charset="0"/>
                <a:ea typeface="ヒラギノ角ゴ Pro W3" pitchFamily="-108" charset="-128"/>
                <a:cs typeface="Arial" charset="0"/>
              </a:rPr>
              <a:t>Desafíos</a:t>
            </a:r>
            <a:endParaRPr lang="es-ES_tradnl" sz="2000" b="1" dirty="0">
              <a:solidFill>
                <a:srgbClr val="45A507"/>
              </a:solidFill>
              <a:latin typeface="Arial" charset="0"/>
              <a:ea typeface="ヒラギノ角ゴ Pro W3" pitchFamily="-108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/>
          <p:cNvSpPr txBox="1">
            <a:spLocks/>
          </p:cNvSpPr>
          <p:nvPr/>
        </p:nvSpPr>
        <p:spPr bwMode="auto">
          <a:xfrm>
            <a:off x="1103312" y="216259"/>
            <a:ext cx="8077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3</a:t>
            </a:r>
            <a:r>
              <a:rPr lang="es-CL" dirty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. Evidencia de desigualdades territoriales sub-nacionales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78" y="968423"/>
            <a:ext cx="6552728" cy="566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4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6 Rectángulo"/>
          <p:cNvSpPr>
            <a:spLocks noChangeArrowheads="1"/>
          </p:cNvSpPr>
          <p:nvPr/>
        </p:nvSpPr>
        <p:spPr bwMode="auto">
          <a:xfrm>
            <a:off x="827584" y="1369642"/>
            <a:ext cx="7992888" cy="41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buFont typeface="Arial" pitchFamily="34" charset="0"/>
              <a:buChar char="•"/>
              <a:defRPr/>
            </a:pPr>
            <a:r>
              <a:rPr lang="es-CL" sz="16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Se identifican dos grupos de localidades, con distintos problemas de desarrollo:</a:t>
            </a:r>
          </a:p>
        </p:txBody>
      </p:sp>
      <p:graphicFrame>
        <p:nvGraphicFramePr>
          <p:cNvPr id="1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84833"/>
              </p:ext>
            </p:extLst>
          </p:nvPr>
        </p:nvGraphicFramePr>
        <p:xfrm>
          <a:off x="827584" y="2068808"/>
          <a:ext cx="7704856" cy="39207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52428"/>
                <a:gridCol w="385242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30000"/>
                        </a:lnSpc>
                        <a:buClr>
                          <a:srgbClr val="43A610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s-CL" sz="1600" b="1" kern="1200" dirty="0" smtClean="0">
                          <a:solidFill>
                            <a:srgbClr val="2C4240"/>
                          </a:solidFill>
                          <a:latin typeface="Arial" charset="0"/>
                          <a:ea typeface="ヒラギノ角ゴ Pro W3" pitchFamily="-108" charset="-128"/>
                          <a:cs typeface="Arial" charset="0"/>
                        </a:rPr>
                        <a:t>Tipo de localidad: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Clr>
                          <a:srgbClr val="43A61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s-CL" sz="1600" b="0" kern="1200" dirty="0" smtClean="0">
                          <a:solidFill>
                            <a:srgbClr val="2C4240"/>
                          </a:solidFill>
                          <a:latin typeface="Arial" charset="0"/>
                          <a:ea typeface="ヒラギノ角ゴ Pro W3" pitchFamily="-108" charset="-128"/>
                          <a:cs typeface="Arial" charset="0"/>
                        </a:rPr>
                        <a:t>Preeminentemente rural, con poca  población, baja densidad y alta presencia de población perteneciente a pueblos originarios o afro-descendiente.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Clr>
                          <a:srgbClr val="43A610"/>
                        </a:buClr>
                        <a:buFont typeface="Arial" pitchFamily="34" charset="0"/>
                        <a:buChar char="•"/>
                        <a:defRPr/>
                      </a:pPr>
                      <a:endParaRPr lang="es-CL" sz="1600" b="1" kern="1200" dirty="0" smtClean="0">
                        <a:solidFill>
                          <a:srgbClr val="2C4240"/>
                        </a:solidFill>
                        <a:latin typeface="Arial" charset="0"/>
                        <a:ea typeface="ヒラギノ角ゴ Pro W3" pitchFamily="-108" charset="-128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30000"/>
                        </a:lnSpc>
                        <a:buClr>
                          <a:srgbClr val="43A610"/>
                        </a:buClr>
                        <a:buFont typeface="Arial" pitchFamily="34" charset="0"/>
                        <a:buNone/>
                        <a:defRPr/>
                      </a:pPr>
                      <a:r>
                        <a:rPr lang="es-CL" sz="1600" b="1" kern="1200" dirty="0" smtClean="0">
                          <a:solidFill>
                            <a:srgbClr val="2C4240"/>
                          </a:solidFill>
                          <a:latin typeface="Arial" charset="0"/>
                          <a:ea typeface="ヒラギノ角ゴ Pro W3" pitchFamily="-108" charset="-128"/>
                          <a:cs typeface="Arial" charset="0"/>
                        </a:rPr>
                        <a:t>Tipo de localidad:</a:t>
                      </a:r>
                    </a:p>
                    <a:p>
                      <a:pPr marL="285750" indent="-285750">
                        <a:lnSpc>
                          <a:spcPct val="130000"/>
                        </a:lnSpc>
                        <a:buClr>
                          <a:srgbClr val="43A610"/>
                        </a:buClr>
                        <a:buFont typeface="Arial" pitchFamily="34" charset="0"/>
                        <a:buChar char="•"/>
                        <a:defRPr/>
                      </a:pPr>
                      <a:r>
                        <a:rPr lang="es-CL" sz="1600" b="0" kern="1200" dirty="0" smtClean="0">
                          <a:solidFill>
                            <a:srgbClr val="2C4240"/>
                          </a:solidFill>
                          <a:latin typeface="Arial" charset="0"/>
                          <a:ea typeface="ヒラギノ角ゴ Pro W3" pitchFamily="-108" charset="-128"/>
                          <a:cs typeface="Arial" charset="0"/>
                        </a:rPr>
                        <a:t>Principalmente urbana y densamente poblada.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A610"/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CL" sz="1600" b="1" kern="1200" dirty="0" smtClean="0">
                          <a:solidFill>
                            <a:srgbClr val="2C4240"/>
                          </a:solidFill>
                          <a:latin typeface="Arial" charset="0"/>
                          <a:ea typeface="ヒラギノ角ゴ Pro W3" pitchFamily="-108" charset="-128"/>
                          <a:cs typeface="Arial" charset="0"/>
                        </a:rPr>
                        <a:t>Principal problema de desarrollo: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A61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L" sz="1600" b="0" kern="1200" dirty="0" smtClean="0">
                          <a:solidFill>
                            <a:srgbClr val="2C4240"/>
                          </a:solidFill>
                          <a:latin typeface="Arial" charset="0"/>
                          <a:ea typeface="ヒラギノ角ゴ Pro W3" pitchFamily="-108" charset="-128"/>
                          <a:cs typeface="Arial" charset="0"/>
                        </a:rPr>
                        <a:t>Escasean los empleos en rubros no primarios y hay peores resultados de salud, educación e ingresos.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A61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CL" sz="1600" b="1" kern="1200" dirty="0" smtClean="0">
                        <a:solidFill>
                          <a:srgbClr val="2C4240"/>
                        </a:solidFill>
                        <a:latin typeface="Arial" charset="0"/>
                        <a:ea typeface="ヒラギノ角ゴ Pro W3" pitchFamily="-108" charset="-128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A61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600" b="1" kern="1200" dirty="0" smtClean="0">
                          <a:solidFill>
                            <a:srgbClr val="2C4240"/>
                          </a:solidFill>
                          <a:latin typeface="Arial" charset="0"/>
                          <a:ea typeface="ヒラギノ角ゴ Pro W3" pitchFamily="-108" charset="-128"/>
                          <a:cs typeface="Arial" charset="0"/>
                        </a:rPr>
                        <a:t>Principal problema de desarrollo: 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A610"/>
                        </a:buClr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CL" sz="1600" b="0" kern="1200" dirty="0" smtClean="0">
                          <a:solidFill>
                            <a:srgbClr val="2C4240"/>
                          </a:solidFill>
                          <a:latin typeface="Arial" charset="0"/>
                          <a:ea typeface="ヒラギノ角ゴ Pro W3" pitchFamily="-108" charset="-128"/>
                          <a:cs typeface="Arial" charset="0"/>
                        </a:rPr>
                        <a:t>Inseguridad ciudadana y desigualdad en la distribución de ingresos.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ítulo 3"/>
          <p:cNvSpPr>
            <a:spLocks noGrp="1"/>
          </p:cNvSpPr>
          <p:nvPr>
            <p:ph type="ctrTitle"/>
          </p:nvPr>
        </p:nvSpPr>
        <p:spPr>
          <a:xfrm>
            <a:off x="1020961" y="332656"/>
            <a:ext cx="8077200" cy="841375"/>
          </a:xfrm>
        </p:spPr>
        <p:txBody>
          <a:bodyPr/>
          <a:lstStyle/>
          <a:p>
            <a:r>
              <a:rPr lang="es-ES_tradn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4. Desafíos</a:t>
            </a:r>
            <a:endParaRPr lang="es-CL" b="1" dirty="0" smtClean="0">
              <a:latin typeface="Arial" pitchFamily="34" charset="0"/>
              <a:ea typeface="ヒラギノ角ゴ Pro W3" pitchFamily="-108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6 Rectángulo"/>
          <p:cNvSpPr>
            <a:spLocks noChangeArrowheads="1"/>
          </p:cNvSpPr>
          <p:nvPr/>
        </p:nvSpPr>
        <p:spPr bwMode="auto">
          <a:xfrm>
            <a:off x="738189" y="1052736"/>
            <a:ext cx="779425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buFont typeface="Arial" pitchFamily="34" charset="0"/>
              <a:buChar char="•"/>
              <a:defRPr/>
            </a:pP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Las políticas públicas y la institucionalidad pública deben hacerse cargo de las desigualdades de desarrollo sub-nacionales</a:t>
            </a:r>
            <a:r>
              <a:rPr lang="es-CL" sz="16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, considerando la realidad de los dos tipos de territorios sub-nacionales identificados</a:t>
            </a:r>
            <a:r>
              <a:rPr lang="es-CL" sz="16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.</a:t>
            </a:r>
          </a:p>
          <a:p>
            <a:pPr marL="285750" indent="-285750"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buFont typeface="Arial" pitchFamily="34" charset="0"/>
              <a:buChar char="•"/>
              <a:defRPr/>
            </a:pPr>
            <a:r>
              <a:rPr lang="es-CL" sz="16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En muchas ocasiones se da la situación contraria: </a:t>
            </a: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donde hay más necesidades, es donde menor es la capacidad de las autoridades locales para ofrecer una solución</a:t>
            </a:r>
            <a:r>
              <a:rPr lang="es-CL" sz="16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.</a:t>
            </a:r>
            <a:endParaRPr lang="es-CL" sz="1600" dirty="0" smtClean="0">
              <a:solidFill>
                <a:srgbClr val="2C4240"/>
              </a:solidFill>
              <a:latin typeface="Arial" charset="0"/>
              <a:cs typeface="Arial" charset="0"/>
            </a:endParaRPr>
          </a:p>
          <a:p>
            <a:pPr marL="285750" indent="-285750"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buFont typeface="Arial" pitchFamily="34" charset="0"/>
              <a:buChar char="•"/>
              <a:defRPr/>
            </a:pPr>
            <a:r>
              <a:rPr lang="es-CL" sz="16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El presente diagnóstico pretende ser un incentivo para  actuar en esta dirección.</a:t>
            </a:r>
          </a:p>
          <a:p>
            <a:pPr marL="285750" indent="-285750"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buFont typeface="Arial" pitchFamily="34" charset="0"/>
              <a:buChar char="•"/>
              <a:defRPr/>
            </a:pPr>
            <a:r>
              <a:rPr lang="es-CL" sz="16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Para avanzar, </a:t>
            </a: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se requiere indagar más sobre las causas del rezago y del adelantamiento de ciertos territorios sub-nacionales respecto de otros</a:t>
            </a:r>
            <a:r>
              <a:rPr lang="es-CL" sz="16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, investigando las condiciones que gatillan los círculos viciosos en algunos casos y virtuosos en otros. </a:t>
            </a:r>
          </a:p>
          <a:p>
            <a:pPr marL="285750" indent="-285750"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buFont typeface="Arial" pitchFamily="34" charset="0"/>
              <a:buChar char="•"/>
              <a:defRPr/>
            </a:pPr>
            <a:r>
              <a:rPr lang="es-CL" sz="16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El presente diagnóstico ha sido construido como una fotografía, no abordándose la evolución de las brechas sub-nacionales. </a:t>
            </a:r>
            <a:r>
              <a:rPr lang="es-CL" sz="1600" b="1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Monitorear periódicamente la evolución de las brechas es necesario para evaluar si avanzamos en cerrarlas</a:t>
            </a:r>
            <a:r>
              <a:rPr lang="es-CL" sz="16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17" name="Título 3"/>
          <p:cNvSpPr>
            <a:spLocks noGrp="1"/>
          </p:cNvSpPr>
          <p:nvPr>
            <p:ph type="ctrTitle"/>
          </p:nvPr>
        </p:nvSpPr>
        <p:spPr>
          <a:xfrm>
            <a:off x="1020961" y="332656"/>
            <a:ext cx="8077200" cy="841375"/>
          </a:xfrm>
        </p:spPr>
        <p:txBody>
          <a:bodyPr/>
          <a:lstStyle/>
          <a:p>
            <a:r>
              <a:rPr lang="es-ES_tradn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4. Desafíos</a:t>
            </a:r>
            <a:endParaRPr lang="es-CL" b="1" dirty="0" smtClean="0">
              <a:latin typeface="Arial" pitchFamily="34" charset="0"/>
              <a:ea typeface="ヒラギノ角ゴ Pro W3" pitchFamily="-10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94789"/>
            <a:ext cx="6408712" cy="40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1600" y="348045"/>
            <a:ext cx="795637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CL" sz="2000" dirty="0" smtClean="0">
                <a:solidFill>
                  <a:srgbClr val="2C4240"/>
                </a:solidFill>
                <a:latin typeface="Arial" charset="0"/>
                <a:ea typeface="ヒラギノ角ゴ Pro W3" pitchFamily="-108" charset="-128"/>
                <a:cs typeface="Arial" charset="0"/>
              </a:rPr>
              <a:t>El </a:t>
            </a:r>
            <a:r>
              <a:rPr lang="es-CL" sz="2000" b="1" dirty="0" smtClean="0">
                <a:solidFill>
                  <a:srgbClr val="2C4240"/>
                </a:solidFill>
                <a:latin typeface="Arial" charset="0"/>
                <a:ea typeface="ヒラギノ角ゴ Pro W3" pitchFamily="-108" charset="-128"/>
                <a:cs typeface="Arial" charset="0"/>
              </a:rPr>
              <a:t>Informe Latinoamericano de Pobreza y Desigualdad </a:t>
            </a:r>
            <a:r>
              <a:rPr lang="es-CL" sz="2000" dirty="0" smtClean="0">
                <a:solidFill>
                  <a:srgbClr val="2C4240"/>
                </a:solidFill>
                <a:latin typeface="Arial" charset="0"/>
                <a:ea typeface="ヒラギノ角ゴ Pro W3" pitchFamily="-108" charset="-128"/>
                <a:cs typeface="Arial" charset="0"/>
              </a:rPr>
              <a:t>presenta indicadores y análisis de casos en su sitio </a:t>
            </a:r>
            <a:r>
              <a:rPr lang="es-CL" sz="2800" b="1" dirty="0" smtClean="0">
                <a:solidFill>
                  <a:srgbClr val="45A507"/>
                </a:solidFill>
                <a:latin typeface="Arial" charset="0"/>
                <a:ea typeface="ヒラギノ角ゴ Pro W3" pitchFamily="-108" charset="-128"/>
                <a:cs typeface="Arial" charset="0"/>
              </a:rPr>
              <a:t>www.informelatinoamericano.org</a:t>
            </a:r>
            <a:endParaRPr lang="es-CL" b="1" dirty="0">
              <a:solidFill>
                <a:srgbClr val="2C4240"/>
              </a:solidFill>
              <a:latin typeface="Arial" charset="0"/>
              <a:ea typeface="ヒラギノ角ゴ Pro W3" pitchFamily="-108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 txBox="1">
            <a:spLocks/>
          </p:cNvSpPr>
          <p:nvPr/>
        </p:nvSpPr>
        <p:spPr bwMode="auto">
          <a:xfrm>
            <a:off x="539553" y="1268760"/>
            <a:ext cx="8203840" cy="475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A610"/>
              </a:buClr>
              <a:buFont typeface="Arial"/>
              <a:buChar char="•"/>
              <a:defRPr sz="16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A610"/>
              </a:buClr>
              <a:buFont typeface="Arial"/>
              <a:buChar char="•"/>
              <a:defRPr sz="1600" kern="1200">
                <a:solidFill>
                  <a:srgbClr val="2C42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A610"/>
              </a:buClr>
              <a:buFont typeface="Arial"/>
              <a:buChar char="•"/>
              <a:defRPr sz="1600" kern="1200">
                <a:solidFill>
                  <a:srgbClr val="2C42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A610"/>
              </a:buClr>
              <a:buFont typeface="Arial"/>
              <a:buChar char="•"/>
              <a:defRPr sz="1600" kern="1200">
                <a:solidFill>
                  <a:srgbClr val="2C42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buFont typeface="Arial" pitchFamily="34" charset="0"/>
              <a:buChar char="•"/>
              <a:defRPr/>
            </a:pP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En la última década, parte importante de los países de Latinoamérica ha experimentado crecimiento económico y una mejoría en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sus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indicadores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sociales.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buFont typeface="Arial" pitchFamily="34" charset="0"/>
              <a:buChar char="•"/>
              <a:defRPr/>
            </a:pP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Ciertamente existen diferencias entre países, tanto referidas al nivel alcanzado en sus distintos indicadores socioeconómicos, como a la tasa en que éstos han mejorado. </a:t>
            </a:r>
            <a:endParaRPr lang="es-CL" sz="1700" dirty="0" smtClean="0">
              <a:latin typeface="Arial" charset="0"/>
              <a:ea typeface="ヒラギノ角ゴ Pro W3" pitchFamily="-108" charset="-128"/>
              <a:cs typeface="Arial" charset="0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buFont typeface="Arial" pitchFamily="34" charset="0"/>
              <a:buChar char="•"/>
              <a:defRPr/>
            </a:pP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Pero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también existen diferencias dentro de cada país. </a:t>
            </a:r>
            <a:r>
              <a:rPr lang="es-CL" sz="1700" b="1" dirty="0">
                <a:latin typeface="Arial" charset="0"/>
                <a:ea typeface="ヒラギノ角ゴ Pro W3" pitchFamily="-108" charset="-128"/>
                <a:cs typeface="Arial" charset="0"/>
              </a:rPr>
              <a:t>Las cifras promedio de los indicadores socioeconómicos de cada país en muchas ocasiones esconden varianzas significativas entre los territorios del mismo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, ya sea entre territorios urbanos y rurales, o entre distintas unidades político-administrativas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.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buFont typeface="Arial" pitchFamily="34" charset="0"/>
              <a:buChar char="•"/>
              <a:defRPr/>
            </a:pP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Este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trabajo ofrece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un diagnóstico cuantitativo de las desigualdades existentes entre los resultados socioeconómicos de distintas unidades territoriales sub-nacionales dentro de una muestra de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10 países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latinoamericanos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.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buFont typeface="Arial" pitchFamily="34" charset="0"/>
              <a:buChar char="•"/>
              <a:defRPr/>
            </a:pP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Se busca así identificar si hay territorios sub-nacionales particularmente rezagados (o adelantados) respecto de la media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nacional, y caracterizarlos. </a:t>
            </a:r>
          </a:p>
        </p:txBody>
      </p:sp>
      <p:sp>
        <p:nvSpPr>
          <p:cNvPr id="9" name="Título 3"/>
          <p:cNvSpPr txBox="1">
            <a:spLocks/>
          </p:cNvSpPr>
          <p:nvPr/>
        </p:nvSpPr>
        <p:spPr bwMode="auto">
          <a:xfrm>
            <a:off x="1123528" y="283369"/>
            <a:ext cx="6400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ES_tradn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1. Introducción</a:t>
            </a:r>
            <a:endParaRPr lang="es-ES_tradnl" dirty="0" smtClean="0">
              <a:latin typeface="Arial" pitchFamily="34" charset="0"/>
              <a:ea typeface="ヒラギノ角ゴ Pro W3" pitchFamily="-108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 txBox="1">
            <a:spLocks/>
          </p:cNvSpPr>
          <p:nvPr/>
        </p:nvSpPr>
        <p:spPr bwMode="auto">
          <a:xfrm>
            <a:off x="467545" y="1268760"/>
            <a:ext cx="8278706" cy="4752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A610"/>
              </a:buClr>
              <a:buFont typeface="Arial"/>
              <a:buChar char="•"/>
              <a:defRPr sz="16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A610"/>
              </a:buClr>
              <a:buFont typeface="Arial"/>
              <a:buChar char="•"/>
              <a:defRPr sz="1600" kern="1200">
                <a:solidFill>
                  <a:srgbClr val="2C4240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A610"/>
              </a:buClr>
              <a:buFont typeface="Arial"/>
              <a:buChar char="•"/>
              <a:defRPr sz="1600" kern="1200">
                <a:solidFill>
                  <a:srgbClr val="2C4240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A610"/>
              </a:buClr>
              <a:buFont typeface="Arial"/>
              <a:buChar char="•"/>
              <a:defRPr sz="1600" kern="1200">
                <a:solidFill>
                  <a:srgbClr val="2C4240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buFont typeface="Arial" pitchFamily="34" charset="0"/>
              <a:buChar char="•"/>
              <a:defRPr/>
            </a:pP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Se recolectó información en 10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países latinoamericanos: Bolivia, Brasil, Chile, Colombia, Ecuador, El Salvador, Guatemala, México, Nicaragua y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Perú.</a:t>
            </a:r>
            <a:endParaRPr lang="es-CL" sz="1700" dirty="0">
              <a:latin typeface="Arial" charset="0"/>
              <a:ea typeface="ヒラギノ角ゴ Pro W3" pitchFamily="-108" charset="-128"/>
              <a:cs typeface="Arial" charset="0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buFont typeface="Arial" pitchFamily="34" charset="0"/>
              <a:buChar char="•"/>
              <a:defRPr/>
            </a:pP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Sobre 6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dimensiones socioeconómicas: Salud, Educación, Dinamismo Económico y Empleo, Ingresos y Pobreza, Seguridad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Ciudadana, e Igualdad de Género.</a:t>
            </a:r>
            <a:endParaRPr lang="es-CL" sz="1700" dirty="0">
              <a:latin typeface="Arial" charset="0"/>
              <a:ea typeface="ヒラギノ角ゴ Pro W3" pitchFamily="-108" charset="-128"/>
              <a:cs typeface="Arial" charset="0"/>
            </a:endParaRP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buFont typeface="Arial" pitchFamily="34" charset="0"/>
              <a:buChar char="•"/>
              <a:defRPr/>
            </a:pP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Los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indicadores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fueron seleccionados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para que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midieran aspectos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relevantes, preferentemente de resultado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, que pudieran ser construidos con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desagregación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territorial sub-nacional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y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que la información para construirlos estuviese disponible de fuentes secundarias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validadas.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buFont typeface="Arial" pitchFamily="34" charset="0"/>
              <a:buChar char="•"/>
              <a:defRPr/>
            </a:pP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El elemento fundamental del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análisis fue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la estimación de las brechas territoriales </a:t>
            </a:r>
            <a:r>
              <a:rPr lang="es-CL" sz="1700" dirty="0" err="1">
                <a:latin typeface="Arial" charset="0"/>
                <a:ea typeface="ヒラギノ角ゴ Pro W3" pitchFamily="-108" charset="-128"/>
                <a:cs typeface="Arial" charset="0"/>
              </a:rPr>
              <a:t>intra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-país, para cada uno de los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27 indicadores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construidos.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Estas brechas fueron estimadas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como la diferencia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de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desempeño de cada localidad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respecto del desempeño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promedio simple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de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las localidades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del país.</a:t>
            </a:r>
          </a:p>
          <a:p>
            <a:pPr marL="354013" indent="-354013"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buFont typeface="Arial" pitchFamily="34" charset="0"/>
              <a:buChar char="•"/>
              <a:defRPr/>
            </a:pP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Se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identificaron aquellas localidades muy por debajo y muy por encima del desempeño promedio de cada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país (diferencia de más de una desviación estándar), </a:t>
            </a:r>
            <a:r>
              <a:rPr lang="es-CL" sz="1700" dirty="0">
                <a:latin typeface="Arial" charset="0"/>
                <a:ea typeface="ヒラギノ角ゴ Pro W3" pitchFamily="-108" charset="-128"/>
                <a:cs typeface="Arial" charset="0"/>
              </a:rPr>
              <a:t>para luego caracterizar a las localidades más rezagadas y más aventajadas en función de sus particularidades </a:t>
            </a:r>
            <a:r>
              <a:rPr lang="es-CL" sz="1700" dirty="0" smtClean="0">
                <a:latin typeface="Arial" charset="0"/>
                <a:ea typeface="ヒラギノ角ゴ Pro W3" pitchFamily="-108" charset="-128"/>
                <a:cs typeface="Arial" charset="0"/>
              </a:rPr>
              <a:t>demográficas. </a:t>
            </a:r>
            <a:endParaRPr lang="es-CL" sz="1700" dirty="0">
              <a:latin typeface="Arial" charset="0"/>
              <a:ea typeface="ヒラギノ角ゴ Pro W3" pitchFamily="-108" charset="-128"/>
              <a:cs typeface="Arial" charset="0"/>
            </a:endParaRPr>
          </a:p>
        </p:txBody>
      </p:sp>
      <p:sp>
        <p:nvSpPr>
          <p:cNvPr id="9" name="Título 3"/>
          <p:cNvSpPr txBox="1">
            <a:spLocks/>
          </p:cNvSpPr>
          <p:nvPr/>
        </p:nvSpPr>
        <p:spPr bwMode="auto">
          <a:xfrm>
            <a:off x="1123528" y="283369"/>
            <a:ext cx="64008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ES_tradn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2. Aspectos metodológicos</a:t>
            </a:r>
            <a:endParaRPr lang="es-ES_tradnl" dirty="0" smtClean="0">
              <a:latin typeface="Arial" pitchFamily="34" charset="0"/>
              <a:ea typeface="ヒラギノ角ゴ Pro W3" pitchFamily="-10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/>
          <p:cNvSpPr txBox="1">
            <a:spLocks/>
          </p:cNvSpPr>
          <p:nvPr/>
        </p:nvSpPr>
        <p:spPr bwMode="auto">
          <a:xfrm>
            <a:off x="1103312" y="260648"/>
            <a:ext cx="8077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3</a:t>
            </a:r>
            <a:r>
              <a:rPr lang="es-CL" dirty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. Evidencia de desigualdades territoriales sub-nacionales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732240" y="2420888"/>
            <a:ext cx="2016224" cy="3451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Chile tiene alta cobertura de agua y saneamiento (promedio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simple provincial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de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92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%).</a:t>
            </a:r>
          </a:p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En Antofagasta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y Santiago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la cifra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es cercana al 100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%.</a:t>
            </a:r>
          </a:p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Pero en Chiloé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y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Biobío la cobertura es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menor a 75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%.</a:t>
            </a:r>
            <a:endParaRPr lang="es-CL" sz="1400" dirty="0">
              <a:solidFill>
                <a:srgbClr val="2C424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6" y="2420888"/>
            <a:ext cx="5985042" cy="3709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99592" y="1006856"/>
            <a:ext cx="799288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600" b="1" dirty="0">
                <a:solidFill>
                  <a:srgbClr val="2C4240"/>
                </a:solidFill>
                <a:latin typeface="Arial" charset="0"/>
                <a:cs typeface="Arial" charset="0"/>
              </a:rPr>
              <a:t>a. Independientemente del resultado promedio general que muestre un país en materia de indicadores socioeconómicos, en todas las dimensiones existen territorios sub-nacionales significativamente rezagados. </a:t>
            </a:r>
          </a:p>
        </p:txBody>
      </p:sp>
    </p:spTree>
    <p:extLst>
      <p:ext uri="{BB962C8B-B14F-4D97-AF65-F5344CB8AC3E}">
        <p14:creationId xmlns:p14="http://schemas.microsoft.com/office/powerpoint/2010/main" val="371297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/>
          <p:cNvSpPr txBox="1">
            <a:spLocks/>
          </p:cNvSpPr>
          <p:nvPr/>
        </p:nvSpPr>
        <p:spPr bwMode="auto">
          <a:xfrm>
            <a:off x="1103312" y="260648"/>
            <a:ext cx="8077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3</a:t>
            </a:r>
            <a:r>
              <a:rPr lang="es-CL" dirty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. Evidencia de desigualdades territoriales sub-nacionales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76256" y="1772816"/>
            <a:ext cx="2016224" cy="447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En Guatemala la cobertura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promedio es de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38,6%.</a:t>
            </a:r>
          </a:p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Departamentos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como </a:t>
            </a:r>
            <a:r>
              <a:rPr lang="es-CL" sz="1400" dirty="0" err="1" smtClean="0">
                <a:solidFill>
                  <a:srgbClr val="2C4240"/>
                </a:solidFill>
                <a:latin typeface="Arial" charset="0"/>
                <a:cs typeface="Arial" charset="0"/>
              </a:rPr>
              <a:t>Sacatepequez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 y la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capital de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Ciudad de Guatemala tienen una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cobertura cercana al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80%.</a:t>
            </a:r>
          </a:p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Los departamentos de Quiché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, Petén y Alta Verapaz registran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coberturas menores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a 20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%.</a:t>
            </a:r>
            <a:endParaRPr lang="es-CL" sz="1400" dirty="0">
              <a:solidFill>
                <a:srgbClr val="2C424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4" y="1737214"/>
            <a:ext cx="6326249" cy="366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40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Rectángulo"/>
          <p:cNvSpPr>
            <a:spLocks noChangeArrowheads="1"/>
          </p:cNvSpPr>
          <p:nvPr/>
        </p:nvSpPr>
        <p:spPr bwMode="auto">
          <a:xfrm>
            <a:off x="251520" y="1471844"/>
            <a:ext cx="2448272" cy="404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En Chile, un 25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% de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la población tiene al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menos una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NBI. </a:t>
            </a:r>
          </a:p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Pero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no es homogéneo: </a:t>
            </a:r>
            <a:r>
              <a:rPr lang="es-CL" sz="1400" dirty="0" err="1">
                <a:solidFill>
                  <a:srgbClr val="2C4240"/>
                </a:solidFill>
                <a:latin typeface="Arial" charset="0"/>
                <a:cs typeface="Arial" charset="0"/>
              </a:rPr>
              <a:t>Camiña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 registra un 73%; mientras que Vitacura sólo un 0,1%.</a:t>
            </a:r>
          </a:p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Más en general, en 78 comunas este indicador no supera el 5%, mientras que en 90 es mayor a 40%, incluyendo 6 en que es mayor que 50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%.</a:t>
            </a:r>
            <a:endParaRPr lang="es-CL" sz="1400" dirty="0">
              <a:solidFill>
                <a:srgbClr val="2C424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ítulo 3"/>
          <p:cNvSpPr txBox="1">
            <a:spLocks/>
          </p:cNvSpPr>
          <p:nvPr/>
        </p:nvSpPr>
        <p:spPr bwMode="auto">
          <a:xfrm>
            <a:off x="1103312" y="260648"/>
            <a:ext cx="8077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3</a:t>
            </a:r>
            <a:r>
              <a:rPr lang="es-CL" dirty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. Evidencia de desigualdades territoriales </a:t>
            </a:r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sub-nacionales</a:t>
            </a:r>
            <a:endParaRPr lang="es-CL" dirty="0">
              <a:solidFill>
                <a:srgbClr val="2D4341"/>
              </a:solidFill>
              <a:latin typeface="Arial" pitchFamily="34" charset="0"/>
              <a:ea typeface="ヒラギノ角ゴ Pro W3" pitchFamily="-108" charset="-128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843808" y="1340768"/>
            <a:ext cx="604867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1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/>
          <p:cNvSpPr txBox="1">
            <a:spLocks/>
          </p:cNvSpPr>
          <p:nvPr/>
        </p:nvSpPr>
        <p:spPr bwMode="auto">
          <a:xfrm>
            <a:off x="1103312" y="260648"/>
            <a:ext cx="8077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3</a:t>
            </a:r>
            <a:r>
              <a:rPr lang="es-CL" dirty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. Evidencia de desigualdades territoriales </a:t>
            </a:r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sub-nacionales</a:t>
            </a:r>
            <a:endParaRPr lang="es-CL" dirty="0">
              <a:solidFill>
                <a:srgbClr val="2D4341"/>
              </a:solidFill>
              <a:latin typeface="Arial" pitchFamily="34" charset="0"/>
              <a:ea typeface="ヒラギノ角ゴ Pro W3" pitchFamily="-108" charset="-128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660232" y="1412776"/>
            <a:ext cx="2176584" cy="360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El Salvador que muestra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una tasa de mortalidad infantil promedio simple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municipal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de 28 defunciones por cada mil nacidos vivos para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2007.</a:t>
            </a:r>
          </a:p>
          <a:p>
            <a:pPr lvl="0"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Existen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municipios con tasas cercanas a 46 (como San Fernando) y otros con tasas de 15 (como Antiguo Cuscatlán).</a:t>
            </a:r>
            <a:endParaRPr lang="es-CL" sz="1400" dirty="0">
              <a:solidFill>
                <a:srgbClr val="2C4240"/>
              </a:solidFill>
              <a:latin typeface="Arial" charset="0"/>
              <a:cs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5087"/>
            <a:ext cx="5904656" cy="381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"/>
          <p:cNvSpPr txBox="1">
            <a:spLocks/>
          </p:cNvSpPr>
          <p:nvPr/>
        </p:nvSpPr>
        <p:spPr bwMode="auto">
          <a:xfrm>
            <a:off x="1103312" y="260648"/>
            <a:ext cx="80772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2C4240"/>
                </a:solidFill>
                <a:latin typeface="Arial"/>
                <a:ea typeface="ヒラギノ角ゴ Pro W3" pitchFamily="-111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1" charset="0"/>
                <a:ea typeface="ヒラギノ角ゴ Pro W3" pitchFamily="-111" charset="-128"/>
                <a:cs typeface="ヒラギノ角ゴ Pro W3" pitchFamily="-111" charset="-128"/>
              </a:defRPr>
            </a:lvl9pPr>
          </a:lstStyle>
          <a:p>
            <a:r>
              <a:rPr lang="es-CL" dirty="0" smtClean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3</a:t>
            </a:r>
            <a:r>
              <a:rPr lang="es-CL" dirty="0">
                <a:solidFill>
                  <a:srgbClr val="2D4341"/>
                </a:solidFill>
                <a:latin typeface="Arial" pitchFamily="34" charset="0"/>
                <a:ea typeface="ヒラギノ角ゴ Pro W3" pitchFamily="-108" charset="-128"/>
                <a:cs typeface="Arial" pitchFamily="34" charset="0"/>
              </a:rPr>
              <a:t>. Evidencia de desigualdades territoriales sub-nacionales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732240" y="1268760"/>
            <a:ext cx="2160240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En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2009 el promedio simple departamental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de incidencia de pobreza era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de un 43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%.</a:t>
            </a:r>
          </a:p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Pero se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observan importantes diferencias territoriales. </a:t>
            </a:r>
            <a:endParaRPr lang="es-CL" sz="1400" dirty="0" smtClean="0">
              <a:solidFill>
                <a:srgbClr val="2C424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43A610"/>
              </a:buClr>
              <a:defRPr/>
            </a:pP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En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efecto, la incidencia de la pobreza es mucho mayor en departamentos como Morazán, Ahuachapán y Cabañas, donde la cifra llega a bordea 53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%; mientras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que en San </a:t>
            </a:r>
            <a:r>
              <a:rPr lang="es-CL" sz="1400" dirty="0" smtClean="0">
                <a:solidFill>
                  <a:srgbClr val="2C4240"/>
                </a:solidFill>
                <a:latin typeface="Arial" charset="0"/>
                <a:cs typeface="Arial" charset="0"/>
              </a:rPr>
              <a:t>Salvador </a:t>
            </a:r>
            <a:r>
              <a:rPr lang="es-CL" sz="1400" dirty="0">
                <a:solidFill>
                  <a:srgbClr val="2C4240"/>
                </a:solidFill>
                <a:latin typeface="Arial" charset="0"/>
                <a:cs typeface="Arial" charset="0"/>
              </a:rPr>
              <a:t>es de 28%.</a:t>
            </a:r>
            <a:endParaRPr lang="es-CL" sz="1400" dirty="0">
              <a:solidFill>
                <a:srgbClr val="2C4240"/>
              </a:solidFill>
              <a:latin typeface="Arial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9349"/>
            <a:ext cx="6358355" cy="382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3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3&quot;/&gt;&lt;/object&gt;&lt;object type=&quot;3&quot; unique_id=&quot;10005&quot;&gt;&lt;property id=&quot;20148&quot; value=&quot;5&quot;/&gt;&lt;property id=&quot;20300&quot; value=&quot;Slide 2 - &amp;quot;Contenido del Informe&amp;quot;&quot;/&gt;&lt;property id=&quot;20307&quot; value=&quot;265&quot;/&gt;&lt;/object&gt;&lt;object type=&quot;3&quot; unique_id=&quot;10006&quot;&gt;&lt;property id=&quot;20148&quot; value=&quot;5&quot;/&gt;&lt;property id=&quot;20300&quot; value=&quot;Slide 3&quot;/&gt;&lt;property id=&quot;20307&quot; value=&quot;266&quot;/&gt;&lt;/object&gt;&lt;object type=&quot;3&quot; unique_id=&quot;10007&quot;&gt;&lt;property id=&quot;20148&quot; value=&quot;5&quot;/&gt;&lt;property id=&quot;20300&quot; value=&quot;Slide 4&quot;/&gt;&lt;property id=&quot;20307&quot; value=&quot;295&quot;/&gt;&lt;/object&gt;&lt;object type=&quot;3&quot; unique_id=&quot;10008&quot;&gt;&lt;property id=&quot;20148&quot; value=&quot;5&quot;/&gt;&lt;property id=&quot;20300&quot; value=&quot;Slide 5 - &amp;quot;Brechas de desarrollo al interior de los países de la región Dimensión Salud&amp;quot;&quot;/&gt;&lt;property id=&quot;20307&quot; value=&quot;272&quot;/&gt;&lt;/object&gt;&lt;object type=&quot;3&quot; unique_id=&quot;10009&quot;&gt;&lt;property id=&quot;20148&quot; value=&quot;5&quot;/&gt;&lt;property id=&quot;20300&quot; value=&quot;Slide 6 - &amp;quot;Brechas de desarrollo al interior de los países de la región Dimensión Educación&amp;quot;&quot;/&gt;&lt;property id=&quot;20307&quot; value=&quot;271&quot;/&gt;&lt;/object&gt;&lt;object type=&quot;3&quot; unique_id=&quot;10010&quot;&gt;&lt;property id=&quot;20148&quot; value=&quot;5&quot;/&gt;&lt;property id=&quot;20300&quot; value=&quot;Slide 7 - &amp;quot;Brechas de desarrollo al interior de los países de la región&amp;#x0D;&amp;#x0A;Dimensión Dinamismo Económico &amp;quot;&quot;/&gt;&lt;property id=&quot;20307&quot; value=&quot;274&quot;/&gt;&lt;/object&gt;&lt;object type=&quot;3&quot; unique_id=&quot;10011&quot;&gt;&lt;property id=&quot;20148&quot; value=&quot;5&quot;/&gt;&lt;property id=&quot;20300&quot; value=&quot;Slide 8 - &amp;quot;Brechas de desarrollo al interior de los países de la región&amp;#x0D;&amp;#x0A;Dimensión Ingresos/Pobreza &amp;quot;&quot;/&gt;&lt;property id=&quot;20307&quot; value=&quot;275&quot;/&gt;&lt;/object&gt;&lt;object type=&quot;3&quot; unique_id=&quot;10012&quot;&gt;&lt;property id=&quot;20148&quot; value=&quot;5&quot;/&gt;&lt;property id=&quot;20300&quot; value=&quot;Slide 9 - &amp;quot;Brechas de desarrollo al interior de los países de la región&amp;#x0D;&amp;#x0A;Dimensión Seguridad Ciudadana &amp;quot;&quot;/&gt;&lt;property id=&quot;20307&quot; value=&quot;276&quot;/&gt;&lt;/object&gt;&lt;object type=&quot;3&quot; unique_id=&quot;10013&quot;&gt;&lt;property id=&quot;20148&quot; value=&quot;5&quot;/&gt;&lt;property id=&quot;20300&quot; value=&quot;Slide 10 - &amp;quot;Brechas de desarrollo al interior de los países de la región&amp;#x0D;&amp;#x0A;Dimensión Género &amp;quot;&quot;/&gt;&lt;property id=&quot;20307&quot; value=&quot;277&quot;/&gt;&lt;/object&gt;&lt;object type=&quot;3&quot; unique_id=&quot;10014&quot;&gt;&lt;property id=&quot;20148&quot; value=&quot;5&quot;/&gt;&lt;property id=&quot;20300&quot; value=&quot;Slide 11 - &amp;quot;Brechas de desarrollo al interior de los países de la región&amp;#x0D;&amp;#x0A;Hallazgos Generales &amp;quot;&quot;/&gt;&lt;property id=&quot;20307&quot; value=&quot;280&quot;/&gt;&lt;/object&gt;&lt;object type=&quot;3&quot; unique_id=&quot;10015&quot;&gt;&lt;property id=&quot;20148&quot; value=&quot;5&quot;/&gt;&lt;property id=&quot;20300&quot; value=&quot;Slide 12 - &amp;quot;¿Trampas de pobreza y trampas de desigualdad?&amp;quot;&quot;/&gt;&lt;property id=&quot;20307&quot; value=&quot;296&quot;/&gt;&lt;/object&gt;&lt;object type=&quot;3&quot; unique_id=&quot;10016&quot;&gt;&lt;property id=&quot;20148&quot; value=&quot;5&quot;/&gt;&lt;property id=&quot;20300&quot; value=&quot;Slide 13 - &amp;quot;Desigualdad, Políticas Públicas y Capacidad Institucional&amp;#x0D;&amp;#x0A;Políticas Sectoriales y Desigualdad Territorial&amp;quot;&quot;/&gt;&lt;property id=&quot;20307&quot; value=&quot;282&quot;/&gt;&lt;/object&gt;&lt;object type=&quot;3&quot; unique_id=&quot;10017&quot;&gt;&lt;property id=&quot;20148&quot; value=&quot;5&quot;/&gt;&lt;property id=&quot;20300&quot; value=&quot;Slide 14&quot;/&gt;&lt;property id=&quot;20307&quot; value=&quot;283&quot;/&gt;&lt;/object&gt;&lt;object type=&quot;3&quot; unique_id=&quot;10018&quot;&gt;&lt;property id=&quot;20148&quot; value=&quot;5&quot;/&gt;&lt;property id=&quot;20300&quot; value=&quot;Slide 15&quot;/&gt;&lt;property id=&quot;20307&quot; value=&quot;287&quot;/&gt;&lt;/object&gt;&lt;object type=&quot;3&quot; unique_id=&quot;10019&quot;&gt;&lt;property id=&quot;20148&quot; value=&quot;5&quot;/&gt;&lt;property id=&quot;20300&quot; value=&quot;Slide 16&quot;/&gt;&lt;property id=&quot;20307&quot; value=&quot;288&quot;/&gt;&lt;/object&gt;&lt;object type=&quot;3&quot; unique_id=&quot;10020&quot;&gt;&lt;property id=&quot;20148&quot; value=&quot;5&quot;/&gt;&lt;property id=&quot;20300&quot; value=&quot;Slide 17 - &amp;quot;&amp;#x0D;&amp;#x0A;Desigualdad, Políticas Públicas y Capacidad Institucional&amp;#x0D;&amp;#x0A; Capacidades locales para la superación de la pobreza &amp;#x0D;&amp;#x0A;&quot;/&gt;&lt;property id=&quot;20307&quot; value=&quot;291&quot;/&gt;&lt;/object&gt;&lt;object type=&quot;3&quot; unique_id=&quot;10021&quot;&gt;&lt;property id=&quot;20148&quot; value=&quot;5&quot;/&gt;&lt;property id=&quot;20300&quot; value=&quot;Slide 18 - &amp;quot;&amp;#x0D;&amp;#x0A;Desigualdad, Políticas Públicas y Capacidad Institucional&amp;#x0D;&amp;#x0A; Capacidades locales para la superación de la pobreza &amp;#x0D;&amp;#x0A;&quot;/&gt;&lt;property id=&quot;20307&quot; value=&quot;292&quot;/&gt;&lt;/object&gt;&lt;object type=&quot;3&quot; unique_id=&quot;10022&quot;&gt;&lt;property id=&quot;20148&quot; value=&quot;5&quot;/&gt;&lt;property id=&quot;20300&quot; value=&quot;Slide 19&quot;/&gt;&lt;property id=&quot;20307&quot; value=&quot;297&quot;/&gt;&lt;/object&gt;&lt;object type=&quot;3&quot; unique_id=&quot;10023&quot;&gt;&lt;property id=&quot;20148&quot; value=&quot;5&quot;/&gt;&lt;property id=&quot;20300&quot; value=&quot;Slide 20&quot;/&gt;&lt;property id=&quot;20307&quot; value=&quot;26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7943</TotalTime>
  <Words>1375</Words>
  <Application>Microsoft Office PowerPoint</Application>
  <PresentationFormat>Presentación en pantalla (4:3)</PresentationFormat>
  <Paragraphs>82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4. Desafíos</vt:lpstr>
      <vt:lpstr>4. Desafíos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Juan Pablo Schiattino</dc:creator>
  <cp:lastModifiedBy>Cieplan</cp:lastModifiedBy>
  <cp:revision>490</cp:revision>
  <cp:lastPrinted>2012-07-03T23:37:10Z</cp:lastPrinted>
  <dcterms:created xsi:type="dcterms:W3CDTF">2011-09-15T20:39:43Z</dcterms:created>
  <dcterms:modified xsi:type="dcterms:W3CDTF">2012-07-03T23:37:45Z</dcterms:modified>
</cp:coreProperties>
</file>