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7" r:id="rId2"/>
    <p:sldMasterId id="2147483811" r:id="rId3"/>
  </p:sldMasterIdLst>
  <p:notesMasterIdLst>
    <p:notesMasterId r:id="rId20"/>
  </p:notesMasterIdLst>
  <p:handoutMasterIdLst>
    <p:handoutMasterId r:id="rId21"/>
  </p:handoutMasterIdLst>
  <p:sldIdLst>
    <p:sldId id="370" r:id="rId4"/>
    <p:sldId id="369" r:id="rId5"/>
    <p:sldId id="260" r:id="rId6"/>
    <p:sldId id="333" r:id="rId7"/>
    <p:sldId id="381" r:id="rId8"/>
    <p:sldId id="332" r:id="rId9"/>
    <p:sldId id="263" r:id="rId10"/>
    <p:sldId id="264" r:id="rId11"/>
    <p:sldId id="290" r:id="rId12"/>
    <p:sldId id="267" r:id="rId13"/>
    <p:sldId id="358" r:id="rId14"/>
    <p:sldId id="382" r:id="rId15"/>
    <p:sldId id="383" r:id="rId16"/>
    <p:sldId id="384" r:id="rId17"/>
    <p:sldId id="390" r:id="rId18"/>
    <p:sldId id="380" r:id="rId19"/>
  </p:sldIdLst>
  <p:sldSz cx="9144000" cy="6858000" type="screen4x3"/>
  <p:notesSz cx="7019925" cy="93059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A00"/>
    <a:srgbClr val="8BAA27"/>
    <a:srgbClr val="004C6F"/>
    <a:srgbClr val="722D04"/>
    <a:srgbClr val="592A03"/>
    <a:srgbClr val="FFE48F"/>
    <a:srgbClr val="B97B3D"/>
    <a:srgbClr val="723604"/>
    <a:srgbClr val="97470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2" autoAdjust="0"/>
    <p:restoredTop sz="96327" autoAdjust="0"/>
  </p:normalViewPr>
  <p:slideViewPr>
    <p:cSldViewPr>
      <p:cViewPr varScale="1">
        <p:scale>
          <a:sx n="110" d="100"/>
          <a:sy n="110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904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D4428-46A5-40D6-A2FD-361BB3A0F31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ACD072FD-AA24-4C2C-861F-ED41C39A5D11}" type="pres">
      <dgm:prSet presAssocID="{5EED4428-46A5-40D6-A2FD-361BB3A0F3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6BB3BF6-06E4-467A-B58A-BE53BF9403F9}" type="pres">
      <dgm:prSet presAssocID="{5EED4428-46A5-40D6-A2FD-361BB3A0F316}" presName="dummy" presStyleCnt="0"/>
      <dgm:spPr/>
    </dgm:pt>
    <dgm:pt modelId="{AEF3B7CE-B0C5-4CAF-B50B-2A060A44E75A}" type="pres">
      <dgm:prSet presAssocID="{5EED4428-46A5-40D6-A2FD-361BB3A0F316}" presName="linH" presStyleCnt="0"/>
      <dgm:spPr/>
    </dgm:pt>
    <dgm:pt modelId="{8E8551CE-90F2-413E-BF88-EDAC8257D22C}" type="pres">
      <dgm:prSet presAssocID="{5EED4428-46A5-40D6-A2FD-361BB3A0F316}" presName="padding1" presStyleCnt="0"/>
      <dgm:spPr/>
    </dgm:pt>
    <dgm:pt modelId="{24870FE2-6288-4189-8861-D44A97A75944}" type="pres">
      <dgm:prSet presAssocID="{5EED4428-46A5-40D6-A2FD-361BB3A0F316}" presName="padding2" presStyleCnt="0"/>
      <dgm:spPr/>
    </dgm:pt>
    <dgm:pt modelId="{F7FBDC24-D678-4EE0-B4F5-E084CACF4B03}" type="pres">
      <dgm:prSet presAssocID="{5EED4428-46A5-40D6-A2FD-361BB3A0F316}" presName="negArrow" presStyleCnt="0"/>
      <dgm:spPr/>
    </dgm:pt>
    <dgm:pt modelId="{85830889-C33A-450C-A40E-C991FF2308C4}" type="pres">
      <dgm:prSet presAssocID="{5EED4428-46A5-40D6-A2FD-361BB3A0F316}" presName="backgroundArrow" presStyleLbl="node1" presStyleIdx="0" presStyleCnt="1"/>
      <dgm:spPr>
        <a:solidFill>
          <a:srgbClr val="8BAA27"/>
        </a:solidFill>
      </dgm:spPr>
    </dgm:pt>
  </dgm:ptLst>
  <dgm:cxnLst>
    <dgm:cxn modelId="{6A5A42AE-7E19-43F5-9C80-F114467B067B}" type="presOf" srcId="{5EED4428-46A5-40D6-A2FD-361BB3A0F316}" destId="{ACD072FD-AA24-4C2C-861F-ED41C39A5D11}" srcOrd="0" destOrd="0" presId="urn:microsoft.com/office/officeart/2005/8/layout/hProcess3"/>
    <dgm:cxn modelId="{D6DED9CC-1F6F-4A0C-A1D4-E6F821AA2982}" type="presParOf" srcId="{ACD072FD-AA24-4C2C-861F-ED41C39A5D11}" destId="{76BB3BF6-06E4-467A-B58A-BE53BF9403F9}" srcOrd="0" destOrd="0" presId="urn:microsoft.com/office/officeart/2005/8/layout/hProcess3"/>
    <dgm:cxn modelId="{8B1EC733-3F40-4875-82BE-D876F098308D}" type="presParOf" srcId="{ACD072FD-AA24-4C2C-861F-ED41C39A5D11}" destId="{AEF3B7CE-B0C5-4CAF-B50B-2A060A44E75A}" srcOrd="1" destOrd="0" presId="urn:microsoft.com/office/officeart/2005/8/layout/hProcess3"/>
    <dgm:cxn modelId="{6108FAE8-BA31-43ED-A065-B2B29902E8E9}" type="presParOf" srcId="{AEF3B7CE-B0C5-4CAF-B50B-2A060A44E75A}" destId="{8E8551CE-90F2-413E-BF88-EDAC8257D22C}" srcOrd="0" destOrd="0" presId="urn:microsoft.com/office/officeart/2005/8/layout/hProcess3"/>
    <dgm:cxn modelId="{9E7B18C2-0B32-45A6-ADB0-E5F8F2AB33F7}" type="presParOf" srcId="{AEF3B7CE-B0C5-4CAF-B50B-2A060A44E75A}" destId="{24870FE2-6288-4189-8861-D44A97A75944}" srcOrd="1" destOrd="0" presId="urn:microsoft.com/office/officeart/2005/8/layout/hProcess3"/>
    <dgm:cxn modelId="{06417D7D-6799-44C5-8A98-A086DCB8D8E3}" type="presParOf" srcId="{AEF3B7CE-B0C5-4CAF-B50B-2A060A44E75A}" destId="{F7FBDC24-D678-4EE0-B4F5-E084CACF4B03}" srcOrd="2" destOrd="0" presId="urn:microsoft.com/office/officeart/2005/8/layout/hProcess3"/>
    <dgm:cxn modelId="{E4F1B27E-A241-4A75-BFB0-A25935F033E7}" type="presParOf" srcId="{AEF3B7CE-B0C5-4CAF-B50B-2A060A44E75A}" destId="{85830889-C33A-450C-A40E-C991FF2308C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30889-C33A-450C-A40E-C991FF2308C4}">
      <dsp:nvSpPr>
        <dsp:cNvPr id="0" name=""/>
        <dsp:cNvSpPr/>
      </dsp:nvSpPr>
      <dsp:spPr>
        <a:xfrm>
          <a:off x="0" y="80"/>
          <a:ext cx="8640960" cy="1440000"/>
        </a:xfrm>
        <a:prstGeom prst="rightArrow">
          <a:avLst/>
        </a:prstGeom>
        <a:solidFill>
          <a:srgbClr val="8BAA2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AED06D-B53F-435D-9229-3D2E4502DBD4}" type="datetimeFigureOut">
              <a:rPr lang="es-SV"/>
              <a:pPr>
                <a:defRPr/>
              </a:pPr>
              <a:t>29/04/2015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8E4530-7071-4C8B-873D-0D7CF2B51CD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67257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311C3D-619D-409B-9697-F68091D6E2F6}" type="datetimeFigureOut">
              <a:rPr lang="es-SV"/>
              <a:pPr>
                <a:defRPr/>
              </a:pPr>
              <a:t>29/04/2015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s-SV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9D393F-D967-4F44-AF86-E44CDB58E3F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69666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6194" indent="-356194">
              <a:spcAft>
                <a:spcPct val="10000"/>
              </a:spcAft>
              <a:buFontTx/>
              <a:buChar char="•"/>
            </a:pPr>
            <a:r>
              <a:rPr lang="en-US" b="1" dirty="0" smtClean="0">
                <a:solidFill>
                  <a:srgbClr val="004C6F"/>
                </a:solidFill>
                <a:latin typeface="Arial" charset="0"/>
                <a:cs typeface="Arial" charset="0"/>
              </a:rPr>
              <a:t>Understanding the region's principal source of foreign exchange tell a lot about the countries of the region – how they generate economic revenues, their corresponding forms of social organization, and how they uses their territorial resources</a:t>
            </a:r>
          </a:p>
        </p:txBody>
      </p:sp>
      <p:sp>
        <p:nvSpPr>
          <p:cNvPr id="14340" name="3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SV" smtClean="0">
                <a:solidFill>
                  <a:prstClr val="black"/>
                </a:solidFill>
              </a:rPr>
              <a:t>Elinor Ostrom es la primera mujer que recibe el Nobel de Economía (2009)</a:t>
            </a:r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0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CFA59-F037-4EC2-B8D5-CD2D4B317708}" type="slidenum">
              <a:rPr lang="es-SV" smtClean="0">
                <a:solidFill>
                  <a:prstClr val="black"/>
                </a:solidFill>
              </a:rPr>
              <a:pPr/>
              <a:t>4</a:t>
            </a:fld>
            <a:endParaRPr lang="es-SV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3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CFA59-F037-4EC2-B8D5-CD2D4B317708}" type="slidenum">
              <a:rPr lang="es-SV" smtClean="0">
                <a:solidFill>
                  <a:prstClr val="black"/>
                </a:solidFill>
              </a:rPr>
              <a:pPr/>
              <a:t>5</a:t>
            </a:fld>
            <a:endParaRPr lang="es-SV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76130" y="8838168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0" tIns="46625" rIns="93250" bIns="46625" anchor="b"/>
          <a:lstStyle/>
          <a:p>
            <a:pPr algn="r" defTabSz="932920" eaLnBrk="1" hangingPunct="1"/>
            <a:fld id="{C4B61540-09F1-4DA3-B63E-948DC6D9569E}" type="slidenum">
              <a:rPr lang="es-ES" sz="1200">
                <a:solidFill>
                  <a:prstClr val="black"/>
                </a:solidFill>
                <a:latin typeface="Arial" charset="0"/>
              </a:rPr>
              <a:pPr algn="r" defTabSz="932920" eaLnBrk="1" hangingPunct="1"/>
              <a:t>6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366804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76130" y="8838168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0" tIns="46625" rIns="93250" bIns="46625" anchor="b"/>
          <a:lstStyle/>
          <a:p>
            <a:pPr algn="r" defTabSz="932920" eaLnBrk="1" hangingPunct="1"/>
            <a:fld id="{C4B61540-09F1-4DA3-B63E-948DC6D9569E}" type="slidenum">
              <a:rPr lang="es-ES" sz="1200">
                <a:solidFill>
                  <a:prstClr val="black"/>
                </a:solidFill>
                <a:latin typeface="Arial" charset="0"/>
              </a:rPr>
              <a:pPr algn="r" defTabSz="932920" eaLnBrk="1" hangingPunct="1"/>
              <a:t>11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219212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76130" y="8838168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0" tIns="46625" rIns="93250" bIns="46625" anchor="b"/>
          <a:lstStyle/>
          <a:p>
            <a:pPr algn="r" defTabSz="932920" eaLnBrk="1" hangingPunct="1"/>
            <a:fld id="{C4B61540-09F1-4DA3-B63E-948DC6D9569E}" type="slidenum">
              <a:rPr lang="es-ES" sz="1200">
                <a:solidFill>
                  <a:prstClr val="black"/>
                </a:solidFill>
                <a:latin typeface="Arial" charset="0"/>
              </a:rPr>
              <a:pPr algn="r" defTabSz="932920" eaLnBrk="1" hangingPunct="1"/>
              <a:t>12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305577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76130" y="8838168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0" tIns="46625" rIns="93250" bIns="46625" anchor="b"/>
          <a:lstStyle/>
          <a:p>
            <a:pPr algn="r" defTabSz="932920" eaLnBrk="1" hangingPunct="1"/>
            <a:fld id="{C4B61540-09F1-4DA3-B63E-948DC6D9569E}" type="slidenum">
              <a:rPr lang="es-ES" sz="1200">
                <a:solidFill>
                  <a:prstClr val="black"/>
                </a:solidFill>
                <a:latin typeface="Arial" charset="0"/>
              </a:rPr>
              <a:pPr algn="r" defTabSz="932920" eaLnBrk="1" hangingPunct="1"/>
              <a:t>13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589628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76130" y="8838168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0" tIns="46625" rIns="93250" bIns="46625" anchor="b"/>
          <a:lstStyle/>
          <a:p>
            <a:pPr algn="r" defTabSz="932920" eaLnBrk="1" hangingPunct="1"/>
            <a:fld id="{C4B61540-09F1-4DA3-B63E-948DC6D9569E}" type="slidenum">
              <a:rPr lang="es-ES" sz="1200">
                <a:solidFill>
                  <a:prstClr val="black"/>
                </a:solidFill>
                <a:latin typeface="Arial" charset="0"/>
              </a:rPr>
              <a:pPr algn="r" defTabSz="932920" eaLnBrk="1" hangingPunct="1"/>
              <a:t>14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2230652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76130" y="8838168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0" tIns="46625" rIns="93250" bIns="46625" anchor="b"/>
          <a:lstStyle/>
          <a:p>
            <a:pPr algn="r" defTabSz="932920" eaLnBrk="1" hangingPunct="1"/>
            <a:fld id="{C4B61540-09F1-4DA3-B63E-948DC6D9569E}" type="slidenum">
              <a:rPr lang="es-ES" sz="1200">
                <a:solidFill>
                  <a:prstClr val="black"/>
                </a:solidFill>
                <a:latin typeface="Arial" charset="0"/>
              </a:rPr>
              <a:pPr algn="r" defTabSz="932920" eaLnBrk="1" hangingPunct="1"/>
              <a:t>15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324373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6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9 Rectángulo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4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9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22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0223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729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61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0223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7397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9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8857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70697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0223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8295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022350"/>
            <a:ext cx="2057400" cy="5103813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022350"/>
            <a:ext cx="6019800" cy="5103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6332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de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es-ES" sz="2800"/>
            </a:lvl1pPr>
            <a:lvl2pPr latinLnBrk="0">
              <a:defRPr lang="es-ES" sz="2400"/>
            </a:lvl2pPr>
            <a:lvl3pPr latinLnBrk="0">
              <a:defRPr lang="es-ES" sz="2000"/>
            </a:lvl3pPr>
            <a:lvl4pPr latinLnBrk="0">
              <a:defRPr lang="es-ES" sz="1800"/>
            </a:lvl4pPr>
            <a:lvl5pPr latinLnBrk="0">
              <a:defRPr lang="es-ES" sz="18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es-ES" sz="2800"/>
            </a:lvl1pPr>
            <a:lvl2pPr latinLnBrk="0">
              <a:defRPr lang="es-ES" sz="2400"/>
            </a:lvl2pPr>
            <a:lvl3pPr latinLnBrk="0">
              <a:defRPr lang="es-ES" sz="2000"/>
            </a:lvl3pPr>
            <a:lvl4pPr latinLnBrk="0">
              <a:defRPr lang="es-ES" sz="1800"/>
            </a:lvl4pPr>
            <a:lvl5pPr latinLnBrk="0">
              <a:defRPr lang="es-ES" sz="18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286338-6604-4B5D-B5F7-3DA45776A0DA}" type="datetimeFigureOut">
              <a:rPr lang="es-ES"/>
              <a:pPr>
                <a:defRPr/>
              </a:pPr>
              <a:t>29/04/2015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5B0C525-32BD-4A90-B798-D1254AD7CD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99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0223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SV" noProof="0" smtClean="0"/>
          </a:p>
        </p:txBody>
      </p:sp>
    </p:spTree>
    <p:extLst>
      <p:ext uri="{BB962C8B-B14F-4D97-AF65-F5344CB8AC3E}">
        <p14:creationId xmlns:p14="http://schemas.microsoft.com/office/powerpoint/2010/main" val="2129651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0223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SV" noProof="0" smtClean="0"/>
          </a:p>
        </p:txBody>
      </p:sp>
    </p:spTree>
    <p:extLst>
      <p:ext uri="{BB962C8B-B14F-4D97-AF65-F5344CB8AC3E}">
        <p14:creationId xmlns:p14="http://schemas.microsoft.com/office/powerpoint/2010/main" val="2145554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0223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64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8DC5C8-6C87-4FD7-9351-AF1F90D3B73B}" type="datetimeFigureOut">
              <a:rPr lang="es-ES"/>
              <a:pPr>
                <a:defRPr/>
              </a:pPr>
              <a:t>29/04/2015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F3D4471-AC68-4BDD-A177-238E9A8A8D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2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59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Pentágono"/>
          <p:cNvSpPr/>
          <p:nvPr userDrawn="1"/>
        </p:nvSpPr>
        <p:spPr>
          <a:xfrm>
            <a:off x="0" y="0"/>
            <a:ext cx="9144000" cy="10656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SV" sz="24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8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9FBC-E976-4D68-B7C1-3C841FBE11F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29/04/2015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0F6C-5B66-4438-9DFF-7D15530DF704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Master-E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Rectángulo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140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C0933-7E9E-4FB8-A5AD-D420661CCC3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29/04/2015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2574F-3376-4251-AF1C-1DF63BFF98BA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Master-E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Rectángulo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635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aster-E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139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961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4" r:id="rId2"/>
    <p:sldLayoutId id="2147483767" r:id="rId3"/>
    <p:sldLayoutId id="2147483760" r:id="rId4"/>
    <p:sldLayoutId id="2147483805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SV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3B3B404-47F5-4EA7-95E4-8FF30BF5013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29/04/2015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DE7DE837-009A-4E7D-A310-89E56508A714}" type="slidenum">
              <a:rPr lang="es-SV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6 Imagen" descr="Master-Esp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62 Pentágono"/>
          <p:cNvSpPr/>
          <p:nvPr userDrawn="1"/>
        </p:nvSpPr>
        <p:spPr>
          <a:xfrm>
            <a:off x="0" y="0"/>
            <a:ext cx="9144000" cy="10656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SV" sz="24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6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F5A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F5A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F5A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F5A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F5A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BF5A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BF5A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BF5A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BF5A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4C6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C6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C6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C6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C6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C6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C6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C6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C6F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ortad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4 CuadroTexto"/>
          <p:cNvSpPr txBox="1">
            <a:spLocks noChangeArrowheads="1"/>
          </p:cNvSpPr>
          <p:nvPr/>
        </p:nvSpPr>
        <p:spPr bwMode="auto">
          <a:xfrm>
            <a:off x="381000" y="673100"/>
            <a:ext cx="678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8BAA27"/>
                </a:solidFill>
                <a:latin typeface="Book Antiqua" pitchFamily="18" charset="0"/>
              </a:rPr>
              <a:t> </a:t>
            </a:r>
            <a:r>
              <a:rPr lang="en-US" sz="3200" b="1" dirty="0">
                <a:solidFill>
                  <a:srgbClr val="8BAA27"/>
                </a:solidFill>
                <a:latin typeface="Book Antiqua" pitchFamily="18" charset="0"/>
              </a:rPr>
              <a:t/>
            </a:r>
            <a:br>
              <a:rPr lang="en-US" sz="3200" b="1" dirty="0">
                <a:solidFill>
                  <a:srgbClr val="8BAA27"/>
                </a:solidFill>
                <a:latin typeface="Book Antiqua" pitchFamily="18" charset="0"/>
              </a:rPr>
            </a:br>
            <a:endParaRPr lang="en-US" sz="3200" b="1" dirty="0">
              <a:solidFill>
                <a:srgbClr val="8BAA27"/>
              </a:solidFill>
              <a:latin typeface="Book Antiqua" pitchFamily="18" charset="0"/>
            </a:endParaRPr>
          </a:p>
        </p:txBody>
      </p:sp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101955" y="4841461"/>
            <a:ext cx="892899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es-SV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Hacia un Marco Integrado de Políticas </a:t>
            </a:r>
            <a:br>
              <a:rPr lang="es-SV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s-SV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para la Restauración en El Salvador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s-SV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Foro Suelos y Paisajes, 30 de Abril de 2015</a:t>
            </a:r>
            <a:br>
              <a:rPr lang="es-SV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es-SV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9 Imagen" descr="prismalogo-completo-tran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3151" y="548680"/>
            <a:ext cx="3315033" cy="13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5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Programa Nacional de Restauración de Ecosistemas y Paisajes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8" y="1822019"/>
            <a:ext cx="5486400" cy="3551197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6084168" y="2276872"/>
            <a:ext cx="283123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SV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Componentes: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16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Transformación gradual de prácticas negativas en la agricultura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16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Restauración y conservación de ecosistemas críticos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16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Sinergia entre infraestructura física e infraestructura natural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Plan de Agricultura Familiar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59175"/>
              </p:ext>
            </p:extLst>
          </p:nvPr>
        </p:nvGraphicFramePr>
        <p:xfrm>
          <a:off x="251520" y="1286768"/>
          <a:ext cx="3600400" cy="17101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200"/>
                <a:gridCol w="792088"/>
                <a:gridCol w="1008112"/>
              </a:tblGrid>
              <a:tr h="342037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Tipo de agricultura</a:t>
                      </a:r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Familias</a:t>
                      </a:r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Porcentaje</a:t>
                      </a:r>
                      <a:endParaRPr lang="es-SV" sz="14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Subsistencia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325,044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82%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Familiar comercial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65,431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16%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Mano de obra asalariada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5,113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2%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Total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395,588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b="1" dirty="0" smtClean="0">
                          <a:solidFill>
                            <a:srgbClr val="004C6F"/>
                          </a:solidFill>
                        </a:rPr>
                        <a:t>100%</a:t>
                      </a:r>
                      <a:endParaRPr lang="es-SV" sz="12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3973016" y="1268760"/>
            <a:ext cx="4847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14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Mayor parte de recursos se destina a la entrega de paquetes agrícolas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14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2013-2014: 562,877 paquetes (400,000 fertilizantes + semilla certificada de maíz; 162,877 semilla mejorada de frijol)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14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29,721 familias beneficiadas con temas de manejo de recursos naturales (7.5%)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52369"/>
            <a:ext cx="2634044" cy="15433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58562"/>
            <a:ext cx="3076374" cy="15641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44" y="3717032"/>
            <a:ext cx="1813084" cy="238744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524328" y="3861048"/>
            <a:ext cx="1507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SV" sz="1400" dirty="0" smtClean="0">
                <a:solidFill>
                  <a:srgbClr val="004C6F"/>
                </a:solidFill>
                <a:latin typeface="Arial" panose="020B0604020202020204" pitchFamily="34" charset="0"/>
              </a:rPr>
              <a:t>Necesidad de revertir las prácticas agrícolas para lograr la sostenibilidad ambiental y enfrentar el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26102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Paisajes y Agricultura: Las Dinámicas Territoriales</a:t>
            </a:r>
          </a:p>
        </p:txBody>
      </p:sp>
      <p:pic>
        <p:nvPicPr>
          <p:cNvPr id="14" name="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778" r="2214" b="2767"/>
          <a:stretch/>
        </p:blipFill>
        <p:spPr bwMode="auto">
          <a:xfrm>
            <a:off x="467544" y="1124743"/>
            <a:ext cx="8212598" cy="5239418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11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Restauración como Apuesta de País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39552" y="1340768"/>
            <a:ext cx="813690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Integración de sectores y actores, a nivel nacional y territorial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Proceso de largo plazo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Restauración como pilar de una nueva economía rural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Seguridad alimentaria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Diversificación productiva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Empleo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Encadenamientos productivos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Resiliencia y adaptación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20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Restauración requiere: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Reforma de los derechos de tenencia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Transformaciones institucionales a distintas escalas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Marco global favorable de incentivos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Despliegue intensivo en conocimientos e innovaciones</a:t>
            </a:r>
            <a:endParaRPr lang="es-SV" b="1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9552" y="1251332"/>
            <a:ext cx="8136904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SV" sz="20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Reforma de los derechos de tenencia</a:t>
            </a:r>
          </a:p>
          <a:p>
            <a:pPr>
              <a:spcBef>
                <a:spcPts val="600"/>
              </a:spcBef>
            </a:pP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Impulsar un marco de políticas públicas, arreglos institucionales e instrumentos que: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Permitan que los agricultores sin tierra puedan acceder a períodos de arrendamiento para aprovechar los beneficios de la restauración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Faciliten la creación de un marco regulador orientado al buen manejo de la tierra arrendada y no arrendada</a:t>
            </a:r>
          </a:p>
          <a:p>
            <a:pPr>
              <a:spcBef>
                <a:spcPts val="1800"/>
              </a:spcBef>
            </a:pPr>
            <a:r>
              <a:rPr lang="es-SV" sz="20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Transformaciones institucionales a distintas escalas</a:t>
            </a:r>
            <a:endParaRPr lang="es-SV" sz="2000" b="1" dirty="0">
              <a:solidFill>
                <a:srgbClr val="BF5A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s-SV" b="1" dirty="0">
                <a:solidFill>
                  <a:srgbClr val="004C6F"/>
                </a:solidFill>
                <a:latin typeface="Arial" panose="020B0604020202020204" pitchFamily="34" charset="0"/>
              </a:rPr>
              <a:t>Promover procesos locales-territoriales de restauración, sustentadas y articuladas con las necesidades y apuestas de cada </a:t>
            </a: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territorio: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Fortalecimiento de las organizaciones, capacidades y recursos del territorio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Construcción de visiones y planes de acción a nivel territorial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Mayor articulación nacional-territorial</a:t>
            </a:r>
          </a:p>
        </p:txBody>
      </p:sp>
      <p:sp>
        <p:nvSpPr>
          <p:cNvPr id="8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Restauración como Apuesta de País</a:t>
            </a:r>
          </a:p>
        </p:txBody>
      </p:sp>
    </p:spTree>
    <p:extLst>
      <p:ext uri="{BB962C8B-B14F-4D97-AF65-F5344CB8AC3E}">
        <p14:creationId xmlns:p14="http://schemas.microsoft.com/office/powerpoint/2010/main" val="13356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9552" y="1124744"/>
            <a:ext cx="8136904" cy="538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SV" sz="20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Marco global favorable de incentivos</a:t>
            </a:r>
          </a:p>
          <a:p>
            <a:pPr>
              <a:spcBef>
                <a:spcPts val="600"/>
              </a:spcBef>
            </a:pPr>
            <a:r>
              <a:rPr lang="es-SV" b="1" dirty="0">
                <a:solidFill>
                  <a:srgbClr val="004C6F"/>
                </a:solidFill>
                <a:latin typeface="Arial" panose="020B0604020202020204" pitchFamily="34" charset="0"/>
              </a:rPr>
              <a:t>Diseñar e implementar esquemas de incentivos y compensación que se vinculen con objetivos de desarrollo </a:t>
            </a:r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territorial: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Restauración como propuesta productiva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Incentivos individuales y colectivos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Orientación a resultados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Mayores capacidades de adaptación y </a:t>
            </a:r>
            <a:r>
              <a:rPr lang="es-SV" sz="16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mitigación</a:t>
            </a:r>
          </a:p>
          <a:p>
            <a:pPr>
              <a:spcBef>
                <a:spcPts val="1800"/>
              </a:spcBef>
            </a:pPr>
            <a:r>
              <a:rPr lang="es-SV" sz="20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Despliegue intensivo en conocimientos e innovaciones </a:t>
            </a:r>
            <a:endParaRPr lang="es-SV" sz="2000" b="1" dirty="0">
              <a:solidFill>
                <a:srgbClr val="BF5A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s-SV" b="1" dirty="0">
                <a:solidFill>
                  <a:srgbClr val="004C6F"/>
                </a:solidFill>
                <a:latin typeface="Arial" panose="020B0604020202020204" pitchFamily="34" charset="0"/>
              </a:rPr>
              <a:t>Desarrollar un sistema de innovación intensivo en conocimientos sobre restauración, arraigado territorialmente:</a:t>
            </a:r>
            <a:endParaRPr lang="es-SV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Plataforma de conocimiento con instancias públicas y privadas actuando de manera integrada y complementaria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Soporte técnico y modalidades de capacitación para </a:t>
            </a:r>
            <a:r>
              <a:rPr lang="es-SV" sz="16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la transformación </a:t>
            </a: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masiva de prácticas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Sistema nacional de extensionistas locales</a:t>
            </a:r>
          </a:p>
          <a:p>
            <a:pPr marL="800100" lvl="1" indent="-342900">
              <a:spcBef>
                <a:spcPts val="400"/>
              </a:spcBef>
              <a:buFont typeface="+mj-lt"/>
              <a:buAutoNum type="alphaLcParenR"/>
            </a:pPr>
            <a:r>
              <a:rPr lang="es-SV" sz="1600" b="1" dirty="0">
                <a:solidFill>
                  <a:srgbClr val="004C6F"/>
                </a:solidFill>
                <a:latin typeface="Arial" panose="020B0604020202020204" pitchFamily="34" charset="0"/>
              </a:rPr>
              <a:t>Conocimiento sobre las dimensiones de derechos, económicas, sociales e institucionales de la restauración</a:t>
            </a:r>
          </a:p>
        </p:txBody>
      </p:sp>
      <p:sp>
        <p:nvSpPr>
          <p:cNvPr id="8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Restauración como Apuesta de País</a:t>
            </a:r>
          </a:p>
        </p:txBody>
      </p:sp>
    </p:spTree>
    <p:extLst>
      <p:ext uri="{BB962C8B-B14F-4D97-AF65-F5344CB8AC3E}">
        <p14:creationId xmlns:p14="http://schemas.microsoft.com/office/powerpoint/2010/main" val="13991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742951"/>
            <a:ext cx="8712968" cy="1109985"/>
          </a:xfrm>
        </p:spPr>
        <p:txBody>
          <a:bodyPr/>
          <a:lstStyle/>
          <a:p>
            <a:r>
              <a:rPr lang="es-SV" sz="3000" dirty="0" smtClean="0">
                <a:solidFill>
                  <a:srgbClr val="B04717"/>
                </a:solidFill>
                <a:cs typeface="Arial" pitchFamily="34" charset="0"/>
              </a:rPr>
              <a:t>¡¡¡ La restauración abre un nuevo sendero para el desarrollo rural territorial bajo en carbono !!!</a:t>
            </a:r>
            <a:endParaRPr lang="es-SV" sz="3000" dirty="0">
              <a:solidFill>
                <a:srgbClr val="B04717"/>
              </a:solidFill>
              <a:cs typeface="Arial" pitchFamily="34" charset="0"/>
            </a:endParaRPr>
          </a:p>
        </p:txBody>
      </p:sp>
      <p:sp>
        <p:nvSpPr>
          <p:cNvPr id="57" name="8 Rectángulo"/>
          <p:cNvSpPr/>
          <p:nvPr/>
        </p:nvSpPr>
        <p:spPr>
          <a:xfrm>
            <a:off x="2555776" y="5282044"/>
            <a:ext cx="4076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spc="100" dirty="0" smtClean="0">
                <a:solidFill>
                  <a:srgbClr val="004C6F"/>
                </a:solidFill>
                <a:latin typeface="+mj-lt"/>
                <a:cs typeface="Arial" pitchFamily="34" charset="0"/>
              </a:rPr>
              <a:t>www.prisma.org.sv</a:t>
            </a:r>
          </a:p>
        </p:txBody>
      </p:sp>
      <p:pic>
        <p:nvPicPr>
          <p:cNvPr id="58" name="9 Imagen" descr="prism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12" y="4742882"/>
            <a:ext cx="1799792" cy="486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3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1054532"/>
            <a:ext cx="8229600" cy="5326796"/>
          </a:xfrm>
          <a:prstGeom prst="rect">
            <a:avLst/>
          </a:prstGeom>
        </p:spPr>
      </p:pic>
      <p:sp>
        <p:nvSpPr>
          <p:cNvPr id="7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El Salvador: Mapa de Cobertura Arbórea</a:t>
            </a:r>
          </a:p>
        </p:txBody>
      </p:sp>
    </p:spTree>
    <p:extLst>
      <p:ext uri="{BB962C8B-B14F-4D97-AF65-F5344CB8AC3E}">
        <p14:creationId xmlns:p14="http://schemas.microsoft.com/office/powerpoint/2010/main" val="41123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1054532"/>
            <a:ext cx="8229600" cy="5326796"/>
          </a:xfrm>
          <a:prstGeom prst="rect">
            <a:avLst/>
          </a:prstGeom>
        </p:spPr>
      </p:pic>
      <p:sp>
        <p:nvSpPr>
          <p:cNvPr id="10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El Salvador: Mapa de Cobertura Arbórea y Cafetales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4600" y="76200"/>
            <a:ext cx="4038600" cy="769938"/>
          </a:xfrm>
          <a:prstGeom prst="rect">
            <a:avLst/>
          </a:prstGeom>
          <a:solidFill>
            <a:srgbClr val="C7C713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95000"/>
                  </a:prstClr>
                </a:solidFill>
                <a:cs typeface="Calibri" pitchFamily="34" charset="0"/>
              </a:rPr>
              <a:t>What is PRISMA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El Salvador: </a:t>
            </a: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Usos </a:t>
            </a: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del </a:t>
            </a: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Suelo (Agricultura y Ganadería)</a:t>
            </a:r>
            <a:endParaRPr lang="es-SV" sz="2400" b="1" dirty="0" smtClean="0">
              <a:solidFill>
                <a:prstClr val="white"/>
              </a:solidFill>
              <a:latin typeface="Book Antiqua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1054532"/>
            <a:ext cx="8229600" cy="53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4600" y="76200"/>
            <a:ext cx="4038600" cy="769938"/>
          </a:xfrm>
          <a:prstGeom prst="rect">
            <a:avLst/>
          </a:prstGeom>
          <a:solidFill>
            <a:srgbClr val="C7C713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95000"/>
                  </a:prstClr>
                </a:solidFill>
                <a:cs typeface="Calibri" pitchFamily="34" charset="0"/>
              </a:rPr>
              <a:t>What is PRISMA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El Salvador: Usos del </a:t>
            </a: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Suelo y Extensión </a:t>
            </a: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de Fincas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57984119"/>
              </p:ext>
            </p:extLst>
          </p:nvPr>
        </p:nvGraphicFramePr>
        <p:xfrm>
          <a:off x="1340569" y="1196975"/>
          <a:ext cx="6327775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6" name="Hoja de cálculo" r:id="rId4" imgW="9039106" imgH="4076726" progId="Excel.Sheet.8">
                  <p:embed/>
                </p:oleObj>
              </mc:Choice>
              <mc:Fallback>
                <p:oleObj name="Hoja de cálculo" r:id="rId4" imgW="9039106" imgH="4076726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569" y="1196975"/>
                        <a:ext cx="6327775" cy="285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74236"/>
              </p:ext>
            </p:extLst>
          </p:nvPr>
        </p:nvGraphicFramePr>
        <p:xfrm>
          <a:off x="251520" y="4311104"/>
          <a:ext cx="3672408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3445"/>
                <a:gridCol w="1468963"/>
              </a:tblGrid>
              <a:tr h="370840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Extensión de fincas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Porcentaje</a:t>
                      </a:r>
                      <a:endParaRPr lang="es-SV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400" b="1" dirty="0" smtClean="0">
                          <a:solidFill>
                            <a:srgbClr val="004C6F"/>
                          </a:solidFill>
                        </a:rPr>
                        <a:t>Menos de 1 ha</a:t>
                      </a:r>
                      <a:endParaRPr lang="es-SV" sz="14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rgbClr val="004C6F"/>
                          </a:solidFill>
                        </a:rPr>
                        <a:t>68%</a:t>
                      </a:r>
                      <a:endParaRPr lang="es-SV" sz="14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400" b="1" dirty="0" smtClean="0">
                          <a:solidFill>
                            <a:srgbClr val="004C6F"/>
                          </a:solidFill>
                        </a:rPr>
                        <a:t>Entre 1 y 4 ha</a:t>
                      </a:r>
                      <a:endParaRPr lang="es-SV" sz="14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rgbClr val="004C6F"/>
                          </a:solidFill>
                        </a:rPr>
                        <a:t>24%</a:t>
                      </a:r>
                      <a:endParaRPr lang="es-SV" sz="14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400" b="1" dirty="0" smtClean="0">
                          <a:solidFill>
                            <a:srgbClr val="004C6F"/>
                          </a:solidFill>
                        </a:rPr>
                        <a:t>Entre 4 y 10</a:t>
                      </a:r>
                      <a:r>
                        <a:rPr lang="es-SV" sz="1400" b="1" baseline="0" dirty="0" smtClean="0">
                          <a:solidFill>
                            <a:srgbClr val="004C6F"/>
                          </a:solidFill>
                        </a:rPr>
                        <a:t> ha</a:t>
                      </a:r>
                      <a:endParaRPr lang="es-SV" sz="14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rgbClr val="004C6F"/>
                          </a:solidFill>
                        </a:rPr>
                        <a:t>4%</a:t>
                      </a:r>
                      <a:endParaRPr lang="es-SV" sz="14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400" b="1" dirty="0" smtClean="0">
                          <a:solidFill>
                            <a:srgbClr val="004C6F"/>
                          </a:solidFill>
                        </a:rPr>
                        <a:t>Más de 10 ha</a:t>
                      </a:r>
                      <a:endParaRPr lang="es-SV" sz="14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rgbClr val="004C6F"/>
                          </a:solidFill>
                        </a:rPr>
                        <a:t>4%</a:t>
                      </a:r>
                      <a:endParaRPr lang="es-SV" sz="1400" b="1" dirty="0">
                        <a:solidFill>
                          <a:srgbClr val="004C6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Conector recto 12"/>
          <p:cNvCxnSpPr/>
          <p:nvPr/>
        </p:nvCxnSpPr>
        <p:spPr>
          <a:xfrm>
            <a:off x="4067944" y="4725144"/>
            <a:ext cx="0" cy="720080"/>
          </a:xfrm>
          <a:prstGeom prst="line">
            <a:avLst/>
          </a:prstGeom>
          <a:ln w="38100">
            <a:solidFill>
              <a:srgbClr val="004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5076056" y="4725144"/>
            <a:ext cx="0" cy="1080120"/>
          </a:xfrm>
          <a:prstGeom prst="line">
            <a:avLst/>
          </a:prstGeom>
          <a:ln w="38100">
            <a:solidFill>
              <a:srgbClr val="004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191412" y="4859868"/>
            <a:ext cx="81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92%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199524" y="5012268"/>
            <a:ext cx="81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96%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156176" y="4725144"/>
            <a:ext cx="2612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SV" sz="16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¡¡¡ De los casi 400 mil productores, más de la mitad no cuenta con tierra propia !!!</a:t>
            </a:r>
          </a:p>
        </p:txBody>
      </p:sp>
    </p:spTree>
    <p:extLst>
      <p:ext uri="{BB962C8B-B14F-4D97-AF65-F5344CB8AC3E}">
        <p14:creationId xmlns:p14="http://schemas.microsoft.com/office/powerpoint/2010/main" val="17786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Impactos de Eventos Extremos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1"/>
          <a:stretch/>
        </p:blipFill>
        <p:spPr>
          <a:xfrm>
            <a:off x="6860412" y="1276883"/>
            <a:ext cx="2104076" cy="13600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"/>
          <a:stretch/>
        </p:blipFill>
        <p:spPr>
          <a:xfrm>
            <a:off x="1928252" y="1283709"/>
            <a:ext cx="1851660" cy="13532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80" y="1276883"/>
            <a:ext cx="2103120" cy="1367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9" y="3457453"/>
            <a:ext cx="2287039" cy="12676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86" y="3488830"/>
            <a:ext cx="2283922" cy="15243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74" y="3483013"/>
            <a:ext cx="2283922" cy="13861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18224"/>
            <a:ext cx="2287039" cy="149109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5496" y="1196752"/>
            <a:ext cx="18207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Impactos</a:t>
            </a:r>
          </a:p>
          <a:p>
            <a:pPr algn="ctr"/>
            <a:r>
              <a:rPr lang="es-SV" sz="14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Total</a:t>
            </a:r>
            <a:endParaRPr lang="es-SV" sz="1400" b="1" dirty="0">
              <a:solidFill>
                <a:srgbClr val="BF5A00"/>
              </a:solidFill>
              <a:latin typeface="Arial" panose="020B0604020202020204" pitchFamily="34" charset="0"/>
            </a:endParaRPr>
          </a:p>
          <a:p>
            <a:pPr algn="ctr"/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$ 1,267 M</a:t>
            </a:r>
          </a:p>
          <a:p>
            <a:pPr algn="ctr"/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6% del PIB</a:t>
            </a:r>
          </a:p>
          <a:p>
            <a:pPr algn="ctr"/>
            <a:r>
              <a:rPr lang="es-SV" sz="14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Agricultura</a:t>
            </a:r>
          </a:p>
          <a:p>
            <a:pPr algn="ctr"/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$ 144 M</a:t>
            </a:r>
            <a:endParaRPr lang="es-SV" b="1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907704" y="2730986"/>
            <a:ext cx="1923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>Nov. 2009</a:t>
            </a:r>
            <a:b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</a:br>
            <a: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>Baja Presión E96/Ida</a:t>
            </a:r>
            <a:endParaRPr lang="es-SV" sz="1000" b="1" dirty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 algn="ctr"/>
            <a:r>
              <a:rPr lang="es-SV" sz="10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Récord de 6 horas (350 mm)</a:t>
            </a:r>
            <a:endParaRPr lang="es-SV" sz="1000" b="1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269080" y="2730986"/>
            <a:ext cx="2103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>Mayo 2010</a:t>
            </a:r>
            <a:b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</a:br>
            <a: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>Tormenta Tropical Agatha</a:t>
            </a:r>
            <a:endParaRPr lang="es-SV" sz="1000" b="1" dirty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 algn="ctr"/>
            <a:r>
              <a:rPr lang="es-SV" sz="10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Récord de 24 horas (483 mm)</a:t>
            </a:r>
            <a:endParaRPr lang="es-SV" sz="1000" b="1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861368" y="2730986"/>
            <a:ext cx="21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>Octubre 2011</a:t>
            </a:r>
            <a:b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</a:br>
            <a: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>Tormenta Tropical 12E</a:t>
            </a:r>
            <a:endParaRPr lang="es-SV" sz="1000" b="1" dirty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 algn="ctr"/>
            <a:r>
              <a:rPr lang="es-SV" sz="10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Récords: Duración (10 días); Acumulado (1,513 mm)</a:t>
            </a:r>
            <a:endParaRPr lang="es-SV" sz="1000" b="1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51252" y="5085184"/>
            <a:ext cx="2108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Sequía</a:t>
            </a:r>
          </a:p>
          <a:p>
            <a:pPr algn="ctr">
              <a:spcBef>
                <a:spcPts val="600"/>
              </a:spcBef>
            </a:pPr>
            <a:r>
              <a:rPr lang="es-SV" sz="1000" b="1" dirty="0">
                <a:solidFill>
                  <a:srgbClr val="8BAA27"/>
                </a:solidFill>
                <a:latin typeface="Arial" panose="020B0604020202020204" pitchFamily="34" charset="0"/>
              </a:rPr>
              <a:t>Del 4 de julio </a:t>
            </a:r>
            <a: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/>
            </a:r>
            <a:b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</a:br>
            <a:r>
              <a:rPr lang="es-SV" sz="10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>al </a:t>
            </a:r>
            <a:r>
              <a:rPr lang="es-SV" sz="1000" b="1" dirty="0">
                <a:solidFill>
                  <a:srgbClr val="8BAA27"/>
                </a:solidFill>
                <a:latin typeface="Arial" panose="020B0604020202020204" pitchFamily="34" charset="0"/>
              </a:rPr>
              <a:t>3 de agosto 2014</a:t>
            </a:r>
          </a:p>
          <a:p>
            <a:pPr algn="ctr">
              <a:spcBef>
                <a:spcPts val="600"/>
              </a:spcBef>
            </a:pPr>
            <a:r>
              <a:rPr lang="es-SV" sz="1000" b="1" dirty="0">
                <a:solidFill>
                  <a:srgbClr val="004C6F"/>
                </a:solidFill>
                <a:latin typeface="Arial" panose="020B0604020202020204" pitchFamily="34" charset="0"/>
              </a:rPr>
              <a:t>30 días consecutivos in lluvia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703580" y="5085184"/>
            <a:ext cx="26128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SV" sz="14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Pérdidas y daños por sequía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SV" sz="11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4 millones de quintales de maíz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SV" sz="11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45 mil quintales de frijol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SV" sz="11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$ 70.1 millones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SV" sz="11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96,016 manzanas de tierra afectadas</a:t>
            </a:r>
            <a:endParaRPr lang="es-SV" sz="1100" b="1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Escenarios de Aptitud para la Producción de Café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655938" cy="16110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98114"/>
            <a:ext cx="3655938" cy="161100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98314"/>
            <a:ext cx="3655938" cy="1611006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4263420" y="1412776"/>
            <a:ext cx="4701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Actual</a:t>
            </a:r>
          </a:p>
          <a:p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Temperatura media anual: 21.6 °C</a:t>
            </a:r>
          </a:p>
          <a:p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Zonas óptimas: Entre 700 y 1,700 msnm</a:t>
            </a:r>
            <a:endParaRPr lang="es-SV" b="1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263420" y="3204845"/>
            <a:ext cx="47010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Al 2020</a:t>
            </a:r>
          </a:p>
          <a:p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Aumento de 1.1 °C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263420" y="5005045"/>
            <a:ext cx="4868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Al 2050</a:t>
            </a:r>
          </a:p>
          <a:p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Aumento de 2.1 °C</a:t>
            </a:r>
          </a:p>
          <a:p>
            <a:r>
              <a:rPr lang="es-SV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Zonas óptimas: Entre 1,200 y 1,700 msnm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519113" y="1485330"/>
            <a:ext cx="8229600" cy="467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004C6F"/>
              </a:buClr>
            </a:pPr>
            <a:r>
              <a:rPr lang="es-SV" sz="2000" b="1" dirty="0" smtClean="0">
                <a:solidFill>
                  <a:srgbClr val="004C6F"/>
                </a:solidFill>
                <a:latin typeface="Arial" charset="0"/>
                <a:cs typeface="Arial" charset="0"/>
              </a:rPr>
              <a:t>Esfuerzos previos de conservación y manejo de recursos naturales:</a:t>
            </a:r>
            <a:endParaRPr lang="es-SV" sz="2000" b="1" dirty="0">
              <a:solidFill>
                <a:srgbClr val="004C6F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004C6F"/>
              </a:buClr>
              <a:buFont typeface="+mj-lt"/>
              <a:buAutoNum type="alphaLcParenR"/>
            </a:pPr>
            <a:r>
              <a:rPr lang="es-SV" sz="1800" b="1" dirty="0" smtClean="0">
                <a:solidFill>
                  <a:srgbClr val="004C6F"/>
                </a:solidFill>
                <a:latin typeface="Arial" charset="0"/>
                <a:cs typeface="Arial" charset="0"/>
              </a:rPr>
              <a:t>Vinculados a proyectos específicos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004C6F"/>
              </a:buClr>
              <a:buFont typeface="+mj-lt"/>
              <a:buAutoNum type="alphaLcParenR"/>
            </a:pPr>
            <a:r>
              <a:rPr lang="es-SV" sz="1800" b="1" dirty="0" smtClean="0">
                <a:solidFill>
                  <a:srgbClr val="004C6F"/>
                </a:solidFill>
                <a:latin typeface="Arial" charset="0"/>
                <a:cs typeface="Arial" charset="0"/>
              </a:rPr>
              <a:t>Períodos de tiempo limitados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004C6F"/>
              </a:buClr>
              <a:buFont typeface="+mj-lt"/>
              <a:buAutoNum type="alphaLcParenR"/>
            </a:pPr>
            <a:r>
              <a:rPr lang="es-SV" sz="1800" b="1" dirty="0" smtClean="0">
                <a:solidFill>
                  <a:srgbClr val="004C6F"/>
                </a:solidFill>
                <a:latin typeface="Arial" charset="0"/>
                <a:cs typeface="Arial" charset="0"/>
              </a:rPr>
              <a:t>Poca articulación con el marco de políticas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004C6F"/>
              </a:buClr>
              <a:buFont typeface="+mj-lt"/>
              <a:buAutoNum type="alphaLcParenR"/>
            </a:pPr>
            <a:r>
              <a:rPr lang="es-SV" sz="1800" b="1" dirty="0" smtClean="0">
                <a:solidFill>
                  <a:srgbClr val="004C6F"/>
                </a:solidFill>
                <a:latin typeface="Arial" charset="0"/>
                <a:cs typeface="Arial" charset="0"/>
              </a:rPr>
              <a:t>Alta dependencia de cooperación internacional</a:t>
            </a:r>
            <a:endParaRPr lang="es-SV" sz="1800" b="1" dirty="0">
              <a:solidFill>
                <a:srgbClr val="004C6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004C6F"/>
              </a:buClr>
            </a:pPr>
            <a:r>
              <a:rPr lang="es-SV" sz="2000" b="1" dirty="0" smtClean="0">
                <a:solidFill>
                  <a:srgbClr val="004C6F"/>
                </a:solidFill>
                <a:latin typeface="Arial" charset="0"/>
                <a:cs typeface="Arial" charset="0"/>
              </a:rPr>
              <a:t>Institucionalidad sectorial fragmentada, con débil capacidad y poca presencia territorial</a:t>
            </a:r>
            <a:endParaRPr lang="es-SV" sz="2000" b="1" dirty="0">
              <a:solidFill>
                <a:srgbClr val="004C6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004C6F"/>
              </a:buClr>
            </a:pPr>
            <a:r>
              <a:rPr lang="es-SV" sz="2000" b="1" dirty="0" smtClean="0">
                <a:solidFill>
                  <a:srgbClr val="004C6F"/>
                </a:solidFill>
                <a:latin typeface="Arial" charset="0"/>
                <a:cs typeface="Arial" charset="0"/>
              </a:rPr>
              <a:t>Marco de políticas e incentivos que promueven prácticas degradantes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004C6F"/>
              </a:buClr>
            </a:pPr>
            <a:r>
              <a:rPr lang="es-SV" sz="2000" b="1" dirty="0" smtClean="0">
                <a:solidFill>
                  <a:srgbClr val="004C6F"/>
                </a:solidFill>
                <a:latin typeface="Arial" charset="0"/>
                <a:cs typeface="Arial" charset="0"/>
              </a:rPr>
              <a:t>Sistemas públicos de investigación y extensión debilitados</a:t>
            </a:r>
            <a:endParaRPr lang="es-SV" sz="2000" b="1" dirty="0">
              <a:solidFill>
                <a:srgbClr val="004C6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El Salvador como </a:t>
            </a: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Caso Límite</a:t>
            </a:r>
            <a:endParaRPr lang="es-SV" sz="2400" b="1" dirty="0" smtClean="0">
              <a:solidFill>
                <a:prstClr val="white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 eaLnBrk="1" hangingPunct="1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prstClr val="white"/>
                </a:solidFill>
                <a:latin typeface="Book Antiqua" pitchFamily="18" charset="0"/>
              </a:rPr>
              <a:t>Políticas, Estrategias e Iniciativas Nacionales de Respuesta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323528" y="2852936"/>
            <a:ext cx="8640960" cy="1440160"/>
            <a:chOff x="323528" y="2924944"/>
            <a:chExt cx="8064896" cy="1440160"/>
          </a:xfrm>
        </p:grpSpPr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1320789654"/>
                </p:ext>
              </p:extLst>
            </p:nvPr>
          </p:nvGraphicFramePr>
          <p:xfrm>
            <a:off x="323528" y="2924944"/>
            <a:ext cx="8064896" cy="14401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7" name="Grupo 6"/>
            <p:cNvGrpSpPr/>
            <p:nvPr/>
          </p:nvGrpSpPr>
          <p:grpSpPr>
            <a:xfrm>
              <a:off x="539552" y="3284984"/>
              <a:ext cx="7416824" cy="720000"/>
              <a:chOff x="467544" y="3284984"/>
              <a:chExt cx="7416824" cy="720000"/>
            </a:xfrm>
          </p:grpSpPr>
          <p:sp>
            <p:nvSpPr>
              <p:cNvPr id="15" name="Rectángulo 14"/>
              <p:cNvSpPr/>
              <p:nvPr/>
            </p:nvSpPr>
            <p:spPr>
              <a:xfrm>
                <a:off x="1475656" y="3284984"/>
                <a:ext cx="964731" cy="720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ángulo 15"/>
              <p:cNvSpPr/>
              <p:nvPr/>
            </p:nvSpPr>
            <p:spPr>
              <a:xfrm>
                <a:off x="1519037" y="3284984"/>
                <a:ext cx="964731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82880" rIns="0" bIns="1828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800" b="1" kern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2010</a:t>
                </a:r>
                <a:endParaRPr lang="es-SV" sz="1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2599157" y="3284984"/>
                <a:ext cx="964731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82880" rIns="0" bIns="1828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800" b="1" kern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2011</a:t>
                </a:r>
                <a:endParaRPr lang="es-SV" sz="1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3679277" y="3284984"/>
                <a:ext cx="964731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82880" rIns="0" bIns="1828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800" b="1" kern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2012</a:t>
                </a:r>
                <a:endParaRPr lang="es-SV" sz="1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4759397" y="3284984"/>
                <a:ext cx="964731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82880" rIns="0" bIns="1828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800" b="1" kern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es-SV" sz="1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5839517" y="3284984"/>
                <a:ext cx="964731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82880" rIns="0" bIns="1828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800" b="1" kern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  <a:endParaRPr lang="es-SV" sz="1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6919637" y="3284984"/>
                <a:ext cx="964731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82880" rIns="0" bIns="1828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800" b="1" kern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  <a:endParaRPr lang="es-SV" sz="1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467544" y="3284984"/>
                <a:ext cx="964731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82880" rIns="0" bIns="1828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800" b="1" kern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2009</a:t>
                </a:r>
                <a:endParaRPr lang="es-SV" sz="1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2" name="Conector recto 11"/>
          <p:cNvCxnSpPr/>
          <p:nvPr/>
        </p:nvCxnSpPr>
        <p:spPr>
          <a:xfrm>
            <a:off x="827584" y="1844824"/>
            <a:ext cx="0" cy="1440160"/>
          </a:xfrm>
          <a:prstGeom prst="line">
            <a:avLst/>
          </a:prstGeom>
          <a:ln w="38100">
            <a:solidFill>
              <a:srgbClr val="8BA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979712" y="1844824"/>
            <a:ext cx="0" cy="1440160"/>
          </a:xfrm>
          <a:prstGeom prst="line">
            <a:avLst/>
          </a:prstGeom>
          <a:ln w="38100">
            <a:solidFill>
              <a:srgbClr val="8BA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3131840" y="1124744"/>
            <a:ext cx="0" cy="2160240"/>
          </a:xfrm>
          <a:prstGeom prst="line">
            <a:avLst/>
          </a:prstGeom>
          <a:ln w="38100">
            <a:solidFill>
              <a:srgbClr val="8BA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4283968" y="1412776"/>
            <a:ext cx="0" cy="1872208"/>
          </a:xfrm>
          <a:prstGeom prst="line">
            <a:avLst/>
          </a:prstGeom>
          <a:ln w="38100">
            <a:solidFill>
              <a:srgbClr val="8BA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5436096" y="1772816"/>
            <a:ext cx="0" cy="1512168"/>
          </a:xfrm>
          <a:prstGeom prst="line">
            <a:avLst/>
          </a:prstGeom>
          <a:ln w="38100">
            <a:solidFill>
              <a:srgbClr val="8BA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6588224" y="1412776"/>
            <a:ext cx="0" cy="1872208"/>
          </a:xfrm>
          <a:prstGeom prst="line">
            <a:avLst/>
          </a:prstGeom>
          <a:ln w="38100">
            <a:solidFill>
              <a:srgbClr val="8BA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1979712" y="3861048"/>
            <a:ext cx="0" cy="1440160"/>
          </a:xfrm>
          <a:prstGeom prst="line">
            <a:avLst/>
          </a:prstGeom>
          <a:ln w="38100">
            <a:solidFill>
              <a:srgbClr val="8BA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3131840" y="3861048"/>
            <a:ext cx="0" cy="1440160"/>
          </a:xfrm>
          <a:prstGeom prst="line">
            <a:avLst/>
          </a:prstGeom>
          <a:ln w="38100">
            <a:solidFill>
              <a:srgbClr val="8BA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4283968" y="3861048"/>
            <a:ext cx="0" cy="2232248"/>
          </a:xfrm>
          <a:prstGeom prst="line">
            <a:avLst/>
          </a:prstGeom>
          <a:ln w="38100">
            <a:solidFill>
              <a:srgbClr val="8BA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5436096" y="3861048"/>
            <a:ext cx="0" cy="2376264"/>
          </a:xfrm>
          <a:prstGeom prst="line">
            <a:avLst/>
          </a:prstGeom>
          <a:ln w="38100">
            <a:solidFill>
              <a:srgbClr val="8BA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6588224" y="3861048"/>
            <a:ext cx="0" cy="1368152"/>
          </a:xfrm>
          <a:prstGeom prst="line">
            <a:avLst/>
          </a:prstGeom>
          <a:ln w="38100">
            <a:solidFill>
              <a:srgbClr val="8BA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807036" y="1772816"/>
            <a:ext cx="10286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75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Decreto 63</a:t>
            </a:r>
            <a:endParaRPr lang="es-SV" sz="750" dirty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CONASAN</a:t>
            </a:r>
            <a:r>
              <a:rPr lang="es-SV" sz="75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s-SV" sz="75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COTSAN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1959164" y="1772816"/>
            <a:ext cx="1172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004C6F"/>
                </a:solidFill>
                <a:latin typeface="Arial" panose="020B0604020202020204" pitchFamily="34" charset="0"/>
              </a:rPr>
              <a:t>Plan Quinquenal de Desarrollo 2010-2014</a:t>
            </a:r>
          </a:p>
          <a:p>
            <a:pPr>
              <a:spcBef>
                <a:spcPts val="0"/>
              </a:spcBef>
            </a:pPr>
            <a:endParaRPr lang="es-SV" sz="800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004C6F"/>
                </a:solidFill>
                <a:latin typeface="Arial" panose="020B0604020202020204" pitchFamily="34" charset="0"/>
              </a:rPr>
              <a:t>Política Energética Nacional 2010-2024</a:t>
            </a:r>
            <a:endParaRPr lang="es-SV" sz="800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3111292" y="1052736"/>
            <a:ext cx="1172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Estrategia MOP:</a:t>
            </a:r>
          </a:p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DACCGER</a:t>
            </a: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Política Nacional </a:t>
            </a:r>
            <a:br>
              <a:rPr lang="es-SV" sz="800" b="1" dirty="0" smtClean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s-SV" sz="8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de SAN 2011-2015</a:t>
            </a: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MINED:</a:t>
            </a:r>
          </a:p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Decretos 714 y 715</a:t>
            </a: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4263420" y="1340768"/>
            <a:ext cx="1172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Programa Integral de Sostenibilidad </a:t>
            </a:r>
            <a:br>
              <a:rPr lang="es-SV" sz="800" b="1" dirty="0" smtClean="0">
                <a:solidFill>
                  <a:srgbClr val="004C6F"/>
                </a:solidFill>
                <a:latin typeface="Arial" panose="020B0604020202020204" pitchFamily="34" charset="0"/>
              </a:rPr>
            </a:br>
            <a:r>
              <a:rPr lang="es-SV" sz="8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Fiscal y Adaptación</a:t>
            </a: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004C6F"/>
                </a:solidFill>
                <a:latin typeface="Arial" panose="020B0604020202020204" pitchFamily="34" charset="0"/>
              </a:rPr>
              <a:t>Plan de Desarrollo </a:t>
            </a:r>
            <a:br>
              <a:rPr lang="es-SV" sz="800" dirty="0" smtClean="0">
                <a:solidFill>
                  <a:srgbClr val="004C6F"/>
                </a:solidFill>
                <a:latin typeface="Arial" panose="020B0604020202020204" pitchFamily="34" charset="0"/>
              </a:rPr>
            </a:br>
            <a:r>
              <a:rPr lang="es-SV" sz="800" dirty="0" smtClean="0">
                <a:solidFill>
                  <a:srgbClr val="004C6F"/>
                </a:solidFill>
                <a:latin typeface="Arial" panose="020B0604020202020204" pitchFamily="34" charset="0"/>
              </a:rPr>
              <a:t>de Energías Renovables</a:t>
            </a:r>
            <a:endParaRPr lang="es-SV" sz="800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415548" y="1700808"/>
            <a:ext cx="1172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004C6F"/>
                </a:solidFill>
                <a:latin typeface="Arial" panose="020B0604020202020204" pitchFamily="34" charset="0"/>
              </a:rPr>
              <a:t>Comité Interinstitucional de Financiamiento Climático</a:t>
            </a: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Plan de Educación Frente al Cambio Climático y GIR</a:t>
            </a: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567676" y="1340768"/>
            <a:ext cx="1172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Gabinete de Sustentabilidad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7719804" y="2025715"/>
            <a:ext cx="117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00B0F0"/>
                </a:solidFill>
                <a:latin typeface="Arial" panose="020B0604020202020204" pitchFamily="34" charset="0"/>
              </a:rPr>
              <a:t>Ley de SAN</a:t>
            </a:r>
          </a:p>
          <a:p>
            <a:pPr>
              <a:spcBef>
                <a:spcPts val="0"/>
              </a:spcBef>
            </a:pPr>
            <a:endParaRPr lang="es-SV" sz="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00B0F0"/>
                </a:solidFill>
                <a:latin typeface="Arial" panose="020B0604020202020204" pitchFamily="34" charset="0"/>
              </a:rPr>
              <a:t>Actualización</a:t>
            </a:r>
            <a:br>
              <a:rPr lang="es-SV" sz="800" dirty="0" smtClean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s-SV" sz="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PNSA</a:t>
            </a:r>
            <a:endParaRPr lang="es-SV" sz="8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959164" y="4869160"/>
            <a:ext cx="1172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>Programa Nacional de Reducción de Riesgos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3111292" y="4437112"/>
            <a:ext cx="1172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Consulta Pública</a:t>
            </a:r>
            <a:b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</a:b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PNMA</a:t>
            </a: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Lanzamiento </a:t>
            </a:r>
            <a:br>
              <a:rPr lang="es-SV" sz="800" b="1" dirty="0" smtClean="0">
                <a:solidFill>
                  <a:srgbClr val="BF5A00"/>
                </a:solidFill>
                <a:latin typeface="Arial" panose="020B0604020202020204" pitchFamily="34" charset="0"/>
              </a:rPr>
            </a:br>
            <a:r>
              <a:rPr lang="es-SV" sz="8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del PAF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4263420" y="3995479"/>
            <a:ext cx="1172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>Aprobación PNMA</a:t>
            </a: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Estrategia de </a:t>
            </a:r>
            <a:br>
              <a:rPr lang="es-SV" sz="800" b="1" dirty="0" smtClean="0">
                <a:solidFill>
                  <a:srgbClr val="BF5A00"/>
                </a:solidFill>
                <a:latin typeface="Arial" panose="020B0604020202020204" pitchFamily="34" charset="0"/>
              </a:rPr>
            </a:br>
            <a:r>
              <a:rPr lang="es-SV" sz="8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Cambio Climático </a:t>
            </a:r>
            <a:br>
              <a:rPr lang="es-SV" sz="800" b="1" dirty="0" smtClean="0">
                <a:solidFill>
                  <a:srgbClr val="BF5A00"/>
                </a:solidFill>
                <a:latin typeface="Arial" panose="020B0604020202020204" pitchFamily="34" charset="0"/>
              </a:rPr>
            </a:br>
            <a:r>
              <a:rPr lang="es-SV" sz="8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del Sector Agropecuario</a:t>
            </a: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Estrategia Nacional </a:t>
            </a:r>
            <a:b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</a:b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de REDD+</a:t>
            </a: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>Lanzamiento del PREP</a:t>
            </a:r>
            <a:endParaRPr lang="es-SV" sz="800" b="1" dirty="0" smtClean="0">
              <a:solidFill>
                <a:srgbClr val="BF5A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5415548" y="3995479"/>
            <a:ext cx="11726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ENMA:</a:t>
            </a:r>
          </a:p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Cambio Climático</a:t>
            </a:r>
          </a:p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Biodiversidad</a:t>
            </a:r>
          </a:p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Recursos Hídricos</a:t>
            </a:r>
          </a:p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Saneamiento Ambiental</a:t>
            </a:r>
          </a:p>
          <a:p>
            <a:pPr>
              <a:spcBef>
                <a:spcPts val="0"/>
              </a:spcBef>
            </a:pPr>
            <a:endParaRPr lang="es-SV" sz="800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Comité Interinstitucional de CC: MH, MAG, MARN, MOPTVDU</a:t>
            </a:r>
          </a:p>
          <a:p>
            <a:pPr>
              <a:spcBef>
                <a:spcPts val="0"/>
              </a:spcBef>
            </a:pPr>
            <a:endParaRPr lang="es-SV" sz="800" dirty="0" smtClean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dirty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dirty="0" smtClean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Segunda Comunicación de Cambio Climático</a:t>
            </a:r>
            <a:endParaRPr lang="es-SV" sz="800" dirty="0" smtClean="0">
              <a:solidFill>
                <a:srgbClr val="BF5A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6567676" y="4005064"/>
            <a:ext cx="1172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Construcción del PPNCC</a:t>
            </a:r>
          </a:p>
          <a:p>
            <a:pPr>
              <a:spcBef>
                <a:spcPts val="0"/>
              </a:spcBef>
            </a:pPr>
            <a:endParaRPr lang="es-SV" sz="800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Ampliación del PREP</a:t>
            </a:r>
          </a:p>
          <a:p>
            <a:pPr>
              <a:spcBef>
                <a:spcPts val="0"/>
              </a:spcBef>
            </a:pPr>
            <a:endParaRPr lang="es-SV" sz="800" dirty="0" smtClean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SV" sz="800" dirty="0">
              <a:solidFill>
                <a:srgbClr val="8BAA27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dirty="0" smtClean="0">
                <a:solidFill>
                  <a:srgbClr val="8BAA27"/>
                </a:solidFill>
                <a:latin typeface="Arial" panose="020B0604020202020204" pitchFamily="34" charset="0"/>
              </a:rPr>
              <a:t>Incorporación del MARN al Gabinete Económico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7719804" y="4342745"/>
            <a:ext cx="1172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s-SV" sz="800" b="1" dirty="0">
                <a:solidFill>
                  <a:srgbClr val="BF5A00"/>
                </a:solidFill>
                <a:latin typeface="Arial" panose="020B0604020202020204" pitchFamily="34" charset="0"/>
              </a:rPr>
              <a:t>Construcción de la Política de Cambio Climático del Sector Agropecuario</a:t>
            </a:r>
          </a:p>
          <a:p>
            <a:pPr>
              <a:spcBef>
                <a:spcPts val="0"/>
              </a:spcBef>
            </a:pPr>
            <a:endParaRPr lang="es-SV" sz="800" b="1" dirty="0" smtClean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800" b="1" dirty="0" smtClean="0">
                <a:solidFill>
                  <a:srgbClr val="8BAA27"/>
                </a:solidFill>
                <a:latin typeface="Arial" panose="020B0604020202020204" pitchFamily="34" charset="0"/>
              </a:rPr>
              <a:t>Lanzamiento del PPNCC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tilla-cursos de forma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plantilla-cursos de formación</Template>
  <TotalTime>3285</TotalTime>
  <Words>871</Words>
  <Application>Microsoft Office PowerPoint</Application>
  <PresentationFormat>Presentación en pantalla (4:3)</PresentationFormat>
  <Paragraphs>225</Paragraphs>
  <Slides>16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plantilla-cursos de formación</vt:lpstr>
      <vt:lpstr>Tema de Office</vt:lpstr>
      <vt:lpstr>Default Design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¡¡¡ La restauración abre un nuevo sendero para el desarrollo rural territorial bajo en carbono !!!</vt:lpstr>
    </vt:vector>
  </TitlesOfParts>
  <Company>Fundación PRISMA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Aquí</dc:title>
  <dc:creator>Silvia Gutierrez</dc:creator>
  <cp:lastModifiedBy>Nelson Cuéllar</cp:lastModifiedBy>
  <cp:revision>335</cp:revision>
  <cp:lastPrinted>2015-04-29T22:55:48Z</cp:lastPrinted>
  <dcterms:created xsi:type="dcterms:W3CDTF">2010-07-13T15:57:27Z</dcterms:created>
  <dcterms:modified xsi:type="dcterms:W3CDTF">2015-04-29T23:09:03Z</dcterms:modified>
</cp:coreProperties>
</file>