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5" r:id="rId4"/>
  </p:sldMasterIdLst>
  <p:notesMasterIdLst>
    <p:notesMasterId r:id="rId30"/>
  </p:notesMasterIdLst>
  <p:sldIdLst>
    <p:sldId id="277" r:id="rId5"/>
    <p:sldId id="278" r:id="rId6"/>
    <p:sldId id="257" r:id="rId7"/>
    <p:sldId id="258" r:id="rId8"/>
    <p:sldId id="279" r:id="rId9"/>
    <p:sldId id="280" r:id="rId10"/>
    <p:sldId id="281" r:id="rId11"/>
    <p:sldId id="282" r:id="rId12"/>
    <p:sldId id="270" r:id="rId13"/>
    <p:sldId id="271" r:id="rId14"/>
    <p:sldId id="259" r:id="rId15"/>
    <p:sldId id="272" r:id="rId16"/>
    <p:sldId id="267" r:id="rId17"/>
    <p:sldId id="273" r:id="rId18"/>
    <p:sldId id="262" r:id="rId19"/>
    <p:sldId id="263" r:id="rId20"/>
    <p:sldId id="275" r:id="rId21"/>
    <p:sldId id="260" r:id="rId22"/>
    <p:sldId id="264" r:id="rId23"/>
    <p:sldId id="265" r:id="rId24"/>
    <p:sldId id="261" r:id="rId25"/>
    <p:sldId id="284" r:id="rId26"/>
    <p:sldId id="285" r:id="rId27"/>
    <p:sldId id="283" r:id="rId28"/>
    <p:sldId id="266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A50021"/>
    <a:srgbClr val="003300"/>
    <a:srgbClr val="A7E2FF"/>
    <a:srgbClr val="7EE4F2"/>
    <a:srgbClr val="A7FFC4"/>
    <a:srgbClr val="00684D"/>
    <a:srgbClr val="66FFFF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12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zelaya\Documents\01%20Trabajo\Capitales2%20con%20calculo%20de%20are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Desarrollo de capitales 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6038539419843073"/>
          <c:y val="0.15748087012528184"/>
          <c:w val="0.67072700301172605"/>
          <c:h val="0.75031644030581035"/>
        </c:manualLayout>
      </c:layout>
      <c:radarChart>
        <c:radarStyle val="marker"/>
        <c:varyColors val="0"/>
        <c:ser>
          <c:idx val="0"/>
          <c:order val="0"/>
          <c:tx>
            <c:strRef>
              <c:f>Sheet1!$A$1:$A$8</c:f>
              <c:strCache>
                <c:ptCount val="1"/>
                <c:pt idx="0">
                  <c:v>1. Humano 2. Social 3. Natural 4. Tecnológico 5. Financiero 6. Infraestructura 7. Cultural 8. Político/institucional </c:v>
                </c:pt>
              </c:strCache>
            </c:strRef>
          </c:tx>
          <c:cat>
            <c:strRef>
              <c:f>Sheet1!$A$1:$A$8</c:f>
              <c:strCache>
                <c:ptCount val="8"/>
                <c:pt idx="0">
                  <c:v>1. Humano</c:v>
                </c:pt>
                <c:pt idx="1">
                  <c:v>2. Social</c:v>
                </c:pt>
                <c:pt idx="2">
                  <c:v>3. Natural</c:v>
                </c:pt>
                <c:pt idx="3">
                  <c:v>4. Tecnológico</c:v>
                </c:pt>
                <c:pt idx="4">
                  <c:v>5. Financiero</c:v>
                </c:pt>
                <c:pt idx="5">
                  <c:v>6. Infraestructura</c:v>
                </c:pt>
                <c:pt idx="6">
                  <c:v>7. Cultural</c:v>
                </c:pt>
                <c:pt idx="7">
                  <c:v>8. Político/institucional </c:v>
                </c:pt>
              </c:strCache>
            </c:strRef>
          </c:cat>
          <c:val>
            <c:numRef>
              <c:f>Sheet1!$B$1:$B$8</c:f>
              <c:numCache>
                <c:formatCode>0%</c:formatCode>
                <c:ptCount val="8"/>
                <c:pt idx="0">
                  <c:v>0.5</c:v>
                </c:pt>
                <c:pt idx="1">
                  <c:v>0.5</c:v>
                </c:pt>
                <c:pt idx="2">
                  <c:v>0.6</c:v>
                </c:pt>
                <c:pt idx="3">
                  <c:v>0.5</c:v>
                </c:pt>
                <c:pt idx="4">
                  <c:v>0.3</c:v>
                </c:pt>
                <c:pt idx="5">
                  <c:v>0.4</c:v>
                </c:pt>
                <c:pt idx="6">
                  <c:v>0.35</c:v>
                </c:pt>
                <c:pt idx="7">
                  <c:v>0.4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40920864"/>
        <c:axId val="140921424"/>
      </c:radarChart>
      <c:catAx>
        <c:axId val="140920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0921424"/>
        <c:crosses val="autoZero"/>
        <c:auto val="1"/>
        <c:lblAlgn val="ctr"/>
        <c:lblOffset val="100"/>
        <c:noMultiLvlLbl val="0"/>
      </c:catAx>
      <c:valAx>
        <c:axId val="140921424"/>
        <c:scaling>
          <c:orientation val="minMax"/>
        </c:scaling>
        <c:delete val="0"/>
        <c:axPos val="l"/>
        <c:majorGridlines/>
        <c:numFmt formatCode="0%" sourceLinked="1"/>
        <c:majorTickMark val="cross"/>
        <c:minorTickMark val="none"/>
        <c:tickLblPos val="nextTo"/>
        <c:crossAx val="140920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CC0FDD-E38E-48D7-AAB9-1FEC58E83D8E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397043-A600-4FD9-9C3A-CB103D5B91C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84593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62EC24-ADE1-425F-8C03-28D90CD40D77}" type="slidenum">
              <a:rPr lang="es-ES" altLang="es-HN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</a:t>
            </a:fld>
            <a:endParaRPr lang="es-ES" altLang="es-HN">
              <a:solidFill>
                <a:prstClr val="black"/>
              </a:solidFill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HN" smtClean="0"/>
          </a:p>
        </p:txBody>
      </p:sp>
    </p:spTree>
    <p:extLst>
      <p:ext uri="{BB962C8B-B14F-4D97-AF65-F5344CB8AC3E}">
        <p14:creationId xmlns:p14="http://schemas.microsoft.com/office/powerpoint/2010/main" val="3410849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B6DD7C1-A6C0-4C0E-A5D2-3AE8BAF1A6A4}" type="slidenum">
              <a:rPr lang="es-ES" altLang="es-HN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6</a:t>
            </a:fld>
            <a:endParaRPr lang="es-ES" altLang="es-HN">
              <a:solidFill>
                <a:prstClr val="black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HN" smtClean="0"/>
          </a:p>
        </p:txBody>
      </p:sp>
    </p:spTree>
    <p:extLst>
      <p:ext uri="{BB962C8B-B14F-4D97-AF65-F5344CB8AC3E}">
        <p14:creationId xmlns:p14="http://schemas.microsoft.com/office/powerpoint/2010/main" val="38936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8613801-DDFA-4A11-9DCA-2DE1ED4E5765}" type="slidenum">
              <a:rPr lang="es-ES" altLang="es-HN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7</a:t>
            </a:fld>
            <a:endParaRPr lang="es-ES" altLang="es-HN">
              <a:solidFill>
                <a:prstClr val="black"/>
              </a:solidFill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HN" smtClean="0"/>
          </a:p>
        </p:txBody>
      </p:sp>
    </p:spTree>
    <p:extLst>
      <p:ext uri="{BB962C8B-B14F-4D97-AF65-F5344CB8AC3E}">
        <p14:creationId xmlns:p14="http://schemas.microsoft.com/office/powerpoint/2010/main" val="2291929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8B800A5-FCA2-4DE0-8737-3F4AB2CBE963}" type="slidenum">
              <a:rPr lang="es-ES" altLang="es-HN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8</a:t>
            </a:fld>
            <a:endParaRPr lang="es-ES" altLang="es-HN">
              <a:solidFill>
                <a:prstClr val="black"/>
              </a:solidFill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s-MX" altLang="es-HN" smtClean="0"/>
          </a:p>
        </p:txBody>
      </p:sp>
    </p:spTree>
    <p:extLst>
      <p:ext uri="{BB962C8B-B14F-4D97-AF65-F5344CB8AC3E}">
        <p14:creationId xmlns:p14="http://schemas.microsoft.com/office/powerpoint/2010/main" val="2204724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397043-A600-4FD9-9C3A-CB103D5B91C6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64793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861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267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9243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9791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106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8898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43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45904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4249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6280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022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111777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1640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90011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6099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erpointm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121025"/>
            <a:ext cx="6934200" cy="917575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Mistral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191000"/>
            <a:ext cx="6477000" cy="8382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/>
              <a:t>© 2009 Comunidad de Aprendizaje y Conocimiento - CUENCAS-SV. </a:t>
            </a:r>
            <a:r>
              <a:rPr lang="es-ES" err="1"/>
              <a:t>All</a:t>
            </a:r>
            <a:r>
              <a:rPr lang="es-ES"/>
              <a:t> </a:t>
            </a:r>
            <a:r>
              <a:rPr lang="es-ES" err="1"/>
              <a:t>rights</a:t>
            </a:r>
            <a:r>
              <a:rPr lang="es-ES"/>
              <a:t> </a:t>
            </a:r>
            <a:r>
              <a:rPr lang="es-ES" err="1"/>
              <a:t>reserved</a:t>
            </a:r>
            <a:r>
              <a:rPr lang="es-ES"/>
              <a:t>.  </a:t>
            </a:r>
            <a:endParaRPr lang="en-US"/>
          </a:p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3719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297911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10697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88981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14371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445904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4249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32071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62806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28022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11640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790011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6099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1234D-0270-40E9-B610-5900FAF151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17436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8D062-94EF-4945-A69A-857824F5CF7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4025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8B8D0E-935F-4613-8B64-E961930987C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446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E551C6-DA3B-4366-9287-CE7ED558EF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6584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1765A6-FC89-46C6-A804-18A3005438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527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71632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C8FB5-2335-4E79-B490-FAB8CB24761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0746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3CDD5-69CC-4184-B1AC-9E2EC8680C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2947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226C4-5F02-4DFF-85D3-15A98F2676A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612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23B103-765A-4181-8255-DB15D3F3BB0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876135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5ACAA-32C7-4300-B742-AE5C8D4C209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130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C5C0A-D7FA-44D9-8DAF-F264228A21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6949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ítulo y texto e imágenes prediseñad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imágenes prediseñadas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82E5FD-A71C-4F70-9DDA-80A7E7F4CE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572368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ítulo y ta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abla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4972-A726-4E10-8978-65F897A3696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5603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EB4BE-FCF6-4063-AF5C-A1FB930D60F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74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9DF3C-D23B-429B-90AB-C2EFEE679E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66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120794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ítulo, 2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4 Marcador de texto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6081-6B0A-414F-B796-057AF4D7AD7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0423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ítulo, objetos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A6CDE4-6546-4231-A21D-33C02A0AFA7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0163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Powerpointmain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3121025"/>
            <a:ext cx="6934200" cy="917575"/>
          </a:xfrm>
        </p:spPr>
        <p:txBody>
          <a:bodyPr>
            <a:noAutofit/>
          </a:bodyPr>
          <a:lstStyle>
            <a:lvl1pPr algn="l">
              <a:defRPr sz="4400">
                <a:solidFill>
                  <a:schemeClr val="tx1"/>
                </a:solidFill>
                <a:latin typeface="Mistral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71800" y="4191000"/>
            <a:ext cx="6477000" cy="8382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rgbClr val="00B05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s-ES">
                <a:solidFill>
                  <a:srgbClr val="000000"/>
                </a:solidFill>
              </a:rPr>
              <a:t>© 2009 Comunidad de Aprendizaje y Conocimiento - CUENCAS-SV. </a:t>
            </a:r>
            <a:r>
              <a:rPr lang="es-ES" err="1">
                <a:solidFill>
                  <a:srgbClr val="000000"/>
                </a:solidFill>
              </a:rPr>
              <a:t>All</a:t>
            </a:r>
            <a:r>
              <a:rPr lang="es-ES">
                <a:solidFill>
                  <a:srgbClr val="000000"/>
                </a:solidFill>
              </a:rPr>
              <a:t> </a:t>
            </a:r>
            <a:r>
              <a:rPr lang="es-ES" err="1">
                <a:solidFill>
                  <a:srgbClr val="000000"/>
                </a:solidFill>
              </a:rPr>
              <a:t>rights</a:t>
            </a:r>
            <a:r>
              <a:rPr lang="es-ES">
                <a:solidFill>
                  <a:srgbClr val="000000"/>
                </a:solidFill>
              </a:rPr>
              <a:t> </a:t>
            </a:r>
            <a:r>
              <a:rPr lang="es-ES" err="1">
                <a:solidFill>
                  <a:srgbClr val="000000"/>
                </a:solidFill>
              </a:rPr>
              <a:t>reserved</a:t>
            </a:r>
            <a:r>
              <a:rPr lang="es-ES">
                <a:solidFill>
                  <a:srgbClr val="000000"/>
                </a:solidFill>
              </a:rPr>
              <a:t>.  </a:t>
            </a:r>
            <a:endParaRPr lang="en-US">
              <a:solidFill>
                <a:srgbClr val="000000"/>
              </a:solidFill>
            </a:endParaRPr>
          </a:p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00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84900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997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3319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89917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1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7274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60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2AE345-CBE7-4C3C-9CE7-329032E42EA8}" type="datetimeFigureOut">
              <a:rPr lang="es-ES" smtClean="0"/>
              <a:t>22/07/2015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6679E-7810-47B7-AC26-051D0305DBEB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46037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HN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HN" smtClean="0"/>
              <a:t>Click to edit Master text styles</a:t>
            </a:r>
          </a:p>
          <a:p>
            <a:pPr lvl="1"/>
            <a:r>
              <a:rPr lang="es-ES" altLang="es-HN" smtClean="0"/>
              <a:t>Second level</a:t>
            </a:r>
          </a:p>
          <a:p>
            <a:pPr lvl="2"/>
            <a:r>
              <a:rPr lang="es-ES" altLang="es-HN" smtClean="0"/>
              <a:t>Third level</a:t>
            </a:r>
          </a:p>
          <a:p>
            <a:pPr lvl="3"/>
            <a:r>
              <a:rPr lang="es-ES" altLang="es-HN" smtClean="0"/>
              <a:t>Fourth level</a:t>
            </a:r>
          </a:p>
          <a:p>
            <a:pPr lvl="4"/>
            <a:r>
              <a:rPr lang="es-ES" altLang="es-HN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A8C5F65-00DF-4C50-AD46-ACCFDA2BB2B2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380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  <p:sldLayoutId id="2147483701" r:id="rId16"/>
    <p:sldLayoutId id="2147483702" r:id="rId17"/>
    <p:sldLayoutId id="2147483703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9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emf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5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slideLayout" Target="../slideLayouts/slideLayout25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7 Conector recto"/>
          <p:cNvCxnSpPr/>
          <p:nvPr/>
        </p:nvCxnSpPr>
        <p:spPr>
          <a:xfrm>
            <a:off x="3132138" y="712788"/>
            <a:ext cx="2879725" cy="0"/>
          </a:xfrm>
          <a:prstGeom prst="line">
            <a:avLst/>
          </a:prstGeom>
          <a:ln w="28575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9 Rectángulo"/>
          <p:cNvSpPr/>
          <p:nvPr/>
        </p:nvSpPr>
        <p:spPr>
          <a:xfrm>
            <a:off x="5867400" y="5516563"/>
            <a:ext cx="3103563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HN" sz="2000" b="1" i="1" dirty="0">
                <a:solidFill>
                  <a:schemeClr val="accent3">
                    <a:lumMod val="50000"/>
                  </a:schemeClr>
                </a:solidFill>
              </a:rPr>
              <a:t>Miguel H. Flores F.</a:t>
            </a:r>
          </a:p>
          <a:p>
            <a:pPr>
              <a:defRPr/>
            </a:pPr>
            <a:r>
              <a:rPr lang="es-HN" sz="2000" b="1" i="1" dirty="0" smtClean="0">
                <a:solidFill>
                  <a:schemeClr val="accent3">
                    <a:lumMod val="50000"/>
                  </a:schemeClr>
                </a:solidFill>
              </a:rPr>
              <a:t>Luis </a:t>
            </a:r>
            <a:r>
              <a:rPr lang="es-HN" sz="2000" b="1" i="1" dirty="0">
                <a:solidFill>
                  <a:schemeClr val="accent3">
                    <a:lumMod val="50000"/>
                  </a:schemeClr>
                </a:solidFill>
              </a:rPr>
              <a:t>Álvarez </a:t>
            </a:r>
            <a:r>
              <a:rPr lang="es-HN" sz="2000" b="1" i="1" dirty="0" err="1">
                <a:solidFill>
                  <a:schemeClr val="accent3">
                    <a:lumMod val="50000"/>
                  </a:schemeClr>
                </a:solidFill>
              </a:rPr>
              <a:t>Welchez</a:t>
            </a:r>
            <a:endParaRPr lang="es-HN" sz="2000" b="1" i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r>
              <a:rPr lang="es-HN" sz="2000" b="1" i="1" dirty="0">
                <a:solidFill>
                  <a:schemeClr val="accent3">
                    <a:lumMod val="50000"/>
                  </a:schemeClr>
                </a:solidFill>
              </a:rPr>
              <a:t>C</a:t>
            </a:r>
            <a:r>
              <a:rPr lang="es-HN" sz="2000" b="1" i="1" dirty="0" smtClean="0">
                <a:solidFill>
                  <a:schemeClr val="accent3">
                    <a:lumMod val="50000"/>
                  </a:schemeClr>
                </a:solidFill>
              </a:rPr>
              <a:t>arlos </a:t>
            </a:r>
            <a:r>
              <a:rPr lang="es-HN" sz="2000" b="1" i="1" dirty="0">
                <a:solidFill>
                  <a:schemeClr val="accent3">
                    <a:lumMod val="50000"/>
                  </a:schemeClr>
                </a:solidFill>
              </a:rPr>
              <a:t>Andrés Zelaya</a:t>
            </a:r>
          </a:p>
          <a:p>
            <a:pPr algn="r">
              <a:defRPr/>
            </a:pPr>
            <a:r>
              <a:rPr lang="es-HN" sz="2000" b="1" i="1" dirty="0" smtClean="0">
                <a:solidFill>
                  <a:schemeClr val="accent3">
                    <a:lumMod val="50000"/>
                  </a:schemeClr>
                </a:solidFill>
              </a:rPr>
              <a:t>                </a:t>
            </a:r>
            <a:endParaRPr lang="es-HN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076" name="2 Subtítulo"/>
          <p:cNvSpPr txBox="1">
            <a:spLocks/>
          </p:cNvSpPr>
          <p:nvPr/>
        </p:nvSpPr>
        <p:spPr bwMode="auto">
          <a:xfrm>
            <a:off x="3132138" y="4678363"/>
            <a:ext cx="489585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s-HN" altLang="es-HN" sz="2000" dirty="0"/>
              <a:t>San Salvador, </a:t>
            </a:r>
            <a:r>
              <a:rPr lang="es-HN" altLang="es-HN" sz="2000" dirty="0" smtClean="0"/>
              <a:t>15-16 </a:t>
            </a:r>
            <a:r>
              <a:rPr lang="es-HN" altLang="es-HN" sz="2000" dirty="0"/>
              <a:t>de julio de  2015.</a:t>
            </a:r>
          </a:p>
          <a:p>
            <a:pPr algn="ctr" eaLnBrk="1" hangingPunct="1">
              <a:buFontTx/>
              <a:buNone/>
            </a:pPr>
            <a:endParaRPr lang="es-HN" altLang="es-HN" sz="2000" dirty="0">
              <a:solidFill>
                <a:srgbClr val="00B050"/>
              </a:solidFill>
            </a:endParaRPr>
          </a:p>
        </p:txBody>
      </p:sp>
      <p:pic>
        <p:nvPicPr>
          <p:cNvPr id="3077" name="11 Imagen" descr="CRS_Email_Signature_Spanish (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68538" cy="1017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1 Título"/>
          <p:cNvSpPr>
            <a:spLocks noGrp="1"/>
          </p:cNvSpPr>
          <p:nvPr>
            <p:ph type="ctrTitle"/>
          </p:nvPr>
        </p:nvSpPr>
        <p:spPr>
          <a:xfrm>
            <a:off x="2771775" y="28575"/>
            <a:ext cx="2160588" cy="684213"/>
          </a:xfrm>
        </p:spPr>
        <p:txBody>
          <a:bodyPr/>
          <a:lstStyle/>
          <a:p>
            <a:r>
              <a:rPr lang="en-US" altLang="es-HN" dirty="0" smtClean="0">
                <a:solidFill>
                  <a:schemeClr val="bg1"/>
                </a:solidFill>
              </a:rPr>
              <a:t>Honduras </a:t>
            </a:r>
            <a:endParaRPr lang="es-ES_tradnl" altLang="es-HN" dirty="0" smtClean="0">
              <a:solidFill>
                <a:schemeClr val="bg1"/>
              </a:solidFill>
            </a:endParaRPr>
          </a:p>
        </p:txBody>
      </p:sp>
      <p:sp>
        <p:nvSpPr>
          <p:cNvPr id="3079" name="2 Subtítulo"/>
          <p:cNvSpPr>
            <a:spLocks noGrp="1"/>
          </p:cNvSpPr>
          <p:nvPr>
            <p:ph type="subTitle" idx="1"/>
          </p:nvPr>
        </p:nvSpPr>
        <p:spPr>
          <a:xfrm>
            <a:off x="1331913" y="1981200"/>
            <a:ext cx="7639050" cy="1371600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s-HN" altLang="es-HN" sz="3900" i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La gobernanza del cambio tecnológico en manejo sostenible e integral de suelos, agua y agricultura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609600" y="3734088"/>
            <a:ext cx="8534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SV" sz="2800" b="1" i="1" dirty="0">
                <a:latin typeface="Century Schoolbook" panose="02040604050505020304" pitchFamily="18" charset="0"/>
              </a:rPr>
              <a:t>Foro Articulando esfuerzos para el Corredor Seco Centroamericano</a:t>
            </a:r>
            <a:endParaRPr lang="es-ES_tradnl" sz="2800" b="1" dirty="0">
              <a:latin typeface="Century Schoolbook" panose="02040604050505020304" pitchFamily="18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2715418" y="755978"/>
            <a:ext cx="6303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HN" altLang="es-HN" sz="2800" dirty="0"/>
              <a:t>Programa de  Agua, Suelos y </a:t>
            </a:r>
            <a:r>
              <a:rPr lang="es-HN" altLang="es-HN" sz="2800" dirty="0" smtClean="0"/>
              <a:t>Agricultura</a:t>
            </a:r>
            <a:endParaRPr lang="es-HN" altLang="es-HN" sz="2800" dirty="0"/>
          </a:p>
        </p:txBody>
      </p:sp>
    </p:spTree>
    <p:extLst>
      <p:ext uri="{BB962C8B-B14F-4D97-AF65-F5344CB8AC3E}">
        <p14:creationId xmlns:p14="http://schemas.microsoft.com/office/powerpoint/2010/main" val="275683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ES" sz="3600" dirty="0" smtClean="0"/>
              <a:t>La investigación-extensión potencian el conocimiento y los recursos locales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52721"/>
            <a:ext cx="4038600" cy="35814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s-ES" sz="3200" b="1" dirty="0" smtClean="0"/>
              <a:t>Potencia las capacidades </a:t>
            </a:r>
            <a:r>
              <a:rPr lang="es-ES" sz="3200" b="1" dirty="0"/>
              <a:t>humanas locales</a:t>
            </a:r>
          </a:p>
          <a:p>
            <a:pPr marL="44958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dirty="0">
                <a:ea typeface="Calibri"/>
                <a:cs typeface="Times New Roman"/>
              </a:rPr>
              <a:t>El valor del conocimiento local</a:t>
            </a:r>
          </a:p>
          <a:p>
            <a:pPr marL="44958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dirty="0">
                <a:ea typeface="Calibri"/>
                <a:cs typeface="Times New Roman"/>
              </a:rPr>
              <a:t>Familia demostradora</a:t>
            </a:r>
          </a:p>
          <a:p>
            <a:pPr marL="44958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dirty="0">
                <a:ea typeface="Calibri"/>
                <a:cs typeface="Times New Roman"/>
              </a:rPr>
              <a:t>Formación de recurso </a:t>
            </a:r>
            <a:r>
              <a:rPr lang="es-ES" dirty="0" smtClean="0">
                <a:ea typeface="Calibri"/>
                <a:cs typeface="Times New Roman"/>
              </a:rPr>
              <a:t>humano</a:t>
            </a:r>
          </a:p>
          <a:p>
            <a:pPr marL="44958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s-ES" dirty="0" smtClean="0">
                <a:ea typeface="Calibri"/>
                <a:cs typeface="Times New Roman"/>
              </a:rPr>
              <a:t>Agricultores innovadores</a:t>
            </a:r>
            <a:endParaRPr lang="es-ES" dirty="0">
              <a:ea typeface="Calibri"/>
              <a:cs typeface="Times New Roman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720"/>
            <a:ext cx="4038600" cy="4525963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s-ES" sz="3200" b="1" dirty="0" smtClean="0"/>
              <a:t>Desarrolla </a:t>
            </a:r>
            <a:r>
              <a:rPr lang="es-ES" sz="3200" b="1" dirty="0"/>
              <a:t>y </a:t>
            </a:r>
            <a:r>
              <a:rPr lang="es-ES" sz="3200" b="1" dirty="0" smtClean="0"/>
              <a:t>fomenta los sistemas </a:t>
            </a:r>
            <a:r>
              <a:rPr lang="es-ES" sz="3200" b="1" dirty="0"/>
              <a:t>de producción</a:t>
            </a:r>
          </a:p>
          <a:p>
            <a:r>
              <a:rPr lang="es-ES" dirty="0"/>
              <a:t>Agroforestería</a:t>
            </a:r>
          </a:p>
          <a:p>
            <a:r>
              <a:rPr lang="es-ES" dirty="0"/>
              <a:t>Producción silvopastoril</a:t>
            </a:r>
          </a:p>
          <a:p>
            <a:r>
              <a:rPr lang="es-ES" dirty="0"/>
              <a:t>Huertos familiares</a:t>
            </a:r>
          </a:p>
          <a:p>
            <a:r>
              <a:rPr lang="es-ES" dirty="0"/>
              <a:t>Producción y procesamiento de café, cacao, etc.</a:t>
            </a:r>
          </a:p>
          <a:p>
            <a:r>
              <a:rPr lang="es-ES" dirty="0"/>
              <a:t>Producción de hortalizas con enfoque de cadena de valor</a:t>
            </a:r>
          </a:p>
          <a:p>
            <a:pPr marL="0" indent="0" algn="ctr">
              <a:spcAft>
                <a:spcPts val="1800"/>
              </a:spcAft>
              <a:buNone/>
            </a:pPr>
            <a:endParaRPr lang="es-E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5378244"/>
            <a:ext cx="1978332" cy="1483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El desarrollo de los medios de vida debe ser ordenado y equilibrado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1128" y="1371600"/>
            <a:ext cx="4267200" cy="3276600"/>
          </a:xfrm>
        </p:spPr>
        <p:txBody>
          <a:bodyPr>
            <a:normAutofit fontScale="85000" lnSpcReduction="10000"/>
          </a:bodyPr>
          <a:lstStyle/>
          <a:p>
            <a:r>
              <a:rPr lang="es-ES" b="1" dirty="0" smtClean="0">
                <a:solidFill>
                  <a:srgbClr val="000066"/>
                </a:solidFill>
              </a:rPr>
              <a:t>Capital humano</a:t>
            </a:r>
            <a:endParaRPr lang="es-ES" b="1" dirty="0">
              <a:solidFill>
                <a:srgbClr val="000066"/>
              </a:solidFill>
            </a:endParaRPr>
          </a:p>
          <a:p>
            <a:r>
              <a:rPr lang="es-ES" b="1" dirty="0">
                <a:solidFill>
                  <a:srgbClr val="000066"/>
                </a:solidFill>
              </a:rPr>
              <a:t>Capital </a:t>
            </a:r>
            <a:r>
              <a:rPr lang="es-ES" b="1" dirty="0" smtClean="0">
                <a:solidFill>
                  <a:srgbClr val="000066"/>
                </a:solidFill>
              </a:rPr>
              <a:t>social</a:t>
            </a:r>
            <a:endParaRPr lang="es-ES" b="1" dirty="0">
              <a:solidFill>
                <a:srgbClr val="000066"/>
              </a:solidFill>
            </a:endParaRPr>
          </a:p>
          <a:p>
            <a:r>
              <a:rPr lang="es-ES" b="1" dirty="0">
                <a:solidFill>
                  <a:srgbClr val="003300"/>
                </a:solidFill>
              </a:rPr>
              <a:t>Capital </a:t>
            </a:r>
            <a:r>
              <a:rPr lang="es-ES" b="1" dirty="0" smtClean="0">
                <a:solidFill>
                  <a:srgbClr val="003300"/>
                </a:solidFill>
              </a:rPr>
              <a:t>natural</a:t>
            </a:r>
            <a:endParaRPr lang="es-ES" b="1" dirty="0">
              <a:solidFill>
                <a:srgbClr val="003300"/>
              </a:solidFill>
            </a:endParaRPr>
          </a:p>
          <a:p>
            <a:r>
              <a:rPr lang="es-ES" b="1" dirty="0">
                <a:solidFill>
                  <a:srgbClr val="003300"/>
                </a:solidFill>
              </a:rPr>
              <a:t>Capital </a:t>
            </a:r>
            <a:r>
              <a:rPr lang="es-ES" b="1" dirty="0" smtClean="0">
                <a:solidFill>
                  <a:srgbClr val="003300"/>
                </a:solidFill>
              </a:rPr>
              <a:t>tecnológico</a:t>
            </a:r>
            <a:endParaRPr lang="es-ES" b="1" dirty="0">
              <a:solidFill>
                <a:srgbClr val="003300"/>
              </a:solidFill>
            </a:endParaRPr>
          </a:p>
          <a:p>
            <a:r>
              <a:rPr lang="es-ES" b="1" dirty="0">
                <a:solidFill>
                  <a:srgbClr val="A50021"/>
                </a:solidFill>
              </a:rPr>
              <a:t>Capital </a:t>
            </a:r>
            <a:r>
              <a:rPr lang="es-ES" b="1" dirty="0" smtClean="0">
                <a:solidFill>
                  <a:srgbClr val="A50021"/>
                </a:solidFill>
              </a:rPr>
              <a:t>financiero</a:t>
            </a:r>
            <a:endParaRPr lang="es-ES" b="1" dirty="0">
              <a:solidFill>
                <a:srgbClr val="A50021"/>
              </a:solidFill>
            </a:endParaRPr>
          </a:p>
          <a:p>
            <a:r>
              <a:rPr lang="es-ES" b="1" dirty="0">
                <a:solidFill>
                  <a:srgbClr val="A50021"/>
                </a:solidFill>
              </a:rPr>
              <a:t>Capital </a:t>
            </a:r>
            <a:r>
              <a:rPr lang="es-ES" b="1" dirty="0" smtClean="0">
                <a:solidFill>
                  <a:srgbClr val="A50021"/>
                </a:solidFill>
              </a:rPr>
              <a:t>infraestructura</a:t>
            </a:r>
            <a:endParaRPr lang="es-ES" b="1" dirty="0">
              <a:solidFill>
                <a:srgbClr val="A50021"/>
              </a:solidFill>
            </a:endParaRPr>
          </a:p>
          <a:p>
            <a:r>
              <a:rPr lang="es-ES" b="1" dirty="0">
                <a:solidFill>
                  <a:srgbClr val="000066"/>
                </a:solidFill>
              </a:rPr>
              <a:t>Capital </a:t>
            </a:r>
            <a:r>
              <a:rPr lang="es-ES" b="1" dirty="0" smtClean="0">
                <a:solidFill>
                  <a:srgbClr val="000066"/>
                </a:solidFill>
              </a:rPr>
              <a:t>cultural</a:t>
            </a:r>
            <a:endParaRPr lang="es-ES" b="1" dirty="0">
              <a:solidFill>
                <a:srgbClr val="000066"/>
              </a:solidFill>
            </a:endParaRPr>
          </a:p>
          <a:p>
            <a:r>
              <a:rPr lang="es-ES" b="1" dirty="0">
                <a:solidFill>
                  <a:srgbClr val="000066"/>
                </a:solidFill>
              </a:rPr>
              <a:t>Capital </a:t>
            </a:r>
            <a:r>
              <a:rPr lang="es-ES" b="1" dirty="0" smtClean="0">
                <a:solidFill>
                  <a:srgbClr val="000066"/>
                </a:solidFill>
              </a:rPr>
              <a:t>político/institucional </a:t>
            </a:r>
            <a:endParaRPr lang="es-ES" b="1" dirty="0">
              <a:solidFill>
                <a:srgbClr val="000066"/>
              </a:solidFill>
            </a:endParaRPr>
          </a:p>
        </p:txBody>
      </p:sp>
      <p:pic>
        <p:nvPicPr>
          <p:cNvPr id="5" name="Content Placeholder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1945" y="4975866"/>
            <a:ext cx="1905000" cy="1428750"/>
          </a:xfrm>
          <a:prstGeom prst="rect">
            <a:avLst/>
          </a:prstGeom>
        </p:spPr>
      </p:pic>
      <p:pic>
        <p:nvPicPr>
          <p:cNvPr id="11" name="Content Placeholder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62200" y="4982216"/>
            <a:ext cx="2133600" cy="1422400"/>
          </a:xfrm>
          <a:prstGeom prst="rect">
            <a:avLst/>
          </a:prstGeom>
        </p:spPr>
      </p:pic>
      <p:pic>
        <p:nvPicPr>
          <p:cNvPr id="23" name="Content Placeholder 15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21204" y="4906296"/>
            <a:ext cx="3437468" cy="149831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2800" y="6432218"/>
            <a:ext cx="5602688" cy="369332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s-ES" dirty="0"/>
              <a:t>http://fao.org.hn/l/images/doc/Estudio_cajas_rurales.pdf</a:t>
            </a: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03589133"/>
              </p:ext>
            </p:extLst>
          </p:nvPr>
        </p:nvGraphicFramePr>
        <p:xfrm>
          <a:off x="451945" y="1219200"/>
          <a:ext cx="4169259" cy="3678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72980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0784" y="5781530"/>
            <a:ext cx="1441541" cy="1081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La agregación de valor es importante para el desarrollo local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886200" cy="4525963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s-ES" sz="3000" b="1" dirty="0"/>
              <a:t>Actividades rurales no agrícolas</a:t>
            </a:r>
          </a:p>
          <a:p>
            <a:r>
              <a:rPr lang="es-ES" dirty="0"/>
              <a:t>Producción de artesanías</a:t>
            </a:r>
          </a:p>
          <a:p>
            <a:r>
              <a:rPr lang="es-ES" dirty="0"/>
              <a:t>Servicios </a:t>
            </a:r>
            <a:r>
              <a:rPr lang="es-ES" dirty="0" smtClean="0"/>
              <a:t>gastronómicos</a:t>
            </a:r>
          </a:p>
          <a:p>
            <a:r>
              <a:rPr lang="es-ES" dirty="0" smtClean="0"/>
              <a:t>Materiales de construcción</a:t>
            </a:r>
          </a:p>
          <a:p>
            <a:r>
              <a:rPr lang="es-ES" dirty="0" smtClean="0"/>
              <a:t>Transformación de productos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267200" cy="4525963"/>
          </a:xfrm>
        </p:spPr>
        <p:txBody>
          <a:bodyPr>
            <a:normAutofit fontScale="92500" lnSpcReduction="10000"/>
          </a:bodyPr>
          <a:lstStyle/>
          <a:p>
            <a:pPr marL="0" lvl="0" indent="0" algn="ctr">
              <a:spcAft>
                <a:spcPts val="600"/>
              </a:spcAft>
              <a:buNone/>
            </a:pPr>
            <a:r>
              <a:rPr lang="es-ES" b="1" dirty="0">
                <a:solidFill>
                  <a:prstClr val="black"/>
                </a:solidFill>
              </a:rPr>
              <a:t>Servicios rurales para la gestión</a:t>
            </a:r>
          </a:p>
          <a:p>
            <a:pPr lvl="0"/>
            <a:r>
              <a:rPr lang="es-ES" sz="2600" dirty="0">
                <a:solidFill>
                  <a:prstClr val="black"/>
                </a:solidFill>
              </a:rPr>
              <a:t>Sistemas de provisión de semilla</a:t>
            </a:r>
          </a:p>
          <a:p>
            <a:pPr lvl="0"/>
            <a:r>
              <a:rPr lang="es-ES" sz="2600" dirty="0" smtClean="0">
                <a:solidFill>
                  <a:prstClr val="black"/>
                </a:solidFill>
              </a:rPr>
              <a:t>Almacenamiento, incluyendo bancos </a:t>
            </a:r>
            <a:r>
              <a:rPr lang="es-ES" sz="2600" dirty="0">
                <a:solidFill>
                  <a:prstClr val="black"/>
                </a:solidFill>
              </a:rPr>
              <a:t>de granos</a:t>
            </a:r>
          </a:p>
          <a:p>
            <a:pPr lvl="0"/>
            <a:r>
              <a:rPr lang="es-ES" sz="2600" dirty="0">
                <a:solidFill>
                  <a:prstClr val="black"/>
                </a:solidFill>
              </a:rPr>
              <a:t>Servicios financieros / cajas rurales</a:t>
            </a:r>
          </a:p>
          <a:p>
            <a:pPr lvl="0"/>
            <a:r>
              <a:rPr lang="es-ES" sz="2600" dirty="0">
                <a:solidFill>
                  <a:prstClr val="black"/>
                </a:solidFill>
              </a:rPr>
              <a:t>Manejo de microcuencas</a:t>
            </a:r>
          </a:p>
          <a:p>
            <a:pPr lvl="0"/>
            <a:r>
              <a:rPr lang="es-ES" sz="2600" dirty="0">
                <a:solidFill>
                  <a:prstClr val="black"/>
                </a:solidFill>
              </a:rPr>
              <a:t>Abastecimiento de agua potable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5776836"/>
            <a:ext cx="1447800" cy="1085850"/>
          </a:xfrm>
          <a:prstGeom prst="rect">
            <a:avLst/>
          </a:prstGeom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29400" y="5781530"/>
            <a:ext cx="1752600" cy="10832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czelaya\Pictures\2012\2012_107_PCS_SV-HN(Reitoca)\2012-02-23 Reitoca SAF y Banco granos\IMG_076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29200" y="5776844"/>
            <a:ext cx="1460780" cy="109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2179" y="5781530"/>
            <a:ext cx="954421" cy="1076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43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876425" y="1600200"/>
          <a:ext cx="5389563" cy="453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8" name="VISIO" r:id="rId3" imgW="6513120" imgH="5469840" progId="Visio.Drawing.4">
                  <p:embed/>
                </p:oleObj>
              </mc:Choice>
              <mc:Fallback>
                <p:oleObj name="VISIO" r:id="rId3" imgW="6513120" imgH="546984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6425" y="1600200"/>
                        <a:ext cx="5389563" cy="453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8462281"/>
              </p:ext>
            </p:extLst>
          </p:nvPr>
        </p:nvGraphicFramePr>
        <p:xfrm>
          <a:off x="-29496" y="1266006"/>
          <a:ext cx="9173496" cy="56067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9" name="VISIO" r:id="rId5" imgW="6284520" imgH="4828680" progId="Visio.Drawing.4">
                  <p:embed/>
                </p:oleObj>
              </mc:Choice>
              <mc:Fallback>
                <p:oleObj name="VISIO" r:id="rId5" imgW="6284520" imgH="4828680" progId="Visio.Drawing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9496" y="1266006"/>
                        <a:ext cx="9173496" cy="56067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44450"/>
            <a:ext cx="8763000" cy="11430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s-ES" sz="3600" dirty="0" smtClean="0"/>
              <a:t>Hay que moverse de los </a:t>
            </a:r>
            <a:r>
              <a:rPr lang="es-ES" sz="3600" dirty="0"/>
              <a:t>desequilibrios </a:t>
            </a:r>
            <a:r>
              <a:rPr lang="es-ES" sz="3600" dirty="0" smtClean="0"/>
              <a:t> a los equilibrios en </a:t>
            </a:r>
            <a:r>
              <a:rPr lang="es-ES" sz="3600" dirty="0"/>
              <a:t>los </a:t>
            </a:r>
            <a:r>
              <a:rPr lang="es-ES" sz="3600" dirty="0" smtClean="0"/>
              <a:t>sistemas de producción</a:t>
            </a:r>
            <a:endParaRPr lang="es-ES" sz="3600" dirty="0"/>
          </a:p>
        </p:txBody>
      </p:sp>
      <p:sp>
        <p:nvSpPr>
          <p:cNvPr id="2" name="TextBox 1"/>
          <p:cNvSpPr txBox="1"/>
          <p:nvPr/>
        </p:nvSpPr>
        <p:spPr>
          <a:xfrm>
            <a:off x="1981200" y="5860025"/>
            <a:ext cx="6324600" cy="430887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Desarrollo de los sistemas de producción</a:t>
            </a:r>
            <a:endParaRPr lang="es-ES" sz="2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4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rgbClr val="00B0F0"/>
            </a:solidFill>
          </a:ln>
        </p:spPr>
        <p:txBody>
          <a:bodyPr>
            <a:normAutofit fontScale="90000"/>
          </a:bodyPr>
          <a:lstStyle/>
          <a:p>
            <a:r>
              <a:rPr lang="es-ES" dirty="0" smtClean="0"/>
              <a:t>Las buenas </a:t>
            </a:r>
            <a:r>
              <a:rPr lang="es-ES" dirty="0"/>
              <a:t>prácticas </a:t>
            </a:r>
            <a:r>
              <a:rPr lang="es-ES" dirty="0" smtClean="0"/>
              <a:t>incluyen la gestión de la coordinación social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876800" cy="4525963"/>
          </a:xfrm>
        </p:spPr>
        <p:txBody>
          <a:bodyPr>
            <a:no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s-ES" b="1" dirty="0" smtClean="0"/>
              <a:t>Sistemas </a:t>
            </a:r>
            <a:r>
              <a:rPr lang="es-ES" b="1" dirty="0"/>
              <a:t>de organización social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ES" sz="2400" dirty="0"/>
              <a:t>Coordinación interinstitucional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ES" sz="2400" dirty="0"/>
              <a:t>Organización social (local y regional)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ES" sz="2400" dirty="0"/>
              <a:t>Sistemas de apoyo mutuo entre organizaciones (alianzas estratégicas</a:t>
            </a:r>
            <a:r>
              <a:rPr lang="es-ES" sz="2400" dirty="0" smtClean="0"/>
              <a:t>)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s-ES" sz="2400" dirty="0" smtClean="0"/>
              <a:t>Gestión territorial integral del </a:t>
            </a:r>
            <a:r>
              <a:rPr lang="es-ES" sz="2400" dirty="0" err="1" smtClean="0"/>
              <a:t>sulo</a:t>
            </a:r>
            <a:r>
              <a:rPr lang="es-ES" sz="2400" dirty="0" smtClean="0"/>
              <a:t>, el agua y las cuencas</a:t>
            </a:r>
            <a:endParaRPr lang="es-ES" sz="2400" dirty="0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79990" y="4817244"/>
            <a:ext cx="2793756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927" y="3962400"/>
            <a:ext cx="1395413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7070" y="1752600"/>
            <a:ext cx="2110617" cy="1306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76868" y="3505200"/>
            <a:ext cx="1396878" cy="1262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86400" y="2602285"/>
            <a:ext cx="1813487" cy="136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226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El ambiente positivo incide en los resultados territoriales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327241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u="sng" dirty="0" smtClean="0"/>
              <a:t>Factores internos al territorio</a:t>
            </a:r>
          </a:p>
          <a:p>
            <a:r>
              <a:rPr lang="es-ES" b="1" dirty="0" smtClean="0"/>
              <a:t>Masa crítica de líderes innovadores</a:t>
            </a:r>
          </a:p>
          <a:p>
            <a:r>
              <a:rPr lang="es-ES" dirty="0" smtClean="0"/>
              <a:t>Organización</a:t>
            </a:r>
          </a:p>
          <a:p>
            <a:r>
              <a:rPr lang="es-ES" dirty="0" smtClean="0"/>
              <a:t>Acceso a activos (tierra, tecnología, etc.)</a:t>
            </a:r>
          </a:p>
          <a:p>
            <a:r>
              <a:rPr lang="es-ES" dirty="0" smtClean="0"/>
              <a:t>Política municipal</a:t>
            </a:r>
          </a:p>
          <a:p>
            <a:r>
              <a:rPr lang="es-ES" dirty="0" smtClean="0"/>
              <a:t>Hay resultados inmediatos que responden a necesidades sentidas</a:t>
            </a: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70327" y="1600200"/>
            <a:ext cx="4267200" cy="396240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es-ES" u="sng" dirty="0" smtClean="0"/>
              <a:t>Factores externos</a:t>
            </a:r>
          </a:p>
          <a:p>
            <a:r>
              <a:rPr lang="es-ES" dirty="0" smtClean="0"/>
              <a:t>Flexibilidad programática</a:t>
            </a:r>
          </a:p>
          <a:p>
            <a:r>
              <a:rPr lang="es-ES" dirty="0" smtClean="0"/>
              <a:t>Apoyo político financiero</a:t>
            </a:r>
          </a:p>
          <a:p>
            <a:r>
              <a:rPr lang="es-ES" dirty="0" smtClean="0"/>
              <a:t>Marco legal institucional favorable</a:t>
            </a:r>
          </a:p>
          <a:p>
            <a:r>
              <a:rPr lang="es-ES" dirty="0" smtClean="0"/>
              <a:t>Espacios de reflexión permanente</a:t>
            </a:r>
          </a:p>
          <a:p>
            <a:r>
              <a:rPr lang="es-ES" b="1" dirty="0" smtClean="0"/>
              <a:t>Metodología de trabajo adaptada a las condiciones</a:t>
            </a:r>
          </a:p>
          <a:p>
            <a:r>
              <a:rPr lang="es-ES" b="1" dirty="0" smtClean="0"/>
              <a:t>Oferta técnica diferenciada basada en las necesidades</a:t>
            </a:r>
          </a:p>
        </p:txBody>
      </p:sp>
      <p:pic>
        <p:nvPicPr>
          <p:cNvPr id="6" name="Content Placeholder 1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3351" y="4827107"/>
            <a:ext cx="2895600" cy="2030893"/>
          </a:xfrm>
          <a:prstGeom prst="rect">
            <a:avLst/>
          </a:prstGeom>
        </p:spPr>
      </p:pic>
      <p:pic>
        <p:nvPicPr>
          <p:cNvPr id="7" name="Content Placeholder 1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97943" y="4872619"/>
            <a:ext cx="1413162" cy="19853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77699" y="5383160"/>
            <a:ext cx="2089355" cy="147483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5543" y="5353664"/>
            <a:ext cx="1986117" cy="148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87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s-ES" dirty="0" smtClean="0"/>
              <a:t>La gestión de riesgos sociales reduce distorsiones en los procesos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4038600" cy="307816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u="sng" dirty="0" smtClean="0"/>
              <a:t>Riesgos internos</a:t>
            </a:r>
          </a:p>
          <a:p>
            <a:r>
              <a:rPr lang="es-ES" dirty="0" smtClean="0"/>
              <a:t>Antagonismo de propósitos entre grupos de interés</a:t>
            </a:r>
          </a:p>
          <a:p>
            <a:r>
              <a:rPr lang="es-ES" dirty="0" smtClean="0"/>
              <a:t>Organización no consolidada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343400" cy="338296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b="1" u="sng" dirty="0" smtClean="0"/>
              <a:t>Opciones de gestión</a:t>
            </a:r>
          </a:p>
          <a:p>
            <a:r>
              <a:rPr lang="es-ES" dirty="0"/>
              <a:t>Formación en la finca humana </a:t>
            </a:r>
          </a:p>
          <a:p>
            <a:pPr lvl="1"/>
            <a:r>
              <a:rPr lang="es-ES" dirty="0"/>
              <a:t>Líderes comparten avances</a:t>
            </a:r>
          </a:p>
          <a:p>
            <a:r>
              <a:rPr lang="es-ES" dirty="0" smtClean="0"/>
              <a:t>Ejercicio </a:t>
            </a:r>
            <a:r>
              <a:rPr lang="es-ES" dirty="0"/>
              <a:t>de democracia</a:t>
            </a:r>
          </a:p>
          <a:p>
            <a:pPr lvl="1"/>
            <a:r>
              <a:rPr lang="es-ES" dirty="0"/>
              <a:t>Participación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s-ES" sz="2800" dirty="0"/>
              <a:t>Planificación participativa</a:t>
            </a:r>
          </a:p>
          <a:p>
            <a:endParaRPr lang="es-ES" dirty="0"/>
          </a:p>
        </p:txBody>
      </p:sp>
      <p:pic>
        <p:nvPicPr>
          <p:cNvPr id="6" name="4 Marcador de contenid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162910"/>
            <a:ext cx="2216727" cy="1662545"/>
          </a:xfrm>
          <a:prstGeom prst="rect">
            <a:avLst/>
          </a:prstGeom>
        </p:spPr>
      </p:pic>
      <p:pic>
        <p:nvPicPr>
          <p:cNvPr id="7" name="5 Marcador de contenid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0" y="5143500"/>
            <a:ext cx="22860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635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s-ES" dirty="0" smtClean="0"/>
              <a:t>La gestión de riesgos sociopolíticos reduce distorsiones en los procesos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98637"/>
            <a:ext cx="4038600" cy="467836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u="sng" dirty="0"/>
              <a:t>Riesgos externos</a:t>
            </a:r>
          </a:p>
          <a:p>
            <a:r>
              <a:rPr lang="es-ES" dirty="0"/>
              <a:t>Diferentes políticas entre diferentes agentes </a:t>
            </a:r>
          </a:p>
          <a:p>
            <a:pPr lvl="1"/>
            <a:r>
              <a:rPr lang="es-ES" dirty="0"/>
              <a:t>Pretender arrancar con todo a la vez </a:t>
            </a:r>
          </a:p>
          <a:p>
            <a:pPr lvl="2"/>
            <a:r>
              <a:rPr lang="es-ES" sz="2200" dirty="0"/>
              <a:t> filosofía de “paquetes”</a:t>
            </a:r>
          </a:p>
          <a:p>
            <a:pPr lvl="1"/>
            <a:r>
              <a:rPr lang="es-ES" dirty="0"/>
              <a:t>Tecnología “llave en mano”</a:t>
            </a:r>
          </a:p>
          <a:p>
            <a:pPr lvl="1"/>
            <a:r>
              <a:rPr lang="es-ES" dirty="0"/>
              <a:t>Clientelismo/paternalismo</a:t>
            </a:r>
          </a:p>
          <a:p>
            <a:r>
              <a:rPr lang="es-ES" dirty="0" smtClean="0"/>
              <a:t>Diferencias en las prioridades en niveles territoriales</a:t>
            </a:r>
            <a:endParaRPr lang="es-ES" dirty="0"/>
          </a:p>
          <a:p>
            <a:pPr lvl="1"/>
            <a:r>
              <a:rPr lang="es-ES" dirty="0" smtClean="0"/>
              <a:t>Política centralista o sectaria</a:t>
            </a:r>
            <a:endParaRPr lang="es-ES" dirty="0"/>
          </a:p>
          <a:p>
            <a:pPr lvl="1"/>
            <a:r>
              <a:rPr lang="es-ES" dirty="0"/>
              <a:t>Prioridades mediáticas</a:t>
            </a:r>
          </a:p>
          <a:p>
            <a:pPr marL="0" indent="0" algn="ctr">
              <a:buNone/>
            </a:pPr>
            <a:endParaRPr lang="es-E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191000" cy="3306763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b="1" u="sng" dirty="0"/>
              <a:t>Opciones de gestión</a:t>
            </a:r>
          </a:p>
          <a:p>
            <a:r>
              <a:rPr lang="es-ES" dirty="0" smtClean="0"/>
              <a:t>Diálogo y negociación con transparencia</a:t>
            </a:r>
          </a:p>
          <a:p>
            <a:pPr lvl="1"/>
            <a:r>
              <a:rPr lang="es-ES" dirty="0" smtClean="0"/>
              <a:t>Definir prioridades a partir de acuerdos locales</a:t>
            </a:r>
          </a:p>
          <a:p>
            <a:pPr lvl="1"/>
            <a:r>
              <a:rPr lang="es-ES" dirty="0" smtClean="0"/>
              <a:t>Instancias de gestión multinivel (Ej. Mesa SAN)</a:t>
            </a:r>
          </a:p>
          <a:p>
            <a:pPr lvl="1"/>
            <a:r>
              <a:rPr lang="es-ES" dirty="0" smtClean="0"/>
              <a:t>Favorecer el aprendizaje vs la transferencia</a:t>
            </a:r>
          </a:p>
          <a:p>
            <a:pPr lvl="1"/>
            <a:r>
              <a:rPr lang="es-ES" dirty="0" smtClean="0"/>
              <a:t>Ejercicio de democracia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21400" y="5302010"/>
            <a:ext cx="2717800" cy="1251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66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s-ES" dirty="0" smtClean="0"/>
              <a:t>La institucionalidad crece de la base a la cúspide</a:t>
            </a:r>
            <a:endParaRPr lang="es-E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" dirty="0" smtClean="0"/>
              <a:t>Subsidiariedad y pertinencia:</a:t>
            </a:r>
          </a:p>
          <a:p>
            <a:pPr lvl="1"/>
            <a:r>
              <a:rPr lang="es-ES" dirty="0" smtClean="0"/>
              <a:t>Familia/finca</a:t>
            </a:r>
          </a:p>
          <a:p>
            <a:pPr lvl="1"/>
            <a:r>
              <a:rPr lang="es-ES" dirty="0" smtClean="0"/>
              <a:t>Comunidad/ grupos de interés/ microcuenca</a:t>
            </a:r>
          </a:p>
          <a:p>
            <a:pPr lvl="1"/>
            <a:r>
              <a:rPr lang="es-ES" dirty="0" smtClean="0"/>
              <a:t>Municipio</a:t>
            </a:r>
          </a:p>
          <a:p>
            <a:pPr lvl="1"/>
            <a:r>
              <a:rPr lang="es-ES" dirty="0" smtClean="0"/>
              <a:t>Microrregión/ mancomunidad</a:t>
            </a:r>
          </a:p>
          <a:p>
            <a:pPr lvl="1"/>
            <a:r>
              <a:rPr lang="es-ES" dirty="0" smtClean="0"/>
              <a:t>Gobierno departamental/región</a:t>
            </a:r>
          </a:p>
          <a:p>
            <a:pPr lvl="1"/>
            <a:r>
              <a:rPr lang="es-ES" dirty="0" smtClean="0"/>
              <a:t>Gobierno central</a:t>
            </a:r>
          </a:p>
          <a:p>
            <a:endParaRPr lang="es-E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36576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ES" dirty="0" smtClean="0"/>
              <a:t>Adaptación </a:t>
            </a:r>
            <a:r>
              <a:rPr lang="es-ES" dirty="0"/>
              <a:t>de </a:t>
            </a:r>
            <a:r>
              <a:rPr lang="es-ES" dirty="0" smtClean="0"/>
              <a:t>acuerdos al nivel</a:t>
            </a:r>
          </a:p>
          <a:p>
            <a:pPr lvl="1"/>
            <a:r>
              <a:rPr lang="es-ES" dirty="0" smtClean="0"/>
              <a:t>Objetivos </a:t>
            </a:r>
          </a:p>
          <a:p>
            <a:pPr lvl="1"/>
            <a:r>
              <a:rPr lang="es-ES" dirty="0" smtClean="0"/>
              <a:t>incentivos</a:t>
            </a:r>
          </a:p>
          <a:p>
            <a:pPr lvl="1"/>
            <a:r>
              <a:rPr lang="es-ES" dirty="0" smtClean="0"/>
              <a:t>plazos</a:t>
            </a:r>
          </a:p>
          <a:p>
            <a:pPr lvl="1"/>
            <a:r>
              <a:rPr lang="es-ES" dirty="0" smtClean="0"/>
              <a:t>instrumentos</a:t>
            </a:r>
          </a:p>
          <a:p>
            <a:pPr lvl="1"/>
            <a:r>
              <a:rPr lang="es-ES" dirty="0" smtClean="0"/>
              <a:t>inversión</a:t>
            </a:r>
          </a:p>
          <a:p>
            <a:pPr lvl="1"/>
            <a:r>
              <a:rPr lang="es-ES" dirty="0" smtClean="0"/>
              <a:t>financiación</a:t>
            </a:r>
            <a:endParaRPr lang="es-E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7319" y="4114800"/>
            <a:ext cx="1723920" cy="12929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62400" y="5408049"/>
            <a:ext cx="1905000" cy="1428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2800" y="5407740"/>
            <a:ext cx="3108439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6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8658150"/>
              </p:ext>
            </p:extLst>
          </p:nvPr>
        </p:nvGraphicFramePr>
        <p:xfrm>
          <a:off x="46704" y="228600"/>
          <a:ext cx="9067800" cy="579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377"/>
                <a:gridCol w="1427339"/>
                <a:gridCol w="1525980"/>
                <a:gridCol w="1496620"/>
                <a:gridCol w="1679223"/>
                <a:gridCol w="1595261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Grupos comunitarios de interés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comunitarios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municipales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territoriales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7589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de manejo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Microcuenca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Comunidad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Municipio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Subcuenca/ cuenca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7983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Incentivo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SAN, calidad de vida, capitalización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Acceso a agua, tierra, energía, biodiversidad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Desarrollo local, calidad de vida, servicios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Acceso a servicios, inversión social, atracción de recursos, desarrollo del municipio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Servicios ambientales, infraestructura, inversión social, desarrollo de la microrregión</a:t>
                      </a:r>
                    </a:p>
                  </a:txBody>
                  <a:tcPr marL="68580" marR="68580" marT="0" marB="0"/>
                </a:tc>
              </a:tr>
              <a:tr h="16306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Instrumento </a:t>
                      </a: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de planificación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 de finca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 de microcuenca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 de desarrollo comunal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Planes de desarrollo y de inversión municipal, plan de arbitrios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Planes de mancomunidad y proyectos</a:t>
                      </a:r>
                    </a:p>
                  </a:txBody>
                  <a:tcPr marL="68580" marR="68580" marT="0" marB="0"/>
                </a:tc>
              </a:tr>
              <a:tr h="762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Plazo de respuesta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Corto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Mediano/ largo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Mediano/ largo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Mediano/ largo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0198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http://biology.duke.edu/aridnet/wkshop_huasteca/pdfs/2004-Historia%20Lempira%20Sur.pdf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00800"/>
            <a:ext cx="662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http://www.fao.org.hn/publicaciones/Sistema_Quesungual.pdf</a:t>
            </a:r>
          </a:p>
        </p:txBody>
      </p:sp>
    </p:spTree>
    <p:extLst>
      <p:ext uri="{BB962C8B-B14F-4D97-AF65-F5344CB8AC3E}">
        <p14:creationId xmlns:p14="http://schemas.microsoft.com/office/powerpoint/2010/main" val="8354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E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Temas</a:t>
            </a:r>
            <a:r>
              <a:rPr lang="en-US" dirty="0" smtClean="0"/>
              <a:t> </a:t>
            </a:r>
            <a:r>
              <a:rPr lang="en-US" dirty="0" err="1" smtClean="0"/>
              <a:t>estratégicos</a:t>
            </a:r>
            <a:endParaRPr lang="es-ES_tradnl" dirty="0"/>
          </a:p>
        </p:txBody>
      </p:sp>
      <p:sp>
        <p:nvSpPr>
          <p:cNvPr id="7" name="6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dirty="0" smtClean="0"/>
              <a:t>Actitud </a:t>
            </a:r>
            <a:endParaRPr lang="es-ES" dirty="0"/>
          </a:p>
          <a:p>
            <a:r>
              <a:rPr lang="es-ES" dirty="0" smtClean="0"/>
              <a:t>Introducción de buenas prácticas para mejorar los medios de vida</a:t>
            </a:r>
            <a:endParaRPr lang="es-ES" dirty="0"/>
          </a:p>
          <a:p>
            <a:r>
              <a:rPr lang="es-ES" dirty="0"/>
              <a:t>Ambiente propicio, institucionalidad y masa crítica</a:t>
            </a:r>
          </a:p>
          <a:p>
            <a:endParaRPr lang="es-ES_tradnl" dirty="0"/>
          </a:p>
        </p:txBody>
      </p:sp>
      <p:pic>
        <p:nvPicPr>
          <p:cNvPr id="8" name="Content Placeholder 4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92124" y="2351373"/>
            <a:ext cx="2968752" cy="3023616"/>
          </a:xfrm>
        </p:spPr>
      </p:pic>
    </p:spTree>
    <p:extLst>
      <p:ext uri="{BB962C8B-B14F-4D97-AF65-F5344CB8AC3E}">
        <p14:creationId xmlns:p14="http://schemas.microsoft.com/office/powerpoint/2010/main" val="1435403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8639981"/>
              </p:ext>
            </p:extLst>
          </p:nvPr>
        </p:nvGraphicFramePr>
        <p:xfrm>
          <a:off x="29496" y="34413"/>
          <a:ext cx="9067800" cy="67299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300"/>
                <a:gridCol w="1511300"/>
                <a:gridCol w="1511300"/>
                <a:gridCol w="1511300"/>
                <a:gridCol w="1511300"/>
                <a:gridCol w="1511300"/>
              </a:tblGrid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Familia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Grupos comunitarios de interés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comunitarios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municipales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Actores territoriales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Unidad de manejo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Microcuenca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Comunidad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Municipio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600">
                          <a:effectLst/>
                          <a:latin typeface="Calibri"/>
                          <a:ea typeface="Calibri"/>
                          <a:cs typeface="Times New Roman"/>
                        </a:rPr>
                        <a:t>Subcuenca/ cuenca</a:t>
                      </a:r>
                      <a:endParaRPr lang="es-E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Inversión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Tecnología, salud, SAN, educación, capacidades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Fuentes de agua, no quema, sistemas de producción, organización, capacidades, manejo de conflictos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Servicios públicos y sociales, manejo de recursos naturales, organización, capacitación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Capital humano, infraestructura, manejo de recursos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Organización, agua, manejo de la cuenca, infraestructura, medios de vida no agrícolas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Financiamiento de la inversión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Asistencia técnica, intercambios, participación y excedentes, sistemas financieros locales, inversión privada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Gestión y capitalización local, trabajo comunal, inversión privada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Aportes institucionales (comunales, municipales, gubernamentales, cooperantes, ONG)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Transferencias, tributos, aportes institucionales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6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Negociación de servicios ambientales, proyectos de cuenca, transferencias, inversión privada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7432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/>
          </a:bodyPr>
          <a:lstStyle/>
          <a:p>
            <a:r>
              <a:rPr lang="es-ES" sz="3600" dirty="0" smtClean="0"/>
              <a:t>El escalamiento se genera desde una masa crítica humana, social e institucional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332037"/>
            <a:ext cx="8229600" cy="35353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s-ES" b="1" dirty="0" smtClean="0"/>
              <a:t>Las transferencias condicionadas (bonos agrícolas, etc.) deben servir para crear esas masas críticas, no para cooptarlas</a:t>
            </a:r>
          </a:p>
          <a:p>
            <a:r>
              <a:rPr lang="es-ES" dirty="0" smtClean="0"/>
              <a:t>Incentivar sistemas de producción apropiados </a:t>
            </a:r>
          </a:p>
          <a:p>
            <a:pPr lvl="1"/>
            <a:r>
              <a:rPr lang="es-ES" dirty="0" smtClean="0"/>
              <a:t>Productividad en la finca humana</a:t>
            </a:r>
          </a:p>
          <a:p>
            <a:pPr lvl="1"/>
            <a:r>
              <a:rPr lang="es-ES" dirty="0" smtClean="0"/>
              <a:t>Capitalización local (humana, social, natural, financiera)</a:t>
            </a:r>
            <a:endParaRPr lang="es-ES" dirty="0"/>
          </a:p>
          <a:p>
            <a:r>
              <a:rPr lang="es-ES" dirty="0" smtClean="0"/>
              <a:t>Monitoreo y rendición de cuentas</a:t>
            </a:r>
          </a:p>
        </p:txBody>
      </p:sp>
    </p:spTree>
    <p:extLst>
      <p:ext uri="{BB962C8B-B14F-4D97-AF65-F5344CB8AC3E}">
        <p14:creationId xmlns:p14="http://schemas.microsoft.com/office/powerpoint/2010/main" val="88886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aprecia</a:t>
            </a:r>
            <a:r>
              <a:rPr lang="en-US" dirty="0" smtClean="0"/>
              <a:t> </a:t>
            </a:r>
            <a:r>
              <a:rPr lang="en-US" dirty="0" err="1" smtClean="0"/>
              <a:t>avances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gobernanza</a:t>
            </a:r>
            <a:r>
              <a:rPr lang="en-US" dirty="0" smtClean="0"/>
              <a:t> – </a:t>
            </a:r>
            <a:r>
              <a:rPr lang="en-US" dirty="0" err="1" smtClean="0"/>
              <a:t>ejemplos</a:t>
            </a:r>
            <a:endParaRPr lang="es-ES_tradnl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smtClean="0"/>
              <a:t>Los </a:t>
            </a:r>
            <a:r>
              <a:rPr lang="en-US" dirty="0" err="1" smtClean="0"/>
              <a:t>municipios</a:t>
            </a:r>
            <a:endParaRPr lang="es-ES_tradnl" dirty="0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49725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77500" lnSpcReduction="20000"/>
          </a:bodyPr>
          <a:lstStyle/>
          <a:p>
            <a:r>
              <a:rPr lang="es-ES_tradnl" dirty="0"/>
              <a:t>Fortalecimiento de mancomunidades</a:t>
            </a:r>
          </a:p>
          <a:p>
            <a:r>
              <a:rPr lang="es-ES_tradnl" dirty="0"/>
              <a:t>Municipios asignan equipos </a:t>
            </a:r>
            <a:r>
              <a:rPr lang="es-ES_tradnl" dirty="0" smtClean="0"/>
              <a:t>técnicos, esta</a:t>
            </a:r>
            <a:endParaRPr lang="es-ES_tradnl" dirty="0"/>
          </a:p>
          <a:p>
            <a:r>
              <a:rPr lang="es-ES_tradnl" dirty="0"/>
              <a:t>Se ha fomentado los planes de desarrollo municipal</a:t>
            </a:r>
          </a:p>
          <a:p>
            <a:r>
              <a:rPr lang="es-ES_tradnl" dirty="0"/>
              <a:t>Instrumentos de coordinación y </a:t>
            </a:r>
            <a:r>
              <a:rPr lang="es-ES_tradnl" dirty="0" smtClean="0"/>
              <a:t>negociación vía alianzas:</a:t>
            </a:r>
          </a:p>
          <a:p>
            <a:pPr lvl="1"/>
            <a:r>
              <a:rPr lang="es-ES_tradnl" dirty="0" smtClean="0"/>
              <a:t>IHCAFE, ICF, FHIS, etc.</a:t>
            </a:r>
          </a:p>
          <a:p>
            <a:pPr lvl="1"/>
            <a:r>
              <a:rPr lang="en-US" b="1" dirty="0" smtClean="0"/>
              <a:t>Comanejo de areas </a:t>
            </a:r>
            <a:r>
              <a:rPr lang="en-US" b="1" dirty="0" err="1" smtClean="0"/>
              <a:t>protegidas</a:t>
            </a:r>
            <a:r>
              <a:rPr lang="en-US" b="1" dirty="0" smtClean="0"/>
              <a:t> </a:t>
            </a:r>
            <a:r>
              <a:rPr lang="en-US" b="1" dirty="0" err="1" smtClean="0"/>
              <a:t>productoras</a:t>
            </a:r>
            <a:r>
              <a:rPr lang="en-US" b="1" dirty="0" smtClean="0"/>
              <a:t> de </a:t>
            </a:r>
            <a:r>
              <a:rPr lang="en-US" b="1" dirty="0" err="1" smtClean="0"/>
              <a:t>agua</a:t>
            </a:r>
            <a:endParaRPr lang="es-ES_tradnl" b="1" dirty="0"/>
          </a:p>
          <a:p>
            <a:r>
              <a:rPr lang="es-ES_tradnl" dirty="0"/>
              <a:t>Cofinanciamiento a iniciativas.</a:t>
            </a:r>
          </a:p>
          <a:p>
            <a:pPr lvl="1"/>
            <a:r>
              <a:rPr lang="es-ES_tradnl" dirty="0"/>
              <a:t>Compras locales</a:t>
            </a:r>
          </a:p>
          <a:p>
            <a:r>
              <a:rPr lang="es-ES_tradnl" dirty="0" smtClean="0"/>
              <a:t>Convocatoria a </a:t>
            </a:r>
            <a:r>
              <a:rPr lang="es-ES_tradnl" dirty="0"/>
              <a:t>la cooperación</a:t>
            </a:r>
          </a:p>
          <a:p>
            <a:r>
              <a:rPr lang="es-ES_tradnl" dirty="0"/>
              <a:t>Procesos de formación de liderazgos en los </a:t>
            </a:r>
            <a:r>
              <a:rPr lang="es-ES_tradnl" dirty="0" smtClean="0"/>
              <a:t>municipios</a:t>
            </a:r>
            <a:endParaRPr lang="es-ES_tradn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s-ES_tradnl" dirty="0"/>
          </a:p>
        </p:txBody>
      </p:sp>
      <p:pic>
        <p:nvPicPr>
          <p:cNvPr id="11" name="8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1295400"/>
            <a:ext cx="4041775" cy="3031331"/>
          </a:xfrm>
        </p:spPr>
      </p:pic>
      <p:pic>
        <p:nvPicPr>
          <p:cNvPr id="19" name="18 Marcador de contenido"/>
          <p:cNvPicPr>
            <a:picLocks noGrp="1" noChangeAspect="1"/>
          </p:cNvPicPr>
          <p:nvPr>
            <p:ph sz="quarter" idx="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0437" y="891817"/>
            <a:ext cx="2074337" cy="2765783"/>
          </a:xfrm>
        </p:spPr>
      </p:pic>
      <p:pic>
        <p:nvPicPr>
          <p:cNvPr id="18" name="15 Marcador de contenido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1575" y="4800600"/>
            <a:ext cx="27432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179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 </a:t>
            </a:r>
            <a:r>
              <a:rPr lang="en-US" dirty="0" err="1" smtClean="0"/>
              <a:t>aprecia</a:t>
            </a:r>
            <a:r>
              <a:rPr lang="en-US" dirty="0" smtClean="0"/>
              <a:t> </a:t>
            </a:r>
            <a:r>
              <a:rPr lang="en-US" dirty="0" err="1" smtClean="0"/>
              <a:t>avances</a:t>
            </a:r>
            <a:r>
              <a:rPr lang="en-US" dirty="0" smtClean="0"/>
              <a:t> </a:t>
            </a:r>
            <a:r>
              <a:rPr lang="en-US" dirty="0" err="1" smtClean="0"/>
              <a:t>importantes</a:t>
            </a:r>
            <a:r>
              <a:rPr lang="en-US" dirty="0" smtClean="0"/>
              <a:t> </a:t>
            </a:r>
            <a:r>
              <a:rPr lang="en-US" dirty="0" err="1" smtClean="0"/>
              <a:t>en</a:t>
            </a:r>
            <a:r>
              <a:rPr lang="en-US" dirty="0" smtClean="0"/>
              <a:t> la </a:t>
            </a:r>
            <a:r>
              <a:rPr lang="en-US" dirty="0" err="1" smtClean="0"/>
              <a:t>gobernanza</a:t>
            </a:r>
            <a:r>
              <a:rPr lang="en-US" dirty="0" smtClean="0"/>
              <a:t> – </a:t>
            </a:r>
            <a:r>
              <a:rPr lang="en-US" dirty="0" err="1" smtClean="0"/>
              <a:t>ejemplos</a:t>
            </a:r>
            <a:endParaRPr lang="es-ES_tradnl" dirty="0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ln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n-US" dirty="0" err="1" smtClean="0"/>
              <a:t>Órganos</a:t>
            </a:r>
            <a:r>
              <a:rPr lang="en-US" dirty="0" smtClean="0"/>
              <a:t> </a:t>
            </a:r>
            <a:r>
              <a:rPr lang="en-US" dirty="0" err="1" smtClean="0"/>
              <a:t>territoriales</a:t>
            </a:r>
            <a:endParaRPr lang="es-ES_tradnl" dirty="0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Consejos</a:t>
            </a:r>
            <a:r>
              <a:rPr lang="en-US" dirty="0" smtClean="0"/>
              <a:t> </a:t>
            </a:r>
            <a:r>
              <a:rPr lang="en-US" dirty="0" err="1" smtClean="0"/>
              <a:t>regionales</a:t>
            </a:r>
            <a:r>
              <a:rPr lang="en-US" dirty="0" smtClean="0"/>
              <a:t> de </a:t>
            </a:r>
            <a:r>
              <a:rPr lang="en-US" dirty="0" err="1" smtClean="0"/>
              <a:t>desarrollo</a:t>
            </a:r>
            <a:endParaRPr lang="es-ES_tradnl" dirty="0" smtClean="0"/>
          </a:p>
          <a:p>
            <a:r>
              <a:rPr lang="es-ES_tradnl" dirty="0" smtClean="0"/>
              <a:t>ONG </a:t>
            </a:r>
            <a:r>
              <a:rPr lang="es-ES_tradnl" dirty="0"/>
              <a:t>territoriales: Cocepradil, Cocepradii, Asomaincupaco: capacidad de convocatoria, gestión de cooperación y apoyo a los municipios y sus organizaciones más de base: </a:t>
            </a:r>
            <a:endParaRPr lang="es-ES_tradnl" dirty="0" smtClean="0"/>
          </a:p>
          <a:p>
            <a:pPr lvl="1"/>
            <a:r>
              <a:rPr lang="es-ES_tradnl" dirty="0" smtClean="0"/>
              <a:t>juntas </a:t>
            </a:r>
            <a:r>
              <a:rPr lang="es-ES_tradnl" dirty="0"/>
              <a:t>de agua, etc.</a:t>
            </a:r>
          </a:p>
          <a:p>
            <a:r>
              <a:rPr lang="es-ES_tradnl" dirty="0"/>
              <a:t>Desarrollo de empresas con arraigo </a:t>
            </a:r>
            <a:r>
              <a:rPr lang="es-ES_tradnl" dirty="0" smtClean="0"/>
              <a:t>municipal/mancomunidad</a:t>
            </a:r>
            <a:endParaRPr lang="es-ES_tradnl" dirty="0"/>
          </a:p>
          <a:p>
            <a:pPr lvl="1"/>
            <a:r>
              <a:rPr lang="es-ES_tradnl" dirty="0"/>
              <a:t>Ejemplo Cabañas: </a:t>
            </a:r>
            <a:r>
              <a:rPr lang="es-ES_tradnl" dirty="0" smtClean="0"/>
              <a:t>de comercializadora </a:t>
            </a:r>
            <a:r>
              <a:rPr lang="es-ES_tradnl" dirty="0"/>
              <a:t>de granos a</a:t>
            </a:r>
            <a:r>
              <a:rPr lang="es-ES_tradnl" dirty="0" smtClean="0"/>
              <a:t> comercializadora </a:t>
            </a:r>
            <a:r>
              <a:rPr lang="es-ES_tradnl" dirty="0"/>
              <a:t>de </a:t>
            </a:r>
            <a:r>
              <a:rPr lang="es-ES_tradnl" dirty="0" smtClean="0"/>
              <a:t>café</a:t>
            </a:r>
          </a:p>
          <a:p>
            <a:r>
              <a:rPr lang="en-US" dirty="0" err="1" smtClean="0"/>
              <a:t>Institutos</a:t>
            </a:r>
            <a:r>
              <a:rPr lang="en-US" dirty="0" smtClean="0"/>
              <a:t> </a:t>
            </a:r>
            <a:r>
              <a:rPr lang="en-US" dirty="0" err="1" smtClean="0"/>
              <a:t>técnicos</a:t>
            </a:r>
            <a:r>
              <a:rPr lang="en-US" dirty="0" smtClean="0"/>
              <a:t>, </a:t>
            </a:r>
            <a:r>
              <a:rPr lang="en-US" dirty="0" err="1" smtClean="0"/>
              <a:t>universidades</a:t>
            </a:r>
            <a:endParaRPr lang="es-ES_tradnl" dirty="0" smtClean="0"/>
          </a:p>
          <a:p>
            <a:pPr marL="457200" lvl="1" indent="0">
              <a:buNone/>
            </a:pPr>
            <a:endParaRPr lang="es-ES_tradnl" dirty="0"/>
          </a:p>
          <a:p>
            <a:endParaRPr lang="es-ES_tradnl" dirty="0"/>
          </a:p>
        </p:txBody>
      </p:sp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10" name="9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3886200"/>
            <a:ext cx="3429000" cy="2571750"/>
          </a:xfrm>
        </p:spPr>
      </p:pic>
      <p:pic>
        <p:nvPicPr>
          <p:cNvPr id="9" name="11 Marcador de contenido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210232"/>
            <a:ext cx="2503415" cy="2447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7572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152400"/>
            <a:ext cx="8763000" cy="1265238"/>
          </a:xfrm>
        </p:spPr>
        <p:txBody>
          <a:bodyPr>
            <a:noAutofit/>
          </a:bodyPr>
          <a:lstStyle/>
          <a:p>
            <a:r>
              <a:rPr lang="en-US" sz="3600" dirty="0" smtClean="0"/>
              <a:t>La </a:t>
            </a:r>
            <a:r>
              <a:rPr lang="en-US" sz="3600" dirty="0" err="1" smtClean="0"/>
              <a:t>adopción</a:t>
            </a:r>
            <a:r>
              <a:rPr lang="en-US" sz="3600" dirty="0" smtClean="0"/>
              <a:t> de </a:t>
            </a:r>
            <a:r>
              <a:rPr lang="en-US" sz="3600" dirty="0" err="1" smtClean="0"/>
              <a:t>tecnologías</a:t>
            </a:r>
            <a:r>
              <a:rPr lang="en-US" sz="3600" dirty="0" smtClean="0"/>
              <a:t> se </a:t>
            </a:r>
            <a:r>
              <a:rPr lang="en-US" sz="3600" dirty="0" err="1" smtClean="0"/>
              <a:t>potencia</a:t>
            </a:r>
            <a:r>
              <a:rPr lang="en-US" sz="3600" dirty="0" smtClean="0"/>
              <a:t> </a:t>
            </a:r>
            <a:r>
              <a:rPr lang="en-US" sz="3600" dirty="0" err="1" smtClean="0"/>
              <a:t>en</a:t>
            </a:r>
            <a:r>
              <a:rPr lang="en-US" sz="3600" dirty="0" smtClean="0"/>
              <a:t> la </a:t>
            </a:r>
            <a:r>
              <a:rPr lang="en-US" sz="3600" dirty="0" err="1" smtClean="0"/>
              <a:t>gobernanza</a:t>
            </a:r>
            <a:r>
              <a:rPr lang="en-US" sz="3600" dirty="0" smtClean="0"/>
              <a:t> a </a:t>
            </a:r>
            <a:r>
              <a:rPr lang="en-US" sz="3600" dirty="0" err="1" smtClean="0"/>
              <a:t>partir</a:t>
            </a:r>
            <a:r>
              <a:rPr lang="en-US" sz="3600" dirty="0" smtClean="0"/>
              <a:t> de </a:t>
            </a:r>
            <a:r>
              <a:rPr lang="en-US" sz="3600" dirty="0" err="1" smtClean="0"/>
              <a:t>una</a:t>
            </a:r>
            <a:r>
              <a:rPr lang="en-US" sz="3600" dirty="0" smtClean="0"/>
              <a:t> masa </a:t>
            </a:r>
            <a:r>
              <a:rPr lang="en-US" sz="3600" dirty="0" err="1" smtClean="0"/>
              <a:t>crítica</a:t>
            </a:r>
            <a:r>
              <a:rPr lang="en-US" sz="3600" dirty="0" smtClean="0"/>
              <a:t> </a:t>
            </a:r>
            <a:r>
              <a:rPr lang="en-US" sz="3600" dirty="0" err="1" smtClean="0"/>
              <a:t>técnica</a:t>
            </a:r>
            <a:endParaRPr lang="es-ES_tradnl" sz="3600" dirty="0"/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76400"/>
            <a:ext cx="8305800" cy="51054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160078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000" t="1000"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1021159"/>
            <a:ext cx="6827308" cy="5120481"/>
          </a:xfr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16726" y="2438400"/>
            <a:ext cx="4648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 smtClean="0">
                <a:solidFill>
                  <a:srgbClr val="FFFF00"/>
                </a:solidFill>
              </a:rPr>
              <a:t>Muchas gracias</a:t>
            </a:r>
            <a:endParaRPr lang="es-E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70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748"/>
            <a:ext cx="9144000" cy="2667000"/>
          </a:xfrm>
          <a:noFill/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s-ES" sz="4000" b="1" dirty="0" smtClean="0">
                <a:solidFill>
                  <a:schemeClr val="accent6">
                    <a:lumMod val="50000"/>
                  </a:schemeClr>
                </a:solidFill>
              </a:rPr>
              <a:t>Actitud</a:t>
            </a:r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ES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</a:rPr>
              <a:t>"Si la mente de un campesino es un desierto, </a:t>
            </a:r>
            <a:br>
              <a:rPr lang="es-ES" sz="40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4000" dirty="0" smtClean="0">
                <a:solidFill>
                  <a:schemeClr val="accent6">
                    <a:lumMod val="50000"/>
                  </a:schemeClr>
                </a:solidFill>
              </a:rPr>
              <a:t>su finca va a lucir como un desierto“</a:t>
            </a:r>
            <a:r>
              <a:rPr lang="es-ES" sz="8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es-ES" sz="8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s-ES" sz="900" dirty="0" smtClean="0">
                <a:solidFill>
                  <a:srgbClr val="FFFF00"/>
                </a:solidFill>
              </a:rPr>
              <a:t/>
            </a:r>
            <a:br>
              <a:rPr lang="es-ES" sz="900" dirty="0" smtClean="0">
                <a:solidFill>
                  <a:srgbClr val="FFFF00"/>
                </a:solidFill>
              </a:rPr>
            </a:br>
            <a:r>
              <a:rPr lang="es-ES" sz="2700" dirty="0" smtClean="0">
                <a:solidFill>
                  <a:srgbClr val="FFFF00"/>
                </a:solidFill>
              </a:rPr>
              <a:t>Concepto de la finca humana </a:t>
            </a:r>
            <a:br>
              <a:rPr lang="es-ES" sz="2700" dirty="0" smtClean="0">
                <a:solidFill>
                  <a:srgbClr val="FFFF00"/>
                </a:solidFill>
              </a:rPr>
            </a:br>
            <a:r>
              <a:rPr lang="es-ES" sz="2700" dirty="0" smtClean="0">
                <a:solidFill>
                  <a:srgbClr val="FFFF00"/>
                </a:solidFill>
              </a:rPr>
              <a:t>José </a:t>
            </a:r>
            <a:r>
              <a:rPr lang="es-ES" sz="2700" dirty="0">
                <a:solidFill>
                  <a:srgbClr val="FFFF00"/>
                </a:solidFill>
              </a:rPr>
              <a:t>Elías </a:t>
            </a:r>
            <a:r>
              <a:rPr lang="es-ES" sz="2700" dirty="0" smtClean="0">
                <a:solidFill>
                  <a:srgbClr val="FFFF00"/>
                </a:solidFill>
              </a:rPr>
              <a:t>Sánchez (QDEP), </a:t>
            </a:r>
            <a:r>
              <a:rPr lang="es-ES" sz="2700" dirty="0">
                <a:solidFill>
                  <a:srgbClr val="FFFF00"/>
                </a:solidFill>
              </a:rPr>
              <a:t>Educador </a:t>
            </a:r>
            <a:r>
              <a:rPr lang="es-ES" sz="2700" dirty="0" smtClean="0">
                <a:solidFill>
                  <a:srgbClr val="FFFF00"/>
                </a:solidFill>
              </a:rPr>
              <a:t>hondureño</a:t>
            </a:r>
            <a:endParaRPr lang="es-E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914400" y="4876800"/>
            <a:ext cx="7467600" cy="1676400"/>
          </a:xfr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s-E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Corolario: Si </a:t>
            </a:r>
            <a:r>
              <a:rPr lang="es-E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 nuestras mentes generamos desiertos</a:t>
            </a:r>
            <a:r>
              <a:rPr lang="es-E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s-E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nuestro país será </a:t>
            </a:r>
            <a:r>
              <a:rPr lang="es-ES" sz="3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desierto</a:t>
            </a:r>
            <a:r>
              <a:rPr lang="es-ES" sz="3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s-ES" sz="3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322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ln>
            <a:solidFill>
              <a:schemeClr val="accent2">
                <a:lumMod val="75000"/>
              </a:schemeClr>
            </a:solidFill>
          </a:ln>
        </p:spPr>
        <p:txBody>
          <a:bodyPr>
            <a:noAutofit/>
          </a:bodyPr>
          <a:lstStyle/>
          <a:p>
            <a:r>
              <a:rPr lang="es-ES" sz="3600" dirty="0" smtClean="0"/>
              <a:t>La finca humana se construye desde la extensión con la gente en su ambiente</a:t>
            </a:r>
            <a:endParaRPr lang="es-ES" sz="3600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3962400" y="1447800"/>
            <a:ext cx="5029200" cy="495300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ES" sz="2400" b="1" dirty="0" smtClean="0"/>
              <a:t>Principios para innovar:</a:t>
            </a:r>
          </a:p>
          <a:p>
            <a:pPr marL="339725" indent="-339725">
              <a:buFont typeface="+mj-lt"/>
              <a:buAutoNum type="arabicPeriod"/>
            </a:pPr>
            <a:r>
              <a:rPr lang="es-ES" sz="2200" dirty="0" smtClean="0"/>
              <a:t>Se propicia el cambio a partir del conocimiento existente</a:t>
            </a:r>
          </a:p>
          <a:p>
            <a:pPr marL="339725" indent="-339725">
              <a:buFont typeface="+mj-lt"/>
              <a:buAutoNum type="arabicPeriod"/>
            </a:pPr>
            <a:r>
              <a:rPr lang="es-ES" sz="2200" dirty="0" smtClean="0"/>
              <a:t>Se capacita haciendo basado en la ciencia </a:t>
            </a:r>
          </a:p>
          <a:p>
            <a:pPr marL="339725" indent="-339725">
              <a:buFont typeface="+mj-lt"/>
              <a:buAutoNum type="arabicPeriod"/>
            </a:pPr>
            <a:r>
              <a:rPr lang="es-ES" sz="2200" dirty="0" smtClean="0"/>
              <a:t>Se potencia la dignidad humana </a:t>
            </a:r>
          </a:p>
          <a:p>
            <a:pPr marL="339725" indent="-339725">
              <a:buFont typeface="+mj-lt"/>
              <a:buAutoNum type="arabicPeriod"/>
            </a:pPr>
            <a:r>
              <a:rPr lang="es-ES" sz="2200" dirty="0" smtClean="0"/>
              <a:t>Al innovar se optimiza el uso de los recursos</a:t>
            </a:r>
          </a:p>
          <a:p>
            <a:pPr marL="339725" indent="-339725">
              <a:buFont typeface="+mj-lt"/>
              <a:buAutoNum type="arabicPeriod"/>
            </a:pPr>
            <a:r>
              <a:rPr lang="es-ES" sz="2200" b="1" dirty="0" smtClean="0"/>
              <a:t>Se comparte lo aprendido</a:t>
            </a:r>
          </a:p>
          <a:p>
            <a:pPr marL="339725" indent="-339725">
              <a:buFont typeface="+mj-lt"/>
              <a:buAutoNum type="arabicPeriod"/>
            </a:pPr>
            <a:r>
              <a:rPr lang="es-ES" sz="2200" dirty="0" smtClean="0"/>
              <a:t>Se genera satisfacción personal y comunitaria</a:t>
            </a:r>
          </a:p>
          <a:p>
            <a:pPr marL="339725" indent="-339725">
              <a:buFont typeface="+mj-lt"/>
              <a:buAutoNum type="arabicPeriod"/>
            </a:pPr>
            <a:r>
              <a:rPr lang="es-ES" sz="2200" dirty="0" smtClean="0"/>
              <a:t>La innovación se basa en y hace crecer la sabiduría</a:t>
            </a:r>
          </a:p>
        </p:txBody>
      </p:sp>
      <p:pic>
        <p:nvPicPr>
          <p:cNvPr id="7" name="6 Marcador de contenido"/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" y="1676400"/>
            <a:ext cx="3249561" cy="3028950"/>
          </a:xfrm>
        </p:spPr>
      </p:pic>
    </p:spTree>
    <p:extLst>
      <p:ext uri="{BB962C8B-B14F-4D97-AF65-F5344CB8AC3E}">
        <p14:creationId xmlns:p14="http://schemas.microsoft.com/office/powerpoint/2010/main" val="77149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 descr="Large confetti"/>
          <p:cNvSpPr>
            <a:spLocks noChangeArrowheads="1"/>
          </p:cNvSpPr>
          <p:nvPr/>
        </p:nvSpPr>
        <p:spPr bwMode="auto">
          <a:xfrm>
            <a:off x="0" y="0"/>
            <a:ext cx="9144000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3600" dirty="0">
                <a:latin typeface="Calibri" panose="020F0502020204030204" pitchFamily="34" charset="0"/>
                <a:ea typeface="+mj-ea"/>
                <a:cs typeface="+mj-cs"/>
              </a:rPr>
              <a:t>En Honduras los sistemas de investigación y extensión evolucionaron descoordinados</a:t>
            </a:r>
            <a:endParaRPr lang="es-ES" sz="3600" dirty="0">
              <a:latin typeface="Calibri" panose="020F0502020204030204" pitchFamily="34" charset="0"/>
              <a:ea typeface="+mj-ea"/>
              <a:cs typeface="+mj-cs"/>
            </a:endParaRP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95288" y="1484313"/>
            <a:ext cx="4862512" cy="4752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81000" indent="-3810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s-ES_tradnl" altLang="es-HN" sz="2400" b="1" dirty="0" smtClean="0">
                <a:latin typeface="Calibri" panose="020F0502020204030204" pitchFamily="34" charset="0"/>
              </a:rPr>
              <a:t>CONCEPTOS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</a:pPr>
            <a:r>
              <a:rPr lang="es-ES_tradnl" altLang="es-HN" sz="2400" dirty="0" smtClean="0">
                <a:latin typeface="Calibri" panose="020F0502020204030204" pitchFamily="34" charset="0"/>
              </a:rPr>
              <a:t>Investigación:  Generación de conocimientos y (a veces) evidencias científicas.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s-ES_tradnl" altLang="es-HN" sz="2400" dirty="0" smtClean="0">
              <a:latin typeface="Calibri" panose="020F0502020204030204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</a:pPr>
            <a:r>
              <a:rPr lang="es-ES_tradnl" altLang="es-HN" sz="2400" dirty="0" smtClean="0">
                <a:latin typeface="Calibri" panose="020F0502020204030204" pitchFamily="34" charset="0"/>
              </a:rPr>
              <a:t>Transferencia de Tecnología:  Oferta predeterminada.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s-ES_tradnl" altLang="es-HN" sz="2400" dirty="0" smtClean="0">
              <a:latin typeface="Calibri" panose="020F0502020204030204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</a:pPr>
            <a:r>
              <a:rPr lang="es-ES_tradnl" altLang="es-HN" sz="2400" dirty="0" smtClean="0">
                <a:latin typeface="Calibri" panose="020F0502020204030204" pitchFamily="34" charset="0"/>
              </a:rPr>
              <a:t>Extensión: Enseñanza-aprendizaje</a:t>
            </a: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</a:pPr>
            <a:endParaRPr lang="en-US" altLang="es-HN" sz="2400" dirty="0">
              <a:latin typeface="Calibri" panose="020F0502020204030204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</a:pPr>
            <a:r>
              <a:rPr lang="en-US" altLang="es-HN" sz="2400" dirty="0" err="1" smtClean="0">
                <a:latin typeface="Calibri" panose="020F0502020204030204" pitchFamily="34" charset="0"/>
              </a:rPr>
              <a:t>Asistencia</a:t>
            </a:r>
            <a:r>
              <a:rPr lang="en-US" altLang="es-HN" sz="2400" dirty="0" smtClean="0">
                <a:latin typeface="Calibri" panose="020F0502020204030204" pitchFamily="34" charset="0"/>
              </a:rPr>
              <a:t> </a:t>
            </a:r>
            <a:r>
              <a:rPr lang="en-US" altLang="es-HN" sz="2400" dirty="0" err="1" smtClean="0">
                <a:latin typeface="Calibri" panose="020F0502020204030204" pitchFamily="34" charset="0"/>
              </a:rPr>
              <a:t>técnica</a:t>
            </a:r>
            <a:r>
              <a:rPr lang="en-US" altLang="es-HN" sz="2400" dirty="0" smtClean="0">
                <a:latin typeface="Calibri" panose="020F0502020204030204" pitchFamily="34" charset="0"/>
              </a:rPr>
              <a:t>, </a:t>
            </a:r>
            <a:r>
              <a:rPr lang="en-US" altLang="es-HN" sz="2400" dirty="0" err="1" smtClean="0">
                <a:latin typeface="Calibri" panose="020F0502020204030204" pitchFamily="34" charset="0"/>
              </a:rPr>
              <a:t>promoción</a:t>
            </a:r>
            <a:r>
              <a:rPr lang="en-US" altLang="es-HN" sz="2400" dirty="0" smtClean="0">
                <a:latin typeface="Calibri" panose="020F0502020204030204" pitchFamily="34" charset="0"/>
              </a:rPr>
              <a:t>, etc.</a:t>
            </a:r>
            <a:endParaRPr lang="es-ES_tradnl" altLang="es-HN" sz="2400" dirty="0" smtClean="0">
              <a:latin typeface="Calibri" panose="020F0502020204030204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endParaRPr lang="es-ES_tradnl" altLang="es-HN" sz="2400" dirty="0" smtClean="0">
              <a:latin typeface="Calibri" panose="020F0502020204030204" pitchFamily="34" charset="0"/>
            </a:endParaRPr>
          </a:p>
          <a:p>
            <a:pPr eaLnBrk="1" fontAlgn="base" hangingPunct="1">
              <a:lnSpc>
                <a:spcPct val="90000"/>
              </a:lnSpc>
              <a:spcAft>
                <a:spcPct val="0"/>
              </a:spcAft>
              <a:buFontTx/>
              <a:buNone/>
            </a:pPr>
            <a:r>
              <a:rPr lang="es-ES_tradnl" altLang="es-HN" sz="2400" dirty="0" smtClean="0">
                <a:latin typeface="Calibri" panose="020F0502020204030204" pitchFamily="34" charset="0"/>
              </a:rPr>
              <a:t>	</a:t>
            </a:r>
            <a:endParaRPr lang="es-ES" altLang="es-HN" sz="2400" dirty="0" smtClean="0">
              <a:latin typeface="Calibri" panose="020F0502020204030204" pitchFamily="34" charset="0"/>
            </a:endParaRPr>
          </a:p>
        </p:txBody>
      </p:sp>
      <p:pic>
        <p:nvPicPr>
          <p:cNvPr id="20484" name="Picture 4" descr="DSCF001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2587" y="1981200"/>
            <a:ext cx="3529013" cy="2647950"/>
          </a:xfrm>
          <a:prstGeom prst="rect">
            <a:avLst/>
          </a:prstGeom>
          <a:noFill/>
          <a:ln w="222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91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457200" y="990600"/>
            <a:ext cx="4038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s-MX" altLang="es-HN" sz="2400" b="1" i="1" u="sng" dirty="0" smtClean="0"/>
              <a:t>Extensión</a:t>
            </a:r>
            <a:endParaRPr lang="es-ES" altLang="es-HN" sz="2400" b="1" i="1" u="sng" dirty="0" smtClean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9734" y="2794000"/>
            <a:ext cx="3081866" cy="2311400"/>
          </a:xfrm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2095500" y="1148445"/>
            <a:ext cx="61214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MX" altLang="es-HN" sz="2400" dirty="0" smtClean="0">
                <a:latin typeface="Tahoma" pitchFamily="34" charset="0"/>
              </a:rPr>
              <a:t>Acción y efecto de extender, es decir, propagarse, difundirse, llegar a más.</a:t>
            </a:r>
            <a:endParaRPr lang="es-ES" altLang="es-HN" sz="2400" dirty="0" smtClean="0">
              <a:latin typeface="Tahoma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4213" y="1955800"/>
            <a:ext cx="1873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altLang="es-HN" sz="2400" b="1" i="1" u="sng" smtClean="0"/>
              <a:t>Problema</a:t>
            </a:r>
            <a:endParaRPr lang="es-ES" altLang="es-HN" sz="2400" b="1" i="1" u="sng" smtClean="0"/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90600" y="2387600"/>
            <a:ext cx="47529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altLang="es-HN" sz="2400" b="1" dirty="0" smtClean="0"/>
              <a:t>Investigación - Extensión</a:t>
            </a:r>
            <a:endParaRPr lang="es-ES" altLang="es-HN" sz="2400" b="1" dirty="0" smtClean="0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1371600" y="2844800"/>
            <a:ext cx="4525297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</a:pPr>
            <a:r>
              <a:rPr lang="es-MX" altLang="es-HN" sz="2400" dirty="0" smtClean="0">
                <a:latin typeface="Tahoma" pitchFamily="34" charset="0"/>
              </a:rPr>
              <a:t>Han </a:t>
            </a:r>
            <a:r>
              <a:rPr lang="es-MX" altLang="es-HN" sz="2400" dirty="0">
                <a:latin typeface="Tahoma" pitchFamily="34" charset="0"/>
              </a:rPr>
              <a:t>estado separados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</a:pPr>
            <a:r>
              <a:rPr lang="es-MX" altLang="es-HN" sz="2400" dirty="0" smtClean="0">
                <a:latin typeface="Tahoma" pitchFamily="34" charset="0"/>
              </a:rPr>
              <a:t>No </a:t>
            </a:r>
            <a:r>
              <a:rPr lang="es-MX" altLang="es-HN" sz="2400" dirty="0">
                <a:latin typeface="Tahoma" pitchFamily="34" charset="0"/>
              </a:rPr>
              <a:t>parten de demandas reales.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</a:pPr>
            <a:r>
              <a:rPr lang="es-MX" altLang="es-HN" sz="2400" dirty="0" smtClean="0">
                <a:latin typeface="Tahoma" pitchFamily="34" charset="0"/>
              </a:rPr>
              <a:t>No </a:t>
            </a:r>
            <a:r>
              <a:rPr lang="es-MX" altLang="es-HN" sz="2400" dirty="0">
                <a:latin typeface="Tahoma" pitchFamily="34" charset="0"/>
              </a:rPr>
              <a:t>han tomado en cuenta el conocimiento local.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</a:pPr>
            <a:r>
              <a:rPr lang="es-MX" altLang="es-HN" sz="2400" dirty="0" smtClean="0">
                <a:latin typeface="Tahoma" pitchFamily="34" charset="0"/>
              </a:rPr>
              <a:t>Sin </a:t>
            </a:r>
            <a:r>
              <a:rPr lang="es-MX" altLang="es-HN" sz="2400" dirty="0">
                <a:latin typeface="Tahoma" pitchFamily="34" charset="0"/>
              </a:rPr>
              <a:t>alianzas</a:t>
            </a:r>
          </a:p>
          <a:p>
            <a:pPr marL="342900" indent="-342900"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</a:pPr>
            <a:r>
              <a:rPr lang="es-MX" altLang="es-HN" sz="2400" dirty="0" smtClean="0">
                <a:latin typeface="Tahoma" pitchFamily="34" charset="0"/>
              </a:rPr>
              <a:t>Ofertas</a:t>
            </a:r>
            <a:endParaRPr lang="es-ES" altLang="es-HN" sz="2400" dirty="0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84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  <p:bldP spid="25603" grpId="0"/>
      <p:bldP spid="25604" grpId="0"/>
      <p:bldP spid="25605" grpId="0"/>
      <p:bldP spid="2560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F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85838"/>
            <a:ext cx="1762125" cy="431800"/>
          </a:xfrm>
        </p:spPr>
        <p:txBody>
          <a:bodyPr/>
          <a:lstStyle/>
          <a:p>
            <a:pPr algn="l" eaLnBrk="1" hangingPunct="1"/>
            <a:r>
              <a:rPr lang="es-MX" altLang="es-HN" sz="2400" b="1" smtClean="0">
                <a:solidFill>
                  <a:schemeClr val="tx1"/>
                </a:solidFill>
              </a:rPr>
              <a:t>Problema</a:t>
            </a:r>
            <a:endParaRPr lang="es-ES" altLang="es-HN" sz="2400" b="1" smtClean="0">
              <a:solidFill>
                <a:schemeClr val="tx1"/>
              </a:solidFill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476375" y="1484313"/>
            <a:ext cx="6985000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MX" altLang="es-HN" sz="2400" dirty="0" smtClean="0"/>
              <a:t> Sin estrategias y enfoques apropiados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MX" altLang="es-HN" sz="2400" dirty="0" smtClean="0"/>
              <a:t> Principios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MX" altLang="es-HN" sz="2400" dirty="0" smtClean="0"/>
              <a:t> Falta enfoque de Sistemas</a:t>
            </a:r>
            <a:endParaRPr lang="es-ES" altLang="es-HN" sz="2400" dirty="0" smtClean="0"/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250825" y="3716338"/>
            <a:ext cx="79216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altLang="es-HN" sz="2400" b="1" smtClean="0"/>
              <a:t>Innovación Tecnológica participativa</a:t>
            </a:r>
            <a:endParaRPr lang="es-ES" altLang="es-HN" sz="2400" b="1" smtClean="0"/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1547813" y="4221163"/>
            <a:ext cx="6840537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MX" altLang="es-HN" sz="2400" dirty="0" smtClean="0">
                <a:latin typeface="Tahoma" pitchFamily="34" charset="0"/>
              </a:rPr>
              <a:t> </a:t>
            </a:r>
            <a:r>
              <a:rPr lang="es-MX" altLang="es-HN" sz="2400" dirty="0" smtClean="0"/>
              <a:t>Producir conocimiento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</a:pPr>
            <a:r>
              <a:rPr lang="es-MX" altLang="es-HN" sz="2400" dirty="0" smtClean="0"/>
              <a:t> Rescate de conocimiento.</a:t>
            </a:r>
            <a:endParaRPr lang="es-ES" altLang="es-HN" sz="2400" dirty="0" smtClean="0"/>
          </a:p>
        </p:txBody>
      </p:sp>
    </p:spTree>
    <p:extLst>
      <p:ext uri="{BB962C8B-B14F-4D97-AF65-F5344CB8AC3E}">
        <p14:creationId xmlns:p14="http://schemas.microsoft.com/office/powerpoint/2010/main" val="402384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/>
      <p:bldP spid="27652" grpId="0"/>
      <p:bldP spid="276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8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5003800" y="1341438"/>
            <a:ext cx="2736850" cy="936625"/>
          </a:xfrm>
          <a:prstGeom prst="rect">
            <a:avLst/>
          </a:prstGeom>
          <a:gradFill rotWithShape="1">
            <a:gsLst>
              <a:gs pos="0">
                <a:srgbClr val="FFFF66">
                  <a:alpha val="66000"/>
                </a:srgbClr>
              </a:gs>
              <a:gs pos="50000">
                <a:srgbClr val="FFFF66">
                  <a:gamma/>
                  <a:shade val="46275"/>
                  <a:invGamma/>
                </a:srgbClr>
              </a:gs>
              <a:gs pos="100000">
                <a:srgbClr val="FFFF66">
                  <a:alpha val="66000"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CDFFCD"/>
                </a:solidFill>
              </a:rPr>
              <a:t>Integrar a un Sistema</a:t>
            </a:r>
            <a:endParaRPr lang="es-ES" sz="2000" b="1" dirty="0">
              <a:solidFill>
                <a:srgbClr val="CDFFCD"/>
              </a:solidFill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5076825" y="3141663"/>
            <a:ext cx="2592388" cy="1511300"/>
          </a:xfrm>
          <a:prstGeom prst="rect">
            <a:avLst/>
          </a:prstGeom>
          <a:gradFill rotWithShape="1">
            <a:gsLst>
              <a:gs pos="0">
                <a:srgbClr val="FFFF66">
                  <a:alpha val="66000"/>
                </a:srgbClr>
              </a:gs>
              <a:gs pos="50000">
                <a:srgbClr val="FFFF66">
                  <a:gamma/>
                  <a:shade val="46275"/>
                  <a:invGamma/>
                </a:srgbClr>
              </a:gs>
              <a:gs pos="100000">
                <a:srgbClr val="FFFF66">
                  <a:alpha val="66000"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CDFFCD"/>
                </a:solidFill>
              </a:rPr>
              <a:t>Concertación</a:t>
            </a:r>
            <a:r>
              <a:rPr lang="es-MX" sz="2000" dirty="0">
                <a:solidFill>
                  <a:srgbClr val="000000"/>
                </a:solidFill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CDFFCD"/>
                </a:solidFill>
              </a:rPr>
              <a:t>Análisis</a:t>
            </a:r>
            <a:endParaRPr lang="es-MX" sz="2000" dirty="0">
              <a:solidFill>
                <a:srgbClr val="00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CDFFCD"/>
                </a:solidFill>
              </a:rPr>
              <a:t>Aceptación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CDFFCD"/>
                </a:solidFill>
              </a:rPr>
              <a:t>Diseminación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CDFFCD"/>
                </a:solidFill>
              </a:rPr>
              <a:t>Adopción</a:t>
            </a:r>
            <a:endParaRPr lang="es-ES" sz="2000" b="1" dirty="0">
              <a:solidFill>
                <a:srgbClr val="CDFFCD"/>
              </a:solidFill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5003800" y="5445125"/>
            <a:ext cx="2881313" cy="792163"/>
          </a:xfrm>
          <a:prstGeom prst="rect">
            <a:avLst/>
          </a:prstGeom>
          <a:gradFill rotWithShape="1">
            <a:gsLst>
              <a:gs pos="0">
                <a:srgbClr val="FFFF66">
                  <a:alpha val="66000"/>
                </a:srgbClr>
              </a:gs>
              <a:gs pos="50000">
                <a:srgbClr val="FFFF66">
                  <a:gamma/>
                  <a:shade val="46275"/>
                  <a:invGamma/>
                </a:srgbClr>
              </a:gs>
              <a:gs pos="100000">
                <a:srgbClr val="FFFF66">
                  <a:alpha val="66000"/>
                </a:srgbClr>
              </a:gs>
            </a:gsLst>
            <a:lin ang="5400000" scaled="1"/>
          </a:gradFill>
          <a:ln w="9525">
            <a:solidFill>
              <a:srgbClr val="FFFF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MX" sz="2000" b="1" dirty="0">
                <a:solidFill>
                  <a:srgbClr val="CDFFCD"/>
                </a:solidFill>
              </a:rPr>
              <a:t>Mejorar el nivel de vida</a:t>
            </a:r>
            <a:endParaRPr lang="es-ES" sz="2000" b="1" dirty="0">
              <a:solidFill>
                <a:srgbClr val="CDFFCD"/>
              </a:solidFill>
            </a:endParaRPr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 rot="-1463985">
            <a:off x="2268538" y="2781300"/>
            <a:ext cx="276225" cy="1008063"/>
          </a:xfrm>
          <a:prstGeom prst="downArrow">
            <a:avLst>
              <a:gd name="adj1" fmla="val 50000"/>
              <a:gd name="adj2" fmla="val 91236"/>
            </a:avLst>
          </a:prstGeom>
          <a:solidFill>
            <a:srgbClr val="FFFF66">
              <a:alpha val="65881"/>
            </a:srgbClr>
          </a:solidFill>
          <a:ln w="9525">
            <a:solidFill>
              <a:srgbClr val="FFFF99"/>
            </a:solidFill>
            <a:miter lim="800000"/>
            <a:headEnd/>
            <a:tailEnd/>
          </a:ln>
        </p:spPr>
        <p:txBody>
          <a:bodyPr vert="eaVert"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s-HN" sz="1800" smtClean="0">
              <a:solidFill>
                <a:srgbClr val="000000"/>
              </a:solidFill>
            </a:endParaRPr>
          </a:p>
        </p:txBody>
      </p:sp>
      <p:sp>
        <p:nvSpPr>
          <p:cNvPr id="33801" name="Text Box 9"/>
          <p:cNvSpPr txBox="1">
            <a:spLocks noChangeArrowheads="1"/>
          </p:cNvSpPr>
          <p:nvPr/>
        </p:nvSpPr>
        <p:spPr bwMode="auto">
          <a:xfrm>
            <a:off x="2124075" y="3789363"/>
            <a:ext cx="2376488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altLang="es-HN" sz="2000" smtClean="0">
                <a:solidFill>
                  <a:srgbClr val="CDFFCD"/>
                </a:solidFill>
              </a:rPr>
              <a:t> 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altLang="es-HN" sz="2000" b="1" smtClean="0">
                <a:solidFill>
                  <a:srgbClr val="CDFFCD"/>
                </a:solidFill>
              </a:rPr>
              <a:t>Da fuerza  y firmeza.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altLang="es-HN" sz="2000" b="1" smtClean="0">
                <a:solidFill>
                  <a:srgbClr val="CDFFCD"/>
                </a:solidFill>
              </a:rPr>
              <a:t>Apreciado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altLang="es-HN" sz="2000" b="1" smtClean="0">
                <a:solidFill>
                  <a:srgbClr val="CDFFCD"/>
                </a:solidFill>
              </a:rPr>
              <a:t>Estimado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FontTx/>
              <a:buNone/>
            </a:pPr>
            <a:r>
              <a:rPr lang="es-MX" altLang="es-HN" sz="2000" b="1" smtClean="0">
                <a:solidFill>
                  <a:srgbClr val="CDFFCD"/>
                </a:solidFill>
              </a:rPr>
              <a:t>Que vale</a:t>
            </a:r>
            <a:endParaRPr lang="es-ES" altLang="es-HN" sz="2000" b="1" smtClean="0">
              <a:solidFill>
                <a:srgbClr val="CDFFCD"/>
              </a:solidFill>
            </a:endParaRPr>
          </a:p>
        </p:txBody>
      </p:sp>
      <p:sp>
        <p:nvSpPr>
          <p:cNvPr id="33802" name="Line 10"/>
          <p:cNvSpPr>
            <a:spLocks noChangeShapeType="1"/>
          </p:cNvSpPr>
          <p:nvPr/>
        </p:nvSpPr>
        <p:spPr bwMode="auto">
          <a:xfrm>
            <a:off x="6372225" y="2492375"/>
            <a:ext cx="0" cy="431800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</a:endParaRPr>
          </a:p>
        </p:txBody>
      </p:sp>
      <p:sp>
        <p:nvSpPr>
          <p:cNvPr id="33803" name="Line 11"/>
          <p:cNvSpPr>
            <a:spLocks noChangeShapeType="1"/>
          </p:cNvSpPr>
          <p:nvPr/>
        </p:nvSpPr>
        <p:spPr bwMode="auto">
          <a:xfrm>
            <a:off x="6443663" y="4797425"/>
            <a:ext cx="0" cy="504825"/>
          </a:xfrm>
          <a:prstGeom prst="line">
            <a:avLst/>
          </a:prstGeom>
          <a:noFill/>
          <a:ln w="38100">
            <a:solidFill>
              <a:srgbClr val="FFFF6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_tradnl" smtClean="0">
              <a:solidFill>
                <a:srgbClr val="000000"/>
              </a:solidFill>
            </a:endParaRPr>
          </a:p>
        </p:txBody>
      </p:sp>
      <p:grpSp>
        <p:nvGrpSpPr>
          <p:cNvPr id="7183" name="Group 14"/>
          <p:cNvGrpSpPr>
            <a:grpSpLocks/>
          </p:cNvGrpSpPr>
          <p:nvPr/>
        </p:nvGrpSpPr>
        <p:grpSpPr bwMode="auto">
          <a:xfrm>
            <a:off x="1042988" y="981075"/>
            <a:ext cx="3673475" cy="1728788"/>
            <a:chOff x="657" y="618"/>
            <a:chExt cx="2314" cy="1089"/>
          </a:xfrm>
        </p:grpSpPr>
        <p:sp>
          <p:nvSpPr>
            <p:cNvPr id="33794" name="AutoShape 2"/>
            <p:cNvSpPr>
              <a:spLocks noChangeArrowheads="1"/>
            </p:cNvSpPr>
            <p:nvPr/>
          </p:nvSpPr>
          <p:spPr bwMode="auto">
            <a:xfrm>
              <a:off x="657" y="618"/>
              <a:ext cx="2314" cy="1089"/>
            </a:xfrm>
            <a:prstGeom prst="rightArrowCallout">
              <a:avLst>
                <a:gd name="adj1" fmla="val 5852"/>
                <a:gd name="adj2" fmla="val 12704"/>
                <a:gd name="adj3" fmla="val 37589"/>
                <a:gd name="adj4" fmla="val 66667"/>
              </a:avLst>
            </a:prstGeom>
            <a:gradFill rotWithShape="1">
              <a:gsLst>
                <a:gs pos="0">
                  <a:srgbClr val="FFFF66">
                    <a:alpha val="66000"/>
                  </a:srgbClr>
                </a:gs>
                <a:gs pos="50000">
                  <a:srgbClr val="FFFF66">
                    <a:gamma/>
                    <a:shade val="46275"/>
                    <a:invGamma/>
                  </a:srgbClr>
                </a:gs>
                <a:gs pos="100000">
                  <a:srgbClr val="FFFF66">
                    <a:alpha val="66000"/>
                  </a:srgbClr>
                </a:gs>
              </a:gsLst>
              <a:lin ang="5400000" scaled="1"/>
            </a:gradFill>
            <a:ln w="9525">
              <a:solidFill>
                <a:srgbClr val="FFFF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s-MX" dirty="0">
                <a:solidFill>
                  <a:srgbClr val="FFFFFF"/>
                </a:solidFill>
              </a:endParaRPr>
            </a:p>
          </p:txBody>
        </p:sp>
        <p:sp>
          <p:nvSpPr>
            <p:cNvPr id="7187" name="Text Box 12"/>
            <p:cNvSpPr txBox="1">
              <a:spLocks noChangeArrowheads="1"/>
            </p:cNvSpPr>
            <p:nvPr/>
          </p:nvSpPr>
          <p:spPr bwMode="auto">
            <a:xfrm>
              <a:off x="766" y="981"/>
              <a:ext cx="130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HN" altLang="es-HN" sz="2000" b="1" smtClean="0">
                  <a:solidFill>
                    <a:srgbClr val="CDFFCD"/>
                  </a:solidFill>
                </a:rPr>
                <a:t>Innovación con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es-HN" altLang="es-HN" sz="2000" b="1" smtClean="0">
                  <a:solidFill>
                    <a:srgbClr val="CDFFCD"/>
                  </a:solidFill>
                </a:rPr>
                <a:t>Productores</a:t>
              </a:r>
              <a:endParaRPr lang="es-ES" altLang="es-HN" sz="2000" b="1" smtClean="0">
                <a:solidFill>
                  <a:srgbClr val="CDFFC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1653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3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33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00" grpId="0" animBg="1"/>
      <p:bldP spid="33801" grpId="0"/>
      <p:bldP spid="33802" grpId="0" animBg="1"/>
      <p:bldP spid="3380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s-ES" sz="3200" dirty="0" smtClean="0"/>
              <a:t>Las buenas prácticas en investigación participativa y extensión contribuyen a soluciones sostenibles</a:t>
            </a:r>
            <a:endParaRPr lang="es-E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ES" dirty="0" smtClean="0"/>
              <a:t>Potencian las capacidades </a:t>
            </a:r>
            <a:r>
              <a:rPr lang="es-ES" dirty="0"/>
              <a:t>humanas locales</a:t>
            </a:r>
          </a:p>
          <a:p>
            <a:r>
              <a:rPr lang="es-ES" dirty="0" smtClean="0"/>
              <a:t>Desarrollan y fomentan de sistemas </a:t>
            </a:r>
            <a:r>
              <a:rPr lang="es-ES" dirty="0"/>
              <a:t>de producción</a:t>
            </a:r>
          </a:p>
          <a:p>
            <a:r>
              <a:rPr lang="es-ES" dirty="0" smtClean="0"/>
              <a:t>Pueden derivar en actividades </a:t>
            </a:r>
            <a:r>
              <a:rPr lang="es-ES" dirty="0"/>
              <a:t>rurales no </a:t>
            </a:r>
            <a:r>
              <a:rPr lang="es-ES" dirty="0" smtClean="0"/>
              <a:t>agrícolas, cadena de valor</a:t>
            </a:r>
            <a:endParaRPr lang="es-ES" dirty="0"/>
          </a:p>
          <a:p>
            <a:r>
              <a:rPr lang="es-ES" dirty="0" smtClean="0"/>
              <a:t>Son la base de servicios </a:t>
            </a:r>
            <a:r>
              <a:rPr lang="es-ES" dirty="0"/>
              <a:t>rurales para la gestión </a:t>
            </a:r>
            <a:r>
              <a:rPr lang="es-ES" dirty="0" smtClean="0"/>
              <a:t>del desarrollo</a:t>
            </a:r>
            <a:endParaRPr lang="es-ES" dirty="0"/>
          </a:p>
          <a:p>
            <a:r>
              <a:rPr lang="es-ES" dirty="0" smtClean="0"/>
              <a:t>Fortalecen los sistemas </a:t>
            </a:r>
            <a:r>
              <a:rPr lang="es-ES" dirty="0"/>
              <a:t>de organización social</a:t>
            </a:r>
          </a:p>
          <a:p>
            <a:endParaRPr lang="es-ES" dirty="0"/>
          </a:p>
        </p:txBody>
      </p:sp>
      <p:pic>
        <p:nvPicPr>
          <p:cNvPr id="6" name="5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0672" y="3628104"/>
            <a:ext cx="3493728" cy="2620296"/>
          </a:xfrm>
        </p:spPr>
      </p:pic>
      <p:pic>
        <p:nvPicPr>
          <p:cNvPr id="8" name="Picture 2" descr="C:\Users\czelaya\Pictures\2012\2012-03-28 NI Limay\2012-03-28 NI Limay paisajes CS huertos silos banco semillas\IMG_031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943600" y="1524000"/>
            <a:ext cx="2743200" cy="2060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79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lantilla para presentaciones II Foro SAN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lantilla para presentaciones II Foro SAN000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13078</TotalTime>
  <Words>1274</Words>
  <Application>Microsoft Office PowerPoint</Application>
  <PresentationFormat>Presentación en pantalla (4:3)</PresentationFormat>
  <Paragraphs>258</Paragraphs>
  <Slides>25</Slides>
  <Notes>5</Notes>
  <HiddenSlides>0</HiddenSlides>
  <MMClips>0</MMClips>
  <ScaleCrop>false</ScaleCrop>
  <HeadingPairs>
    <vt:vector size="8" baseType="variant">
      <vt:variant>
        <vt:lpstr>Fuentes usadas</vt:lpstr>
      </vt:variant>
      <vt:variant>
        <vt:i4>8</vt:i4>
      </vt:variant>
      <vt:variant>
        <vt:lpstr>Tema</vt:lpstr>
      </vt:variant>
      <vt:variant>
        <vt:i4>4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38" baseType="lpstr">
      <vt:lpstr>Arial</vt:lpstr>
      <vt:lpstr>Calibri</vt:lpstr>
      <vt:lpstr>Century Schoolbook</vt:lpstr>
      <vt:lpstr>Comic Sans MS</vt:lpstr>
      <vt:lpstr>Mistral</vt:lpstr>
      <vt:lpstr>Tahoma</vt:lpstr>
      <vt:lpstr>Times New Roman</vt:lpstr>
      <vt:lpstr>Wingdings</vt:lpstr>
      <vt:lpstr>Office Theme</vt:lpstr>
      <vt:lpstr>Plantilla para presentaciones II Foro SAN0000</vt:lpstr>
      <vt:lpstr>1_Plantilla para presentaciones II Foro SAN0000</vt:lpstr>
      <vt:lpstr>Default Design</vt:lpstr>
      <vt:lpstr>VISIO</vt:lpstr>
      <vt:lpstr>Honduras </vt:lpstr>
      <vt:lpstr>Temas estratégicos</vt:lpstr>
      <vt:lpstr>Actitud "Si la mente de un campesino es un desierto,  su finca va a lucir como un desierto“  Concepto de la finca humana  José Elías Sánchez (QDEP), Educador hondureño</vt:lpstr>
      <vt:lpstr>La finca humana se construye desde la extensión con la gente en su ambiente</vt:lpstr>
      <vt:lpstr>Presentación de PowerPoint</vt:lpstr>
      <vt:lpstr>Presentación de PowerPoint</vt:lpstr>
      <vt:lpstr>Problema</vt:lpstr>
      <vt:lpstr>Presentación de PowerPoint</vt:lpstr>
      <vt:lpstr>Las buenas prácticas en investigación participativa y extensión contribuyen a soluciones sostenibles</vt:lpstr>
      <vt:lpstr>La investigación-extensión potencian el conocimiento y los recursos locales</vt:lpstr>
      <vt:lpstr>El desarrollo de los medios de vida debe ser ordenado y equilibrado</vt:lpstr>
      <vt:lpstr>La agregación de valor es importante para el desarrollo local</vt:lpstr>
      <vt:lpstr>Hay que moverse de los desequilibrios  a los equilibrios en los sistemas de producción</vt:lpstr>
      <vt:lpstr>Las buenas prácticas incluyen la gestión de la coordinación social</vt:lpstr>
      <vt:lpstr>El ambiente positivo incide en los resultados territoriales</vt:lpstr>
      <vt:lpstr>La gestión de riesgos sociales reduce distorsiones en los procesos</vt:lpstr>
      <vt:lpstr>La gestión de riesgos sociopolíticos reduce distorsiones en los procesos</vt:lpstr>
      <vt:lpstr>La institucionalidad crece de la base a la cúspide</vt:lpstr>
      <vt:lpstr>Presentación de PowerPoint</vt:lpstr>
      <vt:lpstr>Presentación de PowerPoint</vt:lpstr>
      <vt:lpstr>El escalamiento se genera desde una masa crítica humana, social e institucional</vt:lpstr>
      <vt:lpstr>Se aprecia avances importantes en la gobernanza – ejemplos</vt:lpstr>
      <vt:lpstr>Se aprecia avances importantes en la gobernanza – ejemplos</vt:lpstr>
      <vt:lpstr>La adopción de tecnologías se potencia en la gobernanza a partir de una masa crítica técnica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lograr los escalamientos e institucionalidad necesaria para la restauración de paisajes?</dc:title>
  <dc:creator>czelaya</dc:creator>
  <cp:lastModifiedBy>Leonor Gonzalez</cp:lastModifiedBy>
  <cp:revision>77</cp:revision>
  <dcterms:created xsi:type="dcterms:W3CDTF">2014-02-13T01:11:50Z</dcterms:created>
  <dcterms:modified xsi:type="dcterms:W3CDTF">2015-07-22T17:38:42Z</dcterms:modified>
</cp:coreProperties>
</file>