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409" r:id="rId6"/>
    <p:sldId id="339" r:id="rId7"/>
    <p:sldId id="394" r:id="rId8"/>
    <p:sldId id="406" r:id="rId9"/>
    <p:sldId id="401" r:id="rId10"/>
    <p:sldId id="352" r:id="rId11"/>
    <p:sldId id="396" r:id="rId12"/>
    <p:sldId id="366" r:id="rId13"/>
    <p:sldId id="407" r:id="rId14"/>
    <p:sldId id="348" r:id="rId15"/>
    <p:sldId id="395" r:id="rId16"/>
    <p:sldId id="384" r:id="rId17"/>
    <p:sldId id="405" r:id="rId18"/>
    <p:sldId id="357" r:id="rId19"/>
    <p:sldId id="380" r:id="rId20"/>
    <p:sldId id="359" r:id="rId21"/>
    <p:sldId id="360" r:id="rId22"/>
    <p:sldId id="361" r:id="rId23"/>
    <p:sldId id="362" r:id="rId24"/>
    <p:sldId id="363" r:id="rId25"/>
    <p:sldId id="364" r:id="rId26"/>
    <p:sldId id="334" r:id="rId27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52" y="-72"/>
      </p:cViewPr>
      <p:guideLst>
        <p:guide orient="horz" pos="2378"/>
        <p:guide orient="horz" pos="4265"/>
        <p:guide orient="horz" pos="134"/>
        <p:guide orient="horz" pos="4665"/>
        <p:guide orient="horz" pos="580"/>
        <p:guide orient="horz" pos="986"/>
        <p:guide pos="6203"/>
        <p:guide pos="3168"/>
        <p:guide pos="5451"/>
        <p:guide pos="574"/>
        <p:guide pos="2098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50007-0E45-40BD-9578-2094D5E5FF0E}" type="doc">
      <dgm:prSet loTypeId="urn:microsoft.com/office/officeart/2005/8/layout/pyramid4" loCatId="pyramid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2B9CC00F-9FDE-4CB7-AF4E-8A252827AF11}">
      <dgm:prSet phldrT="[Texto]" custT="1"/>
      <dgm:spPr/>
      <dgm:t>
        <a:bodyPr anchor="t"/>
        <a:lstStyle/>
        <a:p>
          <a:r>
            <a:rPr lang="es-SV" sz="1800" b="1" dirty="0" smtClean="0">
              <a:effectLst/>
            </a:rPr>
            <a:t>Restauración de suelos y MIFS insertos en la agenda de las políticas publicas</a:t>
          </a:r>
          <a:endParaRPr lang="es-SV" sz="1800" b="1" dirty="0">
            <a:effectLst/>
          </a:endParaRPr>
        </a:p>
      </dgm:t>
    </dgm:pt>
    <dgm:pt modelId="{5241EB45-6ECE-42F8-B6D5-A3737638A078}" type="parTrans" cxnId="{DEE3DD16-E47C-48CC-94E9-C6844A3DA2AC}">
      <dgm:prSet/>
      <dgm:spPr/>
      <dgm:t>
        <a:bodyPr/>
        <a:lstStyle/>
        <a:p>
          <a:endParaRPr lang="es-SV"/>
        </a:p>
      </dgm:t>
    </dgm:pt>
    <dgm:pt modelId="{0A705F2C-FCF0-4EC9-8AA6-F6AB85FD3B14}" type="sibTrans" cxnId="{DEE3DD16-E47C-48CC-94E9-C6844A3DA2AC}">
      <dgm:prSet/>
      <dgm:spPr/>
      <dgm:t>
        <a:bodyPr/>
        <a:lstStyle/>
        <a:p>
          <a:endParaRPr lang="es-SV"/>
        </a:p>
      </dgm:t>
    </dgm:pt>
    <dgm:pt modelId="{85132442-2281-4D16-A029-73F57BF58B79}">
      <dgm:prSet phldrT="[Texto]" custT="1"/>
      <dgm:spPr/>
      <dgm:t>
        <a:bodyPr anchor="t"/>
        <a:lstStyle/>
        <a:p>
          <a:r>
            <a:rPr lang="es-SV" sz="2000" b="1" dirty="0" smtClean="0">
              <a:effectLst/>
            </a:rPr>
            <a:t>Construcción de institucionalidad</a:t>
          </a:r>
          <a:endParaRPr lang="es-SV" sz="2000" b="1" dirty="0">
            <a:effectLst/>
          </a:endParaRPr>
        </a:p>
      </dgm:t>
    </dgm:pt>
    <dgm:pt modelId="{59E95F51-D968-47C9-ACF1-F7C897970D04}" type="parTrans" cxnId="{C8B23C87-C651-4AF7-A665-6F1D762D52AF}">
      <dgm:prSet/>
      <dgm:spPr/>
      <dgm:t>
        <a:bodyPr/>
        <a:lstStyle/>
        <a:p>
          <a:endParaRPr lang="es-SV"/>
        </a:p>
      </dgm:t>
    </dgm:pt>
    <dgm:pt modelId="{4501E7DB-3A86-49F4-9F42-1EC24A1459BA}" type="sibTrans" cxnId="{C8B23C87-C651-4AF7-A665-6F1D762D52AF}">
      <dgm:prSet/>
      <dgm:spPr/>
      <dgm:t>
        <a:bodyPr/>
        <a:lstStyle/>
        <a:p>
          <a:endParaRPr lang="es-SV"/>
        </a:p>
      </dgm:t>
    </dgm:pt>
    <dgm:pt modelId="{E62BCD54-2D41-44F0-8B8A-227D0C90CB79}">
      <dgm:prSet phldrT="[Texto]" custT="1"/>
      <dgm:spPr/>
      <dgm:t>
        <a:bodyPr/>
        <a:lstStyle/>
        <a:p>
          <a:r>
            <a:rPr lang="es-SV" sz="2000" b="1" dirty="0" smtClean="0">
              <a:effectLst/>
            </a:rPr>
            <a:t>Construcción de capital humano</a:t>
          </a:r>
          <a:endParaRPr lang="es-SV" sz="2000" b="1" dirty="0">
            <a:effectLst/>
          </a:endParaRPr>
        </a:p>
      </dgm:t>
    </dgm:pt>
    <dgm:pt modelId="{595290E4-BBF0-41F3-9AA2-89107E1A78E6}" type="parTrans" cxnId="{5BFA47F3-9DFB-4788-A916-14AF6FD78C19}">
      <dgm:prSet/>
      <dgm:spPr/>
      <dgm:t>
        <a:bodyPr/>
        <a:lstStyle/>
        <a:p>
          <a:endParaRPr lang="es-SV"/>
        </a:p>
      </dgm:t>
    </dgm:pt>
    <dgm:pt modelId="{80048F0A-A546-4186-ACEC-8F6E8EAE1429}" type="sibTrans" cxnId="{5BFA47F3-9DFB-4788-A916-14AF6FD78C19}">
      <dgm:prSet/>
      <dgm:spPr/>
      <dgm:t>
        <a:bodyPr/>
        <a:lstStyle/>
        <a:p>
          <a:endParaRPr lang="es-SV"/>
        </a:p>
      </dgm:t>
    </dgm:pt>
    <dgm:pt modelId="{E3ED4828-8F97-4B82-913E-9560167E7D1B}">
      <dgm:prSet phldrT="[Texto]" custT="1"/>
      <dgm:spPr/>
      <dgm:t>
        <a:bodyPr anchor="t"/>
        <a:lstStyle/>
        <a:p>
          <a:r>
            <a:rPr lang="es-SV" sz="2000" dirty="0" smtClean="0">
              <a:ln/>
              <a:effectLst/>
            </a:rPr>
            <a:t>Construcción de suelos</a:t>
          </a:r>
          <a:endParaRPr lang="es-SV" sz="2000" dirty="0">
            <a:ln/>
            <a:effectLst/>
          </a:endParaRPr>
        </a:p>
      </dgm:t>
    </dgm:pt>
    <dgm:pt modelId="{AB5CB2E7-9D05-4C34-B2CC-0302AA6D643B}" type="parTrans" cxnId="{CF7F6DD5-D740-4830-8D92-940576AB66F9}">
      <dgm:prSet/>
      <dgm:spPr/>
      <dgm:t>
        <a:bodyPr/>
        <a:lstStyle/>
        <a:p>
          <a:endParaRPr lang="es-SV"/>
        </a:p>
      </dgm:t>
    </dgm:pt>
    <dgm:pt modelId="{4FE2709E-5200-4A34-9C89-D98E6C751A92}" type="sibTrans" cxnId="{CF7F6DD5-D740-4830-8D92-940576AB66F9}">
      <dgm:prSet/>
      <dgm:spPr/>
      <dgm:t>
        <a:bodyPr/>
        <a:lstStyle/>
        <a:p>
          <a:endParaRPr lang="es-SV"/>
        </a:p>
      </dgm:t>
    </dgm:pt>
    <dgm:pt modelId="{31182DF3-FCFC-44F3-9D74-6735E91042C1}" type="pres">
      <dgm:prSet presAssocID="{06450007-0E45-40BD-9578-2094D5E5FF0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A009AC42-928C-4E7B-A1A0-94709686B744}" type="pres">
      <dgm:prSet presAssocID="{06450007-0E45-40BD-9578-2094D5E5FF0E}" presName="triangle1" presStyleLbl="node1" presStyleIdx="0" presStyleCnt="4" custScaleX="141237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549D38E-D249-4671-865D-A3628B809985}" type="pres">
      <dgm:prSet presAssocID="{06450007-0E45-40BD-9578-2094D5E5FF0E}" presName="triangle2" presStyleLbl="node1" presStyleIdx="1" presStyleCnt="4" custScaleX="148633" custLinFactNeighborX="-19926" custLinFactNeighborY="-30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E548DA3-5B52-485A-8C4A-416F4764F044}" type="pres">
      <dgm:prSet presAssocID="{06450007-0E45-40BD-9578-2094D5E5FF0E}" presName="triangle3" presStyleLbl="node1" presStyleIdx="2" presStyleCnt="4" custScaleX="139008" custScaleY="97837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D0A43C2-EFCC-4443-A28F-9C492253805D}" type="pres">
      <dgm:prSet presAssocID="{06450007-0E45-40BD-9578-2094D5E5FF0E}" presName="triangle4" presStyleLbl="node1" presStyleIdx="3" presStyleCnt="4" custScaleX="135900" custLinFactNeighborX="1913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BFA47F3-9DFB-4788-A916-14AF6FD78C19}" srcId="{06450007-0E45-40BD-9578-2094D5E5FF0E}" destId="{E62BCD54-2D41-44F0-8B8A-227D0C90CB79}" srcOrd="2" destOrd="0" parTransId="{595290E4-BBF0-41F3-9AA2-89107E1A78E6}" sibTransId="{80048F0A-A546-4186-ACEC-8F6E8EAE1429}"/>
    <dgm:cxn modelId="{DEE3DD16-E47C-48CC-94E9-C6844A3DA2AC}" srcId="{06450007-0E45-40BD-9578-2094D5E5FF0E}" destId="{2B9CC00F-9FDE-4CB7-AF4E-8A252827AF11}" srcOrd="0" destOrd="0" parTransId="{5241EB45-6ECE-42F8-B6D5-A3737638A078}" sibTransId="{0A705F2C-FCF0-4EC9-8AA6-F6AB85FD3B14}"/>
    <dgm:cxn modelId="{E4F94394-7C9E-4C60-B53A-82D3C836EBC3}" type="presOf" srcId="{E62BCD54-2D41-44F0-8B8A-227D0C90CB79}" destId="{0E548DA3-5B52-485A-8C4A-416F4764F044}" srcOrd="0" destOrd="0" presId="urn:microsoft.com/office/officeart/2005/8/layout/pyramid4"/>
    <dgm:cxn modelId="{1036C82B-1E50-46BF-8E88-B2EB61A86C79}" type="presOf" srcId="{85132442-2281-4D16-A029-73F57BF58B79}" destId="{8549D38E-D249-4671-865D-A3628B809985}" srcOrd="0" destOrd="0" presId="urn:microsoft.com/office/officeart/2005/8/layout/pyramid4"/>
    <dgm:cxn modelId="{20CAF6E4-07DF-47CD-9AFE-B106ED756134}" type="presOf" srcId="{06450007-0E45-40BD-9578-2094D5E5FF0E}" destId="{31182DF3-FCFC-44F3-9D74-6735E91042C1}" srcOrd="0" destOrd="0" presId="urn:microsoft.com/office/officeart/2005/8/layout/pyramid4"/>
    <dgm:cxn modelId="{C8B23C87-C651-4AF7-A665-6F1D762D52AF}" srcId="{06450007-0E45-40BD-9578-2094D5E5FF0E}" destId="{85132442-2281-4D16-A029-73F57BF58B79}" srcOrd="1" destOrd="0" parTransId="{59E95F51-D968-47C9-ACF1-F7C897970D04}" sibTransId="{4501E7DB-3A86-49F4-9F42-1EC24A1459BA}"/>
    <dgm:cxn modelId="{FA6E8686-259B-4A0A-AB4D-5124AB995453}" type="presOf" srcId="{E3ED4828-8F97-4B82-913E-9560167E7D1B}" destId="{ED0A43C2-EFCC-4443-A28F-9C492253805D}" srcOrd="0" destOrd="0" presId="urn:microsoft.com/office/officeart/2005/8/layout/pyramid4"/>
    <dgm:cxn modelId="{CF7F6DD5-D740-4830-8D92-940576AB66F9}" srcId="{06450007-0E45-40BD-9578-2094D5E5FF0E}" destId="{E3ED4828-8F97-4B82-913E-9560167E7D1B}" srcOrd="3" destOrd="0" parTransId="{AB5CB2E7-9D05-4C34-B2CC-0302AA6D643B}" sibTransId="{4FE2709E-5200-4A34-9C89-D98E6C751A92}"/>
    <dgm:cxn modelId="{44FF3479-86DA-4525-A2A3-FD96FE4B7627}" type="presOf" srcId="{2B9CC00F-9FDE-4CB7-AF4E-8A252827AF11}" destId="{A009AC42-928C-4E7B-A1A0-94709686B744}" srcOrd="0" destOrd="0" presId="urn:microsoft.com/office/officeart/2005/8/layout/pyramid4"/>
    <dgm:cxn modelId="{CC567CA8-B259-404E-A012-BEE04394B6AC}" type="presParOf" srcId="{31182DF3-FCFC-44F3-9D74-6735E91042C1}" destId="{A009AC42-928C-4E7B-A1A0-94709686B744}" srcOrd="0" destOrd="0" presId="urn:microsoft.com/office/officeart/2005/8/layout/pyramid4"/>
    <dgm:cxn modelId="{248E883E-2C79-4261-9B27-2C1CA8DC140D}" type="presParOf" srcId="{31182DF3-FCFC-44F3-9D74-6735E91042C1}" destId="{8549D38E-D249-4671-865D-A3628B809985}" srcOrd="1" destOrd="0" presId="urn:microsoft.com/office/officeart/2005/8/layout/pyramid4"/>
    <dgm:cxn modelId="{4D435D86-3F61-499C-A833-5FF9CF5DA92B}" type="presParOf" srcId="{31182DF3-FCFC-44F3-9D74-6735E91042C1}" destId="{0E548DA3-5B52-485A-8C4A-416F4764F044}" srcOrd="2" destOrd="0" presId="urn:microsoft.com/office/officeart/2005/8/layout/pyramid4"/>
    <dgm:cxn modelId="{46F8CCBC-3FBD-4207-859A-262E44731FB5}" type="presParOf" srcId="{31182DF3-FCFC-44F3-9D74-6735E91042C1}" destId="{ED0A43C2-EFCC-4443-A28F-9C492253805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49FB7-42CB-4468-8712-7FCFDDF0B838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45CB88DF-9640-4954-841D-BEED6A26092C}">
      <dgm:prSet phldrT="[Texto]"/>
      <dgm:spPr/>
      <dgm:t>
        <a:bodyPr/>
        <a:lstStyle/>
        <a:p>
          <a:r>
            <a:rPr lang="es-SV" dirty="0" smtClean="0"/>
            <a:t>Mínima o nula remoción del suelo</a:t>
          </a:r>
          <a:endParaRPr lang="es-SV" dirty="0"/>
        </a:p>
      </dgm:t>
    </dgm:pt>
    <dgm:pt modelId="{B7C111BA-8FEC-4717-BC19-8147FBB9EF29}" type="parTrans" cxnId="{4424FB61-E19A-4407-A2B0-ABF43DE696F1}">
      <dgm:prSet/>
      <dgm:spPr/>
      <dgm:t>
        <a:bodyPr/>
        <a:lstStyle/>
        <a:p>
          <a:endParaRPr lang="es-SV"/>
        </a:p>
      </dgm:t>
    </dgm:pt>
    <dgm:pt modelId="{8EFD3128-8819-482E-AC02-8445EB13432E}" type="sibTrans" cxnId="{4424FB61-E19A-4407-A2B0-ABF43DE696F1}">
      <dgm:prSet/>
      <dgm:spPr/>
      <dgm:t>
        <a:bodyPr/>
        <a:lstStyle/>
        <a:p>
          <a:endParaRPr lang="es-SV"/>
        </a:p>
      </dgm:t>
    </dgm:pt>
    <dgm:pt modelId="{D649F3EC-1DBE-490D-A0F9-0A7F7B30D2E4}">
      <dgm:prSet phldrT="[Texto]"/>
      <dgm:spPr/>
      <dgm:t>
        <a:bodyPr/>
        <a:lstStyle/>
        <a:p>
          <a:r>
            <a:rPr lang="es-SV" dirty="0" smtClean="0"/>
            <a:t>Mantenimiento de cobertura del suelo</a:t>
          </a:r>
          <a:endParaRPr lang="es-SV" dirty="0"/>
        </a:p>
      </dgm:t>
    </dgm:pt>
    <dgm:pt modelId="{146A1EFA-5EB7-4E61-AABD-C2EC81678DB0}" type="parTrans" cxnId="{88481DAC-4E57-408E-8712-B360834ED8A1}">
      <dgm:prSet/>
      <dgm:spPr/>
      <dgm:t>
        <a:bodyPr/>
        <a:lstStyle/>
        <a:p>
          <a:endParaRPr lang="es-SV"/>
        </a:p>
      </dgm:t>
    </dgm:pt>
    <dgm:pt modelId="{D5877642-5815-4681-8F5A-8B454E88D0FB}" type="sibTrans" cxnId="{88481DAC-4E57-408E-8712-B360834ED8A1}">
      <dgm:prSet/>
      <dgm:spPr/>
      <dgm:t>
        <a:bodyPr/>
        <a:lstStyle/>
        <a:p>
          <a:endParaRPr lang="es-SV"/>
        </a:p>
      </dgm:t>
    </dgm:pt>
    <dgm:pt modelId="{0F61664A-68B7-446B-ACD9-ED5EC6F4BD51}">
      <dgm:prSet phldrT="[Texto]"/>
      <dgm:spPr/>
      <dgm:t>
        <a:bodyPr/>
        <a:lstStyle/>
        <a:p>
          <a:r>
            <a:rPr lang="es-SV" dirty="0" smtClean="0"/>
            <a:t>Rotación de cultivos</a:t>
          </a:r>
          <a:endParaRPr lang="es-SV" dirty="0"/>
        </a:p>
      </dgm:t>
    </dgm:pt>
    <dgm:pt modelId="{F91059D8-2326-44D9-BCDE-469A8FD071B6}" type="parTrans" cxnId="{59FFC39F-2F75-465A-B21D-39D022632831}">
      <dgm:prSet/>
      <dgm:spPr/>
      <dgm:t>
        <a:bodyPr/>
        <a:lstStyle/>
        <a:p>
          <a:endParaRPr lang="es-SV"/>
        </a:p>
      </dgm:t>
    </dgm:pt>
    <dgm:pt modelId="{891FDC0F-D076-48F2-86EE-DF604D8D34A9}" type="sibTrans" cxnId="{59FFC39F-2F75-465A-B21D-39D022632831}">
      <dgm:prSet/>
      <dgm:spPr/>
      <dgm:t>
        <a:bodyPr/>
        <a:lstStyle/>
        <a:p>
          <a:endParaRPr lang="es-SV"/>
        </a:p>
      </dgm:t>
    </dgm:pt>
    <dgm:pt modelId="{D2C59B06-DA12-42FF-A97B-01B657C4BFD3}" type="pres">
      <dgm:prSet presAssocID="{5C049FB7-42CB-4468-8712-7FCFDDF0B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DF943842-1867-429C-AF9A-07C26B85D01F}" type="pres">
      <dgm:prSet presAssocID="{45CB88DF-9640-4954-841D-BEED6A26092C}" presName="comp" presStyleCnt="0"/>
      <dgm:spPr/>
    </dgm:pt>
    <dgm:pt modelId="{C84991BA-7419-4D7D-A62F-103CA80E8007}" type="pres">
      <dgm:prSet presAssocID="{45CB88DF-9640-4954-841D-BEED6A26092C}" presName="box" presStyleLbl="node1" presStyleIdx="0" presStyleCnt="3"/>
      <dgm:spPr/>
      <dgm:t>
        <a:bodyPr/>
        <a:lstStyle/>
        <a:p>
          <a:endParaRPr lang="es-SV"/>
        </a:p>
      </dgm:t>
    </dgm:pt>
    <dgm:pt modelId="{815218FE-E6B0-4932-B345-94040E6B85E1}" type="pres">
      <dgm:prSet presAssocID="{45CB88DF-9640-4954-841D-BEED6A26092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15831B-EFFE-403E-9012-E057A4CF5AFC}" type="pres">
      <dgm:prSet presAssocID="{45CB88DF-9640-4954-841D-BEED6A2609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1378073-F4F6-4DA9-8A62-A30A80FFC57B}" type="pres">
      <dgm:prSet presAssocID="{8EFD3128-8819-482E-AC02-8445EB13432E}" presName="spacer" presStyleCnt="0"/>
      <dgm:spPr/>
    </dgm:pt>
    <dgm:pt modelId="{65FC8F4C-AE95-4738-B78B-D5847CB04C87}" type="pres">
      <dgm:prSet presAssocID="{D649F3EC-1DBE-490D-A0F9-0A7F7B30D2E4}" presName="comp" presStyleCnt="0"/>
      <dgm:spPr/>
    </dgm:pt>
    <dgm:pt modelId="{C7FB7914-9DD5-4B89-8D2E-E4272FB163DE}" type="pres">
      <dgm:prSet presAssocID="{D649F3EC-1DBE-490D-A0F9-0A7F7B30D2E4}" presName="box" presStyleLbl="node1" presStyleIdx="1" presStyleCnt="3"/>
      <dgm:spPr/>
      <dgm:t>
        <a:bodyPr/>
        <a:lstStyle/>
        <a:p>
          <a:endParaRPr lang="es-SV"/>
        </a:p>
      </dgm:t>
    </dgm:pt>
    <dgm:pt modelId="{1D932A32-CB51-4A25-826F-4FC87421C422}" type="pres">
      <dgm:prSet presAssocID="{D649F3EC-1DBE-490D-A0F9-0A7F7B30D2E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FCE4CDF-DAA5-41A9-941D-F60CA6DACEB0}" type="pres">
      <dgm:prSet presAssocID="{D649F3EC-1DBE-490D-A0F9-0A7F7B30D2E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0F97E3B-F736-4EDF-AD68-BA4A283DC147}" type="pres">
      <dgm:prSet presAssocID="{D5877642-5815-4681-8F5A-8B454E88D0FB}" presName="spacer" presStyleCnt="0"/>
      <dgm:spPr/>
    </dgm:pt>
    <dgm:pt modelId="{62B90E10-54CF-45CD-8EEE-A30D48B783FC}" type="pres">
      <dgm:prSet presAssocID="{0F61664A-68B7-446B-ACD9-ED5EC6F4BD51}" presName="comp" presStyleCnt="0"/>
      <dgm:spPr/>
    </dgm:pt>
    <dgm:pt modelId="{F732C9A4-CB0B-4FB6-AE53-D5324E1AFE0C}" type="pres">
      <dgm:prSet presAssocID="{0F61664A-68B7-446B-ACD9-ED5EC6F4BD51}" presName="box" presStyleLbl="node1" presStyleIdx="2" presStyleCnt="3"/>
      <dgm:spPr/>
      <dgm:t>
        <a:bodyPr/>
        <a:lstStyle/>
        <a:p>
          <a:endParaRPr lang="es-SV"/>
        </a:p>
      </dgm:t>
    </dgm:pt>
    <dgm:pt modelId="{CC5C9575-546B-4177-B400-22ECD0E4D5A8}" type="pres">
      <dgm:prSet presAssocID="{0F61664A-68B7-446B-ACD9-ED5EC6F4BD5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5D7EBC-21CA-47C2-A6FE-CA74BDF5D439}" type="pres">
      <dgm:prSet presAssocID="{0F61664A-68B7-446B-ACD9-ED5EC6F4BD5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88481DAC-4E57-408E-8712-B360834ED8A1}" srcId="{5C049FB7-42CB-4468-8712-7FCFDDF0B838}" destId="{D649F3EC-1DBE-490D-A0F9-0A7F7B30D2E4}" srcOrd="1" destOrd="0" parTransId="{146A1EFA-5EB7-4E61-AABD-C2EC81678DB0}" sibTransId="{D5877642-5815-4681-8F5A-8B454E88D0FB}"/>
    <dgm:cxn modelId="{3E05B294-DC69-46F9-BA12-F2030BC029C3}" type="presOf" srcId="{0F61664A-68B7-446B-ACD9-ED5EC6F4BD51}" destId="{8A5D7EBC-21CA-47C2-A6FE-CA74BDF5D439}" srcOrd="1" destOrd="0" presId="urn:microsoft.com/office/officeart/2005/8/layout/vList4"/>
    <dgm:cxn modelId="{922FA1BD-17F7-46EA-AF1C-5A5FC43E9C42}" type="presOf" srcId="{45CB88DF-9640-4954-841D-BEED6A26092C}" destId="{C84991BA-7419-4D7D-A62F-103CA80E8007}" srcOrd="0" destOrd="0" presId="urn:microsoft.com/office/officeart/2005/8/layout/vList4"/>
    <dgm:cxn modelId="{0E17A233-8F1F-44B2-9551-15A76A0D6472}" type="presOf" srcId="{D649F3EC-1DBE-490D-A0F9-0A7F7B30D2E4}" destId="{C7FB7914-9DD5-4B89-8D2E-E4272FB163DE}" srcOrd="0" destOrd="0" presId="urn:microsoft.com/office/officeart/2005/8/layout/vList4"/>
    <dgm:cxn modelId="{4424FB61-E19A-4407-A2B0-ABF43DE696F1}" srcId="{5C049FB7-42CB-4468-8712-7FCFDDF0B838}" destId="{45CB88DF-9640-4954-841D-BEED6A26092C}" srcOrd="0" destOrd="0" parTransId="{B7C111BA-8FEC-4717-BC19-8147FBB9EF29}" sibTransId="{8EFD3128-8819-482E-AC02-8445EB13432E}"/>
    <dgm:cxn modelId="{33347AF9-448E-407F-8E5C-40CB11882CC4}" type="presOf" srcId="{0F61664A-68B7-446B-ACD9-ED5EC6F4BD51}" destId="{F732C9A4-CB0B-4FB6-AE53-D5324E1AFE0C}" srcOrd="0" destOrd="0" presId="urn:microsoft.com/office/officeart/2005/8/layout/vList4"/>
    <dgm:cxn modelId="{99FF724D-F246-46AC-A3CD-2E1B206172AB}" type="presOf" srcId="{D649F3EC-1DBE-490D-A0F9-0A7F7B30D2E4}" destId="{7FCE4CDF-DAA5-41A9-941D-F60CA6DACEB0}" srcOrd="1" destOrd="0" presId="urn:microsoft.com/office/officeart/2005/8/layout/vList4"/>
    <dgm:cxn modelId="{59FFC39F-2F75-465A-B21D-39D022632831}" srcId="{5C049FB7-42CB-4468-8712-7FCFDDF0B838}" destId="{0F61664A-68B7-446B-ACD9-ED5EC6F4BD51}" srcOrd="2" destOrd="0" parTransId="{F91059D8-2326-44D9-BCDE-469A8FD071B6}" sibTransId="{891FDC0F-D076-48F2-86EE-DF604D8D34A9}"/>
    <dgm:cxn modelId="{057304E0-33E5-4441-8D71-067A6D439457}" type="presOf" srcId="{5C049FB7-42CB-4468-8712-7FCFDDF0B838}" destId="{D2C59B06-DA12-42FF-A97B-01B657C4BFD3}" srcOrd="0" destOrd="0" presId="urn:microsoft.com/office/officeart/2005/8/layout/vList4"/>
    <dgm:cxn modelId="{BAEEBE5C-308E-488C-859C-5C0750F848ED}" type="presOf" srcId="{45CB88DF-9640-4954-841D-BEED6A26092C}" destId="{DE15831B-EFFE-403E-9012-E057A4CF5AFC}" srcOrd="1" destOrd="0" presId="urn:microsoft.com/office/officeart/2005/8/layout/vList4"/>
    <dgm:cxn modelId="{12F2199C-C070-4D53-B992-C39C5D977625}" type="presParOf" srcId="{D2C59B06-DA12-42FF-A97B-01B657C4BFD3}" destId="{DF943842-1867-429C-AF9A-07C26B85D01F}" srcOrd="0" destOrd="0" presId="urn:microsoft.com/office/officeart/2005/8/layout/vList4"/>
    <dgm:cxn modelId="{EFD757C0-F125-424E-A894-A5D8422909E7}" type="presParOf" srcId="{DF943842-1867-429C-AF9A-07C26B85D01F}" destId="{C84991BA-7419-4D7D-A62F-103CA80E8007}" srcOrd="0" destOrd="0" presId="urn:microsoft.com/office/officeart/2005/8/layout/vList4"/>
    <dgm:cxn modelId="{024437D4-B6C1-4910-BB80-222802A217B8}" type="presParOf" srcId="{DF943842-1867-429C-AF9A-07C26B85D01F}" destId="{815218FE-E6B0-4932-B345-94040E6B85E1}" srcOrd="1" destOrd="0" presId="urn:microsoft.com/office/officeart/2005/8/layout/vList4"/>
    <dgm:cxn modelId="{6F60EBA8-CFD1-41BA-B3EB-ADC751E4BC91}" type="presParOf" srcId="{DF943842-1867-429C-AF9A-07C26B85D01F}" destId="{DE15831B-EFFE-403E-9012-E057A4CF5AFC}" srcOrd="2" destOrd="0" presId="urn:microsoft.com/office/officeart/2005/8/layout/vList4"/>
    <dgm:cxn modelId="{22659229-5030-48CD-B3B7-FDE66F287F7F}" type="presParOf" srcId="{D2C59B06-DA12-42FF-A97B-01B657C4BFD3}" destId="{81378073-F4F6-4DA9-8A62-A30A80FFC57B}" srcOrd="1" destOrd="0" presId="urn:microsoft.com/office/officeart/2005/8/layout/vList4"/>
    <dgm:cxn modelId="{113087A1-6E29-4BDC-9098-0A9671A06E5F}" type="presParOf" srcId="{D2C59B06-DA12-42FF-A97B-01B657C4BFD3}" destId="{65FC8F4C-AE95-4738-B78B-D5847CB04C87}" srcOrd="2" destOrd="0" presId="urn:microsoft.com/office/officeart/2005/8/layout/vList4"/>
    <dgm:cxn modelId="{7F7BF418-AD45-4136-91BA-677C10262BF9}" type="presParOf" srcId="{65FC8F4C-AE95-4738-B78B-D5847CB04C87}" destId="{C7FB7914-9DD5-4B89-8D2E-E4272FB163DE}" srcOrd="0" destOrd="0" presId="urn:microsoft.com/office/officeart/2005/8/layout/vList4"/>
    <dgm:cxn modelId="{0A7E6E15-6D4B-4232-96A0-C0F797A47FB1}" type="presParOf" srcId="{65FC8F4C-AE95-4738-B78B-D5847CB04C87}" destId="{1D932A32-CB51-4A25-826F-4FC87421C422}" srcOrd="1" destOrd="0" presId="urn:microsoft.com/office/officeart/2005/8/layout/vList4"/>
    <dgm:cxn modelId="{F567B714-96AE-4DCB-9471-6EE43888E100}" type="presParOf" srcId="{65FC8F4C-AE95-4738-B78B-D5847CB04C87}" destId="{7FCE4CDF-DAA5-41A9-941D-F60CA6DACEB0}" srcOrd="2" destOrd="0" presId="urn:microsoft.com/office/officeart/2005/8/layout/vList4"/>
    <dgm:cxn modelId="{1C553C74-F0B0-49BF-A8F3-FC3233F15F1F}" type="presParOf" srcId="{D2C59B06-DA12-42FF-A97B-01B657C4BFD3}" destId="{00F97E3B-F736-4EDF-AD68-BA4A283DC147}" srcOrd="3" destOrd="0" presId="urn:microsoft.com/office/officeart/2005/8/layout/vList4"/>
    <dgm:cxn modelId="{E3865A30-F29E-45BA-A125-18E60EA17B57}" type="presParOf" srcId="{D2C59B06-DA12-42FF-A97B-01B657C4BFD3}" destId="{62B90E10-54CF-45CD-8EEE-A30D48B783FC}" srcOrd="4" destOrd="0" presId="urn:microsoft.com/office/officeart/2005/8/layout/vList4"/>
    <dgm:cxn modelId="{BDF54295-87DC-4436-80B3-2518E6F86CDA}" type="presParOf" srcId="{62B90E10-54CF-45CD-8EEE-A30D48B783FC}" destId="{F732C9A4-CB0B-4FB6-AE53-D5324E1AFE0C}" srcOrd="0" destOrd="0" presId="urn:microsoft.com/office/officeart/2005/8/layout/vList4"/>
    <dgm:cxn modelId="{A11CE540-A703-4E66-9219-9BD3D39606AF}" type="presParOf" srcId="{62B90E10-54CF-45CD-8EEE-A30D48B783FC}" destId="{CC5C9575-546B-4177-B400-22ECD0E4D5A8}" srcOrd="1" destOrd="0" presId="urn:microsoft.com/office/officeart/2005/8/layout/vList4"/>
    <dgm:cxn modelId="{917B3279-B8F7-46BD-9413-89E0417F8063}" type="presParOf" srcId="{62B90E10-54CF-45CD-8EEE-A30D48B783FC}" destId="{8A5D7EBC-21CA-47C2-A6FE-CA74BDF5D43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9AC42-928C-4E7B-A1A0-94709686B744}">
      <dsp:nvSpPr>
        <dsp:cNvPr id="0" name=""/>
        <dsp:cNvSpPr/>
      </dsp:nvSpPr>
      <dsp:spPr>
        <a:xfrm>
          <a:off x="2061145" y="0"/>
          <a:ext cx="3944926" cy="2793125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effectLst/>
            </a:rPr>
            <a:t>Restauración de suelos y MIFS insertos en la agenda de las políticas publicas</a:t>
          </a:r>
          <a:endParaRPr lang="es-SV" sz="1800" b="1" kern="1200" dirty="0">
            <a:effectLst/>
          </a:endParaRPr>
        </a:p>
      </dsp:txBody>
      <dsp:txXfrm>
        <a:off x="3047377" y="1396563"/>
        <a:ext cx="1972463" cy="1396562"/>
      </dsp:txXfrm>
    </dsp:sp>
    <dsp:sp modelId="{8549D38E-D249-4671-865D-A3628B809985}">
      <dsp:nvSpPr>
        <dsp:cNvPr id="0" name=""/>
        <dsp:cNvSpPr/>
      </dsp:nvSpPr>
      <dsp:spPr>
        <a:xfrm>
          <a:off x="4734" y="2784662"/>
          <a:ext cx="4151506" cy="2793125"/>
        </a:xfrm>
        <a:prstGeom prst="triangle">
          <a:avLst/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tint val="50000"/>
                <a:satMod val="300000"/>
              </a:schemeClr>
            </a:gs>
            <a:gs pos="35000">
              <a:schemeClr val="accent3">
                <a:hueOff val="3874869"/>
                <a:satOff val="-12382"/>
                <a:lumOff val="-3137"/>
                <a:alphaOff val="0"/>
                <a:tint val="37000"/>
                <a:satMod val="300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b="1" kern="1200" dirty="0" smtClean="0">
              <a:effectLst/>
            </a:rPr>
            <a:t>Construcción de institucionalidad</a:t>
          </a:r>
          <a:endParaRPr lang="es-SV" sz="2000" b="1" kern="1200" dirty="0">
            <a:effectLst/>
          </a:endParaRPr>
        </a:p>
      </dsp:txBody>
      <dsp:txXfrm>
        <a:off x="1042611" y="4181225"/>
        <a:ext cx="2075753" cy="1396562"/>
      </dsp:txXfrm>
    </dsp:sp>
    <dsp:sp modelId="{0E548DA3-5B52-485A-8C4A-416F4764F044}">
      <dsp:nvSpPr>
        <dsp:cNvPr id="0" name=""/>
        <dsp:cNvSpPr/>
      </dsp:nvSpPr>
      <dsp:spPr>
        <a:xfrm rot="10800000">
          <a:off x="2092274" y="2823333"/>
          <a:ext cx="3882667" cy="2732710"/>
        </a:xfrm>
        <a:prstGeom prst="triangle">
          <a:avLst/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tint val="50000"/>
                <a:satMod val="300000"/>
              </a:schemeClr>
            </a:gs>
            <a:gs pos="35000">
              <a:schemeClr val="accent3">
                <a:hueOff val="7749738"/>
                <a:satOff val="-24763"/>
                <a:lumOff val="-6275"/>
                <a:alphaOff val="0"/>
                <a:tint val="37000"/>
                <a:satMod val="300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b="1" kern="1200" dirty="0" smtClean="0">
              <a:effectLst/>
            </a:rPr>
            <a:t>Construcción de capital humano</a:t>
          </a:r>
          <a:endParaRPr lang="es-SV" sz="2000" b="1" kern="1200" dirty="0">
            <a:effectLst/>
          </a:endParaRPr>
        </a:p>
      </dsp:txBody>
      <dsp:txXfrm rot="10800000">
        <a:off x="3062941" y="2823333"/>
        <a:ext cx="1941333" cy="1366355"/>
      </dsp:txXfrm>
    </dsp:sp>
    <dsp:sp modelId="{ED0A43C2-EFCC-4443-A28F-9C492253805D}">
      <dsp:nvSpPr>
        <dsp:cNvPr id="0" name=""/>
        <dsp:cNvSpPr/>
      </dsp:nvSpPr>
      <dsp:spPr>
        <a:xfrm>
          <a:off x="4066735" y="2793125"/>
          <a:ext cx="3795857" cy="2793125"/>
        </a:xfrm>
        <a:prstGeom prst="triangl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50000"/>
                <a:satMod val="300000"/>
              </a:schemeClr>
            </a:gs>
            <a:gs pos="35000">
              <a:schemeClr val="accent3">
                <a:hueOff val="11624607"/>
                <a:satOff val="-37145"/>
                <a:lumOff val="-9412"/>
                <a:alphaOff val="0"/>
                <a:tint val="37000"/>
                <a:satMod val="30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>
              <a:ln/>
              <a:effectLst/>
            </a:rPr>
            <a:t>Construcción de suelos</a:t>
          </a:r>
          <a:endParaRPr lang="es-SV" sz="2000" kern="1200" dirty="0">
            <a:ln/>
            <a:effectLst/>
          </a:endParaRPr>
        </a:p>
      </dsp:txBody>
      <dsp:txXfrm>
        <a:off x="5015699" y="4189688"/>
        <a:ext cx="1897929" cy="1396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991BA-7419-4D7D-A62F-103CA80E8007}">
      <dsp:nvSpPr>
        <dsp:cNvPr id="0" name=""/>
        <dsp:cNvSpPr/>
      </dsp:nvSpPr>
      <dsp:spPr>
        <a:xfrm>
          <a:off x="0" y="0"/>
          <a:ext cx="9144000" cy="1227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400" kern="1200" dirty="0" smtClean="0"/>
            <a:t>Mínima o nula remoción del suelo</a:t>
          </a:r>
          <a:endParaRPr lang="es-SV" sz="3400" kern="1200" dirty="0"/>
        </a:p>
      </dsp:txBody>
      <dsp:txXfrm>
        <a:off x="1951552" y="0"/>
        <a:ext cx="7192447" cy="1227522"/>
      </dsp:txXfrm>
    </dsp:sp>
    <dsp:sp modelId="{815218FE-E6B0-4932-B345-94040E6B85E1}">
      <dsp:nvSpPr>
        <dsp:cNvPr id="0" name=""/>
        <dsp:cNvSpPr/>
      </dsp:nvSpPr>
      <dsp:spPr>
        <a:xfrm>
          <a:off x="122752" y="122752"/>
          <a:ext cx="1828800" cy="9820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7914-9DD5-4B89-8D2E-E4272FB163DE}">
      <dsp:nvSpPr>
        <dsp:cNvPr id="0" name=""/>
        <dsp:cNvSpPr/>
      </dsp:nvSpPr>
      <dsp:spPr>
        <a:xfrm>
          <a:off x="0" y="1350274"/>
          <a:ext cx="9144000" cy="1227522"/>
        </a:xfrm>
        <a:prstGeom prst="roundRect">
          <a:avLst>
            <a:gd name="adj" fmla="val 10000"/>
          </a:avLst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400" kern="1200" dirty="0" smtClean="0"/>
            <a:t>Mantenimiento de cobertura del suelo</a:t>
          </a:r>
          <a:endParaRPr lang="es-SV" sz="3400" kern="1200" dirty="0"/>
        </a:p>
      </dsp:txBody>
      <dsp:txXfrm>
        <a:off x="1951552" y="1350274"/>
        <a:ext cx="7192447" cy="1227522"/>
      </dsp:txXfrm>
    </dsp:sp>
    <dsp:sp modelId="{1D932A32-CB51-4A25-826F-4FC87421C422}">
      <dsp:nvSpPr>
        <dsp:cNvPr id="0" name=""/>
        <dsp:cNvSpPr/>
      </dsp:nvSpPr>
      <dsp:spPr>
        <a:xfrm>
          <a:off x="122752" y="1473026"/>
          <a:ext cx="1828800" cy="9820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2C9A4-CB0B-4FB6-AE53-D5324E1AFE0C}">
      <dsp:nvSpPr>
        <dsp:cNvPr id="0" name=""/>
        <dsp:cNvSpPr/>
      </dsp:nvSpPr>
      <dsp:spPr>
        <a:xfrm>
          <a:off x="0" y="2700548"/>
          <a:ext cx="9144000" cy="1227522"/>
        </a:xfrm>
        <a:prstGeom prst="roundRect">
          <a:avLst>
            <a:gd name="adj" fmla="val 10000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400" kern="1200" dirty="0" smtClean="0"/>
            <a:t>Rotación de cultivos</a:t>
          </a:r>
          <a:endParaRPr lang="es-SV" sz="3400" kern="1200" dirty="0"/>
        </a:p>
      </dsp:txBody>
      <dsp:txXfrm>
        <a:off x="1951552" y="2700548"/>
        <a:ext cx="7192447" cy="1227522"/>
      </dsp:txXfrm>
    </dsp:sp>
    <dsp:sp modelId="{CC5C9575-546B-4177-B400-22ECD0E4D5A8}">
      <dsp:nvSpPr>
        <dsp:cNvPr id="0" name=""/>
        <dsp:cNvSpPr/>
      </dsp:nvSpPr>
      <dsp:spPr>
        <a:xfrm>
          <a:off x="122752" y="2823301"/>
          <a:ext cx="1828800" cy="9820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8377D-C277-4243-890F-7D76210F3C08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7F2B3-4DAE-CA44-8BCF-1F2B32124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41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E5E6-BD34-F249-9CFD-B38C07B1438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5B7E7-E587-8349-8679-CA163636E3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13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system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based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extraction</a:t>
            </a:r>
            <a:r>
              <a:rPr lang="es-MX" baseline="0" dirty="0" smtClean="0"/>
              <a:t> and </a:t>
            </a:r>
            <a:r>
              <a:rPr lang="es-MX" baseline="0" dirty="0" err="1" smtClean="0"/>
              <a:t>external</a:t>
            </a:r>
            <a:r>
              <a:rPr lang="es-MX" baseline="0" dirty="0" smtClean="0"/>
              <a:t> inputs.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6366-3AFE-41FC-AB48-21A48568A3C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8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Empezar el camino hacia una agricultura basado</a:t>
            </a:r>
            <a:r>
              <a:rPr lang="es-CO" b="1" baseline="0" dirty="0" smtClean="0"/>
              <a:t> en insumos a una agricultura basado en el conocimiento integral.  </a:t>
            </a:r>
            <a:r>
              <a:rPr lang="es-CO" dirty="0" smtClean="0"/>
              <a:t>Gobierno</a:t>
            </a:r>
            <a:r>
              <a:rPr lang="es-CO" baseline="0" dirty="0" smtClean="0"/>
              <a:t> central (con universidades) provee el análisis de expertos a escala de la Cuenca, </a:t>
            </a:r>
            <a:r>
              <a:rPr lang="es-CO" baseline="0" dirty="0" err="1" smtClean="0"/>
              <a:t>etc</a:t>
            </a:r>
            <a:r>
              <a:rPr lang="es-CO" baseline="0" dirty="0" smtClean="0"/>
              <a:t>  para poder llegar a nivel de análisis de suelos de la finca, PERO pasando por un análisis de territorio antes.  Esto debe de ser puesto al servicio del trabajo a nivel de los paisajes  como trasfondo (</a:t>
            </a:r>
            <a:r>
              <a:rPr lang="es-CO" baseline="0" dirty="0" err="1" smtClean="0"/>
              <a:t>backdrop</a:t>
            </a:r>
            <a:r>
              <a:rPr lang="es-CO" baseline="0" dirty="0" smtClean="0"/>
              <a:t>) contra el cual los grupos locales (alcalde, unidades ambientales, </a:t>
            </a:r>
            <a:r>
              <a:rPr lang="es-CO" baseline="0" dirty="0" err="1" smtClean="0"/>
              <a:t>assoc</a:t>
            </a:r>
            <a:r>
              <a:rPr lang="es-CO" baseline="0" dirty="0" smtClean="0"/>
              <a:t> de productores, </a:t>
            </a:r>
            <a:r>
              <a:rPr lang="es-CO" baseline="0" dirty="0" err="1" smtClean="0"/>
              <a:t>adescos</a:t>
            </a:r>
            <a:r>
              <a:rPr lang="es-CO" baseline="0" dirty="0" smtClean="0"/>
              <a:t>, </a:t>
            </a:r>
            <a:r>
              <a:rPr lang="es-CO" baseline="0" dirty="0" err="1" smtClean="0"/>
              <a:t>assoc</a:t>
            </a:r>
            <a:r>
              <a:rPr lang="es-CO" baseline="0" dirty="0" smtClean="0"/>
              <a:t> de mujeres, </a:t>
            </a:r>
            <a:r>
              <a:rPr lang="es-CO" baseline="0" dirty="0" err="1" smtClean="0"/>
              <a:t>ONGs</a:t>
            </a:r>
            <a:r>
              <a:rPr lang="es-CO" baseline="0" dirty="0" smtClean="0"/>
              <a:t> locales, iglesia, </a:t>
            </a:r>
            <a:r>
              <a:rPr lang="es-CO" baseline="0" dirty="0" err="1" smtClean="0"/>
              <a:t>etc</a:t>
            </a:r>
            <a:r>
              <a:rPr lang="es-CO" baseline="0" dirty="0" smtClean="0"/>
              <a:t>  trabajan a nivel de paisaje y eventualmente finca).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0DC5-5461-4C4E-BDB2-D63D48CEC4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S_Tag_Spanish_Fres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582" y="7057368"/>
            <a:ext cx="3319272" cy="271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9582" y="2211276"/>
            <a:ext cx="5810250" cy="155424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583" y="4360872"/>
            <a:ext cx="5810248" cy="1449834"/>
          </a:xfrm>
        </p:spPr>
        <p:txBody>
          <a:bodyPr/>
          <a:lstStyle>
            <a:lvl1pPr marL="0" indent="0" algn="l">
              <a:buNone/>
              <a:defRPr sz="2200" b="0">
                <a:solidFill>
                  <a:srgbClr val="585858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9583" y="3900562"/>
            <a:ext cx="5794373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PT-0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298" y="5179818"/>
            <a:ext cx="3334512" cy="2602992"/>
          </a:xfrm>
          <a:prstGeom prst="rect">
            <a:avLst/>
          </a:prstGeom>
        </p:spPr>
      </p:pic>
      <p:pic>
        <p:nvPicPr>
          <p:cNvPr id="10" name="Picture 9" descr="CRS_Logo_Pos_Hor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702" y="1009936"/>
            <a:ext cx="6400376" cy="763792"/>
          </a:xfrm>
          <a:prstGeom prst="rect">
            <a:avLst/>
          </a:prstGeom>
        </p:spPr>
      </p:pic>
      <p:pic>
        <p:nvPicPr>
          <p:cNvPr id="6" name="Picture 5" descr="fresh_corner_lef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3299882" cy="32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CEC51D79-6B44-44A8-86E2-5493D2607713}" type="datetimeFigureOut">
              <a:rPr lang="es-SV" smtClean="0"/>
              <a:t>23/02/2018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101882" tIns="50941" rIns="101882" bIns="50941"/>
          <a:lstStyle/>
          <a:p>
            <a:fld id="{A48B704E-4A99-4182-8336-23E94201BA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117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415" y="7441142"/>
            <a:ext cx="336919" cy="22860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3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2415" y="7441142"/>
            <a:ext cx="33691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9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245" y="1579563"/>
            <a:ext cx="3886200" cy="516992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625" y="1579563"/>
            <a:ext cx="3886200" cy="5169927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22415" y="7441142"/>
            <a:ext cx="33691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244" y="1579563"/>
            <a:ext cx="4508807" cy="516992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22415" y="7441142"/>
            <a:ext cx="33691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0576" y="2723175"/>
            <a:ext cx="5810250" cy="455406"/>
          </a:xfr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330576" y="3275676"/>
            <a:ext cx="5810250" cy="2439961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10" name="Picture 9" descr="PPT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936" y="0"/>
            <a:ext cx="3334512" cy="260299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415" y="7441142"/>
            <a:ext cx="336919" cy="22860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3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330576" y="3275676"/>
            <a:ext cx="5810250" cy="2439961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0576" y="2723175"/>
            <a:ext cx="5810250" cy="455406"/>
          </a:xfr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PPT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936" y="0"/>
            <a:ext cx="3334512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330576" y="3275676"/>
            <a:ext cx="5810250" cy="2439961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0576" y="2723175"/>
            <a:ext cx="5810250" cy="455406"/>
          </a:xfr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PPT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936" y="0"/>
            <a:ext cx="3334512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FD198C4E-9527-475E-A164-06797D771855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6F0DA24E-6889-4636-8715-EDD2949D8A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947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tr_sp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40880"/>
            <a:ext cx="10058400" cy="731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-4670"/>
            <a:ext cx="7315200" cy="1124712"/>
          </a:xfrm>
          <a:prstGeom prst="rect">
            <a:avLst/>
          </a:prstGeom>
        </p:spPr>
        <p:txBody>
          <a:bodyPr vert="horz" lIns="0" tIns="0" rIns="101882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87677"/>
            <a:ext cx="8229600" cy="51788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415" y="7441142"/>
            <a:ext cx="336919" cy="22860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9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6" r:id="rId5"/>
    <p:sldLayoutId id="2147483651" r:id="rId6"/>
    <p:sldLayoutId id="2147483654" r:id="rId7"/>
    <p:sldLayoutId id="2147483655" r:id="rId8"/>
    <p:sldLayoutId id="2147483657" r:id="rId9"/>
    <p:sldLayoutId id="2147483658" r:id="rId10"/>
  </p:sldLayoutIdLst>
  <p:hf hdr="0" ftr="0" dt="0"/>
  <p:txStyles>
    <p:titleStyle>
      <a:lvl1pPr algn="l" defTabSz="509412" rtl="0" eaLnBrk="1" latinLnBrk="0" hangingPunct="1">
        <a:spcBef>
          <a:spcPct val="0"/>
        </a:spcBef>
        <a:buNone/>
        <a:defRPr sz="3000" b="1" i="0" kern="1200" spc="-111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251169" indent="-251169" algn="l" defTabSz="509412" rtl="0" eaLnBrk="1" latinLnBrk="0" hangingPunct="1">
        <a:lnSpc>
          <a:spcPct val="110000"/>
        </a:lnSpc>
        <a:spcBef>
          <a:spcPts val="1000"/>
        </a:spcBef>
        <a:buSzPct val="80000"/>
        <a:buFont typeface="Arial"/>
        <a:buChar char="•"/>
        <a:defRPr sz="22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2950" indent="-261781" algn="l" defTabSz="509412" rtl="0" eaLnBrk="1" latinLnBrk="0" hangingPunct="1">
        <a:lnSpc>
          <a:spcPct val="110000"/>
        </a:lnSpc>
        <a:spcBef>
          <a:spcPts val="1000"/>
        </a:spcBef>
        <a:buSzPct val="80000"/>
        <a:buFont typeface="Arial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65888" indent="-252938" algn="l" defTabSz="509412" rtl="0" eaLnBrk="1" latinLnBrk="0" hangingPunct="1">
        <a:lnSpc>
          <a:spcPct val="110000"/>
        </a:lnSpc>
        <a:spcBef>
          <a:spcPts val="1000"/>
        </a:spcBef>
        <a:buSzPct val="80000"/>
        <a:buFont typeface="Arial"/>
        <a:buChar char="•"/>
        <a:defRPr sz="18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17056" indent="-251169" algn="l" defTabSz="509412" rtl="0" eaLnBrk="1" latinLnBrk="0" hangingPunct="1">
        <a:lnSpc>
          <a:spcPct val="110000"/>
        </a:lnSpc>
        <a:spcBef>
          <a:spcPts val="1000"/>
        </a:spcBef>
        <a:buSzPct val="80000"/>
        <a:buFont typeface="Arial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8838" indent="-261781" algn="l" defTabSz="509412" rtl="0" eaLnBrk="1" latinLnBrk="0" hangingPunct="1">
        <a:lnSpc>
          <a:spcPct val="110000"/>
        </a:lnSpc>
        <a:spcBef>
          <a:spcPts val="1000"/>
        </a:spcBef>
        <a:buSzPct val="80000"/>
        <a:buFont typeface="Arial"/>
        <a:buChar char="»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v/url?sa=i&amp;rct=j&amp;q=&amp;esrc=s&amp;source=images&amp;cd=&amp;cad=rja&amp;uact=8&amp;ved=0CAcQjRw&amp;url=http://www.ismedioambiente.com/agenda/2015-ano-internacional-de-los-suelos&amp;ei=qktCVfjUPKm0sATyxIHoBQ&amp;bvm=bv.92189499,d.eXY&amp;psig=AFQjCNGNyiIVIk8f-HwBgRe0I_iHm4Y7YA&amp;ust=143049450487278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688" y="5624407"/>
            <a:ext cx="5810248" cy="676641"/>
          </a:xfrm>
        </p:spPr>
        <p:txBody>
          <a:bodyPr/>
          <a:lstStyle/>
          <a:p>
            <a:pPr algn="ctr"/>
            <a:r>
              <a:rPr lang="es-SV" sz="2800" b="1" dirty="0" smtClean="0"/>
              <a:t>Abril de 2015</a:t>
            </a:r>
            <a:endParaRPr lang="es-SV" sz="2800" b="1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679582" y="2988396"/>
            <a:ext cx="5810250" cy="1554241"/>
          </a:xfrm>
        </p:spPr>
        <p:txBody>
          <a:bodyPr/>
          <a:lstStyle/>
          <a:p>
            <a:pPr algn="ctr"/>
            <a:r>
              <a:rPr lang="es-SV" sz="4000" cap="small" dirty="0" smtClean="0"/>
              <a:t>CULTIVANDO SUELOS            COSECHANDO </a:t>
            </a:r>
            <a:r>
              <a:rPr lang="es-SV" sz="3600" cap="small" dirty="0" smtClean="0"/>
              <a:t>AGUA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444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313286"/>
            <a:ext cx="9467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963" y="941936"/>
            <a:ext cx="18383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813" y="923838"/>
            <a:ext cx="18192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713" y="935619"/>
            <a:ext cx="17811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513" y="908686"/>
            <a:ext cx="18573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38790" y="941936"/>
            <a:ext cx="1838325" cy="6048375"/>
            <a:chOff x="438790" y="941936"/>
            <a:chExt cx="1838325" cy="60483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90" y="941936"/>
              <a:ext cx="1838325" cy="604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521915" y="5368445"/>
              <a:ext cx="16061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5% de aumento en humedad del suelo equivale a 200 m</a:t>
              </a:r>
              <a:r>
                <a:rPr lang="es-SV" sz="1600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lang="es-SV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/ha de agua</a:t>
              </a:r>
              <a:endParaRPr lang="es-SV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4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8264238"/>
              </p:ext>
            </p:extLst>
          </p:nvPr>
        </p:nvGraphicFramePr>
        <p:xfrm>
          <a:off x="1254607" y="1264458"/>
          <a:ext cx="7889393" cy="558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55596" y="42025"/>
            <a:ext cx="8688506" cy="1122680"/>
          </a:xfrm>
        </p:spPr>
        <p:txBody>
          <a:bodyPr anchor="ctr">
            <a:noAutofit/>
          </a:bodyPr>
          <a:lstStyle/>
          <a:p>
            <a:pPr algn="ctr"/>
            <a:r>
              <a:rPr lang="es-CO" sz="3600" dirty="0" smtClean="0">
                <a:solidFill>
                  <a:srgbClr val="002060"/>
                </a:solidFill>
                <a:latin typeface="+mn-lt"/>
              </a:rPr>
              <a:t>El giro hacia agua verde: </a:t>
            </a:r>
            <a:br>
              <a:rPr lang="es-CO" sz="3600" dirty="0" smtClean="0">
                <a:solidFill>
                  <a:srgbClr val="002060"/>
                </a:solidFill>
                <a:latin typeface="+mn-lt"/>
              </a:rPr>
            </a:br>
            <a:r>
              <a:rPr lang="es-CO" sz="3600" dirty="0" smtClean="0">
                <a:solidFill>
                  <a:srgbClr val="002060"/>
                </a:solidFill>
                <a:latin typeface="+mn-lt"/>
              </a:rPr>
              <a:t>inversión a distintos niveles 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0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A43C2-EFCC-4443-A28F-9C4922538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D0A43C2-EFCC-4443-A28F-9C4922538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D0A43C2-EFCC-4443-A28F-9C4922538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D0A43C2-EFCC-4443-A28F-9C4922538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48DA3-5B52-485A-8C4A-416F4764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E548DA3-5B52-485A-8C4A-416F4764F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E548DA3-5B52-485A-8C4A-416F4764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E548DA3-5B52-485A-8C4A-416F4764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49D38E-D249-4671-865D-A3628B80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549D38E-D249-4671-865D-A3628B809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549D38E-D249-4671-865D-A3628B80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549D38E-D249-4671-865D-A3628B80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9AC42-928C-4E7B-A1A0-94709686B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009AC42-928C-4E7B-A1A0-94709686B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009AC42-928C-4E7B-A1A0-94709686B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009AC42-928C-4E7B-A1A0-94709686B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58400" cy="76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05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9259" y="7092680"/>
            <a:ext cx="3771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Fuente: Proyecto CENTA-FAO 2000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849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14715058"/>
              </p:ext>
            </p:extLst>
          </p:nvPr>
        </p:nvGraphicFramePr>
        <p:xfrm>
          <a:off x="498765" y="2709959"/>
          <a:ext cx="9144000" cy="392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498765" y="465514"/>
            <a:ext cx="8964488" cy="1862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Agricultura de Conservación</a:t>
            </a:r>
          </a:p>
          <a:p>
            <a:pPr algn="ctr"/>
            <a:r>
              <a:rPr lang="es-SV" sz="2400" dirty="0">
                <a:solidFill>
                  <a:schemeClr val="tx2">
                    <a:lumMod val="75000"/>
                  </a:schemeClr>
                </a:solidFill>
              </a:rPr>
              <a:t>Es la combinación de </a:t>
            </a:r>
            <a:r>
              <a:rPr lang="es-SV" sz="2400" b="1" i="1" u="sng" dirty="0">
                <a:solidFill>
                  <a:schemeClr val="tx2">
                    <a:lumMod val="75000"/>
                  </a:schemeClr>
                </a:solidFill>
              </a:rPr>
              <a:t>varias prácticas de conservación de recursos </a:t>
            </a:r>
            <a:r>
              <a:rPr lang="es-SV" sz="2400" dirty="0">
                <a:solidFill>
                  <a:schemeClr val="tx2">
                    <a:lumMod val="75000"/>
                  </a:schemeClr>
                </a:solidFill>
              </a:rPr>
              <a:t>creando sinergias simultáneamente entre sí para optimización y  </a:t>
            </a:r>
            <a:r>
              <a:rPr lang="es-SV" sz="2400" dirty="0" smtClean="0">
                <a:solidFill>
                  <a:schemeClr val="tx2">
                    <a:lumMod val="75000"/>
                  </a:schemeClr>
                </a:solidFill>
              </a:rPr>
              <a:t>sostenibilidad</a:t>
            </a:r>
            <a:endParaRPr lang="es-SV" sz="36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5218FE-E6B0-4932-B345-94040E6B8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15218FE-E6B0-4932-B345-94040E6B8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15218FE-E6B0-4932-B345-94040E6B8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15218FE-E6B0-4932-B345-94040E6B8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4991BA-7419-4D7D-A62F-103CA80E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84991BA-7419-4D7D-A62F-103CA80E8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84991BA-7419-4D7D-A62F-103CA80E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84991BA-7419-4D7D-A62F-103CA80E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32A32-CB51-4A25-826F-4FC87421C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D932A32-CB51-4A25-826F-4FC87421C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D932A32-CB51-4A25-826F-4FC87421C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D932A32-CB51-4A25-826F-4FC87421C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B7914-9DD5-4B89-8D2E-E4272FB16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C7FB7914-9DD5-4B89-8D2E-E4272FB16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C7FB7914-9DD5-4B89-8D2E-E4272FB16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7FB7914-9DD5-4B89-8D2E-E4272FB16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C9575-546B-4177-B400-22ECD0E4D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CC5C9575-546B-4177-B400-22ECD0E4D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CC5C9575-546B-4177-B400-22ECD0E4D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CC5C9575-546B-4177-B400-22ECD0E4D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2C9A4-CB0B-4FB6-AE53-D5324E1AF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F732C9A4-CB0B-4FB6-AE53-D5324E1AF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732C9A4-CB0B-4FB6-AE53-D5324E1AF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732C9A4-CB0B-4FB6-AE53-D5324E1AF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es-CO" altLang="en-US" sz="2800" dirty="0" smtClean="0">
                <a:latin typeface="+mn-lt"/>
              </a:rPr>
              <a:t>Servicio de Nacional </a:t>
            </a:r>
            <a:r>
              <a:rPr lang="es-CO" altLang="en-US" sz="2800" dirty="0">
                <a:latin typeface="+mn-lt"/>
              </a:rPr>
              <a:t>Suelos: </a:t>
            </a:r>
            <a:r>
              <a:rPr lang="es-CO" altLang="en-US" sz="2800" dirty="0" smtClean="0">
                <a:latin typeface="+mn-lt"/>
              </a:rPr>
              <a:t>para tomadores </a:t>
            </a:r>
            <a:r>
              <a:rPr lang="es-CO" altLang="en-US" sz="2800" dirty="0">
                <a:latin typeface="+mn-lt"/>
              </a:rPr>
              <a:t>de </a:t>
            </a:r>
            <a:r>
              <a:rPr lang="es-CO" altLang="en-US" sz="2800" dirty="0" smtClean="0">
                <a:latin typeface="+mn-lt"/>
              </a:rPr>
              <a:t>decisión al nivel nacional, municipal, comunitario </a:t>
            </a:r>
            <a:r>
              <a:rPr lang="es-CO" altLang="en-US" sz="2800" dirty="0">
                <a:latin typeface="+mn-lt"/>
              </a:rPr>
              <a:t>y </a:t>
            </a:r>
            <a:r>
              <a:rPr lang="es-CO" altLang="en-US" sz="2800" dirty="0" smtClean="0">
                <a:latin typeface="+mn-lt"/>
              </a:rPr>
              <a:t>de </a:t>
            </a:r>
            <a:r>
              <a:rPr lang="es-CO" altLang="en-US" sz="2800" dirty="0">
                <a:latin typeface="+mn-lt"/>
              </a:rPr>
              <a:t>finca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56236" y="2105025"/>
            <a:ext cx="4594384" cy="4800177"/>
            <a:chOff x="323850" y="1857375"/>
            <a:chExt cx="4176713" cy="4235450"/>
          </a:xfrm>
        </p:grpSpPr>
        <p:pic>
          <p:nvPicPr>
            <p:cNvPr id="16388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208" t="36581" r="46437" b="33644"/>
            <a:stretch>
              <a:fillRect/>
            </a:stretch>
          </p:blipFill>
          <p:spPr bwMode="auto">
            <a:xfrm>
              <a:off x="333375" y="2636838"/>
              <a:ext cx="2903538" cy="1728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208" t="14244" r="46437" b="67137"/>
            <a:stretch>
              <a:fillRect/>
            </a:stretch>
          </p:blipFill>
          <p:spPr bwMode="auto">
            <a:xfrm>
              <a:off x="323850" y="1857375"/>
              <a:ext cx="2913063" cy="1081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3070225" y="2781300"/>
              <a:ext cx="1079500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CO" altLang="en-US" b="1"/>
                <a:t>Uso de la Tierra</a:t>
              </a: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2998788" y="2060575"/>
              <a:ext cx="1079500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CO" altLang="en-US" b="1" dirty="0" err="1"/>
                <a:t>Subcuenca</a:t>
              </a:r>
              <a:endParaRPr lang="es-CO" altLang="en-US" b="1" dirty="0"/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3141663" y="4437063"/>
              <a:ext cx="1079500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CO" altLang="en-US" b="1"/>
                <a:t>Suelos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3141663" y="3573463"/>
              <a:ext cx="1358900" cy="353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CO" altLang="en-US" b="1"/>
                <a:t>Pendiente</a:t>
              </a:r>
            </a:p>
          </p:txBody>
        </p:sp>
        <p:grpSp>
          <p:nvGrpSpPr>
            <p:cNvPr id="16394" name="Group 11"/>
            <p:cNvGrpSpPr>
              <a:grpSpLocks/>
            </p:cNvGrpSpPr>
            <p:nvPr/>
          </p:nvGrpSpPr>
          <p:grpSpPr bwMode="auto">
            <a:xfrm>
              <a:off x="323850" y="4868863"/>
              <a:ext cx="2817813" cy="1223962"/>
              <a:chOff x="2744" y="3249"/>
              <a:chExt cx="1775" cy="771"/>
            </a:xfrm>
          </p:grpSpPr>
          <p:grpSp>
            <p:nvGrpSpPr>
              <p:cNvPr id="16401" name="Group 12"/>
              <p:cNvGrpSpPr>
                <a:grpSpLocks/>
              </p:cNvGrpSpPr>
              <p:nvPr/>
            </p:nvGrpSpPr>
            <p:grpSpPr bwMode="auto">
              <a:xfrm>
                <a:off x="2744" y="3339"/>
                <a:ext cx="1775" cy="681"/>
                <a:chOff x="2744" y="3339"/>
                <a:chExt cx="1775" cy="681"/>
              </a:xfrm>
            </p:grpSpPr>
            <p:grpSp>
              <p:nvGrpSpPr>
                <p:cNvPr id="16403" name="Group 13"/>
                <p:cNvGrpSpPr>
                  <a:grpSpLocks/>
                </p:cNvGrpSpPr>
                <p:nvPr/>
              </p:nvGrpSpPr>
              <p:grpSpPr bwMode="auto">
                <a:xfrm>
                  <a:off x="2744" y="3339"/>
                  <a:ext cx="1741" cy="681"/>
                  <a:chOff x="2744" y="3339"/>
                  <a:chExt cx="1741" cy="681"/>
                </a:xfrm>
              </p:grpSpPr>
              <p:pic>
                <p:nvPicPr>
                  <p:cNvPr id="16405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2835" y="3339"/>
                    <a:ext cx="1650" cy="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640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744" y="3475"/>
                    <a:ext cx="1405" cy="545"/>
                    <a:chOff x="2744" y="3475"/>
                    <a:chExt cx="1405" cy="545"/>
                  </a:xfrm>
                </p:grpSpPr>
                <p:grpSp>
                  <p:nvGrpSpPr>
                    <p:cNvPr id="16407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4" y="3475"/>
                      <a:ext cx="272" cy="545"/>
                      <a:chOff x="2744" y="3475"/>
                      <a:chExt cx="272" cy="545"/>
                    </a:xfrm>
                  </p:grpSpPr>
                  <p:sp>
                    <p:nvSpPr>
                      <p:cNvPr id="1640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4" y="3475"/>
                        <a:ext cx="136" cy="4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endParaRPr lang="es-PE" altLang="en-US"/>
                      </a:p>
                    </p:txBody>
                  </p:sp>
                  <p:sp>
                    <p:nvSpPr>
                      <p:cNvPr id="1641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3566"/>
                        <a:ext cx="136" cy="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endParaRPr lang="es-PE" altLang="en-US"/>
                      </a:p>
                    </p:txBody>
                  </p:sp>
                </p:grpSp>
                <p:sp>
                  <p:nvSpPr>
                    <p:cNvPr id="16408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3839"/>
                      <a:ext cx="453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endParaRPr lang="es-PE" altLang="en-US"/>
                    </a:p>
                  </p:txBody>
                </p:sp>
              </p:grpSp>
            </p:grpSp>
            <p:sp>
              <p:nvSpPr>
                <p:cNvPr id="16404" name="Rectangle 20"/>
                <p:cNvSpPr>
                  <a:spLocks noChangeArrowheads="1"/>
                </p:cNvSpPr>
                <p:nvPr/>
              </p:nvSpPr>
              <p:spPr bwMode="auto">
                <a:xfrm rot="-864755">
                  <a:off x="4110" y="3747"/>
                  <a:ext cx="409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PE" altLang="en-US"/>
                </a:p>
              </p:txBody>
            </p:sp>
          </p:grpSp>
          <p:sp>
            <p:nvSpPr>
              <p:cNvPr id="16402" name="Rectangle 21"/>
              <p:cNvSpPr>
                <a:spLocks noChangeArrowheads="1"/>
              </p:cNvSpPr>
              <p:nvPr/>
            </p:nvSpPr>
            <p:spPr bwMode="auto">
              <a:xfrm>
                <a:off x="2744" y="3249"/>
                <a:ext cx="227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PE" altLang="en-US"/>
              </a:p>
            </p:txBody>
          </p:sp>
        </p:grpSp>
        <p:grpSp>
          <p:nvGrpSpPr>
            <p:cNvPr id="16395" name="Group 22"/>
            <p:cNvGrpSpPr>
              <a:grpSpLocks/>
            </p:cNvGrpSpPr>
            <p:nvPr/>
          </p:nvGrpSpPr>
          <p:grpSpPr bwMode="auto">
            <a:xfrm>
              <a:off x="333375" y="4248150"/>
              <a:ext cx="2903538" cy="981075"/>
              <a:chOff x="2925" y="2676"/>
              <a:chExt cx="1829" cy="618"/>
            </a:xfrm>
          </p:grpSpPr>
          <p:pic>
            <p:nvPicPr>
              <p:cNvPr id="16399" name="Picture 2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208" t="71277" r="46437" b="11827"/>
              <a:stretch>
                <a:fillRect/>
              </a:stretch>
            </p:blipFill>
            <p:spPr bwMode="auto">
              <a:xfrm>
                <a:off x="2925" y="2676"/>
                <a:ext cx="1829" cy="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0" name="Rectangle 24"/>
              <p:cNvSpPr>
                <a:spLocks noChangeArrowheads="1"/>
              </p:cNvSpPr>
              <p:nvPr/>
            </p:nvSpPr>
            <p:spPr bwMode="auto">
              <a:xfrm>
                <a:off x="3923" y="3249"/>
                <a:ext cx="681" cy="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PE" altLang="en-US"/>
              </a:p>
            </p:txBody>
          </p:sp>
        </p:grpSp>
        <p:sp>
          <p:nvSpPr>
            <p:cNvPr id="16396" name="Rectangle 25"/>
            <p:cNvSpPr>
              <a:spLocks noChangeArrowheads="1"/>
            </p:cNvSpPr>
            <p:nvPr/>
          </p:nvSpPr>
          <p:spPr bwMode="auto">
            <a:xfrm>
              <a:off x="2817020" y="5352156"/>
              <a:ext cx="1471612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CO" altLang="en-US" b="1" dirty="0" smtClean="0"/>
                <a:t>Precipitación</a:t>
              </a:r>
              <a:endParaRPr lang="es-CO" altLang="en-US" b="1" dirty="0"/>
            </a:p>
          </p:txBody>
        </p:sp>
      </p:grpSp>
      <p:sp>
        <p:nvSpPr>
          <p:cNvPr id="33825" name="Text Box 33"/>
          <p:cNvSpPr txBox="1">
            <a:spLocks noChangeArrowheads="1"/>
          </p:cNvSpPr>
          <p:nvPr/>
        </p:nvSpPr>
        <p:spPr bwMode="auto">
          <a:xfrm rot="10800000" flipV="1">
            <a:off x="5149484" y="3719184"/>
            <a:ext cx="3915050" cy="1081321"/>
          </a:xfrm>
          <a:prstGeom prst="rect">
            <a:avLst/>
          </a:prstGeom>
          <a:noFill/>
          <a:ln w="9525">
            <a:solidFill>
              <a:srgbClr val="B939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2200" b="1" dirty="0">
                <a:latin typeface="+mn-lt"/>
              </a:rPr>
              <a:t>Mapeo Digital de Suelos-   </a:t>
            </a:r>
            <a:r>
              <a:rPr lang="es-CO" dirty="0" smtClean="0"/>
              <a:t>que llega hasta nivel de paisaje y la finca del pequeño productor</a:t>
            </a:r>
            <a:endParaRPr lang="es-CO" dirty="0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4503579" y="5300771"/>
            <a:ext cx="1196181" cy="1072777"/>
          </a:xfrm>
          <a:prstGeom prst="line">
            <a:avLst/>
          </a:prstGeom>
          <a:noFill/>
          <a:ln w="9525">
            <a:solidFill>
              <a:srgbClr val="B9392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49484" y="1771178"/>
            <a:ext cx="3919202" cy="1826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s-CO" sz="2200" b="1" dirty="0"/>
              <a:t>Gobierno central provee: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s-CO" sz="1800" b="1" dirty="0" smtClean="0"/>
              <a:t>Análisis </a:t>
            </a:r>
            <a:r>
              <a:rPr lang="es-CO" sz="1800" b="1" dirty="0"/>
              <a:t>de </a:t>
            </a:r>
            <a:r>
              <a:rPr lang="es-CO" sz="1800" b="1" dirty="0" smtClean="0"/>
              <a:t>Tendencias : erosión, humedad del suelo, cárcavas</a:t>
            </a:r>
            <a:r>
              <a:rPr lang="es-CO" sz="1800" b="1" dirty="0"/>
              <a:t>, </a:t>
            </a:r>
            <a:r>
              <a:rPr lang="es-CO" sz="1800" b="1" dirty="0" smtClean="0"/>
              <a:t> deslizamientos) </a:t>
            </a:r>
            <a:endParaRPr lang="es-CO" sz="1800" b="1" dirty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s-CO" sz="1800" b="1" dirty="0" smtClean="0"/>
              <a:t>Análisis </a:t>
            </a:r>
            <a:r>
              <a:rPr lang="es-CO" sz="1800" b="1" dirty="0"/>
              <a:t>de riesgo </a:t>
            </a:r>
            <a:endParaRPr lang="es-CO" sz="1800" b="1" dirty="0" smtClean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s-CO" sz="1800" b="1" dirty="0" smtClean="0"/>
              <a:t>Criterios  de </a:t>
            </a:r>
            <a:r>
              <a:rPr lang="es-CO" sz="1800" b="1" dirty="0"/>
              <a:t>macro ordenamiento</a:t>
            </a:r>
            <a:endParaRPr lang="en-US" sz="1800" b="1" dirty="0"/>
          </a:p>
        </p:txBody>
      </p: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5879374" y="5060016"/>
            <a:ext cx="3185160" cy="2367457"/>
            <a:chOff x="0" y="0"/>
            <a:chExt cx="25364" cy="20979"/>
          </a:xfrm>
        </p:grpSpPr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364" cy="17572"/>
            </a:xfrm>
            <a:prstGeom prst="rect">
              <a:avLst/>
            </a:prstGeom>
            <a:noFill/>
            <a:ln w="9525">
              <a:solidFill>
                <a:srgbClr val="8D0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0" y="17729"/>
              <a:ext cx="25358" cy="3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1018824" fontAlgn="base">
                <a:spcBef>
                  <a:spcPct val="0"/>
                </a:spcBef>
                <a:spcAft>
                  <a:spcPts val="669"/>
                </a:spcAft>
              </a:pPr>
              <a:r>
                <a:rPr lang="en-GB" sz="900">
                  <a:latin typeface="Calibri" pitchFamily="34" charset="0"/>
                  <a:cs typeface="Arial" pitchFamily="34" charset="0"/>
                </a:rPr>
                <a:t>Yield (index) and topography based on digital soil mapping </a:t>
              </a:r>
            </a:p>
            <a:p>
              <a:pPr algn="r" defTabSz="1018824" fontAlgn="base">
                <a:spcBef>
                  <a:spcPct val="0"/>
                </a:spcBef>
                <a:spcAft>
                  <a:spcPts val="669"/>
                </a:spcAft>
              </a:pPr>
              <a:r>
                <a:rPr lang="en-GB" sz="900">
                  <a:latin typeface="Calibri" pitchFamily="34" charset="0"/>
                  <a:cs typeface="Arial" pitchFamily="34" charset="0"/>
                </a:rPr>
                <a:t>(from Owens, Phillips 2012)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35351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5" grpId="0" animBg="1"/>
      <p:bldP spid="3382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60848" y="458620"/>
            <a:ext cx="6868772" cy="73250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s-SV" sz="4000" b="1" dirty="0"/>
              <a:t>Uso de Mapeo Digital de Suelos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3089" indent="-573089">
              <a:spcAft>
                <a:spcPts val="1337"/>
              </a:spcAft>
              <a:buFont typeface="+mj-lt"/>
              <a:buAutoNum type="arabicPeriod"/>
            </a:pPr>
            <a:r>
              <a:rPr lang="es-SV" sz="2800" dirty="0" smtClean="0">
                <a:solidFill>
                  <a:schemeClr val="tx1"/>
                </a:solidFill>
              </a:rPr>
              <a:t>Contenido nutricional en suelos y disponibilidad para cultivo</a:t>
            </a:r>
          </a:p>
          <a:p>
            <a:pPr marL="573089" indent="-573089">
              <a:spcAft>
                <a:spcPts val="1337"/>
              </a:spcAft>
              <a:buFont typeface="+mj-lt"/>
              <a:buAutoNum type="arabicPeriod"/>
            </a:pPr>
            <a:r>
              <a:rPr lang="es-SV" sz="2800" dirty="0" smtClean="0">
                <a:solidFill>
                  <a:schemeClr val="tx1"/>
                </a:solidFill>
              </a:rPr>
              <a:t>Brechas de rendimiento en cultivos</a:t>
            </a:r>
          </a:p>
          <a:p>
            <a:pPr marL="573089" indent="-573089">
              <a:spcAft>
                <a:spcPts val="1337"/>
              </a:spcAft>
              <a:buFont typeface="+mj-lt"/>
              <a:buAutoNum type="arabicPeriod"/>
            </a:pPr>
            <a:r>
              <a:rPr lang="es-SV" sz="2800" dirty="0" smtClean="0">
                <a:solidFill>
                  <a:schemeClr val="tx1"/>
                </a:solidFill>
              </a:rPr>
              <a:t>Recomendación de cultivos y su potencial de rendimiento</a:t>
            </a:r>
          </a:p>
          <a:p>
            <a:pPr marL="573089" indent="-573089">
              <a:spcAft>
                <a:spcPts val="1337"/>
              </a:spcAft>
              <a:buFont typeface="+mj-lt"/>
              <a:buAutoNum type="arabicPeriod"/>
            </a:pPr>
            <a:r>
              <a:rPr lang="es-SV" sz="2800" dirty="0">
                <a:solidFill>
                  <a:schemeClr val="tx1"/>
                </a:solidFill>
              </a:rPr>
              <a:t> </a:t>
            </a:r>
            <a:r>
              <a:rPr lang="es-SV" sz="2800" dirty="0" smtClean="0">
                <a:solidFill>
                  <a:schemeClr val="tx1"/>
                </a:solidFill>
              </a:rPr>
              <a:t>Plan de fertilidad de suelos</a:t>
            </a:r>
          </a:p>
          <a:p>
            <a:pPr marL="573089" indent="-573089">
              <a:spcAft>
                <a:spcPts val="1337"/>
              </a:spcAft>
              <a:buFont typeface="+mj-lt"/>
              <a:buAutoNum type="arabicPeriod"/>
            </a:pPr>
            <a:r>
              <a:rPr lang="es-SV" sz="2800" dirty="0" smtClean="0">
                <a:solidFill>
                  <a:schemeClr val="tx1"/>
                </a:solidFill>
              </a:rPr>
              <a:t>Enmiendas para corregir acidez y mejorar disponibilidad de nutrientes</a:t>
            </a:r>
            <a:endParaRPr lang="es-SV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088894"/>
            <a:ext cx="2766060" cy="314274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80" y="793120"/>
            <a:ext cx="2682240" cy="317944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67602"/>
            <a:ext cx="2849880" cy="341843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077" y="4395953"/>
            <a:ext cx="2951043" cy="337644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308390" y="4679242"/>
            <a:ext cx="603299" cy="518375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r>
              <a:rPr lang="es-SV" sz="2700" dirty="0"/>
              <a:t>pH</a:t>
            </a:r>
            <a:endParaRPr lang="es-SV" dirty="0"/>
          </a:p>
        </p:txBody>
      </p:sp>
      <p:sp>
        <p:nvSpPr>
          <p:cNvPr id="9" name="8 CuadroTexto"/>
          <p:cNvSpPr txBox="1"/>
          <p:nvPr/>
        </p:nvSpPr>
        <p:spPr>
          <a:xfrm>
            <a:off x="419344" y="1216944"/>
            <a:ext cx="1072722" cy="518375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r>
              <a:rPr lang="es-SV" sz="2700" dirty="0"/>
              <a:t>Arcilla</a:t>
            </a:r>
            <a:endParaRPr lang="es-SV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90139" y="1124441"/>
            <a:ext cx="1039572" cy="518375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r>
              <a:rPr lang="es-SV" sz="2700" dirty="0"/>
              <a:t>Arena</a:t>
            </a:r>
            <a:endParaRPr lang="es-SV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8129" y="4765908"/>
            <a:ext cx="1252579" cy="518375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r>
              <a:rPr lang="es-SV" sz="2700" dirty="0"/>
              <a:t>Fósforo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862620" y="237786"/>
            <a:ext cx="2919318" cy="656875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r>
              <a:rPr lang="es-SV" sz="3600" dirty="0"/>
              <a:t>La Montañona</a:t>
            </a:r>
          </a:p>
        </p:txBody>
      </p:sp>
    </p:spTree>
    <p:extLst>
      <p:ext uri="{BB962C8B-B14F-4D97-AF65-F5344CB8AC3E}">
        <p14:creationId xmlns:p14="http://schemas.microsoft.com/office/powerpoint/2010/main" val="24405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7" t="3566" r="2323" b="14730"/>
          <a:stretch/>
        </p:blipFill>
        <p:spPr>
          <a:xfrm>
            <a:off x="0" y="0"/>
            <a:ext cx="5796991" cy="6649720"/>
          </a:xfrm>
        </p:spPr>
      </p:pic>
      <p:sp>
        <p:nvSpPr>
          <p:cNvPr id="5" name="TextBox 4"/>
          <p:cNvSpPr txBox="1"/>
          <p:nvPr/>
        </p:nvSpPr>
        <p:spPr>
          <a:xfrm>
            <a:off x="2011680" y="6354072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1:50,000</a:t>
            </a:r>
            <a:endParaRPr lang="en-US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3" t="1188" r="2323" b="12649"/>
          <a:stretch/>
        </p:blipFill>
        <p:spPr>
          <a:xfrm>
            <a:off x="5772595" y="2677160"/>
            <a:ext cx="4098442" cy="4937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8760" y="1381760"/>
            <a:ext cx="2682240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0880" y="7221746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1:24,000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91000" y="1381760"/>
            <a:ext cx="1581595" cy="1554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3972560"/>
            <a:ext cx="1581595" cy="259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043" y="3352802"/>
            <a:ext cx="3668357" cy="4419600"/>
          </a:xfrm>
        </p:spPr>
      </p:pic>
      <p:sp>
        <p:nvSpPr>
          <p:cNvPr id="5" name="TextBox 4"/>
          <p:cNvSpPr txBox="1"/>
          <p:nvPr/>
        </p:nvSpPr>
        <p:spPr>
          <a:xfrm>
            <a:off x="7627620" y="7353824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1:10,000</a:t>
            </a:r>
            <a:endParaRPr lang="en-US" b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96991" cy="6649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1680" y="6354072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1:50,000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346960" y="2159000"/>
            <a:ext cx="1089660" cy="103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36620" y="2159000"/>
            <a:ext cx="2933700" cy="1381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36620" y="3195320"/>
            <a:ext cx="2933700" cy="3713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9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11 Grupo"/>
          <p:cNvGrpSpPr/>
          <p:nvPr/>
        </p:nvGrpSpPr>
        <p:grpSpPr>
          <a:xfrm>
            <a:off x="323660" y="1562790"/>
            <a:ext cx="9110749" cy="4472250"/>
            <a:chOff x="323660" y="1562790"/>
            <a:chExt cx="9110749" cy="4472250"/>
          </a:xfrm>
        </p:grpSpPr>
        <p:grpSp>
          <p:nvGrpSpPr>
            <p:cNvPr id="10" name="9 Grupo"/>
            <p:cNvGrpSpPr/>
            <p:nvPr/>
          </p:nvGrpSpPr>
          <p:grpSpPr>
            <a:xfrm>
              <a:off x="323660" y="1562790"/>
              <a:ext cx="9110749" cy="4472250"/>
              <a:chOff x="323659" y="1263532"/>
              <a:chExt cx="9110749" cy="4472250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323659" y="1263532"/>
                <a:ext cx="9110749" cy="1895303"/>
                <a:chOff x="532015" y="2211184"/>
                <a:chExt cx="10485019" cy="2360816"/>
              </a:xfrm>
            </p:grpSpPr>
            <p:pic>
              <p:nvPicPr>
                <p:cNvPr id="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917"/>
                <a:stretch/>
              </p:blipFill>
              <p:spPr bwMode="auto">
                <a:xfrm>
                  <a:off x="532015" y="2211184"/>
                  <a:ext cx="7464829" cy="2360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" name="Picture 2" descr="http://www.ismedioambiente.com/wp-content/uploads/2014/12/Logo-Suelos-2015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6844" y="2211186"/>
                  <a:ext cx="3020190" cy="23608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3660" y="3670069"/>
                <a:ext cx="6293272" cy="2065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7232072" y="3670070"/>
                <a:ext cx="2202335" cy="206571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SV" sz="2800" b="1" dirty="0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5 de</a:t>
                </a:r>
              </a:p>
              <a:p>
                <a:pPr algn="ctr"/>
                <a:r>
                  <a:rPr lang="es-SV" sz="2800" b="1" dirty="0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Diciembre</a:t>
                </a:r>
                <a:endParaRPr lang="es-SV" sz="28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11" name="10 Rectángulo"/>
            <p:cNvSpPr/>
            <p:nvPr/>
          </p:nvSpPr>
          <p:spPr>
            <a:xfrm>
              <a:off x="7232073" y="1562792"/>
              <a:ext cx="2202335" cy="209480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</p:spTree>
    <p:extLst>
      <p:ext uri="{BB962C8B-B14F-4D97-AF65-F5344CB8AC3E}">
        <p14:creationId xmlns:p14="http://schemas.microsoft.com/office/powerpoint/2010/main" val="41435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043" y="3368040"/>
            <a:ext cx="3668357" cy="4404360"/>
          </a:xfrm>
        </p:spPr>
      </p:pic>
      <p:sp>
        <p:nvSpPr>
          <p:cNvPr id="4" name="TextBox 3"/>
          <p:cNvSpPr txBox="1"/>
          <p:nvPr/>
        </p:nvSpPr>
        <p:spPr>
          <a:xfrm>
            <a:off x="7479702" y="7276576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1:5,000</a:t>
            </a:r>
            <a:endParaRPr lang="en-US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96991" cy="6649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680" y="6354072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1:50,000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514600" y="2418080"/>
            <a:ext cx="670560" cy="604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85160" y="2418080"/>
            <a:ext cx="3185160" cy="112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85160" y="3022600"/>
            <a:ext cx="3185160" cy="388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5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834" y="3383281"/>
            <a:ext cx="3653566" cy="43891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96991" cy="6649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1680" y="6354072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1:50,000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724150" y="2504440"/>
            <a:ext cx="301752" cy="31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7620" y="7349752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1:2,500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25902" y="2504440"/>
            <a:ext cx="3344418" cy="112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5902" y="2815336"/>
            <a:ext cx="3344418" cy="4093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9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043" y="3383280"/>
            <a:ext cx="3668357" cy="438912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96991" cy="6649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1680" y="6354072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1:50,000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849880" y="2590800"/>
            <a:ext cx="75438" cy="77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79702" y="7276576"/>
            <a:ext cx="125730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1:1,000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 rot="21191699">
            <a:off x="7710881" y="5344632"/>
            <a:ext cx="972879" cy="35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1191699">
            <a:off x="7784107" y="5676495"/>
            <a:ext cx="965307" cy="8876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191699">
            <a:off x="8174506" y="4949436"/>
            <a:ext cx="462184" cy="3684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43453" y="5884657"/>
            <a:ext cx="75438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2 ha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37002" y="5219378"/>
            <a:ext cx="75438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1 ha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56248" y="4867908"/>
            <a:ext cx="1004950" cy="418576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b="1" dirty="0" smtClean="0"/>
              <a:t>0.5 ha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925318" y="2590800"/>
            <a:ext cx="3445002" cy="103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</p:cNvCxnSpPr>
          <p:nvPr/>
        </p:nvCxnSpPr>
        <p:spPr>
          <a:xfrm>
            <a:off x="2887599" y="2668524"/>
            <a:ext cx="3482721" cy="42402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17" y="1789983"/>
            <a:ext cx="8571720" cy="45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32509" y="1524000"/>
            <a:ext cx="9443257" cy="5442065"/>
          </a:xfrm>
          <a:prstGeom prst="rect">
            <a:avLst/>
          </a:prstGeom>
        </p:spPr>
        <p:txBody>
          <a:bodyPr lIns="101882" tIns="50941" rIns="101882" bIns="50941">
            <a:noAutofit/>
          </a:bodyPr>
          <a:lstStyle/>
          <a:p>
            <a:pPr marL="382059" indent="-382059">
              <a:lnSpc>
                <a:spcPct val="100000"/>
              </a:lnSpc>
              <a:spcAft>
                <a:spcPts val="669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+mj-lt"/>
              </a:rPr>
              <a:t>Existe insuficiente inversión </a:t>
            </a:r>
            <a:r>
              <a:rPr lang="es-ES" sz="2800" dirty="0">
                <a:solidFill>
                  <a:schemeClr val="tx1"/>
                </a:solidFill>
                <a:latin typeface="+mj-lt"/>
              </a:rPr>
              <a:t>pública para desarrollar políticas y servicios de investigación, innovación y extensión</a:t>
            </a:r>
          </a:p>
          <a:p>
            <a:pPr marL="382059" indent="-382059">
              <a:lnSpc>
                <a:spcPct val="100000"/>
              </a:lnSpc>
              <a:spcAft>
                <a:spcPts val="669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+mj-lt"/>
              </a:rPr>
              <a:t>Se evidencia una escasa oferta de bienes y servicios orientados al </a:t>
            </a:r>
            <a:r>
              <a:rPr lang="es-ES" sz="2800" dirty="0" smtClean="0">
                <a:solidFill>
                  <a:schemeClr val="tx1"/>
                </a:solidFill>
                <a:latin typeface="+mj-lt"/>
              </a:rPr>
              <a:t>Manejo Integrado de la Fertilidad del Suelo </a:t>
            </a:r>
            <a:r>
              <a:rPr lang="es-ES" sz="2800" dirty="0">
                <a:solidFill>
                  <a:schemeClr val="tx1"/>
                </a:solidFill>
                <a:latin typeface="+mj-lt"/>
              </a:rPr>
              <a:t>(laboratorios, fertilizantes)</a:t>
            </a:r>
          </a:p>
          <a:p>
            <a:pPr marL="382059" indent="-382059">
              <a:lnSpc>
                <a:spcPct val="100000"/>
              </a:lnSpc>
              <a:spcAft>
                <a:spcPts val="669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+mj-lt"/>
              </a:rPr>
              <a:t>Recién los gobiernos comienzan a mostrar interés en la actualización y mejoramiento en los datos básicos relacionados con la tierra, el agua y el uso del suelo</a:t>
            </a:r>
          </a:p>
          <a:p>
            <a:pPr marL="382059" indent="-382059">
              <a:lnSpc>
                <a:spcPct val="100000"/>
              </a:lnSpc>
              <a:spcAft>
                <a:spcPts val="669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+mj-lt"/>
              </a:rPr>
              <a:t>El recurso humano especialista en manejo de suelos es cada vez más escaso en la región</a:t>
            </a:r>
          </a:p>
          <a:p>
            <a:pPr marL="382059" indent="-382059">
              <a:lnSpc>
                <a:spcPct val="100000"/>
              </a:lnSpc>
              <a:spcAft>
                <a:spcPts val="669"/>
              </a:spcAft>
              <a:buFont typeface="Arial" panose="020B0604020202020204" pitchFamily="34" charset="0"/>
              <a:buChar char="•"/>
            </a:pPr>
            <a:endParaRPr lang="es-SV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220" y="129309"/>
            <a:ext cx="6621780" cy="1036320"/>
          </a:xfrm>
        </p:spPr>
        <p:txBody>
          <a:bodyPr anchor="ctr">
            <a:normAutofit/>
          </a:bodyPr>
          <a:lstStyle/>
          <a:p>
            <a:pPr algn="ctr"/>
            <a:r>
              <a:rPr lang="es-CO" sz="4000" dirty="0" smtClean="0">
                <a:solidFill>
                  <a:srgbClr val="002060"/>
                </a:solidFill>
                <a:latin typeface="+mj-lt"/>
              </a:rPr>
              <a:t>Situación actual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77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78745" cy="709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3" name="12 Grupo"/>
          <p:cNvGrpSpPr/>
          <p:nvPr/>
        </p:nvGrpSpPr>
        <p:grpSpPr>
          <a:xfrm>
            <a:off x="324568" y="681643"/>
            <a:ext cx="2257436" cy="6284421"/>
            <a:chOff x="324568" y="681643"/>
            <a:chExt cx="2257436" cy="6284421"/>
          </a:xfrm>
        </p:grpSpPr>
        <p:sp>
          <p:nvSpPr>
            <p:cNvPr id="5" name="4 Forma libre"/>
            <p:cNvSpPr/>
            <p:nvPr/>
          </p:nvSpPr>
          <p:spPr>
            <a:xfrm>
              <a:off x="324568" y="681643"/>
              <a:ext cx="2257436" cy="6284421"/>
            </a:xfrm>
            <a:custGeom>
              <a:avLst/>
              <a:gdLst>
                <a:gd name="connsiteX0" fmla="*/ 0 w 2257436"/>
                <a:gd name="connsiteY0" fmla="*/ 225744 h 6284421"/>
                <a:gd name="connsiteX1" fmla="*/ 225744 w 2257436"/>
                <a:gd name="connsiteY1" fmla="*/ 0 h 6284421"/>
                <a:gd name="connsiteX2" fmla="*/ 2031692 w 2257436"/>
                <a:gd name="connsiteY2" fmla="*/ 0 h 6284421"/>
                <a:gd name="connsiteX3" fmla="*/ 2257436 w 2257436"/>
                <a:gd name="connsiteY3" fmla="*/ 225744 h 6284421"/>
                <a:gd name="connsiteX4" fmla="*/ 2257436 w 2257436"/>
                <a:gd name="connsiteY4" fmla="*/ 6058677 h 6284421"/>
                <a:gd name="connsiteX5" fmla="*/ 2031692 w 2257436"/>
                <a:gd name="connsiteY5" fmla="*/ 6284421 h 6284421"/>
                <a:gd name="connsiteX6" fmla="*/ 225744 w 2257436"/>
                <a:gd name="connsiteY6" fmla="*/ 6284421 h 6284421"/>
                <a:gd name="connsiteX7" fmla="*/ 0 w 2257436"/>
                <a:gd name="connsiteY7" fmla="*/ 6058677 h 6284421"/>
                <a:gd name="connsiteX8" fmla="*/ 0 w 2257436"/>
                <a:gd name="connsiteY8" fmla="*/ 225744 h 6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436" h="6284421">
                  <a:moveTo>
                    <a:pt x="0" y="225744"/>
                  </a:moveTo>
                  <a:cubicBezTo>
                    <a:pt x="0" y="101069"/>
                    <a:pt x="101069" y="0"/>
                    <a:pt x="225744" y="0"/>
                  </a:cubicBezTo>
                  <a:lnTo>
                    <a:pt x="2031692" y="0"/>
                  </a:lnTo>
                  <a:cubicBezTo>
                    <a:pt x="2156367" y="0"/>
                    <a:pt x="2257436" y="101069"/>
                    <a:pt x="2257436" y="225744"/>
                  </a:cubicBezTo>
                  <a:lnTo>
                    <a:pt x="2257436" y="6058677"/>
                  </a:lnTo>
                  <a:cubicBezTo>
                    <a:pt x="2257436" y="6183352"/>
                    <a:pt x="2156367" y="6284421"/>
                    <a:pt x="2031692" y="6284421"/>
                  </a:cubicBezTo>
                  <a:lnTo>
                    <a:pt x="225744" y="6284421"/>
                  </a:lnTo>
                  <a:cubicBezTo>
                    <a:pt x="101069" y="6284421"/>
                    <a:pt x="0" y="6183352"/>
                    <a:pt x="0" y="6058677"/>
                  </a:cubicBezTo>
                  <a:lnTo>
                    <a:pt x="0" y="2257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2656008" rIns="142240" bIns="13991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400" kern="1200" dirty="0" smtClean="0"/>
                <a:t>Se utiliza más del 70% del suelo para producción agrícola</a:t>
              </a:r>
              <a:endParaRPr lang="es-SV" sz="2400" kern="1200" dirty="0"/>
            </a:p>
          </p:txBody>
        </p:sp>
        <p:sp>
          <p:nvSpPr>
            <p:cNvPr id="6" name="5 Elipse"/>
            <p:cNvSpPr/>
            <p:nvPr/>
          </p:nvSpPr>
          <p:spPr>
            <a:xfrm>
              <a:off x="406930" y="1058708"/>
              <a:ext cx="2092712" cy="2092712"/>
            </a:xfrm>
            <a:prstGeom prst="ellipse">
              <a:avLst/>
            </a:prstGeom>
            <a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13 Grupo"/>
          <p:cNvGrpSpPr/>
          <p:nvPr/>
        </p:nvGrpSpPr>
        <p:grpSpPr>
          <a:xfrm>
            <a:off x="2665589" y="681643"/>
            <a:ext cx="2257436" cy="6284421"/>
            <a:chOff x="2732089" y="681643"/>
            <a:chExt cx="2257436" cy="6284421"/>
          </a:xfrm>
        </p:grpSpPr>
        <p:sp>
          <p:nvSpPr>
            <p:cNvPr id="7" name="6 Forma libre"/>
            <p:cNvSpPr/>
            <p:nvPr/>
          </p:nvSpPr>
          <p:spPr>
            <a:xfrm>
              <a:off x="2732089" y="681643"/>
              <a:ext cx="2257436" cy="6284421"/>
            </a:xfrm>
            <a:custGeom>
              <a:avLst/>
              <a:gdLst>
                <a:gd name="connsiteX0" fmla="*/ 0 w 2257436"/>
                <a:gd name="connsiteY0" fmla="*/ 225744 h 6284421"/>
                <a:gd name="connsiteX1" fmla="*/ 225744 w 2257436"/>
                <a:gd name="connsiteY1" fmla="*/ 0 h 6284421"/>
                <a:gd name="connsiteX2" fmla="*/ 2031692 w 2257436"/>
                <a:gd name="connsiteY2" fmla="*/ 0 h 6284421"/>
                <a:gd name="connsiteX3" fmla="*/ 2257436 w 2257436"/>
                <a:gd name="connsiteY3" fmla="*/ 225744 h 6284421"/>
                <a:gd name="connsiteX4" fmla="*/ 2257436 w 2257436"/>
                <a:gd name="connsiteY4" fmla="*/ 6058677 h 6284421"/>
                <a:gd name="connsiteX5" fmla="*/ 2031692 w 2257436"/>
                <a:gd name="connsiteY5" fmla="*/ 6284421 h 6284421"/>
                <a:gd name="connsiteX6" fmla="*/ 225744 w 2257436"/>
                <a:gd name="connsiteY6" fmla="*/ 6284421 h 6284421"/>
                <a:gd name="connsiteX7" fmla="*/ 0 w 2257436"/>
                <a:gd name="connsiteY7" fmla="*/ 6058677 h 6284421"/>
                <a:gd name="connsiteX8" fmla="*/ 0 w 2257436"/>
                <a:gd name="connsiteY8" fmla="*/ 225744 h 6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436" h="6284421">
                  <a:moveTo>
                    <a:pt x="0" y="225744"/>
                  </a:moveTo>
                  <a:cubicBezTo>
                    <a:pt x="0" y="101069"/>
                    <a:pt x="101069" y="0"/>
                    <a:pt x="225744" y="0"/>
                  </a:cubicBezTo>
                  <a:lnTo>
                    <a:pt x="2031692" y="0"/>
                  </a:lnTo>
                  <a:cubicBezTo>
                    <a:pt x="2156367" y="0"/>
                    <a:pt x="2257436" y="101069"/>
                    <a:pt x="2257436" y="225744"/>
                  </a:cubicBezTo>
                  <a:lnTo>
                    <a:pt x="2257436" y="6058677"/>
                  </a:lnTo>
                  <a:cubicBezTo>
                    <a:pt x="2257436" y="6183352"/>
                    <a:pt x="2156367" y="6284421"/>
                    <a:pt x="2031692" y="6284421"/>
                  </a:cubicBezTo>
                  <a:lnTo>
                    <a:pt x="225744" y="6284421"/>
                  </a:lnTo>
                  <a:cubicBezTo>
                    <a:pt x="101069" y="6284421"/>
                    <a:pt x="0" y="6183352"/>
                    <a:pt x="0" y="6058677"/>
                  </a:cubicBezTo>
                  <a:lnTo>
                    <a:pt x="0" y="2257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06013"/>
                <a:satOff val="-7024"/>
                <a:lumOff val="-1503"/>
                <a:alphaOff val="0"/>
              </a:schemeClr>
            </a:fillRef>
            <a:effectRef idx="0">
              <a:schemeClr val="accent4">
                <a:hueOff val="406013"/>
                <a:satOff val="-7024"/>
                <a:lumOff val="-150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2656008" rIns="142240" bIns="13991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400" kern="1200" dirty="0" smtClean="0"/>
                <a:t>Prevalece el uso de malas prácticas agronómicas y fuerte uso de agroquímicos</a:t>
              </a:r>
              <a:endParaRPr lang="es-SV" sz="2400" kern="1200" dirty="0"/>
            </a:p>
          </p:txBody>
        </p:sp>
        <p:sp>
          <p:nvSpPr>
            <p:cNvPr id="8" name="7 Elipse"/>
            <p:cNvSpPr/>
            <p:nvPr/>
          </p:nvSpPr>
          <p:spPr>
            <a:xfrm>
              <a:off x="2814451" y="1058708"/>
              <a:ext cx="2092712" cy="2092712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285003"/>
                <a:satOff val="-4271"/>
                <a:lumOff val="-59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14 Grupo"/>
          <p:cNvGrpSpPr/>
          <p:nvPr/>
        </p:nvGrpSpPr>
        <p:grpSpPr>
          <a:xfrm>
            <a:off x="4974887" y="681643"/>
            <a:ext cx="2257436" cy="6284421"/>
            <a:chOff x="4974887" y="681643"/>
            <a:chExt cx="2257436" cy="6284421"/>
          </a:xfrm>
        </p:grpSpPr>
        <p:sp>
          <p:nvSpPr>
            <p:cNvPr id="9" name="8 Forma libre"/>
            <p:cNvSpPr/>
            <p:nvPr/>
          </p:nvSpPr>
          <p:spPr>
            <a:xfrm>
              <a:off x="4974887" y="681643"/>
              <a:ext cx="2257436" cy="6284421"/>
            </a:xfrm>
            <a:custGeom>
              <a:avLst/>
              <a:gdLst>
                <a:gd name="connsiteX0" fmla="*/ 0 w 2257436"/>
                <a:gd name="connsiteY0" fmla="*/ 225744 h 6284421"/>
                <a:gd name="connsiteX1" fmla="*/ 225744 w 2257436"/>
                <a:gd name="connsiteY1" fmla="*/ 0 h 6284421"/>
                <a:gd name="connsiteX2" fmla="*/ 2031692 w 2257436"/>
                <a:gd name="connsiteY2" fmla="*/ 0 h 6284421"/>
                <a:gd name="connsiteX3" fmla="*/ 2257436 w 2257436"/>
                <a:gd name="connsiteY3" fmla="*/ 225744 h 6284421"/>
                <a:gd name="connsiteX4" fmla="*/ 2257436 w 2257436"/>
                <a:gd name="connsiteY4" fmla="*/ 6058677 h 6284421"/>
                <a:gd name="connsiteX5" fmla="*/ 2031692 w 2257436"/>
                <a:gd name="connsiteY5" fmla="*/ 6284421 h 6284421"/>
                <a:gd name="connsiteX6" fmla="*/ 225744 w 2257436"/>
                <a:gd name="connsiteY6" fmla="*/ 6284421 h 6284421"/>
                <a:gd name="connsiteX7" fmla="*/ 0 w 2257436"/>
                <a:gd name="connsiteY7" fmla="*/ 6058677 h 6284421"/>
                <a:gd name="connsiteX8" fmla="*/ 0 w 2257436"/>
                <a:gd name="connsiteY8" fmla="*/ 225744 h 6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436" h="6284421">
                  <a:moveTo>
                    <a:pt x="0" y="225744"/>
                  </a:moveTo>
                  <a:cubicBezTo>
                    <a:pt x="0" y="101069"/>
                    <a:pt x="101069" y="0"/>
                    <a:pt x="225744" y="0"/>
                  </a:cubicBezTo>
                  <a:lnTo>
                    <a:pt x="2031692" y="0"/>
                  </a:lnTo>
                  <a:cubicBezTo>
                    <a:pt x="2156367" y="0"/>
                    <a:pt x="2257436" y="101069"/>
                    <a:pt x="2257436" y="225744"/>
                  </a:cubicBezTo>
                  <a:lnTo>
                    <a:pt x="2257436" y="6058677"/>
                  </a:lnTo>
                  <a:cubicBezTo>
                    <a:pt x="2257436" y="6183352"/>
                    <a:pt x="2156367" y="6284421"/>
                    <a:pt x="2031692" y="6284421"/>
                  </a:cubicBezTo>
                  <a:lnTo>
                    <a:pt x="225744" y="6284421"/>
                  </a:lnTo>
                  <a:cubicBezTo>
                    <a:pt x="101069" y="6284421"/>
                    <a:pt x="0" y="6183352"/>
                    <a:pt x="0" y="6058677"/>
                  </a:cubicBezTo>
                  <a:lnTo>
                    <a:pt x="0" y="2257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12026"/>
                <a:satOff val="-14048"/>
                <a:lumOff val="-3007"/>
                <a:alphaOff val="0"/>
              </a:schemeClr>
            </a:fillRef>
            <a:effectRef idx="0">
              <a:schemeClr val="accent4">
                <a:hueOff val="812026"/>
                <a:satOff val="-14048"/>
                <a:lumOff val="-30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2656008" rIns="142240" bIns="13991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SV" sz="24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SV" sz="24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400" kern="1200" dirty="0" smtClean="0"/>
                <a:t>Los sistemas actuales reducen  la fertilidad del suelo y su capacidad de retención de humedad</a:t>
              </a:r>
              <a:r>
                <a:rPr lang="es-SV" kern="1200" dirty="0" smtClean="0"/>
                <a:t> </a:t>
              </a:r>
              <a:endParaRPr lang="es-SV" kern="1200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5057248" y="1058708"/>
              <a:ext cx="2092712" cy="2092712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570006"/>
                <a:satOff val="-8541"/>
                <a:lumOff val="-119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15 Grupo"/>
          <p:cNvGrpSpPr/>
          <p:nvPr/>
        </p:nvGrpSpPr>
        <p:grpSpPr>
          <a:xfrm>
            <a:off x="7300046" y="681643"/>
            <a:ext cx="2257436" cy="6284421"/>
            <a:chOff x="7300046" y="681643"/>
            <a:chExt cx="2257436" cy="6284421"/>
          </a:xfrm>
        </p:grpSpPr>
        <p:sp>
          <p:nvSpPr>
            <p:cNvPr id="11" name="10 Forma libre"/>
            <p:cNvSpPr/>
            <p:nvPr/>
          </p:nvSpPr>
          <p:spPr>
            <a:xfrm>
              <a:off x="7300046" y="681643"/>
              <a:ext cx="2257436" cy="6284421"/>
            </a:xfrm>
            <a:custGeom>
              <a:avLst/>
              <a:gdLst>
                <a:gd name="connsiteX0" fmla="*/ 0 w 2257436"/>
                <a:gd name="connsiteY0" fmla="*/ 225744 h 6284421"/>
                <a:gd name="connsiteX1" fmla="*/ 225744 w 2257436"/>
                <a:gd name="connsiteY1" fmla="*/ 0 h 6284421"/>
                <a:gd name="connsiteX2" fmla="*/ 2031692 w 2257436"/>
                <a:gd name="connsiteY2" fmla="*/ 0 h 6284421"/>
                <a:gd name="connsiteX3" fmla="*/ 2257436 w 2257436"/>
                <a:gd name="connsiteY3" fmla="*/ 225744 h 6284421"/>
                <a:gd name="connsiteX4" fmla="*/ 2257436 w 2257436"/>
                <a:gd name="connsiteY4" fmla="*/ 6058677 h 6284421"/>
                <a:gd name="connsiteX5" fmla="*/ 2031692 w 2257436"/>
                <a:gd name="connsiteY5" fmla="*/ 6284421 h 6284421"/>
                <a:gd name="connsiteX6" fmla="*/ 225744 w 2257436"/>
                <a:gd name="connsiteY6" fmla="*/ 6284421 h 6284421"/>
                <a:gd name="connsiteX7" fmla="*/ 0 w 2257436"/>
                <a:gd name="connsiteY7" fmla="*/ 6058677 h 6284421"/>
                <a:gd name="connsiteX8" fmla="*/ 0 w 2257436"/>
                <a:gd name="connsiteY8" fmla="*/ 225744 h 6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436" h="6284421">
                  <a:moveTo>
                    <a:pt x="0" y="225744"/>
                  </a:moveTo>
                  <a:cubicBezTo>
                    <a:pt x="0" y="101069"/>
                    <a:pt x="101069" y="0"/>
                    <a:pt x="225744" y="0"/>
                  </a:cubicBezTo>
                  <a:lnTo>
                    <a:pt x="2031692" y="0"/>
                  </a:lnTo>
                  <a:cubicBezTo>
                    <a:pt x="2156367" y="0"/>
                    <a:pt x="2257436" y="101069"/>
                    <a:pt x="2257436" y="225744"/>
                  </a:cubicBezTo>
                  <a:lnTo>
                    <a:pt x="2257436" y="6058677"/>
                  </a:lnTo>
                  <a:cubicBezTo>
                    <a:pt x="2257436" y="6183352"/>
                    <a:pt x="2156367" y="6284421"/>
                    <a:pt x="2031692" y="6284421"/>
                  </a:cubicBezTo>
                  <a:lnTo>
                    <a:pt x="225744" y="6284421"/>
                  </a:lnTo>
                  <a:cubicBezTo>
                    <a:pt x="101069" y="6284421"/>
                    <a:pt x="0" y="6183352"/>
                    <a:pt x="0" y="6058677"/>
                  </a:cubicBezTo>
                  <a:lnTo>
                    <a:pt x="0" y="2257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18040"/>
                <a:satOff val="-21072"/>
                <a:lumOff val="-4510"/>
                <a:alphaOff val="0"/>
              </a:schemeClr>
            </a:fillRef>
            <a:effectRef idx="0">
              <a:schemeClr val="accent4">
                <a:hueOff val="1218040"/>
                <a:satOff val="-21072"/>
                <a:lumOff val="-45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2656008" rIns="142240" bIns="13991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SV" sz="24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SV" sz="24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400" kern="1200" dirty="0" smtClean="0"/>
                <a:t>Los suelos, sobre todo en las laderas  carecen de suficiente cobertura que proteja la tierra contra erosión e inundaciones.</a:t>
              </a:r>
              <a:endParaRPr lang="es-SV" sz="2400" kern="1200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7382408" y="1058708"/>
              <a:ext cx="2092712" cy="2092712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855009"/>
                <a:satOff val="-12812"/>
                <a:lumOff val="-179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519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242270" y="370255"/>
            <a:ext cx="9550121" cy="964664"/>
            <a:chOff x="242272" y="370255"/>
            <a:chExt cx="9550121" cy="964664"/>
          </a:xfrm>
        </p:grpSpPr>
        <p:sp>
          <p:nvSpPr>
            <p:cNvPr id="3" name="2 Rectángulo"/>
            <p:cNvSpPr/>
            <p:nvPr/>
          </p:nvSpPr>
          <p:spPr>
            <a:xfrm>
              <a:off x="1213676" y="370255"/>
              <a:ext cx="8578717" cy="96466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SV" sz="2800" dirty="0">
                  <a:solidFill>
                    <a:schemeClr val="bg1"/>
                  </a:solidFill>
                </a:rPr>
                <a:t>El problema reside en la forma en la que se practica la agricultura en la </a:t>
              </a:r>
              <a:r>
                <a:rPr lang="es-SV" sz="2800" dirty="0" smtClean="0">
                  <a:solidFill>
                    <a:schemeClr val="bg1"/>
                  </a:solidFill>
                </a:rPr>
                <a:t>región</a:t>
              </a:r>
              <a:endParaRPr lang="es-SV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4 Elipse"/>
            <p:cNvSpPr/>
            <p:nvPr/>
          </p:nvSpPr>
          <p:spPr>
            <a:xfrm>
              <a:off x="242272" y="370255"/>
              <a:ext cx="921527" cy="826781"/>
            </a:xfrm>
            <a:prstGeom prst="ellipse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3600" b="1" dirty="0" smtClean="0"/>
                <a:t>1</a:t>
              </a:r>
              <a:endParaRPr lang="es-SV" sz="3600" b="1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45047" y="1647809"/>
            <a:ext cx="9547346" cy="964664"/>
            <a:chOff x="245047" y="1647809"/>
            <a:chExt cx="9547346" cy="964664"/>
          </a:xfrm>
        </p:grpSpPr>
        <p:sp>
          <p:nvSpPr>
            <p:cNvPr id="33" name="32 Rectángulo"/>
            <p:cNvSpPr/>
            <p:nvPr/>
          </p:nvSpPr>
          <p:spPr>
            <a:xfrm>
              <a:off x="1213676" y="1647809"/>
              <a:ext cx="8578717" cy="9646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SV" sz="2800" dirty="0"/>
                <a:t>El </a:t>
              </a:r>
              <a:r>
                <a:rPr lang="es-SV" sz="2800" b="1" dirty="0">
                  <a:solidFill>
                    <a:srgbClr val="006600"/>
                  </a:solidFill>
                </a:rPr>
                <a:t>agua verde </a:t>
              </a:r>
              <a:r>
                <a:rPr lang="es-SV" sz="2800" dirty="0"/>
                <a:t>es </a:t>
              </a:r>
              <a:r>
                <a:rPr lang="es-SV" sz="2800" dirty="0" smtClean="0"/>
                <a:t>la que </a:t>
              </a:r>
              <a:r>
                <a:rPr lang="es-SV" sz="2800" dirty="0"/>
                <a:t>proviene de la lluvia, </a:t>
              </a:r>
              <a:r>
                <a:rPr lang="es-SV" sz="2800" dirty="0" smtClean="0"/>
                <a:t>humedad </a:t>
              </a:r>
              <a:r>
                <a:rPr lang="es-SV" sz="2800" dirty="0"/>
                <a:t>del suelo, </a:t>
              </a:r>
              <a:r>
                <a:rPr lang="es-SV" sz="2800" dirty="0" smtClean="0"/>
                <a:t>(transpiración </a:t>
              </a:r>
              <a:r>
                <a:rPr lang="es-SV" sz="2800" dirty="0"/>
                <a:t>y lo que </a:t>
              </a:r>
              <a:r>
                <a:rPr lang="es-SV" sz="2800" dirty="0" smtClean="0"/>
                <a:t>se evapora</a:t>
              </a:r>
              <a:endParaRPr lang="es-SV" sz="2800" b="1" dirty="0"/>
            </a:p>
          </p:txBody>
        </p:sp>
        <p:sp>
          <p:nvSpPr>
            <p:cNvPr id="24" name="23 Elipse"/>
            <p:cNvSpPr/>
            <p:nvPr/>
          </p:nvSpPr>
          <p:spPr>
            <a:xfrm>
              <a:off x="245047" y="1686405"/>
              <a:ext cx="921527" cy="826781"/>
            </a:xfrm>
            <a:prstGeom prst="ellipse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SV" sz="3600" b="1" dirty="0" smtClean="0"/>
                <a:t>2</a:t>
              </a:r>
              <a:endParaRPr lang="es-SV" sz="3600" b="1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42271" y="2926604"/>
            <a:ext cx="9550122" cy="964664"/>
            <a:chOff x="242271" y="2926604"/>
            <a:chExt cx="9550122" cy="964664"/>
          </a:xfrm>
        </p:grpSpPr>
        <p:sp>
          <p:nvSpPr>
            <p:cNvPr id="34" name="33 Rectángulo"/>
            <p:cNvSpPr/>
            <p:nvPr/>
          </p:nvSpPr>
          <p:spPr>
            <a:xfrm>
              <a:off x="1213676" y="2926604"/>
              <a:ext cx="8578717" cy="964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SV" sz="2800" dirty="0"/>
                <a:t>Como </a:t>
              </a:r>
              <a:r>
                <a:rPr lang="es-SV" sz="2800" dirty="0" smtClean="0"/>
                <a:t>promedio mundial</a:t>
              </a:r>
              <a:r>
                <a:rPr lang="es-SV" sz="2800" dirty="0"/>
                <a:t>, </a:t>
              </a:r>
              <a:r>
                <a:rPr lang="es-SV" sz="2800" dirty="0" smtClean="0"/>
                <a:t>representa </a:t>
              </a:r>
              <a:r>
                <a:rPr lang="es-SV" sz="2800" dirty="0"/>
                <a:t>el 90 % del agua que proviene </a:t>
              </a:r>
              <a:r>
                <a:rPr lang="es-SV" sz="2800" dirty="0" smtClean="0"/>
                <a:t>de la </a:t>
              </a:r>
              <a:r>
                <a:rPr lang="es-SV" sz="2800" dirty="0"/>
                <a:t>lluvia</a:t>
              </a:r>
              <a:endParaRPr lang="es-SV" sz="2800" b="1" dirty="0"/>
            </a:p>
          </p:txBody>
        </p:sp>
        <p:sp>
          <p:nvSpPr>
            <p:cNvPr id="37" name="36 Elipse"/>
            <p:cNvSpPr/>
            <p:nvPr/>
          </p:nvSpPr>
          <p:spPr>
            <a:xfrm>
              <a:off x="242271" y="2995545"/>
              <a:ext cx="921527" cy="826781"/>
            </a:xfrm>
            <a:prstGeom prst="ellipse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SV" sz="3600" b="1" dirty="0" smtClean="0"/>
                <a:t>3</a:t>
              </a:r>
              <a:endParaRPr lang="es-SV" sz="3600" b="1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42270" y="4276146"/>
            <a:ext cx="9550123" cy="964664"/>
            <a:chOff x="242270" y="4276146"/>
            <a:chExt cx="9550123" cy="964664"/>
          </a:xfrm>
        </p:grpSpPr>
        <p:sp>
          <p:nvSpPr>
            <p:cNvPr id="35" name="34 Rectángulo"/>
            <p:cNvSpPr/>
            <p:nvPr/>
          </p:nvSpPr>
          <p:spPr>
            <a:xfrm>
              <a:off x="1213675" y="4276146"/>
              <a:ext cx="8578718" cy="9646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SV" sz="2800" dirty="0"/>
                <a:t>E</a:t>
              </a:r>
              <a:r>
                <a:rPr lang="es-SV" sz="2800" dirty="0" smtClean="0"/>
                <a:t>n </a:t>
              </a:r>
              <a:r>
                <a:rPr lang="es-SV" sz="2800" dirty="0"/>
                <a:t>la actualidad </a:t>
              </a:r>
              <a:r>
                <a:rPr lang="es-SV" sz="2800" dirty="0" smtClean="0"/>
                <a:t>en </a:t>
              </a:r>
              <a:r>
                <a:rPr lang="es-SV" sz="2800" dirty="0"/>
                <a:t>Centroamérica, </a:t>
              </a:r>
              <a:r>
                <a:rPr lang="es-SV" sz="2800" dirty="0" smtClean="0"/>
                <a:t>únicamente se aprovecha </a:t>
              </a:r>
              <a:r>
                <a:rPr lang="es-SV" sz="2800" dirty="0"/>
                <a:t>el 50% de </a:t>
              </a:r>
              <a:r>
                <a:rPr lang="es-SV" sz="2800" dirty="0" smtClean="0"/>
                <a:t>la productividad </a:t>
              </a:r>
              <a:r>
                <a:rPr lang="es-SV" sz="2800" dirty="0"/>
                <a:t>del agua verde</a:t>
              </a:r>
              <a:endParaRPr lang="es-SV" sz="2800" b="1" dirty="0"/>
            </a:p>
          </p:txBody>
        </p:sp>
        <p:sp>
          <p:nvSpPr>
            <p:cNvPr id="38" name="37 Elipse"/>
            <p:cNvSpPr/>
            <p:nvPr/>
          </p:nvSpPr>
          <p:spPr>
            <a:xfrm>
              <a:off x="242270" y="4345087"/>
              <a:ext cx="921527" cy="826781"/>
            </a:xfrm>
            <a:prstGeom prst="ellipse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3600" b="1" dirty="0" smtClean="0"/>
                <a:t>4</a:t>
              </a:r>
              <a:endParaRPr lang="es-SV" sz="3600" b="1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75524" y="5469776"/>
            <a:ext cx="9516869" cy="1396544"/>
            <a:chOff x="275524" y="5469776"/>
            <a:chExt cx="9516869" cy="1396544"/>
          </a:xfrm>
        </p:grpSpPr>
        <p:sp>
          <p:nvSpPr>
            <p:cNvPr id="36" name="35 Rectángulo"/>
            <p:cNvSpPr/>
            <p:nvPr/>
          </p:nvSpPr>
          <p:spPr>
            <a:xfrm>
              <a:off x="1213674" y="5469776"/>
              <a:ext cx="8578719" cy="1396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SV" sz="2800" dirty="0"/>
                <a:t>L</a:t>
              </a:r>
              <a:r>
                <a:rPr lang="es-SV" sz="2800" dirty="0" smtClean="0"/>
                <a:t>a </a:t>
              </a:r>
              <a:r>
                <a:rPr lang="es-SV" sz="2800" dirty="0"/>
                <a:t>gestión de agua en agricultura </a:t>
              </a:r>
              <a:r>
                <a:rPr lang="es-SV" sz="2800" dirty="0" smtClean="0"/>
                <a:t>se relaciona con </a:t>
              </a:r>
              <a:r>
                <a:rPr lang="es-SV" sz="2800" b="1" dirty="0">
                  <a:solidFill>
                    <a:srgbClr val="002060"/>
                  </a:solidFill>
                </a:rPr>
                <a:t>agua azul</a:t>
              </a:r>
              <a:r>
                <a:rPr lang="es-SV" sz="2800" dirty="0" smtClean="0"/>
                <a:t>, subterránea </a:t>
              </a:r>
              <a:r>
                <a:rPr lang="es-SV" sz="2800" dirty="0"/>
                <a:t>o superficial, que </a:t>
              </a:r>
              <a:r>
                <a:rPr lang="es-SV" sz="2800" dirty="0" smtClean="0"/>
                <a:t>representa </a:t>
              </a:r>
              <a:r>
                <a:rPr lang="es-SV" sz="2800" dirty="0"/>
                <a:t>el 10 % del agua de lluvia.</a:t>
              </a:r>
              <a:endParaRPr lang="es-MX" sz="2800" b="1" dirty="0"/>
            </a:p>
          </p:txBody>
        </p:sp>
        <p:sp>
          <p:nvSpPr>
            <p:cNvPr id="39" name="38 Elipse"/>
            <p:cNvSpPr/>
            <p:nvPr/>
          </p:nvSpPr>
          <p:spPr>
            <a:xfrm>
              <a:off x="275524" y="5686430"/>
              <a:ext cx="921527" cy="82678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SV" sz="3600" b="1" dirty="0" smtClean="0"/>
                <a:t>5</a:t>
              </a:r>
              <a:endParaRPr lang="es-SV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600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2085" y="0"/>
            <a:ext cx="10144786" cy="777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s-SV"/>
          </a:p>
        </p:txBody>
      </p:sp>
      <p:pic>
        <p:nvPicPr>
          <p:cNvPr id="5" name="Picture 2" descr="C:\Users\Administrator\Dropbox\8. Photos Videos\Honduras March 2014\IMG_64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26761"/>
            <a:ext cx="10058400" cy="552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251460" y="345442"/>
            <a:ext cx="8130540" cy="1081321"/>
            <a:chOff x="251460" y="345441"/>
            <a:chExt cx="8130540" cy="1081321"/>
          </a:xfrm>
        </p:grpSpPr>
        <p:sp>
          <p:nvSpPr>
            <p:cNvPr id="24" name="TextBox 21"/>
            <p:cNvSpPr txBox="1"/>
            <p:nvPr/>
          </p:nvSpPr>
          <p:spPr>
            <a:xfrm>
              <a:off x="251460" y="345441"/>
              <a:ext cx="8130540" cy="108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100" dirty="0">
                  <a:solidFill>
                    <a:schemeClr val="bg1"/>
                  </a:solidFill>
                </a:rPr>
                <a:t>Transpiración  	          Producción vegetativa</a:t>
              </a:r>
            </a:p>
            <a:p>
              <a:r>
                <a:rPr lang="es-MX" sz="3100" dirty="0">
                  <a:solidFill>
                    <a:schemeClr val="bg1"/>
                  </a:solidFill>
                </a:rPr>
                <a:t>			 </a:t>
              </a:r>
              <a:r>
                <a:rPr lang="es-MX" sz="2200" dirty="0">
                  <a:solidFill>
                    <a:schemeClr val="bg1"/>
                  </a:solidFill>
                </a:rPr>
                <a:t>(alimentos, forrajes, bosque)  </a:t>
              </a:r>
              <a:endParaRPr lang="es-MX" sz="3100" dirty="0">
                <a:solidFill>
                  <a:schemeClr val="bg1"/>
                </a:solidFill>
              </a:endParaRPr>
            </a:p>
          </p:txBody>
        </p:sp>
        <p:sp>
          <p:nvSpPr>
            <p:cNvPr id="25" name="Right Arrow 6"/>
            <p:cNvSpPr/>
            <p:nvPr/>
          </p:nvSpPr>
          <p:spPr>
            <a:xfrm>
              <a:off x="2918335" y="622380"/>
              <a:ext cx="419100" cy="13530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27103" y="1830216"/>
            <a:ext cx="2088658" cy="5807273"/>
            <a:chOff x="27103" y="1830217"/>
            <a:chExt cx="2088658" cy="5807272"/>
          </a:xfrm>
        </p:grpSpPr>
        <p:grpSp>
          <p:nvGrpSpPr>
            <p:cNvPr id="7" name="Group 20"/>
            <p:cNvGrpSpPr/>
            <p:nvPr/>
          </p:nvGrpSpPr>
          <p:grpSpPr>
            <a:xfrm>
              <a:off x="751925" y="1830217"/>
              <a:ext cx="803768" cy="1642559"/>
              <a:chOff x="818045" y="1473259"/>
              <a:chExt cx="730698" cy="1449317"/>
            </a:xfrm>
          </p:grpSpPr>
          <p:pic>
            <p:nvPicPr>
              <p:cNvPr id="8" name="Picture 21"/>
              <p:cNvPicPr>
                <a:picLocks noChangeAspect="1"/>
              </p:cNvPicPr>
              <p:nvPr/>
            </p:nvPicPr>
            <p:blipFill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7" b="99167" l="1653" r="97521">
                            <a14:backgroundMark x1="28926" y1="3750" x2="28926" y2="3750"/>
                          </a14:backgroundRemoval>
                        </a14:imgEffect>
                        <a14:imgEffect>
                          <a14:colorTemperature colorTemp="3750"/>
                        </a14:imgEffect>
                        <a14:imgEffect>
                          <a14:saturation sa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8045" y="1473259"/>
                <a:ext cx="730698" cy="1449317"/>
              </a:xfrm>
              <a:prstGeom prst="rect">
                <a:avLst/>
              </a:prstGeom>
            </p:spPr>
          </p:pic>
          <p:sp>
            <p:nvSpPr>
              <p:cNvPr id="9" name="TextBox 25"/>
              <p:cNvSpPr txBox="1"/>
              <p:nvPr/>
            </p:nvSpPr>
            <p:spPr>
              <a:xfrm>
                <a:off x="990600" y="2296180"/>
                <a:ext cx="457200" cy="502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dirty="0">
                    <a:solidFill>
                      <a:srgbClr val="000000"/>
                    </a:solidFill>
                  </a:rPr>
                  <a:t>P</a:t>
                </a:r>
              </a:p>
            </p:txBody>
          </p:sp>
        </p:grpSp>
        <p:sp>
          <p:nvSpPr>
            <p:cNvPr id="3" name="2 Rectángulo"/>
            <p:cNvSpPr/>
            <p:nvPr/>
          </p:nvSpPr>
          <p:spPr>
            <a:xfrm>
              <a:off x="27103" y="7122605"/>
              <a:ext cx="2088658" cy="514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2100" b="1" dirty="0"/>
                <a:t>Precipitación =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257300" y="3280300"/>
            <a:ext cx="2532723" cy="4357190"/>
            <a:chOff x="1257300" y="3280299"/>
            <a:chExt cx="2532722" cy="4357190"/>
          </a:xfrm>
        </p:grpSpPr>
        <p:grpSp>
          <p:nvGrpSpPr>
            <p:cNvPr id="10" name="9 Grupo"/>
            <p:cNvGrpSpPr/>
            <p:nvPr/>
          </p:nvGrpSpPr>
          <p:grpSpPr>
            <a:xfrm>
              <a:off x="1257300" y="3280299"/>
              <a:ext cx="502920" cy="1941412"/>
              <a:chOff x="1143000" y="2894381"/>
              <a:chExt cx="457200" cy="1713011"/>
            </a:xfrm>
          </p:grpSpPr>
          <p:sp>
            <p:nvSpPr>
              <p:cNvPr id="11" name="Arc 28"/>
              <p:cNvSpPr/>
              <p:nvPr/>
            </p:nvSpPr>
            <p:spPr>
              <a:xfrm rot="14888705">
                <a:off x="450974" y="3588799"/>
                <a:ext cx="1713011" cy="324175"/>
              </a:xfrm>
              <a:prstGeom prst="arc">
                <a:avLst>
                  <a:gd name="adj1" fmla="val 11750621"/>
                  <a:gd name="adj2" fmla="val 19937905"/>
                </a:avLst>
              </a:prstGeom>
              <a:ln w="98425">
                <a:solidFill>
                  <a:schemeClr val="accent3">
                    <a:lumMod val="60000"/>
                    <a:lumOff val="40000"/>
                  </a:schemeClr>
                </a:solidFill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4"/>
              <p:cNvSpPr txBox="1"/>
              <p:nvPr/>
            </p:nvSpPr>
            <p:spPr>
              <a:xfrm>
                <a:off x="1143000" y="3134380"/>
                <a:ext cx="457200" cy="502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100" b="1" dirty="0">
                    <a:solidFill>
                      <a:schemeClr val="bg1"/>
                    </a:solidFill>
                  </a:rPr>
                  <a:t>I</a:t>
                </a:r>
                <a:endParaRPr lang="en-US" sz="3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26 Rectángulo"/>
            <p:cNvSpPr/>
            <p:nvPr/>
          </p:nvSpPr>
          <p:spPr>
            <a:xfrm>
              <a:off x="2046648" y="7122605"/>
              <a:ext cx="1743374" cy="514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SV" sz="2100" b="1" dirty="0">
                  <a:solidFill>
                    <a:srgbClr val="33CC33"/>
                  </a:solidFill>
                </a:rPr>
                <a:t>Infiltración</a:t>
              </a:r>
              <a:r>
                <a:rPr lang="es-SV" sz="2100" b="1" dirty="0">
                  <a:solidFill>
                    <a:srgbClr val="009900"/>
                  </a:solidFill>
                </a:rPr>
                <a:t> </a:t>
              </a:r>
              <a:r>
                <a:rPr lang="es-SV" sz="2100" b="1" dirty="0"/>
                <a:t>+</a:t>
              </a: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1003430" y="2888103"/>
            <a:ext cx="8176597" cy="4765435"/>
            <a:chOff x="1003429" y="2888103"/>
            <a:chExt cx="8176597" cy="4765436"/>
          </a:xfrm>
        </p:grpSpPr>
        <p:grpSp>
          <p:nvGrpSpPr>
            <p:cNvPr id="13" name="12 Grupo"/>
            <p:cNvGrpSpPr/>
            <p:nvPr/>
          </p:nvGrpSpPr>
          <p:grpSpPr>
            <a:xfrm>
              <a:off x="1003429" y="2888103"/>
              <a:ext cx="505331" cy="3784250"/>
              <a:chOff x="912208" y="2548326"/>
              <a:chExt cx="459392" cy="3339044"/>
            </a:xfrm>
          </p:grpSpPr>
          <p:sp>
            <p:nvSpPr>
              <p:cNvPr id="14" name="Arc 12"/>
              <p:cNvSpPr/>
              <p:nvPr/>
            </p:nvSpPr>
            <p:spPr>
              <a:xfrm rot="14070250">
                <a:off x="-595226" y="4055760"/>
                <a:ext cx="3339044" cy="324175"/>
              </a:xfrm>
              <a:prstGeom prst="arc">
                <a:avLst>
                  <a:gd name="adj1" fmla="val 10885685"/>
                  <a:gd name="adj2" fmla="val 12287394"/>
                </a:avLst>
              </a:prstGeom>
              <a:ln w="50800">
                <a:solidFill>
                  <a:schemeClr val="tx2">
                    <a:lumMod val="40000"/>
                    <a:lumOff val="60000"/>
                  </a:schemeClr>
                </a:solidFill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914400" y="4724400"/>
                <a:ext cx="457200" cy="502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100" b="1" dirty="0">
                    <a:solidFill>
                      <a:schemeClr val="bg1">
                        <a:lumMod val="75000"/>
                      </a:schemeClr>
                    </a:solidFill>
                  </a:rPr>
                  <a:t>R</a:t>
                </a:r>
                <a:endParaRPr lang="en-US" sz="31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0" name="29 Rectángulo"/>
            <p:cNvSpPr/>
            <p:nvPr/>
          </p:nvSpPr>
          <p:spPr>
            <a:xfrm>
              <a:off x="7251473" y="7138655"/>
              <a:ext cx="1928553" cy="514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SV" sz="21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Recarga</a:t>
              </a:r>
              <a:r>
                <a:rPr lang="es-SV" sz="2100" b="1" dirty="0"/>
                <a:t> +</a:t>
              </a: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1981039" y="1690454"/>
            <a:ext cx="5765448" cy="5947036"/>
            <a:chOff x="1981039" y="1690453"/>
            <a:chExt cx="5765448" cy="5947036"/>
          </a:xfrm>
        </p:grpSpPr>
        <p:sp>
          <p:nvSpPr>
            <p:cNvPr id="28" name="27 Rectángulo"/>
            <p:cNvSpPr/>
            <p:nvPr/>
          </p:nvSpPr>
          <p:spPr>
            <a:xfrm>
              <a:off x="3563691" y="7122605"/>
              <a:ext cx="2076368" cy="514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2100" b="1" dirty="0">
                  <a:solidFill>
                    <a:srgbClr val="33CC33"/>
                  </a:solidFill>
                </a:rPr>
                <a:t>Transpiración +</a:t>
              </a: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5538388" y="7122605"/>
              <a:ext cx="1928553" cy="514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SV" sz="2100" b="1" dirty="0">
                  <a:solidFill>
                    <a:srgbClr val="33CC33"/>
                  </a:solidFill>
                </a:rPr>
                <a:t>Evaporación </a:t>
              </a:r>
              <a:r>
                <a:rPr lang="es-SV" sz="2100" b="1" dirty="0"/>
                <a:t>+</a:t>
              </a:r>
            </a:p>
          </p:txBody>
        </p:sp>
        <p:grpSp>
          <p:nvGrpSpPr>
            <p:cNvPr id="39" name="38 Grupo"/>
            <p:cNvGrpSpPr/>
            <p:nvPr/>
          </p:nvGrpSpPr>
          <p:grpSpPr>
            <a:xfrm>
              <a:off x="1981039" y="1690453"/>
              <a:ext cx="5765448" cy="2238134"/>
              <a:chOff x="1981039" y="1690453"/>
              <a:chExt cx="5765448" cy="2238134"/>
            </a:xfrm>
          </p:grpSpPr>
          <p:grpSp>
            <p:nvGrpSpPr>
              <p:cNvPr id="36" name="35 Grupo"/>
              <p:cNvGrpSpPr/>
              <p:nvPr/>
            </p:nvGrpSpPr>
            <p:grpSpPr>
              <a:xfrm>
                <a:off x="2360513" y="2166520"/>
                <a:ext cx="5385974" cy="1762067"/>
                <a:chOff x="5061295" y="1761083"/>
                <a:chExt cx="5385974" cy="1762067"/>
              </a:xfrm>
            </p:grpSpPr>
            <p:sp>
              <p:nvSpPr>
                <p:cNvPr id="18" name="Arc 24"/>
                <p:cNvSpPr/>
                <p:nvPr/>
              </p:nvSpPr>
              <p:spPr>
                <a:xfrm rot="9485900">
                  <a:off x="5061295" y="1761083"/>
                  <a:ext cx="5385974" cy="1762067"/>
                </a:xfrm>
                <a:prstGeom prst="arc">
                  <a:avLst>
                    <a:gd name="adj1" fmla="val 11045871"/>
                    <a:gd name="adj2" fmla="val 21047941"/>
                  </a:avLst>
                </a:prstGeom>
                <a:ln w="120650">
                  <a:solidFill>
                    <a:srgbClr val="00B050"/>
                  </a:solidFill>
                  <a:headEnd type="triangl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23"/>
                <p:cNvSpPr txBox="1"/>
                <p:nvPr/>
              </p:nvSpPr>
              <p:spPr>
                <a:xfrm>
                  <a:off x="9510102" y="1813404"/>
                  <a:ext cx="586740" cy="5693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100" b="1" dirty="0">
                      <a:solidFill>
                        <a:schemeClr val="bg1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35" name="34 Grupo"/>
              <p:cNvGrpSpPr/>
              <p:nvPr/>
            </p:nvGrpSpPr>
            <p:grpSpPr>
              <a:xfrm>
                <a:off x="1981039" y="1690453"/>
                <a:ext cx="4530617" cy="1695986"/>
                <a:chOff x="4826060" y="1425300"/>
                <a:chExt cx="4530617" cy="1695986"/>
              </a:xfrm>
            </p:grpSpPr>
            <p:sp>
              <p:nvSpPr>
                <p:cNvPr id="17" name="Arc 19"/>
                <p:cNvSpPr/>
                <p:nvPr/>
              </p:nvSpPr>
              <p:spPr>
                <a:xfrm rot="9629710">
                  <a:off x="4826060" y="1425300"/>
                  <a:ext cx="4530617" cy="1695986"/>
                </a:xfrm>
                <a:prstGeom prst="arc">
                  <a:avLst>
                    <a:gd name="adj1" fmla="val 10845996"/>
                    <a:gd name="adj2" fmla="val 20664331"/>
                  </a:avLst>
                </a:prstGeom>
                <a:ln w="111125">
                  <a:solidFill>
                    <a:schemeClr val="accent3">
                      <a:lumMod val="40000"/>
                      <a:lumOff val="60000"/>
                    </a:schemeClr>
                  </a:solidFill>
                  <a:headEnd type="triangl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26"/>
                <p:cNvSpPr txBox="1"/>
                <p:nvPr/>
              </p:nvSpPr>
              <p:spPr>
                <a:xfrm>
                  <a:off x="8205666" y="1813406"/>
                  <a:ext cx="502920" cy="5693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100" b="1" dirty="0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</p:grpSp>
        </p:grpSp>
      </p:grpSp>
      <p:grpSp>
        <p:nvGrpSpPr>
          <p:cNvPr id="37" name="36 Grupo"/>
          <p:cNvGrpSpPr/>
          <p:nvPr/>
        </p:nvGrpSpPr>
        <p:grpSpPr>
          <a:xfrm>
            <a:off x="1181727" y="2016355"/>
            <a:ext cx="9480523" cy="2995894"/>
            <a:chOff x="3563691" y="1153549"/>
            <a:chExt cx="10776366" cy="2995894"/>
          </a:xfrm>
        </p:grpSpPr>
        <p:sp>
          <p:nvSpPr>
            <p:cNvPr id="21" name="Arc 27"/>
            <p:cNvSpPr/>
            <p:nvPr/>
          </p:nvSpPr>
          <p:spPr>
            <a:xfrm rot="10233320">
              <a:off x="3563691" y="1153549"/>
              <a:ext cx="10776366" cy="2995894"/>
            </a:xfrm>
            <a:prstGeom prst="arc">
              <a:avLst>
                <a:gd name="adj1" fmla="val 11671550"/>
                <a:gd name="adj2" fmla="val 20691050"/>
              </a:avLst>
            </a:prstGeom>
            <a:ln w="47625">
              <a:solidFill>
                <a:schemeClr val="tx2">
                  <a:lumMod val="60000"/>
                  <a:lumOff val="40000"/>
                </a:schemeClr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8951875" y="3546442"/>
              <a:ext cx="1290828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100" b="1" dirty="0">
                  <a:solidFill>
                    <a:schemeClr val="bg1">
                      <a:lumMod val="75000"/>
                    </a:schemeClr>
                  </a:solidFill>
                </a:rPr>
                <a:t>ESC</a:t>
              </a:r>
              <a:endParaRPr lang="en-US" sz="31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30 Rectángulo"/>
          <p:cNvSpPr/>
          <p:nvPr/>
        </p:nvSpPr>
        <p:spPr>
          <a:xfrm>
            <a:off x="8382000" y="7108878"/>
            <a:ext cx="1928553" cy="514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es-SV" sz="21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Escurrimiento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7562569" y="2041005"/>
            <a:ext cx="2362832" cy="914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r"/>
            <a:r>
              <a:rPr lang="es-SV" sz="2800" b="1" dirty="0">
                <a:solidFill>
                  <a:srgbClr val="00D600"/>
                </a:solidFill>
              </a:rPr>
              <a:t>Agua Verde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3127885" y="5923706"/>
            <a:ext cx="6431751" cy="914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r"/>
            <a:r>
              <a:rPr lang="es-SV" sz="2800" b="1" dirty="0">
                <a:solidFill>
                  <a:schemeClr val="bg1"/>
                </a:solidFill>
              </a:rPr>
              <a:t>Manejo Integrado de fertilidad del suelo</a:t>
            </a:r>
          </a:p>
        </p:txBody>
      </p:sp>
    </p:spTree>
    <p:extLst>
      <p:ext uri="{BB962C8B-B14F-4D97-AF65-F5344CB8AC3E}">
        <p14:creationId xmlns:p14="http://schemas.microsoft.com/office/powerpoint/2010/main" val="42345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5 Hexágono"/>
          <p:cNvSpPr/>
          <p:nvPr/>
        </p:nvSpPr>
        <p:spPr>
          <a:xfrm>
            <a:off x="2942699" y="2527068"/>
            <a:ext cx="4156364" cy="2294314"/>
          </a:xfrm>
          <a:prstGeom prst="hexagon">
            <a:avLst>
              <a:gd name="adj" fmla="val 31294"/>
              <a:gd name="vf" fmla="val 11547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3200" b="1" dirty="0">
                <a:solidFill>
                  <a:schemeClr val="accent6">
                    <a:lumMod val="50000"/>
                  </a:schemeClr>
                </a:solidFill>
              </a:rPr>
              <a:t>¿Agua Verde para qué?</a:t>
            </a:r>
          </a:p>
        </p:txBody>
      </p:sp>
      <p:sp>
        <p:nvSpPr>
          <p:cNvPr id="7" name="6 Pentágono"/>
          <p:cNvSpPr/>
          <p:nvPr/>
        </p:nvSpPr>
        <p:spPr>
          <a:xfrm>
            <a:off x="365754" y="1346663"/>
            <a:ext cx="3142213" cy="2369126"/>
          </a:xfrm>
          <a:prstGeom prst="homePlate">
            <a:avLst>
              <a:gd name="adj" fmla="val 30531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</a:rPr>
              <a:t>Aprovechar avances tecnológicos</a:t>
            </a:r>
            <a:r>
              <a:rPr lang="es-SV" sz="2400" dirty="0" smtClean="0">
                <a:solidFill>
                  <a:schemeClr val="bg1"/>
                </a:solidFill>
              </a:rPr>
              <a:t>: mapas digitales de suelos, formación técnica</a:t>
            </a:r>
            <a:endParaRPr lang="es-SV" sz="2400" dirty="0">
              <a:solidFill>
                <a:schemeClr val="bg1"/>
              </a:solidFill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365755" y="3868189"/>
            <a:ext cx="3277988" cy="2369126"/>
          </a:xfrm>
          <a:prstGeom prst="homePlate">
            <a:avLst>
              <a:gd name="adj" fmla="val 30531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</a:rPr>
              <a:t>Aprender a manejar suelos</a:t>
            </a:r>
            <a:r>
              <a:rPr lang="es-SV" sz="2400" dirty="0" smtClean="0">
                <a:solidFill>
                  <a:schemeClr val="bg1"/>
                </a:solidFill>
              </a:rPr>
              <a:t>: trabajo de campo y aprendizaje</a:t>
            </a:r>
            <a:endParaRPr lang="es-SV" sz="2400" dirty="0">
              <a:solidFill>
                <a:schemeClr val="bg1"/>
              </a:solidFill>
            </a:endParaRPr>
          </a:p>
        </p:txBody>
      </p:sp>
      <p:sp>
        <p:nvSpPr>
          <p:cNvPr id="9" name="8 Pentágono"/>
          <p:cNvSpPr/>
          <p:nvPr/>
        </p:nvSpPr>
        <p:spPr>
          <a:xfrm flipH="1">
            <a:off x="6467296" y="3798914"/>
            <a:ext cx="3225337" cy="2369126"/>
          </a:xfrm>
          <a:prstGeom prst="homePlate">
            <a:avLst>
              <a:gd name="adj" fmla="val 3037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/>
              <a:t>Apalancar productividad: </a:t>
            </a:r>
            <a:r>
              <a:rPr lang="es-SV" sz="2400" dirty="0" smtClean="0"/>
              <a:t>alianzas, sector privado dinámico e innovador</a:t>
            </a:r>
            <a:endParaRPr lang="es-SV" sz="2400" dirty="0"/>
          </a:p>
        </p:txBody>
      </p:sp>
      <p:sp>
        <p:nvSpPr>
          <p:cNvPr id="10" name="9 Pentágono"/>
          <p:cNvSpPr/>
          <p:nvPr/>
        </p:nvSpPr>
        <p:spPr>
          <a:xfrm flipH="1">
            <a:off x="6467296" y="1305099"/>
            <a:ext cx="3225337" cy="2369126"/>
          </a:xfrm>
          <a:prstGeom prst="homePlate">
            <a:avLst>
              <a:gd name="adj" fmla="val 3037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/>
              <a:t>Abaratar costos de producción</a:t>
            </a:r>
            <a:r>
              <a:rPr lang="es-SV" sz="2400" dirty="0" smtClean="0"/>
              <a:t>: manejo integrado de la fertilidad del suelo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17385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609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93"/>
            <a:ext cx="100584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7528" y="3195321"/>
            <a:ext cx="8407631" cy="1360373"/>
          </a:xfrm>
          <a:prstGeom prst="rect">
            <a:avLst/>
          </a:prstGeom>
          <a:solidFill>
            <a:srgbClr val="000000">
              <a:alpha val="63922"/>
            </a:srgbClr>
          </a:solidFill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/>
                </a:solidFill>
              </a:rPr>
              <a:t>Razones </a:t>
            </a:r>
            <a:r>
              <a:rPr lang="es-MX" sz="4000" b="1" dirty="0">
                <a:solidFill>
                  <a:schemeClr val="bg1"/>
                </a:solidFill>
              </a:rPr>
              <a:t>para Invertir en la Restauración de Suelos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213943" y="814648"/>
            <a:ext cx="2678885" cy="2687365"/>
            <a:chOff x="2179320" y="3474720"/>
            <a:chExt cx="1097280" cy="1097280"/>
          </a:xfrm>
          <a:solidFill>
            <a:srgbClr val="C00000"/>
          </a:solidFill>
        </p:grpSpPr>
        <p:sp>
          <p:nvSpPr>
            <p:cNvPr id="5" name="Oval 6"/>
            <p:cNvSpPr/>
            <p:nvPr/>
          </p:nvSpPr>
          <p:spPr>
            <a:xfrm>
              <a:off x="2179320" y="3474720"/>
              <a:ext cx="1097280" cy="109728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8"/>
            <p:cNvSpPr txBox="1"/>
            <p:nvPr/>
          </p:nvSpPr>
          <p:spPr>
            <a:xfrm>
              <a:off x="2225040" y="3690338"/>
              <a:ext cx="1051560" cy="691177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prstClr val="white"/>
                  </a:solidFill>
                </a:rPr>
                <a:t>El Salvador</a:t>
              </a:r>
            </a:p>
            <a:p>
              <a:pPr algn="ctr"/>
              <a:r>
                <a:rPr lang="es-MX" b="1" dirty="0" smtClean="0">
                  <a:solidFill>
                    <a:prstClr val="white"/>
                  </a:solidFill>
                </a:rPr>
                <a:t>Brecha </a:t>
              </a:r>
              <a:r>
                <a:rPr lang="es-MX" b="1" dirty="0">
                  <a:solidFill>
                    <a:prstClr val="white"/>
                  </a:solidFill>
                </a:rPr>
                <a:t>de </a:t>
              </a:r>
              <a:r>
                <a:rPr lang="es-MX" b="1" dirty="0" smtClean="0">
                  <a:solidFill>
                    <a:prstClr val="white"/>
                  </a:solidFill>
                </a:rPr>
                <a:t>Rendimiento</a:t>
              </a:r>
            </a:p>
            <a:p>
              <a:pPr algn="ctr"/>
              <a:endParaRPr lang="es-MX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s-MX" sz="2400" b="1" dirty="0" smtClean="0">
                  <a:solidFill>
                    <a:prstClr val="white"/>
                  </a:solidFill>
                </a:rPr>
                <a:t>43.4 </a:t>
              </a:r>
              <a:r>
                <a:rPr lang="es-MX" sz="2400" b="1" dirty="0" err="1" smtClean="0">
                  <a:solidFill>
                    <a:prstClr val="white"/>
                  </a:solidFill>
                </a:rPr>
                <a:t>qq</a:t>
              </a:r>
              <a:r>
                <a:rPr lang="es-MX" sz="2400" b="1" dirty="0" smtClean="0">
                  <a:solidFill>
                    <a:prstClr val="white"/>
                  </a:solidFill>
                </a:rPr>
                <a:t>/</a:t>
              </a:r>
              <a:r>
                <a:rPr lang="es-MX" sz="2400" b="1" dirty="0" err="1" smtClean="0">
                  <a:solidFill>
                    <a:prstClr val="white"/>
                  </a:solidFill>
                </a:rPr>
                <a:t>mz</a:t>
              </a:r>
              <a:endParaRPr lang="es-MX" sz="2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166255" y="3886200"/>
            <a:ext cx="2726573" cy="2647604"/>
            <a:chOff x="2157804" y="3474720"/>
            <a:chExt cx="1230136" cy="1152144"/>
          </a:xfrm>
          <a:solidFill>
            <a:srgbClr val="C00000"/>
          </a:solidFill>
        </p:grpSpPr>
        <p:sp>
          <p:nvSpPr>
            <p:cNvPr id="9" name="Oval 11"/>
            <p:cNvSpPr/>
            <p:nvPr/>
          </p:nvSpPr>
          <p:spPr>
            <a:xfrm>
              <a:off x="2179319" y="3474720"/>
              <a:ext cx="1208621" cy="1152144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2157804" y="3858768"/>
              <a:ext cx="1227806" cy="321441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800" b="1" dirty="0">
                  <a:solidFill>
                    <a:prstClr val="white"/>
                  </a:solidFill>
                </a:rPr>
                <a:t> </a:t>
              </a:r>
              <a:r>
                <a:rPr lang="es-MX" sz="2400" b="1" dirty="0">
                  <a:solidFill>
                    <a:prstClr val="white"/>
                  </a:solidFill>
                </a:rPr>
                <a:t>Vulnerabilidad</a:t>
              </a:r>
              <a:endParaRPr lang="es-MX" b="1" dirty="0">
                <a:solidFill>
                  <a:prstClr val="white"/>
                </a:solidFill>
              </a:endParaRPr>
            </a:p>
            <a:p>
              <a:pPr algn="ctr"/>
              <a:r>
                <a:rPr lang="es-MX" sz="1800" b="1" dirty="0">
                  <a:solidFill>
                    <a:prstClr val="white"/>
                  </a:solidFill>
                </a:rPr>
                <a:t>a eventos extremos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722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170D39CB26E45808F72C1C4D9CE7F" ma:contentTypeVersion="3" ma:contentTypeDescription="Create a new document." ma:contentTypeScope="" ma:versionID="371009f983ad22d3be16a3ddd9cc7ba4">
  <xsd:schema xmlns:xsd="http://www.w3.org/2001/XMLSchema" xmlns:xs="http://www.w3.org/2001/XMLSchema" xmlns:p="http://schemas.microsoft.com/office/2006/metadata/properties" xmlns:ns1="http://schemas.microsoft.com/sharepoint/v3" xmlns:ns2="b4e4be8c-aae4-4fdd-b2d1-ab6d4aae907d" xmlns:ns4="9c2bb3a3-222a-4cff-9775-f3a8807de443" targetNamespace="http://schemas.microsoft.com/office/2006/metadata/properties" ma:root="true" ma:fieldsID="7606a0356dce708f4f8711653d948b48" ns1:_="" ns2:_="" ns4:_="">
    <xsd:import namespace="http://schemas.microsoft.com/sharepoint/v3"/>
    <xsd:import namespace="b4e4be8c-aae4-4fdd-b2d1-ab6d4aae907d"/>
    <xsd:import namespace="9c2bb3a3-222a-4cff-9775-f3a8807de443"/>
    <xsd:element name="properties">
      <xsd:complexType>
        <xsd:sequence>
          <xsd:element name="documentManagement">
            <xsd:complexType>
              <xsd:all>
                <xsd:element ref="ns2:Description_x0020_Text"/>
                <xsd:element ref="ns2:CRS_x0020_Region" minOccurs="0"/>
                <xsd:element ref="ns2:Geography" minOccurs="0"/>
                <xsd:element ref="ns1:Language" minOccurs="0"/>
                <xsd:element ref="ns2:Topic" minOccurs="0"/>
                <xsd:element ref="ns2:Include_x0020_in_x0020_Site_x0020_Index" minOccurs="0"/>
                <xsd:element ref="ns4:Category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  <xsd:element name="PublishingStartDate" ma:index="16" nillable="true" ma:displayName="Scheduling Start Date" ma:internalName="PublishingStartDate">
      <xsd:simpleType>
        <xsd:restriction base="dms:Unknown"/>
      </xsd:simpleType>
    </xsd:element>
    <xsd:element name="PublishingExpirationDate" ma:index="17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4be8c-aae4-4fdd-b2d1-ab6d4aae907d" elementFormDefault="qualified">
    <xsd:import namespace="http://schemas.microsoft.com/office/2006/documentManagement/types"/>
    <xsd:import namespace="http://schemas.microsoft.com/office/infopath/2007/PartnerControls"/>
    <xsd:element name="Description_x0020_Text" ma:index="2" ma:displayName="Description Text" ma:internalName="Description_x0020_Text" ma:readOnly="false">
      <xsd:simpleType>
        <xsd:restriction base="dms:Note">
          <xsd:maxLength value="255"/>
        </xsd:restriction>
      </xsd:simpleType>
    </xsd:element>
    <xsd:element name="CRS_x0020_Region" ma:index="3" nillable="true" ma:displayName="CRS Region" ma:list="{532a098f-89e0-40d6-9d5f-15c3167b398d}" ma:internalName="CRS_x0020_Region" ma:showField="Column2" ma:web="b4e4be8c-aae4-4fdd-b2d1-ab6d4aae907d">
      <xsd:simpleType>
        <xsd:restriction base="dms:Lookup"/>
      </xsd:simpleType>
    </xsd:element>
    <xsd:element name="Geography" ma:index="4" nillable="true" ma:displayName="Geography" ma:default="None" ma:format="Dropdown" ma:internalName="Geography" ma:readOnly="false">
      <xsd:simpleType>
        <xsd:restriction base="dms:Choice">
          <xsd:enumeration value="None"/>
          <xsd:enumeration value="Afghanistan"/>
          <xsd:enumeration value="Africa"/>
          <xsd:enumeration value="Albania"/>
          <xsd:enumeration value="Angola"/>
          <xsd:enumeration value="Argentina"/>
          <xsd:enumeration value="Armenia"/>
          <xsd:enumeration value="Azerbaijan"/>
          <xsd:enumeration value="Baltimore"/>
          <xsd:enumeration value="Bangladesh"/>
          <xsd:enumeration value="Belize"/>
          <xsd:enumeration value="Benin"/>
          <xsd:enumeration value="Bolivia"/>
          <xsd:enumeration value="Bosnia And Herzegovina"/>
          <xsd:enumeration value="Botswana"/>
          <xsd:enumeration value="Brazil"/>
          <xsd:enumeration value="Bulgaria"/>
          <xsd:enumeration value="Burkina Faso"/>
          <xsd:enumeration value="Burma"/>
          <xsd:enumeration value="Burundi"/>
          <xsd:enumeration value="Cambodia"/>
          <xsd:enumeration value="Cameroon"/>
          <xsd:enumeration value="CARO"/>
          <xsd:enumeration value="Central African Republic"/>
          <xsd:enumeration value="Chad"/>
          <xsd:enumeration value="China"/>
          <xsd:enumeration value="Colombia"/>
          <xsd:enumeration value="Congo"/>
          <xsd:enumeration value="Costa Rica"/>
          <xsd:enumeration value="Croatia"/>
          <xsd:enumeration value="Cuba"/>
          <xsd:enumeration value="CWA"/>
          <xsd:enumeration value="Democratic Republic of Congo"/>
          <xsd:enumeration value="Djibouti"/>
          <xsd:enumeration value="Dominican Republic"/>
          <xsd:enumeration value="DR Congo"/>
          <xsd:enumeration value="EARO"/>
          <xsd:enumeration value="East &amp; South Asia"/>
          <xsd:enumeration value="Ecuador"/>
          <xsd:enumeration value="Egypt"/>
          <xsd:enumeration value="El Salvador"/>
          <xsd:enumeration value="EMECA"/>
          <xsd:enumeration value="Equatorial Guinea"/>
          <xsd:enumeration value="Eritrea"/>
          <xsd:enumeration value="ESA"/>
          <xsd:enumeration value="Ethiopia"/>
          <xsd:enumeration value="France"/>
          <xsd:enumeration value="Gambia"/>
          <xsd:enumeration value="Gaza"/>
          <xsd:enumeration value="Geneva"/>
          <xsd:enumeration value="Georgia"/>
          <xsd:enumeration value="Ghana"/>
          <xsd:enumeration value="Global"/>
          <xsd:enumeration value="Great Britain"/>
          <xsd:enumeration value="Guatemala"/>
          <xsd:enumeration value="Guinea Bissau"/>
          <xsd:enumeration value="Guinea-Conakry"/>
          <xsd:enumeration value="Guyana"/>
          <xsd:enumeration value="Haiti"/>
          <xsd:enumeration value="Headquarters"/>
          <xsd:enumeration value="Honduras"/>
          <xsd:enumeration value="India"/>
          <xsd:enumeration value="Indonesia"/>
          <xsd:enumeration value="Iran"/>
          <xsd:enumeration value="Iraq"/>
          <xsd:enumeration value="Jamaica"/>
          <xsd:enumeration value="Jordan"/>
          <xsd:enumeration value="Jwbg"/>
          <xsd:enumeration value="Kenya"/>
          <xsd:enumeration value="Kinshasa"/>
          <xsd:enumeration value="Kosovo"/>
          <xsd:enumeration value="Kyrgyzstan"/>
          <xsd:enumeration value="LACRO"/>
          <xsd:enumeration value="Lao PDR"/>
          <xsd:enumeration value="Laos"/>
          <xsd:enumeration value="Lebanon"/>
          <xsd:enumeration value="Lesotho"/>
          <xsd:enumeration value="Liberia"/>
          <xsd:enumeration value="Macedonia"/>
          <xsd:enumeration value="Madagascar"/>
          <xsd:enumeration value="Malawi"/>
          <xsd:enumeration value="Mali"/>
          <xsd:enumeration value="Mauritania"/>
          <xsd:enumeration value="Mexico"/>
          <xsd:enumeration value="Moldova"/>
          <xsd:enumeration value="Morocco"/>
          <xsd:enumeration value="Nepal"/>
          <xsd:enumeration value="Nicaragua"/>
          <xsd:enumeration value="Niger"/>
          <xsd:enumeration value="Nigeria"/>
          <xsd:enumeration value="North Korea"/>
          <xsd:enumeration value="Northern Sudan"/>
          <xsd:enumeration value="Pakistan"/>
          <xsd:enumeration value="Papua New Guinea (The Pacific)"/>
          <xsd:enumeration value="Peru"/>
          <xsd:enumeration value="Philippines"/>
          <xsd:enumeration value="Romania"/>
          <xsd:enumeration value="Rwanda"/>
          <xsd:enumeration value="SARO"/>
          <xsd:enumeration value="Senegal"/>
          <xsd:enumeration value="Serbia"/>
          <xsd:enumeration value="Serbia And Montenegro"/>
          <xsd:enumeration value="Sierra Leone"/>
          <xsd:enumeration value="Somalia"/>
          <xsd:enumeration value="Sothern Africa"/>
          <xsd:enumeration value="South Africa"/>
          <xsd:enumeration value="South Sudan"/>
          <xsd:enumeration value="Sri Lanka"/>
          <xsd:enumeration value="Sudan"/>
          <xsd:enumeration value="SWA"/>
          <xsd:enumeration value="Swaziland"/>
          <xsd:enumeration value="Syria"/>
          <xsd:enumeration value="Tanzania"/>
          <xsd:enumeration value="Thailand"/>
          <xsd:enumeration value="The Gambia"/>
          <xsd:enumeration value="Timor-Leste"/>
          <xsd:enumeration value="Togo"/>
          <xsd:enumeration value="Tpc Cambodia"/>
          <xsd:enumeration value="Turkey"/>
          <xsd:enumeration value="Uganda"/>
          <xsd:enumeration value="United Kingdom"/>
          <xsd:enumeration value="United States"/>
          <xsd:enumeration value="Venezuela"/>
          <xsd:enumeration value="Vietnam"/>
          <xsd:enumeration value="Zambia"/>
          <xsd:enumeration value="Zimbabwe"/>
        </xsd:restriction>
      </xsd:simpleType>
    </xsd:element>
    <xsd:element name="Topic" ma:index="6" nillable="true" ma:displayName="Topic" ma:default="None" ma:description="CRS Custom Column" ma:format="Dropdown" ma:internalName="Topic" ma:readOnly="false">
      <xsd:simpleType>
        <xsd:union memberTypes="dms:Text">
          <xsd:simpleType>
            <xsd:restriction base="dms:Choice">
              <xsd:enumeration value="Please Select"/>
              <xsd:enumeration value="Administration"/>
              <xsd:enumeration value="Awareness"/>
              <xsd:enumeration value="Business Development"/>
              <xsd:enumeration value="Committee"/>
              <xsd:enumeration value="Commodities"/>
              <xsd:enumeration value="Communications"/>
              <xsd:enumeration value="Compliance"/>
              <xsd:enumeration value="Emergency"/>
              <xsd:enumeration value="Event"/>
              <xsd:enumeration value="Finance"/>
              <xsd:enumeration value="Fund Raising"/>
              <xsd:enumeration value="Human Resources"/>
              <xsd:enumeration value="Information/Communication Technology"/>
              <xsd:enumeration value="Leadership"/>
              <xsd:enumeration value="Legal"/>
              <xsd:enumeration value="Management Quality"/>
              <xsd:enumeration value="Marketing"/>
              <xsd:enumeration value="Partnership"/>
              <xsd:enumeration value="Procurement"/>
              <xsd:enumeration value="Program Quality"/>
              <xsd:enumeration value="Programming"/>
              <xsd:enumeration value="Publications"/>
              <xsd:enumeration value="Report"/>
              <xsd:enumeration value="Security"/>
              <xsd:enumeration value="Stakeholder Collaboration"/>
              <xsd:enumeration value="Strategy"/>
              <xsd:enumeration value="Training"/>
              <xsd:enumeration value="None"/>
            </xsd:restriction>
          </xsd:simpleType>
        </xsd:union>
      </xsd:simpleType>
    </xsd:element>
    <xsd:element name="Include_x0020_in_x0020_Site_x0020_Index" ma:index="8" nillable="true" ma:displayName="Include in Site Index" ma:default="0" ma:description="CRS Custom Column - By checking the box the item will be included in the site index for CRS Global. Check the box if you want to share this document with CRS staff" ma:internalName="Include_x0020_in_x0020_Site_x0020_Index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bb3a3-222a-4cff-9775-f3a8807de443" elementFormDefault="qualified">
    <xsd:import namespace="http://schemas.microsoft.com/office/2006/documentManagement/types"/>
    <xsd:import namespace="http://schemas.microsoft.com/office/infopath/2007/PartnerControls"/>
    <xsd:element name="Category" ma:index="15" ma:displayName="Category" ma:default="Core Brand Assets" ma:format="Dropdown" ma:internalName="Category" ma:readOnly="false">
      <xsd:simpleType>
        <xsd:restriction base="dms:Choice">
          <xsd:enumeration value="Core Brand Assets"/>
          <xsd:enumeration value="References/Guidelines"/>
          <xsd:enumeration value="Presentation Templates"/>
          <xsd:enumeration value="Embed (System use only)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Spanish (Spain)</Language>
    <Category xmlns="9c2bb3a3-222a-4cff-9775-f3a8807de443">Presentation Templates</Category>
    <Include_x0020_in_x0020_Site_x0020_Index xmlns="b4e4be8c-aae4-4fdd-b2d1-ab6d4aae907d">true</Include_x0020_in_x0020_Site_x0020_Index>
    <Description_x0020_Text xmlns="b4e4be8c-aae4-4fdd-b2d1-ab6d4aae907d">CRS PP Fresh Template SPANISH</Description_x0020_Text>
    <Geography xmlns="b4e4be8c-aae4-4fdd-b2d1-ab6d4aae907d">None</Geography>
    <Topic xmlns="b4e4be8c-aae4-4fdd-b2d1-ab6d4aae907d">Brand Materials</Topic>
    <CRS_x0020_Region xmlns="b4e4be8c-aae4-4fdd-b2d1-ab6d4aae907d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CEC0AC-6A5D-4BCF-B2E7-E3F229EB8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e4be8c-aae4-4fdd-b2d1-ab6d4aae907d"/>
    <ds:schemaRef ds:uri="9c2bb3a3-222a-4cff-9775-f3a8807de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AC1E03-8A8C-4EEC-AE99-53F4888FF0A1}">
  <ds:schemaRefs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dcmitype/"/>
    <ds:schemaRef ds:uri="b4e4be8c-aae4-4fdd-b2d1-ab6d4aae907d"/>
    <ds:schemaRef ds:uri="http://purl.org/dc/elements/1.1/"/>
    <ds:schemaRef ds:uri="9c2bb3a3-222a-4cff-9775-f3a8807de443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083CB37-F12E-4112-AECE-2C734E51A5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715</Words>
  <Application>Microsoft Office PowerPoint</Application>
  <PresentationFormat>Personalizado</PresentationFormat>
  <Paragraphs>113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Office Theme</vt:lpstr>
      <vt:lpstr>CULTIVANDO SUELOS            COSECHANDO AGUA </vt:lpstr>
      <vt:lpstr>Presentación de PowerPoint</vt:lpstr>
      <vt:lpstr>Situación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giro hacia agua verde:  inversión a distintos niveles </vt:lpstr>
      <vt:lpstr>Presentación de PowerPoint</vt:lpstr>
      <vt:lpstr>Presentación de PowerPoint</vt:lpstr>
      <vt:lpstr>Presentación de PowerPoint</vt:lpstr>
      <vt:lpstr>Servicio de Nacional Suelos: para tomadores de decisión al nivel nacional, municipal, comunitario y de finca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Catholic Relief Services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CRS Presentation Template Sp MK1471 23Sep14</dc:title>
  <dc:creator>Pause for Thought</dc:creator>
  <cp:lastModifiedBy>LGonzalez</cp:lastModifiedBy>
  <cp:revision>180</cp:revision>
  <dcterms:created xsi:type="dcterms:W3CDTF">2014-08-13T11:43:29Z</dcterms:created>
  <dcterms:modified xsi:type="dcterms:W3CDTF">2018-02-23T21:06:17Z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0x010100F14170D39CB26E45808F72C1C4D9CE7F</vt:lpwstr>
  </property>
</Properties>
</file>