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15"/>
  </p:notesMasterIdLst>
  <p:handoutMasterIdLst>
    <p:handoutMasterId r:id="rId16"/>
  </p:handoutMasterIdLst>
  <p:sldIdLst>
    <p:sldId id="354" r:id="rId5"/>
    <p:sldId id="365" r:id="rId6"/>
    <p:sldId id="355" r:id="rId7"/>
    <p:sldId id="372" r:id="rId8"/>
    <p:sldId id="364" r:id="rId9"/>
    <p:sldId id="350" r:id="rId10"/>
    <p:sldId id="358" r:id="rId11"/>
    <p:sldId id="373" r:id="rId12"/>
    <p:sldId id="374" r:id="rId13"/>
    <p:sldId id="371" r:id="rId1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7" autoAdjust="0"/>
  </p:normalViewPr>
  <p:slideViewPr>
    <p:cSldViewPr>
      <p:cViewPr varScale="1">
        <p:scale>
          <a:sx n="69" d="100"/>
          <a:sy n="69" d="100"/>
        </p:scale>
        <p:origin x="6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84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5BC19-B828-4C59-BC62-8529DEC15DB9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SV"/>
        </a:p>
      </dgm:t>
    </dgm:pt>
    <dgm:pt modelId="{8339BA5A-99B5-42F0-9EBD-99A6CA465E00}">
      <dgm:prSet phldrT="[Texto]" custT="1"/>
      <dgm:spPr/>
      <dgm:t>
        <a:bodyPr/>
        <a:lstStyle/>
        <a:p>
          <a:r>
            <a:rPr lang="es-SV" sz="1400" i="1" dirty="0" smtClean="0"/>
            <a:t>¿Qué necesidades posee hoy mi empresa? </a:t>
          </a:r>
          <a:endParaRPr lang="es-SV" sz="1400" i="1" dirty="0"/>
        </a:p>
      </dgm:t>
    </dgm:pt>
    <dgm:pt modelId="{6CFBEFA5-ADCB-4742-BD59-27D270E41D20}" type="parTrans" cxnId="{1CC5509E-67C6-4383-847D-816E1FB894F8}">
      <dgm:prSet/>
      <dgm:spPr/>
      <dgm:t>
        <a:bodyPr/>
        <a:lstStyle/>
        <a:p>
          <a:endParaRPr lang="es-SV" sz="1100" i="1"/>
        </a:p>
      </dgm:t>
    </dgm:pt>
    <dgm:pt modelId="{76A70866-4346-48FB-9047-19284CEDD1CE}" type="sibTrans" cxnId="{1CC5509E-67C6-4383-847D-816E1FB894F8}">
      <dgm:prSet/>
      <dgm:spPr/>
      <dgm:t>
        <a:bodyPr/>
        <a:lstStyle/>
        <a:p>
          <a:endParaRPr lang="es-SV" sz="1100" i="1"/>
        </a:p>
      </dgm:t>
    </dgm:pt>
    <dgm:pt modelId="{7C2AC477-E214-492B-AB83-A4ABF1750230}">
      <dgm:prSet phldrT="[Texto]" custT="1"/>
      <dgm:spPr/>
      <dgm:t>
        <a:bodyPr/>
        <a:lstStyle/>
        <a:p>
          <a:r>
            <a:rPr lang="es-ES" sz="1400" b="0" i="1" dirty="0" smtClean="0"/>
            <a:t>¿Hasta donde desea llegar? - $$ </a:t>
          </a:r>
          <a:endParaRPr lang="es-SV" sz="1400" b="0" i="1" dirty="0"/>
        </a:p>
      </dgm:t>
    </dgm:pt>
    <dgm:pt modelId="{CFD17F94-BC67-45B0-A625-3F21D6F8EA73}" type="parTrans" cxnId="{952456FB-FC4A-4CC1-8BA2-7CC93440775F}">
      <dgm:prSet/>
      <dgm:spPr/>
      <dgm:t>
        <a:bodyPr/>
        <a:lstStyle/>
        <a:p>
          <a:endParaRPr lang="es-SV" sz="1100" i="1"/>
        </a:p>
      </dgm:t>
    </dgm:pt>
    <dgm:pt modelId="{44D6CE77-3933-43D4-B132-B421965B85E4}" type="sibTrans" cxnId="{952456FB-FC4A-4CC1-8BA2-7CC93440775F}">
      <dgm:prSet/>
      <dgm:spPr/>
      <dgm:t>
        <a:bodyPr/>
        <a:lstStyle/>
        <a:p>
          <a:endParaRPr lang="es-SV" sz="1100" i="1"/>
        </a:p>
      </dgm:t>
    </dgm:pt>
    <dgm:pt modelId="{4815184E-BBF4-49F4-8FAD-FDC8F08B9FA0}">
      <dgm:prSet phldrT="[Texto]" custT="1"/>
      <dgm:spPr/>
      <dgm:t>
        <a:bodyPr/>
        <a:lstStyle/>
        <a:p>
          <a:r>
            <a:rPr lang="es-ES" sz="1400" b="0" i="1" dirty="0" smtClean="0"/>
            <a:t>¿Necesita innovar?, ¿desarrollar nuevos productos que el mercado requiere? </a:t>
          </a:r>
          <a:endParaRPr lang="es-SV" sz="1400" i="1" dirty="0"/>
        </a:p>
      </dgm:t>
    </dgm:pt>
    <dgm:pt modelId="{146F98AB-8052-4B67-9C9A-EC2C3417866B}" type="parTrans" cxnId="{1B3ECA9A-EC4A-49BC-9B9C-F4BF57C3C188}">
      <dgm:prSet/>
      <dgm:spPr/>
      <dgm:t>
        <a:bodyPr/>
        <a:lstStyle/>
        <a:p>
          <a:endParaRPr lang="es-SV" sz="1100" i="1"/>
        </a:p>
      </dgm:t>
    </dgm:pt>
    <dgm:pt modelId="{83325F7B-FFD4-489D-AC75-0182D368DFC0}" type="sibTrans" cxnId="{1B3ECA9A-EC4A-49BC-9B9C-F4BF57C3C188}">
      <dgm:prSet/>
      <dgm:spPr/>
      <dgm:t>
        <a:bodyPr/>
        <a:lstStyle/>
        <a:p>
          <a:endParaRPr lang="es-SV" sz="1100" i="1"/>
        </a:p>
      </dgm:t>
    </dgm:pt>
    <dgm:pt modelId="{0D56D97C-EDE0-4536-896E-FD5EECB5084B}" type="pres">
      <dgm:prSet presAssocID="{7565BC19-B828-4C59-BC62-8529DEC15D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E3273F28-5917-440F-8E71-F0995111547C}" type="pres">
      <dgm:prSet presAssocID="{8339BA5A-99B5-42F0-9EBD-99A6CA465E00}" presName="parentLin" presStyleCnt="0"/>
      <dgm:spPr/>
    </dgm:pt>
    <dgm:pt modelId="{C6CA1DAF-6DDA-4F91-9E4B-E532AA17F71A}" type="pres">
      <dgm:prSet presAssocID="{8339BA5A-99B5-42F0-9EBD-99A6CA465E00}" presName="parentLeftMargin" presStyleLbl="node1" presStyleIdx="0" presStyleCnt="3"/>
      <dgm:spPr/>
      <dgm:t>
        <a:bodyPr/>
        <a:lstStyle/>
        <a:p>
          <a:endParaRPr lang="es-SV"/>
        </a:p>
      </dgm:t>
    </dgm:pt>
    <dgm:pt modelId="{BAF2CFAD-C3AE-49C9-BBC4-DDBF73542C88}" type="pres">
      <dgm:prSet presAssocID="{8339BA5A-99B5-42F0-9EBD-99A6CA465E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48C9DE0-AB41-44F6-9839-B32B4DD86A46}" type="pres">
      <dgm:prSet presAssocID="{8339BA5A-99B5-42F0-9EBD-99A6CA465E00}" presName="negativeSpace" presStyleCnt="0"/>
      <dgm:spPr/>
    </dgm:pt>
    <dgm:pt modelId="{FB8D2714-EB25-468C-9062-C35DC83FDEED}" type="pres">
      <dgm:prSet presAssocID="{8339BA5A-99B5-42F0-9EBD-99A6CA465E00}" presName="childText" presStyleLbl="conF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D79D5160-60F4-4CBE-87E5-051CC65621D6}" type="pres">
      <dgm:prSet presAssocID="{76A70866-4346-48FB-9047-19284CEDD1CE}" presName="spaceBetweenRectangles" presStyleCnt="0"/>
      <dgm:spPr/>
    </dgm:pt>
    <dgm:pt modelId="{58344398-B21A-4C21-9B27-A2F2ADCF57C0}" type="pres">
      <dgm:prSet presAssocID="{7C2AC477-E214-492B-AB83-A4ABF1750230}" presName="parentLin" presStyleCnt="0"/>
      <dgm:spPr/>
    </dgm:pt>
    <dgm:pt modelId="{8F4E415A-843B-49C3-81BD-0026B8168F07}" type="pres">
      <dgm:prSet presAssocID="{7C2AC477-E214-492B-AB83-A4ABF1750230}" presName="parentLeftMargin" presStyleLbl="node1" presStyleIdx="0" presStyleCnt="3"/>
      <dgm:spPr/>
      <dgm:t>
        <a:bodyPr/>
        <a:lstStyle/>
        <a:p>
          <a:endParaRPr lang="es-SV"/>
        </a:p>
      </dgm:t>
    </dgm:pt>
    <dgm:pt modelId="{DD14CEA6-E42C-4684-8EF2-9B29660D2711}" type="pres">
      <dgm:prSet presAssocID="{7C2AC477-E214-492B-AB83-A4ABF17502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3F7A933-122E-430B-A7B0-7339DB4055B1}" type="pres">
      <dgm:prSet presAssocID="{7C2AC477-E214-492B-AB83-A4ABF1750230}" presName="negativeSpace" presStyleCnt="0"/>
      <dgm:spPr/>
    </dgm:pt>
    <dgm:pt modelId="{1FE76C54-1520-4561-8689-C917A70C8C8C}" type="pres">
      <dgm:prSet presAssocID="{7C2AC477-E214-492B-AB83-A4ABF1750230}" presName="childText" presStyleLbl="conFgAcc1" presStyleIdx="1" presStyleCnt="3">
        <dgm:presLayoutVars>
          <dgm:bulletEnabled val="1"/>
        </dgm:presLayoutVars>
      </dgm:prSet>
      <dgm:spPr/>
    </dgm:pt>
    <dgm:pt modelId="{286E4AF7-B0BD-4918-A2D0-6A8197D99AF9}" type="pres">
      <dgm:prSet presAssocID="{44D6CE77-3933-43D4-B132-B421965B85E4}" presName="spaceBetweenRectangles" presStyleCnt="0"/>
      <dgm:spPr/>
    </dgm:pt>
    <dgm:pt modelId="{ACCC7685-A7B8-434C-92BA-C8567B259D24}" type="pres">
      <dgm:prSet presAssocID="{4815184E-BBF4-49F4-8FAD-FDC8F08B9FA0}" presName="parentLin" presStyleCnt="0"/>
      <dgm:spPr/>
    </dgm:pt>
    <dgm:pt modelId="{62BC8078-9D38-45E4-8A8D-8B12C288648F}" type="pres">
      <dgm:prSet presAssocID="{4815184E-BBF4-49F4-8FAD-FDC8F08B9FA0}" presName="parentLeftMargin" presStyleLbl="node1" presStyleIdx="1" presStyleCnt="3"/>
      <dgm:spPr/>
      <dgm:t>
        <a:bodyPr/>
        <a:lstStyle/>
        <a:p>
          <a:endParaRPr lang="es-SV"/>
        </a:p>
      </dgm:t>
    </dgm:pt>
    <dgm:pt modelId="{CCFDEFF7-75A6-491E-B4F8-EF7B83FF75E1}" type="pres">
      <dgm:prSet presAssocID="{4815184E-BBF4-49F4-8FAD-FDC8F08B9FA0}" presName="parentText" presStyleLbl="node1" presStyleIdx="2" presStyleCnt="3" custScaleX="125714" custScaleY="8581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16CA048-86E2-4EC1-A628-C89A8B3F11BE}" type="pres">
      <dgm:prSet presAssocID="{4815184E-BBF4-49F4-8FAD-FDC8F08B9FA0}" presName="negativeSpace" presStyleCnt="0"/>
      <dgm:spPr/>
    </dgm:pt>
    <dgm:pt modelId="{6741F28A-0998-423E-9C2C-C06A54852EF8}" type="pres">
      <dgm:prSet presAssocID="{4815184E-BBF4-49F4-8FAD-FDC8F08B9F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C5509E-67C6-4383-847D-816E1FB894F8}" srcId="{7565BC19-B828-4C59-BC62-8529DEC15DB9}" destId="{8339BA5A-99B5-42F0-9EBD-99A6CA465E00}" srcOrd="0" destOrd="0" parTransId="{6CFBEFA5-ADCB-4742-BD59-27D270E41D20}" sibTransId="{76A70866-4346-48FB-9047-19284CEDD1CE}"/>
    <dgm:cxn modelId="{044223EE-45F5-4FE0-98EC-78256A23501C}" type="presOf" srcId="{4815184E-BBF4-49F4-8FAD-FDC8F08B9FA0}" destId="{CCFDEFF7-75A6-491E-B4F8-EF7B83FF75E1}" srcOrd="1" destOrd="0" presId="urn:microsoft.com/office/officeart/2005/8/layout/list1"/>
    <dgm:cxn modelId="{334AFF51-332F-4BB7-9384-3950E782518A}" type="presOf" srcId="{8339BA5A-99B5-42F0-9EBD-99A6CA465E00}" destId="{C6CA1DAF-6DDA-4F91-9E4B-E532AA17F71A}" srcOrd="0" destOrd="0" presId="urn:microsoft.com/office/officeart/2005/8/layout/list1"/>
    <dgm:cxn modelId="{952456FB-FC4A-4CC1-8BA2-7CC93440775F}" srcId="{7565BC19-B828-4C59-BC62-8529DEC15DB9}" destId="{7C2AC477-E214-492B-AB83-A4ABF1750230}" srcOrd="1" destOrd="0" parTransId="{CFD17F94-BC67-45B0-A625-3F21D6F8EA73}" sibTransId="{44D6CE77-3933-43D4-B132-B421965B85E4}"/>
    <dgm:cxn modelId="{89744898-D6BA-40C4-AC38-237B0CEB2B1D}" type="presOf" srcId="{7C2AC477-E214-492B-AB83-A4ABF1750230}" destId="{8F4E415A-843B-49C3-81BD-0026B8168F07}" srcOrd="0" destOrd="0" presId="urn:microsoft.com/office/officeart/2005/8/layout/list1"/>
    <dgm:cxn modelId="{A3003EA5-9EFE-498A-AAA5-B8237419E47D}" type="presOf" srcId="{7C2AC477-E214-492B-AB83-A4ABF1750230}" destId="{DD14CEA6-E42C-4684-8EF2-9B29660D2711}" srcOrd="1" destOrd="0" presId="urn:microsoft.com/office/officeart/2005/8/layout/list1"/>
    <dgm:cxn modelId="{D12E5E9E-385E-48B2-A296-E359EA22F7BC}" type="presOf" srcId="{4815184E-BBF4-49F4-8FAD-FDC8F08B9FA0}" destId="{62BC8078-9D38-45E4-8A8D-8B12C288648F}" srcOrd="0" destOrd="0" presId="urn:microsoft.com/office/officeart/2005/8/layout/list1"/>
    <dgm:cxn modelId="{A00C18C0-E996-413F-B653-44EF89CD0280}" type="presOf" srcId="{7565BC19-B828-4C59-BC62-8529DEC15DB9}" destId="{0D56D97C-EDE0-4536-896E-FD5EECB5084B}" srcOrd="0" destOrd="0" presId="urn:microsoft.com/office/officeart/2005/8/layout/list1"/>
    <dgm:cxn modelId="{0682B333-DD7F-4787-84BD-07AFBB5B7E35}" type="presOf" srcId="{8339BA5A-99B5-42F0-9EBD-99A6CA465E00}" destId="{BAF2CFAD-C3AE-49C9-BBC4-DDBF73542C88}" srcOrd="1" destOrd="0" presId="urn:microsoft.com/office/officeart/2005/8/layout/list1"/>
    <dgm:cxn modelId="{1B3ECA9A-EC4A-49BC-9B9C-F4BF57C3C188}" srcId="{7565BC19-B828-4C59-BC62-8529DEC15DB9}" destId="{4815184E-BBF4-49F4-8FAD-FDC8F08B9FA0}" srcOrd="2" destOrd="0" parTransId="{146F98AB-8052-4B67-9C9A-EC2C3417866B}" sibTransId="{83325F7B-FFD4-489D-AC75-0182D368DFC0}"/>
    <dgm:cxn modelId="{25F4301C-542F-4F64-ABA4-593CDBB0B245}" type="presParOf" srcId="{0D56D97C-EDE0-4536-896E-FD5EECB5084B}" destId="{E3273F28-5917-440F-8E71-F0995111547C}" srcOrd="0" destOrd="0" presId="urn:microsoft.com/office/officeart/2005/8/layout/list1"/>
    <dgm:cxn modelId="{C0E2D464-9A04-4AC1-87C5-49C926B45915}" type="presParOf" srcId="{E3273F28-5917-440F-8E71-F0995111547C}" destId="{C6CA1DAF-6DDA-4F91-9E4B-E532AA17F71A}" srcOrd="0" destOrd="0" presId="urn:microsoft.com/office/officeart/2005/8/layout/list1"/>
    <dgm:cxn modelId="{BAA22E49-FB09-4994-8082-525715A43E28}" type="presParOf" srcId="{E3273F28-5917-440F-8E71-F0995111547C}" destId="{BAF2CFAD-C3AE-49C9-BBC4-DDBF73542C88}" srcOrd="1" destOrd="0" presId="urn:microsoft.com/office/officeart/2005/8/layout/list1"/>
    <dgm:cxn modelId="{0D506586-64F6-487F-B72E-ACC166CE59C6}" type="presParOf" srcId="{0D56D97C-EDE0-4536-896E-FD5EECB5084B}" destId="{A48C9DE0-AB41-44F6-9839-B32B4DD86A46}" srcOrd="1" destOrd="0" presId="urn:microsoft.com/office/officeart/2005/8/layout/list1"/>
    <dgm:cxn modelId="{D11C2E4E-6D7E-4329-85AB-DB8FA045577B}" type="presParOf" srcId="{0D56D97C-EDE0-4536-896E-FD5EECB5084B}" destId="{FB8D2714-EB25-468C-9062-C35DC83FDEED}" srcOrd="2" destOrd="0" presId="urn:microsoft.com/office/officeart/2005/8/layout/list1"/>
    <dgm:cxn modelId="{50EF7834-DC6A-463C-8947-0113AB7F5A85}" type="presParOf" srcId="{0D56D97C-EDE0-4536-896E-FD5EECB5084B}" destId="{D79D5160-60F4-4CBE-87E5-051CC65621D6}" srcOrd="3" destOrd="0" presId="urn:microsoft.com/office/officeart/2005/8/layout/list1"/>
    <dgm:cxn modelId="{76FBC423-9C6B-46CF-89EC-570FF9E0F56B}" type="presParOf" srcId="{0D56D97C-EDE0-4536-896E-FD5EECB5084B}" destId="{58344398-B21A-4C21-9B27-A2F2ADCF57C0}" srcOrd="4" destOrd="0" presId="urn:microsoft.com/office/officeart/2005/8/layout/list1"/>
    <dgm:cxn modelId="{76295F04-78D3-42EA-8669-C0835E170B9D}" type="presParOf" srcId="{58344398-B21A-4C21-9B27-A2F2ADCF57C0}" destId="{8F4E415A-843B-49C3-81BD-0026B8168F07}" srcOrd="0" destOrd="0" presId="urn:microsoft.com/office/officeart/2005/8/layout/list1"/>
    <dgm:cxn modelId="{AC2BFA4D-5B3C-44CE-B40E-77DEAEA96C1D}" type="presParOf" srcId="{58344398-B21A-4C21-9B27-A2F2ADCF57C0}" destId="{DD14CEA6-E42C-4684-8EF2-9B29660D2711}" srcOrd="1" destOrd="0" presId="urn:microsoft.com/office/officeart/2005/8/layout/list1"/>
    <dgm:cxn modelId="{9C2A0615-B1AF-4488-9C83-7001B31F10C2}" type="presParOf" srcId="{0D56D97C-EDE0-4536-896E-FD5EECB5084B}" destId="{13F7A933-122E-430B-A7B0-7339DB4055B1}" srcOrd="5" destOrd="0" presId="urn:microsoft.com/office/officeart/2005/8/layout/list1"/>
    <dgm:cxn modelId="{ED18D8B5-95EA-4D2D-A8DD-BC5B964BAE20}" type="presParOf" srcId="{0D56D97C-EDE0-4536-896E-FD5EECB5084B}" destId="{1FE76C54-1520-4561-8689-C917A70C8C8C}" srcOrd="6" destOrd="0" presId="urn:microsoft.com/office/officeart/2005/8/layout/list1"/>
    <dgm:cxn modelId="{03DD64BA-A59D-48F0-B0C3-C601E7BFAD9F}" type="presParOf" srcId="{0D56D97C-EDE0-4536-896E-FD5EECB5084B}" destId="{286E4AF7-B0BD-4918-A2D0-6A8197D99AF9}" srcOrd="7" destOrd="0" presId="urn:microsoft.com/office/officeart/2005/8/layout/list1"/>
    <dgm:cxn modelId="{E8EC1125-0927-4B20-AEE5-42720A99B47D}" type="presParOf" srcId="{0D56D97C-EDE0-4536-896E-FD5EECB5084B}" destId="{ACCC7685-A7B8-434C-92BA-C8567B259D24}" srcOrd="8" destOrd="0" presId="urn:microsoft.com/office/officeart/2005/8/layout/list1"/>
    <dgm:cxn modelId="{BC07B490-5EFC-4315-B5BA-E7EE78B2C33B}" type="presParOf" srcId="{ACCC7685-A7B8-434C-92BA-C8567B259D24}" destId="{62BC8078-9D38-45E4-8A8D-8B12C288648F}" srcOrd="0" destOrd="0" presId="urn:microsoft.com/office/officeart/2005/8/layout/list1"/>
    <dgm:cxn modelId="{911DB043-8FB6-4888-919A-E03C1FA0A751}" type="presParOf" srcId="{ACCC7685-A7B8-434C-92BA-C8567B259D24}" destId="{CCFDEFF7-75A6-491E-B4F8-EF7B83FF75E1}" srcOrd="1" destOrd="0" presId="urn:microsoft.com/office/officeart/2005/8/layout/list1"/>
    <dgm:cxn modelId="{1E114EBE-348E-4F4D-971F-C19F4B526419}" type="presParOf" srcId="{0D56D97C-EDE0-4536-896E-FD5EECB5084B}" destId="{216CA048-86E2-4EC1-A628-C89A8B3F11BE}" srcOrd="9" destOrd="0" presId="urn:microsoft.com/office/officeart/2005/8/layout/list1"/>
    <dgm:cxn modelId="{40ABEAA5-4130-4768-BB7F-E85A13DDD9A3}" type="presParOf" srcId="{0D56D97C-EDE0-4536-896E-FD5EECB5084B}" destId="{6741F28A-0998-423E-9C2C-C06A54852E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5BC19-B828-4C59-BC62-8529DEC15DB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8339BA5A-99B5-42F0-9EBD-99A6CA465E00}">
      <dgm:prSet phldrT="[Texto]" custT="1"/>
      <dgm:spPr/>
      <dgm:t>
        <a:bodyPr/>
        <a:lstStyle/>
        <a:p>
          <a:r>
            <a:rPr lang="es-SV" sz="1400" i="1" dirty="0" smtClean="0"/>
            <a:t>¿Considera que es tiempo de asegurar la calidad e inocuidad de sus productos?</a:t>
          </a:r>
          <a:endParaRPr lang="es-SV" sz="1400" i="1" dirty="0"/>
        </a:p>
      </dgm:t>
    </dgm:pt>
    <dgm:pt modelId="{6CFBEFA5-ADCB-4742-BD59-27D270E41D20}" type="parTrans" cxnId="{1CC5509E-67C6-4383-847D-816E1FB894F8}">
      <dgm:prSet/>
      <dgm:spPr/>
      <dgm:t>
        <a:bodyPr/>
        <a:lstStyle/>
        <a:p>
          <a:endParaRPr lang="es-SV" sz="1100" i="1"/>
        </a:p>
      </dgm:t>
    </dgm:pt>
    <dgm:pt modelId="{76A70866-4346-48FB-9047-19284CEDD1CE}" type="sibTrans" cxnId="{1CC5509E-67C6-4383-847D-816E1FB894F8}">
      <dgm:prSet/>
      <dgm:spPr/>
      <dgm:t>
        <a:bodyPr/>
        <a:lstStyle/>
        <a:p>
          <a:endParaRPr lang="es-SV" sz="1100" i="1"/>
        </a:p>
      </dgm:t>
    </dgm:pt>
    <dgm:pt modelId="{7C2AC477-E214-492B-AB83-A4ABF1750230}">
      <dgm:prSet phldrT="[Texto]" custT="1"/>
      <dgm:spPr/>
      <dgm:t>
        <a:bodyPr/>
        <a:lstStyle/>
        <a:p>
          <a:r>
            <a:rPr lang="es-SV" sz="1400" b="0" i="1" dirty="0" smtClean="0"/>
            <a:t>¿Quiere contar con sistemas de información que le permitan un mejor manejo de sus clientes?</a:t>
          </a:r>
          <a:endParaRPr lang="es-SV" sz="1400" b="0" i="1" dirty="0"/>
        </a:p>
      </dgm:t>
    </dgm:pt>
    <dgm:pt modelId="{CFD17F94-BC67-45B0-A625-3F21D6F8EA73}" type="parTrans" cxnId="{952456FB-FC4A-4CC1-8BA2-7CC93440775F}">
      <dgm:prSet/>
      <dgm:spPr/>
      <dgm:t>
        <a:bodyPr/>
        <a:lstStyle/>
        <a:p>
          <a:endParaRPr lang="es-SV" sz="1100" i="1"/>
        </a:p>
      </dgm:t>
    </dgm:pt>
    <dgm:pt modelId="{44D6CE77-3933-43D4-B132-B421965B85E4}" type="sibTrans" cxnId="{952456FB-FC4A-4CC1-8BA2-7CC93440775F}">
      <dgm:prSet/>
      <dgm:spPr/>
      <dgm:t>
        <a:bodyPr/>
        <a:lstStyle/>
        <a:p>
          <a:endParaRPr lang="es-SV" sz="1100" i="1"/>
        </a:p>
      </dgm:t>
    </dgm:pt>
    <dgm:pt modelId="{4815184E-BBF4-49F4-8FAD-FDC8F08B9FA0}">
      <dgm:prSet phldrT="[Texto]" custT="1"/>
      <dgm:spPr/>
      <dgm:t>
        <a:bodyPr/>
        <a:lstStyle/>
        <a:p>
          <a:r>
            <a:rPr lang="es-SV" sz="1400" i="1" dirty="0" smtClean="0"/>
            <a:t>¿Desea buscar nuevos mercados? ¿adquirir conocimientos de la industria que han sido utilizados en otros países?</a:t>
          </a:r>
          <a:endParaRPr lang="es-SV" sz="1400" i="1" dirty="0"/>
        </a:p>
      </dgm:t>
    </dgm:pt>
    <dgm:pt modelId="{146F98AB-8052-4B67-9C9A-EC2C3417866B}" type="parTrans" cxnId="{1B3ECA9A-EC4A-49BC-9B9C-F4BF57C3C188}">
      <dgm:prSet/>
      <dgm:spPr/>
      <dgm:t>
        <a:bodyPr/>
        <a:lstStyle/>
        <a:p>
          <a:endParaRPr lang="es-SV" sz="1100" i="1"/>
        </a:p>
      </dgm:t>
    </dgm:pt>
    <dgm:pt modelId="{83325F7B-FFD4-489D-AC75-0182D368DFC0}" type="sibTrans" cxnId="{1B3ECA9A-EC4A-49BC-9B9C-F4BF57C3C188}">
      <dgm:prSet/>
      <dgm:spPr/>
      <dgm:t>
        <a:bodyPr/>
        <a:lstStyle/>
        <a:p>
          <a:endParaRPr lang="es-SV" sz="1100" i="1"/>
        </a:p>
      </dgm:t>
    </dgm:pt>
    <dgm:pt modelId="{0D56D97C-EDE0-4536-896E-FD5EECB5084B}" type="pres">
      <dgm:prSet presAssocID="{7565BC19-B828-4C59-BC62-8529DEC15D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E3273F28-5917-440F-8E71-F0995111547C}" type="pres">
      <dgm:prSet presAssocID="{8339BA5A-99B5-42F0-9EBD-99A6CA465E00}" presName="parentLin" presStyleCnt="0"/>
      <dgm:spPr/>
    </dgm:pt>
    <dgm:pt modelId="{C6CA1DAF-6DDA-4F91-9E4B-E532AA17F71A}" type="pres">
      <dgm:prSet presAssocID="{8339BA5A-99B5-42F0-9EBD-99A6CA465E00}" presName="parentLeftMargin" presStyleLbl="node1" presStyleIdx="0" presStyleCnt="3"/>
      <dgm:spPr/>
      <dgm:t>
        <a:bodyPr/>
        <a:lstStyle/>
        <a:p>
          <a:endParaRPr lang="es-SV"/>
        </a:p>
      </dgm:t>
    </dgm:pt>
    <dgm:pt modelId="{BAF2CFAD-C3AE-49C9-BBC4-DDBF73542C88}" type="pres">
      <dgm:prSet presAssocID="{8339BA5A-99B5-42F0-9EBD-99A6CA465E00}" presName="parentText" presStyleLbl="node1" presStyleIdx="0" presStyleCnt="3" custScaleX="129870" custScaleY="9531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48C9DE0-AB41-44F6-9839-B32B4DD86A46}" type="pres">
      <dgm:prSet presAssocID="{8339BA5A-99B5-42F0-9EBD-99A6CA465E00}" presName="negativeSpace" presStyleCnt="0"/>
      <dgm:spPr/>
    </dgm:pt>
    <dgm:pt modelId="{FB8D2714-EB25-468C-9062-C35DC83FDEED}" type="pres">
      <dgm:prSet presAssocID="{8339BA5A-99B5-42F0-9EBD-99A6CA465E00}" presName="childText" presStyleLbl="conF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D79D5160-60F4-4CBE-87E5-051CC65621D6}" type="pres">
      <dgm:prSet presAssocID="{76A70866-4346-48FB-9047-19284CEDD1CE}" presName="spaceBetweenRectangles" presStyleCnt="0"/>
      <dgm:spPr/>
    </dgm:pt>
    <dgm:pt modelId="{58344398-B21A-4C21-9B27-A2F2ADCF57C0}" type="pres">
      <dgm:prSet presAssocID="{7C2AC477-E214-492B-AB83-A4ABF1750230}" presName="parentLin" presStyleCnt="0"/>
      <dgm:spPr/>
    </dgm:pt>
    <dgm:pt modelId="{8F4E415A-843B-49C3-81BD-0026B8168F07}" type="pres">
      <dgm:prSet presAssocID="{7C2AC477-E214-492B-AB83-A4ABF1750230}" presName="parentLeftMargin" presStyleLbl="node1" presStyleIdx="0" presStyleCnt="3"/>
      <dgm:spPr/>
      <dgm:t>
        <a:bodyPr/>
        <a:lstStyle/>
        <a:p>
          <a:endParaRPr lang="es-SV"/>
        </a:p>
      </dgm:t>
    </dgm:pt>
    <dgm:pt modelId="{DD14CEA6-E42C-4684-8EF2-9B29660D2711}" type="pres">
      <dgm:prSet presAssocID="{7C2AC477-E214-492B-AB83-A4ABF1750230}" presName="parentText" presStyleLbl="node1" presStyleIdx="1" presStyleCnt="3" custScaleX="124675" custScaleY="146699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3F7A933-122E-430B-A7B0-7339DB4055B1}" type="pres">
      <dgm:prSet presAssocID="{7C2AC477-E214-492B-AB83-A4ABF1750230}" presName="negativeSpace" presStyleCnt="0"/>
      <dgm:spPr/>
    </dgm:pt>
    <dgm:pt modelId="{1FE76C54-1520-4561-8689-C917A70C8C8C}" type="pres">
      <dgm:prSet presAssocID="{7C2AC477-E214-492B-AB83-A4ABF1750230}" presName="childText" presStyleLbl="conFgAcc1" presStyleIdx="1" presStyleCnt="3">
        <dgm:presLayoutVars>
          <dgm:bulletEnabled val="1"/>
        </dgm:presLayoutVars>
      </dgm:prSet>
      <dgm:spPr/>
    </dgm:pt>
    <dgm:pt modelId="{286E4AF7-B0BD-4918-A2D0-6A8197D99AF9}" type="pres">
      <dgm:prSet presAssocID="{44D6CE77-3933-43D4-B132-B421965B85E4}" presName="spaceBetweenRectangles" presStyleCnt="0"/>
      <dgm:spPr/>
    </dgm:pt>
    <dgm:pt modelId="{ACCC7685-A7B8-434C-92BA-C8567B259D24}" type="pres">
      <dgm:prSet presAssocID="{4815184E-BBF4-49F4-8FAD-FDC8F08B9FA0}" presName="parentLin" presStyleCnt="0"/>
      <dgm:spPr/>
    </dgm:pt>
    <dgm:pt modelId="{62BC8078-9D38-45E4-8A8D-8B12C288648F}" type="pres">
      <dgm:prSet presAssocID="{4815184E-BBF4-49F4-8FAD-FDC8F08B9FA0}" presName="parentLeftMargin" presStyleLbl="node1" presStyleIdx="1" presStyleCnt="3"/>
      <dgm:spPr/>
      <dgm:t>
        <a:bodyPr/>
        <a:lstStyle/>
        <a:p>
          <a:endParaRPr lang="es-SV"/>
        </a:p>
      </dgm:t>
    </dgm:pt>
    <dgm:pt modelId="{CCFDEFF7-75A6-491E-B4F8-EF7B83FF75E1}" type="pres">
      <dgm:prSet presAssocID="{4815184E-BBF4-49F4-8FAD-FDC8F08B9FA0}" presName="parentText" presStyleLbl="node1" presStyleIdx="2" presStyleCnt="3" custScaleX="140260" custScaleY="155292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16CA048-86E2-4EC1-A628-C89A8B3F11BE}" type="pres">
      <dgm:prSet presAssocID="{4815184E-BBF4-49F4-8FAD-FDC8F08B9FA0}" presName="negativeSpace" presStyleCnt="0"/>
      <dgm:spPr/>
    </dgm:pt>
    <dgm:pt modelId="{6741F28A-0998-423E-9C2C-C06A54852EF8}" type="pres">
      <dgm:prSet presAssocID="{4815184E-BBF4-49F4-8FAD-FDC8F08B9F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358D4E-142B-4B41-8489-FBE5D44C2AC0}" type="presOf" srcId="{7C2AC477-E214-492B-AB83-A4ABF1750230}" destId="{8F4E415A-843B-49C3-81BD-0026B8168F07}" srcOrd="0" destOrd="0" presId="urn:microsoft.com/office/officeart/2005/8/layout/list1"/>
    <dgm:cxn modelId="{53C947F7-67A4-47BF-AF29-44F56990462C}" type="presOf" srcId="{4815184E-BBF4-49F4-8FAD-FDC8F08B9FA0}" destId="{CCFDEFF7-75A6-491E-B4F8-EF7B83FF75E1}" srcOrd="1" destOrd="0" presId="urn:microsoft.com/office/officeart/2005/8/layout/list1"/>
    <dgm:cxn modelId="{1CC5509E-67C6-4383-847D-816E1FB894F8}" srcId="{7565BC19-B828-4C59-BC62-8529DEC15DB9}" destId="{8339BA5A-99B5-42F0-9EBD-99A6CA465E00}" srcOrd="0" destOrd="0" parTransId="{6CFBEFA5-ADCB-4742-BD59-27D270E41D20}" sibTransId="{76A70866-4346-48FB-9047-19284CEDD1CE}"/>
    <dgm:cxn modelId="{859DCD8B-031D-4D9A-9C6D-652C2CC49055}" type="presOf" srcId="{8339BA5A-99B5-42F0-9EBD-99A6CA465E00}" destId="{C6CA1DAF-6DDA-4F91-9E4B-E532AA17F71A}" srcOrd="0" destOrd="0" presId="urn:microsoft.com/office/officeart/2005/8/layout/list1"/>
    <dgm:cxn modelId="{2A7EE206-01F0-422B-94DF-478FEEF9AA2E}" type="presOf" srcId="{7C2AC477-E214-492B-AB83-A4ABF1750230}" destId="{DD14CEA6-E42C-4684-8EF2-9B29660D2711}" srcOrd="1" destOrd="0" presId="urn:microsoft.com/office/officeart/2005/8/layout/list1"/>
    <dgm:cxn modelId="{6B3A6D77-30F2-46F3-8CCD-6F980DA322E4}" type="presOf" srcId="{8339BA5A-99B5-42F0-9EBD-99A6CA465E00}" destId="{BAF2CFAD-C3AE-49C9-BBC4-DDBF73542C88}" srcOrd="1" destOrd="0" presId="urn:microsoft.com/office/officeart/2005/8/layout/list1"/>
    <dgm:cxn modelId="{952456FB-FC4A-4CC1-8BA2-7CC93440775F}" srcId="{7565BC19-B828-4C59-BC62-8529DEC15DB9}" destId="{7C2AC477-E214-492B-AB83-A4ABF1750230}" srcOrd="1" destOrd="0" parTransId="{CFD17F94-BC67-45B0-A625-3F21D6F8EA73}" sibTransId="{44D6CE77-3933-43D4-B132-B421965B85E4}"/>
    <dgm:cxn modelId="{68CEB0B2-177D-4E98-8960-B0DD2E27DF7D}" type="presOf" srcId="{4815184E-BBF4-49F4-8FAD-FDC8F08B9FA0}" destId="{62BC8078-9D38-45E4-8A8D-8B12C288648F}" srcOrd="0" destOrd="0" presId="urn:microsoft.com/office/officeart/2005/8/layout/list1"/>
    <dgm:cxn modelId="{0EDF98B5-0613-4FCE-9EC0-68F6340E805F}" type="presOf" srcId="{7565BC19-B828-4C59-BC62-8529DEC15DB9}" destId="{0D56D97C-EDE0-4536-896E-FD5EECB5084B}" srcOrd="0" destOrd="0" presId="urn:microsoft.com/office/officeart/2005/8/layout/list1"/>
    <dgm:cxn modelId="{1B3ECA9A-EC4A-49BC-9B9C-F4BF57C3C188}" srcId="{7565BC19-B828-4C59-BC62-8529DEC15DB9}" destId="{4815184E-BBF4-49F4-8FAD-FDC8F08B9FA0}" srcOrd="2" destOrd="0" parTransId="{146F98AB-8052-4B67-9C9A-EC2C3417866B}" sibTransId="{83325F7B-FFD4-489D-AC75-0182D368DFC0}"/>
    <dgm:cxn modelId="{0904CEA4-F785-4AA0-B311-B553A60A6A67}" type="presParOf" srcId="{0D56D97C-EDE0-4536-896E-FD5EECB5084B}" destId="{E3273F28-5917-440F-8E71-F0995111547C}" srcOrd="0" destOrd="0" presId="urn:microsoft.com/office/officeart/2005/8/layout/list1"/>
    <dgm:cxn modelId="{132FD574-6DEC-47CD-B7D1-12C4452A368A}" type="presParOf" srcId="{E3273F28-5917-440F-8E71-F0995111547C}" destId="{C6CA1DAF-6DDA-4F91-9E4B-E532AA17F71A}" srcOrd="0" destOrd="0" presId="urn:microsoft.com/office/officeart/2005/8/layout/list1"/>
    <dgm:cxn modelId="{BBF40E85-C712-4F45-9E42-08CB035633FF}" type="presParOf" srcId="{E3273F28-5917-440F-8E71-F0995111547C}" destId="{BAF2CFAD-C3AE-49C9-BBC4-DDBF73542C88}" srcOrd="1" destOrd="0" presId="urn:microsoft.com/office/officeart/2005/8/layout/list1"/>
    <dgm:cxn modelId="{3C8EE560-E9F9-48C3-BD5F-D370C90B3294}" type="presParOf" srcId="{0D56D97C-EDE0-4536-896E-FD5EECB5084B}" destId="{A48C9DE0-AB41-44F6-9839-B32B4DD86A46}" srcOrd="1" destOrd="0" presId="urn:microsoft.com/office/officeart/2005/8/layout/list1"/>
    <dgm:cxn modelId="{6C32E5DB-D169-40B6-80CB-29FE1D72D50B}" type="presParOf" srcId="{0D56D97C-EDE0-4536-896E-FD5EECB5084B}" destId="{FB8D2714-EB25-468C-9062-C35DC83FDEED}" srcOrd="2" destOrd="0" presId="urn:microsoft.com/office/officeart/2005/8/layout/list1"/>
    <dgm:cxn modelId="{E28F6C95-4ADC-40A3-8A59-EB556B38B123}" type="presParOf" srcId="{0D56D97C-EDE0-4536-896E-FD5EECB5084B}" destId="{D79D5160-60F4-4CBE-87E5-051CC65621D6}" srcOrd="3" destOrd="0" presId="urn:microsoft.com/office/officeart/2005/8/layout/list1"/>
    <dgm:cxn modelId="{3EE719B0-5B35-4F1A-AFC7-A31EF8C5D76C}" type="presParOf" srcId="{0D56D97C-EDE0-4536-896E-FD5EECB5084B}" destId="{58344398-B21A-4C21-9B27-A2F2ADCF57C0}" srcOrd="4" destOrd="0" presId="urn:microsoft.com/office/officeart/2005/8/layout/list1"/>
    <dgm:cxn modelId="{E7AFE349-B2BF-47A0-B2A6-E239D5C79ED1}" type="presParOf" srcId="{58344398-B21A-4C21-9B27-A2F2ADCF57C0}" destId="{8F4E415A-843B-49C3-81BD-0026B8168F07}" srcOrd="0" destOrd="0" presId="urn:microsoft.com/office/officeart/2005/8/layout/list1"/>
    <dgm:cxn modelId="{43BA7FC1-7545-4C92-8712-6E201CC6D7F7}" type="presParOf" srcId="{58344398-B21A-4C21-9B27-A2F2ADCF57C0}" destId="{DD14CEA6-E42C-4684-8EF2-9B29660D2711}" srcOrd="1" destOrd="0" presId="urn:microsoft.com/office/officeart/2005/8/layout/list1"/>
    <dgm:cxn modelId="{65DD78AB-6BD7-4D39-9E7B-F8F68B357EE1}" type="presParOf" srcId="{0D56D97C-EDE0-4536-896E-FD5EECB5084B}" destId="{13F7A933-122E-430B-A7B0-7339DB4055B1}" srcOrd="5" destOrd="0" presId="urn:microsoft.com/office/officeart/2005/8/layout/list1"/>
    <dgm:cxn modelId="{80A6B4CC-BDFD-4997-9C03-601447D07189}" type="presParOf" srcId="{0D56D97C-EDE0-4536-896E-FD5EECB5084B}" destId="{1FE76C54-1520-4561-8689-C917A70C8C8C}" srcOrd="6" destOrd="0" presId="urn:microsoft.com/office/officeart/2005/8/layout/list1"/>
    <dgm:cxn modelId="{C3C12D71-CDEE-4B01-8BE1-9A92BC346004}" type="presParOf" srcId="{0D56D97C-EDE0-4536-896E-FD5EECB5084B}" destId="{286E4AF7-B0BD-4918-A2D0-6A8197D99AF9}" srcOrd="7" destOrd="0" presId="urn:microsoft.com/office/officeart/2005/8/layout/list1"/>
    <dgm:cxn modelId="{5DFDED8E-98F4-4C24-A6B6-B021E70B7F4A}" type="presParOf" srcId="{0D56D97C-EDE0-4536-896E-FD5EECB5084B}" destId="{ACCC7685-A7B8-434C-92BA-C8567B259D24}" srcOrd="8" destOrd="0" presId="urn:microsoft.com/office/officeart/2005/8/layout/list1"/>
    <dgm:cxn modelId="{5A1B4A85-0AC4-4234-9B73-423DFE737317}" type="presParOf" srcId="{ACCC7685-A7B8-434C-92BA-C8567B259D24}" destId="{62BC8078-9D38-45E4-8A8D-8B12C288648F}" srcOrd="0" destOrd="0" presId="urn:microsoft.com/office/officeart/2005/8/layout/list1"/>
    <dgm:cxn modelId="{D7F68F29-E1D9-443A-8F89-E6490CBE560E}" type="presParOf" srcId="{ACCC7685-A7B8-434C-92BA-C8567B259D24}" destId="{CCFDEFF7-75A6-491E-B4F8-EF7B83FF75E1}" srcOrd="1" destOrd="0" presId="urn:microsoft.com/office/officeart/2005/8/layout/list1"/>
    <dgm:cxn modelId="{474069F7-7169-44ED-9652-5DEFC12A9C10}" type="presParOf" srcId="{0D56D97C-EDE0-4536-896E-FD5EECB5084B}" destId="{216CA048-86E2-4EC1-A628-C89A8B3F11BE}" srcOrd="9" destOrd="0" presId="urn:microsoft.com/office/officeart/2005/8/layout/list1"/>
    <dgm:cxn modelId="{D494C89F-37E7-4613-BB93-0AF6F5781153}" type="presParOf" srcId="{0D56D97C-EDE0-4536-896E-FD5EECB5084B}" destId="{6741F28A-0998-423E-9C2C-C06A54852E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2714-EB25-468C-9062-C35DC83FDEED}">
      <dsp:nvSpPr>
        <dsp:cNvPr id="0" name=""/>
        <dsp:cNvSpPr/>
      </dsp:nvSpPr>
      <dsp:spPr>
        <a:xfrm>
          <a:off x="0" y="349946"/>
          <a:ext cx="4032448" cy="5292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CFAD-C3AE-49C9-BBC4-DDBF73542C88}">
      <dsp:nvSpPr>
        <dsp:cNvPr id="0" name=""/>
        <dsp:cNvSpPr/>
      </dsp:nvSpPr>
      <dsp:spPr>
        <a:xfrm>
          <a:off x="201622" y="39986"/>
          <a:ext cx="282271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i="1" kern="1200" dirty="0" smtClean="0"/>
            <a:t>¿Qué necesidades posee hoy mi empresa? </a:t>
          </a:r>
          <a:endParaRPr lang="es-SV" sz="1400" i="1" kern="1200" dirty="0"/>
        </a:p>
      </dsp:txBody>
      <dsp:txXfrm>
        <a:off x="231884" y="70248"/>
        <a:ext cx="2762189" cy="559396"/>
      </dsp:txXfrm>
    </dsp:sp>
    <dsp:sp modelId="{1FE76C54-1520-4561-8689-C917A70C8C8C}">
      <dsp:nvSpPr>
        <dsp:cNvPr id="0" name=""/>
        <dsp:cNvSpPr/>
      </dsp:nvSpPr>
      <dsp:spPr>
        <a:xfrm>
          <a:off x="0" y="1302506"/>
          <a:ext cx="40324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4CEA6-E42C-4684-8EF2-9B29660D2711}">
      <dsp:nvSpPr>
        <dsp:cNvPr id="0" name=""/>
        <dsp:cNvSpPr/>
      </dsp:nvSpPr>
      <dsp:spPr>
        <a:xfrm>
          <a:off x="201622" y="992546"/>
          <a:ext cx="2822713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1" kern="1200" dirty="0" smtClean="0"/>
            <a:t>¿Hasta donde desea llegar? - $$ </a:t>
          </a:r>
          <a:endParaRPr lang="es-SV" sz="1400" b="0" i="1" kern="1200" dirty="0"/>
        </a:p>
      </dsp:txBody>
      <dsp:txXfrm>
        <a:off x="231884" y="1022808"/>
        <a:ext cx="2762189" cy="559396"/>
      </dsp:txXfrm>
    </dsp:sp>
    <dsp:sp modelId="{6741F28A-0998-423E-9C2C-C06A54852EF8}">
      <dsp:nvSpPr>
        <dsp:cNvPr id="0" name=""/>
        <dsp:cNvSpPr/>
      </dsp:nvSpPr>
      <dsp:spPr>
        <a:xfrm>
          <a:off x="0" y="2167117"/>
          <a:ext cx="40324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DEFF7-75A6-491E-B4F8-EF7B83FF75E1}">
      <dsp:nvSpPr>
        <dsp:cNvPr id="0" name=""/>
        <dsp:cNvSpPr/>
      </dsp:nvSpPr>
      <dsp:spPr>
        <a:xfrm>
          <a:off x="201622" y="1945106"/>
          <a:ext cx="3548546" cy="5319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1" kern="1200" dirty="0" smtClean="0"/>
            <a:t>¿Necesita innovar?, ¿desarrollar nuevos productos que el mercado requiere? </a:t>
          </a:r>
          <a:endParaRPr lang="es-SV" sz="1400" i="1" kern="1200" dirty="0"/>
        </a:p>
      </dsp:txBody>
      <dsp:txXfrm>
        <a:off x="227591" y="1971075"/>
        <a:ext cx="3496608" cy="480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2714-EB25-468C-9062-C35DC83FDEED}">
      <dsp:nvSpPr>
        <dsp:cNvPr id="0" name=""/>
        <dsp:cNvSpPr/>
      </dsp:nvSpPr>
      <dsp:spPr>
        <a:xfrm>
          <a:off x="0" y="318305"/>
          <a:ext cx="3960440" cy="4536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CFAD-C3AE-49C9-BBC4-DDBF73542C88}">
      <dsp:nvSpPr>
        <dsp:cNvPr id="0" name=""/>
        <dsp:cNvSpPr/>
      </dsp:nvSpPr>
      <dsp:spPr>
        <a:xfrm>
          <a:off x="198022" y="77530"/>
          <a:ext cx="3600396" cy="5064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i="1" kern="1200" dirty="0" smtClean="0"/>
            <a:t>¿Considera que es tiempo de asegurar la calidad e inocuidad de sus productos?</a:t>
          </a:r>
          <a:endParaRPr lang="es-SV" sz="1400" i="1" kern="1200" dirty="0"/>
        </a:p>
      </dsp:txBody>
      <dsp:txXfrm>
        <a:off x="222745" y="102253"/>
        <a:ext cx="3550950" cy="457009"/>
      </dsp:txXfrm>
    </dsp:sp>
    <dsp:sp modelId="{1FE76C54-1520-4561-8689-C917A70C8C8C}">
      <dsp:nvSpPr>
        <dsp:cNvPr id="0" name=""/>
        <dsp:cNvSpPr/>
      </dsp:nvSpPr>
      <dsp:spPr>
        <a:xfrm>
          <a:off x="0" y="1382925"/>
          <a:ext cx="39604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4CEA6-E42C-4684-8EF2-9B29660D2711}">
      <dsp:nvSpPr>
        <dsp:cNvPr id="0" name=""/>
        <dsp:cNvSpPr/>
      </dsp:nvSpPr>
      <dsp:spPr>
        <a:xfrm>
          <a:off x="198022" y="869105"/>
          <a:ext cx="3456374" cy="77949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0" i="1" kern="1200" dirty="0" smtClean="0"/>
            <a:t>¿Quiere contar con sistemas de información que le permitan un mejor manejo de sus clientes?</a:t>
          </a:r>
          <a:endParaRPr lang="es-SV" sz="1400" b="0" i="1" kern="1200" dirty="0"/>
        </a:p>
      </dsp:txBody>
      <dsp:txXfrm>
        <a:off x="236074" y="907157"/>
        <a:ext cx="3380270" cy="703395"/>
      </dsp:txXfrm>
    </dsp:sp>
    <dsp:sp modelId="{6741F28A-0998-423E-9C2C-C06A54852EF8}">
      <dsp:nvSpPr>
        <dsp:cNvPr id="0" name=""/>
        <dsp:cNvSpPr/>
      </dsp:nvSpPr>
      <dsp:spPr>
        <a:xfrm>
          <a:off x="0" y="2493205"/>
          <a:ext cx="39604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DEFF7-75A6-491E-B4F8-EF7B83FF75E1}">
      <dsp:nvSpPr>
        <dsp:cNvPr id="0" name=""/>
        <dsp:cNvSpPr/>
      </dsp:nvSpPr>
      <dsp:spPr>
        <a:xfrm>
          <a:off x="191833" y="1933725"/>
          <a:ext cx="3766925" cy="82515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i="1" kern="1200" dirty="0" smtClean="0"/>
            <a:t>¿Desea buscar nuevos mercados? ¿adquirir conocimientos de la industria que han sido utilizados en otros países?</a:t>
          </a:r>
          <a:endParaRPr lang="es-SV" sz="1400" i="1" kern="1200" dirty="0"/>
        </a:p>
      </dsp:txBody>
      <dsp:txXfrm>
        <a:off x="232114" y="1974006"/>
        <a:ext cx="3686363" cy="74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1DB8F2-E7D9-4640-AD08-EB32F04E855F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165906-3714-4BF4-B70A-0CF9CE3554C9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2228F3-FFC1-48E6-A3BA-6BA2BB6F37AE}" type="datetimeFigureOut">
              <a:rPr lang="es-SV"/>
              <a:pPr>
                <a:defRPr/>
              </a:pPr>
              <a:t>24/02/2020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2AF618-5D6C-43DE-B03C-65FFA1EE4D53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90FF-8262-42C2-A7B2-04970FEAB98A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92AF-AC30-4B72-BA10-326832282AF2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3118206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1234-8B2A-4706-AB5F-04976524F739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23D17-0CDD-4716-BA34-B23141882E1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5252832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E295-A4F6-4966-BCD1-B50B8947AD44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3559D-B61D-48DE-BF96-E479D44B988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090481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0FF1-0D31-469C-8ADC-A32B5B6D3A0D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C813-60A7-4D0A-8D33-BDC41F8D5188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5967398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DC84-AFCD-4589-9A47-E48017A322F7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441E4-CB81-4309-94C8-D2253A203F10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09603577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4FB4-CF28-46C2-873C-001764E10071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D3B9-5A5F-4007-8627-869029EBAF0C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2675325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F8DB-1764-469E-BC3A-696DC7006F8A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B7BE0-5293-447D-93AF-59F9389C9A8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21830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5B8D-E2EC-4485-9DD1-36118C273031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01E1C-1CB7-409D-91F7-64CED31003A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2535109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90E8-7314-437B-A187-AFDB932A1D45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49CFD-3D08-48CC-B0E2-47CFADC90A4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8986709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E2E6-D263-45CD-95AE-C4CD069FB786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B61D1-3004-4EF4-9091-8FF53706D821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6104905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3165-C50C-4770-BF1F-0C7ED48FD8AD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429F6-1BAD-4740-A875-AF04C5D2C42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4962062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D5C7-BF21-4BCD-96EE-3CC5F4194D3D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0CBA-95CF-4B97-8526-1C93F0B06DE5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4072217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E3D0-7EF0-4B46-B248-FECB9E76DF7C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381A7-0981-4621-B0D1-C374DA1579F4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3927083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0B69-9BB4-476F-AC90-8A5FE5EB8A6F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1C85-DACF-4A98-93F2-F5BC01C6B4EE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1246622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AECF-7BEB-436F-8B08-2CF5DC8D8DC6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35CBD-0112-442F-84EA-8352E6316727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5823375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5713-2CDD-4353-9EB0-3BF478855580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21D3-BE0F-4A36-9DE9-4F635DB93884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042911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D94B-3789-47CC-B7D3-4DCA9CACCA15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5F42-D401-48F9-B4BD-39A3E3E3F10B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4019370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18E2-8746-4011-BC2E-E826B40CEE25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FBE20-46DB-48F8-A1A7-A864921B2774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955281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3638-4D17-4DD1-964A-B2D902E74BC2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B8CAE-1D5E-4651-958E-D05BB6EA32B2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253809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61F0-8185-42B7-A674-F49EC6CB9B84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E4AC8-5FE8-427D-B9A4-DACE8B61CB53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416368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FAA7-D53E-4B43-BDDF-079A0A101840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DA50E-EA9F-49FD-ADE7-DF593825312D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972312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184E-06C6-4ACE-A99A-AE0A693D3564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57714-52B3-45A0-9B7D-8DE8CB159242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21481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5881-DC18-4A3C-8754-539D64D20E2A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9E74-2856-42F0-B13A-A5870AA20F65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6180600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FFB6-5F86-4B18-ABBA-DD5AFB31C7C1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46C9-16D8-46EB-A5BD-A74A30AEBDF0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50085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14F5-AC87-4B00-A3E3-C8EDACDEA02B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D6413-F633-46C3-B283-283152AFFB4F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670019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6D8-3D83-4496-960F-3499F5CF8D4A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CFF51-6BAD-4A8C-B685-963367A53D07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73516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B211-7BA1-4469-B6F7-CF0EC2A0E5B9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D2D59-40CB-458C-9869-3EE79256CE24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739108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EC7D-40A6-4DF1-AECD-83F8840376E3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A4A6-551A-499B-B0FD-AD5640A78E49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512323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EE45-C28F-477B-90CD-721620A56145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7F9F7-6436-4DEA-8365-BC53483C2CCD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72402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59E66-91DA-4EB3-83AE-405C4FB7F660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554C-EBE2-4F68-BB11-F9BED16C7CE8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95451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599D-8ED1-4214-AC03-E8B4005574C7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43F0-E10A-4448-B02C-9C74A9D75272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469601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5193-D278-4DEE-AACD-B59D379843E4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79E9-7886-4D90-B361-71386876759B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610932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45D1-7E27-4944-A279-BC22A38CA22B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3CBAB-AB2B-448B-A051-10B59E85DBCC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33619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594E-E7D2-479A-B00F-3350FB7957E4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78DD9-55DA-4087-8ACF-CC607933ADAF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94645990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B4D7-EBC5-4C35-9165-7B11F23A3317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9BCD6-1A7A-4F48-906D-EA36AA241034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772497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89B7-A861-4C46-B9AB-E5260B96BCD4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5CECC-074B-4D1D-AA55-67BF93D284E9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830331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7F94-0D7C-44F9-801F-FB265617BF64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58A5A-B35C-4DD3-A91C-37A685F619F5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04944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B26F-EBD1-4585-B74D-1FC10564799B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2998-8E70-4A05-ABFD-FEB9E1C57111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920783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88FC-D946-48F9-A184-DAB06DC23382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E56C-7A10-4613-B1A4-718BE35788D6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41417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53AC-84A3-4299-9F06-9FAA71829977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6BF8B-6F8C-4E18-B6E8-7D54B319B61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0736510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64E4-63CC-46CE-8F15-EE7A3B1FE1DB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2ACE8-7F28-41AE-B0AE-04B2C96EAB5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5350572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CE16-1184-428E-8614-1B85E0999329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27C4D-E40D-4083-A769-2C14EB8E69DC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2852875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E4F8-CD50-4D7C-856C-553D5973484E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48B8C-9A0D-4EC7-A7E3-BC9221B21FC4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735287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57C4-3EF3-4247-B971-8F433F13850A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F852D-77E6-44E7-8DBF-C61C57AA45F1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9666799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D96BD-FBA0-4BEE-8D61-47B39EB3A60A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B326FC-C28E-47D1-A5E1-707725CD4C76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B482F-81E6-4794-9B30-AE99DC28AE70}" type="datetimeFigureOut">
              <a:rPr lang="es-ES"/>
              <a:pPr>
                <a:defRPr/>
              </a:pPr>
              <a:t>24/02/2020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1F3635C-8E76-4B0F-8B75-2AF9E4CD49C8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s-SV" altLang="es-US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s-SV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8121C-8EDB-4CE2-AA10-E21DC4AAA425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15455A4-9FE6-4C35-8667-2BE2732B62BC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s-SV" altLang="es-US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s-SV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89075-2CE4-4642-9B90-4C681A13C15B}" type="datetimeFigureOut">
              <a:rPr lang="es-SV"/>
              <a:pPr>
                <a:defRPr/>
              </a:pPr>
              <a:t>24/02/2020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7FD6FC-C9FE-4F67-8AAB-3D1DD6A40342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fondepro@minec.gob.svwww.fondepro.gob.sv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9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10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emf"/><Relationship Id="rId4" Type="http://schemas.openxmlformats.org/officeDocument/2006/relationships/image" Target="../media/image10.png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>
            <a:fillRect/>
          </a:stretch>
        </p:blipFill>
        <p:spPr bwMode="auto">
          <a:xfrm>
            <a:off x="0" y="0"/>
            <a:ext cx="611188" cy="6858000"/>
          </a:xfrm>
          <a:prstGeom prst="rect">
            <a:avLst/>
          </a:prstGeom>
          <a:noFill/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15 Grupo"/>
          <p:cNvGrpSpPr>
            <a:grpSpLocks/>
          </p:cNvGrpSpPr>
          <p:nvPr/>
        </p:nvGrpSpPr>
        <p:grpSpPr bwMode="auto">
          <a:xfrm>
            <a:off x="827088" y="1484313"/>
            <a:ext cx="3673475" cy="3168650"/>
            <a:chOff x="280571" y="424152"/>
            <a:chExt cx="3494580" cy="3228124"/>
          </a:xfrm>
        </p:grpSpPr>
        <p:pic>
          <p:nvPicPr>
            <p:cNvPr id="8" name="7 Imagen" descr="EXPORT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44" y="414901"/>
              <a:ext cx="3502675" cy="290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8 Imagen" descr="EXPORT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43" y="2787281"/>
              <a:ext cx="1043843" cy="86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6 Imagen" descr="EXPORT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863" y="2836964"/>
              <a:ext cx="1020647" cy="76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9 Imagen" descr="EXPORT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94" y="2824543"/>
              <a:ext cx="985852" cy="8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20 Imagen" descr="LOGOS MINEC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662613"/>
            <a:ext cx="1444625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5864225"/>
            <a:ext cx="196215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/>
          </p:cNvSpPr>
          <p:nvPr/>
        </p:nvSpPr>
        <p:spPr bwMode="auto">
          <a:xfrm>
            <a:off x="4500563" y="1052513"/>
            <a:ext cx="44989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SV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Ministerio de Economía</a:t>
            </a:r>
          </a:p>
          <a:p>
            <a:pPr algn="ctr">
              <a:defRPr/>
            </a:pPr>
            <a:endParaRPr lang="es-SV" sz="2800" i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s-SV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SV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SV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br>
              <a:rPr lang="es-SV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SV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Fondo de Desarrollo Productivo - FONDEPRO</a:t>
            </a:r>
            <a:r>
              <a:rPr lang="es-SV" sz="2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SV" sz="2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CL" sz="2000" b="1" dirty="0">
                <a:latin typeface="+mj-lt"/>
                <a:ea typeface="+mj-ea"/>
                <a:cs typeface="+mj-cs"/>
              </a:rPr>
              <a:t/>
            </a:r>
            <a:br>
              <a:rPr lang="es-CL" sz="2000" b="1" dirty="0">
                <a:latin typeface="+mj-lt"/>
                <a:ea typeface="+mj-ea"/>
                <a:cs typeface="+mj-cs"/>
              </a:rPr>
            </a:br>
            <a:endParaRPr lang="es-ES" sz="20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7" name="1 Título"/>
          <p:cNvSpPr>
            <a:spLocks/>
          </p:cNvSpPr>
          <p:nvPr/>
        </p:nvSpPr>
        <p:spPr bwMode="auto">
          <a:xfrm>
            <a:off x="5003800" y="6092825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SV" altLang="es-US" sz="1400" b="1" i="1">
                <a:solidFill>
                  <a:srgbClr val="E46C0A"/>
                </a:solidFill>
                <a:latin typeface="Calibri" panose="020F0502020204030204" pitchFamily="34" charset="0"/>
              </a:rPr>
              <a:t>Presentación preparada para evento Competitividad del Turismo Rural Comunitario – 18/05/2012</a:t>
            </a:r>
            <a:endParaRPr lang="es-ES" altLang="es-US" sz="1000" b="1" i="1">
              <a:solidFill>
                <a:srgbClr val="E46C0A"/>
              </a:solidFill>
              <a:latin typeface="Calibri" panose="020F0502020204030204" pitchFamily="34" charset="0"/>
            </a:endParaRP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4643438" y="3860800"/>
            <a:ext cx="4248150" cy="5540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US" sz="1500" i="1">
                <a:solidFill>
                  <a:schemeClr val="tx2"/>
                </a:solidFill>
                <a:latin typeface="Trebuchet MS" panose="020B0603020202020204" pitchFamily="34" charset="0"/>
              </a:rPr>
              <a:t>Lic. Alejandro Panameño– Coordinador de Promoción</a:t>
            </a:r>
            <a:endParaRPr lang="es-ES" altLang="es-US" sz="1500" i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5129" name="12 Rectángulo"/>
          <p:cNvSpPr>
            <a:spLocks noChangeArrowheads="1"/>
          </p:cNvSpPr>
          <p:nvPr/>
        </p:nvSpPr>
        <p:spPr bwMode="auto">
          <a:xfrm>
            <a:off x="4859338" y="1773238"/>
            <a:ext cx="3889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US" i="1">
                <a:solidFill>
                  <a:srgbClr val="0070C0"/>
                </a:solidFill>
                <a:latin typeface="Calibri" panose="020F0502020204030204" pitchFamily="34" charset="0"/>
              </a:rPr>
              <a:t>“Líneas de apoyo para el sector en el marco de las políticas de desarrollo territorial”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/>
          <a:stretch>
            <a:fillRect/>
          </a:stretch>
        </p:blipFill>
        <p:spPr bwMode="auto">
          <a:xfrm>
            <a:off x="0" y="5795963"/>
            <a:ext cx="9144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EXPORT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688013"/>
            <a:ext cx="1096963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EXPORT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5694363"/>
            <a:ext cx="1481138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 descr="EXPORT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5694363"/>
            <a:ext cx="14747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5" descr="G:\alejandra hernandez\FONDEPRO\logo fondepro\LOGO-FONDEPR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/>
          <a:stretch>
            <a:fillRect/>
          </a:stretch>
        </p:blipFill>
        <p:spPr bwMode="auto">
          <a:xfrm>
            <a:off x="1214438" y="5786438"/>
            <a:ext cx="24384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274638"/>
            <a:ext cx="7286625" cy="511175"/>
          </a:xfrm>
        </p:spPr>
        <p:txBody>
          <a:bodyPr/>
          <a:lstStyle/>
          <a:p>
            <a:pPr marL="838200" indent="-838200" eaLnBrk="1" hangingPunct="1"/>
            <a:r>
              <a:rPr lang="es-ES" altLang="es-US" sz="3200" smtClean="0">
                <a:solidFill>
                  <a:schemeClr val="bg1"/>
                </a:solidFill>
              </a:rPr>
              <a:t>Contáctenos</a:t>
            </a:r>
          </a:p>
        </p:txBody>
      </p:sp>
      <p:sp>
        <p:nvSpPr>
          <p:cNvPr id="12297" name="1 Rectángulo"/>
          <p:cNvSpPr>
            <a:spLocks noChangeArrowheads="1"/>
          </p:cNvSpPr>
          <p:nvPr/>
        </p:nvSpPr>
        <p:spPr bwMode="auto">
          <a:xfrm>
            <a:off x="2124075" y="3943350"/>
            <a:ext cx="50942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 sz="2400" b="1">
                <a:solidFill>
                  <a:srgbClr val="FF9900"/>
                </a:solidFill>
                <a:latin typeface="Calibri" panose="020F0502020204030204" pitchFamily="34" charset="0"/>
              </a:rPr>
              <a:t>Dirección: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>
                <a:latin typeface="Calibri" panose="020F0502020204030204" pitchFamily="34" charset="0"/>
              </a:rPr>
              <a:t>Alameda Juan Pablo II y Calle Guadalupe,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>
                <a:latin typeface="Calibri" panose="020F0502020204030204" pitchFamily="34" charset="0"/>
              </a:rPr>
              <a:t> Centro de Gobierno, Edificio C-1, Segundo Nivel.</a:t>
            </a:r>
          </a:p>
          <a:p>
            <a:pPr algn="ctr" eaLnBrk="1" hangingPunct="1">
              <a:lnSpc>
                <a:spcPct val="80000"/>
              </a:lnSpc>
            </a:pPr>
            <a:endParaRPr lang="es-SV" altLang="es-US" sz="24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SV" altLang="es-US" sz="2400" b="1">
                <a:solidFill>
                  <a:srgbClr val="FF9900"/>
                </a:solidFill>
                <a:latin typeface="Calibri" panose="020F0502020204030204" pitchFamily="34" charset="0"/>
              </a:rPr>
              <a:t>Teléfonos: </a:t>
            </a:r>
            <a:r>
              <a:rPr lang="es-SV" altLang="es-US">
                <a:latin typeface="Calibri" panose="020F0502020204030204" pitchFamily="34" charset="0"/>
              </a:rPr>
              <a:t>2247-5871</a:t>
            </a:r>
            <a:endParaRPr lang="es-SV" altLang="es-US" sz="2400" b="1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SV" altLang="es-US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12298" name="8 CuadroTexto"/>
          <p:cNvSpPr txBox="1">
            <a:spLocks noChangeArrowheads="1"/>
          </p:cNvSpPr>
          <p:nvPr/>
        </p:nvSpPr>
        <p:spPr bwMode="auto">
          <a:xfrm>
            <a:off x="1285875" y="3049588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US" sz="2000">
                <a:solidFill>
                  <a:srgbClr val="FF9900"/>
                </a:solidFill>
                <a:latin typeface="Calibri" panose="020F0502020204030204" pitchFamily="34" charset="0"/>
                <a:hlinkClick r:id="rId8"/>
              </a:rPr>
              <a:t>fondepro@minec.gob.sv</a:t>
            </a:r>
          </a:p>
          <a:p>
            <a:pPr algn="ctr" eaLnBrk="1" hangingPunct="1"/>
            <a:r>
              <a:rPr lang="es-MX" altLang="es-US" sz="2000">
                <a:solidFill>
                  <a:srgbClr val="FF9900"/>
                </a:solidFill>
                <a:latin typeface="Calibri" panose="020F0502020204030204" pitchFamily="34" charset="0"/>
                <a:hlinkClick r:id="rId8"/>
              </a:rPr>
              <a:t>www.fondepro.gob.sv</a:t>
            </a:r>
            <a:endParaRPr lang="es-MX" altLang="es-US" sz="200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12299" name="1 Rectángulo"/>
          <p:cNvSpPr>
            <a:spLocks noChangeArrowheads="1"/>
          </p:cNvSpPr>
          <p:nvPr/>
        </p:nvSpPr>
        <p:spPr bwMode="auto">
          <a:xfrm>
            <a:off x="2124075" y="1268413"/>
            <a:ext cx="5094288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 i="1">
                <a:latin typeface="Calibri" panose="020F0502020204030204" pitchFamily="34" charset="0"/>
              </a:rPr>
              <a:t>Alejandro Panameño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 i="1">
                <a:latin typeface="Calibri" panose="020F0502020204030204" pitchFamily="34" charset="0"/>
              </a:rPr>
              <a:t>Coordinador de Promoción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 i="1">
                <a:latin typeface="Calibri" panose="020F0502020204030204" pitchFamily="34" charset="0"/>
              </a:rPr>
              <a:t>FONDEPRO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 b="1">
                <a:solidFill>
                  <a:srgbClr val="0070C0"/>
                </a:solidFill>
                <a:latin typeface="Calibri" panose="020F0502020204030204" pitchFamily="34" charset="0"/>
              </a:rPr>
              <a:t>apanameno@minec.gob.sv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SV" altLang="es-US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SV" altLang="es-US">
                <a:latin typeface="Calibri" panose="020F0502020204030204" pitchFamily="34" charset="0"/>
              </a:rPr>
              <a:t>2247-5636</a:t>
            </a:r>
            <a:endParaRPr lang="es-SV" altLang="es-US" sz="140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SV" altLang="es-US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11 Grupo"/>
          <p:cNvGrpSpPr>
            <a:grpSpLocks/>
          </p:cNvGrpSpPr>
          <p:nvPr/>
        </p:nvGrpSpPr>
        <p:grpSpPr bwMode="auto">
          <a:xfrm>
            <a:off x="0" y="5795963"/>
            <a:ext cx="9144000" cy="919162"/>
            <a:chOff x="0" y="5796699"/>
            <a:chExt cx="9144000" cy="918449"/>
          </a:xfrm>
        </p:grpSpPr>
        <p:pic>
          <p:nvPicPr>
            <p:cNvPr id="615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"/>
            <a:stretch>
              <a:fillRect/>
            </a:stretch>
          </p:blipFill>
          <p:spPr bwMode="auto">
            <a:xfrm>
              <a:off x="0" y="5796699"/>
              <a:ext cx="9144000" cy="9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5" descr="G:\alejandra hernandez\FONDEPRO\logo fondepro\LOGO-FONDEPR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856451"/>
              <a:ext cx="2127727" cy="78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orma libre"/>
          <p:cNvSpPr/>
          <p:nvPr/>
        </p:nvSpPr>
        <p:spPr>
          <a:xfrm>
            <a:off x="323850" y="1268413"/>
            <a:ext cx="4608513" cy="720725"/>
          </a:xfrm>
          <a:custGeom>
            <a:avLst/>
            <a:gdLst>
              <a:gd name="connsiteX0" fmla="*/ 0 w 4939748"/>
              <a:gd name="connsiteY0" fmla="*/ 167283 h 1003680"/>
              <a:gd name="connsiteX1" fmla="*/ 48996 w 4939748"/>
              <a:gd name="connsiteY1" fmla="*/ 48996 h 1003680"/>
              <a:gd name="connsiteX2" fmla="*/ 167283 w 4939748"/>
              <a:gd name="connsiteY2" fmla="*/ 0 h 1003680"/>
              <a:gd name="connsiteX3" fmla="*/ 4772465 w 4939748"/>
              <a:gd name="connsiteY3" fmla="*/ 0 h 1003680"/>
              <a:gd name="connsiteX4" fmla="*/ 4890752 w 4939748"/>
              <a:gd name="connsiteY4" fmla="*/ 48996 h 1003680"/>
              <a:gd name="connsiteX5" fmla="*/ 4939748 w 4939748"/>
              <a:gd name="connsiteY5" fmla="*/ 167283 h 1003680"/>
              <a:gd name="connsiteX6" fmla="*/ 4939748 w 4939748"/>
              <a:gd name="connsiteY6" fmla="*/ 836397 h 1003680"/>
              <a:gd name="connsiteX7" fmla="*/ 4890752 w 4939748"/>
              <a:gd name="connsiteY7" fmla="*/ 954684 h 1003680"/>
              <a:gd name="connsiteX8" fmla="*/ 4772465 w 4939748"/>
              <a:gd name="connsiteY8" fmla="*/ 1003680 h 1003680"/>
              <a:gd name="connsiteX9" fmla="*/ 167283 w 4939748"/>
              <a:gd name="connsiteY9" fmla="*/ 1003680 h 1003680"/>
              <a:gd name="connsiteX10" fmla="*/ 48996 w 4939748"/>
              <a:gd name="connsiteY10" fmla="*/ 954684 h 1003680"/>
              <a:gd name="connsiteX11" fmla="*/ 0 w 4939748"/>
              <a:gd name="connsiteY11" fmla="*/ 836397 h 1003680"/>
              <a:gd name="connsiteX12" fmla="*/ 0 w 4939748"/>
              <a:gd name="connsiteY12" fmla="*/ 167283 h 10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9748" h="1003680">
                <a:moveTo>
                  <a:pt x="0" y="167283"/>
                </a:moveTo>
                <a:cubicBezTo>
                  <a:pt x="0" y="122917"/>
                  <a:pt x="17625" y="80368"/>
                  <a:pt x="48996" y="48996"/>
                </a:cubicBezTo>
                <a:cubicBezTo>
                  <a:pt x="80368" y="17624"/>
                  <a:pt x="122917" y="0"/>
                  <a:pt x="167283" y="0"/>
                </a:cubicBezTo>
                <a:lnTo>
                  <a:pt x="4772465" y="0"/>
                </a:lnTo>
                <a:cubicBezTo>
                  <a:pt x="4816831" y="0"/>
                  <a:pt x="4859380" y="17625"/>
                  <a:pt x="4890752" y="48996"/>
                </a:cubicBezTo>
                <a:cubicBezTo>
                  <a:pt x="4922124" y="80368"/>
                  <a:pt x="4939748" y="122917"/>
                  <a:pt x="4939748" y="167283"/>
                </a:cubicBezTo>
                <a:lnTo>
                  <a:pt x="4939748" y="836397"/>
                </a:lnTo>
                <a:cubicBezTo>
                  <a:pt x="4939748" y="880763"/>
                  <a:pt x="4922124" y="923312"/>
                  <a:pt x="4890752" y="954684"/>
                </a:cubicBezTo>
                <a:cubicBezTo>
                  <a:pt x="4859380" y="986056"/>
                  <a:pt x="4816831" y="1003680"/>
                  <a:pt x="4772465" y="1003680"/>
                </a:cubicBezTo>
                <a:lnTo>
                  <a:pt x="167283" y="1003680"/>
                </a:lnTo>
                <a:cubicBezTo>
                  <a:pt x="122917" y="1003680"/>
                  <a:pt x="80368" y="986056"/>
                  <a:pt x="48996" y="954684"/>
                </a:cubicBezTo>
                <a:cubicBezTo>
                  <a:pt x="17624" y="923312"/>
                  <a:pt x="0" y="880763"/>
                  <a:pt x="0" y="836397"/>
                </a:cubicBezTo>
                <a:lnTo>
                  <a:pt x="0" y="167283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35707" tIns="48996" rIns="235707" bIns="48996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SV" sz="1500" i="1" dirty="0"/>
              <a:t>“Se alcanza el éxito convirtiendo cada paso en una meta y cada meta en un paso” – C.C. </a:t>
            </a:r>
            <a:r>
              <a:rPr lang="es-SV" sz="1500" i="1" dirty="0" err="1"/>
              <a:t>Cortéz</a:t>
            </a:r>
            <a:endParaRPr lang="es-SV" sz="15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31763" y="2776538"/>
            <a:ext cx="3071812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Para la etapa de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Formulación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contamos con: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VENTANILLA ELECTRÓNICA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e-Gobierno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Servicio disponible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24 horas del día,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los 365 días del año.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508625" y="1844675"/>
            <a:ext cx="3527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2400" b="1" dirty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www.fondepro.gob.sv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 b="-76"/>
          <a:stretch>
            <a:fillRect/>
          </a:stretch>
        </p:blipFill>
        <p:spPr bwMode="auto">
          <a:xfrm>
            <a:off x="3419475" y="2349500"/>
            <a:ext cx="55086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Elipse"/>
          <p:cNvSpPr/>
          <p:nvPr/>
        </p:nvSpPr>
        <p:spPr>
          <a:xfrm>
            <a:off x="6948488" y="3644900"/>
            <a:ext cx="1295400" cy="431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SV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1403350" y="215900"/>
            <a:ext cx="4392613" cy="549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sz="24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Orientación de servicio al cliente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1 Grupo"/>
          <p:cNvGrpSpPr>
            <a:grpSpLocks/>
          </p:cNvGrpSpPr>
          <p:nvPr/>
        </p:nvGrpSpPr>
        <p:grpSpPr bwMode="auto">
          <a:xfrm>
            <a:off x="0" y="5949950"/>
            <a:ext cx="9144000" cy="863600"/>
            <a:chOff x="0" y="5796699"/>
            <a:chExt cx="9144000" cy="918449"/>
          </a:xfrm>
        </p:grpSpPr>
        <p:pic>
          <p:nvPicPr>
            <p:cNvPr id="717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"/>
            <a:stretch>
              <a:fillRect/>
            </a:stretch>
          </p:blipFill>
          <p:spPr bwMode="auto">
            <a:xfrm>
              <a:off x="0" y="5796699"/>
              <a:ext cx="9144000" cy="9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5" descr="G:\alejandra hernandez\FONDEPRO\logo fondepro\LOGO-FONDEPR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856451"/>
              <a:ext cx="2127727" cy="78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1 Título"/>
          <p:cNvSpPr>
            <a:spLocks/>
          </p:cNvSpPr>
          <p:nvPr/>
        </p:nvSpPr>
        <p:spPr bwMode="auto">
          <a:xfrm>
            <a:off x="1403350" y="115888"/>
            <a:ext cx="7740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US" sz="2400" b="1" i="1">
                <a:solidFill>
                  <a:schemeClr val="bg1"/>
                </a:solidFill>
                <a:latin typeface="Calibri" panose="020F0502020204030204" pitchFamily="34" charset="0"/>
              </a:rPr>
              <a:t>¿Qué es el Fondo, su objetivo y qué ofrecemos?</a:t>
            </a:r>
            <a:endParaRPr lang="es-CL" altLang="es-US" sz="2400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1835150" y="1128713"/>
            <a:ext cx="7200900" cy="1004887"/>
          </a:xfrm>
          <a:custGeom>
            <a:avLst/>
            <a:gdLst>
              <a:gd name="connsiteX0" fmla="*/ 0 w 6324261"/>
              <a:gd name="connsiteY0" fmla="*/ 167283 h 1003680"/>
              <a:gd name="connsiteX1" fmla="*/ 48996 w 6324261"/>
              <a:gd name="connsiteY1" fmla="*/ 48996 h 1003680"/>
              <a:gd name="connsiteX2" fmla="*/ 167283 w 6324261"/>
              <a:gd name="connsiteY2" fmla="*/ 0 h 1003680"/>
              <a:gd name="connsiteX3" fmla="*/ 6156978 w 6324261"/>
              <a:gd name="connsiteY3" fmla="*/ 0 h 1003680"/>
              <a:gd name="connsiteX4" fmla="*/ 6275265 w 6324261"/>
              <a:gd name="connsiteY4" fmla="*/ 48996 h 1003680"/>
              <a:gd name="connsiteX5" fmla="*/ 6324261 w 6324261"/>
              <a:gd name="connsiteY5" fmla="*/ 167283 h 1003680"/>
              <a:gd name="connsiteX6" fmla="*/ 6324261 w 6324261"/>
              <a:gd name="connsiteY6" fmla="*/ 836397 h 1003680"/>
              <a:gd name="connsiteX7" fmla="*/ 6275265 w 6324261"/>
              <a:gd name="connsiteY7" fmla="*/ 954684 h 1003680"/>
              <a:gd name="connsiteX8" fmla="*/ 6156978 w 6324261"/>
              <a:gd name="connsiteY8" fmla="*/ 1003680 h 1003680"/>
              <a:gd name="connsiteX9" fmla="*/ 167283 w 6324261"/>
              <a:gd name="connsiteY9" fmla="*/ 1003680 h 1003680"/>
              <a:gd name="connsiteX10" fmla="*/ 48996 w 6324261"/>
              <a:gd name="connsiteY10" fmla="*/ 954684 h 1003680"/>
              <a:gd name="connsiteX11" fmla="*/ 0 w 6324261"/>
              <a:gd name="connsiteY11" fmla="*/ 836397 h 1003680"/>
              <a:gd name="connsiteX12" fmla="*/ 0 w 6324261"/>
              <a:gd name="connsiteY12" fmla="*/ 167283 h 10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24261" h="1003680">
                <a:moveTo>
                  <a:pt x="0" y="167283"/>
                </a:moveTo>
                <a:cubicBezTo>
                  <a:pt x="0" y="122917"/>
                  <a:pt x="17625" y="80368"/>
                  <a:pt x="48996" y="48996"/>
                </a:cubicBezTo>
                <a:cubicBezTo>
                  <a:pt x="80368" y="17624"/>
                  <a:pt x="122917" y="0"/>
                  <a:pt x="167283" y="0"/>
                </a:cubicBezTo>
                <a:lnTo>
                  <a:pt x="6156978" y="0"/>
                </a:lnTo>
                <a:cubicBezTo>
                  <a:pt x="6201344" y="0"/>
                  <a:pt x="6243893" y="17625"/>
                  <a:pt x="6275265" y="48996"/>
                </a:cubicBezTo>
                <a:cubicBezTo>
                  <a:pt x="6306637" y="80368"/>
                  <a:pt x="6324261" y="122917"/>
                  <a:pt x="6324261" y="167283"/>
                </a:cubicBezTo>
                <a:lnTo>
                  <a:pt x="6324261" y="836397"/>
                </a:lnTo>
                <a:cubicBezTo>
                  <a:pt x="6324261" y="880763"/>
                  <a:pt x="6306637" y="923312"/>
                  <a:pt x="6275265" y="954684"/>
                </a:cubicBezTo>
                <a:cubicBezTo>
                  <a:pt x="6243893" y="986056"/>
                  <a:pt x="6201344" y="1003680"/>
                  <a:pt x="6156978" y="1003680"/>
                </a:cubicBezTo>
                <a:lnTo>
                  <a:pt x="167283" y="1003680"/>
                </a:lnTo>
                <a:cubicBezTo>
                  <a:pt x="122917" y="1003680"/>
                  <a:pt x="80368" y="986056"/>
                  <a:pt x="48996" y="954684"/>
                </a:cubicBezTo>
                <a:cubicBezTo>
                  <a:pt x="17624" y="923312"/>
                  <a:pt x="0" y="880763"/>
                  <a:pt x="0" y="836397"/>
                </a:cubicBezTo>
                <a:lnTo>
                  <a:pt x="0" y="1672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5707" tIns="48996" rIns="235707" bIns="48996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500" dirty="0"/>
              <a:t>El FONDEPRO es un fondo financiero para otorgar </a:t>
            </a:r>
            <a:r>
              <a:rPr lang="es-ES" sz="1500" b="1" i="1" u="sng" dirty="0"/>
              <a:t>cofinanciamiento parcial no reembolsable</a:t>
            </a:r>
            <a:r>
              <a:rPr lang="es-ES" sz="1500" i="1" dirty="0"/>
              <a:t>, </a:t>
            </a:r>
            <a:r>
              <a:rPr lang="es-ES" sz="1500" dirty="0"/>
              <a:t>para mejorar la competitividad y generar impacto económico al interior de las empresas.</a:t>
            </a:r>
            <a:endParaRPr lang="es-SV" sz="1500" dirty="0"/>
          </a:p>
        </p:txBody>
      </p:sp>
      <p:sp>
        <p:nvSpPr>
          <p:cNvPr id="21" name="20 Forma libre"/>
          <p:cNvSpPr/>
          <p:nvPr/>
        </p:nvSpPr>
        <p:spPr>
          <a:xfrm>
            <a:off x="179388" y="2276475"/>
            <a:ext cx="4897437" cy="936625"/>
          </a:xfrm>
          <a:custGeom>
            <a:avLst/>
            <a:gdLst>
              <a:gd name="connsiteX0" fmla="*/ 0 w 4939748"/>
              <a:gd name="connsiteY0" fmla="*/ 167283 h 1003680"/>
              <a:gd name="connsiteX1" fmla="*/ 48996 w 4939748"/>
              <a:gd name="connsiteY1" fmla="*/ 48996 h 1003680"/>
              <a:gd name="connsiteX2" fmla="*/ 167283 w 4939748"/>
              <a:gd name="connsiteY2" fmla="*/ 0 h 1003680"/>
              <a:gd name="connsiteX3" fmla="*/ 4772465 w 4939748"/>
              <a:gd name="connsiteY3" fmla="*/ 0 h 1003680"/>
              <a:gd name="connsiteX4" fmla="*/ 4890752 w 4939748"/>
              <a:gd name="connsiteY4" fmla="*/ 48996 h 1003680"/>
              <a:gd name="connsiteX5" fmla="*/ 4939748 w 4939748"/>
              <a:gd name="connsiteY5" fmla="*/ 167283 h 1003680"/>
              <a:gd name="connsiteX6" fmla="*/ 4939748 w 4939748"/>
              <a:gd name="connsiteY6" fmla="*/ 836397 h 1003680"/>
              <a:gd name="connsiteX7" fmla="*/ 4890752 w 4939748"/>
              <a:gd name="connsiteY7" fmla="*/ 954684 h 1003680"/>
              <a:gd name="connsiteX8" fmla="*/ 4772465 w 4939748"/>
              <a:gd name="connsiteY8" fmla="*/ 1003680 h 1003680"/>
              <a:gd name="connsiteX9" fmla="*/ 167283 w 4939748"/>
              <a:gd name="connsiteY9" fmla="*/ 1003680 h 1003680"/>
              <a:gd name="connsiteX10" fmla="*/ 48996 w 4939748"/>
              <a:gd name="connsiteY10" fmla="*/ 954684 h 1003680"/>
              <a:gd name="connsiteX11" fmla="*/ 0 w 4939748"/>
              <a:gd name="connsiteY11" fmla="*/ 836397 h 1003680"/>
              <a:gd name="connsiteX12" fmla="*/ 0 w 4939748"/>
              <a:gd name="connsiteY12" fmla="*/ 167283 h 10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9748" h="1003680">
                <a:moveTo>
                  <a:pt x="0" y="167283"/>
                </a:moveTo>
                <a:cubicBezTo>
                  <a:pt x="0" y="122917"/>
                  <a:pt x="17625" y="80368"/>
                  <a:pt x="48996" y="48996"/>
                </a:cubicBezTo>
                <a:cubicBezTo>
                  <a:pt x="80368" y="17624"/>
                  <a:pt x="122917" y="0"/>
                  <a:pt x="167283" y="0"/>
                </a:cubicBezTo>
                <a:lnTo>
                  <a:pt x="4772465" y="0"/>
                </a:lnTo>
                <a:cubicBezTo>
                  <a:pt x="4816831" y="0"/>
                  <a:pt x="4859380" y="17625"/>
                  <a:pt x="4890752" y="48996"/>
                </a:cubicBezTo>
                <a:cubicBezTo>
                  <a:pt x="4922124" y="80368"/>
                  <a:pt x="4939748" y="122917"/>
                  <a:pt x="4939748" y="167283"/>
                </a:cubicBezTo>
                <a:lnTo>
                  <a:pt x="4939748" y="836397"/>
                </a:lnTo>
                <a:cubicBezTo>
                  <a:pt x="4939748" y="880763"/>
                  <a:pt x="4922124" y="923312"/>
                  <a:pt x="4890752" y="954684"/>
                </a:cubicBezTo>
                <a:cubicBezTo>
                  <a:pt x="4859380" y="986056"/>
                  <a:pt x="4816831" y="1003680"/>
                  <a:pt x="4772465" y="1003680"/>
                </a:cubicBezTo>
                <a:lnTo>
                  <a:pt x="167283" y="1003680"/>
                </a:lnTo>
                <a:cubicBezTo>
                  <a:pt x="122917" y="1003680"/>
                  <a:pt x="80368" y="986056"/>
                  <a:pt x="48996" y="954684"/>
                </a:cubicBezTo>
                <a:cubicBezTo>
                  <a:pt x="17624" y="923312"/>
                  <a:pt x="0" y="880763"/>
                  <a:pt x="0" y="836397"/>
                </a:cubicBezTo>
                <a:lnTo>
                  <a:pt x="0" y="1672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lIns="235707" tIns="48996" rIns="235707" bIns="48996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500" b="1" i="1" dirty="0"/>
              <a:t>Cofinanciamiento </a:t>
            </a:r>
            <a:r>
              <a:rPr lang="es-ES" sz="1500" b="1" dirty="0"/>
              <a:t>=</a:t>
            </a:r>
            <a:r>
              <a:rPr lang="es-ES" sz="1500" dirty="0"/>
              <a:t> es decir, el fondo hace un aporte financiero parcial para que la MIPYME desarrolle su iniciativa, el aporte restante lo hace el empresario.</a:t>
            </a:r>
            <a:endParaRPr lang="es-SV" sz="1500" dirty="0"/>
          </a:p>
        </p:txBody>
      </p:sp>
      <p:sp>
        <p:nvSpPr>
          <p:cNvPr id="23" name="22 Forma libre"/>
          <p:cNvSpPr/>
          <p:nvPr/>
        </p:nvSpPr>
        <p:spPr>
          <a:xfrm>
            <a:off x="3995738" y="3429000"/>
            <a:ext cx="4897437" cy="1079500"/>
          </a:xfrm>
          <a:custGeom>
            <a:avLst/>
            <a:gdLst>
              <a:gd name="connsiteX0" fmla="*/ 0 w 4939748"/>
              <a:gd name="connsiteY0" fmla="*/ 167283 h 1003680"/>
              <a:gd name="connsiteX1" fmla="*/ 48996 w 4939748"/>
              <a:gd name="connsiteY1" fmla="*/ 48996 h 1003680"/>
              <a:gd name="connsiteX2" fmla="*/ 167283 w 4939748"/>
              <a:gd name="connsiteY2" fmla="*/ 0 h 1003680"/>
              <a:gd name="connsiteX3" fmla="*/ 4772465 w 4939748"/>
              <a:gd name="connsiteY3" fmla="*/ 0 h 1003680"/>
              <a:gd name="connsiteX4" fmla="*/ 4890752 w 4939748"/>
              <a:gd name="connsiteY4" fmla="*/ 48996 h 1003680"/>
              <a:gd name="connsiteX5" fmla="*/ 4939748 w 4939748"/>
              <a:gd name="connsiteY5" fmla="*/ 167283 h 1003680"/>
              <a:gd name="connsiteX6" fmla="*/ 4939748 w 4939748"/>
              <a:gd name="connsiteY6" fmla="*/ 836397 h 1003680"/>
              <a:gd name="connsiteX7" fmla="*/ 4890752 w 4939748"/>
              <a:gd name="connsiteY7" fmla="*/ 954684 h 1003680"/>
              <a:gd name="connsiteX8" fmla="*/ 4772465 w 4939748"/>
              <a:gd name="connsiteY8" fmla="*/ 1003680 h 1003680"/>
              <a:gd name="connsiteX9" fmla="*/ 167283 w 4939748"/>
              <a:gd name="connsiteY9" fmla="*/ 1003680 h 1003680"/>
              <a:gd name="connsiteX10" fmla="*/ 48996 w 4939748"/>
              <a:gd name="connsiteY10" fmla="*/ 954684 h 1003680"/>
              <a:gd name="connsiteX11" fmla="*/ 0 w 4939748"/>
              <a:gd name="connsiteY11" fmla="*/ 836397 h 1003680"/>
              <a:gd name="connsiteX12" fmla="*/ 0 w 4939748"/>
              <a:gd name="connsiteY12" fmla="*/ 167283 h 10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9748" h="1003680">
                <a:moveTo>
                  <a:pt x="0" y="167283"/>
                </a:moveTo>
                <a:cubicBezTo>
                  <a:pt x="0" y="122917"/>
                  <a:pt x="17625" y="80368"/>
                  <a:pt x="48996" y="48996"/>
                </a:cubicBezTo>
                <a:cubicBezTo>
                  <a:pt x="80368" y="17624"/>
                  <a:pt x="122917" y="0"/>
                  <a:pt x="167283" y="0"/>
                </a:cubicBezTo>
                <a:lnTo>
                  <a:pt x="4772465" y="0"/>
                </a:lnTo>
                <a:cubicBezTo>
                  <a:pt x="4816831" y="0"/>
                  <a:pt x="4859380" y="17625"/>
                  <a:pt x="4890752" y="48996"/>
                </a:cubicBezTo>
                <a:cubicBezTo>
                  <a:pt x="4922124" y="80368"/>
                  <a:pt x="4939748" y="122917"/>
                  <a:pt x="4939748" y="167283"/>
                </a:cubicBezTo>
                <a:lnTo>
                  <a:pt x="4939748" y="836397"/>
                </a:lnTo>
                <a:cubicBezTo>
                  <a:pt x="4939748" y="880763"/>
                  <a:pt x="4922124" y="923312"/>
                  <a:pt x="4890752" y="954684"/>
                </a:cubicBezTo>
                <a:cubicBezTo>
                  <a:pt x="4859380" y="986056"/>
                  <a:pt x="4816831" y="1003680"/>
                  <a:pt x="4772465" y="1003680"/>
                </a:cubicBezTo>
                <a:lnTo>
                  <a:pt x="167283" y="1003680"/>
                </a:lnTo>
                <a:cubicBezTo>
                  <a:pt x="122917" y="1003680"/>
                  <a:pt x="80368" y="986056"/>
                  <a:pt x="48996" y="954684"/>
                </a:cubicBezTo>
                <a:cubicBezTo>
                  <a:pt x="17624" y="923312"/>
                  <a:pt x="0" y="880763"/>
                  <a:pt x="0" y="836397"/>
                </a:cubicBezTo>
                <a:lnTo>
                  <a:pt x="0" y="1672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lIns="235707" tIns="48996" rIns="235707" bIns="48996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500" b="1" i="1" dirty="0">
                <a:solidFill>
                  <a:schemeClr val="bg1"/>
                </a:solidFill>
              </a:rPr>
              <a:t>No reembolsable </a:t>
            </a:r>
            <a:r>
              <a:rPr lang="es-ES" sz="1500" b="1" dirty="0">
                <a:solidFill>
                  <a:schemeClr val="bg1"/>
                </a:solidFill>
              </a:rPr>
              <a:t>=</a:t>
            </a:r>
            <a:r>
              <a:rPr lang="es-ES" sz="1500" dirty="0">
                <a:solidFill>
                  <a:schemeClr val="bg1"/>
                </a:solidFill>
              </a:rPr>
              <a:t> ya que no es un crédito, pues no se retorna monetariamente, a cambio se solicita únicamente a nuestro beneficiario, la </a:t>
            </a:r>
            <a:r>
              <a:rPr lang="es-ES" sz="1500" b="1" i="1" dirty="0">
                <a:solidFill>
                  <a:schemeClr val="bg1"/>
                </a:solidFill>
              </a:rPr>
              <a:t>generación de impacto económico.</a:t>
            </a:r>
            <a:endParaRPr lang="es-SV" sz="1500" dirty="0">
              <a:solidFill>
                <a:schemeClr val="bg1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339975" y="5180013"/>
            <a:ext cx="68040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i="1" dirty="0">
                <a:latin typeface="+mn-lt"/>
                <a:ea typeface="Calibri" pitchFamily="34" charset="0"/>
              </a:rPr>
              <a:t>Objetivo general: </a:t>
            </a:r>
          </a:p>
          <a:p>
            <a:pPr algn="ctr">
              <a:defRPr/>
            </a:pPr>
            <a:r>
              <a:rPr lang="es-ES" sz="2000" dirty="0">
                <a:latin typeface="+mn-lt"/>
                <a:ea typeface="Calibri" pitchFamily="34" charset="0"/>
              </a:rPr>
              <a:t>“Fomentar la </a:t>
            </a:r>
            <a:r>
              <a:rPr lang="es-ES" sz="2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</a:rPr>
              <a:t>competitividad</a:t>
            </a:r>
            <a:r>
              <a:rPr lang="es-ES" sz="2000" dirty="0">
                <a:latin typeface="+mn-lt"/>
                <a:ea typeface="Calibri" pitchFamily="34" charset="0"/>
              </a:rPr>
              <a:t>  de la MIPYME de El Salvador”</a:t>
            </a:r>
            <a:r>
              <a:rPr lang="es-SV" sz="1400" dirty="0">
                <a:latin typeface="+mn-lt"/>
              </a:rPr>
              <a:t> </a:t>
            </a:r>
          </a:p>
        </p:txBody>
      </p:sp>
      <p:pic>
        <p:nvPicPr>
          <p:cNvPr id="25" name="18 Imagen" descr="DSC059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389313"/>
            <a:ext cx="191452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Z:\Erika Promocion FONDEPRO\EVENTOS 2011\103 Filmación testimonial Los quesos de oriente 29sept11\DSC038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144963"/>
            <a:ext cx="1957388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1 Título"/>
          <p:cNvSpPr>
            <a:spLocks/>
          </p:cNvSpPr>
          <p:nvPr/>
        </p:nvSpPr>
        <p:spPr bwMode="auto">
          <a:xfrm>
            <a:off x="1417638" y="115888"/>
            <a:ext cx="73310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US" sz="2700" b="1" i="1">
                <a:solidFill>
                  <a:schemeClr val="bg1"/>
                </a:solidFill>
                <a:latin typeface="Calibri" panose="020F0502020204030204" pitchFamily="34" charset="0"/>
              </a:rPr>
              <a:t>¿Qué  ofrecemos?</a:t>
            </a:r>
          </a:p>
          <a:p>
            <a:pPr eaLnBrk="1" hangingPunct="1"/>
            <a:r>
              <a:rPr lang="es-CL" altLang="es-US" sz="2700" b="1" i="1">
                <a:solidFill>
                  <a:schemeClr val="bg1"/>
                </a:solidFill>
                <a:latin typeface="Calibri" panose="020F0502020204030204" pitchFamily="34" charset="0"/>
              </a:rPr>
              <a:t>Líneas de cofinanciamiento</a:t>
            </a:r>
            <a:endParaRPr lang="es-CL" altLang="es-US" sz="2700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20" name="7 CuadroTexto"/>
          <p:cNvSpPr>
            <a:spLocks noChangeArrowheads="1"/>
          </p:cNvSpPr>
          <p:nvPr/>
        </p:nvSpPr>
        <p:spPr bwMode="auto">
          <a:xfrm>
            <a:off x="250825" y="1412875"/>
            <a:ext cx="8426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MX" sz="1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Calidad y Productividad: </a:t>
            </a:r>
            <a:r>
              <a:rPr lang="es-MX" sz="1600" dirty="0">
                <a:latin typeface="Calibri" pitchFamily="34" charset="0"/>
                <a:cs typeface="Arial" charset="0"/>
              </a:rPr>
              <a:t>apoyo </a:t>
            </a:r>
            <a:r>
              <a:rPr lang="es-SV" sz="1600" dirty="0">
                <a:latin typeface="Calibri" pitchFamily="34" charset="0"/>
                <a:cs typeface="Arial" charset="0"/>
              </a:rPr>
              <a:t>a través de la contratación de consultorías especializadas orientadas a la incorporación de sistemas o estándares de gestión reconocidos y/o exigidos en su mercado y mejora de procesos de producción.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SV" sz="800" dirty="0">
              <a:latin typeface="Calibri" pitchFamily="34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SV" sz="1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Producción más limpia: </a:t>
            </a:r>
            <a:r>
              <a:rPr lang="es-SV" sz="1600" dirty="0">
                <a:latin typeface="Calibri" pitchFamily="34" charset="0"/>
                <a:cs typeface="Arial" charset="0"/>
              </a:rPr>
              <a:t>en </a:t>
            </a:r>
            <a:r>
              <a:rPr lang="es-SV" sz="1600" u="sng" dirty="0">
                <a:latin typeface="Calibri" pitchFamily="34" charset="0"/>
                <a:cs typeface="Arial" charset="0"/>
              </a:rPr>
              <a:t>eficiencia energética</a:t>
            </a:r>
            <a:r>
              <a:rPr lang="es-SV" sz="1600" dirty="0">
                <a:latin typeface="Calibri" pitchFamily="34" charset="0"/>
                <a:cs typeface="Arial" charset="0"/>
              </a:rPr>
              <a:t>, apoyo para la implementación de proyectos que aumenten la eficiencia en el uso de la energía en sus procesos productivos y en </a:t>
            </a:r>
            <a:r>
              <a:rPr lang="es-SV" sz="1600" u="sng" dirty="0">
                <a:latin typeface="Calibri" pitchFamily="34" charset="0"/>
                <a:cs typeface="Arial" charset="0"/>
              </a:rPr>
              <a:t>medio ambiente</a:t>
            </a:r>
            <a:r>
              <a:rPr lang="es-SV" sz="1600" dirty="0">
                <a:latin typeface="Calibri" pitchFamily="34" charset="0"/>
                <a:cs typeface="Arial" charset="0"/>
              </a:rPr>
              <a:t>, apoyos para el manejo de residuos sólidos a la totalidad de la población: recolección, transporte, almacenamiento y exportación</a:t>
            </a:r>
            <a:endParaRPr lang="es-MX" sz="1600" dirty="0">
              <a:latin typeface="Calibri" pitchFamily="34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MX" sz="800" dirty="0">
              <a:latin typeface="Calibri" pitchFamily="34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MX" sz="1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Innovación y Tecnología: </a:t>
            </a:r>
            <a:r>
              <a:rPr lang="es-MX" sz="1600" dirty="0">
                <a:latin typeface="Calibri" pitchFamily="34" charset="0"/>
                <a:cs typeface="Arial" charset="0"/>
              </a:rPr>
              <a:t>Innovación en procesos productivos, en productos o servicios, que permita incorporar nuevos conocimientos/tecnologías de investigación, gestión o producción. 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MX" sz="800" dirty="0">
              <a:latin typeface="Calibri" pitchFamily="34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SV" sz="1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Cadenas Productivas con enfoque de valor y Asociatividad: </a:t>
            </a:r>
            <a:r>
              <a:rPr lang="es-SV" sz="1600" dirty="0">
                <a:latin typeface="Calibri" pitchFamily="34" charset="0"/>
                <a:cs typeface="Arial" charset="0"/>
              </a:rPr>
              <a:t>Iniciativas orientadas a la conformación de grupos asociativos, desarrollo de proveedores y fortalecimiento de cadenas productivas.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SV" sz="800" dirty="0">
              <a:latin typeface="Calibri" pitchFamily="34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MX" sz="1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Desarrollo de Mercado: </a:t>
            </a:r>
            <a:r>
              <a:rPr lang="es-MX" sz="1600" dirty="0">
                <a:latin typeface="Calibri" pitchFamily="34" charset="0"/>
                <a:cs typeface="Arial" charset="0"/>
              </a:rPr>
              <a:t>Iniciativas que tengan por objetivo la prospección, penetración y consolidación de mercados en el exterior.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s-MX" sz="800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1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Emprendimiento Dinámico: </a:t>
            </a:r>
            <a:r>
              <a:rPr lang="es-MX" sz="1600" dirty="0">
                <a:latin typeface="Calibri" pitchFamily="34" charset="0"/>
                <a:cs typeface="Arial" charset="0"/>
              </a:rPr>
              <a:t>Nuevas empresas, nuevas líneas de producción o servicios enmarcados en un proyecto que posee mérito innovador o diferenciador.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1 Marcador de contenid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50975"/>
            <a:ext cx="9156700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1 Título"/>
          <p:cNvSpPr>
            <a:spLocks/>
          </p:cNvSpPr>
          <p:nvPr/>
        </p:nvSpPr>
        <p:spPr bwMode="auto">
          <a:xfrm>
            <a:off x="1271588" y="115888"/>
            <a:ext cx="73009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US" sz="2200" b="1" i="1">
                <a:solidFill>
                  <a:schemeClr val="bg1"/>
                </a:solidFill>
                <a:latin typeface="Calibri" panose="020F0502020204030204" pitchFamily="34" charset="0"/>
              </a:rPr>
              <a:t>¿Qué  ofrecemos? – con cambios estratégicos de atención</a:t>
            </a:r>
          </a:p>
          <a:p>
            <a:pPr eaLnBrk="1" hangingPunct="1"/>
            <a:r>
              <a:rPr lang="es-CL" altLang="es-US" sz="2200" b="1" i="1">
                <a:solidFill>
                  <a:schemeClr val="bg1"/>
                </a:solidFill>
                <a:latin typeface="Calibri" panose="020F0502020204030204" pitchFamily="34" charset="0"/>
              </a:rPr>
              <a:t>Modalidades de apoyo y porcentaje de cofinanciamiento</a:t>
            </a:r>
          </a:p>
        </p:txBody>
      </p:sp>
      <p:sp>
        <p:nvSpPr>
          <p:cNvPr id="14" name="13 Cerrar llave"/>
          <p:cNvSpPr/>
          <p:nvPr/>
        </p:nvSpPr>
        <p:spPr>
          <a:xfrm rot="5400000">
            <a:off x="2577307" y="2255043"/>
            <a:ext cx="285750" cy="3929063"/>
          </a:xfrm>
          <a:prstGeom prst="rightBrace">
            <a:avLst>
              <a:gd name="adj1" fmla="val 8333"/>
              <a:gd name="adj2" fmla="val 5068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grpSp>
        <p:nvGrpSpPr>
          <p:cNvPr id="16" name="15 Rectángulo redondeado"/>
          <p:cNvGrpSpPr>
            <a:grpSpLocks/>
          </p:cNvGrpSpPr>
          <p:nvPr/>
        </p:nvGrpSpPr>
        <p:grpSpPr bwMode="auto">
          <a:xfrm>
            <a:off x="1773238" y="4541838"/>
            <a:ext cx="1828800" cy="615950"/>
            <a:chOff x="1117" y="2861"/>
            <a:chExt cx="1152" cy="388"/>
          </a:xfrm>
        </p:grpSpPr>
        <p:pic>
          <p:nvPicPr>
            <p:cNvPr id="9222" name="15 Rectángulo redondeado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2861"/>
              <a:ext cx="1152" cy="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172" y="2901"/>
              <a:ext cx="104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SV" altLang="es-US" i="1">
                  <a:solidFill>
                    <a:srgbClr val="FFFFFF"/>
                  </a:solidFill>
                  <a:latin typeface="Calibri" panose="020F0502020204030204" pitchFamily="34" charset="0"/>
                </a:rPr>
                <a:t>Vía Reembolso</a:t>
              </a:r>
            </a:p>
          </p:txBody>
        </p:sp>
      </p:grpSp>
      <p:sp>
        <p:nvSpPr>
          <p:cNvPr id="17" name="16 Cerrar llave"/>
          <p:cNvSpPr/>
          <p:nvPr/>
        </p:nvSpPr>
        <p:spPr>
          <a:xfrm rot="5400000">
            <a:off x="7515226" y="2357437"/>
            <a:ext cx="285750" cy="2428875"/>
          </a:xfrm>
          <a:prstGeom prst="rightBrace">
            <a:avLst>
              <a:gd name="adj1" fmla="val 8333"/>
              <a:gd name="adj2" fmla="val 5068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grpSp>
        <p:nvGrpSpPr>
          <p:cNvPr id="19" name="18 Rectángulo redondeado"/>
          <p:cNvGrpSpPr>
            <a:grpSpLocks/>
          </p:cNvGrpSpPr>
          <p:nvPr/>
        </p:nvGrpSpPr>
        <p:grpSpPr bwMode="auto">
          <a:xfrm>
            <a:off x="6742113" y="3968750"/>
            <a:ext cx="1828800" cy="615950"/>
            <a:chOff x="4247" y="2500"/>
            <a:chExt cx="1152" cy="388"/>
          </a:xfrm>
        </p:grpSpPr>
        <p:pic>
          <p:nvPicPr>
            <p:cNvPr id="9226" name="18 Rectángulo redondeado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" y="2500"/>
              <a:ext cx="1152" cy="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4302" y="2540"/>
              <a:ext cx="104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SV" altLang="es-US" i="1">
                  <a:solidFill>
                    <a:srgbClr val="FFFFFF"/>
                  </a:solidFill>
                  <a:latin typeface="Calibri" panose="020F0502020204030204" pitchFamily="34" charset="0"/>
                </a:rPr>
                <a:t>Vía Anticipo</a:t>
              </a:r>
            </a:p>
          </p:txBody>
        </p:sp>
      </p:grpSp>
      <p:cxnSp>
        <p:nvCxnSpPr>
          <p:cNvPr id="12" name="11 Conector recto"/>
          <p:cNvCxnSpPr/>
          <p:nvPr/>
        </p:nvCxnSpPr>
        <p:spPr>
          <a:xfrm rot="5400000">
            <a:off x="3619500" y="3963988"/>
            <a:ext cx="4929187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5" name="14 Rectángulo redondeado"/>
          <p:cNvGrpSpPr>
            <a:grpSpLocks/>
          </p:cNvGrpSpPr>
          <p:nvPr/>
        </p:nvGrpSpPr>
        <p:grpSpPr bwMode="auto">
          <a:xfrm>
            <a:off x="695325" y="5303838"/>
            <a:ext cx="4041775" cy="500062"/>
            <a:chOff x="438" y="3341"/>
            <a:chExt cx="2546" cy="315"/>
          </a:xfrm>
        </p:grpSpPr>
        <p:pic>
          <p:nvPicPr>
            <p:cNvPr id="9230" name="14 Rectángulo redondeado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3341"/>
              <a:ext cx="2546" cy="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487" y="3396"/>
              <a:ext cx="245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SV" altLang="es-US" i="1">
                  <a:solidFill>
                    <a:srgbClr val="FFFFFF"/>
                  </a:solidFill>
                  <a:latin typeface="Calibri" panose="020F0502020204030204" pitchFamily="34" charset="0"/>
                </a:rPr>
                <a:t>Apoyo desde el 60% al 75%</a:t>
              </a:r>
            </a:p>
          </p:txBody>
        </p:sp>
      </p:grpSp>
      <p:grpSp>
        <p:nvGrpSpPr>
          <p:cNvPr id="18" name="17 Rectángulo redondeado"/>
          <p:cNvGrpSpPr>
            <a:grpSpLocks/>
          </p:cNvGrpSpPr>
          <p:nvPr/>
        </p:nvGrpSpPr>
        <p:grpSpPr bwMode="auto">
          <a:xfrm>
            <a:off x="6235700" y="4664075"/>
            <a:ext cx="2689225" cy="493713"/>
            <a:chOff x="3928" y="2938"/>
            <a:chExt cx="1694" cy="311"/>
          </a:xfrm>
        </p:grpSpPr>
        <p:pic>
          <p:nvPicPr>
            <p:cNvPr id="9233" name="17 Rectángulo redondeado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" y="2938"/>
              <a:ext cx="1694" cy="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3980" y="2989"/>
              <a:ext cx="159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SV" altLang="es-US" i="1">
                  <a:solidFill>
                    <a:srgbClr val="FFFFFF"/>
                  </a:solidFill>
                  <a:latin typeface="Calibri" panose="020F0502020204030204" pitchFamily="34" charset="0"/>
                </a:rPr>
                <a:t>Apoyo del 90%</a:t>
              </a:r>
            </a:p>
          </p:txBody>
        </p:sp>
      </p:grpSp>
      <p:grpSp>
        <p:nvGrpSpPr>
          <p:cNvPr id="9236" name="12 Grupo"/>
          <p:cNvGrpSpPr>
            <a:grpSpLocks/>
          </p:cNvGrpSpPr>
          <p:nvPr/>
        </p:nvGrpSpPr>
        <p:grpSpPr bwMode="auto">
          <a:xfrm>
            <a:off x="250825" y="2708275"/>
            <a:ext cx="1873250" cy="1152525"/>
            <a:chOff x="4439916" y="559553"/>
            <a:chExt cx="1968793" cy="856800"/>
          </a:xfrm>
        </p:grpSpPr>
        <p:sp>
          <p:nvSpPr>
            <p:cNvPr id="20" name="19 Rectángulo"/>
            <p:cNvSpPr/>
            <p:nvPr/>
          </p:nvSpPr>
          <p:spPr>
            <a:xfrm>
              <a:off x="4439916" y="559553"/>
              <a:ext cx="1968793" cy="8568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4439916" y="559553"/>
              <a:ext cx="1968793" cy="761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18250" tIns="0" rIns="0" bIns="0" spcCol="1270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b="1" i="1" dirty="0">
                  <a:solidFill>
                    <a:schemeClr val="accent6">
                      <a:lumMod val="75000"/>
                    </a:schemeClr>
                  </a:solidFill>
                </a:rPr>
                <a:t>Individual o Asociativo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b="1" i="1" dirty="0">
                  <a:solidFill>
                    <a:schemeClr val="accent6">
                      <a:lumMod val="75000"/>
                    </a:schemeClr>
                  </a:solidFill>
                </a:rPr>
                <a:t>Hasta USD$15,000</a:t>
              </a: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2916238" y="2781300"/>
            <a:ext cx="1584325" cy="825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Rectángulo"/>
          <p:cNvSpPr/>
          <p:nvPr/>
        </p:nvSpPr>
        <p:spPr>
          <a:xfrm>
            <a:off x="2555875" y="2781300"/>
            <a:ext cx="1584325" cy="7540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8180" tIns="0" rIns="0" bIns="0" spcCol="1270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SV" b="1" i="1" dirty="0">
                <a:solidFill>
                  <a:schemeClr val="accent6">
                    <a:lumMod val="75000"/>
                  </a:schemeClr>
                </a:solidFill>
              </a:rPr>
              <a:t>Individual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SV" b="1" i="1" dirty="0">
                <a:solidFill>
                  <a:schemeClr val="accent6">
                    <a:lumMod val="75000"/>
                  </a:schemeClr>
                </a:solidFill>
              </a:rPr>
              <a:t>Hasta USD$100,000</a:t>
            </a:r>
            <a:endParaRPr lang="es-SV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239" name="24 Grupo"/>
          <p:cNvGrpSpPr>
            <a:grpSpLocks/>
          </p:cNvGrpSpPr>
          <p:nvPr/>
        </p:nvGrpSpPr>
        <p:grpSpPr bwMode="auto">
          <a:xfrm>
            <a:off x="4054475" y="2768600"/>
            <a:ext cx="1812925" cy="731838"/>
            <a:chOff x="5027178" y="1384619"/>
            <a:chExt cx="1813579" cy="731634"/>
          </a:xfrm>
        </p:grpSpPr>
        <p:sp>
          <p:nvSpPr>
            <p:cNvPr id="26" name="25 Rectángulo"/>
            <p:cNvSpPr/>
            <p:nvPr/>
          </p:nvSpPr>
          <p:spPr>
            <a:xfrm>
              <a:off x="5027178" y="1384619"/>
              <a:ext cx="1813579" cy="7316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5027178" y="1384619"/>
              <a:ext cx="1813579" cy="73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5486" tIns="0" rIns="0" bIns="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b="1" i="1" dirty="0">
                  <a:solidFill>
                    <a:schemeClr val="accent6">
                      <a:lumMod val="75000"/>
                    </a:schemeClr>
                  </a:solidFill>
                </a:rPr>
                <a:t>Asociativo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b="1" i="1" dirty="0">
                  <a:solidFill>
                    <a:schemeClr val="accent6">
                      <a:lumMod val="75000"/>
                    </a:schemeClr>
                  </a:solidFill>
                </a:rPr>
                <a:t>Hasta USD$200,000</a:t>
              </a:r>
            </a:p>
          </p:txBody>
        </p:sp>
      </p:grpSp>
      <p:grpSp>
        <p:nvGrpSpPr>
          <p:cNvPr id="9240" name="27 Grupo"/>
          <p:cNvGrpSpPr>
            <a:grpSpLocks/>
          </p:cNvGrpSpPr>
          <p:nvPr/>
        </p:nvGrpSpPr>
        <p:grpSpPr bwMode="auto">
          <a:xfrm>
            <a:off x="6516688" y="2781300"/>
            <a:ext cx="1943100" cy="731838"/>
            <a:chOff x="5027178" y="1384619"/>
            <a:chExt cx="1813580" cy="731634"/>
          </a:xfrm>
        </p:grpSpPr>
        <p:sp>
          <p:nvSpPr>
            <p:cNvPr id="29" name="28 Rectángulo"/>
            <p:cNvSpPr/>
            <p:nvPr/>
          </p:nvSpPr>
          <p:spPr>
            <a:xfrm>
              <a:off x="5027178" y="1384619"/>
              <a:ext cx="1813580" cy="7316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5027178" y="1384619"/>
              <a:ext cx="1813580" cy="73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5486" tIns="0" rIns="0" bIns="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b="1" i="1" dirty="0">
                  <a:solidFill>
                    <a:schemeClr val="accent6">
                      <a:lumMod val="75000"/>
                    </a:schemeClr>
                  </a:solidFill>
                </a:rPr>
                <a:t>Hasta USD$100,000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11 Grupo"/>
          <p:cNvGrpSpPr>
            <a:grpSpLocks/>
          </p:cNvGrpSpPr>
          <p:nvPr/>
        </p:nvGrpSpPr>
        <p:grpSpPr bwMode="auto">
          <a:xfrm>
            <a:off x="0" y="5795963"/>
            <a:ext cx="9144000" cy="919162"/>
            <a:chOff x="0" y="5796699"/>
            <a:chExt cx="9144000" cy="918449"/>
          </a:xfrm>
        </p:grpSpPr>
        <p:pic>
          <p:nvPicPr>
            <p:cNvPr id="102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"/>
            <a:stretch>
              <a:fillRect/>
            </a:stretch>
          </p:blipFill>
          <p:spPr bwMode="auto">
            <a:xfrm>
              <a:off x="0" y="5796699"/>
              <a:ext cx="9144000" cy="9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5" descr="G:\alejandra hernandez\FONDEPRO\logo fondepro\LOGO-FONDEPR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856451"/>
              <a:ext cx="2127727" cy="78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13 Grupo"/>
          <p:cNvGrpSpPr>
            <a:grpSpLocks/>
          </p:cNvGrpSpPr>
          <p:nvPr/>
        </p:nvGrpSpPr>
        <p:grpSpPr bwMode="auto">
          <a:xfrm>
            <a:off x="4643438" y="5786438"/>
            <a:ext cx="4249737" cy="847725"/>
            <a:chOff x="2428860" y="3000372"/>
            <a:chExt cx="6443660" cy="1285893"/>
          </a:xfrm>
        </p:grpSpPr>
        <p:pic>
          <p:nvPicPr>
            <p:cNvPr id="15" name="14 Imagen" descr="EXPORT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049" y="2961361"/>
              <a:ext cx="1719208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17 Imagen" descr="EXPORT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028" y="2961361"/>
              <a:ext cx="1691479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19 Imagen" descr="EXPORT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118" y="2961361"/>
              <a:ext cx="1756180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25 Imagen" descr="EXPORT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761038"/>
            <a:ext cx="11334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12 Rectángulo"/>
          <p:cNvSpPr>
            <a:spLocks noChangeArrowheads="1"/>
          </p:cNvSpPr>
          <p:nvPr/>
        </p:nvSpPr>
        <p:spPr bwMode="auto">
          <a:xfrm>
            <a:off x="1476375" y="77788"/>
            <a:ext cx="7272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US" sz="2400" b="1" i="1">
                <a:solidFill>
                  <a:schemeClr val="bg1"/>
                </a:solidFill>
                <a:latin typeface="Calibri" panose="020F0502020204030204" pitchFamily="34" charset="0"/>
              </a:rPr>
              <a:t>Ahora bien, antes de empezar con un proyecto FONDEPRO, ¿qué debo hacer?</a:t>
            </a:r>
          </a:p>
        </p:txBody>
      </p:sp>
      <p:graphicFrame>
        <p:nvGraphicFramePr>
          <p:cNvPr id="29" name="28 Diagrama"/>
          <p:cNvGraphicFramePr/>
          <p:nvPr/>
        </p:nvGraphicFramePr>
        <p:xfrm>
          <a:off x="251520" y="2348880"/>
          <a:ext cx="40324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3" name="42 Diagrama"/>
          <p:cNvGraphicFramePr/>
          <p:nvPr/>
        </p:nvGraphicFramePr>
        <p:xfrm>
          <a:off x="4860032" y="1268760"/>
          <a:ext cx="396044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11 Grupo"/>
          <p:cNvGrpSpPr>
            <a:grpSpLocks/>
          </p:cNvGrpSpPr>
          <p:nvPr/>
        </p:nvGrpSpPr>
        <p:grpSpPr bwMode="auto">
          <a:xfrm>
            <a:off x="0" y="5795963"/>
            <a:ext cx="9144000" cy="919162"/>
            <a:chOff x="0" y="5796699"/>
            <a:chExt cx="9144000" cy="918449"/>
          </a:xfrm>
        </p:grpSpPr>
        <p:pic>
          <p:nvPicPr>
            <p:cNvPr id="1127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"/>
            <a:stretch>
              <a:fillRect/>
            </a:stretch>
          </p:blipFill>
          <p:spPr bwMode="auto">
            <a:xfrm>
              <a:off x="0" y="5796699"/>
              <a:ext cx="9144000" cy="9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5" descr="G:\alejandra hernandez\FONDEPRO\logo fondepro\LOGO-FONDEPR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856451"/>
              <a:ext cx="2127727" cy="78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13 Grupo"/>
          <p:cNvGrpSpPr>
            <a:grpSpLocks/>
          </p:cNvGrpSpPr>
          <p:nvPr/>
        </p:nvGrpSpPr>
        <p:grpSpPr bwMode="auto">
          <a:xfrm>
            <a:off x="4643438" y="5786438"/>
            <a:ext cx="4249737" cy="847725"/>
            <a:chOff x="2428860" y="3000372"/>
            <a:chExt cx="6443660" cy="1285893"/>
          </a:xfrm>
        </p:grpSpPr>
        <p:pic>
          <p:nvPicPr>
            <p:cNvPr id="15" name="14 Imagen" descr="EXPORT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049" y="2961361"/>
              <a:ext cx="1719208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17 Imagen" descr="EXPORT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028" y="2961361"/>
              <a:ext cx="1691479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19 Imagen" descr="EXPORT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118" y="2961361"/>
              <a:ext cx="1756180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25 Imagen" descr="EXPORT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761038"/>
            <a:ext cx="11334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12 Rectángulo"/>
          <p:cNvSpPr>
            <a:spLocks noChangeArrowheads="1"/>
          </p:cNvSpPr>
          <p:nvPr/>
        </p:nvSpPr>
        <p:spPr bwMode="auto">
          <a:xfrm>
            <a:off x="1476375" y="188913"/>
            <a:ext cx="7667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US" sz="2200" b="1" i="1">
                <a:solidFill>
                  <a:schemeClr val="bg1"/>
                </a:solidFill>
                <a:latin typeface="Calibri" panose="020F0502020204030204" pitchFamily="34" charset="0"/>
              </a:rPr>
              <a:t>¿quiere saber quiénes lo hacen ya? –enero a abril de 2012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2940" r="1248" b="1471"/>
          <a:stretch>
            <a:fillRect/>
          </a:stretch>
        </p:blipFill>
        <p:spPr bwMode="auto">
          <a:xfrm>
            <a:off x="34925" y="1458913"/>
            <a:ext cx="48244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910" r="4021" b="5254"/>
          <a:stretch>
            <a:fillRect/>
          </a:stretch>
        </p:blipFill>
        <p:spPr bwMode="auto">
          <a:xfrm>
            <a:off x="4932363" y="2541588"/>
            <a:ext cx="410368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11 Grupo"/>
          <p:cNvGrpSpPr>
            <a:grpSpLocks/>
          </p:cNvGrpSpPr>
          <p:nvPr/>
        </p:nvGrpSpPr>
        <p:grpSpPr bwMode="auto">
          <a:xfrm>
            <a:off x="0" y="5795963"/>
            <a:ext cx="9144000" cy="919162"/>
            <a:chOff x="0" y="5796699"/>
            <a:chExt cx="9144000" cy="918449"/>
          </a:xfrm>
        </p:grpSpPr>
        <p:pic>
          <p:nvPicPr>
            <p:cNvPr id="6041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"/>
            <a:stretch>
              <a:fillRect/>
            </a:stretch>
          </p:blipFill>
          <p:spPr bwMode="auto">
            <a:xfrm>
              <a:off x="0" y="5796699"/>
              <a:ext cx="9144000" cy="9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0" name="Picture 5" descr="G:\alejandra hernandez\FONDEPRO\logo fondepro\LOGO-FONDEPR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856451"/>
              <a:ext cx="2127727" cy="78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13 Grupo"/>
          <p:cNvGrpSpPr>
            <a:grpSpLocks/>
          </p:cNvGrpSpPr>
          <p:nvPr/>
        </p:nvGrpSpPr>
        <p:grpSpPr bwMode="auto">
          <a:xfrm>
            <a:off x="4643438" y="5786438"/>
            <a:ext cx="4249737" cy="847725"/>
            <a:chOff x="2428860" y="3000372"/>
            <a:chExt cx="6443660" cy="1285893"/>
          </a:xfrm>
        </p:grpSpPr>
        <p:pic>
          <p:nvPicPr>
            <p:cNvPr id="15" name="14 Imagen" descr="EXPORT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049" y="2961361"/>
              <a:ext cx="1719208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17 Imagen" descr="EXPORT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028" y="2961361"/>
              <a:ext cx="1691479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19 Imagen" descr="EXPORT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118" y="2961361"/>
              <a:ext cx="1756180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25 Imagen" descr="EXPORT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761038"/>
            <a:ext cx="11334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12 Rectángulo"/>
          <p:cNvSpPr>
            <a:spLocks noChangeArrowheads="1"/>
          </p:cNvSpPr>
          <p:nvPr/>
        </p:nvSpPr>
        <p:spPr bwMode="auto">
          <a:xfrm>
            <a:off x="1476375" y="74613"/>
            <a:ext cx="7667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US" sz="2200" b="1" i="1">
                <a:solidFill>
                  <a:schemeClr val="bg1"/>
                </a:solidFill>
                <a:latin typeface="Calibri" panose="020F0502020204030204" pitchFamily="34" charset="0"/>
              </a:rPr>
              <a:t>¿en qué hemos apoyado al sector turismo? – período del año 2010 al 15 de abril de 2012</a:t>
            </a:r>
          </a:p>
        </p:txBody>
      </p:sp>
      <p:pic>
        <p:nvPicPr>
          <p:cNvPr id="60432" name="1 Gráfico"/>
          <p:cNvPicPr>
            <a:picLocks noRot="1"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4155" r="16411" b="4749"/>
          <a:stretch>
            <a:fillRect/>
          </a:stretch>
        </p:blipFill>
        <p:spPr bwMode="auto">
          <a:xfrm>
            <a:off x="2124075" y="1268413"/>
            <a:ext cx="5184775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179388" y="4868863"/>
            <a:ext cx="2808287" cy="8540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US" sz="1600" i="1">
                <a:solidFill>
                  <a:schemeClr val="accent2"/>
                </a:solidFill>
                <a:latin typeface="Calibri" panose="020F0502020204030204" pitchFamily="34" charset="0"/>
              </a:rPr>
              <a:t>Número de empresas: </a:t>
            </a:r>
            <a:r>
              <a:rPr lang="es-MX" altLang="es-US" sz="2000" b="1" i="1">
                <a:solidFill>
                  <a:schemeClr val="accent2"/>
                </a:solidFill>
                <a:latin typeface="Calibri" panose="020F0502020204030204" pitchFamily="34" charset="0"/>
              </a:rPr>
              <a:t>28</a:t>
            </a:r>
          </a:p>
          <a:p>
            <a:pPr algn="ctr">
              <a:spcBef>
                <a:spcPct val="50000"/>
              </a:spcBef>
            </a:pPr>
            <a:r>
              <a:rPr lang="es-MX" altLang="es-US" sz="1600" i="1">
                <a:solidFill>
                  <a:schemeClr val="accent2"/>
                </a:solidFill>
                <a:latin typeface="Calibri" panose="020F0502020204030204" pitchFamily="34" charset="0"/>
              </a:rPr>
              <a:t>No. de iniciativas: </a:t>
            </a:r>
            <a:r>
              <a:rPr lang="es-MX" altLang="es-US" sz="2000" b="1" i="1">
                <a:solidFill>
                  <a:schemeClr val="accent2"/>
                </a:solidFill>
                <a:latin typeface="Calibri" panose="020F0502020204030204" pitchFamily="34" charset="0"/>
              </a:rPr>
              <a:t>40</a:t>
            </a:r>
            <a:endParaRPr lang="es-ES" altLang="es-US" sz="2800" b="1" i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11 Grupo"/>
          <p:cNvGrpSpPr>
            <a:grpSpLocks/>
          </p:cNvGrpSpPr>
          <p:nvPr/>
        </p:nvGrpSpPr>
        <p:grpSpPr bwMode="auto">
          <a:xfrm>
            <a:off x="0" y="5795963"/>
            <a:ext cx="9144000" cy="919162"/>
            <a:chOff x="0" y="5796699"/>
            <a:chExt cx="9144000" cy="918449"/>
          </a:xfrm>
        </p:grpSpPr>
        <p:pic>
          <p:nvPicPr>
            <p:cNvPr id="6144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"/>
            <a:stretch>
              <a:fillRect/>
            </a:stretch>
          </p:blipFill>
          <p:spPr bwMode="auto">
            <a:xfrm>
              <a:off x="0" y="5796699"/>
              <a:ext cx="9144000" cy="9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4" name="Picture 5" descr="G:\alejandra hernandez\FONDEPRO\logo fondepro\LOGO-FONDEPR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5856451"/>
              <a:ext cx="2127727" cy="78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6" name="13 Grupo"/>
          <p:cNvGrpSpPr>
            <a:grpSpLocks/>
          </p:cNvGrpSpPr>
          <p:nvPr/>
        </p:nvGrpSpPr>
        <p:grpSpPr bwMode="auto">
          <a:xfrm>
            <a:off x="4643438" y="5786438"/>
            <a:ext cx="4249737" cy="847725"/>
            <a:chOff x="2428860" y="3000372"/>
            <a:chExt cx="6443660" cy="1285893"/>
          </a:xfrm>
        </p:grpSpPr>
        <p:pic>
          <p:nvPicPr>
            <p:cNvPr id="15" name="14 Imagen" descr="EXPORT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049" y="2961361"/>
              <a:ext cx="1719208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17 Imagen" descr="EXPORT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028" y="2961361"/>
              <a:ext cx="1691479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19 Imagen" descr="EXPORT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118" y="2961361"/>
              <a:ext cx="1756180" cy="147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25 Imagen" descr="EXPORT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761038"/>
            <a:ext cx="11334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1" name="12 Rectángulo"/>
          <p:cNvSpPr>
            <a:spLocks noChangeArrowheads="1"/>
          </p:cNvSpPr>
          <p:nvPr/>
        </p:nvSpPr>
        <p:spPr bwMode="auto">
          <a:xfrm>
            <a:off x="1476375" y="74613"/>
            <a:ext cx="7667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US" sz="2200" b="1" i="1">
                <a:solidFill>
                  <a:schemeClr val="bg1"/>
                </a:solidFill>
                <a:latin typeface="Calibri" panose="020F0502020204030204" pitchFamily="34" charset="0"/>
              </a:rPr>
              <a:t>¿en qué hemos apoyado al sector turismo? – período del año 2010 al 15 de abril de 2012</a:t>
            </a:r>
          </a:p>
        </p:txBody>
      </p:sp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60483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179388" y="4941888"/>
            <a:ext cx="2808287" cy="701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US" sz="1600" i="1">
                <a:solidFill>
                  <a:schemeClr val="accent2"/>
                </a:solidFill>
                <a:latin typeface="Calibri" panose="020F0502020204030204" pitchFamily="34" charset="0"/>
              </a:rPr>
              <a:t>Montos asignados al sector:</a:t>
            </a:r>
            <a:r>
              <a:rPr lang="es-MX" altLang="es-US" sz="2000" i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s-MX" altLang="es-US" sz="2000" b="1" i="1">
                <a:solidFill>
                  <a:schemeClr val="accent2"/>
                </a:solidFill>
                <a:latin typeface="Calibri" panose="020F0502020204030204" pitchFamily="34" charset="0"/>
              </a:rPr>
              <a:t>USD$102,879.62</a:t>
            </a:r>
            <a:endParaRPr lang="es-ES" altLang="es-US" sz="2000" b="1" i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646</Words>
  <Application>Microsoft Office PowerPoint</Application>
  <PresentationFormat>Presentación en pantalla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Tema de Office</vt:lpstr>
      <vt:lpstr>1_Tema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Contáctenos</vt:lpstr>
    </vt:vector>
  </TitlesOfParts>
  <Company>MINEC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ahernandez</dc:creator>
  <cp:lastModifiedBy>LGonzalez</cp:lastModifiedBy>
  <cp:revision>196</cp:revision>
  <dcterms:created xsi:type="dcterms:W3CDTF">2011-01-17T20:12:07Z</dcterms:created>
  <dcterms:modified xsi:type="dcterms:W3CDTF">2020-02-24T16:41:30Z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000800e232000000000001024100</vt:lpwstr>
  </property>
</Properties>
</file>