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82" r:id="rId4"/>
    <p:sldId id="283" r:id="rId5"/>
    <p:sldId id="290" r:id="rId6"/>
    <p:sldId id="284" r:id="rId7"/>
    <p:sldId id="285" r:id="rId8"/>
    <p:sldId id="291" r:id="rId9"/>
    <p:sldId id="262" r:id="rId10"/>
    <p:sldId id="279" r:id="rId11"/>
    <p:sldId id="274" r:id="rId12"/>
    <p:sldId id="280" r:id="rId13"/>
    <p:sldId id="275" r:id="rId14"/>
    <p:sldId id="281" r:id="rId15"/>
    <p:sldId id="271" r:id="rId16"/>
    <p:sldId id="286" r:id="rId17"/>
    <p:sldId id="287" r:id="rId18"/>
    <p:sldId id="288" r:id="rId19"/>
    <p:sldId id="292" r:id="rId20"/>
    <p:sldId id="263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8D9"/>
    <a:srgbClr val="E2E6D9"/>
    <a:srgbClr val="CCFFCC"/>
    <a:srgbClr val="843C0C"/>
    <a:srgbClr val="58A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9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5976"/>
    </p:cViewPr>
  </p:sorterViewPr>
  <p:notesViewPr>
    <p:cSldViewPr snapToGrid="0" showGuides="1">
      <p:cViewPr varScale="1">
        <p:scale>
          <a:sx n="84" d="100"/>
          <a:sy n="84" d="100"/>
        </p:scale>
        <p:origin x="308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TDocumentos\Documentos\Los%20Nonualcos\Presupuestos\Presupuestos_ejecut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TDocumentos\Documentos\Estad&#237;sticas\al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93954787909579E-2"/>
          <c:y val="5.1141255857869251E-2"/>
          <c:w val="0.53286431962875169"/>
          <c:h val="0.82561843604036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Subsidios!$B$51</c:f>
              <c:strCache>
                <c:ptCount val="1"/>
                <c:pt idx="0">
                  <c:v>Programas de apoyo al ingreso (c)</c:v>
                </c:pt>
              </c:strCache>
            </c:strRef>
          </c:tx>
          <c:spPr>
            <a:solidFill>
              <a:srgbClr val="843C0C"/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Subsidios!$C$51:$H$51</c:f>
              <c:numCache>
                <c:formatCode>"$"#,##0.00</c:formatCode>
                <c:ptCount val="6"/>
                <c:pt idx="0">
                  <c:v>19.2</c:v>
                </c:pt>
                <c:pt idx="1">
                  <c:v>19.3</c:v>
                </c:pt>
                <c:pt idx="2">
                  <c:v>27.6</c:v>
                </c:pt>
                <c:pt idx="3">
                  <c:v>29.3</c:v>
                </c:pt>
                <c:pt idx="4">
                  <c:v>27.200000000000003</c:v>
                </c:pt>
                <c:pt idx="5">
                  <c:v>23.1</c:v>
                </c:pt>
              </c:numCache>
            </c:numRef>
          </c:val>
        </c:ser>
        <c:ser>
          <c:idx val="1"/>
          <c:order val="1"/>
          <c:tx>
            <c:strRef>
              <c:f>Subsidios!$B$52</c:f>
              <c:strCache>
                <c:ptCount val="1"/>
                <c:pt idx="0">
                  <c:v>Seguridad social (b)</c:v>
                </c:pt>
              </c:strCache>
            </c:strRef>
          </c:tx>
          <c:spPr>
            <a:solidFill>
              <a:schemeClr val="accent2">
                <a:lumMod val="75000"/>
                <a:alpha val="85098"/>
              </a:schemeClr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Subsidios!$C$52:$H$52</c:f>
              <c:numCache>
                <c:formatCode>"$"#,##0.00</c:formatCode>
                <c:ptCount val="6"/>
                <c:pt idx="0">
                  <c:v>0.3</c:v>
                </c:pt>
                <c:pt idx="1">
                  <c:v>4</c:v>
                </c:pt>
                <c:pt idx="2">
                  <c:v>7.1</c:v>
                </c:pt>
                <c:pt idx="3">
                  <c:v>10.600000000000001</c:v>
                </c:pt>
                <c:pt idx="4">
                  <c:v>20.7</c:v>
                </c:pt>
                <c:pt idx="5">
                  <c:v>20.9</c:v>
                </c:pt>
              </c:numCache>
            </c:numRef>
          </c:val>
        </c:ser>
        <c:ser>
          <c:idx val="2"/>
          <c:order val="2"/>
          <c:tx>
            <c:strRef>
              <c:f>Subsidios!$B$53</c:f>
              <c:strCache>
                <c:ptCount val="1"/>
                <c:pt idx="0">
                  <c:v>Alimentación escolar (a)</c:v>
                </c:pt>
              </c:strCache>
            </c:strRef>
          </c:tx>
          <c:spPr>
            <a:solidFill>
              <a:srgbClr val="843C0C">
                <a:alpha val="85098"/>
              </a:srgbClr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Subsidios!$C$53:$H$53</c:f>
              <c:numCache>
                <c:formatCode>"$"#,##0.00</c:formatCode>
                <c:ptCount val="6"/>
                <c:pt idx="0">
                  <c:v>11.4</c:v>
                </c:pt>
                <c:pt idx="1">
                  <c:v>21</c:v>
                </c:pt>
                <c:pt idx="2">
                  <c:v>15.3</c:v>
                </c:pt>
                <c:pt idx="3">
                  <c:v>16.5</c:v>
                </c:pt>
                <c:pt idx="4">
                  <c:v>24.799999999999997</c:v>
                </c:pt>
                <c:pt idx="5">
                  <c:v>28.6</c:v>
                </c:pt>
              </c:numCache>
            </c:numRef>
          </c:val>
        </c:ser>
        <c:ser>
          <c:idx val="3"/>
          <c:order val="3"/>
          <c:tx>
            <c:strRef>
              <c:f>Subsidios!$B$54</c:f>
              <c:strCache>
                <c:ptCount val="1"/>
                <c:pt idx="0">
                  <c:v>Dotación de uniformes, zapatos y útiles escolares</c:v>
                </c:pt>
              </c:strCache>
            </c:strRef>
          </c:tx>
          <c:spPr>
            <a:solidFill>
              <a:srgbClr val="843C0C">
                <a:alpha val="54902"/>
              </a:srgbClr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Subsidios!$C$54:$H$54</c:f>
              <c:numCache>
                <c:formatCode>"$"#,##0.00</c:formatCode>
                <c:ptCount val="6"/>
                <c:pt idx="0">
                  <c:v>0</c:v>
                </c:pt>
                <c:pt idx="1">
                  <c:v>76.3</c:v>
                </c:pt>
                <c:pt idx="2">
                  <c:v>71.400000000000006</c:v>
                </c:pt>
                <c:pt idx="3">
                  <c:v>72.2</c:v>
                </c:pt>
                <c:pt idx="4">
                  <c:v>73.5</c:v>
                </c:pt>
                <c:pt idx="5">
                  <c:v>73.5</c:v>
                </c:pt>
              </c:numCache>
            </c:numRef>
          </c:val>
        </c:ser>
        <c:ser>
          <c:idx val="4"/>
          <c:order val="4"/>
          <c:tx>
            <c:strRef>
              <c:f>Subsidios!$B$55</c:f>
              <c:strCache>
                <c:ptCount val="1"/>
                <c:pt idx="0">
                  <c:v>Paquetes agrícolas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40000"/>
              </a:schemeClr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Subsidios!$C$55:$H$55</c:f>
              <c:numCache>
                <c:formatCode>"$"#,##0.00</c:formatCode>
                <c:ptCount val="6"/>
                <c:pt idx="0">
                  <c:v>31.3</c:v>
                </c:pt>
                <c:pt idx="1">
                  <c:v>25.9</c:v>
                </c:pt>
                <c:pt idx="2">
                  <c:v>23.4</c:v>
                </c:pt>
                <c:pt idx="3">
                  <c:v>26.9</c:v>
                </c:pt>
                <c:pt idx="4">
                  <c:v>25.2</c:v>
                </c:pt>
                <c:pt idx="5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94065584"/>
        <c:axId val="194066144"/>
      </c:barChart>
      <c:catAx>
        <c:axId val="19406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SV"/>
          </a:p>
        </c:txPr>
        <c:crossAx val="194066144"/>
        <c:crosses val="autoZero"/>
        <c:auto val="1"/>
        <c:lblAlgn val="ctr"/>
        <c:lblOffset val="100"/>
        <c:noMultiLvlLbl val="0"/>
      </c:catAx>
      <c:valAx>
        <c:axId val="194066144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>
            <a:solidFill>
              <a:schemeClr val="accent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SV"/>
          </a:p>
        </c:txPr>
        <c:crossAx val="19406558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386147654275014"/>
          <c:y val="9.4831757546384426E-2"/>
          <c:w val="0.3612172991399128"/>
          <c:h val="0.78259103931585172"/>
        </c:manualLayout>
      </c:layout>
      <c:overlay val="0"/>
      <c:txPr>
        <a:bodyPr/>
        <a:lstStyle/>
        <a:p>
          <a:pPr>
            <a:defRPr sz="1000" b="1">
              <a:solidFill>
                <a:schemeClr val="accent2">
                  <a:lumMod val="50000"/>
                </a:schemeClr>
              </a:solidFill>
            </a:defRPr>
          </a:pPr>
          <a:endParaRPr lang="es-S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lear Sans" panose="020B0503030202020304" pitchFamily="34" charset="0"/>
          <a:cs typeface="Clear Sans" panose="020B0503030202020304" pitchFamily="34" charset="0"/>
        </a:defRPr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9044317154054"/>
          <c:y val="0.12111549448855821"/>
          <c:w val="0.81145359502889303"/>
          <c:h val="0.743497185297075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EHPM!$G$5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EHPM!$H$4:$J$4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EHPM!$H$5:$J$5</c:f>
              <c:numCache>
                <c:formatCode>0%</c:formatCode>
                <c:ptCount val="3"/>
                <c:pt idx="0">
                  <c:v>0.2134586568587386</c:v>
                </c:pt>
                <c:pt idx="1">
                  <c:v>0.22137260383688334</c:v>
                </c:pt>
                <c:pt idx="2">
                  <c:v>0.22954676106623098</c:v>
                </c:pt>
              </c:numCache>
            </c:numRef>
          </c:val>
        </c:ser>
        <c:ser>
          <c:idx val="1"/>
          <c:order val="1"/>
          <c:tx>
            <c:strRef>
              <c:f>EHPM!$G$6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EHPM!$H$4:$J$4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EHPM!$H$6:$J$6</c:f>
              <c:numCache>
                <c:formatCode>0%</c:formatCode>
                <c:ptCount val="3"/>
                <c:pt idx="0">
                  <c:v>0.25875675430232031</c:v>
                </c:pt>
                <c:pt idx="1">
                  <c:v>0.23303890530197133</c:v>
                </c:pt>
                <c:pt idx="2">
                  <c:v>0.23776890260506489</c:v>
                </c:pt>
              </c:numCache>
            </c:numRef>
          </c:val>
        </c:ser>
        <c:ser>
          <c:idx val="2"/>
          <c:order val="2"/>
          <c:tx>
            <c:strRef>
              <c:f>EHPM!$G$7</c:f>
              <c:strCache>
                <c:ptCount val="1"/>
                <c:pt idx="0">
                  <c:v>Servicios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EHPM!$H$4:$J$4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EHPM!$H$7:$J$7</c:f>
              <c:numCache>
                <c:formatCode>0%</c:formatCode>
                <c:ptCount val="3"/>
                <c:pt idx="0">
                  <c:v>0.52778458883894108</c:v>
                </c:pt>
                <c:pt idx="1">
                  <c:v>0.54558849086114536</c:v>
                </c:pt>
                <c:pt idx="2">
                  <c:v>0.53268433632870416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94069504"/>
        <c:axId val="194070064"/>
      </c:barChart>
      <c:catAx>
        <c:axId val="19406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SV"/>
          </a:p>
        </c:txPr>
        <c:crossAx val="194070064"/>
        <c:crosses val="autoZero"/>
        <c:auto val="1"/>
        <c:lblAlgn val="ctr"/>
        <c:lblOffset val="100"/>
        <c:noMultiLvlLbl val="0"/>
      </c:catAx>
      <c:valAx>
        <c:axId val="1940700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accent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SV"/>
          </a:p>
        </c:txPr>
        <c:crossAx val="194069504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0.14757931157555765"/>
          <c:y val="3.2244728321090097E-3"/>
          <c:w val="0.82525187736551497"/>
          <c:h val="8.56344976120159E-2"/>
        </c:manualLayout>
      </c:layout>
      <c:overlay val="0"/>
      <c:txPr>
        <a:bodyPr/>
        <a:lstStyle/>
        <a:p>
          <a:pPr>
            <a:defRPr sz="1000" b="1">
              <a:solidFill>
                <a:schemeClr val="accent2">
                  <a:lumMod val="50000"/>
                </a:schemeClr>
              </a:solidFill>
            </a:defRPr>
          </a:pPr>
          <a:endParaRPr lang="es-S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Clear Sans" panose="020B0503030202020304" pitchFamily="34" charset="0"/>
          <a:cs typeface="Clear Sans" panose="020B0503030202020304" pitchFamily="34" charset="0"/>
        </a:defRPr>
      </a:pPr>
      <a:endParaRPr lang="es-SV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B391D-E8BE-4417-8083-5AAAC87ED510}" type="datetimeFigureOut">
              <a:rPr lang="es-SV" smtClean="0"/>
              <a:t>27/01/2016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D37A9-C067-41A9-8AF4-D978EFB1598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29488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904F-504E-4D39-9D61-F3669A15B16D}" type="datetimeFigureOut">
              <a:rPr lang="es-SV" smtClean="0"/>
              <a:t>27/01/2016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DEC1-2713-438A-BA7D-E2308BF542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67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8"/>
          <a:stretch/>
        </p:blipFill>
        <p:spPr>
          <a:xfrm>
            <a:off x="0" y="0"/>
            <a:ext cx="9144000" cy="4699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Potencial de actividades industriales y logísticas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38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3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BBCF-ABB5-4618-AAFC-CC020EA4502C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9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 idx="4294967295"/>
          </p:nvPr>
        </p:nvSpPr>
        <p:spPr>
          <a:xfrm>
            <a:off x="654627" y="2576946"/>
            <a:ext cx="7772400" cy="2948854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s-SV" sz="5000" b="1" dirty="0">
                <a:solidFill>
                  <a:schemeClr val="bg1"/>
                </a:solidFill>
                <a:latin typeface="Montserrat" panose="00000500000000000000" pitchFamily="50" charset="0"/>
              </a:rPr>
              <a:t>Dinámicas Territoriales, Políticas Públicas y Cambio Climático</a:t>
            </a:r>
            <a:r>
              <a:rPr lang="es-SV" dirty="0" smtClean="0">
                <a:solidFill>
                  <a:schemeClr val="bg1"/>
                </a:solidFill>
                <a:latin typeface="Montserrat" panose="00000500000000000000" pitchFamily="50" charset="0"/>
              </a:rPr>
              <a:t/>
            </a:r>
            <a:br>
              <a:rPr lang="es-SV" dirty="0" smtClean="0">
                <a:solidFill>
                  <a:schemeClr val="bg1"/>
                </a:solidFill>
                <a:latin typeface="Montserrat" panose="00000500000000000000" pitchFamily="50" charset="0"/>
              </a:rPr>
            </a:br>
            <a:r>
              <a:rPr lang="es-SV" sz="2500" dirty="0">
                <a:solidFill>
                  <a:schemeClr val="bg1"/>
                </a:solidFill>
                <a:latin typeface="Montserrat" panose="00000500000000000000" pitchFamily="50" charset="0"/>
              </a:rPr>
              <a:t>Estudio de Caso del Territorio Los </a:t>
            </a:r>
            <a:r>
              <a:rPr lang="es-SV" sz="2500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Nonualcos</a:t>
            </a:r>
            <a:r>
              <a:rPr lang="es-SV" sz="25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/>
            </a:r>
            <a:br>
              <a:rPr lang="es-SV" sz="2500" dirty="0" smtClean="0">
                <a:solidFill>
                  <a:schemeClr val="bg1"/>
                </a:solidFill>
                <a:latin typeface="Montserrat" panose="00000500000000000000" pitchFamily="50" charset="0"/>
              </a:rPr>
            </a:br>
            <a:r>
              <a:rPr lang="es-SV" sz="25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28 </a:t>
            </a:r>
            <a:r>
              <a:rPr lang="es-SV" sz="2500" dirty="0">
                <a:solidFill>
                  <a:schemeClr val="bg1"/>
                </a:solidFill>
                <a:latin typeface="Montserrat" panose="00000500000000000000" pitchFamily="50" charset="0"/>
              </a:rPr>
              <a:t>de enero de 2016</a:t>
            </a:r>
            <a:endParaRPr lang="es-ES" sz="25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nacional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Ajuste estructural, reforma económica y cambio económico (remesas, maquila, turismo)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Reinserción, reconstrucción, nuevos actores y nuevas dinámicas organizativas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Nuevos espacios de participación, descentralización y mayores roles de las municipalidades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ambiental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Herencia del algodón (deforestación y contaminación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); nuevas presiones regeneración-deforestación y el surgimiento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la caña de azúcar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Creación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SEMA (1991), creación del MARN (1997) y aprobación de la LMA (1998)</a:t>
            </a:r>
            <a:endParaRPr lang="es-SV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Huracán Mitch (1998) y la agenda de gestión del riesgo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territorial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Proceso de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reconstrucción, cohesión social-territorial en el Bajo Lempa y nuevas institucionalidades territoriales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participación y gestión del riesgo como pilares de los procesos territoriales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Sistemas de alerta temprana y la promoción de adaptación al cambio climático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Ajuste estructural y reconstrucción (1992-2001)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544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"/>
            <a:ext cx="8453785" cy="656044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803585" y="37342"/>
            <a:ext cx="4408098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2001-2009: </a:t>
            </a:r>
            <a:b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</a:br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Capacidades para la gestión del territorio</a:t>
            </a:r>
            <a:endParaRPr lang="es-ES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De la reconstrucción al desarrollo territorial (2001-2009)</a:t>
            </a:r>
            <a:endParaRPr lang="es-ES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nacional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Consolidación de la economía basada en el comercio y los servicios (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TLCs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dolarización, menor peso de la agricultura y la industria, etc.)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para la descentralización, el desarrollo territorial y reducción de la pobreza (PNODT, propuestas de la CND, CONADEL, y Política Nacional de Descentralización, Red Solidaria)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ambiental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Impactos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ambientales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por expansión de caña (cambios de uso del suelo, manglares,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agrotóxicos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quemas, impactos en la salud, etc.)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Terremotos de 2001 (creación del SNET, procesos de organización social a nivel local, punto de partida para las iniciativas de asociación municipal)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territorial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Conformación, desarrollo y consolidación de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ALN</a:t>
            </a:r>
          </a:p>
          <a:p>
            <a:pPr marL="534988" lvl="1">
              <a:spcBef>
                <a:spcPts val="200"/>
              </a:spcBef>
              <a:spcAft>
                <a:spcPts val="200"/>
              </a:spcAft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2001-2004: Facilitadora del desarrollo integral y sostenible (7 municipalidades, capacidades institucionales, coordinación vertical y horizontal)</a:t>
            </a:r>
            <a:endParaRPr lang="es-SV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spcBef>
                <a:spcPts val="200"/>
              </a:spcBef>
              <a:spcAft>
                <a:spcPts val="200"/>
              </a:spcAft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2004-2007: Potencialidades, agenda y estrategia territorial (16 municipalidades, Plan de Desarrollo Territorial, Plan Estratégico Institucional, apuesta territorial)</a:t>
            </a:r>
          </a:p>
          <a:p>
            <a:pPr marL="534988" lvl="1">
              <a:spcBef>
                <a:spcPts val="200"/>
              </a:spcBef>
              <a:spcAft>
                <a:spcPts val="200"/>
              </a:spcAft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2007-2009: CODENOL, Estrategia de Desarrollo Económico, FINDEL, OPLAGEST, competitividad territorial</a:t>
            </a:r>
          </a:p>
          <a:p>
            <a:pPr marL="228600" lvl="1">
              <a:spcBef>
                <a:spcPts val="0"/>
              </a:spcBef>
              <a:spcAft>
                <a:spcPts val="200"/>
              </a:spcAft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Falta de articulación con otras iniciativas y actores territoriales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spcBef>
                <a:spcPts val="200"/>
              </a:spcBef>
              <a:spcAft>
                <a:spcPts val="200"/>
              </a:spcAft>
              <a:buFont typeface="Clear Sans" panose="020B0503030202020304" pitchFamily="34" charset="0"/>
              <a:buChar char="‐"/>
            </a:pPr>
            <a:endParaRPr lang="es-SV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"/>
            <a:ext cx="8555843" cy="651789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803585" y="37342"/>
            <a:ext cx="4408098" cy="450000"/>
          </a:xfrm>
          <a:prstGeom prst="rect">
            <a:avLst/>
          </a:prstGeom>
          <a:solidFill>
            <a:srgbClr val="E2E8D9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2009-2015: Articulación de agendas </a:t>
            </a:r>
            <a:b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</a:br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para el desarrollo territorial</a:t>
            </a:r>
            <a:endParaRPr lang="es-ES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Articulación de agendas para el desarrollo (2009-2015)</a:t>
            </a:r>
            <a:endParaRPr lang="es-ES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nacional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Nuevas prioridades y marcos de política (reactivación económica, reducción de la pobreza, gestión de riesgos y descentralización del Estado)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sectoriales (PNSA, PAF, PNMA/ENMA, etc.) y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territorialización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de la política pública (Ministerio de Gobernación y Desarrollo Territorial…)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FOMILENIO II, Asocio para el Crecimiento y Estrategia de Desarrollo de la Franja Costero-Marina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ambiental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Mayor frecuencia e intensidad de eventos extremos de CC (huracanes, depresiones tropicales, sequías)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Aumento de urbanización y generación de desechos, mareas vivas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avance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la caña, insuficiencia renal crónica, Ordenanza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Municipal en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Tecoluca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territorial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Reconocimiento y legitimidad de la ALN; mejores capacidades de gestión; promoción de participación ciudadana; consenso político inter-municipal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Consolidación de instrumentos de gestión y coordinación con entidades del gobierno central (MINEC, CONAMYPE, MAG, etc.)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El desafío de la incorporación estratégica de la producción de subsistencia y de la dimensión ambiental (Planes de Gobernanza Territorial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Plan Estratégico 2013-2017 y Declaratoria de Antigua,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MESPABAL, etc.)</a:t>
            </a:r>
          </a:p>
        </p:txBody>
      </p:sp>
    </p:spTree>
    <p:extLst>
      <p:ext uri="{BB962C8B-B14F-4D97-AF65-F5344CB8AC3E}">
        <p14:creationId xmlns:p14="http://schemas.microsoft.com/office/powerpoint/2010/main" val="40253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Roles y dinámicas territoriales</a:t>
            </a:r>
            <a:endParaRPr lang="es-ES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Los roles del territorio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Fuerte peso del modelo agroexportador (caña de azúcar y café), ganadería y cultivos de subsistencia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Las apuestas por convertir al territorio en una plataforma logística, agroindustrial y turística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Visiones y propuestas comunitarias (Bajo Lempa) sofocadas o con poca incidencia hacia el resto del territorio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Dinámicas al interior del territorio</a:t>
            </a:r>
            <a:endParaRPr lang="es-SV" sz="25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costera: Caña de azúcar tomo el lugar del algodón y sigue expandiéndose; ganadería extensiva y estabulada; diversificación productiva; granos básicos; desarrollo urbano vinculado al turismo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intermedia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: Principales corredores logísticos; cambios de uso del suelo agrícola hacia usos urbanos; mayor demanda de servicios básicos; mayor generación de desechos e impactos ambientales diversos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alta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: Disminución de la superficie cultivada con café; aumento del área para granos básicos, frutales y usos urbanos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Políticas públicas e institucionalidad nacional</a:t>
            </a:r>
            <a:endParaRPr lang="es-ES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Cambio gradual en marcos de política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Recuperación de la función de planificación y de las políticas sectoriales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Reconocimiento de la necesidad de transformación del Estado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Cambios insuficientes ante desafíos complejos en el contexto de globalización y cambio climático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Limitaciones </a:t>
            </a: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institucionales y fiscales</a:t>
            </a:r>
            <a:endParaRPr lang="es-SV" sz="25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Capacidades institucionales limitadas para implementación de políticas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Falta de coordinación interinstitucional e intersectorial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Desarticulación entre agenda de gobierno central y dinámicas en territorios y brechas de implementación de políticas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Falta de incorporación estratégica de lo ambiental en estrategias de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desarrollo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y actores </a:t>
            </a: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territoriales: Vinculaciones críticas</a:t>
            </a:r>
            <a:endParaRPr lang="es-SV" sz="25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como construcción que requiere del más amplio respaldo social y territorial posible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innovadoras que van al encuentro del involucramiento pleno de los diversos actores (municipalidades, productores, comunidades, etc.)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Descentralización, desconcentración y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territorialización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de política pública (gobernadores departamentales, desconcentración y delegación de funciones, rol de las mancomunidades y municipalidades, etc.)</a:t>
            </a:r>
          </a:p>
        </p:txBody>
      </p:sp>
    </p:spTree>
    <p:extLst>
      <p:ext uri="{BB962C8B-B14F-4D97-AF65-F5344CB8AC3E}">
        <p14:creationId xmlns:p14="http://schemas.microsoft.com/office/powerpoint/2010/main" val="14180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Actores e institucionalidad territorial</a:t>
            </a:r>
            <a:endParaRPr lang="es-ES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Trayectorias institucionales diferenciadas: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s-SV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Tecoluca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(San Vicente): 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Municipalidad, organizaciones comunitarias, microrregiones,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ordenanza ambiental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gestión del riesgo, adaptación al cambio climático)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Plataformas territoriales: Confluencia de actores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Resto de municipios (La Paz): 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Municipalidades (alianza para gestión conjunta y coordinada), ADESCO,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mesas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sectoriales, ordenamiento y desarrollo territorial (crecimiento económico como eje central) 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Solidez institucional, instancia intermedia e interlocutora ante gobierno y otros actores, instrumentos para convertir el territorio en una plataforma logística, agroindustrial y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ecoturística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Desafíos para institucionalizar lo </a:t>
            </a: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ambiental</a:t>
            </a: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: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Articulación con el gobierno central y con políticas ambientales; incorporar la agenda de adaptación y restauración de ecosistemas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Incorporación de actores que han estado al margen de un proceso fuertemente marcado por lo económico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Definición de estrategias para la relación con actores exógenos al territorio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endParaRPr lang="es-SV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Gobernanza territorial, ambiente y cambio climático</a:t>
            </a:r>
            <a:endParaRPr lang="es-ES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Sistemas de gobernanza subyacentes: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costera: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Fuerte desarrollo comunitario (organizaciones, visiones y propuestas territoriales)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Expansión de la caña de azúcar (concentración de la tierra, conflictos e impactos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socioambientales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)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Auge del turismo (regulación de nuevas dinámicas y megaproyectos de infraestructura turística e inmobiliaria en zonas frágiles)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intermedia: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Desarrollo y liderazgo de la ALN; 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OPLAGEST y planes de gobernanza territorial; 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Desarrollo urbano, mercados de tierra, conflictos e impactos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socioambientales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alta: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Producción/diversificación y generación de empleo agrícola, receptora de productores de granos básicos desplazados por la caña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con mayor cobertura permanente (cafetales), crisis del café e impactos del cambio climático (aumento de temperatura y vulnerabilidad a deslizamientos)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151448"/>
              </p:ext>
            </p:extLst>
          </p:nvPr>
        </p:nvGraphicFramePr>
        <p:xfrm>
          <a:off x="60243" y="814442"/>
          <a:ext cx="5585480" cy="255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903446"/>
              </p:ext>
            </p:extLst>
          </p:nvPr>
        </p:nvGraphicFramePr>
        <p:xfrm>
          <a:off x="6045127" y="987566"/>
          <a:ext cx="2811461" cy="248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370275" y="460027"/>
            <a:ext cx="5205046" cy="527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El Salvador: </a:t>
            </a:r>
            <a:b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</a:br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Gasto público en programas sociales (2009-2014)</a:t>
            </a:r>
            <a:endParaRPr lang="es-ES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96948" y="460027"/>
            <a:ext cx="3310719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La Paz: </a:t>
            </a:r>
            <a:b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</a:br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Población económicamente activa</a:t>
            </a:r>
            <a:endParaRPr lang="es-ES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82774" y="3502324"/>
            <a:ext cx="8367823" cy="3027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Programas de redistribución de tierras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Reforma agraria y PTT: Ampliación de derechos sobre la tierra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Parcelación y venta de tierras de cooperativas y pequeños propietarios</a:t>
            </a:r>
          </a:p>
          <a:p>
            <a:pPr>
              <a:spcBef>
                <a:spcPts val="0"/>
              </a:spcBef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Programas sociales (reducción de pobreza, derechos)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Paquetes agrícolas, Red Solidaria, etc.: ¿Sostenibilidad financiera?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Inserción laboral para superar la pobreza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Educación, formación vocacional, capacitación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>
              <a:spcBef>
                <a:spcPts val="0"/>
              </a:spcBef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Escenario adverso para la población que más depende de la agricultura y los recursos naturales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Seguridad alimentaria, conflictos socio-ambientales, gobernanza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11113"/>
            <a:ext cx="9144000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Equidad e inclusión: Medios de vida rurales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876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28650" y="820882"/>
            <a:ext cx="7886700" cy="869807"/>
          </a:xfrm>
        </p:spPr>
        <p:txBody>
          <a:bodyPr/>
          <a:lstStyle/>
          <a:p>
            <a:pPr algn="ctr"/>
            <a:r>
              <a:rPr lang="es-SV" b="1" dirty="0" smtClean="0">
                <a:solidFill>
                  <a:srgbClr val="58A947"/>
                </a:solidFill>
                <a:latin typeface="Montserrat" panose="00000500000000000000" pitchFamily="50" charset="0"/>
              </a:rPr>
              <a:t>CONTENIDO</a:t>
            </a:r>
            <a:endParaRPr lang="es-ES" b="1" dirty="0">
              <a:solidFill>
                <a:srgbClr val="58A947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953491" y="2877709"/>
            <a:ext cx="5808520" cy="3361027"/>
          </a:xfrm>
        </p:spPr>
        <p:txBody>
          <a:bodyPr>
            <a:noAutofit/>
          </a:bodyPr>
          <a:lstStyle/>
          <a:p>
            <a:pPr marL="541338" lvl="0" indent="-541338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SV" sz="2500" b="1" dirty="0" smtClean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Caracterización general del territorio</a:t>
            </a:r>
            <a:endParaRPr lang="es-SV" sz="2500" b="1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41338" lvl="0" indent="-541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SV" sz="2500" b="1" dirty="0" smtClean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Contexto, dinámicas territoriales </a:t>
            </a:r>
            <a:br>
              <a:rPr lang="es-SV" sz="2500" b="1" dirty="0" smtClean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es-SV" sz="2500" b="1" dirty="0" smtClean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y evolución reciente</a:t>
            </a:r>
            <a:endParaRPr lang="es-SV" sz="2500" b="1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41338" indent="-541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SV" sz="2500" b="1" dirty="0" smtClean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Temas críticos para el desarrollo y la gobernanza territorial</a:t>
            </a:r>
            <a:endParaRPr lang="es-ES" sz="2500" b="1" dirty="0"/>
          </a:p>
        </p:txBody>
      </p:sp>
    </p:spTree>
    <p:extLst>
      <p:ext uri="{BB962C8B-B14F-4D97-AF65-F5344CB8AC3E}">
        <p14:creationId xmlns:p14="http://schemas.microsoft.com/office/powerpoint/2010/main" val="12312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Ubicación y unidades de relieve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Uso del suelo (1970)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62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Uso del suelo (</a:t>
            </a:r>
            <a:r>
              <a:rPr lang="es-ES" sz="28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1996)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Uso del suelo (2001)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7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Uso del suelo (2010)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92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4572000" cy="295933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Uso del suelo (</a:t>
            </a:r>
            <a:r>
              <a:rPr lang="es-ES" sz="28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1970, 1996, 2001, 2010)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0648"/>
            <a:ext cx="4572000" cy="29593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012"/>
            <a:ext cx="4572000" cy="29593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2642"/>
            <a:ext cx="4572000" cy="29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4" y="1"/>
            <a:ext cx="8487805" cy="651789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803585" y="37342"/>
            <a:ext cx="4408098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1992-2001: Ajuste estructural y reconstrucción</a:t>
            </a:r>
            <a:endParaRPr lang="es-ES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</TotalTime>
  <Words>1286</Words>
  <Application>Microsoft Office PowerPoint</Application>
  <PresentationFormat>Presentación en pantalla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Clear Sans</vt:lpstr>
      <vt:lpstr>Montserrat</vt:lpstr>
      <vt:lpstr>Tema de Office</vt:lpstr>
      <vt:lpstr>Dinámicas Territoriales, Políticas Públicas y Cambio Climático Estudio de Caso del Territorio Los Nonualcos 28 de enero de 2016</vt:lpstr>
      <vt:lpstr>CONTENIDO</vt:lpstr>
      <vt:lpstr>Ubicación y unidades de relieve</vt:lpstr>
      <vt:lpstr>Uso del suelo (1970)</vt:lpstr>
      <vt:lpstr>Uso del suelo (1996)</vt:lpstr>
      <vt:lpstr>Uso del suelo (2001)</vt:lpstr>
      <vt:lpstr>Uso del suelo (2010)</vt:lpstr>
      <vt:lpstr>Uso del suelo (1970, 1996, 2001, 2010)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Operativa 2016  Reunión del Equipo de Investigadores Lunes 18 de enero de 2016</dc:title>
  <dc:creator>Michelle Cuellar</dc:creator>
  <cp:lastModifiedBy>Nelson Cuéllar</cp:lastModifiedBy>
  <cp:revision>215</cp:revision>
  <dcterms:created xsi:type="dcterms:W3CDTF">2016-01-15T17:26:43Z</dcterms:created>
  <dcterms:modified xsi:type="dcterms:W3CDTF">2016-01-27T21:06:27Z</dcterms:modified>
</cp:coreProperties>
</file>