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62" r:id="rId3"/>
    <p:sldId id="263" r:id="rId4"/>
    <p:sldId id="261" r:id="rId5"/>
    <p:sldId id="264" r:id="rId6"/>
    <p:sldId id="265" r:id="rId7"/>
    <p:sldId id="266" r:id="rId8"/>
    <p:sldId id="267" r:id="rId9"/>
    <p:sldId id="268" r:id="rId10"/>
    <p:sldId id="270" r:id="rId11"/>
    <p:sldId id="274" r:id="rId12"/>
    <p:sldId id="269" r:id="rId13"/>
    <p:sldId id="286" r:id="rId14"/>
    <p:sldId id="276" r:id="rId15"/>
    <p:sldId id="277" r:id="rId16"/>
    <p:sldId id="271" r:id="rId17"/>
    <p:sldId id="272" r:id="rId18"/>
    <p:sldId id="273" r:id="rId19"/>
    <p:sldId id="275" r:id="rId20"/>
    <p:sldId id="282" r:id="rId21"/>
    <p:sldId id="278" r:id="rId22"/>
    <p:sldId id="287" r:id="rId23"/>
    <p:sldId id="288" r:id="rId24"/>
    <p:sldId id="289" r:id="rId25"/>
    <p:sldId id="290" r:id="rId26"/>
    <p:sldId id="291" r:id="rId27"/>
    <p:sldId id="292" r:id="rId28"/>
    <p:sldId id="293" r:id="rId29"/>
    <p:sldId id="294" r:id="rId30"/>
    <p:sldId id="279" r:id="rId31"/>
    <p:sldId id="280" r:id="rId32"/>
    <p:sldId id="281" r:id="rId33"/>
    <p:sldId id="283" r:id="rId34"/>
    <p:sldId id="284" r:id="rId35"/>
    <p:sldId id="285" r:id="rId36"/>
  </p:sldIdLst>
  <p:sldSz cx="12192000" cy="6858000"/>
  <p:notesSz cx="7023100" cy="9309100"/>
  <p:embeddedFontLst>
    <p:embeddedFont>
      <p:font typeface="Calibri Light" panose="020F0302020204030204" pitchFamily="34" charset="0"/>
      <p:regular r:id="rId39"/>
      <p:italic r:id="rId40"/>
    </p:embeddedFont>
    <p:embeddedFont>
      <p:font typeface="Calibri" panose="020F0502020204030204" pitchFamily="34" charset="0"/>
      <p:regular r:id="rId41"/>
      <p:bold r:id="rId42"/>
      <p:italic r:id="rId43"/>
      <p:boldItalic r:id="rId44"/>
    </p:embeddedFont>
  </p:embeddedFontLst>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11" autoAdjust="0"/>
  </p:normalViewPr>
  <p:slideViewPr>
    <p:cSldViewPr snapToGrid="0">
      <p:cViewPr varScale="1">
        <p:scale>
          <a:sx n="91" d="100"/>
          <a:sy n="91"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9C29E65-6C15-4EA9-9AFF-ADC474D3F052}" type="datetimeFigureOut">
              <a:rPr lang="es-SV" smtClean="0"/>
              <a:t>14/10/2013</a:t>
            </a:fld>
            <a:endParaRPr lang="es-SV"/>
          </a:p>
        </p:txBody>
      </p:sp>
      <p:sp>
        <p:nvSpPr>
          <p:cNvPr id="4" name="Marcador de pie de página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s-SV"/>
          </a:p>
        </p:txBody>
      </p:sp>
      <p:sp>
        <p:nvSpPr>
          <p:cNvPr id="5" name="Marcador de número de diapositiva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C621A05-1F4C-4538-90AC-E6705DC3FD5C}" type="slidenum">
              <a:rPr lang="es-SV" smtClean="0"/>
              <a:t>‹Nº›</a:t>
            </a:fld>
            <a:endParaRPr lang="es-SV"/>
          </a:p>
        </p:txBody>
      </p:sp>
    </p:spTree>
    <p:extLst>
      <p:ext uri="{BB962C8B-B14F-4D97-AF65-F5344CB8AC3E}">
        <p14:creationId xmlns:p14="http://schemas.microsoft.com/office/powerpoint/2010/main" val="2403561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ABA77578-BB7D-435C-862A-609C2B3680EA}" type="datetimeFigureOut">
              <a:rPr lang="es-SV" smtClean="0"/>
              <a:t>14/10/2013</a:t>
            </a:fld>
            <a:endParaRPr lang="es-SV"/>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Marcador de pie de página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14817CD-62F9-4E52-83F9-3299AC188170}" type="slidenum">
              <a:rPr lang="es-SV" smtClean="0"/>
              <a:t>‹Nº›</a:t>
            </a:fld>
            <a:endParaRPr lang="es-SV"/>
          </a:p>
        </p:txBody>
      </p:sp>
    </p:spTree>
    <p:extLst>
      <p:ext uri="{BB962C8B-B14F-4D97-AF65-F5344CB8AC3E}">
        <p14:creationId xmlns:p14="http://schemas.microsoft.com/office/powerpoint/2010/main" val="2749909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SV" baseline="0" dirty="0" smtClean="0"/>
              <a:t>El 80% de los cañeros que entregan su caña a ingenio el </a:t>
            </a:r>
            <a:r>
              <a:rPr lang="es-SV" baseline="0" dirty="0" err="1" smtClean="0"/>
              <a:t>angel</a:t>
            </a:r>
            <a:r>
              <a:rPr lang="es-SV" baseline="0" dirty="0" smtClean="0"/>
              <a:t>, son pequeños </a:t>
            </a:r>
          </a:p>
          <a:p>
            <a:pPr marL="228600" indent="-228600">
              <a:buAutoNum type="arabicPeriod"/>
            </a:pPr>
            <a:r>
              <a:rPr lang="es-SV" baseline="0" dirty="0" smtClean="0"/>
              <a:t>De 25 a 50 </a:t>
            </a:r>
            <a:r>
              <a:rPr lang="es-SV" baseline="0" dirty="0" err="1" smtClean="0"/>
              <a:t>mz</a:t>
            </a:r>
            <a:r>
              <a:rPr lang="es-SV" baseline="0" dirty="0" smtClean="0"/>
              <a:t>, es el 6,8%</a:t>
            </a:r>
          </a:p>
          <a:p>
            <a:pPr marL="228600" indent="-228600">
              <a:buAutoNum type="arabicPeriod"/>
            </a:pPr>
            <a:endParaRPr lang="es-SV" baseline="0" dirty="0" smtClean="0"/>
          </a:p>
          <a:p>
            <a:pPr marL="228600" indent="-228600">
              <a:buAutoNum type="arabicPeriod"/>
            </a:pPr>
            <a:r>
              <a:rPr lang="es-SV" baseline="0" dirty="0" smtClean="0"/>
              <a:t>a estrategia de ingenio el </a:t>
            </a:r>
            <a:r>
              <a:rPr lang="es-SV" baseline="0" dirty="0" err="1" smtClean="0"/>
              <a:t>angel</a:t>
            </a:r>
            <a:r>
              <a:rPr lang="es-SV" baseline="0" dirty="0" smtClean="0"/>
              <a:t> esta fundamentada en sus pequeños cañeros, </a:t>
            </a:r>
          </a:p>
          <a:p>
            <a:pPr marL="685800" lvl="1" indent="-228600">
              <a:buAutoNum type="arabicPeriod"/>
            </a:pPr>
            <a:r>
              <a:rPr lang="es-SV" baseline="0" dirty="0" smtClean="0"/>
              <a:t>Se ha creado una financiera en una de las empresas relacionadas de ingenio el </a:t>
            </a:r>
            <a:r>
              <a:rPr lang="es-SV" baseline="0" dirty="0" err="1" smtClean="0"/>
              <a:t>angel</a:t>
            </a:r>
            <a:r>
              <a:rPr lang="es-SV" baseline="0" dirty="0" smtClean="0"/>
              <a:t> para </a:t>
            </a:r>
            <a:r>
              <a:rPr lang="es-SV" baseline="0" dirty="0" err="1" smtClean="0"/>
              <a:t>antederlos</a:t>
            </a:r>
            <a:r>
              <a:rPr lang="es-SV" baseline="0" dirty="0" smtClean="0"/>
              <a:t> y poder crear un expediente en el sistema financiero</a:t>
            </a:r>
          </a:p>
          <a:p>
            <a:pPr marL="685800" lvl="1" indent="-228600">
              <a:buAutoNum type="arabicPeriod"/>
            </a:pPr>
            <a:r>
              <a:rPr lang="es-SV" dirty="0" smtClean="0"/>
              <a:t>Acceso</a:t>
            </a:r>
            <a:r>
              <a:rPr lang="es-SV" baseline="0" dirty="0" smtClean="0"/>
              <a:t> a financiamiento para sistemas de riego, asistencia técnica</a:t>
            </a:r>
          </a:p>
          <a:p>
            <a:pPr marL="685800" lvl="1" indent="-228600">
              <a:buAutoNum type="arabicPeriod"/>
            </a:pPr>
            <a:r>
              <a:rPr lang="es-SV" baseline="0" dirty="0" smtClean="0"/>
              <a:t>El hacer énfasis en cañeros pequeños se esta desarrollando un proyecto de país</a:t>
            </a:r>
          </a:p>
          <a:p>
            <a:pPr marL="685800" lvl="1" indent="-228600">
              <a:buAutoNum type="arabicPeriod"/>
            </a:pPr>
            <a:endParaRPr lang="es-SV" baseline="0" dirty="0" smtClean="0"/>
          </a:p>
        </p:txBody>
      </p:sp>
      <p:sp>
        <p:nvSpPr>
          <p:cNvPr id="4" name="Marcador de número de diapositiva 3"/>
          <p:cNvSpPr>
            <a:spLocks noGrp="1"/>
          </p:cNvSpPr>
          <p:nvPr>
            <p:ph type="sldNum" sz="quarter" idx="10"/>
          </p:nvPr>
        </p:nvSpPr>
        <p:spPr/>
        <p:txBody>
          <a:bodyPr/>
          <a:lstStyle/>
          <a:p>
            <a:fld id="{814817CD-62F9-4E52-83F9-3299AC188170}" type="slidenum">
              <a:rPr lang="es-SV" smtClean="0"/>
              <a:t>5</a:t>
            </a:fld>
            <a:endParaRPr lang="es-SV"/>
          </a:p>
        </p:txBody>
      </p:sp>
    </p:spTree>
    <p:extLst>
      <p:ext uri="{BB962C8B-B14F-4D97-AF65-F5344CB8AC3E}">
        <p14:creationId xmlns:p14="http://schemas.microsoft.com/office/powerpoint/2010/main" val="2049753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a:ln/>
        </p:spPr>
      </p:sp>
      <p:sp>
        <p:nvSpPr>
          <p:cNvPr id="53251" name="2 Marcador de notas"/>
          <p:cNvSpPr>
            <a:spLocks noGrp="1"/>
          </p:cNvSpPr>
          <p:nvPr>
            <p:ph type="body" idx="1"/>
          </p:nvPr>
        </p:nvSpPr>
        <p:spPr>
          <a:noFill/>
          <a:ln/>
        </p:spPr>
        <p:txBody>
          <a:bodyPr/>
          <a:lstStyle/>
          <a:p>
            <a:pPr eaLnBrk="1" hangingPunct="1"/>
            <a:endParaRPr lang="es-ES" dirty="0" smtClean="0"/>
          </a:p>
        </p:txBody>
      </p:sp>
      <p:sp>
        <p:nvSpPr>
          <p:cNvPr id="53252" name="3 Marcador de número de diapositiva"/>
          <p:cNvSpPr>
            <a:spLocks noGrp="1"/>
          </p:cNvSpPr>
          <p:nvPr>
            <p:ph type="sldNum" sz="quarter" idx="5"/>
          </p:nvPr>
        </p:nvSpPr>
        <p:spPr>
          <a:noFill/>
        </p:spPr>
        <p:txBody>
          <a:bodyPr/>
          <a:lstStyle/>
          <a:p>
            <a:fld id="{5D363CEC-13B5-4BE3-AA5C-F3E88CB189E4}" type="slidenum">
              <a:rPr lang="es-SV" smtClean="0"/>
              <a:pPr/>
              <a:t>29</a:t>
            </a:fld>
            <a:endParaRPr lang="es-SV" dirty="0" smtClean="0"/>
          </a:p>
        </p:txBody>
      </p:sp>
    </p:spTree>
    <p:extLst>
      <p:ext uri="{BB962C8B-B14F-4D97-AF65-F5344CB8AC3E}">
        <p14:creationId xmlns:p14="http://schemas.microsoft.com/office/powerpoint/2010/main" val="405135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SV" dirty="0" smtClean="0"/>
              <a:t>En la época de zafra los trabajadores hacienden</a:t>
            </a:r>
            <a:r>
              <a:rPr lang="es-SV" baseline="0" dirty="0" smtClean="0"/>
              <a:t> aproximadamente a 1,000 trabajadores</a:t>
            </a:r>
          </a:p>
          <a:p>
            <a:pPr marL="228600" indent="-228600">
              <a:buAutoNum type="arabicPeriod"/>
            </a:pPr>
            <a:r>
              <a:rPr lang="es-SV" baseline="0" dirty="0" smtClean="0"/>
              <a:t>En existe un cuarto turno con el propósito que los trabajadores zafreros puedan descansar esto fue producto de negociación con el sindicato. </a:t>
            </a:r>
          </a:p>
          <a:p>
            <a:pPr marL="228600" indent="-228600">
              <a:buAutoNum type="arabicPeriod"/>
            </a:pPr>
            <a:endParaRPr lang="es-SV" dirty="0"/>
          </a:p>
        </p:txBody>
      </p:sp>
      <p:sp>
        <p:nvSpPr>
          <p:cNvPr id="4" name="Marcador de número de diapositiva 3"/>
          <p:cNvSpPr>
            <a:spLocks noGrp="1"/>
          </p:cNvSpPr>
          <p:nvPr>
            <p:ph type="sldNum" sz="quarter" idx="10"/>
          </p:nvPr>
        </p:nvSpPr>
        <p:spPr/>
        <p:txBody>
          <a:bodyPr/>
          <a:lstStyle/>
          <a:p>
            <a:fld id="{814817CD-62F9-4E52-83F9-3299AC188170}" type="slidenum">
              <a:rPr lang="es-SV" smtClean="0"/>
              <a:t>6</a:t>
            </a:fld>
            <a:endParaRPr lang="es-SV"/>
          </a:p>
        </p:txBody>
      </p:sp>
    </p:spTree>
    <p:extLst>
      <p:ext uri="{BB962C8B-B14F-4D97-AF65-F5344CB8AC3E}">
        <p14:creationId xmlns:p14="http://schemas.microsoft.com/office/powerpoint/2010/main" val="346382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SV" baseline="0" dirty="0" smtClean="0"/>
              <a:t>En cuanto a las crisis económica, la dependencia que existe de el salvador, en cuanto al dólar pone en riesgo el comportamiento de las tasas de interés, dado que el sector azucarero hace intensivo de los capitales de trabajo aproximadamente el pago de caña haciende a $ 56 millones y el pago de mano de obra a $8 millones. </a:t>
            </a:r>
          </a:p>
          <a:p>
            <a:pPr marL="685800" lvl="1" indent="-228600">
              <a:buAutoNum type="arabicPeriod"/>
            </a:pPr>
            <a:r>
              <a:rPr lang="es-SV" baseline="0" dirty="0" smtClean="0"/>
              <a:t>Otra variable importante es el precio del petróleo lo cual encarece el diésel. </a:t>
            </a:r>
          </a:p>
          <a:p>
            <a:pPr marL="228600" indent="-228600">
              <a:buAutoNum type="arabicPeriod"/>
            </a:pPr>
            <a:r>
              <a:rPr lang="es-SV" baseline="0" dirty="0" smtClean="0"/>
              <a:t> </a:t>
            </a:r>
            <a:r>
              <a:rPr lang="es-SV" baseline="0" dirty="0" err="1" smtClean="0"/>
              <a:t>Azucar</a:t>
            </a:r>
            <a:r>
              <a:rPr lang="es-SV" baseline="0" dirty="0" smtClean="0"/>
              <a:t> como </a:t>
            </a:r>
            <a:r>
              <a:rPr lang="es-SV" baseline="0" dirty="0" err="1" smtClean="0"/>
              <a:t>comodities</a:t>
            </a:r>
            <a:r>
              <a:rPr lang="es-SV" baseline="0" dirty="0" smtClean="0"/>
              <a:t>, el riesgo mas alto es el que representan en cuanto a la rentabilidad del cañero dado que como ingenio el </a:t>
            </a:r>
            <a:r>
              <a:rPr lang="es-SV" baseline="0" dirty="0" err="1" smtClean="0"/>
              <a:t>anglel</a:t>
            </a:r>
            <a:r>
              <a:rPr lang="es-SV" baseline="0" dirty="0" smtClean="0"/>
              <a:t> siempre estamos buscando el bienestar y mejora de la calidad de vida de cañeros, dado que por legislación debemos de pagar el 54.5% de nuestros ingresos a los cañeros. </a:t>
            </a:r>
          </a:p>
          <a:p>
            <a:pPr marL="228600" indent="-228600">
              <a:buAutoNum type="arabicPeriod"/>
            </a:pPr>
            <a:r>
              <a:rPr lang="es-SV" baseline="0" dirty="0" smtClean="0"/>
              <a:t>Nuevas legislaciones:</a:t>
            </a:r>
          </a:p>
          <a:p>
            <a:pPr marL="685800" lvl="1" indent="-228600">
              <a:buAutoNum type="arabicPeriod"/>
            </a:pPr>
            <a:r>
              <a:rPr lang="es-SV" baseline="0" dirty="0" smtClean="0"/>
              <a:t>Ley del agua</a:t>
            </a:r>
          </a:p>
          <a:p>
            <a:pPr marL="685800" lvl="1" indent="-228600">
              <a:buAutoNum type="arabicPeriod"/>
            </a:pPr>
            <a:r>
              <a:rPr lang="es-SV" baseline="0" dirty="0" smtClean="0"/>
              <a:t>Leyes de medio ambiente</a:t>
            </a:r>
          </a:p>
          <a:p>
            <a:pPr marL="685800" lvl="1" indent="-228600">
              <a:buAutoNum type="arabicPeriod"/>
            </a:pPr>
            <a:r>
              <a:rPr lang="es-SV" baseline="0" dirty="0" smtClean="0"/>
              <a:t>Leyes de fertilizantes. </a:t>
            </a:r>
          </a:p>
          <a:p>
            <a:pPr marL="228600" indent="-228600">
              <a:buAutoNum type="arabicPeriod"/>
            </a:pPr>
            <a:endParaRPr lang="es-SV" dirty="0"/>
          </a:p>
        </p:txBody>
      </p:sp>
      <p:sp>
        <p:nvSpPr>
          <p:cNvPr id="4" name="Marcador de número de diapositiva 3"/>
          <p:cNvSpPr>
            <a:spLocks noGrp="1"/>
          </p:cNvSpPr>
          <p:nvPr>
            <p:ph type="sldNum" sz="quarter" idx="10"/>
          </p:nvPr>
        </p:nvSpPr>
        <p:spPr/>
        <p:txBody>
          <a:bodyPr/>
          <a:lstStyle/>
          <a:p>
            <a:fld id="{814817CD-62F9-4E52-83F9-3299AC188170}" type="slidenum">
              <a:rPr lang="es-SV" smtClean="0"/>
              <a:t>11</a:t>
            </a:fld>
            <a:endParaRPr lang="es-SV"/>
          </a:p>
        </p:txBody>
      </p:sp>
    </p:spTree>
    <p:extLst>
      <p:ext uri="{BB962C8B-B14F-4D97-AF65-F5344CB8AC3E}">
        <p14:creationId xmlns:p14="http://schemas.microsoft.com/office/powerpoint/2010/main" val="137819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SV" baseline="0" dirty="0" smtClean="0"/>
              <a:t>En cuanto a la sostenibilidad se han desarrollado dos grandes líneas:</a:t>
            </a:r>
          </a:p>
          <a:p>
            <a:pPr marL="685800" lvl="1" indent="-228600">
              <a:buAutoNum type="arabicPeriod"/>
            </a:pPr>
            <a:r>
              <a:rPr lang="es-SV" baseline="0" dirty="0" smtClean="0"/>
              <a:t>Compromiso Con la responsabilidad social</a:t>
            </a:r>
          </a:p>
          <a:p>
            <a:pPr marL="685800" lvl="1" indent="-228600">
              <a:buAutoNum type="arabicPeriod"/>
            </a:pPr>
            <a:r>
              <a:rPr lang="es-SV" baseline="0" dirty="0" smtClean="0"/>
              <a:t>Y desarrollo de principios</a:t>
            </a:r>
          </a:p>
          <a:p>
            <a:pPr marL="228600" indent="-228600">
              <a:buAutoNum type="arabicPeriod"/>
            </a:pPr>
            <a:r>
              <a:rPr lang="es-SV" baseline="0" dirty="0" smtClean="0"/>
              <a:t>En cuanto a la responsabilidad social, es una prioridad el tema de </a:t>
            </a:r>
            <a:r>
              <a:rPr lang="es-SV" baseline="0" dirty="0" err="1" smtClean="0"/>
              <a:t>comundad</a:t>
            </a:r>
            <a:r>
              <a:rPr lang="es-SV" baseline="0" dirty="0" smtClean="0"/>
              <a:t>, medioambiente, trasparencia con los grupos de interés o </a:t>
            </a:r>
            <a:r>
              <a:rPr lang="es-SV" baseline="0" dirty="0" err="1" smtClean="0"/>
              <a:t>stackholders</a:t>
            </a:r>
            <a:r>
              <a:rPr lang="es-SV" baseline="0" dirty="0" smtClean="0"/>
              <a:t> y el fomento de del diálogos social con el sindicato de trabadores</a:t>
            </a:r>
          </a:p>
          <a:p>
            <a:pPr marL="228600" indent="-228600">
              <a:buAutoNum type="arabicPeriod"/>
            </a:pPr>
            <a:r>
              <a:rPr lang="es-SV" baseline="0" dirty="0" smtClean="0"/>
              <a:t>En cuanto a nuestros principios, el mejorar la calidad de vida de los principales </a:t>
            </a:r>
            <a:r>
              <a:rPr lang="es-SV" baseline="0" dirty="0" err="1" smtClean="0"/>
              <a:t>stacke</a:t>
            </a:r>
            <a:r>
              <a:rPr lang="es-SV" baseline="0" dirty="0" smtClean="0"/>
              <a:t> </a:t>
            </a:r>
            <a:r>
              <a:rPr lang="es-SV" baseline="0" dirty="0" err="1" smtClean="0"/>
              <a:t>holders</a:t>
            </a:r>
            <a:r>
              <a:rPr lang="es-SV" baseline="0" dirty="0" smtClean="0"/>
              <a:t>, (grupos de interés) especialmente el de los trabajadores y cañeros.</a:t>
            </a:r>
          </a:p>
          <a:p>
            <a:pPr marL="228600" indent="-228600">
              <a:buAutoNum type="arabicPeriod"/>
            </a:pPr>
            <a:r>
              <a:rPr lang="es-SV" baseline="0" dirty="0" smtClean="0"/>
              <a:t>La honestidad se ha desarrollado en todas las áreas especialmente en el tema de transparencia de la información. </a:t>
            </a:r>
            <a:endParaRPr lang="es-SV" dirty="0"/>
          </a:p>
        </p:txBody>
      </p:sp>
      <p:sp>
        <p:nvSpPr>
          <p:cNvPr id="4" name="Marcador de número de diapositiva 3"/>
          <p:cNvSpPr>
            <a:spLocks noGrp="1"/>
          </p:cNvSpPr>
          <p:nvPr>
            <p:ph type="sldNum" sz="quarter" idx="10"/>
          </p:nvPr>
        </p:nvSpPr>
        <p:spPr/>
        <p:txBody>
          <a:bodyPr/>
          <a:lstStyle/>
          <a:p>
            <a:fld id="{814817CD-62F9-4E52-83F9-3299AC188170}" type="slidenum">
              <a:rPr lang="es-SV" smtClean="0"/>
              <a:t>15</a:t>
            </a:fld>
            <a:endParaRPr lang="es-SV"/>
          </a:p>
        </p:txBody>
      </p:sp>
    </p:spTree>
    <p:extLst>
      <p:ext uri="{BB962C8B-B14F-4D97-AF65-F5344CB8AC3E}">
        <p14:creationId xmlns:p14="http://schemas.microsoft.com/office/powerpoint/2010/main" val="139602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pPr eaLnBrk="1" hangingPunct="1"/>
            <a:endParaRPr lang="es-SV" dirty="0" smtClean="0"/>
          </a:p>
        </p:txBody>
      </p:sp>
      <p:sp>
        <p:nvSpPr>
          <p:cNvPr id="34820" name="3 Marcador de número de diapositiva"/>
          <p:cNvSpPr>
            <a:spLocks noGrp="1"/>
          </p:cNvSpPr>
          <p:nvPr>
            <p:ph type="sldNum" sz="quarter" idx="5"/>
          </p:nvPr>
        </p:nvSpPr>
        <p:spPr>
          <a:noFill/>
        </p:spPr>
        <p:txBody>
          <a:bodyPr/>
          <a:lstStyle/>
          <a:p>
            <a:fld id="{DAD3FF42-A85A-4371-8D4B-9DFB8A5CC6D1}" type="slidenum">
              <a:rPr lang="es-SV" smtClean="0"/>
              <a:pPr/>
              <a:t>22</a:t>
            </a:fld>
            <a:endParaRPr lang="es-SV" dirty="0" smtClean="0"/>
          </a:p>
        </p:txBody>
      </p:sp>
    </p:spTree>
    <p:extLst>
      <p:ext uri="{BB962C8B-B14F-4D97-AF65-F5344CB8AC3E}">
        <p14:creationId xmlns:p14="http://schemas.microsoft.com/office/powerpoint/2010/main" val="378305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a:ln/>
        </p:spPr>
      </p:sp>
      <p:sp>
        <p:nvSpPr>
          <p:cNvPr id="43011" name="2 Marcador de notas"/>
          <p:cNvSpPr>
            <a:spLocks noGrp="1"/>
          </p:cNvSpPr>
          <p:nvPr>
            <p:ph type="body" idx="1"/>
          </p:nvPr>
        </p:nvSpPr>
        <p:spPr>
          <a:noFill/>
          <a:ln/>
        </p:spPr>
        <p:txBody>
          <a:bodyPr/>
          <a:lstStyle/>
          <a:p>
            <a:endParaRPr lang="es-ES" smtClean="0"/>
          </a:p>
        </p:txBody>
      </p:sp>
      <p:sp>
        <p:nvSpPr>
          <p:cNvPr id="43012" name="3 Marcador de número de diapositiva"/>
          <p:cNvSpPr>
            <a:spLocks noGrp="1"/>
          </p:cNvSpPr>
          <p:nvPr>
            <p:ph type="sldNum" sz="quarter" idx="5"/>
          </p:nvPr>
        </p:nvSpPr>
        <p:spPr>
          <a:noFill/>
        </p:spPr>
        <p:txBody>
          <a:bodyPr/>
          <a:lstStyle/>
          <a:p>
            <a:fld id="{0A894A68-2449-43AC-B50D-2F50A6B7AE37}" type="slidenum">
              <a:rPr lang="es-SV" smtClean="0"/>
              <a:pPr/>
              <a:t>24</a:t>
            </a:fld>
            <a:endParaRPr lang="es-SV" smtClean="0"/>
          </a:p>
        </p:txBody>
      </p:sp>
    </p:spTree>
    <p:extLst>
      <p:ext uri="{BB962C8B-B14F-4D97-AF65-F5344CB8AC3E}">
        <p14:creationId xmlns:p14="http://schemas.microsoft.com/office/powerpoint/2010/main" val="262574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a:ln/>
        </p:spPr>
        <p:txBody>
          <a:bodyPr/>
          <a:lstStyle/>
          <a:p>
            <a:pPr eaLnBrk="1" hangingPunct="1"/>
            <a:endParaRPr lang="es-ES" smtClean="0"/>
          </a:p>
        </p:txBody>
      </p:sp>
      <p:sp>
        <p:nvSpPr>
          <p:cNvPr id="44036" name="3 Marcador de número de diapositiva"/>
          <p:cNvSpPr>
            <a:spLocks noGrp="1"/>
          </p:cNvSpPr>
          <p:nvPr>
            <p:ph type="sldNum" sz="quarter" idx="5"/>
          </p:nvPr>
        </p:nvSpPr>
        <p:spPr>
          <a:noFill/>
        </p:spPr>
        <p:txBody>
          <a:bodyPr/>
          <a:lstStyle/>
          <a:p>
            <a:fld id="{6004752B-8461-433E-BEFB-8A3B7B6387EE}" type="slidenum">
              <a:rPr lang="es-SV" smtClean="0"/>
              <a:pPr/>
              <a:t>26</a:t>
            </a:fld>
            <a:endParaRPr lang="es-SV" smtClean="0"/>
          </a:p>
        </p:txBody>
      </p:sp>
    </p:spTree>
    <p:extLst>
      <p:ext uri="{BB962C8B-B14F-4D97-AF65-F5344CB8AC3E}">
        <p14:creationId xmlns:p14="http://schemas.microsoft.com/office/powerpoint/2010/main" val="381052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ln/>
        </p:spPr>
      </p:sp>
      <p:sp>
        <p:nvSpPr>
          <p:cNvPr id="50179" name="2 Marcador de notas"/>
          <p:cNvSpPr>
            <a:spLocks noGrp="1"/>
          </p:cNvSpPr>
          <p:nvPr>
            <p:ph type="body" idx="1"/>
          </p:nvPr>
        </p:nvSpPr>
        <p:spPr>
          <a:noFill/>
          <a:ln/>
        </p:spPr>
        <p:txBody>
          <a:bodyPr/>
          <a:lstStyle/>
          <a:p>
            <a:pPr eaLnBrk="1" hangingPunct="1"/>
            <a:endParaRPr lang="es-ES" dirty="0" smtClean="0"/>
          </a:p>
        </p:txBody>
      </p:sp>
      <p:sp>
        <p:nvSpPr>
          <p:cNvPr id="50180" name="3 Marcador de número de diapositiva"/>
          <p:cNvSpPr>
            <a:spLocks noGrp="1"/>
          </p:cNvSpPr>
          <p:nvPr>
            <p:ph type="sldNum" sz="quarter" idx="5"/>
          </p:nvPr>
        </p:nvSpPr>
        <p:spPr>
          <a:noFill/>
        </p:spPr>
        <p:txBody>
          <a:bodyPr/>
          <a:lstStyle/>
          <a:p>
            <a:fld id="{31A7CE0A-F376-4D61-B398-BBDE02D4A0CB}" type="slidenum">
              <a:rPr lang="es-SV" smtClean="0"/>
              <a:pPr/>
              <a:t>27</a:t>
            </a:fld>
            <a:endParaRPr lang="es-SV" dirty="0" smtClean="0"/>
          </a:p>
        </p:txBody>
      </p:sp>
    </p:spTree>
    <p:extLst>
      <p:ext uri="{BB962C8B-B14F-4D97-AF65-F5344CB8AC3E}">
        <p14:creationId xmlns:p14="http://schemas.microsoft.com/office/powerpoint/2010/main" val="138848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a:ln/>
        </p:spPr>
      </p:sp>
      <p:sp>
        <p:nvSpPr>
          <p:cNvPr id="45059" name="2 Marcador de notas"/>
          <p:cNvSpPr>
            <a:spLocks noGrp="1"/>
          </p:cNvSpPr>
          <p:nvPr>
            <p:ph type="body" idx="1"/>
          </p:nvPr>
        </p:nvSpPr>
        <p:spPr>
          <a:noFill/>
          <a:ln/>
        </p:spPr>
        <p:txBody>
          <a:bodyPr/>
          <a:lstStyle/>
          <a:p>
            <a:pPr eaLnBrk="1" hangingPunct="1"/>
            <a:endParaRPr lang="es-ES" dirty="0" smtClean="0"/>
          </a:p>
        </p:txBody>
      </p:sp>
      <p:sp>
        <p:nvSpPr>
          <p:cNvPr id="45060" name="3 Marcador de número de diapositiva"/>
          <p:cNvSpPr>
            <a:spLocks noGrp="1"/>
          </p:cNvSpPr>
          <p:nvPr>
            <p:ph type="sldNum" sz="quarter" idx="5"/>
          </p:nvPr>
        </p:nvSpPr>
        <p:spPr>
          <a:noFill/>
        </p:spPr>
        <p:txBody>
          <a:bodyPr/>
          <a:lstStyle/>
          <a:p>
            <a:fld id="{935CB6B1-E809-4647-8E01-7C526C54E7C0}" type="slidenum">
              <a:rPr lang="es-SV" smtClean="0"/>
              <a:pPr/>
              <a:t>28</a:t>
            </a:fld>
            <a:endParaRPr lang="es-SV" dirty="0" smtClean="0"/>
          </a:p>
        </p:txBody>
      </p:sp>
    </p:spTree>
    <p:extLst>
      <p:ext uri="{BB962C8B-B14F-4D97-AF65-F5344CB8AC3E}">
        <p14:creationId xmlns:p14="http://schemas.microsoft.com/office/powerpoint/2010/main" val="257719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SV"/>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SV"/>
          </a:p>
        </p:txBody>
      </p:sp>
      <p:sp>
        <p:nvSpPr>
          <p:cNvPr id="4" name="Marcador de fecha 3"/>
          <p:cNvSpPr>
            <a:spLocks noGrp="1"/>
          </p:cNvSpPr>
          <p:nvPr>
            <p:ph type="dt" sz="half" idx="10"/>
          </p:nvPr>
        </p:nvSpPr>
        <p:spPr/>
        <p:txBody>
          <a:bodyPr/>
          <a:lstStyle/>
          <a:p>
            <a:fld id="{2319874C-5FCF-4F20-97E3-8171976F170C}" type="datetimeFigureOut">
              <a:rPr lang="es-SV" smtClean="0"/>
              <a:t>14/10/2013</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A5B57C1E-C575-4440-99E4-6501D7BBAD07}" type="slidenum">
              <a:rPr lang="es-SV" smtClean="0"/>
              <a:t>‹Nº›</a:t>
            </a:fld>
            <a:endParaRPr lang="es-SV"/>
          </a:p>
        </p:txBody>
      </p:sp>
    </p:spTree>
    <p:extLst>
      <p:ext uri="{BB962C8B-B14F-4D97-AF65-F5344CB8AC3E}">
        <p14:creationId xmlns:p14="http://schemas.microsoft.com/office/powerpoint/2010/main" val="78793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p:txBody>
          <a:bodyPr/>
          <a:lstStyle/>
          <a:p>
            <a:fld id="{2319874C-5FCF-4F20-97E3-8171976F170C}" type="datetimeFigureOut">
              <a:rPr lang="es-SV" smtClean="0"/>
              <a:t>14/10/2013</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A5B57C1E-C575-4440-99E4-6501D7BBAD07}" type="slidenum">
              <a:rPr lang="es-SV" smtClean="0"/>
              <a:t>‹Nº›</a:t>
            </a:fld>
            <a:endParaRPr lang="es-SV"/>
          </a:p>
        </p:txBody>
      </p:sp>
    </p:spTree>
    <p:extLst>
      <p:ext uri="{BB962C8B-B14F-4D97-AF65-F5344CB8AC3E}">
        <p14:creationId xmlns:p14="http://schemas.microsoft.com/office/powerpoint/2010/main" val="221210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p:txBody>
          <a:bodyPr/>
          <a:lstStyle/>
          <a:p>
            <a:fld id="{2319874C-5FCF-4F20-97E3-8171976F170C}" type="datetimeFigureOut">
              <a:rPr lang="es-SV" smtClean="0"/>
              <a:t>14/10/2013</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A5B57C1E-C575-4440-99E4-6501D7BBAD07}" type="slidenum">
              <a:rPr lang="es-SV" smtClean="0"/>
              <a:t>‹Nº›</a:t>
            </a:fld>
            <a:endParaRPr lang="es-SV"/>
          </a:p>
        </p:txBody>
      </p:sp>
    </p:spTree>
    <p:extLst>
      <p:ext uri="{BB962C8B-B14F-4D97-AF65-F5344CB8AC3E}">
        <p14:creationId xmlns:p14="http://schemas.microsoft.com/office/powerpoint/2010/main" val="273412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p:txBody>
          <a:bodyPr/>
          <a:lstStyle/>
          <a:p>
            <a:fld id="{2319874C-5FCF-4F20-97E3-8171976F170C}" type="datetimeFigureOut">
              <a:rPr lang="es-SV" smtClean="0"/>
              <a:t>14/10/2013</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A5B57C1E-C575-4440-99E4-6501D7BBAD07}" type="slidenum">
              <a:rPr lang="es-SV" smtClean="0"/>
              <a:t>‹Nº›</a:t>
            </a:fld>
            <a:endParaRPr lang="es-SV"/>
          </a:p>
        </p:txBody>
      </p:sp>
    </p:spTree>
    <p:extLst>
      <p:ext uri="{BB962C8B-B14F-4D97-AF65-F5344CB8AC3E}">
        <p14:creationId xmlns:p14="http://schemas.microsoft.com/office/powerpoint/2010/main" val="3232245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7813"/>
            <a:ext cx="109728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3" name="2 Marcador de fecha"/>
          <p:cNvSpPr>
            <a:spLocks noGrp="1"/>
          </p:cNvSpPr>
          <p:nvPr>
            <p:ph type="dt" sz="half" idx="10"/>
          </p:nvPr>
        </p:nvSpPr>
        <p:spPr>
          <a:xfrm>
            <a:off x="609600" y="6243638"/>
            <a:ext cx="2844800" cy="457200"/>
          </a:xfrm>
        </p:spPr>
        <p:txBody>
          <a:bodyPr/>
          <a:lstStyle>
            <a:lvl1pPr>
              <a:defRPr/>
            </a:lvl1pPr>
          </a:lstStyle>
          <a:p>
            <a:pPr>
              <a:defRPr/>
            </a:pPr>
            <a:endParaRPr lang="es-ES" altLang="en-US" dirty="0"/>
          </a:p>
        </p:txBody>
      </p:sp>
      <p:sp>
        <p:nvSpPr>
          <p:cNvPr id="4" name="3 Marcador de pie de página"/>
          <p:cNvSpPr>
            <a:spLocks noGrp="1"/>
          </p:cNvSpPr>
          <p:nvPr>
            <p:ph type="ftr" sz="quarter" idx="11"/>
          </p:nvPr>
        </p:nvSpPr>
        <p:spPr>
          <a:xfrm>
            <a:off x="4165600" y="6248400"/>
            <a:ext cx="3860800" cy="457200"/>
          </a:xfrm>
        </p:spPr>
        <p:txBody>
          <a:bodyPr/>
          <a:lstStyle>
            <a:lvl1pPr>
              <a:defRPr/>
            </a:lvl1pPr>
          </a:lstStyle>
          <a:p>
            <a:pPr>
              <a:defRPr/>
            </a:pPr>
            <a:endParaRPr lang="es-ES" altLang="en-US" dirty="0"/>
          </a:p>
        </p:txBody>
      </p:sp>
      <p:sp>
        <p:nvSpPr>
          <p:cNvPr id="5" name="4 Marcador de número de diapositiva"/>
          <p:cNvSpPr>
            <a:spLocks noGrp="1"/>
          </p:cNvSpPr>
          <p:nvPr>
            <p:ph type="sldNum" sz="quarter" idx="12"/>
          </p:nvPr>
        </p:nvSpPr>
        <p:spPr>
          <a:xfrm>
            <a:off x="8737600" y="6243638"/>
            <a:ext cx="2844800" cy="457200"/>
          </a:xfrm>
        </p:spPr>
        <p:txBody>
          <a:bodyPr/>
          <a:lstStyle>
            <a:lvl1pPr>
              <a:defRPr smtClean="0"/>
            </a:lvl1pPr>
          </a:lstStyle>
          <a:p>
            <a:pPr>
              <a:defRPr/>
            </a:pPr>
            <a:fld id="{2EA6D0CE-86A4-49E5-A9FE-122BC7A31EE1}" type="slidenum">
              <a:rPr lang="es-ES" altLang="en-US"/>
              <a:pPr>
                <a:defRPr/>
              </a:pPr>
              <a:t>‹Nº›</a:t>
            </a:fld>
            <a:endParaRPr lang="es-ES" altLang="en-US" dirty="0"/>
          </a:p>
        </p:txBody>
      </p:sp>
    </p:spTree>
    <p:extLst>
      <p:ext uri="{BB962C8B-B14F-4D97-AF65-F5344CB8AC3E}">
        <p14:creationId xmlns:p14="http://schemas.microsoft.com/office/powerpoint/2010/main" val="3106360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77813"/>
            <a:ext cx="10363200" cy="1143000"/>
          </a:xfrm>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1219200" y="1600201"/>
            <a:ext cx="50800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6502400" y="1600201"/>
            <a:ext cx="50800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a:xfrm>
            <a:off x="1219200" y="6251575"/>
            <a:ext cx="2641600" cy="457200"/>
          </a:xfrm>
        </p:spPr>
        <p:txBody>
          <a:bodyPr/>
          <a:lstStyle>
            <a:lvl1pPr>
              <a:defRPr/>
            </a:lvl1pPr>
          </a:lstStyle>
          <a:p>
            <a:pPr>
              <a:defRPr/>
            </a:pPr>
            <a:endParaRPr lang="es-ES" dirty="0"/>
          </a:p>
        </p:txBody>
      </p:sp>
      <p:sp>
        <p:nvSpPr>
          <p:cNvPr id="6" name="5 Marcador de pie de página"/>
          <p:cNvSpPr>
            <a:spLocks noGrp="1"/>
          </p:cNvSpPr>
          <p:nvPr>
            <p:ph type="ftr" sz="quarter" idx="11"/>
          </p:nvPr>
        </p:nvSpPr>
        <p:spPr>
          <a:xfrm>
            <a:off x="4470400" y="6248400"/>
            <a:ext cx="3962400" cy="457200"/>
          </a:xfrm>
        </p:spPr>
        <p:txBody>
          <a:bodyPr/>
          <a:lstStyle>
            <a:lvl1pPr>
              <a:defRPr/>
            </a:lvl1pPr>
          </a:lstStyle>
          <a:p>
            <a:pPr>
              <a:defRPr/>
            </a:pPr>
            <a:endParaRPr lang="es-ES" dirty="0"/>
          </a:p>
        </p:txBody>
      </p:sp>
      <p:sp>
        <p:nvSpPr>
          <p:cNvPr id="7" name="6 Marcador de número de diapositiva"/>
          <p:cNvSpPr>
            <a:spLocks noGrp="1"/>
          </p:cNvSpPr>
          <p:nvPr>
            <p:ph type="sldNum" sz="quarter" idx="12"/>
          </p:nvPr>
        </p:nvSpPr>
        <p:spPr>
          <a:xfrm>
            <a:off x="9042400" y="6248400"/>
            <a:ext cx="2540000" cy="457200"/>
          </a:xfrm>
        </p:spPr>
        <p:txBody>
          <a:bodyPr/>
          <a:lstStyle>
            <a:lvl1pPr>
              <a:defRPr/>
            </a:lvl1pPr>
          </a:lstStyle>
          <a:p>
            <a:pPr>
              <a:defRPr/>
            </a:pPr>
            <a:fld id="{FC24B771-16B3-4B30-BC2B-D9FFEE75DDA2}" type="slidenum">
              <a:rPr lang="es-ES"/>
              <a:pPr>
                <a:defRPr/>
              </a:pPr>
              <a:t>‹Nº›</a:t>
            </a:fld>
            <a:endParaRPr lang="es-ES" dirty="0"/>
          </a:p>
        </p:txBody>
      </p:sp>
    </p:spTree>
    <p:extLst>
      <p:ext uri="{BB962C8B-B14F-4D97-AF65-F5344CB8AC3E}">
        <p14:creationId xmlns:p14="http://schemas.microsoft.com/office/powerpoint/2010/main" val="3001232791"/>
      </p:ext>
    </p:extLst>
  </p:cSld>
  <p:clrMapOvr>
    <a:masterClrMapping/>
  </p:clrMapOvr>
  <p:transition spd="med">
    <p:wheel spokes="8"/>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7814"/>
            <a:ext cx="10972800" cy="1139825"/>
          </a:xfrm>
        </p:spPr>
        <p:txBody>
          <a:bodyPr/>
          <a:lstStyle/>
          <a:p>
            <a:r>
              <a:rPr lang="es-ES" smtClean="0"/>
              <a:t>Haga clic para modificar el estilo de título del patrón</a:t>
            </a:r>
            <a:endParaRPr lang="es-SV"/>
          </a:p>
        </p:txBody>
      </p:sp>
      <p:sp>
        <p:nvSpPr>
          <p:cNvPr id="3" name="2 Marcador de texto"/>
          <p:cNvSpPr>
            <a:spLocks noGrp="1"/>
          </p:cNvSpPr>
          <p:nvPr>
            <p:ph type="body" sz="half" idx="1"/>
          </p:nvPr>
        </p:nvSpPr>
        <p:spPr>
          <a:xfrm>
            <a:off x="609600" y="1600201"/>
            <a:ext cx="53848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6197600" y="1600201"/>
            <a:ext cx="53848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55A6480-A979-4DEA-9821-5F12BCEEF75D}" type="slidenum">
              <a:rPr lang="es-ES" altLang="en-US"/>
              <a:pPr>
                <a:defRPr/>
              </a:pPr>
              <a:t>‹Nº›</a:t>
            </a:fld>
            <a:endParaRPr lang="es-ES" altLang="en-US" dirty="0"/>
          </a:p>
        </p:txBody>
      </p:sp>
    </p:spTree>
    <p:extLst>
      <p:ext uri="{BB962C8B-B14F-4D97-AF65-F5344CB8AC3E}">
        <p14:creationId xmlns:p14="http://schemas.microsoft.com/office/powerpoint/2010/main" val="1822454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7814"/>
            <a:ext cx="10972800" cy="1139825"/>
          </a:xfrm>
        </p:spPr>
        <p:txBody>
          <a:bodyPr/>
          <a:lstStyle/>
          <a:p>
            <a:r>
              <a:rPr lang="es-ES" smtClean="0"/>
              <a:t>Haga clic para modificar el estilo de título del patrón</a:t>
            </a:r>
            <a:endParaRPr lang="es-SV"/>
          </a:p>
        </p:txBody>
      </p:sp>
      <p:sp>
        <p:nvSpPr>
          <p:cNvPr id="3" name="2 Marcador de texto"/>
          <p:cNvSpPr>
            <a:spLocks noGrp="1"/>
          </p:cNvSpPr>
          <p:nvPr>
            <p:ph type="body" sz="half" idx="1"/>
          </p:nvPr>
        </p:nvSpPr>
        <p:spPr>
          <a:xfrm>
            <a:off x="609600" y="1600201"/>
            <a:ext cx="53848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quarter" idx="2"/>
          </p:nvPr>
        </p:nvSpPr>
        <p:spPr>
          <a:xfrm>
            <a:off x="6197600" y="1600201"/>
            <a:ext cx="53848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contenido"/>
          <p:cNvSpPr>
            <a:spLocks noGrp="1"/>
          </p:cNvSpPr>
          <p:nvPr>
            <p:ph sz="quarter" idx="3"/>
          </p:nvPr>
        </p:nvSpPr>
        <p:spPr>
          <a:xfrm>
            <a:off x="6197600" y="3941763"/>
            <a:ext cx="53848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Rectangle 4"/>
          <p:cNvSpPr>
            <a:spLocks noGrp="1" noChangeArrowheads="1"/>
          </p:cNvSpPr>
          <p:nvPr>
            <p:ph type="dt" sz="half" idx="10"/>
          </p:nvPr>
        </p:nvSpPr>
        <p:spPr>
          <a:ln/>
        </p:spPr>
        <p:txBody>
          <a:bodyPr/>
          <a:lstStyle>
            <a:lvl1pPr>
              <a:defRPr/>
            </a:lvl1pPr>
          </a:lstStyle>
          <a:p>
            <a:pPr>
              <a:defRPr/>
            </a:pPr>
            <a:endParaRPr lang="es-ES" alt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s-E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372FE892-B5F6-4330-8CD4-4B5CAD893BC4}" type="slidenum">
              <a:rPr lang="es-ES" altLang="en-US"/>
              <a:pPr>
                <a:defRPr/>
              </a:pPr>
              <a:t>‹Nº›</a:t>
            </a:fld>
            <a:endParaRPr lang="es-ES" altLang="en-US" dirty="0"/>
          </a:p>
        </p:txBody>
      </p:sp>
    </p:spTree>
    <p:extLst>
      <p:ext uri="{BB962C8B-B14F-4D97-AF65-F5344CB8AC3E}">
        <p14:creationId xmlns:p14="http://schemas.microsoft.com/office/powerpoint/2010/main" val="347872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p:txBody>
          <a:bodyPr/>
          <a:lstStyle/>
          <a:p>
            <a:fld id="{2319874C-5FCF-4F20-97E3-8171976F170C}" type="datetimeFigureOut">
              <a:rPr lang="es-SV" smtClean="0"/>
              <a:t>14/10/2013</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A5B57C1E-C575-4440-99E4-6501D7BBAD07}" type="slidenum">
              <a:rPr lang="es-SV" smtClean="0"/>
              <a:t>‹Nº›</a:t>
            </a:fld>
            <a:endParaRPr lang="es-SV"/>
          </a:p>
        </p:txBody>
      </p:sp>
    </p:spTree>
    <p:extLst>
      <p:ext uri="{BB962C8B-B14F-4D97-AF65-F5344CB8AC3E}">
        <p14:creationId xmlns:p14="http://schemas.microsoft.com/office/powerpoint/2010/main" val="85185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319874C-5FCF-4F20-97E3-8171976F170C}" type="datetimeFigureOut">
              <a:rPr lang="es-SV" smtClean="0"/>
              <a:t>14/10/2013</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A5B57C1E-C575-4440-99E4-6501D7BBAD07}" type="slidenum">
              <a:rPr lang="es-SV" smtClean="0"/>
              <a:t>‹Nº›</a:t>
            </a:fld>
            <a:endParaRPr lang="es-SV"/>
          </a:p>
        </p:txBody>
      </p:sp>
    </p:spTree>
    <p:extLst>
      <p:ext uri="{BB962C8B-B14F-4D97-AF65-F5344CB8AC3E}">
        <p14:creationId xmlns:p14="http://schemas.microsoft.com/office/powerpoint/2010/main" val="25731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fecha 4"/>
          <p:cNvSpPr>
            <a:spLocks noGrp="1"/>
          </p:cNvSpPr>
          <p:nvPr>
            <p:ph type="dt" sz="half" idx="10"/>
          </p:nvPr>
        </p:nvSpPr>
        <p:spPr/>
        <p:txBody>
          <a:bodyPr/>
          <a:lstStyle/>
          <a:p>
            <a:fld id="{2319874C-5FCF-4F20-97E3-8171976F170C}" type="datetimeFigureOut">
              <a:rPr lang="es-SV" smtClean="0"/>
              <a:t>14/10/2013</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A5B57C1E-C575-4440-99E4-6501D7BBAD07}" type="slidenum">
              <a:rPr lang="es-SV" smtClean="0"/>
              <a:t>‹Nº›</a:t>
            </a:fld>
            <a:endParaRPr lang="es-SV"/>
          </a:p>
        </p:txBody>
      </p:sp>
    </p:spTree>
    <p:extLst>
      <p:ext uri="{BB962C8B-B14F-4D97-AF65-F5344CB8AC3E}">
        <p14:creationId xmlns:p14="http://schemas.microsoft.com/office/powerpoint/2010/main" val="161875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Marcador de fecha 6"/>
          <p:cNvSpPr>
            <a:spLocks noGrp="1"/>
          </p:cNvSpPr>
          <p:nvPr>
            <p:ph type="dt" sz="half" idx="10"/>
          </p:nvPr>
        </p:nvSpPr>
        <p:spPr/>
        <p:txBody>
          <a:bodyPr/>
          <a:lstStyle/>
          <a:p>
            <a:fld id="{2319874C-5FCF-4F20-97E3-8171976F170C}" type="datetimeFigureOut">
              <a:rPr lang="es-SV" smtClean="0"/>
              <a:t>14/10/2013</a:t>
            </a:fld>
            <a:endParaRPr lang="es-SV"/>
          </a:p>
        </p:txBody>
      </p:sp>
      <p:sp>
        <p:nvSpPr>
          <p:cNvPr id="8" name="Marcador de pie de página 7"/>
          <p:cNvSpPr>
            <a:spLocks noGrp="1"/>
          </p:cNvSpPr>
          <p:nvPr>
            <p:ph type="ftr" sz="quarter" idx="11"/>
          </p:nvPr>
        </p:nvSpPr>
        <p:spPr/>
        <p:txBody>
          <a:bodyPr/>
          <a:lstStyle/>
          <a:p>
            <a:endParaRPr lang="es-SV"/>
          </a:p>
        </p:txBody>
      </p:sp>
      <p:sp>
        <p:nvSpPr>
          <p:cNvPr id="9" name="Marcador de número de diapositiva 8"/>
          <p:cNvSpPr>
            <a:spLocks noGrp="1"/>
          </p:cNvSpPr>
          <p:nvPr>
            <p:ph type="sldNum" sz="quarter" idx="12"/>
          </p:nvPr>
        </p:nvSpPr>
        <p:spPr/>
        <p:txBody>
          <a:bodyPr/>
          <a:lstStyle/>
          <a:p>
            <a:fld id="{A5B57C1E-C575-4440-99E4-6501D7BBAD07}" type="slidenum">
              <a:rPr lang="es-SV" smtClean="0"/>
              <a:t>‹Nº›</a:t>
            </a:fld>
            <a:endParaRPr lang="es-SV"/>
          </a:p>
        </p:txBody>
      </p:sp>
    </p:spTree>
    <p:extLst>
      <p:ext uri="{BB962C8B-B14F-4D97-AF65-F5344CB8AC3E}">
        <p14:creationId xmlns:p14="http://schemas.microsoft.com/office/powerpoint/2010/main" val="339568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fecha 2"/>
          <p:cNvSpPr>
            <a:spLocks noGrp="1"/>
          </p:cNvSpPr>
          <p:nvPr>
            <p:ph type="dt" sz="half" idx="10"/>
          </p:nvPr>
        </p:nvSpPr>
        <p:spPr/>
        <p:txBody>
          <a:bodyPr/>
          <a:lstStyle/>
          <a:p>
            <a:fld id="{2319874C-5FCF-4F20-97E3-8171976F170C}" type="datetimeFigureOut">
              <a:rPr lang="es-SV" smtClean="0"/>
              <a:t>14/10/2013</a:t>
            </a:fld>
            <a:endParaRPr lang="es-SV"/>
          </a:p>
        </p:txBody>
      </p:sp>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A5B57C1E-C575-4440-99E4-6501D7BBAD07}" type="slidenum">
              <a:rPr lang="es-SV" smtClean="0"/>
              <a:t>‹Nº›</a:t>
            </a:fld>
            <a:endParaRPr lang="es-SV"/>
          </a:p>
        </p:txBody>
      </p:sp>
    </p:spTree>
    <p:extLst>
      <p:ext uri="{BB962C8B-B14F-4D97-AF65-F5344CB8AC3E}">
        <p14:creationId xmlns:p14="http://schemas.microsoft.com/office/powerpoint/2010/main" val="268655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19874C-5FCF-4F20-97E3-8171976F170C}" type="datetimeFigureOut">
              <a:rPr lang="es-SV" smtClean="0"/>
              <a:t>14/10/2013</a:t>
            </a:fld>
            <a:endParaRPr lang="es-SV"/>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A5B57C1E-C575-4440-99E4-6501D7BBAD07}" type="slidenum">
              <a:rPr lang="es-SV" smtClean="0"/>
              <a:t>‹Nº›</a:t>
            </a:fld>
            <a:endParaRPr lang="es-SV"/>
          </a:p>
        </p:txBody>
      </p:sp>
    </p:spTree>
    <p:extLst>
      <p:ext uri="{BB962C8B-B14F-4D97-AF65-F5344CB8AC3E}">
        <p14:creationId xmlns:p14="http://schemas.microsoft.com/office/powerpoint/2010/main" val="363336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319874C-5FCF-4F20-97E3-8171976F170C}" type="datetimeFigureOut">
              <a:rPr lang="es-SV" smtClean="0"/>
              <a:t>14/10/2013</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A5B57C1E-C575-4440-99E4-6501D7BBAD07}" type="slidenum">
              <a:rPr lang="es-SV" smtClean="0"/>
              <a:t>‹Nº›</a:t>
            </a:fld>
            <a:endParaRPr lang="es-SV"/>
          </a:p>
        </p:txBody>
      </p:sp>
    </p:spTree>
    <p:extLst>
      <p:ext uri="{BB962C8B-B14F-4D97-AF65-F5344CB8AC3E}">
        <p14:creationId xmlns:p14="http://schemas.microsoft.com/office/powerpoint/2010/main" val="274345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319874C-5FCF-4F20-97E3-8171976F170C}" type="datetimeFigureOut">
              <a:rPr lang="es-SV" smtClean="0"/>
              <a:t>14/10/2013</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A5B57C1E-C575-4440-99E4-6501D7BBAD07}" type="slidenum">
              <a:rPr lang="es-SV" smtClean="0"/>
              <a:t>‹Nº›</a:t>
            </a:fld>
            <a:endParaRPr lang="es-SV"/>
          </a:p>
        </p:txBody>
      </p:sp>
    </p:spTree>
    <p:extLst>
      <p:ext uri="{BB962C8B-B14F-4D97-AF65-F5344CB8AC3E}">
        <p14:creationId xmlns:p14="http://schemas.microsoft.com/office/powerpoint/2010/main" val="377545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9874C-5FCF-4F20-97E3-8171976F170C}" type="datetimeFigureOut">
              <a:rPr lang="es-SV" smtClean="0"/>
              <a:t>14/10/2013</a:t>
            </a:fld>
            <a:endParaRPr lang="es-SV"/>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57C1E-C575-4440-99E4-6501D7BBAD07}" type="slidenum">
              <a:rPr lang="es-SV" smtClean="0"/>
              <a:t>‹Nº›</a:t>
            </a:fld>
            <a:endParaRPr lang="es-SV"/>
          </a:p>
        </p:txBody>
      </p:sp>
    </p:spTree>
    <p:extLst>
      <p:ext uri="{BB962C8B-B14F-4D97-AF65-F5344CB8AC3E}">
        <p14:creationId xmlns:p14="http://schemas.microsoft.com/office/powerpoint/2010/main" val="1821603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586633"/>
            <a:ext cx="9144000" cy="923330"/>
          </a:xfrm>
        </p:spPr>
        <p:txBody>
          <a:bodyPr>
            <a:spAutoFit/>
          </a:bodyPr>
          <a:lstStyle/>
          <a:p>
            <a:r>
              <a:rPr lang="es-SV" sz="4800" dirty="0" smtClean="0">
                <a:solidFill>
                  <a:srgbClr val="000000"/>
                </a:solidFill>
                <a:latin typeface="Arial" panose="020B0604020202020204" pitchFamily="34" charset="0"/>
              </a:rPr>
              <a:t>Ingenio Ángel, S.A. De C.V.</a:t>
            </a:r>
            <a:r>
              <a:rPr lang="es-SV" dirty="0" smtClean="0">
                <a:solidFill>
                  <a:srgbClr val="000000"/>
                </a:solidFill>
                <a:latin typeface="Arial" panose="020B0604020202020204" pitchFamily="34" charset="0"/>
              </a:rPr>
              <a:t>  </a:t>
            </a:r>
            <a:endParaRPr lang="es-SV" dirty="0">
              <a:solidFill>
                <a:srgbClr val="000000"/>
              </a:solidFill>
              <a:latin typeface="Arial" panose="020B0604020202020204" pitchFamily="34" charset="0"/>
            </a:endParaRPr>
          </a:p>
        </p:txBody>
      </p:sp>
      <p:sp>
        <p:nvSpPr>
          <p:cNvPr id="3" name="Subtítulo 2"/>
          <p:cNvSpPr>
            <a:spLocks noGrp="1"/>
          </p:cNvSpPr>
          <p:nvPr>
            <p:ph type="subTitle" idx="1"/>
          </p:nvPr>
        </p:nvSpPr>
        <p:spPr/>
        <p:txBody>
          <a:bodyPr/>
          <a:lstStyle/>
          <a:p>
            <a:endParaRPr lang="es-SV"/>
          </a:p>
        </p:txBody>
      </p:sp>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A5B57C1E-C575-4440-99E4-6501D7BBAD07}" type="slidenum">
              <a:rPr lang="es-SV" smtClean="0"/>
              <a:t>1</a:t>
            </a:fld>
            <a:endParaRPr lang="es-SV"/>
          </a:p>
        </p:txBody>
      </p:sp>
    </p:spTree>
    <p:extLst>
      <p:ext uri="{BB962C8B-B14F-4D97-AF65-F5344CB8AC3E}">
        <p14:creationId xmlns:p14="http://schemas.microsoft.com/office/powerpoint/2010/main" val="1908625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28492" y="2617671"/>
            <a:ext cx="10515600" cy="1325563"/>
          </a:xfrm>
        </p:spPr>
        <p:txBody>
          <a:bodyPr/>
          <a:lstStyle/>
          <a:p>
            <a:pPr algn="ctr"/>
            <a:r>
              <a:rPr lang="es-SV" b="1" u="sng" dirty="0" smtClean="0">
                <a:solidFill>
                  <a:schemeClr val="accent6">
                    <a:lumMod val="75000"/>
                  </a:schemeClr>
                </a:solidFill>
              </a:rPr>
              <a:t>Desafíos</a:t>
            </a:r>
            <a:endParaRPr lang="es-SV" b="1" u="sng" dirty="0">
              <a:solidFill>
                <a:schemeClr val="accent6">
                  <a:lumMod val="75000"/>
                </a:schemeClr>
              </a:solidFill>
            </a:endParaRPr>
          </a:p>
        </p:txBody>
      </p:sp>
      <p:sp>
        <p:nvSpPr>
          <p:cNvPr id="2" name="Marcador de pie de página 1"/>
          <p:cNvSpPr>
            <a:spLocks noGrp="1"/>
          </p:cNvSpPr>
          <p:nvPr>
            <p:ph type="ftr" sz="quarter" idx="11"/>
          </p:nvPr>
        </p:nvSpPr>
        <p:spPr/>
        <p:txBody>
          <a:bodyPr/>
          <a:lstStyle/>
          <a:p>
            <a:endParaRPr lang="es-SV"/>
          </a:p>
        </p:txBody>
      </p:sp>
      <p:sp>
        <p:nvSpPr>
          <p:cNvPr id="3" name="Marcador de número de diapositiva 2"/>
          <p:cNvSpPr>
            <a:spLocks noGrp="1"/>
          </p:cNvSpPr>
          <p:nvPr>
            <p:ph type="sldNum" sz="quarter" idx="12"/>
          </p:nvPr>
        </p:nvSpPr>
        <p:spPr/>
        <p:txBody>
          <a:bodyPr/>
          <a:lstStyle/>
          <a:p>
            <a:fld id="{A5B57C1E-C575-4440-99E4-6501D7BBAD07}" type="slidenum">
              <a:rPr lang="es-SV" smtClean="0"/>
              <a:t>10</a:t>
            </a:fld>
            <a:endParaRPr lang="es-SV"/>
          </a:p>
        </p:txBody>
      </p:sp>
    </p:spTree>
    <p:extLst>
      <p:ext uri="{BB962C8B-B14F-4D97-AF65-F5344CB8AC3E}">
        <p14:creationId xmlns:p14="http://schemas.microsoft.com/office/powerpoint/2010/main" val="2957487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A5B57C1E-C575-4440-99E4-6501D7BBAD07}" type="slidenum">
              <a:rPr lang="es-SV" smtClean="0"/>
              <a:t>11</a:t>
            </a:fld>
            <a:endParaRPr lang="es-SV"/>
          </a:p>
        </p:txBody>
      </p:sp>
      <p:pic>
        <p:nvPicPr>
          <p:cNvPr id="6" name="Imagen 5"/>
          <p:cNvPicPr>
            <a:picLocks noChangeAspect="1"/>
          </p:cNvPicPr>
          <p:nvPr/>
        </p:nvPicPr>
        <p:blipFill rotWithShape="1">
          <a:blip r:embed="rId3"/>
          <a:srcRect l="9131" t="1" r="8799" b="33017"/>
          <a:stretch/>
        </p:blipFill>
        <p:spPr>
          <a:xfrm>
            <a:off x="326248" y="1405719"/>
            <a:ext cx="11614110" cy="3971499"/>
          </a:xfrm>
          <a:prstGeom prst="rect">
            <a:avLst/>
          </a:prstGeom>
        </p:spPr>
      </p:pic>
    </p:spTree>
    <p:extLst>
      <p:ext uri="{BB962C8B-B14F-4D97-AF65-F5344CB8AC3E}">
        <p14:creationId xmlns:p14="http://schemas.microsoft.com/office/powerpoint/2010/main" val="1188617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148548"/>
            <a:ext cx="10515600" cy="662782"/>
          </a:xfrm>
        </p:spPr>
        <p:txBody>
          <a:bodyPr>
            <a:normAutofit fontScale="90000"/>
          </a:bodyPr>
          <a:lstStyle/>
          <a:p>
            <a:pPr algn="ctr"/>
            <a:r>
              <a:rPr lang="es-SV" b="1" u="sng" dirty="0" smtClean="0">
                <a:solidFill>
                  <a:schemeClr val="accent6">
                    <a:lumMod val="75000"/>
                  </a:schemeClr>
                </a:solidFill>
              </a:rPr>
              <a:t>Precios de Mercado Mundial</a:t>
            </a:r>
            <a:endParaRPr lang="es-SV" b="1" u="sng" dirty="0">
              <a:solidFill>
                <a:schemeClr val="accent6">
                  <a:lumMod val="75000"/>
                </a:schemeClr>
              </a:solidFill>
            </a:endParaRPr>
          </a:p>
        </p:txBody>
      </p:sp>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A5B57C1E-C575-4440-99E4-6501D7BBAD07}" type="slidenum">
              <a:rPr lang="es-SV" smtClean="0"/>
              <a:t>12</a:t>
            </a:fld>
            <a:endParaRPr lang="es-SV"/>
          </a:p>
        </p:txBody>
      </p:sp>
      <p:pic>
        <p:nvPicPr>
          <p:cNvPr id="6" name="Imagen 5"/>
          <p:cNvPicPr>
            <a:picLocks noChangeAspect="1"/>
          </p:cNvPicPr>
          <p:nvPr/>
        </p:nvPicPr>
        <p:blipFill>
          <a:blip r:embed="rId2"/>
          <a:stretch>
            <a:fillRect/>
          </a:stretch>
        </p:blipFill>
        <p:spPr>
          <a:xfrm>
            <a:off x="0" y="811329"/>
            <a:ext cx="12149312" cy="5910146"/>
          </a:xfrm>
          <a:prstGeom prst="rect">
            <a:avLst/>
          </a:prstGeom>
        </p:spPr>
      </p:pic>
    </p:spTree>
    <p:extLst>
      <p:ext uri="{BB962C8B-B14F-4D97-AF65-F5344CB8AC3E}">
        <p14:creationId xmlns:p14="http://schemas.microsoft.com/office/powerpoint/2010/main" val="101931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A5B57C1E-C575-4440-99E4-6501D7BBAD07}" type="slidenum">
              <a:rPr lang="es-SV" smtClean="0"/>
              <a:t>13</a:t>
            </a:fld>
            <a:endParaRPr lang="es-SV"/>
          </a:p>
        </p:txBody>
      </p:sp>
      <p:pic>
        <p:nvPicPr>
          <p:cNvPr id="6" name="Imagen 5"/>
          <p:cNvPicPr>
            <a:picLocks noChangeAspect="1"/>
          </p:cNvPicPr>
          <p:nvPr/>
        </p:nvPicPr>
        <p:blipFill rotWithShape="1">
          <a:blip r:embed="rId2"/>
          <a:srcRect l="8965" t="35204" r="8965" b="31686"/>
          <a:stretch/>
        </p:blipFill>
        <p:spPr>
          <a:xfrm>
            <a:off x="-193591" y="2554014"/>
            <a:ext cx="12881992" cy="2177474"/>
          </a:xfrm>
          <a:prstGeom prst="rect">
            <a:avLst/>
          </a:prstGeom>
        </p:spPr>
      </p:pic>
    </p:spTree>
    <p:extLst>
      <p:ext uri="{BB962C8B-B14F-4D97-AF65-F5344CB8AC3E}">
        <p14:creationId xmlns:p14="http://schemas.microsoft.com/office/powerpoint/2010/main" val="1146636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262742" y="2063297"/>
            <a:ext cx="10515600" cy="1325563"/>
          </a:xfrm>
        </p:spPr>
        <p:txBody>
          <a:bodyPr/>
          <a:lstStyle/>
          <a:p>
            <a:pPr algn="ctr"/>
            <a:r>
              <a:rPr lang="es-SV" b="1" u="sng" dirty="0" smtClean="0">
                <a:solidFill>
                  <a:schemeClr val="accent6">
                    <a:lumMod val="75000"/>
                  </a:schemeClr>
                </a:solidFill>
              </a:rPr>
              <a:t>Que Hemos Hecho, respecto a la sostenibilidad de nuestro Negocio</a:t>
            </a:r>
            <a:endParaRPr lang="es-SV" b="1" u="sng" dirty="0">
              <a:solidFill>
                <a:schemeClr val="accent6">
                  <a:lumMod val="75000"/>
                </a:schemeClr>
              </a:solidFill>
            </a:endParaRPr>
          </a:p>
        </p:txBody>
      </p:sp>
      <p:sp>
        <p:nvSpPr>
          <p:cNvPr id="2" name="Marcador de pie de página 1"/>
          <p:cNvSpPr>
            <a:spLocks noGrp="1"/>
          </p:cNvSpPr>
          <p:nvPr>
            <p:ph type="ftr" sz="quarter" idx="11"/>
          </p:nvPr>
        </p:nvSpPr>
        <p:spPr/>
        <p:txBody>
          <a:bodyPr/>
          <a:lstStyle/>
          <a:p>
            <a:endParaRPr lang="es-SV"/>
          </a:p>
        </p:txBody>
      </p:sp>
      <p:sp>
        <p:nvSpPr>
          <p:cNvPr id="3" name="Marcador de número de diapositiva 2"/>
          <p:cNvSpPr>
            <a:spLocks noGrp="1"/>
          </p:cNvSpPr>
          <p:nvPr>
            <p:ph type="sldNum" sz="quarter" idx="12"/>
          </p:nvPr>
        </p:nvSpPr>
        <p:spPr/>
        <p:txBody>
          <a:bodyPr/>
          <a:lstStyle/>
          <a:p>
            <a:fld id="{A5B57C1E-C575-4440-99E4-6501D7BBAD07}" type="slidenum">
              <a:rPr lang="es-SV" smtClean="0"/>
              <a:t>14</a:t>
            </a:fld>
            <a:endParaRPr lang="es-SV"/>
          </a:p>
        </p:txBody>
      </p:sp>
    </p:spTree>
    <p:extLst>
      <p:ext uri="{BB962C8B-B14F-4D97-AF65-F5344CB8AC3E}">
        <p14:creationId xmlns:p14="http://schemas.microsoft.com/office/powerpoint/2010/main" val="1907122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es-SV" b="1" u="sng" dirty="0" smtClean="0">
                <a:solidFill>
                  <a:schemeClr val="accent6">
                    <a:lumMod val="75000"/>
                  </a:schemeClr>
                </a:solidFill>
              </a:rPr>
              <a:t>Modelo de Sostenibilidad</a:t>
            </a:r>
            <a:endParaRPr lang="es-SV" b="1" u="sng" dirty="0">
              <a:solidFill>
                <a:schemeClr val="accent6">
                  <a:lumMod val="75000"/>
                </a:schemeClr>
              </a:solidFill>
            </a:endParaRPr>
          </a:p>
        </p:txBody>
      </p:sp>
      <p:sp>
        <p:nvSpPr>
          <p:cNvPr id="4" name="Marcador de número de diapositiva 3"/>
          <p:cNvSpPr>
            <a:spLocks noGrp="1"/>
          </p:cNvSpPr>
          <p:nvPr>
            <p:ph type="sldNum" sz="quarter" idx="12"/>
          </p:nvPr>
        </p:nvSpPr>
        <p:spPr/>
        <p:txBody>
          <a:bodyPr/>
          <a:lstStyle/>
          <a:p>
            <a:fld id="{A5B57C1E-C575-4440-99E4-6501D7BBAD07}" type="slidenum">
              <a:rPr lang="es-SV" smtClean="0"/>
              <a:t>15</a:t>
            </a:fld>
            <a:endParaRPr lang="es-SV"/>
          </a:p>
        </p:txBody>
      </p:sp>
      <p:pic>
        <p:nvPicPr>
          <p:cNvPr id="6" name="Imagen 5"/>
          <p:cNvPicPr>
            <a:picLocks noChangeAspect="1"/>
          </p:cNvPicPr>
          <p:nvPr/>
        </p:nvPicPr>
        <p:blipFill rotWithShape="1">
          <a:blip r:embed="rId3"/>
          <a:srcRect b="2544"/>
          <a:stretch/>
        </p:blipFill>
        <p:spPr>
          <a:xfrm>
            <a:off x="0" y="2075585"/>
            <a:ext cx="12192000" cy="2964501"/>
          </a:xfrm>
          <a:prstGeom prst="rect">
            <a:avLst/>
          </a:prstGeom>
        </p:spPr>
      </p:pic>
    </p:spTree>
    <p:extLst>
      <p:ext uri="{BB962C8B-B14F-4D97-AF65-F5344CB8AC3E}">
        <p14:creationId xmlns:p14="http://schemas.microsoft.com/office/powerpoint/2010/main" val="3051877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SV" b="1" u="sng" dirty="0" smtClean="0">
                <a:solidFill>
                  <a:schemeClr val="accent6">
                    <a:lumMod val="75000"/>
                  </a:schemeClr>
                </a:solidFill>
              </a:rPr>
              <a:t>Responsabilidad social  Comunidad</a:t>
            </a:r>
            <a:br>
              <a:rPr lang="es-SV" b="1" u="sng" dirty="0" smtClean="0">
                <a:solidFill>
                  <a:schemeClr val="accent6">
                    <a:lumMod val="75000"/>
                  </a:schemeClr>
                </a:solidFill>
              </a:rPr>
            </a:br>
            <a:r>
              <a:rPr lang="es-SV" b="1" u="sng" dirty="0" smtClean="0">
                <a:solidFill>
                  <a:schemeClr val="accent6">
                    <a:lumMod val="75000"/>
                  </a:schemeClr>
                </a:solidFill>
              </a:rPr>
              <a:t>Voluntariado</a:t>
            </a:r>
            <a:endParaRPr lang="es-SV" b="1" u="sng" dirty="0">
              <a:solidFill>
                <a:schemeClr val="accent6">
                  <a:lumMod val="75000"/>
                </a:schemeClr>
              </a:solidFill>
            </a:endParaRPr>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A5B57C1E-C575-4440-99E4-6501D7BBAD07}" type="slidenum">
              <a:rPr lang="es-SV" smtClean="0"/>
              <a:t>16</a:t>
            </a:fld>
            <a:endParaRPr lang="es-SV"/>
          </a:p>
        </p:txBody>
      </p:sp>
      <p:pic>
        <p:nvPicPr>
          <p:cNvPr id="5" name="Imagen 4"/>
          <p:cNvPicPr>
            <a:picLocks noChangeAspect="1"/>
          </p:cNvPicPr>
          <p:nvPr/>
        </p:nvPicPr>
        <p:blipFill>
          <a:blip r:embed="rId2"/>
          <a:stretch>
            <a:fillRect/>
          </a:stretch>
        </p:blipFill>
        <p:spPr>
          <a:xfrm>
            <a:off x="636133" y="1673088"/>
            <a:ext cx="10587037" cy="5048387"/>
          </a:xfrm>
          <a:prstGeom prst="rect">
            <a:avLst/>
          </a:prstGeom>
        </p:spPr>
      </p:pic>
    </p:spTree>
    <p:extLst>
      <p:ext uri="{BB962C8B-B14F-4D97-AF65-F5344CB8AC3E}">
        <p14:creationId xmlns:p14="http://schemas.microsoft.com/office/powerpoint/2010/main" val="3667901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7086"/>
            <a:ext cx="10515600" cy="979714"/>
          </a:xfrm>
        </p:spPr>
        <p:txBody>
          <a:bodyPr/>
          <a:lstStyle/>
          <a:p>
            <a:r>
              <a:rPr lang="es-SV" b="1" u="sng" dirty="0" smtClean="0">
                <a:solidFill>
                  <a:schemeClr val="accent6">
                    <a:lumMod val="75000"/>
                  </a:schemeClr>
                </a:solidFill>
              </a:rPr>
              <a:t>Comunidad</a:t>
            </a:r>
            <a:endParaRPr lang="es-SV" b="1" u="sng" dirty="0">
              <a:solidFill>
                <a:schemeClr val="accent6">
                  <a:lumMod val="75000"/>
                </a:schemeClr>
              </a:solidFill>
            </a:endParaRPr>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A5B57C1E-C575-4440-99E4-6501D7BBAD07}" type="slidenum">
              <a:rPr lang="es-SV" smtClean="0"/>
              <a:t>17</a:t>
            </a:fld>
            <a:endParaRPr lang="es-SV"/>
          </a:p>
        </p:txBody>
      </p:sp>
      <p:pic>
        <p:nvPicPr>
          <p:cNvPr id="6" name="Imagen 5"/>
          <p:cNvPicPr>
            <a:picLocks noChangeAspect="1"/>
          </p:cNvPicPr>
          <p:nvPr/>
        </p:nvPicPr>
        <p:blipFill>
          <a:blip r:embed="rId2"/>
          <a:stretch>
            <a:fillRect/>
          </a:stretch>
        </p:blipFill>
        <p:spPr>
          <a:xfrm>
            <a:off x="2736631" y="930660"/>
            <a:ext cx="7332279" cy="5820469"/>
          </a:xfrm>
          <a:prstGeom prst="rect">
            <a:avLst/>
          </a:prstGeom>
        </p:spPr>
      </p:pic>
    </p:spTree>
    <p:extLst>
      <p:ext uri="{BB962C8B-B14F-4D97-AF65-F5344CB8AC3E}">
        <p14:creationId xmlns:p14="http://schemas.microsoft.com/office/powerpoint/2010/main" val="378015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3868"/>
            <a:ext cx="10515600" cy="701675"/>
          </a:xfrm>
        </p:spPr>
        <p:txBody>
          <a:bodyPr/>
          <a:lstStyle/>
          <a:p>
            <a:r>
              <a:rPr lang="es-SV" b="1" u="sng" dirty="0" smtClean="0">
                <a:solidFill>
                  <a:schemeClr val="accent6">
                    <a:lumMod val="75000"/>
                  </a:schemeClr>
                </a:solidFill>
              </a:rPr>
              <a:t>Comunidad</a:t>
            </a:r>
            <a:endParaRPr lang="es-SV" b="1" u="sng" dirty="0">
              <a:solidFill>
                <a:schemeClr val="accent6">
                  <a:lumMod val="75000"/>
                </a:schemeClr>
              </a:solidFill>
            </a:endParaRPr>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A5B57C1E-C575-4440-99E4-6501D7BBAD07}" type="slidenum">
              <a:rPr lang="es-SV" smtClean="0"/>
              <a:t>18</a:t>
            </a:fld>
            <a:endParaRPr lang="es-SV"/>
          </a:p>
        </p:txBody>
      </p:sp>
      <p:pic>
        <p:nvPicPr>
          <p:cNvPr id="5" name="Imagen 4"/>
          <p:cNvPicPr>
            <a:picLocks noChangeAspect="1"/>
          </p:cNvPicPr>
          <p:nvPr/>
        </p:nvPicPr>
        <p:blipFill>
          <a:blip r:embed="rId2"/>
          <a:stretch>
            <a:fillRect/>
          </a:stretch>
        </p:blipFill>
        <p:spPr>
          <a:xfrm>
            <a:off x="270782" y="893876"/>
            <a:ext cx="12183422" cy="5374141"/>
          </a:xfrm>
          <a:prstGeom prst="rect">
            <a:avLst/>
          </a:prstGeom>
        </p:spPr>
      </p:pic>
    </p:spTree>
    <p:extLst>
      <p:ext uri="{BB962C8B-B14F-4D97-AF65-F5344CB8AC3E}">
        <p14:creationId xmlns:p14="http://schemas.microsoft.com/office/powerpoint/2010/main" val="1929242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0630"/>
            <a:ext cx="10515600" cy="838200"/>
          </a:xfrm>
        </p:spPr>
        <p:txBody>
          <a:bodyPr/>
          <a:lstStyle/>
          <a:p>
            <a:r>
              <a:rPr lang="es-SV" b="1" u="sng" dirty="0" smtClean="0">
                <a:solidFill>
                  <a:schemeClr val="accent6">
                    <a:lumMod val="75000"/>
                  </a:schemeClr>
                </a:solidFill>
              </a:rPr>
              <a:t>Comunidad</a:t>
            </a:r>
            <a:endParaRPr lang="es-SV" b="1" u="sng" dirty="0">
              <a:solidFill>
                <a:schemeClr val="accent6">
                  <a:lumMod val="75000"/>
                </a:schemeClr>
              </a:solidFill>
            </a:endParaRPr>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A5B57C1E-C575-4440-99E4-6501D7BBAD07}" type="slidenum">
              <a:rPr lang="es-SV" smtClean="0"/>
              <a:t>19</a:t>
            </a:fld>
            <a:endParaRPr lang="es-SV"/>
          </a:p>
        </p:txBody>
      </p:sp>
      <p:pic>
        <p:nvPicPr>
          <p:cNvPr id="5" name="Imagen 4"/>
          <p:cNvPicPr>
            <a:picLocks noChangeAspect="1"/>
          </p:cNvPicPr>
          <p:nvPr/>
        </p:nvPicPr>
        <p:blipFill>
          <a:blip r:embed="rId2"/>
          <a:stretch>
            <a:fillRect/>
          </a:stretch>
        </p:blipFill>
        <p:spPr>
          <a:xfrm>
            <a:off x="402562" y="1469572"/>
            <a:ext cx="11619251" cy="5388428"/>
          </a:xfrm>
          <a:prstGeom prst="rect">
            <a:avLst/>
          </a:prstGeom>
        </p:spPr>
      </p:pic>
    </p:spTree>
    <p:extLst>
      <p:ext uri="{BB962C8B-B14F-4D97-AF65-F5344CB8AC3E}">
        <p14:creationId xmlns:p14="http://schemas.microsoft.com/office/powerpoint/2010/main" val="2252168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a:r>
              <a:rPr lang="es-SV" sz="4000" b="1" u="sng" dirty="0" smtClean="0">
                <a:solidFill>
                  <a:schemeClr val="accent6">
                    <a:lumMod val="75000"/>
                  </a:schemeClr>
                </a:solidFill>
              </a:rPr>
              <a:t>Historia de Ingenio El Ángel</a:t>
            </a:r>
            <a:endParaRPr lang="es-SV" sz="4000" b="1" u="sng" dirty="0">
              <a:solidFill>
                <a:schemeClr val="accent6">
                  <a:lumMod val="75000"/>
                </a:schemeClr>
              </a:solidFill>
            </a:endParaRPr>
          </a:p>
        </p:txBody>
      </p:sp>
      <p:sp>
        <p:nvSpPr>
          <p:cNvPr id="121859" name="Rectangle 3"/>
          <p:cNvSpPr>
            <a:spLocks noGrp="1" noChangeArrowheads="1"/>
          </p:cNvSpPr>
          <p:nvPr>
            <p:ph idx="1"/>
          </p:nvPr>
        </p:nvSpPr>
        <p:spPr/>
        <p:txBody>
          <a:bodyPr/>
          <a:lstStyle/>
          <a:p>
            <a:pPr>
              <a:lnSpc>
                <a:spcPct val="90000"/>
              </a:lnSpc>
            </a:pPr>
            <a:r>
              <a:rPr lang="es-ES" dirty="0" smtClean="0"/>
              <a:t>Fundado en el Siglo XVIII</a:t>
            </a:r>
            <a:r>
              <a:rPr lang="es-ES" dirty="0"/>
              <a:t>.</a:t>
            </a:r>
          </a:p>
          <a:p>
            <a:pPr>
              <a:lnSpc>
                <a:spcPct val="90000"/>
              </a:lnSpc>
            </a:pPr>
            <a:endParaRPr lang="es-ES" dirty="0"/>
          </a:p>
          <a:p>
            <a:pPr>
              <a:lnSpc>
                <a:spcPct val="90000"/>
              </a:lnSpc>
            </a:pPr>
            <a:r>
              <a:rPr lang="es-ES" dirty="0"/>
              <a:t>En 1948 alcanza la categoría de primer productor de azúcar.</a:t>
            </a:r>
          </a:p>
          <a:p>
            <a:pPr>
              <a:lnSpc>
                <a:spcPct val="90000"/>
              </a:lnSpc>
            </a:pPr>
            <a:endParaRPr lang="es-ES" dirty="0"/>
          </a:p>
          <a:p>
            <a:pPr>
              <a:lnSpc>
                <a:spcPct val="90000"/>
              </a:lnSpc>
            </a:pPr>
            <a:r>
              <a:rPr lang="es-ES" dirty="0"/>
              <a:t>En 1969 es adquirido por un grupo de empresarios visionarios que han consolidado el éxito de Ingenio El Ángel.</a:t>
            </a:r>
            <a:endParaRPr lang="es-SV" dirty="0"/>
          </a:p>
        </p:txBody>
      </p:sp>
    </p:spTree>
    <p:extLst>
      <p:ext uri="{BB962C8B-B14F-4D97-AF65-F5344CB8AC3E}">
        <p14:creationId xmlns:p14="http://schemas.microsoft.com/office/powerpoint/2010/main" val="1704796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717550"/>
          </a:xfrm>
        </p:spPr>
        <p:txBody>
          <a:bodyPr/>
          <a:lstStyle/>
          <a:p>
            <a:r>
              <a:rPr lang="es-SV" b="1" u="sng" dirty="0" smtClean="0">
                <a:solidFill>
                  <a:schemeClr val="accent6">
                    <a:lumMod val="75000"/>
                  </a:schemeClr>
                </a:solidFill>
              </a:rPr>
              <a:t>Comunidad</a:t>
            </a:r>
            <a:endParaRPr lang="es-SV" b="1" u="sng" dirty="0">
              <a:solidFill>
                <a:schemeClr val="accent6">
                  <a:lumMod val="75000"/>
                </a:schemeClr>
              </a:solidFill>
            </a:endParaRPr>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A5B57C1E-C575-4440-99E4-6501D7BBAD07}" type="slidenum">
              <a:rPr lang="es-SV" smtClean="0"/>
              <a:t>20</a:t>
            </a:fld>
            <a:endParaRPr lang="es-SV"/>
          </a:p>
        </p:txBody>
      </p:sp>
      <p:pic>
        <p:nvPicPr>
          <p:cNvPr id="5" name="Imagen 4"/>
          <p:cNvPicPr>
            <a:picLocks noChangeAspect="1"/>
          </p:cNvPicPr>
          <p:nvPr/>
        </p:nvPicPr>
        <p:blipFill>
          <a:blip r:embed="rId2"/>
          <a:stretch>
            <a:fillRect/>
          </a:stretch>
        </p:blipFill>
        <p:spPr>
          <a:xfrm>
            <a:off x="2109107" y="717550"/>
            <a:ext cx="8256416" cy="6140450"/>
          </a:xfrm>
          <a:prstGeom prst="rect">
            <a:avLst/>
          </a:prstGeom>
        </p:spPr>
      </p:pic>
    </p:spTree>
    <p:extLst>
      <p:ext uri="{BB962C8B-B14F-4D97-AF65-F5344CB8AC3E}">
        <p14:creationId xmlns:p14="http://schemas.microsoft.com/office/powerpoint/2010/main" val="2390836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7943" y="2074182"/>
            <a:ext cx="10515600" cy="1325563"/>
          </a:xfrm>
        </p:spPr>
        <p:txBody>
          <a:bodyPr/>
          <a:lstStyle/>
          <a:p>
            <a:r>
              <a:rPr lang="es-SV" b="1" u="sng" dirty="0" smtClean="0">
                <a:solidFill>
                  <a:srgbClr val="00B050"/>
                </a:solidFill>
              </a:rPr>
              <a:t>Medio Ambiente</a:t>
            </a:r>
            <a:endParaRPr lang="es-SV" b="1" u="sng" dirty="0">
              <a:solidFill>
                <a:srgbClr val="00B050"/>
              </a:solidFill>
            </a:endParaRPr>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A5B57C1E-C575-4440-99E4-6501D7BBAD07}" type="slidenum">
              <a:rPr lang="es-SV" smtClean="0"/>
              <a:t>21</a:t>
            </a:fld>
            <a:endParaRPr lang="es-SV"/>
          </a:p>
        </p:txBody>
      </p:sp>
    </p:spTree>
    <p:extLst>
      <p:ext uri="{BB962C8B-B14F-4D97-AF65-F5344CB8AC3E}">
        <p14:creationId xmlns:p14="http://schemas.microsoft.com/office/powerpoint/2010/main" val="2453429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782888" y="277814"/>
            <a:ext cx="7427912" cy="1139825"/>
          </a:xfrm>
        </p:spPr>
        <p:txBody>
          <a:bodyPr>
            <a:normAutofit fontScale="90000"/>
          </a:bodyPr>
          <a:lstStyle/>
          <a:p>
            <a:pPr eaLnBrk="1" hangingPunct="1"/>
            <a:r>
              <a:rPr lang="es-ES" sz="6800" b="1" u="sng" dirty="0">
                <a:solidFill>
                  <a:srgbClr val="00B050"/>
                </a:solidFill>
              </a:rPr>
              <a:t>Que se está haciendo</a:t>
            </a:r>
          </a:p>
        </p:txBody>
      </p:sp>
      <p:sp>
        <p:nvSpPr>
          <p:cNvPr id="13315" name="Rectangle 3"/>
          <p:cNvSpPr>
            <a:spLocks noGrp="1" noChangeArrowheads="1"/>
          </p:cNvSpPr>
          <p:nvPr>
            <p:ph type="body" idx="1"/>
          </p:nvPr>
        </p:nvSpPr>
        <p:spPr>
          <a:xfrm>
            <a:off x="2498562" y="2178270"/>
            <a:ext cx="7354887" cy="4530725"/>
          </a:xfrm>
        </p:spPr>
        <p:txBody>
          <a:bodyPr>
            <a:normAutofit/>
          </a:bodyPr>
          <a:lstStyle/>
          <a:p>
            <a:pPr eaLnBrk="1" hangingPunct="1"/>
            <a:r>
              <a:rPr lang="es-ES" sz="4000" dirty="0"/>
              <a:t>Manejo de desechos sólidos</a:t>
            </a:r>
          </a:p>
          <a:p>
            <a:pPr eaLnBrk="1" hangingPunct="1"/>
            <a:r>
              <a:rPr lang="es-ES" sz="4000" dirty="0"/>
              <a:t>Manejo de agua</a:t>
            </a:r>
          </a:p>
          <a:p>
            <a:pPr eaLnBrk="1" hangingPunct="1"/>
            <a:r>
              <a:rPr lang="es-ES" sz="4000" dirty="0"/>
              <a:t>Manejo de emisiones</a:t>
            </a:r>
          </a:p>
          <a:p>
            <a:pPr eaLnBrk="1" hangingPunct="1"/>
            <a:r>
              <a:rPr lang="es-ES" sz="4000" dirty="0"/>
              <a:t>Otros </a:t>
            </a:r>
          </a:p>
        </p:txBody>
      </p:sp>
    </p:spTree>
    <p:extLst>
      <p:ext uri="{BB962C8B-B14F-4D97-AF65-F5344CB8AC3E}">
        <p14:creationId xmlns:p14="http://schemas.microsoft.com/office/powerpoint/2010/main" val="690154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54" name="Rectangle 30"/>
          <p:cNvSpPr>
            <a:spLocks noGrp="1" noChangeArrowheads="1"/>
          </p:cNvSpPr>
          <p:nvPr>
            <p:ph type="title" idx="4294967295"/>
          </p:nvPr>
        </p:nvSpPr>
        <p:spPr>
          <a:xfrm>
            <a:off x="1524000" y="274638"/>
            <a:ext cx="8229600" cy="1143000"/>
          </a:xfrm>
        </p:spPr>
        <p:txBody>
          <a:bodyPr>
            <a:normAutofit/>
          </a:bodyPr>
          <a:lstStyle/>
          <a:p>
            <a:pPr algn="ctr"/>
            <a:r>
              <a:rPr lang="es-ES" sz="3800" b="1" u="sng" dirty="0">
                <a:solidFill>
                  <a:srgbClr val="00B050"/>
                </a:solidFill>
              </a:rPr>
              <a:t>Composición de los desechos sólidos generados </a:t>
            </a:r>
          </a:p>
        </p:txBody>
      </p:sp>
      <p:graphicFrame>
        <p:nvGraphicFramePr>
          <p:cNvPr id="77864" name="Group 40"/>
          <p:cNvGraphicFramePr>
            <a:graphicFrameLocks noGrp="1"/>
          </p:cNvGraphicFramePr>
          <p:nvPr>
            <p:ph sz="half" idx="4294967295"/>
          </p:nvPr>
        </p:nvGraphicFramePr>
        <p:xfrm>
          <a:off x="1524001" y="1600200"/>
          <a:ext cx="8208963" cy="4875722"/>
        </p:xfrm>
        <a:graphic>
          <a:graphicData uri="http://schemas.openxmlformats.org/drawingml/2006/table">
            <a:tbl>
              <a:tblPr/>
              <a:tblGrid>
                <a:gridCol w="3240088"/>
                <a:gridCol w="2160587"/>
                <a:gridCol w="2808288"/>
              </a:tblGrid>
              <a:tr h="1252538">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1600" b="1" i="0" u="none" strike="noStrike" cap="none" normalizeH="0" baseline="0" dirty="0" smtClean="0">
                          <a:ln>
                            <a:noFill/>
                          </a:ln>
                          <a:solidFill>
                            <a:srgbClr val="00B050"/>
                          </a:solidFill>
                          <a:effectLst/>
                          <a:latin typeface="Arial" charset="0"/>
                        </a:rPr>
                        <a:t>Especifico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1600" b="1" i="0" u="none" strike="noStrike" cap="none" normalizeH="0" baseline="0" dirty="0" smtClean="0">
                          <a:ln>
                            <a:noFill/>
                          </a:ln>
                          <a:solidFill>
                            <a:srgbClr val="00B050"/>
                          </a:solidFill>
                          <a:effectLst/>
                          <a:latin typeface="Arial" charset="0"/>
                        </a:rPr>
                        <a:t>Cantidad/tonelada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1600" b="1" i="0" u="none" strike="noStrike" cap="none" normalizeH="0" baseline="0" dirty="0" smtClean="0">
                          <a:ln>
                            <a:noFill/>
                          </a:ln>
                          <a:solidFill>
                            <a:srgbClr val="00B050"/>
                          </a:solidFill>
                          <a:effectLst/>
                          <a:latin typeface="Arial" charset="0"/>
                        </a:rPr>
                        <a:t>Manejo /eliminación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600" b="0" i="0" u="none" strike="noStrike" cap="none" normalizeH="0" baseline="0" dirty="0" smtClean="0">
                          <a:ln>
                            <a:noFill/>
                          </a:ln>
                          <a:solidFill>
                            <a:schemeClr val="tx1"/>
                          </a:solidFill>
                          <a:effectLst/>
                          <a:latin typeface="Arial" charset="0"/>
                        </a:rPr>
                        <a:t>Desechos comunes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600" b="0" i="0" u="none" strike="noStrike" cap="none" normalizeH="0" baseline="0" dirty="0" smtClean="0">
                          <a:ln>
                            <a:noFill/>
                          </a:ln>
                          <a:solidFill>
                            <a:schemeClr val="tx1"/>
                          </a:solidFill>
                          <a:effectLst/>
                          <a:latin typeface="Arial" charset="0"/>
                        </a:rPr>
                        <a:t>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600" b="0" i="0" u="none" strike="noStrike" cap="none" normalizeH="0" baseline="0" dirty="0" smtClean="0">
                          <a:ln>
                            <a:noFill/>
                          </a:ln>
                          <a:solidFill>
                            <a:schemeClr val="tx1"/>
                          </a:solidFill>
                          <a:effectLst/>
                          <a:latin typeface="Arial" charset="0"/>
                        </a:rPr>
                        <a:t>Sitio autorizado/ MIDES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600" b="0" i="0" u="none" strike="noStrike" cap="none" normalizeH="0" baseline="0" dirty="0" smtClean="0">
                          <a:ln>
                            <a:noFill/>
                          </a:ln>
                          <a:solidFill>
                            <a:schemeClr val="tx1"/>
                          </a:solidFill>
                          <a:effectLst/>
                          <a:latin typeface="Arial" charset="0"/>
                        </a:rPr>
                        <a:t>Cartón y papel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600" b="0"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600" b="0" i="0" u="none" strike="noStrike" cap="none" normalizeH="0" baseline="0" dirty="0" smtClean="0">
                          <a:ln>
                            <a:noFill/>
                          </a:ln>
                          <a:solidFill>
                            <a:schemeClr val="tx1"/>
                          </a:solidFill>
                          <a:effectLst/>
                          <a:latin typeface="Arial" charset="0"/>
                        </a:rPr>
                        <a:t>Se vende a reciclaje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600" b="0" i="0" u="none" strike="noStrike" cap="none" normalizeH="0" baseline="0" dirty="0" smtClean="0">
                          <a:ln>
                            <a:noFill/>
                          </a:ln>
                          <a:solidFill>
                            <a:schemeClr val="tx1"/>
                          </a:solidFill>
                          <a:effectLst/>
                          <a:latin typeface="Arial" charset="0"/>
                        </a:rPr>
                        <a:t>Plástico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600" b="0" i="0" u="none" strike="noStrike" cap="none" normalizeH="0" baseline="0" dirty="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600" b="0" i="0" u="none" strike="noStrike" cap="none" normalizeH="0" baseline="0" dirty="0" smtClean="0">
                          <a:ln>
                            <a:noFill/>
                          </a:ln>
                          <a:solidFill>
                            <a:schemeClr val="tx1"/>
                          </a:solidFill>
                          <a:effectLst/>
                          <a:latin typeface="Arial" charset="0"/>
                        </a:rPr>
                        <a:t>Se vende a reciclaje </a:t>
                      </a:r>
                    </a:p>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0" lang="es-ES" sz="2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20096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pPr algn="ctr"/>
            <a:r>
              <a:rPr lang="en-US" b="1" u="sng" dirty="0" err="1" smtClean="0">
                <a:solidFill>
                  <a:srgbClr val="00B050"/>
                </a:solidFill>
              </a:rPr>
              <a:t>Manejo</a:t>
            </a:r>
            <a:r>
              <a:rPr lang="en-US" b="1" u="sng" dirty="0" smtClean="0">
                <a:solidFill>
                  <a:srgbClr val="00B050"/>
                </a:solidFill>
              </a:rPr>
              <a:t> de </a:t>
            </a:r>
            <a:r>
              <a:rPr lang="en-US" b="1" u="sng" dirty="0" err="1" smtClean="0">
                <a:solidFill>
                  <a:srgbClr val="00B050"/>
                </a:solidFill>
              </a:rPr>
              <a:t>aguas</a:t>
            </a:r>
            <a:r>
              <a:rPr lang="en-US" b="1" u="sng" dirty="0" smtClean="0">
                <a:solidFill>
                  <a:srgbClr val="00B050"/>
                </a:solidFill>
              </a:rPr>
              <a:t> </a:t>
            </a:r>
            <a:r>
              <a:rPr lang="en-US" b="1" u="sng" dirty="0" err="1" smtClean="0">
                <a:solidFill>
                  <a:srgbClr val="00B050"/>
                </a:solidFill>
              </a:rPr>
              <a:t>residuales</a:t>
            </a:r>
            <a:endParaRPr lang="es-SV" b="1" u="sng" dirty="0" smtClean="0">
              <a:solidFill>
                <a:srgbClr val="00B050"/>
              </a:solidFill>
            </a:endParaRPr>
          </a:p>
        </p:txBody>
      </p:sp>
      <p:sp>
        <p:nvSpPr>
          <p:cNvPr id="20483" name="5 Marcador de contenido"/>
          <p:cNvSpPr>
            <a:spLocks noGrp="1"/>
          </p:cNvSpPr>
          <p:nvPr>
            <p:ph idx="1"/>
          </p:nvPr>
        </p:nvSpPr>
        <p:spPr/>
        <p:txBody>
          <a:bodyPr/>
          <a:lstStyle/>
          <a:p>
            <a:r>
              <a:rPr lang="en-US" smtClean="0"/>
              <a:t>Se han realizado diferentes medidas para cumplir con los parametros exigidos por la ley.</a:t>
            </a:r>
            <a:endParaRPr lang="es-SV" smtClean="0"/>
          </a:p>
        </p:txBody>
      </p:sp>
    </p:spTree>
    <p:extLst>
      <p:ext uri="{BB962C8B-B14F-4D97-AF65-F5344CB8AC3E}">
        <p14:creationId xmlns:p14="http://schemas.microsoft.com/office/powerpoint/2010/main" val="252592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75" name="Group 95"/>
          <p:cNvGraphicFramePr>
            <a:graphicFrameLocks noGrp="1"/>
          </p:cNvGraphicFramePr>
          <p:nvPr>
            <p:ph/>
          </p:nvPr>
        </p:nvGraphicFramePr>
        <p:xfrm>
          <a:off x="1981200" y="277813"/>
          <a:ext cx="8229600" cy="6056948"/>
        </p:xfrm>
        <a:graphic>
          <a:graphicData uri="http://schemas.openxmlformats.org/drawingml/2006/table">
            <a:tbl>
              <a:tblPr/>
              <a:tblGrid>
                <a:gridCol w="2743200"/>
                <a:gridCol w="2743200"/>
                <a:gridCol w="2743200"/>
              </a:tblGrid>
              <a:tr h="6508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Parámetros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Vertido 21/03/13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Norma Conacyt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Aceites y grasas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Sólidos suspendidos totales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Demanda quimica de oxigeno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283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Demanda Bioquímica de oxigeno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pH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5.5-9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Plomo mg/L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&lt;0.0064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92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Temperatura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s-ES" sz="2000" b="0" i="0" u="none" strike="noStrike" cap="none" normalizeH="0" baseline="0" smtClean="0">
                          <a:ln>
                            <a:noFill/>
                          </a:ln>
                          <a:solidFill>
                            <a:schemeClr val="tx1"/>
                          </a:solidFill>
                          <a:effectLst/>
                          <a:latin typeface="Arial" charset="0"/>
                        </a:rPr>
                        <a:t>20-35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0" lang="es-E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2095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body" sz="half" idx="2"/>
          </p:nvPr>
        </p:nvSpPr>
        <p:spPr>
          <a:xfrm>
            <a:off x="6396038" y="1600201"/>
            <a:ext cx="3814762" cy="4530725"/>
          </a:xfrm>
          <a:noFill/>
        </p:spPr>
        <p:txBody>
          <a:bodyPr/>
          <a:lstStyle/>
          <a:p>
            <a:pPr eaLnBrk="1" hangingPunct="1"/>
            <a:r>
              <a:rPr lang="es-SV" sz="2000"/>
              <a:t>Medida	</a:t>
            </a:r>
          </a:p>
          <a:p>
            <a:pPr lvl="1" eaLnBrk="1" hangingPunct="1"/>
            <a:r>
              <a:rPr lang="es-SV" sz="2000"/>
              <a:t>Sistema separador de cenizas con recirculación del agua de lavado</a:t>
            </a:r>
          </a:p>
          <a:p>
            <a:pPr eaLnBrk="1" hangingPunct="1"/>
            <a:r>
              <a:rPr lang="es-SV" sz="2000"/>
              <a:t>Resultado</a:t>
            </a:r>
          </a:p>
          <a:p>
            <a:pPr lvl="1" eaLnBrk="1" hangingPunct="1"/>
            <a:r>
              <a:rPr lang="es-SV" sz="2000"/>
              <a:t>Reducción de los sólidos en el vertido y ahorro de agua</a:t>
            </a:r>
            <a:endParaRPr lang="es-ES" sz="2000"/>
          </a:p>
        </p:txBody>
      </p:sp>
      <p:sp>
        <p:nvSpPr>
          <p:cNvPr id="21507" name="Rectangle 8"/>
          <p:cNvSpPr>
            <a:spLocks noGrp="1" noChangeArrowheads="1"/>
          </p:cNvSpPr>
          <p:nvPr>
            <p:ph type="title"/>
          </p:nvPr>
        </p:nvSpPr>
        <p:spPr>
          <a:xfrm>
            <a:off x="2438400" y="357188"/>
            <a:ext cx="7772400" cy="1143000"/>
          </a:xfrm>
        </p:spPr>
        <p:txBody>
          <a:bodyPr/>
          <a:lstStyle/>
          <a:p>
            <a:pPr algn="ctr" eaLnBrk="1" hangingPunct="1"/>
            <a:r>
              <a:rPr lang="es-SV" sz="3000" b="1" u="sng" dirty="0">
                <a:solidFill>
                  <a:srgbClr val="00B050"/>
                </a:solidFill>
              </a:rPr>
              <a:t>MEDIDA DE TRATAMIENTO PRIMARIO</a:t>
            </a:r>
            <a:endParaRPr lang="es-ES" sz="3000" b="1" u="sng" dirty="0">
              <a:solidFill>
                <a:srgbClr val="00B050"/>
              </a:solidFill>
            </a:endParaRPr>
          </a:p>
        </p:txBody>
      </p:sp>
      <p:pic>
        <p:nvPicPr>
          <p:cNvPr id="21508" name="Picture 2" descr="C:\Users\Wanqui\Desktop\Backup Wanchy\IMG_0304.JPG"/>
          <p:cNvPicPr>
            <a:picLocks noGrp="1" noChangeAspect="1" noChangeArrowheads="1"/>
          </p:cNvPicPr>
          <p:nvPr>
            <p:ph sz="half" idx="1"/>
          </p:nvPr>
        </p:nvPicPr>
        <p:blipFill>
          <a:blip r:embed="rId3" cstate="print"/>
          <a:srcRect/>
          <a:stretch>
            <a:fillRect/>
          </a:stretch>
        </p:blipFill>
        <p:spPr>
          <a:xfrm>
            <a:off x="1524000" y="1714500"/>
            <a:ext cx="4751388" cy="3563938"/>
          </a:xfrm>
          <a:noFill/>
        </p:spPr>
      </p:pic>
    </p:spTree>
    <p:extLst>
      <p:ext uri="{BB962C8B-B14F-4D97-AF65-F5344CB8AC3E}">
        <p14:creationId xmlns:p14="http://schemas.microsoft.com/office/powerpoint/2010/main" val="2967491108"/>
      </p:ext>
    </p:extLst>
  </p:cSld>
  <p:clrMapOvr>
    <a:masterClrMapping/>
  </p:clrMapOvr>
  <p:transition spd="med">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s-SV" sz="3000" b="1" u="sng" dirty="0">
                <a:solidFill>
                  <a:srgbClr val="00B050"/>
                </a:solidFill>
              </a:rPr>
              <a:t>MEDIDA DE PRODUCCIÓN MAS LIMPIA</a:t>
            </a:r>
            <a:endParaRPr lang="es-ES" sz="3000" b="1" u="sng" dirty="0">
              <a:solidFill>
                <a:srgbClr val="00B050"/>
              </a:solidFill>
            </a:endParaRPr>
          </a:p>
        </p:txBody>
      </p:sp>
      <p:sp>
        <p:nvSpPr>
          <p:cNvPr id="27651" name="Rectangle 5"/>
          <p:cNvSpPr>
            <a:spLocks noGrp="1" noChangeArrowheads="1"/>
          </p:cNvSpPr>
          <p:nvPr>
            <p:ph type="body" idx="1"/>
          </p:nvPr>
        </p:nvSpPr>
        <p:spPr>
          <a:noFill/>
        </p:spPr>
        <p:txBody>
          <a:bodyPr/>
          <a:lstStyle/>
          <a:p>
            <a:pPr eaLnBrk="1" hangingPunct="1">
              <a:lnSpc>
                <a:spcPct val="90000"/>
              </a:lnSpc>
            </a:pPr>
            <a:r>
              <a:rPr lang="es-SV" sz="2400" dirty="0"/>
              <a:t>Medida</a:t>
            </a:r>
          </a:p>
          <a:p>
            <a:pPr lvl="1" eaLnBrk="1" hangingPunct="1">
              <a:lnSpc>
                <a:spcPct val="90000"/>
              </a:lnSpc>
            </a:pPr>
            <a:r>
              <a:rPr lang="es-SV" dirty="0"/>
              <a:t>Identificar oportunidades de re-uso de agua y determinar el consumo de agua en las diferentes áreas</a:t>
            </a:r>
            <a:endParaRPr lang="es-ES" dirty="0"/>
          </a:p>
          <a:p>
            <a:pPr eaLnBrk="1" hangingPunct="1">
              <a:lnSpc>
                <a:spcPct val="90000"/>
              </a:lnSpc>
            </a:pPr>
            <a:r>
              <a:rPr lang="es-SV" sz="2400" dirty="0"/>
              <a:t>Resultado </a:t>
            </a:r>
          </a:p>
          <a:p>
            <a:pPr lvl="1" eaLnBrk="1" hangingPunct="1">
              <a:lnSpc>
                <a:spcPct val="90000"/>
              </a:lnSpc>
            </a:pPr>
            <a:r>
              <a:rPr lang="es-SV" dirty="0"/>
              <a:t>Con el control </a:t>
            </a:r>
            <a:r>
              <a:rPr lang="es-SV" dirty="0" smtClean="0"/>
              <a:t>se </a:t>
            </a:r>
            <a:r>
              <a:rPr lang="es-SV" dirty="0"/>
              <a:t>ha logrado disminuir el consumo de agua 	</a:t>
            </a:r>
          </a:p>
        </p:txBody>
      </p:sp>
    </p:spTree>
    <p:extLst>
      <p:ext uri="{BB962C8B-B14F-4D97-AF65-F5344CB8AC3E}">
        <p14:creationId xmlns:p14="http://schemas.microsoft.com/office/powerpoint/2010/main" val="62708829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Grp="1" noChangeArrowheads="1"/>
          </p:cNvSpPr>
          <p:nvPr>
            <p:ph type="body" sz="half" idx="1"/>
          </p:nvPr>
        </p:nvSpPr>
        <p:spPr>
          <a:xfrm>
            <a:off x="2711451" y="1052513"/>
            <a:ext cx="7427913" cy="1757362"/>
          </a:xfrm>
        </p:spPr>
        <p:txBody>
          <a:bodyPr/>
          <a:lstStyle/>
          <a:p>
            <a:pPr eaLnBrk="1" hangingPunct="1"/>
            <a:r>
              <a:rPr lang="es-ES" sz="2200" dirty="0"/>
              <a:t>Agua de limpieza de calentadores y evaporadores</a:t>
            </a:r>
          </a:p>
          <a:p>
            <a:pPr eaLnBrk="1" hangingPunct="1"/>
            <a:r>
              <a:rPr lang="es-ES" sz="2200" dirty="0"/>
              <a:t>Mejorar las características del agua antes de ser vertidas al río.</a:t>
            </a:r>
          </a:p>
          <a:p>
            <a:pPr eaLnBrk="1" hangingPunct="1"/>
            <a:r>
              <a:rPr lang="es-ES" sz="2200" dirty="0"/>
              <a:t>pH inicial 12 -13	  pH final &lt; 9</a:t>
            </a:r>
          </a:p>
          <a:p>
            <a:pPr eaLnBrk="1" hangingPunct="1">
              <a:buFont typeface="Wingdings" pitchFamily="2" charset="2"/>
              <a:buNone/>
            </a:pPr>
            <a:endParaRPr lang="es-ES" sz="2200" dirty="0"/>
          </a:p>
        </p:txBody>
      </p:sp>
      <p:pic>
        <p:nvPicPr>
          <p:cNvPr id="22531" name="Picture 14" descr="foto%20Laguna"/>
          <p:cNvPicPr>
            <a:picLocks noGrp="1" noChangeAspect="1" noChangeArrowheads="1"/>
          </p:cNvPicPr>
          <p:nvPr>
            <p:ph sz="half" idx="2"/>
          </p:nvPr>
        </p:nvPicPr>
        <p:blipFill>
          <a:blip r:embed="rId3" cstate="print"/>
          <a:srcRect t="23145"/>
          <a:stretch>
            <a:fillRect/>
          </a:stretch>
        </p:blipFill>
        <p:spPr>
          <a:xfrm>
            <a:off x="3503614" y="2846388"/>
            <a:ext cx="5400675" cy="3319462"/>
          </a:xfrm>
          <a:noFill/>
        </p:spPr>
      </p:pic>
      <p:sp>
        <p:nvSpPr>
          <p:cNvPr id="22532" name="Rectangle 18"/>
          <p:cNvSpPr>
            <a:spLocks noGrp="1" noChangeArrowheads="1"/>
          </p:cNvSpPr>
          <p:nvPr>
            <p:ph type="title"/>
          </p:nvPr>
        </p:nvSpPr>
        <p:spPr>
          <a:xfrm>
            <a:off x="2855914" y="188914"/>
            <a:ext cx="7292975" cy="765175"/>
          </a:xfrm>
        </p:spPr>
        <p:txBody>
          <a:bodyPr/>
          <a:lstStyle/>
          <a:p>
            <a:pPr algn="ctr" eaLnBrk="1" hangingPunct="1"/>
            <a:r>
              <a:rPr lang="es-ES" sz="3800" b="1" u="sng" dirty="0">
                <a:solidFill>
                  <a:srgbClr val="00B050"/>
                </a:solidFill>
              </a:rPr>
              <a:t>Pila para el tratamiento de agua</a:t>
            </a:r>
          </a:p>
        </p:txBody>
      </p:sp>
    </p:spTree>
    <p:extLst>
      <p:ext uri="{BB962C8B-B14F-4D97-AF65-F5344CB8AC3E}">
        <p14:creationId xmlns:p14="http://schemas.microsoft.com/office/powerpoint/2010/main" val="242637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title"/>
          </p:nvPr>
        </p:nvSpPr>
        <p:spPr>
          <a:xfrm>
            <a:off x="2711450" y="277814"/>
            <a:ext cx="7499350" cy="1139825"/>
          </a:xfrm>
        </p:spPr>
        <p:txBody>
          <a:bodyPr/>
          <a:lstStyle/>
          <a:p>
            <a:pPr algn="ctr" eaLnBrk="1" hangingPunct="1"/>
            <a:r>
              <a:rPr lang="es-ES" sz="5600" b="1" u="sng" dirty="0">
                <a:solidFill>
                  <a:srgbClr val="00B050"/>
                </a:solidFill>
              </a:rPr>
              <a:t>Compostaje</a:t>
            </a:r>
            <a:r>
              <a:rPr lang="es-ES" sz="5600" dirty="0"/>
              <a:t> </a:t>
            </a:r>
          </a:p>
        </p:txBody>
      </p:sp>
      <p:sp>
        <p:nvSpPr>
          <p:cNvPr id="30723" name="Rectangle 9"/>
          <p:cNvSpPr>
            <a:spLocks noGrp="1" noChangeArrowheads="1"/>
          </p:cNvSpPr>
          <p:nvPr>
            <p:ph type="body" sz="half" idx="1"/>
          </p:nvPr>
        </p:nvSpPr>
        <p:spPr>
          <a:xfrm>
            <a:off x="2640013" y="1600201"/>
            <a:ext cx="3376612" cy="4530725"/>
          </a:xfrm>
        </p:spPr>
        <p:txBody>
          <a:bodyPr/>
          <a:lstStyle/>
          <a:p>
            <a:pPr eaLnBrk="1" hangingPunct="1"/>
            <a:r>
              <a:rPr lang="es-ES" sz="2200" dirty="0"/>
              <a:t>Darle valor agregado a los subproductos de la producción de azúcar.</a:t>
            </a:r>
          </a:p>
          <a:p>
            <a:pPr eaLnBrk="1" hangingPunct="1"/>
            <a:r>
              <a:rPr lang="es-ES" sz="2200" dirty="0"/>
              <a:t>Ceniza + cachaza</a:t>
            </a:r>
          </a:p>
          <a:p>
            <a:pPr eaLnBrk="1" hangingPunct="1">
              <a:buFont typeface="Wingdings" pitchFamily="2" charset="2"/>
              <a:buNone/>
            </a:pPr>
            <a:r>
              <a:rPr lang="es-ES" sz="2200" dirty="0"/>
              <a:t>Para reintegrarlos al suelo de terrenos dedicados al cultivo de caña.</a:t>
            </a:r>
          </a:p>
          <a:p>
            <a:pPr eaLnBrk="1" hangingPunct="1"/>
            <a:r>
              <a:rPr lang="es-ES" sz="2200" dirty="0"/>
              <a:t> Actualmente los beneficiarios son 600 agricultores </a:t>
            </a:r>
          </a:p>
        </p:txBody>
      </p:sp>
      <p:pic>
        <p:nvPicPr>
          <p:cNvPr id="30724" name="Picture 7" descr="DSC05717"/>
          <p:cNvPicPr>
            <a:picLocks noGrp="1" noChangeAspect="1" noChangeArrowheads="1"/>
          </p:cNvPicPr>
          <p:nvPr>
            <p:ph sz="quarter" idx="2"/>
          </p:nvPr>
        </p:nvPicPr>
        <p:blipFill>
          <a:blip r:embed="rId3" cstate="print"/>
          <a:srcRect/>
          <a:stretch>
            <a:fillRect/>
          </a:stretch>
        </p:blipFill>
        <p:spPr>
          <a:xfrm>
            <a:off x="6807201" y="1600201"/>
            <a:ext cx="2771775" cy="2181225"/>
          </a:xfrm>
        </p:spPr>
      </p:pic>
      <p:pic>
        <p:nvPicPr>
          <p:cNvPr id="30725" name="Picture 11" descr="DSC05716"/>
          <p:cNvPicPr>
            <a:picLocks noGrp="1" noChangeAspect="1" noChangeArrowheads="1"/>
          </p:cNvPicPr>
          <p:nvPr>
            <p:ph sz="quarter" idx="3"/>
          </p:nvPr>
        </p:nvPicPr>
        <p:blipFill>
          <a:blip r:embed="rId4" cstate="print"/>
          <a:srcRect/>
          <a:stretch>
            <a:fillRect/>
          </a:stretch>
        </p:blipFill>
        <p:spPr>
          <a:xfrm>
            <a:off x="6807201" y="3949701"/>
            <a:ext cx="2771775" cy="2181225"/>
          </a:xfrm>
        </p:spPr>
      </p:pic>
    </p:spTree>
    <p:extLst>
      <p:ext uri="{BB962C8B-B14F-4D97-AF65-F5344CB8AC3E}">
        <p14:creationId xmlns:p14="http://schemas.microsoft.com/office/powerpoint/2010/main" val="4764574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1208314"/>
            <a:ext cx="12081176" cy="4893810"/>
          </a:xfrm>
          <a:prstGeom prst="rect">
            <a:avLst/>
          </a:prstGeom>
        </p:spPr>
      </p:pic>
    </p:spTree>
    <p:extLst>
      <p:ext uri="{BB962C8B-B14F-4D97-AF65-F5344CB8AC3E}">
        <p14:creationId xmlns:p14="http://schemas.microsoft.com/office/powerpoint/2010/main" val="3550818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5285" y="158296"/>
            <a:ext cx="10515600" cy="1325563"/>
          </a:xfrm>
        </p:spPr>
        <p:txBody>
          <a:bodyPr/>
          <a:lstStyle/>
          <a:p>
            <a:pPr algn="ctr"/>
            <a:r>
              <a:rPr lang="es-SV" b="1" u="sng" dirty="0" smtClean="0">
                <a:solidFill>
                  <a:schemeClr val="accent6">
                    <a:lumMod val="75000"/>
                  </a:schemeClr>
                </a:solidFill>
              </a:rPr>
              <a:t>Transparencia</a:t>
            </a:r>
            <a:endParaRPr lang="es-SV" b="1" u="sng" dirty="0">
              <a:solidFill>
                <a:schemeClr val="accent6">
                  <a:lumMod val="75000"/>
                </a:schemeClr>
              </a:solidFill>
            </a:endParaRPr>
          </a:p>
        </p:txBody>
      </p:sp>
      <p:sp>
        <p:nvSpPr>
          <p:cNvPr id="5" name="Marcador de contenido 4"/>
          <p:cNvSpPr>
            <a:spLocks noGrp="1"/>
          </p:cNvSpPr>
          <p:nvPr>
            <p:ph idx="1"/>
          </p:nvPr>
        </p:nvSpPr>
        <p:spPr>
          <a:xfrm>
            <a:off x="925284" y="1589314"/>
            <a:ext cx="10428515" cy="4949598"/>
          </a:xfrm>
        </p:spPr>
        <p:txBody>
          <a:bodyPr>
            <a:normAutofit lnSpcReduction="10000"/>
          </a:bodyPr>
          <a:lstStyle/>
          <a:p>
            <a:r>
              <a:rPr lang="es-SV" u="sng" dirty="0" smtClean="0"/>
              <a:t>Sindicato de Trabajadores Fomento del dialogo</a:t>
            </a:r>
          </a:p>
          <a:p>
            <a:pPr lvl="1"/>
            <a:r>
              <a:rPr lang="es-SV" dirty="0" smtClean="0"/>
              <a:t>Negociación del contrato colectivo anualmente</a:t>
            </a:r>
          </a:p>
          <a:p>
            <a:pPr lvl="1"/>
            <a:r>
              <a:rPr lang="es-SV" dirty="0" smtClean="0"/>
              <a:t>Reuniones periódicas</a:t>
            </a:r>
          </a:p>
          <a:p>
            <a:pPr lvl="1"/>
            <a:r>
              <a:rPr lang="es-SV" dirty="0" smtClean="0"/>
              <a:t>SIMAPRO (Sistema Integral de </a:t>
            </a:r>
            <a:r>
              <a:rPr lang="es-SV" dirty="0"/>
              <a:t>M</a:t>
            </a:r>
            <a:r>
              <a:rPr lang="es-SV" dirty="0" smtClean="0"/>
              <a:t>edición y avance de la productividad)</a:t>
            </a:r>
          </a:p>
          <a:p>
            <a:pPr lvl="1"/>
            <a:r>
              <a:rPr lang="es-SV" dirty="0" smtClean="0"/>
              <a:t>Participación del sindicato en el planeamiento estratégico</a:t>
            </a:r>
          </a:p>
          <a:p>
            <a:pPr lvl="1"/>
            <a:r>
              <a:rPr lang="es-SV" dirty="0" smtClean="0"/>
              <a:t>Acceso a información del sistema de gestión de zafras</a:t>
            </a:r>
          </a:p>
          <a:p>
            <a:r>
              <a:rPr lang="es-SV" u="sng" dirty="0" smtClean="0"/>
              <a:t>Sistema Fiscal y tributario</a:t>
            </a:r>
          </a:p>
          <a:p>
            <a:pPr lvl="1"/>
            <a:r>
              <a:rPr lang="es-SV" dirty="0" smtClean="0"/>
              <a:t>Cumplimiento oportuno a nuestras responsabilidades fiscales</a:t>
            </a:r>
          </a:p>
          <a:p>
            <a:pPr lvl="2"/>
            <a:r>
              <a:rPr lang="es-SV" dirty="0" smtClean="0"/>
              <a:t>Empresa</a:t>
            </a:r>
          </a:p>
          <a:p>
            <a:pPr lvl="2"/>
            <a:r>
              <a:rPr lang="es-SV" dirty="0" smtClean="0"/>
              <a:t>Accionistas</a:t>
            </a:r>
          </a:p>
          <a:p>
            <a:pPr lvl="2"/>
            <a:r>
              <a:rPr lang="es-SV" dirty="0" smtClean="0"/>
              <a:t>Empleados</a:t>
            </a:r>
          </a:p>
          <a:p>
            <a:r>
              <a:rPr lang="es-SV" u="sng" dirty="0" smtClean="0"/>
              <a:t>Sistema Financiero</a:t>
            </a:r>
          </a:p>
          <a:p>
            <a:pPr lvl="1"/>
            <a:r>
              <a:rPr lang="es-SV" dirty="0" smtClean="0"/>
              <a:t>Presentación de Estados Financieros en Línea</a:t>
            </a:r>
          </a:p>
          <a:p>
            <a:pPr lvl="1"/>
            <a:endParaRPr lang="es-SV" dirty="0"/>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A5B57C1E-C575-4440-99E4-6501D7BBAD07}" type="slidenum">
              <a:rPr lang="es-SV" smtClean="0"/>
              <a:t>30</a:t>
            </a:fld>
            <a:endParaRPr lang="es-SV"/>
          </a:p>
        </p:txBody>
      </p:sp>
    </p:spTree>
    <p:extLst>
      <p:ext uri="{BB962C8B-B14F-4D97-AF65-F5344CB8AC3E}">
        <p14:creationId xmlns:p14="http://schemas.microsoft.com/office/powerpoint/2010/main" val="2235349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838200" y="2237468"/>
            <a:ext cx="10515600" cy="1325563"/>
          </a:xfrm>
        </p:spPr>
        <p:txBody>
          <a:bodyPr/>
          <a:lstStyle/>
          <a:p>
            <a:pPr algn="ctr"/>
            <a:r>
              <a:rPr lang="es-SV" b="1" u="sng" dirty="0" smtClean="0">
                <a:solidFill>
                  <a:schemeClr val="accent6">
                    <a:lumMod val="75000"/>
                  </a:schemeClr>
                </a:solidFill>
              </a:rPr>
              <a:t>Compromiso cadena de valor</a:t>
            </a:r>
            <a:br>
              <a:rPr lang="es-SV" b="1" u="sng" dirty="0" smtClean="0">
                <a:solidFill>
                  <a:schemeClr val="accent6">
                    <a:lumMod val="75000"/>
                  </a:schemeClr>
                </a:solidFill>
              </a:rPr>
            </a:br>
            <a:r>
              <a:rPr lang="es-SV" sz="2400" b="1" u="sng" dirty="0" smtClean="0">
                <a:solidFill>
                  <a:schemeClr val="accent6">
                    <a:lumMod val="75000"/>
                  </a:schemeClr>
                </a:solidFill>
              </a:rPr>
              <a:t>(Cañeros, Rozadores, Transportistas y Obreros)</a:t>
            </a:r>
            <a:endParaRPr lang="es-SV" sz="2400" b="1" u="sng" dirty="0">
              <a:solidFill>
                <a:schemeClr val="accent6">
                  <a:lumMod val="75000"/>
                </a:schemeClr>
              </a:solidFill>
            </a:endParaRPr>
          </a:p>
        </p:txBody>
      </p:sp>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A5B57C1E-C575-4440-99E4-6501D7BBAD07}" type="slidenum">
              <a:rPr lang="es-SV" smtClean="0"/>
              <a:t>31</a:t>
            </a:fld>
            <a:endParaRPr lang="es-SV"/>
          </a:p>
        </p:txBody>
      </p:sp>
    </p:spTree>
    <p:extLst>
      <p:ext uri="{BB962C8B-B14F-4D97-AF65-F5344CB8AC3E}">
        <p14:creationId xmlns:p14="http://schemas.microsoft.com/office/powerpoint/2010/main" val="954561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838200" y="365126"/>
            <a:ext cx="10515600" cy="571046"/>
          </a:xfrm>
        </p:spPr>
        <p:txBody>
          <a:bodyPr>
            <a:normAutofit fontScale="90000"/>
          </a:bodyPr>
          <a:lstStyle/>
          <a:p>
            <a:r>
              <a:rPr lang="es-SV" b="1" u="sng" dirty="0" smtClean="0">
                <a:solidFill>
                  <a:schemeClr val="accent6">
                    <a:lumMod val="75000"/>
                  </a:schemeClr>
                </a:solidFill>
              </a:rPr>
              <a:t>Cañeros: Por Manzanas  </a:t>
            </a:r>
            <a:endParaRPr lang="es-SV" b="1" u="sng" dirty="0">
              <a:solidFill>
                <a:schemeClr val="accent6">
                  <a:lumMod val="75000"/>
                </a:schemeClr>
              </a:solidFill>
            </a:endParaRPr>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A5B57C1E-C575-4440-99E4-6501D7BBAD07}" type="slidenum">
              <a:rPr lang="es-SV" smtClean="0"/>
              <a:t>32</a:t>
            </a:fld>
            <a:endParaRPr lang="es-SV"/>
          </a:p>
        </p:txBody>
      </p:sp>
      <p:pic>
        <p:nvPicPr>
          <p:cNvPr id="5" name="Imagen 4"/>
          <p:cNvPicPr>
            <a:picLocks noChangeAspect="1"/>
          </p:cNvPicPr>
          <p:nvPr/>
        </p:nvPicPr>
        <p:blipFill rotWithShape="1">
          <a:blip r:embed="rId2"/>
          <a:srcRect t="8193" r="8260"/>
          <a:stretch/>
        </p:blipFill>
        <p:spPr>
          <a:xfrm>
            <a:off x="1929494" y="1387366"/>
            <a:ext cx="7203620" cy="5470634"/>
          </a:xfrm>
          <a:prstGeom prst="rect">
            <a:avLst/>
          </a:prstGeom>
        </p:spPr>
      </p:pic>
    </p:spTree>
    <p:extLst>
      <p:ext uri="{BB962C8B-B14F-4D97-AF65-F5344CB8AC3E}">
        <p14:creationId xmlns:p14="http://schemas.microsoft.com/office/powerpoint/2010/main" val="1578643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2969" y="356054"/>
            <a:ext cx="3932237" cy="631371"/>
          </a:xfrm>
        </p:spPr>
        <p:txBody>
          <a:bodyPr>
            <a:normAutofit fontScale="90000"/>
          </a:bodyPr>
          <a:lstStyle/>
          <a:p>
            <a:r>
              <a:rPr lang="es-SV" b="1" u="sng" dirty="0" smtClean="0">
                <a:solidFill>
                  <a:schemeClr val="accent6">
                    <a:lumMod val="75000"/>
                  </a:schemeClr>
                </a:solidFill>
              </a:rPr>
              <a:t>Clientes de Azúcar Certificaciones</a:t>
            </a:r>
            <a:endParaRPr lang="es-SV" b="1" u="sng" dirty="0">
              <a:solidFill>
                <a:schemeClr val="accent6">
                  <a:lumMod val="75000"/>
                </a:schemeClr>
              </a:solidFill>
            </a:endParaRPr>
          </a:p>
        </p:txBody>
      </p:sp>
      <p:sp>
        <p:nvSpPr>
          <p:cNvPr id="7" name="Marcador de contenido 6"/>
          <p:cNvSpPr>
            <a:spLocks noGrp="1"/>
          </p:cNvSpPr>
          <p:nvPr>
            <p:ph idx="1"/>
          </p:nvPr>
        </p:nvSpPr>
        <p:spPr/>
        <p:txBody>
          <a:bodyPr/>
          <a:lstStyle/>
          <a:p>
            <a:endParaRPr lang="es-SV"/>
          </a:p>
        </p:txBody>
      </p:sp>
      <p:sp>
        <p:nvSpPr>
          <p:cNvPr id="8" name="Marcador de texto 7"/>
          <p:cNvSpPr>
            <a:spLocks noGrp="1"/>
          </p:cNvSpPr>
          <p:nvPr>
            <p:ph type="body" sz="half" idx="2"/>
          </p:nvPr>
        </p:nvSpPr>
        <p:spPr>
          <a:xfrm>
            <a:off x="360816" y="1208314"/>
            <a:ext cx="4722813" cy="4375150"/>
          </a:xfrm>
        </p:spPr>
        <p:txBody>
          <a:bodyPr/>
          <a:lstStyle/>
          <a:p>
            <a:pPr marL="285750" indent="-285750">
              <a:buFont typeface="Wingdings" panose="05000000000000000000" pitchFamily="2" charset="2"/>
              <a:buChar char="v"/>
            </a:pPr>
            <a:r>
              <a:rPr lang="es-SV" dirty="0" smtClean="0"/>
              <a:t>ISO-9001:2008</a:t>
            </a:r>
          </a:p>
          <a:p>
            <a:pPr marL="285750" indent="-285750">
              <a:buFont typeface="Wingdings" panose="05000000000000000000" pitchFamily="2" charset="2"/>
              <a:buChar char="v"/>
            </a:pPr>
            <a:r>
              <a:rPr lang="es-SV" dirty="0" smtClean="0"/>
              <a:t>FSSC:22000 (Calidad e Inocuidad) </a:t>
            </a:r>
          </a:p>
          <a:p>
            <a:pPr marL="285750" indent="-285750">
              <a:buFont typeface="Wingdings" panose="05000000000000000000" pitchFamily="2" charset="2"/>
              <a:buChar char="v"/>
            </a:pPr>
            <a:r>
              <a:rPr lang="es-SV" dirty="0" smtClean="0"/>
              <a:t>HALAL </a:t>
            </a:r>
          </a:p>
          <a:p>
            <a:pPr marL="285750" indent="-285750">
              <a:buFont typeface="Wingdings" panose="05000000000000000000" pitchFamily="2" charset="2"/>
              <a:buChar char="v"/>
            </a:pPr>
            <a:r>
              <a:rPr lang="es-SV" dirty="0" smtClean="0"/>
              <a:t>KOSHER</a:t>
            </a:r>
          </a:p>
          <a:p>
            <a:pPr marL="285750" indent="-285750">
              <a:buFont typeface="Wingdings" panose="05000000000000000000" pitchFamily="2" charset="2"/>
              <a:buChar char="v"/>
            </a:pPr>
            <a:r>
              <a:rPr lang="es-SV" dirty="0" err="1" smtClean="0"/>
              <a:t>Fair</a:t>
            </a:r>
            <a:r>
              <a:rPr lang="es-SV" dirty="0" smtClean="0"/>
              <a:t> </a:t>
            </a:r>
            <a:r>
              <a:rPr lang="es-SV" dirty="0" err="1" smtClean="0"/>
              <a:t>Trade</a:t>
            </a:r>
            <a:r>
              <a:rPr lang="es-SV" dirty="0" smtClean="0"/>
              <a:t> (En Proceso de </a:t>
            </a:r>
            <a:r>
              <a:rPr lang="es-SV" dirty="0" err="1" smtClean="0"/>
              <a:t>implementació</a:t>
            </a:r>
            <a:r>
              <a:rPr lang="es-SV" dirty="0" smtClean="0"/>
              <a:t>)</a:t>
            </a:r>
          </a:p>
          <a:p>
            <a:pPr marL="285750" indent="-285750">
              <a:buFont typeface="Wingdings" panose="05000000000000000000" pitchFamily="2" charset="2"/>
              <a:buChar char="v"/>
            </a:pPr>
            <a:endParaRPr lang="es-SV" dirty="0"/>
          </a:p>
        </p:txBody>
      </p:sp>
      <p:sp>
        <p:nvSpPr>
          <p:cNvPr id="4" name="Marcador de número de diapositiva 3"/>
          <p:cNvSpPr>
            <a:spLocks noGrp="1"/>
          </p:cNvSpPr>
          <p:nvPr>
            <p:ph type="sldNum" sz="quarter" idx="12"/>
          </p:nvPr>
        </p:nvSpPr>
        <p:spPr/>
        <p:txBody>
          <a:bodyPr/>
          <a:lstStyle/>
          <a:p>
            <a:fld id="{A5B57C1E-C575-4440-99E4-6501D7BBAD07}" type="slidenum">
              <a:rPr lang="es-SV" smtClean="0"/>
              <a:t>33</a:t>
            </a:fld>
            <a:endParaRPr lang="es-SV"/>
          </a:p>
        </p:txBody>
      </p:sp>
      <p:pic>
        <p:nvPicPr>
          <p:cNvPr id="6" name="Imagen 5"/>
          <p:cNvPicPr>
            <a:picLocks noChangeAspect="1"/>
          </p:cNvPicPr>
          <p:nvPr/>
        </p:nvPicPr>
        <p:blipFill rotWithShape="1">
          <a:blip r:embed="rId2"/>
          <a:srcRect t="22752"/>
          <a:stretch/>
        </p:blipFill>
        <p:spPr>
          <a:xfrm>
            <a:off x="5183188" y="1127602"/>
            <a:ext cx="7008811" cy="3960209"/>
          </a:xfrm>
          <a:prstGeom prst="rect">
            <a:avLst/>
          </a:prstGeom>
        </p:spPr>
      </p:pic>
    </p:spTree>
    <p:extLst>
      <p:ext uri="{BB962C8B-B14F-4D97-AF65-F5344CB8AC3E}">
        <p14:creationId xmlns:p14="http://schemas.microsoft.com/office/powerpoint/2010/main" val="3780262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76200"/>
            <a:ext cx="10515600" cy="881744"/>
          </a:xfrm>
        </p:spPr>
        <p:txBody>
          <a:bodyPr>
            <a:normAutofit/>
          </a:bodyPr>
          <a:lstStyle/>
          <a:p>
            <a:r>
              <a:rPr lang="es-SV" b="1" u="sng" dirty="0" smtClean="0">
                <a:solidFill>
                  <a:schemeClr val="accent6">
                    <a:lumMod val="75000"/>
                  </a:schemeClr>
                </a:solidFill>
              </a:rPr>
              <a:t>Personal obrero</a:t>
            </a:r>
            <a:endParaRPr lang="es-SV" b="1" u="sng" dirty="0">
              <a:solidFill>
                <a:schemeClr val="accent6">
                  <a:lumMod val="75000"/>
                </a:schemeClr>
              </a:solidFill>
            </a:endParaRPr>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A5B57C1E-C575-4440-99E4-6501D7BBAD07}" type="slidenum">
              <a:rPr lang="es-SV" smtClean="0"/>
              <a:t>34</a:t>
            </a:fld>
            <a:endParaRPr lang="es-SV"/>
          </a:p>
        </p:txBody>
      </p:sp>
      <p:pic>
        <p:nvPicPr>
          <p:cNvPr id="8" name="Imagen 7"/>
          <p:cNvPicPr>
            <a:picLocks noChangeAspect="1"/>
          </p:cNvPicPr>
          <p:nvPr/>
        </p:nvPicPr>
        <p:blipFill>
          <a:blip r:embed="rId2"/>
          <a:stretch>
            <a:fillRect/>
          </a:stretch>
        </p:blipFill>
        <p:spPr>
          <a:xfrm>
            <a:off x="1966821" y="1026956"/>
            <a:ext cx="7584555" cy="5607730"/>
          </a:xfrm>
          <a:prstGeom prst="rect">
            <a:avLst/>
          </a:prstGeom>
        </p:spPr>
      </p:pic>
    </p:spTree>
    <p:extLst>
      <p:ext uri="{BB962C8B-B14F-4D97-AF65-F5344CB8AC3E}">
        <p14:creationId xmlns:p14="http://schemas.microsoft.com/office/powerpoint/2010/main" val="27590011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SV" sz="4000" b="1" u="sng" dirty="0" smtClean="0">
                <a:solidFill>
                  <a:schemeClr val="accent6">
                    <a:lumMod val="75000"/>
                  </a:schemeClr>
                </a:solidFill>
              </a:rPr>
              <a:t>Personal obrero: prestaciones Adicionales</a:t>
            </a:r>
            <a:endParaRPr lang="es-SV" sz="4000" b="1" u="sng" dirty="0">
              <a:solidFill>
                <a:schemeClr val="accent6">
                  <a:lumMod val="75000"/>
                </a:schemeClr>
              </a:solidFill>
            </a:endParaRPr>
          </a:p>
        </p:txBody>
      </p:sp>
      <p:sp>
        <p:nvSpPr>
          <p:cNvPr id="5" name="Marcador de contenido 4"/>
          <p:cNvSpPr>
            <a:spLocks noGrp="1"/>
          </p:cNvSpPr>
          <p:nvPr>
            <p:ph idx="1"/>
          </p:nvPr>
        </p:nvSpPr>
        <p:spPr/>
        <p:txBody>
          <a:bodyPr/>
          <a:lstStyle/>
          <a:p>
            <a:r>
              <a:rPr lang="es-SV" dirty="0" smtClean="0"/>
              <a:t>Cuarto turno</a:t>
            </a:r>
          </a:p>
          <a:p>
            <a:r>
              <a:rPr lang="es-SV" dirty="0" smtClean="0"/>
              <a:t>Gimnasio</a:t>
            </a:r>
          </a:p>
          <a:p>
            <a:r>
              <a:rPr lang="es-SV" dirty="0" smtClean="0"/>
              <a:t>Despensa </a:t>
            </a:r>
          </a:p>
          <a:p>
            <a:r>
              <a:rPr lang="es-SV" dirty="0" smtClean="0"/>
              <a:t>Clínica </a:t>
            </a:r>
          </a:p>
          <a:p>
            <a:pPr lvl="1"/>
            <a:r>
              <a:rPr lang="es-SV" dirty="0" smtClean="0"/>
              <a:t>Medicina general</a:t>
            </a:r>
          </a:p>
          <a:p>
            <a:pPr lvl="1"/>
            <a:r>
              <a:rPr lang="es-SV" dirty="0" smtClean="0"/>
              <a:t>Nutricionista</a:t>
            </a:r>
          </a:p>
          <a:p>
            <a:r>
              <a:rPr lang="es-SV" dirty="0" smtClean="0"/>
              <a:t>Becas a sus hijos</a:t>
            </a:r>
          </a:p>
          <a:p>
            <a:r>
              <a:rPr lang="es-SV" dirty="0" smtClean="0"/>
              <a:t>Seguro colectivo de vida</a:t>
            </a:r>
          </a:p>
          <a:p>
            <a:r>
              <a:rPr lang="es-SV" dirty="0" smtClean="0"/>
              <a:t>Transporte después de las jornadas</a:t>
            </a:r>
          </a:p>
          <a:p>
            <a:endParaRPr lang="es-SV" dirty="0" smtClean="0"/>
          </a:p>
          <a:p>
            <a:endParaRPr lang="es-SV" dirty="0" smtClean="0"/>
          </a:p>
          <a:p>
            <a:endParaRPr lang="es-SV" dirty="0" smtClean="0"/>
          </a:p>
          <a:p>
            <a:endParaRPr lang="es-SV" dirty="0"/>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A5B57C1E-C575-4440-99E4-6501D7BBAD07}" type="slidenum">
              <a:rPr lang="es-SV" smtClean="0"/>
              <a:t>35</a:t>
            </a:fld>
            <a:endParaRPr lang="es-SV"/>
          </a:p>
        </p:txBody>
      </p:sp>
    </p:spTree>
    <p:extLst>
      <p:ext uri="{BB962C8B-B14F-4D97-AF65-F5344CB8AC3E}">
        <p14:creationId xmlns:p14="http://schemas.microsoft.com/office/powerpoint/2010/main" val="28902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A5B57C1E-C575-4440-99E4-6501D7BBAD07}" type="slidenum">
              <a:rPr lang="es-SV" smtClean="0"/>
              <a:t>4</a:t>
            </a:fld>
            <a:endParaRPr lang="es-SV"/>
          </a:p>
        </p:txBody>
      </p:sp>
      <p:pic>
        <p:nvPicPr>
          <p:cNvPr id="6" name="Imagen 5"/>
          <p:cNvPicPr>
            <a:picLocks noChangeAspect="1"/>
          </p:cNvPicPr>
          <p:nvPr/>
        </p:nvPicPr>
        <p:blipFill>
          <a:blip r:embed="rId2"/>
          <a:stretch>
            <a:fillRect/>
          </a:stretch>
        </p:blipFill>
        <p:spPr>
          <a:xfrm>
            <a:off x="41413" y="500744"/>
            <a:ext cx="11877193" cy="5951764"/>
          </a:xfrm>
          <a:prstGeom prst="rect">
            <a:avLst/>
          </a:prstGeom>
        </p:spPr>
      </p:pic>
    </p:spTree>
    <p:extLst>
      <p:ext uri="{BB962C8B-B14F-4D97-AF65-F5344CB8AC3E}">
        <p14:creationId xmlns:p14="http://schemas.microsoft.com/office/powerpoint/2010/main" val="1086400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t="13559"/>
          <a:stretch/>
        </p:blipFill>
        <p:spPr>
          <a:xfrm>
            <a:off x="2181483" y="1401717"/>
            <a:ext cx="7687731" cy="5230311"/>
          </a:xfrm>
          <a:prstGeom prst="rect">
            <a:avLst/>
          </a:prstGeom>
        </p:spPr>
      </p:pic>
      <p:sp>
        <p:nvSpPr>
          <p:cNvPr id="3" name="Título 2"/>
          <p:cNvSpPr>
            <a:spLocks noGrp="1"/>
          </p:cNvSpPr>
          <p:nvPr>
            <p:ph type="title"/>
          </p:nvPr>
        </p:nvSpPr>
        <p:spPr/>
        <p:txBody>
          <a:bodyPr/>
          <a:lstStyle/>
          <a:p>
            <a:pPr algn="ctr"/>
            <a:r>
              <a:rPr lang="es-SV" b="1" u="sng" dirty="0" smtClean="0">
                <a:solidFill>
                  <a:schemeClr val="accent6"/>
                </a:solidFill>
              </a:rPr>
              <a:t>Resumen de Clientes por Manzanas</a:t>
            </a:r>
            <a:endParaRPr lang="es-SV" b="1" u="sng" dirty="0">
              <a:solidFill>
                <a:schemeClr val="accent6"/>
              </a:solidFill>
            </a:endParaRPr>
          </a:p>
        </p:txBody>
      </p:sp>
    </p:spTree>
    <p:extLst>
      <p:ext uri="{BB962C8B-B14F-4D97-AF65-F5344CB8AC3E}">
        <p14:creationId xmlns:p14="http://schemas.microsoft.com/office/powerpoint/2010/main" val="1980428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A5B57C1E-C575-4440-99E4-6501D7BBAD07}" type="slidenum">
              <a:rPr lang="es-SV" smtClean="0"/>
              <a:t>6</a:t>
            </a:fld>
            <a:endParaRPr lang="es-SV"/>
          </a:p>
        </p:txBody>
      </p:sp>
      <p:pic>
        <p:nvPicPr>
          <p:cNvPr id="7" name="Imagen 6"/>
          <p:cNvPicPr>
            <a:picLocks noChangeAspect="1"/>
          </p:cNvPicPr>
          <p:nvPr/>
        </p:nvPicPr>
        <p:blipFill>
          <a:blip r:embed="rId3"/>
          <a:stretch>
            <a:fillRect/>
          </a:stretch>
        </p:blipFill>
        <p:spPr>
          <a:xfrm>
            <a:off x="1406977" y="484928"/>
            <a:ext cx="8596993" cy="6236547"/>
          </a:xfrm>
          <a:prstGeom prst="rect">
            <a:avLst/>
          </a:prstGeom>
        </p:spPr>
      </p:pic>
    </p:spTree>
    <p:extLst>
      <p:ext uri="{BB962C8B-B14F-4D97-AF65-F5344CB8AC3E}">
        <p14:creationId xmlns:p14="http://schemas.microsoft.com/office/powerpoint/2010/main" val="3829995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2498725"/>
            <a:ext cx="10515600" cy="1325563"/>
          </a:xfrm>
        </p:spPr>
        <p:txBody>
          <a:bodyPr/>
          <a:lstStyle/>
          <a:p>
            <a:pPr algn="ctr"/>
            <a:r>
              <a:rPr lang="es-SV" u="sng" dirty="0" smtClean="0">
                <a:solidFill>
                  <a:schemeClr val="accent6">
                    <a:lumMod val="75000"/>
                  </a:schemeClr>
                </a:solidFill>
              </a:rPr>
              <a:t>Composición de Mercados</a:t>
            </a:r>
            <a:endParaRPr lang="es-SV" u="sng" dirty="0">
              <a:solidFill>
                <a:schemeClr val="accent6">
                  <a:lumMod val="75000"/>
                </a:schemeClr>
              </a:solidFill>
            </a:endParaRPr>
          </a:p>
        </p:txBody>
      </p:sp>
      <p:sp>
        <p:nvSpPr>
          <p:cNvPr id="2" name="Marcador de pie de página 1"/>
          <p:cNvSpPr>
            <a:spLocks noGrp="1"/>
          </p:cNvSpPr>
          <p:nvPr>
            <p:ph type="ftr" sz="quarter" idx="11"/>
          </p:nvPr>
        </p:nvSpPr>
        <p:spPr/>
        <p:txBody>
          <a:bodyPr/>
          <a:lstStyle/>
          <a:p>
            <a:endParaRPr lang="es-SV"/>
          </a:p>
        </p:txBody>
      </p:sp>
      <p:sp>
        <p:nvSpPr>
          <p:cNvPr id="3" name="Marcador de número de diapositiva 2"/>
          <p:cNvSpPr>
            <a:spLocks noGrp="1"/>
          </p:cNvSpPr>
          <p:nvPr>
            <p:ph type="sldNum" sz="quarter" idx="12"/>
          </p:nvPr>
        </p:nvSpPr>
        <p:spPr/>
        <p:txBody>
          <a:bodyPr/>
          <a:lstStyle/>
          <a:p>
            <a:fld id="{A5B57C1E-C575-4440-99E4-6501D7BBAD07}" type="slidenum">
              <a:rPr lang="es-SV" smtClean="0"/>
              <a:t>7</a:t>
            </a:fld>
            <a:endParaRPr lang="es-SV"/>
          </a:p>
        </p:txBody>
      </p:sp>
    </p:spTree>
    <p:extLst>
      <p:ext uri="{BB962C8B-B14F-4D97-AF65-F5344CB8AC3E}">
        <p14:creationId xmlns:p14="http://schemas.microsoft.com/office/powerpoint/2010/main" val="471725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5B57C1E-C575-4440-99E4-6501D7BBAD07}" type="slidenum">
              <a:rPr lang="es-SV" smtClean="0"/>
              <a:t>8</a:t>
            </a:fld>
            <a:endParaRPr lang="es-SV"/>
          </a:p>
        </p:txBody>
      </p:sp>
      <p:pic>
        <p:nvPicPr>
          <p:cNvPr id="5" name="Imagen 4"/>
          <p:cNvPicPr>
            <a:picLocks noChangeAspect="1"/>
          </p:cNvPicPr>
          <p:nvPr/>
        </p:nvPicPr>
        <p:blipFill>
          <a:blip r:embed="rId2"/>
          <a:stretch>
            <a:fillRect/>
          </a:stretch>
        </p:blipFill>
        <p:spPr>
          <a:xfrm>
            <a:off x="1932919" y="85978"/>
            <a:ext cx="8604452" cy="6772022"/>
          </a:xfrm>
          <a:prstGeom prst="rect">
            <a:avLst/>
          </a:prstGeom>
        </p:spPr>
      </p:pic>
    </p:spTree>
    <p:extLst>
      <p:ext uri="{BB962C8B-B14F-4D97-AF65-F5344CB8AC3E}">
        <p14:creationId xmlns:p14="http://schemas.microsoft.com/office/powerpoint/2010/main" val="3043229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200" y="0"/>
            <a:ext cx="10515600" cy="854075"/>
          </a:xfrm>
        </p:spPr>
        <p:txBody>
          <a:bodyPr/>
          <a:lstStyle/>
          <a:p>
            <a:pPr algn="ctr"/>
            <a:r>
              <a:rPr lang="es-SV" b="1" u="sng" dirty="0" smtClean="0">
                <a:solidFill>
                  <a:schemeClr val="accent6"/>
                </a:solidFill>
              </a:rPr>
              <a:t>Participación por mercado</a:t>
            </a:r>
            <a:endParaRPr lang="es-SV" b="1" u="sng" dirty="0">
              <a:solidFill>
                <a:schemeClr val="accent6"/>
              </a:solidFill>
            </a:endParaRPr>
          </a:p>
        </p:txBody>
      </p:sp>
      <p:sp>
        <p:nvSpPr>
          <p:cNvPr id="2" name="Marcador de pie de página 1"/>
          <p:cNvSpPr>
            <a:spLocks noGrp="1"/>
          </p:cNvSpPr>
          <p:nvPr>
            <p:ph type="ftr" sz="quarter" idx="11"/>
          </p:nvPr>
        </p:nvSpPr>
        <p:spPr/>
        <p:txBody>
          <a:bodyPr/>
          <a:lstStyle/>
          <a:p>
            <a:endParaRPr lang="es-SV"/>
          </a:p>
        </p:txBody>
      </p:sp>
      <p:sp>
        <p:nvSpPr>
          <p:cNvPr id="3" name="Marcador de número de diapositiva 2"/>
          <p:cNvSpPr>
            <a:spLocks noGrp="1"/>
          </p:cNvSpPr>
          <p:nvPr>
            <p:ph type="sldNum" sz="quarter" idx="12"/>
          </p:nvPr>
        </p:nvSpPr>
        <p:spPr/>
        <p:txBody>
          <a:bodyPr/>
          <a:lstStyle/>
          <a:p>
            <a:fld id="{A5B57C1E-C575-4440-99E4-6501D7BBAD07}" type="slidenum">
              <a:rPr lang="es-SV" smtClean="0"/>
              <a:t>9</a:t>
            </a:fld>
            <a:endParaRPr lang="es-SV"/>
          </a:p>
        </p:txBody>
      </p:sp>
      <p:pic>
        <p:nvPicPr>
          <p:cNvPr id="4" name="Imagen 3"/>
          <p:cNvPicPr>
            <a:picLocks noChangeAspect="1"/>
          </p:cNvPicPr>
          <p:nvPr/>
        </p:nvPicPr>
        <p:blipFill rotWithShape="1">
          <a:blip r:embed="rId2"/>
          <a:srcRect t="14936"/>
          <a:stretch/>
        </p:blipFill>
        <p:spPr>
          <a:xfrm>
            <a:off x="1786705" y="772211"/>
            <a:ext cx="9567095" cy="5949264"/>
          </a:xfrm>
          <a:prstGeom prst="rect">
            <a:avLst/>
          </a:prstGeom>
        </p:spPr>
      </p:pic>
    </p:spTree>
    <p:extLst>
      <p:ext uri="{BB962C8B-B14F-4D97-AF65-F5344CB8AC3E}">
        <p14:creationId xmlns:p14="http://schemas.microsoft.com/office/powerpoint/2010/main" val="1691003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3352</TotalTime>
  <Words>845</Words>
  <Application>Microsoft Office PowerPoint</Application>
  <PresentationFormat>Panorámica</PresentationFormat>
  <Paragraphs>174</Paragraphs>
  <Slides>35</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Wingdings</vt:lpstr>
      <vt:lpstr>Arial</vt:lpstr>
      <vt:lpstr>Calibri Light</vt:lpstr>
      <vt:lpstr>Calibri</vt:lpstr>
      <vt:lpstr>Tema de Office</vt:lpstr>
      <vt:lpstr>Ingenio Ángel, S.A. De C.V.  </vt:lpstr>
      <vt:lpstr>Historia de Ingenio El Ángel</vt:lpstr>
      <vt:lpstr>Presentación de PowerPoint</vt:lpstr>
      <vt:lpstr>Presentación de PowerPoint</vt:lpstr>
      <vt:lpstr>Resumen de Clientes por Manzanas</vt:lpstr>
      <vt:lpstr>Presentación de PowerPoint</vt:lpstr>
      <vt:lpstr>Composición de Mercados</vt:lpstr>
      <vt:lpstr>Presentación de PowerPoint</vt:lpstr>
      <vt:lpstr>Participación por mercado</vt:lpstr>
      <vt:lpstr>Desafíos</vt:lpstr>
      <vt:lpstr>Presentación de PowerPoint</vt:lpstr>
      <vt:lpstr>Precios de Mercado Mundial</vt:lpstr>
      <vt:lpstr>Presentación de PowerPoint</vt:lpstr>
      <vt:lpstr>Que Hemos Hecho, respecto a la sostenibilidad de nuestro Negocio</vt:lpstr>
      <vt:lpstr>Modelo de Sostenibilidad</vt:lpstr>
      <vt:lpstr>Responsabilidad social  Comunidad Voluntariado</vt:lpstr>
      <vt:lpstr>Comunidad</vt:lpstr>
      <vt:lpstr>Comunidad</vt:lpstr>
      <vt:lpstr>Comunidad</vt:lpstr>
      <vt:lpstr>Comunidad</vt:lpstr>
      <vt:lpstr>Medio Ambiente</vt:lpstr>
      <vt:lpstr>Que se está haciendo</vt:lpstr>
      <vt:lpstr>Composición de los desechos sólidos generados </vt:lpstr>
      <vt:lpstr>Manejo de aguas residuales</vt:lpstr>
      <vt:lpstr>Presentación de PowerPoint</vt:lpstr>
      <vt:lpstr>MEDIDA DE TRATAMIENTO PRIMARIO</vt:lpstr>
      <vt:lpstr>MEDIDA DE PRODUCCIÓN MAS LIMPIA</vt:lpstr>
      <vt:lpstr>Pila para el tratamiento de agua</vt:lpstr>
      <vt:lpstr>Compostaje </vt:lpstr>
      <vt:lpstr>Transparencia</vt:lpstr>
      <vt:lpstr>Compromiso cadena de valor (Cañeros, Rozadores, Transportistas y Obreros)</vt:lpstr>
      <vt:lpstr>Cañeros: Por Manzanas  </vt:lpstr>
      <vt:lpstr>Clientes de Azúcar Certificaciones</vt:lpstr>
      <vt:lpstr>Personal obrero</vt:lpstr>
      <vt:lpstr>Personal obrero: prestaciones Adicionales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Experiencia Del Ingenio Angel,</dc:title>
  <dc:creator>jos</dc:creator>
  <cp:lastModifiedBy>jcuellar</cp:lastModifiedBy>
  <cp:revision>46</cp:revision>
  <dcterms:created xsi:type="dcterms:W3CDTF">2013-10-09T16:15:37Z</dcterms:created>
  <dcterms:modified xsi:type="dcterms:W3CDTF">2013-10-14T17:19:11Z</dcterms:modified>
</cp:coreProperties>
</file>