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95" r:id="rId3"/>
  </p:sldMasterIdLst>
  <p:notesMasterIdLst>
    <p:notesMasterId r:id="rId9"/>
  </p:notesMasterIdLst>
  <p:handoutMasterIdLst>
    <p:handoutMasterId r:id="rId10"/>
  </p:handoutMasterIdLst>
  <p:sldIdLst>
    <p:sldId id="257" r:id="rId4"/>
    <p:sldId id="264" r:id="rId5"/>
    <p:sldId id="266" r:id="rId6"/>
    <p:sldId id="258" r:id="rId7"/>
    <p:sldId id="265" r:id="rId8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567" autoAdjust="0"/>
  </p:normalViewPr>
  <p:slideViewPr>
    <p:cSldViewPr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8FD3D9-49AB-44FF-AE8C-FC7CFEF83EEF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F5C777-100E-4C89-8DC6-9246922E62FD}" type="slidenum">
              <a:rPr lang="en-US" altLang="es-US"/>
              <a:pPr/>
              <a:t>‹Nº›</a:t>
            </a:fld>
            <a:endParaRPr lang="en-U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s-US" altLang="es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s-US" altLang="es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s-US" altLang="es-US"/>
          </a:p>
        </p:txBody>
      </p:sp>
      <p:pic>
        <p:nvPicPr>
          <p:cNvPr id="7" name="Picture 24" descr="Lockup_ELSALVADOR_RGB_HI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7696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B027E-64B8-4A41-B5FB-082C392C7210}" type="slidenum">
              <a:rPr lang="en-US" altLang="es-US"/>
              <a:pPr/>
              <a:t>‹Nº›</a:t>
            </a:fld>
            <a:r>
              <a:rPr lang="en-US" altLang="es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6386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C389C-83AF-41C5-B0C0-40F3EC16186E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4750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77FF0-0CF1-4080-A6BD-5D49445CB529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92369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3C15-4105-4B3E-A2AE-B722B235958B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739848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7B25C-666F-4DA9-B023-FCDB78C21833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107231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D4889-0486-47E4-923E-5BA3386E6592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390439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721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721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6252E-CD37-4870-A6FA-CBA7E2F118EE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25146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5130B-1C47-4C39-901B-C10DCD576A21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838215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B6C89-3429-4EC2-BB99-64A9CBE3F11E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08227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4F134-7492-4BF1-8146-89E223A9690F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447304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5C66F-A44B-4F1A-8E1F-30D97A188214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44171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6A7B8-83A6-4CDD-B2B0-939926C094FD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4153618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B5C46-ADE3-4F9D-BDAD-8561C0415A40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29115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BD550-536C-4E9A-8FDC-AC6DC0EF13C2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176098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1625"/>
            <a:ext cx="2038350" cy="5411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01625"/>
            <a:ext cx="5965825" cy="5411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305D-2DDC-4F14-88F9-CEFDB64B7E1C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650903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FF65B-7A2D-4807-805A-3C0C91798CC6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863352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7BBBB-3D28-41AC-9744-3ABFEDF07F95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40276699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EBF9C-F5BA-442D-9172-1A3038BB3E53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7258721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721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7213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3FEE9-77CC-44D9-8B06-E271C30B8BE8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28918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D6AE7-3957-499A-AE0A-7938E6B367AE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0403404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6DCCA-D3FB-4C36-BD81-DDBA5FDACE23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114611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0FBAA-019A-4E6E-8218-ED80026BA436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389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392BF-2DAB-4E79-9B48-FE6C214B8C4F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034735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B78EE-85D1-424D-B278-69E53FC8F289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4687419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FC688-B2E6-4969-8187-EB835ACDCD45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005275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FC426-CB28-42CE-9F78-1BE72ED507FA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307659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1625"/>
            <a:ext cx="2038350" cy="5411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01625"/>
            <a:ext cx="5965825" cy="5411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C001B-9426-45DB-A228-A63DC5D439A4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7373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62582-D162-4997-BD91-DE8624414265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34843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865DA-ECD4-4252-939B-D1F4371967E1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90855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881F5-8416-478D-BCD7-3CA3C02F0A6A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29138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0B132-6487-4248-9334-871649013B55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1772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7EF06-8BBD-4EF9-8178-AF8F579DBF3C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78540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48E6A-336E-4E25-90B7-ECEE72A8679E}" type="slidenum">
              <a:rPr lang="en-US" altLang="es-US"/>
              <a:pPr/>
              <a:t>‹Nº›</a:t>
            </a:fld>
            <a:endParaRPr lang="en-US" altLang="es-US"/>
          </a:p>
        </p:txBody>
      </p:sp>
    </p:spTree>
    <p:extLst>
      <p:ext uri="{BB962C8B-B14F-4D97-AF65-F5344CB8AC3E}">
        <p14:creationId xmlns:p14="http://schemas.microsoft.com/office/powerpoint/2010/main" val="357208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text styles</a:t>
            </a:r>
          </a:p>
          <a:p>
            <a:pPr lvl="1"/>
            <a:r>
              <a:rPr lang="en-US" altLang="es-US" smtClean="0"/>
              <a:t>Second level</a:t>
            </a:r>
          </a:p>
          <a:p>
            <a:pPr lvl="2"/>
            <a:r>
              <a:rPr lang="en-US" altLang="es-US" smtClean="0"/>
              <a:t>Third level</a:t>
            </a:r>
          </a:p>
          <a:p>
            <a:pPr lvl="3"/>
            <a:r>
              <a:rPr lang="en-US" altLang="es-US" smtClean="0"/>
              <a:t>Fourth level</a:t>
            </a:r>
          </a:p>
          <a:p>
            <a:pPr lvl="4"/>
            <a:r>
              <a:rPr lang="en-US" altLang="es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D916FCC-B50E-4FF4-B1B4-CF2982B9379E}" type="slidenum">
              <a:rPr lang="en-US" altLang="es-US"/>
              <a:pPr/>
              <a:t>‹Nº›</a:t>
            </a:fld>
            <a:endParaRPr lang="en-US" altLang="es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s-US" altLang="es-U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s-US" altLang="es-US">
              <a:solidFill>
                <a:srgbClr val="002A6C"/>
              </a:solidFill>
            </a:endParaRPr>
          </a:p>
        </p:txBody>
      </p:sp>
      <p:pic>
        <p:nvPicPr>
          <p:cNvPr id="1033" name="Picture 22" descr="Lockup_ELSALVADOR_RGB_HIG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5981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30162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7213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text styles</a:t>
            </a:r>
          </a:p>
          <a:p>
            <a:pPr lvl="1"/>
            <a:r>
              <a:rPr lang="en-US" altLang="es-US" smtClean="0"/>
              <a:t>Second level</a:t>
            </a:r>
          </a:p>
          <a:p>
            <a:pPr lvl="2"/>
            <a:r>
              <a:rPr lang="en-US" altLang="es-US" smtClean="0"/>
              <a:t>Third level</a:t>
            </a:r>
          </a:p>
          <a:p>
            <a:pPr lvl="3"/>
            <a:r>
              <a:rPr lang="en-US" altLang="es-US" smtClean="0"/>
              <a:t>Fourth level</a:t>
            </a:r>
          </a:p>
          <a:p>
            <a:pPr lvl="4"/>
            <a:r>
              <a:rPr lang="en-US" altLang="es-US" smtClean="0"/>
              <a:t>Fifth level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13D3503-8200-4BFE-A93E-5CB8B18A2588}" type="slidenum">
              <a:rPr lang="en-US" altLang="es-US"/>
              <a:pPr/>
              <a:t>‹Nº›</a:t>
            </a:fld>
            <a:endParaRPr lang="en-US" altLang="es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s-US" altLang="es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s-US" altLang="es-US">
              <a:solidFill>
                <a:srgbClr val="002A6C"/>
              </a:solidFill>
            </a:endParaRPr>
          </a:p>
        </p:txBody>
      </p:sp>
      <p:pic>
        <p:nvPicPr>
          <p:cNvPr id="2057" name="Picture 9" descr="Lockup_ELSALVADOR_RGB_HIG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5981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301625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7213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US" smtClean="0"/>
              <a:t>Click to edit Master text styles</a:t>
            </a:r>
          </a:p>
          <a:p>
            <a:pPr lvl="1"/>
            <a:r>
              <a:rPr lang="en-US" altLang="es-US" smtClean="0"/>
              <a:t>Second level</a:t>
            </a:r>
          </a:p>
          <a:p>
            <a:pPr lvl="2"/>
            <a:r>
              <a:rPr lang="en-US" altLang="es-US" smtClean="0"/>
              <a:t>Third level</a:t>
            </a:r>
          </a:p>
          <a:p>
            <a:pPr lvl="3"/>
            <a:r>
              <a:rPr lang="en-US" altLang="es-US" smtClean="0"/>
              <a:t>Fourth level</a:t>
            </a:r>
          </a:p>
          <a:p>
            <a:pPr lvl="4"/>
            <a:r>
              <a:rPr lang="en-US" altLang="es-US" smtClean="0"/>
              <a:t>Fifth level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5BA42D45-D2B1-4F5F-B031-5EB0BB5F733F}" type="slidenum">
              <a:rPr lang="en-US" altLang="es-US"/>
              <a:pPr/>
              <a:t>‹Nº›</a:t>
            </a:fld>
            <a:endParaRPr lang="en-US" altLang="es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s-US" altLang="es-US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s-US" altLang="es-US">
              <a:solidFill>
                <a:srgbClr val="002A6C"/>
              </a:solidFill>
            </a:endParaRPr>
          </a:p>
        </p:txBody>
      </p:sp>
      <p:pic>
        <p:nvPicPr>
          <p:cNvPr id="3081" name="Picture 9" descr="Lockup_ELSALVADOR_RGB_HIG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5981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71800"/>
            <a:ext cx="8305800" cy="1524000"/>
          </a:xfrm>
        </p:spPr>
        <p:txBody>
          <a:bodyPr/>
          <a:lstStyle/>
          <a:p>
            <a:pPr eaLnBrk="1" hangingPunct="1"/>
            <a:r>
              <a:rPr lang="es-ES" altLang="es-US" sz="5400" b="0" smtClean="0"/>
              <a:t>Entidades de Cooperación y Cambio Climático</a:t>
            </a:r>
            <a:endParaRPr lang="en-US" altLang="es-US" sz="5400" smtClean="0"/>
          </a:p>
        </p:txBody>
      </p:sp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3597275" y="5622925"/>
            <a:ext cx="19542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s-US" sz="1600">
                <a:latin typeface="Arial" panose="020B0604020202020204" pitchFamily="34" charset="0"/>
              </a:rPr>
              <a:t>24 de </a:t>
            </a:r>
            <a:r>
              <a:rPr lang="es-SV" altLang="es-US" sz="1600">
                <a:latin typeface="Arial" panose="020B0604020202020204" pitchFamily="34" charset="0"/>
              </a:rPr>
              <a:t>octubre</a:t>
            </a:r>
            <a:r>
              <a:rPr lang="en-US" altLang="es-US" sz="1600">
                <a:latin typeface="Arial" panose="020B0604020202020204" pitchFamily="34" charset="0"/>
              </a:rPr>
              <a:t> 2012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609600" y="5622925"/>
            <a:ext cx="3200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s-SV" altLang="es-US" sz="1600">
                <a:latin typeface="Arial" panose="020B0604020202020204" pitchFamily="34" charset="0"/>
              </a:rPr>
              <a:t>Paul J. Schmidtke</a:t>
            </a:r>
          </a:p>
          <a:p>
            <a:pPr algn="ctr"/>
            <a:r>
              <a:rPr lang="es-SV" altLang="es-US" sz="1600">
                <a:latin typeface="Arial" panose="020B0604020202020204" pitchFamily="34" charset="0"/>
              </a:rPr>
              <a:t>Consejero Regional de Medio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609600"/>
          </a:xfrm>
        </p:spPr>
        <p:txBody>
          <a:bodyPr/>
          <a:lstStyle/>
          <a:p>
            <a:pPr eaLnBrk="1" hangingPunct="1"/>
            <a:r>
              <a:rPr lang="es-SV" altLang="es-US" smtClean="0"/>
              <a:t>Prioridades frente al cambio climático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SV" dirty="0" smtClean="0"/>
              <a:t>Adaptación</a:t>
            </a:r>
          </a:p>
          <a:p>
            <a:pPr lvl="1" eaLnBrk="1" hangingPunct="1">
              <a:defRPr/>
            </a:pPr>
            <a:r>
              <a:rPr lang="es-SV" dirty="0" smtClean="0"/>
              <a:t>Mejorar el manejo de cuencas para reducir los riesgos de los efectos del cambio climático</a:t>
            </a:r>
          </a:p>
          <a:p>
            <a:pPr lvl="1" eaLnBrk="1" hangingPunct="1">
              <a:defRPr/>
            </a:pPr>
            <a:r>
              <a:rPr lang="es-SV" dirty="0" smtClean="0"/>
              <a:t>Mejorar prácticas agrícolas para combatir la inseguridad alimentaria, tomando en cuenta los efectos del cambio climático</a:t>
            </a:r>
          </a:p>
          <a:p>
            <a:pPr lvl="1" eaLnBrk="1" hangingPunct="1">
              <a:defRPr/>
            </a:pPr>
            <a:r>
              <a:rPr lang="es-SV" dirty="0" smtClean="0"/>
              <a:t>Mejorar la gestión nacional y local para enfrentar los efectos del cambio climático, como tormentas tropicales y sequías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609600"/>
          </a:xfrm>
        </p:spPr>
        <p:txBody>
          <a:bodyPr/>
          <a:lstStyle/>
          <a:p>
            <a:pPr eaLnBrk="1" hangingPunct="1"/>
            <a:r>
              <a:rPr lang="es-SV" altLang="es-US" smtClean="0"/>
              <a:t>Prioridades frente al cambio climático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SV" altLang="es-US" smtClean="0"/>
              <a:t>Protección de ecosistemas secuestradores</a:t>
            </a:r>
          </a:p>
          <a:p>
            <a:pPr lvl="1" eaLnBrk="1" hangingPunct="1"/>
            <a:r>
              <a:rPr lang="es-SV" altLang="es-US" smtClean="0"/>
              <a:t>Enfoque en la Selva Maya, Darién y Moskitia</a:t>
            </a:r>
          </a:p>
          <a:p>
            <a:pPr lvl="1" eaLnBrk="1" hangingPunct="1"/>
            <a:endParaRPr lang="es-SV" altLang="es-US" smtClean="0"/>
          </a:p>
          <a:p>
            <a:pPr eaLnBrk="1" hangingPunct="1"/>
            <a:r>
              <a:rPr lang="es-SV" altLang="es-US" smtClean="0"/>
              <a:t>Reducción de emisiones de fuentes petroleras</a:t>
            </a:r>
          </a:p>
          <a:p>
            <a:pPr lvl="1" eaLnBrk="1" hangingPunct="1"/>
            <a:r>
              <a:rPr lang="es-SV" altLang="es-US" smtClean="0"/>
              <a:t>Reducir el consumo de energía eléctrica, especialmente energía generada de fuentes petroleras</a:t>
            </a:r>
          </a:p>
          <a:p>
            <a:pPr lvl="1" eaLnBrk="1" hangingPunct="1"/>
            <a:r>
              <a:rPr lang="es-SV" altLang="es-US" smtClean="0"/>
              <a:t>Aumentar el porcentaje de generación eléctrica de fuentes renovables</a:t>
            </a:r>
          </a:p>
          <a:p>
            <a:pPr eaLnBrk="1" hangingPunct="1"/>
            <a:endParaRPr lang="en-US" altLang="es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SV" altLang="es-US" smtClean="0"/>
              <a:t>Mecanismos</a:t>
            </a:r>
          </a:p>
        </p:txBody>
      </p:sp>
      <p:sp>
        <p:nvSpPr>
          <p:cNvPr id="819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SV" altLang="es-US" smtClean="0"/>
              <a:t>Bilateral</a:t>
            </a:r>
          </a:p>
          <a:p>
            <a:pPr lvl="1" eaLnBrk="1" hangingPunct="1"/>
            <a:r>
              <a:rPr lang="es-SV" altLang="es-US" b="1" smtClean="0"/>
              <a:t>PREP.  </a:t>
            </a:r>
            <a:r>
              <a:rPr lang="es-SV" altLang="es-US" smtClean="0"/>
              <a:t>Desarrollar un acuerdo con MARN para fomentar la gestión territorial rural para que sea más sostenible y resistente a los efectos del cambio climático.</a:t>
            </a:r>
          </a:p>
          <a:p>
            <a:pPr lvl="2" eaLnBrk="1" hangingPunct="1"/>
            <a:r>
              <a:rPr lang="es-SV" altLang="es-US" smtClean="0"/>
              <a:t>Buenas prácticas agrícolas (no quema, terrazas, captación de agua, etc.)</a:t>
            </a:r>
          </a:p>
          <a:p>
            <a:pPr lvl="2" eaLnBrk="1" hangingPunct="1"/>
            <a:r>
              <a:rPr lang="es-SV" altLang="es-US" smtClean="0"/>
              <a:t>Sistemas agro-forestales y silvi-pastorales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s-US" smtClean="0"/>
              <a:t>Mecanismos</a:t>
            </a:r>
          </a:p>
        </p:txBody>
      </p:sp>
      <p:sp>
        <p:nvSpPr>
          <p:cNvPr id="9219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SV" altLang="es-US" smtClean="0"/>
              <a:t>Regional</a:t>
            </a:r>
          </a:p>
          <a:p>
            <a:pPr lvl="1" eaLnBrk="1" hangingPunct="1"/>
            <a:r>
              <a:rPr lang="es-SV" altLang="es-US" b="1" smtClean="0"/>
              <a:t>MAREA</a:t>
            </a:r>
            <a:r>
              <a:rPr lang="es-SV" altLang="es-US" smtClean="0"/>
              <a:t> </a:t>
            </a:r>
          </a:p>
          <a:p>
            <a:pPr lvl="2" eaLnBrk="1" hangingPunct="1"/>
            <a:r>
              <a:rPr lang="es-SV" altLang="es-US" smtClean="0"/>
              <a:t>Dar asistencia técnica a comunidades costeras para adaptarse a los efectos del cambio climático.  </a:t>
            </a:r>
          </a:p>
          <a:p>
            <a:pPr lvl="1" eaLnBrk="1" hangingPunct="1"/>
            <a:r>
              <a:rPr lang="es-SV" altLang="es-US" b="1" smtClean="0"/>
              <a:t>Iniciativa Regional de Energía Limpia </a:t>
            </a:r>
            <a:endParaRPr lang="es-SV" altLang="es-US" smtClean="0"/>
          </a:p>
          <a:p>
            <a:pPr lvl="2" eaLnBrk="1" hangingPunct="1"/>
            <a:r>
              <a:rPr lang="es-SV" altLang="es-US" smtClean="0"/>
              <a:t>Promover la reducción del consumo de energía eléctrica.</a:t>
            </a:r>
          </a:p>
          <a:p>
            <a:pPr lvl="2" eaLnBrk="1" hangingPunct="1"/>
            <a:r>
              <a:rPr lang="es-SV" altLang="es-US" smtClean="0"/>
              <a:t>Aumentar el porcentaje de producción de electricidad a través de fuentes renovables.</a:t>
            </a:r>
            <a:endParaRPr lang="es-SV" altLang="es-US" b="1" smtClean="0"/>
          </a:p>
          <a:p>
            <a:pPr lvl="1" eaLnBrk="1" hangingPunct="1"/>
            <a:r>
              <a:rPr lang="es-SV" altLang="es-US" b="1" smtClean="0"/>
              <a:t>Programa Regional de Cambio Climático</a:t>
            </a:r>
            <a:r>
              <a:rPr lang="es-SV" altLang="es-US" smtClean="0"/>
              <a:t> </a:t>
            </a:r>
          </a:p>
          <a:p>
            <a:pPr lvl="2" eaLnBrk="1" hangingPunct="1"/>
            <a:r>
              <a:rPr lang="es-SV" altLang="es-US" smtClean="0"/>
              <a:t>Fomentar la cooperación transfronteriza de esfuerzos nacionales de REDD.</a:t>
            </a:r>
          </a:p>
          <a:p>
            <a:pPr lvl="2" eaLnBrk="1" hangingPunct="1"/>
            <a:r>
              <a:rPr lang="es-SV" altLang="es-US" smtClean="0"/>
              <a:t>Fomentar el intercambio de información para fortalecer la gestión de adaptación a los efectos del cambio climático.</a:t>
            </a:r>
            <a:endParaRPr lang="es-SV" altLang="es-US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SAID_no_header">
  <a:themeElements>
    <a:clrScheme name="USAID_no_hea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AID_no_hea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SAID_no_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SAID_no_header">
  <a:themeElements>
    <a:clrScheme name="USAID_no_hea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AID_no_hea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SAID_no_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no_hea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no_hea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248</Words>
  <Application>Microsoft Office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Times</vt:lpstr>
      <vt:lpstr>Arial</vt:lpstr>
      <vt:lpstr>Blank</vt:lpstr>
      <vt:lpstr>USAID_no_header</vt:lpstr>
      <vt:lpstr>1_USAID_no_header</vt:lpstr>
      <vt:lpstr>Entidades de Cooperación y Cambio Climático</vt:lpstr>
      <vt:lpstr>Prioridades frente al cambio climático</vt:lpstr>
      <vt:lpstr>Prioridades frente al cambio climático</vt:lpstr>
      <vt:lpstr>Mecanismos</vt:lpstr>
      <vt:lpstr>Mecanismos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LGonzalez</cp:lastModifiedBy>
  <cp:revision>132</cp:revision>
  <cp:lastPrinted>2004-09-30T16:41:33Z</cp:lastPrinted>
  <dcterms:created xsi:type="dcterms:W3CDTF">2004-09-17T20:07:42Z</dcterms:created>
  <dcterms:modified xsi:type="dcterms:W3CDTF">2020-02-21T21:44:15Z</dcterms:modified>
</cp:coreProperties>
</file>