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28" r:id="rId3"/>
    <p:sldId id="258" r:id="rId4"/>
    <p:sldId id="260" r:id="rId5"/>
    <p:sldId id="259" r:id="rId6"/>
    <p:sldId id="261" r:id="rId7"/>
    <p:sldId id="325" r:id="rId8"/>
    <p:sldId id="323" r:id="rId9"/>
    <p:sldId id="262" r:id="rId10"/>
    <p:sldId id="302" r:id="rId11"/>
    <p:sldId id="264" r:id="rId12"/>
    <p:sldId id="265" r:id="rId13"/>
    <p:sldId id="321" r:id="rId14"/>
    <p:sldId id="322" r:id="rId15"/>
    <p:sldId id="266" r:id="rId16"/>
    <p:sldId id="267" r:id="rId17"/>
    <p:sldId id="329" r:id="rId18"/>
    <p:sldId id="268" r:id="rId19"/>
    <p:sldId id="269" r:id="rId20"/>
    <p:sldId id="327" r:id="rId21"/>
    <p:sldId id="270" r:id="rId22"/>
    <p:sldId id="275" r:id="rId23"/>
    <p:sldId id="276" r:id="rId24"/>
    <p:sldId id="281" r:id="rId25"/>
    <p:sldId id="282" r:id="rId26"/>
    <p:sldId id="306" r:id="rId27"/>
    <p:sldId id="294" r:id="rId28"/>
    <p:sldId id="314" r:id="rId29"/>
    <p:sldId id="291" r:id="rId30"/>
    <p:sldId id="301" r:id="rId31"/>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Caminos%20con%20Presupuesto%2017Oct.xlsx"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6A12E-C4D9-4C38-9F3C-5C23A7FBD5F1}"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s-GT"/>
        </a:p>
      </dgm:t>
    </dgm:pt>
    <dgm:pt modelId="{77B2B252-4B62-446B-BFF8-DC4B61782B40}">
      <dgm:prSet phldrT="[Texto]" custT="1"/>
      <dgm:spPr/>
      <dgm:t>
        <a:bodyPr/>
        <a:lstStyle/>
        <a:p>
          <a:pPr algn="l"/>
          <a:r>
            <a:rPr lang="es-GT" sz="2000" dirty="0" smtClean="0">
              <a:latin typeface="Arial" pitchFamily="34" charset="0"/>
              <a:cs typeface="Arial" pitchFamily="34" charset="0"/>
            </a:rPr>
            <a:t>El Camino Campesino                               (MAGA)</a:t>
          </a:r>
          <a:endParaRPr lang="es-GT" sz="2000" dirty="0">
            <a:latin typeface="Arial" pitchFamily="34" charset="0"/>
            <a:cs typeface="Arial" pitchFamily="34" charset="0"/>
          </a:endParaRPr>
        </a:p>
      </dgm:t>
    </dgm:pt>
    <dgm:pt modelId="{8C3A5919-3274-4C3F-8CD4-1E0BEEC400C4}" type="parTrans" cxnId="{4636296B-F828-46DA-A68D-6D5D37B76633}">
      <dgm:prSet/>
      <dgm:spPr/>
      <dgm:t>
        <a:bodyPr/>
        <a:lstStyle/>
        <a:p>
          <a:pPr algn="l"/>
          <a:endParaRPr lang="es-GT" sz="2000">
            <a:latin typeface="Arial" pitchFamily="34" charset="0"/>
            <a:cs typeface="Arial" pitchFamily="34" charset="0"/>
          </a:endParaRPr>
        </a:p>
      </dgm:t>
    </dgm:pt>
    <dgm:pt modelId="{202280F1-488B-46DC-8072-F402365B478F}" type="sibTrans" cxnId="{4636296B-F828-46DA-A68D-6D5D37B76633}">
      <dgm:prSet/>
      <dgm:spPr/>
      <dgm:t>
        <a:bodyPr/>
        <a:lstStyle/>
        <a:p>
          <a:pPr algn="l"/>
          <a:endParaRPr lang="es-GT" sz="2000">
            <a:latin typeface="Arial" pitchFamily="34" charset="0"/>
            <a:cs typeface="Arial" pitchFamily="34" charset="0"/>
          </a:endParaRPr>
        </a:p>
      </dgm:t>
    </dgm:pt>
    <dgm:pt modelId="{4B6792CB-6AAB-40CE-8EF4-1F049923EF6B}">
      <dgm:prSet phldrT="[Texto]" custT="1"/>
      <dgm:spPr/>
      <dgm:t>
        <a:bodyPr/>
        <a:lstStyle/>
        <a:p>
          <a:pPr algn="l"/>
          <a:r>
            <a:rPr lang="es-GT" sz="1900" dirty="0" smtClean="0">
              <a:latin typeface="Arial" pitchFamily="34" charset="0"/>
              <a:cs typeface="Arial" pitchFamily="34" charset="0"/>
            </a:rPr>
            <a:t>El Camino del Emprendimiento y la Inversión para la generación de empleo                                (MINECO)</a:t>
          </a:r>
          <a:endParaRPr lang="es-GT" sz="1900" dirty="0">
            <a:latin typeface="Arial" pitchFamily="34" charset="0"/>
            <a:cs typeface="Arial" pitchFamily="34" charset="0"/>
          </a:endParaRPr>
        </a:p>
      </dgm:t>
    </dgm:pt>
    <dgm:pt modelId="{9309053D-0606-4B0F-A998-B0E78B1CB5E7}" type="parTrans" cxnId="{0AC9714A-F220-47C0-9A93-8C2E2390F527}">
      <dgm:prSet/>
      <dgm:spPr/>
      <dgm:t>
        <a:bodyPr/>
        <a:lstStyle/>
        <a:p>
          <a:pPr algn="l"/>
          <a:endParaRPr lang="es-GT" sz="2000">
            <a:latin typeface="Arial" pitchFamily="34" charset="0"/>
            <a:cs typeface="Arial" pitchFamily="34" charset="0"/>
          </a:endParaRPr>
        </a:p>
      </dgm:t>
    </dgm:pt>
    <dgm:pt modelId="{02C2F532-6556-43D7-81D3-D942268CFC1E}" type="sibTrans" cxnId="{0AC9714A-F220-47C0-9A93-8C2E2390F527}">
      <dgm:prSet/>
      <dgm:spPr/>
      <dgm:t>
        <a:bodyPr/>
        <a:lstStyle/>
        <a:p>
          <a:pPr algn="l"/>
          <a:endParaRPr lang="es-GT" sz="2000">
            <a:latin typeface="Arial" pitchFamily="34" charset="0"/>
            <a:cs typeface="Arial" pitchFamily="34" charset="0"/>
          </a:endParaRPr>
        </a:p>
      </dgm:t>
    </dgm:pt>
    <dgm:pt modelId="{9891F9C6-25B3-4F1B-B3EC-F57F8CEA1A3A}">
      <dgm:prSet phldrT="[Texto]" custT="1"/>
      <dgm:spPr/>
      <dgm:t>
        <a:bodyPr/>
        <a:lstStyle/>
        <a:p>
          <a:pPr algn="l"/>
          <a:r>
            <a:rPr lang="es-GT" sz="2000" dirty="0" smtClean="0">
              <a:latin typeface="Arial" pitchFamily="34" charset="0"/>
              <a:cs typeface="Arial" pitchFamily="34" charset="0"/>
            </a:rPr>
            <a:t>El Camino de la Inclusión Social               (MIDES)</a:t>
          </a:r>
        </a:p>
      </dgm:t>
    </dgm:pt>
    <dgm:pt modelId="{310648BE-4FBD-4553-800B-A228A91250F1}" type="parTrans" cxnId="{9E3A840A-BD9B-4525-A181-CBEC6628A7A9}">
      <dgm:prSet/>
      <dgm:spPr/>
      <dgm:t>
        <a:bodyPr/>
        <a:lstStyle/>
        <a:p>
          <a:pPr algn="l"/>
          <a:endParaRPr lang="es-GT" sz="2000">
            <a:latin typeface="Arial" pitchFamily="34" charset="0"/>
            <a:cs typeface="Arial" pitchFamily="34" charset="0"/>
          </a:endParaRPr>
        </a:p>
      </dgm:t>
    </dgm:pt>
    <dgm:pt modelId="{F8261128-3037-41EB-97F9-9056DD6EA320}" type="sibTrans" cxnId="{9E3A840A-BD9B-4525-A181-CBEC6628A7A9}">
      <dgm:prSet/>
      <dgm:spPr/>
      <dgm:t>
        <a:bodyPr/>
        <a:lstStyle/>
        <a:p>
          <a:pPr algn="l"/>
          <a:endParaRPr lang="es-GT" sz="2000">
            <a:latin typeface="Arial" pitchFamily="34" charset="0"/>
            <a:cs typeface="Arial" pitchFamily="34" charset="0"/>
          </a:endParaRPr>
        </a:p>
      </dgm:t>
    </dgm:pt>
    <dgm:pt modelId="{F8379CEB-34D6-4235-9A0A-847BF188B253}">
      <dgm:prSet phldrT="[Texto]" custT="1"/>
      <dgm:spPr/>
      <dgm:t>
        <a:bodyPr/>
        <a:lstStyle/>
        <a:p>
          <a:pPr algn="l"/>
          <a:r>
            <a:rPr lang="es-GT" sz="2000" dirty="0" smtClean="0">
              <a:latin typeface="Arial" pitchFamily="34" charset="0"/>
              <a:cs typeface="Arial" pitchFamily="34" charset="0"/>
            </a:rPr>
            <a:t>El Camino de los Caminos                        (MICIVI)</a:t>
          </a:r>
        </a:p>
      </dgm:t>
    </dgm:pt>
    <dgm:pt modelId="{939530F2-6F9F-4399-B8C6-3AB6F241B664}" type="parTrans" cxnId="{3B8A95D0-AAFA-47CD-8B3F-41C1F7C701BA}">
      <dgm:prSet/>
      <dgm:spPr/>
      <dgm:t>
        <a:bodyPr/>
        <a:lstStyle/>
        <a:p>
          <a:pPr algn="l"/>
          <a:endParaRPr lang="es-GT" sz="2000">
            <a:latin typeface="Arial" pitchFamily="34" charset="0"/>
            <a:cs typeface="Arial" pitchFamily="34" charset="0"/>
          </a:endParaRPr>
        </a:p>
      </dgm:t>
    </dgm:pt>
    <dgm:pt modelId="{BE4B58DF-33EC-43F9-BD26-A25C59CD1E31}" type="sibTrans" cxnId="{3B8A95D0-AAFA-47CD-8B3F-41C1F7C701BA}">
      <dgm:prSet/>
      <dgm:spPr/>
      <dgm:t>
        <a:bodyPr/>
        <a:lstStyle/>
        <a:p>
          <a:pPr algn="l"/>
          <a:endParaRPr lang="es-GT" sz="2000">
            <a:latin typeface="Arial" pitchFamily="34" charset="0"/>
            <a:cs typeface="Arial" pitchFamily="34" charset="0"/>
          </a:endParaRPr>
        </a:p>
      </dgm:t>
    </dgm:pt>
    <dgm:pt modelId="{CB430BD5-E47A-4326-B363-D41B3E89F88A}">
      <dgm:prSet phldrT="[Texto]" custT="1"/>
      <dgm:spPr/>
      <dgm:t>
        <a:bodyPr/>
        <a:lstStyle/>
        <a:p>
          <a:pPr algn="l">
            <a:spcAft>
              <a:spcPts val="0"/>
            </a:spcAft>
          </a:pPr>
          <a:r>
            <a:rPr lang="es-GT" sz="2000" dirty="0" smtClean="0">
              <a:latin typeface="Arial" pitchFamily="34" charset="0"/>
              <a:cs typeface="Arial" pitchFamily="34" charset="0"/>
            </a:rPr>
            <a:t>El camino del Empoderamiento Socio-político</a:t>
          </a:r>
        </a:p>
        <a:p>
          <a:pPr algn="l">
            <a:spcAft>
              <a:spcPts val="0"/>
            </a:spcAft>
          </a:pPr>
          <a:r>
            <a:rPr lang="es-GT" sz="2000" dirty="0" smtClean="0">
              <a:latin typeface="Arial" pitchFamily="34" charset="0"/>
              <a:cs typeface="Arial" pitchFamily="34" charset="0"/>
            </a:rPr>
            <a:t>                                                           (SE y SCEP)</a:t>
          </a:r>
        </a:p>
      </dgm:t>
    </dgm:pt>
    <dgm:pt modelId="{8502CF76-999E-49C9-BFC7-2540DCEBF887}" type="parTrans" cxnId="{F9DE47FF-C470-4430-934C-D0A76EE3AAF6}">
      <dgm:prSet/>
      <dgm:spPr/>
      <dgm:t>
        <a:bodyPr/>
        <a:lstStyle/>
        <a:p>
          <a:pPr algn="l"/>
          <a:endParaRPr lang="es-GT" sz="2000">
            <a:latin typeface="Arial" pitchFamily="34" charset="0"/>
            <a:cs typeface="Arial" pitchFamily="34" charset="0"/>
          </a:endParaRPr>
        </a:p>
      </dgm:t>
    </dgm:pt>
    <dgm:pt modelId="{0B5CA0ED-60D2-4383-90B1-6E3216A9FF1F}" type="sibTrans" cxnId="{F9DE47FF-C470-4430-934C-D0A76EE3AAF6}">
      <dgm:prSet/>
      <dgm:spPr/>
      <dgm:t>
        <a:bodyPr/>
        <a:lstStyle/>
        <a:p>
          <a:pPr algn="l"/>
          <a:endParaRPr lang="es-GT" sz="2000">
            <a:latin typeface="Arial" pitchFamily="34" charset="0"/>
            <a:cs typeface="Arial" pitchFamily="34" charset="0"/>
          </a:endParaRPr>
        </a:p>
      </dgm:t>
    </dgm:pt>
    <dgm:pt modelId="{349E2E2F-DDA4-46D5-ABFA-0A637F5A837F}">
      <dgm:prSet phldrT="[Texto]" custT="1"/>
      <dgm:spPr/>
      <dgm:t>
        <a:bodyPr/>
        <a:lstStyle/>
        <a:p>
          <a:pPr algn="l"/>
          <a:r>
            <a:rPr lang="es-GT" sz="2000" dirty="0" smtClean="0">
              <a:latin typeface="Arial" pitchFamily="34" charset="0"/>
              <a:cs typeface="Arial" pitchFamily="34" charset="0"/>
            </a:rPr>
            <a:t>El Camino del Diálogo y la Concertación para la acción                                                         (SNDP)</a:t>
          </a:r>
        </a:p>
      </dgm:t>
    </dgm:pt>
    <dgm:pt modelId="{700C6B41-D52F-4610-9CD5-551161F7DF57}" type="parTrans" cxnId="{5B677BDB-5D4E-4FD0-AB9E-33A7A1B18EA6}">
      <dgm:prSet/>
      <dgm:spPr/>
      <dgm:t>
        <a:bodyPr/>
        <a:lstStyle/>
        <a:p>
          <a:pPr algn="l"/>
          <a:endParaRPr lang="es-GT" sz="2000">
            <a:latin typeface="Arial" pitchFamily="34" charset="0"/>
            <a:cs typeface="Arial" pitchFamily="34" charset="0"/>
          </a:endParaRPr>
        </a:p>
      </dgm:t>
    </dgm:pt>
    <dgm:pt modelId="{0834B5EF-5CB8-47E2-B2C2-C289A1FB867D}" type="sibTrans" cxnId="{5B677BDB-5D4E-4FD0-AB9E-33A7A1B18EA6}">
      <dgm:prSet/>
      <dgm:spPr/>
      <dgm:t>
        <a:bodyPr/>
        <a:lstStyle/>
        <a:p>
          <a:pPr algn="l"/>
          <a:endParaRPr lang="es-GT" sz="2000">
            <a:latin typeface="Arial" pitchFamily="34" charset="0"/>
            <a:cs typeface="Arial" pitchFamily="34" charset="0"/>
          </a:endParaRPr>
        </a:p>
      </dgm:t>
    </dgm:pt>
    <dgm:pt modelId="{E9DFF76E-F4B2-4FF1-80A7-8ABFB5A0683F}">
      <dgm:prSet phldrT="[Texto]" custT="1"/>
      <dgm:spPr/>
      <dgm:t>
        <a:bodyPr/>
        <a:lstStyle/>
        <a:p>
          <a:pPr algn="l"/>
          <a:r>
            <a:rPr lang="es-GT" sz="2000" dirty="0" smtClean="0">
              <a:latin typeface="Arial" pitchFamily="34" charset="0"/>
              <a:cs typeface="Arial" pitchFamily="34" charset="0"/>
            </a:rPr>
            <a:t>El Camino de la Luz y la Energía                (MEM)</a:t>
          </a:r>
        </a:p>
      </dgm:t>
    </dgm:pt>
    <dgm:pt modelId="{51DC840D-3D8C-415D-B839-DAC78E35ED5B}" type="parTrans" cxnId="{8F8E5748-05E8-4115-8E50-2B3FB93AE3B1}">
      <dgm:prSet/>
      <dgm:spPr/>
      <dgm:t>
        <a:bodyPr/>
        <a:lstStyle/>
        <a:p>
          <a:pPr algn="l"/>
          <a:endParaRPr lang="es-GT" sz="2000">
            <a:latin typeface="Arial" pitchFamily="34" charset="0"/>
            <a:cs typeface="Arial" pitchFamily="34" charset="0"/>
          </a:endParaRPr>
        </a:p>
      </dgm:t>
    </dgm:pt>
    <dgm:pt modelId="{4497B437-B12B-4E96-8AA8-FDB72EDD7C7B}" type="sibTrans" cxnId="{8F8E5748-05E8-4115-8E50-2B3FB93AE3B1}">
      <dgm:prSet/>
      <dgm:spPr/>
      <dgm:t>
        <a:bodyPr/>
        <a:lstStyle/>
        <a:p>
          <a:pPr algn="l"/>
          <a:endParaRPr lang="es-GT" sz="2000">
            <a:latin typeface="Arial" pitchFamily="34" charset="0"/>
            <a:cs typeface="Arial" pitchFamily="34" charset="0"/>
          </a:endParaRPr>
        </a:p>
      </dgm:t>
    </dgm:pt>
    <dgm:pt modelId="{9723C507-C4F5-448B-826F-4FD8F3FA8ECA}" type="pres">
      <dgm:prSet presAssocID="{9E26A12E-C4D9-4C38-9F3C-5C23A7FBD5F1}" presName="linear" presStyleCnt="0">
        <dgm:presLayoutVars>
          <dgm:dir/>
          <dgm:animLvl val="lvl"/>
          <dgm:resizeHandles val="exact"/>
        </dgm:presLayoutVars>
      </dgm:prSet>
      <dgm:spPr/>
      <dgm:t>
        <a:bodyPr/>
        <a:lstStyle/>
        <a:p>
          <a:endParaRPr lang="es-GT"/>
        </a:p>
      </dgm:t>
    </dgm:pt>
    <dgm:pt modelId="{896DF5FB-C7B0-44A9-A1C7-7522F99725E4}" type="pres">
      <dgm:prSet presAssocID="{77B2B252-4B62-446B-BFF8-DC4B61782B40}" presName="parentLin" presStyleCnt="0"/>
      <dgm:spPr/>
    </dgm:pt>
    <dgm:pt modelId="{1259DE4A-4E87-4DC8-B52E-CA6AC76295AC}" type="pres">
      <dgm:prSet presAssocID="{77B2B252-4B62-446B-BFF8-DC4B61782B40}" presName="parentLeftMargin" presStyleLbl="node1" presStyleIdx="0" presStyleCnt="7"/>
      <dgm:spPr/>
      <dgm:t>
        <a:bodyPr/>
        <a:lstStyle/>
        <a:p>
          <a:endParaRPr lang="es-GT"/>
        </a:p>
      </dgm:t>
    </dgm:pt>
    <dgm:pt modelId="{23C826B7-D04C-4123-948A-F7F71368A4C1}" type="pres">
      <dgm:prSet presAssocID="{77B2B252-4B62-446B-BFF8-DC4B61782B40}" presName="parentText" presStyleLbl="node1" presStyleIdx="0" presStyleCnt="7" custLinFactNeighborX="3888">
        <dgm:presLayoutVars>
          <dgm:chMax val="0"/>
          <dgm:bulletEnabled val="1"/>
        </dgm:presLayoutVars>
      </dgm:prSet>
      <dgm:spPr/>
      <dgm:t>
        <a:bodyPr/>
        <a:lstStyle/>
        <a:p>
          <a:endParaRPr lang="es-GT"/>
        </a:p>
      </dgm:t>
    </dgm:pt>
    <dgm:pt modelId="{E461FBB8-C53A-4EEB-8F8A-BC5215EC0736}" type="pres">
      <dgm:prSet presAssocID="{77B2B252-4B62-446B-BFF8-DC4B61782B40}" presName="negativeSpace" presStyleCnt="0"/>
      <dgm:spPr/>
    </dgm:pt>
    <dgm:pt modelId="{9127ACC4-8BEC-4CCB-8E7E-1591B0BE96A8}" type="pres">
      <dgm:prSet presAssocID="{77B2B252-4B62-446B-BFF8-DC4B61782B40}" presName="childText" presStyleLbl="conFgAcc1" presStyleIdx="0" presStyleCnt="7">
        <dgm:presLayoutVars>
          <dgm:bulletEnabled val="1"/>
        </dgm:presLayoutVars>
      </dgm:prSet>
      <dgm:spPr/>
    </dgm:pt>
    <dgm:pt modelId="{1559FCAE-FA7F-40DE-9F41-2EAFD9893640}" type="pres">
      <dgm:prSet presAssocID="{202280F1-488B-46DC-8072-F402365B478F}" presName="spaceBetweenRectangles" presStyleCnt="0"/>
      <dgm:spPr/>
    </dgm:pt>
    <dgm:pt modelId="{8214D1E5-5E82-40AF-96D1-FE3B5FE9A893}" type="pres">
      <dgm:prSet presAssocID="{4B6792CB-6AAB-40CE-8EF4-1F049923EF6B}" presName="parentLin" presStyleCnt="0"/>
      <dgm:spPr/>
    </dgm:pt>
    <dgm:pt modelId="{9CB4E600-ED60-4C66-80A3-08AA0DB3F730}" type="pres">
      <dgm:prSet presAssocID="{4B6792CB-6AAB-40CE-8EF4-1F049923EF6B}" presName="parentLeftMargin" presStyleLbl="node1" presStyleIdx="0" presStyleCnt="7"/>
      <dgm:spPr/>
      <dgm:t>
        <a:bodyPr/>
        <a:lstStyle/>
        <a:p>
          <a:endParaRPr lang="es-GT"/>
        </a:p>
      </dgm:t>
    </dgm:pt>
    <dgm:pt modelId="{40339C78-F8A3-4C4D-BBBF-27E8070E95C5}" type="pres">
      <dgm:prSet presAssocID="{4B6792CB-6AAB-40CE-8EF4-1F049923EF6B}" presName="parentText" presStyleLbl="node1" presStyleIdx="1" presStyleCnt="7">
        <dgm:presLayoutVars>
          <dgm:chMax val="0"/>
          <dgm:bulletEnabled val="1"/>
        </dgm:presLayoutVars>
      </dgm:prSet>
      <dgm:spPr/>
      <dgm:t>
        <a:bodyPr/>
        <a:lstStyle/>
        <a:p>
          <a:endParaRPr lang="es-GT"/>
        </a:p>
      </dgm:t>
    </dgm:pt>
    <dgm:pt modelId="{E398FB3C-947D-4C8E-A732-1ADC4CFFF198}" type="pres">
      <dgm:prSet presAssocID="{4B6792CB-6AAB-40CE-8EF4-1F049923EF6B}" presName="negativeSpace" presStyleCnt="0"/>
      <dgm:spPr/>
    </dgm:pt>
    <dgm:pt modelId="{D27AFBEC-8519-40E0-ABC2-E9DFA7785B32}" type="pres">
      <dgm:prSet presAssocID="{4B6792CB-6AAB-40CE-8EF4-1F049923EF6B}" presName="childText" presStyleLbl="conFgAcc1" presStyleIdx="1" presStyleCnt="7">
        <dgm:presLayoutVars>
          <dgm:bulletEnabled val="1"/>
        </dgm:presLayoutVars>
      </dgm:prSet>
      <dgm:spPr/>
    </dgm:pt>
    <dgm:pt modelId="{23EBA4A4-28A8-4318-832D-085E93CB06A9}" type="pres">
      <dgm:prSet presAssocID="{02C2F532-6556-43D7-81D3-D942268CFC1E}" presName="spaceBetweenRectangles" presStyleCnt="0"/>
      <dgm:spPr/>
    </dgm:pt>
    <dgm:pt modelId="{60018769-DD2A-49D4-8F8A-A1A626E4DC87}" type="pres">
      <dgm:prSet presAssocID="{9891F9C6-25B3-4F1B-B3EC-F57F8CEA1A3A}" presName="parentLin" presStyleCnt="0"/>
      <dgm:spPr/>
    </dgm:pt>
    <dgm:pt modelId="{CCC85832-9D7C-4292-81D5-550C2C38C0EB}" type="pres">
      <dgm:prSet presAssocID="{9891F9C6-25B3-4F1B-B3EC-F57F8CEA1A3A}" presName="parentLeftMargin" presStyleLbl="node1" presStyleIdx="1" presStyleCnt="7"/>
      <dgm:spPr/>
      <dgm:t>
        <a:bodyPr/>
        <a:lstStyle/>
        <a:p>
          <a:endParaRPr lang="es-GT"/>
        </a:p>
      </dgm:t>
    </dgm:pt>
    <dgm:pt modelId="{66F1D46D-8D4D-487D-827C-B0E18F721949}" type="pres">
      <dgm:prSet presAssocID="{9891F9C6-25B3-4F1B-B3EC-F57F8CEA1A3A}" presName="parentText" presStyleLbl="node1" presStyleIdx="2" presStyleCnt="7" custLinFactNeighborX="2031" custLinFactNeighborY="6966">
        <dgm:presLayoutVars>
          <dgm:chMax val="0"/>
          <dgm:bulletEnabled val="1"/>
        </dgm:presLayoutVars>
      </dgm:prSet>
      <dgm:spPr/>
      <dgm:t>
        <a:bodyPr/>
        <a:lstStyle/>
        <a:p>
          <a:endParaRPr lang="es-GT"/>
        </a:p>
      </dgm:t>
    </dgm:pt>
    <dgm:pt modelId="{8EF45235-7B57-44A0-9EB2-2C9204CB9783}" type="pres">
      <dgm:prSet presAssocID="{9891F9C6-25B3-4F1B-B3EC-F57F8CEA1A3A}" presName="negativeSpace" presStyleCnt="0"/>
      <dgm:spPr/>
    </dgm:pt>
    <dgm:pt modelId="{B4F878ED-A58C-44DE-B11A-F451D342D0ED}" type="pres">
      <dgm:prSet presAssocID="{9891F9C6-25B3-4F1B-B3EC-F57F8CEA1A3A}" presName="childText" presStyleLbl="conFgAcc1" presStyleIdx="2" presStyleCnt="7">
        <dgm:presLayoutVars>
          <dgm:bulletEnabled val="1"/>
        </dgm:presLayoutVars>
      </dgm:prSet>
      <dgm:spPr/>
    </dgm:pt>
    <dgm:pt modelId="{7C890E19-F961-4834-AEC0-D069B9B38D38}" type="pres">
      <dgm:prSet presAssocID="{F8261128-3037-41EB-97F9-9056DD6EA320}" presName="spaceBetweenRectangles" presStyleCnt="0"/>
      <dgm:spPr/>
    </dgm:pt>
    <dgm:pt modelId="{D171483D-9820-4153-A67C-3E36D63A7E1D}" type="pres">
      <dgm:prSet presAssocID="{F8379CEB-34D6-4235-9A0A-847BF188B253}" presName="parentLin" presStyleCnt="0"/>
      <dgm:spPr/>
    </dgm:pt>
    <dgm:pt modelId="{F33DD8EE-0E3E-4533-924B-2F1585D6FE5A}" type="pres">
      <dgm:prSet presAssocID="{F8379CEB-34D6-4235-9A0A-847BF188B253}" presName="parentLeftMargin" presStyleLbl="node1" presStyleIdx="2" presStyleCnt="7"/>
      <dgm:spPr/>
      <dgm:t>
        <a:bodyPr/>
        <a:lstStyle/>
        <a:p>
          <a:endParaRPr lang="es-GT"/>
        </a:p>
      </dgm:t>
    </dgm:pt>
    <dgm:pt modelId="{D1C16BE0-60B3-4678-B8E2-0C58DA0DEDD1}" type="pres">
      <dgm:prSet presAssocID="{F8379CEB-34D6-4235-9A0A-847BF188B253}" presName="parentText" presStyleLbl="node1" presStyleIdx="3" presStyleCnt="7">
        <dgm:presLayoutVars>
          <dgm:chMax val="0"/>
          <dgm:bulletEnabled val="1"/>
        </dgm:presLayoutVars>
      </dgm:prSet>
      <dgm:spPr/>
      <dgm:t>
        <a:bodyPr/>
        <a:lstStyle/>
        <a:p>
          <a:endParaRPr lang="es-GT"/>
        </a:p>
      </dgm:t>
    </dgm:pt>
    <dgm:pt modelId="{8894138F-A6E0-4409-A83E-D24795FFAFD3}" type="pres">
      <dgm:prSet presAssocID="{F8379CEB-34D6-4235-9A0A-847BF188B253}" presName="negativeSpace" presStyleCnt="0"/>
      <dgm:spPr/>
    </dgm:pt>
    <dgm:pt modelId="{410B2A3E-368A-42EE-911E-26BB83E63176}" type="pres">
      <dgm:prSet presAssocID="{F8379CEB-34D6-4235-9A0A-847BF188B253}" presName="childText" presStyleLbl="conFgAcc1" presStyleIdx="3" presStyleCnt="7">
        <dgm:presLayoutVars>
          <dgm:bulletEnabled val="1"/>
        </dgm:presLayoutVars>
      </dgm:prSet>
      <dgm:spPr/>
    </dgm:pt>
    <dgm:pt modelId="{56CABD6E-62A8-4CC5-9453-914F5DFA8930}" type="pres">
      <dgm:prSet presAssocID="{BE4B58DF-33EC-43F9-BD26-A25C59CD1E31}" presName="spaceBetweenRectangles" presStyleCnt="0"/>
      <dgm:spPr/>
    </dgm:pt>
    <dgm:pt modelId="{775B94AF-727B-4A4F-AE2B-229E0F6BF2F3}" type="pres">
      <dgm:prSet presAssocID="{CB430BD5-E47A-4326-B363-D41B3E89F88A}" presName="parentLin" presStyleCnt="0"/>
      <dgm:spPr/>
    </dgm:pt>
    <dgm:pt modelId="{B1335ECD-9C26-41DD-9D1C-A58347B1797F}" type="pres">
      <dgm:prSet presAssocID="{CB430BD5-E47A-4326-B363-D41B3E89F88A}" presName="parentLeftMargin" presStyleLbl="node1" presStyleIdx="3" presStyleCnt="7"/>
      <dgm:spPr/>
      <dgm:t>
        <a:bodyPr/>
        <a:lstStyle/>
        <a:p>
          <a:endParaRPr lang="es-GT"/>
        </a:p>
      </dgm:t>
    </dgm:pt>
    <dgm:pt modelId="{9AE349AF-3A0D-4CD8-881F-2239AD9A7315}" type="pres">
      <dgm:prSet presAssocID="{CB430BD5-E47A-4326-B363-D41B3E89F88A}" presName="parentText" presStyleLbl="node1" presStyleIdx="4" presStyleCnt="7">
        <dgm:presLayoutVars>
          <dgm:chMax val="0"/>
          <dgm:bulletEnabled val="1"/>
        </dgm:presLayoutVars>
      </dgm:prSet>
      <dgm:spPr/>
      <dgm:t>
        <a:bodyPr/>
        <a:lstStyle/>
        <a:p>
          <a:endParaRPr lang="es-GT"/>
        </a:p>
      </dgm:t>
    </dgm:pt>
    <dgm:pt modelId="{35EADEFC-58D4-4717-88DB-97638F7578F4}" type="pres">
      <dgm:prSet presAssocID="{CB430BD5-E47A-4326-B363-D41B3E89F88A}" presName="negativeSpace" presStyleCnt="0"/>
      <dgm:spPr/>
    </dgm:pt>
    <dgm:pt modelId="{F480C930-60F4-4272-B58E-FCD00DB5347B}" type="pres">
      <dgm:prSet presAssocID="{CB430BD5-E47A-4326-B363-D41B3E89F88A}" presName="childText" presStyleLbl="conFgAcc1" presStyleIdx="4" presStyleCnt="7" custLinFactY="257805" custLinFactNeighborX="76504" custLinFactNeighborY="300000">
        <dgm:presLayoutVars>
          <dgm:bulletEnabled val="1"/>
        </dgm:presLayoutVars>
      </dgm:prSet>
      <dgm:spPr/>
    </dgm:pt>
    <dgm:pt modelId="{B9682562-A2ED-4764-BE2F-000E67E095E6}" type="pres">
      <dgm:prSet presAssocID="{0B5CA0ED-60D2-4383-90B1-6E3216A9FF1F}" presName="spaceBetweenRectangles" presStyleCnt="0"/>
      <dgm:spPr/>
    </dgm:pt>
    <dgm:pt modelId="{ADDD6625-0E47-4E5A-82DA-03282C263EE6}" type="pres">
      <dgm:prSet presAssocID="{349E2E2F-DDA4-46D5-ABFA-0A637F5A837F}" presName="parentLin" presStyleCnt="0"/>
      <dgm:spPr/>
    </dgm:pt>
    <dgm:pt modelId="{9B3D9639-8C2E-4AD0-B876-C9799C5C3B03}" type="pres">
      <dgm:prSet presAssocID="{349E2E2F-DDA4-46D5-ABFA-0A637F5A837F}" presName="parentLeftMargin" presStyleLbl="node1" presStyleIdx="4" presStyleCnt="7"/>
      <dgm:spPr/>
      <dgm:t>
        <a:bodyPr/>
        <a:lstStyle/>
        <a:p>
          <a:endParaRPr lang="es-GT"/>
        </a:p>
      </dgm:t>
    </dgm:pt>
    <dgm:pt modelId="{C2F5C10A-C0B7-4535-AB59-F0ADE9120CDC}" type="pres">
      <dgm:prSet presAssocID="{349E2E2F-DDA4-46D5-ABFA-0A637F5A837F}" presName="parentText" presStyleLbl="node1" presStyleIdx="5" presStyleCnt="7">
        <dgm:presLayoutVars>
          <dgm:chMax val="0"/>
          <dgm:bulletEnabled val="1"/>
        </dgm:presLayoutVars>
      </dgm:prSet>
      <dgm:spPr/>
      <dgm:t>
        <a:bodyPr/>
        <a:lstStyle/>
        <a:p>
          <a:endParaRPr lang="es-GT"/>
        </a:p>
      </dgm:t>
    </dgm:pt>
    <dgm:pt modelId="{F7B44640-3A67-48C3-9E04-E4D1B234EF16}" type="pres">
      <dgm:prSet presAssocID="{349E2E2F-DDA4-46D5-ABFA-0A637F5A837F}" presName="negativeSpace" presStyleCnt="0"/>
      <dgm:spPr/>
    </dgm:pt>
    <dgm:pt modelId="{04827CDA-E797-480A-99DF-D638E92C40A1}" type="pres">
      <dgm:prSet presAssocID="{349E2E2F-DDA4-46D5-ABFA-0A637F5A837F}" presName="childText" presStyleLbl="conFgAcc1" presStyleIdx="5" presStyleCnt="7">
        <dgm:presLayoutVars>
          <dgm:bulletEnabled val="1"/>
        </dgm:presLayoutVars>
      </dgm:prSet>
      <dgm:spPr/>
    </dgm:pt>
    <dgm:pt modelId="{E008CA4C-428A-4791-A135-449362B4D632}" type="pres">
      <dgm:prSet presAssocID="{0834B5EF-5CB8-47E2-B2C2-C289A1FB867D}" presName="spaceBetweenRectangles" presStyleCnt="0"/>
      <dgm:spPr/>
    </dgm:pt>
    <dgm:pt modelId="{BDC5F9A4-0DE4-4754-9598-887E2EAA70A0}" type="pres">
      <dgm:prSet presAssocID="{E9DFF76E-F4B2-4FF1-80A7-8ABFB5A0683F}" presName="parentLin" presStyleCnt="0"/>
      <dgm:spPr/>
    </dgm:pt>
    <dgm:pt modelId="{A7A3E853-8531-433C-AB60-5F403D3FA3B5}" type="pres">
      <dgm:prSet presAssocID="{E9DFF76E-F4B2-4FF1-80A7-8ABFB5A0683F}" presName="parentLeftMargin" presStyleLbl="node1" presStyleIdx="5" presStyleCnt="7"/>
      <dgm:spPr/>
      <dgm:t>
        <a:bodyPr/>
        <a:lstStyle/>
        <a:p>
          <a:endParaRPr lang="es-GT"/>
        </a:p>
      </dgm:t>
    </dgm:pt>
    <dgm:pt modelId="{6666C060-F6D4-495C-A91C-B374BB2E41AE}" type="pres">
      <dgm:prSet presAssocID="{E9DFF76E-F4B2-4FF1-80A7-8ABFB5A0683F}" presName="parentText" presStyleLbl="node1" presStyleIdx="6" presStyleCnt="7">
        <dgm:presLayoutVars>
          <dgm:chMax val="0"/>
          <dgm:bulletEnabled val="1"/>
        </dgm:presLayoutVars>
      </dgm:prSet>
      <dgm:spPr/>
      <dgm:t>
        <a:bodyPr/>
        <a:lstStyle/>
        <a:p>
          <a:endParaRPr lang="es-GT"/>
        </a:p>
      </dgm:t>
    </dgm:pt>
    <dgm:pt modelId="{A326B0B6-FE8D-4ED0-BA43-810914273B9E}" type="pres">
      <dgm:prSet presAssocID="{E9DFF76E-F4B2-4FF1-80A7-8ABFB5A0683F}" presName="negativeSpace" presStyleCnt="0"/>
      <dgm:spPr/>
    </dgm:pt>
    <dgm:pt modelId="{F4FE4E5D-99BF-4030-801A-46D716A4A8E5}" type="pres">
      <dgm:prSet presAssocID="{E9DFF76E-F4B2-4FF1-80A7-8ABFB5A0683F}" presName="childText" presStyleLbl="conFgAcc1" presStyleIdx="6" presStyleCnt="7">
        <dgm:presLayoutVars>
          <dgm:bulletEnabled val="1"/>
        </dgm:presLayoutVars>
      </dgm:prSet>
      <dgm:spPr/>
      <dgm:extLst>
        <a:ext uri="{E40237B7-FDA0-4F09-8148-C483321AD2D9}">
          <dgm14:cNvPr xmlns:dgm14="http://schemas.microsoft.com/office/drawing/2010/diagram" id="0" name="">
            <a:hlinkClick xmlns:r="http://schemas.openxmlformats.org/officeDocument/2006/relationships" r:id="rId1" action="ppaction://hlinkfile"/>
          </dgm14:cNvPr>
        </a:ext>
      </dgm:extLst>
    </dgm:pt>
  </dgm:ptLst>
  <dgm:cxnLst>
    <dgm:cxn modelId="{12D810B2-F1C1-48DF-8082-5F09FA11943F}" type="presOf" srcId="{9891F9C6-25B3-4F1B-B3EC-F57F8CEA1A3A}" destId="{66F1D46D-8D4D-487D-827C-B0E18F721949}" srcOrd="1" destOrd="0" presId="urn:microsoft.com/office/officeart/2005/8/layout/list1"/>
    <dgm:cxn modelId="{FE072891-63AE-4E5F-A116-D35B54EC9ECC}" type="presOf" srcId="{F8379CEB-34D6-4235-9A0A-847BF188B253}" destId="{D1C16BE0-60B3-4678-B8E2-0C58DA0DEDD1}" srcOrd="1" destOrd="0" presId="urn:microsoft.com/office/officeart/2005/8/layout/list1"/>
    <dgm:cxn modelId="{0AC9714A-F220-47C0-9A93-8C2E2390F527}" srcId="{9E26A12E-C4D9-4C38-9F3C-5C23A7FBD5F1}" destId="{4B6792CB-6AAB-40CE-8EF4-1F049923EF6B}" srcOrd="1" destOrd="0" parTransId="{9309053D-0606-4B0F-A998-B0E78B1CB5E7}" sibTransId="{02C2F532-6556-43D7-81D3-D942268CFC1E}"/>
    <dgm:cxn modelId="{3B8A95D0-AAFA-47CD-8B3F-41C1F7C701BA}" srcId="{9E26A12E-C4D9-4C38-9F3C-5C23A7FBD5F1}" destId="{F8379CEB-34D6-4235-9A0A-847BF188B253}" srcOrd="3" destOrd="0" parTransId="{939530F2-6F9F-4399-B8C6-3AB6F241B664}" sibTransId="{BE4B58DF-33EC-43F9-BD26-A25C59CD1E31}"/>
    <dgm:cxn modelId="{76319878-EE01-46B0-B3F3-0BCC85C9DCFC}" type="presOf" srcId="{9E26A12E-C4D9-4C38-9F3C-5C23A7FBD5F1}" destId="{9723C507-C4F5-448B-826F-4FD8F3FA8ECA}" srcOrd="0" destOrd="0" presId="urn:microsoft.com/office/officeart/2005/8/layout/list1"/>
    <dgm:cxn modelId="{62482536-ADD5-4C7C-8ADA-C127EA3E44E0}" type="presOf" srcId="{F8379CEB-34D6-4235-9A0A-847BF188B253}" destId="{F33DD8EE-0E3E-4533-924B-2F1585D6FE5A}" srcOrd="0" destOrd="0" presId="urn:microsoft.com/office/officeart/2005/8/layout/list1"/>
    <dgm:cxn modelId="{5B677BDB-5D4E-4FD0-AB9E-33A7A1B18EA6}" srcId="{9E26A12E-C4D9-4C38-9F3C-5C23A7FBD5F1}" destId="{349E2E2F-DDA4-46D5-ABFA-0A637F5A837F}" srcOrd="5" destOrd="0" parTransId="{700C6B41-D52F-4610-9CD5-551161F7DF57}" sibTransId="{0834B5EF-5CB8-47E2-B2C2-C289A1FB867D}"/>
    <dgm:cxn modelId="{FDC747EA-8653-44CD-B72B-C19A4DD1992F}" type="presOf" srcId="{E9DFF76E-F4B2-4FF1-80A7-8ABFB5A0683F}" destId="{6666C060-F6D4-495C-A91C-B374BB2E41AE}" srcOrd="1" destOrd="0" presId="urn:microsoft.com/office/officeart/2005/8/layout/list1"/>
    <dgm:cxn modelId="{F9DE47FF-C470-4430-934C-D0A76EE3AAF6}" srcId="{9E26A12E-C4D9-4C38-9F3C-5C23A7FBD5F1}" destId="{CB430BD5-E47A-4326-B363-D41B3E89F88A}" srcOrd="4" destOrd="0" parTransId="{8502CF76-999E-49C9-BFC7-2540DCEBF887}" sibTransId="{0B5CA0ED-60D2-4383-90B1-6E3216A9FF1F}"/>
    <dgm:cxn modelId="{ABC058ED-113E-48EE-8621-CF0821EAF45F}" type="presOf" srcId="{9891F9C6-25B3-4F1B-B3EC-F57F8CEA1A3A}" destId="{CCC85832-9D7C-4292-81D5-550C2C38C0EB}" srcOrd="0" destOrd="0" presId="urn:microsoft.com/office/officeart/2005/8/layout/list1"/>
    <dgm:cxn modelId="{D343E1D4-6CA4-4E98-A749-551A6DFFB7FF}" type="presOf" srcId="{77B2B252-4B62-446B-BFF8-DC4B61782B40}" destId="{23C826B7-D04C-4123-948A-F7F71368A4C1}" srcOrd="1" destOrd="0" presId="urn:microsoft.com/office/officeart/2005/8/layout/list1"/>
    <dgm:cxn modelId="{8F8E5748-05E8-4115-8E50-2B3FB93AE3B1}" srcId="{9E26A12E-C4D9-4C38-9F3C-5C23A7FBD5F1}" destId="{E9DFF76E-F4B2-4FF1-80A7-8ABFB5A0683F}" srcOrd="6" destOrd="0" parTransId="{51DC840D-3D8C-415D-B839-DAC78E35ED5B}" sibTransId="{4497B437-B12B-4E96-8AA8-FDB72EDD7C7B}"/>
    <dgm:cxn modelId="{813DFB73-1B98-4D55-B777-ED71C65781C1}" type="presOf" srcId="{4B6792CB-6AAB-40CE-8EF4-1F049923EF6B}" destId="{40339C78-F8A3-4C4D-BBBF-27E8070E95C5}" srcOrd="1" destOrd="0" presId="urn:microsoft.com/office/officeart/2005/8/layout/list1"/>
    <dgm:cxn modelId="{9E3A840A-BD9B-4525-A181-CBEC6628A7A9}" srcId="{9E26A12E-C4D9-4C38-9F3C-5C23A7FBD5F1}" destId="{9891F9C6-25B3-4F1B-B3EC-F57F8CEA1A3A}" srcOrd="2" destOrd="0" parTransId="{310648BE-4FBD-4553-800B-A228A91250F1}" sibTransId="{F8261128-3037-41EB-97F9-9056DD6EA320}"/>
    <dgm:cxn modelId="{6CB1B0EC-035F-4785-B86F-3A0231DAD7C5}" type="presOf" srcId="{349E2E2F-DDA4-46D5-ABFA-0A637F5A837F}" destId="{C2F5C10A-C0B7-4535-AB59-F0ADE9120CDC}" srcOrd="1" destOrd="0" presId="urn:microsoft.com/office/officeart/2005/8/layout/list1"/>
    <dgm:cxn modelId="{224C127D-334B-468D-9811-469BE108C002}" type="presOf" srcId="{E9DFF76E-F4B2-4FF1-80A7-8ABFB5A0683F}" destId="{A7A3E853-8531-433C-AB60-5F403D3FA3B5}" srcOrd="0" destOrd="0" presId="urn:microsoft.com/office/officeart/2005/8/layout/list1"/>
    <dgm:cxn modelId="{E88E1AF2-D109-4EE5-83F8-AD9FBF32415F}" type="presOf" srcId="{CB430BD5-E47A-4326-B363-D41B3E89F88A}" destId="{9AE349AF-3A0D-4CD8-881F-2239AD9A7315}" srcOrd="1" destOrd="0" presId="urn:microsoft.com/office/officeart/2005/8/layout/list1"/>
    <dgm:cxn modelId="{F95FECAB-6A9B-4874-8BCB-C5F7A73F2548}" type="presOf" srcId="{77B2B252-4B62-446B-BFF8-DC4B61782B40}" destId="{1259DE4A-4E87-4DC8-B52E-CA6AC76295AC}" srcOrd="0" destOrd="0" presId="urn:microsoft.com/office/officeart/2005/8/layout/list1"/>
    <dgm:cxn modelId="{4636296B-F828-46DA-A68D-6D5D37B76633}" srcId="{9E26A12E-C4D9-4C38-9F3C-5C23A7FBD5F1}" destId="{77B2B252-4B62-446B-BFF8-DC4B61782B40}" srcOrd="0" destOrd="0" parTransId="{8C3A5919-3274-4C3F-8CD4-1E0BEEC400C4}" sibTransId="{202280F1-488B-46DC-8072-F402365B478F}"/>
    <dgm:cxn modelId="{23E27964-C113-4E74-8C2B-01257DB9ABD9}" type="presOf" srcId="{4B6792CB-6AAB-40CE-8EF4-1F049923EF6B}" destId="{9CB4E600-ED60-4C66-80A3-08AA0DB3F730}" srcOrd="0" destOrd="0" presId="urn:microsoft.com/office/officeart/2005/8/layout/list1"/>
    <dgm:cxn modelId="{D1C8A22F-BE0E-428C-A59E-FE7A12BFD541}" type="presOf" srcId="{CB430BD5-E47A-4326-B363-D41B3E89F88A}" destId="{B1335ECD-9C26-41DD-9D1C-A58347B1797F}" srcOrd="0" destOrd="0" presId="urn:microsoft.com/office/officeart/2005/8/layout/list1"/>
    <dgm:cxn modelId="{53C2EECA-58AC-4417-ADF0-A464232458FF}" type="presOf" srcId="{349E2E2F-DDA4-46D5-ABFA-0A637F5A837F}" destId="{9B3D9639-8C2E-4AD0-B876-C9799C5C3B03}" srcOrd="0" destOrd="0" presId="urn:microsoft.com/office/officeart/2005/8/layout/list1"/>
    <dgm:cxn modelId="{78D756BB-8B3D-46BB-87BB-C0F7D1B78ED4}" type="presParOf" srcId="{9723C507-C4F5-448B-826F-4FD8F3FA8ECA}" destId="{896DF5FB-C7B0-44A9-A1C7-7522F99725E4}" srcOrd="0" destOrd="0" presId="urn:microsoft.com/office/officeart/2005/8/layout/list1"/>
    <dgm:cxn modelId="{E2B203A2-5FB5-4031-A8F2-822F343204F6}" type="presParOf" srcId="{896DF5FB-C7B0-44A9-A1C7-7522F99725E4}" destId="{1259DE4A-4E87-4DC8-B52E-CA6AC76295AC}" srcOrd="0" destOrd="0" presId="urn:microsoft.com/office/officeart/2005/8/layout/list1"/>
    <dgm:cxn modelId="{0C699EE6-732E-441C-9CFC-0D14044AF006}" type="presParOf" srcId="{896DF5FB-C7B0-44A9-A1C7-7522F99725E4}" destId="{23C826B7-D04C-4123-948A-F7F71368A4C1}" srcOrd="1" destOrd="0" presId="urn:microsoft.com/office/officeart/2005/8/layout/list1"/>
    <dgm:cxn modelId="{AC29CDF6-1FBC-44BC-BB69-F85543BB0767}" type="presParOf" srcId="{9723C507-C4F5-448B-826F-4FD8F3FA8ECA}" destId="{E461FBB8-C53A-4EEB-8F8A-BC5215EC0736}" srcOrd="1" destOrd="0" presId="urn:microsoft.com/office/officeart/2005/8/layout/list1"/>
    <dgm:cxn modelId="{BC954E5F-4E01-4391-A49C-36CD42F37614}" type="presParOf" srcId="{9723C507-C4F5-448B-826F-4FD8F3FA8ECA}" destId="{9127ACC4-8BEC-4CCB-8E7E-1591B0BE96A8}" srcOrd="2" destOrd="0" presId="urn:microsoft.com/office/officeart/2005/8/layout/list1"/>
    <dgm:cxn modelId="{519EAA7E-81A9-4A77-AA92-232DA8E8EEB5}" type="presParOf" srcId="{9723C507-C4F5-448B-826F-4FD8F3FA8ECA}" destId="{1559FCAE-FA7F-40DE-9F41-2EAFD9893640}" srcOrd="3" destOrd="0" presId="urn:microsoft.com/office/officeart/2005/8/layout/list1"/>
    <dgm:cxn modelId="{487A57DA-3442-49CB-8C8C-BE7C69729EFE}" type="presParOf" srcId="{9723C507-C4F5-448B-826F-4FD8F3FA8ECA}" destId="{8214D1E5-5E82-40AF-96D1-FE3B5FE9A893}" srcOrd="4" destOrd="0" presId="urn:microsoft.com/office/officeart/2005/8/layout/list1"/>
    <dgm:cxn modelId="{1EB78FE0-C818-4016-AD6B-BABF9CAA1509}" type="presParOf" srcId="{8214D1E5-5E82-40AF-96D1-FE3B5FE9A893}" destId="{9CB4E600-ED60-4C66-80A3-08AA0DB3F730}" srcOrd="0" destOrd="0" presId="urn:microsoft.com/office/officeart/2005/8/layout/list1"/>
    <dgm:cxn modelId="{3AAFC2ED-9FC8-4749-87A9-F96CC87AD479}" type="presParOf" srcId="{8214D1E5-5E82-40AF-96D1-FE3B5FE9A893}" destId="{40339C78-F8A3-4C4D-BBBF-27E8070E95C5}" srcOrd="1" destOrd="0" presId="urn:microsoft.com/office/officeart/2005/8/layout/list1"/>
    <dgm:cxn modelId="{266DAF3F-9489-405B-A90D-86B15A046E52}" type="presParOf" srcId="{9723C507-C4F5-448B-826F-4FD8F3FA8ECA}" destId="{E398FB3C-947D-4C8E-A732-1ADC4CFFF198}" srcOrd="5" destOrd="0" presId="urn:microsoft.com/office/officeart/2005/8/layout/list1"/>
    <dgm:cxn modelId="{70B50EAD-2AB4-4E7F-AFB1-EBD0EFEE128D}" type="presParOf" srcId="{9723C507-C4F5-448B-826F-4FD8F3FA8ECA}" destId="{D27AFBEC-8519-40E0-ABC2-E9DFA7785B32}" srcOrd="6" destOrd="0" presId="urn:microsoft.com/office/officeart/2005/8/layout/list1"/>
    <dgm:cxn modelId="{98D7D4F0-5BEB-4F28-B1B5-1E006AD961BE}" type="presParOf" srcId="{9723C507-C4F5-448B-826F-4FD8F3FA8ECA}" destId="{23EBA4A4-28A8-4318-832D-085E93CB06A9}" srcOrd="7" destOrd="0" presId="urn:microsoft.com/office/officeart/2005/8/layout/list1"/>
    <dgm:cxn modelId="{0F6BAE81-F730-41D8-A4CE-CA13D0FC7D91}" type="presParOf" srcId="{9723C507-C4F5-448B-826F-4FD8F3FA8ECA}" destId="{60018769-DD2A-49D4-8F8A-A1A626E4DC87}" srcOrd="8" destOrd="0" presId="urn:microsoft.com/office/officeart/2005/8/layout/list1"/>
    <dgm:cxn modelId="{15F0A281-8269-470A-8331-B76FF2E9756B}" type="presParOf" srcId="{60018769-DD2A-49D4-8F8A-A1A626E4DC87}" destId="{CCC85832-9D7C-4292-81D5-550C2C38C0EB}" srcOrd="0" destOrd="0" presId="urn:microsoft.com/office/officeart/2005/8/layout/list1"/>
    <dgm:cxn modelId="{782B2F78-47D2-424A-AEC7-41DC6988907C}" type="presParOf" srcId="{60018769-DD2A-49D4-8F8A-A1A626E4DC87}" destId="{66F1D46D-8D4D-487D-827C-B0E18F721949}" srcOrd="1" destOrd="0" presId="urn:microsoft.com/office/officeart/2005/8/layout/list1"/>
    <dgm:cxn modelId="{F2732D58-E496-4D84-A013-524B6FCBC2F7}" type="presParOf" srcId="{9723C507-C4F5-448B-826F-4FD8F3FA8ECA}" destId="{8EF45235-7B57-44A0-9EB2-2C9204CB9783}" srcOrd="9" destOrd="0" presId="urn:microsoft.com/office/officeart/2005/8/layout/list1"/>
    <dgm:cxn modelId="{25BBAAA2-1411-4B58-99F4-B38786721AF1}" type="presParOf" srcId="{9723C507-C4F5-448B-826F-4FD8F3FA8ECA}" destId="{B4F878ED-A58C-44DE-B11A-F451D342D0ED}" srcOrd="10" destOrd="0" presId="urn:microsoft.com/office/officeart/2005/8/layout/list1"/>
    <dgm:cxn modelId="{0CA02272-9914-4DB1-BDFF-558B084F18D7}" type="presParOf" srcId="{9723C507-C4F5-448B-826F-4FD8F3FA8ECA}" destId="{7C890E19-F961-4834-AEC0-D069B9B38D38}" srcOrd="11" destOrd="0" presId="urn:microsoft.com/office/officeart/2005/8/layout/list1"/>
    <dgm:cxn modelId="{28629E58-DAE9-4EEE-A0DE-BB1DF4F12930}" type="presParOf" srcId="{9723C507-C4F5-448B-826F-4FD8F3FA8ECA}" destId="{D171483D-9820-4153-A67C-3E36D63A7E1D}" srcOrd="12" destOrd="0" presId="urn:microsoft.com/office/officeart/2005/8/layout/list1"/>
    <dgm:cxn modelId="{66BBD9BE-2D08-40FE-8EB3-2FFA3133DD7A}" type="presParOf" srcId="{D171483D-9820-4153-A67C-3E36D63A7E1D}" destId="{F33DD8EE-0E3E-4533-924B-2F1585D6FE5A}" srcOrd="0" destOrd="0" presId="urn:microsoft.com/office/officeart/2005/8/layout/list1"/>
    <dgm:cxn modelId="{C3F9E665-0D39-42C5-95D1-E4ACECCB140F}" type="presParOf" srcId="{D171483D-9820-4153-A67C-3E36D63A7E1D}" destId="{D1C16BE0-60B3-4678-B8E2-0C58DA0DEDD1}" srcOrd="1" destOrd="0" presId="urn:microsoft.com/office/officeart/2005/8/layout/list1"/>
    <dgm:cxn modelId="{67D4F49B-E2D3-4F58-9C05-D9A0CC0017A7}" type="presParOf" srcId="{9723C507-C4F5-448B-826F-4FD8F3FA8ECA}" destId="{8894138F-A6E0-4409-A83E-D24795FFAFD3}" srcOrd="13" destOrd="0" presId="urn:microsoft.com/office/officeart/2005/8/layout/list1"/>
    <dgm:cxn modelId="{4F8AE323-C9DE-4B9A-9CA2-2B25C7719CB5}" type="presParOf" srcId="{9723C507-C4F5-448B-826F-4FD8F3FA8ECA}" destId="{410B2A3E-368A-42EE-911E-26BB83E63176}" srcOrd="14" destOrd="0" presId="urn:microsoft.com/office/officeart/2005/8/layout/list1"/>
    <dgm:cxn modelId="{427B63B2-CD42-4AEF-BB5D-51E729E485AB}" type="presParOf" srcId="{9723C507-C4F5-448B-826F-4FD8F3FA8ECA}" destId="{56CABD6E-62A8-4CC5-9453-914F5DFA8930}" srcOrd="15" destOrd="0" presId="urn:microsoft.com/office/officeart/2005/8/layout/list1"/>
    <dgm:cxn modelId="{8D4DCB82-F88D-468D-BBB0-B1C19DAB5733}" type="presParOf" srcId="{9723C507-C4F5-448B-826F-4FD8F3FA8ECA}" destId="{775B94AF-727B-4A4F-AE2B-229E0F6BF2F3}" srcOrd="16" destOrd="0" presId="urn:microsoft.com/office/officeart/2005/8/layout/list1"/>
    <dgm:cxn modelId="{8A50C760-6FE7-4B93-87FB-09269F1533B8}" type="presParOf" srcId="{775B94AF-727B-4A4F-AE2B-229E0F6BF2F3}" destId="{B1335ECD-9C26-41DD-9D1C-A58347B1797F}" srcOrd="0" destOrd="0" presId="urn:microsoft.com/office/officeart/2005/8/layout/list1"/>
    <dgm:cxn modelId="{B7B97C63-BBCD-441C-9FB9-D389F7BF7D17}" type="presParOf" srcId="{775B94AF-727B-4A4F-AE2B-229E0F6BF2F3}" destId="{9AE349AF-3A0D-4CD8-881F-2239AD9A7315}" srcOrd="1" destOrd="0" presId="urn:microsoft.com/office/officeart/2005/8/layout/list1"/>
    <dgm:cxn modelId="{251FE251-A73D-4EAF-86A4-3513C7880979}" type="presParOf" srcId="{9723C507-C4F5-448B-826F-4FD8F3FA8ECA}" destId="{35EADEFC-58D4-4717-88DB-97638F7578F4}" srcOrd="17" destOrd="0" presId="urn:microsoft.com/office/officeart/2005/8/layout/list1"/>
    <dgm:cxn modelId="{710BEFE1-63EE-4328-95AF-4A1F31ACCA50}" type="presParOf" srcId="{9723C507-C4F5-448B-826F-4FD8F3FA8ECA}" destId="{F480C930-60F4-4272-B58E-FCD00DB5347B}" srcOrd="18" destOrd="0" presId="urn:microsoft.com/office/officeart/2005/8/layout/list1"/>
    <dgm:cxn modelId="{41C1A5FC-46EA-4649-9F02-0AA72BD17E92}" type="presParOf" srcId="{9723C507-C4F5-448B-826F-4FD8F3FA8ECA}" destId="{B9682562-A2ED-4764-BE2F-000E67E095E6}" srcOrd="19" destOrd="0" presId="urn:microsoft.com/office/officeart/2005/8/layout/list1"/>
    <dgm:cxn modelId="{20D5F9EF-1621-4761-B92F-303A5193B164}" type="presParOf" srcId="{9723C507-C4F5-448B-826F-4FD8F3FA8ECA}" destId="{ADDD6625-0E47-4E5A-82DA-03282C263EE6}" srcOrd="20" destOrd="0" presId="urn:microsoft.com/office/officeart/2005/8/layout/list1"/>
    <dgm:cxn modelId="{457E1B8C-FD2F-4F72-B291-5163D6154377}" type="presParOf" srcId="{ADDD6625-0E47-4E5A-82DA-03282C263EE6}" destId="{9B3D9639-8C2E-4AD0-B876-C9799C5C3B03}" srcOrd="0" destOrd="0" presId="urn:microsoft.com/office/officeart/2005/8/layout/list1"/>
    <dgm:cxn modelId="{FF41D38D-2E74-4B52-82BB-BF380B32ABB6}" type="presParOf" srcId="{ADDD6625-0E47-4E5A-82DA-03282C263EE6}" destId="{C2F5C10A-C0B7-4535-AB59-F0ADE9120CDC}" srcOrd="1" destOrd="0" presId="urn:microsoft.com/office/officeart/2005/8/layout/list1"/>
    <dgm:cxn modelId="{19FF4361-C1BB-4004-AE3C-BB1773A16D65}" type="presParOf" srcId="{9723C507-C4F5-448B-826F-4FD8F3FA8ECA}" destId="{F7B44640-3A67-48C3-9E04-E4D1B234EF16}" srcOrd="21" destOrd="0" presId="urn:microsoft.com/office/officeart/2005/8/layout/list1"/>
    <dgm:cxn modelId="{78525CB7-3D5E-407C-ADCA-5152E930D622}" type="presParOf" srcId="{9723C507-C4F5-448B-826F-4FD8F3FA8ECA}" destId="{04827CDA-E797-480A-99DF-D638E92C40A1}" srcOrd="22" destOrd="0" presId="urn:microsoft.com/office/officeart/2005/8/layout/list1"/>
    <dgm:cxn modelId="{E3D99E99-3369-45C9-84B8-6DA8757B8005}" type="presParOf" srcId="{9723C507-C4F5-448B-826F-4FD8F3FA8ECA}" destId="{E008CA4C-428A-4791-A135-449362B4D632}" srcOrd="23" destOrd="0" presId="urn:microsoft.com/office/officeart/2005/8/layout/list1"/>
    <dgm:cxn modelId="{D1B27108-4350-493F-AADD-D8F413B0E516}" type="presParOf" srcId="{9723C507-C4F5-448B-826F-4FD8F3FA8ECA}" destId="{BDC5F9A4-0DE4-4754-9598-887E2EAA70A0}" srcOrd="24" destOrd="0" presId="urn:microsoft.com/office/officeart/2005/8/layout/list1"/>
    <dgm:cxn modelId="{5E7726C6-A0C6-49C5-BB08-66DBA8263C31}" type="presParOf" srcId="{BDC5F9A4-0DE4-4754-9598-887E2EAA70A0}" destId="{A7A3E853-8531-433C-AB60-5F403D3FA3B5}" srcOrd="0" destOrd="0" presId="urn:microsoft.com/office/officeart/2005/8/layout/list1"/>
    <dgm:cxn modelId="{1D5732C7-7CD5-45AC-BD1F-9792F3DB32FC}" type="presParOf" srcId="{BDC5F9A4-0DE4-4754-9598-887E2EAA70A0}" destId="{6666C060-F6D4-495C-A91C-B374BB2E41AE}" srcOrd="1" destOrd="0" presId="urn:microsoft.com/office/officeart/2005/8/layout/list1"/>
    <dgm:cxn modelId="{24EAE3D1-97B9-479F-A68D-953C4440045A}" type="presParOf" srcId="{9723C507-C4F5-448B-826F-4FD8F3FA8ECA}" destId="{A326B0B6-FE8D-4ED0-BA43-810914273B9E}" srcOrd="25" destOrd="0" presId="urn:microsoft.com/office/officeart/2005/8/layout/list1"/>
    <dgm:cxn modelId="{3D11283D-2D9D-4770-990D-D9006A2F8D64}" type="presParOf" srcId="{9723C507-C4F5-448B-826F-4FD8F3FA8ECA}" destId="{F4FE4E5D-99BF-4030-801A-46D716A4A8E5}"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E31FE-F37D-43BD-9104-BF8993E0749B}" type="doc">
      <dgm:prSet loTypeId="urn:microsoft.com/office/officeart/2005/8/layout/process1" loCatId="process" qsTypeId="urn:microsoft.com/office/officeart/2005/8/quickstyle/simple4" qsCatId="simple" csTypeId="urn:microsoft.com/office/officeart/2005/8/colors/accent1_2" csCatId="accent1" phldr="1"/>
      <dgm:spPr/>
    </dgm:pt>
    <dgm:pt modelId="{603718A8-8211-4345-BEDD-CC4F338116CD}">
      <dgm:prSet phldrT="[Texto]"/>
      <dgm:spPr/>
      <dgm:t>
        <a:bodyPr/>
        <a:lstStyle/>
        <a:p>
          <a:r>
            <a:rPr lang="es-GT" dirty="0" smtClean="0"/>
            <a:t>GDRI</a:t>
          </a:r>
          <a:endParaRPr lang="es-GT" dirty="0"/>
        </a:p>
      </dgm:t>
    </dgm:pt>
    <dgm:pt modelId="{6E92CF34-F83E-4639-9C1F-F1D2BF0EE81E}" type="parTrans" cxnId="{CD2048D3-9A64-45D6-8532-6415BFF6FBEE}">
      <dgm:prSet/>
      <dgm:spPr/>
      <dgm:t>
        <a:bodyPr/>
        <a:lstStyle/>
        <a:p>
          <a:endParaRPr lang="es-GT"/>
        </a:p>
      </dgm:t>
    </dgm:pt>
    <dgm:pt modelId="{58744C38-D791-4670-984A-149DB0D0B192}" type="sibTrans" cxnId="{CD2048D3-9A64-45D6-8532-6415BFF6FBEE}">
      <dgm:prSet/>
      <dgm:spPr/>
      <dgm:t>
        <a:bodyPr/>
        <a:lstStyle/>
        <a:p>
          <a:endParaRPr lang="es-GT"/>
        </a:p>
      </dgm:t>
    </dgm:pt>
    <dgm:pt modelId="{2DBD34D0-A12F-496C-8625-966F3785FCF4}">
      <dgm:prSet phldrT="[Texto]"/>
      <dgm:spPr/>
      <dgm:t>
        <a:bodyPr/>
        <a:lstStyle/>
        <a:p>
          <a:r>
            <a:rPr lang="es-GT" dirty="0" smtClean="0"/>
            <a:t>SE</a:t>
          </a:r>
          <a:endParaRPr lang="es-GT" dirty="0"/>
        </a:p>
      </dgm:t>
    </dgm:pt>
    <dgm:pt modelId="{64D1EEDB-0C04-4B82-B4AE-BEBCD0A2B0E1}" type="parTrans" cxnId="{8DB57DBC-0CC7-4CB6-92BC-2A077F49F5BA}">
      <dgm:prSet/>
      <dgm:spPr/>
      <dgm:t>
        <a:bodyPr/>
        <a:lstStyle/>
        <a:p>
          <a:endParaRPr lang="es-GT"/>
        </a:p>
      </dgm:t>
    </dgm:pt>
    <dgm:pt modelId="{2D842C6C-0377-4D35-AD9D-CA98D18B66DC}" type="sibTrans" cxnId="{8DB57DBC-0CC7-4CB6-92BC-2A077F49F5BA}">
      <dgm:prSet/>
      <dgm:spPr/>
      <dgm:t>
        <a:bodyPr/>
        <a:lstStyle/>
        <a:p>
          <a:endParaRPr lang="es-GT"/>
        </a:p>
      </dgm:t>
    </dgm:pt>
    <dgm:pt modelId="{C0909C2F-190D-413E-92E2-2E683096C944}">
      <dgm:prSet phldrT="[Texto]"/>
      <dgm:spPr/>
      <dgm:t>
        <a:bodyPr/>
        <a:lstStyle/>
        <a:p>
          <a:r>
            <a:rPr lang="es-GT" dirty="0" smtClean="0"/>
            <a:t>UTI</a:t>
          </a:r>
          <a:endParaRPr lang="es-GT" dirty="0"/>
        </a:p>
      </dgm:t>
    </dgm:pt>
    <dgm:pt modelId="{3B957C27-A4F4-43C9-A5A3-AB9037C118C3}" type="parTrans" cxnId="{FA767EFC-FD7D-4D6C-93E9-2AD729E369E7}">
      <dgm:prSet/>
      <dgm:spPr/>
      <dgm:t>
        <a:bodyPr/>
        <a:lstStyle/>
        <a:p>
          <a:endParaRPr lang="es-GT"/>
        </a:p>
      </dgm:t>
    </dgm:pt>
    <dgm:pt modelId="{0F7E4950-7CC0-4780-BB73-61ABD1FB9359}" type="sibTrans" cxnId="{FA767EFC-FD7D-4D6C-93E9-2AD729E369E7}">
      <dgm:prSet/>
      <dgm:spPr/>
      <dgm:t>
        <a:bodyPr/>
        <a:lstStyle/>
        <a:p>
          <a:endParaRPr lang="es-GT"/>
        </a:p>
      </dgm:t>
    </dgm:pt>
    <dgm:pt modelId="{21E8800D-4B6E-4C58-968B-800651D4854C}" type="pres">
      <dgm:prSet presAssocID="{EBDE31FE-F37D-43BD-9104-BF8993E0749B}" presName="Name0" presStyleCnt="0">
        <dgm:presLayoutVars>
          <dgm:dir/>
          <dgm:resizeHandles val="exact"/>
        </dgm:presLayoutVars>
      </dgm:prSet>
      <dgm:spPr/>
    </dgm:pt>
    <dgm:pt modelId="{9970DA40-365B-4A8C-BF11-22DE6E8CADDF}" type="pres">
      <dgm:prSet presAssocID="{603718A8-8211-4345-BEDD-CC4F338116CD}" presName="node" presStyleLbl="node1" presStyleIdx="0" presStyleCnt="3" custLinFactNeighborX="8679" custLinFactNeighborY="6983">
        <dgm:presLayoutVars>
          <dgm:bulletEnabled val="1"/>
        </dgm:presLayoutVars>
      </dgm:prSet>
      <dgm:spPr/>
      <dgm:t>
        <a:bodyPr/>
        <a:lstStyle/>
        <a:p>
          <a:endParaRPr lang="es-GT"/>
        </a:p>
      </dgm:t>
    </dgm:pt>
    <dgm:pt modelId="{D7CD6408-F692-4E9B-8E98-57BB8D66C8C0}" type="pres">
      <dgm:prSet presAssocID="{58744C38-D791-4670-984A-149DB0D0B192}" presName="sibTrans" presStyleLbl="sibTrans2D1" presStyleIdx="0" presStyleCnt="2"/>
      <dgm:spPr/>
      <dgm:t>
        <a:bodyPr/>
        <a:lstStyle/>
        <a:p>
          <a:endParaRPr lang="es-GT"/>
        </a:p>
      </dgm:t>
    </dgm:pt>
    <dgm:pt modelId="{6F16080D-300A-4AB0-8A3A-531976DA4B3E}" type="pres">
      <dgm:prSet presAssocID="{58744C38-D791-4670-984A-149DB0D0B192}" presName="connectorText" presStyleLbl="sibTrans2D1" presStyleIdx="0" presStyleCnt="2"/>
      <dgm:spPr/>
      <dgm:t>
        <a:bodyPr/>
        <a:lstStyle/>
        <a:p>
          <a:endParaRPr lang="es-GT"/>
        </a:p>
      </dgm:t>
    </dgm:pt>
    <dgm:pt modelId="{404D06E2-EDAC-4030-BEA4-F4DDA33DDF70}" type="pres">
      <dgm:prSet presAssocID="{2DBD34D0-A12F-496C-8625-966F3785FCF4}" presName="node" presStyleLbl="node1" presStyleIdx="1" presStyleCnt="3">
        <dgm:presLayoutVars>
          <dgm:bulletEnabled val="1"/>
        </dgm:presLayoutVars>
      </dgm:prSet>
      <dgm:spPr/>
      <dgm:t>
        <a:bodyPr/>
        <a:lstStyle/>
        <a:p>
          <a:endParaRPr lang="es-GT"/>
        </a:p>
      </dgm:t>
    </dgm:pt>
    <dgm:pt modelId="{135BEA35-2804-4321-A958-2958E4F0E6D6}" type="pres">
      <dgm:prSet presAssocID="{2D842C6C-0377-4D35-AD9D-CA98D18B66DC}" presName="sibTrans" presStyleLbl="sibTrans2D1" presStyleIdx="1" presStyleCnt="2"/>
      <dgm:spPr/>
      <dgm:t>
        <a:bodyPr/>
        <a:lstStyle/>
        <a:p>
          <a:endParaRPr lang="es-GT"/>
        </a:p>
      </dgm:t>
    </dgm:pt>
    <dgm:pt modelId="{921C064D-F452-4E9B-97B4-047FDF76954D}" type="pres">
      <dgm:prSet presAssocID="{2D842C6C-0377-4D35-AD9D-CA98D18B66DC}" presName="connectorText" presStyleLbl="sibTrans2D1" presStyleIdx="1" presStyleCnt="2"/>
      <dgm:spPr/>
      <dgm:t>
        <a:bodyPr/>
        <a:lstStyle/>
        <a:p>
          <a:endParaRPr lang="es-GT"/>
        </a:p>
      </dgm:t>
    </dgm:pt>
    <dgm:pt modelId="{7A859632-F9BF-4C76-BB02-A826CFA8E170}" type="pres">
      <dgm:prSet presAssocID="{C0909C2F-190D-413E-92E2-2E683096C944}" presName="node" presStyleLbl="node1" presStyleIdx="2" presStyleCnt="3">
        <dgm:presLayoutVars>
          <dgm:bulletEnabled val="1"/>
        </dgm:presLayoutVars>
      </dgm:prSet>
      <dgm:spPr/>
      <dgm:t>
        <a:bodyPr/>
        <a:lstStyle/>
        <a:p>
          <a:endParaRPr lang="es-GT"/>
        </a:p>
      </dgm:t>
    </dgm:pt>
  </dgm:ptLst>
  <dgm:cxnLst>
    <dgm:cxn modelId="{FA767EFC-FD7D-4D6C-93E9-2AD729E369E7}" srcId="{EBDE31FE-F37D-43BD-9104-BF8993E0749B}" destId="{C0909C2F-190D-413E-92E2-2E683096C944}" srcOrd="2" destOrd="0" parTransId="{3B957C27-A4F4-43C9-A5A3-AB9037C118C3}" sibTransId="{0F7E4950-7CC0-4780-BB73-61ABD1FB9359}"/>
    <dgm:cxn modelId="{8DB57DBC-0CC7-4CB6-92BC-2A077F49F5BA}" srcId="{EBDE31FE-F37D-43BD-9104-BF8993E0749B}" destId="{2DBD34D0-A12F-496C-8625-966F3785FCF4}" srcOrd="1" destOrd="0" parTransId="{64D1EEDB-0C04-4B82-B4AE-BEBCD0A2B0E1}" sibTransId="{2D842C6C-0377-4D35-AD9D-CA98D18B66DC}"/>
    <dgm:cxn modelId="{B1F0ECAD-EE52-4324-8B58-79DDDC14DA53}" type="presOf" srcId="{2D842C6C-0377-4D35-AD9D-CA98D18B66DC}" destId="{921C064D-F452-4E9B-97B4-047FDF76954D}" srcOrd="1" destOrd="0" presId="urn:microsoft.com/office/officeart/2005/8/layout/process1"/>
    <dgm:cxn modelId="{982DA543-4326-43E5-9742-D9D0DAC3D96A}" type="presOf" srcId="{C0909C2F-190D-413E-92E2-2E683096C944}" destId="{7A859632-F9BF-4C76-BB02-A826CFA8E170}" srcOrd="0" destOrd="0" presId="urn:microsoft.com/office/officeart/2005/8/layout/process1"/>
    <dgm:cxn modelId="{D8D4454F-E515-49AE-95F3-3711604A9000}" type="presOf" srcId="{2D842C6C-0377-4D35-AD9D-CA98D18B66DC}" destId="{135BEA35-2804-4321-A958-2958E4F0E6D6}" srcOrd="0" destOrd="0" presId="urn:microsoft.com/office/officeart/2005/8/layout/process1"/>
    <dgm:cxn modelId="{0D588017-DDD5-45CB-B078-6EF8C7EE0459}" type="presOf" srcId="{EBDE31FE-F37D-43BD-9104-BF8993E0749B}" destId="{21E8800D-4B6E-4C58-968B-800651D4854C}" srcOrd="0" destOrd="0" presId="urn:microsoft.com/office/officeart/2005/8/layout/process1"/>
    <dgm:cxn modelId="{31C9D88F-C828-41BE-BB4C-197C6F649E74}" type="presOf" srcId="{2DBD34D0-A12F-496C-8625-966F3785FCF4}" destId="{404D06E2-EDAC-4030-BEA4-F4DDA33DDF70}" srcOrd="0" destOrd="0" presId="urn:microsoft.com/office/officeart/2005/8/layout/process1"/>
    <dgm:cxn modelId="{F827A0C4-02B5-465E-AD81-FFF5DF573470}" type="presOf" srcId="{603718A8-8211-4345-BEDD-CC4F338116CD}" destId="{9970DA40-365B-4A8C-BF11-22DE6E8CADDF}" srcOrd="0" destOrd="0" presId="urn:microsoft.com/office/officeart/2005/8/layout/process1"/>
    <dgm:cxn modelId="{CD2048D3-9A64-45D6-8532-6415BFF6FBEE}" srcId="{EBDE31FE-F37D-43BD-9104-BF8993E0749B}" destId="{603718A8-8211-4345-BEDD-CC4F338116CD}" srcOrd="0" destOrd="0" parTransId="{6E92CF34-F83E-4639-9C1F-F1D2BF0EE81E}" sibTransId="{58744C38-D791-4670-984A-149DB0D0B192}"/>
    <dgm:cxn modelId="{2B581538-9B60-4844-9355-DD4499B1B8E8}" type="presOf" srcId="{58744C38-D791-4670-984A-149DB0D0B192}" destId="{6F16080D-300A-4AB0-8A3A-531976DA4B3E}" srcOrd="1" destOrd="0" presId="urn:microsoft.com/office/officeart/2005/8/layout/process1"/>
    <dgm:cxn modelId="{FA334976-42DB-42BE-8B29-8D38D9B9F749}" type="presOf" srcId="{58744C38-D791-4670-984A-149DB0D0B192}" destId="{D7CD6408-F692-4E9B-8E98-57BB8D66C8C0}" srcOrd="0" destOrd="0" presId="urn:microsoft.com/office/officeart/2005/8/layout/process1"/>
    <dgm:cxn modelId="{72474F55-FE21-4A02-A1D5-E215EE5B4E88}" type="presParOf" srcId="{21E8800D-4B6E-4C58-968B-800651D4854C}" destId="{9970DA40-365B-4A8C-BF11-22DE6E8CADDF}" srcOrd="0" destOrd="0" presId="urn:microsoft.com/office/officeart/2005/8/layout/process1"/>
    <dgm:cxn modelId="{A0CD7799-0954-4711-950C-93AF37E3009D}" type="presParOf" srcId="{21E8800D-4B6E-4C58-968B-800651D4854C}" destId="{D7CD6408-F692-4E9B-8E98-57BB8D66C8C0}" srcOrd="1" destOrd="0" presId="urn:microsoft.com/office/officeart/2005/8/layout/process1"/>
    <dgm:cxn modelId="{3F73BC5A-FC5F-4092-9FF0-7981E07F4E43}" type="presParOf" srcId="{D7CD6408-F692-4E9B-8E98-57BB8D66C8C0}" destId="{6F16080D-300A-4AB0-8A3A-531976DA4B3E}" srcOrd="0" destOrd="0" presId="urn:microsoft.com/office/officeart/2005/8/layout/process1"/>
    <dgm:cxn modelId="{376325C4-A919-4CAA-9E98-56D3130C2217}" type="presParOf" srcId="{21E8800D-4B6E-4C58-968B-800651D4854C}" destId="{404D06E2-EDAC-4030-BEA4-F4DDA33DDF70}" srcOrd="2" destOrd="0" presId="urn:microsoft.com/office/officeart/2005/8/layout/process1"/>
    <dgm:cxn modelId="{457611BC-C44C-4471-9FE1-CCB92159ADE9}" type="presParOf" srcId="{21E8800D-4B6E-4C58-968B-800651D4854C}" destId="{135BEA35-2804-4321-A958-2958E4F0E6D6}" srcOrd="3" destOrd="0" presId="urn:microsoft.com/office/officeart/2005/8/layout/process1"/>
    <dgm:cxn modelId="{62B76D49-4806-45AD-BB28-F3D317ACCB7E}" type="presParOf" srcId="{135BEA35-2804-4321-A958-2958E4F0E6D6}" destId="{921C064D-F452-4E9B-97B4-047FDF76954D}" srcOrd="0" destOrd="0" presId="urn:microsoft.com/office/officeart/2005/8/layout/process1"/>
    <dgm:cxn modelId="{E22E1B38-1C0E-46E4-8298-01BA8E2B09B3}" type="presParOf" srcId="{21E8800D-4B6E-4C58-968B-800651D4854C}" destId="{7A859632-F9BF-4C76-BB02-A826CFA8E17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0DA40-365B-4A8C-BF11-22DE6E8CADDF}">
      <dsp:nvSpPr>
        <dsp:cNvPr id="0" name=""/>
        <dsp:cNvSpPr/>
      </dsp:nvSpPr>
      <dsp:spPr>
        <a:xfrm>
          <a:off x="43904" y="898294"/>
          <a:ext cx="1153516" cy="6921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GT" sz="3000" kern="1200" dirty="0" smtClean="0"/>
            <a:t>GDRI</a:t>
          </a:r>
          <a:endParaRPr lang="es-GT" sz="3000" kern="1200" dirty="0"/>
        </a:p>
      </dsp:txBody>
      <dsp:txXfrm>
        <a:off x="64175" y="918565"/>
        <a:ext cx="1112974" cy="651567"/>
      </dsp:txXfrm>
    </dsp:sp>
    <dsp:sp modelId="{D7CD6408-F692-4E9B-8E98-57BB8D66C8C0}">
      <dsp:nvSpPr>
        <dsp:cNvPr id="0" name=""/>
        <dsp:cNvSpPr/>
      </dsp:nvSpPr>
      <dsp:spPr>
        <a:xfrm rot="21494535">
          <a:off x="1302708" y="1076954"/>
          <a:ext cx="223426" cy="28607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GT" sz="1200" kern="1200"/>
        </a:p>
      </dsp:txBody>
      <dsp:txXfrm>
        <a:off x="1302724" y="1135196"/>
        <a:ext cx="156398" cy="171644"/>
      </dsp:txXfrm>
    </dsp:sp>
    <dsp:sp modelId="{404D06E2-EDAC-4030-BEA4-F4DDA33DDF70}">
      <dsp:nvSpPr>
        <dsp:cNvPr id="0" name=""/>
        <dsp:cNvSpPr/>
      </dsp:nvSpPr>
      <dsp:spPr>
        <a:xfrm>
          <a:off x="1618781" y="849964"/>
          <a:ext cx="1153516" cy="6921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GT" sz="3000" kern="1200" dirty="0" smtClean="0"/>
            <a:t>SE</a:t>
          </a:r>
          <a:endParaRPr lang="es-GT" sz="3000" kern="1200" dirty="0"/>
        </a:p>
      </dsp:txBody>
      <dsp:txXfrm>
        <a:off x="1639052" y="870235"/>
        <a:ext cx="1112974" cy="651567"/>
      </dsp:txXfrm>
    </dsp:sp>
    <dsp:sp modelId="{135BEA35-2804-4321-A958-2958E4F0E6D6}">
      <dsp:nvSpPr>
        <dsp:cNvPr id="0" name=""/>
        <dsp:cNvSpPr/>
      </dsp:nvSpPr>
      <dsp:spPr>
        <a:xfrm>
          <a:off x="2887649" y="1052983"/>
          <a:ext cx="244545" cy="28607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GT" sz="1200" kern="1200"/>
        </a:p>
      </dsp:txBody>
      <dsp:txXfrm>
        <a:off x="2887649" y="1110197"/>
        <a:ext cx="171182" cy="171644"/>
      </dsp:txXfrm>
    </dsp:sp>
    <dsp:sp modelId="{7A859632-F9BF-4C76-BB02-A826CFA8E170}">
      <dsp:nvSpPr>
        <dsp:cNvPr id="0" name=""/>
        <dsp:cNvSpPr/>
      </dsp:nvSpPr>
      <dsp:spPr>
        <a:xfrm>
          <a:off x="3233704" y="849964"/>
          <a:ext cx="1153516" cy="6921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GT" sz="3000" kern="1200" dirty="0" smtClean="0"/>
            <a:t>UTI</a:t>
          </a:r>
          <a:endParaRPr lang="es-GT" sz="3000" kern="1200" dirty="0"/>
        </a:p>
      </dsp:txBody>
      <dsp:txXfrm>
        <a:off x="3253975" y="870235"/>
        <a:ext cx="1112974" cy="6515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15827-E7A7-40C9-A650-B4FF587E4092}" type="datetimeFigureOut">
              <a:rPr lang="es-GT" smtClean="0"/>
              <a:pPr/>
              <a:t>16/05/2016</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3A63E-7880-445A-891E-C4A49814A777}" type="slidenum">
              <a:rPr lang="es-GT" smtClean="0"/>
              <a:pPr/>
              <a:t>‹Nº›</a:t>
            </a:fld>
            <a:endParaRPr lang="es-GT"/>
          </a:p>
        </p:txBody>
      </p:sp>
    </p:spTree>
    <p:extLst>
      <p:ext uri="{BB962C8B-B14F-4D97-AF65-F5344CB8AC3E}">
        <p14:creationId xmlns:p14="http://schemas.microsoft.com/office/powerpoint/2010/main" val="278874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9EE3A63E-7880-445A-891E-C4A49814A777}" type="slidenum">
              <a:rPr lang="es-GT" smtClean="0"/>
              <a:pPr/>
              <a:t>5</a:t>
            </a:fld>
            <a:endParaRPr lang="es-GT"/>
          </a:p>
        </p:txBody>
      </p:sp>
    </p:spTree>
    <p:extLst>
      <p:ext uri="{BB962C8B-B14F-4D97-AF65-F5344CB8AC3E}">
        <p14:creationId xmlns:p14="http://schemas.microsoft.com/office/powerpoint/2010/main" val="390479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9EE3A63E-7880-445A-891E-C4A49814A777}" type="slidenum">
              <a:rPr lang="es-GT" smtClean="0"/>
              <a:pPr/>
              <a:t>7</a:t>
            </a:fld>
            <a:endParaRPr lang="es-GT"/>
          </a:p>
        </p:txBody>
      </p:sp>
    </p:spTree>
    <p:extLst>
      <p:ext uri="{BB962C8B-B14F-4D97-AF65-F5344CB8AC3E}">
        <p14:creationId xmlns:p14="http://schemas.microsoft.com/office/powerpoint/2010/main" val="118631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573C00DF-8D09-4E78-B422-28C0F263E302}" type="slidenum">
              <a:rPr lang="es-MX" smtClean="0"/>
              <a:pPr/>
              <a:t>12</a:t>
            </a:fld>
            <a:endParaRPr lang="es-MX"/>
          </a:p>
        </p:txBody>
      </p:sp>
    </p:spTree>
    <p:extLst>
      <p:ext uri="{BB962C8B-B14F-4D97-AF65-F5344CB8AC3E}">
        <p14:creationId xmlns:p14="http://schemas.microsoft.com/office/powerpoint/2010/main" val="20155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573C00DF-8D09-4E78-B422-28C0F263E302}" type="slidenum">
              <a:rPr lang="es-MX" smtClean="0"/>
              <a:pPr/>
              <a:t>16</a:t>
            </a:fld>
            <a:endParaRPr lang="es-MX"/>
          </a:p>
        </p:txBody>
      </p:sp>
    </p:spTree>
    <p:extLst>
      <p:ext uri="{BB962C8B-B14F-4D97-AF65-F5344CB8AC3E}">
        <p14:creationId xmlns:p14="http://schemas.microsoft.com/office/powerpoint/2010/main" val="145798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73C00DF-8D09-4E78-B422-28C0F263E302}" type="slidenum">
              <a:rPr lang="es-MX" smtClean="0"/>
              <a:pPr/>
              <a:t>18</a:t>
            </a:fld>
            <a:endParaRPr lang="es-MX"/>
          </a:p>
        </p:txBody>
      </p:sp>
    </p:spTree>
    <p:extLst>
      <p:ext uri="{BB962C8B-B14F-4D97-AF65-F5344CB8AC3E}">
        <p14:creationId xmlns:p14="http://schemas.microsoft.com/office/powerpoint/2010/main" val="34397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73C00DF-8D09-4E78-B422-28C0F263E302}" type="slidenum">
              <a:rPr lang="es-MX" smtClean="0"/>
              <a:pPr/>
              <a:t>21</a:t>
            </a:fld>
            <a:endParaRPr lang="es-MX" dirty="0"/>
          </a:p>
        </p:txBody>
      </p:sp>
    </p:spTree>
    <p:extLst>
      <p:ext uri="{BB962C8B-B14F-4D97-AF65-F5344CB8AC3E}">
        <p14:creationId xmlns:p14="http://schemas.microsoft.com/office/powerpoint/2010/main" val="266989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9EE3A63E-7880-445A-891E-C4A49814A777}" type="slidenum">
              <a:rPr lang="es-GT" smtClean="0"/>
              <a:pPr/>
              <a:t>27</a:t>
            </a:fld>
            <a:endParaRPr lang="es-GT"/>
          </a:p>
        </p:txBody>
      </p:sp>
    </p:spTree>
    <p:extLst>
      <p:ext uri="{BB962C8B-B14F-4D97-AF65-F5344CB8AC3E}">
        <p14:creationId xmlns:p14="http://schemas.microsoft.com/office/powerpoint/2010/main" val="192826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9EE3A63E-7880-445A-891E-C4A49814A777}" type="slidenum">
              <a:rPr lang="es-GT" smtClean="0"/>
              <a:pPr/>
              <a:t>30</a:t>
            </a:fld>
            <a:endParaRPr lang="es-GT"/>
          </a:p>
        </p:txBody>
      </p:sp>
    </p:spTree>
    <p:extLst>
      <p:ext uri="{BB962C8B-B14F-4D97-AF65-F5344CB8AC3E}">
        <p14:creationId xmlns:p14="http://schemas.microsoft.com/office/powerpoint/2010/main" val="168011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12692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25690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346570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111826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209996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79182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312221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250975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233565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4230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94D729-6B90-4DD3-A42B-1997D8DA2880}" type="datetimeFigureOut">
              <a:rPr lang="es-GT" smtClean="0"/>
              <a:pPr/>
              <a:t>16/05/2016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97BA6C5B-03ED-4604-AA4A-376314810638}" type="slidenum">
              <a:rPr lang="es-GT" smtClean="0"/>
              <a:pPr/>
              <a:t>‹Nº›</a:t>
            </a:fld>
            <a:endParaRPr lang="es-GT"/>
          </a:p>
        </p:txBody>
      </p:sp>
    </p:spTree>
    <p:extLst>
      <p:ext uri="{BB962C8B-B14F-4D97-AF65-F5344CB8AC3E}">
        <p14:creationId xmlns:p14="http://schemas.microsoft.com/office/powerpoint/2010/main" val="17451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4D729-6B90-4DD3-A42B-1997D8DA2880}" type="datetimeFigureOut">
              <a:rPr lang="es-GT" smtClean="0"/>
              <a:pPr/>
              <a:t>16/05/2016</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A6C5B-03ED-4604-AA4A-376314810638}" type="slidenum">
              <a:rPr lang="es-GT" smtClean="0"/>
              <a:pPr/>
              <a:t>‹Nº›</a:t>
            </a:fld>
            <a:endParaRPr lang="es-GT"/>
          </a:p>
        </p:txBody>
      </p:sp>
    </p:spTree>
    <p:extLst>
      <p:ext uri="{BB962C8B-B14F-4D97-AF65-F5344CB8AC3E}">
        <p14:creationId xmlns:p14="http://schemas.microsoft.com/office/powerpoint/2010/main" val="2576672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Caminos%20con%20Presupuesto%2017Oct.xlsx"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780928"/>
            <a:ext cx="7772400" cy="1470025"/>
          </a:xfrm>
        </p:spPr>
        <p:txBody>
          <a:bodyPr>
            <a:normAutofit fontScale="90000"/>
          </a:bodyPr>
          <a:lstStyle/>
          <a:p>
            <a:r>
              <a:rPr lang="es-GT" dirty="0" smtClean="0"/>
              <a:t>El proceso de formulación e implementación de la Política Nacional de Desarrollo </a:t>
            </a:r>
            <a:r>
              <a:rPr lang="es-GT" dirty="0" err="1" smtClean="0"/>
              <a:t>Rural,PNDRI</a:t>
            </a:r>
            <a:r>
              <a:rPr lang="es-GT" dirty="0" smtClean="0"/>
              <a:t>, en Guatemala</a:t>
            </a:r>
            <a:br>
              <a:rPr lang="es-GT" dirty="0" smtClean="0"/>
            </a:br>
            <a:endParaRPr lang="es-GT" dirty="0"/>
          </a:p>
        </p:txBody>
      </p:sp>
      <p:sp>
        <p:nvSpPr>
          <p:cNvPr id="3" name="2 Subtítulo"/>
          <p:cNvSpPr>
            <a:spLocks noGrp="1"/>
          </p:cNvSpPr>
          <p:nvPr>
            <p:ph type="subTitle" idx="1"/>
          </p:nvPr>
        </p:nvSpPr>
        <p:spPr>
          <a:xfrm>
            <a:off x="1385900" y="4869160"/>
            <a:ext cx="6400800" cy="1752600"/>
          </a:xfrm>
        </p:spPr>
        <p:txBody>
          <a:bodyPr>
            <a:noAutofit/>
          </a:bodyPr>
          <a:lstStyle/>
          <a:p>
            <a:pPr algn="r"/>
            <a:r>
              <a:rPr lang="es-GT" sz="2400" dirty="0" smtClean="0"/>
              <a:t>Adrián Zapata, </a:t>
            </a:r>
          </a:p>
          <a:p>
            <a:pPr algn="r"/>
            <a:r>
              <a:rPr lang="es-GT" sz="2400" dirty="0" smtClean="0"/>
              <a:t>San Salvador, mayo, </a:t>
            </a:r>
            <a:r>
              <a:rPr lang="es-GT" sz="2400" dirty="0" smtClean="0"/>
              <a:t>2016</a:t>
            </a:r>
          </a:p>
          <a:p>
            <a:pPr algn="r"/>
            <a:endParaRPr lang="es-GT" sz="2400" dirty="0" smtClean="0"/>
          </a:p>
        </p:txBody>
      </p:sp>
      <p:pic>
        <p:nvPicPr>
          <p:cNvPr id="4" name="Picture 3"/>
          <p:cNvPicPr>
            <a:picLocks noChangeAspect="1" noChangeArrowheads="1"/>
          </p:cNvPicPr>
          <p:nvPr/>
        </p:nvPicPr>
        <p:blipFill>
          <a:blip r:embed="rId2" cstate="email"/>
          <a:srcRect/>
          <a:stretch>
            <a:fillRect/>
          </a:stretch>
        </p:blipFill>
        <p:spPr bwMode="auto">
          <a:xfrm>
            <a:off x="1" y="7317"/>
            <a:ext cx="2771799" cy="1531003"/>
          </a:xfrm>
          <a:prstGeom prst="rect">
            <a:avLst/>
          </a:prstGeom>
          <a:ln>
            <a:noFill/>
          </a:ln>
          <a:effectLst>
            <a:outerShdw blurRad="292100" dist="139700" dir="2700000" algn="tl" rotWithShape="0">
              <a:srgbClr val="333333">
                <a:alpha val="65000"/>
              </a:srgbClr>
            </a:outerShdw>
          </a:effectLst>
        </p:spPr>
      </p:pic>
      <p:pic>
        <p:nvPicPr>
          <p:cNvPr id="5" name="Picture 2" descr="http://revistaproagro.com/wp-content/uploads/2012/10/ECADERT_logo.jpg"/>
          <p:cNvPicPr>
            <a:picLocks noChangeAspect="1" noChangeArrowheads="1"/>
          </p:cNvPicPr>
          <p:nvPr/>
        </p:nvPicPr>
        <p:blipFill>
          <a:blip r:embed="rId3" cstate="email"/>
          <a:srcRect/>
          <a:stretch>
            <a:fillRect/>
          </a:stretch>
        </p:blipFill>
        <p:spPr bwMode="auto">
          <a:xfrm>
            <a:off x="6228184" y="-5977"/>
            <a:ext cx="2914997" cy="1706786"/>
          </a:xfrm>
          <a:prstGeom prst="rect">
            <a:avLst/>
          </a:prstGeom>
          <a:noFill/>
        </p:spPr>
      </p:pic>
      <p:pic>
        <p:nvPicPr>
          <p:cNvPr id="7" name="6 Imagen" descr="Sitio de PRISMA"/>
          <p:cNvPicPr/>
          <p:nvPr/>
        </p:nvPicPr>
        <p:blipFill>
          <a:blip r:embed="rId4">
            <a:extLst>
              <a:ext uri="{28A0092B-C50C-407E-A947-70E740481C1C}">
                <a14:useLocalDpi xmlns:a14="http://schemas.microsoft.com/office/drawing/2010/main" val="0"/>
              </a:ext>
            </a:extLst>
          </a:blip>
          <a:srcRect/>
          <a:stretch>
            <a:fillRect/>
          </a:stretch>
        </p:blipFill>
        <p:spPr bwMode="auto">
          <a:xfrm>
            <a:off x="448004" y="5157192"/>
            <a:ext cx="2323796" cy="1219830"/>
          </a:xfrm>
          <a:prstGeom prst="rect">
            <a:avLst/>
          </a:prstGeom>
          <a:noFill/>
          <a:ln>
            <a:noFill/>
          </a:ln>
        </p:spPr>
      </p:pic>
    </p:spTree>
    <p:extLst>
      <p:ext uri="{BB962C8B-B14F-4D97-AF65-F5344CB8AC3E}">
        <p14:creationId xmlns:p14="http://schemas.microsoft.com/office/powerpoint/2010/main" val="27962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ágenes integradas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4" descr="Imágenes integradas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2054" name="Picture 6" descr="C:\Users\Adrián Zapata\Downloads\Territorios PNDRI V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0"/>
            <a:ext cx="88204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5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07094" y="2636912"/>
            <a:ext cx="8341369" cy="1143000"/>
          </a:xfrm>
        </p:spPr>
        <p:txBody>
          <a:bodyPr>
            <a:normAutofit fontScale="90000"/>
          </a:bodyPr>
          <a:lstStyle/>
          <a:p>
            <a:r>
              <a:rPr lang="es-ES_tradnl" dirty="0" smtClean="0"/>
              <a:t>Contenido con que se inicia el proceso de implementación de la PNDRI</a:t>
            </a:r>
            <a:endParaRPr lang="es-AR" dirty="0"/>
          </a:p>
        </p:txBody>
      </p:sp>
      <p:pic>
        <p:nvPicPr>
          <p:cNvPr id="3" name="Picture 3"/>
          <p:cNvPicPr>
            <a:picLocks noChangeAspect="1" noChangeArrowheads="1"/>
          </p:cNvPicPr>
          <p:nvPr/>
        </p:nvPicPr>
        <p:blipFill>
          <a:blip r:embed="rId2" cstate="email"/>
          <a:srcRect/>
          <a:stretch>
            <a:fillRect/>
          </a:stretch>
        </p:blipFill>
        <p:spPr bwMode="auto">
          <a:xfrm>
            <a:off x="0" y="0"/>
            <a:ext cx="1998655" cy="126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2870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67544" y="260648"/>
            <a:ext cx="8208912" cy="864096"/>
          </a:xfrm>
          <a:ln/>
        </p:spPr>
        <p:style>
          <a:lnRef idx="1">
            <a:schemeClr val="accent1"/>
          </a:lnRef>
          <a:fillRef idx="2">
            <a:schemeClr val="accent1"/>
          </a:fillRef>
          <a:effectRef idx="1">
            <a:schemeClr val="accent1"/>
          </a:effectRef>
          <a:fontRef idx="minor">
            <a:schemeClr val="dk1"/>
          </a:fontRef>
        </p:style>
        <p:txBody>
          <a:bodyPr vert="horz" lIns="45720" tIns="0" rIns="45720" bIns="0" anchor="ctr" anchorCtr="0">
            <a:noAutofit/>
          </a:bodyPr>
          <a:lstStyle/>
          <a:p>
            <a:pPr algn="ctr">
              <a:defRPr/>
            </a:pPr>
            <a:r>
              <a:rPr lang="es-ES" sz="2800" cap="none"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LOS CAMINOS DEL DESARROLLO RURAL INTEGRAL</a:t>
            </a:r>
            <a:endParaRPr lang="es-ES" sz="2800" cap="none"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hlinkClick r:id="rId3" action="ppaction://hlinkfile"/>
            </a:endParaRPr>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1788712967"/>
              </p:ext>
            </p:extLst>
          </p:nvPr>
        </p:nvGraphicFramePr>
        <p:xfrm>
          <a:off x="107504" y="1278157"/>
          <a:ext cx="8856984" cy="5589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dondear rectángulo de esquina diagonal"/>
          <p:cNvSpPr/>
          <p:nvPr/>
        </p:nvSpPr>
        <p:spPr>
          <a:xfrm>
            <a:off x="7675817" y="1351594"/>
            <a:ext cx="1432687" cy="5328592"/>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b="1" dirty="0" smtClean="0"/>
              <a:t>Transversalidad </a:t>
            </a:r>
          </a:p>
          <a:p>
            <a:pPr algn="ctr"/>
            <a:r>
              <a:rPr lang="es-ES" sz="2800" b="1" dirty="0" smtClean="0"/>
              <a:t>Socio-Ambiental y Cambio Climático  (MARN)</a:t>
            </a:r>
            <a:endParaRPr lang="es-GT" sz="2800" b="1" dirty="0"/>
          </a:p>
        </p:txBody>
      </p:sp>
    </p:spTree>
    <p:extLst>
      <p:ext uri="{BB962C8B-B14F-4D97-AF65-F5344CB8AC3E}">
        <p14:creationId xmlns:p14="http://schemas.microsoft.com/office/powerpoint/2010/main" val="41368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2" y="123826"/>
            <a:ext cx="8929750" cy="6591322"/>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909970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2025" y="71414"/>
            <a:ext cx="8969131" cy="6572296"/>
          </a:xfrm>
          <a:prstGeom prst="rect">
            <a:avLst/>
          </a:prstGeom>
          <a:noFill/>
          <a:ln w="9525">
            <a:noFill/>
            <a:miter lim="800000"/>
            <a:headEnd/>
            <a:tailEnd/>
          </a:ln>
          <a:effectLst/>
        </p:spPr>
      </p:pic>
    </p:spTree>
    <p:extLst>
      <p:ext uri="{BB962C8B-B14F-4D97-AF65-F5344CB8AC3E}">
        <p14:creationId xmlns:p14="http://schemas.microsoft.com/office/powerpoint/2010/main" val="1922209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36912"/>
            <a:ext cx="8424936" cy="1143000"/>
          </a:xfrm>
        </p:spPr>
        <p:txBody>
          <a:bodyPr>
            <a:normAutofit fontScale="90000"/>
          </a:bodyPr>
          <a:lstStyle/>
          <a:p>
            <a:r>
              <a:rPr lang="es-ES_tradnl" dirty="0" smtClean="0"/>
              <a:t>El modelo de gestión </a:t>
            </a:r>
            <a:br>
              <a:rPr lang="es-ES_tradnl" dirty="0" smtClean="0"/>
            </a:br>
            <a:r>
              <a:rPr lang="es-ES_tradnl" dirty="0" smtClean="0"/>
              <a:t>(estratégico y territorial) </a:t>
            </a:r>
            <a:br>
              <a:rPr lang="es-ES_tradnl" dirty="0" smtClean="0"/>
            </a:br>
            <a:r>
              <a:rPr lang="es-ES_tradnl" dirty="0" smtClean="0"/>
              <a:t>para impulsar la implementación de la PNDRI</a:t>
            </a:r>
            <a:endParaRPr lang="es-AR" dirty="0"/>
          </a:p>
        </p:txBody>
      </p:sp>
      <p:pic>
        <p:nvPicPr>
          <p:cNvPr id="3" name="Picture 3"/>
          <p:cNvPicPr>
            <a:picLocks noChangeAspect="1" noChangeArrowheads="1"/>
          </p:cNvPicPr>
          <p:nvPr/>
        </p:nvPicPr>
        <p:blipFill>
          <a:blip r:embed="rId2" cstate="email"/>
          <a:srcRect/>
          <a:stretch>
            <a:fillRect/>
          </a:stretch>
        </p:blipFill>
        <p:spPr bwMode="auto">
          <a:xfrm>
            <a:off x="0" y="0"/>
            <a:ext cx="1998655" cy="126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737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9344" y="44624"/>
            <a:ext cx="8247112" cy="998984"/>
          </a:xfrm>
          <a:prstGeom prst="rect">
            <a:avLst/>
          </a:prstGeom>
          <a:ln/>
        </p:spPr>
        <p:style>
          <a:lnRef idx="1">
            <a:schemeClr val="accent1"/>
          </a:lnRef>
          <a:fillRef idx="2">
            <a:schemeClr val="accent1"/>
          </a:fillRef>
          <a:effectRef idx="1">
            <a:schemeClr val="accent1"/>
          </a:effectRef>
          <a:fontRef idx="minor">
            <a:schemeClr val="dk1"/>
          </a:fontRef>
        </p:style>
        <p:txBody>
          <a:bodyPr vert="horz" lIns="45720" tIns="0" rIns="45720" bIns="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GT" sz="3200" b="1" noProof="0" dirty="0" smtClean="0">
                <a:ln w="50800">
                  <a:noFill/>
                </a:ln>
                <a:solidFill>
                  <a:schemeClr val="tx2"/>
                </a:solidFill>
                <a:effectLst>
                  <a:outerShdw blurRad="50800" dist="38100" dir="8100000" algn="tr" rotWithShape="0">
                    <a:prstClr val="black">
                      <a:alpha val="40000"/>
                    </a:prstClr>
                  </a:outerShdw>
                </a:effectLst>
                <a:latin typeface="Arial" pitchFamily="34" charset="0"/>
                <a:ea typeface="+mj-ea"/>
                <a:cs typeface="Arial" pitchFamily="34" charset="0"/>
              </a:rPr>
              <a:t>ESTRUCTURA DEL MODELO DE GESTIÓN</a:t>
            </a:r>
            <a:endParaRPr kumimoji="0" lang="es-GT" sz="3200" b="1" i="0" u="none" strike="noStrike" kern="1200" cap="none" spc="0" normalizeH="0" baseline="0" noProof="0" dirty="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endParaRPr>
          </a:p>
        </p:txBody>
      </p:sp>
      <p:grpSp>
        <p:nvGrpSpPr>
          <p:cNvPr id="10" name="9 Grupo"/>
          <p:cNvGrpSpPr/>
          <p:nvPr/>
        </p:nvGrpSpPr>
        <p:grpSpPr>
          <a:xfrm>
            <a:off x="1627106" y="676921"/>
            <a:ext cx="6041238" cy="2508631"/>
            <a:chOff x="1187623" y="404664"/>
            <a:chExt cx="5976664" cy="3037256"/>
          </a:xfrm>
        </p:grpSpPr>
        <p:grpSp>
          <p:nvGrpSpPr>
            <p:cNvPr id="9" name="8 Grupo"/>
            <p:cNvGrpSpPr/>
            <p:nvPr/>
          </p:nvGrpSpPr>
          <p:grpSpPr>
            <a:xfrm>
              <a:off x="1187623" y="1408910"/>
              <a:ext cx="5976664" cy="2033010"/>
              <a:chOff x="1187623" y="1408910"/>
              <a:chExt cx="5976664" cy="2033010"/>
            </a:xfrm>
          </p:grpSpPr>
          <p:sp>
            <p:nvSpPr>
              <p:cNvPr id="6" name="5 CuadroTexto"/>
              <p:cNvSpPr txBox="1"/>
              <p:nvPr/>
            </p:nvSpPr>
            <p:spPr>
              <a:xfrm>
                <a:off x="1691680" y="2348880"/>
                <a:ext cx="5040560" cy="369332"/>
              </a:xfrm>
              <a:prstGeom prst="rect">
                <a:avLst/>
              </a:prstGeom>
              <a:noFill/>
            </p:spPr>
            <p:txBody>
              <a:bodyPr wrap="square" rtlCol="0">
                <a:spAutoFit/>
              </a:bodyPr>
              <a:lstStyle/>
              <a:p>
                <a:pPr algn="ctr"/>
                <a:r>
                  <a:rPr lang="es-GT" b="1" dirty="0" smtClean="0">
                    <a:effectLst>
                      <a:outerShdw blurRad="38100" dist="38100" dir="2700000" algn="tl">
                        <a:srgbClr val="000000">
                          <a:alpha val="43137"/>
                        </a:srgbClr>
                      </a:outerShdw>
                    </a:effectLst>
                    <a:latin typeface="Arial" pitchFamily="34" charset="0"/>
                    <a:cs typeface="Arial" pitchFamily="34" charset="0"/>
                  </a:rPr>
                  <a:t>CONDUCCIÓN ESTRATÉGICA</a:t>
                </a:r>
                <a:endParaRPr lang="es-GT" b="1" dirty="0">
                  <a:effectLst>
                    <a:outerShdw blurRad="38100" dist="38100" dir="2700000" algn="tl">
                      <a:srgbClr val="000000">
                        <a:alpha val="43137"/>
                      </a:srgbClr>
                    </a:outerShdw>
                  </a:effectLst>
                  <a:latin typeface="Arial" pitchFamily="34" charset="0"/>
                  <a:cs typeface="Arial" pitchFamily="34" charset="0"/>
                </a:endParaRPr>
              </a:p>
            </p:txBody>
          </p:sp>
          <p:sp>
            <p:nvSpPr>
              <p:cNvPr id="8" name="7 Rectángulo redondeado"/>
              <p:cNvSpPr/>
              <p:nvPr/>
            </p:nvSpPr>
            <p:spPr>
              <a:xfrm>
                <a:off x="1187623" y="1408910"/>
                <a:ext cx="5976664" cy="20330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graphicFrame>
          <p:nvGraphicFramePr>
            <p:cNvPr id="7" name="6 Diagrama"/>
            <p:cNvGraphicFramePr/>
            <p:nvPr>
              <p:extLst>
                <p:ext uri="{D42A27DB-BD31-4B8C-83A1-F6EECF244321}">
                  <p14:modId xmlns:p14="http://schemas.microsoft.com/office/powerpoint/2010/main" val="1023869498"/>
                </p:ext>
              </p:extLst>
            </p:nvPr>
          </p:nvGraphicFramePr>
          <p:xfrm>
            <a:off x="1979712" y="404664"/>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026" name="Picture 2"/>
          <p:cNvPicPr>
            <a:picLocks noChangeAspect="1" noChangeArrowheads="1"/>
          </p:cNvPicPr>
          <p:nvPr/>
        </p:nvPicPr>
        <p:blipFill>
          <a:blip r:embed="rId8" cstate="email"/>
          <a:srcRect/>
          <a:stretch>
            <a:fillRect/>
          </a:stretch>
        </p:blipFill>
        <p:spPr bwMode="auto">
          <a:xfrm>
            <a:off x="683568" y="3140968"/>
            <a:ext cx="7632848" cy="3541012"/>
          </a:xfrm>
          <a:prstGeom prst="rect">
            <a:avLst/>
          </a:prstGeom>
          <a:noFill/>
          <a:ln w="9525">
            <a:noFill/>
            <a:miter lim="800000"/>
            <a:headEnd/>
            <a:tailEnd/>
          </a:ln>
          <a:effectLst/>
        </p:spPr>
      </p:pic>
      <p:grpSp>
        <p:nvGrpSpPr>
          <p:cNvPr id="15" name="14 Grupo"/>
          <p:cNvGrpSpPr/>
          <p:nvPr/>
        </p:nvGrpSpPr>
        <p:grpSpPr>
          <a:xfrm>
            <a:off x="6804248" y="2204864"/>
            <a:ext cx="2948219" cy="938310"/>
            <a:chOff x="6693097" y="2296447"/>
            <a:chExt cx="2948219" cy="938310"/>
          </a:xfrm>
        </p:grpSpPr>
        <p:sp>
          <p:nvSpPr>
            <p:cNvPr id="13" name="12 Flecha abajo"/>
            <p:cNvSpPr/>
            <p:nvPr/>
          </p:nvSpPr>
          <p:spPr>
            <a:xfrm rot="3594362">
              <a:off x="7511574" y="1477970"/>
              <a:ext cx="938310" cy="257526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GT"/>
            </a:p>
          </p:txBody>
        </p:sp>
        <p:sp>
          <p:nvSpPr>
            <p:cNvPr id="14" name="13 CuadroTexto"/>
            <p:cNvSpPr txBox="1"/>
            <p:nvPr/>
          </p:nvSpPr>
          <p:spPr>
            <a:xfrm rot="19712737">
              <a:off x="6760996" y="2448260"/>
              <a:ext cx="2880320" cy="323165"/>
            </a:xfrm>
            <a:prstGeom prst="rect">
              <a:avLst/>
            </a:prstGeom>
            <a:noFill/>
          </p:spPr>
          <p:txBody>
            <a:bodyPr wrap="square" rtlCol="0">
              <a:spAutoFit/>
            </a:bodyPr>
            <a:lstStyle/>
            <a:p>
              <a:r>
                <a:rPr lang="es-GT" sz="1500" dirty="0" smtClean="0"/>
                <a:t>EN CADA MANCOMUNIDAD</a:t>
              </a:r>
              <a:endParaRPr lang="es-GT" sz="1500" dirty="0"/>
            </a:p>
          </p:txBody>
        </p:sp>
      </p:grpSp>
    </p:spTree>
    <p:extLst>
      <p:ext uri="{BB962C8B-B14F-4D97-AF65-F5344CB8AC3E}">
        <p14:creationId xmlns:p14="http://schemas.microsoft.com/office/powerpoint/2010/main" val="927555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t>Gabinete Presidencial de DRI</a:t>
            </a:r>
            <a:endParaRPr lang="es-GT" dirty="0"/>
          </a:p>
        </p:txBody>
      </p:sp>
      <p:pic>
        <p:nvPicPr>
          <p:cNvPr id="4" name="Picture 3" descr="C:\Users\Administrador\Downloads\Septima Reunión del Gabinete DRI.JPG"/>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0" y="1268760"/>
            <a:ext cx="5182517" cy="2797894"/>
          </a:xfrm>
          <a:prstGeom prst="rect">
            <a:avLst/>
          </a:prstGeom>
          <a:noFill/>
          <a:extLst/>
        </p:spPr>
      </p:pic>
      <p:pic>
        <p:nvPicPr>
          <p:cNvPr id="5" name="4 Imagen" descr="C:\Users\Adrián Zapata\Downloads\gab-desarrollo-rural-1-650x250.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67336" y="4025097"/>
            <a:ext cx="5976664" cy="2832903"/>
          </a:xfrm>
          <a:prstGeom prst="rect">
            <a:avLst/>
          </a:prstGeom>
          <a:noFill/>
          <a:ln>
            <a:noFill/>
          </a:ln>
        </p:spPr>
      </p:pic>
    </p:spTree>
    <p:extLst>
      <p:ext uri="{BB962C8B-B14F-4D97-AF65-F5344CB8AC3E}">
        <p14:creationId xmlns:p14="http://schemas.microsoft.com/office/powerpoint/2010/main" val="3116385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1912" y="-23728"/>
            <a:ext cx="792088" cy="473177"/>
          </a:xfrm>
          <a:prstGeom prst="rect">
            <a:avLst/>
          </a:prstGeom>
          <a:ln>
            <a:noFill/>
          </a:ln>
          <a:effectLst>
            <a:outerShdw blurRad="292100" dist="139700" dir="2700000" algn="tl" rotWithShape="0">
              <a:srgbClr val="333333">
                <a:alpha val="65000"/>
              </a:srgbClr>
            </a:outerShdw>
          </a:effectLst>
        </p:spPr>
      </p:pic>
      <p:sp>
        <p:nvSpPr>
          <p:cNvPr id="14" name="1 Título"/>
          <p:cNvSpPr txBox="1">
            <a:spLocks/>
          </p:cNvSpPr>
          <p:nvPr/>
        </p:nvSpPr>
        <p:spPr>
          <a:xfrm>
            <a:off x="0" y="-23728"/>
            <a:ext cx="9144000" cy="8333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vert="horz" lIns="45720" tIns="0" rIns="45720" bIns="0" anchor="ctr" anchorCtr="0">
            <a:noAutofit/>
          </a:bodyPr>
          <a:lstStyle>
            <a:defPPr>
              <a:defRPr lang="es-MX"/>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defRPr>
            </a:lvl1pPr>
          </a:lstStyle>
          <a:p>
            <a:r>
              <a:rPr lang="es-ES_tradnl" sz="2400" dirty="0" smtClean="0">
                <a:solidFill>
                  <a:schemeClr val="bg1"/>
                </a:solidFill>
              </a:rPr>
              <a:t>MODELO DE GESTIÓN TERRITORIAL</a:t>
            </a:r>
          </a:p>
          <a:p>
            <a:r>
              <a:rPr lang="es-ES_tradnl" sz="1800" dirty="0" smtClean="0"/>
              <a:t>Integración y función de los Núcleos de Gestión Territorial</a:t>
            </a:r>
            <a:endParaRPr lang="es-AR" sz="1800" dirty="0"/>
          </a:p>
        </p:txBody>
      </p:sp>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259633" cy="836712"/>
          </a:xfrm>
          <a:prstGeom prst="rect">
            <a:avLst/>
          </a:prstGeom>
          <a:ln>
            <a:noFill/>
          </a:ln>
          <a:effectLst>
            <a:outerShdw blurRad="292100" dist="139700" dir="2700000" algn="tl" rotWithShape="0">
              <a:srgbClr val="333333">
                <a:alpha val="65000"/>
              </a:srgbClr>
            </a:outerShdw>
          </a:effectLst>
        </p:spPr>
      </p:pic>
      <p:pic>
        <p:nvPicPr>
          <p:cNvPr id="22" name="21 Imagen"/>
          <p:cNvPicPr/>
          <p:nvPr/>
        </p:nvPicPr>
        <p:blipFill rotWithShape="1">
          <a:blip r:embed="rId5" cstate="email">
            <a:extLst>
              <a:ext uri="{28A0092B-C50C-407E-A947-70E740481C1C}">
                <a14:useLocalDpi xmlns:a14="http://schemas.microsoft.com/office/drawing/2010/main"/>
              </a:ext>
            </a:extLst>
          </a:blip>
          <a:srcRect t="12922"/>
          <a:stretch/>
        </p:blipFill>
        <p:spPr bwMode="auto">
          <a:xfrm>
            <a:off x="107504" y="908720"/>
            <a:ext cx="9000999" cy="5949279"/>
          </a:xfrm>
          <a:prstGeom prst="rect">
            <a:avLst/>
          </a:prstGeom>
          <a:noFill/>
          <a:ln w="9525">
            <a:noFill/>
            <a:miter lim="800000"/>
            <a:headEnd/>
            <a:tailEnd/>
          </a:ln>
        </p:spPr>
      </p:pic>
    </p:spTree>
    <p:extLst>
      <p:ext uri="{BB962C8B-B14F-4D97-AF65-F5344CB8AC3E}">
        <p14:creationId xmlns:p14="http://schemas.microsoft.com/office/powerpoint/2010/main" val="333493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426170"/>
          </a:xfrm>
        </p:spPr>
        <p:style>
          <a:lnRef idx="1">
            <a:schemeClr val="accent1"/>
          </a:lnRef>
          <a:fillRef idx="2">
            <a:schemeClr val="accent1"/>
          </a:fillRef>
          <a:effectRef idx="1">
            <a:schemeClr val="accent1"/>
          </a:effectRef>
          <a:fontRef idx="minor">
            <a:schemeClr val="dk1"/>
          </a:fontRef>
        </p:style>
        <p:txBody>
          <a:bodyPr>
            <a:noAutofit/>
          </a:bodyPr>
          <a:lstStyle/>
          <a:p>
            <a:r>
              <a:rPr lang="es-ES_tradnl"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«TERRITORIALIZAR» </a:t>
            </a:r>
            <a:br>
              <a:rPr lang="es-ES_tradnl"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br>
            <a:r>
              <a:rPr lang="es-ES_tradnl"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EL PLAN PNDRI</a:t>
            </a:r>
            <a:endParaRPr lang="es-AR" sz="4800" dirty="0"/>
          </a:p>
        </p:txBody>
      </p:sp>
      <p:pic>
        <p:nvPicPr>
          <p:cNvPr id="5" name="Picture 2"/>
          <p:cNvPicPr>
            <a:picLocks noGrp="1" noChangeAspect="1" noChangeArrowheads="1"/>
          </p:cNvPicPr>
          <p:nvPr>
            <p:ph idx="1"/>
          </p:nvPr>
        </p:nvPicPr>
        <p:blipFill>
          <a:blip r:embed="rId2" cstate="email"/>
          <a:srcRect/>
          <a:stretch>
            <a:fillRect/>
          </a:stretch>
        </p:blipFill>
        <p:spPr bwMode="auto">
          <a:xfrm rot="224646">
            <a:off x="2973951" y="2094349"/>
            <a:ext cx="3398641" cy="4337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449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24744"/>
            <a:ext cx="8229600" cy="1143000"/>
          </a:xfrm>
        </p:spPr>
        <p:txBody>
          <a:bodyPr>
            <a:noAutofit/>
          </a:bodyPr>
          <a:lstStyle/>
          <a:p>
            <a:pPr algn="l"/>
            <a:r>
              <a:rPr lang="es-GT" sz="3000" b="1" dirty="0" smtClean="0"/>
              <a:t/>
            </a:r>
            <a:br>
              <a:rPr lang="es-GT" sz="3000" b="1" dirty="0" smtClean="0"/>
            </a:br>
            <a:r>
              <a:rPr lang="es-GT" sz="3000" b="1" dirty="0" smtClean="0"/>
              <a:t>DESARROLLO RURAL, UNA NECESIDAD NACIONAL</a:t>
            </a:r>
            <a:r>
              <a:rPr lang="es-GT" sz="3200" dirty="0" smtClean="0"/>
              <a:t/>
            </a:r>
            <a:br>
              <a:rPr lang="es-GT" sz="3200" dirty="0" smtClean="0"/>
            </a:br>
            <a:r>
              <a:rPr lang="es-GT" sz="3200" dirty="0" smtClean="0"/>
              <a:t/>
            </a:r>
            <a:br>
              <a:rPr lang="es-GT" sz="3200" dirty="0" smtClean="0"/>
            </a:br>
            <a:r>
              <a:rPr lang="es-GT" sz="3200" dirty="0" smtClean="0"/>
              <a:t>* Indicadores de «cumplimiento» de los ODM con meta: 63% incumplidos, principalmente los relacionados con el área rural y la población indígena.</a:t>
            </a:r>
            <a:br>
              <a:rPr lang="es-GT" sz="3200" dirty="0" smtClean="0"/>
            </a:br>
            <a:r>
              <a:rPr lang="es-GT" sz="3200" dirty="0" smtClean="0"/>
              <a:t>* Indicadores </a:t>
            </a:r>
            <a:r>
              <a:rPr lang="es-GT" sz="3200"/>
              <a:t>de </a:t>
            </a:r>
            <a:r>
              <a:rPr lang="es-GT" sz="3200" smtClean="0"/>
              <a:t>pobreza (ENCOVI, 2014):</a:t>
            </a:r>
            <a:endParaRPr lang="es-GT"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7161940"/>
              </p:ext>
            </p:extLst>
          </p:nvPr>
        </p:nvGraphicFramePr>
        <p:xfrm>
          <a:off x="755576" y="3789039"/>
          <a:ext cx="7931224" cy="2620887"/>
        </p:xfrm>
        <a:graphic>
          <a:graphicData uri="http://schemas.openxmlformats.org/drawingml/2006/table">
            <a:tbl>
              <a:tblPr firstRow="1" bandRow="1">
                <a:tableStyleId>{5C22544A-7EE6-4342-B048-85BDC9FD1C3A}</a:tableStyleId>
              </a:tblPr>
              <a:tblGrid>
                <a:gridCol w="1982806"/>
                <a:gridCol w="1982806"/>
                <a:gridCol w="1982806"/>
                <a:gridCol w="1982806"/>
              </a:tblGrid>
              <a:tr h="873629">
                <a:tc>
                  <a:txBody>
                    <a:bodyPr/>
                    <a:lstStyle/>
                    <a:p>
                      <a:r>
                        <a:rPr lang="es-GT" sz="1800" dirty="0" smtClean="0"/>
                        <a:t>Pobreza</a:t>
                      </a:r>
                      <a:endParaRPr lang="es-GT" sz="1800" dirty="0"/>
                    </a:p>
                  </a:txBody>
                  <a:tcPr/>
                </a:tc>
                <a:tc>
                  <a:txBody>
                    <a:bodyPr/>
                    <a:lstStyle/>
                    <a:p>
                      <a:r>
                        <a:rPr lang="es-GT" sz="1800" dirty="0" smtClean="0"/>
                        <a:t>Nacional</a:t>
                      </a:r>
                      <a:endParaRPr lang="es-GT" sz="1800" dirty="0"/>
                    </a:p>
                  </a:txBody>
                  <a:tcPr/>
                </a:tc>
                <a:tc>
                  <a:txBody>
                    <a:bodyPr/>
                    <a:lstStyle/>
                    <a:p>
                      <a:r>
                        <a:rPr lang="es-GT" sz="1800" dirty="0" smtClean="0"/>
                        <a:t>Urbana</a:t>
                      </a:r>
                      <a:endParaRPr lang="es-GT" sz="1800" dirty="0"/>
                    </a:p>
                  </a:txBody>
                  <a:tcPr/>
                </a:tc>
                <a:tc>
                  <a:txBody>
                    <a:bodyPr/>
                    <a:lstStyle/>
                    <a:p>
                      <a:r>
                        <a:rPr lang="es-GT" sz="1800" dirty="0" smtClean="0"/>
                        <a:t>Rural</a:t>
                      </a:r>
                      <a:endParaRPr lang="es-GT" sz="1800" dirty="0"/>
                    </a:p>
                  </a:txBody>
                  <a:tcPr/>
                </a:tc>
              </a:tr>
              <a:tr h="873629">
                <a:tc>
                  <a:txBody>
                    <a:bodyPr/>
                    <a:lstStyle/>
                    <a:p>
                      <a:r>
                        <a:rPr lang="es-GT" sz="1800" dirty="0" smtClean="0"/>
                        <a:t>General</a:t>
                      </a:r>
                      <a:endParaRPr lang="es-GT" sz="1800" dirty="0"/>
                    </a:p>
                  </a:txBody>
                  <a:tcPr/>
                </a:tc>
                <a:tc>
                  <a:txBody>
                    <a:bodyPr/>
                    <a:lstStyle/>
                    <a:p>
                      <a:r>
                        <a:rPr lang="es-GT" sz="1800" baseline="0" dirty="0" smtClean="0"/>
                        <a:t>          59.3</a:t>
                      </a:r>
                      <a:endParaRPr lang="es-GT" sz="1800" dirty="0"/>
                    </a:p>
                  </a:txBody>
                  <a:tcPr/>
                </a:tc>
                <a:tc>
                  <a:txBody>
                    <a:bodyPr/>
                    <a:lstStyle/>
                    <a:p>
                      <a:r>
                        <a:rPr lang="es-GT" sz="1800" dirty="0" smtClean="0"/>
                        <a:t>          42.1</a:t>
                      </a:r>
                      <a:endParaRPr lang="es-GT" sz="1800" dirty="0"/>
                    </a:p>
                  </a:txBody>
                  <a:tcPr/>
                </a:tc>
                <a:tc>
                  <a:txBody>
                    <a:bodyPr/>
                    <a:lstStyle/>
                    <a:p>
                      <a:r>
                        <a:rPr lang="es-GT" sz="1800" dirty="0" smtClean="0"/>
                        <a:t>          76.1</a:t>
                      </a:r>
                      <a:endParaRPr lang="es-GT" sz="1800" dirty="0"/>
                    </a:p>
                  </a:txBody>
                  <a:tcPr/>
                </a:tc>
              </a:tr>
              <a:tr h="873629">
                <a:tc>
                  <a:txBody>
                    <a:bodyPr/>
                    <a:lstStyle/>
                    <a:p>
                      <a:r>
                        <a:rPr lang="es-GT" sz="1800" dirty="0" smtClean="0"/>
                        <a:t>Extrema</a:t>
                      </a:r>
                      <a:endParaRPr lang="es-GT" sz="1800" dirty="0"/>
                    </a:p>
                  </a:txBody>
                  <a:tcPr/>
                </a:tc>
                <a:tc>
                  <a:txBody>
                    <a:bodyPr/>
                    <a:lstStyle/>
                    <a:p>
                      <a:r>
                        <a:rPr lang="es-GT" sz="1800" dirty="0" smtClean="0"/>
                        <a:t>          23.4</a:t>
                      </a:r>
                      <a:endParaRPr lang="es-GT" sz="1800" dirty="0"/>
                    </a:p>
                  </a:txBody>
                  <a:tcPr/>
                </a:tc>
                <a:tc>
                  <a:txBody>
                    <a:bodyPr/>
                    <a:lstStyle/>
                    <a:p>
                      <a:r>
                        <a:rPr lang="es-GT" sz="1800" dirty="0" smtClean="0"/>
                        <a:t>          11.2</a:t>
                      </a:r>
                      <a:endParaRPr lang="es-GT" sz="1800" dirty="0"/>
                    </a:p>
                  </a:txBody>
                  <a:tcPr/>
                </a:tc>
                <a:tc>
                  <a:txBody>
                    <a:bodyPr/>
                    <a:lstStyle/>
                    <a:p>
                      <a:r>
                        <a:rPr lang="es-GT" sz="1800" dirty="0" smtClean="0"/>
                        <a:t>          35.3</a:t>
                      </a:r>
                      <a:endParaRPr lang="es-GT" sz="1800" dirty="0"/>
                    </a:p>
                  </a:txBody>
                  <a:tcPr/>
                </a:tc>
              </a:tr>
            </a:tbl>
          </a:graphicData>
        </a:graphic>
      </p:graphicFrame>
    </p:spTree>
    <p:extLst>
      <p:ext uri="{BB962C8B-B14F-4D97-AF65-F5344CB8AC3E}">
        <p14:creationId xmlns:p14="http://schemas.microsoft.com/office/powerpoint/2010/main" val="3312468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420888"/>
            <a:ext cx="8229600" cy="1143000"/>
          </a:xfrm>
        </p:spPr>
        <p:txBody>
          <a:bodyPr>
            <a:noAutofit/>
          </a:bodyPr>
          <a:lstStyle/>
          <a:p>
            <a:r>
              <a:rPr lang="es-GT" sz="4800" dirty="0" smtClean="0"/>
              <a:t>La decisión de incorporarse a la PNDRI la toman los Territorios (Mancomunidades y otros)</a:t>
            </a:r>
            <a:endParaRPr lang="es-GT" sz="4800" dirty="0"/>
          </a:p>
        </p:txBody>
      </p:sp>
      <p:pic>
        <p:nvPicPr>
          <p:cNvPr id="3" name="Picture 3"/>
          <p:cNvPicPr>
            <a:picLocks noChangeAspect="1" noChangeArrowheads="1"/>
          </p:cNvPicPr>
          <p:nvPr/>
        </p:nvPicPr>
        <p:blipFill>
          <a:blip r:embed="rId2" cstate="email"/>
          <a:srcRect/>
          <a:stretch>
            <a:fillRect/>
          </a:stretch>
        </p:blipFill>
        <p:spPr bwMode="auto">
          <a:xfrm>
            <a:off x="0" y="0"/>
            <a:ext cx="1998655" cy="126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233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email">
            <a:lum bright="-20000" contrast="40000"/>
            <a:extLst>
              <a:ext uri="{28A0092B-C50C-407E-A947-70E740481C1C}">
                <a14:useLocalDpi xmlns:a14="http://schemas.microsoft.com/office/drawing/2010/main" val="0"/>
              </a:ext>
            </a:extLst>
          </a:blip>
          <a:srcRect/>
          <a:stretch>
            <a:fillRect/>
          </a:stretch>
        </p:blipFill>
        <p:spPr bwMode="auto">
          <a:xfrm>
            <a:off x="179512" y="1268760"/>
            <a:ext cx="885698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298808" y="285728"/>
            <a:ext cx="8665679" cy="2279176"/>
          </a:xfrm>
          <a:prstGeom prst="rect">
            <a:avLst/>
          </a:prstGeom>
          <a:ln/>
        </p:spPr>
        <p:style>
          <a:lnRef idx="1">
            <a:schemeClr val="accent1"/>
          </a:lnRef>
          <a:fillRef idx="2">
            <a:schemeClr val="accent1"/>
          </a:fillRef>
          <a:effectRef idx="1">
            <a:schemeClr val="accent1"/>
          </a:effectRef>
          <a:fontRef idx="minor">
            <a:schemeClr val="dk1"/>
          </a:fontRef>
        </p:style>
        <p:txBody>
          <a:bodyPr vert="horz" lIns="45720" tIns="0" rIns="45720" bIns="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Borradores de Planes </a:t>
            </a:r>
            <a:r>
              <a:rPr kumimoji="0" lang="es-AR" sz="2800" b="1" i="0" u="none" strike="noStrike" kern="1200" cap="none" spc="0" normalizeH="0" baseline="0" noProof="0" dirty="0" err="1"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Territorializados</a:t>
            </a:r>
            <a:r>
              <a:rPr kumimoji="0" lang="es-AR" sz="28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 para </a:t>
            </a:r>
            <a:endParaRPr lang="es-AR" sz="2800" b="1" dirty="0" smtClean="0">
              <a:ln w="50800">
                <a:noFill/>
              </a:ln>
              <a:solidFill>
                <a:schemeClr val="tx2"/>
              </a:solidFill>
              <a:effectLst>
                <a:outerShdw blurRad="50800" dist="38100" dir="8100000" algn="tr" rotWithShape="0">
                  <a:prstClr val="black">
                    <a:alpha val="40000"/>
                  </a:prst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800" b="1" dirty="0" smtClean="0">
                <a:ln w="50800">
                  <a:noFill/>
                </a:ln>
                <a:solidFill>
                  <a:schemeClr val="tx2"/>
                </a:solidFill>
                <a:effectLst>
                  <a:outerShdw blurRad="50800" dist="38100" dir="8100000" algn="tr" rotWithShape="0">
                    <a:prstClr val="black">
                      <a:alpha val="40000"/>
                    </a:prstClr>
                  </a:outerShdw>
                </a:effectLst>
                <a:latin typeface="Arial" pitchFamily="34" charset="0"/>
                <a:ea typeface="+mj-ea"/>
                <a:cs typeface="Arial" pitchFamily="34" charset="0"/>
              </a:rPr>
              <a:t>diecisiete Territorios de la Gente</a:t>
            </a:r>
            <a:r>
              <a:rPr lang="es-AR" sz="2800" b="1" i="1" dirty="0" smtClean="0">
                <a:ln w="50800">
                  <a:noFill/>
                </a:ln>
                <a:solidFill>
                  <a:schemeClr val="tx2"/>
                </a:solidFill>
                <a:effectLst>
                  <a:outerShdw blurRad="50800" dist="38100" dir="8100000" algn="tr" rotWithShape="0">
                    <a:prstClr val="black">
                      <a:alpha val="40000"/>
                    </a:prstClr>
                  </a:outerShdw>
                </a:effectLst>
                <a:latin typeface="Arial" pitchFamily="34" charset="0"/>
                <a:ea typeface="+mj-ea"/>
                <a:cs typeface="Arial" pitchFamily="34" charset="0"/>
              </a:rPr>
              <a:t>, con la participación de MAGA, MIDES, SEGEPLAN, Gerencias de Mancomunidades y otras instancias gubernamentales en los territorios</a:t>
            </a:r>
            <a:endParaRPr kumimoji="0" lang="es-AR" sz="2800" b="1" i="1" u="none" strike="noStrike" kern="1200" cap="none" spc="0" normalizeH="0" baseline="0" noProof="0" dirty="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043376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46040"/>
            <a:ext cx="8229600" cy="1143000"/>
          </a:xfrm>
        </p:spPr>
        <p:txBody>
          <a:bodyPr>
            <a:noAutofit/>
          </a:bodyPr>
          <a:lstStyle/>
          <a:p>
            <a:r>
              <a:rPr lang="es-GT" sz="4800" dirty="0" smtClean="0"/>
              <a:t>El empoderamiento del Sujeto Priorizado en los Territorios </a:t>
            </a:r>
            <a:br>
              <a:rPr lang="es-GT" sz="4800" dirty="0" smtClean="0"/>
            </a:br>
            <a:endParaRPr lang="es-GT" sz="4800" dirty="0"/>
          </a:p>
        </p:txBody>
      </p:sp>
      <p:pic>
        <p:nvPicPr>
          <p:cNvPr id="3" name="Picture 3"/>
          <p:cNvPicPr>
            <a:picLocks noChangeAspect="1" noChangeArrowheads="1"/>
          </p:cNvPicPr>
          <p:nvPr/>
        </p:nvPicPr>
        <p:blipFill>
          <a:blip r:embed="rId2" cstate="email"/>
          <a:srcRect/>
          <a:stretch>
            <a:fillRect/>
          </a:stretch>
        </p:blipFill>
        <p:spPr bwMode="auto">
          <a:xfrm>
            <a:off x="0" y="0"/>
            <a:ext cx="1998655" cy="126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266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srcRect/>
          <a:stretch>
            <a:fillRect/>
          </a:stretch>
        </p:blipFill>
        <p:spPr bwMode="auto">
          <a:xfrm rot="311302">
            <a:off x="570519" y="191900"/>
            <a:ext cx="3500256" cy="2594595"/>
          </a:xfrm>
          <a:prstGeom prst="rect">
            <a:avLst/>
          </a:prstGeom>
          <a:noFill/>
          <a:ln w="9525">
            <a:noFill/>
            <a:miter lim="800000"/>
            <a:headEnd/>
            <a:tailEnd/>
          </a:ln>
        </p:spPr>
      </p:pic>
      <p:pic>
        <p:nvPicPr>
          <p:cNvPr id="1030" name="Picture 6"/>
          <p:cNvPicPr>
            <a:picLocks noChangeAspect="1" noChangeArrowheads="1"/>
          </p:cNvPicPr>
          <p:nvPr/>
        </p:nvPicPr>
        <p:blipFill>
          <a:blip r:embed="rId3" cstate="email"/>
          <a:srcRect/>
          <a:stretch>
            <a:fillRect/>
          </a:stretch>
        </p:blipFill>
        <p:spPr bwMode="auto">
          <a:xfrm rot="186376">
            <a:off x="5144190" y="239273"/>
            <a:ext cx="3456384" cy="2608439"/>
          </a:xfrm>
          <a:prstGeom prst="rect">
            <a:avLst/>
          </a:prstGeom>
          <a:noFill/>
          <a:ln w="9525">
            <a:noFill/>
            <a:miter lim="800000"/>
            <a:headEnd/>
            <a:tailEnd/>
          </a:ln>
        </p:spPr>
      </p:pic>
      <p:pic>
        <p:nvPicPr>
          <p:cNvPr id="1032" name="Picture 8"/>
          <p:cNvPicPr>
            <a:picLocks noChangeAspect="1" noChangeArrowheads="1"/>
          </p:cNvPicPr>
          <p:nvPr/>
        </p:nvPicPr>
        <p:blipFill>
          <a:blip r:embed="rId4" cstate="email"/>
          <a:srcRect/>
          <a:stretch>
            <a:fillRect/>
          </a:stretch>
        </p:blipFill>
        <p:spPr bwMode="auto">
          <a:xfrm>
            <a:off x="155575" y="3672003"/>
            <a:ext cx="4124325" cy="3095625"/>
          </a:xfrm>
          <a:prstGeom prst="rect">
            <a:avLst/>
          </a:prstGeom>
          <a:noFill/>
          <a:ln w="9525">
            <a:noFill/>
            <a:miter lim="800000"/>
            <a:headEnd/>
            <a:tailEnd/>
          </a:ln>
        </p:spPr>
      </p:pic>
      <p:pic>
        <p:nvPicPr>
          <p:cNvPr id="1031" name="Picture 7"/>
          <p:cNvPicPr>
            <a:picLocks noChangeAspect="1" noChangeArrowheads="1"/>
          </p:cNvPicPr>
          <p:nvPr/>
        </p:nvPicPr>
        <p:blipFill>
          <a:blip r:embed="rId5" cstate="email"/>
          <a:srcRect/>
          <a:stretch>
            <a:fillRect/>
          </a:stretch>
        </p:blipFill>
        <p:spPr bwMode="auto">
          <a:xfrm>
            <a:off x="323528" y="2885337"/>
            <a:ext cx="4896544" cy="687679"/>
          </a:xfrm>
          <a:prstGeom prst="rect">
            <a:avLst/>
          </a:prstGeom>
          <a:noFill/>
          <a:ln w="9525">
            <a:noFill/>
            <a:miter lim="800000"/>
            <a:headEnd/>
            <a:tailEnd/>
          </a:ln>
        </p:spPr>
      </p:pic>
      <p:sp>
        <p:nvSpPr>
          <p:cNvPr id="3" name="AutoShape 2" descr="Mostrando 20151002_0833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4" descr="Mostrando 20151002_08330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6" name="AutoShape 6" descr="Mostrando 20151002_08330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7" name="Picture 7" descr="C:\Users\Adrián Zapata\Downloads\20151002_083302 (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20994" y="4077072"/>
            <a:ext cx="4335798" cy="243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8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395536" y="2348880"/>
            <a:ext cx="8352928" cy="1728192"/>
          </a:xfrm>
          <a:ln>
            <a:noFill/>
          </a:ln>
        </p:spPr>
        <p:style>
          <a:lnRef idx="2">
            <a:schemeClr val="dk1"/>
          </a:lnRef>
          <a:fillRef idx="1">
            <a:schemeClr val="lt1"/>
          </a:fillRef>
          <a:effectRef idx="0">
            <a:schemeClr val="dk1"/>
          </a:effectRef>
          <a:fontRef idx="minor">
            <a:schemeClr val="dk1"/>
          </a:fontRef>
        </p:style>
        <p:txBody>
          <a:bodyPr vert="horz" lIns="45720" tIns="0" rIns="45720" bIns="0" anchor="ctr" anchorCtr="0">
            <a:noAutofit/>
          </a:bodyPr>
          <a:lstStyle/>
          <a:p>
            <a:pPr algn="ctr">
              <a:defRPr/>
            </a:pPr>
            <a:r>
              <a:rPr lang="es-MX" sz="4300" dirty="0" smtClean="0">
                <a:solidFill>
                  <a:schemeClr val="tx1"/>
                </a:solidFill>
                <a:latin typeface="+mj-lt"/>
                <a:ea typeface="+mj-ea"/>
                <a:cs typeface="+mj-cs"/>
              </a:rPr>
              <a:t>EL DESARROLLO RURAL INTEGRAL Y LA PNDRI EN EL PND -K’ATUN-</a:t>
            </a:r>
            <a:br>
              <a:rPr lang="es-MX" sz="4300" dirty="0" smtClean="0">
                <a:solidFill>
                  <a:schemeClr val="tx1"/>
                </a:solidFill>
                <a:latin typeface="+mj-lt"/>
                <a:ea typeface="+mj-ea"/>
                <a:cs typeface="+mj-cs"/>
              </a:rPr>
            </a:br>
            <a:r>
              <a:rPr lang="es-MX" sz="4300" dirty="0" smtClean="0">
                <a:solidFill>
                  <a:schemeClr val="tx1"/>
                </a:solidFill>
                <a:latin typeface="+mj-lt"/>
                <a:ea typeface="+mj-ea"/>
                <a:cs typeface="+mj-cs"/>
              </a:rPr>
              <a:t>(</a:t>
            </a:r>
            <a:r>
              <a:rPr lang="es-MX" sz="4300" dirty="0">
                <a:solidFill>
                  <a:schemeClr val="tx1"/>
                </a:solidFill>
                <a:latin typeface="+mj-lt"/>
                <a:ea typeface="+mj-ea"/>
                <a:cs typeface="+mj-cs"/>
              </a:rPr>
              <a:t>P</a:t>
            </a:r>
            <a:r>
              <a:rPr lang="es-MX" sz="4300" dirty="0" smtClean="0">
                <a:solidFill>
                  <a:schemeClr val="tx1"/>
                </a:solidFill>
                <a:latin typeface="+mj-lt"/>
                <a:ea typeface="+mj-ea"/>
                <a:cs typeface="+mj-cs"/>
              </a:rPr>
              <a:t>lan Nacional de Desarrollo al 2032)</a:t>
            </a:r>
            <a:endParaRPr lang="es-MX" sz="4300" dirty="0">
              <a:solidFill>
                <a:schemeClr val="tx1"/>
              </a:solidFill>
              <a:latin typeface="+mj-lt"/>
              <a:ea typeface="+mj-ea"/>
              <a:cs typeface="+mj-cs"/>
            </a:endParaRPr>
          </a:p>
        </p:txBody>
      </p:sp>
      <p:pic>
        <p:nvPicPr>
          <p:cNvPr id="4" name="Picture 3"/>
          <p:cNvPicPr>
            <a:picLocks noChangeAspect="1" noChangeArrowheads="1"/>
          </p:cNvPicPr>
          <p:nvPr/>
        </p:nvPicPr>
        <p:blipFill>
          <a:blip r:embed="rId2" cstate="email"/>
          <a:srcRect l="11200" r="2001"/>
          <a:stretch>
            <a:fillRect/>
          </a:stretch>
        </p:blipFill>
        <p:spPr bwMode="auto">
          <a:xfrm>
            <a:off x="0" y="0"/>
            <a:ext cx="2452387" cy="1556792"/>
          </a:xfrm>
          <a:prstGeom prst="rect">
            <a:avLst/>
          </a:prstGeom>
          <a:ln>
            <a:noFill/>
          </a:ln>
          <a:effectLst/>
        </p:spPr>
      </p:pic>
      <p:pic>
        <p:nvPicPr>
          <p:cNvPr id="29698" name="Picture 2" descr="http://www.fao.org/fileadmin/user_upload/AGRO_Noticias/img/1_Guatemala-katun-2032.png"/>
          <p:cNvPicPr>
            <a:picLocks noChangeAspect="1" noChangeArrowheads="1"/>
          </p:cNvPicPr>
          <p:nvPr/>
        </p:nvPicPr>
        <p:blipFill>
          <a:blip r:embed="rId3" cstate="email"/>
          <a:srcRect/>
          <a:stretch>
            <a:fillRect/>
          </a:stretch>
        </p:blipFill>
        <p:spPr bwMode="auto">
          <a:xfrm>
            <a:off x="6665226" y="5036418"/>
            <a:ext cx="2478774" cy="1821582"/>
          </a:xfrm>
          <a:prstGeom prst="rect">
            <a:avLst/>
          </a:prstGeom>
          <a:noFill/>
        </p:spPr>
      </p:pic>
    </p:spTree>
    <p:extLst>
      <p:ext uri="{BB962C8B-B14F-4D97-AF65-F5344CB8AC3E}">
        <p14:creationId xmlns:p14="http://schemas.microsoft.com/office/powerpoint/2010/main" val="1327045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lum bright="-20000" contrast="40000"/>
          </a:blip>
          <a:srcRect/>
          <a:stretch>
            <a:fillRect/>
          </a:stretch>
        </p:blipFill>
        <p:spPr bwMode="auto">
          <a:xfrm>
            <a:off x="1800695" y="9782"/>
            <a:ext cx="6659737" cy="6848218"/>
          </a:xfrm>
          <a:prstGeom prst="rect">
            <a:avLst/>
          </a:prstGeom>
          <a:noFill/>
          <a:ln w="9525">
            <a:noFill/>
            <a:miter lim="800000"/>
            <a:headEnd/>
            <a:tailEnd/>
          </a:ln>
        </p:spPr>
      </p:pic>
      <p:pic>
        <p:nvPicPr>
          <p:cNvPr id="5124" name="Picture 4" descr="https://encrypted-tbn3.gstatic.com/images?q=tbn:ANd9GcQ3cVKwZUFPZh9f6XGc4_9lTea6Ev4k5uvKK388WJO9F0wef1hQCQ"/>
          <p:cNvPicPr>
            <a:picLocks noChangeAspect="1" noChangeArrowheads="1"/>
          </p:cNvPicPr>
          <p:nvPr/>
        </p:nvPicPr>
        <p:blipFill>
          <a:blip r:embed="rId3" cstate="email"/>
          <a:srcRect/>
          <a:stretch>
            <a:fillRect/>
          </a:stretch>
        </p:blipFill>
        <p:spPr bwMode="auto">
          <a:xfrm>
            <a:off x="0" y="2348880"/>
            <a:ext cx="2020132" cy="1800200"/>
          </a:xfrm>
          <a:prstGeom prst="rect">
            <a:avLst/>
          </a:prstGeom>
          <a:noFill/>
        </p:spPr>
      </p:pic>
    </p:spTree>
    <p:extLst>
      <p:ext uri="{BB962C8B-B14F-4D97-AF65-F5344CB8AC3E}">
        <p14:creationId xmlns:p14="http://schemas.microsoft.com/office/powerpoint/2010/main" val="1241823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GT" sz="3200" dirty="0" smtClean="0"/>
              <a:t>Comisión de Desarrollo Rural de CONADUR (Comisión Nacional de la ECADERT), Nov./ 2015</a:t>
            </a:r>
            <a:endParaRPr lang="es-GT" sz="3200" dirty="0"/>
          </a:p>
        </p:txBody>
      </p:sp>
      <p:pic>
        <p:nvPicPr>
          <p:cNvPr id="17409" name="Picture 1" descr="J:\COMISION DE DESARROLLO RURAL INTEGRAL\IMG_8792.JPG"/>
          <p:cNvPicPr>
            <a:picLocks noChangeAspect="1" noChangeArrowheads="1"/>
          </p:cNvPicPr>
          <p:nvPr/>
        </p:nvPicPr>
        <p:blipFill>
          <a:blip r:embed="rId2" cstate="print"/>
          <a:srcRect/>
          <a:stretch>
            <a:fillRect/>
          </a:stretch>
        </p:blipFill>
        <p:spPr bwMode="auto">
          <a:xfrm>
            <a:off x="1043608" y="1605136"/>
            <a:ext cx="6948264" cy="4632176"/>
          </a:xfrm>
          <a:prstGeom prst="rect">
            <a:avLst/>
          </a:prstGeom>
          <a:noFill/>
        </p:spPr>
      </p:pic>
    </p:spTree>
    <p:extLst>
      <p:ext uri="{BB962C8B-B14F-4D97-AF65-F5344CB8AC3E}">
        <p14:creationId xmlns:p14="http://schemas.microsoft.com/office/powerpoint/2010/main" val="912072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3670935" y="8566785"/>
            <a:ext cx="408940" cy="299720"/>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a:effectLst/>
                <a:ea typeface="Calibri"/>
                <a:cs typeface="Times New Roman"/>
              </a:rPr>
              <a:t> </a:t>
            </a:r>
            <a:endParaRPr lang="es-AR" sz="1100">
              <a:effectLst/>
              <a:ea typeface="Calibri"/>
              <a:cs typeface="Times New Roman"/>
            </a:endParaRPr>
          </a:p>
        </p:txBody>
      </p:sp>
      <p:sp>
        <p:nvSpPr>
          <p:cNvPr id="5" name="Text Box 7"/>
          <p:cNvSpPr txBox="1"/>
          <p:nvPr/>
        </p:nvSpPr>
        <p:spPr>
          <a:xfrm flipV="1">
            <a:off x="3717290" y="16017240"/>
            <a:ext cx="408940" cy="21907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a:effectLst/>
                <a:ea typeface="Calibri"/>
                <a:cs typeface="Times New Roman"/>
              </a:rPr>
              <a:t> </a:t>
            </a:r>
            <a:endParaRPr lang="es-AR" sz="1100">
              <a:effectLst/>
              <a:ea typeface="Calibri"/>
              <a:cs typeface="Times New Roman"/>
            </a:endParaRPr>
          </a:p>
        </p:txBody>
      </p:sp>
      <p:pic>
        <p:nvPicPr>
          <p:cNvPr id="204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504" y="5085184"/>
            <a:ext cx="8640960" cy="14017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323528" y="636074"/>
            <a:ext cx="842493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257300" algn="l"/>
              </a:tabLst>
            </a:pPr>
            <a:r>
              <a:rPr kumimoji="0" lang="es-ES" sz="3200" b="1" i="0" u="none" strike="noStrike" cap="none" normalizeH="0" baseline="0" dirty="0" smtClean="0">
                <a:ln>
                  <a:noFill/>
                </a:ln>
                <a:solidFill>
                  <a:srgbClr val="1F497D"/>
                </a:solidFill>
                <a:effectLst/>
                <a:latin typeface="Unit-Regular"/>
                <a:ea typeface="MS Mincho" pitchFamily="49" charset="-128"/>
                <a:cs typeface="Times New Roman" pitchFamily="18" charset="0"/>
              </a:rPr>
              <a:t>El PLAN</a:t>
            </a:r>
            <a:r>
              <a:rPr kumimoji="0" lang="es-ES" sz="3200" b="1" i="0" u="none" strike="noStrike" cap="none" normalizeH="0" dirty="0" smtClean="0">
                <a:ln>
                  <a:noFill/>
                </a:ln>
                <a:solidFill>
                  <a:srgbClr val="1F497D"/>
                </a:solidFill>
                <a:effectLst/>
                <a:latin typeface="Unit-Regular"/>
                <a:ea typeface="MS Mincho" pitchFamily="49" charset="-128"/>
                <a:cs typeface="Times New Roman" pitchFamily="18" charset="0"/>
              </a:rPr>
              <a:t> PNDRI Y LA ALIANZA PARA LA PROSPERIDAD DEL TRIÁNGULO NORTE</a:t>
            </a:r>
          </a:p>
          <a:p>
            <a:pPr marL="0" marR="0" lvl="0" indent="0" algn="l" defTabSz="914400" rtl="0" eaLnBrk="1" fontAlgn="base" latinLnBrk="0" hangingPunct="1">
              <a:lnSpc>
                <a:spcPct val="100000"/>
              </a:lnSpc>
              <a:spcBef>
                <a:spcPct val="0"/>
              </a:spcBef>
              <a:spcAft>
                <a:spcPct val="0"/>
              </a:spcAft>
              <a:buClrTx/>
              <a:buSzTx/>
              <a:buFontTx/>
              <a:buNone/>
              <a:tabLst>
                <a:tab pos="1257300" algn="l"/>
              </a:tabLst>
            </a:pPr>
            <a:endParaRPr lang="es-ES" sz="3200" b="1" baseline="0" dirty="0">
              <a:solidFill>
                <a:srgbClr val="1F497D"/>
              </a:solidFill>
              <a:latin typeface="Unit-Regular"/>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Lst>
            </a:pPr>
            <a:r>
              <a:rPr kumimoji="0" lang="es-ES" sz="3200" b="1" i="0" u="none" strike="noStrike" cap="none" normalizeH="0" baseline="0" dirty="0" smtClean="0">
                <a:ln>
                  <a:noFill/>
                </a:ln>
                <a:solidFill>
                  <a:srgbClr val="1F497D"/>
                </a:solidFill>
                <a:effectLst/>
                <a:latin typeface="Unit-Regular"/>
                <a:ea typeface="MS Mincho" pitchFamily="49" charset="-128"/>
                <a:cs typeface="Times New Roman" pitchFamily="18" charset="0"/>
              </a:rPr>
              <a:t>Acciones estratégicas </a:t>
            </a:r>
            <a:endParaRPr kumimoji="0" lang="es-ES"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s-ES" sz="2400" b="1" i="0" u="none" strike="noStrike" cap="none" normalizeH="0" baseline="0" dirty="0" smtClean="0">
                <a:ln>
                  <a:noFill/>
                </a:ln>
                <a:solidFill>
                  <a:srgbClr val="1F497D"/>
                </a:solidFill>
                <a:effectLst/>
                <a:latin typeface="Unit-Regular"/>
                <a:ea typeface="MS Mincho" pitchFamily="49" charset="-128"/>
                <a:cs typeface="Times New Roman" pitchFamily="18" charset="0"/>
              </a:rPr>
              <a:t>Plan de la Alianza para </a:t>
            </a:r>
            <a:endParaRPr kumimoji="0" lang="es-ES"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s-ES" sz="2400" b="1" i="0" u="none" strike="noStrike" cap="none" normalizeH="0" baseline="0" dirty="0" smtClean="0">
                <a:ln>
                  <a:noFill/>
                </a:ln>
                <a:solidFill>
                  <a:srgbClr val="1F497D"/>
                </a:solidFill>
                <a:effectLst/>
                <a:latin typeface="Unit-Regular"/>
                <a:ea typeface="MS Mincho" pitchFamily="49" charset="-128"/>
                <a:cs typeface="Times New Roman" pitchFamily="18" charset="0"/>
              </a:rPr>
              <a:t>la Prosperidad del Triángulo Norte</a:t>
            </a:r>
            <a:endParaRPr kumimoji="0" lang="es-ES"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endParaRPr kumimoji="0" lang="es-ES" b="1" i="0" u="none" strike="noStrike" cap="none" normalizeH="0" baseline="0" dirty="0" smtClean="0">
              <a:ln>
                <a:noFill/>
              </a:ln>
              <a:solidFill>
                <a:srgbClr val="76923C"/>
              </a:solidFill>
              <a:effectLst/>
              <a:latin typeface="Unit-Regular"/>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s-ES" b="1" i="0" u="none" strike="noStrike" cap="none" normalizeH="0" baseline="0" dirty="0" smtClean="0">
                <a:ln>
                  <a:noFill/>
                </a:ln>
                <a:solidFill>
                  <a:srgbClr val="76923C"/>
                </a:solidFill>
                <a:effectLst/>
                <a:latin typeface="Unit-Regular"/>
                <a:ea typeface="MS Mincho" pitchFamily="49" charset="-128"/>
                <a:cs typeface="Times New Roman" pitchFamily="18" charset="0"/>
              </a:rPr>
              <a:t>Plan Guatemala </a:t>
            </a:r>
            <a:endParaRPr kumimoji="0" lang="es-ES"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endParaRPr kumimoji="0" lang="es-ES_tradnl" sz="1400" b="1" i="0" u="none" strike="noStrike" cap="none" normalizeH="0" baseline="0" dirty="0" smtClean="0">
              <a:ln>
                <a:noFill/>
              </a:ln>
              <a:solidFill>
                <a:srgbClr val="1F497D"/>
              </a:solidFill>
              <a:effectLst/>
              <a:latin typeface="Unit-Regular"/>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es-ES_tradnl" sz="1400" b="1" i="0" u="none" strike="noStrike" cap="none" normalizeH="0" baseline="0" dirty="0" smtClean="0">
                <a:ln>
                  <a:noFill/>
                </a:ln>
                <a:solidFill>
                  <a:srgbClr val="1F497D"/>
                </a:solidFill>
                <a:effectLst/>
                <a:latin typeface="Unit-Regular"/>
                <a:ea typeface="MS Mincho" pitchFamily="49" charset="-128"/>
                <a:cs typeface="Times New Roman" pitchFamily="18" charset="0"/>
              </a:rPr>
              <a:t>Documento de trabajo para discusi</a:t>
            </a:r>
            <a:r>
              <a:rPr kumimoji="0" lang="es-ES_tradnl" sz="1400" b="1" i="0" u="none" strike="noStrike" cap="none" normalizeH="0" baseline="0" dirty="0" smtClean="0">
                <a:ln>
                  <a:noFill/>
                </a:ln>
                <a:solidFill>
                  <a:srgbClr val="1F497D"/>
                </a:solidFill>
                <a:effectLst/>
                <a:latin typeface="Calibri"/>
                <a:ea typeface="MS Mincho" pitchFamily="49" charset="-128"/>
                <a:cs typeface="Times New Roman" pitchFamily="18" charset="0"/>
              </a:rPr>
              <a:t>ó</a:t>
            </a:r>
            <a:r>
              <a:rPr kumimoji="0" lang="es-ES_tradnl" sz="1400" b="1" i="0" u="none" strike="noStrike" cap="none" normalizeH="0" baseline="0" dirty="0" smtClean="0">
                <a:ln>
                  <a:noFill/>
                </a:ln>
                <a:solidFill>
                  <a:srgbClr val="1F497D"/>
                </a:solidFill>
                <a:effectLst/>
                <a:latin typeface="Unit-Regular"/>
                <a:ea typeface="MS Mincho" pitchFamily="49" charset="-128"/>
                <a:cs typeface="Times New Roman" pitchFamily="18" charset="0"/>
              </a:rPr>
              <a:t>n</a:t>
            </a:r>
            <a:endParaRPr lang="es-ES_tradnl" sz="1400" dirty="0">
              <a:solidFill>
                <a:srgbClr val="1F497D"/>
              </a:solidFill>
              <a:latin typeface="Unit-Regular"/>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endParaRPr lang="es-ES" sz="1400" dirty="0">
              <a:solidFill>
                <a:srgbClr val="1F497D"/>
              </a:solidFill>
              <a:latin typeface="Unit-Regular"/>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lang="es-ES" sz="1400" dirty="0" smtClean="0">
                <a:solidFill>
                  <a:srgbClr val="1F497D"/>
                </a:solidFill>
                <a:latin typeface="Unit-Regular"/>
                <a:ea typeface="MS Mincho" pitchFamily="49" charset="-128"/>
                <a:cs typeface="Times New Roman" pitchFamily="18" charset="0"/>
              </a:rPr>
              <a:t>Julio</a:t>
            </a:r>
            <a:r>
              <a:rPr kumimoji="0" lang="es-ES" sz="1400" b="0" i="0" u="none" strike="noStrike" cap="none" normalizeH="0" baseline="0" dirty="0" smtClean="0">
                <a:ln>
                  <a:noFill/>
                </a:ln>
                <a:solidFill>
                  <a:srgbClr val="1F497D"/>
                </a:solidFill>
                <a:effectLst/>
                <a:latin typeface="Unit-Regular"/>
                <a:ea typeface="MS Mincho" pitchFamily="49" charset="-128"/>
                <a:cs typeface="Times New Roman" pitchFamily="18" charset="0"/>
              </a:rPr>
              <a:t> de 2015</a:t>
            </a:r>
            <a:endParaRPr kumimoji="0" lang="es-ES"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1F497D"/>
                </a:solidFill>
                <a:effectLst/>
                <a:latin typeface="Unit-Regular"/>
                <a:ea typeface="MS Mincho" pitchFamily="49" charset="-128"/>
                <a:cs typeface="Times New Roman" pitchFamily="18" charset="0"/>
              </a:rPr>
              <a:t/>
            </a:r>
            <a:br>
              <a:rPr kumimoji="0" lang="es-ES" sz="1200" b="0" i="0" u="none" strike="noStrike" cap="none" normalizeH="0" baseline="0" smtClean="0">
                <a:ln>
                  <a:noFill/>
                </a:ln>
                <a:solidFill>
                  <a:srgbClr val="1F497D"/>
                </a:solidFill>
                <a:effectLst/>
                <a:latin typeface="Unit-Regular"/>
                <a:ea typeface="MS Mincho" pitchFamily="49" charset="-128"/>
                <a:cs typeface="Times New Roman" pitchFamily="18"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19780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La PNDRI </a:t>
            </a:r>
            <a:br>
              <a:rPr lang="es-ES_tradnl" dirty="0" smtClean="0"/>
            </a:br>
            <a:r>
              <a:rPr lang="es-ES_tradnl" dirty="0" smtClean="0"/>
              <a:t>en la </a:t>
            </a:r>
            <a:r>
              <a:rPr lang="es-ES_tradnl" dirty="0"/>
              <a:t>A</a:t>
            </a:r>
            <a:r>
              <a:rPr lang="es-ES_tradnl" dirty="0" smtClean="0"/>
              <a:t>lianza por la Prosperidad</a:t>
            </a:r>
            <a:endParaRPr lang="es-AR" dirty="0"/>
          </a:p>
        </p:txBody>
      </p:sp>
      <p:sp>
        <p:nvSpPr>
          <p:cNvPr id="3" name="2 Marcador de contenido"/>
          <p:cNvSpPr>
            <a:spLocks noGrp="1"/>
          </p:cNvSpPr>
          <p:nvPr>
            <p:ph idx="1"/>
          </p:nvPr>
        </p:nvSpPr>
        <p:spPr>
          <a:xfrm>
            <a:off x="179512" y="1844824"/>
            <a:ext cx="8640960" cy="4525963"/>
          </a:xfrm>
        </p:spPr>
        <p:txBody>
          <a:bodyPr>
            <a:noAutofit/>
          </a:bodyPr>
          <a:lstStyle/>
          <a:p>
            <a:pPr marL="0" indent="0" algn="just">
              <a:buNone/>
            </a:pPr>
            <a:r>
              <a:rPr lang="es-SV" dirty="0" smtClean="0"/>
              <a:t>GUATEMALA AFIRMA QUE LA PNDRI ES UNA DE LAS TRES PRINCIPALES INICIATIVAS QUE YA IMPULSA PARA ENFRENTAR LAS CAUSAS SISTÉMICAS DE LA MIGRACIÓN:</a:t>
            </a:r>
          </a:p>
          <a:p>
            <a:pPr marL="0" indent="0" algn="just">
              <a:buNone/>
            </a:pPr>
            <a:r>
              <a:rPr lang="es-SV" i="1" dirty="0" smtClean="0"/>
              <a:t>«En</a:t>
            </a:r>
            <a:r>
              <a:rPr lang="es-SV" i="1" dirty="0"/>
              <a:t> </a:t>
            </a:r>
            <a:r>
              <a:rPr lang="es-SV" b="1" i="1" dirty="0"/>
              <a:t>Guatemala</a:t>
            </a:r>
            <a:r>
              <a:rPr lang="es-SV" i="1" dirty="0"/>
              <a:t>, </a:t>
            </a:r>
            <a:r>
              <a:rPr lang="es-SV" i="1" dirty="0" smtClean="0"/>
              <a:t>… </a:t>
            </a:r>
            <a:r>
              <a:rPr lang="es-SV" i="1" dirty="0"/>
              <a:t>El </a:t>
            </a:r>
            <a:r>
              <a:rPr lang="es-SV" i="1" dirty="0" smtClean="0"/>
              <a:t>país está implementando </a:t>
            </a:r>
            <a:r>
              <a:rPr lang="es-SV" i="1" dirty="0"/>
              <a:t>la Política Nacional de </a:t>
            </a:r>
            <a:r>
              <a:rPr lang="es-SV" i="1" dirty="0" smtClean="0"/>
              <a:t>Desarrollo </a:t>
            </a:r>
            <a:r>
              <a:rPr lang="es-SV" i="1" dirty="0"/>
              <a:t>Rural Integral para brindar de alternativas sostenibles de desarrollo a la población que en condiciones de </a:t>
            </a:r>
            <a:r>
              <a:rPr lang="es-SV" i="1" dirty="0" smtClean="0"/>
              <a:t>subsistencia»</a:t>
            </a:r>
          </a:p>
          <a:p>
            <a:pPr marL="0" lvl="1" indent="0" algn="just">
              <a:spcBef>
                <a:spcPts val="600"/>
              </a:spcBef>
              <a:buClr>
                <a:schemeClr val="tx2"/>
              </a:buClr>
              <a:buSzPct val="73000"/>
              <a:buNone/>
            </a:pPr>
            <a:endParaRPr lang="es-AR" sz="3200" dirty="0">
              <a:solidFill>
                <a:schemeClr val="tx1"/>
              </a:solidFill>
            </a:endParaRPr>
          </a:p>
          <a:p>
            <a:pPr algn="just">
              <a:buNone/>
            </a:pPr>
            <a:endParaRPr lang="es-AR" sz="2200" dirty="0"/>
          </a:p>
        </p:txBody>
      </p:sp>
    </p:spTree>
    <p:extLst>
      <p:ext uri="{BB962C8B-B14F-4D97-AF65-F5344CB8AC3E}">
        <p14:creationId xmlns:p14="http://schemas.microsoft.com/office/powerpoint/2010/main" val="1141655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636912"/>
            <a:ext cx="8229600" cy="1143000"/>
          </a:xfrm>
        </p:spPr>
        <p:txBody>
          <a:bodyPr>
            <a:normAutofit fontScale="90000"/>
          </a:bodyPr>
          <a:lstStyle/>
          <a:p>
            <a:r>
              <a:rPr lang="es-GT" sz="6000" dirty="0" smtClean="0"/>
              <a:t>El gran reto: </a:t>
            </a:r>
            <a:r>
              <a:rPr lang="es-GT" sz="4900" dirty="0" smtClean="0"/>
              <a:t/>
            </a:r>
            <a:br>
              <a:rPr lang="es-GT" sz="4900" dirty="0" smtClean="0"/>
            </a:br>
            <a:r>
              <a:rPr lang="es-GT" dirty="0" smtClean="0"/>
              <a:t/>
            </a:r>
            <a:br>
              <a:rPr lang="es-GT" dirty="0" smtClean="0"/>
            </a:br>
            <a:r>
              <a:rPr lang="es-GT" sz="5300" dirty="0" smtClean="0"/>
              <a:t>la continuidad y desarrollo de la PNDRI, profundizando su ENFOQUE TERRITORIAL</a:t>
            </a:r>
            <a:endParaRPr lang="es-GT" sz="5300" dirty="0"/>
          </a:p>
        </p:txBody>
      </p:sp>
      <p:pic>
        <p:nvPicPr>
          <p:cNvPr id="3" name="Picture 3"/>
          <p:cNvPicPr>
            <a:picLocks noChangeAspect="1" noChangeArrowheads="1"/>
          </p:cNvPicPr>
          <p:nvPr/>
        </p:nvPicPr>
        <p:blipFill>
          <a:blip r:embed="rId2" cstate="email"/>
          <a:srcRect/>
          <a:stretch>
            <a:fillRect/>
          </a:stretch>
        </p:blipFill>
        <p:spPr bwMode="auto">
          <a:xfrm>
            <a:off x="0" y="0"/>
            <a:ext cx="1998655" cy="126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973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239000" cy="1143000"/>
          </a:xfrm>
        </p:spPr>
        <p:txBody>
          <a:bodyPr>
            <a:normAutofit/>
          </a:bodyPr>
          <a:lstStyle/>
          <a:p>
            <a:r>
              <a:rPr lang="es-ES_tradnl" sz="2800" dirty="0" smtClean="0"/>
              <a:t>antecedentes de la </a:t>
            </a:r>
            <a:r>
              <a:rPr lang="es-ES_tradnl" sz="2800" dirty="0" err="1" smtClean="0"/>
              <a:t>pndri</a:t>
            </a:r>
            <a:r>
              <a:rPr lang="es-ES_tradnl" sz="2800" dirty="0"/>
              <a:t> </a:t>
            </a:r>
            <a:r>
              <a:rPr lang="es-ES_tradnl" sz="2800" dirty="0" smtClean="0"/>
              <a:t>y su plan de implementación</a:t>
            </a:r>
            <a:endParaRPr lang="es-AR" sz="2800" dirty="0"/>
          </a:p>
        </p:txBody>
      </p:sp>
      <p:sp>
        <p:nvSpPr>
          <p:cNvPr id="3" name="2 Marcador de contenido"/>
          <p:cNvSpPr>
            <a:spLocks noGrp="1"/>
          </p:cNvSpPr>
          <p:nvPr>
            <p:ph idx="1"/>
          </p:nvPr>
        </p:nvSpPr>
        <p:spPr>
          <a:xfrm>
            <a:off x="467544" y="1628800"/>
            <a:ext cx="8136904" cy="4846320"/>
          </a:xfrm>
        </p:spPr>
        <p:txBody>
          <a:bodyPr>
            <a:noAutofit/>
          </a:bodyPr>
          <a:lstStyle/>
          <a:p>
            <a:pPr algn="just"/>
            <a:r>
              <a:rPr lang="es-ES_tradnl" sz="2600" b="1" dirty="0" smtClean="0"/>
              <a:t>1996:</a:t>
            </a:r>
            <a:r>
              <a:rPr lang="es-ES_tradnl" sz="2600" dirty="0" smtClean="0"/>
              <a:t> </a:t>
            </a:r>
            <a:r>
              <a:rPr lang="es-ES_tradnl" sz="2600" i="1" dirty="0" smtClean="0"/>
              <a:t>Acuerdo sobre Aspectos </a:t>
            </a:r>
            <a:r>
              <a:rPr lang="es-ES_tradnl" sz="2600" i="1" dirty="0"/>
              <a:t>S</a:t>
            </a:r>
            <a:r>
              <a:rPr lang="es-ES_tradnl" sz="2600" i="1" dirty="0" smtClean="0"/>
              <a:t>ocioeconómicos y Situación Agraria</a:t>
            </a:r>
            <a:r>
              <a:rPr lang="es-ES_tradnl" sz="2600" dirty="0" smtClean="0"/>
              <a:t>.</a:t>
            </a:r>
          </a:p>
          <a:p>
            <a:pPr algn="just"/>
            <a:r>
              <a:rPr lang="es-ES_tradnl" sz="2600" b="1" dirty="0" smtClean="0"/>
              <a:t>2002/2009:</a:t>
            </a:r>
            <a:r>
              <a:rPr lang="es-ES_tradnl" sz="2600" dirty="0" smtClean="0"/>
              <a:t> Proceso participativo, negociando con tres gobiernos diferentes y liderado, al principio, por SNU/OEA. Acuerdo final (2009), asumido por CONADUR: PNDRI (Acuerdo Gubernativo 196/2009);</a:t>
            </a:r>
          </a:p>
          <a:p>
            <a:pPr marL="357188" indent="0" algn="just">
              <a:buNone/>
            </a:pPr>
            <a:r>
              <a:rPr lang="es-ES_tradnl" sz="2600" dirty="0" smtClean="0"/>
              <a:t>También se consensuó una Iniciativa de Ley de DRI, pendiente de  aprobación en el legislativo (Iniciativa 4084).</a:t>
            </a:r>
          </a:p>
          <a:p>
            <a:pPr algn="just"/>
            <a:r>
              <a:rPr lang="es-ES_tradnl" sz="2600" b="1" dirty="0" smtClean="0"/>
              <a:t>2013:</a:t>
            </a:r>
            <a:r>
              <a:rPr lang="es-ES_tradnl" sz="2600" dirty="0" smtClean="0"/>
              <a:t> Se </a:t>
            </a:r>
            <a:r>
              <a:rPr lang="es-ES_tradnl" sz="2600" dirty="0"/>
              <a:t>aprueba el Plan PNDRI (</a:t>
            </a:r>
            <a:r>
              <a:rPr lang="es-ES_tradnl" sz="2600" dirty="0" smtClean="0"/>
              <a:t>Octubre) </a:t>
            </a:r>
            <a:r>
              <a:rPr lang="es-ES_tradnl" sz="2600" dirty="0"/>
              <a:t>y en </a:t>
            </a:r>
            <a:r>
              <a:rPr lang="es-ES_tradnl" sz="2600" dirty="0" smtClean="0"/>
              <a:t>noviembre </a:t>
            </a:r>
            <a:r>
              <a:rPr lang="es-ES_tradnl" sz="2600" dirty="0"/>
              <a:t>se inicia su </a:t>
            </a:r>
            <a:r>
              <a:rPr lang="es-ES_tradnl" sz="2600" dirty="0" smtClean="0"/>
              <a:t>ejecución. Acuerdo </a:t>
            </a:r>
            <a:r>
              <a:rPr lang="es-ES_tradnl" sz="2600" dirty="0"/>
              <a:t>Gubernativo </a:t>
            </a:r>
            <a:r>
              <a:rPr lang="es-ES_tradnl" sz="2600" dirty="0" smtClean="0"/>
              <a:t>262-2013, que crea el </a:t>
            </a:r>
            <a:r>
              <a:rPr lang="es-ES_tradnl" sz="2600" dirty="0"/>
              <a:t>Gabinete de </a:t>
            </a:r>
            <a:r>
              <a:rPr lang="es-ES_tradnl" sz="2600" dirty="0" smtClean="0"/>
              <a:t>DRI.</a:t>
            </a:r>
            <a:endParaRPr lang="es-AR" sz="2600" dirty="0"/>
          </a:p>
          <a:p>
            <a:pPr algn="just"/>
            <a:endParaRPr lang="es-AR" sz="2600" dirty="0"/>
          </a:p>
        </p:txBody>
      </p:sp>
      <p:sp>
        <p:nvSpPr>
          <p:cNvPr id="4" name="1 Título"/>
          <p:cNvSpPr txBox="1">
            <a:spLocks/>
          </p:cNvSpPr>
          <p:nvPr/>
        </p:nvSpPr>
        <p:spPr>
          <a:xfrm>
            <a:off x="251520" y="188640"/>
            <a:ext cx="8496944" cy="1224136"/>
          </a:xfrm>
          <a:prstGeom prst="rect">
            <a:avLst/>
          </a:prstGeom>
          <a:ln/>
        </p:spPr>
        <p:style>
          <a:lnRef idx="1">
            <a:schemeClr val="accent1"/>
          </a:lnRef>
          <a:fillRef idx="2">
            <a:schemeClr val="accent1"/>
          </a:fillRef>
          <a:effectRef idx="1">
            <a:schemeClr val="accent1"/>
          </a:effectRef>
          <a:fontRef idx="minor">
            <a:schemeClr val="dk1"/>
          </a:fontRef>
        </p:style>
        <p:txBody>
          <a:bodyPr vert="horz" lIns="45720" tIns="0" rIns="45720" bIns="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40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Contexto</a:t>
            </a:r>
            <a:r>
              <a:rPr kumimoji="0" lang="es-AR" sz="4000" b="1" i="0" u="none" strike="noStrike" kern="1200" cap="none" spc="0" normalizeH="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 Histórico de la PNDRI</a:t>
            </a:r>
            <a:endParaRPr kumimoji="0" lang="es-AR" sz="40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41034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3704" y="507769"/>
            <a:ext cx="7239000" cy="578464"/>
          </a:xfrm>
        </p:spPr>
        <p:txBody>
          <a:bodyPr>
            <a:noAutofit/>
          </a:bodyPr>
          <a:lstStyle/>
          <a:p>
            <a:pPr>
              <a:buNone/>
            </a:pPr>
            <a:r>
              <a:rPr lang="es-MX" sz="5000" dirty="0" smtClean="0">
                <a:latin typeface="Arial" pitchFamily="34" charset="0"/>
                <a:cs typeface="Arial" pitchFamily="34" charset="0"/>
              </a:rPr>
              <a:t>MUCHAS GRACIAS</a:t>
            </a:r>
            <a:endParaRPr lang="es-MX" sz="5000" dirty="0">
              <a:latin typeface="Arial" pitchFamily="34" charset="0"/>
              <a:cs typeface="Arial" pitchFamily="34" charset="0"/>
            </a:endParaRPr>
          </a:p>
        </p:txBody>
      </p:sp>
      <p:pic>
        <p:nvPicPr>
          <p:cNvPr id="1026" name="Picture 2"/>
          <p:cNvPicPr>
            <a:picLocks noChangeAspect="1" noChangeArrowheads="1"/>
          </p:cNvPicPr>
          <p:nvPr/>
        </p:nvPicPr>
        <p:blipFill>
          <a:blip r:embed="rId3" cstate="email"/>
          <a:srcRect/>
          <a:stretch>
            <a:fillRect/>
          </a:stretch>
        </p:blipFill>
        <p:spPr bwMode="auto">
          <a:xfrm rot="20446025">
            <a:off x="251520" y="2780928"/>
            <a:ext cx="3003794" cy="386308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rot="20805404">
            <a:off x="1509699" y="2119218"/>
            <a:ext cx="2938558" cy="3781606"/>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5" cstate="email"/>
          <a:srcRect/>
          <a:stretch>
            <a:fillRect/>
          </a:stretch>
        </p:blipFill>
        <p:spPr bwMode="auto">
          <a:xfrm>
            <a:off x="3063712" y="1844824"/>
            <a:ext cx="3020456" cy="3888432"/>
          </a:xfrm>
          <a:prstGeom prst="rect">
            <a:avLst/>
          </a:prstGeom>
          <a:noFill/>
          <a:ln w="9525">
            <a:noFill/>
            <a:miter lim="800000"/>
            <a:headEnd/>
            <a:tailEnd/>
          </a:ln>
        </p:spPr>
      </p:pic>
      <p:pic>
        <p:nvPicPr>
          <p:cNvPr id="1029" name="Picture 5"/>
          <p:cNvPicPr>
            <a:picLocks noChangeAspect="1" noChangeArrowheads="1"/>
          </p:cNvPicPr>
          <p:nvPr/>
        </p:nvPicPr>
        <p:blipFill>
          <a:blip r:embed="rId6" cstate="email"/>
          <a:srcRect/>
          <a:stretch>
            <a:fillRect/>
          </a:stretch>
        </p:blipFill>
        <p:spPr bwMode="auto">
          <a:xfrm rot="801183">
            <a:off x="4553293" y="2267164"/>
            <a:ext cx="2856982" cy="3816424"/>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7" cstate="email"/>
          <a:srcRect/>
          <a:stretch>
            <a:fillRect/>
          </a:stretch>
        </p:blipFill>
        <p:spPr bwMode="auto">
          <a:xfrm rot="1446491">
            <a:off x="5871533" y="3030475"/>
            <a:ext cx="3102270" cy="3852302"/>
          </a:xfrm>
          <a:prstGeom prst="rect">
            <a:avLst/>
          </a:prstGeom>
          <a:noFill/>
          <a:ln w="9525">
            <a:solidFill>
              <a:schemeClr val="tx1"/>
            </a:solidFill>
            <a:miter lim="800000"/>
            <a:headEnd/>
            <a:tailEnd/>
          </a:ln>
        </p:spPr>
      </p:pic>
      <p:pic>
        <p:nvPicPr>
          <p:cNvPr id="11" name="Picture 3"/>
          <p:cNvPicPr>
            <a:picLocks noChangeAspect="1" noChangeArrowheads="1"/>
          </p:cNvPicPr>
          <p:nvPr/>
        </p:nvPicPr>
        <p:blipFill>
          <a:blip r:embed="rId8" cstate="email"/>
          <a:srcRect/>
          <a:stretch>
            <a:fillRect/>
          </a:stretch>
        </p:blipFill>
        <p:spPr bwMode="auto">
          <a:xfrm>
            <a:off x="6502226" y="188640"/>
            <a:ext cx="2410796" cy="1440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73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12776"/>
            <a:ext cx="8712968" cy="5112568"/>
          </a:xfrm>
        </p:spPr>
        <p:txBody>
          <a:bodyPr>
            <a:noAutofit/>
          </a:bodyPr>
          <a:lstStyle/>
          <a:p>
            <a:pPr marL="0" lvl="0" indent="0" algn="just">
              <a:buNone/>
            </a:pPr>
            <a:r>
              <a:rPr lang="es-MX" sz="2800" dirty="0" smtClean="0"/>
              <a:t>Sin perjuicio </a:t>
            </a:r>
            <a:r>
              <a:rPr lang="es-MX" sz="2800" dirty="0"/>
              <a:t>de valorar este esfuerzo de construcción participativa de política pública, es fundamental señalar </a:t>
            </a:r>
            <a:r>
              <a:rPr lang="es-MX" sz="2800" b="1" dirty="0">
                <a:solidFill>
                  <a:srgbClr val="FF0000"/>
                </a:solidFill>
              </a:rPr>
              <a:t>la ausencia de dos actores fundamentales</a:t>
            </a:r>
            <a:r>
              <a:rPr lang="es-MX" sz="2800" dirty="0"/>
              <a:t>, que se autoexcluyeron del proceso, principalmente en su etapa final y definitoria, cuales son: </a:t>
            </a:r>
            <a:r>
              <a:rPr lang="es-MX" sz="2800" dirty="0">
                <a:solidFill>
                  <a:srgbClr val="FF0000"/>
                </a:solidFill>
              </a:rPr>
              <a:t>los partidos políticos</a:t>
            </a:r>
            <a:r>
              <a:rPr lang="es-MX" sz="2800" dirty="0"/>
              <a:t> –salvo algunas pocas participaciones- y </a:t>
            </a:r>
            <a:r>
              <a:rPr lang="es-MX" sz="2800" dirty="0">
                <a:solidFill>
                  <a:srgbClr val="FF0000"/>
                </a:solidFill>
              </a:rPr>
              <a:t>los sectores empresariales</a:t>
            </a:r>
            <a:r>
              <a:rPr lang="es-MX" sz="2800" dirty="0"/>
              <a:t>. Especial mención merecen estos últimos por su actitud permanente de resistencia a aceptar la política, principalmente por su negativa a incluir la necesidad de transformar la estructura agraria como un elemento sectorial esencial en la PNDRI. </a:t>
            </a:r>
            <a:endParaRPr lang="es-GT" sz="2800" dirty="0"/>
          </a:p>
          <a:p>
            <a:pPr algn="just"/>
            <a:endParaRPr lang="es-GT" sz="2400" dirty="0"/>
          </a:p>
        </p:txBody>
      </p:sp>
      <p:sp>
        <p:nvSpPr>
          <p:cNvPr id="4" name="1 Título"/>
          <p:cNvSpPr txBox="1">
            <a:spLocks noGrp="1"/>
          </p:cNvSpPr>
          <p:nvPr>
            <p:ph type="title"/>
          </p:nvPr>
        </p:nvSpPr>
        <p:spPr>
          <a:xfrm>
            <a:off x="611560" y="404664"/>
            <a:ext cx="8075240" cy="864096"/>
          </a:xfrm>
          <a:prstGeom prst="rect">
            <a:avLst/>
          </a:prstGeom>
          <a:ln/>
        </p:spPr>
        <p:style>
          <a:lnRef idx="1">
            <a:schemeClr val="accent1"/>
          </a:lnRef>
          <a:fillRef idx="2">
            <a:schemeClr val="accent1"/>
          </a:fillRef>
          <a:effectRef idx="1">
            <a:schemeClr val="accent1"/>
          </a:effectRef>
          <a:fontRef idx="minor">
            <a:schemeClr val="dk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8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Debilidades políticas del Acuerdo</a:t>
            </a:r>
          </a:p>
        </p:txBody>
      </p:sp>
    </p:spTree>
    <p:extLst>
      <p:ext uri="{BB962C8B-B14F-4D97-AF65-F5344CB8AC3E}">
        <p14:creationId xmlns:p14="http://schemas.microsoft.com/office/powerpoint/2010/main" val="3324921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179512" y="1412776"/>
            <a:ext cx="8640960" cy="5184576"/>
          </a:xfrm>
        </p:spPr>
        <p:txBody>
          <a:bodyPr>
            <a:noAutofit/>
          </a:bodyPr>
          <a:lstStyle/>
          <a:p>
            <a:pPr marL="228600" lvl="2" algn="just">
              <a:buFont typeface="Wingdings" pitchFamily="2" charset="2"/>
              <a:buChar char="Ø"/>
            </a:pPr>
            <a:r>
              <a:rPr lang="es-ES_tradnl" b="1" dirty="0" smtClean="0"/>
              <a:t>Desarrollo </a:t>
            </a:r>
            <a:r>
              <a:rPr lang="es-ES_tradnl" b="1" dirty="0"/>
              <a:t>Rural Integral = </a:t>
            </a:r>
            <a:r>
              <a:rPr lang="es-ES_tradnl" dirty="0"/>
              <a:t>Desarrollo Humano de quienes habitan en los territorios </a:t>
            </a:r>
            <a:r>
              <a:rPr lang="es-ES_tradnl" dirty="0" smtClean="0"/>
              <a:t>rurales (enfoque de derechos).</a:t>
            </a:r>
          </a:p>
          <a:p>
            <a:pPr marL="228600" lvl="2" algn="just">
              <a:buFont typeface="Wingdings" pitchFamily="2" charset="2"/>
              <a:buChar char="Ø"/>
            </a:pPr>
            <a:r>
              <a:rPr lang="es-ES_tradnl" b="1" dirty="0" smtClean="0"/>
              <a:t>Enfoque </a:t>
            </a:r>
            <a:r>
              <a:rPr lang="es-ES_tradnl" b="1" dirty="0"/>
              <a:t>Territorial del Desarrollo Rural Integral: Territorio: </a:t>
            </a:r>
            <a:r>
              <a:rPr lang="es-ES_tradnl" dirty="0"/>
              <a:t>espacio de vida socialmente construido.</a:t>
            </a:r>
            <a:endParaRPr lang="es-ES_tradnl" b="1" dirty="0"/>
          </a:p>
          <a:p>
            <a:pPr marL="228600" lvl="2" algn="just">
              <a:buFont typeface="Wingdings" pitchFamily="2" charset="2"/>
              <a:buChar char="Ø"/>
            </a:pPr>
            <a:r>
              <a:rPr lang="es-ES_tradnl" b="1" dirty="0" smtClean="0"/>
              <a:t>Carácter multidimensional e intersectorial.</a:t>
            </a:r>
          </a:p>
          <a:p>
            <a:pPr marL="228600" lvl="2" algn="just">
              <a:buFont typeface="Wingdings" pitchFamily="2" charset="2"/>
              <a:buChar char="Ø"/>
            </a:pPr>
            <a:r>
              <a:rPr lang="es-ES_tradnl" b="1" dirty="0" smtClean="0"/>
              <a:t>Definición </a:t>
            </a:r>
            <a:r>
              <a:rPr lang="es-ES_tradnl" b="1" dirty="0"/>
              <a:t>de un SUJETO </a:t>
            </a:r>
            <a:r>
              <a:rPr lang="es-ES_tradnl" b="1" dirty="0" smtClean="0"/>
              <a:t>PRIORIZADO </a:t>
            </a:r>
            <a:r>
              <a:rPr lang="es-ES_tradnl" dirty="0" smtClean="0"/>
              <a:t>(«</a:t>
            </a:r>
            <a:r>
              <a:rPr lang="es-ES_tradnl" i="1" dirty="0" smtClean="0"/>
              <a:t>La población rural en situación de pobreza y pobreza extrema, con especial atención a los pueblos indígenas y campesinos con tierras insuficientes, improductivas o sin tierra, mujeres indígenas y campesinas, asalariados permanentes o temporales, artesanos, pequeños productores rurales, micro y pequeños empresarios rurales»</a:t>
            </a:r>
            <a:r>
              <a:rPr lang="es-ES_tradnl" dirty="0" smtClean="0"/>
              <a:t>).</a:t>
            </a:r>
          </a:p>
          <a:p>
            <a:pPr marL="228600" lvl="2" algn="just">
              <a:buFont typeface="Wingdings" pitchFamily="2" charset="2"/>
              <a:buChar char="Ø"/>
            </a:pPr>
            <a:r>
              <a:rPr lang="es-ES_tradnl" b="1" dirty="0" smtClean="0"/>
              <a:t>Rol promotor del Estado.</a:t>
            </a:r>
          </a:p>
        </p:txBody>
      </p:sp>
      <p:sp>
        <p:nvSpPr>
          <p:cNvPr id="4" name="1 Título"/>
          <p:cNvSpPr txBox="1">
            <a:spLocks/>
          </p:cNvSpPr>
          <p:nvPr/>
        </p:nvSpPr>
        <p:spPr>
          <a:xfrm>
            <a:off x="467544" y="188640"/>
            <a:ext cx="8280920" cy="986368"/>
          </a:xfrm>
          <a:prstGeom prst="rect">
            <a:avLst/>
          </a:prstGeom>
          <a:ln/>
        </p:spPr>
        <p:style>
          <a:lnRef idx="1">
            <a:schemeClr val="accent1"/>
          </a:lnRef>
          <a:fillRef idx="2">
            <a:schemeClr val="accent1"/>
          </a:fillRef>
          <a:effectRef idx="1">
            <a:schemeClr val="accent1"/>
          </a:effectRef>
          <a:fontRef idx="minor">
            <a:schemeClr val="dk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AR" sz="27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LOS ELEMENTOS ESENCIALES DE LA PNDRI</a:t>
            </a:r>
            <a:endParaRPr kumimoji="0" lang="es-AR" sz="3200" b="1" i="0" u="none" strike="noStrike" kern="1200" cap="none" spc="0" normalizeH="0" baseline="0" noProof="0" dirty="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21018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95536" y="1844824"/>
            <a:ext cx="7920880" cy="4248472"/>
          </a:xfrm>
        </p:spPr>
        <p:txBody>
          <a:bodyPr>
            <a:normAutofit/>
          </a:bodyPr>
          <a:lstStyle/>
          <a:p>
            <a:pPr algn="just">
              <a:buBlip>
                <a:blip r:embed="rId2"/>
              </a:buBlip>
            </a:pPr>
            <a:r>
              <a:rPr lang="es-GT" sz="2500" dirty="0" smtClean="0">
                <a:latin typeface="Arial" pitchFamily="34" charset="0"/>
                <a:cs typeface="Arial" pitchFamily="34" charset="0"/>
              </a:rPr>
              <a:t>ECADERT (Acuerdo de los 8 Presidentes del SICA, en Julio de 2010) en Guatemala se llama PNDRI. Reconocimiento por parte  de la institucionalidad de ECADERT de los avances logrados.</a:t>
            </a:r>
          </a:p>
          <a:p>
            <a:pPr algn="just">
              <a:buNone/>
            </a:pPr>
            <a:endParaRPr lang="es-GT" dirty="0" smtClean="0">
              <a:latin typeface="Arial" pitchFamily="34" charset="0"/>
              <a:cs typeface="Arial" pitchFamily="34" charset="0"/>
            </a:endParaRPr>
          </a:p>
          <a:p>
            <a:pPr algn="just">
              <a:buNone/>
            </a:pPr>
            <a:endParaRPr lang="en-US" dirty="0">
              <a:latin typeface="Arial" pitchFamily="34" charset="0"/>
              <a:cs typeface="Arial" pitchFamily="34" charset="0"/>
            </a:endParaRPr>
          </a:p>
        </p:txBody>
      </p:sp>
      <p:sp>
        <p:nvSpPr>
          <p:cNvPr id="3" name="2 Título"/>
          <p:cNvSpPr>
            <a:spLocks noGrp="1"/>
          </p:cNvSpPr>
          <p:nvPr>
            <p:ph type="title"/>
          </p:nvPr>
        </p:nvSpPr>
        <p:spPr>
          <a:xfrm>
            <a:off x="323528" y="188640"/>
            <a:ext cx="8496944" cy="1552168"/>
          </a:xfrm>
          <a:ln/>
        </p:spPr>
        <p:style>
          <a:lnRef idx="1">
            <a:schemeClr val="accent1"/>
          </a:lnRef>
          <a:fillRef idx="2">
            <a:schemeClr val="accent1"/>
          </a:fillRef>
          <a:effectRef idx="1">
            <a:schemeClr val="accent1"/>
          </a:effectRef>
          <a:fontRef idx="minor">
            <a:schemeClr val="dk1"/>
          </a:fontRef>
        </p:style>
        <p:txBody>
          <a:bodyPr vert="horz" lIns="45720" tIns="0" rIns="45720" bIns="0" anchor="ctr" anchorCtr="0">
            <a:noAutofit/>
          </a:bodyPr>
          <a:lstStyle/>
          <a:p>
            <a:pPr algn="ctr">
              <a:defRPr/>
            </a:pPr>
            <a:r>
              <a:rPr lang="en-US" sz="28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La PNDRI, expresión nacional de la ECADERT (Estrategia </a:t>
            </a:r>
            <a:r>
              <a:rPr lang="en-US" sz="28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C</a:t>
            </a:r>
            <a:r>
              <a:rPr lang="en-US" sz="28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entromericana de </a:t>
            </a:r>
            <a:r>
              <a:rPr lang="en-US" sz="28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D</a:t>
            </a:r>
            <a:r>
              <a:rPr lang="en-US" sz="28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esarrollo Rural</a:t>
            </a:r>
            <a:br>
              <a:rPr lang="en-US" sz="28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br>
            <a:r>
              <a:rPr lang="en-US" sz="28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T</a:t>
            </a:r>
            <a:r>
              <a:rPr lang="en-US" sz="28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erritorial)</a:t>
            </a:r>
            <a:endParaRPr lang="en-US" sz="28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endParaRPr>
          </a:p>
        </p:txBody>
      </p:sp>
      <p:sp>
        <p:nvSpPr>
          <p:cNvPr id="8" name="7 CuadroTexto"/>
          <p:cNvSpPr txBox="1"/>
          <p:nvPr/>
        </p:nvSpPr>
        <p:spPr>
          <a:xfrm>
            <a:off x="2157943" y="3489389"/>
            <a:ext cx="6768752" cy="33239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GT" sz="1500" dirty="0" smtClean="0">
                <a:latin typeface="Arial" pitchFamily="34" charset="0"/>
                <a:cs typeface="Arial" pitchFamily="34" charset="0"/>
              </a:rPr>
              <a:t>“Acuerdo 3. Respaldar el proceso de elaboración del plan para implementar la Política Nacional de Desarrollo Rural Integral (PNDRI) así como la decisión Presidencial de instaurar el Gabinete de Desarrollo Rural, integrado por 10 Ministros y 3 Secretarios de Estado, presidido por el Presidente de la República, el cual es correspondiente con el marco establecido con la ECADERT.  En este sentido, exhortar al Gobierno de Guatemala y a los actores sociales y económicos a continuar con este proceso, cuyo resultado beneficiará a los pobres y excluidos que son la mayoría de los habitantes de los territorios rurales de Guatemala.”</a:t>
            </a:r>
          </a:p>
          <a:p>
            <a:pPr algn="just"/>
            <a:endParaRPr lang="es-GT" sz="1500" dirty="0" smtClean="0">
              <a:latin typeface="Arial" pitchFamily="34" charset="0"/>
              <a:cs typeface="Arial" pitchFamily="34" charset="0"/>
            </a:endParaRPr>
          </a:p>
          <a:p>
            <a:pPr algn="r"/>
            <a:r>
              <a:rPr lang="es-GT" sz="1500" dirty="0" smtClean="0">
                <a:latin typeface="Arial" pitchFamily="34" charset="0"/>
                <a:cs typeface="Arial" pitchFamily="34" charset="0"/>
              </a:rPr>
              <a:t>Consejo Agropecuario Centroamericano</a:t>
            </a:r>
          </a:p>
          <a:p>
            <a:pPr algn="r"/>
            <a:r>
              <a:rPr lang="es-GT" sz="1500" dirty="0" smtClean="0">
                <a:latin typeface="Arial" pitchFamily="34" charset="0"/>
                <a:cs typeface="Arial" pitchFamily="34" charset="0"/>
              </a:rPr>
              <a:t>I Reunión del Grupo Técnico de Desarrollo Rural Territorial</a:t>
            </a:r>
          </a:p>
          <a:p>
            <a:pPr algn="r"/>
            <a:r>
              <a:rPr lang="es-GT" sz="1500" dirty="0" smtClean="0">
                <a:latin typeface="Arial" pitchFamily="34" charset="0"/>
                <a:cs typeface="Arial" pitchFamily="34" charset="0"/>
              </a:rPr>
              <a:t>Ciudad de Panamá, Panamá</a:t>
            </a:r>
          </a:p>
          <a:p>
            <a:pPr algn="r"/>
            <a:r>
              <a:rPr lang="es-GT" sz="1500" dirty="0" smtClean="0">
                <a:latin typeface="Arial" pitchFamily="34" charset="0"/>
                <a:cs typeface="Arial" pitchFamily="34" charset="0"/>
              </a:rPr>
              <a:t>5 y 6 de septiembre de 2013.</a:t>
            </a:r>
            <a:endParaRPr lang="es-ES" sz="1500" dirty="0">
              <a:latin typeface="Arial" pitchFamily="34" charset="0"/>
              <a:cs typeface="Arial" pitchFamily="34" charset="0"/>
            </a:endParaRPr>
          </a:p>
        </p:txBody>
      </p:sp>
      <p:pic>
        <p:nvPicPr>
          <p:cNvPr id="13314" name="Picture 2" descr="http://revistaproagro.com/wp-content/uploads/2012/10/ECADERT_logo.jpg"/>
          <p:cNvPicPr>
            <a:picLocks noChangeAspect="1" noChangeArrowheads="1"/>
          </p:cNvPicPr>
          <p:nvPr/>
        </p:nvPicPr>
        <p:blipFill>
          <a:blip r:embed="rId3" cstate="email"/>
          <a:srcRect/>
          <a:stretch>
            <a:fillRect/>
          </a:stretch>
        </p:blipFill>
        <p:spPr bwMode="auto">
          <a:xfrm>
            <a:off x="107504" y="4005064"/>
            <a:ext cx="1993313" cy="2088232"/>
          </a:xfrm>
          <a:prstGeom prst="rect">
            <a:avLst/>
          </a:prstGeom>
          <a:noFill/>
        </p:spPr>
      </p:pic>
    </p:spTree>
    <p:extLst>
      <p:ext uri="{BB962C8B-B14F-4D97-AF65-F5344CB8AC3E}">
        <p14:creationId xmlns:p14="http://schemas.microsoft.com/office/powerpoint/2010/main" val="3674485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9286" y="476672"/>
            <a:ext cx="7239000" cy="578464"/>
          </a:xfrm>
        </p:spPr>
        <p:txBody>
          <a:bodyPr>
            <a:noAutofit/>
          </a:bodyPr>
          <a:lstStyle/>
          <a:p>
            <a:pPr algn="ctr">
              <a:buNone/>
            </a:pPr>
            <a:r>
              <a:rPr lang="es-MX" sz="3600" dirty="0" smtClean="0">
                <a:latin typeface="Arial" pitchFamily="34" charset="0"/>
                <a:cs typeface="Arial" pitchFamily="34" charset="0"/>
              </a:rPr>
              <a:t>Plan para implementar la PNDRI, Octubre de 2013</a:t>
            </a:r>
            <a:endParaRPr lang="es-MX" sz="36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51520" y="2734272"/>
            <a:ext cx="3003794" cy="386308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547664" y="2383698"/>
            <a:ext cx="2938558" cy="3781606"/>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994363" y="2852936"/>
            <a:ext cx="2856982" cy="3816424"/>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16016" y="2347820"/>
            <a:ext cx="3102270" cy="3852302"/>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2830427" y="2060848"/>
            <a:ext cx="3128636" cy="4065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2949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pPr algn="just"/>
            <a:r>
              <a:rPr lang="es-MX" b="1" dirty="0">
                <a:solidFill>
                  <a:srgbClr val="002060"/>
                </a:solidFill>
                <a:latin typeface="Arial" pitchFamily="34" charset="0"/>
                <a:cs typeface="Arial" pitchFamily="34" charset="0"/>
              </a:rPr>
              <a:t>Identificar los territorios priorizados</a:t>
            </a:r>
            <a:r>
              <a:rPr lang="es-MX" dirty="0">
                <a:solidFill>
                  <a:srgbClr val="002060"/>
                </a:solidFill>
                <a:latin typeface="Arial" pitchFamily="34" charset="0"/>
                <a:cs typeface="Arial" pitchFamily="34" charset="0"/>
              </a:rPr>
              <a:t>. </a:t>
            </a:r>
          </a:p>
          <a:p>
            <a:pPr marL="0" indent="0" algn="just">
              <a:buNone/>
            </a:pPr>
            <a:endParaRPr lang="es-MX" dirty="0">
              <a:solidFill>
                <a:srgbClr val="002060"/>
              </a:solidFill>
              <a:latin typeface="Arial" pitchFamily="34" charset="0"/>
              <a:cs typeface="Arial" pitchFamily="34" charset="0"/>
            </a:endParaRPr>
          </a:p>
          <a:p>
            <a:pPr algn="just"/>
            <a:r>
              <a:rPr lang="es-MX" b="1" dirty="0">
                <a:solidFill>
                  <a:srgbClr val="002060"/>
                </a:solidFill>
                <a:latin typeface="Arial" pitchFamily="34" charset="0"/>
                <a:cs typeface="Arial" pitchFamily="34" charset="0"/>
              </a:rPr>
              <a:t>Definir las intervenciones: Caminos del Desarrollo Rural</a:t>
            </a:r>
          </a:p>
          <a:p>
            <a:pPr marL="0" indent="0" algn="just">
              <a:buNone/>
            </a:pPr>
            <a:endParaRPr lang="es-MX" dirty="0">
              <a:solidFill>
                <a:srgbClr val="002060"/>
              </a:solidFill>
              <a:latin typeface="Arial" pitchFamily="34" charset="0"/>
              <a:cs typeface="Arial" pitchFamily="34" charset="0"/>
            </a:endParaRPr>
          </a:p>
          <a:p>
            <a:pPr algn="just"/>
            <a:r>
              <a:rPr lang="es-MX" b="1" dirty="0">
                <a:solidFill>
                  <a:srgbClr val="002060"/>
                </a:solidFill>
                <a:latin typeface="Arial" pitchFamily="34" charset="0"/>
                <a:cs typeface="Arial" pitchFamily="34" charset="0"/>
              </a:rPr>
              <a:t>Definir un Modelo de Gestión</a:t>
            </a:r>
            <a:r>
              <a:rPr lang="es-MX" dirty="0">
                <a:solidFill>
                  <a:srgbClr val="002060"/>
                </a:solidFill>
                <a:latin typeface="Arial" pitchFamily="34" charset="0"/>
                <a:cs typeface="Arial" pitchFamily="34" charset="0"/>
              </a:rPr>
              <a:t>:  </a:t>
            </a:r>
            <a:r>
              <a:rPr lang="es-MX" b="1" dirty="0">
                <a:solidFill>
                  <a:srgbClr val="002060"/>
                </a:solidFill>
                <a:latin typeface="Arial" pitchFamily="34" charset="0"/>
                <a:cs typeface="Arial" pitchFamily="34" charset="0"/>
              </a:rPr>
              <a:t>ESTRATÉGICO y TERRITORIAL</a:t>
            </a:r>
            <a:r>
              <a:rPr lang="es-MX" dirty="0">
                <a:solidFill>
                  <a:srgbClr val="002060"/>
                </a:solidFill>
                <a:latin typeface="Arial" pitchFamily="34" charset="0"/>
                <a:cs typeface="Arial" pitchFamily="34" charset="0"/>
              </a:rPr>
              <a:t>.</a:t>
            </a:r>
          </a:p>
          <a:p>
            <a:endParaRPr lang="es-GT" dirty="0"/>
          </a:p>
        </p:txBody>
      </p:sp>
      <p:sp>
        <p:nvSpPr>
          <p:cNvPr id="6" name="1 Título"/>
          <p:cNvSpPr txBox="1">
            <a:spLocks noGrp="1"/>
          </p:cNvSpPr>
          <p:nvPr>
            <p:ph type="title"/>
          </p:nvPr>
        </p:nvSpPr>
        <p:spPr>
          <a:xfrm>
            <a:off x="457200" y="274638"/>
            <a:ext cx="7787208" cy="7780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7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UN PLAN PARA IMPLEMENTAR LA PNDRI</a:t>
            </a:r>
            <a:br>
              <a:rPr kumimoji="0" lang="es-ES_tradnl" sz="27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br>
            <a:r>
              <a:rPr kumimoji="0" lang="es-ES_tradnl" sz="2700" b="1" i="0" u="none" strike="noStrike" kern="1200" cap="none" spc="0" normalizeH="0" baseline="0" noProof="0" dirty="0" smtClean="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rPr>
              <a:t>DECISIONES FUNDAMENTALES</a:t>
            </a:r>
            <a:endParaRPr kumimoji="0" lang="es-AR" sz="2700" b="1" i="0" u="none" strike="noStrike" kern="1200" cap="none" spc="0" normalizeH="0" baseline="0" noProof="0" dirty="0">
              <a:ln w="50800">
                <a:noFill/>
              </a:ln>
              <a:solidFill>
                <a:schemeClr val="tx2"/>
              </a:solidFill>
              <a:effectLst>
                <a:outerShdw blurRad="50800" dist="38100" dir="8100000" algn="tr" rotWithShape="0">
                  <a:prstClr val="black">
                    <a:alpha val="40000"/>
                  </a:prst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771235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780928"/>
            <a:ext cx="8136904" cy="1143000"/>
          </a:xfrm>
        </p:spPr>
        <p:txBody>
          <a:bodyPr>
            <a:normAutofit fontScale="90000"/>
          </a:bodyPr>
          <a:lstStyle/>
          <a:p>
            <a:r>
              <a:rPr lang="es-ES_tradnl" dirty="0" smtClean="0"/>
              <a:t>Territorios donde se inicia el proceso de implementación de la PNDRI, a noviembre de 2015</a:t>
            </a:r>
            <a:endParaRPr lang="es-AR" dirty="0"/>
          </a:p>
        </p:txBody>
      </p:sp>
      <p:pic>
        <p:nvPicPr>
          <p:cNvPr id="3" name="Picture 3"/>
          <p:cNvPicPr>
            <a:picLocks noChangeAspect="1" noChangeArrowheads="1"/>
          </p:cNvPicPr>
          <p:nvPr/>
        </p:nvPicPr>
        <p:blipFill>
          <a:blip r:embed="rId2" cstate="email"/>
          <a:srcRect/>
          <a:stretch>
            <a:fillRect/>
          </a:stretch>
        </p:blipFill>
        <p:spPr bwMode="auto">
          <a:xfrm>
            <a:off x="0" y="0"/>
            <a:ext cx="1998655" cy="126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656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2282</TotalTime>
  <Words>883</Words>
  <Application>Microsoft Office PowerPoint</Application>
  <PresentationFormat>Presentación en pantalla (4:3)</PresentationFormat>
  <Paragraphs>103</Paragraphs>
  <Slides>30</Slides>
  <Notes>8</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El proceso de formulación e implementación de la Política Nacional de Desarrollo Rural,PNDRI, en Guatemala </vt:lpstr>
      <vt:lpstr> DESARROLLO RURAL, UNA NECESIDAD NACIONAL  * Indicadores de «cumplimiento» de los ODM con meta: 63% incumplidos, principalmente los relacionados con el área rural y la población indígena. * Indicadores de pobreza (ENCOVI, 2014):</vt:lpstr>
      <vt:lpstr>antecedentes de la pndri y su plan de implementación</vt:lpstr>
      <vt:lpstr>Debilidades políticas del Acuerdo</vt:lpstr>
      <vt:lpstr>Presentación de PowerPoint</vt:lpstr>
      <vt:lpstr>La PNDRI, expresión nacional de la ECADERT (Estrategia Centromericana de Desarrollo Rural Territorial)</vt:lpstr>
      <vt:lpstr>Presentación de PowerPoint</vt:lpstr>
      <vt:lpstr>UN PLAN PARA IMPLEMENTAR LA PNDRI DECISIONES FUNDAMENTALES</vt:lpstr>
      <vt:lpstr>Territorios donde se inicia el proceso de implementación de la PNDRI, a noviembre de 2015</vt:lpstr>
      <vt:lpstr>Presentación de PowerPoint</vt:lpstr>
      <vt:lpstr>Contenido con que se inicia el proceso de implementación de la PNDRI</vt:lpstr>
      <vt:lpstr>LOS CAMINOS DEL DESARROLLO RURAL INTEGRAL</vt:lpstr>
      <vt:lpstr>Presentación de PowerPoint</vt:lpstr>
      <vt:lpstr>Presentación de PowerPoint</vt:lpstr>
      <vt:lpstr>El modelo de gestión  (estratégico y territorial)  para impulsar la implementación de la PNDRI</vt:lpstr>
      <vt:lpstr>Presentación de PowerPoint</vt:lpstr>
      <vt:lpstr>Gabinete Presidencial de DRI</vt:lpstr>
      <vt:lpstr>Presentación de PowerPoint</vt:lpstr>
      <vt:lpstr>«TERRITORIALIZAR»  EL PLAN PNDRI</vt:lpstr>
      <vt:lpstr>La decisión de incorporarse a la PNDRI la toman los Territorios (Mancomunidades y otros)</vt:lpstr>
      <vt:lpstr>Presentación de PowerPoint</vt:lpstr>
      <vt:lpstr>El empoderamiento del Sujeto Priorizado en los Territorios  </vt:lpstr>
      <vt:lpstr>Presentación de PowerPoint</vt:lpstr>
      <vt:lpstr>EL DESARROLLO RURAL INTEGRAL Y LA PNDRI EN EL PND -K’ATUN- (Plan Nacional de Desarrollo al 2032)</vt:lpstr>
      <vt:lpstr>Presentación de PowerPoint</vt:lpstr>
      <vt:lpstr>Comisión de Desarrollo Rural de CONADUR (Comisión Nacional de la ECADERT), Nov./ 2015</vt:lpstr>
      <vt:lpstr>Presentación de PowerPoint</vt:lpstr>
      <vt:lpstr>La PNDRI  en la Alianza por la Prosperidad</vt:lpstr>
      <vt:lpstr>El gran reto:   la continuidad y desarrollo de la PNDRI, profundizando su ENFOQUE TERRITORIAL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proceso de formulación e implementación de la PNDRI Análisis Crítico</dc:title>
  <dc:creator>Adrián Zapata</dc:creator>
  <cp:lastModifiedBy>Adrián Zapata</cp:lastModifiedBy>
  <cp:revision>76</cp:revision>
  <dcterms:created xsi:type="dcterms:W3CDTF">2015-11-22T15:33:35Z</dcterms:created>
  <dcterms:modified xsi:type="dcterms:W3CDTF">2016-05-16T23:13:59Z</dcterms:modified>
</cp:coreProperties>
</file>