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2"/>
  </p:notesMasterIdLst>
  <p:handoutMasterIdLst>
    <p:handoutMasterId r:id="rId23"/>
  </p:handoutMasterIdLst>
  <p:sldIdLst>
    <p:sldId id="256" r:id="rId2"/>
    <p:sldId id="424" r:id="rId3"/>
    <p:sldId id="434" r:id="rId4"/>
    <p:sldId id="425" r:id="rId5"/>
    <p:sldId id="426" r:id="rId6"/>
    <p:sldId id="429" r:id="rId7"/>
    <p:sldId id="415" r:id="rId8"/>
    <p:sldId id="427" r:id="rId9"/>
    <p:sldId id="435" r:id="rId10"/>
    <p:sldId id="418" r:id="rId11"/>
    <p:sldId id="430" r:id="rId12"/>
    <p:sldId id="432" r:id="rId13"/>
    <p:sldId id="436" r:id="rId14"/>
    <p:sldId id="437" r:id="rId15"/>
    <p:sldId id="438" r:id="rId16"/>
    <p:sldId id="439" r:id="rId17"/>
    <p:sldId id="440" r:id="rId18"/>
    <p:sldId id="441" r:id="rId19"/>
    <p:sldId id="442" r:id="rId20"/>
    <p:sldId id="310" r:id="rId21"/>
  </p:sldIdLst>
  <p:sldSz cx="9144000" cy="6858000" type="screen4x3"/>
  <p:notesSz cx="7315200" cy="9601200"/>
  <p:defaultTextStyle>
    <a:defPPr>
      <a:defRPr lang="es-E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4C6F"/>
    <a:srgbClr val="BF5A00"/>
    <a:srgbClr val="669900"/>
    <a:srgbClr val="808000"/>
    <a:srgbClr val="FF6600"/>
    <a:srgbClr val="3399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80" autoAdjust="0"/>
    <p:restoredTop sz="94599" autoAdjust="0"/>
  </p:normalViewPr>
  <p:slideViewPr>
    <p:cSldViewPr snapToObjects="1">
      <p:cViewPr varScale="1">
        <p:scale>
          <a:sx n="73" d="100"/>
          <a:sy n="73" d="100"/>
        </p:scale>
        <p:origin x="696" y="66"/>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2" d="100"/>
          <a:sy n="62" d="100"/>
        </p:scale>
        <p:origin x="-2442" y="-84"/>
      </p:cViewPr>
      <p:guideLst>
        <p:guide orient="horz" pos="3024"/>
        <p:guide pos="230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14.xml"/><Relationship Id="rId1"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170238" cy="481013"/>
          </a:xfrm>
          <a:prstGeom prst="rect">
            <a:avLst/>
          </a:prstGeom>
          <a:noFill/>
          <a:ln w="9525">
            <a:noFill/>
            <a:miter lim="800000"/>
            <a:headEnd/>
            <a:tailEnd/>
          </a:ln>
        </p:spPr>
        <p:txBody>
          <a:bodyPr vert="horz" wrap="square" lIns="96635" tIns="48318" rIns="96635" bIns="48318" numCol="1" anchor="t" anchorCtr="0" compatLnSpc="1">
            <a:prstTxWarp prst="textNoShape">
              <a:avLst/>
            </a:prstTxWarp>
          </a:bodyPr>
          <a:lstStyle>
            <a:lvl1pPr algn="l" defTabSz="966788">
              <a:defRPr sz="1200" smtClean="0">
                <a:latin typeface="Arial" charset="0"/>
              </a:defRPr>
            </a:lvl1pPr>
          </a:lstStyle>
          <a:p>
            <a:pPr>
              <a:defRPr/>
            </a:pPr>
            <a:endParaRPr lang="en-US"/>
          </a:p>
        </p:txBody>
      </p:sp>
      <p:sp>
        <p:nvSpPr>
          <p:cNvPr id="55299" name="Rectangle 3"/>
          <p:cNvSpPr>
            <a:spLocks noGrp="1" noChangeArrowheads="1"/>
          </p:cNvSpPr>
          <p:nvPr>
            <p:ph type="dt" sz="quarter" idx="1"/>
          </p:nvPr>
        </p:nvSpPr>
        <p:spPr bwMode="auto">
          <a:xfrm>
            <a:off x="4144963" y="0"/>
            <a:ext cx="3170237" cy="481013"/>
          </a:xfrm>
          <a:prstGeom prst="rect">
            <a:avLst/>
          </a:prstGeom>
          <a:noFill/>
          <a:ln w="9525">
            <a:noFill/>
            <a:miter lim="800000"/>
            <a:headEnd/>
            <a:tailEnd/>
          </a:ln>
        </p:spPr>
        <p:txBody>
          <a:bodyPr vert="horz" wrap="square" lIns="96635" tIns="48318" rIns="96635" bIns="48318" numCol="1" anchor="t" anchorCtr="0" compatLnSpc="1">
            <a:prstTxWarp prst="textNoShape">
              <a:avLst/>
            </a:prstTxWarp>
          </a:bodyPr>
          <a:lstStyle>
            <a:lvl1pPr algn="r" defTabSz="966788">
              <a:defRPr sz="1200" smtClean="0">
                <a:latin typeface="Arial" charset="0"/>
              </a:defRPr>
            </a:lvl1pPr>
          </a:lstStyle>
          <a:p>
            <a:pPr>
              <a:defRPr/>
            </a:pPr>
            <a:endParaRPr lang="en-US"/>
          </a:p>
        </p:txBody>
      </p:sp>
      <p:sp>
        <p:nvSpPr>
          <p:cNvPr id="55300"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p:spPr>
        <p:txBody>
          <a:bodyPr vert="horz" wrap="square" lIns="96635" tIns="48318" rIns="96635" bIns="48318" numCol="1" anchor="b" anchorCtr="0" compatLnSpc="1">
            <a:prstTxWarp prst="textNoShape">
              <a:avLst/>
            </a:prstTxWarp>
          </a:bodyPr>
          <a:lstStyle>
            <a:lvl1pPr algn="l" defTabSz="966788">
              <a:defRPr sz="1200" smtClean="0">
                <a:latin typeface="Arial" charset="0"/>
              </a:defRPr>
            </a:lvl1pPr>
          </a:lstStyle>
          <a:p>
            <a:pPr>
              <a:defRPr/>
            </a:pPr>
            <a:endParaRPr lang="en-US"/>
          </a:p>
        </p:txBody>
      </p:sp>
      <p:sp>
        <p:nvSpPr>
          <p:cNvPr id="55301"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p:spPr>
        <p:txBody>
          <a:bodyPr vert="horz" wrap="square" lIns="96635" tIns="48318" rIns="96635" bIns="48318" numCol="1" anchor="b" anchorCtr="0" compatLnSpc="1">
            <a:prstTxWarp prst="textNoShape">
              <a:avLst/>
            </a:prstTxWarp>
          </a:bodyPr>
          <a:lstStyle>
            <a:lvl1pPr algn="r" defTabSz="966788">
              <a:defRPr sz="1200"/>
            </a:lvl1pPr>
          </a:lstStyle>
          <a:p>
            <a:fld id="{38039E27-6D25-4525-99D6-DC9BB3326335}" type="slidenum">
              <a:rPr lang="en-US" altLang="es-US"/>
              <a:pPr/>
              <a:t>‹Nº›</a:t>
            </a:fld>
            <a:endParaRPr lang="en-US" altLang="es-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238" cy="481013"/>
          </a:xfrm>
          <a:prstGeom prst="rect">
            <a:avLst/>
          </a:prstGeom>
          <a:noFill/>
          <a:ln w="9525">
            <a:noFill/>
            <a:miter lim="800000"/>
            <a:headEnd/>
            <a:tailEnd/>
          </a:ln>
        </p:spPr>
        <p:txBody>
          <a:bodyPr vert="horz" wrap="square" lIns="96635" tIns="48318" rIns="96635" bIns="48318" numCol="1" anchor="t" anchorCtr="0" compatLnSpc="1">
            <a:prstTxWarp prst="textNoShape">
              <a:avLst/>
            </a:prstTxWarp>
          </a:bodyPr>
          <a:lstStyle>
            <a:lvl1pPr algn="l" defTabSz="966788">
              <a:defRPr sz="1200" smtClean="0">
                <a:latin typeface="Arial" charset="0"/>
              </a:defRPr>
            </a:lvl1pPr>
          </a:lstStyle>
          <a:p>
            <a:pPr>
              <a:defRPr/>
            </a:pPr>
            <a:endParaRPr lang="es-SV"/>
          </a:p>
        </p:txBody>
      </p:sp>
      <p:sp>
        <p:nvSpPr>
          <p:cNvPr id="25603" name="Rectangle 3"/>
          <p:cNvSpPr>
            <a:spLocks noGrp="1" noChangeArrowheads="1"/>
          </p:cNvSpPr>
          <p:nvPr>
            <p:ph type="dt" idx="1"/>
          </p:nvPr>
        </p:nvSpPr>
        <p:spPr bwMode="auto">
          <a:xfrm>
            <a:off x="4143375" y="0"/>
            <a:ext cx="3170238" cy="481013"/>
          </a:xfrm>
          <a:prstGeom prst="rect">
            <a:avLst/>
          </a:prstGeom>
          <a:noFill/>
          <a:ln w="9525">
            <a:noFill/>
            <a:miter lim="800000"/>
            <a:headEnd/>
            <a:tailEnd/>
          </a:ln>
        </p:spPr>
        <p:txBody>
          <a:bodyPr vert="horz" wrap="square" lIns="96635" tIns="48318" rIns="96635" bIns="48318" numCol="1" anchor="t" anchorCtr="0" compatLnSpc="1">
            <a:prstTxWarp prst="textNoShape">
              <a:avLst/>
            </a:prstTxWarp>
          </a:bodyPr>
          <a:lstStyle>
            <a:lvl1pPr algn="r" defTabSz="966788">
              <a:defRPr sz="1200" smtClean="0">
                <a:latin typeface="Arial" charset="0"/>
              </a:defRPr>
            </a:lvl1pPr>
          </a:lstStyle>
          <a:p>
            <a:pPr>
              <a:defRPr/>
            </a:pPr>
            <a:endParaRPr lang="es-SV"/>
          </a:p>
        </p:txBody>
      </p:sp>
      <p:sp>
        <p:nvSpPr>
          <p:cNvPr id="23556" name="Rectangle 4"/>
          <p:cNvSpPr>
            <a:spLocks noRo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733425" y="4560888"/>
            <a:ext cx="5848350" cy="4319587"/>
          </a:xfrm>
          <a:prstGeom prst="rect">
            <a:avLst/>
          </a:prstGeom>
          <a:noFill/>
          <a:ln w="9525">
            <a:noFill/>
            <a:miter lim="800000"/>
            <a:headEnd/>
            <a:tailEnd/>
          </a:ln>
        </p:spPr>
        <p:txBody>
          <a:bodyPr vert="horz" wrap="square" lIns="96635" tIns="48318" rIns="96635" bIns="48318"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5606"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p:spPr>
        <p:txBody>
          <a:bodyPr vert="horz" wrap="square" lIns="96635" tIns="48318" rIns="96635" bIns="48318" numCol="1" anchor="b" anchorCtr="0" compatLnSpc="1">
            <a:prstTxWarp prst="textNoShape">
              <a:avLst/>
            </a:prstTxWarp>
          </a:bodyPr>
          <a:lstStyle>
            <a:lvl1pPr algn="l" defTabSz="966788">
              <a:defRPr sz="1200" smtClean="0">
                <a:latin typeface="Arial" charset="0"/>
              </a:defRPr>
            </a:lvl1pPr>
          </a:lstStyle>
          <a:p>
            <a:pPr>
              <a:defRPr/>
            </a:pPr>
            <a:endParaRPr lang="es-SV"/>
          </a:p>
        </p:txBody>
      </p:sp>
      <p:sp>
        <p:nvSpPr>
          <p:cNvPr id="25607"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p:spPr>
        <p:txBody>
          <a:bodyPr vert="horz" wrap="square" lIns="96635" tIns="48318" rIns="96635" bIns="48318" numCol="1" anchor="b" anchorCtr="0" compatLnSpc="1">
            <a:prstTxWarp prst="textNoShape">
              <a:avLst/>
            </a:prstTxWarp>
          </a:bodyPr>
          <a:lstStyle>
            <a:lvl1pPr algn="r" defTabSz="966788">
              <a:defRPr sz="1200"/>
            </a:lvl1pPr>
          </a:lstStyle>
          <a:p>
            <a:fld id="{3CEE4B85-C2EC-4EE3-8819-78A007555F81}" type="slidenum">
              <a:rPr lang="es-ES" altLang="es-US"/>
              <a:pPr/>
              <a:t>‹Nº›</a:t>
            </a:fld>
            <a:endParaRPr lang="es-ES" altLang="es-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6C8405E-235D-43A8-A22E-1CE7A9BE0BE9}" type="slidenum">
              <a:rPr lang="es-ES" altLang="es-US"/>
              <a:pPr eaLnBrk="1" hangingPunct="1"/>
              <a:t>1</a:t>
            </a:fld>
            <a:endParaRPr lang="es-ES" altLang="es-US"/>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US"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a:ln/>
        </p:spPr>
      </p:sp>
      <p:sp>
        <p:nvSpPr>
          <p:cNvPr id="3379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latin typeface="Arial" panose="020B0604020202020204" pitchFamily="34" charset="0"/>
            </a:endParaRPr>
          </a:p>
        </p:txBody>
      </p:sp>
      <p:sp>
        <p:nvSpPr>
          <p:cNvPr id="3379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3E9412-5C75-4600-9791-138824E248E5}" type="slidenum">
              <a:rPr lang="es-ES" altLang="es-US"/>
              <a:pPr eaLnBrk="1" hangingPunct="1"/>
              <a:t>10</a:t>
            </a:fld>
            <a:endParaRPr lang="es-ES" altLang="es-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a:ln/>
        </p:spPr>
      </p:sp>
      <p:sp>
        <p:nvSpPr>
          <p:cNvPr id="3481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latin typeface="Arial" panose="020B0604020202020204" pitchFamily="34" charset="0"/>
            </a:endParaRPr>
          </a:p>
        </p:txBody>
      </p:sp>
      <p:sp>
        <p:nvSpPr>
          <p:cNvPr id="3482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E82D8E7-3D61-48B2-9972-D4EA84C77437}" type="slidenum">
              <a:rPr lang="es-ES" altLang="es-US"/>
              <a:pPr eaLnBrk="1" hangingPunct="1"/>
              <a:t>11</a:t>
            </a:fld>
            <a:endParaRPr lang="es-ES" altLang="es-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5" tIns="48318" rIns="96635" bIns="48318" anchor="b"/>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31F1873-6B15-4031-BB87-03AAAA1869CC}" type="slidenum">
              <a:rPr lang="es-ES" altLang="es-US" sz="1200"/>
              <a:pPr algn="r" eaLnBrk="1" hangingPunct="1"/>
              <a:t>12</a:t>
            </a:fld>
            <a:endParaRPr lang="es-ES" altLang="es-US" sz="1200"/>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s-ES" altLang="es-US" smtClean="0">
                <a:latin typeface="Arial" panose="020B0604020202020204" pitchFamily="34" charset="0"/>
              </a:rPr>
              <a:t>Otro factor importante afectando la región es los impactos del cambio climático que ya enfrenta la región, los cuales tienden a ser más frecuentes e intensos </a:t>
            </a:r>
          </a:p>
          <a:p>
            <a:pPr marL="685800" lvl="1" indent="-228600" eaLnBrk="1" hangingPunct="1"/>
            <a:r>
              <a:rPr lang="es-ES" altLang="es-US" smtClean="0">
                <a:latin typeface="Arial" panose="020B0604020202020204" pitchFamily="34" charset="0"/>
              </a:rPr>
              <a:t>las iniciativas y esfuerzos promovidos en Centroamérica relacionada al Cambio Climático evidencian una lógica reactiva, volcada al aprovechamiento de las oportunidades derivadas de los emergentes mercados para mitigar el cambio climático que se derivan del Protocolo de Kyoto.  Y aun mas reciente,  la región apunta hacia una expansión en la producción de agrocombustibles para aprovechar la demanda generada por los mandatos domésticos establecidos por Estados Unidos y la Unión Europea – Esto en un contexto de mayores conflictos sociales derivados de la crisis alimentaria</a:t>
            </a:r>
          </a:p>
          <a:p>
            <a:pPr marL="685800" lvl="1" indent="-228600" eaLnBrk="1" hangingPunct="1"/>
            <a:r>
              <a:rPr lang="es-ES" altLang="es-US" smtClean="0">
                <a:latin typeface="Arial" panose="020B0604020202020204" pitchFamily="34" charset="0"/>
              </a:rPr>
              <a:t>Este lógica deja por fuera enfrentar los actuales impactos del Cambio Climático, para lo cual, la perspectiva de mitigación es insuficiente.</a:t>
            </a:r>
          </a:p>
          <a:p>
            <a:pPr marL="685800" lvl="1" indent="-228600" eaLnBrk="1" hangingPunct="1"/>
            <a:r>
              <a:rPr lang="es-ES" altLang="es-US" smtClean="0">
                <a:latin typeface="Arial" panose="020B0604020202020204" pitchFamily="34" charset="0"/>
              </a:rPr>
              <a:t>Es importante a recordar los territorios de la mitigación no son los mismos territorios más impactados por el Cambio Climático – como los costas </a:t>
            </a:r>
            <a:endParaRPr lang="en-US" altLang="es-US" smtClean="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Rot="1" noChangeArrowheads="1" noTextEdit="1"/>
          </p:cNvSpPr>
          <p:nvPr>
            <p:ph type="sldImg"/>
          </p:nvPr>
        </p:nvSpPr>
        <p:spPr>
          <a:xfrm>
            <a:off x="1260475" y="723900"/>
            <a:ext cx="4794250" cy="3595688"/>
          </a:xfrm>
          <a:solidFill>
            <a:srgbClr val="FFFFFF"/>
          </a:solidFill>
          <a:ln w="12700" cap="flat"/>
        </p:spPr>
      </p:sp>
      <p:sp>
        <p:nvSpPr>
          <p:cNvPr id="36867" name="Rectangle 3"/>
          <p:cNvSpPr>
            <a:spLocks noGrp="1" noChangeArrowheads="1"/>
          </p:cNvSpPr>
          <p:nvPr>
            <p:ph type="body" idx="1"/>
          </p:nvPr>
        </p:nvSpPr>
        <p:spPr>
          <a:xfrm>
            <a:off x="974725" y="4560888"/>
            <a:ext cx="536575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5" tIns="47738" rIns="95475" bIns="47738"/>
          <a:lstStyle/>
          <a:p>
            <a:endParaRPr lang="es-SV" altLang="es-US" smtClean="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a:ln/>
        </p:spPr>
      </p:sp>
      <p:sp>
        <p:nvSpPr>
          <p:cNvPr id="3789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latin typeface="Arial" panose="020B0604020202020204" pitchFamily="34" charset="0"/>
            </a:endParaRPr>
          </a:p>
        </p:txBody>
      </p:sp>
      <p:sp>
        <p:nvSpPr>
          <p:cNvPr id="3789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212413-9A46-400F-AECC-F632F906301E}" type="slidenum">
              <a:rPr lang="es-ES" altLang="es-US"/>
              <a:pPr eaLnBrk="1" hangingPunct="1"/>
              <a:t>14</a:t>
            </a:fld>
            <a:endParaRPr lang="es-ES" altLang="es-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a:ln/>
        </p:spPr>
      </p:sp>
      <p:sp>
        <p:nvSpPr>
          <p:cNvPr id="389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latin typeface="Arial" panose="020B0604020202020204" pitchFamily="34" charset="0"/>
            </a:endParaRPr>
          </a:p>
        </p:txBody>
      </p:sp>
      <p:sp>
        <p:nvSpPr>
          <p:cNvPr id="3891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51F43A2-9534-46EB-9BED-0B22735838B8}" type="slidenum">
              <a:rPr lang="es-ES" altLang="es-US"/>
              <a:pPr eaLnBrk="1" hangingPunct="1"/>
              <a:t>15</a:t>
            </a:fld>
            <a:endParaRPr lang="es-ES" altLang="es-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latin typeface="Arial" panose="020B0604020202020204" pitchFamily="34" charset="0"/>
            </a:endParaRPr>
          </a:p>
        </p:txBody>
      </p:sp>
      <p:sp>
        <p:nvSpPr>
          <p:cNvPr id="3994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D1A768-EED4-40DB-9F73-BA254AFE10AB}" type="slidenum">
              <a:rPr lang="es-ES" altLang="es-US"/>
              <a:pPr eaLnBrk="1" hangingPunct="1"/>
              <a:t>16</a:t>
            </a:fld>
            <a:endParaRPr lang="es-ES" altLang="es-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a:ln/>
        </p:spPr>
      </p:sp>
      <p:sp>
        <p:nvSpPr>
          <p:cNvPr id="4096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latin typeface="Arial" panose="020B0604020202020204" pitchFamily="34" charset="0"/>
            </a:endParaRPr>
          </a:p>
        </p:txBody>
      </p:sp>
      <p:sp>
        <p:nvSpPr>
          <p:cNvPr id="4096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6AFE65-A205-46FB-8CAE-D162E67F9248}" type="slidenum">
              <a:rPr lang="es-ES" altLang="es-US"/>
              <a:pPr eaLnBrk="1" hangingPunct="1"/>
              <a:t>17</a:t>
            </a:fld>
            <a:endParaRPr lang="es-ES" altLang="es-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a:ln/>
        </p:spPr>
      </p:sp>
      <p:sp>
        <p:nvSpPr>
          <p:cNvPr id="4198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latin typeface="Arial" panose="020B0604020202020204" pitchFamily="34" charset="0"/>
            </a:endParaRPr>
          </a:p>
        </p:txBody>
      </p:sp>
      <p:sp>
        <p:nvSpPr>
          <p:cNvPr id="4198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44F7587-460A-47EC-BB43-C694DCED3B3E}" type="slidenum">
              <a:rPr lang="es-ES" altLang="es-US"/>
              <a:pPr eaLnBrk="1" hangingPunct="1"/>
              <a:t>18</a:t>
            </a:fld>
            <a:endParaRPr lang="es-ES" altLang="es-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a:ln/>
        </p:spPr>
      </p:sp>
      <p:sp>
        <p:nvSpPr>
          <p:cNvPr id="430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latin typeface="Arial" panose="020B0604020202020204" pitchFamily="34" charset="0"/>
            </a:endParaRPr>
          </a:p>
        </p:txBody>
      </p:sp>
      <p:sp>
        <p:nvSpPr>
          <p:cNvPr id="4301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59B9D6D-D3B6-471E-8FFE-227149B51540}" type="slidenum">
              <a:rPr lang="es-ES" altLang="es-US"/>
              <a:pPr eaLnBrk="1" hangingPunct="1"/>
              <a:t>19</a:t>
            </a:fld>
            <a:endParaRPr lang="es-ES" altLang="es-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latin typeface="Arial" panose="020B0604020202020204" pitchFamily="34" charset="0"/>
            </a:endParaRPr>
          </a:p>
        </p:txBody>
      </p:sp>
      <p:sp>
        <p:nvSpPr>
          <p:cNvPr id="2560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5AACD9-37DA-482B-8D6D-32AC239A8A6C}" type="slidenum">
              <a:rPr lang="es-ES" altLang="es-US"/>
              <a:pPr eaLnBrk="1" hangingPunct="1"/>
              <a:t>2</a:t>
            </a:fld>
            <a:endParaRPr lang="es-ES" altLang="es-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05C7C4-700E-4425-9E10-B22E5AF55661}" type="slidenum">
              <a:rPr lang="es-ES" altLang="es-US"/>
              <a:pPr eaLnBrk="1" hangingPunct="1"/>
              <a:t>20</a:t>
            </a:fld>
            <a:endParaRPr lang="es-ES" altLang="es-US"/>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SV" altLang="es-US"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4138613" y="9051925"/>
            <a:ext cx="31877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412" tIns="0" rIns="35412" bIns="0" anchor="b"/>
          <a:lstStyle>
            <a:lvl1pPr defTabSz="1546225" eaLnBrk="0" hangingPunct="0">
              <a:defRPr>
                <a:solidFill>
                  <a:schemeClr val="tx1"/>
                </a:solidFill>
                <a:latin typeface="Arial" panose="020B0604020202020204" pitchFamily="34" charset="0"/>
              </a:defRPr>
            </a:lvl1pPr>
            <a:lvl2pPr marL="742950" indent="-285750" defTabSz="1546225" eaLnBrk="0" hangingPunct="0">
              <a:defRPr>
                <a:solidFill>
                  <a:schemeClr val="tx1"/>
                </a:solidFill>
                <a:latin typeface="Arial" panose="020B0604020202020204" pitchFamily="34" charset="0"/>
              </a:defRPr>
            </a:lvl2pPr>
            <a:lvl3pPr marL="1143000" indent="-228600" defTabSz="1546225" eaLnBrk="0" hangingPunct="0">
              <a:defRPr>
                <a:solidFill>
                  <a:schemeClr val="tx1"/>
                </a:solidFill>
                <a:latin typeface="Arial" panose="020B0604020202020204" pitchFamily="34" charset="0"/>
              </a:defRPr>
            </a:lvl3pPr>
            <a:lvl4pPr marL="1600200" indent="-228600" defTabSz="1546225" eaLnBrk="0" hangingPunct="0">
              <a:defRPr>
                <a:solidFill>
                  <a:schemeClr val="tx1"/>
                </a:solidFill>
                <a:latin typeface="Arial" panose="020B0604020202020204" pitchFamily="34" charset="0"/>
              </a:defRPr>
            </a:lvl4pPr>
            <a:lvl5pPr marL="2057400" indent="-228600" defTabSz="1546225" eaLnBrk="0" hangingPunct="0">
              <a:defRPr>
                <a:solidFill>
                  <a:schemeClr val="tx1"/>
                </a:solidFill>
                <a:latin typeface="Arial" panose="020B0604020202020204" pitchFamily="34" charset="0"/>
              </a:defRPr>
            </a:lvl5pPr>
            <a:lvl6pPr marL="2514600" indent="-228600" algn="ctr" defTabSz="154622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154622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154622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1546225" eaLnBrk="0" fontAlgn="base" hangingPunct="0">
              <a:spcBef>
                <a:spcPct val="0"/>
              </a:spcBef>
              <a:spcAft>
                <a:spcPct val="0"/>
              </a:spcAft>
              <a:defRPr>
                <a:solidFill>
                  <a:schemeClr val="tx1"/>
                </a:solidFill>
                <a:latin typeface="Arial" panose="020B0604020202020204" pitchFamily="34" charset="0"/>
              </a:defRPr>
            </a:lvl9pPr>
          </a:lstStyle>
          <a:p>
            <a:pPr algn="r"/>
            <a:fld id="{74DE55D0-BB7B-4CA7-9791-B480BA3499EF}" type="slidenum">
              <a:rPr lang="en-US" altLang="es-US" sz="2200" i="1">
                <a:latin typeface="Times New Roman" panose="02020603050405020304" pitchFamily="18" charset="0"/>
                <a:cs typeface="Arial" panose="020B0604020202020204" pitchFamily="34" charset="0"/>
              </a:rPr>
              <a:pPr algn="r"/>
              <a:t>3</a:t>
            </a:fld>
            <a:endParaRPr lang="en-US" altLang="es-US" sz="2200" i="1">
              <a:latin typeface="Times New Roman" panose="02020603050405020304" pitchFamily="18" charset="0"/>
              <a:cs typeface="Arial" panose="020B0604020202020204" pitchFamily="34" charset="0"/>
            </a:endParaRPr>
          </a:p>
        </p:txBody>
      </p:sp>
      <p:sp>
        <p:nvSpPr>
          <p:cNvPr id="26627" name="Rectangle 2"/>
          <p:cNvSpPr>
            <a:spLocks noChangeArrowheads="1" noTextEdit="1"/>
          </p:cNvSpPr>
          <p:nvPr>
            <p:ph type="sldImg"/>
          </p:nvPr>
        </p:nvSpPr>
        <p:spPr>
          <a:xfrm>
            <a:off x="1257300" y="723900"/>
            <a:ext cx="4802188" cy="3602038"/>
          </a:xfrm>
          <a:ln/>
        </p:spPr>
      </p:sp>
      <p:sp>
        <p:nvSpPr>
          <p:cNvPr id="26628" name="Rectangle 3"/>
          <p:cNvSpPr>
            <a:spLocks noGrp="1" noChangeArrowheads="1"/>
          </p:cNvSpPr>
          <p:nvPr>
            <p:ph type="body" idx="1"/>
          </p:nvPr>
        </p:nvSpPr>
        <p:spPr>
          <a:xfrm>
            <a:off x="973138" y="4567238"/>
            <a:ext cx="5367337" cy="4351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3328" tIns="72505" rIns="143328" bIns="72505"/>
          <a:lstStyle/>
          <a:p>
            <a:pPr defTabSz="1454150"/>
            <a:r>
              <a:rPr lang="es-ES" altLang="es-US" smtClean="0">
                <a:latin typeface="Arial" panose="020B0604020202020204" pitchFamily="34" charset="0"/>
              </a:rPr>
              <a:t>Entre 1978 y 2006 se dio un cambio radical en la fuente principal de divisas en Centroamérica, desde la agro-exportación tradicional a la migración (remesas). Más allá de las remesas, otras fuentes de divisas como maquila industrial, el turismo, las exportaciones agrícolas no tradicionales y otras exportaciones de bienes y servicios se han vuelto importantes fuentes de divisas</a:t>
            </a:r>
          </a:p>
          <a:p>
            <a:pPr defTabSz="1454150"/>
            <a:r>
              <a:rPr lang="es-ES" altLang="es-US" smtClean="0">
                <a:latin typeface="Arial" panose="020B0604020202020204" pitchFamily="34" charset="0"/>
              </a:rPr>
              <a:t>La transformación del agro genera nuevas dinámicas territoriales, como dimensiones   transfronterizas en algunos casos.  Por ejemplo con el caso del norte de Costa Rica, donde la expansión de cultivos no tradicionales como la piña y la naranja ha establecido un modelo de explotación agrícola que está modificando sustancialmente el uso y la tenencia de la tierra, ha beneficiado de una fuerte apoyo en términos de políticas publicas y depende críticamente de la mano de obra Nicaragüense. </a:t>
            </a:r>
            <a:endParaRPr lang="es-CR" altLang="es-US"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a:ln/>
        </p:spPr>
      </p:sp>
      <p:sp>
        <p:nvSpPr>
          <p:cNvPr id="2765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latin typeface="Arial" panose="020B0604020202020204" pitchFamily="34" charset="0"/>
            </a:endParaRPr>
          </a:p>
        </p:txBody>
      </p:sp>
      <p:sp>
        <p:nvSpPr>
          <p:cNvPr id="2765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1A3383-73EC-4567-9DD0-AA90EA39D3CE}" type="slidenum">
              <a:rPr lang="es-ES" altLang="es-US"/>
              <a:pPr eaLnBrk="1" hangingPunct="1"/>
              <a:t>4</a:t>
            </a:fld>
            <a:endParaRPr lang="es-ES" altLang="es-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a:ln/>
        </p:spPr>
      </p:sp>
      <p:sp>
        <p:nvSpPr>
          <p:cNvPr id="2867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latin typeface="Arial" panose="020B0604020202020204" pitchFamily="34" charset="0"/>
            </a:endParaRPr>
          </a:p>
        </p:txBody>
      </p:sp>
      <p:sp>
        <p:nvSpPr>
          <p:cNvPr id="2867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5937558-3388-4378-9C95-0BB538C6A465}" type="slidenum">
              <a:rPr lang="es-ES" altLang="es-US"/>
              <a:pPr eaLnBrk="1" hangingPunct="1"/>
              <a:t>5</a:t>
            </a:fld>
            <a:endParaRPr lang="es-ES" altLang="es-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a:ln/>
        </p:spPr>
      </p:sp>
      <p:sp>
        <p:nvSpPr>
          <p:cNvPr id="2969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latin typeface="Arial" panose="020B0604020202020204" pitchFamily="34" charset="0"/>
            </a:endParaRPr>
          </a:p>
        </p:txBody>
      </p:sp>
      <p:sp>
        <p:nvSpPr>
          <p:cNvPr id="2970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FAA6EA-1A32-46FE-9450-D5E991431A16}" type="slidenum">
              <a:rPr lang="es-ES" altLang="es-US"/>
              <a:pPr eaLnBrk="1" hangingPunct="1"/>
              <a:t>6</a:t>
            </a:fld>
            <a:endParaRPr lang="es-ES" altLang="es-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Rot="1" noChangeArrowheads="1" noTextEdit="1"/>
          </p:cNvSpPr>
          <p:nvPr>
            <p:ph type="sldImg"/>
          </p:nvPr>
        </p:nvSpPr>
        <p:spPr>
          <a:xfrm>
            <a:off x="1257300" y="719138"/>
            <a:ext cx="4800600" cy="3600450"/>
          </a:xfrm>
          <a:ln/>
        </p:spPr>
      </p:sp>
      <p:sp>
        <p:nvSpPr>
          <p:cNvPr id="30723" name="Rectangle 3"/>
          <p:cNvSpPr>
            <a:spLocks noGrp="1" noChangeArrowheads="1"/>
          </p:cNvSpPr>
          <p:nvPr>
            <p:ph type="body" idx="1"/>
          </p:nvPr>
        </p:nvSpPr>
        <p:spPr>
          <a:xfrm>
            <a:off x="730250" y="4560888"/>
            <a:ext cx="585470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a:ln/>
        </p:spPr>
      </p:sp>
      <p:sp>
        <p:nvSpPr>
          <p:cNvPr id="3174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latin typeface="Arial" panose="020B0604020202020204" pitchFamily="34" charset="0"/>
            </a:endParaRPr>
          </a:p>
        </p:txBody>
      </p:sp>
      <p:sp>
        <p:nvSpPr>
          <p:cNvPr id="3174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E564CD-D3E3-4F6A-B3E9-A0376B050519}" type="slidenum">
              <a:rPr lang="es-ES" altLang="es-US"/>
              <a:pPr eaLnBrk="1" hangingPunct="1"/>
              <a:t>8</a:t>
            </a:fld>
            <a:endParaRPr lang="es-ES" altLang="es-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altLang="es-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ChangeArrowheads="1"/>
          </p:cNvSpPr>
          <p:nvPr userDrawn="1"/>
        </p:nvSpPr>
        <p:spPr bwMode="auto">
          <a:xfrm>
            <a:off x="0" y="6283325"/>
            <a:ext cx="9144000" cy="574675"/>
          </a:xfrm>
          <a:prstGeom prst="rect">
            <a:avLst/>
          </a:prstGeom>
          <a:solidFill>
            <a:srgbClr val="004C6F"/>
          </a:solidFill>
          <a:ln w="9525">
            <a:noFill/>
            <a:miter lim="800000"/>
            <a:headEnd/>
            <a:tailEnd/>
          </a:ln>
          <a:effectLst/>
        </p:spPr>
        <p:txBody>
          <a:bodyPr wrap="none" anchor="ctr"/>
          <a:lstStyle/>
          <a:p>
            <a:pPr algn="l">
              <a:defRPr/>
            </a:pPr>
            <a:endParaRPr lang="es-SV" sz="1200" b="1" i="1">
              <a:solidFill>
                <a:schemeClr val="bg1"/>
              </a:solidFill>
              <a:latin typeface="Arial" charset="0"/>
            </a:endParaRPr>
          </a:p>
        </p:txBody>
      </p:sp>
      <p:sp>
        <p:nvSpPr>
          <p:cNvPr id="3" name="Rectangle 3"/>
          <p:cNvSpPr>
            <a:spLocks noChangeArrowheads="1"/>
          </p:cNvSpPr>
          <p:nvPr userDrawn="1"/>
        </p:nvSpPr>
        <p:spPr bwMode="auto">
          <a:xfrm>
            <a:off x="8801100" y="231775"/>
            <a:ext cx="342900" cy="776288"/>
          </a:xfrm>
          <a:prstGeom prst="rect">
            <a:avLst/>
          </a:prstGeom>
          <a:solidFill>
            <a:srgbClr val="BF5A00"/>
          </a:solidFill>
          <a:ln w="9525">
            <a:noFill/>
            <a:miter lim="800000"/>
            <a:headEnd/>
            <a:tailEnd/>
          </a:ln>
          <a:effectLst/>
        </p:spPr>
        <p:txBody>
          <a:bodyPr wrap="none" anchor="ctr"/>
          <a:lstStyle/>
          <a:p>
            <a:pPr>
              <a:defRPr/>
            </a:pPr>
            <a:endParaRPr lang="es-CR">
              <a:latin typeface="Arial" charset="0"/>
            </a:endParaRPr>
          </a:p>
        </p:txBody>
      </p:sp>
      <p:sp>
        <p:nvSpPr>
          <p:cNvPr id="4" name="Rectangle 4"/>
          <p:cNvSpPr>
            <a:spLocks noChangeArrowheads="1"/>
          </p:cNvSpPr>
          <p:nvPr userDrawn="1"/>
        </p:nvSpPr>
        <p:spPr bwMode="auto">
          <a:xfrm>
            <a:off x="0" y="5508625"/>
            <a:ext cx="342900" cy="776288"/>
          </a:xfrm>
          <a:prstGeom prst="rect">
            <a:avLst/>
          </a:prstGeom>
          <a:solidFill>
            <a:srgbClr val="BF5A00"/>
          </a:solidFill>
          <a:ln w="9525">
            <a:noFill/>
            <a:miter lim="800000"/>
            <a:headEnd/>
            <a:tailEnd/>
          </a:ln>
          <a:effectLst/>
        </p:spPr>
        <p:txBody>
          <a:bodyPr wrap="none" anchor="ctr"/>
          <a:lstStyle/>
          <a:p>
            <a:pPr>
              <a:defRPr/>
            </a:pPr>
            <a:endParaRPr lang="es-CR">
              <a:latin typeface="Arial" charset="0"/>
            </a:endParaRPr>
          </a:p>
        </p:txBody>
      </p:sp>
      <p:sp>
        <p:nvSpPr>
          <p:cNvPr id="5" name="Rectangle 5"/>
          <p:cNvSpPr>
            <a:spLocks noChangeArrowheads="1"/>
          </p:cNvSpPr>
          <p:nvPr userDrawn="1"/>
        </p:nvSpPr>
        <p:spPr bwMode="auto">
          <a:xfrm>
            <a:off x="0" y="0"/>
            <a:ext cx="3192463" cy="231775"/>
          </a:xfrm>
          <a:prstGeom prst="rect">
            <a:avLst/>
          </a:prstGeom>
          <a:solidFill>
            <a:srgbClr val="8BAA27"/>
          </a:solidFill>
          <a:ln w="9525">
            <a:noFill/>
            <a:miter lim="800000"/>
            <a:headEnd/>
            <a:tailEnd/>
          </a:ln>
          <a:effectLst/>
        </p:spPr>
        <p:txBody>
          <a:bodyPr wrap="none" anchor="ctr"/>
          <a:lstStyle/>
          <a:p>
            <a:pPr>
              <a:defRPr/>
            </a:pPr>
            <a:endParaRPr lang="es-CR">
              <a:latin typeface="Arial" charset="0"/>
            </a:endParaRPr>
          </a:p>
        </p:txBody>
      </p:sp>
      <p:sp>
        <p:nvSpPr>
          <p:cNvPr id="6" name="Rectangle 6"/>
          <p:cNvSpPr>
            <a:spLocks noChangeArrowheads="1"/>
          </p:cNvSpPr>
          <p:nvPr userDrawn="1"/>
        </p:nvSpPr>
        <p:spPr bwMode="auto">
          <a:xfrm>
            <a:off x="3192463" y="0"/>
            <a:ext cx="5951537" cy="231775"/>
          </a:xfrm>
          <a:prstGeom prst="rect">
            <a:avLst/>
          </a:prstGeom>
          <a:solidFill>
            <a:srgbClr val="9CA1A9"/>
          </a:solidFill>
          <a:ln w="9525">
            <a:noFill/>
            <a:miter lim="800000"/>
            <a:headEnd/>
            <a:tailEnd/>
          </a:ln>
          <a:effectLst/>
        </p:spPr>
        <p:txBody>
          <a:bodyPr wrap="none" anchor="ctr"/>
          <a:lstStyle/>
          <a:p>
            <a:pPr>
              <a:defRPr/>
            </a:pPr>
            <a:endParaRPr lang="es-CR">
              <a:latin typeface="Arial" charset="0"/>
            </a:endParaRPr>
          </a:p>
        </p:txBody>
      </p:sp>
    </p:spTree>
    <p:extLst>
      <p:ext uri="{BB962C8B-B14F-4D97-AF65-F5344CB8AC3E}">
        <p14:creationId xmlns:p14="http://schemas.microsoft.com/office/powerpoint/2010/main" val="3180398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C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Tree>
    <p:extLst>
      <p:ext uri="{BB962C8B-B14F-4D97-AF65-F5344CB8AC3E}">
        <p14:creationId xmlns:p14="http://schemas.microsoft.com/office/powerpoint/2010/main" val="4180784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s-C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Tree>
    <p:extLst>
      <p:ext uri="{BB962C8B-B14F-4D97-AF65-F5344CB8AC3E}">
        <p14:creationId xmlns:p14="http://schemas.microsoft.com/office/powerpoint/2010/main" val="1110248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Tree>
    <p:extLst>
      <p:ext uri="{BB962C8B-B14F-4D97-AF65-F5344CB8AC3E}">
        <p14:creationId xmlns:p14="http://schemas.microsoft.com/office/powerpoint/2010/main" val="2970369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C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Tree>
    <p:extLst>
      <p:ext uri="{BB962C8B-B14F-4D97-AF65-F5344CB8AC3E}">
        <p14:creationId xmlns:p14="http://schemas.microsoft.com/office/powerpoint/2010/main" val="664332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s-C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88722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C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Tree>
    <p:extLst>
      <p:ext uri="{BB962C8B-B14F-4D97-AF65-F5344CB8AC3E}">
        <p14:creationId xmlns:p14="http://schemas.microsoft.com/office/powerpoint/2010/main" val="2266259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s-C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Tree>
    <p:extLst>
      <p:ext uri="{BB962C8B-B14F-4D97-AF65-F5344CB8AC3E}">
        <p14:creationId xmlns:p14="http://schemas.microsoft.com/office/powerpoint/2010/main" val="18974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CR"/>
          </a:p>
        </p:txBody>
      </p:sp>
    </p:spTree>
    <p:extLst>
      <p:ext uri="{BB962C8B-B14F-4D97-AF65-F5344CB8AC3E}">
        <p14:creationId xmlns:p14="http://schemas.microsoft.com/office/powerpoint/2010/main" val="417606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474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s-C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31711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s-C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R"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53161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205" name="Rectangle 61"/>
          <p:cNvSpPr>
            <a:spLocks noChangeArrowheads="1"/>
          </p:cNvSpPr>
          <p:nvPr userDrawn="1"/>
        </p:nvSpPr>
        <p:spPr bwMode="auto">
          <a:xfrm>
            <a:off x="0" y="6283325"/>
            <a:ext cx="9144000" cy="574675"/>
          </a:xfrm>
          <a:prstGeom prst="rect">
            <a:avLst/>
          </a:prstGeom>
          <a:solidFill>
            <a:srgbClr val="004C6F"/>
          </a:solidFill>
          <a:ln w="9525">
            <a:noFill/>
            <a:miter lim="800000"/>
            <a:headEnd/>
            <a:tailEnd/>
          </a:ln>
          <a:effectLst/>
        </p:spPr>
        <p:txBody>
          <a:bodyPr wrap="none" anchor="ctr"/>
          <a:lstStyle/>
          <a:p>
            <a:pPr algn="l">
              <a:defRPr/>
            </a:pPr>
            <a:endParaRPr lang="es-SV" sz="1600" b="1" i="1">
              <a:solidFill>
                <a:schemeClr val="bg1"/>
              </a:solidFill>
              <a:latin typeface="Book Antiqua" pitchFamily="18" charset="0"/>
            </a:endParaRPr>
          </a:p>
        </p:txBody>
      </p:sp>
      <p:sp>
        <p:nvSpPr>
          <p:cNvPr id="6201" name="Rectangle 57"/>
          <p:cNvSpPr>
            <a:spLocks noChangeArrowheads="1"/>
          </p:cNvSpPr>
          <p:nvPr userDrawn="1"/>
        </p:nvSpPr>
        <p:spPr bwMode="auto">
          <a:xfrm>
            <a:off x="0" y="0"/>
            <a:ext cx="9144000" cy="231775"/>
          </a:xfrm>
          <a:prstGeom prst="rect">
            <a:avLst/>
          </a:prstGeom>
          <a:solidFill>
            <a:srgbClr val="8BAA27"/>
          </a:solidFill>
          <a:ln w="9525">
            <a:noFill/>
            <a:miter lim="800000"/>
            <a:headEnd/>
            <a:tailEnd/>
          </a:ln>
          <a:effectLst/>
        </p:spPr>
        <p:txBody>
          <a:bodyPr wrap="none" anchor="ctr"/>
          <a:lstStyle/>
          <a:p>
            <a:pPr>
              <a:defRPr/>
            </a:pPr>
            <a:endParaRPr lang="es-CR">
              <a:latin typeface="Arial" charset="0"/>
            </a:endParaRPr>
          </a:p>
        </p:txBody>
      </p:sp>
      <p:sp>
        <p:nvSpPr>
          <p:cNvPr id="6202" name="Rectangle 58"/>
          <p:cNvSpPr>
            <a:spLocks noChangeArrowheads="1"/>
          </p:cNvSpPr>
          <p:nvPr userDrawn="1"/>
        </p:nvSpPr>
        <p:spPr bwMode="auto">
          <a:xfrm>
            <a:off x="8801100" y="231775"/>
            <a:ext cx="342900" cy="776288"/>
          </a:xfrm>
          <a:prstGeom prst="rect">
            <a:avLst/>
          </a:prstGeom>
          <a:solidFill>
            <a:srgbClr val="BF5A00"/>
          </a:solidFill>
          <a:ln w="9525">
            <a:noFill/>
            <a:miter lim="800000"/>
            <a:headEnd/>
            <a:tailEnd/>
          </a:ln>
          <a:effectLst/>
        </p:spPr>
        <p:txBody>
          <a:bodyPr wrap="none" anchor="ctr"/>
          <a:lstStyle/>
          <a:p>
            <a:pPr>
              <a:defRPr/>
            </a:pPr>
            <a:endParaRPr lang="es-CR">
              <a:latin typeface="Arial" charset="0"/>
            </a:endParaRPr>
          </a:p>
        </p:txBody>
      </p:sp>
      <p:sp>
        <p:nvSpPr>
          <p:cNvPr id="6203" name="Rectangle 59"/>
          <p:cNvSpPr>
            <a:spLocks noChangeArrowheads="1"/>
          </p:cNvSpPr>
          <p:nvPr userDrawn="1"/>
        </p:nvSpPr>
        <p:spPr bwMode="auto">
          <a:xfrm>
            <a:off x="0" y="5508625"/>
            <a:ext cx="342900" cy="776288"/>
          </a:xfrm>
          <a:prstGeom prst="rect">
            <a:avLst/>
          </a:prstGeom>
          <a:solidFill>
            <a:srgbClr val="BF5A00"/>
          </a:solidFill>
          <a:ln w="9525">
            <a:noFill/>
            <a:miter lim="800000"/>
            <a:headEnd/>
            <a:tailEnd/>
          </a:ln>
          <a:effectLst/>
        </p:spPr>
        <p:txBody>
          <a:bodyPr wrap="none" anchor="ctr"/>
          <a:lstStyle/>
          <a:p>
            <a:pPr>
              <a:defRPr/>
            </a:pPr>
            <a:endParaRPr lang="es-CR">
              <a:latin typeface="Arial" charset="0"/>
            </a:endParaRPr>
          </a:p>
        </p:txBody>
      </p:sp>
      <p:sp>
        <p:nvSpPr>
          <p:cNvPr id="4102" name="Rectangle 6"/>
          <p:cNvSpPr>
            <a:spLocks noChangeArrowheads="1"/>
          </p:cNvSpPr>
          <p:nvPr userDrawn="1"/>
        </p:nvSpPr>
        <p:spPr bwMode="auto">
          <a:xfrm>
            <a:off x="0" y="6354763"/>
            <a:ext cx="9144000" cy="503237"/>
          </a:xfrm>
          <a:prstGeom prst="rect">
            <a:avLst/>
          </a:prstGeom>
          <a:solidFill>
            <a:srgbClr val="004C6F"/>
          </a:solidFill>
          <a:ln w="9525">
            <a:noFill/>
            <a:miter lim="800000"/>
            <a:headEnd/>
            <a:tailEnd/>
          </a:ln>
          <a:effectLst/>
        </p:spPr>
        <p:txBody>
          <a:bodyPr wrap="none" anchor="ctr"/>
          <a:lstStyle/>
          <a:p>
            <a:pPr algn="l">
              <a:defRPr/>
            </a:pPr>
            <a:r>
              <a:rPr lang="es-ES" sz="1400" b="1" i="1">
                <a:solidFill>
                  <a:schemeClr val="bg1"/>
                </a:solidFill>
                <a:latin typeface="Book Antiqua" pitchFamily="18" charset="0"/>
              </a:rPr>
              <a:t>Dinámicas territoriales, medios de vida rurales y servicios ecosistémicos en C.A.</a:t>
            </a:r>
            <a:endParaRPr lang="es-SV" sz="1400" b="1" i="1">
              <a:solidFill>
                <a:schemeClr val="bg1"/>
              </a:solidFill>
              <a:latin typeface="Book Antiqua" pitchFamily="18" charset="0"/>
            </a:endParaRPr>
          </a:p>
        </p:txBody>
      </p:sp>
      <p:pic>
        <p:nvPicPr>
          <p:cNvPr id="1026" name="Object 7"/>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735888" y="6384925"/>
            <a:ext cx="1316037" cy="39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wmf"/><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http://archive.laprensa.com.sv/20080502/mundo/1455903.jpg" TargetMode="External"/><Relationship Id="rId5" Type="http://schemas.openxmlformats.org/officeDocument/2006/relationships/image" Target="../media/image32.jpe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6.wmf"/><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58.wmf"/><Relationship Id="rId7" Type="http://schemas.openxmlformats.org/officeDocument/2006/relationships/image" Target="../media/image6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bwMode="auto">
          <a:xfrm>
            <a:off x="142875" y="1304925"/>
            <a:ext cx="8834438" cy="4140200"/>
          </a:xfrm>
          <a:prstGeom prst="rect">
            <a:avLst/>
          </a:prstGeom>
          <a:solidFill>
            <a:srgbClr val="FFFFFF"/>
          </a:solidFill>
          <a:ln>
            <a:miter lim="800000"/>
            <a:headEnd/>
            <a:tailEnd/>
          </a:ln>
        </p:spPr>
        <p:txBody>
          <a:bodyPr/>
          <a:lstStyle/>
          <a:p>
            <a:pPr eaLnBrk="1" hangingPunct="1">
              <a:spcBef>
                <a:spcPct val="50000"/>
              </a:spcBef>
              <a:defRPr/>
            </a:pPr>
            <a:r>
              <a:rPr lang="es-ES" sz="3600" b="1" smtClean="0">
                <a:solidFill>
                  <a:srgbClr val="BF5A00"/>
                </a:solidFill>
                <a:effectLst>
                  <a:outerShdw blurRad="38100" dist="38100" dir="2700000" algn="tl">
                    <a:srgbClr val="C0C0C0"/>
                  </a:outerShdw>
                </a:effectLst>
                <a:latin typeface="Book Antiqua" pitchFamily="18" charset="0"/>
              </a:rPr>
              <a:t>Dinámicas territoriales, </a:t>
            </a:r>
            <a:br>
              <a:rPr lang="es-ES" sz="3600" b="1" smtClean="0">
                <a:solidFill>
                  <a:srgbClr val="BF5A00"/>
                </a:solidFill>
                <a:effectLst>
                  <a:outerShdw blurRad="38100" dist="38100" dir="2700000" algn="tl">
                    <a:srgbClr val="C0C0C0"/>
                  </a:outerShdw>
                </a:effectLst>
                <a:latin typeface="Book Antiqua" pitchFamily="18" charset="0"/>
              </a:rPr>
            </a:br>
            <a:r>
              <a:rPr lang="es-ES" sz="3600" b="1" smtClean="0">
                <a:solidFill>
                  <a:srgbClr val="BF5A00"/>
                </a:solidFill>
                <a:effectLst>
                  <a:outerShdw blurRad="38100" dist="38100" dir="2700000" algn="tl">
                    <a:srgbClr val="C0C0C0"/>
                  </a:outerShdw>
                </a:effectLst>
                <a:latin typeface="Book Antiqua" pitchFamily="18" charset="0"/>
              </a:rPr>
              <a:t>medios de vida rurales </a:t>
            </a:r>
            <a:br>
              <a:rPr lang="es-ES" sz="3600" b="1" smtClean="0">
                <a:solidFill>
                  <a:srgbClr val="BF5A00"/>
                </a:solidFill>
                <a:effectLst>
                  <a:outerShdw blurRad="38100" dist="38100" dir="2700000" algn="tl">
                    <a:srgbClr val="C0C0C0"/>
                  </a:outerShdw>
                </a:effectLst>
                <a:latin typeface="Book Antiqua" pitchFamily="18" charset="0"/>
              </a:rPr>
            </a:br>
            <a:r>
              <a:rPr lang="es-ES" sz="3600" b="1" smtClean="0">
                <a:solidFill>
                  <a:srgbClr val="BF5A00"/>
                </a:solidFill>
                <a:effectLst>
                  <a:outerShdw blurRad="38100" dist="38100" dir="2700000" algn="tl">
                    <a:srgbClr val="C0C0C0"/>
                  </a:outerShdw>
                </a:effectLst>
                <a:latin typeface="Book Antiqua" pitchFamily="18" charset="0"/>
              </a:rPr>
              <a:t>y servicios ecosistémicos </a:t>
            </a:r>
            <a:br>
              <a:rPr lang="es-ES" sz="3600" b="1" smtClean="0">
                <a:solidFill>
                  <a:srgbClr val="BF5A00"/>
                </a:solidFill>
                <a:effectLst>
                  <a:outerShdw blurRad="38100" dist="38100" dir="2700000" algn="tl">
                    <a:srgbClr val="C0C0C0"/>
                  </a:outerShdw>
                </a:effectLst>
                <a:latin typeface="Book Antiqua" pitchFamily="18" charset="0"/>
              </a:rPr>
            </a:br>
            <a:r>
              <a:rPr lang="es-ES" sz="3600" b="1" smtClean="0">
                <a:solidFill>
                  <a:srgbClr val="BF5A00"/>
                </a:solidFill>
                <a:effectLst>
                  <a:outerShdw blurRad="38100" dist="38100" dir="2700000" algn="tl">
                    <a:srgbClr val="C0C0C0"/>
                  </a:outerShdw>
                </a:effectLst>
                <a:latin typeface="Book Antiqua" pitchFamily="18" charset="0"/>
              </a:rPr>
              <a:t>en Centroamérica</a:t>
            </a:r>
            <a:br>
              <a:rPr lang="es-ES" sz="3600" b="1" smtClean="0">
                <a:solidFill>
                  <a:srgbClr val="BF5A00"/>
                </a:solidFill>
                <a:effectLst>
                  <a:outerShdw blurRad="38100" dist="38100" dir="2700000" algn="tl">
                    <a:srgbClr val="C0C0C0"/>
                  </a:outerShdw>
                </a:effectLst>
                <a:latin typeface="Book Antiqua" pitchFamily="18" charset="0"/>
              </a:rPr>
            </a:br>
            <a:r>
              <a:rPr lang="es-ES" sz="3600" b="1" smtClean="0">
                <a:solidFill>
                  <a:srgbClr val="BF5A00"/>
                </a:solidFill>
                <a:effectLst>
                  <a:outerShdw blurRad="38100" dist="38100" dir="2700000" algn="tl">
                    <a:srgbClr val="C0C0C0"/>
                  </a:outerShdw>
                </a:effectLst>
                <a:latin typeface="Book Antiqua" pitchFamily="18" charset="0"/>
              </a:rPr>
              <a:t/>
            </a:r>
            <a:br>
              <a:rPr lang="es-ES" sz="3600" b="1" smtClean="0">
                <a:solidFill>
                  <a:srgbClr val="BF5A00"/>
                </a:solidFill>
                <a:effectLst>
                  <a:outerShdw blurRad="38100" dist="38100" dir="2700000" algn="tl">
                    <a:srgbClr val="C0C0C0"/>
                  </a:outerShdw>
                </a:effectLst>
                <a:latin typeface="Book Antiqua" pitchFamily="18" charset="0"/>
              </a:rPr>
            </a:br>
            <a:r>
              <a:rPr lang="en-US" sz="1800" b="1" smtClean="0">
                <a:solidFill>
                  <a:srgbClr val="BF5A00"/>
                </a:solidFill>
              </a:rPr>
              <a:t>International Synthesis Workshop on </a:t>
            </a:r>
            <a:br>
              <a:rPr lang="en-US" sz="1800" b="1" smtClean="0">
                <a:solidFill>
                  <a:srgbClr val="BF5A00"/>
                </a:solidFill>
              </a:rPr>
            </a:br>
            <a:r>
              <a:rPr lang="en-US" sz="1800" b="1" i="1" smtClean="0">
                <a:solidFill>
                  <a:srgbClr val="BF5A00"/>
                </a:solidFill>
              </a:rPr>
              <a:t>“Migration, Rural Livelihoods and Natural Resource Management”</a:t>
            </a:r>
            <a:r>
              <a:rPr lang="es-SV" sz="1800" b="1" i="1" smtClean="0">
                <a:solidFill>
                  <a:srgbClr val="BF5A00"/>
                </a:solidFill>
              </a:rPr>
              <a:t> </a:t>
            </a:r>
            <a:br>
              <a:rPr lang="es-SV" sz="1800" b="1" i="1" smtClean="0">
                <a:solidFill>
                  <a:srgbClr val="BF5A00"/>
                </a:solidFill>
              </a:rPr>
            </a:br>
            <a:r>
              <a:rPr lang="es-SV" sz="1800" b="1" i="1" smtClean="0">
                <a:solidFill>
                  <a:srgbClr val="BF5A00"/>
                </a:solidFill>
              </a:rPr>
              <a:t/>
            </a:r>
            <a:br>
              <a:rPr lang="es-SV" sz="1800" b="1" i="1" smtClean="0">
                <a:solidFill>
                  <a:srgbClr val="BF5A00"/>
                </a:solidFill>
              </a:rPr>
            </a:br>
            <a:r>
              <a:rPr lang="es-SV" sz="1400" b="1" smtClean="0">
                <a:solidFill>
                  <a:srgbClr val="BF5A00"/>
                </a:solidFill>
              </a:rPr>
              <a:t>February 21 - 24, 2011</a:t>
            </a:r>
            <a:br>
              <a:rPr lang="es-SV" sz="1400" b="1" smtClean="0">
                <a:solidFill>
                  <a:srgbClr val="BF5A00"/>
                </a:solidFill>
              </a:rPr>
            </a:br>
            <a:r>
              <a:rPr lang="es-SV" sz="1400" b="1" smtClean="0">
                <a:solidFill>
                  <a:srgbClr val="BF5A00"/>
                </a:solidFill>
              </a:rPr>
              <a:t>Chalatenango, El Salvador</a:t>
            </a:r>
            <a:r>
              <a:rPr lang="es-SV" sz="1800" b="1" smtClean="0">
                <a:solidFill>
                  <a:srgbClr val="BF5A00"/>
                </a:solidFill>
              </a:rPr>
              <a:t> </a:t>
            </a:r>
            <a:r>
              <a:rPr lang="es-ES" sz="3600" b="1" smtClean="0">
                <a:solidFill>
                  <a:srgbClr val="BF5A00"/>
                </a:solidFill>
                <a:effectLst>
                  <a:outerShdw blurRad="38100" dist="38100" dir="2700000" algn="tl">
                    <a:srgbClr val="C0C0C0"/>
                  </a:outerShdw>
                </a:effectLst>
                <a:latin typeface="Book Antiqua" pitchFamily="18" charset="0"/>
              </a:rPr>
              <a:t/>
            </a:r>
            <a:br>
              <a:rPr lang="es-ES" sz="3600" b="1" smtClean="0">
                <a:solidFill>
                  <a:srgbClr val="BF5A00"/>
                </a:solidFill>
                <a:effectLst>
                  <a:outerShdw blurRad="38100" dist="38100" dir="2700000" algn="tl">
                    <a:srgbClr val="C0C0C0"/>
                  </a:outerShdw>
                </a:effectLst>
                <a:latin typeface="Book Antiqua" pitchFamily="18" charset="0"/>
              </a:rPr>
            </a:br>
            <a:endParaRPr lang="es-ES" sz="1800" b="1" smtClean="0">
              <a:solidFill>
                <a:srgbClr val="BF5A00"/>
              </a:solidFill>
              <a:effectLst>
                <a:outerShdw blurRad="38100" dist="38100" dir="2700000" algn="tl">
                  <a:srgbClr val="C0C0C0"/>
                </a:outerShdw>
              </a:effectLst>
              <a:latin typeface="Book Antiqua" pitchFamily="18" charset="0"/>
            </a:endParaRPr>
          </a:p>
        </p:txBody>
      </p:sp>
      <p:pic>
        <p:nvPicPr>
          <p:cNvPr id="2" name="Object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7775" y="5554663"/>
            <a:ext cx="1536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3" name="Text Box 17"/>
          <p:cNvSpPr txBox="1">
            <a:spLocks noChangeArrowheads="1"/>
          </p:cNvSpPr>
          <p:nvPr/>
        </p:nvSpPr>
        <p:spPr bwMode="auto">
          <a:xfrm>
            <a:off x="157163" y="5999163"/>
            <a:ext cx="8834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SV" altLang="es-US" sz="1200" b="1">
                <a:solidFill>
                  <a:srgbClr val="004C6F"/>
                </a:solidFill>
                <a:latin typeface="Univers" pitchFamily="34" charset="0"/>
              </a:rPr>
              <a:t>P</a:t>
            </a:r>
            <a:r>
              <a:rPr lang="es-SV" altLang="es-US" sz="1000" b="1">
                <a:solidFill>
                  <a:srgbClr val="004C6F"/>
                </a:solidFill>
                <a:latin typeface="Univers" pitchFamily="34" charset="0"/>
              </a:rPr>
              <a:t>ROGRAMA </a:t>
            </a:r>
            <a:r>
              <a:rPr lang="es-SV" altLang="es-US" sz="1200" b="1">
                <a:solidFill>
                  <a:srgbClr val="004C6F"/>
                </a:solidFill>
                <a:latin typeface="Univers" pitchFamily="34" charset="0"/>
              </a:rPr>
              <a:t>S</a:t>
            </a:r>
            <a:r>
              <a:rPr lang="es-SV" altLang="es-US" sz="1000" b="1">
                <a:solidFill>
                  <a:srgbClr val="004C6F"/>
                </a:solidFill>
                <a:latin typeface="Univers" pitchFamily="34" charset="0"/>
              </a:rPr>
              <a:t>ALVADOREÑO DE </a:t>
            </a:r>
            <a:r>
              <a:rPr lang="es-SV" altLang="es-US" sz="1200" b="1">
                <a:solidFill>
                  <a:srgbClr val="004C6F"/>
                </a:solidFill>
                <a:latin typeface="Univers" pitchFamily="34" charset="0"/>
              </a:rPr>
              <a:t>I</a:t>
            </a:r>
            <a:r>
              <a:rPr lang="es-SV" altLang="es-US" sz="1000" b="1">
                <a:solidFill>
                  <a:srgbClr val="004C6F"/>
                </a:solidFill>
                <a:latin typeface="Univers" pitchFamily="34" charset="0"/>
              </a:rPr>
              <a:t>NVESTIGACIÓN</a:t>
            </a:r>
            <a:r>
              <a:rPr lang="es-MX" altLang="es-US" sz="1000" b="1">
                <a:solidFill>
                  <a:srgbClr val="004C6F"/>
                </a:solidFill>
                <a:latin typeface="Univers" pitchFamily="34" charset="0"/>
              </a:rPr>
              <a:t> </a:t>
            </a:r>
            <a:r>
              <a:rPr lang="es-SV" altLang="es-US" sz="1000" b="1">
                <a:solidFill>
                  <a:srgbClr val="004C6F"/>
                </a:solidFill>
                <a:latin typeface="Univers" pitchFamily="34" charset="0"/>
              </a:rPr>
              <a:t>SOBRE </a:t>
            </a:r>
            <a:r>
              <a:rPr lang="es-SV" altLang="es-US" sz="1200" b="1">
                <a:solidFill>
                  <a:srgbClr val="004C6F"/>
                </a:solidFill>
                <a:latin typeface="Univers" pitchFamily="34" charset="0"/>
              </a:rPr>
              <a:t>D</a:t>
            </a:r>
            <a:r>
              <a:rPr lang="es-SV" altLang="es-US" sz="1000" b="1">
                <a:solidFill>
                  <a:srgbClr val="004C6F"/>
                </a:solidFill>
                <a:latin typeface="Univers" pitchFamily="34" charset="0"/>
              </a:rPr>
              <a:t>ESARROLLO Y </a:t>
            </a:r>
            <a:r>
              <a:rPr lang="es-SV" altLang="es-US" sz="1200" b="1">
                <a:solidFill>
                  <a:srgbClr val="004C6F"/>
                </a:solidFill>
                <a:latin typeface="Univers" pitchFamily="34" charset="0"/>
              </a:rPr>
              <a:t>M</a:t>
            </a:r>
            <a:r>
              <a:rPr lang="es-SV" altLang="es-US" sz="1000" b="1">
                <a:solidFill>
                  <a:srgbClr val="004C6F"/>
                </a:solidFill>
                <a:latin typeface="Univers" pitchFamily="34" charset="0"/>
              </a:rPr>
              <a:t>EDIO </a:t>
            </a:r>
            <a:r>
              <a:rPr lang="es-SV" altLang="es-US" sz="1200" b="1">
                <a:solidFill>
                  <a:srgbClr val="004C6F"/>
                </a:solidFill>
                <a:latin typeface="Univers" pitchFamily="34" charset="0"/>
              </a:rPr>
              <a:t>A</a:t>
            </a:r>
            <a:r>
              <a:rPr lang="es-SV" altLang="es-US" sz="1000" b="1">
                <a:solidFill>
                  <a:srgbClr val="004C6F"/>
                </a:solidFill>
                <a:latin typeface="Univers" pitchFamily="34" charset="0"/>
              </a:rPr>
              <a:t>MBIENTE</a:t>
            </a:r>
            <a:endParaRPr lang="en-US" altLang="es-US" sz="1000" b="1">
              <a:solidFill>
                <a:srgbClr val="004C6F"/>
              </a:solidFill>
              <a:latin typeface="Univers" pitchFamily="34" charset="0"/>
            </a:endParaRPr>
          </a:p>
        </p:txBody>
      </p:sp>
      <p:grpSp>
        <p:nvGrpSpPr>
          <p:cNvPr id="2054" name="Group 6"/>
          <p:cNvGrpSpPr>
            <a:grpSpLocks/>
          </p:cNvGrpSpPr>
          <p:nvPr/>
        </p:nvGrpSpPr>
        <p:grpSpPr bwMode="auto">
          <a:xfrm>
            <a:off x="0" y="11113"/>
            <a:ext cx="9144000" cy="1401762"/>
            <a:chOff x="0" y="937"/>
            <a:chExt cx="5760" cy="883"/>
          </a:xfrm>
        </p:grpSpPr>
        <p:pic>
          <p:nvPicPr>
            <p:cNvPr id="2055" name="Picture 7" descr="chalatenango22050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2" y="970"/>
              <a:ext cx="1072"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69"/>
              <a:ext cx="1097" cy="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11" descr="44 laureles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2" y="957"/>
              <a:ext cx="1338" cy="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2"/>
            <p:cNvPicPr>
              <a:picLocks noChangeAspect="1" noChangeArrowheads="1"/>
            </p:cNvPicPr>
            <p:nvPr/>
          </p:nvPicPr>
          <p:blipFill>
            <a:blip r:embed="rId7">
              <a:lum bright="-8000"/>
              <a:extLst>
                <a:ext uri="{28A0092B-C50C-407E-A947-70E740481C1C}">
                  <a14:useLocalDpi xmlns:a14="http://schemas.microsoft.com/office/drawing/2010/main" val="0"/>
                </a:ext>
              </a:extLst>
            </a:blip>
            <a:srcRect/>
            <a:stretch>
              <a:fillRect/>
            </a:stretch>
          </p:blipFill>
          <p:spPr bwMode="auto">
            <a:xfrm>
              <a:off x="3243" y="969"/>
              <a:ext cx="1238"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Asamble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 y="963"/>
              <a:ext cx="1259"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Rectangle 13"/>
            <p:cNvSpPr>
              <a:spLocks noChangeArrowheads="1"/>
            </p:cNvSpPr>
            <p:nvPr/>
          </p:nvSpPr>
          <p:spPr bwMode="auto">
            <a:xfrm>
              <a:off x="0" y="937"/>
              <a:ext cx="5760" cy="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s-SV" altLang="es-US" sz="2400">
                <a:latin typeface="Times New Roman" panose="02020603050405020304" pitchFamily="18" charset="0"/>
              </a:endParaRPr>
            </a:p>
          </p:txBody>
        </p:sp>
        <p:sp>
          <p:nvSpPr>
            <p:cNvPr id="2060" name="Rectangle 14"/>
            <p:cNvSpPr>
              <a:spLocks noChangeArrowheads="1"/>
            </p:cNvSpPr>
            <p:nvPr/>
          </p:nvSpPr>
          <p:spPr bwMode="auto">
            <a:xfrm>
              <a:off x="0" y="1774"/>
              <a:ext cx="5760" cy="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s-SV" altLang="es-US" sz="2400">
                <a:latin typeface="Times New Roman" panose="02020603050405020304" pitchFamily="18"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5"/>
          <p:cNvGrpSpPr>
            <a:grpSpLocks/>
          </p:cNvGrpSpPr>
          <p:nvPr/>
        </p:nvGrpSpPr>
        <p:grpSpPr bwMode="auto">
          <a:xfrm>
            <a:off x="4502150" y="3359150"/>
            <a:ext cx="4221163" cy="2698750"/>
            <a:chOff x="3004" y="331"/>
            <a:chExt cx="2659" cy="1700"/>
          </a:xfrm>
        </p:grpSpPr>
        <p:pic>
          <p:nvPicPr>
            <p:cNvPr id="13321" name="Picture 6" descr="garifyparqu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4" y="331"/>
              <a:ext cx="2659" cy="1700"/>
            </a:xfrm>
            <a:prstGeom prst="rect">
              <a:avLst/>
            </a:prstGeom>
            <a:noFill/>
            <a:ln w="38100">
              <a:solidFill>
                <a:srgbClr val="004C6F"/>
              </a:solidFill>
              <a:miter lim="800000"/>
              <a:headEnd/>
              <a:tailEnd/>
            </a:ln>
            <a:extLst>
              <a:ext uri="{909E8E84-426E-40DD-AFC4-6F175D3DCCD1}">
                <a14:hiddenFill xmlns:a14="http://schemas.microsoft.com/office/drawing/2010/main">
                  <a:solidFill>
                    <a:srgbClr val="FFFFFF"/>
                  </a:solidFill>
                </a14:hiddenFill>
              </a:ext>
            </a:extLst>
          </p:spPr>
        </p:pic>
        <p:sp>
          <p:nvSpPr>
            <p:cNvPr id="13322" name="Rectangle 7"/>
            <p:cNvSpPr>
              <a:spLocks noChangeArrowheads="1"/>
            </p:cNvSpPr>
            <p:nvPr/>
          </p:nvSpPr>
          <p:spPr bwMode="auto">
            <a:xfrm>
              <a:off x="3130" y="334"/>
              <a:ext cx="247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 tIns="10800" rIns="18000" bIns="10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r>
                <a:rPr lang="es-AR" altLang="es-US" sz="1400" b="1">
                  <a:solidFill>
                    <a:srgbClr val="333399"/>
                  </a:solidFill>
                  <a:latin typeface="Arial Narrow" panose="020B0606020202030204" pitchFamily="34" charset="0"/>
                </a:rPr>
                <a:t>Comunidades gar</a:t>
              </a:r>
              <a:r>
                <a:rPr lang="es-AR" altLang="es-US" sz="1400" b="1">
                  <a:solidFill>
                    <a:srgbClr val="333399"/>
                  </a:solidFill>
                  <a:latin typeface="Times New Roman" panose="02020603050405020304" pitchFamily="18" charset="0"/>
                </a:rPr>
                <a:t>í</a:t>
              </a:r>
              <a:r>
                <a:rPr lang="es-AR" altLang="es-US" sz="1400" b="1">
                  <a:solidFill>
                    <a:srgbClr val="333399"/>
                  </a:solidFill>
                  <a:latin typeface="Arial Narrow" panose="020B0606020202030204" pitchFamily="34" charset="0"/>
                </a:rPr>
                <a:t>funas y </a:t>
              </a:r>
              <a:r>
                <a:rPr lang="es-AR" altLang="es-US" sz="1400" b="1">
                  <a:solidFill>
                    <a:srgbClr val="333399"/>
                  </a:solidFill>
                  <a:latin typeface="Times New Roman" panose="02020603050405020304" pitchFamily="18" charset="0"/>
                </a:rPr>
                <a:t>á</a:t>
              </a:r>
              <a:r>
                <a:rPr lang="es-AR" altLang="es-US" sz="1400" b="1">
                  <a:solidFill>
                    <a:srgbClr val="333399"/>
                  </a:solidFill>
                  <a:latin typeface="Arial Narrow" panose="020B0606020202030204" pitchFamily="34" charset="0"/>
                </a:rPr>
                <a:t>reas protegidas</a:t>
              </a:r>
            </a:p>
          </p:txBody>
        </p:sp>
      </p:grpSp>
      <p:sp>
        <p:nvSpPr>
          <p:cNvPr id="147464" name="Rectangle 8"/>
          <p:cNvSpPr>
            <a:spLocks noChangeArrowheads="1"/>
          </p:cNvSpPr>
          <p:nvPr/>
        </p:nvSpPr>
        <p:spPr bwMode="auto">
          <a:xfrm>
            <a:off x="82550" y="365125"/>
            <a:ext cx="4489450" cy="1373188"/>
          </a:xfrm>
          <a:prstGeom prst="rect">
            <a:avLst/>
          </a:prstGeom>
          <a:noFill/>
          <a:ln w="9525">
            <a:noFill/>
            <a:miter lim="800000"/>
            <a:headEnd/>
            <a:tailEnd/>
          </a:ln>
          <a:effectLst/>
        </p:spPr>
        <p:txBody>
          <a:bodyPr>
            <a:spAutoFit/>
          </a:bodyPr>
          <a:lstStyle/>
          <a:p>
            <a:pPr algn="l">
              <a:defRPr/>
            </a:pPr>
            <a:r>
              <a:rPr lang="es-GT" sz="2800" b="1">
                <a:solidFill>
                  <a:srgbClr val="BF5A00"/>
                </a:solidFill>
                <a:effectLst>
                  <a:outerShdw blurRad="38100" dist="38100" dir="2700000" algn="tl">
                    <a:srgbClr val="C0C0C0"/>
                  </a:outerShdw>
                </a:effectLst>
                <a:latin typeface="Book Antiqua" pitchFamily="18" charset="0"/>
              </a:rPr>
              <a:t>Honduras: Disputas en territorios indígenas y afrodescendientes</a:t>
            </a:r>
            <a:endParaRPr lang="es-ES" sz="2800" b="1">
              <a:solidFill>
                <a:srgbClr val="BF5A00"/>
              </a:solidFill>
              <a:effectLst>
                <a:outerShdw blurRad="38100" dist="38100" dir="2700000" algn="tl">
                  <a:srgbClr val="C0C0C0"/>
                </a:outerShdw>
              </a:effectLst>
              <a:latin typeface="Book Antiqua" pitchFamily="18" charset="0"/>
            </a:endParaRPr>
          </a:p>
        </p:txBody>
      </p:sp>
      <p:sp>
        <p:nvSpPr>
          <p:cNvPr id="13316" name="Rectangle 9"/>
          <p:cNvSpPr>
            <a:spLocks noChangeArrowheads="1"/>
          </p:cNvSpPr>
          <p:nvPr/>
        </p:nvSpPr>
        <p:spPr bwMode="auto">
          <a:xfrm>
            <a:off x="395288" y="1963738"/>
            <a:ext cx="360045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spcBef>
                <a:spcPct val="20000"/>
              </a:spcBef>
              <a:spcAft>
                <a:spcPct val="40000"/>
              </a:spcAft>
              <a:buSzPct val="110000"/>
              <a:buFont typeface="Wingdings" panose="05000000000000000000" pitchFamily="2" charset="2"/>
              <a:buChar char="Ø"/>
            </a:pPr>
            <a:r>
              <a:rPr lang="es-SV" altLang="es-US" b="1">
                <a:solidFill>
                  <a:srgbClr val="004C6F"/>
                </a:solidFill>
                <a:cs typeface="Arial" panose="020B0604020202020204" pitchFamily="34" charset="0"/>
              </a:rPr>
              <a:t>Reclamos territoriales </a:t>
            </a:r>
          </a:p>
          <a:p>
            <a:pPr algn="l">
              <a:spcBef>
                <a:spcPct val="20000"/>
              </a:spcBef>
              <a:spcAft>
                <a:spcPct val="40000"/>
              </a:spcAft>
              <a:buSzPct val="110000"/>
              <a:buFont typeface="Wingdings" panose="05000000000000000000" pitchFamily="2" charset="2"/>
              <a:buChar char="Ø"/>
            </a:pPr>
            <a:r>
              <a:rPr lang="es-SV" altLang="es-US" b="1">
                <a:solidFill>
                  <a:srgbClr val="004C6F"/>
                </a:solidFill>
                <a:cs typeface="Arial" panose="020B0604020202020204" pitchFamily="34" charset="0"/>
              </a:rPr>
              <a:t>Mega proyectos turísticos </a:t>
            </a:r>
          </a:p>
          <a:p>
            <a:pPr algn="l">
              <a:spcBef>
                <a:spcPct val="20000"/>
              </a:spcBef>
              <a:spcAft>
                <a:spcPct val="40000"/>
              </a:spcAft>
              <a:buSzPct val="110000"/>
              <a:buFont typeface="Wingdings" panose="05000000000000000000" pitchFamily="2" charset="2"/>
              <a:buChar char="Ø"/>
            </a:pPr>
            <a:r>
              <a:rPr lang="es-SV" altLang="es-US" b="1">
                <a:solidFill>
                  <a:srgbClr val="004C6F"/>
                </a:solidFill>
                <a:cs typeface="Arial" panose="020B0604020202020204" pitchFamily="34" charset="0"/>
              </a:rPr>
              <a:t>Megaproyectos de infraestructura</a:t>
            </a:r>
          </a:p>
          <a:p>
            <a:pPr algn="l">
              <a:spcBef>
                <a:spcPct val="20000"/>
              </a:spcBef>
              <a:spcAft>
                <a:spcPct val="40000"/>
              </a:spcAft>
              <a:buSzPct val="110000"/>
              <a:buFont typeface="Wingdings" panose="05000000000000000000" pitchFamily="2" charset="2"/>
              <a:buChar char="Ø"/>
            </a:pPr>
            <a:r>
              <a:rPr lang="es-SV" altLang="es-US" b="1">
                <a:solidFill>
                  <a:srgbClr val="004C6F"/>
                </a:solidFill>
                <a:cs typeface="Arial" panose="020B0604020202020204" pitchFamily="34" charset="0"/>
              </a:rPr>
              <a:t>Concesiones petroleras</a:t>
            </a:r>
          </a:p>
          <a:p>
            <a:pPr algn="l">
              <a:spcBef>
                <a:spcPct val="20000"/>
              </a:spcBef>
              <a:spcAft>
                <a:spcPct val="40000"/>
              </a:spcAft>
              <a:buSzPct val="110000"/>
              <a:buFont typeface="Wingdings" panose="05000000000000000000" pitchFamily="2" charset="2"/>
              <a:buChar char="Ø"/>
            </a:pPr>
            <a:r>
              <a:rPr lang="es-SV" altLang="es-US" b="1">
                <a:solidFill>
                  <a:srgbClr val="004C6F"/>
                </a:solidFill>
                <a:cs typeface="Arial" panose="020B0604020202020204" pitchFamily="34" charset="0"/>
              </a:rPr>
              <a:t>Expansión de la minería</a:t>
            </a:r>
          </a:p>
          <a:p>
            <a:pPr algn="l">
              <a:spcBef>
                <a:spcPct val="20000"/>
              </a:spcBef>
              <a:spcAft>
                <a:spcPct val="40000"/>
              </a:spcAft>
              <a:buSzPct val="110000"/>
              <a:buFont typeface="Wingdings" panose="05000000000000000000" pitchFamily="2" charset="2"/>
              <a:buChar char="Ø"/>
            </a:pPr>
            <a:r>
              <a:rPr lang="es-SV" altLang="es-US" b="1">
                <a:solidFill>
                  <a:srgbClr val="004C6F"/>
                </a:solidFill>
                <a:cs typeface="Arial" panose="020B0604020202020204" pitchFamily="34" charset="0"/>
              </a:rPr>
              <a:t>Propuestas de conservación y áreas protegidas</a:t>
            </a:r>
          </a:p>
          <a:p>
            <a:pPr algn="l">
              <a:spcBef>
                <a:spcPct val="20000"/>
              </a:spcBef>
              <a:spcAft>
                <a:spcPct val="40000"/>
              </a:spcAft>
              <a:buSzPct val="110000"/>
              <a:buFont typeface="Wingdings" panose="05000000000000000000" pitchFamily="2" charset="2"/>
              <a:buChar char="Ø"/>
            </a:pPr>
            <a:r>
              <a:rPr lang="es-SV" altLang="es-US" b="1">
                <a:solidFill>
                  <a:srgbClr val="004C6F"/>
                </a:solidFill>
                <a:cs typeface="Arial" panose="020B0604020202020204" pitchFamily="34" charset="0"/>
              </a:rPr>
              <a:t>Tala ilegal de madera</a:t>
            </a:r>
          </a:p>
          <a:p>
            <a:pPr algn="l">
              <a:spcBef>
                <a:spcPct val="20000"/>
              </a:spcBef>
              <a:spcAft>
                <a:spcPct val="40000"/>
              </a:spcAft>
              <a:buSzPct val="110000"/>
              <a:buFont typeface="Wingdings" panose="05000000000000000000" pitchFamily="2" charset="2"/>
              <a:buChar char="Ø"/>
            </a:pPr>
            <a:r>
              <a:rPr lang="es-SV" altLang="es-US" b="1">
                <a:solidFill>
                  <a:srgbClr val="004C6F"/>
                </a:solidFill>
                <a:cs typeface="Arial" panose="020B0604020202020204" pitchFamily="34" charset="0"/>
              </a:rPr>
              <a:t>Narcotráfico</a:t>
            </a:r>
          </a:p>
        </p:txBody>
      </p:sp>
      <p:grpSp>
        <p:nvGrpSpPr>
          <p:cNvPr id="13317" name="Group 12"/>
          <p:cNvGrpSpPr>
            <a:grpSpLocks/>
          </p:cNvGrpSpPr>
          <p:nvPr/>
        </p:nvGrpSpPr>
        <p:grpSpPr bwMode="auto">
          <a:xfrm>
            <a:off x="4500563" y="525463"/>
            <a:ext cx="4229100" cy="2687637"/>
            <a:chOff x="2835" y="331"/>
            <a:chExt cx="2664" cy="1693"/>
          </a:xfrm>
        </p:grpSpPr>
        <p:pic>
          <p:nvPicPr>
            <p:cNvPr id="133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5" y="331"/>
              <a:ext cx="2664" cy="1693"/>
            </a:xfrm>
            <a:prstGeom prst="rect">
              <a:avLst/>
            </a:prstGeom>
            <a:noFill/>
            <a:ln w="38100" algn="ctr">
              <a:solidFill>
                <a:srgbClr val="004C6F"/>
              </a:solidFill>
              <a:miter lim="800000"/>
              <a:headEnd/>
              <a:tailEnd/>
            </a:ln>
            <a:extLst>
              <a:ext uri="{909E8E84-426E-40DD-AFC4-6F175D3DCCD1}">
                <a14:hiddenFill xmlns:a14="http://schemas.microsoft.com/office/drawing/2010/main">
                  <a:solidFill>
                    <a:srgbClr val="FFFFFF"/>
                  </a:solidFill>
                </a14:hiddenFill>
              </a:ext>
            </a:extLst>
          </p:spPr>
        </p:pic>
        <p:sp>
          <p:nvSpPr>
            <p:cNvPr id="13319" name="Oval 4"/>
            <p:cNvSpPr>
              <a:spLocks noChangeAspect="1" noChangeArrowheads="1"/>
            </p:cNvSpPr>
            <p:nvPr/>
          </p:nvSpPr>
          <p:spPr bwMode="auto">
            <a:xfrm rot="-5668722">
              <a:off x="3980" y="60"/>
              <a:ext cx="364" cy="1506"/>
            </a:xfrm>
            <a:prstGeom prst="ellipse">
              <a:avLst/>
            </a:prstGeom>
            <a:noFill/>
            <a:ln w="38100">
              <a:solidFill>
                <a:srgbClr val="004C6F"/>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SV" altLang="es-US" sz="1400" b="1">
                <a:solidFill>
                  <a:schemeClr val="folHlink"/>
                </a:solidFill>
                <a:latin typeface="Century Gothic" panose="020B0502020202020204" pitchFamily="34" charset="0"/>
                <a:cs typeface="Arial" panose="020B0604020202020204" pitchFamily="34" charset="0"/>
              </a:endParaRPr>
            </a:p>
          </p:txBody>
        </p:sp>
        <p:sp>
          <p:nvSpPr>
            <p:cNvPr id="13320" name="Oval 10"/>
            <p:cNvSpPr>
              <a:spLocks noChangeAspect="1" noChangeArrowheads="1"/>
            </p:cNvSpPr>
            <p:nvPr/>
          </p:nvSpPr>
          <p:spPr bwMode="auto">
            <a:xfrm rot="-5668722">
              <a:off x="4564" y="643"/>
              <a:ext cx="713" cy="862"/>
            </a:xfrm>
            <a:prstGeom prst="ellipse">
              <a:avLst/>
            </a:prstGeom>
            <a:noFill/>
            <a:ln w="38100">
              <a:solidFill>
                <a:srgbClr val="004C6F"/>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SV" altLang="es-US" sz="1400" b="1">
                <a:solidFill>
                  <a:schemeClr val="folHlink"/>
                </a:solidFill>
                <a:latin typeface="Century Gothic" panose="020B0502020202020204" pitchFamily="34" charset="0"/>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113" y="4232275"/>
            <a:ext cx="2835275"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3497263"/>
            <a:ext cx="2840038"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9" descr="http://archive.laprensa.com.sv/20080502/mundo/1455903.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077913" y="4624388"/>
            <a:ext cx="15970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10"/>
          <p:cNvSpPr>
            <a:spLocks noChangeArrowheads="1"/>
          </p:cNvSpPr>
          <p:nvPr/>
        </p:nvSpPr>
        <p:spPr bwMode="auto">
          <a:xfrm>
            <a:off x="3295650" y="1171575"/>
            <a:ext cx="563245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6700" indent="-266700" eaLnBrk="0" hangingPunct="0">
              <a:defRPr>
                <a:solidFill>
                  <a:schemeClr val="tx1"/>
                </a:solidFill>
                <a:latin typeface="Arial" panose="020B0604020202020204" pitchFamily="34" charset="0"/>
              </a:defRPr>
            </a:lvl1pPr>
            <a:lvl2pPr marL="568325" indent="-187325"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20000"/>
              </a:spcBef>
              <a:buClr>
                <a:srgbClr val="592A03"/>
              </a:buClr>
            </a:pPr>
            <a:r>
              <a:rPr lang="es-ES" altLang="es-US" sz="2800" b="1">
                <a:solidFill>
                  <a:srgbClr val="004C6F"/>
                </a:solidFill>
                <a:latin typeface="Times New Roman" panose="02020603050405020304" pitchFamily="18" charset="0"/>
                <a:ea typeface="Times New Roman" panose="02020603050405020304" pitchFamily="18" charset="0"/>
                <a:cs typeface="Arial" panose="020B0604020202020204" pitchFamily="34" charset="0"/>
              </a:rPr>
              <a:t>Crisis de origen múltiple</a:t>
            </a:r>
          </a:p>
          <a:p>
            <a:pPr lvl="1" algn="l" eaLnBrk="1" hangingPunct="1">
              <a:spcBef>
                <a:spcPct val="20000"/>
              </a:spcBef>
              <a:buClr>
                <a:srgbClr val="592A03"/>
              </a:buClr>
              <a:buFontTx/>
              <a:buChar char="•"/>
            </a:pPr>
            <a:r>
              <a:rPr lang="es-ES" altLang="es-US" sz="2000" b="1">
                <a:solidFill>
                  <a:srgbClr val="004C6F"/>
                </a:solidFill>
                <a:latin typeface="Times New Roman" panose="02020603050405020304" pitchFamily="18" charset="0"/>
                <a:ea typeface="Times New Roman" panose="02020603050405020304" pitchFamily="18" charset="0"/>
                <a:cs typeface="Arial" panose="020B0604020202020204" pitchFamily="34" charset="0"/>
              </a:rPr>
              <a:t>Financiera, alimentaria, energética, etc., </a:t>
            </a:r>
          </a:p>
          <a:p>
            <a:pPr algn="l" eaLnBrk="1" hangingPunct="1">
              <a:spcBef>
                <a:spcPct val="20000"/>
              </a:spcBef>
              <a:buClr>
                <a:srgbClr val="592A03"/>
              </a:buClr>
            </a:pPr>
            <a:r>
              <a:rPr lang="es-ES" altLang="es-US" sz="2800" b="1">
                <a:solidFill>
                  <a:srgbClr val="004C6F"/>
                </a:solidFill>
                <a:latin typeface="Times New Roman" panose="02020603050405020304" pitchFamily="18" charset="0"/>
                <a:ea typeface="Times New Roman" panose="02020603050405020304" pitchFamily="18" charset="0"/>
                <a:cs typeface="Arial" panose="020B0604020202020204" pitchFamily="34" charset="0"/>
              </a:rPr>
              <a:t>Retorno a la economía real:  </a:t>
            </a:r>
          </a:p>
          <a:p>
            <a:pPr lvl="1" algn="l" eaLnBrk="1" hangingPunct="1">
              <a:spcBef>
                <a:spcPct val="20000"/>
              </a:spcBef>
              <a:buClr>
                <a:srgbClr val="592A03"/>
              </a:buClr>
              <a:buFontTx/>
              <a:buChar char="•"/>
            </a:pPr>
            <a:r>
              <a:rPr lang="es-ES" altLang="es-US" sz="2000" b="1">
                <a:solidFill>
                  <a:srgbClr val="004C6F"/>
                </a:solidFill>
                <a:latin typeface="Times New Roman" panose="02020603050405020304" pitchFamily="18" charset="0"/>
                <a:ea typeface="Times New Roman" panose="02020603050405020304" pitchFamily="18" charset="0"/>
                <a:cs typeface="Arial" panose="020B0604020202020204" pitchFamily="34" charset="0"/>
              </a:rPr>
              <a:t>Ante el estallido de la burbuja financiera, los capitales están regresando a la esfera de la </a:t>
            </a:r>
            <a:r>
              <a:rPr lang="es-ES" altLang="es-US" sz="2000" b="1" i="1">
                <a:solidFill>
                  <a:srgbClr val="004C6F"/>
                </a:solidFill>
                <a:latin typeface="Times New Roman" panose="02020603050405020304" pitchFamily="18" charset="0"/>
                <a:ea typeface="Times New Roman" panose="02020603050405020304" pitchFamily="18" charset="0"/>
                <a:cs typeface="Arial" panose="020B0604020202020204" pitchFamily="34" charset="0"/>
              </a:rPr>
              <a:t>economía real</a:t>
            </a:r>
            <a:r>
              <a:rPr lang="es-ES" altLang="es-US" sz="2000" b="1">
                <a:solidFill>
                  <a:srgbClr val="004C6F"/>
                </a:solidFill>
                <a:latin typeface="Times New Roman" panose="02020603050405020304" pitchFamily="18" charset="0"/>
                <a:ea typeface="Times New Roman" panose="02020603050405020304" pitchFamily="18" charset="0"/>
                <a:cs typeface="Arial" panose="020B0604020202020204" pitchFamily="34" charset="0"/>
              </a:rPr>
              <a:t> en busca de nuevos espacios de acumulación: energía, cultivos, minerales y recursos naturales en general</a:t>
            </a:r>
          </a:p>
        </p:txBody>
      </p:sp>
      <p:sp>
        <p:nvSpPr>
          <p:cNvPr id="14342" name="Picture 14"/>
          <p:cNvSpPr>
            <a:spLocks noChangeAspect="1" noChangeArrowheads="1"/>
          </p:cNvSpPr>
          <p:nvPr/>
        </p:nvSpPr>
        <p:spPr bwMode="auto">
          <a:xfrm>
            <a:off x="708025" y="1450975"/>
            <a:ext cx="31496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s-SV" altLang="es-US" sz="2400">
              <a:latin typeface="Times New Roman" panose="02020603050405020304" pitchFamily="18" charset="0"/>
            </a:endParaRPr>
          </a:p>
        </p:txBody>
      </p:sp>
      <p:pic>
        <p:nvPicPr>
          <p:cNvPr id="14343"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975" y="1258888"/>
            <a:ext cx="282257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2" name="2 Marcador de contenido"/>
          <p:cNvSpPr>
            <a:spLocks/>
          </p:cNvSpPr>
          <p:nvPr/>
        </p:nvSpPr>
        <p:spPr bwMode="auto">
          <a:xfrm>
            <a:off x="-36513" y="296863"/>
            <a:ext cx="9144001" cy="755650"/>
          </a:xfrm>
          <a:prstGeom prst="rect">
            <a:avLst/>
          </a:prstGeom>
          <a:noFill/>
          <a:ln w="9525">
            <a:noFill/>
            <a:miter lim="800000"/>
            <a:headEnd/>
            <a:tailEnd/>
          </a:ln>
        </p:spPr>
        <p:txBody>
          <a:bodyPr/>
          <a:lstStyle/>
          <a:p>
            <a:pPr marL="88900">
              <a:lnSpc>
                <a:spcPct val="90000"/>
              </a:lnSpc>
              <a:defRPr/>
            </a:pPr>
            <a:r>
              <a:rPr lang="es-SV" sz="2800" b="1">
                <a:solidFill>
                  <a:srgbClr val="BF5A00"/>
                </a:solidFill>
                <a:effectLst>
                  <a:outerShdw blurRad="38100" dist="38100" dir="2700000" algn="tl">
                    <a:srgbClr val="C0C0C0"/>
                  </a:outerShdw>
                </a:effectLst>
                <a:latin typeface="Book Antiqua" pitchFamily="18" charset="0"/>
              </a:rPr>
              <a:t>Globalización y crisis</a:t>
            </a:r>
            <a:r>
              <a:rPr lang="es-SV" sz="800" b="1">
                <a:solidFill>
                  <a:srgbClr val="BF5A00"/>
                </a:solidFill>
                <a:effectLst>
                  <a:outerShdw blurRad="38100" dist="38100" dir="2700000" algn="tl">
                    <a:srgbClr val="C0C0C0"/>
                  </a:outerShdw>
                </a:effectLst>
                <a:latin typeface="Book Antiqua" pitchFamily="18" charset="0"/>
              </a:rPr>
              <a:t/>
            </a:r>
            <a:br>
              <a:rPr lang="es-SV" sz="800" b="1">
                <a:solidFill>
                  <a:srgbClr val="BF5A00"/>
                </a:solidFill>
                <a:effectLst>
                  <a:outerShdw blurRad="38100" dist="38100" dir="2700000" algn="tl">
                    <a:srgbClr val="C0C0C0"/>
                  </a:outerShdw>
                </a:effectLst>
                <a:latin typeface="Book Antiqua" pitchFamily="18" charset="0"/>
              </a:rPr>
            </a:br>
            <a:endParaRPr lang="es-SV" sz="800" b="1">
              <a:solidFill>
                <a:srgbClr val="BF5A00"/>
              </a:solidFill>
              <a:effectLst>
                <a:outerShdw blurRad="38100" dist="38100" dir="2700000" algn="tl">
                  <a:srgbClr val="C0C0C0"/>
                </a:outerShdw>
              </a:effectLst>
              <a:latin typeface="Book Antiqua"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G:\fotos torre\DSC016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3475038"/>
            <a:ext cx="5284788" cy="2714625"/>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15363" name="Rectangle 3"/>
          <p:cNvSpPr>
            <a:spLocks noGrp="1" noChangeArrowheads="1"/>
          </p:cNvSpPr>
          <p:nvPr>
            <p:ph type="title" idx="4294967295"/>
          </p:nvPr>
        </p:nvSpPr>
        <p:spPr bwMode="auto">
          <a:xfrm>
            <a:off x="306388" y="4235450"/>
            <a:ext cx="2665412" cy="706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s-ES" altLang="es-US" sz="1600" b="1" smtClean="0">
                <a:solidFill>
                  <a:srgbClr val="004C6F"/>
                </a:solidFill>
                <a:latin typeface="Arial Narrow" panose="020B0606020202030204" pitchFamily="34" charset="0"/>
              </a:rPr>
              <a:t>Centroamérica: </a:t>
            </a:r>
            <a:br>
              <a:rPr lang="es-ES" altLang="es-US" sz="1600" b="1" smtClean="0">
                <a:solidFill>
                  <a:srgbClr val="004C6F"/>
                </a:solidFill>
                <a:latin typeface="Arial Narrow" panose="020B0606020202030204" pitchFamily="34" charset="0"/>
              </a:rPr>
            </a:br>
            <a:r>
              <a:rPr lang="es-ES" altLang="es-US" sz="1600" b="1" smtClean="0">
                <a:solidFill>
                  <a:srgbClr val="004C6F"/>
                </a:solidFill>
                <a:latin typeface="Arial Narrow" panose="020B0606020202030204" pitchFamily="34" charset="0"/>
              </a:rPr>
              <a:t>Índice de Riesgo Climático</a:t>
            </a:r>
            <a:endParaRPr lang="en-US" altLang="es-US" sz="1600" b="1" smtClean="0">
              <a:solidFill>
                <a:srgbClr val="004C6F"/>
              </a:solidFill>
              <a:latin typeface="Arial Narrow" panose="020B0606020202030204" pitchFamily="34" charset="0"/>
            </a:endParaRPr>
          </a:p>
        </p:txBody>
      </p:sp>
      <p:grpSp>
        <p:nvGrpSpPr>
          <p:cNvPr id="15364" name="Group 4"/>
          <p:cNvGrpSpPr>
            <a:grpSpLocks/>
          </p:cNvGrpSpPr>
          <p:nvPr/>
        </p:nvGrpSpPr>
        <p:grpSpPr bwMode="auto">
          <a:xfrm>
            <a:off x="2268538" y="1227138"/>
            <a:ext cx="3924300" cy="2816225"/>
            <a:chOff x="2880" y="1000"/>
            <a:chExt cx="2472" cy="1774"/>
          </a:xfrm>
        </p:grpSpPr>
        <p:pic>
          <p:nvPicPr>
            <p:cNvPr id="1538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1004"/>
              <a:ext cx="2472" cy="1770"/>
            </a:xfrm>
            <a:prstGeom prst="rect">
              <a:avLst/>
            </a:prstGeom>
            <a:noFill/>
            <a:ln w="28575">
              <a:solidFill>
                <a:srgbClr val="00338D"/>
              </a:solidFill>
              <a:miter lim="800000"/>
              <a:headEnd/>
              <a:tailEnd/>
            </a:ln>
            <a:extLst>
              <a:ext uri="{909E8E84-426E-40DD-AFC4-6F175D3DCCD1}">
                <a14:hiddenFill xmlns:a14="http://schemas.microsoft.com/office/drawing/2010/main">
                  <a:solidFill>
                    <a:srgbClr val="FFFFFF"/>
                  </a:solidFill>
                </a14:hiddenFill>
              </a:ext>
            </a:extLst>
          </p:spPr>
        </p:pic>
        <p:sp>
          <p:nvSpPr>
            <p:cNvPr id="15384" name="Rectangle 6"/>
            <p:cNvSpPr>
              <a:spLocks noChangeArrowheads="1"/>
            </p:cNvSpPr>
            <p:nvPr/>
          </p:nvSpPr>
          <p:spPr bwMode="auto">
            <a:xfrm>
              <a:off x="3610" y="1000"/>
              <a:ext cx="163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s-AR" altLang="es-US" sz="1400" b="1">
                  <a:solidFill>
                    <a:srgbClr val="333399"/>
                  </a:solidFill>
                  <a:latin typeface="Arial Narrow" panose="020B0606020202030204" pitchFamily="34" charset="0"/>
                  <a:cs typeface="Arial" panose="020B0604020202020204" pitchFamily="34" charset="0"/>
                </a:rPr>
                <a:t>Propuesta de Tierras Kyoto en C.A</a:t>
              </a:r>
              <a:endParaRPr lang="es-ES" altLang="es-US" sz="1400" b="1">
                <a:solidFill>
                  <a:srgbClr val="333399"/>
                </a:solidFill>
                <a:latin typeface="Arial Narrow" panose="020B0606020202030204" pitchFamily="34" charset="0"/>
                <a:cs typeface="Arial" panose="020B0604020202020204" pitchFamily="34" charset="0"/>
              </a:endParaRPr>
            </a:p>
          </p:txBody>
        </p:sp>
      </p:grpSp>
      <p:sp>
        <p:nvSpPr>
          <p:cNvPr id="210951" name="Rectangle 3"/>
          <p:cNvSpPr>
            <a:spLocks noChangeArrowheads="1"/>
          </p:cNvSpPr>
          <p:nvPr/>
        </p:nvSpPr>
        <p:spPr bwMode="auto">
          <a:xfrm>
            <a:off x="0" y="228600"/>
            <a:ext cx="8988425" cy="882650"/>
          </a:xfrm>
          <a:prstGeom prst="rect">
            <a:avLst/>
          </a:prstGeom>
          <a:noFill/>
          <a:ln w="9525">
            <a:noFill/>
            <a:miter lim="800000"/>
            <a:headEnd/>
            <a:tailEnd/>
          </a:ln>
        </p:spPr>
        <p:txBody>
          <a:bodyPr/>
          <a:lstStyle/>
          <a:p>
            <a:pPr>
              <a:defRPr/>
            </a:pPr>
            <a:r>
              <a:rPr lang="es-SV" sz="2800" b="1">
                <a:solidFill>
                  <a:srgbClr val="BF5A00"/>
                </a:solidFill>
                <a:effectLst>
                  <a:outerShdw blurRad="38100" dist="38100" dir="2700000" algn="tl">
                    <a:srgbClr val="C0C0C0"/>
                  </a:outerShdw>
                </a:effectLst>
                <a:latin typeface="Book Antiqua" pitchFamily="18" charset="0"/>
                <a:cs typeface="Arial" charset="0"/>
              </a:rPr>
              <a:t>Territorios para mitigar el cambio climático: </a:t>
            </a:r>
            <a:br>
              <a:rPr lang="es-SV" sz="2800" b="1">
                <a:solidFill>
                  <a:srgbClr val="BF5A00"/>
                </a:solidFill>
                <a:effectLst>
                  <a:outerShdw blurRad="38100" dist="38100" dir="2700000" algn="tl">
                    <a:srgbClr val="C0C0C0"/>
                  </a:outerShdw>
                </a:effectLst>
                <a:latin typeface="Book Antiqua" pitchFamily="18" charset="0"/>
                <a:cs typeface="Arial" charset="0"/>
              </a:rPr>
            </a:br>
            <a:r>
              <a:rPr lang="es-SV" sz="2800" b="1">
                <a:solidFill>
                  <a:srgbClr val="BF5A00"/>
                </a:solidFill>
                <a:effectLst>
                  <a:outerShdw blurRad="38100" dist="38100" dir="2700000" algn="tl">
                    <a:srgbClr val="C0C0C0"/>
                  </a:outerShdw>
                </a:effectLst>
                <a:latin typeface="Book Antiqua" pitchFamily="18" charset="0"/>
                <a:cs typeface="Arial" charset="0"/>
              </a:rPr>
              <a:t>Capturar  carbono y producir  agrocombustibles</a:t>
            </a:r>
          </a:p>
        </p:txBody>
      </p:sp>
      <p:grpSp>
        <p:nvGrpSpPr>
          <p:cNvPr id="15366" name="Group 8"/>
          <p:cNvGrpSpPr>
            <a:grpSpLocks noChangeAspect="1"/>
          </p:cNvGrpSpPr>
          <p:nvPr/>
        </p:nvGrpSpPr>
        <p:grpSpPr bwMode="auto">
          <a:xfrm>
            <a:off x="-155575" y="1668463"/>
            <a:ext cx="6408738" cy="4756150"/>
            <a:chOff x="1769" y="880"/>
            <a:chExt cx="3890" cy="3000"/>
          </a:xfrm>
        </p:grpSpPr>
        <p:pic>
          <p:nvPicPr>
            <p:cNvPr id="15369" name="Picture 9" descr="indice de riesgo climatico y costero-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9" y="880"/>
              <a:ext cx="3890"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70" name="Group 10"/>
            <p:cNvGrpSpPr>
              <a:grpSpLocks noChangeAspect="1"/>
            </p:cNvGrpSpPr>
            <p:nvPr/>
          </p:nvGrpSpPr>
          <p:grpSpPr bwMode="auto">
            <a:xfrm>
              <a:off x="2089" y="2958"/>
              <a:ext cx="1725" cy="590"/>
              <a:chOff x="2089" y="2958"/>
              <a:chExt cx="1725" cy="590"/>
            </a:xfrm>
          </p:grpSpPr>
          <p:sp>
            <p:nvSpPr>
              <p:cNvPr id="15371" name="Rectangle 11"/>
              <p:cNvSpPr>
                <a:spLocks noChangeAspect="1" noChangeArrowheads="1"/>
              </p:cNvSpPr>
              <p:nvPr/>
            </p:nvSpPr>
            <p:spPr bwMode="auto">
              <a:xfrm>
                <a:off x="2089" y="2976"/>
                <a:ext cx="67" cy="61"/>
              </a:xfrm>
              <a:prstGeom prst="rect">
                <a:avLst/>
              </a:prstGeom>
              <a:solidFill>
                <a:srgbClr val="AEDD7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CR" altLang="es-US"/>
              </a:p>
            </p:txBody>
          </p:sp>
          <p:sp>
            <p:nvSpPr>
              <p:cNvPr id="15372" name="Rectangle 12"/>
              <p:cNvSpPr>
                <a:spLocks noChangeAspect="1" noChangeArrowheads="1"/>
              </p:cNvSpPr>
              <p:nvPr/>
            </p:nvSpPr>
            <p:spPr bwMode="auto">
              <a:xfrm>
                <a:off x="2089" y="3072"/>
                <a:ext cx="67" cy="61"/>
              </a:xfrm>
              <a:prstGeom prst="rect">
                <a:avLst/>
              </a:prstGeom>
              <a:solidFill>
                <a:srgbClr val="FFFFAB"/>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CR" altLang="es-US"/>
              </a:p>
            </p:txBody>
          </p:sp>
          <p:sp>
            <p:nvSpPr>
              <p:cNvPr id="15373" name="Rectangle 13"/>
              <p:cNvSpPr>
                <a:spLocks noChangeAspect="1" noChangeArrowheads="1"/>
              </p:cNvSpPr>
              <p:nvPr/>
            </p:nvSpPr>
            <p:spPr bwMode="auto">
              <a:xfrm>
                <a:off x="2089" y="3166"/>
                <a:ext cx="67" cy="61"/>
              </a:xfrm>
              <a:prstGeom prst="rect">
                <a:avLst/>
              </a:prstGeom>
              <a:solidFill>
                <a:srgbClr val="FFCC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CR" altLang="es-US"/>
              </a:p>
            </p:txBody>
          </p:sp>
          <p:sp>
            <p:nvSpPr>
              <p:cNvPr id="15374" name="Rectangle 14"/>
              <p:cNvSpPr>
                <a:spLocks noChangeAspect="1" noChangeArrowheads="1"/>
              </p:cNvSpPr>
              <p:nvPr/>
            </p:nvSpPr>
            <p:spPr bwMode="auto">
              <a:xfrm>
                <a:off x="2089" y="3262"/>
                <a:ext cx="67" cy="61"/>
              </a:xfrm>
              <a:prstGeom prst="rect">
                <a:avLst/>
              </a:prstGeom>
              <a:solidFill>
                <a:srgbClr val="A3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CR" altLang="es-US"/>
              </a:p>
            </p:txBody>
          </p:sp>
          <p:sp>
            <p:nvSpPr>
              <p:cNvPr id="15375" name="Rectangle 15"/>
              <p:cNvSpPr>
                <a:spLocks noChangeAspect="1" noChangeArrowheads="1"/>
              </p:cNvSpPr>
              <p:nvPr/>
            </p:nvSpPr>
            <p:spPr bwMode="auto">
              <a:xfrm>
                <a:off x="2089" y="3356"/>
                <a:ext cx="67" cy="62"/>
              </a:xfrm>
              <a:prstGeom prst="rect">
                <a:avLst/>
              </a:prstGeom>
              <a:solidFill>
                <a:srgbClr val="29D6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CR" altLang="es-US"/>
              </a:p>
            </p:txBody>
          </p:sp>
          <p:sp>
            <p:nvSpPr>
              <p:cNvPr id="15376" name="Rectangle 16"/>
              <p:cNvSpPr>
                <a:spLocks noChangeAspect="1" noChangeArrowheads="1"/>
              </p:cNvSpPr>
              <p:nvPr/>
            </p:nvSpPr>
            <p:spPr bwMode="auto">
              <a:xfrm>
                <a:off x="2089" y="3452"/>
                <a:ext cx="67" cy="62"/>
              </a:xfrm>
              <a:prstGeom prst="rect">
                <a:avLst/>
              </a:prstGeom>
              <a:solidFill>
                <a:srgbClr val="0066CC"/>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CR" altLang="es-US"/>
              </a:p>
            </p:txBody>
          </p:sp>
          <p:sp>
            <p:nvSpPr>
              <p:cNvPr id="15377" name="Text Box 17"/>
              <p:cNvSpPr txBox="1">
                <a:spLocks noChangeAspect="1" noChangeArrowheads="1"/>
              </p:cNvSpPr>
              <p:nvPr/>
            </p:nvSpPr>
            <p:spPr bwMode="auto">
              <a:xfrm>
                <a:off x="2219" y="2958"/>
                <a:ext cx="1131"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s-MX" altLang="es-US" sz="1000">
                    <a:latin typeface="Arial Narrow" panose="020B0606020202030204" pitchFamily="34" charset="0"/>
                    <a:cs typeface="Arial" panose="020B0604020202020204" pitchFamily="34" charset="0"/>
                  </a:rPr>
                  <a:t>Menos de 3 meses secos consecutivos</a:t>
                </a:r>
                <a:endParaRPr lang="es-ES" altLang="es-US" sz="1000">
                  <a:latin typeface="Arial Narrow" panose="020B0606020202030204" pitchFamily="34" charset="0"/>
                  <a:cs typeface="Arial" panose="020B0604020202020204" pitchFamily="34" charset="0"/>
                </a:endParaRPr>
              </a:p>
            </p:txBody>
          </p:sp>
          <p:sp>
            <p:nvSpPr>
              <p:cNvPr id="15378" name="Text Box 18"/>
              <p:cNvSpPr txBox="1">
                <a:spLocks noChangeAspect="1" noChangeArrowheads="1"/>
              </p:cNvSpPr>
              <p:nvPr/>
            </p:nvSpPr>
            <p:spPr bwMode="auto">
              <a:xfrm>
                <a:off x="2219" y="3054"/>
                <a:ext cx="1131"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s-MX" altLang="es-US" sz="1000">
                    <a:latin typeface="Arial Narrow" panose="020B0606020202030204" pitchFamily="34" charset="0"/>
                    <a:cs typeface="Arial" panose="020B0604020202020204" pitchFamily="34" charset="0"/>
                  </a:rPr>
                  <a:t>4 a 6 meses secos consecutivos</a:t>
                </a:r>
                <a:endParaRPr lang="es-ES" altLang="es-US" sz="1000">
                  <a:latin typeface="Arial Narrow" panose="020B0606020202030204" pitchFamily="34" charset="0"/>
                  <a:cs typeface="Arial" panose="020B0604020202020204" pitchFamily="34" charset="0"/>
                </a:endParaRPr>
              </a:p>
            </p:txBody>
          </p:sp>
          <p:sp>
            <p:nvSpPr>
              <p:cNvPr id="15379" name="Text Box 19"/>
              <p:cNvSpPr txBox="1">
                <a:spLocks noChangeAspect="1" noChangeArrowheads="1"/>
              </p:cNvSpPr>
              <p:nvPr/>
            </p:nvSpPr>
            <p:spPr bwMode="auto">
              <a:xfrm>
                <a:off x="2224" y="3150"/>
                <a:ext cx="1132"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s-MX" altLang="es-US" sz="1000">
                    <a:latin typeface="Arial Narrow" panose="020B0606020202030204" pitchFamily="34" charset="0"/>
                    <a:cs typeface="Arial" panose="020B0604020202020204" pitchFamily="34" charset="0"/>
                  </a:rPr>
                  <a:t>Más de 6 meses secos consecutivos</a:t>
                </a:r>
                <a:endParaRPr lang="es-ES" altLang="es-US" sz="1000">
                  <a:latin typeface="Arial Narrow" panose="020B0606020202030204" pitchFamily="34" charset="0"/>
                  <a:cs typeface="Arial" panose="020B0604020202020204" pitchFamily="34" charset="0"/>
                </a:endParaRPr>
              </a:p>
            </p:txBody>
          </p:sp>
          <p:sp>
            <p:nvSpPr>
              <p:cNvPr id="15380" name="Text Box 20"/>
              <p:cNvSpPr txBox="1">
                <a:spLocks noChangeAspect="1" noChangeArrowheads="1"/>
              </p:cNvSpPr>
              <p:nvPr/>
            </p:nvSpPr>
            <p:spPr bwMode="auto">
              <a:xfrm>
                <a:off x="2224" y="3246"/>
                <a:ext cx="1590" cy="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s-MX" altLang="es-US" sz="1000">
                    <a:latin typeface="Arial Narrow" panose="020B0606020202030204" pitchFamily="34" charset="0"/>
                    <a:cs typeface="Arial" panose="020B0604020202020204" pitchFamily="34" charset="0"/>
                  </a:rPr>
                  <a:t>Menos de 3 meses secos más inundaciones </a:t>
                </a:r>
                <a:endParaRPr lang="es-ES" altLang="es-US" sz="1000">
                  <a:latin typeface="Arial Narrow" panose="020B0606020202030204" pitchFamily="34" charset="0"/>
                  <a:cs typeface="Arial" panose="020B0604020202020204" pitchFamily="34" charset="0"/>
                </a:endParaRPr>
              </a:p>
            </p:txBody>
          </p:sp>
          <p:sp>
            <p:nvSpPr>
              <p:cNvPr id="15381" name="Text Box 21"/>
              <p:cNvSpPr txBox="1">
                <a:spLocks noChangeAspect="1" noChangeArrowheads="1"/>
              </p:cNvSpPr>
              <p:nvPr/>
            </p:nvSpPr>
            <p:spPr bwMode="auto">
              <a:xfrm>
                <a:off x="2224" y="3342"/>
                <a:ext cx="1495"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s-MX" altLang="es-US" sz="1000">
                    <a:latin typeface="Arial Narrow" panose="020B0606020202030204" pitchFamily="34" charset="0"/>
                    <a:cs typeface="Arial" panose="020B0604020202020204" pitchFamily="34" charset="0"/>
                  </a:rPr>
                  <a:t>4 a 6 meses secos más inundaciones </a:t>
                </a:r>
                <a:endParaRPr lang="es-ES" altLang="es-US" sz="1000">
                  <a:latin typeface="Arial Narrow" panose="020B0606020202030204" pitchFamily="34" charset="0"/>
                  <a:cs typeface="Arial" panose="020B0604020202020204" pitchFamily="34" charset="0"/>
                </a:endParaRPr>
              </a:p>
            </p:txBody>
          </p:sp>
          <p:sp>
            <p:nvSpPr>
              <p:cNvPr id="15382" name="Text Box 22"/>
              <p:cNvSpPr txBox="1">
                <a:spLocks noChangeAspect="1" noChangeArrowheads="1"/>
              </p:cNvSpPr>
              <p:nvPr/>
            </p:nvSpPr>
            <p:spPr bwMode="auto">
              <a:xfrm>
                <a:off x="2224" y="3438"/>
                <a:ext cx="1504" cy="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s-MX" altLang="es-US" sz="1000">
                    <a:latin typeface="Arial Narrow" panose="020B0606020202030204" pitchFamily="34" charset="0"/>
                    <a:cs typeface="Arial" panose="020B0604020202020204" pitchFamily="34" charset="0"/>
                  </a:rPr>
                  <a:t>Más de 6 meses secos más inundaciones </a:t>
                </a:r>
                <a:endParaRPr lang="es-ES" altLang="es-US" sz="1000">
                  <a:latin typeface="Arial Narrow" panose="020B0606020202030204" pitchFamily="34" charset="0"/>
                  <a:cs typeface="Arial" panose="020B0604020202020204" pitchFamily="34" charset="0"/>
                </a:endParaRPr>
              </a:p>
            </p:txBody>
          </p:sp>
        </p:grpSp>
      </p:grpSp>
      <p:sp>
        <p:nvSpPr>
          <p:cNvPr id="15367" name="Rectangle 23"/>
          <p:cNvSpPr>
            <a:spLocks noChangeArrowheads="1"/>
          </p:cNvSpPr>
          <p:nvPr/>
        </p:nvSpPr>
        <p:spPr bwMode="auto">
          <a:xfrm>
            <a:off x="6278563" y="3529013"/>
            <a:ext cx="2709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s-AR" altLang="es-US" sz="1400" b="1">
                <a:solidFill>
                  <a:srgbClr val="000066"/>
                </a:solidFill>
                <a:latin typeface="Arial Narrow" panose="020B0606020202030204" pitchFamily="34" charset="0"/>
                <a:cs typeface="Arial" panose="020B0604020202020204" pitchFamily="34" charset="0"/>
              </a:rPr>
              <a:t>Plantación de Palma Africana, Petén</a:t>
            </a:r>
            <a:endParaRPr lang="en-US" altLang="es-US" sz="1400" b="1">
              <a:solidFill>
                <a:srgbClr val="000066"/>
              </a:solidFill>
              <a:latin typeface="Arial Narrow" panose="020B0606020202030204" pitchFamily="34" charset="0"/>
              <a:cs typeface="Arial" panose="020B0604020202020204" pitchFamily="34" charset="0"/>
            </a:endParaRPr>
          </a:p>
        </p:txBody>
      </p:sp>
      <p:sp>
        <p:nvSpPr>
          <p:cNvPr id="3" name="2 Marcador de contenido"/>
          <p:cNvSpPr>
            <a:spLocks/>
          </p:cNvSpPr>
          <p:nvPr/>
        </p:nvSpPr>
        <p:spPr bwMode="auto">
          <a:xfrm>
            <a:off x="6530975" y="1773238"/>
            <a:ext cx="2254250" cy="140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20000"/>
              </a:spcBef>
            </a:pPr>
            <a:r>
              <a:rPr lang="es-SV" altLang="es-US" sz="1400" b="1">
                <a:solidFill>
                  <a:srgbClr val="004C6F"/>
                </a:solidFill>
                <a:ea typeface="Times New Roman" panose="02020603050405020304" pitchFamily="18" charset="0"/>
                <a:cs typeface="Arial" panose="020B0604020202020204" pitchFamily="34" charset="0"/>
              </a:rPr>
              <a:t>Territorios para mitigar el cambio climático:</a:t>
            </a:r>
          </a:p>
          <a:p>
            <a:pPr algn="l" eaLnBrk="1" hangingPunct="1">
              <a:spcBef>
                <a:spcPct val="20000"/>
              </a:spcBef>
            </a:pPr>
            <a:r>
              <a:rPr lang="es-SV" altLang="es-US" sz="1400" b="1" i="1">
                <a:solidFill>
                  <a:srgbClr val="004C6F"/>
                </a:solidFill>
                <a:ea typeface="Times New Roman" panose="02020603050405020304" pitchFamily="18" charset="0"/>
                <a:cs typeface="Arial" panose="020B0604020202020204" pitchFamily="34" charset="0"/>
              </a:rPr>
              <a:t>Aprovechamiento de mercados emergentes para mitigar el cambio climático</a:t>
            </a:r>
            <a:endParaRPr lang="en-US" altLang="es-US" sz="1400" b="1" i="1">
              <a:solidFill>
                <a:srgbClr val="004C6F"/>
              </a:solidFill>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23913" y="1527175"/>
            <a:ext cx="7594600" cy="4591050"/>
            <a:chOff x="519" y="962"/>
            <a:chExt cx="4784" cy="2892"/>
          </a:xfrm>
        </p:grpSpPr>
        <p:sp>
          <p:nvSpPr>
            <p:cNvPr id="16408" name="Rectangle 3"/>
            <p:cNvSpPr>
              <a:spLocks noChangeArrowheads="1"/>
            </p:cNvSpPr>
            <p:nvPr/>
          </p:nvSpPr>
          <p:spPr bwMode="auto">
            <a:xfrm>
              <a:off x="519" y="962"/>
              <a:ext cx="4784" cy="2892"/>
            </a:xfrm>
            <a:prstGeom prst="rect">
              <a:avLst/>
            </a:prstGeom>
            <a:solidFill>
              <a:srgbClr val="95B327"/>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174625" indent="-17462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Aft>
                  <a:spcPct val="15000"/>
                </a:spcAft>
              </a:pPr>
              <a:endParaRPr lang="es-SV" altLang="es-US" sz="1600" b="1">
                <a:solidFill>
                  <a:srgbClr val="004C6F"/>
                </a:solidFill>
              </a:endParaRPr>
            </a:p>
          </p:txBody>
        </p:sp>
        <p:sp>
          <p:nvSpPr>
            <p:cNvPr id="16409" name="Rectangle 4"/>
            <p:cNvSpPr>
              <a:spLocks noChangeArrowheads="1"/>
            </p:cNvSpPr>
            <p:nvPr/>
          </p:nvSpPr>
          <p:spPr bwMode="auto">
            <a:xfrm>
              <a:off x="593" y="1042"/>
              <a:ext cx="463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US" sz="2000" b="1">
                  <a:solidFill>
                    <a:schemeClr val="bg1"/>
                  </a:solidFill>
                </a:rPr>
                <a:t>Servicios Ecosistémicos</a:t>
              </a:r>
              <a:endParaRPr lang="es-SV" altLang="es-US" sz="2000" b="1">
                <a:solidFill>
                  <a:schemeClr val="bg1"/>
                </a:solidFill>
              </a:endParaRPr>
            </a:p>
          </p:txBody>
        </p:sp>
      </p:grpSp>
      <p:sp>
        <p:nvSpPr>
          <p:cNvPr id="16387" name="Line 5"/>
          <p:cNvSpPr>
            <a:spLocks noChangeShapeType="1"/>
          </p:cNvSpPr>
          <p:nvPr/>
        </p:nvSpPr>
        <p:spPr bwMode="auto">
          <a:xfrm>
            <a:off x="823913" y="1527175"/>
            <a:ext cx="42084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s-US"/>
          </a:p>
        </p:txBody>
      </p:sp>
      <p:sp>
        <p:nvSpPr>
          <p:cNvPr id="16388" name="Line 6"/>
          <p:cNvSpPr>
            <a:spLocks noChangeShapeType="1"/>
          </p:cNvSpPr>
          <p:nvPr/>
        </p:nvSpPr>
        <p:spPr bwMode="auto">
          <a:xfrm>
            <a:off x="823913" y="1527175"/>
            <a:ext cx="0" cy="24765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s-US"/>
          </a:p>
        </p:txBody>
      </p:sp>
      <p:sp>
        <p:nvSpPr>
          <p:cNvPr id="16389" name="Line 7"/>
          <p:cNvSpPr>
            <a:spLocks noChangeShapeType="1"/>
          </p:cNvSpPr>
          <p:nvPr/>
        </p:nvSpPr>
        <p:spPr bwMode="auto">
          <a:xfrm>
            <a:off x="8470900" y="1527175"/>
            <a:ext cx="0" cy="24765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s-US"/>
          </a:p>
        </p:txBody>
      </p:sp>
      <p:sp>
        <p:nvSpPr>
          <p:cNvPr id="16390" name="Line 8"/>
          <p:cNvSpPr>
            <a:spLocks noChangeShapeType="1"/>
          </p:cNvSpPr>
          <p:nvPr/>
        </p:nvSpPr>
        <p:spPr bwMode="auto">
          <a:xfrm>
            <a:off x="5032375" y="1527175"/>
            <a:ext cx="3438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s-US"/>
          </a:p>
        </p:txBody>
      </p:sp>
      <p:sp>
        <p:nvSpPr>
          <p:cNvPr id="16391" name="Line 9"/>
          <p:cNvSpPr>
            <a:spLocks noChangeShapeType="1"/>
          </p:cNvSpPr>
          <p:nvPr/>
        </p:nvSpPr>
        <p:spPr bwMode="auto">
          <a:xfrm>
            <a:off x="823913" y="4003675"/>
            <a:ext cx="0" cy="21240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s-US"/>
          </a:p>
        </p:txBody>
      </p:sp>
      <p:sp>
        <p:nvSpPr>
          <p:cNvPr id="16392" name="Line 10"/>
          <p:cNvSpPr>
            <a:spLocks noChangeShapeType="1"/>
          </p:cNvSpPr>
          <p:nvPr/>
        </p:nvSpPr>
        <p:spPr bwMode="auto">
          <a:xfrm>
            <a:off x="8470900" y="4003675"/>
            <a:ext cx="0" cy="21240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s-US"/>
          </a:p>
        </p:txBody>
      </p:sp>
      <p:sp>
        <p:nvSpPr>
          <p:cNvPr id="16393" name="Line 11"/>
          <p:cNvSpPr>
            <a:spLocks noChangeShapeType="1"/>
          </p:cNvSpPr>
          <p:nvPr/>
        </p:nvSpPr>
        <p:spPr bwMode="auto">
          <a:xfrm>
            <a:off x="5032375" y="6127750"/>
            <a:ext cx="3438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s-US"/>
          </a:p>
        </p:txBody>
      </p:sp>
      <p:sp>
        <p:nvSpPr>
          <p:cNvPr id="176140" name="Rectangle 12"/>
          <p:cNvSpPr>
            <a:spLocks noChangeArrowheads="1"/>
          </p:cNvSpPr>
          <p:nvPr/>
        </p:nvSpPr>
        <p:spPr bwMode="auto">
          <a:xfrm>
            <a:off x="4518025" y="2217738"/>
            <a:ext cx="3771900" cy="2087562"/>
          </a:xfrm>
          <a:prstGeom prst="rect">
            <a:avLst/>
          </a:prstGeom>
          <a:solidFill>
            <a:srgbClr val="DAEBA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171450" indent="-1714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spcBef>
                <a:spcPct val="10000"/>
              </a:spcBef>
              <a:spcAft>
                <a:spcPct val="10000"/>
              </a:spcAft>
            </a:pPr>
            <a:r>
              <a:rPr lang="es-ES" altLang="es-US" sz="1600" b="1">
                <a:solidFill>
                  <a:srgbClr val="BF5A00"/>
                </a:solidFill>
              </a:rPr>
              <a:t>Servicios de Regulación</a:t>
            </a:r>
          </a:p>
          <a:p>
            <a:pPr algn="l">
              <a:spcBef>
                <a:spcPct val="10000"/>
              </a:spcBef>
              <a:spcAft>
                <a:spcPct val="10000"/>
              </a:spcAft>
              <a:buFontTx/>
              <a:buChar char="•"/>
            </a:pPr>
            <a:r>
              <a:rPr lang="es-SV" altLang="es-US" sz="1600" b="1">
                <a:solidFill>
                  <a:srgbClr val="004C6F"/>
                </a:solidFill>
              </a:rPr>
              <a:t>Calidad del aire</a:t>
            </a:r>
            <a:endParaRPr lang="en-US" altLang="es-US" sz="1600" b="1">
              <a:solidFill>
                <a:srgbClr val="004C6F"/>
              </a:solidFill>
            </a:endParaRPr>
          </a:p>
          <a:p>
            <a:pPr algn="l">
              <a:spcBef>
                <a:spcPct val="10000"/>
              </a:spcBef>
              <a:spcAft>
                <a:spcPct val="10000"/>
              </a:spcAft>
              <a:buFontTx/>
              <a:buChar char="•"/>
            </a:pPr>
            <a:r>
              <a:rPr lang="es-SV" altLang="es-US" sz="1600" b="1">
                <a:solidFill>
                  <a:srgbClr val="004C6F"/>
                </a:solidFill>
              </a:rPr>
              <a:t>Regulación del clima</a:t>
            </a:r>
            <a:endParaRPr lang="en-US" altLang="es-US" sz="1600" b="1">
              <a:solidFill>
                <a:srgbClr val="004C6F"/>
              </a:solidFill>
            </a:endParaRPr>
          </a:p>
          <a:p>
            <a:pPr algn="l">
              <a:spcBef>
                <a:spcPct val="10000"/>
              </a:spcBef>
              <a:spcAft>
                <a:spcPct val="10000"/>
              </a:spcAft>
              <a:buFontTx/>
              <a:buChar char="•"/>
            </a:pPr>
            <a:r>
              <a:rPr lang="es-SV" altLang="es-US" sz="1600" b="1">
                <a:solidFill>
                  <a:srgbClr val="004C6F"/>
                </a:solidFill>
              </a:rPr>
              <a:t>Regulación del agua</a:t>
            </a:r>
            <a:endParaRPr lang="en-US" altLang="es-US" sz="1600" b="1">
              <a:solidFill>
                <a:srgbClr val="004C6F"/>
              </a:solidFill>
            </a:endParaRPr>
          </a:p>
          <a:p>
            <a:pPr algn="l">
              <a:spcBef>
                <a:spcPct val="10000"/>
              </a:spcBef>
              <a:spcAft>
                <a:spcPct val="10000"/>
              </a:spcAft>
              <a:buFontTx/>
              <a:buChar char="•"/>
            </a:pPr>
            <a:r>
              <a:rPr lang="es-SV" altLang="es-US" sz="1600" b="1">
                <a:solidFill>
                  <a:srgbClr val="004C6F"/>
                </a:solidFill>
              </a:rPr>
              <a:t>Control de erosión</a:t>
            </a:r>
          </a:p>
          <a:p>
            <a:pPr algn="l">
              <a:spcBef>
                <a:spcPct val="10000"/>
              </a:spcBef>
              <a:spcAft>
                <a:spcPct val="10000"/>
              </a:spcAft>
              <a:buFontTx/>
              <a:buChar char="•"/>
            </a:pPr>
            <a:r>
              <a:rPr lang="es-SV" altLang="es-US" sz="1600" b="1">
                <a:solidFill>
                  <a:srgbClr val="004C6F"/>
                </a:solidFill>
              </a:rPr>
              <a:t>Control de plagas</a:t>
            </a:r>
            <a:endParaRPr lang="en-US" altLang="es-US" sz="1600" b="1">
              <a:solidFill>
                <a:srgbClr val="004C6F"/>
              </a:solidFill>
            </a:endParaRPr>
          </a:p>
          <a:p>
            <a:pPr algn="l">
              <a:spcBef>
                <a:spcPct val="10000"/>
              </a:spcBef>
              <a:spcAft>
                <a:spcPct val="10000"/>
              </a:spcAft>
              <a:buFontTx/>
              <a:buChar char="•"/>
            </a:pPr>
            <a:r>
              <a:rPr lang="es-SV" altLang="es-US" sz="1600" b="1">
                <a:solidFill>
                  <a:srgbClr val="004C6F"/>
                </a:solidFill>
              </a:rPr>
              <a:t>Mitigación de riesgos</a:t>
            </a:r>
          </a:p>
        </p:txBody>
      </p:sp>
      <p:sp>
        <p:nvSpPr>
          <p:cNvPr id="176141" name="Rectangle 13"/>
          <p:cNvSpPr>
            <a:spLocks noChangeArrowheads="1"/>
          </p:cNvSpPr>
          <p:nvPr/>
        </p:nvSpPr>
        <p:spPr bwMode="auto">
          <a:xfrm>
            <a:off x="969963" y="2217738"/>
            <a:ext cx="3548062" cy="2087562"/>
          </a:xfrm>
          <a:prstGeom prst="rect">
            <a:avLst/>
          </a:prstGeom>
          <a:solidFill>
            <a:srgbClr val="DAEBA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174625" indent="-17462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spcBef>
                <a:spcPct val="10000"/>
              </a:spcBef>
              <a:spcAft>
                <a:spcPct val="10000"/>
              </a:spcAft>
            </a:pPr>
            <a:r>
              <a:rPr lang="es-SV" altLang="es-US" sz="1600" b="1">
                <a:solidFill>
                  <a:srgbClr val="BF5A00"/>
                </a:solidFill>
              </a:rPr>
              <a:t>Servicios de Provisión</a:t>
            </a:r>
            <a:endParaRPr lang="en-US" altLang="es-US" sz="1600" b="1">
              <a:solidFill>
                <a:srgbClr val="BF5A00"/>
              </a:solidFill>
            </a:endParaRPr>
          </a:p>
          <a:p>
            <a:pPr algn="l">
              <a:spcBef>
                <a:spcPct val="10000"/>
              </a:spcBef>
              <a:spcAft>
                <a:spcPct val="10000"/>
              </a:spcAft>
              <a:buFontTx/>
              <a:buChar char="•"/>
            </a:pPr>
            <a:r>
              <a:rPr lang="es-SV" altLang="es-US" sz="1600" b="1">
                <a:solidFill>
                  <a:srgbClr val="004C6F"/>
                </a:solidFill>
              </a:rPr>
              <a:t>Alimentos</a:t>
            </a:r>
            <a:endParaRPr lang="en-US" altLang="es-US" sz="1600" b="1">
              <a:solidFill>
                <a:srgbClr val="004C6F"/>
              </a:solidFill>
            </a:endParaRPr>
          </a:p>
          <a:p>
            <a:pPr algn="l">
              <a:spcBef>
                <a:spcPct val="10000"/>
              </a:spcBef>
              <a:spcAft>
                <a:spcPct val="10000"/>
              </a:spcAft>
              <a:buFontTx/>
              <a:buChar char="•"/>
            </a:pPr>
            <a:r>
              <a:rPr lang="es-SV" altLang="es-US" sz="1600" b="1">
                <a:solidFill>
                  <a:srgbClr val="004C6F"/>
                </a:solidFill>
              </a:rPr>
              <a:t>Medicinas </a:t>
            </a:r>
            <a:r>
              <a:rPr lang="es-MX" altLang="es-US" sz="1600" b="1">
                <a:solidFill>
                  <a:srgbClr val="004C6F"/>
                </a:solidFill>
              </a:rPr>
              <a:t>n</a:t>
            </a:r>
            <a:r>
              <a:rPr lang="es-SV" altLang="es-US" sz="1600" b="1">
                <a:solidFill>
                  <a:srgbClr val="004C6F"/>
                </a:solidFill>
              </a:rPr>
              <a:t>aturales</a:t>
            </a:r>
          </a:p>
          <a:p>
            <a:pPr algn="l">
              <a:spcBef>
                <a:spcPct val="10000"/>
              </a:spcBef>
              <a:spcAft>
                <a:spcPct val="10000"/>
              </a:spcAft>
              <a:buFontTx/>
              <a:buChar char="•"/>
            </a:pPr>
            <a:r>
              <a:rPr lang="es-SV" altLang="es-US" sz="1600" b="1">
                <a:solidFill>
                  <a:srgbClr val="004C6F"/>
                </a:solidFill>
              </a:rPr>
              <a:t>Leña </a:t>
            </a:r>
          </a:p>
          <a:p>
            <a:pPr algn="l">
              <a:spcBef>
                <a:spcPct val="10000"/>
              </a:spcBef>
              <a:spcAft>
                <a:spcPct val="10000"/>
              </a:spcAft>
              <a:buFontTx/>
              <a:buChar char="•"/>
            </a:pPr>
            <a:r>
              <a:rPr lang="es-SV" altLang="es-US" sz="1600" b="1">
                <a:solidFill>
                  <a:srgbClr val="004C6F"/>
                </a:solidFill>
              </a:rPr>
              <a:t>Agua</a:t>
            </a:r>
            <a:endParaRPr lang="en-US" altLang="es-US" sz="1600" b="1">
              <a:solidFill>
                <a:srgbClr val="004C6F"/>
              </a:solidFill>
            </a:endParaRPr>
          </a:p>
          <a:p>
            <a:pPr algn="l">
              <a:spcBef>
                <a:spcPct val="10000"/>
              </a:spcBef>
              <a:spcAft>
                <a:spcPct val="10000"/>
              </a:spcAft>
              <a:buFontTx/>
              <a:buChar char="•"/>
            </a:pPr>
            <a:r>
              <a:rPr lang="es-SV" altLang="es-US" sz="1600" b="1">
                <a:solidFill>
                  <a:srgbClr val="004C6F"/>
                </a:solidFill>
              </a:rPr>
              <a:t>Fibras</a:t>
            </a:r>
            <a:endParaRPr lang="en-US" altLang="es-US" sz="1600" b="1">
              <a:solidFill>
                <a:srgbClr val="004C6F"/>
              </a:solidFill>
            </a:endParaRPr>
          </a:p>
          <a:p>
            <a:pPr algn="l">
              <a:spcBef>
                <a:spcPct val="10000"/>
              </a:spcBef>
              <a:spcAft>
                <a:spcPct val="10000"/>
              </a:spcAft>
              <a:buFontTx/>
              <a:buChar char="•"/>
            </a:pPr>
            <a:r>
              <a:rPr lang="es-ES" altLang="es-US" sz="1600" b="1">
                <a:solidFill>
                  <a:srgbClr val="004C6F"/>
                </a:solidFill>
              </a:rPr>
              <a:t>Recursos genéticos</a:t>
            </a:r>
          </a:p>
        </p:txBody>
      </p:sp>
      <p:sp>
        <p:nvSpPr>
          <p:cNvPr id="176142" name="Rectangle 14"/>
          <p:cNvSpPr>
            <a:spLocks noChangeArrowheads="1"/>
          </p:cNvSpPr>
          <p:nvPr/>
        </p:nvSpPr>
        <p:spPr bwMode="auto">
          <a:xfrm>
            <a:off x="4518025" y="4305300"/>
            <a:ext cx="3771900" cy="1677988"/>
          </a:xfrm>
          <a:prstGeom prst="rect">
            <a:avLst/>
          </a:prstGeom>
          <a:solidFill>
            <a:srgbClr val="DAEBA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171450" indent="-1714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10000"/>
              </a:spcBef>
              <a:spcAft>
                <a:spcPct val="10000"/>
              </a:spcAft>
            </a:pPr>
            <a:endParaRPr lang="es-ES" altLang="es-US" sz="900" b="1">
              <a:solidFill>
                <a:srgbClr val="BF5A00"/>
              </a:solidFill>
            </a:endParaRPr>
          </a:p>
          <a:p>
            <a:pPr algn="l">
              <a:spcBef>
                <a:spcPct val="10000"/>
              </a:spcBef>
              <a:spcAft>
                <a:spcPct val="10000"/>
              </a:spcAft>
            </a:pPr>
            <a:r>
              <a:rPr lang="es-ES" altLang="es-US" sz="1600" b="1">
                <a:solidFill>
                  <a:srgbClr val="BF5A00"/>
                </a:solidFill>
              </a:rPr>
              <a:t>Servicios de Soporte</a:t>
            </a:r>
          </a:p>
          <a:p>
            <a:pPr algn="l">
              <a:spcBef>
                <a:spcPct val="10000"/>
              </a:spcBef>
              <a:spcAft>
                <a:spcPct val="10000"/>
              </a:spcAft>
              <a:buFontTx/>
              <a:buChar char="•"/>
            </a:pPr>
            <a:r>
              <a:rPr lang="es-ES" altLang="es-US" sz="1600" b="1">
                <a:solidFill>
                  <a:srgbClr val="004C6F"/>
                </a:solidFill>
              </a:rPr>
              <a:t>Producción de oxígeno</a:t>
            </a:r>
          </a:p>
          <a:p>
            <a:pPr algn="l">
              <a:spcBef>
                <a:spcPct val="10000"/>
              </a:spcBef>
              <a:spcAft>
                <a:spcPct val="10000"/>
              </a:spcAft>
              <a:buFontTx/>
              <a:buChar char="•"/>
            </a:pPr>
            <a:r>
              <a:rPr lang="es-ES" altLang="es-US" sz="1600" b="1">
                <a:solidFill>
                  <a:srgbClr val="004C6F"/>
                </a:solidFill>
              </a:rPr>
              <a:t>Formación de suelo</a:t>
            </a:r>
          </a:p>
          <a:p>
            <a:pPr algn="l">
              <a:spcBef>
                <a:spcPct val="10000"/>
              </a:spcBef>
              <a:spcAft>
                <a:spcPct val="10000"/>
              </a:spcAft>
              <a:buFontTx/>
              <a:buChar char="•"/>
            </a:pPr>
            <a:r>
              <a:rPr lang="es-SV" altLang="es-US" sz="1600" b="1">
                <a:solidFill>
                  <a:srgbClr val="004C6F"/>
                </a:solidFill>
              </a:rPr>
              <a:t>Reciclaje </a:t>
            </a:r>
            <a:r>
              <a:rPr lang="es-ES" altLang="es-US" sz="1600" b="1">
                <a:solidFill>
                  <a:srgbClr val="004C6F"/>
                </a:solidFill>
              </a:rPr>
              <a:t>de nutrientes</a:t>
            </a:r>
          </a:p>
          <a:p>
            <a:pPr algn="l">
              <a:spcBef>
                <a:spcPct val="10000"/>
              </a:spcBef>
              <a:spcAft>
                <a:spcPct val="10000"/>
              </a:spcAft>
              <a:buFontTx/>
              <a:buChar char="•"/>
            </a:pPr>
            <a:r>
              <a:rPr lang="es-ES" altLang="es-US" sz="1600" b="1">
                <a:solidFill>
                  <a:srgbClr val="004C6F"/>
                </a:solidFill>
              </a:rPr>
              <a:t>Polinización</a:t>
            </a:r>
            <a:endParaRPr lang="es-SV" altLang="es-US" sz="1600" b="1">
              <a:solidFill>
                <a:srgbClr val="004C6F"/>
              </a:solidFill>
            </a:endParaRPr>
          </a:p>
        </p:txBody>
      </p:sp>
      <p:sp>
        <p:nvSpPr>
          <p:cNvPr id="176143" name="Rectangle 15"/>
          <p:cNvSpPr>
            <a:spLocks noChangeArrowheads="1"/>
          </p:cNvSpPr>
          <p:nvPr/>
        </p:nvSpPr>
        <p:spPr bwMode="auto">
          <a:xfrm>
            <a:off x="969963" y="4305300"/>
            <a:ext cx="3548062" cy="1677988"/>
          </a:xfrm>
          <a:prstGeom prst="rect">
            <a:avLst/>
          </a:prstGeom>
          <a:solidFill>
            <a:srgbClr val="DAEBA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174625" indent="-17462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10000"/>
              </a:spcBef>
              <a:spcAft>
                <a:spcPct val="10000"/>
              </a:spcAft>
            </a:pPr>
            <a:endParaRPr lang="es-ES" altLang="es-US" sz="900" b="1">
              <a:solidFill>
                <a:srgbClr val="BF5A00"/>
              </a:solidFill>
            </a:endParaRPr>
          </a:p>
          <a:p>
            <a:pPr algn="l">
              <a:spcBef>
                <a:spcPct val="10000"/>
              </a:spcBef>
              <a:spcAft>
                <a:spcPct val="10000"/>
              </a:spcAft>
            </a:pPr>
            <a:r>
              <a:rPr lang="es-ES" altLang="es-US" sz="1600" b="1">
                <a:solidFill>
                  <a:srgbClr val="BF5A00"/>
                </a:solidFill>
              </a:rPr>
              <a:t>Servicios Culturales</a:t>
            </a:r>
          </a:p>
          <a:p>
            <a:pPr algn="l">
              <a:spcBef>
                <a:spcPct val="10000"/>
              </a:spcBef>
              <a:spcAft>
                <a:spcPct val="10000"/>
              </a:spcAft>
              <a:buFontTx/>
              <a:buChar char="•"/>
            </a:pPr>
            <a:r>
              <a:rPr lang="es-ES" altLang="es-US" sz="1600" b="1">
                <a:solidFill>
                  <a:srgbClr val="004C6F"/>
                </a:solidFill>
              </a:rPr>
              <a:t>Identidad y diversidad cultural</a:t>
            </a:r>
          </a:p>
          <a:p>
            <a:pPr algn="l">
              <a:spcBef>
                <a:spcPct val="10000"/>
              </a:spcBef>
              <a:spcAft>
                <a:spcPct val="10000"/>
              </a:spcAft>
              <a:buFontTx/>
              <a:buChar char="•"/>
            </a:pPr>
            <a:r>
              <a:rPr lang="es-ES" altLang="es-US" sz="1600" b="1">
                <a:solidFill>
                  <a:srgbClr val="004C6F"/>
                </a:solidFill>
              </a:rPr>
              <a:t>Valores espirituales</a:t>
            </a:r>
          </a:p>
          <a:p>
            <a:pPr algn="l">
              <a:spcBef>
                <a:spcPct val="10000"/>
              </a:spcBef>
              <a:spcAft>
                <a:spcPct val="10000"/>
              </a:spcAft>
              <a:buFontTx/>
              <a:buChar char="•"/>
            </a:pPr>
            <a:r>
              <a:rPr lang="es-ES" altLang="es-US" sz="1600" b="1">
                <a:solidFill>
                  <a:srgbClr val="004C6F"/>
                </a:solidFill>
              </a:rPr>
              <a:t>Conocimiento</a:t>
            </a:r>
          </a:p>
          <a:p>
            <a:pPr algn="l">
              <a:spcBef>
                <a:spcPct val="10000"/>
              </a:spcBef>
              <a:spcAft>
                <a:spcPct val="10000"/>
              </a:spcAft>
              <a:buFontTx/>
              <a:buChar char="•"/>
            </a:pPr>
            <a:r>
              <a:rPr lang="es-ES" altLang="es-US" sz="1600" b="1">
                <a:solidFill>
                  <a:srgbClr val="004C6F"/>
                </a:solidFill>
              </a:rPr>
              <a:t>Recreación</a:t>
            </a:r>
            <a:endParaRPr lang="es-SV" altLang="es-US" sz="1600" b="1">
              <a:solidFill>
                <a:srgbClr val="004C6F"/>
              </a:solidFill>
            </a:endParaRPr>
          </a:p>
        </p:txBody>
      </p:sp>
      <p:sp>
        <p:nvSpPr>
          <p:cNvPr id="16398" name="Line 16"/>
          <p:cNvSpPr>
            <a:spLocks noChangeShapeType="1"/>
          </p:cNvSpPr>
          <p:nvPr/>
        </p:nvSpPr>
        <p:spPr bwMode="auto">
          <a:xfrm>
            <a:off x="969963" y="2217738"/>
            <a:ext cx="35480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s-US"/>
          </a:p>
        </p:txBody>
      </p:sp>
      <p:sp>
        <p:nvSpPr>
          <p:cNvPr id="16399" name="Line 17"/>
          <p:cNvSpPr>
            <a:spLocks noChangeShapeType="1"/>
          </p:cNvSpPr>
          <p:nvPr/>
        </p:nvSpPr>
        <p:spPr bwMode="auto">
          <a:xfrm>
            <a:off x="969963" y="2217738"/>
            <a:ext cx="0" cy="20875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s-US"/>
          </a:p>
        </p:txBody>
      </p:sp>
      <p:sp>
        <p:nvSpPr>
          <p:cNvPr id="16400" name="Line 18"/>
          <p:cNvSpPr>
            <a:spLocks noChangeShapeType="1"/>
          </p:cNvSpPr>
          <p:nvPr/>
        </p:nvSpPr>
        <p:spPr bwMode="auto">
          <a:xfrm>
            <a:off x="8289925" y="2217738"/>
            <a:ext cx="0" cy="20875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s-US"/>
          </a:p>
        </p:txBody>
      </p:sp>
      <p:sp>
        <p:nvSpPr>
          <p:cNvPr id="16401" name="Line 19"/>
          <p:cNvSpPr>
            <a:spLocks noChangeShapeType="1"/>
          </p:cNvSpPr>
          <p:nvPr/>
        </p:nvSpPr>
        <p:spPr bwMode="auto">
          <a:xfrm>
            <a:off x="969963" y="5983288"/>
            <a:ext cx="35480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s-US"/>
          </a:p>
        </p:txBody>
      </p:sp>
      <p:sp>
        <p:nvSpPr>
          <p:cNvPr id="16402" name="Line 20"/>
          <p:cNvSpPr>
            <a:spLocks noChangeShapeType="1"/>
          </p:cNvSpPr>
          <p:nvPr/>
        </p:nvSpPr>
        <p:spPr bwMode="auto">
          <a:xfrm>
            <a:off x="4518025" y="2217738"/>
            <a:ext cx="37719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s-US"/>
          </a:p>
        </p:txBody>
      </p:sp>
      <p:sp>
        <p:nvSpPr>
          <p:cNvPr id="16403" name="Line 21"/>
          <p:cNvSpPr>
            <a:spLocks noChangeShapeType="1"/>
          </p:cNvSpPr>
          <p:nvPr/>
        </p:nvSpPr>
        <p:spPr bwMode="auto">
          <a:xfrm>
            <a:off x="969963" y="4305300"/>
            <a:ext cx="0" cy="16779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s-US"/>
          </a:p>
        </p:txBody>
      </p:sp>
      <p:sp>
        <p:nvSpPr>
          <p:cNvPr id="16404" name="Line 22"/>
          <p:cNvSpPr>
            <a:spLocks noChangeShapeType="1"/>
          </p:cNvSpPr>
          <p:nvPr/>
        </p:nvSpPr>
        <p:spPr bwMode="auto">
          <a:xfrm>
            <a:off x="8289925" y="4305300"/>
            <a:ext cx="0" cy="16779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s-US"/>
          </a:p>
        </p:txBody>
      </p:sp>
      <p:sp>
        <p:nvSpPr>
          <p:cNvPr id="16405" name="Line 23"/>
          <p:cNvSpPr>
            <a:spLocks noChangeShapeType="1"/>
          </p:cNvSpPr>
          <p:nvPr/>
        </p:nvSpPr>
        <p:spPr bwMode="auto">
          <a:xfrm>
            <a:off x="4518025" y="5983288"/>
            <a:ext cx="37719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s-US"/>
          </a:p>
        </p:txBody>
      </p:sp>
      <p:sp>
        <p:nvSpPr>
          <p:cNvPr id="176152" name="Rectangle 24"/>
          <p:cNvSpPr>
            <a:spLocks noGrp="1" noChangeArrowheads="1"/>
          </p:cNvSpPr>
          <p:nvPr>
            <p:ph type="title"/>
          </p:nvPr>
        </p:nvSpPr>
        <p:spPr bwMode="auto">
          <a:xfrm>
            <a:off x="642938" y="411163"/>
            <a:ext cx="5921375" cy="596900"/>
          </a:xfrm>
          <a:ln>
            <a:miter lim="800000"/>
            <a:headEnd/>
            <a:tailEnd/>
          </a:ln>
        </p:spPr>
        <p:txBody>
          <a:bodyPr vert="horz" wrap="square" lIns="92075" tIns="46038" rIns="92075" bIns="46038" numCol="1" anchor="b" anchorCtr="0" compatLnSpc="1">
            <a:prstTxWarp prst="textNoShape">
              <a:avLst/>
            </a:prstTxWarp>
          </a:bodyPr>
          <a:lstStyle/>
          <a:p>
            <a:pPr algn="l">
              <a:defRPr/>
            </a:pPr>
            <a:r>
              <a:rPr lang="es-SV" sz="3200" b="1" smtClean="0">
                <a:solidFill>
                  <a:srgbClr val="8BAA27"/>
                </a:solidFill>
                <a:effectLst>
                  <a:outerShdw blurRad="38100" dist="38100" dir="2700000" algn="tl">
                    <a:srgbClr val="C0C0C0"/>
                  </a:outerShdw>
                </a:effectLst>
                <a:latin typeface="Book Antiqua" pitchFamily="18" charset="0"/>
              </a:rPr>
              <a:t>Servicios Ecosistémicos</a:t>
            </a:r>
            <a:endParaRPr lang="en-US" sz="3200" b="1" smtClean="0">
              <a:solidFill>
                <a:srgbClr val="8BAA27"/>
              </a:solidFill>
              <a:effectLst>
                <a:outerShdw blurRad="38100" dist="38100" dir="2700000" algn="tl">
                  <a:srgbClr val="C0C0C0"/>
                </a:outerShdw>
              </a:effectLst>
              <a:latin typeface="Book Antiqua" pitchFamily="18" charset="0"/>
            </a:endParaRPr>
          </a:p>
        </p:txBody>
      </p:sp>
      <p:sp>
        <p:nvSpPr>
          <p:cNvPr id="176153" name="Rectangle 25"/>
          <p:cNvSpPr>
            <a:spLocks noChangeArrowheads="1"/>
          </p:cNvSpPr>
          <p:nvPr/>
        </p:nvSpPr>
        <p:spPr bwMode="auto">
          <a:xfrm>
            <a:off x="642938" y="992188"/>
            <a:ext cx="8175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s-ES" altLang="es-US" sz="2000" b="1" i="1">
                <a:solidFill>
                  <a:srgbClr val="004C6F"/>
                </a:solidFill>
              </a:rPr>
              <a:t>“Son los beneficios que la gente obtiene de los ecosistemas”</a:t>
            </a:r>
            <a:endParaRPr lang="es-SV" altLang="es-US" sz="2000" b="1" i="1">
              <a:solidFill>
                <a:srgbClr val="004C6F"/>
              </a:solidFill>
            </a:endParaRPr>
          </a:p>
        </p:txBody>
      </p:sp>
    </p:spTree>
  </p:cSld>
  <p:clrMapOvr>
    <a:masterClrMapping/>
  </p:clrMapOvr>
  <p:transition advTm="3358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614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614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614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6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40" grpId="0" animBg="1"/>
      <p:bldP spid="176141" grpId="0" animBg="1"/>
      <p:bldP spid="176142" grpId="0" animBg="1"/>
      <p:bldP spid="176143" grpId="0" animBg="1"/>
      <p:bldP spid="17615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8178" name="Picture 2" descr="costa rica260203-d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3" y="4170363"/>
            <a:ext cx="2797175" cy="186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8179" name="Rectangle 3"/>
          <p:cNvSpPr>
            <a:spLocks noChangeArrowheads="1"/>
          </p:cNvSpPr>
          <p:nvPr>
            <p:ph type="body" idx="1"/>
          </p:nvPr>
        </p:nvSpPr>
        <p:spPr bwMode="auto">
          <a:xfrm>
            <a:off x="249238" y="1341438"/>
            <a:ext cx="6696075" cy="283527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266700" indent="-266700">
              <a:spcBef>
                <a:spcPct val="50000"/>
              </a:spcBef>
              <a:buClr>
                <a:srgbClr val="004C6F"/>
              </a:buClr>
            </a:pPr>
            <a:r>
              <a:rPr lang="es-ES" altLang="es-US" sz="2000" b="1" smtClean="0">
                <a:solidFill>
                  <a:srgbClr val="004C6F"/>
                </a:solidFill>
                <a:latin typeface="Arial" panose="020B0604020202020204" pitchFamily="34" charset="0"/>
              </a:rPr>
              <a:t>N</a:t>
            </a:r>
            <a:r>
              <a:rPr lang="es-SV" altLang="es-US" sz="2000" b="1" smtClean="0">
                <a:solidFill>
                  <a:srgbClr val="004C6F"/>
                </a:solidFill>
                <a:latin typeface="Arial" panose="020B0604020202020204" pitchFamily="34" charset="0"/>
              </a:rPr>
              <a:t>o sólo el bosque genera servicios ecosistémicos, sino también los agroecosistemas y otros sistemas manejados</a:t>
            </a:r>
          </a:p>
          <a:p>
            <a:pPr marL="266700" indent="-266700">
              <a:spcBef>
                <a:spcPct val="50000"/>
              </a:spcBef>
              <a:buClr>
                <a:srgbClr val="004C6F"/>
              </a:buClr>
            </a:pPr>
            <a:r>
              <a:rPr lang="es-ES" altLang="es-US" sz="2000" b="1" smtClean="0">
                <a:solidFill>
                  <a:srgbClr val="004C6F"/>
                </a:solidFill>
                <a:latin typeface="Arial" panose="020B0604020202020204" pitchFamily="34" charset="0"/>
              </a:rPr>
              <a:t>La provisión de servicios ecosistémicos </a:t>
            </a:r>
            <a:br>
              <a:rPr lang="es-ES" altLang="es-US" sz="2000" b="1" smtClean="0">
                <a:solidFill>
                  <a:srgbClr val="004C6F"/>
                </a:solidFill>
                <a:latin typeface="Arial" panose="020B0604020202020204" pitchFamily="34" charset="0"/>
              </a:rPr>
            </a:br>
            <a:r>
              <a:rPr lang="es-ES" altLang="es-US" sz="2000" b="1" smtClean="0">
                <a:solidFill>
                  <a:srgbClr val="004C6F"/>
                </a:solidFill>
                <a:latin typeface="Arial" panose="020B0604020202020204" pitchFamily="34" charset="0"/>
              </a:rPr>
              <a:t>se basa en la acción humana</a:t>
            </a:r>
          </a:p>
          <a:p>
            <a:pPr marL="266700" indent="-266700">
              <a:spcBef>
                <a:spcPct val="50000"/>
              </a:spcBef>
              <a:buClr>
                <a:srgbClr val="004C6F"/>
              </a:buClr>
            </a:pPr>
            <a:r>
              <a:rPr lang="es-ES" altLang="es-US" sz="2000" b="1" smtClean="0">
                <a:solidFill>
                  <a:srgbClr val="004C6F"/>
                </a:solidFill>
                <a:latin typeface="Arial" panose="020B0604020202020204" pitchFamily="34" charset="0"/>
              </a:rPr>
              <a:t>Reconocimiento incipiente que los servicios ecosistémicos forman parte de los medios de vida de comunidades rurales</a:t>
            </a:r>
          </a:p>
        </p:txBody>
      </p:sp>
      <p:pic>
        <p:nvPicPr>
          <p:cNvPr id="178180" name="Picture 4" descr="AAA019_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9188" y="4175125"/>
            <a:ext cx="2419350" cy="18494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78181" name="Picture 5" descr="AAA003A_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6375" y="4173538"/>
            <a:ext cx="2574925" cy="18573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78182" name="Picture 6" descr="diana-030305-elsicahuite-6a_t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6425" y="4171950"/>
            <a:ext cx="2528888" cy="18557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78184" name="Picture 8" descr="C1 hwb-007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4838" y="2646363"/>
            <a:ext cx="2178050" cy="15176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78185" name="Picture 9" descr="fuelwood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5313" y="1306513"/>
            <a:ext cx="2187575" cy="13335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10951" name="Rectangle 3"/>
          <p:cNvSpPr>
            <a:spLocks noChangeArrowheads="1"/>
          </p:cNvSpPr>
          <p:nvPr/>
        </p:nvSpPr>
        <p:spPr bwMode="auto">
          <a:xfrm>
            <a:off x="0" y="228600"/>
            <a:ext cx="8988425" cy="882650"/>
          </a:xfrm>
          <a:prstGeom prst="rect">
            <a:avLst/>
          </a:prstGeom>
          <a:noFill/>
          <a:ln w="9525">
            <a:noFill/>
            <a:miter lim="800000"/>
            <a:headEnd/>
            <a:tailEnd/>
          </a:ln>
        </p:spPr>
        <p:txBody>
          <a:bodyPr/>
          <a:lstStyle/>
          <a:p>
            <a:pPr>
              <a:defRPr/>
            </a:pPr>
            <a:r>
              <a:rPr lang="es-SV" sz="2800" b="1">
                <a:solidFill>
                  <a:srgbClr val="BF5A00"/>
                </a:solidFill>
                <a:effectLst>
                  <a:outerShdw blurRad="38100" dist="38100" dir="2700000" algn="tl">
                    <a:srgbClr val="C0C0C0"/>
                  </a:outerShdw>
                </a:effectLst>
                <a:latin typeface="Book Antiqua" pitchFamily="18" charset="0"/>
                <a:cs typeface="Arial" charset="0"/>
              </a:rPr>
              <a:t>¿De dónde provienen los servicios ecosistémcios?</a:t>
            </a:r>
            <a:br>
              <a:rPr lang="es-SV" sz="2800" b="1">
                <a:solidFill>
                  <a:srgbClr val="BF5A00"/>
                </a:solidFill>
                <a:effectLst>
                  <a:outerShdw blurRad="38100" dist="38100" dir="2700000" algn="tl">
                    <a:srgbClr val="C0C0C0"/>
                  </a:outerShdw>
                </a:effectLst>
                <a:latin typeface="Book Antiqua" pitchFamily="18" charset="0"/>
                <a:cs typeface="Arial" charset="0"/>
              </a:rPr>
            </a:br>
            <a:r>
              <a:rPr lang="es-SV" sz="2800" b="1">
                <a:solidFill>
                  <a:srgbClr val="BF5A00"/>
                </a:solidFill>
                <a:effectLst>
                  <a:outerShdw blurRad="38100" dist="38100" dir="2700000" algn="tl">
                    <a:srgbClr val="C0C0C0"/>
                  </a:outerShdw>
                </a:effectLst>
                <a:latin typeface="Book Antiqua" pitchFamily="18" charset="0"/>
                <a:cs typeface="Arial" charset="0"/>
              </a:rPr>
              <a:t>Relevancia para las estrategias de medios de vida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79">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817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817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817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817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7818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7818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7818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7818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78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3279775" y="4192588"/>
            <a:ext cx="2505075" cy="1916112"/>
            <a:chOff x="2066" y="2641"/>
            <a:chExt cx="1578" cy="1207"/>
          </a:xfrm>
        </p:grpSpPr>
        <p:sp>
          <p:nvSpPr>
            <p:cNvPr id="179202" name="Text Box 2"/>
            <p:cNvSpPr txBox="1">
              <a:spLocks noChangeArrowheads="1"/>
            </p:cNvSpPr>
            <p:nvPr/>
          </p:nvSpPr>
          <p:spPr bwMode="auto">
            <a:xfrm>
              <a:off x="2160" y="2641"/>
              <a:ext cx="1397" cy="871"/>
            </a:xfrm>
            <a:prstGeom prst="rect">
              <a:avLst/>
            </a:prstGeom>
            <a:noFill/>
            <a:ln w="9525">
              <a:noFill/>
              <a:miter lim="800000"/>
              <a:headEnd/>
              <a:tailEnd/>
            </a:ln>
          </p:spPr>
          <p:txBody>
            <a:bodyPr lIns="106985" tIns="53492" rIns="106985" bIns="53492"/>
            <a:lstStyle/>
            <a:p>
              <a:pPr eaLnBrk="0" hangingPunct="0">
                <a:defRPr/>
              </a:pPr>
              <a:r>
                <a:rPr lang="es-SV" sz="2000" b="1">
                  <a:solidFill>
                    <a:srgbClr val="004C6F"/>
                  </a:solidFill>
                  <a:latin typeface="Times New Roman" pitchFamily="18" charset="0"/>
                </a:rPr>
                <a:t>1</a:t>
              </a:r>
            </a:p>
            <a:p>
              <a:pPr eaLnBrk="0" hangingPunct="0">
                <a:defRPr/>
              </a:pPr>
              <a:r>
                <a:rPr lang="es-SV" sz="1400" b="1">
                  <a:solidFill>
                    <a:srgbClr val="004C6F"/>
                  </a:solidFill>
                  <a:latin typeface="Times New Roman" pitchFamily="18" charset="0"/>
                </a:rPr>
                <a:t>Prácticas para </a:t>
              </a:r>
            </a:p>
            <a:p>
              <a:pPr eaLnBrk="0" hangingPunct="0">
                <a:defRPr/>
              </a:pPr>
              <a:r>
                <a:rPr lang="es-SV" sz="1400" b="1">
                  <a:solidFill>
                    <a:srgbClr val="004C6F"/>
                  </a:solidFill>
                  <a:latin typeface="Times New Roman" pitchFamily="18" charset="0"/>
                </a:rPr>
                <a:t>el autoabastecimiento</a:t>
              </a:r>
            </a:p>
            <a:p>
              <a:pPr eaLnBrk="0" hangingPunct="0">
                <a:defRPr/>
              </a:pPr>
              <a:r>
                <a:rPr lang="es-SV" sz="1400">
                  <a:solidFill>
                    <a:srgbClr val="004C6F"/>
                  </a:solidFill>
                  <a:effectLst>
                    <a:outerShdw blurRad="38100" dist="38100" dir="2700000" algn="tl">
                      <a:srgbClr val="C0C0C0"/>
                    </a:outerShdw>
                  </a:effectLst>
                  <a:latin typeface="Times New Roman" pitchFamily="18" charset="0"/>
                </a:rPr>
                <a:t>(alimentos, agua, leña, bienestar espiritual)</a:t>
              </a:r>
              <a:endParaRPr lang="es-SV" sz="1600">
                <a:solidFill>
                  <a:srgbClr val="004C6F"/>
                </a:solidFill>
                <a:effectLst>
                  <a:outerShdw blurRad="38100" dist="38100" dir="2700000" algn="tl">
                    <a:srgbClr val="C0C0C0"/>
                  </a:outerShdw>
                </a:effectLst>
                <a:latin typeface="Times New Roman" pitchFamily="18" charset="0"/>
              </a:endParaRPr>
            </a:p>
          </p:txBody>
        </p:sp>
        <p:sp>
          <p:nvSpPr>
            <p:cNvPr id="18443" name="Oval 5"/>
            <p:cNvSpPr>
              <a:spLocks noChangeAspect="1" noChangeArrowheads="1"/>
            </p:cNvSpPr>
            <p:nvPr/>
          </p:nvSpPr>
          <p:spPr bwMode="auto">
            <a:xfrm>
              <a:off x="2066" y="2684"/>
              <a:ext cx="1578" cy="1164"/>
            </a:xfrm>
            <a:prstGeom prst="ellipse">
              <a:avLst/>
            </a:prstGeom>
            <a:noFill/>
            <a:ln w="38100">
              <a:solidFill>
                <a:srgbClr val="8BAA27"/>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SV" altLang="es-US"/>
            </a:p>
          </p:txBody>
        </p:sp>
      </p:grpSp>
      <p:grpSp>
        <p:nvGrpSpPr>
          <p:cNvPr id="3" name="Group 12"/>
          <p:cNvGrpSpPr>
            <a:grpSpLocks/>
          </p:cNvGrpSpPr>
          <p:nvPr/>
        </p:nvGrpSpPr>
        <p:grpSpPr bwMode="auto">
          <a:xfrm>
            <a:off x="2692400" y="2752725"/>
            <a:ext cx="3708400" cy="3394075"/>
            <a:chOff x="1696" y="1734"/>
            <a:chExt cx="2336" cy="2138"/>
          </a:xfrm>
        </p:grpSpPr>
        <p:sp>
          <p:nvSpPr>
            <p:cNvPr id="179203" name="Text Box 3"/>
            <p:cNvSpPr txBox="1">
              <a:spLocks noChangeArrowheads="1"/>
            </p:cNvSpPr>
            <p:nvPr/>
          </p:nvSpPr>
          <p:spPr bwMode="auto">
            <a:xfrm>
              <a:off x="1859" y="1734"/>
              <a:ext cx="2017" cy="770"/>
            </a:xfrm>
            <a:prstGeom prst="rect">
              <a:avLst/>
            </a:prstGeom>
            <a:noFill/>
            <a:ln w="9525">
              <a:noFill/>
              <a:miter lim="800000"/>
              <a:headEnd/>
              <a:tailEnd/>
            </a:ln>
          </p:spPr>
          <p:txBody>
            <a:bodyPr lIns="106985" tIns="53492" rIns="106985" bIns="53492"/>
            <a:lstStyle/>
            <a:p>
              <a:pPr eaLnBrk="0" hangingPunct="0">
                <a:defRPr/>
              </a:pPr>
              <a:r>
                <a:rPr lang="es-SV" sz="2000" b="1">
                  <a:solidFill>
                    <a:srgbClr val="004C6F"/>
                  </a:solidFill>
                  <a:latin typeface="Times New Roman" pitchFamily="18" charset="0"/>
                </a:rPr>
                <a:t>2</a:t>
              </a:r>
            </a:p>
            <a:p>
              <a:pPr eaLnBrk="0" hangingPunct="0">
                <a:defRPr/>
              </a:pPr>
              <a:r>
                <a:rPr lang="es-SV" sz="1400" b="1">
                  <a:solidFill>
                    <a:srgbClr val="004C6F"/>
                  </a:solidFill>
                  <a:latin typeface="Times New Roman" pitchFamily="18" charset="0"/>
                </a:rPr>
                <a:t>Prácticas para la </a:t>
              </a:r>
              <a:br>
                <a:rPr lang="es-SV" sz="1400" b="1">
                  <a:solidFill>
                    <a:srgbClr val="004C6F"/>
                  </a:solidFill>
                  <a:latin typeface="Times New Roman" pitchFamily="18" charset="0"/>
                </a:rPr>
              </a:br>
              <a:r>
                <a:rPr lang="es-SV" sz="1400" b="1">
                  <a:solidFill>
                    <a:srgbClr val="004C6F"/>
                  </a:solidFill>
                  <a:latin typeface="Times New Roman" pitchFamily="18" charset="0"/>
                </a:rPr>
                <a:t>generación de ingresos</a:t>
              </a:r>
            </a:p>
            <a:p>
              <a:pPr eaLnBrk="0" hangingPunct="0">
                <a:defRPr/>
              </a:pPr>
              <a:r>
                <a:rPr lang="es-SV" sz="1400">
                  <a:solidFill>
                    <a:srgbClr val="004C6F"/>
                  </a:solidFill>
                  <a:effectLst>
                    <a:outerShdw blurRad="38100" dist="38100" dir="2700000" algn="tl">
                      <a:srgbClr val="C0C0C0"/>
                    </a:outerShdw>
                  </a:effectLst>
                  <a:latin typeface="Times New Roman" pitchFamily="18" charset="0"/>
                </a:rPr>
                <a:t>(agricultura, agroforestería, ganadería, maderables y no-maderables, turismo rural, artesanías, etc.)</a:t>
              </a:r>
            </a:p>
          </p:txBody>
        </p:sp>
        <p:sp>
          <p:nvSpPr>
            <p:cNvPr id="18441" name="Oval 6"/>
            <p:cNvSpPr>
              <a:spLocks noChangeAspect="1" noChangeArrowheads="1"/>
            </p:cNvSpPr>
            <p:nvPr/>
          </p:nvSpPr>
          <p:spPr bwMode="auto">
            <a:xfrm>
              <a:off x="1696" y="1755"/>
              <a:ext cx="2336" cy="2117"/>
            </a:xfrm>
            <a:prstGeom prst="ellipse">
              <a:avLst/>
            </a:prstGeom>
            <a:noFill/>
            <a:ln w="38100">
              <a:solidFill>
                <a:srgbClr val="BF5A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SV" altLang="es-US"/>
            </a:p>
          </p:txBody>
        </p:sp>
      </p:grpSp>
      <p:grpSp>
        <p:nvGrpSpPr>
          <p:cNvPr id="4" name="Group 13"/>
          <p:cNvGrpSpPr>
            <a:grpSpLocks/>
          </p:cNvGrpSpPr>
          <p:nvPr/>
        </p:nvGrpSpPr>
        <p:grpSpPr bwMode="auto">
          <a:xfrm>
            <a:off x="2051050" y="1327150"/>
            <a:ext cx="5008563" cy="4819650"/>
            <a:chOff x="1292" y="836"/>
            <a:chExt cx="3155" cy="3036"/>
          </a:xfrm>
        </p:grpSpPr>
        <p:sp>
          <p:nvSpPr>
            <p:cNvPr id="179204" name="Text Box 4"/>
            <p:cNvSpPr txBox="1">
              <a:spLocks noChangeArrowheads="1"/>
            </p:cNvSpPr>
            <p:nvPr/>
          </p:nvSpPr>
          <p:spPr bwMode="auto">
            <a:xfrm>
              <a:off x="1636" y="836"/>
              <a:ext cx="2484" cy="804"/>
            </a:xfrm>
            <a:prstGeom prst="rect">
              <a:avLst/>
            </a:prstGeom>
            <a:noFill/>
            <a:ln w="9525">
              <a:noFill/>
              <a:miter lim="800000"/>
              <a:headEnd/>
              <a:tailEnd/>
            </a:ln>
          </p:spPr>
          <p:txBody>
            <a:bodyPr lIns="106985" tIns="53492" rIns="106985" bIns="53492"/>
            <a:lstStyle/>
            <a:p>
              <a:pPr eaLnBrk="0" hangingPunct="0">
                <a:defRPr/>
              </a:pPr>
              <a:r>
                <a:rPr lang="es-SV" sz="2000" b="1">
                  <a:solidFill>
                    <a:srgbClr val="004C6F"/>
                  </a:solidFill>
                  <a:latin typeface="Times New Roman" pitchFamily="18" charset="0"/>
                </a:rPr>
                <a:t>3</a:t>
              </a:r>
            </a:p>
            <a:p>
              <a:pPr eaLnBrk="0" hangingPunct="0">
                <a:defRPr/>
              </a:pPr>
              <a:r>
                <a:rPr lang="es-SV" sz="1400" b="1">
                  <a:solidFill>
                    <a:srgbClr val="004C6F"/>
                  </a:solidFill>
                  <a:latin typeface="Times New Roman" pitchFamily="18" charset="0"/>
                </a:rPr>
                <a:t>Prácticas para garantizar </a:t>
              </a:r>
              <a:br>
                <a:rPr lang="es-SV" sz="1400" b="1">
                  <a:solidFill>
                    <a:srgbClr val="004C6F"/>
                  </a:solidFill>
                  <a:latin typeface="Times New Roman" pitchFamily="18" charset="0"/>
                </a:rPr>
              </a:br>
              <a:r>
                <a:rPr lang="es-SV" sz="1400" b="1">
                  <a:solidFill>
                    <a:srgbClr val="004C6F"/>
                  </a:solidFill>
                  <a:latin typeface="Times New Roman" pitchFamily="18" charset="0"/>
                </a:rPr>
                <a:t>servicios ecosistémicos de  </a:t>
              </a:r>
              <a:br>
                <a:rPr lang="es-SV" sz="1400" b="1">
                  <a:solidFill>
                    <a:srgbClr val="004C6F"/>
                  </a:solidFill>
                  <a:latin typeface="Times New Roman" pitchFamily="18" charset="0"/>
                </a:rPr>
              </a:br>
              <a:r>
                <a:rPr lang="es-SV" sz="1400" b="1">
                  <a:solidFill>
                    <a:srgbClr val="004C6F"/>
                  </a:solidFill>
                  <a:latin typeface="Times New Roman" pitchFamily="18" charset="0"/>
                </a:rPr>
                <a:t>interés regional/global </a:t>
              </a:r>
            </a:p>
            <a:p>
              <a:pPr eaLnBrk="0" hangingPunct="0">
                <a:defRPr/>
              </a:pPr>
              <a:r>
                <a:rPr lang="es-SV" sz="1400">
                  <a:solidFill>
                    <a:srgbClr val="004C6F"/>
                  </a:solidFill>
                  <a:effectLst>
                    <a:outerShdw blurRad="38100" dist="38100" dir="2700000" algn="tl">
                      <a:srgbClr val="C0C0C0"/>
                    </a:outerShdw>
                  </a:effectLst>
                  <a:latin typeface="Times New Roman" pitchFamily="18" charset="0"/>
                </a:rPr>
                <a:t>(calidad del agua y regulación del agua, conservación de biodiversidad, captura de carbono)</a:t>
              </a:r>
              <a:endParaRPr lang="es-SV" sz="1600">
                <a:solidFill>
                  <a:srgbClr val="004C6F"/>
                </a:solidFill>
                <a:effectLst>
                  <a:outerShdw blurRad="38100" dist="38100" dir="2700000" algn="tl">
                    <a:srgbClr val="C0C0C0"/>
                  </a:outerShdw>
                </a:effectLst>
                <a:latin typeface="Times New Roman" pitchFamily="18" charset="0"/>
              </a:endParaRPr>
            </a:p>
          </p:txBody>
        </p:sp>
        <p:sp>
          <p:nvSpPr>
            <p:cNvPr id="18439" name="Oval 7"/>
            <p:cNvSpPr>
              <a:spLocks noChangeAspect="1" noChangeArrowheads="1"/>
            </p:cNvSpPr>
            <p:nvPr/>
          </p:nvSpPr>
          <p:spPr bwMode="auto">
            <a:xfrm>
              <a:off x="1292" y="871"/>
              <a:ext cx="3155" cy="3001"/>
            </a:xfrm>
            <a:prstGeom prst="ellipse">
              <a:avLst/>
            </a:prstGeom>
            <a:noFill/>
            <a:ln w="38100">
              <a:solidFill>
                <a:srgbClr val="004C6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SV" altLang="es-US"/>
            </a:p>
          </p:txBody>
        </p:sp>
      </p:grpSp>
      <p:sp>
        <p:nvSpPr>
          <p:cNvPr id="210951" name="Rectangle 3"/>
          <p:cNvSpPr>
            <a:spLocks noChangeArrowheads="1"/>
          </p:cNvSpPr>
          <p:nvPr/>
        </p:nvSpPr>
        <p:spPr bwMode="auto">
          <a:xfrm>
            <a:off x="0" y="228600"/>
            <a:ext cx="8988425" cy="882650"/>
          </a:xfrm>
          <a:prstGeom prst="rect">
            <a:avLst/>
          </a:prstGeom>
          <a:noFill/>
          <a:ln w="9525">
            <a:noFill/>
            <a:miter lim="800000"/>
            <a:headEnd/>
            <a:tailEnd/>
          </a:ln>
        </p:spPr>
        <p:txBody>
          <a:bodyPr/>
          <a:lstStyle/>
          <a:p>
            <a:pPr>
              <a:defRPr/>
            </a:pPr>
            <a:r>
              <a:rPr lang="es-SV" sz="2800" b="1">
                <a:solidFill>
                  <a:srgbClr val="BF5A00"/>
                </a:solidFill>
                <a:effectLst>
                  <a:outerShdw blurRad="38100" dist="38100" dir="2700000" algn="tl">
                    <a:srgbClr val="C0C0C0"/>
                  </a:outerShdw>
                </a:effectLst>
                <a:latin typeface="Book Antiqua" pitchFamily="18" charset="0"/>
                <a:cs typeface="Arial" charset="0"/>
              </a:rPr>
              <a:t>Medios de Vida Rurales</a:t>
            </a:r>
            <a:br>
              <a:rPr lang="es-SV" sz="2800" b="1">
                <a:solidFill>
                  <a:srgbClr val="BF5A00"/>
                </a:solidFill>
                <a:effectLst>
                  <a:outerShdw blurRad="38100" dist="38100" dir="2700000" algn="tl">
                    <a:srgbClr val="C0C0C0"/>
                  </a:outerShdw>
                </a:effectLst>
                <a:latin typeface="Book Antiqua" pitchFamily="18" charset="0"/>
                <a:cs typeface="Arial" charset="0"/>
              </a:rPr>
            </a:br>
            <a:r>
              <a:rPr lang="es-SV" sz="2800" b="1">
                <a:solidFill>
                  <a:srgbClr val="BF5A00"/>
                </a:solidFill>
                <a:effectLst>
                  <a:outerShdw blurRad="38100" dist="38100" dir="2700000" algn="tl">
                    <a:srgbClr val="C0C0C0"/>
                  </a:outerShdw>
                </a:effectLst>
                <a:latin typeface="Book Antiqua" pitchFamily="18" charset="0"/>
                <a:cs typeface="Arial" charset="0"/>
              </a:rPr>
              <a:t>y Niveles de Servicios Ecosistémicos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8801100" y="231775"/>
            <a:ext cx="342900" cy="776288"/>
          </a:xfrm>
          <a:prstGeom prst="rect">
            <a:avLst/>
          </a:prstGeom>
          <a:solidFill>
            <a:srgbClr val="BF5A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SV" altLang="es-US"/>
          </a:p>
        </p:txBody>
      </p:sp>
      <p:grpSp>
        <p:nvGrpSpPr>
          <p:cNvPr id="19459" name="Group 3"/>
          <p:cNvGrpSpPr>
            <a:grpSpLocks/>
          </p:cNvGrpSpPr>
          <p:nvPr/>
        </p:nvGrpSpPr>
        <p:grpSpPr bwMode="auto">
          <a:xfrm>
            <a:off x="6403975" y="4064000"/>
            <a:ext cx="2505075" cy="1916113"/>
            <a:chOff x="4034" y="2560"/>
            <a:chExt cx="1578" cy="1207"/>
          </a:xfrm>
        </p:grpSpPr>
        <p:sp>
          <p:nvSpPr>
            <p:cNvPr id="180228" name="Text Box 4"/>
            <p:cNvSpPr txBox="1">
              <a:spLocks noChangeArrowheads="1"/>
            </p:cNvSpPr>
            <p:nvPr/>
          </p:nvSpPr>
          <p:spPr bwMode="auto">
            <a:xfrm>
              <a:off x="4128" y="2560"/>
              <a:ext cx="1397" cy="871"/>
            </a:xfrm>
            <a:prstGeom prst="rect">
              <a:avLst/>
            </a:prstGeom>
            <a:noFill/>
            <a:ln w="9525">
              <a:noFill/>
              <a:miter lim="800000"/>
              <a:headEnd/>
              <a:tailEnd/>
            </a:ln>
          </p:spPr>
          <p:txBody>
            <a:bodyPr lIns="106985" tIns="53492" rIns="106985" bIns="53492"/>
            <a:lstStyle/>
            <a:p>
              <a:pPr eaLnBrk="0" hangingPunct="0">
                <a:defRPr/>
              </a:pPr>
              <a:r>
                <a:rPr lang="es-SV" sz="2000" b="1">
                  <a:solidFill>
                    <a:srgbClr val="004C6F"/>
                  </a:solidFill>
                  <a:latin typeface="Times New Roman" pitchFamily="18" charset="0"/>
                </a:rPr>
                <a:t>1</a:t>
              </a:r>
            </a:p>
            <a:p>
              <a:pPr eaLnBrk="0" hangingPunct="0">
                <a:defRPr/>
              </a:pPr>
              <a:r>
                <a:rPr lang="es-SV" sz="1400" b="1">
                  <a:solidFill>
                    <a:srgbClr val="004C6F"/>
                  </a:solidFill>
                  <a:latin typeface="Times New Roman" pitchFamily="18" charset="0"/>
                </a:rPr>
                <a:t>Prácticas para </a:t>
              </a:r>
            </a:p>
            <a:p>
              <a:pPr eaLnBrk="0" hangingPunct="0">
                <a:defRPr/>
              </a:pPr>
              <a:r>
                <a:rPr lang="es-SV" sz="1400" b="1">
                  <a:solidFill>
                    <a:srgbClr val="004C6F"/>
                  </a:solidFill>
                  <a:latin typeface="Times New Roman" pitchFamily="18" charset="0"/>
                </a:rPr>
                <a:t>el autoabastecimiento</a:t>
              </a:r>
            </a:p>
            <a:p>
              <a:pPr eaLnBrk="0" hangingPunct="0">
                <a:defRPr/>
              </a:pPr>
              <a:r>
                <a:rPr lang="es-SV" sz="1400">
                  <a:solidFill>
                    <a:srgbClr val="004C6F"/>
                  </a:solidFill>
                  <a:effectLst>
                    <a:outerShdw blurRad="38100" dist="38100" dir="2700000" algn="tl">
                      <a:srgbClr val="C0C0C0"/>
                    </a:outerShdw>
                  </a:effectLst>
                  <a:latin typeface="Times New Roman" pitchFamily="18" charset="0"/>
                </a:rPr>
                <a:t>(alimentos, agua, leña, bienestar espiritual)</a:t>
              </a:r>
              <a:endParaRPr lang="es-SV" sz="1600">
                <a:solidFill>
                  <a:srgbClr val="004C6F"/>
                </a:solidFill>
                <a:effectLst>
                  <a:outerShdw blurRad="38100" dist="38100" dir="2700000" algn="tl">
                    <a:srgbClr val="C0C0C0"/>
                  </a:outerShdw>
                </a:effectLst>
                <a:latin typeface="Times New Roman" pitchFamily="18" charset="0"/>
              </a:endParaRPr>
            </a:p>
          </p:txBody>
        </p:sp>
        <p:sp>
          <p:nvSpPr>
            <p:cNvPr id="19467" name="Oval 5"/>
            <p:cNvSpPr>
              <a:spLocks noChangeAspect="1" noChangeArrowheads="1"/>
            </p:cNvSpPr>
            <p:nvPr/>
          </p:nvSpPr>
          <p:spPr bwMode="auto">
            <a:xfrm>
              <a:off x="4034" y="2603"/>
              <a:ext cx="1578" cy="1164"/>
            </a:xfrm>
            <a:prstGeom prst="ellipse">
              <a:avLst/>
            </a:prstGeom>
            <a:noFill/>
            <a:ln w="38100">
              <a:solidFill>
                <a:srgbClr val="8BAA27"/>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SV" altLang="es-US"/>
            </a:p>
          </p:txBody>
        </p:sp>
      </p:grpSp>
      <p:grpSp>
        <p:nvGrpSpPr>
          <p:cNvPr id="19460" name="Group 7"/>
          <p:cNvGrpSpPr>
            <a:grpSpLocks/>
          </p:cNvGrpSpPr>
          <p:nvPr/>
        </p:nvGrpSpPr>
        <p:grpSpPr bwMode="auto">
          <a:xfrm>
            <a:off x="417513" y="1095375"/>
            <a:ext cx="5737225" cy="5070475"/>
            <a:chOff x="263" y="690"/>
            <a:chExt cx="3614" cy="3194"/>
          </a:xfrm>
        </p:grpSpPr>
        <p:pic>
          <p:nvPicPr>
            <p:cNvPr id="19462" name="Picture 8" descr="cusco-maiz_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 y="2548"/>
              <a:ext cx="203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9" descr="alba-la montañona201204-niñas6_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 y="690"/>
              <a:ext cx="2419" cy="1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0" descr="alba211004-el sicahuite-frijoles2_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5" y="690"/>
              <a:ext cx="1652" cy="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1" descr="alba-comalapa-090205-ropa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9" y="1960"/>
              <a:ext cx="1655" cy="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0951" name="Rectangle 3"/>
          <p:cNvSpPr>
            <a:spLocks noChangeArrowheads="1"/>
          </p:cNvSpPr>
          <p:nvPr/>
        </p:nvSpPr>
        <p:spPr bwMode="auto">
          <a:xfrm>
            <a:off x="0" y="228600"/>
            <a:ext cx="8988425" cy="882650"/>
          </a:xfrm>
          <a:prstGeom prst="rect">
            <a:avLst/>
          </a:prstGeom>
          <a:noFill/>
          <a:ln w="9525">
            <a:noFill/>
            <a:miter lim="800000"/>
            <a:headEnd/>
            <a:tailEnd/>
          </a:ln>
        </p:spPr>
        <p:txBody>
          <a:bodyPr/>
          <a:lstStyle/>
          <a:p>
            <a:pPr>
              <a:defRPr/>
            </a:pPr>
            <a:r>
              <a:rPr lang="es-SV" sz="2800" b="1">
                <a:solidFill>
                  <a:srgbClr val="BF5A00"/>
                </a:solidFill>
                <a:effectLst>
                  <a:outerShdw blurRad="38100" dist="38100" dir="2700000" algn="tl">
                    <a:srgbClr val="C0C0C0"/>
                  </a:outerShdw>
                </a:effectLst>
                <a:latin typeface="Book Antiqua" pitchFamily="18" charset="0"/>
                <a:cs typeface="Arial" charset="0"/>
              </a:rPr>
              <a:t>Servicios Ecosistémicos y Autoabastecimiento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9" name="Group 2"/>
          <p:cNvGrpSpPr>
            <a:grpSpLocks/>
          </p:cNvGrpSpPr>
          <p:nvPr/>
        </p:nvGrpSpPr>
        <p:grpSpPr bwMode="auto">
          <a:xfrm>
            <a:off x="4968875" y="2660650"/>
            <a:ext cx="3708400" cy="3394075"/>
            <a:chOff x="3130" y="1676"/>
            <a:chExt cx="2336" cy="2138"/>
          </a:xfrm>
        </p:grpSpPr>
        <p:sp>
          <p:nvSpPr>
            <p:cNvPr id="181251" name="Text Box 3"/>
            <p:cNvSpPr txBox="1">
              <a:spLocks noChangeArrowheads="1"/>
            </p:cNvSpPr>
            <p:nvPr/>
          </p:nvSpPr>
          <p:spPr bwMode="auto">
            <a:xfrm>
              <a:off x="3293" y="1676"/>
              <a:ext cx="2017" cy="770"/>
            </a:xfrm>
            <a:prstGeom prst="rect">
              <a:avLst/>
            </a:prstGeom>
            <a:noFill/>
            <a:ln w="9525">
              <a:noFill/>
              <a:miter lim="800000"/>
              <a:headEnd/>
              <a:tailEnd/>
            </a:ln>
          </p:spPr>
          <p:txBody>
            <a:bodyPr lIns="106985" tIns="53492" rIns="106985" bIns="53492"/>
            <a:lstStyle/>
            <a:p>
              <a:pPr eaLnBrk="0" hangingPunct="0">
                <a:defRPr/>
              </a:pPr>
              <a:r>
                <a:rPr lang="es-SV" sz="2000" b="1">
                  <a:solidFill>
                    <a:srgbClr val="004C6F"/>
                  </a:solidFill>
                  <a:latin typeface="Times New Roman" pitchFamily="18" charset="0"/>
                </a:rPr>
                <a:t>2</a:t>
              </a:r>
            </a:p>
            <a:p>
              <a:pPr eaLnBrk="0" hangingPunct="0">
                <a:defRPr/>
              </a:pPr>
              <a:r>
                <a:rPr lang="es-SV" sz="1400" b="1">
                  <a:solidFill>
                    <a:srgbClr val="004C6F"/>
                  </a:solidFill>
                  <a:latin typeface="Times New Roman" pitchFamily="18" charset="0"/>
                </a:rPr>
                <a:t>Prácticas para la </a:t>
              </a:r>
              <a:br>
                <a:rPr lang="es-SV" sz="1400" b="1">
                  <a:solidFill>
                    <a:srgbClr val="004C6F"/>
                  </a:solidFill>
                  <a:latin typeface="Times New Roman" pitchFamily="18" charset="0"/>
                </a:rPr>
              </a:br>
              <a:r>
                <a:rPr lang="es-SV" sz="1400" b="1">
                  <a:solidFill>
                    <a:srgbClr val="004C6F"/>
                  </a:solidFill>
                  <a:latin typeface="Times New Roman" pitchFamily="18" charset="0"/>
                </a:rPr>
                <a:t>generación de ingresos</a:t>
              </a:r>
            </a:p>
            <a:p>
              <a:pPr eaLnBrk="0" hangingPunct="0">
                <a:defRPr/>
              </a:pPr>
              <a:r>
                <a:rPr lang="es-SV" sz="1400">
                  <a:solidFill>
                    <a:srgbClr val="004C6F"/>
                  </a:solidFill>
                  <a:effectLst>
                    <a:outerShdw blurRad="38100" dist="38100" dir="2700000" algn="tl">
                      <a:srgbClr val="C0C0C0"/>
                    </a:outerShdw>
                  </a:effectLst>
                  <a:latin typeface="Times New Roman" pitchFamily="18" charset="0"/>
                </a:rPr>
                <a:t>(agricultura, agroforestería, ganadería, maderables y no-maderables, turismo rural, artesanías, etc.)</a:t>
              </a:r>
            </a:p>
          </p:txBody>
        </p:sp>
        <p:sp>
          <p:nvSpPr>
            <p:cNvPr id="4107" name="Oval 4"/>
            <p:cNvSpPr>
              <a:spLocks noChangeAspect="1" noChangeArrowheads="1"/>
            </p:cNvSpPr>
            <p:nvPr/>
          </p:nvSpPr>
          <p:spPr bwMode="auto">
            <a:xfrm>
              <a:off x="3500" y="2626"/>
              <a:ext cx="1578" cy="1164"/>
            </a:xfrm>
            <a:prstGeom prst="ellipse">
              <a:avLst/>
            </a:prstGeom>
            <a:noFill/>
            <a:ln w="38100">
              <a:solidFill>
                <a:srgbClr val="8BAA27"/>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SV" altLang="es-US"/>
            </a:p>
          </p:txBody>
        </p:sp>
        <p:sp>
          <p:nvSpPr>
            <p:cNvPr id="4108" name="Oval 5"/>
            <p:cNvSpPr>
              <a:spLocks noChangeAspect="1" noChangeArrowheads="1"/>
            </p:cNvSpPr>
            <p:nvPr/>
          </p:nvSpPr>
          <p:spPr bwMode="auto">
            <a:xfrm>
              <a:off x="3130" y="1697"/>
              <a:ext cx="2336" cy="2117"/>
            </a:xfrm>
            <a:prstGeom prst="ellipse">
              <a:avLst/>
            </a:prstGeom>
            <a:noFill/>
            <a:ln w="38100">
              <a:solidFill>
                <a:srgbClr val="BF5A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SV" altLang="es-US"/>
            </a:p>
          </p:txBody>
        </p:sp>
      </p:grpSp>
      <p:grpSp>
        <p:nvGrpSpPr>
          <p:cNvPr id="4100" name="Group 7"/>
          <p:cNvGrpSpPr>
            <a:grpSpLocks/>
          </p:cNvGrpSpPr>
          <p:nvPr/>
        </p:nvGrpSpPr>
        <p:grpSpPr bwMode="auto">
          <a:xfrm>
            <a:off x="411163" y="989013"/>
            <a:ext cx="3649662" cy="5216525"/>
            <a:chOff x="259" y="785"/>
            <a:chExt cx="2101" cy="3124"/>
          </a:xfrm>
        </p:grpSpPr>
        <p:pic>
          <p:nvPicPr>
            <p:cNvPr id="4102" name="Picture 8" descr="costa rica040303-mad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 y="785"/>
              <a:ext cx="1226" cy="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9" descr="panama270203-mi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6" y="785"/>
              <a:ext cx="894" cy="92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104" name="Picture 10" descr="P00023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 y="1673"/>
              <a:ext cx="2091" cy="12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098" name="Object 11"/>
            <p:cNvPicPr>
              <a:picLocks noChangeAspect="1" noChangeArrowheads="1"/>
            </p:cNvPicPr>
            <p:nvPr/>
          </p:nvPicPr>
          <p:blipFill>
            <a:blip r:embed="rId6">
              <a:extLst>
                <a:ext uri="{28A0092B-C50C-407E-A947-70E740481C1C}">
                  <a14:useLocalDpi xmlns:a14="http://schemas.microsoft.com/office/drawing/2010/main" val="0"/>
                </a:ext>
              </a:extLst>
            </a:blip>
            <a:srcRect r="175" b="-8"/>
            <a:stretch>
              <a:fillRect/>
            </a:stretch>
          </p:blipFill>
          <p:spPr bwMode="auto">
            <a:xfrm>
              <a:off x="259" y="2886"/>
              <a:ext cx="675" cy="102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12" descr="costa rica 140403-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8" y="2888"/>
              <a:ext cx="1411" cy="102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210951" name="Rectangle 3"/>
          <p:cNvSpPr>
            <a:spLocks noChangeArrowheads="1"/>
          </p:cNvSpPr>
          <p:nvPr/>
        </p:nvSpPr>
        <p:spPr bwMode="auto">
          <a:xfrm>
            <a:off x="0" y="228600"/>
            <a:ext cx="8988425" cy="882650"/>
          </a:xfrm>
          <a:prstGeom prst="rect">
            <a:avLst/>
          </a:prstGeom>
          <a:noFill/>
          <a:ln w="9525">
            <a:noFill/>
            <a:miter lim="800000"/>
            <a:headEnd/>
            <a:tailEnd/>
          </a:ln>
        </p:spPr>
        <p:txBody>
          <a:bodyPr/>
          <a:lstStyle/>
          <a:p>
            <a:pPr>
              <a:defRPr/>
            </a:pPr>
            <a:r>
              <a:rPr lang="es-SV" sz="2800" b="1">
                <a:solidFill>
                  <a:srgbClr val="BF5A00"/>
                </a:solidFill>
                <a:effectLst>
                  <a:outerShdw blurRad="38100" dist="38100" dir="2700000" algn="tl">
                    <a:srgbClr val="C0C0C0"/>
                  </a:outerShdw>
                </a:effectLst>
                <a:latin typeface="Book Antiqua" pitchFamily="18" charset="0"/>
                <a:cs typeface="Arial" charset="0"/>
              </a:rPr>
              <a:t>Servicios Ecosistémicos y Generación de Ingresos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4465638" y="1327150"/>
            <a:ext cx="4570412" cy="4819650"/>
            <a:chOff x="2813" y="836"/>
            <a:chExt cx="2879" cy="3036"/>
          </a:xfrm>
        </p:grpSpPr>
        <p:sp>
          <p:nvSpPr>
            <p:cNvPr id="182275" name="Text Box 3"/>
            <p:cNvSpPr txBox="1">
              <a:spLocks noChangeArrowheads="1"/>
            </p:cNvSpPr>
            <p:nvPr/>
          </p:nvSpPr>
          <p:spPr bwMode="auto">
            <a:xfrm>
              <a:off x="2960" y="836"/>
              <a:ext cx="2609" cy="804"/>
            </a:xfrm>
            <a:prstGeom prst="rect">
              <a:avLst/>
            </a:prstGeom>
            <a:noFill/>
            <a:ln w="9525">
              <a:noFill/>
              <a:miter lim="800000"/>
              <a:headEnd/>
              <a:tailEnd/>
            </a:ln>
          </p:spPr>
          <p:txBody>
            <a:bodyPr lIns="106985" tIns="53492" rIns="106985" bIns="53492"/>
            <a:lstStyle/>
            <a:p>
              <a:pPr eaLnBrk="0" hangingPunct="0">
                <a:defRPr/>
              </a:pPr>
              <a:r>
                <a:rPr lang="es-SV" sz="2000" b="1">
                  <a:solidFill>
                    <a:srgbClr val="004C6F"/>
                  </a:solidFill>
                  <a:latin typeface="Times New Roman" pitchFamily="18" charset="0"/>
                </a:rPr>
                <a:t>3</a:t>
              </a:r>
            </a:p>
            <a:p>
              <a:pPr eaLnBrk="0" hangingPunct="0">
                <a:defRPr/>
              </a:pPr>
              <a:r>
                <a:rPr lang="es-SV" sz="1400" b="1">
                  <a:solidFill>
                    <a:srgbClr val="004C6F"/>
                  </a:solidFill>
                  <a:latin typeface="Times New Roman" pitchFamily="18" charset="0"/>
                </a:rPr>
                <a:t>Prácticas para garantizar </a:t>
              </a:r>
              <a:br>
                <a:rPr lang="es-SV" sz="1400" b="1">
                  <a:solidFill>
                    <a:srgbClr val="004C6F"/>
                  </a:solidFill>
                  <a:latin typeface="Times New Roman" pitchFamily="18" charset="0"/>
                </a:rPr>
              </a:br>
              <a:r>
                <a:rPr lang="es-SV" sz="1400" b="1">
                  <a:solidFill>
                    <a:srgbClr val="004C6F"/>
                  </a:solidFill>
                  <a:latin typeface="Times New Roman" pitchFamily="18" charset="0"/>
                </a:rPr>
                <a:t>servicios ecosistémicos de interés </a:t>
              </a:r>
              <a:br>
                <a:rPr lang="es-SV" sz="1400" b="1">
                  <a:solidFill>
                    <a:srgbClr val="004C6F"/>
                  </a:solidFill>
                  <a:latin typeface="Times New Roman" pitchFamily="18" charset="0"/>
                </a:rPr>
              </a:br>
              <a:r>
                <a:rPr lang="es-SV" sz="1400" b="1">
                  <a:solidFill>
                    <a:srgbClr val="004C6F"/>
                  </a:solidFill>
                  <a:latin typeface="Times New Roman" pitchFamily="18" charset="0"/>
                </a:rPr>
                <a:t>regional/global </a:t>
              </a:r>
            </a:p>
            <a:p>
              <a:pPr eaLnBrk="0" hangingPunct="0">
                <a:defRPr/>
              </a:pPr>
              <a:r>
                <a:rPr lang="es-SV" sz="1400">
                  <a:solidFill>
                    <a:srgbClr val="004C6F"/>
                  </a:solidFill>
                  <a:effectLst>
                    <a:outerShdw blurRad="38100" dist="38100" dir="2700000" algn="tl">
                      <a:srgbClr val="C0C0C0"/>
                    </a:outerShdw>
                  </a:effectLst>
                  <a:latin typeface="Times New Roman" pitchFamily="18" charset="0"/>
                </a:rPr>
                <a:t>(calidad y regulación del agua, conservación de biodiversidad, captura de carbono, belleza de paisaje)</a:t>
              </a:r>
              <a:endParaRPr lang="es-SV" sz="1600">
                <a:solidFill>
                  <a:srgbClr val="004C6F"/>
                </a:solidFill>
                <a:effectLst>
                  <a:outerShdw blurRad="38100" dist="38100" dir="2700000" algn="tl">
                    <a:srgbClr val="C0C0C0"/>
                  </a:outerShdw>
                </a:effectLst>
                <a:latin typeface="Times New Roman" pitchFamily="18" charset="0"/>
              </a:endParaRPr>
            </a:p>
          </p:txBody>
        </p:sp>
        <p:sp>
          <p:nvSpPr>
            <p:cNvPr id="20492" name="Oval 4"/>
            <p:cNvSpPr>
              <a:spLocks noChangeAspect="1" noChangeArrowheads="1"/>
            </p:cNvSpPr>
            <p:nvPr/>
          </p:nvSpPr>
          <p:spPr bwMode="auto">
            <a:xfrm>
              <a:off x="3516" y="2684"/>
              <a:ext cx="1440" cy="1164"/>
            </a:xfrm>
            <a:prstGeom prst="ellipse">
              <a:avLst/>
            </a:prstGeom>
            <a:noFill/>
            <a:ln w="38100">
              <a:solidFill>
                <a:srgbClr val="8BAA27"/>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SV" altLang="es-US"/>
            </a:p>
          </p:txBody>
        </p:sp>
        <p:sp>
          <p:nvSpPr>
            <p:cNvPr id="20493" name="Oval 5"/>
            <p:cNvSpPr>
              <a:spLocks noChangeAspect="1" noChangeArrowheads="1"/>
            </p:cNvSpPr>
            <p:nvPr/>
          </p:nvSpPr>
          <p:spPr bwMode="auto">
            <a:xfrm>
              <a:off x="3180" y="1755"/>
              <a:ext cx="2132" cy="2117"/>
            </a:xfrm>
            <a:prstGeom prst="ellipse">
              <a:avLst/>
            </a:prstGeom>
            <a:noFill/>
            <a:ln w="38100">
              <a:solidFill>
                <a:srgbClr val="BF5A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SV" altLang="es-US"/>
            </a:p>
          </p:txBody>
        </p:sp>
        <p:sp>
          <p:nvSpPr>
            <p:cNvPr id="20494" name="Oval 6"/>
            <p:cNvSpPr>
              <a:spLocks noChangeAspect="1" noChangeArrowheads="1"/>
            </p:cNvSpPr>
            <p:nvPr/>
          </p:nvSpPr>
          <p:spPr bwMode="auto">
            <a:xfrm>
              <a:off x="2813" y="871"/>
              <a:ext cx="2879" cy="3001"/>
            </a:xfrm>
            <a:prstGeom prst="ellipse">
              <a:avLst/>
            </a:prstGeom>
            <a:noFill/>
            <a:ln w="38100">
              <a:solidFill>
                <a:srgbClr val="004C6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SV" altLang="es-US"/>
            </a:p>
          </p:txBody>
        </p:sp>
      </p:grpSp>
      <p:grpSp>
        <p:nvGrpSpPr>
          <p:cNvPr id="20483" name="Group 8"/>
          <p:cNvGrpSpPr>
            <a:grpSpLocks/>
          </p:cNvGrpSpPr>
          <p:nvPr/>
        </p:nvGrpSpPr>
        <p:grpSpPr bwMode="auto">
          <a:xfrm>
            <a:off x="384175" y="922338"/>
            <a:ext cx="3973513" cy="5340350"/>
            <a:chOff x="242" y="581"/>
            <a:chExt cx="2503" cy="3364"/>
          </a:xfrm>
        </p:grpSpPr>
        <p:pic>
          <p:nvPicPr>
            <p:cNvPr id="20485" name="Picture 9" descr="tamulasco220904-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 y="1908"/>
              <a:ext cx="891" cy="13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486" name="Picture 10" descr="greenhouse grap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 y="581"/>
              <a:ext cx="2498" cy="132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487" name="Picture 11" descr="biodivers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 y="2890"/>
              <a:ext cx="812" cy="105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488" name="Picture 12" descr="Candelaria_Sand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 y="2889"/>
              <a:ext cx="793" cy="105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489"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 y="1908"/>
              <a:ext cx="1609" cy="98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490" name="Picture 14" descr="david010103-jb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57" y="3273"/>
              <a:ext cx="888" cy="66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210951" name="Rectangle 3"/>
          <p:cNvSpPr>
            <a:spLocks noChangeArrowheads="1"/>
          </p:cNvSpPr>
          <p:nvPr/>
        </p:nvSpPr>
        <p:spPr bwMode="auto">
          <a:xfrm>
            <a:off x="0" y="228600"/>
            <a:ext cx="8988425" cy="882650"/>
          </a:xfrm>
          <a:prstGeom prst="rect">
            <a:avLst/>
          </a:prstGeom>
          <a:noFill/>
          <a:ln w="9525">
            <a:noFill/>
            <a:miter lim="800000"/>
            <a:headEnd/>
            <a:tailEnd/>
          </a:ln>
        </p:spPr>
        <p:txBody>
          <a:bodyPr/>
          <a:lstStyle/>
          <a:p>
            <a:pPr>
              <a:defRPr/>
            </a:pPr>
            <a:r>
              <a:rPr lang="es-SV" sz="2800" b="1">
                <a:solidFill>
                  <a:srgbClr val="BF5A00"/>
                </a:solidFill>
                <a:effectLst>
                  <a:outerShdw blurRad="38100" dist="38100" dir="2700000" algn="tl">
                    <a:srgbClr val="C0C0C0"/>
                  </a:outerShdw>
                </a:effectLst>
                <a:latin typeface="Book Antiqua" pitchFamily="18" charset="0"/>
                <a:cs typeface="Arial" charset="0"/>
              </a:rPr>
              <a:t>Servicios Ecosistémicos de Interés Regional/Global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bwMode="auto">
          <a:xfrm>
            <a:off x="323850" y="296863"/>
            <a:ext cx="6896100" cy="468312"/>
          </a:xfrm>
          <a:ln>
            <a:miter lim="800000"/>
            <a:headEnd/>
            <a:tailEnd/>
          </a:ln>
        </p:spPr>
        <p:txBody>
          <a:bodyPr vert="horz" wrap="square" lIns="0" tIns="0" rIns="0" bIns="0" numCol="1" anchor="t" anchorCtr="0" compatLnSpc="1">
            <a:prstTxWarp prst="textNoShape">
              <a:avLst/>
            </a:prstTxWarp>
          </a:bodyPr>
          <a:lstStyle/>
          <a:p>
            <a:pPr algn="l">
              <a:defRPr/>
            </a:pPr>
            <a:r>
              <a:rPr lang="es-MX" sz="2800" b="1" smtClean="0">
                <a:solidFill>
                  <a:srgbClr val="BF5A00"/>
                </a:solidFill>
                <a:effectLst>
                  <a:outerShdw blurRad="38100" dist="38100" dir="2700000" algn="tl">
                    <a:srgbClr val="C0C0C0"/>
                  </a:outerShdw>
                </a:effectLst>
                <a:latin typeface="Book Antiqua" pitchFamily="18" charset="0"/>
              </a:rPr>
              <a:t>Desaf</a:t>
            </a:r>
            <a:r>
              <a:rPr lang="es-MX" sz="2800" b="1" smtClean="0">
                <a:solidFill>
                  <a:srgbClr val="BF5A00"/>
                </a:solidFill>
                <a:effectLst>
                  <a:outerShdw blurRad="38100" dist="38100" dir="2700000" algn="tl">
                    <a:srgbClr val="C0C0C0"/>
                  </a:outerShdw>
                </a:effectLst>
              </a:rPr>
              <a:t>í</a:t>
            </a:r>
            <a:r>
              <a:rPr lang="es-MX" sz="2800" b="1" smtClean="0">
                <a:solidFill>
                  <a:srgbClr val="BF5A00"/>
                </a:solidFill>
                <a:effectLst>
                  <a:outerShdw blurRad="38100" dist="38100" dir="2700000" algn="tl">
                    <a:srgbClr val="C0C0C0"/>
                  </a:outerShdw>
                </a:effectLst>
                <a:latin typeface="Book Antiqua" pitchFamily="18" charset="0"/>
              </a:rPr>
              <a:t>os para los medios de vida rurales</a:t>
            </a:r>
            <a:endParaRPr lang="es-SV" sz="2800" b="1" smtClean="0">
              <a:solidFill>
                <a:srgbClr val="BF5A00"/>
              </a:solidFill>
              <a:effectLst>
                <a:outerShdw blurRad="38100" dist="38100" dir="2700000" algn="tl">
                  <a:srgbClr val="C0C0C0"/>
                </a:outerShdw>
              </a:effectLst>
              <a:latin typeface="Book Antiqua" pitchFamily="18" charset="0"/>
            </a:endParaRPr>
          </a:p>
        </p:txBody>
      </p:sp>
      <p:sp>
        <p:nvSpPr>
          <p:cNvPr id="21507" name="Rectangle 3"/>
          <p:cNvSpPr>
            <a:spLocks noChangeArrowheads="1"/>
          </p:cNvSpPr>
          <p:nvPr/>
        </p:nvSpPr>
        <p:spPr bwMode="auto">
          <a:xfrm>
            <a:off x="323850" y="908050"/>
            <a:ext cx="6661150"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628650" indent="-268288"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spcBef>
                <a:spcPct val="30000"/>
              </a:spcBef>
              <a:buSzPct val="120000"/>
            </a:pPr>
            <a:r>
              <a:rPr lang="es-ES" altLang="es-US" b="1">
                <a:solidFill>
                  <a:srgbClr val="004C6F"/>
                </a:solidFill>
                <a:cs typeface="Arial" panose="020B0604020202020204" pitchFamily="34" charset="0"/>
              </a:rPr>
              <a:t>Derechos</a:t>
            </a:r>
          </a:p>
          <a:p>
            <a:pPr lvl="1" algn="l">
              <a:spcBef>
                <a:spcPct val="30000"/>
              </a:spcBef>
              <a:buSzPct val="120000"/>
              <a:buFontTx/>
              <a:buChar char="–"/>
            </a:pPr>
            <a:r>
              <a:rPr lang="es-ES" altLang="es-US">
                <a:solidFill>
                  <a:srgbClr val="004C6F"/>
                </a:solidFill>
                <a:cs typeface="Arial" panose="020B0604020202020204" pitchFamily="34" charset="0"/>
              </a:rPr>
              <a:t>Propiedad (recursos y territorio): Acceso, uso, manejo, control (…)</a:t>
            </a:r>
          </a:p>
          <a:p>
            <a:pPr lvl="1" algn="l">
              <a:spcBef>
                <a:spcPct val="30000"/>
              </a:spcBef>
              <a:buSzPct val="120000"/>
              <a:buFontTx/>
              <a:buChar char="–"/>
            </a:pPr>
            <a:r>
              <a:rPr lang="es-ES" altLang="es-US">
                <a:solidFill>
                  <a:srgbClr val="004C6F"/>
                </a:solidFill>
                <a:cs typeface="Arial" panose="020B0604020202020204" pitchFamily="34" charset="0"/>
              </a:rPr>
              <a:t>Derechos políticos y civiles (1ª generación); derechos económicos y sociales (2ª generación); derechos  culturales y de desarrollo (3ª generación)</a:t>
            </a:r>
          </a:p>
          <a:p>
            <a:pPr algn="l">
              <a:spcBef>
                <a:spcPct val="30000"/>
              </a:spcBef>
              <a:buSzPct val="120000"/>
            </a:pPr>
            <a:r>
              <a:rPr lang="es-ES" altLang="es-US" b="1">
                <a:solidFill>
                  <a:srgbClr val="004C6F"/>
                </a:solidFill>
                <a:cs typeface="Arial" panose="020B0604020202020204" pitchFamily="34" charset="0"/>
              </a:rPr>
              <a:t>Acción colectiva y nuevas institucionalidades territoriales</a:t>
            </a:r>
          </a:p>
          <a:p>
            <a:pPr lvl="1" algn="l">
              <a:spcBef>
                <a:spcPct val="30000"/>
              </a:spcBef>
              <a:buSzPct val="120000"/>
              <a:buFontTx/>
              <a:buChar char="–"/>
            </a:pPr>
            <a:r>
              <a:rPr lang="es-MX" altLang="es-US">
                <a:solidFill>
                  <a:srgbClr val="004C6F"/>
                </a:solidFill>
                <a:cs typeface="Arial" panose="020B0604020202020204" pitchFamily="34" charset="0"/>
              </a:rPr>
              <a:t>Dinámicas territoriales</a:t>
            </a:r>
          </a:p>
          <a:p>
            <a:pPr lvl="1" algn="l">
              <a:spcBef>
                <a:spcPct val="30000"/>
              </a:spcBef>
              <a:buSzPct val="120000"/>
              <a:buFontTx/>
              <a:buChar char="–"/>
            </a:pPr>
            <a:r>
              <a:rPr lang="es-MX" altLang="es-US">
                <a:solidFill>
                  <a:srgbClr val="004C6F"/>
                </a:solidFill>
                <a:cs typeface="Arial" panose="020B0604020202020204" pitchFamily="34" charset="0"/>
              </a:rPr>
              <a:t>Vulnerabilidad, mitigación y adaptación al cambio climático </a:t>
            </a:r>
            <a:r>
              <a:rPr lang="es-ES" altLang="es-US">
                <a:solidFill>
                  <a:srgbClr val="004C6F"/>
                </a:solidFill>
                <a:cs typeface="Arial" panose="020B0604020202020204" pitchFamily="34" charset="0"/>
              </a:rPr>
              <a:t>(escalas territoriales)</a:t>
            </a:r>
          </a:p>
          <a:p>
            <a:pPr algn="l">
              <a:spcBef>
                <a:spcPct val="30000"/>
              </a:spcBef>
              <a:buSzPct val="120000"/>
            </a:pPr>
            <a:r>
              <a:rPr lang="es-ES" altLang="es-US" b="1">
                <a:solidFill>
                  <a:srgbClr val="004C6F"/>
                </a:solidFill>
                <a:cs typeface="Arial" panose="020B0604020202020204" pitchFamily="34" charset="0"/>
              </a:rPr>
              <a:t>Replanteando los desafíos del desarrollo:</a:t>
            </a:r>
          </a:p>
          <a:p>
            <a:pPr lvl="1" algn="l">
              <a:spcBef>
                <a:spcPct val="30000"/>
              </a:spcBef>
              <a:buSzPct val="120000"/>
              <a:buFontTx/>
              <a:buChar char="–"/>
            </a:pPr>
            <a:r>
              <a:rPr lang="es-MX" altLang="es-US">
                <a:solidFill>
                  <a:srgbClr val="004C6F"/>
                </a:solidFill>
                <a:cs typeface="Arial" panose="020B0604020202020204" pitchFamily="34" charset="0"/>
              </a:rPr>
              <a:t>El imperativo de que estrategias de desarrollo se enfoquen en las comunidades más vulnerables</a:t>
            </a:r>
          </a:p>
          <a:p>
            <a:pPr lvl="1" algn="l">
              <a:spcBef>
                <a:spcPct val="30000"/>
              </a:spcBef>
              <a:buSzPct val="120000"/>
              <a:buFontTx/>
              <a:buChar char="–"/>
            </a:pPr>
            <a:r>
              <a:rPr lang="es-MX" altLang="es-US">
                <a:solidFill>
                  <a:srgbClr val="004C6F"/>
                </a:solidFill>
                <a:cs typeface="Arial" panose="020B0604020202020204" pitchFamily="34" charset="0"/>
              </a:rPr>
              <a:t>Reducción de vulnerabilidad: Es una entrada para sentar bases para la adaptación de </a:t>
            </a:r>
            <a:r>
              <a:rPr lang="es-MX" altLang="es-US" i="1">
                <a:solidFill>
                  <a:srgbClr val="004C6F"/>
                </a:solidFill>
                <a:cs typeface="Arial" panose="020B0604020202020204" pitchFamily="34" charset="0"/>
              </a:rPr>
              <a:t>estrategias de vida</a:t>
            </a:r>
            <a:r>
              <a:rPr lang="es-MX" altLang="es-US">
                <a:solidFill>
                  <a:srgbClr val="004C6F"/>
                </a:solidFill>
                <a:cs typeface="Arial" panose="020B0604020202020204" pitchFamily="34" charset="0"/>
              </a:rPr>
              <a:t> de los pobres rurales</a:t>
            </a:r>
            <a:endParaRPr lang="es-ES" altLang="es-US">
              <a:solidFill>
                <a:srgbClr val="004C6F"/>
              </a:solidFill>
              <a:cs typeface="Arial" panose="020B0604020202020204" pitchFamily="34" charset="0"/>
            </a:endParaRPr>
          </a:p>
        </p:txBody>
      </p:sp>
      <p:pic>
        <p:nvPicPr>
          <p:cNvPr id="2150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t="19670" b="6557"/>
          <a:stretch>
            <a:fillRect/>
          </a:stretch>
        </p:blipFill>
        <p:spPr bwMode="auto">
          <a:xfrm>
            <a:off x="7351713" y="5089525"/>
            <a:ext cx="1792287"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1713" y="2530475"/>
            <a:ext cx="1792287"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1713" y="1306513"/>
            <a:ext cx="179228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5" descr="P10004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1713" y="0"/>
            <a:ext cx="1792287"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1713" y="3663950"/>
            <a:ext cx="1792287"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52"/>
          <p:cNvGrpSpPr>
            <a:grpSpLocks/>
          </p:cNvGrpSpPr>
          <p:nvPr/>
        </p:nvGrpSpPr>
        <p:grpSpPr bwMode="auto">
          <a:xfrm>
            <a:off x="3384550" y="1604963"/>
            <a:ext cx="5616575" cy="3660775"/>
            <a:chOff x="2132" y="1007"/>
            <a:chExt cx="3538" cy="2306"/>
          </a:xfrm>
        </p:grpSpPr>
        <p:pic>
          <p:nvPicPr>
            <p:cNvPr id="6149" name="Picture 6" descr="CA para Nel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 y="1007"/>
              <a:ext cx="3538" cy="2306"/>
            </a:xfrm>
            <a:prstGeom prst="rect">
              <a:avLst/>
            </a:prstGeom>
            <a:noFill/>
            <a:ln w="19050">
              <a:solidFill>
                <a:srgbClr val="004C6F"/>
              </a:solidFill>
              <a:miter lim="800000"/>
              <a:headEnd/>
              <a:tailEnd/>
            </a:ln>
            <a:extLst>
              <a:ext uri="{909E8E84-426E-40DD-AFC4-6F175D3DCCD1}">
                <a14:hiddenFill xmlns:a14="http://schemas.microsoft.com/office/drawing/2010/main">
                  <a:solidFill>
                    <a:srgbClr val="FFFFFF"/>
                  </a:solidFill>
                </a14:hiddenFill>
              </a:ext>
            </a:extLst>
          </p:spPr>
        </p:pic>
        <p:sp>
          <p:nvSpPr>
            <p:cNvPr id="156688" name="Arc 16"/>
            <p:cNvSpPr>
              <a:spLocks/>
            </p:cNvSpPr>
            <p:nvPr/>
          </p:nvSpPr>
          <p:spPr bwMode="auto">
            <a:xfrm rot="9103786" flipH="1">
              <a:off x="2597" y="1156"/>
              <a:ext cx="244" cy="469"/>
            </a:xfrm>
            <a:custGeom>
              <a:avLst/>
              <a:gdLst>
                <a:gd name="G0" fmla="+- 0 0 0"/>
                <a:gd name="G1" fmla="+- 21594 0 0"/>
                <a:gd name="G2" fmla="+- 21600 0 0"/>
                <a:gd name="T0" fmla="*/ 509 w 17969"/>
                <a:gd name="T1" fmla="*/ 0 h 21594"/>
                <a:gd name="T2" fmla="*/ 17969 w 17969"/>
                <a:gd name="T3" fmla="*/ 9608 h 21594"/>
                <a:gd name="T4" fmla="*/ 0 w 17969"/>
                <a:gd name="T5" fmla="*/ 21594 h 21594"/>
              </a:gdLst>
              <a:ahLst/>
              <a:cxnLst>
                <a:cxn ang="0">
                  <a:pos x="T0" y="T1"/>
                </a:cxn>
                <a:cxn ang="0">
                  <a:pos x="T2" y="T3"/>
                </a:cxn>
                <a:cxn ang="0">
                  <a:pos x="T4" y="T5"/>
                </a:cxn>
              </a:cxnLst>
              <a:rect l="0" t="0" r="r" b="b"/>
              <a:pathLst>
                <a:path w="17969" h="21594" fill="none" extrusionOk="0">
                  <a:moveTo>
                    <a:pt x="509" y="-1"/>
                  </a:moveTo>
                  <a:cubicBezTo>
                    <a:pt x="7547" y="165"/>
                    <a:pt x="14062" y="3751"/>
                    <a:pt x="17969" y="9607"/>
                  </a:cubicBezTo>
                </a:path>
                <a:path w="17969" h="21594" stroke="0" extrusionOk="0">
                  <a:moveTo>
                    <a:pt x="509" y="-1"/>
                  </a:moveTo>
                  <a:cubicBezTo>
                    <a:pt x="7547" y="165"/>
                    <a:pt x="14062" y="3751"/>
                    <a:pt x="17969" y="9607"/>
                  </a:cubicBezTo>
                  <a:lnTo>
                    <a:pt x="0" y="21594"/>
                  </a:lnTo>
                  <a:close/>
                </a:path>
              </a:pathLst>
            </a:custGeom>
            <a:noFill/>
            <a:ln w="31750">
              <a:solidFill>
                <a:srgbClr val="3399FF"/>
              </a:solidFill>
              <a:round/>
              <a:headEnd/>
              <a:tailEnd type="triangle" w="med" len="med"/>
            </a:ln>
            <a:effectLst>
              <a:outerShdw dist="35921" dir="2700000" algn="ctr" rotWithShape="0">
                <a:srgbClr val="808080"/>
              </a:outerShdw>
            </a:effectLst>
          </p:spPr>
          <p:txBody>
            <a:bodyPr wrap="none" anchor="ctr"/>
            <a:lstStyle/>
            <a:p>
              <a:pPr>
                <a:defRPr/>
              </a:pPr>
              <a:endParaRPr lang="es-SV">
                <a:latin typeface="Arial" charset="0"/>
              </a:endParaRPr>
            </a:p>
          </p:txBody>
        </p:sp>
        <p:sp>
          <p:nvSpPr>
            <p:cNvPr id="156691" name="Arc 19"/>
            <p:cNvSpPr>
              <a:spLocks/>
            </p:cNvSpPr>
            <p:nvPr/>
          </p:nvSpPr>
          <p:spPr bwMode="auto">
            <a:xfrm rot="-21894034">
              <a:off x="2822" y="1584"/>
              <a:ext cx="245" cy="58"/>
            </a:xfrm>
            <a:custGeom>
              <a:avLst/>
              <a:gdLst>
                <a:gd name="G0" fmla="+- 0 0 0"/>
                <a:gd name="G1" fmla="+- 21594 0 0"/>
                <a:gd name="G2" fmla="+- 21600 0 0"/>
                <a:gd name="T0" fmla="*/ 509 w 17969"/>
                <a:gd name="T1" fmla="*/ 0 h 21594"/>
                <a:gd name="T2" fmla="*/ 17969 w 17969"/>
                <a:gd name="T3" fmla="*/ 9608 h 21594"/>
                <a:gd name="T4" fmla="*/ 0 w 17969"/>
                <a:gd name="T5" fmla="*/ 21594 h 21594"/>
              </a:gdLst>
              <a:ahLst/>
              <a:cxnLst>
                <a:cxn ang="0">
                  <a:pos x="T0" y="T1"/>
                </a:cxn>
                <a:cxn ang="0">
                  <a:pos x="T2" y="T3"/>
                </a:cxn>
                <a:cxn ang="0">
                  <a:pos x="T4" y="T5"/>
                </a:cxn>
              </a:cxnLst>
              <a:rect l="0" t="0" r="r" b="b"/>
              <a:pathLst>
                <a:path w="17969" h="21594" fill="none" extrusionOk="0">
                  <a:moveTo>
                    <a:pt x="509" y="-1"/>
                  </a:moveTo>
                  <a:cubicBezTo>
                    <a:pt x="7547" y="165"/>
                    <a:pt x="14062" y="3751"/>
                    <a:pt x="17969" y="9607"/>
                  </a:cubicBezTo>
                </a:path>
                <a:path w="17969" h="21594" stroke="0" extrusionOk="0">
                  <a:moveTo>
                    <a:pt x="509" y="-1"/>
                  </a:moveTo>
                  <a:cubicBezTo>
                    <a:pt x="7547" y="165"/>
                    <a:pt x="14062" y="3751"/>
                    <a:pt x="17969" y="9607"/>
                  </a:cubicBezTo>
                  <a:lnTo>
                    <a:pt x="0" y="21594"/>
                  </a:lnTo>
                  <a:close/>
                </a:path>
              </a:pathLst>
            </a:custGeom>
            <a:noFill/>
            <a:ln w="31750">
              <a:solidFill>
                <a:srgbClr val="3399FF"/>
              </a:solidFill>
              <a:round/>
              <a:headEnd/>
              <a:tailEnd type="triangle" w="med" len="med"/>
            </a:ln>
            <a:effectLst>
              <a:outerShdw dist="35921" dir="2700000" algn="ctr" rotWithShape="0">
                <a:srgbClr val="808080"/>
              </a:outerShdw>
            </a:effectLst>
          </p:spPr>
          <p:txBody>
            <a:bodyPr wrap="none" anchor="ctr"/>
            <a:lstStyle/>
            <a:p>
              <a:pPr>
                <a:defRPr/>
              </a:pPr>
              <a:endParaRPr lang="es-SV">
                <a:latin typeface="Arial" charset="0"/>
              </a:endParaRPr>
            </a:p>
          </p:txBody>
        </p:sp>
        <p:sp>
          <p:nvSpPr>
            <p:cNvPr id="156690" name="Arc 18"/>
            <p:cNvSpPr>
              <a:spLocks/>
            </p:cNvSpPr>
            <p:nvPr/>
          </p:nvSpPr>
          <p:spPr bwMode="auto">
            <a:xfrm rot="-13469092" flipH="1" flipV="1">
              <a:off x="3341" y="1941"/>
              <a:ext cx="322" cy="90"/>
            </a:xfrm>
            <a:custGeom>
              <a:avLst/>
              <a:gdLst>
                <a:gd name="G0" fmla="+- 0 0 0"/>
                <a:gd name="G1" fmla="+- 21594 0 0"/>
                <a:gd name="G2" fmla="+- 21600 0 0"/>
                <a:gd name="T0" fmla="*/ 509 w 17969"/>
                <a:gd name="T1" fmla="*/ 0 h 21594"/>
                <a:gd name="T2" fmla="*/ 17969 w 17969"/>
                <a:gd name="T3" fmla="*/ 9608 h 21594"/>
                <a:gd name="T4" fmla="*/ 0 w 17969"/>
                <a:gd name="T5" fmla="*/ 21594 h 21594"/>
              </a:gdLst>
              <a:ahLst/>
              <a:cxnLst>
                <a:cxn ang="0">
                  <a:pos x="T0" y="T1"/>
                </a:cxn>
                <a:cxn ang="0">
                  <a:pos x="T2" y="T3"/>
                </a:cxn>
                <a:cxn ang="0">
                  <a:pos x="T4" y="T5"/>
                </a:cxn>
              </a:cxnLst>
              <a:rect l="0" t="0" r="r" b="b"/>
              <a:pathLst>
                <a:path w="17969" h="21594" fill="none" extrusionOk="0">
                  <a:moveTo>
                    <a:pt x="509" y="-1"/>
                  </a:moveTo>
                  <a:cubicBezTo>
                    <a:pt x="7547" y="165"/>
                    <a:pt x="14062" y="3751"/>
                    <a:pt x="17969" y="9607"/>
                  </a:cubicBezTo>
                </a:path>
                <a:path w="17969" h="21594" stroke="0" extrusionOk="0">
                  <a:moveTo>
                    <a:pt x="509" y="-1"/>
                  </a:moveTo>
                  <a:cubicBezTo>
                    <a:pt x="7547" y="165"/>
                    <a:pt x="14062" y="3751"/>
                    <a:pt x="17969" y="9607"/>
                  </a:cubicBezTo>
                  <a:lnTo>
                    <a:pt x="0" y="21594"/>
                  </a:lnTo>
                  <a:close/>
                </a:path>
              </a:pathLst>
            </a:custGeom>
            <a:noFill/>
            <a:ln w="31750">
              <a:solidFill>
                <a:srgbClr val="3399FF"/>
              </a:solidFill>
              <a:round/>
              <a:headEnd/>
              <a:tailEnd type="triangle" w="med" len="med"/>
            </a:ln>
            <a:effectLst>
              <a:outerShdw dist="35921" dir="2700000" algn="ctr" rotWithShape="0">
                <a:srgbClr val="808080"/>
              </a:outerShdw>
            </a:effectLst>
          </p:spPr>
          <p:txBody>
            <a:bodyPr wrap="none" anchor="ctr"/>
            <a:lstStyle/>
            <a:p>
              <a:pPr>
                <a:defRPr/>
              </a:pPr>
              <a:endParaRPr lang="es-SV">
                <a:latin typeface="Arial" charset="0"/>
              </a:endParaRPr>
            </a:p>
          </p:txBody>
        </p:sp>
        <p:sp>
          <p:nvSpPr>
            <p:cNvPr id="156692" name="Arc 20"/>
            <p:cNvSpPr>
              <a:spLocks/>
            </p:cNvSpPr>
            <p:nvPr/>
          </p:nvSpPr>
          <p:spPr bwMode="auto">
            <a:xfrm rot="15886600">
              <a:off x="3251" y="1430"/>
              <a:ext cx="301" cy="685"/>
            </a:xfrm>
            <a:custGeom>
              <a:avLst/>
              <a:gdLst>
                <a:gd name="G0" fmla="+- 0 0 0"/>
                <a:gd name="G1" fmla="+- 21322 0 0"/>
                <a:gd name="G2" fmla="+- 21600 0 0"/>
                <a:gd name="T0" fmla="*/ 3454 w 21600"/>
                <a:gd name="T1" fmla="*/ 0 h 27919"/>
                <a:gd name="T2" fmla="*/ 20568 w 21600"/>
                <a:gd name="T3" fmla="*/ 27919 h 27919"/>
                <a:gd name="T4" fmla="*/ 0 w 21600"/>
                <a:gd name="T5" fmla="*/ 21322 h 27919"/>
              </a:gdLst>
              <a:ahLst/>
              <a:cxnLst>
                <a:cxn ang="0">
                  <a:pos x="T0" y="T1"/>
                </a:cxn>
                <a:cxn ang="0">
                  <a:pos x="T2" y="T3"/>
                </a:cxn>
                <a:cxn ang="0">
                  <a:pos x="T4" y="T5"/>
                </a:cxn>
              </a:cxnLst>
              <a:rect l="0" t="0" r="r" b="b"/>
              <a:pathLst>
                <a:path w="21600" h="27919" fill="none" extrusionOk="0">
                  <a:moveTo>
                    <a:pt x="3454" y="-1"/>
                  </a:moveTo>
                  <a:cubicBezTo>
                    <a:pt x="13913" y="1694"/>
                    <a:pt x="21600" y="10725"/>
                    <a:pt x="21600" y="21322"/>
                  </a:cubicBezTo>
                  <a:cubicBezTo>
                    <a:pt x="21600" y="23561"/>
                    <a:pt x="21251" y="25786"/>
                    <a:pt x="20567" y="27918"/>
                  </a:cubicBezTo>
                </a:path>
                <a:path w="21600" h="27919" stroke="0" extrusionOk="0">
                  <a:moveTo>
                    <a:pt x="3454" y="-1"/>
                  </a:moveTo>
                  <a:cubicBezTo>
                    <a:pt x="13913" y="1694"/>
                    <a:pt x="21600" y="10725"/>
                    <a:pt x="21600" y="21322"/>
                  </a:cubicBezTo>
                  <a:cubicBezTo>
                    <a:pt x="21600" y="23561"/>
                    <a:pt x="21251" y="25786"/>
                    <a:pt x="20567" y="27918"/>
                  </a:cubicBezTo>
                  <a:lnTo>
                    <a:pt x="0" y="21322"/>
                  </a:lnTo>
                  <a:close/>
                </a:path>
              </a:pathLst>
            </a:custGeom>
            <a:noFill/>
            <a:ln w="31750">
              <a:solidFill>
                <a:srgbClr val="3399FF"/>
              </a:solidFill>
              <a:round/>
              <a:headEnd/>
              <a:tailEnd type="triangle" w="med" len="med"/>
            </a:ln>
            <a:effectLst>
              <a:outerShdw dist="35921" dir="2700000" algn="ctr" rotWithShape="0">
                <a:srgbClr val="808080"/>
              </a:outerShdw>
            </a:effectLst>
          </p:spPr>
          <p:txBody>
            <a:bodyPr wrap="none" anchor="ctr"/>
            <a:lstStyle/>
            <a:p>
              <a:pPr>
                <a:defRPr/>
              </a:pPr>
              <a:endParaRPr lang="es-SV">
                <a:latin typeface="Arial" charset="0"/>
              </a:endParaRPr>
            </a:p>
          </p:txBody>
        </p:sp>
        <p:sp>
          <p:nvSpPr>
            <p:cNvPr id="156694" name="Arc 22"/>
            <p:cNvSpPr>
              <a:spLocks/>
            </p:cNvSpPr>
            <p:nvPr/>
          </p:nvSpPr>
          <p:spPr bwMode="auto">
            <a:xfrm rot="11156092" flipH="1">
              <a:off x="3262" y="1455"/>
              <a:ext cx="341" cy="541"/>
            </a:xfrm>
            <a:custGeom>
              <a:avLst/>
              <a:gdLst>
                <a:gd name="G0" fmla="+- 0 0 0"/>
                <a:gd name="G1" fmla="+- 21319 0 0"/>
                <a:gd name="G2" fmla="+- 21600 0 0"/>
                <a:gd name="T0" fmla="*/ 3471 w 20660"/>
                <a:gd name="T1" fmla="*/ 0 h 21319"/>
                <a:gd name="T2" fmla="*/ 20660 w 20660"/>
                <a:gd name="T3" fmla="*/ 15016 h 21319"/>
                <a:gd name="T4" fmla="*/ 0 w 20660"/>
                <a:gd name="T5" fmla="*/ 21319 h 21319"/>
              </a:gdLst>
              <a:ahLst/>
              <a:cxnLst>
                <a:cxn ang="0">
                  <a:pos x="T0" y="T1"/>
                </a:cxn>
                <a:cxn ang="0">
                  <a:pos x="T2" y="T3"/>
                </a:cxn>
                <a:cxn ang="0">
                  <a:pos x="T4" y="T5"/>
                </a:cxn>
              </a:cxnLst>
              <a:rect l="0" t="0" r="r" b="b"/>
              <a:pathLst>
                <a:path w="20660" h="21319" fill="none" extrusionOk="0">
                  <a:moveTo>
                    <a:pt x="3471" y="-1"/>
                  </a:moveTo>
                  <a:cubicBezTo>
                    <a:pt x="11593" y="1322"/>
                    <a:pt x="18258" y="7144"/>
                    <a:pt x="20659" y="15016"/>
                  </a:cubicBezTo>
                </a:path>
                <a:path w="20660" h="21319" stroke="0" extrusionOk="0">
                  <a:moveTo>
                    <a:pt x="3471" y="-1"/>
                  </a:moveTo>
                  <a:cubicBezTo>
                    <a:pt x="11593" y="1322"/>
                    <a:pt x="18258" y="7144"/>
                    <a:pt x="20659" y="15016"/>
                  </a:cubicBezTo>
                  <a:lnTo>
                    <a:pt x="0" y="21319"/>
                  </a:lnTo>
                  <a:close/>
                </a:path>
              </a:pathLst>
            </a:custGeom>
            <a:noFill/>
            <a:ln w="31750">
              <a:solidFill>
                <a:srgbClr val="3399FF"/>
              </a:solidFill>
              <a:round/>
              <a:headEnd/>
              <a:tailEnd type="triangle" w="med" len="med"/>
            </a:ln>
            <a:effectLst>
              <a:outerShdw dist="35921" dir="2700000" algn="ctr" rotWithShape="0">
                <a:srgbClr val="808080"/>
              </a:outerShdw>
            </a:effectLst>
          </p:spPr>
          <p:txBody>
            <a:bodyPr wrap="none" anchor="ctr"/>
            <a:lstStyle/>
            <a:p>
              <a:pPr>
                <a:defRPr/>
              </a:pPr>
              <a:endParaRPr lang="es-SV">
                <a:latin typeface="Arial" charset="0"/>
              </a:endParaRPr>
            </a:p>
          </p:txBody>
        </p:sp>
        <p:sp>
          <p:nvSpPr>
            <p:cNvPr id="156689" name="Arc 17"/>
            <p:cNvSpPr>
              <a:spLocks/>
            </p:cNvSpPr>
            <p:nvPr/>
          </p:nvSpPr>
          <p:spPr bwMode="auto">
            <a:xfrm rot="9082760" flipH="1">
              <a:off x="2681" y="1398"/>
              <a:ext cx="169" cy="264"/>
            </a:xfrm>
            <a:custGeom>
              <a:avLst/>
              <a:gdLst>
                <a:gd name="G0" fmla="+- 0 0 0"/>
                <a:gd name="G1" fmla="+- 21594 0 0"/>
                <a:gd name="G2" fmla="+- 21600 0 0"/>
                <a:gd name="T0" fmla="*/ 509 w 12413"/>
                <a:gd name="T1" fmla="*/ 0 h 21594"/>
                <a:gd name="T2" fmla="*/ 12413 w 12413"/>
                <a:gd name="T3" fmla="*/ 3917 h 21594"/>
                <a:gd name="T4" fmla="*/ 0 w 12413"/>
                <a:gd name="T5" fmla="*/ 21594 h 21594"/>
              </a:gdLst>
              <a:ahLst/>
              <a:cxnLst>
                <a:cxn ang="0">
                  <a:pos x="T0" y="T1"/>
                </a:cxn>
                <a:cxn ang="0">
                  <a:pos x="T2" y="T3"/>
                </a:cxn>
                <a:cxn ang="0">
                  <a:pos x="T4" y="T5"/>
                </a:cxn>
              </a:cxnLst>
              <a:rect l="0" t="0" r="r" b="b"/>
              <a:pathLst>
                <a:path w="12413" h="21594" fill="none" extrusionOk="0">
                  <a:moveTo>
                    <a:pt x="509" y="-1"/>
                  </a:moveTo>
                  <a:cubicBezTo>
                    <a:pt x="4776" y="100"/>
                    <a:pt x="8919" y="1463"/>
                    <a:pt x="12413" y="3916"/>
                  </a:cubicBezTo>
                </a:path>
                <a:path w="12413" h="21594" stroke="0" extrusionOk="0">
                  <a:moveTo>
                    <a:pt x="509" y="-1"/>
                  </a:moveTo>
                  <a:cubicBezTo>
                    <a:pt x="4776" y="100"/>
                    <a:pt x="8919" y="1463"/>
                    <a:pt x="12413" y="3916"/>
                  </a:cubicBezTo>
                  <a:lnTo>
                    <a:pt x="0" y="21594"/>
                  </a:lnTo>
                  <a:close/>
                </a:path>
              </a:pathLst>
            </a:custGeom>
            <a:noFill/>
            <a:ln w="31750">
              <a:solidFill>
                <a:srgbClr val="3399FF"/>
              </a:solidFill>
              <a:round/>
              <a:headEnd/>
              <a:tailEnd type="triangle" w="med" len="med"/>
            </a:ln>
            <a:effectLst>
              <a:outerShdw dist="35921" dir="2700000" algn="ctr" rotWithShape="0">
                <a:srgbClr val="808080"/>
              </a:outerShdw>
            </a:effectLst>
          </p:spPr>
          <p:txBody>
            <a:bodyPr wrap="none" anchor="ctr"/>
            <a:lstStyle/>
            <a:p>
              <a:pPr>
                <a:defRPr/>
              </a:pPr>
              <a:endParaRPr lang="es-SV">
                <a:latin typeface="Arial" charset="0"/>
              </a:endParaRPr>
            </a:p>
          </p:txBody>
        </p:sp>
        <p:sp>
          <p:nvSpPr>
            <p:cNvPr id="156695" name="Arc 23"/>
            <p:cNvSpPr>
              <a:spLocks/>
            </p:cNvSpPr>
            <p:nvPr/>
          </p:nvSpPr>
          <p:spPr bwMode="auto">
            <a:xfrm rot="17861798" flipH="1">
              <a:off x="2527" y="1762"/>
              <a:ext cx="142" cy="97"/>
            </a:xfrm>
            <a:custGeom>
              <a:avLst/>
              <a:gdLst>
                <a:gd name="G0" fmla="+- 0 0 0"/>
                <a:gd name="G1" fmla="+- 21554 0 0"/>
                <a:gd name="G2" fmla="+- 21600 0 0"/>
                <a:gd name="T0" fmla="*/ 1414 w 12413"/>
                <a:gd name="T1" fmla="*/ 0 h 21554"/>
                <a:gd name="T2" fmla="*/ 12413 w 12413"/>
                <a:gd name="T3" fmla="*/ 3877 h 21554"/>
                <a:gd name="T4" fmla="*/ 0 w 12413"/>
                <a:gd name="T5" fmla="*/ 21554 h 21554"/>
              </a:gdLst>
              <a:ahLst/>
              <a:cxnLst>
                <a:cxn ang="0">
                  <a:pos x="T0" y="T1"/>
                </a:cxn>
                <a:cxn ang="0">
                  <a:pos x="T2" y="T3"/>
                </a:cxn>
                <a:cxn ang="0">
                  <a:pos x="T4" y="T5"/>
                </a:cxn>
              </a:cxnLst>
              <a:rect l="0" t="0" r="r" b="b"/>
              <a:pathLst>
                <a:path w="12413" h="21554" fill="none" extrusionOk="0">
                  <a:moveTo>
                    <a:pt x="1413" y="0"/>
                  </a:moveTo>
                  <a:cubicBezTo>
                    <a:pt x="5366" y="259"/>
                    <a:pt x="9171" y="1600"/>
                    <a:pt x="12413" y="3876"/>
                  </a:cubicBezTo>
                </a:path>
                <a:path w="12413" h="21554" stroke="0" extrusionOk="0">
                  <a:moveTo>
                    <a:pt x="1413" y="0"/>
                  </a:moveTo>
                  <a:cubicBezTo>
                    <a:pt x="5366" y="259"/>
                    <a:pt x="9171" y="1600"/>
                    <a:pt x="12413" y="3876"/>
                  </a:cubicBezTo>
                  <a:lnTo>
                    <a:pt x="0" y="21554"/>
                  </a:lnTo>
                  <a:close/>
                </a:path>
              </a:pathLst>
            </a:custGeom>
            <a:noFill/>
            <a:ln w="31750">
              <a:solidFill>
                <a:srgbClr val="3399FF"/>
              </a:solidFill>
              <a:round/>
              <a:headEnd/>
              <a:tailEnd type="triangle" w="med" len="med"/>
            </a:ln>
            <a:effectLst>
              <a:outerShdw dist="35921" dir="2700000" algn="ctr" rotWithShape="0">
                <a:srgbClr val="808080"/>
              </a:outerShdw>
            </a:effectLst>
          </p:spPr>
          <p:txBody>
            <a:bodyPr wrap="none" anchor="ctr"/>
            <a:lstStyle/>
            <a:p>
              <a:pPr>
                <a:defRPr/>
              </a:pPr>
              <a:endParaRPr lang="es-SV">
                <a:latin typeface="Arial" charset="0"/>
              </a:endParaRPr>
            </a:p>
          </p:txBody>
        </p:sp>
        <p:sp>
          <p:nvSpPr>
            <p:cNvPr id="156696" name="Arc 24"/>
            <p:cNvSpPr>
              <a:spLocks/>
            </p:cNvSpPr>
            <p:nvPr/>
          </p:nvSpPr>
          <p:spPr bwMode="auto">
            <a:xfrm rot="17861798" flipH="1">
              <a:off x="2620" y="1811"/>
              <a:ext cx="142" cy="96"/>
            </a:xfrm>
            <a:custGeom>
              <a:avLst/>
              <a:gdLst>
                <a:gd name="G0" fmla="+- 0 0 0"/>
                <a:gd name="G1" fmla="+- 21554 0 0"/>
                <a:gd name="G2" fmla="+- 21600 0 0"/>
                <a:gd name="T0" fmla="*/ 1414 w 12413"/>
                <a:gd name="T1" fmla="*/ 0 h 21554"/>
                <a:gd name="T2" fmla="*/ 12413 w 12413"/>
                <a:gd name="T3" fmla="*/ 3877 h 21554"/>
                <a:gd name="T4" fmla="*/ 0 w 12413"/>
                <a:gd name="T5" fmla="*/ 21554 h 21554"/>
              </a:gdLst>
              <a:ahLst/>
              <a:cxnLst>
                <a:cxn ang="0">
                  <a:pos x="T0" y="T1"/>
                </a:cxn>
                <a:cxn ang="0">
                  <a:pos x="T2" y="T3"/>
                </a:cxn>
                <a:cxn ang="0">
                  <a:pos x="T4" y="T5"/>
                </a:cxn>
              </a:cxnLst>
              <a:rect l="0" t="0" r="r" b="b"/>
              <a:pathLst>
                <a:path w="12413" h="21554" fill="none" extrusionOk="0">
                  <a:moveTo>
                    <a:pt x="1413" y="0"/>
                  </a:moveTo>
                  <a:cubicBezTo>
                    <a:pt x="5366" y="259"/>
                    <a:pt x="9171" y="1600"/>
                    <a:pt x="12413" y="3876"/>
                  </a:cubicBezTo>
                </a:path>
                <a:path w="12413" h="21554" stroke="0" extrusionOk="0">
                  <a:moveTo>
                    <a:pt x="1413" y="0"/>
                  </a:moveTo>
                  <a:cubicBezTo>
                    <a:pt x="5366" y="259"/>
                    <a:pt x="9171" y="1600"/>
                    <a:pt x="12413" y="3876"/>
                  </a:cubicBezTo>
                  <a:lnTo>
                    <a:pt x="0" y="21554"/>
                  </a:lnTo>
                  <a:close/>
                </a:path>
              </a:pathLst>
            </a:custGeom>
            <a:noFill/>
            <a:ln w="31750">
              <a:solidFill>
                <a:srgbClr val="3399FF"/>
              </a:solidFill>
              <a:round/>
              <a:headEnd/>
              <a:tailEnd type="triangle" w="med" len="med"/>
            </a:ln>
            <a:effectLst>
              <a:outerShdw dist="35921" dir="2700000" algn="ctr" rotWithShape="0">
                <a:srgbClr val="808080"/>
              </a:outerShdw>
            </a:effectLst>
          </p:spPr>
          <p:txBody>
            <a:bodyPr wrap="none" anchor="ctr"/>
            <a:lstStyle/>
            <a:p>
              <a:pPr>
                <a:defRPr/>
              </a:pPr>
              <a:endParaRPr lang="es-SV">
                <a:latin typeface="Arial" charset="0"/>
              </a:endParaRPr>
            </a:p>
          </p:txBody>
        </p:sp>
        <p:sp>
          <p:nvSpPr>
            <p:cNvPr id="156697" name="Arc 25"/>
            <p:cNvSpPr>
              <a:spLocks/>
            </p:cNvSpPr>
            <p:nvPr/>
          </p:nvSpPr>
          <p:spPr bwMode="auto">
            <a:xfrm rot="17366094" flipH="1">
              <a:off x="2717" y="1826"/>
              <a:ext cx="142" cy="97"/>
            </a:xfrm>
            <a:custGeom>
              <a:avLst/>
              <a:gdLst>
                <a:gd name="G0" fmla="+- 0 0 0"/>
                <a:gd name="G1" fmla="+- 21554 0 0"/>
                <a:gd name="G2" fmla="+- 21600 0 0"/>
                <a:gd name="T0" fmla="*/ 1414 w 12413"/>
                <a:gd name="T1" fmla="*/ 0 h 21554"/>
                <a:gd name="T2" fmla="*/ 12413 w 12413"/>
                <a:gd name="T3" fmla="*/ 3877 h 21554"/>
                <a:gd name="T4" fmla="*/ 0 w 12413"/>
                <a:gd name="T5" fmla="*/ 21554 h 21554"/>
              </a:gdLst>
              <a:ahLst/>
              <a:cxnLst>
                <a:cxn ang="0">
                  <a:pos x="T0" y="T1"/>
                </a:cxn>
                <a:cxn ang="0">
                  <a:pos x="T2" y="T3"/>
                </a:cxn>
                <a:cxn ang="0">
                  <a:pos x="T4" y="T5"/>
                </a:cxn>
              </a:cxnLst>
              <a:rect l="0" t="0" r="r" b="b"/>
              <a:pathLst>
                <a:path w="12413" h="21554" fill="none" extrusionOk="0">
                  <a:moveTo>
                    <a:pt x="1413" y="0"/>
                  </a:moveTo>
                  <a:cubicBezTo>
                    <a:pt x="5366" y="259"/>
                    <a:pt x="9171" y="1600"/>
                    <a:pt x="12413" y="3876"/>
                  </a:cubicBezTo>
                </a:path>
                <a:path w="12413" h="21554" stroke="0" extrusionOk="0">
                  <a:moveTo>
                    <a:pt x="1413" y="0"/>
                  </a:moveTo>
                  <a:cubicBezTo>
                    <a:pt x="5366" y="259"/>
                    <a:pt x="9171" y="1600"/>
                    <a:pt x="12413" y="3876"/>
                  </a:cubicBezTo>
                  <a:lnTo>
                    <a:pt x="0" y="21554"/>
                  </a:lnTo>
                  <a:close/>
                </a:path>
              </a:pathLst>
            </a:custGeom>
            <a:noFill/>
            <a:ln w="31750">
              <a:solidFill>
                <a:srgbClr val="3399FF"/>
              </a:solidFill>
              <a:round/>
              <a:headEnd/>
              <a:tailEnd type="triangle" w="med" len="med"/>
            </a:ln>
            <a:effectLst>
              <a:outerShdw dist="35921" dir="2700000" algn="ctr" rotWithShape="0">
                <a:srgbClr val="808080"/>
              </a:outerShdw>
            </a:effectLst>
          </p:spPr>
          <p:txBody>
            <a:bodyPr wrap="none" anchor="ctr"/>
            <a:lstStyle/>
            <a:p>
              <a:pPr>
                <a:defRPr/>
              </a:pPr>
              <a:endParaRPr lang="es-SV">
                <a:latin typeface="Arial" charset="0"/>
              </a:endParaRPr>
            </a:p>
          </p:txBody>
        </p:sp>
        <p:sp>
          <p:nvSpPr>
            <p:cNvPr id="156698" name="Arc 26"/>
            <p:cNvSpPr>
              <a:spLocks/>
            </p:cNvSpPr>
            <p:nvPr/>
          </p:nvSpPr>
          <p:spPr bwMode="auto">
            <a:xfrm rot="-13469092" flipH="1" flipV="1">
              <a:off x="3389" y="2118"/>
              <a:ext cx="243" cy="90"/>
            </a:xfrm>
            <a:custGeom>
              <a:avLst/>
              <a:gdLst>
                <a:gd name="G0" fmla="+- 0 0 0"/>
                <a:gd name="G1" fmla="+- 21594 0 0"/>
                <a:gd name="G2" fmla="+- 21600 0 0"/>
                <a:gd name="T0" fmla="*/ 509 w 17969"/>
                <a:gd name="T1" fmla="*/ 0 h 21594"/>
                <a:gd name="T2" fmla="*/ 17969 w 17969"/>
                <a:gd name="T3" fmla="*/ 9608 h 21594"/>
                <a:gd name="T4" fmla="*/ 0 w 17969"/>
                <a:gd name="T5" fmla="*/ 21594 h 21594"/>
              </a:gdLst>
              <a:ahLst/>
              <a:cxnLst>
                <a:cxn ang="0">
                  <a:pos x="T0" y="T1"/>
                </a:cxn>
                <a:cxn ang="0">
                  <a:pos x="T2" y="T3"/>
                </a:cxn>
                <a:cxn ang="0">
                  <a:pos x="T4" y="T5"/>
                </a:cxn>
              </a:cxnLst>
              <a:rect l="0" t="0" r="r" b="b"/>
              <a:pathLst>
                <a:path w="17969" h="21594" fill="none" extrusionOk="0">
                  <a:moveTo>
                    <a:pt x="509" y="-1"/>
                  </a:moveTo>
                  <a:cubicBezTo>
                    <a:pt x="7547" y="165"/>
                    <a:pt x="14062" y="3751"/>
                    <a:pt x="17969" y="9607"/>
                  </a:cubicBezTo>
                </a:path>
                <a:path w="17969" h="21594" stroke="0" extrusionOk="0">
                  <a:moveTo>
                    <a:pt x="509" y="-1"/>
                  </a:moveTo>
                  <a:cubicBezTo>
                    <a:pt x="7547" y="165"/>
                    <a:pt x="14062" y="3751"/>
                    <a:pt x="17969" y="9607"/>
                  </a:cubicBezTo>
                  <a:lnTo>
                    <a:pt x="0" y="21594"/>
                  </a:lnTo>
                  <a:close/>
                </a:path>
              </a:pathLst>
            </a:custGeom>
            <a:noFill/>
            <a:ln w="31750">
              <a:solidFill>
                <a:srgbClr val="3399FF"/>
              </a:solidFill>
              <a:round/>
              <a:headEnd/>
              <a:tailEnd type="triangle" w="med" len="med"/>
            </a:ln>
            <a:effectLst>
              <a:outerShdw dist="35921" dir="2700000" algn="ctr" rotWithShape="0">
                <a:srgbClr val="808080"/>
              </a:outerShdw>
            </a:effectLst>
          </p:spPr>
          <p:txBody>
            <a:bodyPr wrap="none" anchor="ctr"/>
            <a:lstStyle/>
            <a:p>
              <a:pPr>
                <a:defRPr/>
              </a:pPr>
              <a:endParaRPr lang="es-SV">
                <a:latin typeface="Arial" charset="0"/>
              </a:endParaRPr>
            </a:p>
          </p:txBody>
        </p:sp>
        <p:sp>
          <p:nvSpPr>
            <p:cNvPr id="156699" name="Arc 27"/>
            <p:cNvSpPr>
              <a:spLocks/>
            </p:cNvSpPr>
            <p:nvPr/>
          </p:nvSpPr>
          <p:spPr bwMode="auto">
            <a:xfrm rot="18869092" flipV="1">
              <a:off x="3529" y="2232"/>
              <a:ext cx="123" cy="88"/>
            </a:xfrm>
            <a:custGeom>
              <a:avLst/>
              <a:gdLst>
                <a:gd name="G0" fmla="+- 0 0 0"/>
                <a:gd name="G1" fmla="+- 21594 0 0"/>
                <a:gd name="G2" fmla="+- 21600 0 0"/>
                <a:gd name="T0" fmla="*/ 509 w 17969"/>
                <a:gd name="T1" fmla="*/ 0 h 21594"/>
                <a:gd name="T2" fmla="*/ 17969 w 17969"/>
                <a:gd name="T3" fmla="*/ 9608 h 21594"/>
                <a:gd name="T4" fmla="*/ 0 w 17969"/>
                <a:gd name="T5" fmla="*/ 21594 h 21594"/>
              </a:gdLst>
              <a:ahLst/>
              <a:cxnLst>
                <a:cxn ang="0">
                  <a:pos x="T0" y="T1"/>
                </a:cxn>
                <a:cxn ang="0">
                  <a:pos x="T2" y="T3"/>
                </a:cxn>
                <a:cxn ang="0">
                  <a:pos x="T4" y="T5"/>
                </a:cxn>
              </a:cxnLst>
              <a:rect l="0" t="0" r="r" b="b"/>
              <a:pathLst>
                <a:path w="17969" h="21594" fill="none" extrusionOk="0">
                  <a:moveTo>
                    <a:pt x="509" y="-1"/>
                  </a:moveTo>
                  <a:cubicBezTo>
                    <a:pt x="7547" y="165"/>
                    <a:pt x="14062" y="3751"/>
                    <a:pt x="17969" y="9607"/>
                  </a:cubicBezTo>
                </a:path>
                <a:path w="17969" h="21594" stroke="0" extrusionOk="0">
                  <a:moveTo>
                    <a:pt x="509" y="-1"/>
                  </a:moveTo>
                  <a:cubicBezTo>
                    <a:pt x="7547" y="165"/>
                    <a:pt x="14062" y="3751"/>
                    <a:pt x="17969" y="9607"/>
                  </a:cubicBezTo>
                  <a:lnTo>
                    <a:pt x="0" y="21594"/>
                  </a:lnTo>
                  <a:close/>
                </a:path>
              </a:pathLst>
            </a:custGeom>
            <a:noFill/>
            <a:ln w="31750">
              <a:solidFill>
                <a:srgbClr val="3399FF"/>
              </a:solidFill>
              <a:round/>
              <a:headEnd/>
              <a:tailEnd type="triangle" w="med" len="med"/>
            </a:ln>
            <a:effectLst>
              <a:outerShdw dist="35921" dir="2700000" algn="ctr" rotWithShape="0">
                <a:srgbClr val="808080"/>
              </a:outerShdw>
            </a:effectLst>
          </p:spPr>
          <p:txBody>
            <a:bodyPr wrap="none" anchor="ctr"/>
            <a:lstStyle/>
            <a:p>
              <a:pPr>
                <a:defRPr/>
              </a:pPr>
              <a:endParaRPr lang="es-SV">
                <a:latin typeface="Arial" charset="0"/>
              </a:endParaRPr>
            </a:p>
          </p:txBody>
        </p:sp>
        <p:sp>
          <p:nvSpPr>
            <p:cNvPr id="156700" name="Arc 28"/>
            <p:cNvSpPr>
              <a:spLocks/>
            </p:cNvSpPr>
            <p:nvPr/>
          </p:nvSpPr>
          <p:spPr bwMode="auto">
            <a:xfrm rot="-14010251" flipH="1" flipV="1">
              <a:off x="3615" y="2078"/>
              <a:ext cx="347" cy="88"/>
            </a:xfrm>
            <a:custGeom>
              <a:avLst/>
              <a:gdLst>
                <a:gd name="G0" fmla="+- 0 0 0"/>
                <a:gd name="G1" fmla="+- 21594 0 0"/>
                <a:gd name="G2" fmla="+- 21600 0 0"/>
                <a:gd name="T0" fmla="*/ 509 w 17969"/>
                <a:gd name="T1" fmla="*/ 0 h 21594"/>
                <a:gd name="T2" fmla="*/ 17969 w 17969"/>
                <a:gd name="T3" fmla="*/ 9608 h 21594"/>
                <a:gd name="T4" fmla="*/ 0 w 17969"/>
                <a:gd name="T5" fmla="*/ 21594 h 21594"/>
              </a:gdLst>
              <a:ahLst/>
              <a:cxnLst>
                <a:cxn ang="0">
                  <a:pos x="T0" y="T1"/>
                </a:cxn>
                <a:cxn ang="0">
                  <a:pos x="T2" y="T3"/>
                </a:cxn>
                <a:cxn ang="0">
                  <a:pos x="T4" y="T5"/>
                </a:cxn>
              </a:cxnLst>
              <a:rect l="0" t="0" r="r" b="b"/>
              <a:pathLst>
                <a:path w="17969" h="21594" fill="none" extrusionOk="0">
                  <a:moveTo>
                    <a:pt x="509" y="-1"/>
                  </a:moveTo>
                  <a:cubicBezTo>
                    <a:pt x="7547" y="165"/>
                    <a:pt x="14062" y="3751"/>
                    <a:pt x="17969" y="9607"/>
                  </a:cubicBezTo>
                </a:path>
                <a:path w="17969" h="21594" stroke="0" extrusionOk="0">
                  <a:moveTo>
                    <a:pt x="509" y="-1"/>
                  </a:moveTo>
                  <a:cubicBezTo>
                    <a:pt x="7547" y="165"/>
                    <a:pt x="14062" y="3751"/>
                    <a:pt x="17969" y="9607"/>
                  </a:cubicBezTo>
                  <a:lnTo>
                    <a:pt x="0" y="21594"/>
                  </a:lnTo>
                  <a:close/>
                </a:path>
              </a:pathLst>
            </a:custGeom>
            <a:noFill/>
            <a:ln w="31750">
              <a:solidFill>
                <a:srgbClr val="3399FF"/>
              </a:solidFill>
              <a:round/>
              <a:headEnd/>
              <a:tailEnd type="triangle" w="med" len="med"/>
            </a:ln>
            <a:effectLst>
              <a:outerShdw dist="35921" dir="2700000" algn="ctr" rotWithShape="0">
                <a:srgbClr val="808080"/>
              </a:outerShdw>
            </a:effectLst>
          </p:spPr>
          <p:txBody>
            <a:bodyPr wrap="none" anchor="ctr"/>
            <a:lstStyle/>
            <a:p>
              <a:pPr>
                <a:defRPr/>
              </a:pPr>
              <a:endParaRPr lang="es-SV">
                <a:latin typeface="Arial" charset="0"/>
              </a:endParaRPr>
            </a:p>
          </p:txBody>
        </p:sp>
        <p:sp>
          <p:nvSpPr>
            <p:cNvPr id="156701" name="Arc 29"/>
            <p:cNvSpPr>
              <a:spLocks/>
            </p:cNvSpPr>
            <p:nvPr/>
          </p:nvSpPr>
          <p:spPr bwMode="auto">
            <a:xfrm rot="-22311213">
              <a:off x="3904" y="1949"/>
              <a:ext cx="165" cy="58"/>
            </a:xfrm>
            <a:custGeom>
              <a:avLst/>
              <a:gdLst>
                <a:gd name="G0" fmla="+- 0 0 0"/>
                <a:gd name="G1" fmla="+- 21594 0 0"/>
                <a:gd name="G2" fmla="+- 21600 0 0"/>
                <a:gd name="T0" fmla="*/ 509 w 17969"/>
                <a:gd name="T1" fmla="*/ 0 h 21594"/>
                <a:gd name="T2" fmla="*/ 17969 w 17969"/>
                <a:gd name="T3" fmla="*/ 9608 h 21594"/>
                <a:gd name="T4" fmla="*/ 0 w 17969"/>
                <a:gd name="T5" fmla="*/ 21594 h 21594"/>
              </a:gdLst>
              <a:ahLst/>
              <a:cxnLst>
                <a:cxn ang="0">
                  <a:pos x="T0" y="T1"/>
                </a:cxn>
                <a:cxn ang="0">
                  <a:pos x="T2" y="T3"/>
                </a:cxn>
                <a:cxn ang="0">
                  <a:pos x="T4" y="T5"/>
                </a:cxn>
              </a:cxnLst>
              <a:rect l="0" t="0" r="r" b="b"/>
              <a:pathLst>
                <a:path w="17969" h="21594" fill="none" extrusionOk="0">
                  <a:moveTo>
                    <a:pt x="509" y="-1"/>
                  </a:moveTo>
                  <a:cubicBezTo>
                    <a:pt x="7547" y="165"/>
                    <a:pt x="14062" y="3751"/>
                    <a:pt x="17969" y="9607"/>
                  </a:cubicBezTo>
                </a:path>
                <a:path w="17969" h="21594" stroke="0" extrusionOk="0">
                  <a:moveTo>
                    <a:pt x="509" y="-1"/>
                  </a:moveTo>
                  <a:cubicBezTo>
                    <a:pt x="7547" y="165"/>
                    <a:pt x="14062" y="3751"/>
                    <a:pt x="17969" y="9607"/>
                  </a:cubicBezTo>
                  <a:lnTo>
                    <a:pt x="0" y="21594"/>
                  </a:lnTo>
                  <a:close/>
                </a:path>
              </a:pathLst>
            </a:custGeom>
            <a:noFill/>
            <a:ln w="31750">
              <a:solidFill>
                <a:srgbClr val="3399FF"/>
              </a:solidFill>
              <a:round/>
              <a:headEnd/>
              <a:tailEnd type="triangle" w="med" len="med"/>
            </a:ln>
            <a:effectLst>
              <a:outerShdw dist="35921" dir="2700000" algn="ctr" rotWithShape="0">
                <a:srgbClr val="808080"/>
              </a:outerShdw>
            </a:effectLst>
          </p:spPr>
          <p:txBody>
            <a:bodyPr wrap="none" anchor="ctr"/>
            <a:lstStyle/>
            <a:p>
              <a:pPr>
                <a:defRPr/>
              </a:pPr>
              <a:endParaRPr lang="es-SV">
                <a:latin typeface="Arial" charset="0"/>
              </a:endParaRPr>
            </a:p>
          </p:txBody>
        </p:sp>
        <p:sp>
          <p:nvSpPr>
            <p:cNvPr id="156702" name="Arc 30"/>
            <p:cNvSpPr>
              <a:spLocks/>
            </p:cNvSpPr>
            <p:nvPr/>
          </p:nvSpPr>
          <p:spPr bwMode="auto">
            <a:xfrm rot="3823368" flipH="1">
              <a:off x="3755" y="1712"/>
              <a:ext cx="282" cy="128"/>
            </a:xfrm>
            <a:custGeom>
              <a:avLst/>
              <a:gdLst>
                <a:gd name="G0" fmla="+- 0 0 0"/>
                <a:gd name="G1" fmla="+- 21594 0 0"/>
                <a:gd name="G2" fmla="+- 21600 0 0"/>
                <a:gd name="T0" fmla="*/ 509 w 17969"/>
                <a:gd name="T1" fmla="*/ 0 h 21594"/>
                <a:gd name="T2" fmla="*/ 17969 w 17969"/>
                <a:gd name="T3" fmla="*/ 9608 h 21594"/>
                <a:gd name="T4" fmla="*/ 0 w 17969"/>
                <a:gd name="T5" fmla="*/ 21594 h 21594"/>
              </a:gdLst>
              <a:ahLst/>
              <a:cxnLst>
                <a:cxn ang="0">
                  <a:pos x="T0" y="T1"/>
                </a:cxn>
                <a:cxn ang="0">
                  <a:pos x="T2" y="T3"/>
                </a:cxn>
                <a:cxn ang="0">
                  <a:pos x="T4" y="T5"/>
                </a:cxn>
              </a:cxnLst>
              <a:rect l="0" t="0" r="r" b="b"/>
              <a:pathLst>
                <a:path w="17969" h="21594" fill="none" extrusionOk="0">
                  <a:moveTo>
                    <a:pt x="509" y="-1"/>
                  </a:moveTo>
                  <a:cubicBezTo>
                    <a:pt x="7547" y="165"/>
                    <a:pt x="14062" y="3751"/>
                    <a:pt x="17969" y="9607"/>
                  </a:cubicBezTo>
                </a:path>
                <a:path w="17969" h="21594" stroke="0" extrusionOk="0">
                  <a:moveTo>
                    <a:pt x="509" y="-1"/>
                  </a:moveTo>
                  <a:cubicBezTo>
                    <a:pt x="7547" y="165"/>
                    <a:pt x="14062" y="3751"/>
                    <a:pt x="17969" y="9607"/>
                  </a:cubicBezTo>
                  <a:lnTo>
                    <a:pt x="0" y="21594"/>
                  </a:lnTo>
                  <a:close/>
                </a:path>
              </a:pathLst>
            </a:custGeom>
            <a:noFill/>
            <a:ln w="31750">
              <a:solidFill>
                <a:srgbClr val="3399FF"/>
              </a:solidFill>
              <a:round/>
              <a:headEnd/>
              <a:tailEnd type="triangle" w="med" len="med"/>
            </a:ln>
            <a:effectLst>
              <a:outerShdw dist="35921" dir="2700000" algn="ctr" rotWithShape="0">
                <a:srgbClr val="808080"/>
              </a:outerShdw>
            </a:effectLst>
          </p:spPr>
          <p:txBody>
            <a:bodyPr wrap="none" anchor="ctr"/>
            <a:lstStyle/>
            <a:p>
              <a:pPr>
                <a:defRPr/>
              </a:pPr>
              <a:endParaRPr lang="es-SV">
                <a:latin typeface="Arial" charset="0"/>
              </a:endParaRPr>
            </a:p>
          </p:txBody>
        </p:sp>
        <p:sp>
          <p:nvSpPr>
            <p:cNvPr id="156703" name="Arc 31"/>
            <p:cNvSpPr>
              <a:spLocks/>
            </p:cNvSpPr>
            <p:nvPr/>
          </p:nvSpPr>
          <p:spPr bwMode="auto">
            <a:xfrm rot="-9899620" flipH="1" flipV="1">
              <a:off x="3689" y="2304"/>
              <a:ext cx="216" cy="90"/>
            </a:xfrm>
            <a:custGeom>
              <a:avLst/>
              <a:gdLst>
                <a:gd name="G0" fmla="+- 0 0 0"/>
                <a:gd name="G1" fmla="+- 21594 0 0"/>
                <a:gd name="G2" fmla="+- 21600 0 0"/>
                <a:gd name="T0" fmla="*/ 509 w 17969"/>
                <a:gd name="T1" fmla="*/ 0 h 21594"/>
                <a:gd name="T2" fmla="*/ 17969 w 17969"/>
                <a:gd name="T3" fmla="*/ 9608 h 21594"/>
                <a:gd name="T4" fmla="*/ 0 w 17969"/>
                <a:gd name="T5" fmla="*/ 21594 h 21594"/>
              </a:gdLst>
              <a:ahLst/>
              <a:cxnLst>
                <a:cxn ang="0">
                  <a:pos x="T0" y="T1"/>
                </a:cxn>
                <a:cxn ang="0">
                  <a:pos x="T2" y="T3"/>
                </a:cxn>
                <a:cxn ang="0">
                  <a:pos x="T4" y="T5"/>
                </a:cxn>
              </a:cxnLst>
              <a:rect l="0" t="0" r="r" b="b"/>
              <a:pathLst>
                <a:path w="17969" h="21594" fill="none" extrusionOk="0">
                  <a:moveTo>
                    <a:pt x="509" y="-1"/>
                  </a:moveTo>
                  <a:cubicBezTo>
                    <a:pt x="7547" y="165"/>
                    <a:pt x="14062" y="3751"/>
                    <a:pt x="17969" y="9607"/>
                  </a:cubicBezTo>
                </a:path>
                <a:path w="17969" h="21594" stroke="0" extrusionOk="0">
                  <a:moveTo>
                    <a:pt x="509" y="-1"/>
                  </a:moveTo>
                  <a:cubicBezTo>
                    <a:pt x="7547" y="165"/>
                    <a:pt x="14062" y="3751"/>
                    <a:pt x="17969" y="9607"/>
                  </a:cubicBezTo>
                  <a:lnTo>
                    <a:pt x="0" y="21594"/>
                  </a:lnTo>
                  <a:close/>
                </a:path>
              </a:pathLst>
            </a:custGeom>
            <a:noFill/>
            <a:ln w="31750">
              <a:solidFill>
                <a:srgbClr val="3399FF"/>
              </a:solidFill>
              <a:round/>
              <a:headEnd/>
              <a:tailEnd type="triangle" w="med" len="med"/>
            </a:ln>
            <a:effectLst>
              <a:outerShdw dist="35921" dir="2700000" algn="ctr" rotWithShape="0">
                <a:srgbClr val="808080"/>
              </a:outerShdw>
            </a:effectLst>
          </p:spPr>
          <p:txBody>
            <a:bodyPr wrap="none" anchor="ctr"/>
            <a:lstStyle/>
            <a:p>
              <a:pPr>
                <a:defRPr/>
              </a:pPr>
              <a:endParaRPr lang="es-SV">
                <a:latin typeface="Arial" charset="0"/>
              </a:endParaRPr>
            </a:p>
          </p:txBody>
        </p:sp>
        <p:sp>
          <p:nvSpPr>
            <p:cNvPr id="156704" name="Arc 32"/>
            <p:cNvSpPr>
              <a:spLocks/>
            </p:cNvSpPr>
            <p:nvPr/>
          </p:nvSpPr>
          <p:spPr bwMode="auto">
            <a:xfrm rot="-15697722">
              <a:off x="3767" y="2475"/>
              <a:ext cx="168" cy="56"/>
            </a:xfrm>
            <a:custGeom>
              <a:avLst/>
              <a:gdLst>
                <a:gd name="G0" fmla="+- 0 0 0"/>
                <a:gd name="G1" fmla="+- 21594 0 0"/>
                <a:gd name="G2" fmla="+- 21600 0 0"/>
                <a:gd name="T0" fmla="*/ 509 w 17969"/>
                <a:gd name="T1" fmla="*/ 0 h 21594"/>
                <a:gd name="T2" fmla="*/ 17969 w 17969"/>
                <a:gd name="T3" fmla="*/ 9608 h 21594"/>
                <a:gd name="T4" fmla="*/ 0 w 17969"/>
                <a:gd name="T5" fmla="*/ 21594 h 21594"/>
              </a:gdLst>
              <a:ahLst/>
              <a:cxnLst>
                <a:cxn ang="0">
                  <a:pos x="T0" y="T1"/>
                </a:cxn>
                <a:cxn ang="0">
                  <a:pos x="T2" y="T3"/>
                </a:cxn>
                <a:cxn ang="0">
                  <a:pos x="T4" y="T5"/>
                </a:cxn>
              </a:cxnLst>
              <a:rect l="0" t="0" r="r" b="b"/>
              <a:pathLst>
                <a:path w="17969" h="21594" fill="none" extrusionOk="0">
                  <a:moveTo>
                    <a:pt x="509" y="-1"/>
                  </a:moveTo>
                  <a:cubicBezTo>
                    <a:pt x="7547" y="165"/>
                    <a:pt x="14062" y="3751"/>
                    <a:pt x="17969" y="9607"/>
                  </a:cubicBezTo>
                </a:path>
                <a:path w="17969" h="21594" stroke="0" extrusionOk="0">
                  <a:moveTo>
                    <a:pt x="509" y="-1"/>
                  </a:moveTo>
                  <a:cubicBezTo>
                    <a:pt x="7547" y="165"/>
                    <a:pt x="14062" y="3751"/>
                    <a:pt x="17969" y="9607"/>
                  </a:cubicBezTo>
                  <a:lnTo>
                    <a:pt x="0" y="21594"/>
                  </a:lnTo>
                  <a:close/>
                </a:path>
              </a:pathLst>
            </a:custGeom>
            <a:noFill/>
            <a:ln w="31750">
              <a:solidFill>
                <a:srgbClr val="3399FF"/>
              </a:solidFill>
              <a:round/>
              <a:headEnd/>
              <a:tailEnd type="triangle" w="med" len="med"/>
            </a:ln>
            <a:effectLst>
              <a:outerShdw dist="35921" dir="2700000" algn="ctr" rotWithShape="0">
                <a:srgbClr val="808080"/>
              </a:outerShdw>
            </a:effectLst>
          </p:spPr>
          <p:txBody>
            <a:bodyPr wrap="none" anchor="ctr"/>
            <a:lstStyle/>
            <a:p>
              <a:pPr>
                <a:defRPr/>
              </a:pPr>
              <a:endParaRPr lang="es-SV">
                <a:latin typeface="Arial" charset="0"/>
              </a:endParaRPr>
            </a:p>
          </p:txBody>
        </p:sp>
        <p:sp>
          <p:nvSpPr>
            <p:cNvPr id="156705" name="Arc 33"/>
            <p:cNvSpPr>
              <a:spLocks/>
            </p:cNvSpPr>
            <p:nvPr/>
          </p:nvSpPr>
          <p:spPr bwMode="auto">
            <a:xfrm rot="2309997" flipH="1">
              <a:off x="3768" y="2613"/>
              <a:ext cx="139" cy="98"/>
            </a:xfrm>
            <a:custGeom>
              <a:avLst/>
              <a:gdLst>
                <a:gd name="G0" fmla="+- 0 0 0"/>
                <a:gd name="G1" fmla="+- 21554 0 0"/>
                <a:gd name="G2" fmla="+- 21600 0 0"/>
                <a:gd name="T0" fmla="*/ 1414 w 12413"/>
                <a:gd name="T1" fmla="*/ 0 h 21554"/>
                <a:gd name="T2" fmla="*/ 12413 w 12413"/>
                <a:gd name="T3" fmla="*/ 3877 h 21554"/>
                <a:gd name="T4" fmla="*/ 0 w 12413"/>
                <a:gd name="T5" fmla="*/ 21554 h 21554"/>
              </a:gdLst>
              <a:ahLst/>
              <a:cxnLst>
                <a:cxn ang="0">
                  <a:pos x="T0" y="T1"/>
                </a:cxn>
                <a:cxn ang="0">
                  <a:pos x="T2" y="T3"/>
                </a:cxn>
                <a:cxn ang="0">
                  <a:pos x="T4" y="T5"/>
                </a:cxn>
              </a:cxnLst>
              <a:rect l="0" t="0" r="r" b="b"/>
              <a:pathLst>
                <a:path w="12413" h="21554" fill="none" extrusionOk="0">
                  <a:moveTo>
                    <a:pt x="1413" y="0"/>
                  </a:moveTo>
                  <a:cubicBezTo>
                    <a:pt x="5366" y="259"/>
                    <a:pt x="9171" y="1600"/>
                    <a:pt x="12413" y="3876"/>
                  </a:cubicBezTo>
                </a:path>
                <a:path w="12413" h="21554" stroke="0" extrusionOk="0">
                  <a:moveTo>
                    <a:pt x="1413" y="0"/>
                  </a:moveTo>
                  <a:cubicBezTo>
                    <a:pt x="5366" y="259"/>
                    <a:pt x="9171" y="1600"/>
                    <a:pt x="12413" y="3876"/>
                  </a:cubicBezTo>
                  <a:lnTo>
                    <a:pt x="0" y="21554"/>
                  </a:lnTo>
                  <a:close/>
                </a:path>
              </a:pathLst>
            </a:custGeom>
            <a:noFill/>
            <a:ln w="31750">
              <a:solidFill>
                <a:srgbClr val="3399FF"/>
              </a:solidFill>
              <a:round/>
              <a:headEnd/>
              <a:tailEnd type="triangle" w="med" len="med"/>
            </a:ln>
            <a:effectLst>
              <a:outerShdw dist="35921" dir="2700000" algn="ctr" rotWithShape="0">
                <a:srgbClr val="808080"/>
              </a:outerShdw>
            </a:effectLst>
          </p:spPr>
          <p:txBody>
            <a:bodyPr wrap="none" anchor="ctr"/>
            <a:lstStyle/>
            <a:p>
              <a:pPr>
                <a:defRPr/>
              </a:pPr>
              <a:endParaRPr lang="es-SV">
                <a:latin typeface="Arial" charset="0"/>
              </a:endParaRPr>
            </a:p>
          </p:txBody>
        </p:sp>
        <p:sp>
          <p:nvSpPr>
            <p:cNvPr id="156706" name="Arc 34"/>
            <p:cNvSpPr>
              <a:spLocks/>
            </p:cNvSpPr>
            <p:nvPr/>
          </p:nvSpPr>
          <p:spPr bwMode="auto">
            <a:xfrm rot="9173911" flipH="1">
              <a:off x="3895" y="2532"/>
              <a:ext cx="100" cy="99"/>
            </a:xfrm>
            <a:custGeom>
              <a:avLst/>
              <a:gdLst>
                <a:gd name="G0" fmla="+- 0 0 0"/>
                <a:gd name="G1" fmla="+- 21554 0 0"/>
                <a:gd name="G2" fmla="+- 21600 0 0"/>
                <a:gd name="T0" fmla="*/ 1414 w 12413"/>
                <a:gd name="T1" fmla="*/ 0 h 21554"/>
                <a:gd name="T2" fmla="*/ 12413 w 12413"/>
                <a:gd name="T3" fmla="*/ 3877 h 21554"/>
                <a:gd name="T4" fmla="*/ 0 w 12413"/>
                <a:gd name="T5" fmla="*/ 21554 h 21554"/>
              </a:gdLst>
              <a:ahLst/>
              <a:cxnLst>
                <a:cxn ang="0">
                  <a:pos x="T0" y="T1"/>
                </a:cxn>
                <a:cxn ang="0">
                  <a:pos x="T2" y="T3"/>
                </a:cxn>
                <a:cxn ang="0">
                  <a:pos x="T4" y="T5"/>
                </a:cxn>
              </a:cxnLst>
              <a:rect l="0" t="0" r="r" b="b"/>
              <a:pathLst>
                <a:path w="12413" h="21554" fill="none" extrusionOk="0">
                  <a:moveTo>
                    <a:pt x="1413" y="0"/>
                  </a:moveTo>
                  <a:cubicBezTo>
                    <a:pt x="5366" y="259"/>
                    <a:pt x="9171" y="1600"/>
                    <a:pt x="12413" y="3876"/>
                  </a:cubicBezTo>
                </a:path>
                <a:path w="12413" h="21554" stroke="0" extrusionOk="0">
                  <a:moveTo>
                    <a:pt x="1413" y="0"/>
                  </a:moveTo>
                  <a:cubicBezTo>
                    <a:pt x="5366" y="259"/>
                    <a:pt x="9171" y="1600"/>
                    <a:pt x="12413" y="3876"/>
                  </a:cubicBezTo>
                  <a:lnTo>
                    <a:pt x="0" y="21554"/>
                  </a:lnTo>
                  <a:close/>
                </a:path>
              </a:pathLst>
            </a:custGeom>
            <a:noFill/>
            <a:ln w="31750">
              <a:solidFill>
                <a:srgbClr val="3399FF"/>
              </a:solidFill>
              <a:round/>
              <a:headEnd/>
              <a:tailEnd type="triangle" w="med" len="med"/>
            </a:ln>
            <a:effectLst>
              <a:outerShdw dist="35921" dir="2700000" algn="ctr" rotWithShape="0">
                <a:srgbClr val="808080"/>
              </a:outerShdw>
            </a:effectLst>
          </p:spPr>
          <p:txBody>
            <a:bodyPr wrap="none" anchor="ctr"/>
            <a:lstStyle/>
            <a:p>
              <a:pPr>
                <a:defRPr/>
              </a:pPr>
              <a:endParaRPr lang="es-SV">
                <a:latin typeface="Arial" charset="0"/>
              </a:endParaRPr>
            </a:p>
          </p:txBody>
        </p:sp>
        <p:sp>
          <p:nvSpPr>
            <p:cNvPr id="156707" name="Arc 35"/>
            <p:cNvSpPr>
              <a:spLocks/>
            </p:cNvSpPr>
            <p:nvPr/>
          </p:nvSpPr>
          <p:spPr bwMode="auto">
            <a:xfrm rot="658223" flipH="1">
              <a:off x="3752" y="2709"/>
              <a:ext cx="196" cy="131"/>
            </a:xfrm>
            <a:custGeom>
              <a:avLst/>
              <a:gdLst>
                <a:gd name="G0" fmla="+- 0 0 0"/>
                <a:gd name="G1" fmla="+- 21594 0 0"/>
                <a:gd name="G2" fmla="+- 21600 0 0"/>
                <a:gd name="T0" fmla="*/ 509 w 17969"/>
                <a:gd name="T1" fmla="*/ 0 h 21594"/>
                <a:gd name="T2" fmla="*/ 17969 w 17969"/>
                <a:gd name="T3" fmla="*/ 9608 h 21594"/>
                <a:gd name="T4" fmla="*/ 0 w 17969"/>
                <a:gd name="T5" fmla="*/ 21594 h 21594"/>
              </a:gdLst>
              <a:ahLst/>
              <a:cxnLst>
                <a:cxn ang="0">
                  <a:pos x="T0" y="T1"/>
                </a:cxn>
                <a:cxn ang="0">
                  <a:pos x="T2" y="T3"/>
                </a:cxn>
                <a:cxn ang="0">
                  <a:pos x="T4" y="T5"/>
                </a:cxn>
              </a:cxnLst>
              <a:rect l="0" t="0" r="r" b="b"/>
              <a:pathLst>
                <a:path w="17969" h="21594" fill="none" extrusionOk="0">
                  <a:moveTo>
                    <a:pt x="509" y="-1"/>
                  </a:moveTo>
                  <a:cubicBezTo>
                    <a:pt x="7547" y="165"/>
                    <a:pt x="14062" y="3751"/>
                    <a:pt x="17969" y="9607"/>
                  </a:cubicBezTo>
                </a:path>
                <a:path w="17969" h="21594" stroke="0" extrusionOk="0">
                  <a:moveTo>
                    <a:pt x="509" y="-1"/>
                  </a:moveTo>
                  <a:cubicBezTo>
                    <a:pt x="7547" y="165"/>
                    <a:pt x="14062" y="3751"/>
                    <a:pt x="17969" y="9607"/>
                  </a:cubicBezTo>
                  <a:lnTo>
                    <a:pt x="0" y="21594"/>
                  </a:lnTo>
                  <a:close/>
                </a:path>
              </a:pathLst>
            </a:custGeom>
            <a:noFill/>
            <a:ln w="31750">
              <a:solidFill>
                <a:srgbClr val="3399FF"/>
              </a:solidFill>
              <a:round/>
              <a:headEnd/>
              <a:tailEnd type="triangle" w="med" len="med"/>
            </a:ln>
            <a:effectLst>
              <a:outerShdw dist="35921" dir="2700000" algn="ctr" rotWithShape="0">
                <a:srgbClr val="808080"/>
              </a:outerShdw>
            </a:effectLst>
          </p:spPr>
          <p:txBody>
            <a:bodyPr wrap="none" anchor="ctr"/>
            <a:lstStyle/>
            <a:p>
              <a:pPr>
                <a:defRPr/>
              </a:pPr>
              <a:endParaRPr lang="es-SV">
                <a:latin typeface="Arial" charset="0"/>
              </a:endParaRPr>
            </a:p>
          </p:txBody>
        </p:sp>
        <p:sp>
          <p:nvSpPr>
            <p:cNvPr id="156708" name="Arc 36"/>
            <p:cNvSpPr>
              <a:spLocks/>
            </p:cNvSpPr>
            <p:nvPr/>
          </p:nvSpPr>
          <p:spPr bwMode="auto">
            <a:xfrm rot="14474657" flipH="1">
              <a:off x="4026" y="2704"/>
              <a:ext cx="147" cy="128"/>
            </a:xfrm>
            <a:custGeom>
              <a:avLst/>
              <a:gdLst>
                <a:gd name="G0" fmla="+- 0 0 0"/>
                <a:gd name="G1" fmla="+- 21594 0 0"/>
                <a:gd name="G2" fmla="+- 21600 0 0"/>
                <a:gd name="T0" fmla="*/ 509 w 17969"/>
                <a:gd name="T1" fmla="*/ 0 h 21594"/>
                <a:gd name="T2" fmla="*/ 17969 w 17969"/>
                <a:gd name="T3" fmla="*/ 9608 h 21594"/>
                <a:gd name="T4" fmla="*/ 0 w 17969"/>
                <a:gd name="T5" fmla="*/ 21594 h 21594"/>
              </a:gdLst>
              <a:ahLst/>
              <a:cxnLst>
                <a:cxn ang="0">
                  <a:pos x="T0" y="T1"/>
                </a:cxn>
                <a:cxn ang="0">
                  <a:pos x="T2" y="T3"/>
                </a:cxn>
                <a:cxn ang="0">
                  <a:pos x="T4" y="T5"/>
                </a:cxn>
              </a:cxnLst>
              <a:rect l="0" t="0" r="r" b="b"/>
              <a:pathLst>
                <a:path w="17969" h="21594" fill="none" extrusionOk="0">
                  <a:moveTo>
                    <a:pt x="509" y="-1"/>
                  </a:moveTo>
                  <a:cubicBezTo>
                    <a:pt x="7547" y="165"/>
                    <a:pt x="14062" y="3751"/>
                    <a:pt x="17969" y="9607"/>
                  </a:cubicBezTo>
                </a:path>
                <a:path w="17969" h="21594" stroke="0" extrusionOk="0">
                  <a:moveTo>
                    <a:pt x="509" y="-1"/>
                  </a:moveTo>
                  <a:cubicBezTo>
                    <a:pt x="7547" y="165"/>
                    <a:pt x="14062" y="3751"/>
                    <a:pt x="17969" y="9607"/>
                  </a:cubicBezTo>
                  <a:lnTo>
                    <a:pt x="0" y="21594"/>
                  </a:lnTo>
                  <a:close/>
                </a:path>
              </a:pathLst>
            </a:custGeom>
            <a:noFill/>
            <a:ln w="31750">
              <a:solidFill>
                <a:srgbClr val="3399FF"/>
              </a:solidFill>
              <a:round/>
              <a:headEnd/>
              <a:tailEnd type="triangle" w="med" len="med"/>
            </a:ln>
            <a:effectLst>
              <a:outerShdw dist="35921" dir="2700000" algn="ctr" rotWithShape="0">
                <a:srgbClr val="808080"/>
              </a:outerShdw>
            </a:effectLst>
          </p:spPr>
          <p:txBody>
            <a:bodyPr wrap="none" anchor="ctr"/>
            <a:lstStyle/>
            <a:p>
              <a:pPr>
                <a:defRPr/>
              </a:pPr>
              <a:endParaRPr lang="es-SV">
                <a:latin typeface="Arial" charset="0"/>
              </a:endParaRPr>
            </a:p>
          </p:txBody>
        </p:sp>
        <p:sp>
          <p:nvSpPr>
            <p:cNvPr id="156709" name="Arc 37"/>
            <p:cNvSpPr>
              <a:spLocks/>
            </p:cNvSpPr>
            <p:nvPr/>
          </p:nvSpPr>
          <p:spPr bwMode="auto">
            <a:xfrm rot="3138431" flipH="1">
              <a:off x="4000" y="2651"/>
              <a:ext cx="108" cy="127"/>
            </a:xfrm>
            <a:custGeom>
              <a:avLst/>
              <a:gdLst>
                <a:gd name="G0" fmla="+- 0 0 0"/>
                <a:gd name="G1" fmla="+- 21594 0 0"/>
                <a:gd name="G2" fmla="+- 21600 0 0"/>
                <a:gd name="T0" fmla="*/ 509 w 17969"/>
                <a:gd name="T1" fmla="*/ 0 h 21594"/>
                <a:gd name="T2" fmla="*/ 17969 w 17969"/>
                <a:gd name="T3" fmla="*/ 9608 h 21594"/>
                <a:gd name="T4" fmla="*/ 0 w 17969"/>
                <a:gd name="T5" fmla="*/ 21594 h 21594"/>
              </a:gdLst>
              <a:ahLst/>
              <a:cxnLst>
                <a:cxn ang="0">
                  <a:pos x="T0" y="T1"/>
                </a:cxn>
                <a:cxn ang="0">
                  <a:pos x="T2" y="T3"/>
                </a:cxn>
                <a:cxn ang="0">
                  <a:pos x="T4" y="T5"/>
                </a:cxn>
              </a:cxnLst>
              <a:rect l="0" t="0" r="r" b="b"/>
              <a:pathLst>
                <a:path w="17969" h="21594" fill="none" extrusionOk="0">
                  <a:moveTo>
                    <a:pt x="509" y="-1"/>
                  </a:moveTo>
                  <a:cubicBezTo>
                    <a:pt x="7547" y="165"/>
                    <a:pt x="14062" y="3751"/>
                    <a:pt x="17969" y="9607"/>
                  </a:cubicBezTo>
                </a:path>
                <a:path w="17969" h="21594" stroke="0" extrusionOk="0">
                  <a:moveTo>
                    <a:pt x="509" y="-1"/>
                  </a:moveTo>
                  <a:cubicBezTo>
                    <a:pt x="7547" y="165"/>
                    <a:pt x="14062" y="3751"/>
                    <a:pt x="17969" y="9607"/>
                  </a:cubicBezTo>
                  <a:lnTo>
                    <a:pt x="0" y="21594"/>
                  </a:lnTo>
                  <a:close/>
                </a:path>
              </a:pathLst>
            </a:custGeom>
            <a:noFill/>
            <a:ln w="31750">
              <a:solidFill>
                <a:srgbClr val="3399FF"/>
              </a:solidFill>
              <a:round/>
              <a:headEnd/>
              <a:tailEnd type="triangle" w="med" len="med"/>
            </a:ln>
            <a:effectLst>
              <a:outerShdw dist="35921" dir="2700000" algn="ctr" rotWithShape="0">
                <a:srgbClr val="808080"/>
              </a:outerShdw>
            </a:effectLst>
          </p:spPr>
          <p:txBody>
            <a:bodyPr wrap="none" anchor="ctr"/>
            <a:lstStyle/>
            <a:p>
              <a:pPr>
                <a:defRPr/>
              </a:pPr>
              <a:endParaRPr lang="es-SV">
                <a:latin typeface="Arial" charset="0"/>
              </a:endParaRPr>
            </a:p>
          </p:txBody>
        </p:sp>
        <p:sp>
          <p:nvSpPr>
            <p:cNvPr id="156710" name="Arc 38"/>
            <p:cNvSpPr>
              <a:spLocks/>
            </p:cNvSpPr>
            <p:nvPr/>
          </p:nvSpPr>
          <p:spPr bwMode="auto">
            <a:xfrm rot="9173911" flipH="1">
              <a:off x="4085" y="2855"/>
              <a:ext cx="101" cy="98"/>
            </a:xfrm>
            <a:custGeom>
              <a:avLst/>
              <a:gdLst>
                <a:gd name="G0" fmla="+- 0 0 0"/>
                <a:gd name="G1" fmla="+- 21554 0 0"/>
                <a:gd name="G2" fmla="+- 21600 0 0"/>
                <a:gd name="T0" fmla="*/ 1414 w 12413"/>
                <a:gd name="T1" fmla="*/ 0 h 21554"/>
                <a:gd name="T2" fmla="*/ 12413 w 12413"/>
                <a:gd name="T3" fmla="*/ 3877 h 21554"/>
                <a:gd name="T4" fmla="*/ 0 w 12413"/>
                <a:gd name="T5" fmla="*/ 21554 h 21554"/>
              </a:gdLst>
              <a:ahLst/>
              <a:cxnLst>
                <a:cxn ang="0">
                  <a:pos x="T0" y="T1"/>
                </a:cxn>
                <a:cxn ang="0">
                  <a:pos x="T2" y="T3"/>
                </a:cxn>
                <a:cxn ang="0">
                  <a:pos x="T4" y="T5"/>
                </a:cxn>
              </a:cxnLst>
              <a:rect l="0" t="0" r="r" b="b"/>
              <a:pathLst>
                <a:path w="12413" h="21554" fill="none" extrusionOk="0">
                  <a:moveTo>
                    <a:pt x="1413" y="0"/>
                  </a:moveTo>
                  <a:cubicBezTo>
                    <a:pt x="5366" y="259"/>
                    <a:pt x="9171" y="1600"/>
                    <a:pt x="12413" y="3876"/>
                  </a:cubicBezTo>
                </a:path>
                <a:path w="12413" h="21554" stroke="0" extrusionOk="0">
                  <a:moveTo>
                    <a:pt x="1413" y="0"/>
                  </a:moveTo>
                  <a:cubicBezTo>
                    <a:pt x="5366" y="259"/>
                    <a:pt x="9171" y="1600"/>
                    <a:pt x="12413" y="3876"/>
                  </a:cubicBezTo>
                  <a:lnTo>
                    <a:pt x="0" y="21554"/>
                  </a:lnTo>
                  <a:close/>
                </a:path>
              </a:pathLst>
            </a:custGeom>
            <a:noFill/>
            <a:ln w="31750">
              <a:solidFill>
                <a:srgbClr val="3399FF"/>
              </a:solidFill>
              <a:round/>
              <a:headEnd/>
              <a:tailEnd type="triangle" w="med" len="med"/>
            </a:ln>
            <a:effectLst>
              <a:outerShdw dist="35921" dir="2700000" algn="ctr" rotWithShape="0">
                <a:srgbClr val="808080"/>
              </a:outerShdw>
            </a:effectLst>
          </p:spPr>
          <p:txBody>
            <a:bodyPr wrap="none" anchor="ctr"/>
            <a:lstStyle/>
            <a:p>
              <a:pPr>
                <a:defRPr/>
              </a:pPr>
              <a:endParaRPr lang="es-SV">
                <a:latin typeface="Arial" charset="0"/>
              </a:endParaRPr>
            </a:p>
          </p:txBody>
        </p:sp>
        <p:sp>
          <p:nvSpPr>
            <p:cNvPr id="156711" name="Arc 39"/>
            <p:cNvSpPr>
              <a:spLocks/>
            </p:cNvSpPr>
            <p:nvPr/>
          </p:nvSpPr>
          <p:spPr bwMode="auto">
            <a:xfrm rot="2612911" flipH="1" flipV="1">
              <a:off x="3951" y="2823"/>
              <a:ext cx="197" cy="98"/>
            </a:xfrm>
            <a:custGeom>
              <a:avLst/>
              <a:gdLst>
                <a:gd name="G0" fmla="+- 0 0 0"/>
                <a:gd name="G1" fmla="+- 21594 0 0"/>
                <a:gd name="G2" fmla="+- 21600 0 0"/>
                <a:gd name="T0" fmla="*/ 509 w 17969"/>
                <a:gd name="T1" fmla="*/ 0 h 21594"/>
                <a:gd name="T2" fmla="*/ 17969 w 17969"/>
                <a:gd name="T3" fmla="*/ 9608 h 21594"/>
                <a:gd name="T4" fmla="*/ 0 w 17969"/>
                <a:gd name="T5" fmla="*/ 21594 h 21594"/>
              </a:gdLst>
              <a:ahLst/>
              <a:cxnLst>
                <a:cxn ang="0">
                  <a:pos x="T0" y="T1"/>
                </a:cxn>
                <a:cxn ang="0">
                  <a:pos x="T2" y="T3"/>
                </a:cxn>
                <a:cxn ang="0">
                  <a:pos x="T4" y="T5"/>
                </a:cxn>
              </a:cxnLst>
              <a:rect l="0" t="0" r="r" b="b"/>
              <a:pathLst>
                <a:path w="17969" h="21594" fill="none" extrusionOk="0">
                  <a:moveTo>
                    <a:pt x="509" y="-1"/>
                  </a:moveTo>
                  <a:cubicBezTo>
                    <a:pt x="7547" y="165"/>
                    <a:pt x="14062" y="3751"/>
                    <a:pt x="17969" y="9607"/>
                  </a:cubicBezTo>
                </a:path>
                <a:path w="17969" h="21594" stroke="0" extrusionOk="0">
                  <a:moveTo>
                    <a:pt x="509" y="-1"/>
                  </a:moveTo>
                  <a:cubicBezTo>
                    <a:pt x="7547" y="165"/>
                    <a:pt x="14062" y="3751"/>
                    <a:pt x="17969" y="9607"/>
                  </a:cubicBezTo>
                  <a:lnTo>
                    <a:pt x="0" y="21594"/>
                  </a:lnTo>
                  <a:close/>
                </a:path>
              </a:pathLst>
            </a:custGeom>
            <a:noFill/>
            <a:ln w="31750">
              <a:solidFill>
                <a:srgbClr val="3399FF"/>
              </a:solidFill>
              <a:round/>
              <a:headEnd/>
              <a:tailEnd type="triangle" w="med" len="med"/>
            </a:ln>
            <a:effectLst>
              <a:outerShdw dist="35921" dir="2700000" algn="ctr" rotWithShape="0">
                <a:srgbClr val="808080"/>
              </a:outerShdw>
            </a:effectLst>
          </p:spPr>
          <p:txBody>
            <a:bodyPr wrap="none" anchor="ctr"/>
            <a:lstStyle/>
            <a:p>
              <a:pPr>
                <a:defRPr/>
              </a:pPr>
              <a:endParaRPr lang="es-SV">
                <a:latin typeface="Arial" charset="0"/>
              </a:endParaRPr>
            </a:p>
          </p:txBody>
        </p:sp>
        <p:sp>
          <p:nvSpPr>
            <p:cNvPr id="156712" name="Arc 40"/>
            <p:cNvSpPr>
              <a:spLocks/>
            </p:cNvSpPr>
            <p:nvPr/>
          </p:nvSpPr>
          <p:spPr bwMode="auto">
            <a:xfrm rot="7400759" flipH="1">
              <a:off x="4295" y="2822"/>
              <a:ext cx="90" cy="257"/>
            </a:xfrm>
            <a:custGeom>
              <a:avLst/>
              <a:gdLst>
                <a:gd name="G0" fmla="+- 0 0 0"/>
                <a:gd name="G1" fmla="+- 21594 0 0"/>
                <a:gd name="G2" fmla="+- 21600 0 0"/>
                <a:gd name="T0" fmla="*/ 509 w 12413"/>
                <a:gd name="T1" fmla="*/ 0 h 21594"/>
                <a:gd name="T2" fmla="*/ 12413 w 12413"/>
                <a:gd name="T3" fmla="*/ 3917 h 21594"/>
                <a:gd name="T4" fmla="*/ 0 w 12413"/>
                <a:gd name="T5" fmla="*/ 21594 h 21594"/>
              </a:gdLst>
              <a:ahLst/>
              <a:cxnLst>
                <a:cxn ang="0">
                  <a:pos x="T0" y="T1"/>
                </a:cxn>
                <a:cxn ang="0">
                  <a:pos x="T2" y="T3"/>
                </a:cxn>
                <a:cxn ang="0">
                  <a:pos x="T4" y="T5"/>
                </a:cxn>
              </a:cxnLst>
              <a:rect l="0" t="0" r="r" b="b"/>
              <a:pathLst>
                <a:path w="12413" h="21594" fill="none" extrusionOk="0">
                  <a:moveTo>
                    <a:pt x="509" y="-1"/>
                  </a:moveTo>
                  <a:cubicBezTo>
                    <a:pt x="4776" y="100"/>
                    <a:pt x="8919" y="1463"/>
                    <a:pt x="12413" y="3916"/>
                  </a:cubicBezTo>
                </a:path>
                <a:path w="12413" h="21594" stroke="0" extrusionOk="0">
                  <a:moveTo>
                    <a:pt x="509" y="-1"/>
                  </a:moveTo>
                  <a:cubicBezTo>
                    <a:pt x="4776" y="100"/>
                    <a:pt x="8919" y="1463"/>
                    <a:pt x="12413" y="3916"/>
                  </a:cubicBezTo>
                  <a:lnTo>
                    <a:pt x="0" y="21594"/>
                  </a:lnTo>
                  <a:close/>
                </a:path>
              </a:pathLst>
            </a:custGeom>
            <a:noFill/>
            <a:ln w="31750">
              <a:solidFill>
                <a:srgbClr val="3399FF"/>
              </a:solidFill>
              <a:round/>
              <a:headEnd/>
              <a:tailEnd type="triangle" w="med" len="med"/>
            </a:ln>
            <a:effectLst>
              <a:outerShdw dist="35921" dir="2700000" algn="ctr" rotWithShape="0">
                <a:srgbClr val="808080"/>
              </a:outerShdw>
            </a:effectLst>
          </p:spPr>
          <p:txBody>
            <a:bodyPr wrap="none" anchor="ctr"/>
            <a:lstStyle/>
            <a:p>
              <a:pPr>
                <a:defRPr/>
              </a:pPr>
              <a:endParaRPr lang="es-SV">
                <a:latin typeface="Arial" charset="0"/>
              </a:endParaRPr>
            </a:p>
          </p:txBody>
        </p:sp>
        <p:sp>
          <p:nvSpPr>
            <p:cNvPr id="156713" name="Arc 41"/>
            <p:cNvSpPr>
              <a:spLocks/>
            </p:cNvSpPr>
            <p:nvPr/>
          </p:nvSpPr>
          <p:spPr bwMode="auto">
            <a:xfrm rot="10252913" flipH="1">
              <a:off x="4686" y="3006"/>
              <a:ext cx="396" cy="90"/>
            </a:xfrm>
            <a:custGeom>
              <a:avLst/>
              <a:gdLst>
                <a:gd name="G0" fmla="+- 0 0 0"/>
                <a:gd name="G1" fmla="+- 21594 0 0"/>
                <a:gd name="G2" fmla="+- 21600 0 0"/>
                <a:gd name="T0" fmla="*/ 509 w 17969"/>
                <a:gd name="T1" fmla="*/ 0 h 21594"/>
                <a:gd name="T2" fmla="*/ 17969 w 17969"/>
                <a:gd name="T3" fmla="*/ 9608 h 21594"/>
                <a:gd name="T4" fmla="*/ 0 w 17969"/>
                <a:gd name="T5" fmla="*/ 21594 h 21594"/>
              </a:gdLst>
              <a:ahLst/>
              <a:cxnLst>
                <a:cxn ang="0">
                  <a:pos x="T0" y="T1"/>
                </a:cxn>
                <a:cxn ang="0">
                  <a:pos x="T2" y="T3"/>
                </a:cxn>
                <a:cxn ang="0">
                  <a:pos x="T4" y="T5"/>
                </a:cxn>
              </a:cxnLst>
              <a:rect l="0" t="0" r="r" b="b"/>
              <a:pathLst>
                <a:path w="17969" h="21594" fill="none" extrusionOk="0">
                  <a:moveTo>
                    <a:pt x="509" y="-1"/>
                  </a:moveTo>
                  <a:cubicBezTo>
                    <a:pt x="7547" y="165"/>
                    <a:pt x="14062" y="3751"/>
                    <a:pt x="17969" y="9607"/>
                  </a:cubicBezTo>
                </a:path>
                <a:path w="17969" h="21594" stroke="0" extrusionOk="0">
                  <a:moveTo>
                    <a:pt x="509" y="-1"/>
                  </a:moveTo>
                  <a:cubicBezTo>
                    <a:pt x="7547" y="165"/>
                    <a:pt x="14062" y="3751"/>
                    <a:pt x="17969" y="9607"/>
                  </a:cubicBezTo>
                  <a:lnTo>
                    <a:pt x="0" y="21594"/>
                  </a:lnTo>
                  <a:close/>
                </a:path>
              </a:pathLst>
            </a:custGeom>
            <a:noFill/>
            <a:ln w="31750">
              <a:solidFill>
                <a:srgbClr val="3399FF"/>
              </a:solidFill>
              <a:round/>
              <a:headEnd/>
              <a:tailEnd type="triangle" w="med" len="med"/>
            </a:ln>
            <a:effectLst>
              <a:outerShdw dist="35921" dir="2700000" algn="ctr" rotWithShape="0">
                <a:srgbClr val="808080"/>
              </a:outerShdw>
            </a:effectLst>
          </p:spPr>
          <p:txBody>
            <a:bodyPr wrap="none" anchor="ctr"/>
            <a:lstStyle/>
            <a:p>
              <a:pPr>
                <a:defRPr/>
              </a:pPr>
              <a:endParaRPr lang="es-SV">
                <a:latin typeface="Arial" charset="0"/>
              </a:endParaRPr>
            </a:p>
          </p:txBody>
        </p:sp>
        <p:sp>
          <p:nvSpPr>
            <p:cNvPr id="156714" name="Arc 42"/>
            <p:cNvSpPr>
              <a:spLocks/>
            </p:cNvSpPr>
            <p:nvPr/>
          </p:nvSpPr>
          <p:spPr bwMode="auto">
            <a:xfrm rot="9667083" flipV="1">
              <a:off x="4607" y="2928"/>
              <a:ext cx="165" cy="57"/>
            </a:xfrm>
            <a:custGeom>
              <a:avLst/>
              <a:gdLst>
                <a:gd name="G0" fmla="+- 0 0 0"/>
                <a:gd name="G1" fmla="+- 21594 0 0"/>
                <a:gd name="G2" fmla="+- 21600 0 0"/>
                <a:gd name="T0" fmla="*/ 509 w 17969"/>
                <a:gd name="T1" fmla="*/ 0 h 21594"/>
                <a:gd name="T2" fmla="*/ 17969 w 17969"/>
                <a:gd name="T3" fmla="*/ 9608 h 21594"/>
                <a:gd name="T4" fmla="*/ 0 w 17969"/>
                <a:gd name="T5" fmla="*/ 21594 h 21594"/>
              </a:gdLst>
              <a:ahLst/>
              <a:cxnLst>
                <a:cxn ang="0">
                  <a:pos x="T0" y="T1"/>
                </a:cxn>
                <a:cxn ang="0">
                  <a:pos x="T2" y="T3"/>
                </a:cxn>
                <a:cxn ang="0">
                  <a:pos x="T4" y="T5"/>
                </a:cxn>
              </a:cxnLst>
              <a:rect l="0" t="0" r="r" b="b"/>
              <a:pathLst>
                <a:path w="17969" h="21594" fill="none" extrusionOk="0">
                  <a:moveTo>
                    <a:pt x="509" y="-1"/>
                  </a:moveTo>
                  <a:cubicBezTo>
                    <a:pt x="7547" y="165"/>
                    <a:pt x="14062" y="3751"/>
                    <a:pt x="17969" y="9607"/>
                  </a:cubicBezTo>
                </a:path>
                <a:path w="17969" h="21594" stroke="0" extrusionOk="0">
                  <a:moveTo>
                    <a:pt x="509" y="-1"/>
                  </a:moveTo>
                  <a:cubicBezTo>
                    <a:pt x="7547" y="165"/>
                    <a:pt x="14062" y="3751"/>
                    <a:pt x="17969" y="9607"/>
                  </a:cubicBezTo>
                  <a:lnTo>
                    <a:pt x="0" y="21594"/>
                  </a:lnTo>
                  <a:close/>
                </a:path>
              </a:pathLst>
            </a:custGeom>
            <a:noFill/>
            <a:ln w="31750">
              <a:solidFill>
                <a:srgbClr val="3399FF"/>
              </a:solidFill>
              <a:round/>
              <a:headEnd/>
              <a:tailEnd type="triangle" w="med" len="med"/>
            </a:ln>
            <a:effectLst>
              <a:outerShdw dist="35921" dir="2700000" algn="ctr" rotWithShape="0">
                <a:srgbClr val="808080"/>
              </a:outerShdw>
            </a:effectLst>
          </p:spPr>
          <p:txBody>
            <a:bodyPr wrap="none" anchor="ctr"/>
            <a:lstStyle/>
            <a:p>
              <a:pPr>
                <a:defRPr/>
              </a:pPr>
              <a:endParaRPr lang="es-SV">
                <a:latin typeface="Arial" charset="0"/>
              </a:endParaRPr>
            </a:p>
          </p:txBody>
        </p:sp>
        <p:sp>
          <p:nvSpPr>
            <p:cNvPr id="156715" name="Arc 43"/>
            <p:cNvSpPr>
              <a:spLocks/>
            </p:cNvSpPr>
            <p:nvPr/>
          </p:nvSpPr>
          <p:spPr bwMode="auto">
            <a:xfrm rot="15833229" flipH="1">
              <a:off x="4647" y="3138"/>
              <a:ext cx="142" cy="96"/>
            </a:xfrm>
            <a:custGeom>
              <a:avLst/>
              <a:gdLst>
                <a:gd name="G0" fmla="+- 0 0 0"/>
                <a:gd name="G1" fmla="+- 21554 0 0"/>
                <a:gd name="G2" fmla="+- 21600 0 0"/>
                <a:gd name="T0" fmla="*/ 1414 w 12413"/>
                <a:gd name="T1" fmla="*/ 0 h 21554"/>
                <a:gd name="T2" fmla="*/ 12413 w 12413"/>
                <a:gd name="T3" fmla="*/ 3877 h 21554"/>
                <a:gd name="T4" fmla="*/ 0 w 12413"/>
                <a:gd name="T5" fmla="*/ 21554 h 21554"/>
              </a:gdLst>
              <a:ahLst/>
              <a:cxnLst>
                <a:cxn ang="0">
                  <a:pos x="T0" y="T1"/>
                </a:cxn>
                <a:cxn ang="0">
                  <a:pos x="T2" y="T3"/>
                </a:cxn>
                <a:cxn ang="0">
                  <a:pos x="T4" y="T5"/>
                </a:cxn>
              </a:cxnLst>
              <a:rect l="0" t="0" r="r" b="b"/>
              <a:pathLst>
                <a:path w="12413" h="21554" fill="none" extrusionOk="0">
                  <a:moveTo>
                    <a:pt x="1413" y="0"/>
                  </a:moveTo>
                  <a:cubicBezTo>
                    <a:pt x="5366" y="259"/>
                    <a:pt x="9171" y="1600"/>
                    <a:pt x="12413" y="3876"/>
                  </a:cubicBezTo>
                </a:path>
                <a:path w="12413" h="21554" stroke="0" extrusionOk="0">
                  <a:moveTo>
                    <a:pt x="1413" y="0"/>
                  </a:moveTo>
                  <a:cubicBezTo>
                    <a:pt x="5366" y="259"/>
                    <a:pt x="9171" y="1600"/>
                    <a:pt x="12413" y="3876"/>
                  </a:cubicBezTo>
                  <a:lnTo>
                    <a:pt x="0" y="21554"/>
                  </a:lnTo>
                  <a:close/>
                </a:path>
              </a:pathLst>
            </a:custGeom>
            <a:noFill/>
            <a:ln w="31750">
              <a:solidFill>
                <a:srgbClr val="3399FF"/>
              </a:solidFill>
              <a:round/>
              <a:headEnd/>
              <a:tailEnd type="triangle" w="med" len="med"/>
            </a:ln>
            <a:effectLst>
              <a:outerShdw dist="35921" dir="2700000" algn="ctr" rotWithShape="0">
                <a:srgbClr val="808080"/>
              </a:outerShdw>
            </a:effectLst>
          </p:spPr>
          <p:txBody>
            <a:bodyPr wrap="none" anchor="ctr"/>
            <a:lstStyle/>
            <a:p>
              <a:pPr>
                <a:defRPr/>
              </a:pPr>
              <a:endParaRPr lang="es-SV">
                <a:latin typeface="Arial" charset="0"/>
              </a:endParaRPr>
            </a:p>
          </p:txBody>
        </p:sp>
      </p:grpSp>
      <p:sp>
        <p:nvSpPr>
          <p:cNvPr id="16402" name="2 Marcador de contenido"/>
          <p:cNvSpPr>
            <a:spLocks/>
          </p:cNvSpPr>
          <p:nvPr/>
        </p:nvSpPr>
        <p:spPr bwMode="auto">
          <a:xfrm>
            <a:off x="-36513" y="296863"/>
            <a:ext cx="9144001" cy="755650"/>
          </a:xfrm>
          <a:prstGeom prst="rect">
            <a:avLst/>
          </a:prstGeom>
          <a:noFill/>
          <a:ln w="9525">
            <a:noFill/>
            <a:miter lim="800000"/>
            <a:headEnd/>
            <a:tailEnd/>
          </a:ln>
        </p:spPr>
        <p:txBody>
          <a:bodyPr/>
          <a:lstStyle/>
          <a:p>
            <a:pPr marL="88900">
              <a:lnSpc>
                <a:spcPct val="90000"/>
              </a:lnSpc>
              <a:defRPr/>
            </a:pPr>
            <a:r>
              <a:rPr lang="es-SV" sz="2800" b="1">
                <a:solidFill>
                  <a:srgbClr val="BF5A00"/>
                </a:solidFill>
                <a:effectLst>
                  <a:outerShdw blurRad="38100" dist="38100" dir="2700000" algn="tl">
                    <a:srgbClr val="C0C0C0"/>
                  </a:outerShdw>
                </a:effectLst>
                <a:latin typeface="Book Antiqua" pitchFamily="18" charset="0"/>
              </a:rPr>
              <a:t>Patrones históricos de migraciones </a:t>
            </a:r>
            <a:br>
              <a:rPr lang="es-SV" sz="2800" b="1">
                <a:solidFill>
                  <a:srgbClr val="BF5A00"/>
                </a:solidFill>
                <a:effectLst>
                  <a:outerShdw blurRad="38100" dist="38100" dir="2700000" algn="tl">
                    <a:srgbClr val="C0C0C0"/>
                  </a:outerShdw>
                </a:effectLst>
                <a:latin typeface="Book Antiqua" pitchFamily="18" charset="0"/>
              </a:rPr>
            </a:br>
            <a:r>
              <a:rPr lang="es-SV" sz="2800" b="1">
                <a:solidFill>
                  <a:srgbClr val="BF5A00"/>
                </a:solidFill>
                <a:effectLst>
                  <a:outerShdw blurRad="38100" dist="38100" dir="2700000" algn="tl">
                    <a:srgbClr val="C0C0C0"/>
                  </a:outerShdw>
                </a:effectLst>
                <a:latin typeface="Book Antiqua" pitchFamily="18" charset="0"/>
              </a:rPr>
              <a:t>en Centroamérica</a:t>
            </a:r>
            <a:r>
              <a:rPr lang="es-SV" sz="800" b="1">
                <a:solidFill>
                  <a:srgbClr val="BF5A00"/>
                </a:solidFill>
                <a:effectLst>
                  <a:outerShdw blurRad="38100" dist="38100" dir="2700000" algn="tl">
                    <a:srgbClr val="C0C0C0"/>
                  </a:outerShdw>
                </a:effectLst>
                <a:latin typeface="Book Antiqua" pitchFamily="18" charset="0"/>
              </a:rPr>
              <a:t/>
            </a:r>
            <a:br>
              <a:rPr lang="es-SV" sz="800" b="1">
                <a:solidFill>
                  <a:srgbClr val="BF5A00"/>
                </a:solidFill>
                <a:effectLst>
                  <a:outerShdw blurRad="38100" dist="38100" dir="2700000" algn="tl">
                    <a:srgbClr val="C0C0C0"/>
                  </a:outerShdw>
                </a:effectLst>
                <a:latin typeface="Book Antiqua" pitchFamily="18" charset="0"/>
              </a:rPr>
            </a:br>
            <a:endParaRPr lang="es-SV" sz="800" b="1">
              <a:solidFill>
                <a:srgbClr val="BF5A00"/>
              </a:solidFill>
              <a:effectLst>
                <a:outerShdw blurRad="38100" dist="38100" dir="2700000" algn="tl">
                  <a:srgbClr val="C0C0C0"/>
                </a:outerShdw>
              </a:effectLst>
              <a:latin typeface="Book Antiqua" pitchFamily="18" charset="0"/>
            </a:endParaRPr>
          </a:p>
        </p:txBody>
      </p:sp>
      <p:sp>
        <p:nvSpPr>
          <p:cNvPr id="6148" name="Text Box 53"/>
          <p:cNvSpPr txBox="1">
            <a:spLocks noChangeArrowheads="1"/>
          </p:cNvSpPr>
          <p:nvPr/>
        </p:nvSpPr>
        <p:spPr bwMode="auto">
          <a:xfrm>
            <a:off x="179388" y="1557338"/>
            <a:ext cx="3022600"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58775" indent="-3587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20000"/>
              </a:spcBef>
              <a:spcAft>
                <a:spcPct val="50000"/>
              </a:spcAft>
              <a:buFont typeface="Wingdings" panose="05000000000000000000" pitchFamily="2" charset="2"/>
              <a:buChar char="Ø"/>
            </a:pPr>
            <a:r>
              <a:rPr lang="es-MX" altLang="es-US" b="1">
                <a:solidFill>
                  <a:srgbClr val="004C6F"/>
                </a:solidFill>
                <a:cs typeface="Arial" panose="020B0604020202020204" pitchFamily="34" charset="0"/>
              </a:rPr>
              <a:t>Atracción de mano de empleo hacia territorios de agro-exportación (café, banano, algodón, etc.)</a:t>
            </a:r>
          </a:p>
          <a:p>
            <a:pPr algn="l" eaLnBrk="1" hangingPunct="1">
              <a:spcBef>
                <a:spcPct val="20000"/>
              </a:spcBef>
              <a:spcAft>
                <a:spcPct val="50000"/>
              </a:spcAft>
              <a:buFont typeface="Wingdings" panose="05000000000000000000" pitchFamily="2" charset="2"/>
              <a:buChar char="Ø"/>
            </a:pPr>
            <a:r>
              <a:rPr lang="es-MX" altLang="es-US" b="1">
                <a:solidFill>
                  <a:srgbClr val="004C6F"/>
                </a:solidFill>
                <a:cs typeface="Arial" panose="020B0604020202020204" pitchFamily="34" charset="0"/>
              </a:rPr>
              <a:t>Flujos migratorios al interior de los países y entre países</a:t>
            </a:r>
          </a:p>
          <a:p>
            <a:pPr algn="l" eaLnBrk="1" hangingPunct="1">
              <a:spcBef>
                <a:spcPct val="20000"/>
              </a:spcBef>
              <a:spcAft>
                <a:spcPct val="50000"/>
              </a:spcAft>
              <a:buFont typeface="Wingdings" panose="05000000000000000000" pitchFamily="2" charset="2"/>
              <a:buChar char="Ø"/>
            </a:pPr>
            <a:r>
              <a:rPr lang="es-MX" altLang="es-US" b="1">
                <a:solidFill>
                  <a:srgbClr val="004C6F"/>
                </a:solidFill>
                <a:cs typeface="Arial" panose="020B0604020202020204" pitchFamily="34" charset="0"/>
              </a:rPr>
              <a:t>Expulsión y exclusión: Procesos de colonización y frentes de frontera agrícola en el atlántico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77800" y="3824288"/>
            <a:ext cx="8823325"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s-SV" altLang="es-US" sz="5400" b="1">
                <a:solidFill>
                  <a:srgbClr val="004C6F"/>
                </a:solidFill>
                <a:latin typeface="Times New Roman" panose="02020603050405020304" pitchFamily="18" charset="0"/>
              </a:rPr>
              <a:t>www.prisma.org.sv</a:t>
            </a:r>
            <a:endParaRPr lang="en-US" altLang="es-US" sz="5400" b="1">
              <a:solidFill>
                <a:srgbClr val="004C6F"/>
              </a:solidFill>
              <a:latin typeface="Times New Roman" panose="02020603050405020304" pitchFamily="18" charset="0"/>
            </a:endParaRPr>
          </a:p>
        </p:txBody>
      </p:sp>
      <p:grpSp>
        <p:nvGrpSpPr>
          <p:cNvPr id="22531" name="Group 4"/>
          <p:cNvGrpSpPr>
            <a:grpSpLocks noChangeAspect="1"/>
          </p:cNvGrpSpPr>
          <p:nvPr/>
        </p:nvGrpSpPr>
        <p:grpSpPr bwMode="auto">
          <a:xfrm>
            <a:off x="4030663" y="2449513"/>
            <a:ext cx="1081087" cy="942975"/>
            <a:chOff x="2250" y="1649"/>
            <a:chExt cx="565" cy="547"/>
          </a:xfrm>
        </p:grpSpPr>
        <p:sp>
          <p:nvSpPr>
            <p:cNvPr id="22532" name="Freeform 5"/>
            <p:cNvSpPr>
              <a:spLocks noChangeAspect="1"/>
            </p:cNvSpPr>
            <p:nvPr/>
          </p:nvSpPr>
          <p:spPr bwMode="auto">
            <a:xfrm>
              <a:off x="2395" y="1778"/>
              <a:ext cx="267" cy="270"/>
            </a:xfrm>
            <a:custGeom>
              <a:avLst/>
              <a:gdLst>
                <a:gd name="T0" fmla="*/ 258 w 267"/>
                <a:gd name="T1" fmla="*/ 223 h 270"/>
                <a:gd name="T2" fmla="*/ 262 w 267"/>
                <a:gd name="T3" fmla="*/ 171 h 270"/>
                <a:gd name="T4" fmla="*/ 267 w 267"/>
                <a:gd name="T5" fmla="*/ 128 h 270"/>
                <a:gd name="T6" fmla="*/ 265 w 267"/>
                <a:gd name="T7" fmla="*/ 98 h 270"/>
                <a:gd name="T8" fmla="*/ 258 w 267"/>
                <a:gd name="T9" fmla="*/ 75 h 270"/>
                <a:gd name="T10" fmla="*/ 251 w 267"/>
                <a:gd name="T11" fmla="*/ 65 h 270"/>
                <a:gd name="T12" fmla="*/ 227 w 267"/>
                <a:gd name="T13" fmla="*/ 48 h 270"/>
                <a:gd name="T14" fmla="*/ 186 w 267"/>
                <a:gd name="T15" fmla="*/ 22 h 270"/>
                <a:gd name="T16" fmla="*/ 136 w 267"/>
                <a:gd name="T17" fmla="*/ 0 h 270"/>
                <a:gd name="T18" fmla="*/ 50 w 267"/>
                <a:gd name="T19" fmla="*/ 30 h 270"/>
                <a:gd name="T20" fmla="*/ 3 w 267"/>
                <a:gd name="T21" fmla="*/ 69 h 270"/>
                <a:gd name="T22" fmla="*/ 2 w 267"/>
                <a:gd name="T23" fmla="*/ 115 h 270"/>
                <a:gd name="T24" fmla="*/ 10 w 267"/>
                <a:gd name="T25" fmla="*/ 163 h 270"/>
                <a:gd name="T26" fmla="*/ 16 w 267"/>
                <a:gd name="T27" fmla="*/ 195 h 270"/>
                <a:gd name="T28" fmla="*/ 25 w 267"/>
                <a:gd name="T29" fmla="*/ 218 h 270"/>
                <a:gd name="T30" fmla="*/ 79 w 267"/>
                <a:gd name="T31" fmla="*/ 241 h 270"/>
                <a:gd name="T32" fmla="*/ 154 w 267"/>
                <a:gd name="T33" fmla="*/ 240 h 270"/>
                <a:gd name="T34" fmla="*/ 181 w 267"/>
                <a:gd name="T35" fmla="*/ 223 h 270"/>
                <a:gd name="T36" fmla="*/ 187 w 267"/>
                <a:gd name="T37" fmla="*/ 199 h 270"/>
                <a:gd name="T38" fmla="*/ 189 w 267"/>
                <a:gd name="T39" fmla="*/ 178 h 270"/>
                <a:gd name="T40" fmla="*/ 195 w 267"/>
                <a:gd name="T41" fmla="*/ 160 h 270"/>
                <a:gd name="T42" fmla="*/ 196 w 267"/>
                <a:gd name="T43" fmla="*/ 132 h 270"/>
                <a:gd name="T44" fmla="*/ 191 w 267"/>
                <a:gd name="T45" fmla="*/ 102 h 270"/>
                <a:gd name="T46" fmla="*/ 183 w 267"/>
                <a:gd name="T47" fmla="*/ 92 h 270"/>
                <a:gd name="T48" fmla="*/ 160 w 267"/>
                <a:gd name="T49" fmla="*/ 84 h 270"/>
                <a:gd name="T50" fmla="*/ 141 w 267"/>
                <a:gd name="T51" fmla="*/ 80 h 270"/>
                <a:gd name="T52" fmla="*/ 107 w 267"/>
                <a:gd name="T53" fmla="*/ 81 h 270"/>
                <a:gd name="T54" fmla="*/ 86 w 267"/>
                <a:gd name="T55" fmla="*/ 89 h 270"/>
                <a:gd name="T56" fmla="*/ 110 w 267"/>
                <a:gd name="T57" fmla="*/ 162 h 270"/>
                <a:gd name="T58" fmla="*/ 128 w 267"/>
                <a:gd name="T59" fmla="*/ 145 h 270"/>
                <a:gd name="T60" fmla="*/ 150 w 267"/>
                <a:gd name="T61" fmla="*/ 124 h 270"/>
                <a:gd name="T62" fmla="*/ 154 w 267"/>
                <a:gd name="T63" fmla="*/ 150 h 270"/>
                <a:gd name="T64" fmla="*/ 142 w 267"/>
                <a:gd name="T65" fmla="*/ 176 h 270"/>
                <a:gd name="T66" fmla="*/ 122 w 267"/>
                <a:gd name="T67" fmla="*/ 191 h 270"/>
                <a:gd name="T68" fmla="*/ 100 w 267"/>
                <a:gd name="T69" fmla="*/ 192 h 270"/>
                <a:gd name="T70" fmla="*/ 79 w 267"/>
                <a:gd name="T71" fmla="*/ 186 h 270"/>
                <a:gd name="T72" fmla="*/ 58 w 267"/>
                <a:gd name="T73" fmla="*/ 170 h 270"/>
                <a:gd name="T74" fmla="*/ 50 w 267"/>
                <a:gd name="T75" fmla="*/ 139 h 270"/>
                <a:gd name="T76" fmla="*/ 49 w 267"/>
                <a:gd name="T77" fmla="*/ 113 h 270"/>
                <a:gd name="T78" fmla="*/ 56 w 267"/>
                <a:gd name="T79" fmla="*/ 92 h 270"/>
                <a:gd name="T80" fmla="*/ 68 w 267"/>
                <a:gd name="T81" fmla="*/ 87 h 270"/>
                <a:gd name="T82" fmla="*/ 83 w 267"/>
                <a:gd name="T83" fmla="*/ 72 h 270"/>
                <a:gd name="T84" fmla="*/ 110 w 267"/>
                <a:gd name="T85" fmla="*/ 58 h 270"/>
                <a:gd name="T86" fmla="*/ 145 w 267"/>
                <a:gd name="T87" fmla="*/ 54 h 270"/>
                <a:gd name="T88" fmla="*/ 176 w 267"/>
                <a:gd name="T89" fmla="*/ 69 h 270"/>
                <a:gd name="T90" fmla="*/ 202 w 267"/>
                <a:gd name="T91" fmla="*/ 82 h 270"/>
                <a:gd name="T92" fmla="*/ 223 w 267"/>
                <a:gd name="T93" fmla="*/ 100 h 270"/>
                <a:gd name="T94" fmla="*/ 226 w 267"/>
                <a:gd name="T95" fmla="*/ 115 h 270"/>
                <a:gd name="T96" fmla="*/ 225 w 267"/>
                <a:gd name="T97" fmla="*/ 123 h 270"/>
                <a:gd name="T98" fmla="*/ 226 w 267"/>
                <a:gd name="T99" fmla="*/ 132 h 270"/>
                <a:gd name="T100" fmla="*/ 195 w 267"/>
                <a:gd name="T101" fmla="*/ 227 h 270"/>
                <a:gd name="T102" fmla="*/ 201 w 267"/>
                <a:gd name="T103" fmla="*/ 269 h 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7"/>
                <a:gd name="T157" fmla="*/ 0 h 270"/>
                <a:gd name="T158" fmla="*/ 267 w 267"/>
                <a:gd name="T159" fmla="*/ 270 h 2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7" h="270">
                  <a:moveTo>
                    <a:pt x="202" y="270"/>
                  </a:moveTo>
                  <a:lnTo>
                    <a:pt x="252" y="248"/>
                  </a:lnTo>
                  <a:lnTo>
                    <a:pt x="255" y="236"/>
                  </a:lnTo>
                  <a:lnTo>
                    <a:pt x="258" y="223"/>
                  </a:lnTo>
                  <a:lnTo>
                    <a:pt x="259" y="210"/>
                  </a:lnTo>
                  <a:lnTo>
                    <a:pt x="260" y="197"/>
                  </a:lnTo>
                  <a:lnTo>
                    <a:pt x="261" y="184"/>
                  </a:lnTo>
                  <a:lnTo>
                    <a:pt x="262" y="171"/>
                  </a:lnTo>
                  <a:lnTo>
                    <a:pt x="265" y="158"/>
                  </a:lnTo>
                  <a:lnTo>
                    <a:pt x="267" y="145"/>
                  </a:lnTo>
                  <a:lnTo>
                    <a:pt x="267" y="137"/>
                  </a:lnTo>
                  <a:lnTo>
                    <a:pt x="267" y="128"/>
                  </a:lnTo>
                  <a:lnTo>
                    <a:pt x="267" y="120"/>
                  </a:lnTo>
                  <a:lnTo>
                    <a:pt x="267" y="112"/>
                  </a:lnTo>
                  <a:lnTo>
                    <a:pt x="266" y="105"/>
                  </a:lnTo>
                  <a:lnTo>
                    <a:pt x="265" y="98"/>
                  </a:lnTo>
                  <a:lnTo>
                    <a:pt x="263" y="91"/>
                  </a:lnTo>
                  <a:lnTo>
                    <a:pt x="262" y="84"/>
                  </a:lnTo>
                  <a:lnTo>
                    <a:pt x="260" y="79"/>
                  </a:lnTo>
                  <a:lnTo>
                    <a:pt x="258" y="75"/>
                  </a:lnTo>
                  <a:lnTo>
                    <a:pt x="256" y="72"/>
                  </a:lnTo>
                  <a:lnTo>
                    <a:pt x="255" y="68"/>
                  </a:lnTo>
                  <a:lnTo>
                    <a:pt x="253" y="66"/>
                  </a:lnTo>
                  <a:lnTo>
                    <a:pt x="251" y="65"/>
                  </a:lnTo>
                  <a:lnTo>
                    <a:pt x="247" y="61"/>
                  </a:lnTo>
                  <a:lnTo>
                    <a:pt x="245" y="58"/>
                  </a:lnTo>
                  <a:lnTo>
                    <a:pt x="235" y="53"/>
                  </a:lnTo>
                  <a:lnTo>
                    <a:pt x="227" y="48"/>
                  </a:lnTo>
                  <a:lnTo>
                    <a:pt x="219" y="43"/>
                  </a:lnTo>
                  <a:lnTo>
                    <a:pt x="211" y="37"/>
                  </a:lnTo>
                  <a:lnTo>
                    <a:pt x="199" y="29"/>
                  </a:lnTo>
                  <a:lnTo>
                    <a:pt x="186" y="22"/>
                  </a:lnTo>
                  <a:lnTo>
                    <a:pt x="174" y="15"/>
                  </a:lnTo>
                  <a:lnTo>
                    <a:pt x="162" y="8"/>
                  </a:lnTo>
                  <a:lnTo>
                    <a:pt x="149" y="3"/>
                  </a:lnTo>
                  <a:lnTo>
                    <a:pt x="136" y="0"/>
                  </a:lnTo>
                  <a:lnTo>
                    <a:pt x="123" y="0"/>
                  </a:lnTo>
                  <a:lnTo>
                    <a:pt x="110" y="1"/>
                  </a:lnTo>
                  <a:lnTo>
                    <a:pt x="60" y="28"/>
                  </a:lnTo>
                  <a:lnTo>
                    <a:pt x="50" y="30"/>
                  </a:lnTo>
                  <a:lnTo>
                    <a:pt x="21" y="55"/>
                  </a:lnTo>
                  <a:lnTo>
                    <a:pt x="14" y="59"/>
                  </a:lnTo>
                  <a:lnTo>
                    <a:pt x="8" y="62"/>
                  </a:lnTo>
                  <a:lnTo>
                    <a:pt x="3" y="69"/>
                  </a:lnTo>
                  <a:lnTo>
                    <a:pt x="1" y="78"/>
                  </a:lnTo>
                  <a:lnTo>
                    <a:pt x="0" y="91"/>
                  </a:lnTo>
                  <a:lnTo>
                    <a:pt x="1" y="102"/>
                  </a:lnTo>
                  <a:lnTo>
                    <a:pt x="2" y="115"/>
                  </a:lnTo>
                  <a:lnTo>
                    <a:pt x="5" y="127"/>
                  </a:lnTo>
                  <a:lnTo>
                    <a:pt x="7" y="139"/>
                  </a:lnTo>
                  <a:lnTo>
                    <a:pt x="9" y="151"/>
                  </a:lnTo>
                  <a:lnTo>
                    <a:pt x="10" y="163"/>
                  </a:lnTo>
                  <a:lnTo>
                    <a:pt x="12" y="173"/>
                  </a:lnTo>
                  <a:lnTo>
                    <a:pt x="13" y="180"/>
                  </a:lnTo>
                  <a:lnTo>
                    <a:pt x="14" y="188"/>
                  </a:lnTo>
                  <a:lnTo>
                    <a:pt x="16" y="195"/>
                  </a:lnTo>
                  <a:lnTo>
                    <a:pt x="17" y="201"/>
                  </a:lnTo>
                  <a:lnTo>
                    <a:pt x="20" y="208"/>
                  </a:lnTo>
                  <a:lnTo>
                    <a:pt x="22" y="214"/>
                  </a:lnTo>
                  <a:lnTo>
                    <a:pt x="25" y="218"/>
                  </a:lnTo>
                  <a:lnTo>
                    <a:pt x="28" y="224"/>
                  </a:lnTo>
                  <a:lnTo>
                    <a:pt x="45" y="232"/>
                  </a:lnTo>
                  <a:lnTo>
                    <a:pt x="61" y="238"/>
                  </a:lnTo>
                  <a:lnTo>
                    <a:pt x="79" y="241"/>
                  </a:lnTo>
                  <a:lnTo>
                    <a:pt x="98" y="243"/>
                  </a:lnTo>
                  <a:lnTo>
                    <a:pt x="116" y="243"/>
                  </a:lnTo>
                  <a:lnTo>
                    <a:pt x="135" y="241"/>
                  </a:lnTo>
                  <a:lnTo>
                    <a:pt x="154" y="240"/>
                  </a:lnTo>
                  <a:lnTo>
                    <a:pt x="172" y="237"/>
                  </a:lnTo>
                  <a:lnTo>
                    <a:pt x="176" y="234"/>
                  </a:lnTo>
                  <a:lnTo>
                    <a:pt x="179" y="229"/>
                  </a:lnTo>
                  <a:lnTo>
                    <a:pt x="181" y="223"/>
                  </a:lnTo>
                  <a:lnTo>
                    <a:pt x="182" y="217"/>
                  </a:lnTo>
                  <a:lnTo>
                    <a:pt x="183" y="211"/>
                  </a:lnTo>
                  <a:lnTo>
                    <a:pt x="185" y="205"/>
                  </a:lnTo>
                  <a:lnTo>
                    <a:pt x="187" y="199"/>
                  </a:lnTo>
                  <a:lnTo>
                    <a:pt x="191" y="193"/>
                  </a:lnTo>
                  <a:lnTo>
                    <a:pt x="189" y="189"/>
                  </a:lnTo>
                  <a:lnTo>
                    <a:pt x="189" y="183"/>
                  </a:lnTo>
                  <a:lnTo>
                    <a:pt x="189" y="178"/>
                  </a:lnTo>
                  <a:lnTo>
                    <a:pt x="191" y="173"/>
                  </a:lnTo>
                  <a:lnTo>
                    <a:pt x="192" y="170"/>
                  </a:lnTo>
                  <a:lnTo>
                    <a:pt x="193" y="165"/>
                  </a:lnTo>
                  <a:lnTo>
                    <a:pt x="195" y="160"/>
                  </a:lnTo>
                  <a:lnTo>
                    <a:pt x="198" y="157"/>
                  </a:lnTo>
                  <a:lnTo>
                    <a:pt x="196" y="149"/>
                  </a:lnTo>
                  <a:lnTo>
                    <a:pt x="196" y="140"/>
                  </a:lnTo>
                  <a:lnTo>
                    <a:pt x="196" y="132"/>
                  </a:lnTo>
                  <a:lnTo>
                    <a:pt x="195" y="125"/>
                  </a:lnTo>
                  <a:lnTo>
                    <a:pt x="195" y="117"/>
                  </a:lnTo>
                  <a:lnTo>
                    <a:pt x="193" y="110"/>
                  </a:lnTo>
                  <a:lnTo>
                    <a:pt x="191" y="102"/>
                  </a:lnTo>
                  <a:lnTo>
                    <a:pt x="186" y="97"/>
                  </a:lnTo>
                  <a:lnTo>
                    <a:pt x="185" y="94"/>
                  </a:lnTo>
                  <a:lnTo>
                    <a:pt x="183" y="93"/>
                  </a:lnTo>
                  <a:lnTo>
                    <a:pt x="183" y="92"/>
                  </a:lnTo>
                  <a:lnTo>
                    <a:pt x="182" y="89"/>
                  </a:lnTo>
                  <a:lnTo>
                    <a:pt x="163" y="84"/>
                  </a:lnTo>
                  <a:lnTo>
                    <a:pt x="161" y="84"/>
                  </a:lnTo>
                  <a:lnTo>
                    <a:pt x="160" y="84"/>
                  </a:lnTo>
                  <a:lnTo>
                    <a:pt x="158" y="84"/>
                  </a:lnTo>
                  <a:lnTo>
                    <a:pt x="155" y="84"/>
                  </a:lnTo>
                  <a:lnTo>
                    <a:pt x="148" y="81"/>
                  </a:lnTo>
                  <a:lnTo>
                    <a:pt x="141" y="80"/>
                  </a:lnTo>
                  <a:lnTo>
                    <a:pt x="133" y="79"/>
                  </a:lnTo>
                  <a:lnTo>
                    <a:pt x="125" y="79"/>
                  </a:lnTo>
                  <a:lnTo>
                    <a:pt x="115" y="80"/>
                  </a:lnTo>
                  <a:lnTo>
                    <a:pt x="107" y="81"/>
                  </a:lnTo>
                  <a:lnTo>
                    <a:pt x="99" y="84"/>
                  </a:lnTo>
                  <a:lnTo>
                    <a:pt x="92" y="87"/>
                  </a:lnTo>
                  <a:lnTo>
                    <a:pt x="88" y="88"/>
                  </a:lnTo>
                  <a:lnTo>
                    <a:pt x="86" y="89"/>
                  </a:lnTo>
                  <a:lnTo>
                    <a:pt x="83" y="92"/>
                  </a:lnTo>
                  <a:lnTo>
                    <a:pt x="81" y="93"/>
                  </a:lnTo>
                  <a:lnTo>
                    <a:pt x="86" y="153"/>
                  </a:lnTo>
                  <a:lnTo>
                    <a:pt x="110" y="162"/>
                  </a:lnTo>
                  <a:lnTo>
                    <a:pt x="115" y="160"/>
                  </a:lnTo>
                  <a:lnTo>
                    <a:pt x="120" y="157"/>
                  </a:lnTo>
                  <a:lnTo>
                    <a:pt x="125" y="151"/>
                  </a:lnTo>
                  <a:lnTo>
                    <a:pt x="128" y="145"/>
                  </a:lnTo>
                  <a:lnTo>
                    <a:pt x="133" y="125"/>
                  </a:lnTo>
                  <a:lnTo>
                    <a:pt x="139" y="124"/>
                  </a:lnTo>
                  <a:lnTo>
                    <a:pt x="145" y="123"/>
                  </a:lnTo>
                  <a:lnTo>
                    <a:pt x="150" y="124"/>
                  </a:lnTo>
                  <a:lnTo>
                    <a:pt x="155" y="125"/>
                  </a:lnTo>
                  <a:lnTo>
                    <a:pt x="159" y="133"/>
                  </a:lnTo>
                  <a:lnTo>
                    <a:pt x="156" y="141"/>
                  </a:lnTo>
                  <a:lnTo>
                    <a:pt x="154" y="150"/>
                  </a:lnTo>
                  <a:lnTo>
                    <a:pt x="153" y="159"/>
                  </a:lnTo>
                  <a:lnTo>
                    <a:pt x="149" y="165"/>
                  </a:lnTo>
                  <a:lnTo>
                    <a:pt x="146" y="171"/>
                  </a:lnTo>
                  <a:lnTo>
                    <a:pt x="142" y="176"/>
                  </a:lnTo>
                  <a:lnTo>
                    <a:pt x="138" y="180"/>
                  </a:lnTo>
                  <a:lnTo>
                    <a:pt x="133" y="184"/>
                  </a:lnTo>
                  <a:lnTo>
                    <a:pt x="128" y="188"/>
                  </a:lnTo>
                  <a:lnTo>
                    <a:pt x="122" y="191"/>
                  </a:lnTo>
                  <a:lnTo>
                    <a:pt x="116" y="193"/>
                  </a:lnTo>
                  <a:lnTo>
                    <a:pt x="110" y="193"/>
                  </a:lnTo>
                  <a:lnTo>
                    <a:pt x="105" y="193"/>
                  </a:lnTo>
                  <a:lnTo>
                    <a:pt x="100" y="192"/>
                  </a:lnTo>
                  <a:lnTo>
                    <a:pt x="94" y="191"/>
                  </a:lnTo>
                  <a:lnTo>
                    <a:pt x="89" y="190"/>
                  </a:lnTo>
                  <a:lnTo>
                    <a:pt x="83" y="188"/>
                  </a:lnTo>
                  <a:lnTo>
                    <a:pt x="79" y="186"/>
                  </a:lnTo>
                  <a:lnTo>
                    <a:pt x="73" y="185"/>
                  </a:lnTo>
                  <a:lnTo>
                    <a:pt x="66" y="182"/>
                  </a:lnTo>
                  <a:lnTo>
                    <a:pt x="61" y="176"/>
                  </a:lnTo>
                  <a:lnTo>
                    <a:pt x="58" y="170"/>
                  </a:lnTo>
                  <a:lnTo>
                    <a:pt x="55" y="163"/>
                  </a:lnTo>
                  <a:lnTo>
                    <a:pt x="53" y="154"/>
                  </a:lnTo>
                  <a:lnTo>
                    <a:pt x="52" y="146"/>
                  </a:lnTo>
                  <a:lnTo>
                    <a:pt x="50" y="139"/>
                  </a:lnTo>
                  <a:lnTo>
                    <a:pt x="48" y="131"/>
                  </a:lnTo>
                  <a:lnTo>
                    <a:pt x="49" y="124"/>
                  </a:lnTo>
                  <a:lnTo>
                    <a:pt x="49" y="119"/>
                  </a:lnTo>
                  <a:lnTo>
                    <a:pt x="49" y="113"/>
                  </a:lnTo>
                  <a:lnTo>
                    <a:pt x="47" y="107"/>
                  </a:lnTo>
                  <a:lnTo>
                    <a:pt x="48" y="101"/>
                  </a:lnTo>
                  <a:lnTo>
                    <a:pt x="52" y="97"/>
                  </a:lnTo>
                  <a:lnTo>
                    <a:pt x="56" y="92"/>
                  </a:lnTo>
                  <a:lnTo>
                    <a:pt x="62" y="89"/>
                  </a:lnTo>
                  <a:lnTo>
                    <a:pt x="65" y="88"/>
                  </a:lnTo>
                  <a:lnTo>
                    <a:pt x="66" y="87"/>
                  </a:lnTo>
                  <a:lnTo>
                    <a:pt x="68" y="87"/>
                  </a:lnTo>
                  <a:lnTo>
                    <a:pt x="72" y="81"/>
                  </a:lnTo>
                  <a:lnTo>
                    <a:pt x="78" y="76"/>
                  </a:lnTo>
                  <a:lnTo>
                    <a:pt x="83" y="72"/>
                  </a:lnTo>
                  <a:lnTo>
                    <a:pt x="89" y="68"/>
                  </a:lnTo>
                  <a:lnTo>
                    <a:pt x="96" y="65"/>
                  </a:lnTo>
                  <a:lnTo>
                    <a:pt x="103" y="61"/>
                  </a:lnTo>
                  <a:lnTo>
                    <a:pt x="110" y="58"/>
                  </a:lnTo>
                  <a:lnTo>
                    <a:pt x="116" y="53"/>
                  </a:lnTo>
                  <a:lnTo>
                    <a:pt x="127" y="50"/>
                  </a:lnTo>
                  <a:lnTo>
                    <a:pt x="135" y="52"/>
                  </a:lnTo>
                  <a:lnTo>
                    <a:pt x="145" y="54"/>
                  </a:lnTo>
                  <a:lnTo>
                    <a:pt x="153" y="58"/>
                  </a:lnTo>
                  <a:lnTo>
                    <a:pt x="160" y="62"/>
                  </a:lnTo>
                  <a:lnTo>
                    <a:pt x="168" y="66"/>
                  </a:lnTo>
                  <a:lnTo>
                    <a:pt x="176" y="69"/>
                  </a:lnTo>
                  <a:lnTo>
                    <a:pt x="185" y="72"/>
                  </a:lnTo>
                  <a:lnTo>
                    <a:pt x="189" y="75"/>
                  </a:lnTo>
                  <a:lnTo>
                    <a:pt x="196" y="80"/>
                  </a:lnTo>
                  <a:lnTo>
                    <a:pt x="202" y="82"/>
                  </a:lnTo>
                  <a:lnTo>
                    <a:pt x="208" y="86"/>
                  </a:lnTo>
                  <a:lnTo>
                    <a:pt x="214" y="91"/>
                  </a:lnTo>
                  <a:lnTo>
                    <a:pt x="219" y="95"/>
                  </a:lnTo>
                  <a:lnTo>
                    <a:pt x="223" y="100"/>
                  </a:lnTo>
                  <a:lnTo>
                    <a:pt x="226" y="107"/>
                  </a:lnTo>
                  <a:lnTo>
                    <a:pt x="226" y="111"/>
                  </a:lnTo>
                  <a:lnTo>
                    <a:pt x="226" y="113"/>
                  </a:lnTo>
                  <a:lnTo>
                    <a:pt x="226" y="115"/>
                  </a:lnTo>
                  <a:lnTo>
                    <a:pt x="227" y="118"/>
                  </a:lnTo>
                  <a:lnTo>
                    <a:pt x="226" y="119"/>
                  </a:lnTo>
                  <a:lnTo>
                    <a:pt x="226" y="121"/>
                  </a:lnTo>
                  <a:lnTo>
                    <a:pt x="225" y="123"/>
                  </a:lnTo>
                  <a:lnTo>
                    <a:pt x="223" y="125"/>
                  </a:lnTo>
                  <a:lnTo>
                    <a:pt x="225" y="128"/>
                  </a:lnTo>
                  <a:lnTo>
                    <a:pt x="225" y="130"/>
                  </a:lnTo>
                  <a:lnTo>
                    <a:pt x="226" y="132"/>
                  </a:lnTo>
                  <a:lnTo>
                    <a:pt x="227" y="134"/>
                  </a:lnTo>
                  <a:lnTo>
                    <a:pt x="222" y="170"/>
                  </a:lnTo>
                  <a:lnTo>
                    <a:pt x="211" y="199"/>
                  </a:lnTo>
                  <a:lnTo>
                    <a:pt x="195" y="227"/>
                  </a:lnTo>
                  <a:lnTo>
                    <a:pt x="185" y="246"/>
                  </a:lnTo>
                  <a:lnTo>
                    <a:pt x="200" y="269"/>
                  </a:lnTo>
                  <a:lnTo>
                    <a:pt x="201" y="269"/>
                  </a:lnTo>
                  <a:lnTo>
                    <a:pt x="202" y="27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33" name="Freeform 6"/>
            <p:cNvSpPr>
              <a:spLocks noChangeAspect="1"/>
            </p:cNvSpPr>
            <p:nvPr/>
          </p:nvSpPr>
          <p:spPr bwMode="auto">
            <a:xfrm>
              <a:off x="2595" y="2021"/>
              <a:ext cx="56" cy="32"/>
            </a:xfrm>
            <a:custGeom>
              <a:avLst/>
              <a:gdLst>
                <a:gd name="T0" fmla="*/ 47 w 56"/>
                <a:gd name="T1" fmla="*/ 4 h 32"/>
                <a:gd name="T2" fmla="*/ 49 w 56"/>
                <a:gd name="T3" fmla="*/ 0 h 32"/>
                <a:gd name="T4" fmla="*/ 0 w 56"/>
                <a:gd name="T5" fmla="*/ 23 h 32"/>
                <a:gd name="T6" fmla="*/ 5 w 56"/>
                <a:gd name="T7" fmla="*/ 32 h 32"/>
                <a:gd name="T8" fmla="*/ 54 w 56"/>
                <a:gd name="T9" fmla="*/ 10 h 32"/>
                <a:gd name="T10" fmla="*/ 56 w 56"/>
                <a:gd name="T11" fmla="*/ 6 h 32"/>
                <a:gd name="T12" fmla="*/ 54 w 56"/>
                <a:gd name="T13" fmla="*/ 10 h 32"/>
                <a:gd name="T14" fmla="*/ 55 w 56"/>
                <a:gd name="T15" fmla="*/ 8 h 32"/>
                <a:gd name="T16" fmla="*/ 56 w 56"/>
                <a:gd name="T17" fmla="*/ 6 h 32"/>
                <a:gd name="T18" fmla="*/ 47 w 56"/>
                <a:gd name="T19" fmla="*/ 4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32"/>
                <a:gd name="T32" fmla="*/ 56 w 56"/>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32">
                  <a:moveTo>
                    <a:pt x="47" y="4"/>
                  </a:moveTo>
                  <a:lnTo>
                    <a:pt x="49" y="0"/>
                  </a:lnTo>
                  <a:lnTo>
                    <a:pt x="0" y="23"/>
                  </a:lnTo>
                  <a:lnTo>
                    <a:pt x="5" y="32"/>
                  </a:lnTo>
                  <a:lnTo>
                    <a:pt x="54" y="10"/>
                  </a:lnTo>
                  <a:lnTo>
                    <a:pt x="56" y="6"/>
                  </a:lnTo>
                  <a:lnTo>
                    <a:pt x="54" y="10"/>
                  </a:lnTo>
                  <a:lnTo>
                    <a:pt x="55" y="8"/>
                  </a:lnTo>
                  <a:lnTo>
                    <a:pt x="56" y="6"/>
                  </a:lnTo>
                  <a:lnTo>
                    <a:pt x="4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34" name="Freeform 7"/>
            <p:cNvSpPr>
              <a:spLocks noChangeAspect="1"/>
            </p:cNvSpPr>
            <p:nvPr/>
          </p:nvSpPr>
          <p:spPr bwMode="auto">
            <a:xfrm>
              <a:off x="2642" y="1922"/>
              <a:ext cx="25" cy="105"/>
            </a:xfrm>
            <a:custGeom>
              <a:avLst/>
              <a:gdLst>
                <a:gd name="T0" fmla="*/ 15 w 25"/>
                <a:gd name="T1" fmla="*/ 1 h 105"/>
                <a:gd name="T2" fmla="*/ 15 w 25"/>
                <a:gd name="T3" fmla="*/ 0 h 105"/>
                <a:gd name="T4" fmla="*/ 13 w 25"/>
                <a:gd name="T5" fmla="*/ 13 h 105"/>
                <a:gd name="T6" fmla="*/ 11 w 25"/>
                <a:gd name="T7" fmla="*/ 26 h 105"/>
                <a:gd name="T8" fmla="*/ 9 w 25"/>
                <a:gd name="T9" fmla="*/ 40 h 105"/>
                <a:gd name="T10" fmla="*/ 8 w 25"/>
                <a:gd name="T11" fmla="*/ 53 h 105"/>
                <a:gd name="T12" fmla="*/ 7 w 25"/>
                <a:gd name="T13" fmla="*/ 66 h 105"/>
                <a:gd name="T14" fmla="*/ 6 w 25"/>
                <a:gd name="T15" fmla="*/ 78 h 105"/>
                <a:gd name="T16" fmla="*/ 4 w 25"/>
                <a:gd name="T17" fmla="*/ 91 h 105"/>
                <a:gd name="T18" fmla="*/ 0 w 25"/>
                <a:gd name="T19" fmla="*/ 103 h 105"/>
                <a:gd name="T20" fmla="*/ 9 w 25"/>
                <a:gd name="T21" fmla="*/ 105 h 105"/>
                <a:gd name="T22" fmla="*/ 13 w 25"/>
                <a:gd name="T23" fmla="*/ 93 h 105"/>
                <a:gd name="T24" fmla="*/ 15 w 25"/>
                <a:gd name="T25" fmla="*/ 80 h 105"/>
                <a:gd name="T26" fmla="*/ 16 w 25"/>
                <a:gd name="T27" fmla="*/ 66 h 105"/>
                <a:gd name="T28" fmla="*/ 18 w 25"/>
                <a:gd name="T29" fmla="*/ 53 h 105"/>
                <a:gd name="T30" fmla="*/ 19 w 25"/>
                <a:gd name="T31" fmla="*/ 40 h 105"/>
                <a:gd name="T32" fmla="*/ 20 w 25"/>
                <a:gd name="T33" fmla="*/ 28 h 105"/>
                <a:gd name="T34" fmla="*/ 22 w 25"/>
                <a:gd name="T35" fmla="*/ 15 h 105"/>
                <a:gd name="T36" fmla="*/ 25 w 25"/>
                <a:gd name="T37" fmla="*/ 2 h 105"/>
                <a:gd name="T38" fmla="*/ 25 w 25"/>
                <a:gd name="T39" fmla="*/ 1 h 105"/>
                <a:gd name="T40" fmla="*/ 25 w 25"/>
                <a:gd name="T41" fmla="*/ 2 h 105"/>
                <a:gd name="T42" fmla="*/ 25 w 25"/>
                <a:gd name="T43" fmla="*/ 1 h 105"/>
                <a:gd name="T44" fmla="*/ 25 w 25"/>
                <a:gd name="T45" fmla="*/ 1 h 105"/>
                <a:gd name="T46" fmla="*/ 15 w 25"/>
                <a:gd name="T47" fmla="*/ 1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
                <a:gd name="T73" fmla="*/ 0 h 105"/>
                <a:gd name="T74" fmla="*/ 25 w 25"/>
                <a:gd name="T75" fmla="*/ 105 h 1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 h="105">
                  <a:moveTo>
                    <a:pt x="15" y="1"/>
                  </a:moveTo>
                  <a:lnTo>
                    <a:pt x="15" y="0"/>
                  </a:lnTo>
                  <a:lnTo>
                    <a:pt x="13" y="13"/>
                  </a:lnTo>
                  <a:lnTo>
                    <a:pt x="11" y="26"/>
                  </a:lnTo>
                  <a:lnTo>
                    <a:pt x="9" y="40"/>
                  </a:lnTo>
                  <a:lnTo>
                    <a:pt x="8" y="53"/>
                  </a:lnTo>
                  <a:lnTo>
                    <a:pt x="7" y="66"/>
                  </a:lnTo>
                  <a:lnTo>
                    <a:pt x="6" y="78"/>
                  </a:lnTo>
                  <a:lnTo>
                    <a:pt x="4" y="91"/>
                  </a:lnTo>
                  <a:lnTo>
                    <a:pt x="0" y="103"/>
                  </a:lnTo>
                  <a:lnTo>
                    <a:pt x="9" y="105"/>
                  </a:lnTo>
                  <a:lnTo>
                    <a:pt x="13" y="93"/>
                  </a:lnTo>
                  <a:lnTo>
                    <a:pt x="15" y="80"/>
                  </a:lnTo>
                  <a:lnTo>
                    <a:pt x="16" y="66"/>
                  </a:lnTo>
                  <a:lnTo>
                    <a:pt x="18" y="53"/>
                  </a:lnTo>
                  <a:lnTo>
                    <a:pt x="19" y="40"/>
                  </a:lnTo>
                  <a:lnTo>
                    <a:pt x="20" y="28"/>
                  </a:lnTo>
                  <a:lnTo>
                    <a:pt x="22" y="15"/>
                  </a:lnTo>
                  <a:lnTo>
                    <a:pt x="25" y="2"/>
                  </a:lnTo>
                  <a:lnTo>
                    <a:pt x="25" y="1"/>
                  </a:lnTo>
                  <a:lnTo>
                    <a:pt x="25" y="2"/>
                  </a:lnTo>
                  <a:lnTo>
                    <a:pt x="25" y="1"/>
                  </a:lnTo>
                  <a:lnTo>
                    <a:pt x="1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35" name="Freeform 8"/>
            <p:cNvSpPr>
              <a:spLocks noChangeAspect="1"/>
            </p:cNvSpPr>
            <p:nvPr/>
          </p:nvSpPr>
          <p:spPr bwMode="auto">
            <a:xfrm>
              <a:off x="2653" y="1859"/>
              <a:ext cx="14" cy="64"/>
            </a:xfrm>
            <a:custGeom>
              <a:avLst/>
              <a:gdLst>
                <a:gd name="T0" fmla="*/ 1 w 14"/>
                <a:gd name="T1" fmla="*/ 5 h 64"/>
                <a:gd name="T2" fmla="*/ 0 w 14"/>
                <a:gd name="T3" fmla="*/ 4 h 64"/>
                <a:gd name="T4" fmla="*/ 1 w 14"/>
                <a:gd name="T5" fmla="*/ 11 h 64"/>
                <a:gd name="T6" fmla="*/ 2 w 14"/>
                <a:gd name="T7" fmla="*/ 18 h 64"/>
                <a:gd name="T8" fmla="*/ 3 w 14"/>
                <a:gd name="T9" fmla="*/ 25 h 64"/>
                <a:gd name="T10" fmla="*/ 4 w 14"/>
                <a:gd name="T11" fmla="*/ 31 h 64"/>
                <a:gd name="T12" fmla="*/ 4 w 14"/>
                <a:gd name="T13" fmla="*/ 39 h 64"/>
                <a:gd name="T14" fmla="*/ 4 w 14"/>
                <a:gd name="T15" fmla="*/ 47 h 64"/>
                <a:gd name="T16" fmla="*/ 4 w 14"/>
                <a:gd name="T17" fmla="*/ 56 h 64"/>
                <a:gd name="T18" fmla="*/ 4 w 14"/>
                <a:gd name="T19" fmla="*/ 64 h 64"/>
                <a:gd name="T20" fmla="*/ 14 w 14"/>
                <a:gd name="T21" fmla="*/ 64 h 64"/>
                <a:gd name="T22" fmla="*/ 14 w 14"/>
                <a:gd name="T23" fmla="*/ 56 h 64"/>
                <a:gd name="T24" fmla="*/ 14 w 14"/>
                <a:gd name="T25" fmla="*/ 47 h 64"/>
                <a:gd name="T26" fmla="*/ 14 w 14"/>
                <a:gd name="T27" fmla="*/ 39 h 64"/>
                <a:gd name="T28" fmla="*/ 14 w 14"/>
                <a:gd name="T29" fmla="*/ 31 h 64"/>
                <a:gd name="T30" fmla="*/ 13 w 14"/>
                <a:gd name="T31" fmla="*/ 23 h 64"/>
                <a:gd name="T32" fmla="*/ 11 w 14"/>
                <a:gd name="T33" fmla="*/ 16 h 64"/>
                <a:gd name="T34" fmla="*/ 10 w 14"/>
                <a:gd name="T35" fmla="*/ 8 h 64"/>
                <a:gd name="T36" fmla="*/ 9 w 14"/>
                <a:gd name="T37" fmla="*/ 1 h 64"/>
                <a:gd name="T38" fmla="*/ 8 w 14"/>
                <a:gd name="T39" fmla="*/ 0 h 64"/>
                <a:gd name="T40" fmla="*/ 9 w 14"/>
                <a:gd name="T41" fmla="*/ 1 h 64"/>
                <a:gd name="T42" fmla="*/ 9 w 14"/>
                <a:gd name="T43" fmla="*/ 0 h 64"/>
                <a:gd name="T44" fmla="*/ 8 w 14"/>
                <a:gd name="T45" fmla="*/ 0 h 64"/>
                <a:gd name="T46" fmla="*/ 1 w 14"/>
                <a:gd name="T47" fmla="*/ 5 h 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
                <a:gd name="T73" fmla="*/ 0 h 64"/>
                <a:gd name="T74" fmla="*/ 14 w 14"/>
                <a:gd name="T75" fmla="*/ 64 h 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 h="64">
                  <a:moveTo>
                    <a:pt x="1" y="5"/>
                  </a:moveTo>
                  <a:lnTo>
                    <a:pt x="0" y="4"/>
                  </a:lnTo>
                  <a:lnTo>
                    <a:pt x="1" y="11"/>
                  </a:lnTo>
                  <a:lnTo>
                    <a:pt x="2" y="18"/>
                  </a:lnTo>
                  <a:lnTo>
                    <a:pt x="3" y="25"/>
                  </a:lnTo>
                  <a:lnTo>
                    <a:pt x="4" y="31"/>
                  </a:lnTo>
                  <a:lnTo>
                    <a:pt x="4" y="39"/>
                  </a:lnTo>
                  <a:lnTo>
                    <a:pt x="4" y="47"/>
                  </a:lnTo>
                  <a:lnTo>
                    <a:pt x="4" y="56"/>
                  </a:lnTo>
                  <a:lnTo>
                    <a:pt x="4" y="64"/>
                  </a:lnTo>
                  <a:lnTo>
                    <a:pt x="14" y="64"/>
                  </a:lnTo>
                  <a:lnTo>
                    <a:pt x="14" y="56"/>
                  </a:lnTo>
                  <a:lnTo>
                    <a:pt x="14" y="47"/>
                  </a:lnTo>
                  <a:lnTo>
                    <a:pt x="14" y="39"/>
                  </a:lnTo>
                  <a:lnTo>
                    <a:pt x="14" y="31"/>
                  </a:lnTo>
                  <a:lnTo>
                    <a:pt x="13" y="23"/>
                  </a:lnTo>
                  <a:lnTo>
                    <a:pt x="11" y="16"/>
                  </a:lnTo>
                  <a:lnTo>
                    <a:pt x="10" y="8"/>
                  </a:lnTo>
                  <a:lnTo>
                    <a:pt x="9" y="1"/>
                  </a:lnTo>
                  <a:lnTo>
                    <a:pt x="8" y="0"/>
                  </a:lnTo>
                  <a:lnTo>
                    <a:pt x="9" y="1"/>
                  </a:lnTo>
                  <a:lnTo>
                    <a:pt x="9" y="0"/>
                  </a:lnTo>
                  <a:lnTo>
                    <a:pt x="8" y="0"/>
                  </a:lnTo>
                  <a:lnTo>
                    <a:pt x="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36" name="Freeform 9"/>
            <p:cNvSpPr>
              <a:spLocks noChangeAspect="1"/>
            </p:cNvSpPr>
            <p:nvPr/>
          </p:nvSpPr>
          <p:spPr bwMode="auto">
            <a:xfrm>
              <a:off x="2646" y="1843"/>
              <a:ext cx="15" cy="21"/>
            </a:xfrm>
            <a:custGeom>
              <a:avLst/>
              <a:gdLst>
                <a:gd name="T0" fmla="*/ 2 w 15"/>
                <a:gd name="T1" fmla="*/ 7 h 21"/>
                <a:gd name="T2" fmla="*/ 0 w 15"/>
                <a:gd name="T3" fmla="*/ 3 h 21"/>
                <a:gd name="T4" fmla="*/ 1 w 15"/>
                <a:gd name="T5" fmla="*/ 8 h 21"/>
                <a:gd name="T6" fmla="*/ 2 w 15"/>
                <a:gd name="T7" fmla="*/ 13 h 21"/>
                <a:gd name="T8" fmla="*/ 5 w 15"/>
                <a:gd name="T9" fmla="*/ 16 h 21"/>
                <a:gd name="T10" fmla="*/ 8 w 15"/>
                <a:gd name="T11" fmla="*/ 21 h 21"/>
                <a:gd name="T12" fmla="*/ 15 w 15"/>
                <a:gd name="T13" fmla="*/ 16 h 21"/>
                <a:gd name="T14" fmla="*/ 12 w 15"/>
                <a:gd name="T15" fmla="*/ 11 h 21"/>
                <a:gd name="T16" fmla="*/ 11 w 15"/>
                <a:gd name="T17" fmla="*/ 8 h 21"/>
                <a:gd name="T18" fmla="*/ 10 w 15"/>
                <a:gd name="T19" fmla="*/ 6 h 21"/>
                <a:gd name="T20" fmla="*/ 9 w 15"/>
                <a:gd name="T21" fmla="*/ 3 h 21"/>
                <a:gd name="T22" fmla="*/ 7 w 15"/>
                <a:gd name="T23" fmla="*/ 0 h 21"/>
                <a:gd name="T24" fmla="*/ 9 w 15"/>
                <a:gd name="T25" fmla="*/ 3 h 21"/>
                <a:gd name="T26" fmla="*/ 9 w 15"/>
                <a:gd name="T27" fmla="*/ 1 h 21"/>
                <a:gd name="T28" fmla="*/ 7 w 15"/>
                <a:gd name="T29" fmla="*/ 0 h 21"/>
                <a:gd name="T30" fmla="*/ 2 w 15"/>
                <a:gd name="T31" fmla="*/ 7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21"/>
                <a:gd name="T50" fmla="*/ 15 w 15"/>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21">
                  <a:moveTo>
                    <a:pt x="2" y="7"/>
                  </a:moveTo>
                  <a:lnTo>
                    <a:pt x="0" y="3"/>
                  </a:lnTo>
                  <a:lnTo>
                    <a:pt x="1" y="8"/>
                  </a:lnTo>
                  <a:lnTo>
                    <a:pt x="2" y="13"/>
                  </a:lnTo>
                  <a:lnTo>
                    <a:pt x="5" y="16"/>
                  </a:lnTo>
                  <a:lnTo>
                    <a:pt x="8" y="21"/>
                  </a:lnTo>
                  <a:lnTo>
                    <a:pt x="15" y="16"/>
                  </a:lnTo>
                  <a:lnTo>
                    <a:pt x="12" y="11"/>
                  </a:lnTo>
                  <a:lnTo>
                    <a:pt x="11" y="8"/>
                  </a:lnTo>
                  <a:lnTo>
                    <a:pt x="10" y="6"/>
                  </a:lnTo>
                  <a:lnTo>
                    <a:pt x="9" y="3"/>
                  </a:lnTo>
                  <a:lnTo>
                    <a:pt x="7" y="0"/>
                  </a:lnTo>
                  <a:lnTo>
                    <a:pt x="9" y="3"/>
                  </a:lnTo>
                  <a:lnTo>
                    <a:pt x="9" y="1"/>
                  </a:lnTo>
                  <a:lnTo>
                    <a:pt x="7" y="0"/>
                  </a:lnTo>
                  <a:lnTo>
                    <a:pt x="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37" name="Freeform 10"/>
            <p:cNvSpPr>
              <a:spLocks noChangeAspect="1"/>
            </p:cNvSpPr>
            <p:nvPr/>
          </p:nvSpPr>
          <p:spPr bwMode="auto">
            <a:xfrm>
              <a:off x="2636" y="1831"/>
              <a:ext cx="17" cy="19"/>
            </a:xfrm>
            <a:custGeom>
              <a:avLst/>
              <a:gdLst>
                <a:gd name="T0" fmla="*/ 2 w 17"/>
                <a:gd name="T1" fmla="*/ 9 h 19"/>
                <a:gd name="T2" fmla="*/ 0 w 17"/>
                <a:gd name="T3" fmla="*/ 7 h 19"/>
                <a:gd name="T4" fmla="*/ 2 w 17"/>
                <a:gd name="T5" fmla="*/ 12 h 19"/>
                <a:gd name="T6" fmla="*/ 6 w 17"/>
                <a:gd name="T7" fmla="*/ 15 h 19"/>
                <a:gd name="T8" fmla="*/ 10 w 17"/>
                <a:gd name="T9" fmla="*/ 16 h 19"/>
                <a:gd name="T10" fmla="*/ 12 w 17"/>
                <a:gd name="T11" fmla="*/ 19 h 19"/>
                <a:gd name="T12" fmla="*/ 17 w 17"/>
                <a:gd name="T13" fmla="*/ 12 h 19"/>
                <a:gd name="T14" fmla="*/ 14 w 17"/>
                <a:gd name="T15" fmla="*/ 9 h 19"/>
                <a:gd name="T16" fmla="*/ 13 w 17"/>
                <a:gd name="T17" fmla="*/ 8 h 19"/>
                <a:gd name="T18" fmla="*/ 10 w 17"/>
                <a:gd name="T19" fmla="*/ 5 h 19"/>
                <a:gd name="T20" fmla="*/ 7 w 17"/>
                <a:gd name="T21" fmla="*/ 2 h 19"/>
                <a:gd name="T22" fmla="*/ 5 w 17"/>
                <a:gd name="T23" fmla="*/ 0 h 19"/>
                <a:gd name="T24" fmla="*/ 7 w 17"/>
                <a:gd name="T25" fmla="*/ 2 h 19"/>
                <a:gd name="T26" fmla="*/ 7 w 17"/>
                <a:gd name="T27" fmla="*/ 1 h 19"/>
                <a:gd name="T28" fmla="*/ 5 w 17"/>
                <a:gd name="T29" fmla="*/ 0 h 19"/>
                <a:gd name="T30" fmla="*/ 2 w 17"/>
                <a:gd name="T31" fmla="*/ 9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9"/>
                <a:gd name="T50" fmla="*/ 17 w 17"/>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9">
                  <a:moveTo>
                    <a:pt x="2" y="9"/>
                  </a:moveTo>
                  <a:lnTo>
                    <a:pt x="0" y="7"/>
                  </a:lnTo>
                  <a:lnTo>
                    <a:pt x="2" y="12"/>
                  </a:lnTo>
                  <a:lnTo>
                    <a:pt x="6" y="15"/>
                  </a:lnTo>
                  <a:lnTo>
                    <a:pt x="10" y="16"/>
                  </a:lnTo>
                  <a:lnTo>
                    <a:pt x="12" y="19"/>
                  </a:lnTo>
                  <a:lnTo>
                    <a:pt x="17" y="12"/>
                  </a:lnTo>
                  <a:lnTo>
                    <a:pt x="14" y="9"/>
                  </a:lnTo>
                  <a:lnTo>
                    <a:pt x="13" y="8"/>
                  </a:lnTo>
                  <a:lnTo>
                    <a:pt x="10" y="5"/>
                  </a:lnTo>
                  <a:lnTo>
                    <a:pt x="7" y="2"/>
                  </a:lnTo>
                  <a:lnTo>
                    <a:pt x="5" y="0"/>
                  </a:lnTo>
                  <a:lnTo>
                    <a:pt x="7" y="2"/>
                  </a:lnTo>
                  <a:lnTo>
                    <a:pt x="7" y="1"/>
                  </a:lnTo>
                  <a:lnTo>
                    <a:pt x="5" y="0"/>
                  </a:lnTo>
                  <a:lnTo>
                    <a:pt x="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38" name="Freeform 11"/>
            <p:cNvSpPr>
              <a:spLocks noChangeAspect="1"/>
            </p:cNvSpPr>
            <p:nvPr/>
          </p:nvSpPr>
          <p:spPr bwMode="auto">
            <a:xfrm>
              <a:off x="2603" y="1812"/>
              <a:ext cx="38" cy="28"/>
            </a:xfrm>
            <a:custGeom>
              <a:avLst/>
              <a:gdLst>
                <a:gd name="T0" fmla="*/ 0 w 38"/>
                <a:gd name="T1" fmla="*/ 7 h 28"/>
                <a:gd name="T2" fmla="*/ 0 w 38"/>
                <a:gd name="T3" fmla="*/ 7 h 28"/>
                <a:gd name="T4" fmla="*/ 8 w 38"/>
                <a:gd name="T5" fmla="*/ 13 h 28"/>
                <a:gd name="T6" fmla="*/ 17 w 38"/>
                <a:gd name="T7" fmla="*/ 18 h 28"/>
                <a:gd name="T8" fmla="*/ 25 w 38"/>
                <a:gd name="T9" fmla="*/ 24 h 28"/>
                <a:gd name="T10" fmla="*/ 35 w 38"/>
                <a:gd name="T11" fmla="*/ 28 h 28"/>
                <a:gd name="T12" fmla="*/ 38 w 38"/>
                <a:gd name="T13" fmla="*/ 19 h 28"/>
                <a:gd name="T14" fmla="*/ 30 w 38"/>
                <a:gd name="T15" fmla="*/ 14 h 28"/>
                <a:gd name="T16" fmla="*/ 21 w 38"/>
                <a:gd name="T17" fmla="*/ 11 h 28"/>
                <a:gd name="T18" fmla="*/ 13 w 38"/>
                <a:gd name="T19" fmla="*/ 6 h 28"/>
                <a:gd name="T20" fmla="*/ 5 w 38"/>
                <a:gd name="T21" fmla="*/ 0 h 28"/>
                <a:gd name="T22" fmla="*/ 5 w 38"/>
                <a:gd name="T23" fmla="*/ 0 h 28"/>
                <a:gd name="T24" fmla="*/ 0 w 38"/>
                <a:gd name="T25" fmla="*/ 7 h 28"/>
                <a:gd name="T26" fmla="*/ 0 w 38"/>
                <a:gd name="T27" fmla="*/ 7 h 28"/>
                <a:gd name="T28" fmla="*/ 0 w 38"/>
                <a:gd name="T29" fmla="*/ 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28"/>
                <a:gd name="T47" fmla="*/ 38 w 38"/>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28">
                  <a:moveTo>
                    <a:pt x="0" y="7"/>
                  </a:moveTo>
                  <a:lnTo>
                    <a:pt x="0" y="7"/>
                  </a:lnTo>
                  <a:lnTo>
                    <a:pt x="8" y="13"/>
                  </a:lnTo>
                  <a:lnTo>
                    <a:pt x="17" y="18"/>
                  </a:lnTo>
                  <a:lnTo>
                    <a:pt x="25" y="24"/>
                  </a:lnTo>
                  <a:lnTo>
                    <a:pt x="35" y="28"/>
                  </a:lnTo>
                  <a:lnTo>
                    <a:pt x="38" y="19"/>
                  </a:lnTo>
                  <a:lnTo>
                    <a:pt x="30" y="14"/>
                  </a:lnTo>
                  <a:lnTo>
                    <a:pt x="21" y="11"/>
                  </a:lnTo>
                  <a:lnTo>
                    <a:pt x="13" y="6"/>
                  </a:lnTo>
                  <a:lnTo>
                    <a:pt x="5" y="0"/>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39" name="Freeform 12"/>
            <p:cNvSpPr>
              <a:spLocks noChangeAspect="1"/>
            </p:cNvSpPr>
            <p:nvPr/>
          </p:nvSpPr>
          <p:spPr bwMode="auto">
            <a:xfrm>
              <a:off x="2503" y="1773"/>
              <a:ext cx="105" cy="46"/>
            </a:xfrm>
            <a:custGeom>
              <a:avLst/>
              <a:gdLst>
                <a:gd name="T0" fmla="*/ 5 w 105"/>
                <a:gd name="T1" fmla="*/ 11 h 46"/>
                <a:gd name="T2" fmla="*/ 4 w 105"/>
                <a:gd name="T3" fmla="*/ 11 h 46"/>
                <a:gd name="T4" fmla="*/ 15 w 105"/>
                <a:gd name="T5" fmla="*/ 9 h 46"/>
                <a:gd name="T6" fmla="*/ 27 w 105"/>
                <a:gd name="T7" fmla="*/ 9 h 46"/>
                <a:gd name="T8" fmla="*/ 40 w 105"/>
                <a:gd name="T9" fmla="*/ 13 h 46"/>
                <a:gd name="T10" fmla="*/ 52 w 105"/>
                <a:gd name="T11" fmla="*/ 18 h 46"/>
                <a:gd name="T12" fmla="*/ 64 w 105"/>
                <a:gd name="T13" fmla="*/ 24 h 46"/>
                <a:gd name="T14" fmla="*/ 75 w 105"/>
                <a:gd name="T15" fmla="*/ 31 h 46"/>
                <a:gd name="T16" fmla="*/ 88 w 105"/>
                <a:gd name="T17" fmla="*/ 38 h 46"/>
                <a:gd name="T18" fmla="*/ 100 w 105"/>
                <a:gd name="T19" fmla="*/ 46 h 46"/>
                <a:gd name="T20" fmla="*/ 105 w 105"/>
                <a:gd name="T21" fmla="*/ 39 h 46"/>
                <a:gd name="T22" fmla="*/ 93 w 105"/>
                <a:gd name="T23" fmla="*/ 31 h 46"/>
                <a:gd name="T24" fmla="*/ 80 w 105"/>
                <a:gd name="T25" fmla="*/ 24 h 46"/>
                <a:gd name="T26" fmla="*/ 68 w 105"/>
                <a:gd name="T27" fmla="*/ 16 h 46"/>
                <a:gd name="T28" fmla="*/ 57 w 105"/>
                <a:gd name="T29" fmla="*/ 8 h 46"/>
                <a:gd name="T30" fmla="*/ 42 w 105"/>
                <a:gd name="T31" fmla="*/ 3 h 46"/>
                <a:gd name="T32" fmla="*/ 30 w 105"/>
                <a:gd name="T33" fmla="*/ 0 h 46"/>
                <a:gd name="T34" fmla="*/ 15 w 105"/>
                <a:gd name="T35" fmla="*/ 0 h 46"/>
                <a:gd name="T36" fmla="*/ 1 w 105"/>
                <a:gd name="T37" fmla="*/ 1 h 46"/>
                <a:gd name="T38" fmla="*/ 0 w 105"/>
                <a:gd name="T39" fmla="*/ 1 h 46"/>
                <a:gd name="T40" fmla="*/ 1 w 105"/>
                <a:gd name="T41" fmla="*/ 1 h 46"/>
                <a:gd name="T42" fmla="*/ 1 w 105"/>
                <a:gd name="T43" fmla="*/ 1 h 46"/>
                <a:gd name="T44" fmla="*/ 0 w 105"/>
                <a:gd name="T45" fmla="*/ 1 h 46"/>
                <a:gd name="T46" fmla="*/ 5 w 105"/>
                <a:gd name="T47" fmla="*/ 11 h 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
                <a:gd name="T73" fmla="*/ 0 h 46"/>
                <a:gd name="T74" fmla="*/ 105 w 105"/>
                <a:gd name="T75" fmla="*/ 46 h 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 h="46">
                  <a:moveTo>
                    <a:pt x="5" y="11"/>
                  </a:moveTo>
                  <a:lnTo>
                    <a:pt x="4" y="11"/>
                  </a:lnTo>
                  <a:lnTo>
                    <a:pt x="15" y="9"/>
                  </a:lnTo>
                  <a:lnTo>
                    <a:pt x="27" y="9"/>
                  </a:lnTo>
                  <a:lnTo>
                    <a:pt x="40" y="13"/>
                  </a:lnTo>
                  <a:lnTo>
                    <a:pt x="52" y="18"/>
                  </a:lnTo>
                  <a:lnTo>
                    <a:pt x="64" y="24"/>
                  </a:lnTo>
                  <a:lnTo>
                    <a:pt x="75" y="31"/>
                  </a:lnTo>
                  <a:lnTo>
                    <a:pt x="88" y="38"/>
                  </a:lnTo>
                  <a:lnTo>
                    <a:pt x="100" y="46"/>
                  </a:lnTo>
                  <a:lnTo>
                    <a:pt x="105" y="39"/>
                  </a:lnTo>
                  <a:lnTo>
                    <a:pt x="93" y="31"/>
                  </a:lnTo>
                  <a:lnTo>
                    <a:pt x="80" y="24"/>
                  </a:lnTo>
                  <a:lnTo>
                    <a:pt x="68" y="16"/>
                  </a:lnTo>
                  <a:lnTo>
                    <a:pt x="57" y="8"/>
                  </a:lnTo>
                  <a:lnTo>
                    <a:pt x="42" y="3"/>
                  </a:lnTo>
                  <a:lnTo>
                    <a:pt x="30" y="0"/>
                  </a:lnTo>
                  <a:lnTo>
                    <a:pt x="15" y="0"/>
                  </a:lnTo>
                  <a:lnTo>
                    <a:pt x="1" y="1"/>
                  </a:lnTo>
                  <a:lnTo>
                    <a:pt x="0" y="1"/>
                  </a:lnTo>
                  <a:lnTo>
                    <a:pt x="1" y="1"/>
                  </a:lnTo>
                  <a:lnTo>
                    <a:pt x="0" y="1"/>
                  </a:lnTo>
                  <a:lnTo>
                    <a:pt x="5"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40" name="Freeform 13"/>
            <p:cNvSpPr>
              <a:spLocks noChangeAspect="1"/>
            </p:cNvSpPr>
            <p:nvPr/>
          </p:nvSpPr>
          <p:spPr bwMode="auto">
            <a:xfrm>
              <a:off x="2453" y="1774"/>
              <a:ext cx="55" cy="37"/>
            </a:xfrm>
            <a:custGeom>
              <a:avLst/>
              <a:gdLst>
                <a:gd name="T0" fmla="*/ 3 w 55"/>
                <a:gd name="T1" fmla="*/ 37 h 37"/>
                <a:gd name="T2" fmla="*/ 4 w 55"/>
                <a:gd name="T3" fmla="*/ 37 h 37"/>
                <a:gd name="T4" fmla="*/ 55 w 55"/>
                <a:gd name="T5" fmla="*/ 10 h 37"/>
                <a:gd name="T6" fmla="*/ 50 w 55"/>
                <a:gd name="T7" fmla="*/ 0 h 37"/>
                <a:gd name="T8" fmla="*/ 0 w 55"/>
                <a:gd name="T9" fmla="*/ 27 h 37"/>
                <a:gd name="T10" fmla="*/ 1 w 55"/>
                <a:gd name="T11" fmla="*/ 27 h 37"/>
                <a:gd name="T12" fmla="*/ 3 w 55"/>
                <a:gd name="T13" fmla="*/ 37 h 37"/>
                <a:gd name="T14" fmla="*/ 3 w 55"/>
                <a:gd name="T15" fmla="*/ 37 h 37"/>
                <a:gd name="T16" fmla="*/ 4 w 55"/>
                <a:gd name="T17" fmla="*/ 37 h 37"/>
                <a:gd name="T18" fmla="*/ 3 w 55"/>
                <a:gd name="T19" fmla="*/ 37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37"/>
                <a:gd name="T32" fmla="*/ 55 w 55"/>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37">
                  <a:moveTo>
                    <a:pt x="3" y="37"/>
                  </a:moveTo>
                  <a:lnTo>
                    <a:pt x="4" y="37"/>
                  </a:lnTo>
                  <a:lnTo>
                    <a:pt x="55" y="10"/>
                  </a:lnTo>
                  <a:lnTo>
                    <a:pt x="50" y="0"/>
                  </a:lnTo>
                  <a:lnTo>
                    <a:pt x="0" y="27"/>
                  </a:lnTo>
                  <a:lnTo>
                    <a:pt x="1" y="27"/>
                  </a:lnTo>
                  <a:lnTo>
                    <a:pt x="3" y="37"/>
                  </a:lnTo>
                  <a:lnTo>
                    <a:pt x="4" y="37"/>
                  </a:lnTo>
                  <a:lnTo>
                    <a:pt x="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41" name="Freeform 14"/>
            <p:cNvSpPr>
              <a:spLocks noChangeAspect="1"/>
            </p:cNvSpPr>
            <p:nvPr/>
          </p:nvSpPr>
          <p:spPr bwMode="auto">
            <a:xfrm>
              <a:off x="2442" y="1801"/>
              <a:ext cx="14" cy="12"/>
            </a:xfrm>
            <a:custGeom>
              <a:avLst/>
              <a:gdLst>
                <a:gd name="T0" fmla="*/ 7 w 14"/>
                <a:gd name="T1" fmla="*/ 11 h 12"/>
                <a:gd name="T2" fmla="*/ 5 w 14"/>
                <a:gd name="T3" fmla="*/ 12 h 12"/>
                <a:gd name="T4" fmla="*/ 14 w 14"/>
                <a:gd name="T5" fmla="*/ 10 h 12"/>
                <a:gd name="T6" fmla="*/ 12 w 14"/>
                <a:gd name="T7" fmla="*/ 0 h 12"/>
                <a:gd name="T8" fmla="*/ 2 w 14"/>
                <a:gd name="T9" fmla="*/ 3 h 12"/>
                <a:gd name="T10" fmla="*/ 0 w 14"/>
                <a:gd name="T11" fmla="*/ 4 h 12"/>
                <a:gd name="T12" fmla="*/ 2 w 14"/>
                <a:gd name="T13" fmla="*/ 3 h 12"/>
                <a:gd name="T14" fmla="*/ 1 w 14"/>
                <a:gd name="T15" fmla="*/ 3 h 12"/>
                <a:gd name="T16" fmla="*/ 0 w 14"/>
                <a:gd name="T17" fmla="*/ 4 h 12"/>
                <a:gd name="T18" fmla="*/ 7 w 14"/>
                <a:gd name="T19" fmla="*/ 1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2"/>
                <a:gd name="T32" fmla="*/ 14 w 14"/>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2">
                  <a:moveTo>
                    <a:pt x="7" y="11"/>
                  </a:moveTo>
                  <a:lnTo>
                    <a:pt x="5" y="12"/>
                  </a:lnTo>
                  <a:lnTo>
                    <a:pt x="14" y="10"/>
                  </a:lnTo>
                  <a:lnTo>
                    <a:pt x="12" y="0"/>
                  </a:lnTo>
                  <a:lnTo>
                    <a:pt x="2" y="3"/>
                  </a:lnTo>
                  <a:lnTo>
                    <a:pt x="0" y="4"/>
                  </a:lnTo>
                  <a:lnTo>
                    <a:pt x="2" y="3"/>
                  </a:lnTo>
                  <a:lnTo>
                    <a:pt x="1" y="3"/>
                  </a:lnTo>
                  <a:lnTo>
                    <a:pt x="0" y="4"/>
                  </a:lnTo>
                  <a:lnTo>
                    <a:pt x="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42" name="Freeform 15"/>
            <p:cNvSpPr>
              <a:spLocks noChangeAspect="1"/>
            </p:cNvSpPr>
            <p:nvPr/>
          </p:nvSpPr>
          <p:spPr bwMode="auto">
            <a:xfrm>
              <a:off x="2412" y="1805"/>
              <a:ext cx="37" cy="33"/>
            </a:xfrm>
            <a:custGeom>
              <a:avLst/>
              <a:gdLst>
                <a:gd name="T0" fmla="*/ 5 w 37"/>
                <a:gd name="T1" fmla="*/ 33 h 33"/>
                <a:gd name="T2" fmla="*/ 8 w 37"/>
                <a:gd name="T3" fmla="*/ 32 h 33"/>
                <a:gd name="T4" fmla="*/ 37 w 37"/>
                <a:gd name="T5" fmla="*/ 7 h 33"/>
                <a:gd name="T6" fmla="*/ 30 w 37"/>
                <a:gd name="T7" fmla="*/ 0 h 33"/>
                <a:gd name="T8" fmla="*/ 0 w 37"/>
                <a:gd name="T9" fmla="*/ 25 h 33"/>
                <a:gd name="T10" fmla="*/ 3 w 37"/>
                <a:gd name="T11" fmla="*/ 23 h 33"/>
                <a:gd name="T12" fmla="*/ 5 w 37"/>
                <a:gd name="T13" fmla="*/ 33 h 33"/>
                <a:gd name="T14" fmla="*/ 6 w 37"/>
                <a:gd name="T15" fmla="*/ 33 h 33"/>
                <a:gd name="T16" fmla="*/ 8 w 37"/>
                <a:gd name="T17" fmla="*/ 32 h 33"/>
                <a:gd name="T18" fmla="*/ 5 w 37"/>
                <a:gd name="T19" fmla="*/ 33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33"/>
                <a:gd name="T32" fmla="*/ 37 w 37"/>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33">
                  <a:moveTo>
                    <a:pt x="5" y="33"/>
                  </a:moveTo>
                  <a:lnTo>
                    <a:pt x="8" y="32"/>
                  </a:lnTo>
                  <a:lnTo>
                    <a:pt x="37" y="7"/>
                  </a:lnTo>
                  <a:lnTo>
                    <a:pt x="30" y="0"/>
                  </a:lnTo>
                  <a:lnTo>
                    <a:pt x="0" y="25"/>
                  </a:lnTo>
                  <a:lnTo>
                    <a:pt x="3" y="23"/>
                  </a:lnTo>
                  <a:lnTo>
                    <a:pt x="5" y="33"/>
                  </a:lnTo>
                  <a:lnTo>
                    <a:pt x="6" y="33"/>
                  </a:lnTo>
                  <a:lnTo>
                    <a:pt x="8" y="32"/>
                  </a:lnTo>
                  <a:lnTo>
                    <a:pt x="5"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43" name="Freeform 16"/>
            <p:cNvSpPr>
              <a:spLocks noChangeAspect="1"/>
            </p:cNvSpPr>
            <p:nvPr/>
          </p:nvSpPr>
          <p:spPr bwMode="auto">
            <a:xfrm>
              <a:off x="2391" y="1828"/>
              <a:ext cx="26" cy="29"/>
            </a:xfrm>
            <a:custGeom>
              <a:avLst/>
              <a:gdLst>
                <a:gd name="T0" fmla="*/ 10 w 26"/>
                <a:gd name="T1" fmla="*/ 28 h 29"/>
                <a:gd name="T2" fmla="*/ 10 w 26"/>
                <a:gd name="T3" fmla="*/ 29 h 29"/>
                <a:gd name="T4" fmla="*/ 12 w 26"/>
                <a:gd name="T5" fmla="*/ 22 h 29"/>
                <a:gd name="T6" fmla="*/ 16 w 26"/>
                <a:gd name="T7" fmla="*/ 16 h 29"/>
                <a:gd name="T8" fmla="*/ 20 w 26"/>
                <a:gd name="T9" fmla="*/ 13 h 29"/>
                <a:gd name="T10" fmla="*/ 26 w 26"/>
                <a:gd name="T11" fmla="*/ 10 h 29"/>
                <a:gd name="T12" fmla="*/ 24 w 26"/>
                <a:gd name="T13" fmla="*/ 0 h 29"/>
                <a:gd name="T14" fmla="*/ 16 w 26"/>
                <a:gd name="T15" fmla="*/ 4 h 29"/>
                <a:gd name="T16" fmla="*/ 9 w 26"/>
                <a:gd name="T17" fmla="*/ 9 h 29"/>
                <a:gd name="T18" fmla="*/ 3 w 26"/>
                <a:gd name="T19" fmla="*/ 17 h 29"/>
                <a:gd name="T20" fmla="*/ 0 w 26"/>
                <a:gd name="T21" fmla="*/ 26 h 29"/>
                <a:gd name="T22" fmla="*/ 0 w 26"/>
                <a:gd name="T23" fmla="*/ 28 h 29"/>
                <a:gd name="T24" fmla="*/ 0 w 26"/>
                <a:gd name="T25" fmla="*/ 26 h 29"/>
                <a:gd name="T26" fmla="*/ 0 w 26"/>
                <a:gd name="T27" fmla="*/ 26 h 29"/>
                <a:gd name="T28" fmla="*/ 0 w 26"/>
                <a:gd name="T29" fmla="*/ 28 h 29"/>
                <a:gd name="T30" fmla="*/ 10 w 26"/>
                <a:gd name="T31" fmla="*/ 28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29"/>
                <a:gd name="T50" fmla="*/ 26 w 26"/>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29">
                  <a:moveTo>
                    <a:pt x="10" y="28"/>
                  </a:moveTo>
                  <a:lnTo>
                    <a:pt x="10" y="29"/>
                  </a:lnTo>
                  <a:lnTo>
                    <a:pt x="12" y="22"/>
                  </a:lnTo>
                  <a:lnTo>
                    <a:pt x="16" y="16"/>
                  </a:lnTo>
                  <a:lnTo>
                    <a:pt x="20" y="13"/>
                  </a:lnTo>
                  <a:lnTo>
                    <a:pt x="26" y="10"/>
                  </a:lnTo>
                  <a:lnTo>
                    <a:pt x="24" y="0"/>
                  </a:lnTo>
                  <a:lnTo>
                    <a:pt x="16" y="4"/>
                  </a:lnTo>
                  <a:lnTo>
                    <a:pt x="9" y="9"/>
                  </a:lnTo>
                  <a:lnTo>
                    <a:pt x="3" y="17"/>
                  </a:lnTo>
                  <a:lnTo>
                    <a:pt x="0" y="26"/>
                  </a:lnTo>
                  <a:lnTo>
                    <a:pt x="0" y="28"/>
                  </a:lnTo>
                  <a:lnTo>
                    <a:pt x="0" y="26"/>
                  </a:lnTo>
                  <a:lnTo>
                    <a:pt x="0" y="28"/>
                  </a:lnTo>
                  <a:lnTo>
                    <a:pt x="1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44" name="Freeform 17"/>
            <p:cNvSpPr>
              <a:spLocks noChangeAspect="1"/>
            </p:cNvSpPr>
            <p:nvPr/>
          </p:nvSpPr>
          <p:spPr bwMode="auto">
            <a:xfrm>
              <a:off x="2390" y="1856"/>
              <a:ext cx="21" cy="97"/>
            </a:xfrm>
            <a:custGeom>
              <a:avLst/>
              <a:gdLst>
                <a:gd name="T0" fmla="*/ 21 w 21"/>
                <a:gd name="T1" fmla="*/ 94 h 97"/>
                <a:gd name="T2" fmla="*/ 21 w 21"/>
                <a:gd name="T3" fmla="*/ 95 h 97"/>
                <a:gd name="T4" fmla="*/ 20 w 21"/>
                <a:gd name="T5" fmla="*/ 85 h 97"/>
                <a:gd name="T6" fmla="*/ 19 w 21"/>
                <a:gd name="T7" fmla="*/ 72 h 97"/>
                <a:gd name="T8" fmla="*/ 17 w 21"/>
                <a:gd name="T9" fmla="*/ 60 h 97"/>
                <a:gd name="T10" fmla="*/ 14 w 21"/>
                <a:gd name="T11" fmla="*/ 48 h 97"/>
                <a:gd name="T12" fmla="*/ 12 w 21"/>
                <a:gd name="T13" fmla="*/ 36 h 97"/>
                <a:gd name="T14" fmla="*/ 11 w 21"/>
                <a:gd name="T15" fmla="*/ 24 h 97"/>
                <a:gd name="T16" fmla="*/ 10 w 21"/>
                <a:gd name="T17" fmla="*/ 13 h 97"/>
                <a:gd name="T18" fmla="*/ 11 w 21"/>
                <a:gd name="T19" fmla="*/ 0 h 97"/>
                <a:gd name="T20" fmla="*/ 1 w 21"/>
                <a:gd name="T21" fmla="*/ 0 h 97"/>
                <a:gd name="T22" fmla="*/ 0 w 21"/>
                <a:gd name="T23" fmla="*/ 13 h 97"/>
                <a:gd name="T24" fmla="*/ 1 w 21"/>
                <a:gd name="T25" fmla="*/ 24 h 97"/>
                <a:gd name="T26" fmla="*/ 2 w 21"/>
                <a:gd name="T27" fmla="*/ 39 h 97"/>
                <a:gd name="T28" fmla="*/ 5 w 21"/>
                <a:gd name="T29" fmla="*/ 50 h 97"/>
                <a:gd name="T30" fmla="*/ 7 w 21"/>
                <a:gd name="T31" fmla="*/ 62 h 97"/>
                <a:gd name="T32" fmla="*/ 10 w 21"/>
                <a:gd name="T33" fmla="*/ 74 h 97"/>
                <a:gd name="T34" fmla="*/ 11 w 21"/>
                <a:gd name="T35" fmla="*/ 85 h 97"/>
                <a:gd name="T36" fmla="*/ 12 w 21"/>
                <a:gd name="T37" fmla="*/ 95 h 97"/>
                <a:gd name="T38" fmla="*/ 12 w 21"/>
                <a:gd name="T39" fmla="*/ 97 h 97"/>
                <a:gd name="T40" fmla="*/ 12 w 21"/>
                <a:gd name="T41" fmla="*/ 95 h 97"/>
                <a:gd name="T42" fmla="*/ 12 w 21"/>
                <a:gd name="T43" fmla="*/ 95 h 97"/>
                <a:gd name="T44" fmla="*/ 12 w 21"/>
                <a:gd name="T45" fmla="*/ 97 h 97"/>
                <a:gd name="T46" fmla="*/ 21 w 21"/>
                <a:gd name="T47" fmla="*/ 94 h 9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
                <a:gd name="T73" fmla="*/ 0 h 97"/>
                <a:gd name="T74" fmla="*/ 21 w 21"/>
                <a:gd name="T75" fmla="*/ 97 h 9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 h="97">
                  <a:moveTo>
                    <a:pt x="21" y="94"/>
                  </a:moveTo>
                  <a:lnTo>
                    <a:pt x="21" y="95"/>
                  </a:lnTo>
                  <a:lnTo>
                    <a:pt x="20" y="85"/>
                  </a:lnTo>
                  <a:lnTo>
                    <a:pt x="19" y="72"/>
                  </a:lnTo>
                  <a:lnTo>
                    <a:pt x="17" y="60"/>
                  </a:lnTo>
                  <a:lnTo>
                    <a:pt x="14" y="48"/>
                  </a:lnTo>
                  <a:lnTo>
                    <a:pt x="12" y="36"/>
                  </a:lnTo>
                  <a:lnTo>
                    <a:pt x="11" y="24"/>
                  </a:lnTo>
                  <a:lnTo>
                    <a:pt x="10" y="13"/>
                  </a:lnTo>
                  <a:lnTo>
                    <a:pt x="11" y="0"/>
                  </a:lnTo>
                  <a:lnTo>
                    <a:pt x="1" y="0"/>
                  </a:lnTo>
                  <a:lnTo>
                    <a:pt x="0" y="13"/>
                  </a:lnTo>
                  <a:lnTo>
                    <a:pt x="1" y="24"/>
                  </a:lnTo>
                  <a:lnTo>
                    <a:pt x="2" y="39"/>
                  </a:lnTo>
                  <a:lnTo>
                    <a:pt x="5" y="50"/>
                  </a:lnTo>
                  <a:lnTo>
                    <a:pt x="7" y="62"/>
                  </a:lnTo>
                  <a:lnTo>
                    <a:pt x="10" y="74"/>
                  </a:lnTo>
                  <a:lnTo>
                    <a:pt x="11" y="85"/>
                  </a:lnTo>
                  <a:lnTo>
                    <a:pt x="12" y="95"/>
                  </a:lnTo>
                  <a:lnTo>
                    <a:pt x="12" y="97"/>
                  </a:lnTo>
                  <a:lnTo>
                    <a:pt x="12" y="95"/>
                  </a:lnTo>
                  <a:lnTo>
                    <a:pt x="12" y="97"/>
                  </a:lnTo>
                  <a:lnTo>
                    <a:pt x="21"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45" name="Freeform 18"/>
            <p:cNvSpPr>
              <a:spLocks noChangeAspect="1"/>
            </p:cNvSpPr>
            <p:nvPr/>
          </p:nvSpPr>
          <p:spPr bwMode="auto">
            <a:xfrm>
              <a:off x="2402" y="1950"/>
              <a:ext cx="25" cy="56"/>
            </a:xfrm>
            <a:custGeom>
              <a:avLst/>
              <a:gdLst>
                <a:gd name="T0" fmla="*/ 23 w 25"/>
                <a:gd name="T1" fmla="*/ 49 h 56"/>
                <a:gd name="T2" fmla="*/ 25 w 25"/>
                <a:gd name="T3" fmla="*/ 50 h 56"/>
                <a:gd name="T4" fmla="*/ 21 w 25"/>
                <a:gd name="T5" fmla="*/ 44 h 56"/>
                <a:gd name="T6" fmla="*/ 20 w 25"/>
                <a:gd name="T7" fmla="*/ 39 h 56"/>
                <a:gd name="T8" fmla="*/ 18 w 25"/>
                <a:gd name="T9" fmla="*/ 34 h 56"/>
                <a:gd name="T10" fmla="*/ 15 w 25"/>
                <a:gd name="T11" fmla="*/ 27 h 56"/>
                <a:gd name="T12" fmla="*/ 14 w 25"/>
                <a:gd name="T13" fmla="*/ 21 h 56"/>
                <a:gd name="T14" fmla="*/ 12 w 25"/>
                <a:gd name="T15" fmla="*/ 14 h 56"/>
                <a:gd name="T16" fmla="*/ 10 w 25"/>
                <a:gd name="T17" fmla="*/ 7 h 56"/>
                <a:gd name="T18" fmla="*/ 9 w 25"/>
                <a:gd name="T19" fmla="*/ 0 h 56"/>
                <a:gd name="T20" fmla="*/ 0 w 25"/>
                <a:gd name="T21" fmla="*/ 3 h 56"/>
                <a:gd name="T22" fmla="*/ 1 w 25"/>
                <a:gd name="T23" fmla="*/ 10 h 56"/>
                <a:gd name="T24" fmla="*/ 2 w 25"/>
                <a:gd name="T25" fmla="*/ 17 h 56"/>
                <a:gd name="T26" fmla="*/ 5 w 25"/>
                <a:gd name="T27" fmla="*/ 24 h 56"/>
                <a:gd name="T28" fmla="*/ 6 w 25"/>
                <a:gd name="T29" fmla="*/ 30 h 56"/>
                <a:gd name="T30" fmla="*/ 8 w 25"/>
                <a:gd name="T31" fmla="*/ 37 h 56"/>
                <a:gd name="T32" fmla="*/ 10 w 25"/>
                <a:gd name="T33" fmla="*/ 44 h 56"/>
                <a:gd name="T34" fmla="*/ 14 w 25"/>
                <a:gd name="T35" fmla="*/ 49 h 56"/>
                <a:gd name="T36" fmla="*/ 18 w 25"/>
                <a:gd name="T37" fmla="*/ 55 h 56"/>
                <a:gd name="T38" fmla="*/ 19 w 25"/>
                <a:gd name="T39" fmla="*/ 56 h 56"/>
                <a:gd name="T40" fmla="*/ 18 w 25"/>
                <a:gd name="T41" fmla="*/ 55 h 56"/>
                <a:gd name="T42" fmla="*/ 18 w 25"/>
                <a:gd name="T43" fmla="*/ 56 h 56"/>
                <a:gd name="T44" fmla="*/ 19 w 25"/>
                <a:gd name="T45" fmla="*/ 56 h 56"/>
                <a:gd name="T46" fmla="*/ 23 w 25"/>
                <a:gd name="T47" fmla="*/ 49 h 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
                <a:gd name="T73" fmla="*/ 0 h 56"/>
                <a:gd name="T74" fmla="*/ 25 w 25"/>
                <a:gd name="T75" fmla="*/ 56 h 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 h="56">
                  <a:moveTo>
                    <a:pt x="23" y="49"/>
                  </a:moveTo>
                  <a:lnTo>
                    <a:pt x="25" y="50"/>
                  </a:lnTo>
                  <a:lnTo>
                    <a:pt x="21" y="44"/>
                  </a:lnTo>
                  <a:lnTo>
                    <a:pt x="20" y="39"/>
                  </a:lnTo>
                  <a:lnTo>
                    <a:pt x="18" y="34"/>
                  </a:lnTo>
                  <a:lnTo>
                    <a:pt x="15" y="27"/>
                  </a:lnTo>
                  <a:lnTo>
                    <a:pt x="14" y="21"/>
                  </a:lnTo>
                  <a:lnTo>
                    <a:pt x="12" y="14"/>
                  </a:lnTo>
                  <a:lnTo>
                    <a:pt x="10" y="7"/>
                  </a:lnTo>
                  <a:lnTo>
                    <a:pt x="9" y="0"/>
                  </a:lnTo>
                  <a:lnTo>
                    <a:pt x="0" y="3"/>
                  </a:lnTo>
                  <a:lnTo>
                    <a:pt x="1" y="10"/>
                  </a:lnTo>
                  <a:lnTo>
                    <a:pt x="2" y="17"/>
                  </a:lnTo>
                  <a:lnTo>
                    <a:pt x="5" y="24"/>
                  </a:lnTo>
                  <a:lnTo>
                    <a:pt x="6" y="30"/>
                  </a:lnTo>
                  <a:lnTo>
                    <a:pt x="8" y="37"/>
                  </a:lnTo>
                  <a:lnTo>
                    <a:pt x="10" y="44"/>
                  </a:lnTo>
                  <a:lnTo>
                    <a:pt x="14" y="49"/>
                  </a:lnTo>
                  <a:lnTo>
                    <a:pt x="18" y="55"/>
                  </a:lnTo>
                  <a:lnTo>
                    <a:pt x="19" y="56"/>
                  </a:lnTo>
                  <a:lnTo>
                    <a:pt x="18" y="55"/>
                  </a:lnTo>
                  <a:lnTo>
                    <a:pt x="18" y="56"/>
                  </a:lnTo>
                  <a:lnTo>
                    <a:pt x="19" y="56"/>
                  </a:lnTo>
                  <a:lnTo>
                    <a:pt x="23"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46" name="Freeform 19"/>
            <p:cNvSpPr>
              <a:spLocks noChangeAspect="1"/>
            </p:cNvSpPr>
            <p:nvPr/>
          </p:nvSpPr>
          <p:spPr bwMode="auto">
            <a:xfrm>
              <a:off x="2421" y="1999"/>
              <a:ext cx="148" cy="27"/>
            </a:xfrm>
            <a:custGeom>
              <a:avLst/>
              <a:gdLst>
                <a:gd name="T0" fmla="*/ 143 w 148"/>
                <a:gd name="T1" fmla="*/ 13 h 27"/>
                <a:gd name="T2" fmla="*/ 146 w 148"/>
                <a:gd name="T3" fmla="*/ 11 h 27"/>
                <a:gd name="T4" fmla="*/ 128 w 148"/>
                <a:gd name="T5" fmla="*/ 14 h 27"/>
                <a:gd name="T6" fmla="*/ 109 w 148"/>
                <a:gd name="T7" fmla="*/ 15 h 27"/>
                <a:gd name="T8" fmla="*/ 90 w 148"/>
                <a:gd name="T9" fmla="*/ 17 h 27"/>
                <a:gd name="T10" fmla="*/ 72 w 148"/>
                <a:gd name="T11" fmla="*/ 17 h 27"/>
                <a:gd name="T12" fmla="*/ 54 w 148"/>
                <a:gd name="T13" fmla="*/ 15 h 27"/>
                <a:gd name="T14" fmla="*/ 36 w 148"/>
                <a:gd name="T15" fmla="*/ 13 h 27"/>
                <a:gd name="T16" fmla="*/ 21 w 148"/>
                <a:gd name="T17" fmla="*/ 7 h 27"/>
                <a:gd name="T18" fmla="*/ 4 w 148"/>
                <a:gd name="T19" fmla="*/ 0 h 27"/>
                <a:gd name="T20" fmla="*/ 0 w 148"/>
                <a:gd name="T21" fmla="*/ 7 h 27"/>
                <a:gd name="T22" fmla="*/ 16 w 148"/>
                <a:gd name="T23" fmla="*/ 16 h 27"/>
                <a:gd name="T24" fmla="*/ 34 w 148"/>
                <a:gd name="T25" fmla="*/ 22 h 27"/>
                <a:gd name="T26" fmla="*/ 52 w 148"/>
                <a:gd name="T27" fmla="*/ 25 h 27"/>
                <a:gd name="T28" fmla="*/ 72 w 148"/>
                <a:gd name="T29" fmla="*/ 27 h 27"/>
                <a:gd name="T30" fmla="*/ 90 w 148"/>
                <a:gd name="T31" fmla="*/ 27 h 27"/>
                <a:gd name="T32" fmla="*/ 109 w 148"/>
                <a:gd name="T33" fmla="*/ 25 h 27"/>
                <a:gd name="T34" fmla="*/ 128 w 148"/>
                <a:gd name="T35" fmla="*/ 23 h 27"/>
                <a:gd name="T36" fmla="*/ 146 w 148"/>
                <a:gd name="T37" fmla="*/ 21 h 27"/>
                <a:gd name="T38" fmla="*/ 148 w 148"/>
                <a:gd name="T39" fmla="*/ 20 h 27"/>
                <a:gd name="T40" fmla="*/ 146 w 148"/>
                <a:gd name="T41" fmla="*/ 21 h 27"/>
                <a:gd name="T42" fmla="*/ 147 w 148"/>
                <a:gd name="T43" fmla="*/ 21 h 27"/>
                <a:gd name="T44" fmla="*/ 148 w 148"/>
                <a:gd name="T45" fmla="*/ 20 h 27"/>
                <a:gd name="T46" fmla="*/ 143 w 148"/>
                <a:gd name="T47" fmla="*/ 13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8"/>
                <a:gd name="T73" fmla="*/ 0 h 27"/>
                <a:gd name="T74" fmla="*/ 148 w 148"/>
                <a:gd name="T75" fmla="*/ 27 h 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8" h="27">
                  <a:moveTo>
                    <a:pt x="143" y="13"/>
                  </a:moveTo>
                  <a:lnTo>
                    <a:pt x="146" y="11"/>
                  </a:lnTo>
                  <a:lnTo>
                    <a:pt x="128" y="14"/>
                  </a:lnTo>
                  <a:lnTo>
                    <a:pt x="109" y="15"/>
                  </a:lnTo>
                  <a:lnTo>
                    <a:pt x="90" y="17"/>
                  </a:lnTo>
                  <a:lnTo>
                    <a:pt x="72" y="17"/>
                  </a:lnTo>
                  <a:lnTo>
                    <a:pt x="54" y="15"/>
                  </a:lnTo>
                  <a:lnTo>
                    <a:pt x="36" y="13"/>
                  </a:lnTo>
                  <a:lnTo>
                    <a:pt x="21" y="7"/>
                  </a:lnTo>
                  <a:lnTo>
                    <a:pt x="4" y="0"/>
                  </a:lnTo>
                  <a:lnTo>
                    <a:pt x="0" y="7"/>
                  </a:lnTo>
                  <a:lnTo>
                    <a:pt x="16" y="16"/>
                  </a:lnTo>
                  <a:lnTo>
                    <a:pt x="34" y="22"/>
                  </a:lnTo>
                  <a:lnTo>
                    <a:pt x="52" y="25"/>
                  </a:lnTo>
                  <a:lnTo>
                    <a:pt x="72" y="27"/>
                  </a:lnTo>
                  <a:lnTo>
                    <a:pt x="90" y="27"/>
                  </a:lnTo>
                  <a:lnTo>
                    <a:pt x="109" y="25"/>
                  </a:lnTo>
                  <a:lnTo>
                    <a:pt x="128" y="23"/>
                  </a:lnTo>
                  <a:lnTo>
                    <a:pt x="146" y="21"/>
                  </a:lnTo>
                  <a:lnTo>
                    <a:pt x="148" y="20"/>
                  </a:lnTo>
                  <a:lnTo>
                    <a:pt x="146" y="21"/>
                  </a:lnTo>
                  <a:lnTo>
                    <a:pt x="147" y="21"/>
                  </a:lnTo>
                  <a:lnTo>
                    <a:pt x="148" y="20"/>
                  </a:lnTo>
                  <a:lnTo>
                    <a:pt x="143"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47" name="Freeform 20"/>
            <p:cNvSpPr>
              <a:spLocks noChangeAspect="1"/>
            </p:cNvSpPr>
            <p:nvPr/>
          </p:nvSpPr>
          <p:spPr bwMode="auto">
            <a:xfrm>
              <a:off x="2564" y="1969"/>
              <a:ext cx="26" cy="50"/>
            </a:xfrm>
            <a:custGeom>
              <a:avLst/>
              <a:gdLst>
                <a:gd name="T0" fmla="*/ 17 w 26"/>
                <a:gd name="T1" fmla="*/ 4 h 50"/>
                <a:gd name="T2" fmla="*/ 18 w 26"/>
                <a:gd name="T3" fmla="*/ 0 h 50"/>
                <a:gd name="T4" fmla="*/ 13 w 26"/>
                <a:gd name="T5" fmla="*/ 6 h 50"/>
                <a:gd name="T6" fmla="*/ 11 w 26"/>
                <a:gd name="T7" fmla="*/ 13 h 50"/>
                <a:gd name="T8" fmla="*/ 10 w 26"/>
                <a:gd name="T9" fmla="*/ 19 h 50"/>
                <a:gd name="T10" fmla="*/ 9 w 26"/>
                <a:gd name="T11" fmla="*/ 25 h 50"/>
                <a:gd name="T12" fmla="*/ 7 w 26"/>
                <a:gd name="T13" fmla="*/ 31 h 50"/>
                <a:gd name="T14" fmla="*/ 5 w 26"/>
                <a:gd name="T15" fmla="*/ 36 h 50"/>
                <a:gd name="T16" fmla="*/ 4 w 26"/>
                <a:gd name="T17" fmla="*/ 39 h 50"/>
                <a:gd name="T18" fmla="*/ 0 w 26"/>
                <a:gd name="T19" fmla="*/ 43 h 50"/>
                <a:gd name="T20" fmla="*/ 5 w 26"/>
                <a:gd name="T21" fmla="*/ 50 h 50"/>
                <a:gd name="T22" fmla="*/ 11 w 26"/>
                <a:gd name="T23" fmla="*/ 46 h 50"/>
                <a:gd name="T24" fmla="*/ 14 w 26"/>
                <a:gd name="T25" fmla="*/ 40 h 50"/>
                <a:gd name="T26" fmla="*/ 17 w 26"/>
                <a:gd name="T27" fmla="*/ 33 h 50"/>
                <a:gd name="T28" fmla="*/ 18 w 26"/>
                <a:gd name="T29" fmla="*/ 27 h 50"/>
                <a:gd name="T30" fmla="*/ 19 w 26"/>
                <a:gd name="T31" fmla="*/ 21 h 50"/>
                <a:gd name="T32" fmla="*/ 20 w 26"/>
                <a:gd name="T33" fmla="*/ 15 h 50"/>
                <a:gd name="T34" fmla="*/ 23 w 26"/>
                <a:gd name="T35" fmla="*/ 11 h 50"/>
                <a:gd name="T36" fmla="*/ 25 w 26"/>
                <a:gd name="T37" fmla="*/ 5 h 50"/>
                <a:gd name="T38" fmla="*/ 26 w 26"/>
                <a:gd name="T39" fmla="*/ 1 h 50"/>
                <a:gd name="T40" fmla="*/ 25 w 26"/>
                <a:gd name="T41" fmla="*/ 5 h 50"/>
                <a:gd name="T42" fmla="*/ 26 w 26"/>
                <a:gd name="T43" fmla="*/ 4 h 50"/>
                <a:gd name="T44" fmla="*/ 26 w 26"/>
                <a:gd name="T45" fmla="*/ 1 h 50"/>
                <a:gd name="T46" fmla="*/ 17 w 26"/>
                <a:gd name="T47" fmla="*/ 4 h 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50"/>
                <a:gd name="T74" fmla="*/ 26 w 26"/>
                <a:gd name="T75" fmla="*/ 50 h 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50">
                  <a:moveTo>
                    <a:pt x="17" y="4"/>
                  </a:moveTo>
                  <a:lnTo>
                    <a:pt x="18" y="0"/>
                  </a:lnTo>
                  <a:lnTo>
                    <a:pt x="13" y="6"/>
                  </a:lnTo>
                  <a:lnTo>
                    <a:pt x="11" y="13"/>
                  </a:lnTo>
                  <a:lnTo>
                    <a:pt x="10" y="19"/>
                  </a:lnTo>
                  <a:lnTo>
                    <a:pt x="9" y="25"/>
                  </a:lnTo>
                  <a:lnTo>
                    <a:pt x="7" y="31"/>
                  </a:lnTo>
                  <a:lnTo>
                    <a:pt x="5" y="36"/>
                  </a:lnTo>
                  <a:lnTo>
                    <a:pt x="4" y="39"/>
                  </a:lnTo>
                  <a:lnTo>
                    <a:pt x="0" y="43"/>
                  </a:lnTo>
                  <a:lnTo>
                    <a:pt x="5" y="50"/>
                  </a:lnTo>
                  <a:lnTo>
                    <a:pt x="11" y="46"/>
                  </a:lnTo>
                  <a:lnTo>
                    <a:pt x="14" y="40"/>
                  </a:lnTo>
                  <a:lnTo>
                    <a:pt x="17" y="33"/>
                  </a:lnTo>
                  <a:lnTo>
                    <a:pt x="18" y="27"/>
                  </a:lnTo>
                  <a:lnTo>
                    <a:pt x="19" y="21"/>
                  </a:lnTo>
                  <a:lnTo>
                    <a:pt x="20" y="15"/>
                  </a:lnTo>
                  <a:lnTo>
                    <a:pt x="23" y="11"/>
                  </a:lnTo>
                  <a:lnTo>
                    <a:pt x="25" y="5"/>
                  </a:lnTo>
                  <a:lnTo>
                    <a:pt x="26" y="1"/>
                  </a:lnTo>
                  <a:lnTo>
                    <a:pt x="25" y="5"/>
                  </a:lnTo>
                  <a:lnTo>
                    <a:pt x="26" y="4"/>
                  </a:lnTo>
                  <a:lnTo>
                    <a:pt x="26" y="1"/>
                  </a:lnTo>
                  <a:lnTo>
                    <a:pt x="1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48" name="Freeform 21"/>
            <p:cNvSpPr>
              <a:spLocks noChangeAspect="1"/>
            </p:cNvSpPr>
            <p:nvPr/>
          </p:nvSpPr>
          <p:spPr bwMode="auto">
            <a:xfrm>
              <a:off x="2580" y="1932"/>
              <a:ext cx="17" cy="41"/>
            </a:xfrm>
            <a:custGeom>
              <a:avLst/>
              <a:gdLst>
                <a:gd name="T0" fmla="*/ 8 w 17"/>
                <a:gd name="T1" fmla="*/ 4 h 41"/>
                <a:gd name="T2" fmla="*/ 9 w 17"/>
                <a:gd name="T3" fmla="*/ 0 h 41"/>
                <a:gd name="T4" fmla="*/ 7 w 17"/>
                <a:gd name="T5" fmla="*/ 4 h 41"/>
                <a:gd name="T6" fmla="*/ 3 w 17"/>
                <a:gd name="T7" fmla="*/ 10 h 41"/>
                <a:gd name="T8" fmla="*/ 2 w 17"/>
                <a:gd name="T9" fmla="*/ 15 h 41"/>
                <a:gd name="T10" fmla="*/ 1 w 17"/>
                <a:gd name="T11" fmla="*/ 18 h 41"/>
                <a:gd name="T12" fmla="*/ 0 w 17"/>
                <a:gd name="T13" fmla="*/ 24 h 41"/>
                <a:gd name="T14" fmla="*/ 0 w 17"/>
                <a:gd name="T15" fmla="*/ 29 h 41"/>
                <a:gd name="T16" fmla="*/ 0 w 17"/>
                <a:gd name="T17" fmla="*/ 35 h 41"/>
                <a:gd name="T18" fmla="*/ 1 w 17"/>
                <a:gd name="T19" fmla="*/ 41 h 41"/>
                <a:gd name="T20" fmla="*/ 10 w 17"/>
                <a:gd name="T21" fmla="*/ 38 h 41"/>
                <a:gd name="T22" fmla="*/ 9 w 17"/>
                <a:gd name="T23" fmla="*/ 35 h 41"/>
                <a:gd name="T24" fmla="*/ 9 w 17"/>
                <a:gd name="T25" fmla="*/ 29 h 41"/>
                <a:gd name="T26" fmla="*/ 9 w 17"/>
                <a:gd name="T27" fmla="*/ 24 h 41"/>
                <a:gd name="T28" fmla="*/ 10 w 17"/>
                <a:gd name="T29" fmla="*/ 21 h 41"/>
                <a:gd name="T30" fmla="*/ 11 w 17"/>
                <a:gd name="T31" fmla="*/ 17 h 41"/>
                <a:gd name="T32" fmla="*/ 13 w 17"/>
                <a:gd name="T33" fmla="*/ 12 h 41"/>
                <a:gd name="T34" fmla="*/ 14 w 17"/>
                <a:gd name="T35" fmla="*/ 9 h 41"/>
                <a:gd name="T36" fmla="*/ 16 w 17"/>
                <a:gd name="T37" fmla="*/ 5 h 41"/>
                <a:gd name="T38" fmla="*/ 17 w 17"/>
                <a:gd name="T39" fmla="*/ 2 h 41"/>
                <a:gd name="T40" fmla="*/ 16 w 17"/>
                <a:gd name="T41" fmla="*/ 5 h 41"/>
                <a:gd name="T42" fmla="*/ 17 w 17"/>
                <a:gd name="T43" fmla="*/ 4 h 41"/>
                <a:gd name="T44" fmla="*/ 17 w 17"/>
                <a:gd name="T45" fmla="*/ 2 h 41"/>
                <a:gd name="T46" fmla="*/ 8 w 17"/>
                <a:gd name="T47" fmla="*/ 4 h 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41"/>
                <a:gd name="T74" fmla="*/ 17 w 17"/>
                <a:gd name="T75" fmla="*/ 41 h 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41">
                  <a:moveTo>
                    <a:pt x="8" y="4"/>
                  </a:moveTo>
                  <a:lnTo>
                    <a:pt x="9" y="0"/>
                  </a:lnTo>
                  <a:lnTo>
                    <a:pt x="7" y="4"/>
                  </a:lnTo>
                  <a:lnTo>
                    <a:pt x="3" y="10"/>
                  </a:lnTo>
                  <a:lnTo>
                    <a:pt x="2" y="15"/>
                  </a:lnTo>
                  <a:lnTo>
                    <a:pt x="1" y="18"/>
                  </a:lnTo>
                  <a:lnTo>
                    <a:pt x="0" y="24"/>
                  </a:lnTo>
                  <a:lnTo>
                    <a:pt x="0" y="29"/>
                  </a:lnTo>
                  <a:lnTo>
                    <a:pt x="0" y="35"/>
                  </a:lnTo>
                  <a:lnTo>
                    <a:pt x="1" y="41"/>
                  </a:lnTo>
                  <a:lnTo>
                    <a:pt x="10" y="38"/>
                  </a:lnTo>
                  <a:lnTo>
                    <a:pt x="9" y="35"/>
                  </a:lnTo>
                  <a:lnTo>
                    <a:pt x="9" y="29"/>
                  </a:lnTo>
                  <a:lnTo>
                    <a:pt x="9" y="24"/>
                  </a:lnTo>
                  <a:lnTo>
                    <a:pt x="10" y="21"/>
                  </a:lnTo>
                  <a:lnTo>
                    <a:pt x="11" y="17"/>
                  </a:lnTo>
                  <a:lnTo>
                    <a:pt x="13" y="12"/>
                  </a:lnTo>
                  <a:lnTo>
                    <a:pt x="14" y="9"/>
                  </a:lnTo>
                  <a:lnTo>
                    <a:pt x="16" y="5"/>
                  </a:lnTo>
                  <a:lnTo>
                    <a:pt x="17" y="2"/>
                  </a:lnTo>
                  <a:lnTo>
                    <a:pt x="16" y="5"/>
                  </a:lnTo>
                  <a:lnTo>
                    <a:pt x="17" y="4"/>
                  </a:lnTo>
                  <a:lnTo>
                    <a:pt x="17" y="2"/>
                  </a:lnTo>
                  <a:lnTo>
                    <a:pt x="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49" name="Freeform 22"/>
            <p:cNvSpPr>
              <a:spLocks noChangeAspect="1"/>
            </p:cNvSpPr>
            <p:nvPr/>
          </p:nvSpPr>
          <p:spPr bwMode="auto">
            <a:xfrm>
              <a:off x="2577" y="1871"/>
              <a:ext cx="20" cy="65"/>
            </a:xfrm>
            <a:custGeom>
              <a:avLst/>
              <a:gdLst>
                <a:gd name="T0" fmla="*/ 0 w 20"/>
                <a:gd name="T1" fmla="*/ 6 h 65"/>
                <a:gd name="T2" fmla="*/ 0 w 20"/>
                <a:gd name="T3" fmla="*/ 7 h 65"/>
                <a:gd name="T4" fmla="*/ 4 w 20"/>
                <a:gd name="T5" fmla="*/ 12 h 65"/>
                <a:gd name="T6" fmla="*/ 6 w 20"/>
                <a:gd name="T7" fmla="*/ 18 h 65"/>
                <a:gd name="T8" fmla="*/ 9 w 20"/>
                <a:gd name="T9" fmla="*/ 25 h 65"/>
                <a:gd name="T10" fmla="*/ 9 w 20"/>
                <a:gd name="T11" fmla="*/ 32 h 65"/>
                <a:gd name="T12" fmla="*/ 10 w 20"/>
                <a:gd name="T13" fmla="*/ 39 h 65"/>
                <a:gd name="T14" fmla="*/ 10 w 20"/>
                <a:gd name="T15" fmla="*/ 47 h 65"/>
                <a:gd name="T16" fmla="*/ 10 w 20"/>
                <a:gd name="T17" fmla="*/ 56 h 65"/>
                <a:gd name="T18" fmla="*/ 11 w 20"/>
                <a:gd name="T19" fmla="*/ 65 h 65"/>
                <a:gd name="T20" fmla="*/ 20 w 20"/>
                <a:gd name="T21" fmla="*/ 63 h 65"/>
                <a:gd name="T22" fmla="*/ 19 w 20"/>
                <a:gd name="T23" fmla="*/ 56 h 65"/>
                <a:gd name="T24" fmla="*/ 19 w 20"/>
                <a:gd name="T25" fmla="*/ 47 h 65"/>
                <a:gd name="T26" fmla="*/ 19 w 20"/>
                <a:gd name="T27" fmla="*/ 39 h 65"/>
                <a:gd name="T28" fmla="*/ 18 w 20"/>
                <a:gd name="T29" fmla="*/ 32 h 65"/>
                <a:gd name="T30" fmla="*/ 18 w 20"/>
                <a:gd name="T31" fmla="*/ 22 h 65"/>
                <a:gd name="T32" fmla="*/ 16 w 20"/>
                <a:gd name="T33" fmla="*/ 15 h 65"/>
                <a:gd name="T34" fmla="*/ 13 w 20"/>
                <a:gd name="T35" fmla="*/ 7 h 65"/>
                <a:gd name="T36" fmla="*/ 7 w 20"/>
                <a:gd name="T37" fmla="*/ 0 h 65"/>
                <a:gd name="T38" fmla="*/ 7 w 20"/>
                <a:gd name="T39" fmla="*/ 1 h 65"/>
                <a:gd name="T40" fmla="*/ 0 w 20"/>
                <a:gd name="T41" fmla="*/ 6 h 65"/>
                <a:gd name="T42" fmla="*/ 0 w 20"/>
                <a:gd name="T43" fmla="*/ 6 h 65"/>
                <a:gd name="T44" fmla="*/ 0 w 20"/>
                <a:gd name="T45" fmla="*/ 7 h 65"/>
                <a:gd name="T46" fmla="*/ 0 w 20"/>
                <a:gd name="T47" fmla="*/ 6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65"/>
                <a:gd name="T74" fmla="*/ 20 w 20"/>
                <a:gd name="T75" fmla="*/ 65 h 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65">
                  <a:moveTo>
                    <a:pt x="0" y="6"/>
                  </a:moveTo>
                  <a:lnTo>
                    <a:pt x="0" y="7"/>
                  </a:lnTo>
                  <a:lnTo>
                    <a:pt x="4" y="12"/>
                  </a:lnTo>
                  <a:lnTo>
                    <a:pt x="6" y="18"/>
                  </a:lnTo>
                  <a:lnTo>
                    <a:pt x="9" y="25"/>
                  </a:lnTo>
                  <a:lnTo>
                    <a:pt x="9" y="32"/>
                  </a:lnTo>
                  <a:lnTo>
                    <a:pt x="10" y="39"/>
                  </a:lnTo>
                  <a:lnTo>
                    <a:pt x="10" y="47"/>
                  </a:lnTo>
                  <a:lnTo>
                    <a:pt x="10" y="56"/>
                  </a:lnTo>
                  <a:lnTo>
                    <a:pt x="11" y="65"/>
                  </a:lnTo>
                  <a:lnTo>
                    <a:pt x="20" y="63"/>
                  </a:lnTo>
                  <a:lnTo>
                    <a:pt x="19" y="56"/>
                  </a:lnTo>
                  <a:lnTo>
                    <a:pt x="19" y="47"/>
                  </a:lnTo>
                  <a:lnTo>
                    <a:pt x="19" y="39"/>
                  </a:lnTo>
                  <a:lnTo>
                    <a:pt x="18" y="32"/>
                  </a:lnTo>
                  <a:lnTo>
                    <a:pt x="18" y="22"/>
                  </a:lnTo>
                  <a:lnTo>
                    <a:pt x="16" y="15"/>
                  </a:lnTo>
                  <a:lnTo>
                    <a:pt x="13" y="7"/>
                  </a:lnTo>
                  <a:lnTo>
                    <a:pt x="7" y="0"/>
                  </a:lnTo>
                  <a:lnTo>
                    <a:pt x="7" y="1"/>
                  </a:lnTo>
                  <a:lnTo>
                    <a:pt x="0" y="6"/>
                  </a:lnTo>
                  <a:lnTo>
                    <a:pt x="0" y="7"/>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50" name="Freeform 23"/>
            <p:cNvSpPr>
              <a:spLocks noChangeAspect="1"/>
            </p:cNvSpPr>
            <p:nvPr/>
          </p:nvSpPr>
          <p:spPr bwMode="auto">
            <a:xfrm>
              <a:off x="2573" y="1863"/>
              <a:ext cx="11" cy="14"/>
            </a:xfrm>
            <a:custGeom>
              <a:avLst/>
              <a:gdLst>
                <a:gd name="T0" fmla="*/ 3 w 11"/>
                <a:gd name="T1" fmla="*/ 9 h 14"/>
                <a:gd name="T2" fmla="*/ 0 w 11"/>
                <a:gd name="T3" fmla="*/ 7 h 14"/>
                <a:gd name="T4" fmla="*/ 1 w 11"/>
                <a:gd name="T5" fmla="*/ 8 h 14"/>
                <a:gd name="T6" fmla="*/ 1 w 11"/>
                <a:gd name="T7" fmla="*/ 10 h 14"/>
                <a:gd name="T8" fmla="*/ 3 w 11"/>
                <a:gd name="T9" fmla="*/ 12 h 14"/>
                <a:gd name="T10" fmla="*/ 4 w 11"/>
                <a:gd name="T11" fmla="*/ 14 h 14"/>
                <a:gd name="T12" fmla="*/ 11 w 11"/>
                <a:gd name="T13" fmla="*/ 9 h 14"/>
                <a:gd name="T14" fmla="*/ 10 w 11"/>
                <a:gd name="T15" fmla="*/ 7 h 14"/>
                <a:gd name="T16" fmla="*/ 10 w 11"/>
                <a:gd name="T17" fmla="*/ 6 h 14"/>
                <a:gd name="T18" fmla="*/ 10 w 11"/>
                <a:gd name="T19" fmla="*/ 6 h 14"/>
                <a:gd name="T20" fmla="*/ 9 w 11"/>
                <a:gd name="T21" fmla="*/ 2 h 14"/>
                <a:gd name="T22" fmla="*/ 5 w 11"/>
                <a:gd name="T23" fmla="*/ 0 h 14"/>
                <a:gd name="T24" fmla="*/ 9 w 11"/>
                <a:gd name="T25" fmla="*/ 2 h 14"/>
                <a:gd name="T26" fmla="*/ 8 w 11"/>
                <a:gd name="T27" fmla="*/ 1 h 14"/>
                <a:gd name="T28" fmla="*/ 5 w 11"/>
                <a:gd name="T29" fmla="*/ 0 h 14"/>
                <a:gd name="T30" fmla="*/ 3 w 11"/>
                <a:gd name="T31" fmla="*/ 9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14"/>
                <a:gd name="T50" fmla="*/ 11 w 11"/>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14">
                  <a:moveTo>
                    <a:pt x="3" y="9"/>
                  </a:moveTo>
                  <a:lnTo>
                    <a:pt x="0" y="7"/>
                  </a:lnTo>
                  <a:lnTo>
                    <a:pt x="1" y="8"/>
                  </a:lnTo>
                  <a:lnTo>
                    <a:pt x="1" y="10"/>
                  </a:lnTo>
                  <a:lnTo>
                    <a:pt x="3" y="12"/>
                  </a:lnTo>
                  <a:lnTo>
                    <a:pt x="4" y="14"/>
                  </a:lnTo>
                  <a:lnTo>
                    <a:pt x="11" y="9"/>
                  </a:lnTo>
                  <a:lnTo>
                    <a:pt x="10" y="7"/>
                  </a:lnTo>
                  <a:lnTo>
                    <a:pt x="10" y="6"/>
                  </a:lnTo>
                  <a:lnTo>
                    <a:pt x="9" y="2"/>
                  </a:lnTo>
                  <a:lnTo>
                    <a:pt x="5" y="0"/>
                  </a:lnTo>
                  <a:lnTo>
                    <a:pt x="9" y="2"/>
                  </a:lnTo>
                  <a:lnTo>
                    <a:pt x="8" y="1"/>
                  </a:lnTo>
                  <a:lnTo>
                    <a:pt x="5" y="0"/>
                  </a:lnTo>
                  <a:lnTo>
                    <a:pt x="3"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51" name="Freeform 24"/>
            <p:cNvSpPr>
              <a:spLocks noChangeAspect="1"/>
            </p:cNvSpPr>
            <p:nvPr/>
          </p:nvSpPr>
          <p:spPr bwMode="auto">
            <a:xfrm>
              <a:off x="2557" y="1857"/>
              <a:ext cx="21" cy="15"/>
            </a:xfrm>
            <a:custGeom>
              <a:avLst/>
              <a:gdLst>
                <a:gd name="T0" fmla="*/ 1 w 21"/>
                <a:gd name="T1" fmla="*/ 9 h 15"/>
                <a:gd name="T2" fmla="*/ 0 w 21"/>
                <a:gd name="T3" fmla="*/ 9 h 15"/>
                <a:gd name="T4" fmla="*/ 19 w 21"/>
                <a:gd name="T5" fmla="*/ 15 h 15"/>
                <a:gd name="T6" fmla="*/ 21 w 21"/>
                <a:gd name="T7" fmla="*/ 6 h 15"/>
                <a:gd name="T8" fmla="*/ 3 w 21"/>
                <a:gd name="T9" fmla="*/ 0 h 15"/>
                <a:gd name="T10" fmla="*/ 1 w 21"/>
                <a:gd name="T11" fmla="*/ 0 h 15"/>
                <a:gd name="T12" fmla="*/ 3 w 21"/>
                <a:gd name="T13" fmla="*/ 0 h 15"/>
                <a:gd name="T14" fmla="*/ 3 w 21"/>
                <a:gd name="T15" fmla="*/ 0 h 15"/>
                <a:gd name="T16" fmla="*/ 1 w 21"/>
                <a:gd name="T17" fmla="*/ 0 h 15"/>
                <a:gd name="T18" fmla="*/ 1 w 21"/>
                <a:gd name="T19" fmla="*/ 9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15"/>
                <a:gd name="T32" fmla="*/ 21 w 21"/>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15">
                  <a:moveTo>
                    <a:pt x="1" y="9"/>
                  </a:moveTo>
                  <a:lnTo>
                    <a:pt x="0" y="9"/>
                  </a:lnTo>
                  <a:lnTo>
                    <a:pt x="19" y="15"/>
                  </a:lnTo>
                  <a:lnTo>
                    <a:pt x="21" y="6"/>
                  </a:lnTo>
                  <a:lnTo>
                    <a:pt x="3" y="0"/>
                  </a:lnTo>
                  <a:lnTo>
                    <a:pt x="1" y="0"/>
                  </a:lnTo>
                  <a:lnTo>
                    <a:pt x="3" y="0"/>
                  </a:lnTo>
                  <a:lnTo>
                    <a:pt x="1" y="0"/>
                  </a:lnTo>
                  <a:lnTo>
                    <a:pt x="1"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52" name="Freeform 25"/>
            <p:cNvSpPr>
              <a:spLocks noChangeAspect="1"/>
            </p:cNvSpPr>
            <p:nvPr/>
          </p:nvSpPr>
          <p:spPr bwMode="auto">
            <a:xfrm>
              <a:off x="2548" y="1857"/>
              <a:ext cx="10" cy="9"/>
            </a:xfrm>
            <a:custGeom>
              <a:avLst/>
              <a:gdLst>
                <a:gd name="T0" fmla="*/ 0 w 10"/>
                <a:gd name="T1" fmla="*/ 9 h 9"/>
                <a:gd name="T2" fmla="*/ 1 w 10"/>
                <a:gd name="T3" fmla="*/ 9 h 9"/>
                <a:gd name="T4" fmla="*/ 5 w 10"/>
                <a:gd name="T5" fmla="*/ 9 h 9"/>
                <a:gd name="T6" fmla="*/ 7 w 10"/>
                <a:gd name="T7" fmla="*/ 9 h 9"/>
                <a:gd name="T8" fmla="*/ 8 w 10"/>
                <a:gd name="T9" fmla="*/ 9 h 9"/>
                <a:gd name="T10" fmla="*/ 10 w 10"/>
                <a:gd name="T11" fmla="*/ 9 h 9"/>
                <a:gd name="T12" fmla="*/ 10 w 10"/>
                <a:gd name="T13" fmla="*/ 0 h 9"/>
                <a:gd name="T14" fmla="*/ 8 w 10"/>
                <a:gd name="T15" fmla="*/ 0 h 9"/>
                <a:gd name="T16" fmla="*/ 7 w 10"/>
                <a:gd name="T17" fmla="*/ 0 h 9"/>
                <a:gd name="T18" fmla="*/ 5 w 10"/>
                <a:gd name="T19" fmla="*/ 0 h 9"/>
                <a:gd name="T20" fmla="*/ 3 w 10"/>
                <a:gd name="T21" fmla="*/ 0 h 9"/>
                <a:gd name="T22" fmla="*/ 5 w 10"/>
                <a:gd name="T23" fmla="*/ 0 h 9"/>
                <a:gd name="T24" fmla="*/ 0 w 10"/>
                <a:gd name="T25" fmla="*/ 9 h 9"/>
                <a:gd name="T26" fmla="*/ 1 w 10"/>
                <a:gd name="T27" fmla="*/ 9 h 9"/>
                <a:gd name="T28" fmla="*/ 1 w 10"/>
                <a:gd name="T29" fmla="*/ 9 h 9"/>
                <a:gd name="T30" fmla="*/ 0 w 10"/>
                <a:gd name="T31" fmla="*/ 9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
                <a:gd name="T49" fmla="*/ 0 h 9"/>
                <a:gd name="T50" fmla="*/ 10 w 10"/>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 h="9">
                  <a:moveTo>
                    <a:pt x="0" y="9"/>
                  </a:moveTo>
                  <a:lnTo>
                    <a:pt x="1" y="9"/>
                  </a:lnTo>
                  <a:lnTo>
                    <a:pt x="5" y="9"/>
                  </a:lnTo>
                  <a:lnTo>
                    <a:pt x="7" y="9"/>
                  </a:lnTo>
                  <a:lnTo>
                    <a:pt x="8" y="9"/>
                  </a:lnTo>
                  <a:lnTo>
                    <a:pt x="10" y="9"/>
                  </a:lnTo>
                  <a:lnTo>
                    <a:pt x="10" y="0"/>
                  </a:lnTo>
                  <a:lnTo>
                    <a:pt x="8" y="0"/>
                  </a:lnTo>
                  <a:lnTo>
                    <a:pt x="7" y="0"/>
                  </a:lnTo>
                  <a:lnTo>
                    <a:pt x="5" y="0"/>
                  </a:lnTo>
                  <a:lnTo>
                    <a:pt x="3" y="0"/>
                  </a:lnTo>
                  <a:lnTo>
                    <a:pt x="5" y="0"/>
                  </a:lnTo>
                  <a:lnTo>
                    <a:pt x="0" y="9"/>
                  </a:lnTo>
                  <a:lnTo>
                    <a:pt x="1" y="9"/>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53" name="Freeform 26"/>
            <p:cNvSpPr>
              <a:spLocks noChangeAspect="1"/>
            </p:cNvSpPr>
            <p:nvPr/>
          </p:nvSpPr>
          <p:spPr bwMode="auto">
            <a:xfrm>
              <a:off x="2484" y="1852"/>
              <a:ext cx="69" cy="18"/>
            </a:xfrm>
            <a:custGeom>
              <a:avLst/>
              <a:gdLst>
                <a:gd name="T0" fmla="*/ 5 w 69"/>
                <a:gd name="T1" fmla="*/ 18 h 18"/>
                <a:gd name="T2" fmla="*/ 5 w 69"/>
                <a:gd name="T3" fmla="*/ 17 h 18"/>
                <a:gd name="T4" fmla="*/ 11 w 69"/>
                <a:gd name="T5" fmla="*/ 14 h 18"/>
                <a:gd name="T6" fmla="*/ 19 w 69"/>
                <a:gd name="T7" fmla="*/ 12 h 18"/>
                <a:gd name="T8" fmla="*/ 27 w 69"/>
                <a:gd name="T9" fmla="*/ 11 h 18"/>
                <a:gd name="T10" fmla="*/ 36 w 69"/>
                <a:gd name="T11" fmla="*/ 10 h 18"/>
                <a:gd name="T12" fmla="*/ 44 w 69"/>
                <a:gd name="T13" fmla="*/ 10 h 18"/>
                <a:gd name="T14" fmla="*/ 51 w 69"/>
                <a:gd name="T15" fmla="*/ 11 h 18"/>
                <a:gd name="T16" fmla="*/ 58 w 69"/>
                <a:gd name="T17" fmla="*/ 12 h 18"/>
                <a:gd name="T18" fmla="*/ 64 w 69"/>
                <a:gd name="T19" fmla="*/ 14 h 18"/>
                <a:gd name="T20" fmla="*/ 69 w 69"/>
                <a:gd name="T21" fmla="*/ 5 h 18"/>
                <a:gd name="T22" fmla="*/ 60 w 69"/>
                <a:gd name="T23" fmla="*/ 2 h 18"/>
                <a:gd name="T24" fmla="*/ 53 w 69"/>
                <a:gd name="T25" fmla="*/ 1 h 18"/>
                <a:gd name="T26" fmla="*/ 44 w 69"/>
                <a:gd name="T27" fmla="*/ 0 h 18"/>
                <a:gd name="T28" fmla="*/ 36 w 69"/>
                <a:gd name="T29" fmla="*/ 0 h 18"/>
                <a:gd name="T30" fmla="*/ 25 w 69"/>
                <a:gd name="T31" fmla="*/ 1 h 18"/>
                <a:gd name="T32" fmla="*/ 17 w 69"/>
                <a:gd name="T33" fmla="*/ 2 h 18"/>
                <a:gd name="T34" fmla="*/ 9 w 69"/>
                <a:gd name="T35" fmla="*/ 5 h 18"/>
                <a:gd name="T36" fmla="*/ 0 w 69"/>
                <a:gd name="T37" fmla="*/ 10 h 18"/>
                <a:gd name="T38" fmla="*/ 0 w 69"/>
                <a:gd name="T39" fmla="*/ 8 h 18"/>
                <a:gd name="T40" fmla="*/ 5 w 69"/>
                <a:gd name="T41" fmla="*/ 18 h 18"/>
                <a:gd name="T42" fmla="*/ 5 w 69"/>
                <a:gd name="T43" fmla="*/ 18 h 18"/>
                <a:gd name="T44" fmla="*/ 5 w 69"/>
                <a:gd name="T45" fmla="*/ 17 h 18"/>
                <a:gd name="T46" fmla="*/ 5 w 69"/>
                <a:gd name="T47" fmla="*/ 18 h 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9"/>
                <a:gd name="T73" fmla="*/ 0 h 18"/>
                <a:gd name="T74" fmla="*/ 69 w 69"/>
                <a:gd name="T75" fmla="*/ 18 h 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9" h="18">
                  <a:moveTo>
                    <a:pt x="5" y="18"/>
                  </a:moveTo>
                  <a:lnTo>
                    <a:pt x="5" y="17"/>
                  </a:lnTo>
                  <a:lnTo>
                    <a:pt x="11" y="14"/>
                  </a:lnTo>
                  <a:lnTo>
                    <a:pt x="19" y="12"/>
                  </a:lnTo>
                  <a:lnTo>
                    <a:pt x="27" y="11"/>
                  </a:lnTo>
                  <a:lnTo>
                    <a:pt x="36" y="10"/>
                  </a:lnTo>
                  <a:lnTo>
                    <a:pt x="44" y="10"/>
                  </a:lnTo>
                  <a:lnTo>
                    <a:pt x="51" y="11"/>
                  </a:lnTo>
                  <a:lnTo>
                    <a:pt x="58" y="12"/>
                  </a:lnTo>
                  <a:lnTo>
                    <a:pt x="64" y="14"/>
                  </a:lnTo>
                  <a:lnTo>
                    <a:pt x="69" y="5"/>
                  </a:lnTo>
                  <a:lnTo>
                    <a:pt x="60" y="2"/>
                  </a:lnTo>
                  <a:lnTo>
                    <a:pt x="53" y="1"/>
                  </a:lnTo>
                  <a:lnTo>
                    <a:pt x="44" y="0"/>
                  </a:lnTo>
                  <a:lnTo>
                    <a:pt x="36" y="0"/>
                  </a:lnTo>
                  <a:lnTo>
                    <a:pt x="25" y="1"/>
                  </a:lnTo>
                  <a:lnTo>
                    <a:pt x="17" y="2"/>
                  </a:lnTo>
                  <a:lnTo>
                    <a:pt x="9" y="5"/>
                  </a:lnTo>
                  <a:lnTo>
                    <a:pt x="0" y="10"/>
                  </a:lnTo>
                  <a:lnTo>
                    <a:pt x="0" y="8"/>
                  </a:lnTo>
                  <a:lnTo>
                    <a:pt x="5" y="18"/>
                  </a:lnTo>
                  <a:lnTo>
                    <a:pt x="5" y="17"/>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54" name="Freeform 27"/>
            <p:cNvSpPr>
              <a:spLocks noChangeAspect="1"/>
            </p:cNvSpPr>
            <p:nvPr/>
          </p:nvSpPr>
          <p:spPr bwMode="auto">
            <a:xfrm>
              <a:off x="2471" y="1860"/>
              <a:ext cx="18" cy="15"/>
            </a:xfrm>
            <a:custGeom>
              <a:avLst/>
              <a:gdLst>
                <a:gd name="T0" fmla="*/ 10 w 18"/>
                <a:gd name="T1" fmla="*/ 11 h 15"/>
                <a:gd name="T2" fmla="*/ 7 w 18"/>
                <a:gd name="T3" fmla="*/ 15 h 15"/>
                <a:gd name="T4" fmla="*/ 10 w 18"/>
                <a:gd name="T5" fmla="*/ 13 h 15"/>
                <a:gd name="T6" fmla="*/ 12 w 18"/>
                <a:gd name="T7" fmla="*/ 11 h 15"/>
                <a:gd name="T8" fmla="*/ 13 w 18"/>
                <a:gd name="T9" fmla="*/ 11 h 15"/>
                <a:gd name="T10" fmla="*/ 18 w 18"/>
                <a:gd name="T11" fmla="*/ 10 h 15"/>
                <a:gd name="T12" fmla="*/ 13 w 18"/>
                <a:gd name="T13" fmla="*/ 0 h 15"/>
                <a:gd name="T14" fmla="*/ 11 w 18"/>
                <a:gd name="T15" fmla="*/ 2 h 15"/>
                <a:gd name="T16" fmla="*/ 7 w 18"/>
                <a:gd name="T17" fmla="*/ 4 h 15"/>
                <a:gd name="T18" fmla="*/ 5 w 18"/>
                <a:gd name="T19" fmla="*/ 6 h 15"/>
                <a:gd name="T20" fmla="*/ 3 w 18"/>
                <a:gd name="T21" fmla="*/ 7 h 15"/>
                <a:gd name="T22" fmla="*/ 0 w 18"/>
                <a:gd name="T23" fmla="*/ 11 h 15"/>
                <a:gd name="T24" fmla="*/ 3 w 18"/>
                <a:gd name="T25" fmla="*/ 7 h 15"/>
                <a:gd name="T26" fmla="*/ 0 w 18"/>
                <a:gd name="T27" fmla="*/ 9 h 15"/>
                <a:gd name="T28" fmla="*/ 0 w 18"/>
                <a:gd name="T29" fmla="*/ 11 h 15"/>
                <a:gd name="T30" fmla="*/ 10 w 18"/>
                <a:gd name="T31" fmla="*/ 11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15"/>
                <a:gd name="T50" fmla="*/ 18 w 18"/>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15">
                  <a:moveTo>
                    <a:pt x="10" y="11"/>
                  </a:moveTo>
                  <a:lnTo>
                    <a:pt x="7" y="15"/>
                  </a:lnTo>
                  <a:lnTo>
                    <a:pt x="10" y="13"/>
                  </a:lnTo>
                  <a:lnTo>
                    <a:pt x="12" y="11"/>
                  </a:lnTo>
                  <a:lnTo>
                    <a:pt x="13" y="11"/>
                  </a:lnTo>
                  <a:lnTo>
                    <a:pt x="18" y="10"/>
                  </a:lnTo>
                  <a:lnTo>
                    <a:pt x="13" y="0"/>
                  </a:lnTo>
                  <a:lnTo>
                    <a:pt x="11" y="2"/>
                  </a:lnTo>
                  <a:lnTo>
                    <a:pt x="7" y="4"/>
                  </a:lnTo>
                  <a:lnTo>
                    <a:pt x="5" y="6"/>
                  </a:lnTo>
                  <a:lnTo>
                    <a:pt x="3" y="7"/>
                  </a:lnTo>
                  <a:lnTo>
                    <a:pt x="0" y="11"/>
                  </a:lnTo>
                  <a:lnTo>
                    <a:pt x="3" y="7"/>
                  </a:lnTo>
                  <a:lnTo>
                    <a:pt x="0" y="9"/>
                  </a:lnTo>
                  <a:lnTo>
                    <a:pt x="0" y="11"/>
                  </a:lnTo>
                  <a:lnTo>
                    <a:pt x="1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55" name="Freeform 28"/>
            <p:cNvSpPr>
              <a:spLocks noChangeAspect="1"/>
            </p:cNvSpPr>
            <p:nvPr/>
          </p:nvSpPr>
          <p:spPr bwMode="auto">
            <a:xfrm>
              <a:off x="2471" y="1871"/>
              <a:ext cx="14" cy="65"/>
            </a:xfrm>
            <a:custGeom>
              <a:avLst/>
              <a:gdLst>
                <a:gd name="T0" fmla="*/ 11 w 14"/>
                <a:gd name="T1" fmla="*/ 56 h 65"/>
                <a:gd name="T2" fmla="*/ 14 w 14"/>
                <a:gd name="T3" fmla="*/ 60 h 65"/>
                <a:gd name="T4" fmla="*/ 10 w 14"/>
                <a:gd name="T5" fmla="*/ 0 h 65"/>
                <a:gd name="T6" fmla="*/ 0 w 14"/>
                <a:gd name="T7" fmla="*/ 0 h 65"/>
                <a:gd name="T8" fmla="*/ 5 w 14"/>
                <a:gd name="T9" fmla="*/ 60 h 65"/>
                <a:gd name="T10" fmla="*/ 9 w 14"/>
                <a:gd name="T11" fmla="*/ 65 h 65"/>
                <a:gd name="T12" fmla="*/ 5 w 14"/>
                <a:gd name="T13" fmla="*/ 60 h 65"/>
                <a:gd name="T14" fmla="*/ 5 w 14"/>
                <a:gd name="T15" fmla="*/ 64 h 65"/>
                <a:gd name="T16" fmla="*/ 9 w 14"/>
                <a:gd name="T17" fmla="*/ 65 h 65"/>
                <a:gd name="T18" fmla="*/ 11 w 14"/>
                <a:gd name="T19" fmla="*/ 5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65"/>
                <a:gd name="T32" fmla="*/ 14 w 14"/>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65">
                  <a:moveTo>
                    <a:pt x="11" y="56"/>
                  </a:moveTo>
                  <a:lnTo>
                    <a:pt x="14" y="60"/>
                  </a:lnTo>
                  <a:lnTo>
                    <a:pt x="10" y="0"/>
                  </a:lnTo>
                  <a:lnTo>
                    <a:pt x="0" y="0"/>
                  </a:lnTo>
                  <a:lnTo>
                    <a:pt x="5" y="60"/>
                  </a:lnTo>
                  <a:lnTo>
                    <a:pt x="9" y="65"/>
                  </a:lnTo>
                  <a:lnTo>
                    <a:pt x="5" y="60"/>
                  </a:lnTo>
                  <a:lnTo>
                    <a:pt x="5" y="64"/>
                  </a:lnTo>
                  <a:lnTo>
                    <a:pt x="9" y="65"/>
                  </a:lnTo>
                  <a:lnTo>
                    <a:pt x="11"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56" name="Freeform 29"/>
            <p:cNvSpPr>
              <a:spLocks noChangeAspect="1"/>
            </p:cNvSpPr>
            <p:nvPr/>
          </p:nvSpPr>
          <p:spPr bwMode="auto">
            <a:xfrm>
              <a:off x="2480" y="1927"/>
              <a:ext cx="27" cy="17"/>
            </a:xfrm>
            <a:custGeom>
              <a:avLst/>
              <a:gdLst>
                <a:gd name="T0" fmla="*/ 25 w 27"/>
                <a:gd name="T1" fmla="*/ 8 h 17"/>
                <a:gd name="T2" fmla="*/ 27 w 27"/>
                <a:gd name="T3" fmla="*/ 8 h 17"/>
                <a:gd name="T4" fmla="*/ 2 w 27"/>
                <a:gd name="T5" fmla="*/ 0 h 17"/>
                <a:gd name="T6" fmla="*/ 0 w 27"/>
                <a:gd name="T7" fmla="*/ 9 h 17"/>
                <a:gd name="T8" fmla="*/ 24 w 27"/>
                <a:gd name="T9" fmla="*/ 17 h 17"/>
                <a:gd name="T10" fmla="*/ 25 w 27"/>
                <a:gd name="T11" fmla="*/ 17 h 17"/>
                <a:gd name="T12" fmla="*/ 24 w 27"/>
                <a:gd name="T13" fmla="*/ 17 h 17"/>
                <a:gd name="T14" fmla="*/ 24 w 27"/>
                <a:gd name="T15" fmla="*/ 17 h 17"/>
                <a:gd name="T16" fmla="*/ 25 w 27"/>
                <a:gd name="T17" fmla="*/ 17 h 17"/>
                <a:gd name="T18" fmla="*/ 25 w 27"/>
                <a:gd name="T19" fmla="*/ 8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7"/>
                <a:gd name="T32" fmla="*/ 27 w 2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7">
                  <a:moveTo>
                    <a:pt x="25" y="8"/>
                  </a:moveTo>
                  <a:lnTo>
                    <a:pt x="27" y="8"/>
                  </a:lnTo>
                  <a:lnTo>
                    <a:pt x="2" y="0"/>
                  </a:lnTo>
                  <a:lnTo>
                    <a:pt x="0" y="9"/>
                  </a:lnTo>
                  <a:lnTo>
                    <a:pt x="24" y="17"/>
                  </a:lnTo>
                  <a:lnTo>
                    <a:pt x="25" y="17"/>
                  </a:lnTo>
                  <a:lnTo>
                    <a:pt x="24" y="17"/>
                  </a:lnTo>
                  <a:lnTo>
                    <a:pt x="25" y="17"/>
                  </a:lnTo>
                  <a:lnTo>
                    <a:pt x="25"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57" name="Freeform 30"/>
            <p:cNvSpPr>
              <a:spLocks noChangeAspect="1"/>
            </p:cNvSpPr>
            <p:nvPr/>
          </p:nvSpPr>
          <p:spPr bwMode="auto">
            <a:xfrm>
              <a:off x="2505" y="1921"/>
              <a:ext cx="23" cy="23"/>
            </a:xfrm>
            <a:custGeom>
              <a:avLst/>
              <a:gdLst>
                <a:gd name="T0" fmla="*/ 13 w 23"/>
                <a:gd name="T1" fmla="*/ 1 h 23"/>
                <a:gd name="T2" fmla="*/ 15 w 23"/>
                <a:gd name="T3" fmla="*/ 0 h 23"/>
                <a:gd name="T4" fmla="*/ 11 w 23"/>
                <a:gd name="T5" fmla="*/ 6 h 23"/>
                <a:gd name="T6" fmla="*/ 6 w 23"/>
                <a:gd name="T7" fmla="*/ 10 h 23"/>
                <a:gd name="T8" fmla="*/ 3 w 23"/>
                <a:gd name="T9" fmla="*/ 13 h 23"/>
                <a:gd name="T10" fmla="*/ 0 w 23"/>
                <a:gd name="T11" fmla="*/ 14 h 23"/>
                <a:gd name="T12" fmla="*/ 0 w 23"/>
                <a:gd name="T13" fmla="*/ 23 h 23"/>
                <a:gd name="T14" fmla="*/ 8 w 23"/>
                <a:gd name="T15" fmla="*/ 22 h 23"/>
                <a:gd name="T16" fmla="*/ 13 w 23"/>
                <a:gd name="T17" fmla="*/ 17 h 23"/>
                <a:gd name="T18" fmla="*/ 18 w 23"/>
                <a:gd name="T19" fmla="*/ 10 h 23"/>
                <a:gd name="T20" fmla="*/ 22 w 23"/>
                <a:gd name="T21" fmla="*/ 4 h 23"/>
                <a:gd name="T22" fmla="*/ 23 w 23"/>
                <a:gd name="T23" fmla="*/ 3 h 23"/>
                <a:gd name="T24" fmla="*/ 22 w 23"/>
                <a:gd name="T25" fmla="*/ 4 h 23"/>
                <a:gd name="T26" fmla="*/ 23 w 23"/>
                <a:gd name="T27" fmla="*/ 3 h 23"/>
                <a:gd name="T28" fmla="*/ 23 w 23"/>
                <a:gd name="T29" fmla="*/ 3 h 23"/>
                <a:gd name="T30" fmla="*/ 13 w 23"/>
                <a:gd name="T31" fmla="*/ 1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23"/>
                <a:gd name="T50" fmla="*/ 23 w 23"/>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23">
                  <a:moveTo>
                    <a:pt x="13" y="1"/>
                  </a:moveTo>
                  <a:lnTo>
                    <a:pt x="15" y="0"/>
                  </a:lnTo>
                  <a:lnTo>
                    <a:pt x="11" y="6"/>
                  </a:lnTo>
                  <a:lnTo>
                    <a:pt x="6" y="10"/>
                  </a:lnTo>
                  <a:lnTo>
                    <a:pt x="3" y="13"/>
                  </a:lnTo>
                  <a:lnTo>
                    <a:pt x="0" y="14"/>
                  </a:lnTo>
                  <a:lnTo>
                    <a:pt x="0" y="23"/>
                  </a:lnTo>
                  <a:lnTo>
                    <a:pt x="8" y="22"/>
                  </a:lnTo>
                  <a:lnTo>
                    <a:pt x="13" y="17"/>
                  </a:lnTo>
                  <a:lnTo>
                    <a:pt x="18" y="10"/>
                  </a:lnTo>
                  <a:lnTo>
                    <a:pt x="22" y="4"/>
                  </a:lnTo>
                  <a:lnTo>
                    <a:pt x="23" y="3"/>
                  </a:lnTo>
                  <a:lnTo>
                    <a:pt x="22" y="4"/>
                  </a:lnTo>
                  <a:lnTo>
                    <a:pt x="23" y="3"/>
                  </a:lnTo>
                  <a:lnTo>
                    <a:pt x="1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58" name="Freeform 31"/>
            <p:cNvSpPr>
              <a:spLocks noChangeAspect="1"/>
            </p:cNvSpPr>
            <p:nvPr/>
          </p:nvSpPr>
          <p:spPr bwMode="auto">
            <a:xfrm>
              <a:off x="2518" y="1899"/>
              <a:ext cx="15" cy="25"/>
            </a:xfrm>
            <a:custGeom>
              <a:avLst/>
              <a:gdLst>
                <a:gd name="T0" fmla="*/ 7 w 15"/>
                <a:gd name="T1" fmla="*/ 0 h 25"/>
                <a:gd name="T2" fmla="*/ 5 w 15"/>
                <a:gd name="T3" fmla="*/ 3 h 25"/>
                <a:gd name="T4" fmla="*/ 0 w 15"/>
                <a:gd name="T5" fmla="*/ 23 h 25"/>
                <a:gd name="T6" fmla="*/ 10 w 15"/>
                <a:gd name="T7" fmla="*/ 25 h 25"/>
                <a:gd name="T8" fmla="*/ 15 w 15"/>
                <a:gd name="T9" fmla="*/ 5 h 25"/>
                <a:gd name="T10" fmla="*/ 12 w 15"/>
                <a:gd name="T11" fmla="*/ 7 h 25"/>
                <a:gd name="T12" fmla="*/ 7 w 15"/>
                <a:gd name="T13" fmla="*/ 0 h 25"/>
                <a:gd name="T14" fmla="*/ 5 w 15"/>
                <a:gd name="T15" fmla="*/ 0 h 25"/>
                <a:gd name="T16" fmla="*/ 5 w 15"/>
                <a:gd name="T17" fmla="*/ 3 h 25"/>
                <a:gd name="T18" fmla="*/ 7 w 15"/>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25"/>
                <a:gd name="T32" fmla="*/ 15 w 15"/>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25">
                  <a:moveTo>
                    <a:pt x="7" y="0"/>
                  </a:moveTo>
                  <a:lnTo>
                    <a:pt x="5" y="3"/>
                  </a:lnTo>
                  <a:lnTo>
                    <a:pt x="0" y="23"/>
                  </a:lnTo>
                  <a:lnTo>
                    <a:pt x="10" y="25"/>
                  </a:lnTo>
                  <a:lnTo>
                    <a:pt x="15" y="5"/>
                  </a:lnTo>
                  <a:lnTo>
                    <a:pt x="12" y="7"/>
                  </a:lnTo>
                  <a:lnTo>
                    <a:pt x="7" y="0"/>
                  </a:lnTo>
                  <a:lnTo>
                    <a:pt x="5" y="0"/>
                  </a:lnTo>
                  <a:lnTo>
                    <a:pt x="5" y="3"/>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59" name="Freeform 32"/>
            <p:cNvSpPr>
              <a:spLocks noChangeAspect="1"/>
            </p:cNvSpPr>
            <p:nvPr/>
          </p:nvSpPr>
          <p:spPr bwMode="auto">
            <a:xfrm>
              <a:off x="2525" y="1896"/>
              <a:ext cx="29" cy="12"/>
            </a:xfrm>
            <a:custGeom>
              <a:avLst/>
              <a:gdLst>
                <a:gd name="T0" fmla="*/ 29 w 29"/>
                <a:gd name="T1" fmla="*/ 5 h 12"/>
                <a:gd name="T2" fmla="*/ 26 w 29"/>
                <a:gd name="T3" fmla="*/ 2 h 12"/>
                <a:gd name="T4" fmla="*/ 22 w 29"/>
                <a:gd name="T5" fmla="*/ 1 h 12"/>
                <a:gd name="T6" fmla="*/ 15 w 29"/>
                <a:gd name="T7" fmla="*/ 0 h 12"/>
                <a:gd name="T8" fmla="*/ 8 w 29"/>
                <a:gd name="T9" fmla="*/ 1 h 12"/>
                <a:gd name="T10" fmla="*/ 0 w 29"/>
                <a:gd name="T11" fmla="*/ 3 h 12"/>
                <a:gd name="T12" fmla="*/ 5 w 29"/>
                <a:gd name="T13" fmla="*/ 10 h 12"/>
                <a:gd name="T14" fmla="*/ 10 w 29"/>
                <a:gd name="T15" fmla="*/ 10 h 12"/>
                <a:gd name="T16" fmla="*/ 15 w 29"/>
                <a:gd name="T17" fmla="*/ 9 h 12"/>
                <a:gd name="T18" fmla="*/ 19 w 29"/>
                <a:gd name="T19" fmla="*/ 10 h 12"/>
                <a:gd name="T20" fmla="*/ 24 w 29"/>
                <a:gd name="T21" fmla="*/ 12 h 12"/>
                <a:gd name="T22" fmla="*/ 22 w 29"/>
                <a:gd name="T23" fmla="*/ 9 h 12"/>
                <a:gd name="T24" fmla="*/ 29 w 29"/>
                <a:gd name="T25" fmla="*/ 5 h 12"/>
                <a:gd name="T26" fmla="*/ 28 w 29"/>
                <a:gd name="T27" fmla="*/ 2 h 12"/>
                <a:gd name="T28" fmla="*/ 26 w 29"/>
                <a:gd name="T29" fmla="*/ 2 h 12"/>
                <a:gd name="T30" fmla="*/ 29 w 29"/>
                <a:gd name="T31" fmla="*/ 5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12"/>
                <a:gd name="T50" fmla="*/ 29 w 29"/>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12">
                  <a:moveTo>
                    <a:pt x="29" y="5"/>
                  </a:moveTo>
                  <a:lnTo>
                    <a:pt x="26" y="2"/>
                  </a:lnTo>
                  <a:lnTo>
                    <a:pt x="22" y="1"/>
                  </a:lnTo>
                  <a:lnTo>
                    <a:pt x="15" y="0"/>
                  </a:lnTo>
                  <a:lnTo>
                    <a:pt x="8" y="1"/>
                  </a:lnTo>
                  <a:lnTo>
                    <a:pt x="0" y="3"/>
                  </a:lnTo>
                  <a:lnTo>
                    <a:pt x="5" y="10"/>
                  </a:lnTo>
                  <a:lnTo>
                    <a:pt x="10" y="10"/>
                  </a:lnTo>
                  <a:lnTo>
                    <a:pt x="15" y="9"/>
                  </a:lnTo>
                  <a:lnTo>
                    <a:pt x="19" y="10"/>
                  </a:lnTo>
                  <a:lnTo>
                    <a:pt x="24" y="12"/>
                  </a:lnTo>
                  <a:lnTo>
                    <a:pt x="22" y="9"/>
                  </a:lnTo>
                  <a:lnTo>
                    <a:pt x="29" y="5"/>
                  </a:lnTo>
                  <a:lnTo>
                    <a:pt x="28" y="2"/>
                  </a:lnTo>
                  <a:lnTo>
                    <a:pt x="26" y="2"/>
                  </a:lnTo>
                  <a:lnTo>
                    <a:pt x="29"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60" name="Freeform 33"/>
            <p:cNvSpPr>
              <a:spLocks noChangeAspect="1"/>
            </p:cNvSpPr>
            <p:nvPr/>
          </p:nvSpPr>
          <p:spPr bwMode="auto">
            <a:xfrm>
              <a:off x="2543" y="1901"/>
              <a:ext cx="15" cy="39"/>
            </a:xfrm>
            <a:custGeom>
              <a:avLst/>
              <a:gdLst>
                <a:gd name="T0" fmla="*/ 8 w 15"/>
                <a:gd name="T1" fmla="*/ 39 h 39"/>
                <a:gd name="T2" fmla="*/ 10 w 15"/>
                <a:gd name="T3" fmla="*/ 36 h 39"/>
                <a:gd name="T4" fmla="*/ 11 w 15"/>
                <a:gd name="T5" fmla="*/ 28 h 39"/>
                <a:gd name="T6" fmla="*/ 13 w 15"/>
                <a:gd name="T7" fmla="*/ 20 h 39"/>
                <a:gd name="T8" fmla="*/ 15 w 15"/>
                <a:gd name="T9" fmla="*/ 10 h 39"/>
                <a:gd name="T10" fmla="*/ 11 w 15"/>
                <a:gd name="T11" fmla="*/ 0 h 39"/>
                <a:gd name="T12" fmla="*/ 4 w 15"/>
                <a:gd name="T13" fmla="*/ 4 h 39"/>
                <a:gd name="T14" fmla="*/ 6 w 15"/>
                <a:gd name="T15" fmla="*/ 10 h 39"/>
                <a:gd name="T16" fmla="*/ 4 w 15"/>
                <a:gd name="T17" fmla="*/ 17 h 39"/>
                <a:gd name="T18" fmla="*/ 1 w 15"/>
                <a:gd name="T19" fmla="*/ 26 h 39"/>
                <a:gd name="T20" fmla="*/ 0 w 15"/>
                <a:gd name="T21" fmla="*/ 36 h 39"/>
                <a:gd name="T22" fmla="*/ 1 w 15"/>
                <a:gd name="T23" fmla="*/ 34 h 39"/>
                <a:gd name="T24" fmla="*/ 8 w 15"/>
                <a:gd name="T25" fmla="*/ 39 h 39"/>
                <a:gd name="T26" fmla="*/ 10 w 15"/>
                <a:gd name="T27" fmla="*/ 37 h 39"/>
                <a:gd name="T28" fmla="*/ 10 w 15"/>
                <a:gd name="T29" fmla="*/ 36 h 39"/>
                <a:gd name="T30" fmla="*/ 8 w 15"/>
                <a:gd name="T31" fmla="*/ 39 h 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39"/>
                <a:gd name="T50" fmla="*/ 15 w 15"/>
                <a:gd name="T51" fmla="*/ 39 h 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39">
                  <a:moveTo>
                    <a:pt x="8" y="39"/>
                  </a:moveTo>
                  <a:lnTo>
                    <a:pt x="10" y="36"/>
                  </a:lnTo>
                  <a:lnTo>
                    <a:pt x="11" y="28"/>
                  </a:lnTo>
                  <a:lnTo>
                    <a:pt x="13" y="20"/>
                  </a:lnTo>
                  <a:lnTo>
                    <a:pt x="15" y="10"/>
                  </a:lnTo>
                  <a:lnTo>
                    <a:pt x="11" y="0"/>
                  </a:lnTo>
                  <a:lnTo>
                    <a:pt x="4" y="4"/>
                  </a:lnTo>
                  <a:lnTo>
                    <a:pt x="6" y="10"/>
                  </a:lnTo>
                  <a:lnTo>
                    <a:pt x="4" y="17"/>
                  </a:lnTo>
                  <a:lnTo>
                    <a:pt x="1" y="26"/>
                  </a:lnTo>
                  <a:lnTo>
                    <a:pt x="0" y="36"/>
                  </a:lnTo>
                  <a:lnTo>
                    <a:pt x="1" y="34"/>
                  </a:lnTo>
                  <a:lnTo>
                    <a:pt x="8" y="39"/>
                  </a:lnTo>
                  <a:lnTo>
                    <a:pt x="10" y="37"/>
                  </a:lnTo>
                  <a:lnTo>
                    <a:pt x="10" y="36"/>
                  </a:lnTo>
                  <a:lnTo>
                    <a:pt x="8"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61" name="Freeform 34"/>
            <p:cNvSpPr>
              <a:spLocks noChangeAspect="1"/>
            </p:cNvSpPr>
            <p:nvPr/>
          </p:nvSpPr>
          <p:spPr bwMode="auto">
            <a:xfrm>
              <a:off x="2510" y="1935"/>
              <a:ext cx="41" cy="41"/>
            </a:xfrm>
            <a:custGeom>
              <a:avLst/>
              <a:gdLst>
                <a:gd name="T0" fmla="*/ 3 w 41"/>
                <a:gd name="T1" fmla="*/ 41 h 41"/>
                <a:gd name="T2" fmla="*/ 3 w 41"/>
                <a:gd name="T3" fmla="*/ 41 h 41"/>
                <a:gd name="T4" fmla="*/ 10 w 41"/>
                <a:gd name="T5" fmla="*/ 39 h 41"/>
                <a:gd name="T6" fmla="*/ 15 w 41"/>
                <a:gd name="T7" fmla="*/ 34 h 41"/>
                <a:gd name="T8" fmla="*/ 20 w 41"/>
                <a:gd name="T9" fmla="*/ 31 h 41"/>
                <a:gd name="T10" fmla="*/ 26 w 41"/>
                <a:gd name="T11" fmla="*/ 27 h 41"/>
                <a:gd name="T12" fmla="*/ 31 w 41"/>
                <a:gd name="T13" fmla="*/ 22 h 41"/>
                <a:gd name="T14" fmla="*/ 34 w 41"/>
                <a:gd name="T15" fmla="*/ 16 h 41"/>
                <a:gd name="T16" fmla="*/ 38 w 41"/>
                <a:gd name="T17" fmla="*/ 10 h 41"/>
                <a:gd name="T18" fmla="*/ 41 w 41"/>
                <a:gd name="T19" fmla="*/ 5 h 41"/>
                <a:gd name="T20" fmla="*/ 34 w 41"/>
                <a:gd name="T21" fmla="*/ 0 h 41"/>
                <a:gd name="T22" fmla="*/ 31 w 41"/>
                <a:gd name="T23" fmla="*/ 6 h 41"/>
                <a:gd name="T24" fmla="*/ 27 w 41"/>
                <a:gd name="T25" fmla="*/ 12 h 41"/>
                <a:gd name="T26" fmla="*/ 24 w 41"/>
                <a:gd name="T27" fmla="*/ 15 h 41"/>
                <a:gd name="T28" fmla="*/ 19 w 41"/>
                <a:gd name="T29" fmla="*/ 20 h 41"/>
                <a:gd name="T30" fmla="*/ 15 w 41"/>
                <a:gd name="T31" fmla="*/ 23 h 41"/>
                <a:gd name="T32" fmla="*/ 11 w 41"/>
                <a:gd name="T33" fmla="*/ 27 h 41"/>
                <a:gd name="T34" fmla="*/ 5 w 41"/>
                <a:gd name="T35" fmla="*/ 29 h 41"/>
                <a:gd name="T36" fmla="*/ 0 w 41"/>
                <a:gd name="T37" fmla="*/ 32 h 41"/>
                <a:gd name="T38" fmla="*/ 0 w 41"/>
                <a:gd name="T39" fmla="*/ 32 h 41"/>
                <a:gd name="T40" fmla="*/ 3 w 41"/>
                <a:gd name="T41" fmla="*/ 41 h 41"/>
                <a:gd name="T42" fmla="*/ 3 w 41"/>
                <a:gd name="T43" fmla="*/ 41 h 41"/>
                <a:gd name="T44" fmla="*/ 3 w 41"/>
                <a:gd name="T45" fmla="*/ 41 h 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41"/>
                <a:gd name="T71" fmla="*/ 41 w 41"/>
                <a:gd name="T72" fmla="*/ 41 h 4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41">
                  <a:moveTo>
                    <a:pt x="3" y="41"/>
                  </a:moveTo>
                  <a:lnTo>
                    <a:pt x="3" y="41"/>
                  </a:lnTo>
                  <a:lnTo>
                    <a:pt x="10" y="39"/>
                  </a:lnTo>
                  <a:lnTo>
                    <a:pt x="15" y="34"/>
                  </a:lnTo>
                  <a:lnTo>
                    <a:pt x="20" y="31"/>
                  </a:lnTo>
                  <a:lnTo>
                    <a:pt x="26" y="27"/>
                  </a:lnTo>
                  <a:lnTo>
                    <a:pt x="31" y="22"/>
                  </a:lnTo>
                  <a:lnTo>
                    <a:pt x="34" y="16"/>
                  </a:lnTo>
                  <a:lnTo>
                    <a:pt x="38" y="10"/>
                  </a:lnTo>
                  <a:lnTo>
                    <a:pt x="41" y="5"/>
                  </a:lnTo>
                  <a:lnTo>
                    <a:pt x="34" y="0"/>
                  </a:lnTo>
                  <a:lnTo>
                    <a:pt x="31" y="6"/>
                  </a:lnTo>
                  <a:lnTo>
                    <a:pt x="27" y="12"/>
                  </a:lnTo>
                  <a:lnTo>
                    <a:pt x="24" y="15"/>
                  </a:lnTo>
                  <a:lnTo>
                    <a:pt x="19" y="20"/>
                  </a:lnTo>
                  <a:lnTo>
                    <a:pt x="15" y="23"/>
                  </a:lnTo>
                  <a:lnTo>
                    <a:pt x="11" y="27"/>
                  </a:lnTo>
                  <a:lnTo>
                    <a:pt x="5" y="29"/>
                  </a:lnTo>
                  <a:lnTo>
                    <a:pt x="0" y="32"/>
                  </a:lnTo>
                  <a:lnTo>
                    <a:pt x="3"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62" name="Freeform 35"/>
            <p:cNvSpPr>
              <a:spLocks noChangeAspect="1"/>
            </p:cNvSpPr>
            <p:nvPr/>
          </p:nvSpPr>
          <p:spPr bwMode="auto">
            <a:xfrm>
              <a:off x="2465" y="1958"/>
              <a:ext cx="48" cy="18"/>
            </a:xfrm>
            <a:custGeom>
              <a:avLst/>
              <a:gdLst>
                <a:gd name="T0" fmla="*/ 0 w 48"/>
                <a:gd name="T1" fmla="*/ 10 h 18"/>
                <a:gd name="T2" fmla="*/ 2 w 48"/>
                <a:gd name="T3" fmla="*/ 10 h 18"/>
                <a:gd name="T4" fmla="*/ 8 w 48"/>
                <a:gd name="T5" fmla="*/ 11 h 18"/>
                <a:gd name="T6" fmla="*/ 12 w 48"/>
                <a:gd name="T7" fmla="*/ 12 h 18"/>
                <a:gd name="T8" fmla="*/ 18 w 48"/>
                <a:gd name="T9" fmla="*/ 15 h 18"/>
                <a:gd name="T10" fmla="*/ 23 w 48"/>
                <a:gd name="T11" fmla="*/ 16 h 18"/>
                <a:gd name="T12" fmla="*/ 29 w 48"/>
                <a:gd name="T13" fmla="*/ 17 h 18"/>
                <a:gd name="T14" fmla="*/ 35 w 48"/>
                <a:gd name="T15" fmla="*/ 18 h 18"/>
                <a:gd name="T16" fmla="*/ 40 w 48"/>
                <a:gd name="T17" fmla="*/ 18 h 18"/>
                <a:gd name="T18" fmla="*/ 48 w 48"/>
                <a:gd name="T19" fmla="*/ 18 h 18"/>
                <a:gd name="T20" fmla="*/ 45 w 48"/>
                <a:gd name="T21" fmla="*/ 9 h 18"/>
                <a:gd name="T22" fmla="*/ 40 w 48"/>
                <a:gd name="T23" fmla="*/ 9 h 18"/>
                <a:gd name="T24" fmla="*/ 35 w 48"/>
                <a:gd name="T25" fmla="*/ 9 h 18"/>
                <a:gd name="T26" fmla="*/ 31 w 48"/>
                <a:gd name="T27" fmla="*/ 8 h 18"/>
                <a:gd name="T28" fmla="*/ 25 w 48"/>
                <a:gd name="T29" fmla="*/ 6 h 18"/>
                <a:gd name="T30" fmla="*/ 20 w 48"/>
                <a:gd name="T31" fmla="*/ 5 h 18"/>
                <a:gd name="T32" fmla="*/ 15 w 48"/>
                <a:gd name="T33" fmla="*/ 3 h 18"/>
                <a:gd name="T34" fmla="*/ 10 w 48"/>
                <a:gd name="T35" fmla="*/ 2 h 18"/>
                <a:gd name="T36" fmla="*/ 4 w 48"/>
                <a:gd name="T37" fmla="*/ 0 h 18"/>
                <a:gd name="T38" fmla="*/ 5 w 48"/>
                <a:gd name="T39" fmla="*/ 0 h 18"/>
                <a:gd name="T40" fmla="*/ 0 w 48"/>
                <a:gd name="T41" fmla="*/ 10 h 18"/>
                <a:gd name="T42" fmla="*/ 2 w 48"/>
                <a:gd name="T43" fmla="*/ 10 h 18"/>
                <a:gd name="T44" fmla="*/ 2 w 48"/>
                <a:gd name="T45" fmla="*/ 10 h 18"/>
                <a:gd name="T46" fmla="*/ 0 w 48"/>
                <a:gd name="T47" fmla="*/ 10 h 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
                <a:gd name="T73" fmla="*/ 0 h 18"/>
                <a:gd name="T74" fmla="*/ 48 w 48"/>
                <a:gd name="T75" fmla="*/ 18 h 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 h="18">
                  <a:moveTo>
                    <a:pt x="0" y="10"/>
                  </a:moveTo>
                  <a:lnTo>
                    <a:pt x="2" y="10"/>
                  </a:lnTo>
                  <a:lnTo>
                    <a:pt x="8" y="11"/>
                  </a:lnTo>
                  <a:lnTo>
                    <a:pt x="12" y="12"/>
                  </a:lnTo>
                  <a:lnTo>
                    <a:pt x="18" y="15"/>
                  </a:lnTo>
                  <a:lnTo>
                    <a:pt x="23" y="16"/>
                  </a:lnTo>
                  <a:lnTo>
                    <a:pt x="29" y="17"/>
                  </a:lnTo>
                  <a:lnTo>
                    <a:pt x="35" y="18"/>
                  </a:lnTo>
                  <a:lnTo>
                    <a:pt x="40" y="18"/>
                  </a:lnTo>
                  <a:lnTo>
                    <a:pt x="48" y="18"/>
                  </a:lnTo>
                  <a:lnTo>
                    <a:pt x="45" y="9"/>
                  </a:lnTo>
                  <a:lnTo>
                    <a:pt x="40" y="9"/>
                  </a:lnTo>
                  <a:lnTo>
                    <a:pt x="35" y="9"/>
                  </a:lnTo>
                  <a:lnTo>
                    <a:pt x="31" y="8"/>
                  </a:lnTo>
                  <a:lnTo>
                    <a:pt x="25" y="6"/>
                  </a:lnTo>
                  <a:lnTo>
                    <a:pt x="20" y="5"/>
                  </a:lnTo>
                  <a:lnTo>
                    <a:pt x="15" y="3"/>
                  </a:lnTo>
                  <a:lnTo>
                    <a:pt x="10" y="2"/>
                  </a:lnTo>
                  <a:lnTo>
                    <a:pt x="4" y="0"/>
                  </a:lnTo>
                  <a:lnTo>
                    <a:pt x="5" y="0"/>
                  </a:lnTo>
                  <a:lnTo>
                    <a:pt x="0" y="10"/>
                  </a:lnTo>
                  <a:lnTo>
                    <a:pt x="2" y="10"/>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63" name="Freeform 36"/>
            <p:cNvSpPr>
              <a:spLocks noChangeAspect="1"/>
            </p:cNvSpPr>
            <p:nvPr/>
          </p:nvSpPr>
          <p:spPr bwMode="auto">
            <a:xfrm>
              <a:off x="2438" y="1908"/>
              <a:ext cx="32" cy="60"/>
            </a:xfrm>
            <a:custGeom>
              <a:avLst/>
              <a:gdLst>
                <a:gd name="T0" fmla="*/ 0 w 32"/>
                <a:gd name="T1" fmla="*/ 0 h 60"/>
                <a:gd name="T2" fmla="*/ 0 w 32"/>
                <a:gd name="T3" fmla="*/ 2 h 60"/>
                <a:gd name="T4" fmla="*/ 3 w 32"/>
                <a:gd name="T5" fmla="*/ 10 h 60"/>
                <a:gd name="T6" fmla="*/ 4 w 32"/>
                <a:gd name="T7" fmla="*/ 17 h 60"/>
                <a:gd name="T8" fmla="*/ 5 w 32"/>
                <a:gd name="T9" fmla="*/ 26 h 60"/>
                <a:gd name="T10" fmla="*/ 7 w 32"/>
                <a:gd name="T11" fmla="*/ 34 h 60"/>
                <a:gd name="T12" fmla="*/ 10 w 32"/>
                <a:gd name="T13" fmla="*/ 42 h 60"/>
                <a:gd name="T14" fmla="*/ 15 w 32"/>
                <a:gd name="T15" fmla="*/ 48 h 60"/>
                <a:gd name="T16" fmla="*/ 20 w 32"/>
                <a:gd name="T17" fmla="*/ 55 h 60"/>
                <a:gd name="T18" fmla="*/ 27 w 32"/>
                <a:gd name="T19" fmla="*/ 60 h 60"/>
                <a:gd name="T20" fmla="*/ 32 w 32"/>
                <a:gd name="T21" fmla="*/ 50 h 60"/>
                <a:gd name="T22" fmla="*/ 25 w 32"/>
                <a:gd name="T23" fmla="*/ 48 h 60"/>
                <a:gd name="T24" fmla="*/ 22 w 32"/>
                <a:gd name="T25" fmla="*/ 43 h 60"/>
                <a:gd name="T26" fmla="*/ 19 w 32"/>
                <a:gd name="T27" fmla="*/ 37 h 60"/>
                <a:gd name="T28" fmla="*/ 17 w 32"/>
                <a:gd name="T29" fmla="*/ 32 h 60"/>
                <a:gd name="T30" fmla="*/ 15 w 32"/>
                <a:gd name="T31" fmla="*/ 23 h 60"/>
                <a:gd name="T32" fmla="*/ 13 w 32"/>
                <a:gd name="T33" fmla="*/ 15 h 60"/>
                <a:gd name="T34" fmla="*/ 12 w 32"/>
                <a:gd name="T35" fmla="*/ 8 h 60"/>
                <a:gd name="T36" fmla="*/ 10 w 32"/>
                <a:gd name="T37" fmla="*/ 0 h 60"/>
                <a:gd name="T38" fmla="*/ 10 w 32"/>
                <a:gd name="T39" fmla="*/ 2 h 60"/>
                <a:gd name="T40" fmla="*/ 0 w 32"/>
                <a:gd name="T41" fmla="*/ 0 h 60"/>
                <a:gd name="T42" fmla="*/ 0 w 32"/>
                <a:gd name="T43" fmla="*/ 1 h 60"/>
                <a:gd name="T44" fmla="*/ 0 w 32"/>
                <a:gd name="T45" fmla="*/ 2 h 60"/>
                <a:gd name="T46" fmla="*/ 0 w 32"/>
                <a:gd name="T47" fmla="*/ 0 h 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
                <a:gd name="T73" fmla="*/ 0 h 60"/>
                <a:gd name="T74" fmla="*/ 32 w 32"/>
                <a:gd name="T75" fmla="*/ 60 h 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 h="60">
                  <a:moveTo>
                    <a:pt x="0" y="0"/>
                  </a:moveTo>
                  <a:lnTo>
                    <a:pt x="0" y="2"/>
                  </a:lnTo>
                  <a:lnTo>
                    <a:pt x="3" y="10"/>
                  </a:lnTo>
                  <a:lnTo>
                    <a:pt x="4" y="17"/>
                  </a:lnTo>
                  <a:lnTo>
                    <a:pt x="5" y="26"/>
                  </a:lnTo>
                  <a:lnTo>
                    <a:pt x="7" y="34"/>
                  </a:lnTo>
                  <a:lnTo>
                    <a:pt x="10" y="42"/>
                  </a:lnTo>
                  <a:lnTo>
                    <a:pt x="15" y="48"/>
                  </a:lnTo>
                  <a:lnTo>
                    <a:pt x="20" y="55"/>
                  </a:lnTo>
                  <a:lnTo>
                    <a:pt x="27" y="60"/>
                  </a:lnTo>
                  <a:lnTo>
                    <a:pt x="32" y="50"/>
                  </a:lnTo>
                  <a:lnTo>
                    <a:pt x="25" y="48"/>
                  </a:lnTo>
                  <a:lnTo>
                    <a:pt x="22" y="43"/>
                  </a:lnTo>
                  <a:lnTo>
                    <a:pt x="19" y="37"/>
                  </a:lnTo>
                  <a:lnTo>
                    <a:pt x="17" y="32"/>
                  </a:lnTo>
                  <a:lnTo>
                    <a:pt x="15" y="23"/>
                  </a:lnTo>
                  <a:lnTo>
                    <a:pt x="13" y="15"/>
                  </a:lnTo>
                  <a:lnTo>
                    <a:pt x="12" y="8"/>
                  </a:lnTo>
                  <a:lnTo>
                    <a:pt x="10" y="0"/>
                  </a:lnTo>
                  <a:lnTo>
                    <a:pt x="10" y="2"/>
                  </a:lnTo>
                  <a:lnTo>
                    <a:pt x="0" y="0"/>
                  </a:lnTo>
                  <a:lnTo>
                    <a:pt x="0" y="1"/>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64" name="Freeform 37"/>
            <p:cNvSpPr>
              <a:spLocks noChangeAspect="1"/>
            </p:cNvSpPr>
            <p:nvPr/>
          </p:nvSpPr>
          <p:spPr bwMode="auto">
            <a:xfrm>
              <a:off x="2437" y="1883"/>
              <a:ext cx="12" cy="27"/>
            </a:xfrm>
            <a:custGeom>
              <a:avLst/>
              <a:gdLst>
                <a:gd name="T0" fmla="*/ 0 w 12"/>
                <a:gd name="T1" fmla="*/ 2 h 27"/>
                <a:gd name="T2" fmla="*/ 0 w 12"/>
                <a:gd name="T3" fmla="*/ 5 h 27"/>
                <a:gd name="T4" fmla="*/ 3 w 12"/>
                <a:gd name="T5" fmla="*/ 9 h 27"/>
                <a:gd name="T6" fmla="*/ 3 w 12"/>
                <a:gd name="T7" fmla="*/ 14 h 27"/>
                <a:gd name="T8" fmla="*/ 3 w 12"/>
                <a:gd name="T9" fmla="*/ 19 h 27"/>
                <a:gd name="T10" fmla="*/ 1 w 12"/>
                <a:gd name="T11" fmla="*/ 25 h 27"/>
                <a:gd name="T12" fmla="*/ 11 w 12"/>
                <a:gd name="T13" fmla="*/ 27 h 27"/>
                <a:gd name="T14" fmla="*/ 12 w 12"/>
                <a:gd name="T15" fmla="*/ 19 h 27"/>
                <a:gd name="T16" fmla="*/ 12 w 12"/>
                <a:gd name="T17" fmla="*/ 14 h 27"/>
                <a:gd name="T18" fmla="*/ 12 w 12"/>
                <a:gd name="T19" fmla="*/ 7 h 27"/>
                <a:gd name="T20" fmla="*/ 10 w 12"/>
                <a:gd name="T21" fmla="*/ 0 h 27"/>
                <a:gd name="T22" fmla="*/ 10 w 12"/>
                <a:gd name="T23" fmla="*/ 2 h 27"/>
                <a:gd name="T24" fmla="*/ 0 w 12"/>
                <a:gd name="T25" fmla="*/ 2 h 27"/>
                <a:gd name="T26" fmla="*/ 0 w 12"/>
                <a:gd name="T27" fmla="*/ 3 h 27"/>
                <a:gd name="T28" fmla="*/ 0 w 12"/>
                <a:gd name="T29" fmla="*/ 5 h 27"/>
                <a:gd name="T30" fmla="*/ 0 w 12"/>
                <a:gd name="T31" fmla="*/ 2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27"/>
                <a:gd name="T50" fmla="*/ 12 w 12"/>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27">
                  <a:moveTo>
                    <a:pt x="0" y="2"/>
                  </a:moveTo>
                  <a:lnTo>
                    <a:pt x="0" y="5"/>
                  </a:lnTo>
                  <a:lnTo>
                    <a:pt x="3" y="9"/>
                  </a:lnTo>
                  <a:lnTo>
                    <a:pt x="3" y="14"/>
                  </a:lnTo>
                  <a:lnTo>
                    <a:pt x="3" y="19"/>
                  </a:lnTo>
                  <a:lnTo>
                    <a:pt x="1" y="25"/>
                  </a:lnTo>
                  <a:lnTo>
                    <a:pt x="11" y="27"/>
                  </a:lnTo>
                  <a:lnTo>
                    <a:pt x="12" y="19"/>
                  </a:lnTo>
                  <a:lnTo>
                    <a:pt x="12" y="14"/>
                  </a:lnTo>
                  <a:lnTo>
                    <a:pt x="12" y="7"/>
                  </a:lnTo>
                  <a:lnTo>
                    <a:pt x="10" y="0"/>
                  </a:lnTo>
                  <a:lnTo>
                    <a:pt x="10" y="2"/>
                  </a:lnTo>
                  <a:lnTo>
                    <a:pt x="0" y="2"/>
                  </a:lnTo>
                  <a:lnTo>
                    <a:pt x="0" y="3"/>
                  </a:lnTo>
                  <a:lnTo>
                    <a:pt x="0" y="5"/>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65" name="Freeform 38"/>
            <p:cNvSpPr>
              <a:spLocks noChangeAspect="1"/>
            </p:cNvSpPr>
            <p:nvPr/>
          </p:nvSpPr>
          <p:spPr bwMode="auto">
            <a:xfrm>
              <a:off x="2437" y="1863"/>
              <a:ext cx="24" cy="22"/>
            </a:xfrm>
            <a:custGeom>
              <a:avLst/>
              <a:gdLst>
                <a:gd name="T0" fmla="*/ 17 w 24"/>
                <a:gd name="T1" fmla="*/ 1 h 22"/>
                <a:gd name="T2" fmla="*/ 19 w 24"/>
                <a:gd name="T3" fmla="*/ 0 h 22"/>
                <a:gd name="T4" fmla="*/ 12 w 24"/>
                <a:gd name="T5" fmla="*/ 3 h 22"/>
                <a:gd name="T6" fmla="*/ 6 w 24"/>
                <a:gd name="T7" fmla="*/ 8 h 22"/>
                <a:gd name="T8" fmla="*/ 1 w 24"/>
                <a:gd name="T9" fmla="*/ 14 h 22"/>
                <a:gd name="T10" fmla="*/ 0 w 24"/>
                <a:gd name="T11" fmla="*/ 22 h 22"/>
                <a:gd name="T12" fmla="*/ 10 w 24"/>
                <a:gd name="T13" fmla="*/ 22 h 22"/>
                <a:gd name="T14" fmla="*/ 11 w 24"/>
                <a:gd name="T15" fmla="*/ 19 h 22"/>
                <a:gd name="T16" fmla="*/ 13 w 24"/>
                <a:gd name="T17" fmla="*/ 15 h 22"/>
                <a:gd name="T18" fmla="*/ 17 w 24"/>
                <a:gd name="T19" fmla="*/ 10 h 22"/>
                <a:gd name="T20" fmla="*/ 21 w 24"/>
                <a:gd name="T21" fmla="*/ 9 h 22"/>
                <a:gd name="T22" fmla="*/ 24 w 24"/>
                <a:gd name="T23" fmla="*/ 8 h 22"/>
                <a:gd name="T24" fmla="*/ 21 w 24"/>
                <a:gd name="T25" fmla="*/ 9 h 22"/>
                <a:gd name="T26" fmla="*/ 23 w 24"/>
                <a:gd name="T27" fmla="*/ 8 h 22"/>
                <a:gd name="T28" fmla="*/ 24 w 24"/>
                <a:gd name="T29" fmla="*/ 8 h 22"/>
                <a:gd name="T30" fmla="*/ 17 w 24"/>
                <a:gd name="T31" fmla="*/ 1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22"/>
                <a:gd name="T50" fmla="*/ 24 w 24"/>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22">
                  <a:moveTo>
                    <a:pt x="17" y="1"/>
                  </a:moveTo>
                  <a:lnTo>
                    <a:pt x="19" y="0"/>
                  </a:lnTo>
                  <a:lnTo>
                    <a:pt x="12" y="3"/>
                  </a:lnTo>
                  <a:lnTo>
                    <a:pt x="6" y="8"/>
                  </a:lnTo>
                  <a:lnTo>
                    <a:pt x="1" y="14"/>
                  </a:lnTo>
                  <a:lnTo>
                    <a:pt x="0" y="22"/>
                  </a:lnTo>
                  <a:lnTo>
                    <a:pt x="10" y="22"/>
                  </a:lnTo>
                  <a:lnTo>
                    <a:pt x="11" y="19"/>
                  </a:lnTo>
                  <a:lnTo>
                    <a:pt x="13" y="15"/>
                  </a:lnTo>
                  <a:lnTo>
                    <a:pt x="17" y="10"/>
                  </a:lnTo>
                  <a:lnTo>
                    <a:pt x="21" y="9"/>
                  </a:lnTo>
                  <a:lnTo>
                    <a:pt x="24" y="8"/>
                  </a:lnTo>
                  <a:lnTo>
                    <a:pt x="21" y="9"/>
                  </a:lnTo>
                  <a:lnTo>
                    <a:pt x="23" y="8"/>
                  </a:lnTo>
                  <a:lnTo>
                    <a:pt x="24" y="8"/>
                  </a:lnTo>
                  <a:lnTo>
                    <a:pt x="1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66" name="Freeform 39"/>
            <p:cNvSpPr>
              <a:spLocks noChangeAspect="1"/>
            </p:cNvSpPr>
            <p:nvPr/>
          </p:nvSpPr>
          <p:spPr bwMode="auto">
            <a:xfrm>
              <a:off x="2454" y="1860"/>
              <a:ext cx="13" cy="11"/>
            </a:xfrm>
            <a:custGeom>
              <a:avLst/>
              <a:gdLst>
                <a:gd name="T0" fmla="*/ 6 w 13"/>
                <a:gd name="T1" fmla="*/ 3 h 11"/>
                <a:gd name="T2" fmla="*/ 9 w 13"/>
                <a:gd name="T3" fmla="*/ 0 h 11"/>
                <a:gd name="T4" fmla="*/ 9 w 13"/>
                <a:gd name="T5" fmla="*/ 0 h 11"/>
                <a:gd name="T6" fmla="*/ 6 w 13"/>
                <a:gd name="T7" fmla="*/ 0 h 11"/>
                <a:gd name="T8" fmla="*/ 3 w 13"/>
                <a:gd name="T9" fmla="*/ 3 h 11"/>
                <a:gd name="T10" fmla="*/ 0 w 13"/>
                <a:gd name="T11" fmla="*/ 4 h 11"/>
                <a:gd name="T12" fmla="*/ 7 w 13"/>
                <a:gd name="T13" fmla="*/ 11 h 11"/>
                <a:gd name="T14" fmla="*/ 8 w 13"/>
                <a:gd name="T15" fmla="*/ 10 h 11"/>
                <a:gd name="T16" fmla="*/ 8 w 13"/>
                <a:gd name="T17" fmla="*/ 10 h 11"/>
                <a:gd name="T18" fmla="*/ 9 w 13"/>
                <a:gd name="T19" fmla="*/ 10 h 11"/>
                <a:gd name="T20" fmla="*/ 9 w 13"/>
                <a:gd name="T21" fmla="*/ 10 h 11"/>
                <a:gd name="T22" fmla="*/ 13 w 13"/>
                <a:gd name="T23" fmla="*/ 7 h 11"/>
                <a:gd name="T24" fmla="*/ 9 w 13"/>
                <a:gd name="T25" fmla="*/ 10 h 11"/>
                <a:gd name="T26" fmla="*/ 11 w 13"/>
                <a:gd name="T27" fmla="*/ 10 h 11"/>
                <a:gd name="T28" fmla="*/ 13 w 13"/>
                <a:gd name="T29" fmla="*/ 7 h 11"/>
                <a:gd name="T30" fmla="*/ 6 w 13"/>
                <a:gd name="T31" fmla="*/ 3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1"/>
                <a:gd name="T50" fmla="*/ 13 w 13"/>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1">
                  <a:moveTo>
                    <a:pt x="6" y="3"/>
                  </a:moveTo>
                  <a:lnTo>
                    <a:pt x="9" y="0"/>
                  </a:lnTo>
                  <a:lnTo>
                    <a:pt x="6" y="0"/>
                  </a:lnTo>
                  <a:lnTo>
                    <a:pt x="3" y="3"/>
                  </a:lnTo>
                  <a:lnTo>
                    <a:pt x="0" y="4"/>
                  </a:lnTo>
                  <a:lnTo>
                    <a:pt x="7" y="11"/>
                  </a:lnTo>
                  <a:lnTo>
                    <a:pt x="8" y="10"/>
                  </a:lnTo>
                  <a:lnTo>
                    <a:pt x="9" y="10"/>
                  </a:lnTo>
                  <a:lnTo>
                    <a:pt x="13" y="7"/>
                  </a:lnTo>
                  <a:lnTo>
                    <a:pt x="9" y="10"/>
                  </a:lnTo>
                  <a:lnTo>
                    <a:pt x="11" y="10"/>
                  </a:lnTo>
                  <a:lnTo>
                    <a:pt x="13" y="7"/>
                  </a:lnTo>
                  <a:lnTo>
                    <a:pt x="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67" name="Freeform 40"/>
            <p:cNvSpPr>
              <a:spLocks noChangeAspect="1"/>
            </p:cNvSpPr>
            <p:nvPr/>
          </p:nvSpPr>
          <p:spPr bwMode="auto">
            <a:xfrm>
              <a:off x="2460" y="1826"/>
              <a:ext cx="54" cy="41"/>
            </a:xfrm>
            <a:custGeom>
              <a:avLst/>
              <a:gdLst>
                <a:gd name="T0" fmla="*/ 50 w 54"/>
                <a:gd name="T1" fmla="*/ 0 h 41"/>
                <a:gd name="T2" fmla="*/ 49 w 54"/>
                <a:gd name="T3" fmla="*/ 1 h 41"/>
                <a:gd name="T4" fmla="*/ 43 w 54"/>
                <a:gd name="T5" fmla="*/ 6 h 41"/>
                <a:gd name="T6" fmla="*/ 36 w 54"/>
                <a:gd name="T7" fmla="*/ 8 h 41"/>
                <a:gd name="T8" fmla="*/ 29 w 54"/>
                <a:gd name="T9" fmla="*/ 12 h 41"/>
                <a:gd name="T10" fmla="*/ 22 w 54"/>
                <a:gd name="T11" fmla="*/ 15 h 41"/>
                <a:gd name="T12" fmla="*/ 16 w 54"/>
                <a:gd name="T13" fmla="*/ 20 h 41"/>
                <a:gd name="T14" fmla="*/ 10 w 54"/>
                <a:gd name="T15" fmla="*/ 25 h 41"/>
                <a:gd name="T16" fmla="*/ 3 w 54"/>
                <a:gd name="T17" fmla="*/ 30 h 41"/>
                <a:gd name="T18" fmla="*/ 0 w 54"/>
                <a:gd name="T19" fmla="*/ 37 h 41"/>
                <a:gd name="T20" fmla="*/ 7 w 54"/>
                <a:gd name="T21" fmla="*/ 41 h 41"/>
                <a:gd name="T22" fmla="*/ 10 w 54"/>
                <a:gd name="T23" fmla="*/ 37 h 41"/>
                <a:gd name="T24" fmla="*/ 15 w 54"/>
                <a:gd name="T25" fmla="*/ 32 h 41"/>
                <a:gd name="T26" fmla="*/ 21 w 54"/>
                <a:gd name="T27" fmla="*/ 27 h 41"/>
                <a:gd name="T28" fmla="*/ 27 w 54"/>
                <a:gd name="T29" fmla="*/ 25 h 41"/>
                <a:gd name="T30" fmla="*/ 34 w 54"/>
                <a:gd name="T31" fmla="*/ 21 h 41"/>
                <a:gd name="T32" fmla="*/ 41 w 54"/>
                <a:gd name="T33" fmla="*/ 18 h 41"/>
                <a:gd name="T34" fmla="*/ 48 w 54"/>
                <a:gd name="T35" fmla="*/ 13 h 41"/>
                <a:gd name="T36" fmla="*/ 54 w 54"/>
                <a:gd name="T37" fmla="*/ 8 h 41"/>
                <a:gd name="T38" fmla="*/ 53 w 54"/>
                <a:gd name="T39" fmla="*/ 10 h 41"/>
                <a:gd name="T40" fmla="*/ 50 w 54"/>
                <a:gd name="T41" fmla="*/ 0 h 41"/>
                <a:gd name="T42" fmla="*/ 49 w 54"/>
                <a:gd name="T43" fmla="*/ 0 h 41"/>
                <a:gd name="T44" fmla="*/ 49 w 54"/>
                <a:gd name="T45" fmla="*/ 1 h 41"/>
                <a:gd name="T46" fmla="*/ 50 w 54"/>
                <a:gd name="T47" fmla="*/ 0 h 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
                <a:gd name="T73" fmla="*/ 0 h 41"/>
                <a:gd name="T74" fmla="*/ 54 w 54"/>
                <a:gd name="T75" fmla="*/ 41 h 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 h="41">
                  <a:moveTo>
                    <a:pt x="50" y="0"/>
                  </a:moveTo>
                  <a:lnTo>
                    <a:pt x="49" y="1"/>
                  </a:lnTo>
                  <a:lnTo>
                    <a:pt x="43" y="6"/>
                  </a:lnTo>
                  <a:lnTo>
                    <a:pt x="36" y="8"/>
                  </a:lnTo>
                  <a:lnTo>
                    <a:pt x="29" y="12"/>
                  </a:lnTo>
                  <a:lnTo>
                    <a:pt x="22" y="15"/>
                  </a:lnTo>
                  <a:lnTo>
                    <a:pt x="16" y="20"/>
                  </a:lnTo>
                  <a:lnTo>
                    <a:pt x="10" y="25"/>
                  </a:lnTo>
                  <a:lnTo>
                    <a:pt x="3" y="30"/>
                  </a:lnTo>
                  <a:lnTo>
                    <a:pt x="0" y="37"/>
                  </a:lnTo>
                  <a:lnTo>
                    <a:pt x="7" y="41"/>
                  </a:lnTo>
                  <a:lnTo>
                    <a:pt x="10" y="37"/>
                  </a:lnTo>
                  <a:lnTo>
                    <a:pt x="15" y="32"/>
                  </a:lnTo>
                  <a:lnTo>
                    <a:pt x="21" y="27"/>
                  </a:lnTo>
                  <a:lnTo>
                    <a:pt x="27" y="25"/>
                  </a:lnTo>
                  <a:lnTo>
                    <a:pt x="34" y="21"/>
                  </a:lnTo>
                  <a:lnTo>
                    <a:pt x="41" y="18"/>
                  </a:lnTo>
                  <a:lnTo>
                    <a:pt x="48" y="13"/>
                  </a:lnTo>
                  <a:lnTo>
                    <a:pt x="54" y="8"/>
                  </a:lnTo>
                  <a:lnTo>
                    <a:pt x="53" y="10"/>
                  </a:lnTo>
                  <a:lnTo>
                    <a:pt x="50" y="0"/>
                  </a:lnTo>
                  <a:lnTo>
                    <a:pt x="49" y="0"/>
                  </a:lnTo>
                  <a:lnTo>
                    <a:pt x="49" y="1"/>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68" name="Freeform 41"/>
            <p:cNvSpPr>
              <a:spLocks noChangeAspect="1"/>
            </p:cNvSpPr>
            <p:nvPr/>
          </p:nvSpPr>
          <p:spPr bwMode="auto">
            <a:xfrm>
              <a:off x="2510" y="1824"/>
              <a:ext cx="73" cy="30"/>
            </a:xfrm>
            <a:custGeom>
              <a:avLst/>
              <a:gdLst>
                <a:gd name="T0" fmla="*/ 73 w 73"/>
                <a:gd name="T1" fmla="*/ 22 h 30"/>
                <a:gd name="T2" fmla="*/ 71 w 73"/>
                <a:gd name="T3" fmla="*/ 21 h 30"/>
                <a:gd name="T4" fmla="*/ 63 w 73"/>
                <a:gd name="T5" fmla="*/ 19 h 30"/>
                <a:gd name="T6" fmla="*/ 56 w 73"/>
                <a:gd name="T7" fmla="*/ 15 h 30"/>
                <a:gd name="T8" fmla="*/ 47 w 73"/>
                <a:gd name="T9" fmla="*/ 12 h 30"/>
                <a:gd name="T10" fmla="*/ 40 w 73"/>
                <a:gd name="T11" fmla="*/ 7 h 30"/>
                <a:gd name="T12" fmla="*/ 31 w 73"/>
                <a:gd name="T13" fmla="*/ 3 h 30"/>
                <a:gd name="T14" fmla="*/ 21 w 73"/>
                <a:gd name="T15" fmla="*/ 1 h 30"/>
                <a:gd name="T16" fmla="*/ 12 w 73"/>
                <a:gd name="T17" fmla="*/ 0 h 30"/>
                <a:gd name="T18" fmla="*/ 0 w 73"/>
                <a:gd name="T19" fmla="*/ 2 h 30"/>
                <a:gd name="T20" fmla="*/ 3 w 73"/>
                <a:gd name="T21" fmla="*/ 12 h 30"/>
                <a:gd name="T22" fmla="*/ 12 w 73"/>
                <a:gd name="T23" fmla="*/ 9 h 30"/>
                <a:gd name="T24" fmla="*/ 19 w 73"/>
                <a:gd name="T25" fmla="*/ 10 h 30"/>
                <a:gd name="T26" fmla="*/ 28 w 73"/>
                <a:gd name="T27" fmla="*/ 13 h 30"/>
                <a:gd name="T28" fmla="*/ 35 w 73"/>
                <a:gd name="T29" fmla="*/ 16 h 30"/>
                <a:gd name="T30" fmla="*/ 43 w 73"/>
                <a:gd name="T31" fmla="*/ 21 h 30"/>
                <a:gd name="T32" fmla="*/ 51 w 73"/>
                <a:gd name="T33" fmla="*/ 25 h 30"/>
                <a:gd name="T34" fmla="*/ 60 w 73"/>
                <a:gd name="T35" fmla="*/ 28 h 30"/>
                <a:gd name="T36" fmla="*/ 68 w 73"/>
                <a:gd name="T37" fmla="*/ 30 h 30"/>
                <a:gd name="T38" fmla="*/ 66 w 73"/>
                <a:gd name="T39" fmla="*/ 29 h 30"/>
                <a:gd name="T40" fmla="*/ 73 w 73"/>
                <a:gd name="T41" fmla="*/ 22 h 30"/>
                <a:gd name="T42" fmla="*/ 72 w 73"/>
                <a:gd name="T43" fmla="*/ 21 h 30"/>
                <a:gd name="T44" fmla="*/ 71 w 73"/>
                <a:gd name="T45" fmla="*/ 21 h 30"/>
                <a:gd name="T46" fmla="*/ 73 w 73"/>
                <a:gd name="T47" fmla="*/ 22 h 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
                <a:gd name="T73" fmla="*/ 0 h 30"/>
                <a:gd name="T74" fmla="*/ 73 w 73"/>
                <a:gd name="T75" fmla="*/ 30 h 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 h="30">
                  <a:moveTo>
                    <a:pt x="73" y="22"/>
                  </a:moveTo>
                  <a:lnTo>
                    <a:pt x="71" y="21"/>
                  </a:lnTo>
                  <a:lnTo>
                    <a:pt x="63" y="19"/>
                  </a:lnTo>
                  <a:lnTo>
                    <a:pt x="56" y="15"/>
                  </a:lnTo>
                  <a:lnTo>
                    <a:pt x="47" y="12"/>
                  </a:lnTo>
                  <a:lnTo>
                    <a:pt x="40" y="7"/>
                  </a:lnTo>
                  <a:lnTo>
                    <a:pt x="31" y="3"/>
                  </a:lnTo>
                  <a:lnTo>
                    <a:pt x="21" y="1"/>
                  </a:lnTo>
                  <a:lnTo>
                    <a:pt x="12" y="0"/>
                  </a:lnTo>
                  <a:lnTo>
                    <a:pt x="0" y="2"/>
                  </a:lnTo>
                  <a:lnTo>
                    <a:pt x="3" y="12"/>
                  </a:lnTo>
                  <a:lnTo>
                    <a:pt x="12" y="9"/>
                  </a:lnTo>
                  <a:lnTo>
                    <a:pt x="19" y="10"/>
                  </a:lnTo>
                  <a:lnTo>
                    <a:pt x="28" y="13"/>
                  </a:lnTo>
                  <a:lnTo>
                    <a:pt x="35" y="16"/>
                  </a:lnTo>
                  <a:lnTo>
                    <a:pt x="43" y="21"/>
                  </a:lnTo>
                  <a:lnTo>
                    <a:pt x="51" y="25"/>
                  </a:lnTo>
                  <a:lnTo>
                    <a:pt x="60" y="28"/>
                  </a:lnTo>
                  <a:lnTo>
                    <a:pt x="68" y="30"/>
                  </a:lnTo>
                  <a:lnTo>
                    <a:pt x="66" y="29"/>
                  </a:lnTo>
                  <a:lnTo>
                    <a:pt x="73" y="22"/>
                  </a:lnTo>
                  <a:lnTo>
                    <a:pt x="72" y="21"/>
                  </a:lnTo>
                  <a:lnTo>
                    <a:pt x="71" y="21"/>
                  </a:lnTo>
                  <a:lnTo>
                    <a:pt x="73"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69" name="Freeform 42"/>
            <p:cNvSpPr>
              <a:spLocks noChangeAspect="1"/>
            </p:cNvSpPr>
            <p:nvPr/>
          </p:nvSpPr>
          <p:spPr bwMode="auto">
            <a:xfrm>
              <a:off x="2576" y="1846"/>
              <a:ext cx="50" cy="40"/>
            </a:xfrm>
            <a:custGeom>
              <a:avLst/>
              <a:gdLst>
                <a:gd name="T0" fmla="*/ 50 w 50"/>
                <a:gd name="T1" fmla="*/ 39 h 40"/>
                <a:gd name="T2" fmla="*/ 50 w 50"/>
                <a:gd name="T3" fmla="*/ 38 h 40"/>
                <a:gd name="T4" fmla="*/ 46 w 50"/>
                <a:gd name="T5" fmla="*/ 30 h 40"/>
                <a:gd name="T6" fmla="*/ 41 w 50"/>
                <a:gd name="T7" fmla="*/ 24 h 40"/>
                <a:gd name="T8" fmla="*/ 37 w 50"/>
                <a:gd name="T9" fmla="*/ 19 h 40"/>
                <a:gd name="T10" fmla="*/ 30 w 50"/>
                <a:gd name="T11" fmla="*/ 14 h 40"/>
                <a:gd name="T12" fmla="*/ 24 w 50"/>
                <a:gd name="T13" fmla="*/ 10 h 40"/>
                <a:gd name="T14" fmla="*/ 18 w 50"/>
                <a:gd name="T15" fmla="*/ 7 h 40"/>
                <a:gd name="T16" fmla="*/ 11 w 50"/>
                <a:gd name="T17" fmla="*/ 4 h 40"/>
                <a:gd name="T18" fmla="*/ 7 w 50"/>
                <a:gd name="T19" fmla="*/ 0 h 40"/>
                <a:gd name="T20" fmla="*/ 0 w 50"/>
                <a:gd name="T21" fmla="*/ 7 h 40"/>
                <a:gd name="T22" fmla="*/ 6 w 50"/>
                <a:gd name="T23" fmla="*/ 11 h 40"/>
                <a:gd name="T24" fmla="*/ 13 w 50"/>
                <a:gd name="T25" fmla="*/ 17 h 40"/>
                <a:gd name="T26" fmla="*/ 19 w 50"/>
                <a:gd name="T27" fmla="*/ 19 h 40"/>
                <a:gd name="T28" fmla="*/ 25 w 50"/>
                <a:gd name="T29" fmla="*/ 21 h 40"/>
                <a:gd name="T30" fmla="*/ 30 w 50"/>
                <a:gd name="T31" fmla="*/ 26 h 40"/>
                <a:gd name="T32" fmla="*/ 34 w 50"/>
                <a:gd name="T33" fmla="*/ 31 h 40"/>
                <a:gd name="T34" fmla="*/ 39 w 50"/>
                <a:gd name="T35" fmla="*/ 34 h 40"/>
                <a:gd name="T36" fmla="*/ 40 w 50"/>
                <a:gd name="T37" fmla="*/ 40 h 40"/>
                <a:gd name="T38" fmla="*/ 40 w 50"/>
                <a:gd name="T39" fmla="*/ 39 h 40"/>
                <a:gd name="T40" fmla="*/ 50 w 50"/>
                <a:gd name="T41" fmla="*/ 39 h 40"/>
                <a:gd name="T42" fmla="*/ 50 w 50"/>
                <a:gd name="T43" fmla="*/ 39 h 40"/>
                <a:gd name="T44" fmla="*/ 50 w 50"/>
                <a:gd name="T45" fmla="*/ 38 h 40"/>
                <a:gd name="T46" fmla="*/ 50 w 50"/>
                <a:gd name="T47" fmla="*/ 39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
                <a:gd name="T73" fmla="*/ 0 h 40"/>
                <a:gd name="T74" fmla="*/ 50 w 50"/>
                <a:gd name="T75" fmla="*/ 40 h 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 h="40">
                  <a:moveTo>
                    <a:pt x="50" y="39"/>
                  </a:moveTo>
                  <a:lnTo>
                    <a:pt x="50" y="38"/>
                  </a:lnTo>
                  <a:lnTo>
                    <a:pt x="46" y="30"/>
                  </a:lnTo>
                  <a:lnTo>
                    <a:pt x="41" y="24"/>
                  </a:lnTo>
                  <a:lnTo>
                    <a:pt x="37" y="19"/>
                  </a:lnTo>
                  <a:lnTo>
                    <a:pt x="30" y="14"/>
                  </a:lnTo>
                  <a:lnTo>
                    <a:pt x="24" y="10"/>
                  </a:lnTo>
                  <a:lnTo>
                    <a:pt x="18" y="7"/>
                  </a:lnTo>
                  <a:lnTo>
                    <a:pt x="11" y="4"/>
                  </a:lnTo>
                  <a:lnTo>
                    <a:pt x="7" y="0"/>
                  </a:lnTo>
                  <a:lnTo>
                    <a:pt x="0" y="7"/>
                  </a:lnTo>
                  <a:lnTo>
                    <a:pt x="6" y="11"/>
                  </a:lnTo>
                  <a:lnTo>
                    <a:pt x="13" y="17"/>
                  </a:lnTo>
                  <a:lnTo>
                    <a:pt x="19" y="19"/>
                  </a:lnTo>
                  <a:lnTo>
                    <a:pt x="25" y="21"/>
                  </a:lnTo>
                  <a:lnTo>
                    <a:pt x="30" y="26"/>
                  </a:lnTo>
                  <a:lnTo>
                    <a:pt x="34" y="31"/>
                  </a:lnTo>
                  <a:lnTo>
                    <a:pt x="39" y="34"/>
                  </a:lnTo>
                  <a:lnTo>
                    <a:pt x="40" y="40"/>
                  </a:lnTo>
                  <a:lnTo>
                    <a:pt x="40" y="39"/>
                  </a:lnTo>
                  <a:lnTo>
                    <a:pt x="50" y="39"/>
                  </a:lnTo>
                  <a:lnTo>
                    <a:pt x="50" y="38"/>
                  </a:lnTo>
                  <a:lnTo>
                    <a:pt x="5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70" name="Freeform 43"/>
            <p:cNvSpPr>
              <a:spLocks noChangeAspect="1"/>
            </p:cNvSpPr>
            <p:nvPr/>
          </p:nvSpPr>
          <p:spPr bwMode="auto">
            <a:xfrm>
              <a:off x="2616" y="1885"/>
              <a:ext cx="11" cy="13"/>
            </a:xfrm>
            <a:custGeom>
              <a:avLst/>
              <a:gdLst>
                <a:gd name="T0" fmla="*/ 11 w 11"/>
                <a:gd name="T1" fmla="*/ 13 h 13"/>
                <a:gd name="T2" fmla="*/ 11 w 11"/>
                <a:gd name="T3" fmla="*/ 10 h 13"/>
                <a:gd name="T4" fmla="*/ 10 w 11"/>
                <a:gd name="T5" fmla="*/ 7 h 13"/>
                <a:gd name="T6" fmla="*/ 10 w 11"/>
                <a:gd name="T7" fmla="*/ 6 h 13"/>
                <a:gd name="T8" fmla="*/ 10 w 11"/>
                <a:gd name="T9" fmla="*/ 4 h 13"/>
                <a:gd name="T10" fmla="*/ 10 w 11"/>
                <a:gd name="T11" fmla="*/ 0 h 13"/>
                <a:gd name="T12" fmla="*/ 0 w 11"/>
                <a:gd name="T13" fmla="*/ 0 h 13"/>
                <a:gd name="T14" fmla="*/ 0 w 11"/>
                <a:gd name="T15" fmla="*/ 4 h 13"/>
                <a:gd name="T16" fmla="*/ 0 w 11"/>
                <a:gd name="T17" fmla="*/ 6 h 13"/>
                <a:gd name="T18" fmla="*/ 0 w 11"/>
                <a:gd name="T19" fmla="*/ 10 h 13"/>
                <a:gd name="T20" fmla="*/ 1 w 11"/>
                <a:gd name="T21" fmla="*/ 12 h 13"/>
                <a:gd name="T22" fmla="*/ 1 w 11"/>
                <a:gd name="T23" fmla="*/ 8 h 13"/>
                <a:gd name="T24" fmla="*/ 11 w 11"/>
                <a:gd name="T25" fmla="*/ 13 h 13"/>
                <a:gd name="T26" fmla="*/ 11 w 11"/>
                <a:gd name="T27" fmla="*/ 11 h 13"/>
                <a:gd name="T28" fmla="*/ 11 w 11"/>
                <a:gd name="T29" fmla="*/ 10 h 13"/>
                <a:gd name="T30" fmla="*/ 11 w 11"/>
                <a:gd name="T31" fmla="*/ 13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13"/>
                <a:gd name="T50" fmla="*/ 11 w 11"/>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13">
                  <a:moveTo>
                    <a:pt x="11" y="13"/>
                  </a:moveTo>
                  <a:lnTo>
                    <a:pt x="11" y="10"/>
                  </a:lnTo>
                  <a:lnTo>
                    <a:pt x="10" y="7"/>
                  </a:lnTo>
                  <a:lnTo>
                    <a:pt x="10" y="6"/>
                  </a:lnTo>
                  <a:lnTo>
                    <a:pt x="10" y="4"/>
                  </a:lnTo>
                  <a:lnTo>
                    <a:pt x="10" y="0"/>
                  </a:lnTo>
                  <a:lnTo>
                    <a:pt x="0" y="0"/>
                  </a:lnTo>
                  <a:lnTo>
                    <a:pt x="0" y="4"/>
                  </a:lnTo>
                  <a:lnTo>
                    <a:pt x="0" y="6"/>
                  </a:lnTo>
                  <a:lnTo>
                    <a:pt x="0" y="10"/>
                  </a:lnTo>
                  <a:lnTo>
                    <a:pt x="1" y="12"/>
                  </a:lnTo>
                  <a:lnTo>
                    <a:pt x="1" y="8"/>
                  </a:lnTo>
                  <a:lnTo>
                    <a:pt x="11" y="13"/>
                  </a:lnTo>
                  <a:lnTo>
                    <a:pt x="11" y="11"/>
                  </a:lnTo>
                  <a:lnTo>
                    <a:pt x="11" y="10"/>
                  </a:lnTo>
                  <a:lnTo>
                    <a:pt x="1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71" name="Freeform 44"/>
            <p:cNvSpPr>
              <a:spLocks noChangeAspect="1"/>
            </p:cNvSpPr>
            <p:nvPr/>
          </p:nvSpPr>
          <p:spPr bwMode="auto">
            <a:xfrm>
              <a:off x="2614" y="1893"/>
              <a:ext cx="13" cy="13"/>
            </a:xfrm>
            <a:custGeom>
              <a:avLst/>
              <a:gdLst>
                <a:gd name="T0" fmla="*/ 9 w 13"/>
                <a:gd name="T1" fmla="*/ 9 h 13"/>
                <a:gd name="T2" fmla="*/ 8 w 13"/>
                <a:gd name="T3" fmla="*/ 13 h 13"/>
                <a:gd name="T4" fmla="*/ 9 w 13"/>
                <a:gd name="T5" fmla="*/ 10 h 13"/>
                <a:gd name="T6" fmla="*/ 12 w 13"/>
                <a:gd name="T7" fmla="*/ 8 h 13"/>
                <a:gd name="T8" fmla="*/ 12 w 13"/>
                <a:gd name="T9" fmla="*/ 5 h 13"/>
                <a:gd name="T10" fmla="*/ 13 w 13"/>
                <a:gd name="T11" fmla="*/ 5 h 13"/>
                <a:gd name="T12" fmla="*/ 3 w 13"/>
                <a:gd name="T13" fmla="*/ 0 h 13"/>
                <a:gd name="T14" fmla="*/ 2 w 13"/>
                <a:gd name="T15" fmla="*/ 3 h 13"/>
                <a:gd name="T16" fmla="*/ 2 w 13"/>
                <a:gd name="T17" fmla="*/ 5 h 13"/>
                <a:gd name="T18" fmla="*/ 2 w 13"/>
                <a:gd name="T19" fmla="*/ 5 h 13"/>
                <a:gd name="T20" fmla="*/ 1 w 13"/>
                <a:gd name="T21" fmla="*/ 6 h 13"/>
                <a:gd name="T22" fmla="*/ 0 w 13"/>
                <a:gd name="T23" fmla="*/ 11 h 13"/>
                <a:gd name="T24" fmla="*/ 1 w 13"/>
                <a:gd name="T25" fmla="*/ 6 h 13"/>
                <a:gd name="T26" fmla="*/ 0 w 13"/>
                <a:gd name="T27" fmla="*/ 9 h 13"/>
                <a:gd name="T28" fmla="*/ 0 w 13"/>
                <a:gd name="T29" fmla="*/ 11 h 13"/>
                <a:gd name="T30" fmla="*/ 9 w 13"/>
                <a:gd name="T31" fmla="*/ 9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9" y="9"/>
                  </a:moveTo>
                  <a:lnTo>
                    <a:pt x="8" y="13"/>
                  </a:lnTo>
                  <a:lnTo>
                    <a:pt x="9" y="10"/>
                  </a:lnTo>
                  <a:lnTo>
                    <a:pt x="12" y="8"/>
                  </a:lnTo>
                  <a:lnTo>
                    <a:pt x="12" y="5"/>
                  </a:lnTo>
                  <a:lnTo>
                    <a:pt x="13" y="5"/>
                  </a:lnTo>
                  <a:lnTo>
                    <a:pt x="3" y="0"/>
                  </a:lnTo>
                  <a:lnTo>
                    <a:pt x="2" y="3"/>
                  </a:lnTo>
                  <a:lnTo>
                    <a:pt x="2" y="5"/>
                  </a:lnTo>
                  <a:lnTo>
                    <a:pt x="1" y="6"/>
                  </a:lnTo>
                  <a:lnTo>
                    <a:pt x="0" y="11"/>
                  </a:lnTo>
                  <a:lnTo>
                    <a:pt x="1" y="6"/>
                  </a:lnTo>
                  <a:lnTo>
                    <a:pt x="0" y="9"/>
                  </a:lnTo>
                  <a:lnTo>
                    <a:pt x="0" y="11"/>
                  </a:lnTo>
                  <a:lnTo>
                    <a:pt x="9"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72" name="Freeform 45"/>
            <p:cNvSpPr>
              <a:spLocks noChangeAspect="1"/>
            </p:cNvSpPr>
            <p:nvPr/>
          </p:nvSpPr>
          <p:spPr bwMode="auto">
            <a:xfrm>
              <a:off x="2614" y="1902"/>
              <a:ext cx="13" cy="13"/>
            </a:xfrm>
            <a:custGeom>
              <a:avLst/>
              <a:gdLst>
                <a:gd name="T0" fmla="*/ 13 w 13"/>
                <a:gd name="T1" fmla="*/ 12 h 13"/>
                <a:gd name="T2" fmla="*/ 12 w 13"/>
                <a:gd name="T3" fmla="*/ 8 h 13"/>
                <a:gd name="T4" fmla="*/ 12 w 13"/>
                <a:gd name="T5" fmla="*/ 6 h 13"/>
                <a:gd name="T6" fmla="*/ 10 w 13"/>
                <a:gd name="T7" fmla="*/ 4 h 13"/>
                <a:gd name="T8" fmla="*/ 10 w 13"/>
                <a:gd name="T9" fmla="*/ 3 h 13"/>
                <a:gd name="T10" fmla="*/ 9 w 13"/>
                <a:gd name="T11" fmla="*/ 0 h 13"/>
                <a:gd name="T12" fmla="*/ 0 w 13"/>
                <a:gd name="T13" fmla="*/ 2 h 13"/>
                <a:gd name="T14" fmla="*/ 1 w 13"/>
                <a:gd name="T15" fmla="*/ 6 h 13"/>
                <a:gd name="T16" fmla="*/ 1 w 13"/>
                <a:gd name="T17" fmla="*/ 7 h 13"/>
                <a:gd name="T18" fmla="*/ 2 w 13"/>
                <a:gd name="T19" fmla="*/ 10 h 13"/>
                <a:gd name="T20" fmla="*/ 4 w 13"/>
                <a:gd name="T21" fmla="*/ 13 h 13"/>
                <a:gd name="T22" fmla="*/ 3 w 13"/>
                <a:gd name="T23" fmla="*/ 9 h 13"/>
                <a:gd name="T24" fmla="*/ 13 w 13"/>
                <a:gd name="T25" fmla="*/ 12 h 13"/>
                <a:gd name="T26" fmla="*/ 13 w 13"/>
                <a:gd name="T27" fmla="*/ 9 h 13"/>
                <a:gd name="T28" fmla="*/ 12 w 13"/>
                <a:gd name="T29" fmla="*/ 8 h 13"/>
                <a:gd name="T30" fmla="*/ 13 w 13"/>
                <a:gd name="T31" fmla="*/ 12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12"/>
                  </a:moveTo>
                  <a:lnTo>
                    <a:pt x="12" y="8"/>
                  </a:lnTo>
                  <a:lnTo>
                    <a:pt x="12" y="6"/>
                  </a:lnTo>
                  <a:lnTo>
                    <a:pt x="10" y="4"/>
                  </a:lnTo>
                  <a:lnTo>
                    <a:pt x="10" y="3"/>
                  </a:lnTo>
                  <a:lnTo>
                    <a:pt x="9" y="0"/>
                  </a:lnTo>
                  <a:lnTo>
                    <a:pt x="0" y="2"/>
                  </a:lnTo>
                  <a:lnTo>
                    <a:pt x="1" y="6"/>
                  </a:lnTo>
                  <a:lnTo>
                    <a:pt x="1" y="7"/>
                  </a:lnTo>
                  <a:lnTo>
                    <a:pt x="2" y="10"/>
                  </a:lnTo>
                  <a:lnTo>
                    <a:pt x="4" y="13"/>
                  </a:lnTo>
                  <a:lnTo>
                    <a:pt x="3" y="9"/>
                  </a:lnTo>
                  <a:lnTo>
                    <a:pt x="13" y="12"/>
                  </a:lnTo>
                  <a:lnTo>
                    <a:pt x="13" y="9"/>
                  </a:lnTo>
                  <a:lnTo>
                    <a:pt x="12" y="8"/>
                  </a:lnTo>
                  <a:lnTo>
                    <a:pt x="13"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73" name="Freeform 46"/>
            <p:cNvSpPr>
              <a:spLocks noChangeAspect="1"/>
            </p:cNvSpPr>
            <p:nvPr/>
          </p:nvSpPr>
          <p:spPr bwMode="auto">
            <a:xfrm>
              <a:off x="2613" y="1911"/>
              <a:ext cx="14" cy="38"/>
            </a:xfrm>
            <a:custGeom>
              <a:avLst/>
              <a:gdLst>
                <a:gd name="T0" fmla="*/ 9 w 14"/>
                <a:gd name="T1" fmla="*/ 38 h 38"/>
                <a:gd name="T2" fmla="*/ 9 w 14"/>
                <a:gd name="T3" fmla="*/ 38 h 38"/>
                <a:gd name="T4" fmla="*/ 14 w 14"/>
                <a:gd name="T5" fmla="*/ 3 h 38"/>
                <a:gd name="T6" fmla="*/ 4 w 14"/>
                <a:gd name="T7" fmla="*/ 0 h 38"/>
                <a:gd name="T8" fmla="*/ 0 w 14"/>
                <a:gd name="T9" fmla="*/ 36 h 38"/>
                <a:gd name="T10" fmla="*/ 0 w 14"/>
                <a:gd name="T11" fmla="*/ 36 h 38"/>
                <a:gd name="T12" fmla="*/ 9 w 14"/>
                <a:gd name="T13" fmla="*/ 38 h 38"/>
                <a:gd name="T14" fmla="*/ 9 w 14"/>
                <a:gd name="T15" fmla="*/ 38 h 38"/>
                <a:gd name="T16" fmla="*/ 9 w 14"/>
                <a:gd name="T17" fmla="*/ 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38"/>
                <a:gd name="T29" fmla="*/ 14 w 14"/>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38">
                  <a:moveTo>
                    <a:pt x="9" y="38"/>
                  </a:moveTo>
                  <a:lnTo>
                    <a:pt x="9" y="38"/>
                  </a:lnTo>
                  <a:lnTo>
                    <a:pt x="14" y="3"/>
                  </a:lnTo>
                  <a:lnTo>
                    <a:pt x="4" y="0"/>
                  </a:lnTo>
                  <a:lnTo>
                    <a:pt x="0" y="36"/>
                  </a:lnTo>
                  <a:lnTo>
                    <a:pt x="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74" name="Freeform 47"/>
            <p:cNvSpPr>
              <a:spLocks noChangeAspect="1"/>
            </p:cNvSpPr>
            <p:nvPr/>
          </p:nvSpPr>
          <p:spPr bwMode="auto">
            <a:xfrm>
              <a:off x="2601" y="1947"/>
              <a:ext cx="21" cy="33"/>
            </a:xfrm>
            <a:custGeom>
              <a:avLst/>
              <a:gdLst>
                <a:gd name="T0" fmla="*/ 8 w 21"/>
                <a:gd name="T1" fmla="*/ 33 h 33"/>
                <a:gd name="T2" fmla="*/ 9 w 21"/>
                <a:gd name="T3" fmla="*/ 32 h 33"/>
                <a:gd name="T4" fmla="*/ 21 w 21"/>
                <a:gd name="T5" fmla="*/ 2 h 33"/>
                <a:gd name="T6" fmla="*/ 12 w 21"/>
                <a:gd name="T7" fmla="*/ 0 h 33"/>
                <a:gd name="T8" fmla="*/ 0 w 21"/>
                <a:gd name="T9" fmla="*/ 29 h 33"/>
                <a:gd name="T10" fmla="*/ 1 w 21"/>
                <a:gd name="T11" fmla="*/ 28 h 33"/>
                <a:gd name="T12" fmla="*/ 8 w 21"/>
                <a:gd name="T13" fmla="*/ 33 h 33"/>
                <a:gd name="T14" fmla="*/ 9 w 21"/>
                <a:gd name="T15" fmla="*/ 33 h 33"/>
                <a:gd name="T16" fmla="*/ 9 w 21"/>
                <a:gd name="T17" fmla="*/ 32 h 33"/>
                <a:gd name="T18" fmla="*/ 8 w 21"/>
                <a:gd name="T19" fmla="*/ 33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33"/>
                <a:gd name="T32" fmla="*/ 21 w 21"/>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33">
                  <a:moveTo>
                    <a:pt x="8" y="33"/>
                  </a:moveTo>
                  <a:lnTo>
                    <a:pt x="9" y="32"/>
                  </a:lnTo>
                  <a:lnTo>
                    <a:pt x="21" y="2"/>
                  </a:lnTo>
                  <a:lnTo>
                    <a:pt x="12" y="0"/>
                  </a:lnTo>
                  <a:lnTo>
                    <a:pt x="0" y="29"/>
                  </a:lnTo>
                  <a:lnTo>
                    <a:pt x="1" y="28"/>
                  </a:lnTo>
                  <a:lnTo>
                    <a:pt x="8" y="33"/>
                  </a:lnTo>
                  <a:lnTo>
                    <a:pt x="9" y="33"/>
                  </a:lnTo>
                  <a:lnTo>
                    <a:pt x="9" y="32"/>
                  </a:lnTo>
                  <a:lnTo>
                    <a:pt x="8"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75" name="Freeform 48"/>
            <p:cNvSpPr>
              <a:spLocks noChangeAspect="1"/>
            </p:cNvSpPr>
            <p:nvPr/>
          </p:nvSpPr>
          <p:spPr bwMode="auto">
            <a:xfrm>
              <a:off x="2587" y="1975"/>
              <a:ext cx="22" cy="32"/>
            </a:xfrm>
            <a:custGeom>
              <a:avLst/>
              <a:gdLst>
                <a:gd name="T0" fmla="*/ 7 w 22"/>
                <a:gd name="T1" fmla="*/ 32 h 32"/>
                <a:gd name="T2" fmla="*/ 7 w 22"/>
                <a:gd name="T3" fmla="*/ 32 h 32"/>
                <a:gd name="T4" fmla="*/ 22 w 22"/>
                <a:gd name="T5" fmla="*/ 5 h 32"/>
                <a:gd name="T6" fmla="*/ 15 w 22"/>
                <a:gd name="T7" fmla="*/ 0 h 32"/>
                <a:gd name="T8" fmla="*/ 0 w 22"/>
                <a:gd name="T9" fmla="*/ 27 h 32"/>
                <a:gd name="T10" fmla="*/ 0 w 22"/>
                <a:gd name="T11" fmla="*/ 27 h 32"/>
                <a:gd name="T12" fmla="*/ 7 w 22"/>
                <a:gd name="T13" fmla="*/ 32 h 32"/>
                <a:gd name="T14" fmla="*/ 0 60000 65536"/>
                <a:gd name="T15" fmla="*/ 0 60000 65536"/>
                <a:gd name="T16" fmla="*/ 0 60000 65536"/>
                <a:gd name="T17" fmla="*/ 0 60000 65536"/>
                <a:gd name="T18" fmla="*/ 0 60000 65536"/>
                <a:gd name="T19" fmla="*/ 0 60000 65536"/>
                <a:gd name="T20" fmla="*/ 0 60000 65536"/>
                <a:gd name="T21" fmla="*/ 0 w 22"/>
                <a:gd name="T22" fmla="*/ 0 h 32"/>
                <a:gd name="T23" fmla="*/ 22 w 22"/>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32">
                  <a:moveTo>
                    <a:pt x="7" y="32"/>
                  </a:moveTo>
                  <a:lnTo>
                    <a:pt x="7" y="32"/>
                  </a:lnTo>
                  <a:lnTo>
                    <a:pt x="22" y="5"/>
                  </a:lnTo>
                  <a:lnTo>
                    <a:pt x="15" y="0"/>
                  </a:lnTo>
                  <a:lnTo>
                    <a:pt x="0" y="27"/>
                  </a:lnTo>
                  <a:lnTo>
                    <a:pt x="7"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76" name="Freeform 49"/>
            <p:cNvSpPr>
              <a:spLocks noChangeAspect="1"/>
            </p:cNvSpPr>
            <p:nvPr/>
          </p:nvSpPr>
          <p:spPr bwMode="auto">
            <a:xfrm>
              <a:off x="2574" y="2002"/>
              <a:ext cx="20" cy="24"/>
            </a:xfrm>
            <a:custGeom>
              <a:avLst/>
              <a:gdLst>
                <a:gd name="T0" fmla="*/ 9 w 20"/>
                <a:gd name="T1" fmla="*/ 19 h 24"/>
                <a:gd name="T2" fmla="*/ 9 w 20"/>
                <a:gd name="T3" fmla="*/ 24 h 24"/>
                <a:gd name="T4" fmla="*/ 20 w 20"/>
                <a:gd name="T5" fmla="*/ 5 h 24"/>
                <a:gd name="T6" fmla="*/ 13 w 20"/>
                <a:gd name="T7" fmla="*/ 0 h 24"/>
                <a:gd name="T8" fmla="*/ 2 w 20"/>
                <a:gd name="T9" fmla="*/ 19 h 24"/>
                <a:gd name="T10" fmla="*/ 2 w 20"/>
                <a:gd name="T11" fmla="*/ 24 h 24"/>
                <a:gd name="T12" fmla="*/ 2 w 20"/>
                <a:gd name="T13" fmla="*/ 19 h 24"/>
                <a:gd name="T14" fmla="*/ 0 w 20"/>
                <a:gd name="T15" fmla="*/ 22 h 24"/>
                <a:gd name="T16" fmla="*/ 2 w 20"/>
                <a:gd name="T17" fmla="*/ 24 h 24"/>
                <a:gd name="T18" fmla="*/ 9 w 20"/>
                <a:gd name="T19" fmla="*/ 19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4"/>
                <a:gd name="T32" fmla="*/ 20 w 2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4">
                  <a:moveTo>
                    <a:pt x="9" y="19"/>
                  </a:moveTo>
                  <a:lnTo>
                    <a:pt x="9" y="24"/>
                  </a:lnTo>
                  <a:lnTo>
                    <a:pt x="20" y="5"/>
                  </a:lnTo>
                  <a:lnTo>
                    <a:pt x="13" y="0"/>
                  </a:lnTo>
                  <a:lnTo>
                    <a:pt x="2" y="19"/>
                  </a:lnTo>
                  <a:lnTo>
                    <a:pt x="2" y="24"/>
                  </a:lnTo>
                  <a:lnTo>
                    <a:pt x="2" y="19"/>
                  </a:lnTo>
                  <a:lnTo>
                    <a:pt x="0" y="22"/>
                  </a:lnTo>
                  <a:lnTo>
                    <a:pt x="2" y="24"/>
                  </a:lnTo>
                  <a:lnTo>
                    <a:pt x="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77" name="Freeform 50"/>
            <p:cNvSpPr>
              <a:spLocks noChangeAspect="1"/>
            </p:cNvSpPr>
            <p:nvPr/>
          </p:nvSpPr>
          <p:spPr bwMode="auto">
            <a:xfrm>
              <a:off x="2576" y="2021"/>
              <a:ext cx="22" cy="31"/>
            </a:xfrm>
            <a:custGeom>
              <a:avLst/>
              <a:gdLst>
                <a:gd name="T0" fmla="*/ 19 w 22"/>
                <a:gd name="T1" fmla="*/ 21 h 31"/>
                <a:gd name="T2" fmla="*/ 22 w 22"/>
                <a:gd name="T3" fmla="*/ 24 h 31"/>
                <a:gd name="T4" fmla="*/ 7 w 22"/>
                <a:gd name="T5" fmla="*/ 0 h 31"/>
                <a:gd name="T6" fmla="*/ 0 w 22"/>
                <a:gd name="T7" fmla="*/ 5 h 31"/>
                <a:gd name="T8" fmla="*/ 15 w 22"/>
                <a:gd name="T9" fmla="*/ 29 h 31"/>
                <a:gd name="T10" fmla="*/ 19 w 22"/>
                <a:gd name="T11" fmla="*/ 31 h 31"/>
                <a:gd name="T12" fmla="*/ 15 w 22"/>
                <a:gd name="T13" fmla="*/ 29 h 31"/>
                <a:gd name="T14" fmla="*/ 17 w 22"/>
                <a:gd name="T15" fmla="*/ 31 h 31"/>
                <a:gd name="T16" fmla="*/ 19 w 22"/>
                <a:gd name="T17" fmla="*/ 31 h 31"/>
                <a:gd name="T18" fmla="*/ 19 w 22"/>
                <a:gd name="T19" fmla="*/ 21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31"/>
                <a:gd name="T32" fmla="*/ 22 w 22"/>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31">
                  <a:moveTo>
                    <a:pt x="19" y="21"/>
                  </a:moveTo>
                  <a:lnTo>
                    <a:pt x="22" y="24"/>
                  </a:lnTo>
                  <a:lnTo>
                    <a:pt x="7" y="0"/>
                  </a:lnTo>
                  <a:lnTo>
                    <a:pt x="0" y="5"/>
                  </a:lnTo>
                  <a:lnTo>
                    <a:pt x="15" y="29"/>
                  </a:lnTo>
                  <a:lnTo>
                    <a:pt x="19" y="31"/>
                  </a:lnTo>
                  <a:lnTo>
                    <a:pt x="15" y="29"/>
                  </a:lnTo>
                  <a:lnTo>
                    <a:pt x="17" y="31"/>
                  </a:lnTo>
                  <a:lnTo>
                    <a:pt x="19" y="31"/>
                  </a:lnTo>
                  <a:lnTo>
                    <a:pt x="1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78" name="Freeform 51"/>
            <p:cNvSpPr>
              <a:spLocks noChangeAspect="1"/>
            </p:cNvSpPr>
            <p:nvPr/>
          </p:nvSpPr>
          <p:spPr bwMode="auto">
            <a:xfrm>
              <a:off x="2593" y="2042"/>
              <a:ext cx="8" cy="12"/>
            </a:xfrm>
            <a:custGeom>
              <a:avLst/>
              <a:gdLst>
                <a:gd name="T0" fmla="*/ 2 w 8"/>
                <a:gd name="T1" fmla="*/ 2 h 12"/>
                <a:gd name="T2" fmla="*/ 8 w 8"/>
                <a:gd name="T3" fmla="*/ 3 h 12"/>
                <a:gd name="T4" fmla="*/ 7 w 8"/>
                <a:gd name="T5" fmla="*/ 2 h 12"/>
                <a:gd name="T6" fmla="*/ 3 w 8"/>
                <a:gd name="T7" fmla="*/ 0 h 12"/>
                <a:gd name="T8" fmla="*/ 2 w 8"/>
                <a:gd name="T9" fmla="*/ 0 h 12"/>
                <a:gd name="T10" fmla="*/ 2 w 8"/>
                <a:gd name="T11" fmla="*/ 0 h 12"/>
                <a:gd name="T12" fmla="*/ 2 w 8"/>
                <a:gd name="T13" fmla="*/ 10 h 12"/>
                <a:gd name="T14" fmla="*/ 2 w 8"/>
                <a:gd name="T15" fmla="*/ 10 h 12"/>
                <a:gd name="T16" fmla="*/ 3 w 8"/>
                <a:gd name="T17" fmla="*/ 10 h 12"/>
                <a:gd name="T18" fmla="*/ 0 w 8"/>
                <a:gd name="T19" fmla="*/ 9 h 12"/>
                <a:gd name="T20" fmla="*/ 1 w 8"/>
                <a:gd name="T21" fmla="*/ 10 h 12"/>
                <a:gd name="T22" fmla="*/ 7 w 8"/>
                <a:gd name="T23" fmla="*/ 11 h 12"/>
                <a:gd name="T24" fmla="*/ 1 w 8"/>
                <a:gd name="T25" fmla="*/ 10 h 12"/>
                <a:gd name="T26" fmla="*/ 3 w 8"/>
                <a:gd name="T27" fmla="*/ 12 h 12"/>
                <a:gd name="T28" fmla="*/ 7 w 8"/>
                <a:gd name="T29" fmla="*/ 11 h 12"/>
                <a:gd name="T30" fmla="*/ 2 w 8"/>
                <a:gd name="T31" fmla="*/ 2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2"/>
                <a:gd name="T50" fmla="*/ 8 w 8"/>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2">
                  <a:moveTo>
                    <a:pt x="2" y="2"/>
                  </a:moveTo>
                  <a:lnTo>
                    <a:pt x="8" y="3"/>
                  </a:lnTo>
                  <a:lnTo>
                    <a:pt x="7" y="2"/>
                  </a:lnTo>
                  <a:lnTo>
                    <a:pt x="3" y="0"/>
                  </a:lnTo>
                  <a:lnTo>
                    <a:pt x="2" y="0"/>
                  </a:lnTo>
                  <a:lnTo>
                    <a:pt x="2" y="10"/>
                  </a:lnTo>
                  <a:lnTo>
                    <a:pt x="3" y="10"/>
                  </a:lnTo>
                  <a:lnTo>
                    <a:pt x="0" y="9"/>
                  </a:lnTo>
                  <a:lnTo>
                    <a:pt x="1" y="10"/>
                  </a:lnTo>
                  <a:lnTo>
                    <a:pt x="7" y="11"/>
                  </a:lnTo>
                  <a:lnTo>
                    <a:pt x="1" y="10"/>
                  </a:lnTo>
                  <a:lnTo>
                    <a:pt x="3" y="12"/>
                  </a:lnTo>
                  <a:lnTo>
                    <a:pt x="7" y="11"/>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79" name="Freeform 52"/>
            <p:cNvSpPr>
              <a:spLocks noChangeAspect="1"/>
            </p:cNvSpPr>
            <p:nvPr/>
          </p:nvSpPr>
          <p:spPr bwMode="auto">
            <a:xfrm>
              <a:off x="2607" y="2047"/>
              <a:ext cx="70" cy="149"/>
            </a:xfrm>
            <a:custGeom>
              <a:avLst/>
              <a:gdLst>
                <a:gd name="T0" fmla="*/ 60 w 70"/>
                <a:gd name="T1" fmla="*/ 149 h 149"/>
                <a:gd name="T2" fmla="*/ 62 w 70"/>
                <a:gd name="T3" fmla="*/ 149 h 149"/>
                <a:gd name="T4" fmla="*/ 63 w 70"/>
                <a:gd name="T5" fmla="*/ 149 h 149"/>
                <a:gd name="T6" fmla="*/ 66 w 70"/>
                <a:gd name="T7" fmla="*/ 149 h 149"/>
                <a:gd name="T8" fmla="*/ 68 w 70"/>
                <a:gd name="T9" fmla="*/ 149 h 149"/>
                <a:gd name="T10" fmla="*/ 70 w 70"/>
                <a:gd name="T11" fmla="*/ 143 h 149"/>
                <a:gd name="T12" fmla="*/ 70 w 70"/>
                <a:gd name="T13" fmla="*/ 136 h 149"/>
                <a:gd name="T14" fmla="*/ 67 w 70"/>
                <a:gd name="T15" fmla="*/ 129 h 149"/>
                <a:gd name="T16" fmla="*/ 64 w 70"/>
                <a:gd name="T17" fmla="*/ 123 h 149"/>
                <a:gd name="T18" fmla="*/ 57 w 70"/>
                <a:gd name="T19" fmla="*/ 38 h 149"/>
                <a:gd name="T20" fmla="*/ 59 w 70"/>
                <a:gd name="T21" fmla="*/ 33 h 149"/>
                <a:gd name="T22" fmla="*/ 61 w 70"/>
                <a:gd name="T23" fmla="*/ 29 h 149"/>
                <a:gd name="T24" fmla="*/ 64 w 70"/>
                <a:gd name="T25" fmla="*/ 25 h 149"/>
                <a:gd name="T26" fmla="*/ 68 w 70"/>
                <a:gd name="T27" fmla="*/ 21 h 149"/>
                <a:gd name="T28" fmla="*/ 67 w 70"/>
                <a:gd name="T29" fmla="*/ 20 h 149"/>
                <a:gd name="T30" fmla="*/ 66 w 70"/>
                <a:gd name="T31" fmla="*/ 18 h 149"/>
                <a:gd name="T32" fmla="*/ 64 w 70"/>
                <a:gd name="T33" fmla="*/ 17 h 149"/>
                <a:gd name="T34" fmla="*/ 62 w 70"/>
                <a:gd name="T35" fmla="*/ 16 h 149"/>
                <a:gd name="T36" fmla="*/ 61 w 70"/>
                <a:gd name="T37" fmla="*/ 13 h 149"/>
                <a:gd name="T38" fmla="*/ 60 w 70"/>
                <a:gd name="T39" fmla="*/ 10 h 149"/>
                <a:gd name="T40" fmla="*/ 59 w 70"/>
                <a:gd name="T41" fmla="*/ 6 h 149"/>
                <a:gd name="T42" fmla="*/ 57 w 70"/>
                <a:gd name="T43" fmla="*/ 1 h 149"/>
                <a:gd name="T44" fmla="*/ 57 w 70"/>
                <a:gd name="T45" fmla="*/ 1 h 149"/>
                <a:gd name="T46" fmla="*/ 56 w 70"/>
                <a:gd name="T47" fmla="*/ 1 h 149"/>
                <a:gd name="T48" fmla="*/ 54 w 70"/>
                <a:gd name="T49" fmla="*/ 1 h 149"/>
                <a:gd name="T50" fmla="*/ 53 w 70"/>
                <a:gd name="T51" fmla="*/ 0 h 149"/>
                <a:gd name="T52" fmla="*/ 50 w 70"/>
                <a:gd name="T53" fmla="*/ 1 h 149"/>
                <a:gd name="T54" fmla="*/ 49 w 70"/>
                <a:gd name="T55" fmla="*/ 1 h 149"/>
                <a:gd name="T56" fmla="*/ 48 w 70"/>
                <a:gd name="T57" fmla="*/ 3 h 149"/>
                <a:gd name="T58" fmla="*/ 47 w 70"/>
                <a:gd name="T59" fmla="*/ 5 h 149"/>
                <a:gd name="T60" fmla="*/ 13 w 70"/>
                <a:gd name="T61" fmla="*/ 16 h 149"/>
                <a:gd name="T62" fmla="*/ 9 w 70"/>
                <a:gd name="T63" fmla="*/ 27 h 149"/>
                <a:gd name="T64" fmla="*/ 6 w 70"/>
                <a:gd name="T65" fmla="*/ 39 h 149"/>
                <a:gd name="T66" fmla="*/ 3 w 70"/>
                <a:gd name="T67" fmla="*/ 52 h 149"/>
                <a:gd name="T68" fmla="*/ 1 w 70"/>
                <a:gd name="T69" fmla="*/ 65 h 149"/>
                <a:gd name="T70" fmla="*/ 0 w 70"/>
                <a:gd name="T71" fmla="*/ 78 h 149"/>
                <a:gd name="T72" fmla="*/ 1 w 70"/>
                <a:gd name="T73" fmla="*/ 92 h 149"/>
                <a:gd name="T74" fmla="*/ 2 w 70"/>
                <a:gd name="T75" fmla="*/ 104 h 149"/>
                <a:gd name="T76" fmla="*/ 6 w 70"/>
                <a:gd name="T77" fmla="*/ 116 h 149"/>
                <a:gd name="T78" fmla="*/ 20 w 70"/>
                <a:gd name="T79" fmla="*/ 123 h 149"/>
                <a:gd name="T80" fmla="*/ 24 w 70"/>
                <a:gd name="T81" fmla="*/ 134 h 149"/>
                <a:gd name="T82" fmla="*/ 60 w 70"/>
                <a:gd name="T83" fmla="*/ 149 h 14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0"/>
                <a:gd name="T127" fmla="*/ 0 h 149"/>
                <a:gd name="T128" fmla="*/ 70 w 70"/>
                <a:gd name="T129" fmla="*/ 149 h 14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0" h="149">
                  <a:moveTo>
                    <a:pt x="60" y="149"/>
                  </a:moveTo>
                  <a:lnTo>
                    <a:pt x="62" y="149"/>
                  </a:lnTo>
                  <a:lnTo>
                    <a:pt x="63" y="149"/>
                  </a:lnTo>
                  <a:lnTo>
                    <a:pt x="66" y="149"/>
                  </a:lnTo>
                  <a:lnTo>
                    <a:pt x="68" y="149"/>
                  </a:lnTo>
                  <a:lnTo>
                    <a:pt x="70" y="143"/>
                  </a:lnTo>
                  <a:lnTo>
                    <a:pt x="70" y="136"/>
                  </a:lnTo>
                  <a:lnTo>
                    <a:pt x="67" y="129"/>
                  </a:lnTo>
                  <a:lnTo>
                    <a:pt x="64" y="123"/>
                  </a:lnTo>
                  <a:lnTo>
                    <a:pt x="57" y="38"/>
                  </a:lnTo>
                  <a:lnTo>
                    <a:pt x="59" y="33"/>
                  </a:lnTo>
                  <a:lnTo>
                    <a:pt x="61" y="29"/>
                  </a:lnTo>
                  <a:lnTo>
                    <a:pt x="64" y="25"/>
                  </a:lnTo>
                  <a:lnTo>
                    <a:pt x="68" y="21"/>
                  </a:lnTo>
                  <a:lnTo>
                    <a:pt x="67" y="20"/>
                  </a:lnTo>
                  <a:lnTo>
                    <a:pt x="66" y="18"/>
                  </a:lnTo>
                  <a:lnTo>
                    <a:pt x="64" y="17"/>
                  </a:lnTo>
                  <a:lnTo>
                    <a:pt x="62" y="16"/>
                  </a:lnTo>
                  <a:lnTo>
                    <a:pt x="61" y="13"/>
                  </a:lnTo>
                  <a:lnTo>
                    <a:pt x="60" y="10"/>
                  </a:lnTo>
                  <a:lnTo>
                    <a:pt x="59" y="6"/>
                  </a:lnTo>
                  <a:lnTo>
                    <a:pt x="57" y="1"/>
                  </a:lnTo>
                  <a:lnTo>
                    <a:pt x="56" y="1"/>
                  </a:lnTo>
                  <a:lnTo>
                    <a:pt x="54" y="1"/>
                  </a:lnTo>
                  <a:lnTo>
                    <a:pt x="53" y="0"/>
                  </a:lnTo>
                  <a:lnTo>
                    <a:pt x="50" y="1"/>
                  </a:lnTo>
                  <a:lnTo>
                    <a:pt x="49" y="1"/>
                  </a:lnTo>
                  <a:lnTo>
                    <a:pt x="48" y="3"/>
                  </a:lnTo>
                  <a:lnTo>
                    <a:pt x="47" y="5"/>
                  </a:lnTo>
                  <a:lnTo>
                    <a:pt x="13" y="16"/>
                  </a:lnTo>
                  <a:lnTo>
                    <a:pt x="9" y="27"/>
                  </a:lnTo>
                  <a:lnTo>
                    <a:pt x="6" y="39"/>
                  </a:lnTo>
                  <a:lnTo>
                    <a:pt x="3" y="52"/>
                  </a:lnTo>
                  <a:lnTo>
                    <a:pt x="1" y="65"/>
                  </a:lnTo>
                  <a:lnTo>
                    <a:pt x="0" y="78"/>
                  </a:lnTo>
                  <a:lnTo>
                    <a:pt x="1" y="92"/>
                  </a:lnTo>
                  <a:lnTo>
                    <a:pt x="2" y="104"/>
                  </a:lnTo>
                  <a:lnTo>
                    <a:pt x="6" y="116"/>
                  </a:lnTo>
                  <a:lnTo>
                    <a:pt x="20" y="123"/>
                  </a:lnTo>
                  <a:lnTo>
                    <a:pt x="24" y="134"/>
                  </a:lnTo>
                  <a:lnTo>
                    <a:pt x="60" y="149"/>
                  </a:lnTo>
                  <a:close/>
                </a:path>
              </a:pathLst>
            </a:custGeom>
            <a:solidFill>
              <a:srgbClr val="59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80" name="Freeform 53"/>
            <p:cNvSpPr>
              <a:spLocks noChangeAspect="1"/>
            </p:cNvSpPr>
            <p:nvPr/>
          </p:nvSpPr>
          <p:spPr bwMode="auto">
            <a:xfrm>
              <a:off x="2398" y="2051"/>
              <a:ext cx="83" cy="142"/>
            </a:xfrm>
            <a:custGeom>
              <a:avLst/>
              <a:gdLst>
                <a:gd name="T0" fmla="*/ 44 w 83"/>
                <a:gd name="T1" fmla="*/ 142 h 142"/>
                <a:gd name="T2" fmla="*/ 45 w 83"/>
                <a:gd name="T3" fmla="*/ 142 h 142"/>
                <a:gd name="T4" fmla="*/ 46 w 83"/>
                <a:gd name="T5" fmla="*/ 142 h 142"/>
                <a:gd name="T6" fmla="*/ 49 w 83"/>
                <a:gd name="T7" fmla="*/ 142 h 142"/>
                <a:gd name="T8" fmla="*/ 50 w 83"/>
                <a:gd name="T9" fmla="*/ 142 h 142"/>
                <a:gd name="T10" fmla="*/ 52 w 83"/>
                <a:gd name="T11" fmla="*/ 136 h 142"/>
                <a:gd name="T12" fmla="*/ 52 w 83"/>
                <a:gd name="T13" fmla="*/ 129 h 142"/>
                <a:gd name="T14" fmla="*/ 51 w 83"/>
                <a:gd name="T15" fmla="*/ 121 h 142"/>
                <a:gd name="T16" fmla="*/ 50 w 83"/>
                <a:gd name="T17" fmla="*/ 114 h 142"/>
                <a:gd name="T18" fmla="*/ 67 w 83"/>
                <a:gd name="T19" fmla="*/ 106 h 142"/>
                <a:gd name="T20" fmla="*/ 71 w 83"/>
                <a:gd name="T21" fmla="*/ 101 h 142"/>
                <a:gd name="T22" fmla="*/ 72 w 83"/>
                <a:gd name="T23" fmla="*/ 95 h 142"/>
                <a:gd name="T24" fmla="*/ 72 w 83"/>
                <a:gd name="T25" fmla="*/ 88 h 142"/>
                <a:gd name="T26" fmla="*/ 70 w 83"/>
                <a:gd name="T27" fmla="*/ 82 h 142"/>
                <a:gd name="T28" fmla="*/ 79 w 83"/>
                <a:gd name="T29" fmla="*/ 60 h 142"/>
                <a:gd name="T30" fmla="*/ 79 w 83"/>
                <a:gd name="T31" fmla="*/ 59 h 142"/>
                <a:gd name="T32" fmla="*/ 79 w 83"/>
                <a:gd name="T33" fmla="*/ 58 h 142"/>
                <a:gd name="T34" fmla="*/ 79 w 83"/>
                <a:gd name="T35" fmla="*/ 55 h 142"/>
                <a:gd name="T36" fmla="*/ 78 w 83"/>
                <a:gd name="T37" fmla="*/ 54 h 142"/>
                <a:gd name="T38" fmla="*/ 80 w 83"/>
                <a:gd name="T39" fmla="*/ 51 h 142"/>
                <a:gd name="T40" fmla="*/ 82 w 83"/>
                <a:gd name="T41" fmla="*/ 46 h 142"/>
                <a:gd name="T42" fmla="*/ 83 w 83"/>
                <a:gd name="T43" fmla="*/ 40 h 142"/>
                <a:gd name="T44" fmla="*/ 83 w 83"/>
                <a:gd name="T45" fmla="*/ 35 h 142"/>
                <a:gd name="T46" fmla="*/ 83 w 83"/>
                <a:gd name="T47" fmla="*/ 29 h 142"/>
                <a:gd name="T48" fmla="*/ 83 w 83"/>
                <a:gd name="T49" fmla="*/ 23 h 142"/>
                <a:gd name="T50" fmla="*/ 82 w 83"/>
                <a:gd name="T51" fmla="*/ 19 h 142"/>
                <a:gd name="T52" fmla="*/ 80 w 83"/>
                <a:gd name="T53" fmla="*/ 14 h 142"/>
                <a:gd name="T54" fmla="*/ 76 w 83"/>
                <a:gd name="T55" fmla="*/ 9 h 142"/>
                <a:gd name="T56" fmla="*/ 72 w 83"/>
                <a:gd name="T57" fmla="*/ 6 h 142"/>
                <a:gd name="T58" fmla="*/ 69 w 83"/>
                <a:gd name="T59" fmla="*/ 2 h 142"/>
                <a:gd name="T60" fmla="*/ 65 w 83"/>
                <a:gd name="T61" fmla="*/ 0 h 142"/>
                <a:gd name="T62" fmla="*/ 52 w 83"/>
                <a:gd name="T63" fmla="*/ 2 h 142"/>
                <a:gd name="T64" fmla="*/ 44 w 83"/>
                <a:gd name="T65" fmla="*/ 10 h 142"/>
                <a:gd name="T66" fmla="*/ 40 w 83"/>
                <a:gd name="T67" fmla="*/ 9 h 142"/>
                <a:gd name="T68" fmla="*/ 38 w 83"/>
                <a:gd name="T69" fmla="*/ 6 h 142"/>
                <a:gd name="T70" fmla="*/ 35 w 83"/>
                <a:gd name="T71" fmla="*/ 3 h 142"/>
                <a:gd name="T72" fmla="*/ 31 w 83"/>
                <a:gd name="T73" fmla="*/ 1 h 142"/>
                <a:gd name="T74" fmla="*/ 18 w 83"/>
                <a:gd name="T75" fmla="*/ 2 h 142"/>
                <a:gd name="T76" fmla="*/ 0 w 83"/>
                <a:gd name="T77" fmla="*/ 90 h 142"/>
                <a:gd name="T78" fmla="*/ 3 w 83"/>
                <a:gd name="T79" fmla="*/ 98 h 142"/>
                <a:gd name="T80" fmla="*/ 6 w 83"/>
                <a:gd name="T81" fmla="*/ 106 h 142"/>
                <a:gd name="T82" fmla="*/ 11 w 83"/>
                <a:gd name="T83" fmla="*/ 113 h 142"/>
                <a:gd name="T84" fmla="*/ 16 w 83"/>
                <a:gd name="T85" fmla="*/ 120 h 142"/>
                <a:gd name="T86" fmla="*/ 22 w 83"/>
                <a:gd name="T87" fmla="*/ 127 h 142"/>
                <a:gd name="T88" fmla="*/ 27 w 83"/>
                <a:gd name="T89" fmla="*/ 132 h 142"/>
                <a:gd name="T90" fmla="*/ 36 w 83"/>
                <a:gd name="T91" fmla="*/ 138 h 142"/>
                <a:gd name="T92" fmla="*/ 44 w 83"/>
                <a:gd name="T93" fmla="*/ 142 h 1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3"/>
                <a:gd name="T142" fmla="*/ 0 h 142"/>
                <a:gd name="T143" fmla="*/ 83 w 83"/>
                <a:gd name="T144" fmla="*/ 142 h 14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3" h="142">
                  <a:moveTo>
                    <a:pt x="44" y="142"/>
                  </a:moveTo>
                  <a:lnTo>
                    <a:pt x="45" y="142"/>
                  </a:lnTo>
                  <a:lnTo>
                    <a:pt x="46" y="142"/>
                  </a:lnTo>
                  <a:lnTo>
                    <a:pt x="49" y="142"/>
                  </a:lnTo>
                  <a:lnTo>
                    <a:pt x="50" y="142"/>
                  </a:lnTo>
                  <a:lnTo>
                    <a:pt x="52" y="136"/>
                  </a:lnTo>
                  <a:lnTo>
                    <a:pt x="52" y="129"/>
                  </a:lnTo>
                  <a:lnTo>
                    <a:pt x="51" y="121"/>
                  </a:lnTo>
                  <a:lnTo>
                    <a:pt x="50" y="114"/>
                  </a:lnTo>
                  <a:lnTo>
                    <a:pt x="67" y="106"/>
                  </a:lnTo>
                  <a:lnTo>
                    <a:pt x="71" y="101"/>
                  </a:lnTo>
                  <a:lnTo>
                    <a:pt x="72" y="95"/>
                  </a:lnTo>
                  <a:lnTo>
                    <a:pt x="72" y="88"/>
                  </a:lnTo>
                  <a:lnTo>
                    <a:pt x="70" y="82"/>
                  </a:lnTo>
                  <a:lnTo>
                    <a:pt x="79" y="60"/>
                  </a:lnTo>
                  <a:lnTo>
                    <a:pt x="79" y="59"/>
                  </a:lnTo>
                  <a:lnTo>
                    <a:pt x="79" y="58"/>
                  </a:lnTo>
                  <a:lnTo>
                    <a:pt x="79" y="55"/>
                  </a:lnTo>
                  <a:lnTo>
                    <a:pt x="78" y="54"/>
                  </a:lnTo>
                  <a:lnTo>
                    <a:pt x="80" y="51"/>
                  </a:lnTo>
                  <a:lnTo>
                    <a:pt x="82" y="46"/>
                  </a:lnTo>
                  <a:lnTo>
                    <a:pt x="83" y="40"/>
                  </a:lnTo>
                  <a:lnTo>
                    <a:pt x="83" y="35"/>
                  </a:lnTo>
                  <a:lnTo>
                    <a:pt x="83" y="29"/>
                  </a:lnTo>
                  <a:lnTo>
                    <a:pt x="83" y="23"/>
                  </a:lnTo>
                  <a:lnTo>
                    <a:pt x="82" y="19"/>
                  </a:lnTo>
                  <a:lnTo>
                    <a:pt x="80" y="14"/>
                  </a:lnTo>
                  <a:lnTo>
                    <a:pt x="76" y="9"/>
                  </a:lnTo>
                  <a:lnTo>
                    <a:pt x="72" y="6"/>
                  </a:lnTo>
                  <a:lnTo>
                    <a:pt x="69" y="2"/>
                  </a:lnTo>
                  <a:lnTo>
                    <a:pt x="65" y="0"/>
                  </a:lnTo>
                  <a:lnTo>
                    <a:pt x="52" y="2"/>
                  </a:lnTo>
                  <a:lnTo>
                    <a:pt x="44" y="10"/>
                  </a:lnTo>
                  <a:lnTo>
                    <a:pt x="40" y="9"/>
                  </a:lnTo>
                  <a:lnTo>
                    <a:pt x="38" y="6"/>
                  </a:lnTo>
                  <a:lnTo>
                    <a:pt x="35" y="3"/>
                  </a:lnTo>
                  <a:lnTo>
                    <a:pt x="31" y="1"/>
                  </a:lnTo>
                  <a:lnTo>
                    <a:pt x="18" y="2"/>
                  </a:lnTo>
                  <a:lnTo>
                    <a:pt x="0" y="90"/>
                  </a:lnTo>
                  <a:lnTo>
                    <a:pt x="3" y="98"/>
                  </a:lnTo>
                  <a:lnTo>
                    <a:pt x="6" y="106"/>
                  </a:lnTo>
                  <a:lnTo>
                    <a:pt x="11" y="113"/>
                  </a:lnTo>
                  <a:lnTo>
                    <a:pt x="16" y="120"/>
                  </a:lnTo>
                  <a:lnTo>
                    <a:pt x="22" y="127"/>
                  </a:lnTo>
                  <a:lnTo>
                    <a:pt x="27" y="132"/>
                  </a:lnTo>
                  <a:lnTo>
                    <a:pt x="36" y="138"/>
                  </a:lnTo>
                  <a:lnTo>
                    <a:pt x="44" y="142"/>
                  </a:lnTo>
                  <a:close/>
                </a:path>
              </a:pathLst>
            </a:custGeom>
            <a:solidFill>
              <a:srgbClr val="59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81" name="Freeform 54"/>
            <p:cNvSpPr>
              <a:spLocks noChangeAspect="1"/>
            </p:cNvSpPr>
            <p:nvPr/>
          </p:nvSpPr>
          <p:spPr bwMode="auto">
            <a:xfrm>
              <a:off x="2250" y="1853"/>
              <a:ext cx="132" cy="91"/>
            </a:xfrm>
            <a:custGeom>
              <a:avLst/>
              <a:gdLst>
                <a:gd name="T0" fmla="*/ 105 w 132"/>
                <a:gd name="T1" fmla="*/ 91 h 91"/>
                <a:gd name="T2" fmla="*/ 125 w 132"/>
                <a:gd name="T3" fmla="*/ 87 h 91"/>
                <a:gd name="T4" fmla="*/ 128 w 132"/>
                <a:gd name="T5" fmla="*/ 82 h 91"/>
                <a:gd name="T6" fmla="*/ 130 w 132"/>
                <a:gd name="T7" fmla="*/ 76 h 91"/>
                <a:gd name="T8" fmla="*/ 131 w 132"/>
                <a:gd name="T9" fmla="*/ 69 h 91"/>
                <a:gd name="T10" fmla="*/ 132 w 132"/>
                <a:gd name="T11" fmla="*/ 62 h 91"/>
                <a:gd name="T12" fmla="*/ 127 w 132"/>
                <a:gd name="T13" fmla="*/ 45 h 91"/>
                <a:gd name="T14" fmla="*/ 117 w 132"/>
                <a:gd name="T15" fmla="*/ 40 h 91"/>
                <a:gd name="T16" fmla="*/ 115 w 132"/>
                <a:gd name="T17" fmla="*/ 24 h 91"/>
                <a:gd name="T18" fmla="*/ 108 w 132"/>
                <a:gd name="T19" fmla="*/ 19 h 91"/>
                <a:gd name="T20" fmla="*/ 99 w 132"/>
                <a:gd name="T21" fmla="*/ 18 h 91"/>
                <a:gd name="T22" fmla="*/ 91 w 132"/>
                <a:gd name="T23" fmla="*/ 16 h 91"/>
                <a:gd name="T24" fmla="*/ 84 w 132"/>
                <a:gd name="T25" fmla="*/ 10 h 91"/>
                <a:gd name="T26" fmla="*/ 78 w 132"/>
                <a:gd name="T27" fmla="*/ 9 h 91"/>
                <a:gd name="T28" fmla="*/ 72 w 132"/>
                <a:gd name="T29" fmla="*/ 7 h 91"/>
                <a:gd name="T30" fmla="*/ 66 w 132"/>
                <a:gd name="T31" fmla="*/ 5 h 91"/>
                <a:gd name="T32" fmla="*/ 61 w 132"/>
                <a:gd name="T33" fmla="*/ 3 h 91"/>
                <a:gd name="T34" fmla="*/ 57 w 132"/>
                <a:gd name="T35" fmla="*/ 0 h 91"/>
                <a:gd name="T36" fmla="*/ 52 w 132"/>
                <a:gd name="T37" fmla="*/ 0 h 91"/>
                <a:gd name="T38" fmla="*/ 48 w 132"/>
                <a:gd name="T39" fmla="*/ 0 h 91"/>
                <a:gd name="T40" fmla="*/ 44 w 132"/>
                <a:gd name="T41" fmla="*/ 3 h 91"/>
                <a:gd name="T42" fmla="*/ 37 w 132"/>
                <a:gd name="T43" fmla="*/ 7 h 91"/>
                <a:gd name="T44" fmla="*/ 31 w 132"/>
                <a:gd name="T45" fmla="*/ 11 h 91"/>
                <a:gd name="T46" fmla="*/ 25 w 132"/>
                <a:gd name="T47" fmla="*/ 12 h 91"/>
                <a:gd name="T48" fmla="*/ 19 w 132"/>
                <a:gd name="T49" fmla="*/ 12 h 91"/>
                <a:gd name="T50" fmla="*/ 12 w 132"/>
                <a:gd name="T51" fmla="*/ 17 h 91"/>
                <a:gd name="T52" fmla="*/ 6 w 132"/>
                <a:gd name="T53" fmla="*/ 24 h 91"/>
                <a:gd name="T54" fmla="*/ 2 w 132"/>
                <a:gd name="T55" fmla="*/ 33 h 91"/>
                <a:gd name="T56" fmla="*/ 0 w 132"/>
                <a:gd name="T57" fmla="*/ 43 h 91"/>
                <a:gd name="T58" fmla="*/ 0 w 132"/>
                <a:gd name="T59" fmla="*/ 48 h 91"/>
                <a:gd name="T60" fmla="*/ 0 w 132"/>
                <a:gd name="T61" fmla="*/ 52 h 91"/>
                <a:gd name="T62" fmla="*/ 0 w 132"/>
                <a:gd name="T63" fmla="*/ 56 h 91"/>
                <a:gd name="T64" fmla="*/ 2 w 132"/>
                <a:gd name="T65" fmla="*/ 59 h 91"/>
                <a:gd name="T66" fmla="*/ 20 w 132"/>
                <a:gd name="T67" fmla="*/ 74 h 91"/>
                <a:gd name="T68" fmla="*/ 27 w 132"/>
                <a:gd name="T69" fmla="*/ 72 h 91"/>
                <a:gd name="T70" fmla="*/ 34 w 132"/>
                <a:gd name="T71" fmla="*/ 69 h 91"/>
                <a:gd name="T72" fmla="*/ 40 w 132"/>
                <a:gd name="T73" fmla="*/ 68 h 91"/>
                <a:gd name="T74" fmla="*/ 47 w 132"/>
                <a:gd name="T75" fmla="*/ 70 h 91"/>
                <a:gd name="T76" fmla="*/ 48 w 132"/>
                <a:gd name="T77" fmla="*/ 72 h 91"/>
                <a:gd name="T78" fmla="*/ 50 w 132"/>
                <a:gd name="T79" fmla="*/ 76 h 91"/>
                <a:gd name="T80" fmla="*/ 52 w 132"/>
                <a:gd name="T81" fmla="*/ 77 h 91"/>
                <a:gd name="T82" fmla="*/ 55 w 132"/>
                <a:gd name="T83" fmla="*/ 78 h 91"/>
                <a:gd name="T84" fmla="*/ 68 w 132"/>
                <a:gd name="T85" fmla="*/ 75 h 91"/>
                <a:gd name="T86" fmla="*/ 70 w 132"/>
                <a:gd name="T87" fmla="*/ 76 h 91"/>
                <a:gd name="T88" fmla="*/ 72 w 132"/>
                <a:gd name="T89" fmla="*/ 77 h 91"/>
                <a:gd name="T90" fmla="*/ 73 w 132"/>
                <a:gd name="T91" fmla="*/ 81 h 91"/>
                <a:gd name="T92" fmla="*/ 75 w 132"/>
                <a:gd name="T93" fmla="*/ 83 h 91"/>
                <a:gd name="T94" fmla="*/ 82 w 132"/>
                <a:gd name="T95" fmla="*/ 83 h 91"/>
                <a:gd name="T96" fmla="*/ 90 w 132"/>
                <a:gd name="T97" fmla="*/ 84 h 91"/>
                <a:gd name="T98" fmla="*/ 97 w 132"/>
                <a:gd name="T99" fmla="*/ 87 h 91"/>
                <a:gd name="T100" fmla="*/ 102 w 132"/>
                <a:gd name="T101" fmla="*/ 91 h 91"/>
                <a:gd name="T102" fmla="*/ 102 w 132"/>
                <a:gd name="T103" fmla="*/ 91 h 91"/>
                <a:gd name="T104" fmla="*/ 104 w 132"/>
                <a:gd name="T105" fmla="*/ 91 h 91"/>
                <a:gd name="T106" fmla="*/ 105 w 132"/>
                <a:gd name="T107" fmla="*/ 91 h 91"/>
                <a:gd name="T108" fmla="*/ 105 w 132"/>
                <a:gd name="T109" fmla="*/ 91 h 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2"/>
                <a:gd name="T166" fmla="*/ 0 h 91"/>
                <a:gd name="T167" fmla="*/ 132 w 132"/>
                <a:gd name="T168" fmla="*/ 91 h 9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2" h="91">
                  <a:moveTo>
                    <a:pt x="105" y="91"/>
                  </a:moveTo>
                  <a:lnTo>
                    <a:pt x="125" y="87"/>
                  </a:lnTo>
                  <a:lnTo>
                    <a:pt x="128" y="82"/>
                  </a:lnTo>
                  <a:lnTo>
                    <a:pt x="130" y="76"/>
                  </a:lnTo>
                  <a:lnTo>
                    <a:pt x="131" y="69"/>
                  </a:lnTo>
                  <a:lnTo>
                    <a:pt x="132" y="62"/>
                  </a:lnTo>
                  <a:lnTo>
                    <a:pt x="127" y="45"/>
                  </a:lnTo>
                  <a:lnTo>
                    <a:pt x="117" y="40"/>
                  </a:lnTo>
                  <a:lnTo>
                    <a:pt x="115" y="24"/>
                  </a:lnTo>
                  <a:lnTo>
                    <a:pt x="108" y="19"/>
                  </a:lnTo>
                  <a:lnTo>
                    <a:pt x="99" y="18"/>
                  </a:lnTo>
                  <a:lnTo>
                    <a:pt x="91" y="16"/>
                  </a:lnTo>
                  <a:lnTo>
                    <a:pt x="84" y="10"/>
                  </a:lnTo>
                  <a:lnTo>
                    <a:pt x="78" y="9"/>
                  </a:lnTo>
                  <a:lnTo>
                    <a:pt x="72" y="7"/>
                  </a:lnTo>
                  <a:lnTo>
                    <a:pt x="66" y="5"/>
                  </a:lnTo>
                  <a:lnTo>
                    <a:pt x="61" y="3"/>
                  </a:lnTo>
                  <a:lnTo>
                    <a:pt x="57" y="0"/>
                  </a:lnTo>
                  <a:lnTo>
                    <a:pt x="52" y="0"/>
                  </a:lnTo>
                  <a:lnTo>
                    <a:pt x="48" y="0"/>
                  </a:lnTo>
                  <a:lnTo>
                    <a:pt x="44" y="3"/>
                  </a:lnTo>
                  <a:lnTo>
                    <a:pt x="37" y="7"/>
                  </a:lnTo>
                  <a:lnTo>
                    <a:pt x="31" y="11"/>
                  </a:lnTo>
                  <a:lnTo>
                    <a:pt x="25" y="12"/>
                  </a:lnTo>
                  <a:lnTo>
                    <a:pt x="19" y="12"/>
                  </a:lnTo>
                  <a:lnTo>
                    <a:pt x="12" y="17"/>
                  </a:lnTo>
                  <a:lnTo>
                    <a:pt x="6" y="24"/>
                  </a:lnTo>
                  <a:lnTo>
                    <a:pt x="2" y="33"/>
                  </a:lnTo>
                  <a:lnTo>
                    <a:pt x="0" y="43"/>
                  </a:lnTo>
                  <a:lnTo>
                    <a:pt x="0" y="48"/>
                  </a:lnTo>
                  <a:lnTo>
                    <a:pt x="0" y="52"/>
                  </a:lnTo>
                  <a:lnTo>
                    <a:pt x="0" y="56"/>
                  </a:lnTo>
                  <a:lnTo>
                    <a:pt x="2" y="59"/>
                  </a:lnTo>
                  <a:lnTo>
                    <a:pt x="20" y="74"/>
                  </a:lnTo>
                  <a:lnTo>
                    <a:pt x="27" y="72"/>
                  </a:lnTo>
                  <a:lnTo>
                    <a:pt x="34" y="69"/>
                  </a:lnTo>
                  <a:lnTo>
                    <a:pt x="40" y="68"/>
                  </a:lnTo>
                  <a:lnTo>
                    <a:pt x="47" y="70"/>
                  </a:lnTo>
                  <a:lnTo>
                    <a:pt x="48" y="72"/>
                  </a:lnTo>
                  <a:lnTo>
                    <a:pt x="50" y="76"/>
                  </a:lnTo>
                  <a:lnTo>
                    <a:pt x="52" y="77"/>
                  </a:lnTo>
                  <a:lnTo>
                    <a:pt x="55" y="78"/>
                  </a:lnTo>
                  <a:lnTo>
                    <a:pt x="68" y="75"/>
                  </a:lnTo>
                  <a:lnTo>
                    <a:pt x="70" y="76"/>
                  </a:lnTo>
                  <a:lnTo>
                    <a:pt x="72" y="77"/>
                  </a:lnTo>
                  <a:lnTo>
                    <a:pt x="73" y="81"/>
                  </a:lnTo>
                  <a:lnTo>
                    <a:pt x="75" y="83"/>
                  </a:lnTo>
                  <a:lnTo>
                    <a:pt x="82" y="83"/>
                  </a:lnTo>
                  <a:lnTo>
                    <a:pt x="90" y="84"/>
                  </a:lnTo>
                  <a:lnTo>
                    <a:pt x="97" y="87"/>
                  </a:lnTo>
                  <a:lnTo>
                    <a:pt x="102" y="91"/>
                  </a:lnTo>
                  <a:lnTo>
                    <a:pt x="104" y="91"/>
                  </a:lnTo>
                  <a:lnTo>
                    <a:pt x="105" y="91"/>
                  </a:lnTo>
                  <a:close/>
                </a:path>
              </a:pathLst>
            </a:custGeom>
            <a:solidFill>
              <a:srgbClr val="59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82" name="Freeform 55"/>
            <p:cNvSpPr>
              <a:spLocks noChangeAspect="1"/>
            </p:cNvSpPr>
            <p:nvPr/>
          </p:nvSpPr>
          <p:spPr bwMode="auto">
            <a:xfrm>
              <a:off x="2680" y="1857"/>
              <a:ext cx="135" cy="77"/>
            </a:xfrm>
            <a:custGeom>
              <a:avLst/>
              <a:gdLst>
                <a:gd name="T0" fmla="*/ 36 w 135"/>
                <a:gd name="T1" fmla="*/ 75 h 77"/>
                <a:gd name="T2" fmla="*/ 67 w 135"/>
                <a:gd name="T3" fmla="*/ 67 h 77"/>
                <a:gd name="T4" fmla="*/ 68 w 135"/>
                <a:gd name="T5" fmla="*/ 66 h 77"/>
                <a:gd name="T6" fmla="*/ 70 w 135"/>
                <a:gd name="T7" fmla="*/ 65 h 77"/>
                <a:gd name="T8" fmla="*/ 71 w 135"/>
                <a:gd name="T9" fmla="*/ 62 h 77"/>
                <a:gd name="T10" fmla="*/ 73 w 135"/>
                <a:gd name="T11" fmla="*/ 60 h 77"/>
                <a:gd name="T12" fmla="*/ 106 w 135"/>
                <a:gd name="T13" fmla="*/ 51 h 77"/>
                <a:gd name="T14" fmla="*/ 107 w 135"/>
                <a:gd name="T15" fmla="*/ 51 h 77"/>
                <a:gd name="T16" fmla="*/ 108 w 135"/>
                <a:gd name="T17" fmla="*/ 53 h 77"/>
                <a:gd name="T18" fmla="*/ 110 w 135"/>
                <a:gd name="T19" fmla="*/ 54 h 77"/>
                <a:gd name="T20" fmla="*/ 111 w 135"/>
                <a:gd name="T21" fmla="*/ 55 h 77"/>
                <a:gd name="T22" fmla="*/ 124 w 135"/>
                <a:gd name="T23" fmla="*/ 51 h 77"/>
                <a:gd name="T24" fmla="*/ 127 w 135"/>
                <a:gd name="T25" fmla="*/ 51 h 77"/>
                <a:gd name="T26" fmla="*/ 128 w 135"/>
                <a:gd name="T27" fmla="*/ 51 h 77"/>
                <a:gd name="T28" fmla="*/ 130 w 135"/>
                <a:gd name="T29" fmla="*/ 49 h 77"/>
                <a:gd name="T30" fmla="*/ 133 w 135"/>
                <a:gd name="T31" fmla="*/ 48 h 77"/>
                <a:gd name="T32" fmla="*/ 135 w 135"/>
                <a:gd name="T33" fmla="*/ 44 h 77"/>
                <a:gd name="T34" fmla="*/ 135 w 135"/>
                <a:gd name="T35" fmla="*/ 39 h 77"/>
                <a:gd name="T36" fmla="*/ 134 w 135"/>
                <a:gd name="T37" fmla="*/ 34 h 77"/>
                <a:gd name="T38" fmla="*/ 133 w 135"/>
                <a:gd name="T39" fmla="*/ 29 h 77"/>
                <a:gd name="T40" fmla="*/ 130 w 135"/>
                <a:gd name="T41" fmla="*/ 25 h 77"/>
                <a:gd name="T42" fmla="*/ 128 w 135"/>
                <a:gd name="T43" fmla="*/ 21 h 77"/>
                <a:gd name="T44" fmla="*/ 124 w 135"/>
                <a:gd name="T45" fmla="*/ 16 h 77"/>
                <a:gd name="T46" fmla="*/ 122 w 135"/>
                <a:gd name="T47" fmla="*/ 13 h 77"/>
                <a:gd name="T48" fmla="*/ 115 w 135"/>
                <a:gd name="T49" fmla="*/ 12 h 77"/>
                <a:gd name="T50" fmla="*/ 108 w 135"/>
                <a:gd name="T51" fmla="*/ 10 h 77"/>
                <a:gd name="T52" fmla="*/ 101 w 135"/>
                <a:gd name="T53" fmla="*/ 9 h 77"/>
                <a:gd name="T54" fmla="*/ 95 w 135"/>
                <a:gd name="T55" fmla="*/ 8 h 77"/>
                <a:gd name="T56" fmla="*/ 88 w 135"/>
                <a:gd name="T57" fmla="*/ 7 h 77"/>
                <a:gd name="T58" fmla="*/ 82 w 135"/>
                <a:gd name="T59" fmla="*/ 6 h 77"/>
                <a:gd name="T60" fmla="*/ 76 w 135"/>
                <a:gd name="T61" fmla="*/ 3 h 77"/>
                <a:gd name="T62" fmla="*/ 69 w 135"/>
                <a:gd name="T63" fmla="*/ 0 h 77"/>
                <a:gd name="T64" fmla="*/ 60 w 135"/>
                <a:gd name="T65" fmla="*/ 0 h 77"/>
                <a:gd name="T66" fmla="*/ 53 w 135"/>
                <a:gd name="T67" fmla="*/ 2 h 77"/>
                <a:gd name="T68" fmla="*/ 46 w 135"/>
                <a:gd name="T69" fmla="*/ 6 h 77"/>
                <a:gd name="T70" fmla="*/ 39 w 135"/>
                <a:gd name="T71" fmla="*/ 8 h 77"/>
                <a:gd name="T72" fmla="*/ 34 w 135"/>
                <a:gd name="T73" fmla="*/ 8 h 77"/>
                <a:gd name="T74" fmla="*/ 28 w 135"/>
                <a:gd name="T75" fmla="*/ 7 h 77"/>
                <a:gd name="T76" fmla="*/ 23 w 135"/>
                <a:gd name="T77" fmla="*/ 7 h 77"/>
                <a:gd name="T78" fmla="*/ 17 w 135"/>
                <a:gd name="T79" fmla="*/ 8 h 77"/>
                <a:gd name="T80" fmla="*/ 0 w 135"/>
                <a:gd name="T81" fmla="*/ 33 h 77"/>
                <a:gd name="T82" fmla="*/ 4 w 135"/>
                <a:gd name="T83" fmla="*/ 45 h 77"/>
                <a:gd name="T84" fmla="*/ 17 w 135"/>
                <a:gd name="T85" fmla="*/ 52 h 77"/>
                <a:gd name="T86" fmla="*/ 20 w 135"/>
                <a:gd name="T87" fmla="*/ 57 h 77"/>
                <a:gd name="T88" fmla="*/ 23 w 135"/>
                <a:gd name="T89" fmla="*/ 60 h 77"/>
                <a:gd name="T90" fmla="*/ 24 w 135"/>
                <a:gd name="T91" fmla="*/ 66 h 77"/>
                <a:gd name="T92" fmla="*/ 26 w 135"/>
                <a:gd name="T93" fmla="*/ 72 h 77"/>
                <a:gd name="T94" fmla="*/ 34 w 135"/>
                <a:gd name="T95" fmla="*/ 77 h 77"/>
                <a:gd name="T96" fmla="*/ 34 w 135"/>
                <a:gd name="T97" fmla="*/ 77 h 77"/>
                <a:gd name="T98" fmla="*/ 35 w 135"/>
                <a:gd name="T99" fmla="*/ 75 h 77"/>
                <a:gd name="T100" fmla="*/ 36 w 135"/>
                <a:gd name="T101" fmla="*/ 75 h 77"/>
                <a:gd name="T102" fmla="*/ 36 w 135"/>
                <a:gd name="T103" fmla="*/ 75 h 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5"/>
                <a:gd name="T157" fmla="*/ 0 h 77"/>
                <a:gd name="T158" fmla="*/ 135 w 135"/>
                <a:gd name="T159" fmla="*/ 77 h 7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5" h="77">
                  <a:moveTo>
                    <a:pt x="36" y="75"/>
                  </a:moveTo>
                  <a:lnTo>
                    <a:pt x="67" y="67"/>
                  </a:lnTo>
                  <a:lnTo>
                    <a:pt x="68" y="66"/>
                  </a:lnTo>
                  <a:lnTo>
                    <a:pt x="70" y="65"/>
                  </a:lnTo>
                  <a:lnTo>
                    <a:pt x="71" y="62"/>
                  </a:lnTo>
                  <a:lnTo>
                    <a:pt x="73" y="60"/>
                  </a:lnTo>
                  <a:lnTo>
                    <a:pt x="106" y="51"/>
                  </a:lnTo>
                  <a:lnTo>
                    <a:pt x="107" y="51"/>
                  </a:lnTo>
                  <a:lnTo>
                    <a:pt x="108" y="53"/>
                  </a:lnTo>
                  <a:lnTo>
                    <a:pt x="110" y="54"/>
                  </a:lnTo>
                  <a:lnTo>
                    <a:pt x="111" y="55"/>
                  </a:lnTo>
                  <a:lnTo>
                    <a:pt x="124" y="51"/>
                  </a:lnTo>
                  <a:lnTo>
                    <a:pt x="127" y="51"/>
                  </a:lnTo>
                  <a:lnTo>
                    <a:pt x="128" y="51"/>
                  </a:lnTo>
                  <a:lnTo>
                    <a:pt x="130" y="49"/>
                  </a:lnTo>
                  <a:lnTo>
                    <a:pt x="133" y="48"/>
                  </a:lnTo>
                  <a:lnTo>
                    <a:pt x="135" y="44"/>
                  </a:lnTo>
                  <a:lnTo>
                    <a:pt x="135" y="39"/>
                  </a:lnTo>
                  <a:lnTo>
                    <a:pt x="134" y="34"/>
                  </a:lnTo>
                  <a:lnTo>
                    <a:pt x="133" y="29"/>
                  </a:lnTo>
                  <a:lnTo>
                    <a:pt x="130" y="25"/>
                  </a:lnTo>
                  <a:lnTo>
                    <a:pt x="128" y="21"/>
                  </a:lnTo>
                  <a:lnTo>
                    <a:pt x="124" y="16"/>
                  </a:lnTo>
                  <a:lnTo>
                    <a:pt x="122" y="13"/>
                  </a:lnTo>
                  <a:lnTo>
                    <a:pt x="115" y="12"/>
                  </a:lnTo>
                  <a:lnTo>
                    <a:pt x="108" y="10"/>
                  </a:lnTo>
                  <a:lnTo>
                    <a:pt x="101" y="9"/>
                  </a:lnTo>
                  <a:lnTo>
                    <a:pt x="95" y="8"/>
                  </a:lnTo>
                  <a:lnTo>
                    <a:pt x="88" y="7"/>
                  </a:lnTo>
                  <a:lnTo>
                    <a:pt x="82" y="6"/>
                  </a:lnTo>
                  <a:lnTo>
                    <a:pt x="76" y="3"/>
                  </a:lnTo>
                  <a:lnTo>
                    <a:pt x="69" y="0"/>
                  </a:lnTo>
                  <a:lnTo>
                    <a:pt x="60" y="0"/>
                  </a:lnTo>
                  <a:lnTo>
                    <a:pt x="53" y="2"/>
                  </a:lnTo>
                  <a:lnTo>
                    <a:pt x="46" y="6"/>
                  </a:lnTo>
                  <a:lnTo>
                    <a:pt x="39" y="8"/>
                  </a:lnTo>
                  <a:lnTo>
                    <a:pt x="34" y="8"/>
                  </a:lnTo>
                  <a:lnTo>
                    <a:pt x="28" y="7"/>
                  </a:lnTo>
                  <a:lnTo>
                    <a:pt x="23" y="7"/>
                  </a:lnTo>
                  <a:lnTo>
                    <a:pt x="17" y="8"/>
                  </a:lnTo>
                  <a:lnTo>
                    <a:pt x="0" y="33"/>
                  </a:lnTo>
                  <a:lnTo>
                    <a:pt x="4" y="45"/>
                  </a:lnTo>
                  <a:lnTo>
                    <a:pt x="17" y="52"/>
                  </a:lnTo>
                  <a:lnTo>
                    <a:pt x="20" y="57"/>
                  </a:lnTo>
                  <a:lnTo>
                    <a:pt x="23" y="60"/>
                  </a:lnTo>
                  <a:lnTo>
                    <a:pt x="24" y="66"/>
                  </a:lnTo>
                  <a:lnTo>
                    <a:pt x="26" y="72"/>
                  </a:lnTo>
                  <a:lnTo>
                    <a:pt x="34" y="77"/>
                  </a:lnTo>
                  <a:lnTo>
                    <a:pt x="35" y="75"/>
                  </a:lnTo>
                  <a:lnTo>
                    <a:pt x="36" y="75"/>
                  </a:lnTo>
                  <a:close/>
                </a:path>
              </a:pathLst>
            </a:custGeom>
            <a:solidFill>
              <a:srgbClr val="59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83" name="Freeform 56"/>
            <p:cNvSpPr>
              <a:spLocks noChangeAspect="1"/>
            </p:cNvSpPr>
            <p:nvPr/>
          </p:nvSpPr>
          <p:spPr bwMode="auto">
            <a:xfrm>
              <a:off x="2567" y="1657"/>
              <a:ext cx="107" cy="127"/>
            </a:xfrm>
            <a:custGeom>
              <a:avLst/>
              <a:gdLst>
                <a:gd name="T0" fmla="*/ 59 w 107"/>
                <a:gd name="T1" fmla="*/ 127 h 127"/>
                <a:gd name="T2" fmla="*/ 61 w 107"/>
                <a:gd name="T3" fmla="*/ 127 h 127"/>
                <a:gd name="T4" fmla="*/ 63 w 107"/>
                <a:gd name="T5" fmla="*/ 127 h 127"/>
                <a:gd name="T6" fmla="*/ 66 w 107"/>
                <a:gd name="T7" fmla="*/ 127 h 127"/>
                <a:gd name="T8" fmla="*/ 68 w 107"/>
                <a:gd name="T9" fmla="*/ 125 h 127"/>
                <a:gd name="T10" fmla="*/ 69 w 107"/>
                <a:gd name="T11" fmla="*/ 123 h 127"/>
                <a:gd name="T12" fmla="*/ 70 w 107"/>
                <a:gd name="T13" fmla="*/ 121 h 127"/>
                <a:gd name="T14" fmla="*/ 71 w 107"/>
                <a:gd name="T15" fmla="*/ 118 h 127"/>
                <a:gd name="T16" fmla="*/ 73 w 107"/>
                <a:gd name="T17" fmla="*/ 115 h 127"/>
                <a:gd name="T18" fmla="*/ 68 w 107"/>
                <a:gd name="T19" fmla="*/ 102 h 127"/>
                <a:gd name="T20" fmla="*/ 69 w 107"/>
                <a:gd name="T21" fmla="*/ 91 h 127"/>
                <a:gd name="T22" fmla="*/ 70 w 107"/>
                <a:gd name="T23" fmla="*/ 89 h 127"/>
                <a:gd name="T24" fmla="*/ 71 w 107"/>
                <a:gd name="T25" fmla="*/ 87 h 127"/>
                <a:gd name="T26" fmla="*/ 75 w 107"/>
                <a:gd name="T27" fmla="*/ 86 h 127"/>
                <a:gd name="T28" fmla="*/ 77 w 107"/>
                <a:gd name="T29" fmla="*/ 85 h 127"/>
                <a:gd name="T30" fmla="*/ 79 w 107"/>
                <a:gd name="T31" fmla="*/ 85 h 127"/>
                <a:gd name="T32" fmla="*/ 81 w 107"/>
                <a:gd name="T33" fmla="*/ 85 h 127"/>
                <a:gd name="T34" fmla="*/ 82 w 107"/>
                <a:gd name="T35" fmla="*/ 85 h 127"/>
                <a:gd name="T36" fmla="*/ 83 w 107"/>
                <a:gd name="T37" fmla="*/ 85 h 127"/>
                <a:gd name="T38" fmla="*/ 94 w 107"/>
                <a:gd name="T39" fmla="*/ 69 h 127"/>
                <a:gd name="T40" fmla="*/ 95 w 107"/>
                <a:gd name="T41" fmla="*/ 67 h 127"/>
                <a:gd name="T42" fmla="*/ 96 w 107"/>
                <a:gd name="T43" fmla="*/ 67 h 127"/>
                <a:gd name="T44" fmla="*/ 97 w 107"/>
                <a:gd name="T45" fmla="*/ 66 h 127"/>
                <a:gd name="T46" fmla="*/ 99 w 107"/>
                <a:gd name="T47" fmla="*/ 65 h 127"/>
                <a:gd name="T48" fmla="*/ 107 w 107"/>
                <a:gd name="T49" fmla="*/ 31 h 127"/>
                <a:gd name="T50" fmla="*/ 103 w 107"/>
                <a:gd name="T51" fmla="*/ 27 h 127"/>
                <a:gd name="T52" fmla="*/ 101 w 107"/>
                <a:gd name="T53" fmla="*/ 21 h 127"/>
                <a:gd name="T54" fmla="*/ 100 w 107"/>
                <a:gd name="T55" fmla="*/ 15 h 127"/>
                <a:gd name="T56" fmla="*/ 96 w 107"/>
                <a:gd name="T57" fmla="*/ 11 h 127"/>
                <a:gd name="T58" fmla="*/ 91 w 107"/>
                <a:gd name="T59" fmla="*/ 9 h 127"/>
                <a:gd name="T60" fmla="*/ 86 w 107"/>
                <a:gd name="T61" fmla="*/ 7 h 127"/>
                <a:gd name="T62" fmla="*/ 81 w 107"/>
                <a:gd name="T63" fmla="*/ 5 h 127"/>
                <a:gd name="T64" fmla="*/ 76 w 107"/>
                <a:gd name="T65" fmla="*/ 2 h 127"/>
                <a:gd name="T66" fmla="*/ 70 w 107"/>
                <a:gd name="T67" fmla="*/ 1 h 127"/>
                <a:gd name="T68" fmla="*/ 66 w 107"/>
                <a:gd name="T69" fmla="*/ 0 h 127"/>
                <a:gd name="T70" fmla="*/ 60 w 107"/>
                <a:gd name="T71" fmla="*/ 0 h 127"/>
                <a:gd name="T72" fmla="*/ 55 w 107"/>
                <a:gd name="T73" fmla="*/ 2 h 127"/>
                <a:gd name="T74" fmla="*/ 49 w 107"/>
                <a:gd name="T75" fmla="*/ 7 h 127"/>
                <a:gd name="T76" fmla="*/ 43 w 107"/>
                <a:gd name="T77" fmla="*/ 11 h 127"/>
                <a:gd name="T78" fmla="*/ 39 w 107"/>
                <a:gd name="T79" fmla="*/ 14 h 127"/>
                <a:gd name="T80" fmla="*/ 33 w 107"/>
                <a:gd name="T81" fmla="*/ 17 h 127"/>
                <a:gd name="T82" fmla="*/ 31 w 107"/>
                <a:gd name="T83" fmla="*/ 21 h 127"/>
                <a:gd name="T84" fmla="*/ 30 w 107"/>
                <a:gd name="T85" fmla="*/ 27 h 127"/>
                <a:gd name="T86" fmla="*/ 29 w 107"/>
                <a:gd name="T87" fmla="*/ 33 h 127"/>
                <a:gd name="T88" fmla="*/ 29 w 107"/>
                <a:gd name="T89" fmla="*/ 39 h 127"/>
                <a:gd name="T90" fmla="*/ 30 w 107"/>
                <a:gd name="T91" fmla="*/ 40 h 127"/>
                <a:gd name="T92" fmla="*/ 31 w 107"/>
                <a:gd name="T93" fmla="*/ 43 h 127"/>
                <a:gd name="T94" fmla="*/ 33 w 107"/>
                <a:gd name="T95" fmla="*/ 44 h 127"/>
                <a:gd name="T96" fmla="*/ 33 w 107"/>
                <a:gd name="T97" fmla="*/ 46 h 127"/>
                <a:gd name="T98" fmla="*/ 0 w 107"/>
                <a:gd name="T99" fmla="*/ 104 h 127"/>
                <a:gd name="T100" fmla="*/ 0 w 107"/>
                <a:gd name="T101" fmla="*/ 105 h 127"/>
                <a:gd name="T102" fmla="*/ 1 w 107"/>
                <a:gd name="T103" fmla="*/ 108 h 127"/>
                <a:gd name="T104" fmla="*/ 1 w 107"/>
                <a:gd name="T105" fmla="*/ 109 h 127"/>
                <a:gd name="T106" fmla="*/ 2 w 107"/>
                <a:gd name="T107" fmla="*/ 109 h 127"/>
                <a:gd name="T108" fmla="*/ 59 w 107"/>
                <a:gd name="T109" fmla="*/ 127 h 1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7"/>
                <a:gd name="T166" fmla="*/ 0 h 127"/>
                <a:gd name="T167" fmla="*/ 107 w 107"/>
                <a:gd name="T168" fmla="*/ 127 h 1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7" h="127">
                  <a:moveTo>
                    <a:pt x="59" y="127"/>
                  </a:moveTo>
                  <a:lnTo>
                    <a:pt x="61" y="127"/>
                  </a:lnTo>
                  <a:lnTo>
                    <a:pt x="63" y="127"/>
                  </a:lnTo>
                  <a:lnTo>
                    <a:pt x="66" y="127"/>
                  </a:lnTo>
                  <a:lnTo>
                    <a:pt x="68" y="125"/>
                  </a:lnTo>
                  <a:lnTo>
                    <a:pt x="69" y="123"/>
                  </a:lnTo>
                  <a:lnTo>
                    <a:pt x="70" y="121"/>
                  </a:lnTo>
                  <a:lnTo>
                    <a:pt x="71" y="118"/>
                  </a:lnTo>
                  <a:lnTo>
                    <a:pt x="73" y="115"/>
                  </a:lnTo>
                  <a:lnTo>
                    <a:pt x="68" y="102"/>
                  </a:lnTo>
                  <a:lnTo>
                    <a:pt x="69" y="91"/>
                  </a:lnTo>
                  <a:lnTo>
                    <a:pt x="70" y="89"/>
                  </a:lnTo>
                  <a:lnTo>
                    <a:pt x="71" y="87"/>
                  </a:lnTo>
                  <a:lnTo>
                    <a:pt x="75" y="86"/>
                  </a:lnTo>
                  <a:lnTo>
                    <a:pt x="77" y="85"/>
                  </a:lnTo>
                  <a:lnTo>
                    <a:pt x="79" y="85"/>
                  </a:lnTo>
                  <a:lnTo>
                    <a:pt x="81" y="85"/>
                  </a:lnTo>
                  <a:lnTo>
                    <a:pt x="82" y="85"/>
                  </a:lnTo>
                  <a:lnTo>
                    <a:pt x="83" y="85"/>
                  </a:lnTo>
                  <a:lnTo>
                    <a:pt x="94" y="69"/>
                  </a:lnTo>
                  <a:lnTo>
                    <a:pt x="95" y="67"/>
                  </a:lnTo>
                  <a:lnTo>
                    <a:pt x="96" y="67"/>
                  </a:lnTo>
                  <a:lnTo>
                    <a:pt x="97" y="66"/>
                  </a:lnTo>
                  <a:lnTo>
                    <a:pt x="99" y="65"/>
                  </a:lnTo>
                  <a:lnTo>
                    <a:pt x="107" y="31"/>
                  </a:lnTo>
                  <a:lnTo>
                    <a:pt x="103" y="27"/>
                  </a:lnTo>
                  <a:lnTo>
                    <a:pt x="101" y="21"/>
                  </a:lnTo>
                  <a:lnTo>
                    <a:pt x="100" y="15"/>
                  </a:lnTo>
                  <a:lnTo>
                    <a:pt x="96" y="11"/>
                  </a:lnTo>
                  <a:lnTo>
                    <a:pt x="91" y="9"/>
                  </a:lnTo>
                  <a:lnTo>
                    <a:pt x="86" y="7"/>
                  </a:lnTo>
                  <a:lnTo>
                    <a:pt x="81" y="5"/>
                  </a:lnTo>
                  <a:lnTo>
                    <a:pt x="76" y="2"/>
                  </a:lnTo>
                  <a:lnTo>
                    <a:pt x="70" y="1"/>
                  </a:lnTo>
                  <a:lnTo>
                    <a:pt x="66" y="0"/>
                  </a:lnTo>
                  <a:lnTo>
                    <a:pt x="60" y="0"/>
                  </a:lnTo>
                  <a:lnTo>
                    <a:pt x="55" y="2"/>
                  </a:lnTo>
                  <a:lnTo>
                    <a:pt x="49" y="7"/>
                  </a:lnTo>
                  <a:lnTo>
                    <a:pt x="43" y="11"/>
                  </a:lnTo>
                  <a:lnTo>
                    <a:pt x="39" y="14"/>
                  </a:lnTo>
                  <a:lnTo>
                    <a:pt x="33" y="17"/>
                  </a:lnTo>
                  <a:lnTo>
                    <a:pt x="31" y="21"/>
                  </a:lnTo>
                  <a:lnTo>
                    <a:pt x="30" y="27"/>
                  </a:lnTo>
                  <a:lnTo>
                    <a:pt x="29" y="33"/>
                  </a:lnTo>
                  <a:lnTo>
                    <a:pt x="29" y="39"/>
                  </a:lnTo>
                  <a:lnTo>
                    <a:pt x="30" y="40"/>
                  </a:lnTo>
                  <a:lnTo>
                    <a:pt x="31" y="43"/>
                  </a:lnTo>
                  <a:lnTo>
                    <a:pt x="33" y="44"/>
                  </a:lnTo>
                  <a:lnTo>
                    <a:pt x="33" y="46"/>
                  </a:lnTo>
                  <a:lnTo>
                    <a:pt x="0" y="104"/>
                  </a:lnTo>
                  <a:lnTo>
                    <a:pt x="0" y="105"/>
                  </a:lnTo>
                  <a:lnTo>
                    <a:pt x="1" y="108"/>
                  </a:lnTo>
                  <a:lnTo>
                    <a:pt x="1" y="109"/>
                  </a:lnTo>
                  <a:lnTo>
                    <a:pt x="2" y="109"/>
                  </a:lnTo>
                  <a:lnTo>
                    <a:pt x="59" y="127"/>
                  </a:lnTo>
                  <a:close/>
                </a:path>
              </a:pathLst>
            </a:custGeom>
            <a:solidFill>
              <a:srgbClr val="59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sp>
          <p:nvSpPr>
            <p:cNvPr id="22584" name="Freeform 57"/>
            <p:cNvSpPr>
              <a:spLocks noChangeAspect="1"/>
            </p:cNvSpPr>
            <p:nvPr/>
          </p:nvSpPr>
          <p:spPr bwMode="auto">
            <a:xfrm>
              <a:off x="2377" y="1649"/>
              <a:ext cx="92" cy="129"/>
            </a:xfrm>
            <a:custGeom>
              <a:avLst/>
              <a:gdLst>
                <a:gd name="T0" fmla="*/ 47 w 92"/>
                <a:gd name="T1" fmla="*/ 129 h 129"/>
                <a:gd name="T2" fmla="*/ 86 w 92"/>
                <a:gd name="T3" fmla="*/ 122 h 129"/>
                <a:gd name="T4" fmla="*/ 90 w 92"/>
                <a:gd name="T5" fmla="*/ 117 h 129"/>
                <a:gd name="T6" fmla="*/ 92 w 92"/>
                <a:gd name="T7" fmla="*/ 113 h 129"/>
                <a:gd name="T8" fmla="*/ 92 w 92"/>
                <a:gd name="T9" fmla="*/ 108 h 129"/>
                <a:gd name="T10" fmla="*/ 91 w 92"/>
                <a:gd name="T11" fmla="*/ 103 h 129"/>
                <a:gd name="T12" fmla="*/ 88 w 92"/>
                <a:gd name="T13" fmla="*/ 98 h 129"/>
                <a:gd name="T14" fmla="*/ 87 w 92"/>
                <a:gd name="T15" fmla="*/ 93 h 129"/>
                <a:gd name="T16" fmla="*/ 86 w 92"/>
                <a:gd name="T17" fmla="*/ 87 h 129"/>
                <a:gd name="T18" fmla="*/ 86 w 92"/>
                <a:gd name="T19" fmla="*/ 81 h 129"/>
                <a:gd name="T20" fmla="*/ 84 w 92"/>
                <a:gd name="T21" fmla="*/ 79 h 129"/>
                <a:gd name="T22" fmla="*/ 83 w 92"/>
                <a:gd name="T23" fmla="*/ 77 h 129"/>
                <a:gd name="T24" fmla="*/ 81 w 92"/>
                <a:gd name="T25" fmla="*/ 74 h 129"/>
                <a:gd name="T26" fmla="*/ 80 w 92"/>
                <a:gd name="T27" fmla="*/ 71 h 129"/>
                <a:gd name="T28" fmla="*/ 86 w 92"/>
                <a:gd name="T29" fmla="*/ 60 h 129"/>
                <a:gd name="T30" fmla="*/ 70 w 92"/>
                <a:gd name="T31" fmla="*/ 25 h 129"/>
                <a:gd name="T32" fmla="*/ 50 w 92"/>
                <a:gd name="T33" fmla="*/ 14 h 129"/>
                <a:gd name="T34" fmla="*/ 48 w 92"/>
                <a:gd name="T35" fmla="*/ 15 h 129"/>
                <a:gd name="T36" fmla="*/ 46 w 92"/>
                <a:gd name="T37" fmla="*/ 15 h 129"/>
                <a:gd name="T38" fmla="*/ 45 w 92"/>
                <a:gd name="T39" fmla="*/ 15 h 129"/>
                <a:gd name="T40" fmla="*/ 43 w 92"/>
                <a:gd name="T41" fmla="*/ 16 h 129"/>
                <a:gd name="T42" fmla="*/ 39 w 92"/>
                <a:gd name="T43" fmla="*/ 15 h 129"/>
                <a:gd name="T44" fmla="*/ 37 w 92"/>
                <a:gd name="T45" fmla="*/ 12 h 129"/>
                <a:gd name="T46" fmla="*/ 35 w 92"/>
                <a:gd name="T47" fmla="*/ 8 h 129"/>
                <a:gd name="T48" fmla="*/ 34 w 92"/>
                <a:gd name="T49" fmla="*/ 6 h 129"/>
                <a:gd name="T50" fmla="*/ 31 w 92"/>
                <a:gd name="T51" fmla="*/ 3 h 129"/>
                <a:gd name="T52" fmla="*/ 27 w 92"/>
                <a:gd name="T53" fmla="*/ 1 h 129"/>
                <a:gd name="T54" fmla="*/ 24 w 92"/>
                <a:gd name="T55" fmla="*/ 0 h 129"/>
                <a:gd name="T56" fmla="*/ 19 w 92"/>
                <a:gd name="T57" fmla="*/ 1 h 129"/>
                <a:gd name="T58" fmla="*/ 12 w 92"/>
                <a:gd name="T59" fmla="*/ 4 h 129"/>
                <a:gd name="T60" fmla="*/ 8 w 92"/>
                <a:gd name="T61" fmla="*/ 10 h 129"/>
                <a:gd name="T62" fmla="*/ 4 w 92"/>
                <a:gd name="T63" fmla="*/ 19 h 129"/>
                <a:gd name="T64" fmla="*/ 0 w 92"/>
                <a:gd name="T65" fmla="*/ 27 h 129"/>
                <a:gd name="T66" fmla="*/ 1 w 92"/>
                <a:gd name="T67" fmla="*/ 33 h 129"/>
                <a:gd name="T68" fmla="*/ 3 w 92"/>
                <a:gd name="T69" fmla="*/ 36 h 129"/>
                <a:gd name="T70" fmla="*/ 3 w 92"/>
                <a:gd name="T71" fmla="*/ 41 h 129"/>
                <a:gd name="T72" fmla="*/ 3 w 92"/>
                <a:gd name="T73" fmla="*/ 45 h 129"/>
                <a:gd name="T74" fmla="*/ 5 w 92"/>
                <a:gd name="T75" fmla="*/ 47 h 129"/>
                <a:gd name="T76" fmla="*/ 8 w 92"/>
                <a:gd name="T77" fmla="*/ 48 h 129"/>
                <a:gd name="T78" fmla="*/ 10 w 92"/>
                <a:gd name="T79" fmla="*/ 51 h 129"/>
                <a:gd name="T80" fmla="*/ 11 w 92"/>
                <a:gd name="T81" fmla="*/ 54 h 129"/>
                <a:gd name="T82" fmla="*/ 11 w 92"/>
                <a:gd name="T83" fmla="*/ 56 h 129"/>
                <a:gd name="T84" fmla="*/ 11 w 92"/>
                <a:gd name="T85" fmla="*/ 59 h 129"/>
                <a:gd name="T86" fmla="*/ 10 w 92"/>
                <a:gd name="T87" fmla="*/ 60 h 129"/>
                <a:gd name="T88" fmla="*/ 8 w 92"/>
                <a:gd name="T89" fmla="*/ 64 h 129"/>
                <a:gd name="T90" fmla="*/ 32 w 92"/>
                <a:gd name="T91" fmla="*/ 120 h 129"/>
                <a:gd name="T92" fmla="*/ 34 w 92"/>
                <a:gd name="T93" fmla="*/ 123 h 129"/>
                <a:gd name="T94" fmla="*/ 38 w 92"/>
                <a:gd name="T95" fmla="*/ 125 h 129"/>
                <a:gd name="T96" fmla="*/ 43 w 92"/>
                <a:gd name="T97" fmla="*/ 126 h 129"/>
                <a:gd name="T98" fmla="*/ 47 w 92"/>
                <a:gd name="T99" fmla="*/ 129 h 1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
                <a:gd name="T151" fmla="*/ 0 h 129"/>
                <a:gd name="T152" fmla="*/ 92 w 92"/>
                <a:gd name="T153" fmla="*/ 129 h 1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 h="129">
                  <a:moveTo>
                    <a:pt x="47" y="129"/>
                  </a:moveTo>
                  <a:lnTo>
                    <a:pt x="86" y="122"/>
                  </a:lnTo>
                  <a:lnTo>
                    <a:pt x="90" y="117"/>
                  </a:lnTo>
                  <a:lnTo>
                    <a:pt x="92" y="113"/>
                  </a:lnTo>
                  <a:lnTo>
                    <a:pt x="92" y="108"/>
                  </a:lnTo>
                  <a:lnTo>
                    <a:pt x="91" y="103"/>
                  </a:lnTo>
                  <a:lnTo>
                    <a:pt x="88" y="98"/>
                  </a:lnTo>
                  <a:lnTo>
                    <a:pt x="87" y="93"/>
                  </a:lnTo>
                  <a:lnTo>
                    <a:pt x="86" y="87"/>
                  </a:lnTo>
                  <a:lnTo>
                    <a:pt x="86" y="81"/>
                  </a:lnTo>
                  <a:lnTo>
                    <a:pt x="84" y="79"/>
                  </a:lnTo>
                  <a:lnTo>
                    <a:pt x="83" y="77"/>
                  </a:lnTo>
                  <a:lnTo>
                    <a:pt x="81" y="74"/>
                  </a:lnTo>
                  <a:lnTo>
                    <a:pt x="80" y="71"/>
                  </a:lnTo>
                  <a:lnTo>
                    <a:pt x="86" y="60"/>
                  </a:lnTo>
                  <a:lnTo>
                    <a:pt x="70" y="25"/>
                  </a:lnTo>
                  <a:lnTo>
                    <a:pt x="50" y="14"/>
                  </a:lnTo>
                  <a:lnTo>
                    <a:pt x="48" y="15"/>
                  </a:lnTo>
                  <a:lnTo>
                    <a:pt x="46" y="15"/>
                  </a:lnTo>
                  <a:lnTo>
                    <a:pt x="45" y="15"/>
                  </a:lnTo>
                  <a:lnTo>
                    <a:pt x="43" y="16"/>
                  </a:lnTo>
                  <a:lnTo>
                    <a:pt x="39" y="15"/>
                  </a:lnTo>
                  <a:lnTo>
                    <a:pt x="37" y="12"/>
                  </a:lnTo>
                  <a:lnTo>
                    <a:pt x="35" y="8"/>
                  </a:lnTo>
                  <a:lnTo>
                    <a:pt x="34" y="6"/>
                  </a:lnTo>
                  <a:lnTo>
                    <a:pt x="31" y="3"/>
                  </a:lnTo>
                  <a:lnTo>
                    <a:pt x="27" y="1"/>
                  </a:lnTo>
                  <a:lnTo>
                    <a:pt x="24" y="0"/>
                  </a:lnTo>
                  <a:lnTo>
                    <a:pt x="19" y="1"/>
                  </a:lnTo>
                  <a:lnTo>
                    <a:pt x="12" y="4"/>
                  </a:lnTo>
                  <a:lnTo>
                    <a:pt x="8" y="10"/>
                  </a:lnTo>
                  <a:lnTo>
                    <a:pt x="4" y="19"/>
                  </a:lnTo>
                  <a:lnTo>
                    <a:pt x="0" y="27"/>
                  </a:lnTo>
                  <a:lnTo>
                    <a:pt x="1" y="33"/>
                  </a:lnTo>
                  <a:lnTo>
                    <a:pt x="3" y="36"/>
                  </a:lnTo>
                  <a:lnTo>
                    <a:pt x="3" y="41"/>
                  </a:lnTo>
                  <a:lnTo>
                    <a:pt x="3" y="45"/>
                  </a:lnTo>
                  <a:lnTo>
                    <a:pt x="5" y="47"/>
                  </a:lnTo>
                  <a:lnTo>
                    <a:pt x="8" y="48"/>
                  </a:lnTo>
                  <a:lnTo>
                    <a:pt x="10" y="51"/>
                  </a:lnTo>
                  <a:lnTo>
                    <a:pt x="11" y="54"/>
                  </a:lnTo>
                  <a:lnTo>
                    <a:pt x="11" y="56"/>
                  </a:lnTo>
                  <a:lnTo>
                    <a:pt x="11" y="59"/>
                  </a:lnTo>
                  <a:lnTo>
                    <a:pt x="10" y="60"/>
                  </a:lnTo>
                  <a:lnTo>
                    <a:pt x="8" y="64"/>
                  </a:lnTo>
                  <a:lnTo>
                    <a:pt x="32" y="120"/>
                  </a:lnTo>
                  <a:lnTo>
                    <a:pt x="34" y="123"/>
                  </a:lnTo>
                  <a:lnTo>
                    <a:pt x="38" y="125"/>
                  </a:lnTo>
                  <a:lnTo>
                    <a:pt x="43" y="126"/>
                  </a:lnTo>
                  <a:lnTo>
                    <a:pt x="47" y="129"/>
                  </a:lnTo>
                  <a:close/>
                </a:path>
              </a:pathLst>
            </a:custGeom>
            <a:solidFill>
              <a:srgbClr val="59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S"/>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7058025" y="228600"/>
            <a:ext cx="1695450" cy="117157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s-CR" altLang="es-US">
              <a:cs typeface="Arial" panose="020B0604020202020204" pitchFamily="34" charset="0"/>
            </a:endParaRPr>
          </a:p>
        </p:txBody>
      </p:sp>
      <p:sp>
        <p:nvSpPr>
          <p:cNvPr id="3076" name="Rectangle 4"/>
          <p:cNvSpPr>
            <a:spLocks noChangeArrowheads="1"/>
          </p:cNvSpPr>
          <p:nvPr/>
        </p:nvSpPr>
        <p:spPr bwMode="auto">
          <a:xfrm>
            <a:off x="971550" y="5267325"/>
            <a:ext cx="7437438"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spcAft>
                <a:spcPct val="10000"/>
              </a:spcAft>
              <a:buFontTx/>
              <a:buChar char="•"/>
            </a:pPr>
            <a:r>
              <a:rPr lang="es-MX" altLang="es-US" b="1">
                <a:solidFill>
                  <a:srgbClr val="004C6F"/>
                </a:solidFill>
                <a:cs typeface="Arial" panose="020B0604020202020204" pitchFamily="34" charset="0"/>
              </a:rPr>
              <a:t>Cambio en patrón de crecimiento económico </a:t>
            </a:r>
          </a:p>
          <a:p>
            <a:pPr algn="l">
              <a:spcAft>
                <a:spcPct val="10000"/>
              </a:spcAft>
              <a:buFontTx/>
              <a:buChar char="•"/>
            </a:pPr>
            <a:r>
              <a:rPr lang="es-MX" altLang="es-US" b="1">
                <a:solidFill>
                  <a:srgbClr val="004C6F"/>
                </a:solidFill>
                <a:cs typeface="Arial" panose="020B0604020202020204" pitchFamily="34" charset="0"/>
              </a:rPr>
              <a:t>Colapso de medios de vida rurales y auge de la migración</a:t>
            </a:r>
          </a:p>
          <a:p>
            <a:pPr algn="l">
              <a:spcAft>
                <a:spcPct val="10000"/>
              </a:spcAft>
              <a:buFontTx/>
              <a:buChar char="•"/>
            </a:pPr>
            <a:r>
              <a:rPr lang="es-MX" altLang="es-US" b="1">
                <a:solidFill>
                  <a:srgbClr val="004C6F"/>
                </a:solidFill>
                <a:cs typeface="Arial" panose="020B0604020202020204" pitchFamily="34" charset="0"/>
              </a:rPr>
              <a:t>Nuevas dinámicas territoriales; nuevas disputas territoriales</a:t>
            </a:r>
            <a:endParaRPr lang="es-ES" altLang="es-US" b="1">
              <a:solidFill>
                <a:srgbClr val="004C6F"/>
              </a:solidFill>
              <a:cs typeface="Arial" panose="020B0604020202020204" pitchFamily="34" charset="0"/>
            </a:endParaRPr>
          </a:p>
        </p:txBody>
      </p:sp>
      <p:pic>
        <p:nvPicPr>
          <p:cNvPr id="3074" name="Object 5"/>
          <p:cNvPicPr>
            <a:picLocks noChangeAspect="1" noChangeArrowheads="1"/>
          </p:cNvPicPr>
          <p:nvPr/>
        </p:nvPicPr>
        <p:blipFill>
          <a:blip r:embed="rId3">
            <a:extLst>
              <a:ext uri="{28A0092B-C50C-407E-A947-70E740481C1C}">
                <a14:useLocalDpi xmlns:a14="http://schemas.microsoft.com/office/drawing/2010/main" val="0"/>
              </a:ext>
            </a:extLst>
          </a:blip>
          <a:srcRect t="3064" b="3064"/>
          <a:stretch>
            <a:fillRect/>
          </a:stretch>
        </p:blipFill>
        <p:spPr bwMode="auto">
          <a:xfrm>
            <a:off x="1077913" y="1233488"/>
            <a:ext cx="6845300" cy="4000500"/>
          </a:xfrm>
          <a:prstGeom prst="rect">
            <a:avLst/>
          </a:prstGeom>
          <a:noFill/>
          <a:extLst>
            <a:ext uri="{909E8E84-426E-40DD-AFC4-6F175D3DCCD1}">
              <a14:hiddenFill xmlns:a14="http://schemas.microsoft.com/office/drawing/2010/main">
                <a:solidFill>
                  <a:srgbClr val="FFFFFF"/>
                </a:solidFill>
              </a14:hiddenFill>
            </a:ext>
          </a:extLst>
        </p:spPr>
      </p:pic>
      <p:sp>
        <p:nvSpPr>
          <p:cNvPr id="16402" name="2 Marcador de contenido"/>
          <p:cNvSpPr>
            <a:spLocks/>
          </p:cNvSpPr>
          <p:nvPr/>
        </p:nvSpPr>
        <p:spPr bwMode="auto">
          <a:xfrm>
            <a:off x="-36513" y="296863"/>
            <a:ext cx="9144001" cy="755650"/>
          </a:xfrm>
          <a:prstGeom prst="rect">
            <a:avLst/>
          </a:prstGeom>
          <a:noFill/>
          <a:ln w="9525">
            <a:noFill/>
            <a:miter lim="800000"/>
            <a:headEnd/>
            <a:tailEnd/>
          </a:ln>
        </p:spPr>
        <p:txBody>
          <a:bodyPr/>
          <a:lstStyle/>
          <a:p>
            <a:pPr marL="88900">
              <a:lnSpc>
                <a:spcPct val="90000"/>
              </a:lnSpc>
              <a:defRPr/>
            </a:pPr>
            <a:r>
              <a:rPr lang="es-SV" sz="2800" b="1">
                <a:solidFill>
                  <a:srgbClr val="BF5A00"/>
                </a:solidFill>
                <a:effectLst>
                  <a:outerShdw blurRad="38100" dist="38100" dir="2700000" algn="tl">
                    <a:srgbClr val="C0C0C0"/>
                  </a:outerShdw>
                </a:effectLst>
                <a:latin typeface="Book Antiqua" pitchFamily="18" charset="0"/>
              </a:rPr>
              <a:t>Cambio económico y migraciones:</a:t>
            </a:r>
            <a:br>
              <a:rPr lang="es-SV" sz="2800" b="1">
                <a:solidFill>
                  <a:srgbClr val="BF5A00"/>
                </a:solidFill>
                <a:effectLst>
                  <a:outerShdw blurRad="38100" dist="38100" dir="2700000" algn="tl">
                    <a:srgbClr val="C0C0C0"/>
                  </a:outerShdw>
                </a:effectLst>
                <a:latin typeface="Book Antiqua" pitchFamily="18" charset="0"/>
              </a:rPr>
            </a:br>
            <a:r>
              <a:rPr lang="es-SV" sz="2800" b="1">
                <a:solidFill>
                  <a:srgbClr val="BF5A00"/>
                </a:solidFill>
                <a:effectLst>
                  <a:outerShdw blurRad="38100" dist="38100" dir="2700000" algn="tl">
                    <a:srgbClr val="C0C0C0"/>
                  </a:outerShdw>
                </a:effectLst>
                <a:latin typeface="Book Antiqua" pitchFamily="18" charset="0"/>
              </a:rPr>
              <a:t>De la agro-exportación a las remesas</a:t>
            </a:r>
          </a:p>
          <a:p>
            <a:pPr marL="88900">
              <a:lnSpc>
                <a:spcPct val="90000"/>
              </a:lnSpc>
              <a:defRPr/>
            </a:pPr>
            <a:r>
              <a:rPr lang="es-SV" sz="800" b="1">
                <a:solidFill>
                  <a:srgbClr val="BF5A00"/>
                </a:solidFill>
                <a:effectLst>
                  <a:outerShdw blurRad="38100" dist="38100" dir="2700000" algn="tl">
                    <a:srgbClr val="C0C0C0"/>
                  </a:outerShdw>
                </a:effectLst>
                <a:latin typeface="Book Antiqua" pitchFamily="18" charset="0"/>
              </a:rPr>
              <a:t/>
            </a:r>
            <a:br>
              <a:rPr lang="es-SV" sz="800" b="1">
                <a:solidFill>
                  <a:srgbClr val="BF5A00"/>
                </a:solidFill>
                <a:effectLst>
                  <a:outerShdw blurRad="38100" dist="38100" dir="2700000" algn="tl">
                    <a:srgbClr val="C0C0C0"/>
                  </a:outerShdw>
                </a:effectLst>
                <a:latin typeface="Book Antiqua" pitchFamily="18" charset="0"/>
              </a:rPr>
            </a:br>
            <a:endParaRPr lang="es-SV" sz="800" b="1">
              <a:solidFill>
                <a:srgbClr val="BF5A00"/>
              </a:solidFill>
              <a:effectLst>
                <a:outerShdw blurRad="38100" dist="38100" dir="2700000" algn="tl">
                  <a:srgbClr val="C0C0C0"/>
                </a:outerShdw>
              </a:effectLst>
              <a:latin typeface="Book Antiqua"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2" name="2 Marcador de contenido"/>
          <p:cNvSpPr>
            <a:spLocks/>
          </p:cNvSpPr>
          <p:nvPr/>
        </p:nvSpPr>
        <p:spPr bwMode="auto">
          <a:xfrm>
            <a:off x="-36513" y="296863"/>
            <a:ext cx="9144001" cy="755650"/>
          </a:xfrm>
          <a:prstGeom prst="rect">
            <a:avLst/>
          </a:prstGeom>
          <a:noFill/>
          <a:ln w="9525">
            <a:noFill/>
            <a:miter lim="800000"/>
            <a:headEnd/>
            <a:tailEnd/>
          </a:ln>
        </p:spPr>
        <p:txBody>
          <a:bodyPr/>
          <a:lstStyle/>
          <a:p>
            <a:pPr marL="88900">
              <a:lnSpc>
                <a:spcPct val="90000"/>
              </a:lnSpc>
              <a:defRPr/>
            </a:pPr>
            <a:r>
              <a:rPr lang="es-SV" sz="2800" b="1">
                <a:solidFill>
                  <a:srgbClr val="BF5A00"/>
                </a:solidFill>
                <a:effectLst>
                  <a:outerShdw blurRad="38100" dist="38100" dir="2700000" algn="tl">
                    <a:srgbClr val="C0C0C0"/>
                  </a:outerShdw>
                </a:effectLst>
                <a:latin typeface="Book Antiqua" pitchFamily="18" charset="0"/>
              </a:rPr>
              <a:t>Nuevos patrones de migración</a:t>
            </a:r>
            <a:r>
              <a:rPr lang="es-SV" sz="800" b="1">
                <a:solidFill>
                  <a:srgbClr val="BF5A00"/>
                </a:solidFill>
                <a:effectLst>
                  <a:outerShdw blurRad="38100" dist="38100" dir="2700000" algn="tl">
                    <a:srgbClr val="C0C0C0"/>
                  </a:outerShdw>
                </a:effectLst>
                <a:latin typeface="Book Antiqua" pitchFamily="18" charset="0"/>
              </a:rPr>
              <a:t/>
            </a:r>
            <a:br>
              <a:rPr lang="es-SV" sz="800" b="1">
                <a:solidFill>
                  <a:srgbClr val="BF5A00"/>
                </a:solidFill>
                <a:effectLst>
                  <a:outerShdw blurRad="38100" dist="38100" dir="2700000" algn="tl">
                    <a:srgbClr val="C0C0C0"/>
                  </a:outerShdw>
                </a:effectLst>
                <a:latin typeface="Book Antiqua" pitchFamily="18" charset="0"/>
              </a:rPr>
            </a:br>
            <a:endParaRPr lang="es-SV" sz="800" b="1">
              <a:solidFill>
                <a:srgbClr val="BF5A00"/>
              </a:solidFill>
              <a:effectLst>
                <a:outerShdw blurRad="38100" dist="38100" dir="2700000" algn="tl">
                  <a:srgbClr val="C0C0C0"/>
                </a:outerShdw>
              </a:effectLst>
              <a:latin typeface="Book Antiqua" pitchFamily="18" charset="0"/>
            </a:endParaRPr>
          </a:p>
        </p:txBody>
      </p:sp>
      <p:sp>
        <p:nvSpPr>
          <p:cNvPr id="7171" name="Text Box 8"/>
          <p:cNvSpPr txBox="1">
            <a:spLocks noChangeArrowheads="1"/>
          </p:cNvSpPr>
          <p:nvPr/>
        </p:nvSpPr>
        <p:spPr bwMode="auto">
          <a:xfrm>
            <a:off x="144463" y="1700213"/>
            <a:ext cx="3022600" cy="363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58775" indent="-3587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20000"/>
              </a:spcBef>
              <a:spcAft>
                <a:spcPct val="50000"/>
              </a:spcAft>
              <a:buFont typeface="Wingdings" panose="05000000000000000000" pitchFamily="2" charset="2"/>
              <a:buChar char="Ø"/>
            </a:pPr>
            <a:r>
              <a:rPr lang="es-MX" altLang="es-US" b="1">
                <a:solidFill>
                  <a:srgbClr val="004C6F"/>
                </a:solidFill>
                <a:cs typeface="Arial" panose="020B0604020202020204" pitchFamily="34" charset="0"/>
              </a:rPr>
              <a:t>Patrón de asentamiento de la población: Migración rural-urbana</a:t>
            </a:r>
          </a:p>
          <a:p>
            <a:pPr algn="l" eaLnBrk="1" hangingPunct="1">
              <a:spcBef>
                <a:spcPct val="20000"/>
              </a:spcBef>
              <a:spcAft>
                <a:spcPct val="50000"/>
              </a:spcAft>
              <a:buFont typeface="Wingdings" panose="05000000000000000000" pitchFamily="2" charset="2"/>
              <a:buChar char="Ø"/>
            </a:pPr>
            <a:r>
              <a:rPr lang="es-MX" altLang="es-US" b="1">
                <a:solidFill>
                  <a:srgbClr val="004C6F"/>
                </a:solidFill>
                <a:cs typeface="Arial" panose="020B0604020202020204" pitchFamily="34" charset="0"/>
              </a:rPr>
              <a:t>Nuevos flujos migratorios intra-regionales</a:t>
            </a:r>
          </a:p>
          <a:p>
            <a:pPr algn="l" eaLnBrk="1" hangingPunct="1">
              <a:spcBef>
                <a:spcPct val="20000"/>
              </a:spcBef>
              <a:spcAft>
                <a:spcPct val="50000"/>
              </a:spcAft>
              <a:buFont typeface="Wingdings" panose="05000000000000000000" pitchFamily="2" charset="2"/>
              <a:buChar char="Ø"/>
            </a:pPr>
            <a:r>
              <a:rPr lang="es-MX" altLang="es-US" b="1">
                <a:solidFill>
                  <a:srgbClr val="004C6F"/>
                </a:solidFill>
                <a:cs typeface="Arial" panose="020B0604020202020204" pitchFamily="34" charset="0"/>
              </a:rPr>
              <a:t>Intensificación de las migraciones extra regionales</a:t>
            </a:r>
          </a:p>
        </p:txBody>
      </p:sp>
      <p:pic>
        <p:nvPicPr>
          <p:cNvPr id="7172" name="Picture 9" descr="Mapa de poblacion en centroamerica con flujos migratori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4550" y="1592263"/>
            <a:ext cx="5594350" cy="35560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2" name="2 Marcador de contenido"/>
          <p:cNvSpPr>
            <a:spLocks/>
          </p:cNvSpPr>
          <p:nvPr/>
        </p:nvSpPr>
        <p:spPr bwMode="auto">
          <a:xfrm>
            <a:off x="-36513" y="296863"/>
            <a:ext cx="9144001" cy="755650"/>
          </a:xfrm>
          <a:prstGeom prst="rect">
            <a:avLst/>
          </a:prstGeom>
          <a:noFill/>
          <a:ln w="9525">
            <a:noFill/>
            <a:miter lim="800000"/>
            <a:headEnd/>
            <a:tailEnd/>
          </a:ln>
        </p:spPr>
        <p:txBody>
          <a:bodyPr/>
          <a:lstStyle/>
          <a:p>
            <a:pPr marL="88900">
              <a:lnSpc>
                <a:spcPct val="90000"/>
              </a:lnSpc>
              <a:defRPr/>
            </a:pPr>
            <a:r>
              <a:rPr lang="es-SV" sz="2800" b="1">
                <a:solidFill>
                  <a:srgbClr val="BF5A00"/>
                </a:solidFill>
                <a:effectLst>
                  <a:outerShdw blurRad="38100" dist="38100" dir="2700000" algn="tl">
                    <a:srgbClr val="C0C0C0"/>
                  </a:outerShdw>
                </a:effectLst>
                <a:latin typeface="Book Antiqua" pitchFamily="18" charset="0"/>
              </a:rPr>
              <a:t>Dinámicas territoriales</a:t>
            </a:r>
            <a:r>
              <a:rPr lang="es-SV" sz="800" b="1">
                <a:solidFill>
                  <a:srgbClr val="BF5A00"/>
                </a:solidFill>
                <a:effectLst>
                  <a:outerShdw blurRad="38100" dist="38100" dir="2700000" algn="tl">
                    <a:srgbClr val="C0C0C0"/>
                  </a:outerShdw>
                </a:effectLst>
                <a:latin typeface="Book Antiqua" pitchFamily="18" charset="0"/>
              </a:rPr>
              <a:t/>
            </a:r>
            <a:br>
              <a:rPr lang="es-SV" sz="800" b="1">
                <a:solidFill>
                  <a:srgbClr val="BF5A00"/>
                </a:solidFill>
                <a:effectLst>
                  <a:outerShdw blurRad="38100" dist="38100" dir="2700000" algn="tl">
                    <a:srgbClr val="C0C0C0"/>
                  </a:outerShdw>
                </a:effectLst>
                <a:latin typeface="Book Antiqua" pitchFamily="18" charset="0"/>
              </a:rPr>
            </a:br>
            <a:endParaRPr lang="es-SV" sz="800" b="1">
              <a:solidFill>
                <a:srgbClr val="BF5A00"/>
              </a:solidFill>
              <a:effectLst>
                <a:outerShdw blurRad="38100" dist="38100" dir="2700000" algn="tl">
                  <a:srgbClr val="C0C0C0"/>
                </a:outerShdw>
              </a:effectLst>
              <a:latin typeface="Book Antiqua" pitchFamily="18" charset="0"/>
            </a:endParaRPr>
          </a:p>
        </p:txBody>
      </p:sp>
      <p:grpSp>
        <p:nvGrpSpPr>
          <p:cNvPr id="8195" name="Group 8"/>
          <p:cNvGrpSpPr>
            <a:grpSpLocks/>
          </p:cNvGrpSpPr>
          <p:nvPr/>
        </p:nvGrpSpPr>
        <p:grpSpPr bwMode="auto">
          <a:xfrm>
            <a:off x="3492500" y="1603375"/>
            <a:ext cx="5580063" cy="3554413"/>
            <a:chOff x="496" y="291"/>
            <a:chExt cx="4769" cy="3382"/>
          </a:xfrm>
        </p:grpSpPr>
        <p:pic>
          <p:nvPicPr>
            <p:cNvPr id="819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 y="291"/>
              <a:ext cx="4768" cy="3382"/>
            </a:xfrm>
            <a:prstGeom prst="rect">
              <a:avLst/>
            </a:prstGeom>
            <a:noFill/>
            <a:ln w="19050" algn="ctr">
              <a:solidFill>
                <a:srgbClr val="004C6F"/>
              </a:solidFill>
              <a:miter lim="800000"/>
              <a:headEnd/>
              <a:tailEnd/>
            </a:ln>
            <a:extLst>
              <a:ext uri="{909E8E84-426E-40DD-AFC4-6F175D3DCCD1}">
                <a14:hiddenFill xmlns:a14="http://schemas.microsoft.com/office/drawing/2010/main">
                  <a:solidFill>
                    <a:srgbClr val="FFFFFF"/>
                  </a:solidFill>
                </a14:hiddenFill>
              </a:ext>
            </a:extLst>
          </p:spPr>
        </p:pic>
        <p:sp>
          <p:nvSpPr>
            <p:cNvPr id="8198" name="Rectangle 10"/>
            <p:cNvSpPr>
              <a:spLocks noChangeArrowheads="1"/>
            </p:cNvSpPr>
            <p:nvPr/>
          </p:nvSpPr>
          <p:spPr bwMode="auto">
            <a:xfrm>
              <a:off x="2537" y="483"/>
              <a:ext cx="2728" cy="578"/>
            </a:xfrm>
            <a:prstGeom prst="rect">
              <a:avLst/>
            </a:prstGeom>
            <a:solidFill>
              <a:schemeClr val="bg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18000" tIns="10800" rIns="18000" bIns="10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r>
                <a:rPr lang="es-AR" altLang="es-US" sz="1600" b="1">
                  <a:solidFill>
                    <a:srgbClr val="333399"/>
                  </a:solidFill>
                  <a:latin typeface="Arial Narrow" panose="020B0606020202030204" pitchFamily="34" charset="0"/>
                </a:rPr>
                <a:t>Presiones antropog</a:t>
              </a:r>
              <a:r>
                <a:rPr lang="es-AR" altLang="es-US" sz="1600" b="1">
                  <a:solidFill>
                    <a:srgbClr val="333399"/>
                  </a:solidFill>
                  <a:latin typeface="Times New Roman" panose="02020603050405020304" pitchFamily="18" charset="0"/>
                </a:rPr>
                <a:t>é</a:t>
              </a:r>
              <a:r>
                <a:rPr lang="es-AR" altLang="es-US" sz="1600" b="1">
                  <a:solidFill>
                    <a:srgbClr val="333399"/>
                  </a:solidFill>
                  <a:latin typeface="Arial Narrow" panose="020B0606020202030204" pitchFamily="34" charset="0"/>
                </a:rPr>
                <a:t>nicas </a:t>
              </a:r>
              <a:br>
                <a:rPr lang="es-AR" altLang="es-US" sz="1600" b="1">
                  <a:solidFill>
                    <a:srgbClr val="333399"/>
                  </a:solidFill>
                  <a:latin typeface="Arial Narrow" panose="020B0606020202030204" pitchFamily="34" charset="0"/>
                </a:rPr>
              </a:br>
              <a:r>
                <a:rPr lang="es-AR" altLang="es-US" sz="1600" b="1">
                  <a:solidFill>
                    <a:srgbClr val="333399"/>
                  </a:solidFill>
                  <a:latin typeface="Arial Narrow" panose="020B0606020202030204" pitchFamily="34" charset="0"/>
                </a:rPr>
                <a:t>y </a:t>
              </a:r>
              <a:r>
                <a:rPr lang="es-AR" altLang="es-US" sz="1600" b="1">
                  <a:solidFill>
                    <a:srgbClr val="333399"/>
                  </a:solidFill>
                  <a:latin typeface="Times New Roman" panose="02020603050405020304" pitchFamily="18" charset="0"/>
                </a:rPr>
                <a:t>á</a:t>
              </a:r>
              <a:r>
                <a:rPr lang="es-AR" altLang="es-US" sz="1600" b="1">
                  <a:solidFill>
                    <a:srgbClr val="333399"/>
                  </a:solidFill>
                  <a:latin typeface="Arial Narrow" panose="020B0606020202030204" pitchFamily="34" charset="0"/>
                </a:rPr>
                <a:t>reas protegidas de Centroam</a:t>
              </a:r>
              <a:r>
                <a:rPr lang="es-AR" altLang="es-US" sz="1600" b="1">
                  <a:solidFill>
                    <a:srgbClr val="333399"/>
                  </a:solidFill>
                  <a:latin typeface="Times New Roman" panose="02020603050405020304" pitchFamily="18" charset="0"/>
                </a:rPr>
                <a:t>é</a:t>
              </a:r>
              <a:r>
                <a:rPr lang="es-AR" altLang="es-US" sz="1600" b="1">
                  <a:solidFill>
                    <a:srgbClr val="333399"/>
                  </a:solidFill>
                  <a:latin typeface="Arial Narrow" panose="020B0606020202030204" pitchFamily="34" charset="0"/>
                </a:rPr>
                <a:t>rica, 2007</a:t>
              </a:r>
            </a:p>
          </p:txBody>
        </p:sp>
      </p:grpSp>
      <p:sp>
        <p:nvSpPr>
          <p:cNvPr id="8196" name="Text Box 13"/>
          <p:cNvSpPr txBox="1">
            <a:spLocks noChangeArrowheads="1"/>
          </p:cNvSpPr>
          <p:nvPr/>
        </p:nvSpPr>
        <p:spPr bwMode="auto">
          <a:xfrm>
            <a:off x="287338" y="1484313"/>
            <a:ext cx="3205162"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58775" indent="-3587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20000"/>
              </a:spcBef>
              <a:spcAft>
                <a:spcPct val="50000"/>
              </a:spcAft>
              <a:buFont typeface="Wingdings" panose="05000000000000000000" pitchFamily="2" charset="2"/>
              <a:buChar char="Ø"/>
            </a:pPr>
            <a:r>
              <a:rPr lang="es-SV" altLang="es-US" sz="1700" b="1">
                <a:solidFill>
                  <a:srgbClr val="004C6F"/>
                </a:solidFill>
                <a:cs typeface="Arial" panose="020B0604020202020204" pitchFamily="34" charset="0"/>
              </a:rPr>
              <a:t>Patrón de asentamiento </a:t>
            </a:r>
            <a:br>
              <a:rPr lang="es-SV" altLang="es-US" sz="1700" b="1">
                <a:solidFill>
                  <a:srgbClr val="004C6F"/>
                </a:solidFill>
                <a:cs typeface="Arial" panose="020B0604020202020204" pitchFamily="34" charset="0"/>
              </a:rPr>
            </a:br>
            <a:r>
              <a:rPr lang="es-SV" altLang="es-US" sz="1700" b="1">
                <a:solidFill>
                  <a:srgbClr val="004C6F"/>
                </a:solidFill>
                <a:cs typeface="Arial" panose="020B0604020202020204" pitchFamily="34" charset="0"/>
              </a:rPr>
              <a:t>de la población</a:t>
            </a:r>
          </a:p>
          <a:p>
            <a:pPr algn="l" eaLnBrk="1" hangingPunct="1">
              <a:spcBef>
                <a:spcPct val="20000"/>
              </a:spcBef>
              <a:spcAft>
                <a:spcPct val="50000"/>
              </a:spcAft>
              <a:buFont typeface="Wingdings" panose="05000000000000000000" pitchFamily="2" charset="2"/>
              <a:buChar char="Ø"/>
            </a:pPr>
            <a:r>
              <a:rPr lang="es-SV" altLang="es-US" sz="1700" b="1">
                <a:solidFill>
                  <a:srgbClr val="004C6F"/>
                </a:solidFill>
                <a:cs typeface="Arial" panose="020B0604020202020204" pitchFamily="34" charset="0"/>
              </a:rPr>
              <a:t>Mega proyectos de infraestructura y plataforma logística</a:t>
            </a:r>
          </a:p>
          <a:p>
            <a:pPr algn="l" eaLnBrk="1" hangingPunct="1">
              <a:spcBef>
                <a:spcPct val="20000"/>
              </a:spcBef>
              <a:spcAft>
                <a:spcPct val="50000"/>
              </a:spcAft>
              <a:buFont typeface="Wingdings" panose="05000000000000000000" pitchFamily="2" charset="2"/>
              <a:buChar char="Ø"/>
            </a:pPr>
            <a:r>
              <a:rPr lang="es-SV" altLang="es-US" sz="1700" b="1">
                <a:solidFill>
                  <a:srgbClr val="004C6F"/>
                </a:solidFill>
                <a:cs typeface="Arial" panose="020B0604020202020204" pitchFamily="34" charset="0"/>
              </a:rPr>
              <a:t>Auge de maquila agrícola</a:t>
            </a:r>
          </a:p>
          <a:p>
            <a:pPr algn="l" eaLnBrk="1" hangingPunct="1">
              <a:spcBef>
                <a:spcPct val="20000"/>
              </a:spcBef>
              <a:spcAft>
                <a:spcPct val="50000"/>
              </a:spcAft>
              <a:buFont typeface="Wingdings" panose="05000000000000000000" pitchFamily="2" charset="2"/>
              <a:buChar char="Ø"/>
            </a:pPr>
            <a:r>
              <a:rPr lang="es-SV" altLang="es-US" sz="1700" b="1">
                <a:solidFill>
                  <a:srgbClr val="004C6F"/>
                </a:solidFill>
                <a:cs typeface="Arial" panose="020B0604020202020204" pitchFamily="34" charset="0"/>
              </a:rPr>
              <a:t>Turismo y desarrollo inmobiliario en zonas costeras</a:t>
            </a:r>
          </a:p>
          <a:p>
            <a:pPr algn="l" eaLnBrk="1" hangingPunct="1">
              <a:spcBef>
                <a:spcPct val="20000"/>
              </a:spcBef>
              <a:spcAft>
                <a:spcPct val="50000"/>
              </a:spcAft>
              <a:buFont typeface="Wingdings" panose="05000000000000000000" pitchFamily="2" charset="2"/>
              <a:buChar char="Ø"/>
            </a:pPr>
            <a:r>
              <a:rPr lang="es-SV" altLang="es-US" sz="1700" b="1">
                <a:solidFill>
                  <a:srgbClr val="004C6F"/>
                </a:solidFill>
                <a:cs typeface="Arial" panose="020B0604020202020204" pitchFamily="34" charset="0"/>
              </a:rPr>
              <a:t>Mega proyectos de conservación y patrimonio cultural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ltLang="es-US" smtClean="0"/>
          </a:p>
        </p:txBody>
      </p:sp>
      <p:sp>
        <p:nvSpPr>
          <p:cNvPr id="9219" name="2 Marcador de contenido"/>
          <p:cNvSpPr>
            <a:spLocks/>
          </p:cNvSpPr>
          <p:nvPr/>
        </p:nvSpPr>
        <p:spPr bwMode="auto">
          <a:xfrm>
            <a:off x="6300788" y="1468438"/>
            <a:ext cx="2843212" cy="2500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88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s-MX" altLang="es-US" b="1">
                <a:solidFill>
                  <a:srgbClr val="004C6F"/>
                </a:solidFill>
                <a:ea typeface="Times New Roman" panose="02020603050405020304" pitchFamily="18" charset="0"/>
                <a:cs typeface="Arial" panose="020B0604020202020204" pitchFamily="34" charset="0"/>
              </a:rPr>
              <a:t>Expansión hacia “nuevos territorios” para</a:t>
            </a:r>
            <a:r>
              <a:rPr lang="es-SV" altLang="es-US" b="1">
                <a:solidFill>
                  <a:srgbClr val="004C6F"/>
                </a:solidFill>
                <a:ea typeface="Times New Roman" panose="02020603050405020304" pitchFamily="18" charset="0"/>
                <a:cs typeface="Arial" panose="020B0604020202020204" pitchFamily="34" charset="0"/>
              </a:rPr>
              <a:t> la acumulación</a:t>
            </a:r>
          </a:p>
          <a:p>
            <a:pPr algn="l" eaLnBrk="1" hangingPunct="1"/>
            <a:endParaRPr lang="es-SV" altLang="es-US" b="1">
              <a:solidFill>
                <a:srgbClr val="004C6F"/>
              </a:solidFill>
              <a:ea typeface="Times New Roman" panose="02020603050405020304" pitchFamily="18" charset="0"/>
              <a:cs typeface="Arial" panose="020B0604020202020204" pitchFamily="34" charset="0"/>
            </a:endParaRPr>
          </a:p>
          <a:p>
            <a:pPr algn="l" eaLnBrk="1" hangingPunct="1"/>
            <a:r>
              <a:rPr lang="es-MX" altLang="es-US" b="1">
                <a:solidFill>
                  <a:srgbClr val="004C6F"/>
                </a:solidFill>
                <a:ea typeface="Times New Roman" panose="02020603050405020304" pitchFamily="18" charset="0"/>
                <a:cs typeface="Arial" panose="020B0604020202020204" pitchFamily="34" charset="0"/>
              </a:rPr>
              <a:t>Nuevas disputas territoriales</a:t>
            </a:r>
            <a:endParaRPr lang="es-SV" altLang="es-US" b="1">
              <a:solidFill>
                <a:srgbClr val="004C6F"/>
              </a:solidFill>
              <a:ea typeface="Times New Roman" panose="02020603050405020304" pitchFamily="18" charset="0"/>
              <a:cs typeface="Arial" panose="020B0604020202020204" pitchFamily="34" charset="0"/>
            </a:endParaRPr>
          </a:p>
        </p:txBody>
      </p:sp>
      <p:pic>
        <p:nvPicPr>
          <p:cNvPr id="9220" name="18 Imagen" descr="Megaproyectos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6363"/>
            <a:ext cx="63373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5084763"/>
            <a:ext cx="1397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513" y="1493838"/>
            <a:ext cx="97790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688" y="3752850"/>
            <a:ext cx="94932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39063" y="4437063"/>
            <a:ext cx="1404937" cy="7381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225" name="Picture 5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40650" y="3608388"/>
            <a:ext cx="14033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64275" y="4086225"/>
            <a:ext cx="1443038" cy="20796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227" name="Picture 4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65313" y="5157788"/>
            <a:ext cx="14827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3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89288" y="1493838"/>
            <a:ext cx="1095375"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2" name="2 Marcador de contenido"/>
          <p:cNvSpPr>
            <a:spLocks/>
          </p:cNvSpPr>
          <p:nvPr/>
        </p:nvSpPr>
        <p:spPr bwMode="auto">
          <a:xfrm>
            <a:off x="-36513" y="296863"/>
            <a:ext cx="9144001" cy="755650"/>
          </a:xfrm>
          <a:prstGeom prst="rect">
            <a:avLst/>
          </a:prstGeom>
          <a:noFill/>
          <a:ln w="9525">
            <a:noFill/>
            <a:miter lim="800000"/>
            <a:headEnd/>
            <a:tailEnd/>
          </a:ln>
        </p:spPr>
        <p:txBody>
          <a:bodyPr/>
          <a:lstStyle/>
          <a:p>
            <a:pPr marL="88900">
              <a:lnSpc>
                <a:spcPct val="90000"/>
              </a:lnSpc>
              <a:defRPr/>
            </a:pPr>
            <a:r>
              <a:rPr lang="es-SV" sz="2800" b="1">
                <a:solidFill>
                  <a:srgbClr val="BF5A00"/>
                </a:solidFill>
                <a:effectLst>
                  <a:outerShdw blurRad="38100" dist="38100" dir="2700000" algn="tl">
                    <a:srgbClr val="C0C0C0"/>
                  </a:outerShdw>
                </a:effectLst>
                <a:latin typeface="Book Antiqua" pitchFamily="18" charset="0"/>
              </a:rPr>
              <a:t>Nuevos ejes de acumulación, mega-proyectos </a:t>
            </a:r>
            <a:br>
              <a:rPr lang="es-SV" sz="2800" b="1">
                <a:solidFill>
                  <a:srgbClr val="BF5A00"/>
                </a:solidFill>
                <a:effectLst>
                  <a:outerShdw blurRad="38100" dist="38100" dir="2700000" algn="tl">
                    <a:srgbClr val="C0C0C0"/>
                  </a:outerShdw>
                </a:effectLst>
                <a:latin typeface="Book Antiqua" pitchFamily="18" charset="0"/>
              </a:rPr>
            </a:br>
            <a:r>
              <a:rPr lang="es-SV" sz="2800" b="1">
                <a:solidFill>
                  <a:srgbClr val="BF5A00"/>
                </a:solidFill>
                <a:effectLst>
                  <a:outerShdw blurRad="38100" dist="38100" dir="2700000" algn="tl">
                    <a:srgbClr val="C0C0C0"/>
                  </a:outerShdw>
                </a:effectLst>
                <a:latin typeface="Book Antiqua" pitchFamily="18" charset="0"/>
              </a:rPr>
              <a:t>de inversión y dinámicas territoriales</a:t>
            </a:r>
            <a:r>
              <a:rPr lang="es-SV" sz="800" b="1">
                <a:solidFill>
                  <a:srgbClr val="BF5A00"/>
                </a:solidFill>
                <a:effectLst>
                  <a:outerShdw blurRad="38100" dist="38100" dir="2700000" algn="tl">
                    <a:srgbClr val="C0C0C0"/>
                  </a:outerShdw>
                </a:effectLst>
                <a:latin typeface="Book Antiqua" pitchFamily="18" charset="0"/>
              </a:rPr>
              <a:t/>
            </a:r>
            <a:br>
              <a:rPr lang="es-SV" sz="800" b="1">
                <a:solidFill>
                  <a:srgbClr val="BF5A00"/>
                </a:solidFill>
                <a:effectLst>
                  <a:outerShdw blurRad="38100" dist="38100" dir="2700000" algn="tl">
                    <a:srgbClr val="C0C0C0"/>
                  </a:outerShdw>
                </a:effectLst>
                <a:latin typeface="Book Antiqua" pitchFamily="18" charset="0"/>
              </a:rPr>
            </a:br>
            <a:endParaRPr lang="es-SV" sz="800" b="1">
              <a:solidFill>
                <a:srgbClr val="BF5A00"/>
              </a:solidFill>
              <a:effectLst>
                <a:outerShdw blurRad="38100" dist="38100" dir="2700000" algn="tl">
                  <a:srgbClr val="C0C0C0"/>
                </a:outerShdw>
              </a:effectLst>
              <a:latin typeface="Book Antiqu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p:cNvGrpSpPr>
            <a:grpSpLocks noChangeAspect="1"/>
          </p:cNvGrpSpPr>
          <p:nvPr/>
        </p:nvGrpSpPr>
        <p:grpSpPr bwMode="auto">
          <a:xfrm>
            <a:off x="4479925" y="1252538"/>
            <a:ext cx="4484688" cy="4697412"/>
            <a:chOff x="1983" y="232"/>
            <a:chExt cx="3485" cy="3651"/>
          </a:xfrm>
        </p:grpSpPr>
        <p:pic>
          <p:nvPicPr>
            <p:cNvPr id="10245" name="Picture 3" descr="Zona Norte 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3" y="243"/>
              <a:ext cx="3485" cy="3640"/>
            </a:xfrm>
            <a:prstGeom prst="rect">
              <a:avLst/>
            </a:prstGeom>
            <a:noFill/>
            <a:ln w="38100">
              <a:solidFill>
                <a:srgbClr val="004C6F"/>
              </a:solidFill>
              <a:miter lim="800000"/>
              <a:headEnd/>
              <a:tailEnd/>
            </a:ln>
            <a:extLst>
              <a:ext uri="{909E8E84-426E-40DD-AFC4-6F175D3DCCD1}">
                <a14:hiddenFill xmlns:a14="http://schemas.microsoft.com/office/drawing/2010/main">
                  <a:solidFill>
                    <a:srgbClr val="FFFFFF"/>
                  </a:solidFill>
                </a14:hiddenFill>
              </a:ext>
            </a:extLst>
          </p:spPr>
        </p:pic>
        <p:sp>
          <p:nvSpPr>
            <p:cNvPr id="10246" name="Rectangle 4"/>
            <p:cNvSpPr>
              <a:spLocks noChangeAspect="1" noChangeArrowheads="1"/>
            </p:cNvSpPr>
            <p:nvPr/>
          </p:nvSpPr>
          <p:spPr bwMode="auto">
            <a:xfrm>
              <a:off x="4297" y="232"/>
              <a:ext cx="1168" cy="896"/>
            </a:xfrm>
            <a:prstGeom prst="rect">
              <a:avLst/>
            </a:prstGeom>
            <a:noFill/>
            <a:ln w="9525">
              <a:solidFill>
                <a:srgbClr val="004C6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SV" altLang="es-US"/>
            </a:p>
          </p:txBody>
        </p:sp>
      </p:grpSp>
      <p:sp>
        <p:nvSpPr>
          <p:cNvPr id="143365" name="Rectangle 5"/>
          <p:cNvSpPr>
            <a:spLocks noChangeArrowheads="1"/>
          </p:cNvSpPr>
          <p:nvPr/>
        </p:nvSpPr>
        <p:spPr bwMode="auto">
          <a:xfrm>
            <a:off x="487363" y="333375"/>
            <a:ext cx="8153400" cy="363538"/>
          </a:xfrm>
          <a:prstGeom prst="rect">
            <a:avLst/>
          </a:prstGeom>
          <a:noFill/>
          <a:ln w="9525" cap="flat" cmpd="sng" algn="ctr">
            <a:noFill/>
            <a:prstDash val="solid"/>
            <a:miter lim="800000"/>
            <a:headEnd/>
            <a:tailEnd/>
          </a:ln>
          <a:effectLst/>
        </p:spPr>
        <p:txBody>
          <a:bodyPr lIns="18000" tIns="10800" rIns="18000" bIns="10800">
            <a:spAutoFit/>
          </a:bodyPr>
          <a:lstStyle/>
          <a:p>
            <a:pPr eaLnBrk="0" hangingPunct="0">
              <a:lnSpc>
                <a:spcPct val="80000"/>
              </a:lnSpc>
              <a:defRPr/>
            </a:pPr>
            <a:r>
              <a:rPr lang="es-AR" sz="2800" b="1">
                <a:solidFill>
                  <a:srgbClr val="BF5A00"/>
                </a:solidFill>
                <a:effectLst>
                  <a:outerShdw blurRad="38100" dist="38100" dir="2700000" algn="tl">
                    <a:srgbClr val="C0C0C0"/>
                  </a:outerShdw>
                </a:effectLst>
                <a:latin typeface="Book Antiqua" pitchFamily="18" charset="0"/>
              </a:rPr>
              <a:t>Maquila agrícola en el norte de Costa Rica</a:t>
            </a:r>
          </a:p>
        </p:txBody>
      </p:sp>
      <p:sp>
        <p:nvSpPr>
          <p:cNvPr id="10244" name="Text Box 6"/>
          <p:cNvSpPr txBox="1">
            <a:spLocks noChangeArrowheads="1"/>
          </p:cNvSpPr>
          <p:nvPr/>
        </p:nvSpPr>
        <p:spPr bwMode="auto">
          <a:xfrm>
            <a:off x="250825" y="1095375"/>
            <a:ext cx="422910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58775" indent="-3587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20000"/>
              </a:spcBef>
              <a:spcAft>
                <a:spcPct val="50000"/>
              </a:spcAft>
              <a:buFont typeface="Wingdings" panose="05000000000000000000" pitchFamily="2" charset="2"/>
              <a:buChar char="Ø"/>
            </a:pPr>
            <a:r>
              <a:rPr lang="es-MX" altLang="es-US" sz="1700" b="1">
                <a:solidFill>
                  <a:srgbClr val="004C6F"/>
                </a:solidFill>
                <a:cs typeface="Arial" panose="020B0604020202020204" pitchFamily="34" charset="0"/>
              </a:rPr>
              <a:t>Política pública durante más de una década (apoyo financiero, técnico, etc.)</a:t>
            </a:r>
          </a:p>
          <a:p>
            <a:pPr algn="l" eaLnBrk="1" hangingPunct="1">
              <a:spcBef>
                <a:spcPct val="20000"/>
              </a:spcBef>
              <a:spcAft>
                <a:spcPct val="50000"/>
              </a:spcAft>
              <a:buFont typeface="Wingdings" panose="05000000000000000000" pitchFamily="2" charset="2"/>
              <a:buChar char="Ø"/>
            </a:pPr>
            <a:r>
              <a:rPr lang="es-MX" altLang="es-US" sz="1700" b="1">
                <a:solidFill>
                  <a:srgbClr val="004C6F"/>
                </a:solidFill>
                <a:cs typeface="Arial" panose="020B0604020202020204" pitchFamily="34" charset="0"/>
              </a:rPr>
              <a:t>Rendimientos y productividad inferior a otras regiones de Costa Rica</a:t>
            </a:r>
          </a:p>
          <a:p>
            <a:pPr algn="l" eaLnBrk="1" hangingPunct="1">
              <a:spcBef>
                <a:spcPct val="20000"/>
              </a:spcBef>
              <a:spcAft>
                <a:spcPct val="50000"/>
              </a:spcAft>
              <a:buFont typeface="Wingdings" panose="05000000000000000000" pitchFamily="2" charset="2"/>
              <a:buChar char="Ø"/>
            </a:pPr>
            <a:r>
              <a:rPr lang="es-MX" altLang="es-US" sz="1700" b="1">
                <a:solidFill>
                  <a:srgbClr val="004C6F"/>
                </a:solidFill>
                <a:cs typeface="Arial" panose="020B0604020202020204" pitchFamily="34" charset="0"/>
              </a:rPr>
              <a:t>Zonas francas agroindustriales (naranja, piña y arroz)</a:t>
            </a:r>
          </a:p>
          <a:p>
            <a:pPr algn="l" eaLnBrk="1" hangingPunct="1">
              <a:spcBef>
                <a:spcPct val="20000"/>
              </a:spcBef>
              <a:spcAft>
                <a:spcPct val="50000"/>
              </a:spcAft>
              <a:buFont typeface="Wingdings" panose="05000000000000000000" pitchFamily="2" charset="2"/>
              <a:buChar char="Ø"/>
            </a:pPr>
            <a:r>
              <a:rPr lang="es-MX" altLang="es-US" sz="1700" b="1">
                <a:solidFill>
                  <a:srgbClr val="004C6F"/>
                </a:solidFill>
                <a:cs typeface="Arial" panose="020B0604020202020204" pitchFamily="34" charset="0"/>
              </a:rPr>
              <a:t>Doble patrón migratorio: Flujos de nicaragüenses a Costa Rica y flujos de costarricenses al interior de Costa Rica (incluso a zonas urbanas)</a:t>
            </a:r>
          </a:p>
          <a:p>
            <a:pPr algn="l" eaLnBrk="1" hangingPunct="1">
              <a:spcBef>
                <a:spcPct val="20000"/>
              </a:spcBef>
              <a:spcAft>
                <a:spcPct val="50000"/>
              </a:spcAft>
              <a:buFont typeface="Wingdings" panose="05000000000000000000" pitchFamily="2" charset="2"/>
              <a:buChar char="Ø"/>
            </a:pPr>
            <a:r>
              <a:rPr lang="es-MX" altLang="es-US" sz="1700" b="1">
                <a:solidFill>
                  <a:srgbClr val="004C6F"/>
                </a:solidFill>
                <a:cs typeface="Arial" panose="020B0604020202020204" pitchFamily="34" charset="0"/>
              </a:rPr>
              <a:t>Acelerados procesos de degradación ambiental y concentración de la tierra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2" name="2 Marcador de contenido"/>
          <p:cNvSpPr>
            <a:spLocks/>
          </p:cNvSpPr>
          <p:nvPr/>
        </p:nvSpPr>
        <p:spPr bwMode="auto">
          <a:xfrm>
            <a:off x="-36513" y="296863"/>
            <a:ext cx="9144001" cy="755650"/>
          </a:xfrm>
          <a:prstGeom prst="rect">
            <a:avLst/>
          </a:prstGeom>
          <a:noFill/>
          <a:ln w="9525">
            <a:noFill/>
            <a:miter lim="800000"/>
            <a:headEnd/>
            <a:tailEnd/>
          </a:ln>
        </p:spPr>
        <p:txBody>
          <a:bodyPr/>
          <a:lstStyle/>
          <a:p>
            <a:pPr marL="88900">
              <a:lnSpc>
                <a:spcPct val="90000"/>
              </a:lnSpc>
              <a:defRPr/>
            </a:pPr>
            <a:r>
              <a:rPr lang="es-SV" sz="2800" b="1" dirty="0">
                <a:solidFill>
                  <a:srgbClr val="BF5A00"/>
                </a:solidFill>
                <a:effectLst>
                  <a:outerShdw blurRad="38100" dist="38100" dir="2700000" algn="tl">
                    <a:srgbClr val="C0C0C0"/>
                  </a:outerShdw>
                </a:effectLst>
                <a:latin typeface="Book Antiqua" pitchFamily="18" charset="0"/>
                <a:ea typeface="+mj-ea"/>
                <a:cs typeface="+mj-cs"/>
              </a:rPr>
              <a:t>Cambio Económico</a:t>
            </a:r>
            <a:r>
              <a:rPr lang="es-SV" sz="800" b="1" dirty="0">
                <a:solidFill>
                  <a:srgbClr val="BF5A00"/>
                </a:solidFill>
                <a:effectLst>
                  <a:outerShdw blurRad="38100" dist="38100" dir="2700000" algn="tl">
                    <a:srgbClr val="C0C0C0"/>
                  </a:outerShdw>
                </a:effectLst>
                <a:latin typeface="Book Antiqua" pitchFamily="18" charset="0"/>
                <a:ea typeface="+mj-ea"/>
                <a:cs typeface="+mj-cs"/>
              </a:rPr>
              <a:t/>
            </a:r>
            <a:br>
              <a:rPr lang="es-SV" sz="800" b="1" dirty="0">
                <a:solidFill>
                  <a:srgbClr val="BF5A00"/>
                </a:solidFill>
                <a:effectLst>
                  <a:outerShdw blurRad="38100" dist="38100" dir="2700000" algn="tl">
                    <a:srgbClr val="C0C0C0"/>
                  </a:outerShdw>
                </a:effectLst>
                <a:latin typeface="Book Antiqua" pitchFamily="18" charset="0"/>
                <a:ea typeface="+mj-ea"/>
                <a:cs typeface="+mj-cs"/>
              </a:rPr>
            </a:br>
            <a:endParaRPr lang="es-SV" sz="800" b="1" dirty="0">
              <a:solidFill>
                <a:srgbClr val="BF5A00"/>
              </a:solidFill>
              <a:effectLst>
                <a:outerShdw blurRad="38100" dist="38100" dir="2700000" algn="tl">
                  <a:srgbClr val="C0C0C0"/>
                </a:outerShdw>
              </a:effectLst>
              <a:latin typeface="Book Antiqua" pitchFamily="18" charset="0"/>
              <a:ea typeface="+mj-ea"/>
              <a:cs typeface="+mj-cs"/>
            </a:endParaRPr>
          </a:p>
        </p:txBody>
      </p:sp>
      <p:grpSp>
        <p:nvGrpSpPr>
          <p:cNvPr id="11267" name="Group 11"/>
          <p:cNvGrpSpPr>
            <a:grpSpLocks noChangeAspect="1"/>
          </p:cNvGrpSpPr>
          <p:nvPr/>
        </p:nvGrpSpPr>
        <p:grpSpPr bwMode="auto">
          <a:xfrm>
            <a:off x="3924300" y="1014413"/>
            <a:ext cx="5135563" cy="3513137"/>
            <a:chOff x="2131" y="1298"/>
            <a:chExt cx="3516" cy="2404"/>
          </a:xfrm>
        </p:grpSpPr>
        <p:pic>
          <p:nvPicPr>
            <p:cNvPr id="11271" name="Picture 7" descr="Megaproyecto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1" y="1301"/>
              <a:ext cx="3516" cy="2401"/>
            </a:xfrm>
            <a:prstGeom prst="rect">
              <a:avLst/>
            </a:prstGeom>
            <a:noFill/>
            <a:ln w="19050">
              <a:solidFill>
                <a:srgbClr val="004C6F"/>
              </a:solidFill>
              <a:miter lim="800000"/>
              <a:headEnd/>
              <a:tailEnd/>
            </a:ln>
            <a:extLst>
              <a:ext uri="{909E8E84-426E-40DD-AFC4-6F175D3DCCD1}">
                <a14:hiddenFill xmlns:a14="http://schemas.microsoft.com/office/drawing/2010/main">
                  <a:solidFill>
                    <a:srgbClr val="FFFFFF"/>
                  </a:solidFill>
                </a14:hiddenFill>
              </a:ext>
            </a:extLst>
          </p:spPr>
        </p:pic>
        <p:grpSp>
          <p:nvGrpSpPr>
            <p:cNvPr id="11272" name="Group 10"/>
            <p:cNvGrpSpPr>
              <a:grpSpLocks noChangeAspect="1"/>
            </p:cNvGrpSpPr>
            <p:nvPr/>
          </p:nvGrpSpPr>
          <p:grpSpPr bwMode="auto">
            <a:xfrm>
              <a:off x="4718" y="1298"/>
              <a:ext cx="929" cy="631"/>
              <a:chOff x="2132" y="1003"/>
              <a:chExt cx="3515" cy="2695"/>
            </a:xfrm>
          </p:grpSpPr>
          <p:pic>
            <p:nvPicPr>
              <p:cNvPr id="11273" name="Picture 6" descr="Megaproyecto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2" y="1003"/>
                <a:ext cx="3515" cy="2695"/>
              </a:xfrm>
              <a:prstGeom prst="rect">
                <a:avLst/>
              </a:prstGeom>
              <a:noFill/>
              <a:ln w="19050">
                <a:solidFill>
                  <a:srgbClr val="004C6F"/>
                </a:solidFill>
                <a:miter lim="800000"/>
                <a:headEnd/>
                <a:tailEnd/>
              </a:ln>
              <a:extLst>
                <a:ext uri="{909E8E84-426E-40DD-AFC4-6F175D3DCCD1}">
                  <a14:hiddenFill xmlns:a14="http://schemas.microsoft.com/office/drawing/2010/main">
                    <a:solidFill>
                      <a:srgbClr val="FFFFFF"/>
                    </a:solidFill>
                  </a14:hiddenFill>
                </a:ext>
              </a:extLst>
            </p:spPr>
          </p:pic>
          <p:sp>
            <p:nvSpPr>
              <p:cNvPr id="159753" name="Rectangle 9"/>
              <p:cNvSpPr>
                <a:spLocks noChangeAspect="1" noChangeArrowheads="1"/>
              </p:cNvSpPr>
              <p:nvPr/>
            </p:nvSpPr>
            <p:spPr bwMode="auto">
              <a:xfrm>
                <a:off x="3402" y="2613"/>
                <a:ext cx="929" cy="636"/>
              </a:xfrm>
              <a:prstGeom prst="rect">
                <a:avLst/>
              </a:prstGeom>
              <a:noFill/>
              <a:ln w="19050" algn="ctr">
                <a:solidFill>
                  <a:srgbClr val="004C6F"/>
                </a:solidFill>
                <a:miter lim="800000"/>
                <a:headEnd/>
                <a:tailEnd/>
              </a:ln>
              <a:effectLst>
                <a:outerShdw dist="35921" dir="2700000" algn="ctr" rotWithShape="0">
                  <a:srgbClr val="808080"/>
                </a:outerShdw>
              </a:effectLst>
            </p:spPr>
            <p:txBody>
              <a:bodyPr wrap="none" anchor="ctr"/>
              <a:lstStyle/>
              <a:p>
                <a:pPr>
                  <a:defRPr/>
                </a:pPr>
                <a:endParaRPr lang="es-SV">
                  <a:latin typeface="Arial" charset="0"/>
                </a:endParaRPr>
              </a:p>
            </p:txBody>
          </p:sp>
        </p:grpSp>
      </p:grpSp>
      <p:pic>
        <p:nvPicPr>
          <p:cNvPr id="11268" name="Picture 12"/>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6492875" y="4268788"/>
            <a:ext cx="2579688"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11269" name="Picture 13" descr="Four Seasons Resort Costa Ric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0488" y="4292600"/>
            <a:ext cx="25558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14"/>
          <p:cNvSpPr>
            <a:spLocks noChangeArrowheads="1"/>
          </p:cNvSpPr>
          <p:nvPr/>
        </p:nvSpPr>
        <p:spPr bwMode="auto">
          <a:xfrm>
            <a:off x="82550" y="981075"/>
            <a:ext cx="3817938"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spcBef>
                <a:spcPct val="20000"/>
              </a:spcBef>
              <a:spcAft>
                <a:spcPct val="40000"/>
              </a:spcAft>
              <a:buSzPct val="110000"/>
              <a:buFont typeface="Wingdings" panose="05000000000000000000" pitchFamily="2" charset="2"/>
              <a:buChar char="Ø"/>
            </a:pPr>
            <a:r>
              <a:rPr lang="es-SV" altLang="es-US" sz="1700" b="1">
                <a:solidFill>
                  <a:srgbClr val="004C6F"/>
                </a:solidFill>
                <a:cs typeface="Arial" panose="020B0604020202020204" pitchFamily="34" charset="0"/>
              </a:rPr>
              <a:t>Turismo y desarrollo inmobiliario (turistas; segundas residencias)</a:t>
            </a:r>
          </a:p>
          <a:p>
            <a:pPr algn="l">
              <a:spcBef>
                <a:spcPct val="20000"/>
              </a:spcBef>
              <a:spcAft>
                <a:spcPct val="40000"/>
              </a:spcAft>
              <a:buSzPct val="110000"/>
              <a:buFont typeface="Wingdings" panose="05000000000000000000" pitchFamily="2" charset="2"/>
              <a:buChar char="Ø"/>
            </a:pPr>
            <a:r>
              <a:rPr lang="es-SV" altLang="es-US" sz="1700" b="1">
                <a:solidFill>
                  <a:srgbClr val="004C6F"/>
                </a:solidFill>
                <a:cs typeface="Arial" panose="020B0604020202020204" pitchFamily="34" charset="0"/>
              </a:rPr>
              <a:t>Inversiones nacionales, regionales y transnacionales</a:t>
            </a:r>
          </a:p>
          <a:p>
            <a:pPr algn="l">
              <a:spcBef>
                <a:spcPct val="20000"/>
              </a:spcBef>
              <a:spcAft>
                <a:spcPct val="40000"/>
              </a:spcAft>
              <a:buSzPct val="110000"/>
              <a:buFont typeface="Wingdings" panose="05000000000000000000" pitchFamily="2" charset="2"/>
              <a:buChar char="Ø"/>
            </a:pPr>
            <a:r>
              <a:rPr lang="es-SV" altLang="es-US" sz="1700" b="1">
                <a:solidFill>
                  <a:srgbClr val="004C6F"/>
                </a:solidFill>
                <a:cs typeface="Arial" panose="020B0604020202020204" pitchFamily="34" charset="0"/>
              </a:rPr>
              <a:t>Nichos de mercado extra-regionales</a:t>
            </a:r>
          </a:p>
          <a:p>
            <a:pPr algn="l">
              <a:spcBef>
                <a:spcPct val="20000"/>
              </a:spcBef>
              <a:spcAft>
                <a:spcPct val="40000"/>
              </a:spcAft>
              <a:buSzPct val="110000"/>
              <a:buFont typeface="Wingdings" panose="05000000000000000000" pitchFamily="2" charset="2"/>
              <a:buChar char="Ø"/>
            </a:pPr>
            <a:r>
              <a:rPr lang="es-SV" altLang="es-US" sz="1700" b="1">
                <a:solidFill>
                  <a:srgbClr val="004C6F"/>
                </a:solidFill>
                <a:cs typeface="Arial" panose="020B0604020202020204" pitchFamily="34" charset="0"/>
              </a:rPr>
              <a:t>Acelerada conversión de la tierra en suelo urbano</a:t>
            </a:r>
          </a:p>
          <a:p>
            <a:pPr algn="l">
              <a:spcBef>
                <a:spcPct val="20000"/>
              </a:spcBef>
              <a:spcAft>
                <a:spcPct val="40000"/>
              </a:spcAft>
              <a:buSzPct val="110000"/>
              <a:buFont typeface="Wingdings" panose="05000000000000000000" pitchFamily="2" charset="2"/>
              <a:buChar char="Ø"/>
            </a:pPr>
            <a:r>
              <a:rPr lang="es-SV" altLang="es-US" sz="1700" b="1">
                <a:solidFill>
                  <a:srgbClr val="004C6F"/>
                </a:solidFill>
                <a:cs typeface="Arial" panose="020B0604020202020204" pitchFamily="34" charset="0"/>
              </a:rPr>
              <a:t>Crisis de gestión: Turismo no regula desarrollo urbano; gestión ambiental desplazada por desarrollo urbano; gestión urbana con enormes vacíos de instrumentos; gestión municipal aplastadas por dinámica turística e inmobiliaria</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4294967295"/>
          </p:nvPr>
        </p:nvSpPr>
        <p:spPr bwMode="auto">
          <a:xfrm>
            <a:off x="576263" y="5622925"/>
            <a:ext cx="8331200" cy="588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es-CR" altLang="es-US" sz="1800" b="1" smtClean="0">
                <a:solidFill>
                  <a:srgbClr val="004C6F"/>
                </a:solidFill>
                <a:latin typeface="Arial" panose="020B0604020202020204" pitchFamily="34" charset="0"/>
                <a:cs typeface="Arial" panose="020B0604020202020204" pitchFamily="34" charset="0"/>
              </a:rPr>
              <a:t>Petróleo, minería, infraestructura, mega-turismo, migración, narcotráfico y concentración de tierras (...)</a:t>
            </a:r>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331913"/>
            <a:ext cx="4068763"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12292" name="TextBox 5"/>
          <p:cNvSpPr txBox="1">
            <a:spLocks noChangeArrowheads="1"/>
          </p:cNvSpPr>
          <p:nvPr/>
        </p:nvSpPr>
        <p:spPr bwMode="auto">
          <a:xfrm>
            <a:off x="4754563" y="1316038"/>
            <a:ext cx="43195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CR" altLang="es-US" sz="1400" b="1">
                <a:solidFill>
                  <a:srgbClr val="004C6F"/>
                </a:solidFill>
              </a:rPr>
              <a:t>Mapa de Concesiones Petroleras en Petén</a:t>
            </a:r>
            <a:endParaRPr lang="es-CR" altLang="es-US" sz="1000" b="1">
              <a:solidFill>
                <a:srgbClr val="004C6F"/>
              </a:solidFill>
            </a:endParaRPr>
          </a:p>
        </p:txBody>
      </p:sp>
      <p:sp>
        <p:nvSpPr>
          <p:cNvPr id="12293" name="TextBox 6"/>
          <p:cNvSpPr txBox="1">
            <a:spLocks noChangeArrowheads="1"/>
          </p:cNvSpPr>
          <p:nvPr/>
        </p:nvSpPr>
        <p:spPr bwMode="auto">
          <a:xfrm>
            <a:off x="0" y="2514600"/>
            <a:ext cx="25558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s-CR" altLang="es-US" sz="1400" b="1">
                <a:solidFill>
                  <a:srgbClr val="004C6F"/>
                </a:solidFill>
              </a:rPr>
              <a:t>Franja Transversal </a:t>
            </a:r>
            <a:br>
              <a:rPr lang="es-CR" altLang="es-US" sz="1400" b="1">
                <a:solidFill>
                  <a:srgbClr val="004C6F"/>
                </a:solidFill>
              </a:rPr>
            </a:br>
            <a:r>
              <a:rPr lang="es-CR" altLang="es-US" sz="1400" b="1">
                <a:solidFill>
                  <a:srgbClr val="004C6F"/>
                </a:solidFill>
              </a:rPr>
              <a:t>del Norte</a:t>
            </a:r>
          </a:p>
        </p:txBody>
      </p:sp>
      <p:pic>
        <p:nvPicPr>
          <p:cNvPr id="1229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9725" y="4113213"/>
            <a:ext cx="2519363" cy="1457325"/>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1229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7125" y="1600200"/>
            <a:ext cx="4176713"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210951" name="Rectangle 3"/>
          <p:cNvSpPr>
            <a:spLocks noChangeArrowheads="1"/>
          </p:cNvSpPr>
          <p:nvPr/>
        </p:nvSpPr>
        <p:spPr bwMode="auto">
          <a:xfrm>
            <a:off x="0" y="228600"/>
            <a:ext cx="8988425" cy="882650"/>
          </a:xfrm>
          <a:prstGeom prst="rect">
            <a:avLst/>
          </a:prstGeom>
          <a:noFill/>
          <a:ln w="9525">
            <a:noFill/>
            <a:miter lim="800000"/>
            <a:headEnd/>
            <a:tailEnd/>
          </a:ln>
        </p:spPr>
        <p:txBody>
          <a:bodyPr/>
          <a:lstStyle/>
          <a:p>
            <a:pPr>
              <a:defRPr/>
            </a:pPr>
            <a:r>
              <a:rPr lang="es-SV" sz="2800" b="1">
                <a:solidFill>
                  <a:srgbClr val="BF5A00"/>
                </a:solidFill>
                <a:effectLst>
                  <a:outerShdw blurRad="38100" dist="38100" dir="2700000" algn="tl">
                    <a:srgbClr val="C0C0C0"/>
                  </a:outerShdw>
                </a:effectLst>
                <a:latin typeface="Book Antiqua" pitchFamily="18" charset="0"/>
                <a:cs typeface="Arial" charset="0"/>
              </a:rPr>
              <a:t>Guatemala: </a:t>
            </a:r>
            <a:br>
              <a:rPr lang="es-SV" sz="2800" b="1">
                <a:solidFill>
                  <a:srgbClr val="BF5A00"/>
                </a:solidFill>
                <a:effectLst>
                  <a:outerShdw blurRad="38100" dist="38100" dir="2700000" algn="tl">
                    <a:srgbClr val="C0C0C0"/>
                  </a:outerShdw>
                </a:effectLst>
                <a:latin typeface="Book Antiqua" pitchFamily="18" charset="0"/>
                <a:cs typeface="Arial" charset="0"/>
              </a:rPr>
            </a:br>
            <a:r>
              <a:rPr lang="es-SV" sz="2800" b="1">
                <a:solidFill>
                  <a:srgbClr val="BF5A00"/>
                </a:solidFill>
                <a:effectLst>
                  <a:outerShdw blurRad="38100" dist="38100" dir="2700000" algn="tl">
                    <a:srgbClr val="C0C0C0"/>
                  </a:outerShdw>
                </a:effectLst>
                <a:latin typeface="Book Antiqua" pitchFamily="18" charset="0"/>
                <a:cs typeface="Arial" charset="0"/>
              </a:rPr>
              <a:t>Dinámicas y disputas territoriales en Petén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BF5A00"/>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outerShdw dist="35921"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outerShdw dist="35921"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BF5A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7122</TotalTime>
  <Words>1075</Words>
  <Application>Microsoft Office PowerPoint</Application>
  <PresentationFormat>Presentación en pantalla (4:3)</PresentationFormat>
  <Paragraphs>160</Paragraphs>
  <Slides>20</Slides>
  <Notes>20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20</vt:i4>
      </vt:variant>
    </vt:vector>
  </HeadingPairs>
  <TitlesOfParts>
    <vt:vector size="28" baseType="lpstr">
      <vt:lpstr>Arial</vt:lpstr>
      <vt:lpstr>Times New Roman</vt:lpstr>
      <vt:lpstr>Book Antiqua</vt:lpstr>
      <vt:lpstr>Univers</vt:lpstr>
      <vt:lpstr>Wingdings</vt:lpstr>
      <vt:lpstr>Arial Narrow</vt:lpstr>
      <vt:lpstr>Century Gothic</vt:lpstr>
      <vt:lpstr>Default Design</vt:lpstr>
      <vt:lpstr>Dinámicas territoriales,  medios de vida rurales  y servicios ecosistémicos  en Centroamérica  International Synthesis Workshop on  “Migration, Rural Livelihoods and Natural Resource Management”   February 21 - 24, 2011 Chalatenango, El Salvador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Centroamérica:  Índice de Riesgo Climático</vt:lpstr>
      <vt:lpstr>Servicios Ecosistémicos</vt:lpstr>
      <vt:lpstr>Presentación de PowerPoint</vt:lpstr>
      <vt:lpstr>Presentación de PowerPoint</vt:lpstr>
      <vt:lpstr>Presentación de PowerPoint</vt:lpstr>
      <vt:lpstr>Presentación de PowerPoint</vt:lpstr>
      <vt:lpstr>Presentación de PowerPoint</vt:lpstr>
      <vt:lpstr>Desafíos para los medios de vida rurales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nc</dc:creator>
  <cp:lastModifiedBy>LGonzalez</cp:lastModifiedBy>
  <cp:revision>842</cp:revision>
  <dcterms:created xsi:type="dcterms:W3CDTF">2007-01-12T22:37:18Z</dcterms:created>
  <dcterms:modified xsi:type="dcterms:W3CDTF">2020-02-24T21:58:20Z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0008006836000000000001024100</vt:lpwstr>
  </property>
</Properties>
</file>