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8" r:id="rId2"/>
    <p:sldMasterId id="2147483700" r:id="rId3"/>
  </p:sldMasterIdLst>
  <p:notesMasterIdLst>
    <p:notesMasterId r:id="rId18"/>
  </p:notesMasterIdLst>
  <p:handoutMasterIdLst>
    <p:handoutMasterId r:id="rId19"/>
  </p:handoutMasterIdLst>
  <p:sldIdLst>
    <p:sldId id="256" r:id="rId4"/>
    <p:sldId id="434" r:id="rId5"/>
    <p:sldId id="430" r:id="rId6"/>
    <p:sldId id="446" r:id="rId7"/>
    <p:sldId id="447" r:id="rId8"/>
    <p:sldId id="451" r:id="rId9"/>
    <p:sldId id="448" r:id="rId10"/>
    <p:sldId id="445" r:id="rId11"/>
    <p:sldId id="429" r:id="rId12"/>
    <p:sldId id="435" r:id="rId13"/>
    <p:sldId id="442" r:id="rId14"/>
    <p:sldId id="449" r:id="rId15"/>
    <p:sldId id="450" r:id="rId16"/>
    <p:sldId id="310" r:id="rId17"/>
  </p:sldIdLst>
  <p:sldSz cx="9144000" cy="6858000" type="screen4x3"/>
  <p:notesSz cx="7315200" cy="9601200"/>
  <p:defaultTextStyle>
    <a:defPPr>
      <a:defRPr lang="es-E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5A00"/>
    <a:srgbClr val="FF3300"/>
    <a:srgbClr val="004C6F"/>
    <a:srgbClr val="669900"/>
    <a:srgbClr val="808000"/>
    <a:srgbClr val="FF6600"/>
    <a:srgbClr val="3399FF"/>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9" autoAdjust="0"/>
    <p:restoredTop sz="94542" autoAdjust="0"/>
  </p:normalViewPr>
  <p:slideViewPr>
    <p:cSldViewPr snapToObjects="1">
      <p:cViewPr varScale="1">
        <p:scale>
          <a:sx n="102" d="100"/>
          <a:sy n="102" d="100"/>
        </p:scale>
        <p:origin x="-13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
    </p:cViewPr>
  </p:sorterViewPr>
  <p:notesViewPr>
    <p:cSldViewPr snapToObjects="1">
      <p:cViewPr varScale="1">
        <p:scale>
          <a:sx n="62" d="100"/>
          <a:sy n="62" d="100"/>
        </p:scale>
        <p:origin x="-2442" y="-84"/>
      </p:cViewPr>
      <p:guideLst>
        <p:guide orient="horz" pos="3024"/>
        <p:guide pos="2304"/>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35" tIns="48318" rIns="96635" bIns="48318" numCol="1" anchor="t" anchorCtr="0" compatLnSpc="1">
            <a:prstTxWarp prst="textNoShape">
              <a:avLst/>
            </a:prstTxWarp>
          </a:bodyPr>
          <a:lstStyle>
            <a:lvl1pPr algn="l" defTabSz="966788">
              <a:defRPr sz="1200" smtClean="0"/>
            </a:lvl1pPr>
          </a:lstStyle>
          <a:p>
            <a:pPr>
              <a:defRPr/>
            </a:pPr>
            <a:endParaRPr lang="en-US"/>
          </a:p>
        </p:txBody>
      </p:sp>
      <p:sp>
        <p:nvSpPr>
          <p:cNvPr id="55299"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p:spPr>
        <p:txBody>
          <a:bodyPr vert="horz" wrap="square" lIns="96635" tIns="48318" rIns="96635" bIns="48318" numCol="1" anchor="t" anchorCtr="0" compatLnSpc="1">
            <a:prstTxWarp prst="textNoShape">
              <a:avLst/>
            </a:prstTxWarp>
          </a:bodyPr>
          <a:lstStyle>
            <a:lvl1pPr algn="r" defTabSz="966788">
              <a:defRPr sz="1200" smtClean="0"/>
            </a:lvl1pPr>
          </a:lstStyle>
          <a:p>
            <a:pPr>
              <a:defRPr/>
            </a:pPr>
            <a:endParaRPr lang="en-US"/>
          </a:p>
        </p:txBody>
      </p:sp>
      <p:sp>
        <p:nvSpPr>
          <p:cNvPr id="55300"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p:spPr>
        <p:txBody>
          <a:bodyPr vert="horz" wrap="square" lIns="96635" tIns="48318" rIns="96635" bIns="48318" numCol="1" anchor="b" anchorCtr="0" compatLnSpc="1">
            <a:prstTxWarp prst="textNoShape">
              <a:avLst/>
            </a:prstTxWarp>
          </a:bodyPr>
          <a:lstStyle>
            <a:lvl1pPr algn="l" defTabSz="966788">
              <a:defRPr sz="1200" smtClean="0"/>
            </a:lvl1pPr>
          </a:lstStyle>
          <a:p>
            <a:pPr>
              <a:defRPr/>
            </a:pPr>
            <a:endParaRPr lang="en-US"/>
          </a:p>
        </p:txBody>
      </p:sp>
      <p:sp>
        <p:nvSpPr>
          <p:cNvPr id="55301"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p:spPr>
        <p:txBody>
          <a:bodyPr vert="horz" wrap="square" lIns="96635" tIns="48318" rIns="96635" bIns="48318" numCol="1" anchor="b" anchorCtr="0" compatLnSpc="1">
            <a:prstTxWarp prst="textNoShape">
              <a:avLst/>
            </a:prstTxWarp>
          </a:bodyPr>
          <a:lstStyle>
            <a:lvl1pPr algn="r" defTabSz="966788">
              <a:defRPr sz="1200" smtClean="0"/>
            </a:lvl1pPr>
          </a:lstStyle>
          <a:p>
            <a:pPr>
              <a:defRPr/>
            </a:pPr>
            <a:fld id="{72A93AA5-A229-4C69-94E0-28958E5CE83B}"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35" tIns="48318" rIns="96635" bIns="48318" numCol="1" anchor="t" anchorCtr="0" compatLnSpc="1">
            <a:prstTxWarp prst="textNoShape">
              <a:avLst/>
            </a:prstTxWarp>
          </a:bodyPr>
          <a:lstStyle>
            <a:lvl1pPr algn="l" defTabSz="966788">
              <a:defRPr sz="1200" smtClean="0"/>
            </a:lvl1pPr>
          </a:lstStyle>
          <a:p>
            <a:pPr>
              <a:defRPr/>
            </a:pPr>
            <a:endParaRPr lang="es-SV"/>
          </a:p>
        </p:txBody>
      </p:sp>
      <p:sp>
        <p:nvSpPr>
          <p:cNvPr id="25603" name="Rectangle 3"/>
          <p:cNvSpPr>
            <a:spLocks noGrp="1" noChangeArrowheads="1"/>
          </p:cNvSpPr>
          <p:nvPr>
            <p:ph type="dt" idx="1"/>
          </p:nvPr>
        </p:nvSpPr>
        <p:spPr bwMode="auto">
          <a:xfrm>
            <a:off x="4143375" y="0"/>
            <a:ext cx="3170238" cy="481013"/>
          </a:xfrm>
          <a:prstGeom prst="rect">
            <a:avLst/>
          </a:prstGeom>
          <a:noFill/>
          <a:ln w="9525">
            <a:noFill/>
            <a:miter lim="800000"/>
            <a:headEnd/>
            <a:tailEnd/>
          </a:ln>
        </p:spPr>
        <p:txBody>
          <a:bodyPr vert="horz" wrap="square" lIns="96635" tIns="48318" rIns="96635" bIns="48318" numCol="1" anchor="t" anchorCtr="0" compatLnSpc="1">
            <a:prstTxWarp prst="textNoShape">
              <a:avLst/>
            </a:prstTxWarp>
          </a:bodyPr>
          <a:lstStyle>
            <a:lvl1pPr algn="r" defTabSz="966788">
              <a:defRPr sz="1200" smtClean="0"/>
            </a:lvl1pPr>
          </a:lstStyle>
          <a:p>
            <a:pPr>
              <a:defRPr/>
            </a:pPr>
            <a:endParaRPr lang="es-SV"/>
          </a:p>
        </p:txBody>
      </p:sp>
      <p:sp>
        <p:nvSpPr>
          <p:cNvPr id="23556"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33425" y="4560888"/>
            <a:ext cx="5848350" cy="4319587"/>
          </a:xfrm>
          <a:prstGeom prst="rect">
            <a:avLst/>
          </a:prstGeom>
          <a:noFill/>
          <a:ln w="9525">
            <a:noFill/>
            <a:miter lim="800000"/>
            <a:headEnd/>
            <a:tailEnd/>
          </a:ln>
        </p:spPr>
        <p:txBody>
          <a:bodyPr vert="horz" wrap="square" lIns="96635" tIns="48318" rIns="96635" bIns="48318"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560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6635" tIns="48318" rIns="96635" bIns="48318" numCol="1" anchor="b" anchorCtr="0" compatLnSpc="1">
            <a:prstTxWarp prst="textNoShape">
              <a:avLst/>
            </a:prstTxWarp>
          </a:bodyPr>
          <a:lstStyle>
            <a:lvl1pPr algn="l" defTabSz="966788">
              <a:defRPr sz="1200" smtClean="0"/>
            </a:lvl1pPr>
          </a:lstStyle>
          <a:p>
            <a:pPr>
              <a:defRPr/>
            </a:pPr>
            <a:endParaRPr lang="es-SV"/>
          </a:p>
        </p:txBody>
      </p:sp>
      <p:sp>
        <p:nvSpPr>
          <p:cNvPr id="2560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6635" tIns="48318" rIns="96635" bIns="48318" numCol="1" anchor="b" anchorCtr="0" compatLnSpc="1">
            <a:prstTxWarp prst="textNoShape">
              <a:avLst/>
            </a:prstTxWarp>
          </a:bodyPr>
          <a:lstStyle>
            <a:lvl1pPr algn="r" defTabSz="966788">
              <a:defRPr sz="1200" smtClean="0"/>
            </a:lvl1pPr>
          </a:lstStyle>
          <a:p>
            <a:pPr>
              <a:defRPr/>
            </a:pPr>
            <a:fld id="{E4CF03C6-C612-4279-BB11-F61E2A72AFC7}"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45912A5-1FDE-4195-9034-0E112CFCFFAF}" type="slidenum">
              <a:rPr lang="es-ES"/>
              <a:pPr/>
              <a:t>1</a:t>
            </a:fld>
            <a:endParaRPr lang="es-E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4138613" y="9051925"/>
            <a:ext cx="3187700" cy="534988"/>
          </a:xfrm>
          <a:prstGeom prst="rect">
            <a:avLst/>
          </a:prstGeom>
          <a:noFill/>
          <a:ln w="9525">
            <a:noFill/>
            <a:miter lim="800000"/>
            <a:headEnd/>
            <a:tailEnd/>
          </a:ln>
        </p:spPr>
        <p:txBody>
          <a:bodyPr lIns="35412" tIns="0" rIns="35412" bIns="0" anchor="b"/>
          <a:lstStyle/>
          <a:p>
            <a:pPr algn="r" defTabSz="1546225" eaLnBrk="0" hangingPunct="0"/>
            <a:fld id="{54B7B264-FE34-4BB2-94F6-0604DBC38763}" type="slidenum">
              <a:rPr lang="en-US" sz="2200" i="1">
                <a:latin typeface="Times New Roman" pitchFamily="18" charset="0"/>
                <a:cs typeface="Arial" charset="0"/>
              </a:rPr>
              <a:pPr algn="r" defTabSz="1546225" eaLnBrk="0" hangingPunct="0"/>
              <a:t>2</a:t>
            </a:fld>
            <a:endParaRPr lang="en-US" sz="2200" i="1">
              <a:latin typeface="Times New Roman" pitchFamily="18" charset="0"/>
              <a:cs typeface="Arial" charset="0"/>
            </a:endParaRPr>
          </a:p>
        </p:txBody>
      </p:sp>
      <p:sp>
        <p:nvSpPr>
          <p:cNvPr id="26627" name="Rectangle 2"/>
          <p:cNvSpPr>
            <a:spLocks noGrp="1" noRot="1" noChangeAspect="1" noChangeArrowheads="1" noTextEdit="1"/>
          </p:cNvSpPr>
          <p:nvPr>
            <p:ph type="sldImg"/>
          </p:nvPr>
        </p:nvSpPr>
        <p:spPr>
          <a:xfrm>
            <a:off x="1257300" y="723900"/>
            <a:ext cx="4802188" cy="3602038"/>
          </a:xfrm>
          <a:ln/>
        </p:spPr>
      </p:sp>
      <p:sp>
        <p:nvSpPr>
          <p:cNvPr id="26628" name="Rectangle 3"/>
          <p:cNvSpPr>
            <a:spLocks noGrp="1" noChangeArrowheads="1"/>
          </p:cNvSpPr>
          <p:nvPr>
            <p:ph type="body" idx="1"/>
          </p:nvPr>
        </p:nvSpPr>
        <p:spPr>
          <a:xfrm>
            <a:off x="973138" y="4567238"/>
            <a:ext cx="5367337" cy="4351337"/>
          </a:xfrm>
          <a:noFill/>
          <a:ln/>
        </p:spPr>
        <p:txBody>
          <a:bodyPr lIns="143328" tIns="72505" rIns="143328" bIns="72505"/>
          <a:lstStyle/>
          <a:p>
            <a:pPr defTabSz="1454150"/>
            <a:r>
              <a:rPr lang="es-ES" smtClean="0"/>
              <a:t>Entre 1978 y 2006 se dio un cambio radical en la fuente principal de divisas en Centroamérica, desde la agro-exportación tradicional a la migración (remesas). Más allá de las remesas, otras fuentes de divisas como maquila industrial, el turismo, las exportaciones agrícolas no tradicionales y otras exportaciones de bienes y servicios se han vuelto importantes fuentes de divisas</a:t>
            </a:r>
          </a:p>
          <a:p>
            <a:pPr defTabSz="1454150"/>
            <a:r>
              <a:rPr lang="es-ES" smtClean="0"/>
              <a:t>La transformación del agro genera nuevas dinámicas territoriales, como dimensiones   transfronterizas en algunos casos.  Por ejemplo con el caso del norte de Costa Rica, donde la expansión de cultivos no tradicionales como la piña y la naranja ha establecido un modelo de explotación agrícola que está modificando sustancialmente el uso y la tenencia de la tierra, ha beneficiado de una fuerte apoyo en términos de políticas publicas y depende críticamente de la mano de obra Nicaragüense. </a:t>
            </a:r>
            <a:endParaRPr lang="es-C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endParaRPr lang="es-SV" smtClean="0"/>
          </a:p>
        </p:txBody>
      </p:sp>
      <p:sp>
        <p:nvSpPr>
          <p:cNvPr id="34820" name="3 Marcador de número de diapositiva"/>
          <p:cNvSpPr>
            <a:spLocks noGrp="1"/>
          </p:cNvSpPr>
          <p:nvPr>
            <p:ph type="sldNum" sz="quarter" idx="5"/>
          </p:nvPr>
        </p:nvSpPr>
        <p:spPr>
          <a:noFill/>
        </p:spPr>
        <p:txBody>
          <a:bodyPr/>
          <a:lstStyle/>
          <a:p>
            <a:fld id="{138F8D9C-8A53-46AF-BE66-1B2AACAD32EE}" type="slidenum">
              <a:rPr lang="es-ES"/>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ln/>
        </p:spPr>
      </p:sp>
      <p:sp>
        <p:nvSpPr>
          <p:cNvPr id="16387" name="2 Marcador de notas"/>
          <p:cNvSpPr>
            <a:spLocks noGrp="1"/>
          </p:cNvSpPr>
          <p:nvPr>
            <p:ph type="body" idx="1"/>
          </p:nvPr>
        </p:nvSpPr>
        <p:spPr>
          <a:noFill/>
          <a:ln/>
        </p:spPr>
        <p:txBody>
          <a:bodyPr/>
          <a:lstStyle/>
          <a:p>
            <a:endParaRPr lang="es-SV" smtClean="0"/>
          </a:p>
        </p:txBody>
      </p:sp>
      <p:sp>
        <p:nvSpPr>
          <p:cNvPr id="4" name="3 Marcador de pie de página"/>
          <p:cNvSpPr>
            <a:spLocks noGrp="1"/>
          </p:cNvSpPr>
          <p:nvPr>
            <p:ph type="ftr" sz="quarter" idx="4"/>
          </p:nvPr>
        </p:nvSpPr>
        <p:spPr/>
        <p:txBody>
          <a:bodyPr/>
          <a:lstStyle/>
          <a:p>
            <a:pPr>
              <a:defRPr/>
            </a:pPr>
            <a:r>
              <a:rPr lang="es-SV" smtClean="0"/>
              <a:t>Elinor Ostrom es la primera mujer que recibe el Nobel de Economía (2009)</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ln/>
        </p:spPr>
      </p:sp>
      <p:sp>
        <p:nvSpPr>
          <p:cNvPr id="29699" name="2 Marcador de notas"/>
          <p:cNvSpPr>
            <a:spLocks noGrp="1"/>
          </p:cNvSpPr>
          <p:nvPr>
            <p:ph type="body" idx="1"/>
          </p:nvPr>
        </p:nvSpPr>
        <p:spPr>
          <a:noFill/>
          <a:ln/>
        </p:spPr>
        <p:txBody>
          <a:bodyPr/>
          <a:lstStyle/>
          <a:p>
            <a:endParaRPr lang="es-SV" smtClean="0"/>
          </a:p>
        </p:txBody>
      </p:sp>
      <p:sp>
        <p:nvSpPr>
          <p:cNvPr id="29700" name="3 Marcador de número de diapositiva"/>
          <p:cNvSpPr>
            <a:spLocks noGrp="1"/>
          </p:cNvSpPr>
          <p:nvPr>
            <p:ph type="sldNum" sz="quarter" idx="5"/>
          </p:nvPr>
        </p:nvSpPr>
        <p:spPr>
          <a:noFill/>
        </p:spPr>
        <p:txBody>
          <a:bodyPr/>
          <a:lstStyle/>
          <a:p>
            <a:fld id="{EB42F8F8-6E9C-44A7-B74E-0195AC71503E}" type="slidenum">
              <a:rPr lang="es-ES"/>
              <a:pPr/>
              <a:t>9</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s-SV"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a:ln/>
        </p:spPr>
      </p:sp>
      <p:sp>
        <p:nvSpPr>
          <p:cNvPr id="43011" name="2 Marcador de notas"/>
          <p:cNvSpPr>
            <a:spLocks noGrp="1"/>
          </p:cNvSpPr>
          <p:nvPr>
            <p:ph type="body" idx="1"/>
          </p:nvPr>
        </p:nvSpPr>
        <p:spPr>
          <a:noFill/>
          <a:ln/>
        </p:spPr>
        <p:txBody>
          <a:bodyPr/>
          <a:lstStyle/>
          <a:p>
            <a:endParaRPr lang="es-SV" smtClean="0"/>
          </a:p>
        </p:txBody>
      </p:sp>
      <p:sp>
        <p:nvSpPr>
          <p:cNvPr id="43012" name="3 Marcador de número de diapositiva"/>
          <p:cNvSpPr>
            <a:spLocks noGrp="1"/>
          </p:cNvSpPr>
          <p:nvPr>
            <p:ph type="sldNum" sz="quarter" idx="5"/>
          </p:nvPr>
        </p:nvSpPr>
        <p:spPr>
          <a:noFill/>
        </p:spPr>
        <p:txBody>
          <a:bodyPr/>
          <a:lstStyle/>
          <a:p>
            <a:fld id="{4C288557-7469-4ABA-AFF5-240049B9FEBB}" type="slidenum">
              <a:rPr lang="es-ES"/>
              <a:pPr/>
              <a:t>11</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76C67FF-CEBB-4B2F-AC29-3DD0018AF2FB}" type="slidenum">
              <a:rPr lang="es-ES"/>
              <a:pPr/>
              <a:t>14</a:t>
            </a:fld>
            <a:endParaRPr 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s-SV"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6283325"/>
            <a:ext cx="9144000" cy="574675"/>
          </a:xfrm>
          <a:prstGeom prst="rect">
            <a:avLst/>
          </a:prstGeom>
          <a:solidFill>
            <a:srgbClr val="004C6F"/>
          </a:solidFill>
          <a:ln w="9525">
            <a:noFill/>
            <a:miter lim="800000"/>
            <a:headEnd/>
            <a:tailEnd/>
          </a:ln>
          <a:effectLst/>
        </p:spPr>
        <p:txBody>
          <a:bodyPr wrap="none" anchor="ctr"/>
          <a:lstStyle/>
          <a:p>
            <a:pPr algn="l">
              <a:defRPr/>
            </a:pPr>
            <a:endParaRPr lang="es-SV" sz="1200" b="1" i="1">
              <a:solidFill>
                <a:schemeClr val="bg1"/>
              </a:solidFill>
            </a:endParaRPr>
          </a:p>
        </p:txBody>
      </p:sp>
      <p:sp>
        <p:nvSpPr>
          <p:cNvPr id="3" name="Rectangle 3"/>
          <p:cNvSpPr>
            <a:spLocks noChangeArrowheads="1"/>
          </p:cNvSpPr>
          <p:nvPr userDrawn="1"/>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pPr>
              <a:defRPr/>
            </a:pPr>
            <a:endParaRPr lang="es-CR"/>
          </a:p>
        </p:txBody>
      </p:sp>
      <p:sp>
        <p:nvSpPr>
          <p:cNvPr id="4" name="Rectangle 4"/>
          <p:cNvSpPr>
            <a:spLocks noChangeArrowheads="1"/>
          </p:cNvSpPr>
          <p:nvPr userDrawn="1"/>
        </p:nvSpPr>
        <p:spPr bwMode="auto">
          <a:xfrm>
            <a:off x="0" y="5508625"/>
            <a:ext cx="342900" cy="776288"/>
          </a:xfrm>
          <a:prstGeom prst="rect">
            <a:avLst/>
          </a:prstGeom>
          <a:solidFill>
            <a:srgbClr val="BF5A00"/>
          </a:solidFill>
          <a:ln w="9525">
            <a:noFill/>
            <a:miter lim="800000"/>
            <a:headEnd/>
            <a:tailEnd/>
          </a:ln>
          <a:effectLst/>
        </p:spPr>
        <p:txBody>
          <a:bodyPr wrap="none" anchor="ctr"/>
          <a:lstStyle/>
          <a:p>
            <a:pPr>
              <a:defRPr/>
            </a:pPr>
            <a:endParaRPr lang="es-CR"/>
          </a:p>
        </p:txBody>
      </p:sp>
      <p:sp>
        <p:nvSpPr>
          <p:cNvPr id="5" name="Rectangle 5"/>
          <p:cNvSpPr>
            <a:spLocks noChangeArrowheads="1"/>
          </p:cNvSpPr>
          <p:nvPr userDrawn="1"/>
        </p:nvSpPr>
        <p:spPr bwMode="auto">
          <a:xfrm>
            <a:off x="0" y="0"/>
            <a:ext cx="3192463" cy="231775"/>
          </a:xfrm>
          <a:prstGeom prst="rect">
            <a:avLst/>
          </a:prstGeom>
          <a:solidFill>
            <a:srgbClr val="8BAA27"/>
          </a:solidFill>
          <a:ln w="9525">
            <a:noFill/>
            <a:miter lim="800000"/>
            <a:headEnd/>
            <a:tailEnd/>
          </a:ln>
          <a:effectLst/>
        </p:spPr>
        <p:txBody>
          <a:bodyPr wrap="none" anchor="ctr"/>
          <a:lstStyle/>
          <a:p>
            <a:pPr>
              <a:defRPr/>
            </a:pPr>
            <a:endParaRPr lang="es-CR"/>
          </a:p>
        </p:txBody>
      </p:sp>
      <p:sp>
        <p:nvSpPr>
          <p:cNvPr id="6" name="Rectangle 6"/>
          <p:cNvSpPr>
            <a:spLocks noChangeArrowheads="1"/>
          </p:cNvSpPr>
          <p:nvPr userDrawn="1"/>
        </p:nvSpPr>
        <p:spPr bwMode="auto">
          <a:xfrm>
            <a:off x="3192463" y="0"/>
            <a:ext cx="5951537" cy="231775"/>
          </a:xfrm>
          <a:prstGeom prst="rect">
            <a:avLst/>
          </a:prstGeom>
          <a:solidFill>
            <a:srgbClr val="9CA1A9"/>
          </a:solidFill>
          <a:ln w="9525">
            <a:noFill/>
            <a:miter lim="800000"/>
            <a:headEnd/>
            <a:tailEnd/>
          </a:ln>
          <a:effectLst/>
        </p:spPr>
        <p:txBody>
          <a:bodyPr wrap="none" anchor="ctr"/>
          <a:lstStyle/>
          <a:p>
            <a:pPr>
              <a:defRPr/>
            </a:pPr>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s-C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372C6773-DB83-49E9-AFCA-F4B33313E3C3}" type="datetimeFigureOut">
              <a:rPr lang="es-SV" smtClean="0"/>
              <a:pPr/>
              <a:t>23/08/2011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767AAB71-06CC-4401-BE0F-746D5E1FE992}" type="slidenum">
              <a:rPr lang="es-SV" smtClean="0"/>
              <a:pPr/>
              <a:t>‹Nº›</a:t>
            </a:fld>
            <a:endParaRPr lang="es-S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372C6773-DB83-49E9-AFCA-F4B33313E3C3}" type="datetimeFigureOut">
              <a:rPr lang="es-SV" smtClean="0"/>
              <a:pPr/>
              <a:t>23/08/2011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767AAB71-06CC-4401-BE0F-746D5E1FE992}" type="slidenum">
              <a:rPr lang="es-SV" smtClean="0"/>
              <a:pPr/>
              <a:t>‹Nº›</a:t>
            </a:fld>
            <a:endParaRPr lang="es-S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72C6773-DB83-49E9-AFCA-F4B33313E3C3}" type="datetimeFigureOut">
              <a:rPr lang="es-SV" smtClean="0"/>
              <a:pPr/>
              <a:t>23/08/2011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767AAB71-06CC-4401-BE0F-746D5E1FE992}" type="slidenum">
              <a:rPr lang="es-SV" smtClean="0"/>
              <a:pPr/>
              <a:t>‹Nº›</a:t>
            </a:fld>
            <a:endParaRPr lang="es-SV"/>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372C6773-DB83-49E9-AFCA-F4B33313E3C3}" type="datetimeFigureOut">
              <a:rPr lang="es-SV" smtClean="0"/>
              <a:pPr/>
              <a:t>23/08/2011</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767AAB71-06CC-4401-BE0F-746D5E1FE992}" type="slidenum">
              <a:rPr lang="es-SV" smtClean="0"/>
              <a:pPr/>
              <a:t>‹Nº›</a:t>
            </a:fld>
            <a:endParaRPr lang="es-SV"/>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372C6773-DB83-49E9-AFCA-F4B33313E3C3}" type="datetimeFigureOut">
              <a:rPr lang="es-SV" smtClean="0"/>
              <a:pPr/>
              <a:t>23/08/2011</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767AAB71-06CC-4401-BE0F-746D5E1FE992}" type="slidenum">
              <a:rPr lang="es-SV" smtClean="0"/>
              <a:pPr/>
              <a:t>‹Nº›</a:t>
            </a:fld>
            <a:endParaRPr lang="es-SV"/>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372C6773-DB83-49E9-AFCA-F4B33313E3C3}" type="datetimeFigureOut">
              <a:rPr lang="es-SV" smtClean="0"/>
              <a:pPr/>
              <a:t>23/08/2011</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767AAB71-06CC-4401-BE0F-746D5E1FE992}" type="slidenum">
              <a:rPr lang="es-SV" smtClean="0"/>
              <a:pPr/>
              <a:t>‹Nº›</a:t>
            </a:fld>
            <a:endParaRPr lang="es-SV"/>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72C6773-DB83-49E9-AFCA-F4B33313E3C3}" type="datetimeFigureOut">
              <a:rPr lang="es-SV" smtClean="0"/>
              <a:pPr/>
              <a:t>23/08/2011</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767AAB71-06CC-4401-BE0F-746D5E1FE992}"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2C6773-DB83-49E9-AFCA-F4B33313E3C3}" type="datetimeFigureOut">
              <a:rPr lang="es-SV" smtClean="0"/>
              <a:pPr/>
              <a:t>23/08/2011</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767AAB71-06CC-4401-BE0F-746D5E1FE992}" type="slidenum">
              <a:rPr lang="es-SV" smtClean="0"/>
              <a:pPr/>
              <a:t>‹Nº›</a:t>
            </a:fld>
            <a:endParaRPr lang="es-SV"/>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2C6773-DB83-49E9-AFCA-F4B33313E3C3}" type="datetimeFigureOut">
              <a:rPr lang="es-SV" smtClean="0"/>
              <a:pPr/>
              <a:t>23/08/2011</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767AAB71-06CC-4401-BE0F-746D5E1FE992}" type="slidenum">
              <a:rPr lang="es-SV" smtClean="0"/>
              <a:pPr/>
              <a:t>‹Nº›</a:t>
            </a:fld>
            <a:endParaRPr lang="es-SV"/>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372C6773-DB83-49E9-AFCA-F4B33313E3C3}" type="datetimeFigureOut">
              <a:rPr lang="es-SV" smtClean="0"/>
              <a:pPr/>
              <a:t>23/08/2011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767AAB71-06CC-4401-BE0F-746D5E1FE992}" type="slidenum">
              <a:rPr lang="es-SV" smtClean="0"/>
              <a:pPr/>
              <a:t>‹Nº›</a:t>
            </a:fld>
            <a:endParaRPr lang="es-SV"/>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372C6773-DB83-49E9-AFCA-F4B33313E3C3}" type="datetimeFigureOut">
              <a:rPr lang="es-SV" smtClean="0"/>
              <a:pPr/>
              <a:t>23/08/2011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767AAB71-06CC-4401-BE0F-746D5E1FE992}" type="slidenum">
              <a:rPr lang="es-SV" smtClean="0"/>
              <a:pPr/>
              <a:t>‹Nº›</a:t>
            </a:fld>
            <a:endParaRPr lang="es-SV"/>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B17EFE79-5B71-4328-A9DC-5EAF2568CF39}" type="datetimeFigureOut">
              <a:rPr lang="es-SV" smtClean="0"/>
              <a:pPr/>
              <a:t>23/08/2011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B75610C4-8D2C-4484-B1DB-55208A151B58}" type="slidenum">
              <a:rPr lang="es-SV" smtClean="0"/>
              <a:pPr/>
              <a:t>‹Nº›</a:t>
            </a:fld>
            <a:endParaRPr lang="es-SV"/>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17EFE79-5B71-4328-A9DC-5EAF2568CF39}" type="datetimeFigureOut">
              <a:rPr lang="es-SV" smtClean="0"/>
              <a:pPr/>
              <a:t>23/08/2011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B75610C4-8D2C-4484-B1DB-55208A151B58}" type="slidenum">
              <a:rPr lang="es-SV" smtClean="0"/>
              <a:pPr/>
              <a:t>‹Nº›</a:t>
            </a:fld>
            <a:endParaRPr lang="es-SV"/>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17EFE79-5B71-4328-A9DC-5EAF2568CF39}" type="datetimeFigureOut">
              <a:rPr lang="es-SV" smtClean="0"/>
              <a:pPr/>
              <a:t>23/08/2011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B75610C4-8D2C-4484-B1DB-55208A151B58}" type="slidenum">
              <a:rPr lang="es-SV" smtClean="0"/>
              <a:pPr/>
              <a:t>‹Nº›</a:t>
            </a:fld>
            <a:endParaRPr lang="es-SV"/>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B17EFE79-5B71-4328-A9DC-5EAF2568CF39}" type="datetimeFigureOut">
              <a:rPr lang="es-SV" smtClean="0"/>
              <a:pPr/>
              <a:t>23/08/2011</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B75610C4-8D2C-4484-B1DB-55208A151B58}" type="slidenum">
              <a:rPr lang="es-SV" smtClean="0"/>
              <a:pPr/>
              <a:t>‹Nº›</a:t>
            </a:fld>
            <a:endParaRPr lang="es-SV"/>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B17EFE79-5B71-4328-A9DC-5EAF2568CF39}" type="datetimeFigureOut">
              <a:rPr lang="es-SV" smtClean="0"/>
              <a:pPr/>
              <a:t>23/08/2011</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B75610C4-8D2C-4484-B1DB-55208A151B58}" type="slidenum">
              <a:rPr lang="es-SV" smtClean="0"/>
              <a:pPr/>
              <a:t>‹Nº›</a:t>
            </a:fld>
            <a:endParaRPr lang="es-SV"/>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B17EFE79-5B71-4328-A9DC-5EAF2568CF39}" type="datetimeFigureOut">
              <a:rPr lang="es-SV" smtClean="0"/>
              <a:pPr/>
              <a:t>23/08/2011</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B75610C4-8D2C-4484-B1DB-55208A151B58}"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s-C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17EFE79-5B71-4328-A9DC-5EAF2568CF39}" type="datetimeFigureOut">
              <a:rPr lang="es-SV" smtClean="0"/>
              <a:pPr/>
              <a:t>23/08/2011</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B75610C4-8D2C-4484-B1DB-55208A151B58}" type="slidenum">
              <a:rPr lang="es-SV" smtClean="0"/>
              <a:pPr/>
              <a:t>‹Nº›</a:t>
            </a:fld>
            <a:endParaRPr lang="es-SV"/>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7EFE79-5B71-4328-A9DC-5EAF2568CF39}" type="datetimeFigureOut">
              <a:rPr lang="es-SV" smtClean="0"/>
              <a:pPr/>
              <a:t>23/08/2011</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B75610C4-8D2C-4484-B1DB-55208A151B58}" type="slidenum">
              <a:rPr lang="es-SV" smtClean="0"/>
              <a:pPr/>
              <a:t>‹Nº›</a:t>
            </a:fld>
            <a:endParaRPr lang="es-SV"/>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7EFE79-5B71-4328-A9DC-5EAF2568CF39}" type="datetimeFigureOut">
              <a:rPr lang="es-SV" smtClean="0"/>
              <a:pPr/>
              <a:t>23/08/2011</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B75610C4-8D2C-4484-B1DB-55208A151B58}" type="slidenum">
              <a:rPr lang="es-SV" smtClean="0"/>
              <a:pPr/>
              <a:t>‹Nº›</a:t>
            </a:fld>
            <a:endParaRPr lang="es-SV"/>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17EFE79-5B71-4328-A9DC-5EAF2568CF39}" type="datetimeFigureOut">
              <a:rPr lang="es-SV" smtClean="0"/>
              <a:pPr/>
              <a:t>23/08/2011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B75610C4-8D2C-4484-B1DB-55208A151B58}" type="slidenum">
              <a:rPr lang="es-SV" smtClean="0"/>
              <a:pPr/>
              <a:t>‹Nº›</a:t>
            </a:fld>
            <a:endParaRPr lang="es-SV"/>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B17EFE79-5B71-4328-A9DC-5EAF2568CF39}" type="datetimeFigureOut">
              <a:rPr lang="es-SV" smtClean="0"/>
              <a:pPr/>
              <a:t>23/08/2011</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B75610C4-8D2C-4484-B1DB-55208A151B58}" type="slidenum">
              <a:rPr lang="es-SV" smtClean="0"/>
              <a:pPr/>
              <a:t>‹Nº›</a:t>
            </a:fld>
            <a:endParaRPr lang="es-SV"/>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B17EFE79-5B71-4328-A9DC-5EAF2568CF39}" type="datetimeFigureOut">
              <a:rPr lang="es-SV" smtClean="0"/>
              <a:pPr/>
              <a:t>23/08/2011</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B75610C4-8D2C-4484-B1DB-55208A151B58}" type="slidenum">
              <a:rPr lang="es-SV" smtClean="0"/>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s-C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s-C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s-C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05" name="Rectangle 61"/>
          <p:cNvSpPr>
            <a:spLocks noChangeArrowheads="1"/>
          </p:cNvSpPr>
          <p:nvPr userDrawn="1"/>
        </p:nvSpPr>
        <p:spPr bwMode="auto">
          <a:xfrm>
            <a:off x="0" y="6283325"/>
            <a:ext cx="9144000" cy="574675"/>
          </a:xfrm>
          <a:prstGeom prst="rect">
            <a:avLst/>
          </a:prstGeom>
          <a:solidFill>
            <a:srgbClr val="004C6F"/>
          </a:solidFill>
          <a:ln w="9525">
            <a:noFill/>
            <a:miter lim="800000"/>
            <a:headEnd/>
            <a:tailEnd/>
          </a:ln>
          <a:effectLst/>
        </p:spPr>
        <p:txBody>
          <a:bodyPr wrap="none" anchor="ctr"/>
          <a:lstStyle/>
          <a:p>
            <a:pPr algn="l">
              <a:defRPr/>
            </a:pPr>
            <a:endParaRPr lang="es-SV" sz="1600" b="1" i="1">
              <a:solidFill>
                <a:schemeClr val="bg1"/>
              </a:solidFill>
              <a:latin typeface="Book Antiqua" pitchFamily="18" charset="0"/>
            </a:endParaRPr>
          </a:p>
        </p:txBody>
      </p:sp>
      <p:sp>
        <p:nvSpPr>
          <p:cNvPr id="6201" name="Rectangle 57"/>
          <p:cNvSpPr>
            <a:spLocks noChangeArrowheads="1"/>
          </p:cNvSpPr>
          <p:nvPr userDrawn="1"/>
        </p:nvSpPr>
        <p:spPr bwMode="auto">
          <a:xfrm>
            <a:off x="0" y="0"/>
            <a:ext cx="9144000" cy="231775"/>
          </a:xfrm>
          <a:prstGeom prst="rect">
            <a:avLst/>
          </a:prstGeom>
          <a:solidFill>
            <a:srgbClr val="8BAA27"/>
          </a:solidFill>
          <a:ln w="9525">
            <a:noFill/>
            <a:miter lim="800000"/>
            <a:headEnd/>
            <a:tailEnd/>
          </a:ln>
          <a:effectLst/>
        </p:spPr>
        <p:txBody>
          <a:bodyPr wrap="none" anchor="ctr"/>
          <a:lstStyle/>
          <a:p>
            <a:pPr>
              <a:defRPr/>
            </a:pPr>
            <a:endParaRPr lang="es-CR"/>
          </a:p>
        </p:txBody>
      </p:sp>
      <p:sp>
        <p:nvSpPr>
          <p:cNvPr id="6202" name="Rectangle 58"/>
          <p:cNvSpPr>
            <a:spLocks noChangeArrowheads="1"/>
          </p:cNvSpPr>
          <p:nvPr userDrawn="1"/>
        </p:nvSpPr>
        <p:spPr bwMode="auto">
          <a:xfrm>
            <a:off x="8801100" y="231775"/>
            <a:ext cx="342900" cy="776288"/>
          </a:xfrm>
          <a:prstGeom prst="rect">
            <a:avLst/>
          </a:prstGeom>
          <a:solidFill>
            <a:srgbClr val="BF5A00"/>
          </a:solidFill>
          <a:ln w="9525">
            <a:noFill/>
            <a:miter lim="800000"/>
            <a:headEnd/>
            <a:tailEnd/>
          </a:ln>
          <a:effectLst/>
        </p:spPr>
        <p:txBody>
          <a:bodyPr wrap="none" anchor="ctr"/>
          <a:lstStyle/>
          <a:p>
            <a:pPr>
              <a:defRPr/>
            </a:pPr>
            <a:endParaRPr lang="es-CR"/>
          </a:p>
        </p:txBody>
      </p:sp>
      <p:sp>
        <p:nvSpPr>
          <p:cNvPr id="6203" name="Rectangle 59"/>
          <p:cNvSpPr>
            <a:spLocks noChangeArrowheads="1"/>
          </p:cNvSpPr>
          <p:nvPr userDrawn="1"/>
        </p:nvSpPr>
        <p:spPr bwMode="auto">
          <a:xfrm>
            <a:off x="0" y="5508625"/>
            <a:ext cx="342900" cy="776288"/>
          </a:xfrm>
          <a:prstGeom prst="rect">
            <a:avLst/>
          </a:prstGeom>
          <a:solidFill>
            <a:srgbClr val="BF5A00"/>
          </a:solidFill>
          <a:ln w="9525">
            <a:noFill/>
            <a:miter lim="800000"/>
            <a:headEnd/>
            <a:tailEnd/>
          </a:ln>
          <a:effectLst/>
        </p:spPr>
        <p:txBody>
          <a:bodyPr wrap="none" anchor="ctr"/>
          <a:lstStyle/>
          <a:p>
            <a:pPr>
              <a:defRPr/>
            </a:pPr>
            <a:endParaRPr lang="es-CR"/>
          </a:p>
        </p:txBody>
      </p:sp>
      <p:pic>
        <p:nvPicPr>
          <p:cNvPr id="1026" name="Object 7"/>
          <p:cNvPicPr>
            <a:picLocks noChangeAspect="1" noChangeArrowheads="1"/>
          </p:cNvPicPr>
          <p:nvPr userDrawn="1"/>
        </p:nvPicPr>
        <p:blipFill>
          <a:blip r:embed="rId14" cstate="print"/>
          <a:srcRect/>
          <a:stretch>
            <a:fillRect/>
          </a:stretch>
        </p:blipFill>
        <p:spPr bwMode="auto">
          <a:xfrm>
            <a:off x="7735888" y="6384925"/>
            <a:ext cx="1316037" cy="392113"/>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C6773-DB83-49E9-AFCA-F4B33313E3C3}" type="datetimeFigureOut">
              <a:rPr lang="es-SV" smtClean="0"/>
              <a:pPr/>
              <a:t>23/08/2011</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AAB71-06CC-4401-BE0F-746D5E1FE992}"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EFE79-5B71-4328-A9DC-5EAF2568CF39}" type="datetimeFigureOut">
              <a:rPr lang="es-SV" smtClean="0"/>
              <a:pPr/>
              <a:t>23/08/2011</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610C4-8D2C-4484-B1DB-55208A151B58}"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w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arget="../media/image34.jpeg" Type="http://schemas.openxmlformats.org/officeDocument/2006/relationships/image"/><Relationship Id="rId1" Target="../slideLayouts/slideLayout7.xml" Type="http://schemas.openxmlformats.org/officeDocument/2006/relationships/slideLayout"/></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http://archive.laprensa.com.sv/20080502/mundo/1455903.jpg"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prstGeom prst="rect">
            <a:avLst/>
          </a:prstGeom>
          <a:solidFill>
            <a:srgbClr val="FFFFFF"/>
          </a:solidFill>
          <a:ln>
            <a:miter lim="800000"/>
            <a:headEnd/>
            <a:tailEnd/>
          </a:ln>
        </p:spPr>
        <p:txBody>
          <a:bodyPr/>
          <a:lstStyle/>
          <a:p>
            <a:pPr eaLnBrk="1" hangingPunct="1">
              <a:spcBef>
                <a:spcPct val="50000"/>
              </a:spcBef>
              <a:defRPr/>
            </a:pPr>
            <a:r>
              <a:rPr lang="es-ES" sz="3600" b="1" dirty="0" smtClean="0">
                <a:solidFill>
                  <a:srgbClr val="BF5A00"/>
                </a:solidFill>
                <a:effectLst>
                  <a:outerShdw blurRad="38100" dist="38100" dir="2700000" algn="tl">
                    <a:srgbClr val="C0C0C0"/>
                  </a:outerShdw>
                </a:effectLst>
                <a:latin typeface="Book Antiqua" pitchFamily="18" charset="0"/>
              </a:rPr>
              <a:t>Dinámicas territoriales </a:t>
            </a:r>
            <a:br>
              <a:rPr lang="es-ES" sz="3600" b="1" dirty="0" smtClean="0">
                <a:solidFill>
                  <a:srgbClr val="BF5A00"/>
                </a:solidFill>
                <a:effectLst>
                  <a:outerShdw blurRad="38100" dist="38100" dir="2700000" algn="tl">
                    <a:srgbClr val="C0C0C0"/>
                  </a:outerShdw>
                </a:effectLst>
                <a:latin typeface="Book Antiqua" pitchFamily="18" charset="0"/>
              </a:rPr>
            </a:br>
            <a:r>
              <a:rPr lang="es-ES" sz="3600" b="1" dirty="0" smtClean="0">
                <a:solidFill>
                  <a:srgbClr val="BF5A00"/>
                </a:solidFill>
                <a:effectLst>
                  <a:outerShdw blurRad="38100" dist="38100" dir="2700000" algn="tl">
                    <a:srgbClr val="C0C0C0"/>
                  </a:outerShdw>
                </a:effectLst>
                <a:latin typeface="Book Antiqua" pitchFamily="18" charset="0"/>
              </a:rPr>
              <a:t>en Centroamérica</a:t>
            </a:r>
            <a:br>
              <a:rPr lang="es-ES" sz="3600" b="1" dirty="0" smtClean="0">
                <a:solidFill>
                  <a:srgbClr val="BF5A00"/>
                </a:solidFill>
                <a:effectLst>
                  <a:outerShdw blurRad="38100" dist="38100" dir="2700000" algn="tl">
                    <a:srgbClr val="C0C0C0"/>
                  </a:outerShdw>
                </a:effectLst>
                <a:latin typeface="Book Antiqua" pitchFamily="18" charset="0"/>
              </a:rPr>
            </a:br>
            <a:r>
              <a:rPr lang="es-ES" sz="3600" b="1" dirty="0" smtClean="0">
                <a:solidFill>
                  <a:srgbClr val="BF5A00"/>
                </a:solidFill>
                <a:effectLst>
                  <a:outerShdw blurRad="38100" dist="38100" dir="2700000" algn="tl">
                    <a:srgbClr val="C0C0C0"/>
                  </a:outerShdw>
                </a:effectLst>
                <a:latin typeface="Book Antiqua" pitchFamily="18" charset="0"/>
              </a:rPr>
              <a:t/>
            </a:r>
            <a:br>
              <a:rPr lang="es-ES" sz="3600" b="1" dirty="0" smtClean="0">
                <a:solidFill>
                  <a:srgbClr val="BF5A00"/>
                </a:solidFill>
                <a:effectLst>
                  <a:outerShdw blurRad="38100" dist="38100" dir="2700000" algn="tl">
                    <a:srgbClr val="C0C0C0"/>
                  </a:outerShdw>
                </a:effectLst>
                <a:latin typeface="Book Antiqua" pitchFamily="18" charset="0"/>
              </a:rPr>
            </a:br>
            <a:r>
              <a:rPr lang="es-ES" sz="3600" b="1" dirty="0" smtClean="0">
                <a:solidFill>
                  <a:srgbClr val="BF5A00"/>
                </a:solidFill>
                <a:effectLst>
                  <a:outerShdw blurRad="38100" dist="38100" dir="2700000" algn="tl">
                    <a:srgbClr val="C0C0C0"/>
                  </a:outerShdw>
                </a:effectLst>
                <a:latin typeface="Book Antiqua" pitchFamily="18" charset="0"/>
              </a:rPr>
              <a:t>DINAMICAS TERRITORIALES </a:t>
            </a:r>
            <a:br>
              <a:rPr lang="es-ES" sz="3600" b="1" dirty="0" smtClean="0">
                <a:solidFill>
                  <a:srgbClr val="BF5A00"/>
                </a:solidFill>
                <a:effectLst>
                  <a:outerShdw blurRad="38100" dist="38100" dir="2700000" algn="tl">
                    <a:srgbClr val="C0C0C0"/>
                  </a:outerShdw>
                </a:effectLst>
                <a:latin typeface="Book Antiqua" pitchFamily="18" charset="0"/>
              </a:rPr>
            </a:br>
            <a:r>
              <a:rPr lang="es-ES" sz="3600" b="1" dirty="0" smtClean="0">
                <a:solidFill>
                  <a:srgbClr val="BF5A00"/>
                </a:solidFill>
                <a:effectLst>
                  <a:outerShdw blurRad="38100" dist="38100" dir="2700000" algn="tl">
                    <a:srgbClr val="C0C0C0"/>
                  </a:outerShdw>
                </a:effectLst>
                <a:latin typeface="Book Antiqua" pitchFamily="18" charset="0"/>
              </a:rPr>
              <a:t>CENTROAMERICA</a:t>
            </a:r>
            <a:r>
              <a:rPr lang="es-SV" sz="1800" b="1" i="1" dirty="0" smtClean="0">
                <a:solidFill>
                  <a:srgbClr val="BF5A00"/>
                </a:solidFill>
              </a:rPr>
              <a:t> </a:t>
            </a:r>
            <a:br>
              <a:rPr lang="es-SV" sz="1800" b="1" i="1" dirty="0" smtClean="0">
                <a:solidFill>
                  <a:srgbClr val="BF5A00"/>
                </a:solidFill>
              </a:rPr>
            </a:br>
            <a:r>
              <a:rPr lang="es-SV" sz="1800" b="1" i="1" dirty="0" smtClean="0">
                <a:solidFill>
                  <a:srgbClr val="BF5A00"/>
                </a:solidFill>
              </a:rPr>
              <a:t/>
            </a:r>
            <a:br>
              <a:rPr lang="es-SV" sz="1800" b="1" i="1" dirty="0" smtClean="0">
                <a:solidFill>
                  <a:srgbClr val="BF5A00"/>
                </a:solidFill>
              </a:rPr>
            </a:br>
            <a:r>
              <a:rPr lang="es-SV" sz="1800" b="1" i="1" dirty="0" smtClean="0">
                <a:solidFill>
                  <a:srgbClr val="BF5A00"/>
                </a:solidFill>
              </a:rPr>
              <a:t/>
            </a:r>
            <a:br>
              <a:rPr lang="es-SV" sz="1800" b="1" i="1" dirty="0" smtClean="0">
                <a:solidFill>
                  <a:srgbClr val="BF5A00"/>
                </a:solidFill>
              </a:rPr>
            </a:br>
            <a:r>
              <a:rPr lang="es-SV" sz="1800" b="1" i="1" dirty="0" smtClean="0">
                <a:solidFill>
                  <a:srgbClr val="BF5A00"/>
                </a:solidFill>
              </a:rPr>
              <a:t/>
            </a:r>
            <a:br>
              <a:rPr lang="es-SV" sz="1800" b="1" i="1" dirty="0" smtClean="0">
                <a:solidFill>
                  <a:srgbClr val="BF5A00"/>
                </a:solidFill>
              </a:rPr>
            </a:br>
            <a:r>
              <a:rPr lang="es-ES" sz="2000" b="1" dirty="0" smtClean="0">
                <a:solidFill>
                  <a:srgbClr val="BF5A00"/>
                </a:solidFill>
              </a:rPr>
              <a:t>Petén, Guatemala</a:t>
            </a:r>
            <a:br>
              <a:rPr lang="es-ES" sz="2000" b="1" dirty="0" smtClean="0">
                <a:solidFill>
                  <a:srgbClr val="BF5A00"/>
                </a:solidFill>
              </a:rPr>
            </a:br>
            <a:r>
              <a:rPr lang="es-ES" sz="2000" b="1" dirty="0" smtClean="0">
                <a:solidFill>
                  <a:srgbClr val="BF5A00"/>
                </a:solidFill>
                <a:latin typeface="+mj-lt"/>
                <a:ea typeface="+mj-ea"/>
                <a:cs typeface="+mj-cs"/>
              </a:rPr>
              <a:t> 2011</a:t>
            </a:r>
            <a:r>
              <a:rPr lang="es-SV" sz="2000" b="1" i="1" dirty="0" smtClean="0">
                <a:solidFill>
                  <a:srgbClr val="BF5A00"/>
                </a:solidFill>
              </a:rPr>
              <a:t/>
            </a:r>
            <a:br>
              <a:rPr lang="es-SV" sz="2000" b="1" i="1" dirty="0" smtClean="0">
                <a:solidFill>
                  <a:srgbClr val="BF5A00"/>
                </a:solidFill>
              </a:rPr>
            </a:br>
            <a:r>
              <a:rPr lang="es-ES" sz="2000" b="1" dirty="0" smtClean="0">
                <a:solidFill>
                  <a:srgbClr val="BF5A00"/>
                </a:solidFill>
                <a:effectLst>
                  <a:outerShdw blurRad="38100" dist="38100" dir="2700000" algn="tl">
                    <a:srgbClr val="C0C0C0"/>
                  </a:outerShdw>
                </a:effectLst>
                <a:latin typeface="Book Antiqua" pitchFamily="18" charset="0"/>
              </a:rPr>
              <a:t/>
            </a:r>
            <a:br>
              <a:rPr lang="es-ES" sz="2000" b="1" dirty="0" smtClean="0">
                <a:solidFill>
                  <a:srgbClr val="BF5A00"/>
                </a:solidFill>
                <a:effectLst>
                  <a:outerShdw blurRad="38100" dist="38100" dir="2700000" algn="tl">
                    <a:srgbClr val="C0C0C0"/>
                  </a:outerShdw>
                </a:effectLst>
                <a:latin typeface="Book Antiqua" pitchFamily="18" charset="0"/>
              </a:rPr>
            </a:br>
            <a:endParaRPr lang="es-ES" sz="2000" b="1" dirty="0" smtClean="0">
              <a:solidFill>
                <a:srgbClr val="BF5A00"/>
              </a:solidFill>
              <a:effectLst>
                <a:outerShdw blurRad="38100" dist="38100" dir="2700000" algn="tl">
                  <a:srgbClr val="C0C0C0"/>
                </a:outerShdw>
              </a:effectLst>
              <a:latin typeface="Book Antiqua" pitchFamily="18" charset="0"/>
            </a:endParaRPr>
          </a:p>
        </p:txBody>
      </p:sp>
      <p:pic>
        <p:nvPicPr>
          <p:cNvPr id="2" name="Object 16"/>
          <p:cNvPicPr>
            <a:picLocks noChangeAspect="1" noChangeArrowheads="1"/>
          </p:cNvPicPr>
          <p:nvPr/>
        </p:nvPicPr>
        <p:blipFill>
          <a:blip r:embed="rId3" cstate="print"/>
          <a:srcRect/>
          <a:stretch>
            <a:fillRect/>
          </a:stretch>
        </p:blipFill>
        <p:spPr bwMode="auto">
          <a:xfrm>
            <a:off x="3787775" y="5554663"/>
            <a:ext cx="1536700" cy="457200"/>
          </a:xfrm>
          <a:prstGeom prst="rect">
            <a:avLst/>
          </a:prstGeom>
          <a:noFill/>
          <a:ln w="9525">
            <a:noFill/>
            <a:miter lim="800000"/>
            <a:headEnd/>
            <a:tailEnd/>
          </a:ln>
          <a:effectLst/>
        </p:spPr>
      </p:pic>
      <p:sp>
        <p:nvSpPr>
          <p:cNvPr id="2053" name="Text Box 17"/>
          <p:cNvSpPr txBox="1">
            <a:spLocks noChangeArrowheads="1"/>
          </p:cNvSpPr>
          <p:nvPr/>
        </p:nvSpPr>
        <p:spPr bwMode="auto">
          <a:xfrm>
            <a:off x="157163" y="5999163"/>
            <a:ext cx="8834437" cy="274637"/>
          </a:xfrm>
          <a:prstGeom prst="rect">
            <a:avLst/>
          </a:prstGeom>
          <a:noFill/>
          <a:ln w="9525">
            <a:noFill/>
            <a:miter lim="800000"/>
            <a:headEnd/>
            <a:tailEnd/>
          </a:ln>
        </p:spPr>
        <p:txBody>
          <a:bodyPr>
            <a:spAutoFit/>
          </a:bodyPr>
          <a:lstStyle/>
          <a:p>
            <a:pPr>
              <a:spcBef>
                <a:spcPct val="50000"/>
              </a:spcBef>
            </a:pPr>
            <a:r>
              <a:rPr lang="es-SV" sz="1200" b="1">
                <a:solidFill>
                  <a:srgbClr val="004C6F"/>
                </a:solidFill>
                <a:latin typeface="Univers" pitchFamily="34" charset="0"/>
              </a:rPr>
              <a:t>P</a:t>
            </a:r>
            <a:r>
              <a:rPr lang="es-SV" sz="1000" b="1">
                <a:solidFill>
                  <a:srgbClr val="004C6F"/>
                </a:solidFill>
                <a:latin typeface="Univers" pitchFamily="34" charset="0"/>
              </a:rPr>
              <a:t>ROGRAMA </a:t>
            </a:r>
            <a:r>
              <a:rPr lang="es-SV" sz="1200" b="1">
                <a:solidFill>
                  <a:srgbClr val="004C6F"/>
                </a:solidFill>
                <a:latin typeface="Univers" pitchFamily="34" charset="0"/>
              </a:rPr>
              <a:t>S</a:t>
            </a:r>
            <a:r>
              <a:rPr lang="es-SV" sz="1000" b="1">
                <a:solidFill>
                  <a:srgbClr val="004C6F"/>
                </a:solidFill>
                <a:latin typeface="Univers" pitchFamily="34" charset="0"/>
              </a:rPr>
              <a:t>ALVADOREÑO DE </a:t>
            </a:r>
            <a:r>
              <a:rPr lang="es-SV" sz="1200" b="1">
                <a:solidFill>
                  <a:srgbClr val="004C6F"/>
                </a:solidFill>
                <a:latin typeface="Univers" pitchFamily="34" charset="0"/>
              </a:rPr>
              <a:t>I</a:t>
            </a:r>
            <a:r>
              <a:rPr lang="es-SV" sz="1000" b="1">
                <a:solidFill>
                  <a:srgbClr val="004C6F"/>
                </a:solidFill>
                <a:latin typeface="Univers" pitchFamily="34" charset="0"/>
              </a:rPr>
              <a:t>NVESTIGACIÓN</a:t>
            </a:r>
            <a:r>
              <a:rPr lang="es-MX" sz="1000" b="1">
                <a:solidFill>
                  <a:srgbClr val="004C6F"/>
                </a:solidFill>
                <a:latin typeface="Univers" pitchFamily="34" charset="0"/>
              </a:rPr>
              <a:t> </a:t>
            </a:r>
            <a:r>
              <a:rPr lang="es-SV" sz="1000" b="1">
                <a:solidFill>
                  <a:srgbClr val="004C6F"/>
                </a:solidFill>
                <a:latin typeface="Univers" pitchFamily="34" charset="0"/>
              </a:rPr>
              <a:t>SOBRE </a:t>
            </a:r>
            <a:r>
              <a:rPr lang="es-SV" sz="1200" b="1">
                <a:solidFill>
                  <a:srgbClr val="004C6F"/>
                </a:solidFill>
                <a:latin typeface="Univers" pitchFamily="34" charset="0"/>
              </a:rPr>
              <a:t>D</a:t>
            </a:r>
            <a:r>
              <a:rPr lang="es-SV" sz="1000" b="1">
                <a:solidFill>
                  <a:srgbClr val="004C6F"/>
                </a:solidFill>
                <a:latin typeface="Univers" pitchFamily="34" charset="0"/>
              </a:rPr>
              <a:t>ESARROLLO Y </a:t>
            </a:r>
            <a:r>
              <a:rPr lang="es-SV" sz="1200" b="1">
                <a:solidFill>
                  <a:srgbClr val="004C6F"/>
                </a:solidFill>
                <a:latin typeface="Univers" pitchFamily="34" charset="0"/>
              </a:rPr>
              <a:t>M</a:t>
            </a:r>
            <a:r>
              <a:rPr lang="es-SV" sz="1000" b="1">
                <a:solidFill>
                  <a:srgbClr val="004C6F"/>
                </a:solidFill>
                <a:latin typeface="Univers" pitchFamily="34" charset="0"/>
              </a:rPr>
              <a:t>EDIO </a:t>
            </a:r>
            <a:r>
              <a:rPr lang="es-SV" sz="1200" b="1">
                <a:solidFill>
                  <a:srgbClr val="004C6F"/>
                </a:solidFill>
                <a:latin typeface="Univers" pitchFamily="34" charset="0"/>
              </a:rPr>
              <a:t>A</a:t>
            </a:r>
            <a:r>
              <a:rPr lang="es-SV" sz="1000" b="1">
                <a:solidFill>
                  <a:srgbClr val="004C6F"/>
                </a:solidFill>
                <a:latin typeface="Univers" pitchFamily="34" charset="0"/>
              </a:rPr>
              <a:t>MBIENTE</a:t>
            </a:r>
            <a:endParaRPr lang="en-US" sz="1000" b="1">
              <a:solidFill>
                <a:srgbClr val="004C6F"/>
              </a:solidFill>
              <a:latin typeface="Univers" pitchFamily="34" charset="0"/>
            </a:endParaRPr>
          </a:p>
        </p:txBody>
      </p:sp>
      <p:grpSp>
        <p:nvGrpSpPr>
          <p:cNvPr id="2054" name="Group 6"/>
          <p:cNvGrpSpPr>
            <a:grpSpLocks/>
          </p:cNvGrpSpPr>
          <p:nvPr/>
        </p:nvGrpSpPr>
        <p:grpSpPr bwMode="auto">
          <a:xfrm>
            <a:off x="0" y="11113"/>
            <a:ext cx="9144000" cy="1401762"/>
            <a:chOff x="0" y="937"/>
            <a:chExt cx="5760" cy="883"/>
          </a:xfrm>
        </p:grpSpPr>
        <p:pic>
          <p:nvPicPr>
            <p:cNvPr id="2055" name="Picture 7" descr="chalatenango220501-1"/>
            <p:cNvPicPr>
              <a:picLocks noChangeAspect="1" noChangeArrowheads="1"/>
            </p:cNvPicPr>
            <p:nvPr/>
          </p:nvPicPr>
          <p:blipFill>
            <a:blip r:embed="rId4" cstate="print"/>
            <a:srcRect/>
            <a:stretch>
              <a:fillRect/>
            </a:stretch>
          </p:blipFill>
          <p:spPr bwMode="auto">
            <a:xfrm>
              <a:off x="2262" y="970"/>
              <a:ext cx="1072" cy="828"/>
            </a:xfrm>
            <a:prstGeom prst="rect">
              <a:avLst/>
            </a:prstGeom>
            <a:noFill/>
            <a:ln w="9525">
              <a:noFill/>
              <a:miter lim="800000"/>
              <a:headEnd/>
              <a:tailEnd/>
            </a:ln>
          </p:spPr>
        </p:pic>
        <p:pic>
          <p:nvPicPr>
            <p:cNvPr id="2051" name="Object 8"/>
            <p:cNvPicPr>
              <a:picLocks noChangeAspect="1" noChangeArrowheads="1"/>
            </p:cNvPicPr>
            <p:nvPr/>
          </p:nvPicPr>
          <p:blipFill>
            <a:blip r:embed="rId5" cstate="print"/>
            <a:srcRect/>
            <a:stretch>
              <a:fillRect/>
            </a:stretch>
          </p:blipFill>
          <p:spPr bwMode="auto">
            <a:xfrm>
              <a:off x="0" y="969"/>
              <a:ext cx="1097" cy="823"/>
            </a:xfrm>
            <a:prstGeom prst="rect">
              <a:avLst/>
            </a:prstGeom>
            <a:noFill/>
            <a:ln w="9525">
              <a:noFill/>
              <a:miter lim="800000"/>
              <a:headEnd/>
              <a:tailEnd/>
            </a:ln>
            <a:effectLst/>
          </p:spPr>
        </p:pic>
        <p:pic>
          <p:nvPicPr>
            <p:cNvPr id="2056" name="Picture 11" descr="44 laureles 12"/>
            <p:cNvPicPr>
              <a:picLocks noChangeAspect="1" noChangeArrowheads="1"/>
            </p:cNvPicPr>
            <p:nvPr/>
          </p:nvPicPr>
          <p:blipFill>
            <a:blip r:embed="rId6" cstate="print"/>
            <a:srcRect/>
            <a:stretch>
              <a:fillRect/>
            </a:stretch>
          </p:blipFill>
          <p:spPr bwMode="auto">
            <a:xfrm>
              <a:off x="4422" y="957"/>
              <a:ext cx="1338" cy="835"/>
            </a:xfrm>
            <a:prstGeom prst="rect">
              <a:avLst/>
            </a:prstGeom>
            <a:noFill/>
            <a:ln w="9525">
              <a:noFill/>
              <a:miter lim="800000"/>
              <a:headEnd/>
              <a:tailEnd/>
            </a:ln>
          </p:spPr>
        </p:pic>
        <p:pic>
          <p:nvPicPr>
            <p:cNvPr id="2057" name="Picture 12"/>
            <p:cNvPicPr>
              <a:picLocks noChangeAspect="1" noChangeArrowheads="1"/>
            </p:cNvPicPr>
            <p:nvPr/>
          </p:nvPicPr>
          <p:blipFill>
            <a:blip r:embed="rId7" cstate="print">
              <a:lum bright="-8000"/>
            </a:blip>
            <a:srcRect/>
            <a:stretch>
              <a:fillRect/>
            </a:stretch>
          </p:blipFill>
          <p:spPr bwMode="auto">
            <a:xfrm>
              <a:off x="3243" y="969"/>
              <a:ext cx="1238" cy="825"/>
            </a:xfrm>
            <a:prstGeom prst="rect">
              <a:avLst/>
            </a:prstGeom>
            <a:noFill/>
            <a:ln w="9525">
              <a:noFill/>
              <a:miter lim="800000"/>
              <a:headEnd/>
              <a:tailEnd/>
            </a:ln>
          </p:spPr>
        </p:pic>
        <p:pic>
          <p:nvPicPr>
            <p:cNvPr id="2058" name="Picture 10" descr="Asamblea"/>
            <p:cNvPicPr>
              <a:picLocks noChangeAspect="1" noChangeArrowheads="1"/>
            </p:cNvPicPr>
            <p:nvPr/>
          </p:nvPicPr>
          <p:blipFill>
            <a:blip r:embed="rId8" cstate="print"/>
            <a:srcRect/>
            <a:stretch>
              <a:fillRect/>
            </a:stretch>
          </p:blipFill>
          <p:spPr bwMode="auto">
            <a:xfrm>
              <a:off x="1066" y="963"/>
              <a:ext cx="1259" cy="834"/>
            </a:xfrm>
            <a:prstGeom prst="rect">
              <a:avLst/>
            </a:prstGeom>
            <a:noFill/>
            <a:ln w="9525">
              <a:noFill/>
              <a:miter lim="800000"/>
              <a:headEnd/>
              <a:tailEnd/>
            </a:ln>
          </p:spPr>
        </p:pic>
        <p:sp>
          <p:nvSpPr>
            <p:cNvPr id="2059" name="Rectangle 13"/>
            <p:cNvSpPr>
              <a:spLocks noChangeArrowheads="1"/>
            </p:cNvSpPr>
            <p:nvPr/>
          </p:nvSpPr>
          <p:spPr bwMode="auto">
            <a:xfrm>
              <a:off x="0" y="937"/>
              <a:ext cx="5760" cy="46"/>
            </a:xfrm>
            <a:prstGeom prst="rect">
              <a:avLst/>
            </a:prstGeom>
            <a:solidFill>
              <a:schemeClr val="bg1"/>
            </a:solidFill>
            <a:ln w="9525">
              <a:noFill/>
              <a:miter lim="800000"/>
              <a:headEnd/>
              <a:tailEnd/>
            </a:ln>
          </p:spPr>
          <p:txBody>
            <a:bodyPr wrap="none" anchor="ctr"/>
            <a:lstStyle/>
            <a:p>
              <a:pPr algn="l"/>
              <a:endParaRPr lang="es-SV" sz="2400">
                <a:latin typeface="Times New Roman" pitchFamily="18" charset="0"/>
              </a:endParaRPr>
            </a:p>
          </p:txBody>
        </p:sp>
        <p:sp>
          <p:nvSpPr>
            <p:cNvPr id="2060" name="Rectangle 14"/>
            <p:cNvSpPr>
              <a:spLocks noChangeArrowheads="1"/>
            </p:cNvSpPr>
            <p:nvPr/>
          </p:nvSpPr>
          <p:spPr bwMode="auto">
            <a:xfrm>
              <a:off x="0" y="1774"/>
              <a:ext cx="5760" cy="46"/>
            </a:xfrm>
            <a:prstGeom prst="rect">
              <a:avLst/>
            </a:prstGeom>
            <a:solidFill>
              <a:schemeClr val="bg1"/>
            </a:solidFill>
            <a:ln w="9525">
              <a:noFill/>
              <a:miter lim="800000"/>
              <a:headEnd/>
              <a:tailEnd/>
            </a:ln>
          </p:spPr>
          <p:txBody>
            <a:bodyPr wrap="none" anchor="ctr"/>
            <a:lstStyle/>
            <a:p>
              <a:pPr algn="l"/>
              <a:endParaRPr lang="es-SV" sz="2400">
                <a:latin typeface="Times New Roman"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bwMode="auto">
          <a:xfrm>
            <a:off x="576263" y="5622925"/>
            <a:ext cx="8331200" cy="588963"/>
          </a:xfrm>
          <a:prstGeom prst="rect">
            <a:avLst/>
          </a:prstGeom>
          <a:noFill/>
          <a:ln>
            <a:miter lim="800000"/>
            <a:headEnd/>
            <a:tailEnd/>
          </a:ln>
        </p:spPr>
        <p:txBody>
          <a:bodyPr/>
          <a:lstStyle/>
          <a:p>
            <a:pPr marL="0" indent="0" eaLnBrk="1" hangingPunct="1">
              <a:buFontTx/>
              <a:buNone/>
            </a:pPr>
            <a:r>
              <a:rPr lang="es-CR" sz="1800" b="1" dirty="0" smtClean="0">
                <a:solidFill>
                  <a:srgbClr val="004C6F"/>
                </a:solidFill>
                <a:latin typeface="Arial" charset="0"/>
                <a:cs typeface="Arial" charset="0"/>
              </a:rPr>
              <a:t>Petróleo, minería, infraestructura, mega-turismo, migración, narcotráfico y concentración de tierras (...)</a:t>
            </a:r>
          </a:p>
        </p:txBody>
      </p:sp>
      <p:pic>
        <p:nvPicPr>
          <p:cNvPr id="12291" name="Picture 2"/>
          <p:cNvPicPr>
            <a:picLocks noChangeAspect="1" noChangeArrowheads="1"/>
          </p:cNvPicPr>
          <p:nvPr/>
        </p:nvPicPr>
        <p:blipFill>
          <a:blip r:embed="rId3" cstate="print"/>
          <a:srcRect/>
          <a:stretch>
            <a:fillRect/>
          </a:stretch>
        </p:blipFill>
        <p:spPr bwMode="auto">
          <a:xfrm>
            <a:off x="215900" y="1331913"/>
            <a:ext cx="4068763" cy="3794125"/>
          </a:xfrm>
          <a:prstGeom prst="rect">
            <a:avLst/>
          </a:prstGeom>
          <a:noFill/>
          <a:ln w="12700" algn="ctr">
            <a:noFill/>
            <a:miter lim="800000"/>
            <a:headEnd/>
            <a:tailEnd/>
          </a:ln>
        </p:spPr>
      </p:pic>
      <p:sp>
        <p:nvSpPr>
          <p:cNvPr id="12292" name="TextBox 5"/>
          <p:cNvSpPr txBox="1">
            <a:spLocks noChangeArrowheads="1"/>
          </p:cNvSpPr>
          <p:nvPr/>
        </p:nvSpPr>
        <p:spPr bwMode="auto">
          <a:xfrm>
            <a:off x="4754563" y="1316038"/>
            <a:ext cx="4319587" cy="304800"/>
          </a:xfrm>
          <a:prstGeom prst="rect">
            <a:avLst/>
          </a:prstGeom>
          <a:noFill/>
          <a:ln w="9525">
            <a:noFill/>
            <a:miter lim="800000"/>
            <a:headEnd/>
            <a:tailEnd/>
          </a:ln>
        </p:spPr>
        <p:txBody>
          <a:bodyPr>
            <a:spAutoFit/>
          </a:bodyPr>
          <a:lstStyle/>
          <a:p>
            <a:r>
              <a:rPr lang="es-CR" sz="1400" b="1">
                <a:solidFill>
                  <a:srgbClr val="004C6F"/>
                </a:solidFill>
              </a:rPr>
              <a:t>Mapa de Concesiones Petroleras en Petén</a:t>
            </a:r>
            <a:endParaRPr lang="es-CR" sz="1000" b="1">
              <a:solidFill>
                <a:srgbClr val="004C6F"/>
              </a:solidFill>
            </a:endParaRPr>
          </a:p>
        </p:txBody>
      </p:sp>
      <p:sp>
        <p:nvSpPr>
          <p:cNvPr id="12293" name="TextBox 6"/>
          <p:cNvSpPr txBox="1">
            <a:spLocks noChangeArrowheads="1"/>
          </p:cNvSpPr>
          <p:nvPr/>
        </p:nvSpPr>
        <p:spPr bwMode="auto">
          <a:xfrm>
            <a:off x="0" y="2514600"/>
            <a:ext cx="2555875" cy="517525"/>
          </a:xfrm>
          <a:prstGeom prst="rect">
            <a:avLst/>
          </a:prstGeom>
          <a:noFill/>
          <a:ln w="9525">
            <a:noFill/>
            <a:miter lim="800000"/>
            <a:headEnd/>
            <a:tailEnd/>
          </a:ln>
        </p:spPr>
        <p:txBody>
          <a:bodyPr>
            <a:spAutoFit/>
          </a:bodyPr>
          <a:lstStyle/>
          <a:p>
            <a:pPr algn="l"/>
            <a:r>
              <a:rPr lang="es-CR" sz="1400" b="1">
                <a:solidFill>
                  <a:srgbClr val="004C6F"/>
                </a:solidFill>
              </a:rPr>
              <a:t>Franja Transversal </a:t>
            </a:r>
            <a:br>
              <a:rPr lang="es-CR" sz="1400" b="1">
                <a:solidFill>
                  <a:srgbClr val="004C6F"/>
                </a:solidFill>
              </a:rPr>
            </a:br>
            <a:r>
              <a:rPr lang="es-CR" sz="1400" b="1">
                <a:solidFill>
                  <a:srgbClr val="004C6F"/>
                </a:solidFill>
              </a:rPr>
              <a:t>del Norte</a:t>
            </a:r>
          </a:p>
        </p:txBody>
      </p:sp>
      <p:pic>
        <p:nvPicPr>
          <p:cNvPr id="12294" name="Picture 4"/>
          <p:cNvPicPr>
            <a:picLocks noChangeAspect="1" noChangeArrowheads="1"/>
          </p:cNvPicPr>
          <p:nvPr/>
        </p:nvPicPr>
        <p:blipFill>
          <a:blip r:embed="rId4" cstate="print"/>
          <a:srcRect/>
          <a:stretch>
            <a:fillRect/>
          </a:stretch>
        </p:blipFill>
        <p:spPr bwMode="auto">
          <a:xfrm>
            <a:off x="2879725" y="4113213"/>
            <a:ext cx="2519363" cy="1457325"/>
          </a:xfrm>
          <a:prstGeom prst="rect">
            <a:avLst/>
          </a:prstGeom>
          <a:noFill/>
          <a:ln w="38100">
            <a:solidFill>
              <a:srgbClr val="000066"/>
            </a:solidFill>
            <a:miter lim="800000"/>
            <a:headEnd/>
            <a:tailEnd/>
          </a:ln>
        </p:spPr>
      </p:pic>
      <p:pic>
        <p:nvPicPr>
          <p:cNvPr id="12295" name="Picture 2"/>
          <p:cNvPicPr>
            <a:picLocks noChangeAspect="1" noChangeArrowheads="1"/>
          </p:cNvPicPr>
          <p:nvPr/>
        </p:nvPicPr>
        <p:blipFill>
          <a:blip r:embed="rId5" cstate="print"/>
          <a:srcRect/>
          <a:stretch>
            <a:fillRect/>
          </a:stretch>
        </p:blipFill>
        <p:spPr bwMode="auto">
          <a:xfrm>
            <a:off x="4937125" y="1600200"/>
            <a:ext cx="4176713" cy="3517900"/>
          </a:xfrm>
          <a:prstGeom prst="rect">
            <a:avLst/>
          </a:prstGeom>
          <a:noFill/>
          <a:ln w="12700" algn="ctr">
            <a:noFill/>
            <a:miter lim="800000"/>
            <a:headEnd/>
            <a:tailEnd/>
          </a:ln>
        </p:spPr>
      </p:pic>
      <p:sp>
        <p:nvSpPr>
          <p:cNvPr id="210951" name="Rectangle 3"/>
          <p:cNvSpPr>
            <a:spLocks noChangeArrowheads="1"/>
          </p:cNvSpPr>
          <p:nvPr/>
        </p:nvSpPr>
        <p:spPr bwMode="auto">
          <a:xfrm>
            <a:off x="0" y="228600"/>
            <a:ext cx="8988425" cy="882650"/>
          </a:xfrm>
          <a:prstGeom prst="rect">
            <a:avLst/>
          </a:prstGeom>
          <a:noFill/>
          <a:ln w="9525">
            <a:noFill/>
            <a:miter lim="800000"/>
            <a:headEnd/>
            <a:tailEnd/>
          </a:ln>
        </p:spPr>
        <p:txBody>
          <a:bodyPr/>
          <a:lstStyle/>
          <a:p>
            <a:pPr>
              <a:defRPr/>
            </a:pPr>
            <a:r>
              <a:rPr lang="es-SV" sz="2800" b="1">
                <a:solidFill>
                  <a:srgbClr val="BF5A00"/>
                </a:solidFill>
                <a:effectLst>
                  <a:outerShdw blurRad="38100" dist="38100" dir="2700000" algn="tl">
                    <a:srgbClr val="C0C0C0"/>
                  </a:outerShdw>
                </a:effectLst>
                <a:latin typeface="Book Antiqua" pitchFamily="18" charset="0"/>
                <a:cs typeface="Arial" charset="0"/>
              </a:rPr>
              <a:t>Guatemala: </a:t>
            </a:r>
            <a:br>
              <a:rPr lang="es-SV" sz="2800" b="1">
                <a:solidFill>
                  <a:srgbClr val="BF5A00"/>
                </a:solidFill>
                <a:effectLst>
                  <a:outerShdw blurRad="38100" dist="38100" dir="2700000" algn="tl">
                    <a:srgbClr val="C0C0C0"/>
                  </a:outerShdw>
                </a:effectLst>
                <a:latin typeface="Book Antiqua" pitchFamily="18" charset="0"/>
                <a:cs typeface="Arial" charset="0"/>
              </a:rPr>
            </a:br>
            <a:r>
              <a:rPr lang="es-SV" sz="2800" b="1">
                <a:solidFill>
                  <a:srgbClr val="BF5A00"/>
                </a:solidFill>
                <a:effectLst>
                  <a:outerShdw blurRad="38100" dist="38100" dir="2700000" algn="tl">
                    <a:srgbClr val="C0C0C0"/>
                  </a:outerShdw>
                </a:effectLst>
                <a:latin typeface="Book Antiqua" pitchFamily="18" charset="0"/>
                <a:cs typeface="Arial" charset="0"/>
              </a:rPr>
              <a:t>Dinámicas y disputas territoriales en Petén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bwMode="auto">
          <a:xfrm>
            <a:off x="323850" y="296863"/>
            <a:ext cx="6896100" cy="468312"/>
          </a:xfrm>
          <a:ln>
            <a:miter lim="800000"/>
            <a:headEnd/>
            <a:tailEnd/>
          </a:ln>
        </p:spPr>
        <p:txBody>
          <a:bodyPr vert="horz" wrap="square" lIns="0" tIns="0" rIns="0" bIns="0" numCol="1" anchor="t" anchorCtr="0" compatLnSpc="1">
            <a:prstTxWarp prst="textNoShape">
              <a:avLst/>
            </a:prstTxWarp>
          </a:bodyPr>
          <a:lstStyle/>
          <a:p>
            <a:pPr algn="l">
              <a:defRPr/>
            </a:pPr>
            <a:r>
              <a:rPr lang="es-MX" sz="2800" b="1" dirty="0" smtClean="0">
                <a:solidFill>
                  <a:srgbClr val="BF5A00"/>
                </a:solidFill>
                <a:effectLst>
                  <a:outerShdw blurRad="38100" dist="38100" dir="2700000" algn="tl">
                    <a:srgbClr val="C0C0C0"/>
                  </a:outerShdw>
                </a:effectLst>
                <a:latin typeface="Book Antiqua" pitchFamily="18" charset="0"/>
              </a:rPr>
              <a:t>Desaf</a:t>
            </a:r>
            <a:r>
              <a:rPr lang="es-MX" sz="2800" b="1" dirty="0" smtClean="0">
                <a:solidFill>
                  <a:srgbClr val="BF5A00"/>
                </a:solidFill>
                <a:effectLst>
                  <a:outerShdw blurRad="38100" dist="38100" dir="2700000" algn="tl">
                    <a:srgbClr val="C0C0C0"/>
                  </a:outerShdw>
                </a:effectLst>
              </a:rPr>
              <a:t>í</a:t>
            </a:r>
            <a:r>
              <a:rPr lang="es-MX" sz="2800" b="1" dirty="0" smtClean="0">
                <a:solidFill>
                  <a:srgbClr val="BF5A00"/>
                </a:solidFill>
                <a:effectLst>
                  <a:outerShdw blurRad="38100" dist="38100" dir="2700000" algn="tl">
                    <a:srgbClr val="C0C0C0"/>
                  </a:outerShdw>
                </a:effectLst>
                <a:latin typeface="Book Antiqua" pitchFamily="18" charset="0"/>
              </a:rPr>
              <a:t>os para los medios de vida rurales</a:t>
            </a:r>
            <a:endParaRPr lang="es-SV" sz="2800" b="1" dirty="0" smtClean="0">
              <a:solidFill>
                <a:srgbClr val="BF5A00"/>
              </a:solidFill>
              <a:effectLst>
                <a:outerShdw blurRad="38100" dist="38100" dir="2700000" algn="tl">
                  <a:srgbClr val="C0C0C0"/>
                </a:outerShdw>
              </a:effectLst>
              <a:latin typeface="Book Antiqua" pitchFamily="18" charset="0"/>
            </a:endParaRPr>
          </a:p>
        </p:txBody>
      </p:sp>
      <p:sp>
        <p:nvSpPr>
          <p:cNvPr id="21507" name="Rectangle 3"/>
          <p:cNvSpPr>
            <a:spLocks noChangeArrowheads="1"/>
          </p:cNvSpPr>
          <p:nvPr/>
        </p:nvSpPr>
        <p:spPr bwMode="auto">
          <a:xfrm>
            <a:off x="323850" y="1268052"/>
            <a:ext cx="6896100" cy="4465204"/>
          </a:xfrm>
          <a:prstGeom prst="rect">
            <a:avLst/>
          </a:prstGeom>
          <a:noFill/>
          <a:ln w="9525">
            <a:noFill/>
            <a:miter lim="800000"/>
            <a:headEnd/>
            <a:tailEnd/>
          </a:ln>
        </p:spPr>
        <p:txBody>
          <a:bodyPr/>
          <a:lstStyle/>
          <a:p>
            <a:pPr algn="just" eaLnBrk="0" hangingPunct="0">
              <a:spcBef>
                <a:spcPct val="30000"/>
              </a:spcBef>
              <a:buSzPct val="120000"/>
            </a:pPr>
            <a:r>
              <a:rPr lang="es-ES" sz="2000" b="1" dirty="0">
                <a:solidFill>
                  <a:srgbClr val="004C6F"/>
                </a:solidFill>
                <a:cs typeface="Arial" charset="0"/>
              </a:rPr>
              <a:t>Derechos</a:t>
            </a:r>
          </a:p>
          <a:p>
            <a:pPr marL="628650" lvl="1" indent="-268288" algn="just" eaLnBrk="0" hangingPunct="0">
              <a:spcBef>
                <a:spcPct val="30000"/>
              </a:spcBef>
              <a:buSzPct val="120000"/>
              <a:buFontTx/>
              <a:buChar char="–"/>
            </a:pPr>
            <a:r>
              <a:rPr lang="es-ES" sz="2000" dirty="0">
                <a:solidFill>
                  <a:srgbClr val="004C6F"/>
                </a:solidFill>
                <a:cs typeface="Arial" charset="0"/>
              </a:rPr>
              <a:t>Propiedad (recursos y territorio): Acceso, uso, manejo, control (…)</a:t>
            </a:r>
          </a:p>
          <a:p>
            <a:pPr marL="628650" lvl="1" indent="-268288" algn="just" eaLnBrk="0" hangingPunct="0">
              <a:spcBef>
                <a:spcPct val="30000"/>
              </a:spcBef>
              <a:buSzPct val="120000"/>
              <a:buFontTx/>
              <a:buChar char="–"/>
            </a:pPr>
            <a:r>
              <a:rPr lang="es-ES" sz="2000" dirty="0">
                <a:solidFill>
                  <a:srgbClr val="004C6F"/>
                </a:solidFill>
                <a:cs typeface="Arial" charset="0"/>
              </a:rPr>
              <a:t>Derechos políticos y civiles (1ª generación); derechos económicos y sociales (2ª generación); derechos  culturales y de desarrollo (3ª generación)</a:t>
            </a:r>
          </a:p>
          <a:p>
            <a:pPr algn="just" eaLnBrk="0" hangingPunct="0">
              <a:spcBef>
                <a:spcPct val="30000"/>
              </a:spcBef>
              <a:buSzPct val="120000"/>
            </a:pPr>
            <a:r>
              <a:rPr lang="es-ES" sz="2000" b="1" dirty="0">
                <a:solidFill>
                  <a:srgbClr val="004C6F"/>
                </a:solidFill>
                <a:cs typeface="Arial" charset="0"/>
              </a:rPr>
              <a:t>Acción colectiva y nuevas institucionalidades territoriales</a:t>
            </a:r>
          </a:p>
          <a:p>
            <a:pPr marL="628650" lvl="1" indent="-268288" algn="just" eaLnBrk="0" hangingPunct="0">
              <a:spcBef>
                <a:spcPct val="30000"/>
              </a:spcBef>
              <a:buSzPct val="120000"/>
              <a:buFontTx/>
              <a:buChar char="–"/>
            </a:pPr>
            <a:r>
              <a:rPr lang="es-MX" sz="2000" dirty="0">
                <a:solidFill>
                  <a:srgbClr val="004C6F"/>
                </a:solidFill>
                <a:cs typeface="Arial" charset="0"/>
              </a:rPr>
              <a:t>Dinámicas </a:t>
            </a:r>
            <a:r>
              <a:rPr lang="es-MX" sz="2000" dirty="0" smtClean="0">
                <a:solidFill>
                  <a:srgbClr val="004C6F"/>
                </a:solidFill>
                <a:cs typeface="Arial" charset="0"/>
              </a:rPr>
              <a:t>territoriales y construcción de gobernanza local.</a:t>
            </a:r>
            <a:endParaRPr lang="es-MX" sz="2000" dirty="0">
              <a:solidFill>
                <a:srgbClr val="004C6F"/>
              </a:solidFill>
              <a:cs typeface="Arial" charset="0"/>
            </a:endParaRPr>
          </a:p>
          <a:p>
            <a:pPr marL="628650" lvl="1" indent="-268288" algn="just" eaLnBrk="0" hangingPunct="0">
              <a:spcBef>
                <a:spcPct val="30000"/>
              </a:spcBef>
              <a:buSzPct val="120000"/>
              <a:buFontTx/>
              <a:buChar char="–"/>
            </a:pPr>
            <a:r>
              <a:rPr lang="es-MX" sz="2000" dirty="0" smtClean="0">
                <a:solidFill>
                  <a:srgbClr val="004C6F"/>
                </a:solidFill>
                <a:cs typeface="Arial" charset="0"/>
              </a:rPr>
              <a:t>Vulnerabilidad social y ambiental, </a:t>
            </a:r>
            <a:r>
              <a:rPr lang="es-MX" sz="2000" dirty="0">
                <a:solidFill>
                  <a:srgbClr val="004C6F"/>
                </a:solidFill>
                <a:cs typeface="Arial" charset="0"/>
              </a:rPr>
              <a:t>mitigación y adaptación al cambio climático </a:t>
            </a:r>
            <a:r>
              <a:rPr lang="es-ES" sz="2000" dirty="0">
                <a:solidFill>
                  <a:srgbClr val="004C6F"/>
                </a:solidFill>
                <a:cs typeface="Arial" charset="0"/>
              </a:rPr>
              <a:t>(escalas territoriales</a:t>
            </a:r>
            <a:r>
              <a:rPr lang="es-ES" sz="2000" dirty="0" smtClean="0">
                <a:solidFill>
                  <a:srgbClr val="004C6F"/>
                </a:solidFill>
                <a:cs typeface="Arial" charset="0"/>
              </a:rPr>
              <a:t>)</a:t>
            </a:r>
            <a:endParaRPr lang="es-ES" sz="2000" dirty="0">
              <a:solidFill>
                <a:srgbClr val="004C6F"/>
              </a:solidFill>
              <a:cs typeface="Arial" charset="0"/>
            </a:endParaRPr>
          </a:p>
        </p:txBody>
      </p:sp>
      <p:pic>
        <p:nvPicPr>
          <p:cNvPr id="21508" name="Picture 4"/>
          <p:cNvPicPr>
            <a:picLocks noChangeAspect="1" noChangeArrowheads="1"/>
          </p:cNvPicPr>
          <p:nvPr/>
        </p:nvPicPr>
        <p:blipFill>
          <a:blip r:embed="rId3" cstate="print"/>
          <a:srcRect t="19670" b="6557"/>
          <a:stretch>
            <a:fillRect/>
          </a:stretch>
        </p:blipFill>
        <p:spPr bwMode="auto">
          <a:xfrm>
            <a:off x="7351713" y="5089525"/>
            <a:ext cx="1792287" cy="1184275"/>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a:stretch>
            <a:fillRect/>
          </a:stretch>
        </p:blipFill>
        <p:spPr bwMode="auto">
          <a:xfrm>
            <a:off x="7351713" y="2530475"/>
            <a:ext cx="1792287" cy="1173163"/>
          </a:xfrm>
          <a:prstGeom prst="rect">
            <a:avLst/>
          </a:prstGeom>
          <a:noFill/>
          <a:ln w="9525">
            <a:noFill/>
            <a:miter lim="800000"/>
            <a:headEnd/>
            <a:tailEnd/>
          </a:ln>
        </p:spPr>
      </p:pic>
      <p:pic>
        <p:nvPicPr>
          <p:cNvPr id="21510" name="Picture 6"/>
          <p:cNvPicPr>
            <a:picLocks noChangeAspect="1" noChangeArrowheads="1"/>
          </p:cNvPicPr>
          <p:nvPr/>
        </p:nvPicPr>
        <p:blipFill>
          <a:blip r:embed="rId5" cstate="print"/>
          <a:srcRect/>
          <a:stretch>
            <a:fillRect/>
          </a:stretch>
        </p:blipFill>
        <p:spPr bwMode="auto">
          <a:xfrm>
            <a:off x="7351713" y="1306513"/>
            <a:ext cx="1792287" cy="1223962"/>
          </a:xfrm>
          <a:prstGeom prst="rect">
            <a:avLst/>
          </a:prstGeom>
          <a:noFill/>
          <a:ln w="9525">
            <a:noFill/>
            <a:miter lim="800000"/>
            <a:headEnd/>
            <a:tailEnd/>
          </a:ln>
        </p:spPr>
      </p:pic>
      <p:pic>
        <p:nvPicPr>
          <p:cNvPr id="21511" name="Picture 15" descr="P1000418"/>
          <p:cNvPicPr>
            <a:picLocks noChangeAspect="1" noChangeArrowheads="1"/>
          </p:cNvPicPr>
          <p:nvPr/>
        </p:nvPicPr>
        <p:blipFill>
          <a:blip r:embed="rId6" cstate="print"/>
          <a:srcRect/>
          <a:stretch>
            <a:fillRect/>
          </a:stretch>
        </p:blipFill>
        <p:spPr bwMode="auto">
          <a:xfrm>
            <a:off x="7351713" y="0"/>
            <a:ext cx="1792287" cy="1304925"/>
          </a:xfrm>
          <a:prstGeom prst="rect">
            <a:avLst/>
          </a:prstGeom>
          <a:noFill/>
          <a:ln w="9525">
            <a:noFill/>
            <a:miter lim="800000"/>
            <a:headEnd/>
            <a:tailEnd/>
          </a:ln>
        </p:spPr>
      </p:pic>
      <p:pic>
        <p:nvPicPr>
          <p:cNvPr id="21512" name="Picture 8"/>
          <p:cNvPicPr>
            <a:picLocks noChangeAspect="1" noChangeArrowheads="1"/>
          </p:cNvPicPr>
          <p:nvPr/>
        </p:nvPicPr>
        <p:blipFill>
          <a:blip r:embed="rId7" cstate="print"/>
          <a:srcRect/>
          <a:stretch>
            <a:fillRect/>
          </a:stretch>
        </p:blipFill>
        <p:spPr bwMode="auto">
          <a:xfrm>
            <a:off x="7351713" y="3663950"/>
            <a:ext cx="1792287" cy="1455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312304" y="440408"/>
            <a:ext cx="6896100" cy="468312"/>
          </a:xfrm>
          <a:prstGeom prst="rect">
            <a:avLst/>
          </a:prstGeom>
          <a:ln>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2800" b="1" i="0" u="none" strike="noStrike" kern="0" cap="none" spc="0" normalizeH="0" baseline="0" noProof="0" dirty="0" smtClean="0">
                <a:ln>
                  <a:noFill/>
                </a:ln>
                <a:solidFill>
                  <a:srgbClr val="BF5A00"/>
                </a:solidFill>
                <a:effectLst>
                  <a:outerShdw blurRad="38100" dist="38100" dir="2700000" algn="tl">
                    <a:srgbClr val="C0C0C0"/>
                  </a:outerShdw>
                </a:effectLst>
                <a:uLnTx/>
                <a:uFillTx/>
                <a:latin typeface="Book Antiqua" pitchFamily="18" charset="0"/>
                <a:ea typeface="+mj-ea"/>
                <a:cs typeface="+mj-cs"/>
              </a:rPr>
              <a:t>Desaf</a:t>
            </a:r>
            <a:r>
              <a:rPr kumimoji="0" lang="es-MX" sz="2800" b="1" i="0" u="none" strike="noStrike" kern="0" cap="none" spc="0" normalizeH="0" baseline="0" noProof="0" dirty="0" smtClean="0">
                <a:ln>
                  <a:noFill/>
                </a:ln>
                <a:solidFill>
                  <a:srgbClr val="BF5A00"/>
                </a:solidFill>
                <a:effectLst>
                  <a:outerShdw blurRad="38100" dist="38100" dir="2700000" algn="tl">
                    <a:srgbClr val="C0C0C0"/>
                  </a:outerShdw>
                </a:effectLst>
                <a:uLnTx/>
                <a:uFillTx/>
                <a:latin typeface="+mj-lt"/>
                <a:ea typeface="+mj-ea"/>
                <a:cs typeface="+mj-cs"/>
              </a:rPr>
              <a:t>í</a:t>
            </a:r>
            <a:r>
              <a:rPr kumimoji="0" lang="es-MX" sz="2800" b="1" i="0" u="none" strike="noStrike" kern="0" cap="none" spc="0" normalizeH="0" baseline="0" noProof="0" dirty="0" smtClean="0">
                <a:ln>
                  <a:noFill/>
                </a:ln>
                <a:solidFill>
                  <a:srgbClr val="BF5A00"/>
                </a:solidFill>
                <a:effectLst>
                  <a:outerShdw blurRad="38100" dist="38100" dir="2700000" algn="tl">
                    <a:srgbClr val="C0C0C0"/>
                  </a:outerShdw>
                </a:effectLst>
                <a:uLnTx/>
                <a:uFillTx/>
                <a:latin typeface="Book Antiqua" pitchFamily="18" charset="0"/>
                <a:ea typeface="+mj-ea"/>
                <a:cs typeface="+mj-cs"/>
              </a:rPr>
              <a:t>os para la Gobernanza Territorial </a:t>
            </a:r>
            <a:endParaRPr kumimoji="0" lang="es-SV" sz="2800" b="1" i="0" u="none" strike="noStrike" kern="0" cap="none" spc="0" normalizeH="0" baseline="0" noProof="0" dirty="0" smtClean="0">
              <a:ln>
                <a:noFill/>
              </a:ln>
              <a:solidFill>
                <a:srgbClr val="BF5A00"/>
              </a:solidFill>
              <a:effectLst>
                <a:outerShdw blurRad="38100" dist="38100" dir="2700000" algn="tl">
                  <a:srgbClr val="C0C0C0"/>
                </a:outerShdw>
              </a:effectLst>
              <a:uLnTx/>
              <a:uFillTx/>
              <a:latin typeface="Book Antiqua" pitchFamily="18" charset="0"/>
              <a:ea typeface="+mj-ea"/>
              <a:cs typeface="+mj-cs"/>
            </a:endParaRPr>
          </a:p>
        </p:txBody>
      </p:sp>
      <p:sp>
        <p:nvSpPr>
          <p:cNvPr id="4" name="3 CuadroTexto"/>
          <p:cNvSpPr txBox="1"/>
          <p:nvPr/>
        </p:nvSpPr>
        <p:spPr>
          <a:xfrm>
            <a:off x="575556" y="1052736"/>
            <a:ext cx="7992888" cy="5816977"/>
          </a:xfrm>
          <a:prstGeom prst="rect">
            <a:avLst/>
          </a:prstGeom>
          <a:noFill/>
        </p:spPr>
        <p:txBody>
          <a:bodyPr wrap="square" rtlCol="0">
            <a:spAutoFit/>
          </a:bodyPr>
          <a:lstStyle/>
          <a:p>
            <a:pPr algn="just">
              <a:buFont typeface="Arial" pitchFamily="34" charset="0"/>
              <a:buChar char="•"/>
            </a:pPr>
            <a:r>
              <a:rPr lang="es-SV" sz="2000" dirty="0" smtClean="0">
                <a:solidFill>
                  <a:srgbClr val="004C6F"/>
                </a:solidFill>
                <a:cs typeface="Arial" charset="0"/>
              </a:rPr>
              <a:t>  </a:t>
            </a:r>
            <a:r>
              <a:rPr lang="es-SV" sz="2400" b="1" dirty="0" smtClean="0">
                <a:solidFill>
                  <a:srgbClr val="004C6F"/>
                </a:solidFill>
                <a:cs typeface="Arial" charset="0"/>
              </a:rPr>
              <a:t>Vinculación entre estructuras de poder territorial y la dinámica de las grandes inversiones.</a:t>
            </a:r>
          </a:p>
          <a:p>
            <a:pPr algn="just"/>
            <a:endParaRPr lang="es-SV" sz="2400" b="1" dirty="0" smtClean="0">
              <a:solidFill>
                <a:srgbClr val="004C6F"/>
              </a:solidFill>
              <a:cs typeface="Arial" charset="0"/>
            </a:endParaRPr>
          </a:p>
          <a:p>
            <a:pPr algn="just">
              <a:buFont typeface="Arial" pitchFamily="34" charset="0"/>
              <a:buChar char="•"/>
            </a:pPr>
            <a:r>
              <a:rPr lang="es-SV" sz="2400" b="1" dirty="0" smtClean="0">
                <a:solidFill>
                  <a:srgbClr val="004C6F"/>
                </a:solidFill>
                <a:cs typeface="Arial" charset="0"/>
              </a:rPr>
              <a:t> Penetración de los grupos ilícitos en los sistemas de poder local.</a:t>
            </a:r>
          </a:p>
          <a:p>
            <a:pPr algn="just"/>
            <a:endParaRPr lang="es-SV" sz="2400" b="1" dirty="0" smtClean="0">
              <a:solidFill>
                <a:srgbClr val="004C6F"/>
              </a:solidFill>
              <a:cs typeface="Arial" charset="0"/>
            </a:endParaRPr>
          </a:p>
          <a:p>
            <a:pPr algn="just">
              <a:buFont typeface="Arial" pitchFamily="34" charset="0"/>
              <a:buChar char="•"/>
            </a:pPr>
            <a:r>
              <a:rPr lang="es-SV" sz="2400" b="1" dirty="0" smtClean="0">
                <a:solidFill>
                  <a:srgbClr val="004C6F"/>
                </a:solidFill>
                <a:cs typeface="Arial" charset="0"/>
              </a:rPr>
              <a:t>Sistemas de poder político partidario y su incidencia en la definición de las estrategias de desarrollo territorial.</a:t>
            </a:r>
          </a:p>
          <a:p>
            <a:pPr algn="just"/>
            <a:endParaRPr lang="es-SV" sz="2400" b="1" dirty="0" smtClean="0">
              <a:solidFill>
                <a:srgbClr val="004C6F"/>
              </a:solidFill>
              <a:cs typeface="Arial" charset="0"/>
            </a:endParaRPr>
          </a:p>
          <a:p>
            <a:pPr algn="just">
              <a:buFont typeface="Arial" pitchFamily="34" charset="0"/>
              <a:buChar char="•"/>
            </a:pPr>
            <a:r>
              <a:rPr lang="es-SV" sz="2400" b="1" dirty="0" smtClean="0">
                <a:solidFill>
                  <a:srgbClr val="004C6F"/>
                </a:solidFill>
                <a:cs typeface="Arial" charset="0"/>
              </a:rPr>
              <a:t>Relación entre rutas ilegales y tenencia de la tierra de grupos poder local.</a:t>
            </a:r>
          </a:p>
          <a:p>
            <a:pPr algn="just"/>
            <a:endParaRPr lang="es-SV" sz="2400" b="1" dirty="0" smtClean="0">
              <a:solidFill>
                <a:srgbClr val="004C6F"/>
              </a:solidFill>
              <a:cs typeface="Arial" charset="0"/>
            </a:endParaRPr>
          </a:p>
          <a:p>
            <a:pPr algn="just"/>
            <a:endParaRPr lang="es-SV" sz="2400" dirty="0" smtClean="0">
              <a:solidFill>
                <a:srgbClr val="004C6F"/>
              </a:solidFill>
              <a:cs typeface="Arial" charset="0"/>
            </a:endParaRPr>
          </a:p>
          <a:p>
            <a:pPr algn="l">
              <a:buFont typeface="Arial" pitchFamily="34" charset="0"/>
              <a:buChar char="•"/>
            </a:pPr>
            <a:endParaRPr lang="es-SV" dirty="0" smtClean="0"/>
          </a:p>
          <a:p>
            <a:pPr algn="l">
              <a:buFont typeface="Arial" pitchFamily="34" charset="0"/>
              <a:buChar char="•"/>
            </a:pPr>
            <a:endParaRPr lang="es-SV"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23628" y="218683"/>
            <a:ext cx="5940660" cy="6500296"/>
          </a:xfrm>
          <a:prstGeom prst="rect">
            <a:avLst/>
          </a:prstGeom>
          <a:noFill/>
          <a:ln w="9525">
            <a:noFill/>
            <a:miter lim="800000"/>
            <a:headEnd/>
            <a:tailEnd/>
          </a:ln>
        </p:spPr>
      </p:pic>
      <p:sp>
        <p:nvSpPr>
          <p:cNvPr id="3" name="2 CuadroTexto"/>
          <p:cNvSpPr txBox="1"/>
          <p:nvPr/>
        </p:nvSpPr>
        <p:spPr>
          <a:xfrm>
            <a:off x="152400" y="2065203"/>
            <a:ext cx="1763688" cy="830997"/>
          </a:xfrm>
          <a:prstGeom prst="rect">
            <a:avLst/>
          </a:prstGeom>
          <a:noFill/>
        </p:spPr>
        <p:txBody>
          <a:bodyPr wrap="square" rtlCol="0">
            <a:spAutoFit/>
          </a:bodyPr>
          <a:lstStyle/>
          <a:p>
            <a:pPr algn="l"/>
            <a:r>
              <a:rPr lang="es-SV" sz="1600" b="1" dirty="0" smtClean="0">
                <a:solidFill>
                  <a:srgbClr val="004C6F"/>
                </a:solidFill>
                <a:cs typeface="Arial" charset="0"/>
              </a:rPr>
              <a:t>Presión </a:t>
            </a:r>
          </a:p>
          <a:p>
            <a:pPr algn="l"/>
            <a:r>
              <a:rPr lang="es-SV" sz="1600" b="1" dirty="0" smtClean="0">
                <a:solidFill>
                  <a:srgbClr val="004C6F"/>
                </a:solidFill>
                <a:cs typeface="Arial" charset="0"/>
              </a:rPr>
              <a:t>sobre las concesiones</a:t>
            </a:r>
          </a:p>
        </p:txBody>
      </p:sp>
      <p:cxnSp>
        <p:nvCxnSpPr>
          <p:cNvPr id="11" name="10 Conector recto de flecha"/>
          <p:cNvCxnSpPr/>
          <p:nvPr/>
        </p:nvCxnSpPr>
        <p:spPr bwMode="auto">
          <a:xfrm flipV="1">
            <a:off x="1223628" y="1996167"/>
            <a:ext cx="1606370" cy="244701"/>
          </a:xfrm>
          <a:prstGeom prst="straightConnector1">
            <a:avLst/>
          </a:prstGeom>
          <a:noFill/>
          <a:ln w="38100" cap="flat" cmpd="sng" algn="ctr">
            <a:solidFill>
              <a:schemeClr val="tx1"/>
            </a:solidFill>
            <a:prstDash val="solid"/>
            <a:round/>
            <a:headEnd type="none" w="med" len="med"/>
            <a:tailEnd type="arrow"/>
          </a:ln>
          <a:effectLst>
            <a:outerShdw dist="35921" dir="2700000" algn="ctr" rotWithShape="0">
              <a:srgbClr val="808080"/>
            </a:outerShdw>
          </a:effectLst>
        </p:spPr>
      </p:cxnSp>
      <p:cxnSp>
        <p:nvCxnSpPr>
          <p:cNvPr id="16" name="15 Conector recto de flecha"/>
          <p:cNvCxnSpPr/>
          <p:nvPr/>
        </p:nvCxnSpPr>
        <p:spPr bwMode="auto">
          <a:xfrm flipV="1">
            <a:off x="1223628" y="1752853"/>
            <a:ext cx="1044116" cy="312350"/>
          </a:xfrm>
          <a:prstGeom prst="straightConnector1">
            <a:avLst/>
          </a:prstGeom>
          <a:noFill/>
          <a:ln w="38100" cap="flat" cmpd="sng" algn="ctr">
            <a:solidFill>
              <a:schemeClr val="tx1"/>
            </a:solidFill>
            <a:prstDash val="solid"/>
            <a:round/>
            <a:headEnd type="none" w="med" len="med"/>
            <a:tailEnd type="arrow"/>
          </a:ln>
          <a:effectLst>
            <a:outerShdw dist="35921" dir="2700000" algn="ctr" rotWithShape="0">
              <a:srgbClr val="808080"/>
            </a:outerShdw>
          </a:effectLst>
        </p:spPr>
      </p:cxnSp>
      <p:sp>
        <p:nvSpPr>
          <p:cNvPr id="20" name="19 CuadroTexto"/>
          <p:cNvSpPr txBox="1"/>
          <p:nvPr/>
        </p:nvSpPr>
        <p:spPr>
          <a:xfrm>
            <a:off x="1367644" y="6380425"/>
            <a:ext cx="2555776" cy="338554"/>
          </a:xfrm>
          <a:prstGeom prst="rect">
            <a:avLst/>
          </a:prstGeom>
          <a:noFill/>
        </p:spPr>
        <p:txBody>
          <a:bodyPr wrap="square" rtlCol="0">
            <a:spAutoFit/>
          </a:bodyPr>
          <a:lstStyle/>
          <a:p>
            <a:pPr algn="l"/>
            <a:r>
              <a:rPr lang="es-SV" sz="800" b="1" dirty="0" smtClean="0">
                <a:solidFill>
                  <a:srgbClr val="004C6F"/>
                </a:solidFill>
                <a:cs typeface="Arial" charset="0"/>
              </a:rPr>
              <a:t>Fuente: Grupos de poder en Petén: Territorio, política y negocios</a:t>
            </a:r>
          </a:p>
        </p:txBody>
      </p:sp>
      <p:sp>
        <p:nvSpPr>
          <p:cNvPr id="8" name="7 Rectángulo"/>
          <p:cNvSpPr/>
          <p:nvPr/>
        </p:nvSpPr>
        <p:spPr>
          <a:xfrm>
            <a:off x="6804248" y="1196752"/>
            <a:ext cx="2196244" cy="4401205"/>
          </a:xfrm>
          <a:prstGeom prst="rect">
            <a:avLst/>
          </a:prstGeom>
        </p:spPr>
        <p:txBody>
          <a:bodyPr wrap="square">
            <a:spAutoFit/>
          </a:bodyPr>
          <a:lstStyle/>
          <a:p>
            <a:pPr algn="just"/>
            <a:r>
              <a:rPr lang="es-SV" sz="1400" b="1" dirty="0" smtClean="0">
                <a:solidFill>
                  <a:srgbClr val="004C6F"/>
                </a:solidFill>
                <a:cs typeface="Arial" charset="0"/>
              </a:rPr>
              <a:t>Altos costos para la gestión de las concesiones forestales comunitarias:</a:t>
            </a:r>
          </a:p>
          <a:p>
            <a:pPr algn="l"/>
            <a:endParaRPr lang="es-SV" sz="1400" b="1" dirty="0" smtClean="0">
              <a:solidFill>
                <a:srgbClr val="004C6F"/>
              </a:solidFill>
              <a:cs typeface="Arial" charset="0"/>
            </a:endParaRPr>
          </a:p>
          <a:p>
            <a:pPr algn="l">
              <a:buFont typeface="Arial" pitchFamily="34" charset="0"/>
              <a:buChar char="•"/>
            </a:pPr>
            <a:r>
              <a:rPr lang="es-SV" sz="1400" b="1" dirty="0" smtClean="0">
                <a:solidFill>
                  <a:srgbClr val="004C6F"/>
                </a:solidFill>
                <a:cs typeface="Arial" charset="0"/>
              </a:rPr>
              <a:t>Militarización </a:t>
            </a:r>
          </a:p>
          <a:p>
            <a:pPr algn="l"/>
            <a:endParaRPr lang="es-SV" sz="1400" b="1" dirty="0" smtClean="0">
              <a:solidFill>
                <a:srgbClr val="004C6F"/>
              </a:solidFill>
              <a:cs typeface="Arial" charset="0"/>
            </a:endParaRPr>
          </a:p>
          <a:p>
            <a:pPr algn="l">
              <a:buFont typeface="Arial" pitchFamily="34" charset="0"/>
              <a:buChar char="•"/>
            </a:pPr>
            <a:r>
              <a:rPr lang="es-SV" sz="1400" b="1" dirty="0" smtClean="0">
                <a:solidFill>
                  <a:srgbClr val="004C6F"/>
                </a:solidFill>
                <a:cs typeface="Arial" charset="0"/>
              </a:rPr>
              <a:t>Inseguridad y represión, </a:t>
            </a:r>
          </a:p>
          <a:p>
            <a:pPr algn="l"/>
            <a:r>
              <a:rPr lang="es-SV" sz="1400" b="1" dirty="0" smtClean="0">
                <a:solidFill>
                  <a:srgbClr val="004C6F"/>
                </a:solidFill>
                <a:cs typeface="Arial" charset="0"/>
              </a:rPr>
              <a:t> </a:t>
            </a:r>
          </a:p>
          <a:p>
            <a:pPr algn="l">
              <a:buFont typeface="Arial" pitchFamily="34" charset="0"/>
              <a:buChar char="•"/>
            </a:pPr>
            <a:r>
              <a:rPr lang="es-SV" sz="1400" b="1" dirty="0" smtClean="0">
                <a:solidFill>
                  <a:srgbClr val="004C6F"/>
                </a:solidFill>
                <a:cs typeface="Arial" charset="0"/>
              </a:rPr>
              <a:t>Fragmentación social,</a:t>
            </a:r>
          </a:p>
          <a:p>
            <a:pPr algn="l">
              <a:buFont typeface="Arial" pitchFamily="34" charset="0"/>
              <a:buChar char="•"/>
            </a:pPr>
            <a:endParaRPr lang="es-SV" sz="1400" b="1" dirty="0" smtClean="0">
              <a:solidFill>
                <a:srgbClr val="004C6F"/>
              </a:solidFill>
              <a:cs typeface="Arial" charset="0"/>
            </a:endParaRPr>
          </a:p>
          <a:p>
            <a:pPr algn="l">
              <a:buFont typeface="Arial" pitchFamily="34" charset="0"/>
              <a:buChar char="•"/>
            </a:pPr>
            <a:r>
              <a:rPr lang="es-SV" sz="1400" b="1" dirty="0" smtClean="0">
                <a:solidFill>
                  <a:srgbClr val="004C6F"/>
                </a:solidFill>
                <a:cs typeface="Arial" charset="0"/>
              </a:rPr>
              <a:t>Gastos en vigilancia</a:t>
            </a:r>
          </a:p>
          <a:p>
            <a:pPr algn="l">
              <a:buFont typeface="Arial" pitchFamily="34" charset="0"/>
              <a:buChar char="•"/>
            </a:pPr>
            <a:endParaRPr lang="es-SV" sz="1400" b="1" dirty="0" smtClean="0">
              <a:solidFill>
                <a:srgbClr val="004C6F"/>
              </a:solidFill>
              <a:cs typeface="Arial" charset="0"/>
            </a:endParaRPr>
          </a:p>
          <a:p>
            <a:pPr algn="l">
              <a:buFont typeface="Arial" pitchFamily="34" charset="0"/>
              <a:buChar char="•"/>
            </a:pPr>
            <a:r>
              <a:rPr lang="es-SV" sz="1400" b="1" dirty="0" smtClean="0">
                <a:solidFill>
                  <a:srgbClr val="004C6F"/>
                </a:solidFill>
                <a:cs typeface="Arial" charset="0"/>
              </a:rPr>
              <a:t>Restricción para el desarrollo de potencialidades de las concesiones (turismo, investigación, </a:t>
            </a:r>
            <a:r>
              <a:rPr lang="es-SV" sz="1400" b="1" dirty="0" err="1" smtClean="0">
                <a:solidFill>
                  <a:srgbClr val="004C6F"/>
                </a:solidFill>
                <a:cs typeface="Arial" charset="0"/>
              </a:rPr>
              <a:t>agroforestería</a:t>
            </a:r>
            <a:r>
              <a:rPr lang="es-SV" sz="1400" b="1" dirty="0" smtClean="0">
                <a:solidFill>
                  <a:srgbClr val="004C6F"/>
                </a:solidFill>
                <a:cs typeface="Arial"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77800" y="3824288"/>
            <a:ext cx="8823325" cy="1325562"/>
          </a:xfrm>
          <a:prstGeom prst="rect">
            <a:avLst/>
          </a:prstGeom>
          <a:noFill/>
          <a:ln w="9525">
            <a:noFill/>
            <a:miter lim="800000"/>
            <a:headEnd/>
            <a:tailEnd/>
          </a:ln>
        </p:spPr>
        <p:txBody>
          <a:bodyPr>
            <a:spAutoFit/>
          </a:bodyPr>
          <a:lstStyle/>
          <a:p>
            <a:pPr>
              <a:lnSpc>
                <a:spcPct val="150000"/>
              </a:lnSpc>
            </a:pPr>
            <a:r>
              <a:rPr lang="es-SV" sz="5400" b="1">
                <a:solidFill>
                  <a:srgbClr val="004C6F"/>
                </a:solidFill>
                <a:latin typeface="Times New Roman" pitchFamily="18" charset="0"/>
              </a:rPr>
              <a:t>www.prisma.org.sv</a:t>
            </a:r>
            <a:endParaRPr lang="en-US" sz="5400" b="1">
              <a:solidFill>
                <a:srgbClr val="004C6F"/>
              </a:solidFill>
              <a:latin typeface="Times New Roman" pitchFamily="18" charset="0"/>
            </a:endParaRPr>
          </a:p>
        </p:txBody>
      </p:sp>
      <p:grpSp>
        <p:nvGrpSpPr>
          <p:cNvPr id="22531" name="Group 4"/>
          <p:cNvGrpSpPr>
            <a:grpSpLocks noChangeAspect="1"/>
          </p:cNvGrpSpPr>
          <p:nvPr/>
        </p:nvGrpSpPr>
        <p:grpSpPr bwMode="auto">
          <a:xfrm>
            <a:off x="4030663" y="2449513"/>
            <a:ext cx="1081087" cy="942975"/>
            <a:chOff x="2250" y="1649"/>
            <a:chExt cx="565" cy="547"/>
          </a:xfrm>
        </p:grpSpPr>
        <p:sp>
          <p:nvSpPr>
            <p:cNvPr id="22532" name="Freeform 5"/>
            <p:cNvSpPr>
              <a:spLocks noChangeAspect="1"/>
            </p:cNvSpPr>
            <p:nvPr/>
          </p:nvSpPr>
          <p:spPr bwMode="auto">
            <a:xfrm>
              <a:off x="2395" y="1778"/>
              <a:ext cx="267" cy="270"/>
            </a:xfrm>
            <a:custGeom>
              <a:avLst/>
              <a:gdLst>
                <a:gd name="T0" fmla="*/ 258 w 267"/>
                <a:gd name="T1" fmla="*/ 223 h 270"/>
                <a:gd name="T2" fmla="*/ 262 w 267"/>
                <a:gd name="T3" fmla="*/ 171 h 270"/>
                <a:gd name="T4" fmla="*/ 267 w 267"/>
                <a:gd name="T5" fmla="*/ 128 h 270"/>
                <a:gd name="T6" fmla="*/ 265 w 267"/>
                <a:gd name="T7" fmla="*/ 98 h 270"/>
                <a:gd name="T8" fmla="*/ 258 w 267"/>
                <a:gd name="T9" fmla="*/ 75 h 270"/>
                <a:gd name="T10" fmla="*/ 251 w 267"/>
                <a:gd name="T11" fmla="*/ 65 h 270"/>
                <a:gd name="T12" fmla="*/ 227 w 267"/>
                <a:gd name="T13" fmla="*/ 48 h 270"/>
                <a:gd name="T14" fmla="*/ 186 w 267"/>
                <a:gd name="T15" fmla="*/ 22 h 270"/>
                <a:gd name="T16" fmla="*/ 136 w 267"/>
                <a:gd name="T17" fmla="*/ 0 h 270"/>
                <a:gd name="T18" fmla="*/ 50 w 267"/>
                <a:gd name="T19" fmla="*/ 30 h 270"/>
                <a:gd name="T20" fmla="*/ 3 w 267"/>
                <a:gd name="T21" fmla="*/ 69 h 270"/>
                <a:gd name="T22" fmla="*/ 2 w 267"/>
                <a:gd name="T23" fmla="*/ 115 h 270"/>
                <a:gd name="T24" fmla="*/ 10 w 267"/>
                <a:gd name="T25" fmla="*/ 163 h 270"/>
                <a:gd name="T26" fmla="*/ 16 w 267"/>
                <a:gd name="T27" fmla="*/ 195 h 270"/>
                <a:gd name="T28" fmla="*/ 25 w 267"/>
                <a:gd name="T29" fmla="*/ 218 h 270"/>
                <a:gd name="T30" fmla="*/ 79 w 267"/>
                <a:gd name="T31" fmla="*/ 241 h 270"/>
                <a:gd name="T32" fmla="*/ 154 w 267"/>
                <a:gd name="T33" fmla="*/ 240 h 270"/>
                <a:gd name="T34" fmla="*/ 181 w 267"/>
                <a:gd name="T35" fmla="*/ 223 h 270"/>
                <a:gd name="T36" fmla="*/ 187 w 267"/>
                <a:gd name="T37" fmla="*/ 199 h 270"/>
                <a:gd name="T38" fmla="*/ 189 w 267"/>
                <a:gd name="T39" fmla="*/ 178 h 270"/>
                <a:gd name="T40" fmla="*/ 195 w 267"/>
                <a:gd name="T41" fmla="*/ 160 h 270"/>
                <a:gd name="T42" fmla="*/ 196 w 267"/>
                <a:gd name="T43" fmla="*/ 132 h 270"/>
                <a:gd name="T44" fmla="*/ 191 w 267"/>
                <a:gd name="T45" fmla="*/ 102 h 270"/>
                <a:gd name="T46" fmla="*/ 183 w 267"/>
                <a:gd name="T47" fmla="*/ 92 h 270"/>
                <a:gd name="T48" fmla="*/ 160 w 267"/>
                <a:gd name="T49" fmla="*/ 84 h 270"/>
                <a:gd name="T50" fmla="*/ 141 w 267"/>
                <a:gd name="T51" fmla="*/ 80 h 270"/>
                <a:gd name="T52" fmla="*/ 107 w 267"/>
                <a:gd name="T53" fmla="*/ 81 h 270"/>
                <a:gd name="T54" fmla="*/ 86 w 267"/>
                <a:gd name="T55" fmla="*/ 89 h 270"/>
                <a:gd name="T56" fmla="*/ 110 w 267"/>
                <a:gd name="T57" fmla="*/ 162 h 270"/>
                <a:gd name="T58" fmla="*/ 128 w 267"/>
                <a:gd name="T59" fmla="*/ 145 h 270"/>
                <a:gd name="T60" fmla="*/ 150 w 267"/>
                <a:gd name="T61" fmla="*/ 124 h 270"/>
                <a:gd name="T62" fmla="*/ 154 w 267"/>
                <a:gd name="T63" fmla="*/ 150 h 270"/>
                <a:gd name="T64" fmla="*/ 142 w 267"/>
                <a:gd name="T65" fmla="*/ 176 h 270"/>
                <a:gd name="T66" fmla="*/ 122 w 267"/>
                <a:gd name="T67" fmla="*/ 191 h 270"/>
                <a:gd name="T68" fmla="*/ 100 w 267"/>
                <a:gd name="T69" fmla="*/ 192 h 270"/>
                <a:gd name="T70" fmla="*/ 79 w 267"/>
                <a:gd name="T71" fmla="*/ 186 h 270"/>
                <a:gd name="T72" fmla="*/ 58 w 267"/>
                <a:gd name="T73" fmla="*/ 170 h 270"/>
                <a:gd name="T74" fmla="*/ 50 w 267"/>
                <a:gd name="T75" fmla="*/ 139 h 270"/>
                <a:gd name="T76" fmla="*/ 49 w 267"/>
                <a:gd name="T77" fmla="*/ 113 h 270"/>
                <a:gd name="T78" fmla="*/ 56 w 267"/>
                <a:gd name="T79" fmla="*/ 92 h 270"/>
                <a:gd name="T80" fmla="*/ 68 w 267"/>
                <a:gd name="T81" fmla="*/ 87 h 270"/>
                <a:gd name="T82" fmla="*/ 83 w 267"/>
                <a:gd name="T83" fmla="*/ 72 h 270"/>
                <a:gd name="T84" fmla="*/ 110 w 267"/>
                <a:gd name="T85" fmla="*/ 58 h 270"/>
                <a:gd name="T86" fmla="*/ 145 w 267"/>
                <a:gd name="T87" fmla="*/ 54 h 270"/>
                <a:gd name="T88" fmla="*/ 176 w 267"/>
                <a:gd name="T89" fmla="*/ 69 h 270"/>
                <a:gd name="T90" fmla="*/ 202 w 267"/>
                <a:gd name="T91" fmla="*/ 82 h 270"/>
                <a:gd name="T92" fmla="*/ 223 w 267"/>
                <a:gd name="T93" fmla="*/ 100 h 270"/>
                <a:gd name="T94" fmla="*/ 226 w 267"/>
                <a:gd name="T95" fmla="*/ 115 h 270"/>
                <a:gd name="T96" fmla="*/ 225 w 267"/>
                <a:gd name="T97" fmla="*/ 123 h 270"/>
                <a:gd name="T98" fmla="*/ 226 w 267"/>
                <a:gd name="T99" fmla="*/ 132 h 270"/>
                <a:gd name="T100" fmla="*/ 195 w 267"/>
                <a:gd name="T101" fmla="*/ 227 h 270"/>
                <a:gd name="T102" fmla="*/ 201 w 267"/>
                <a:gd name="T103" fmla="*/ 269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7"/>
                <a:gd name="T157" fmla="*/ 0 h 270"/>
                <a:gd name="T158" fmla="*/ 267 w 267"/>
                <a:gd name="T159" fmla="*/ 270 h 2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7" h="270">
                  <a:moveTo>
                    <a:pt x="202" y="270"/>
                  </a:moveTo>
                  <a:lnTo>
                    <a:pt x="252" y="248"/>
                  </a:lnTo>
                  <a:lnTo>
                    <a:pt x="255" y="236"/>
                  </a:lnTo>
                  <a:lnTo>
                    <a:pt x="258" y="223"/>
                  </a:lnTo>
                  <a:lnTo>
                    <a:pt x="259" y="210"/>
                  </a:lnTo>
                  <a:lnTo>
                    <a:pt x="260" y="197"/>
                  </a:lnTo>
                  <a:lnTo>
                    <a:pt x="261" y="184"/>
                  </a:lnTo>
                  <a:lnTo>
                    <a:pt x="262" y="171"/>
                  </a:lnTo>
                  <a:lnTo>
                    <a:pt x="265" y="158"/>
                  </a:lnTo>
                  <a:lnTo>
                    <a:pt x="267" y="145"/>
                  </a:lnTo>
                  <a:lnTo>
                    <a:pt x="267" y="137"/>
                  </a:lnTo>
                  <a:lnTo>
                    <a:pt x="267" y="128"/>
                  </a:lnTo>
                  <a:lnTo>
                    <a:pt x="267" y="120"/>
                  </a:lnTo>
                  <a:lnTo>
                    <a:pt x="267" y="112"/>
                  </a:lnTo>
                  <a:lnTo>
                    <a:pt x="266" y="105"/>
                  </a:lnTo>
                  <a:lnTo>
                    <a:pt x="265" y="98"/>
                  </a:lnTo>
                  <a:lnTo>
                    <a:pt x="263" y="91"/>
                  </a:lnTo>
                  <a:lnTo>
                    <a:pt x="262" y="84"/>
                  </a:lnTo>
                  <a:lnTo>
                    <a:pt x="260" y="79"/>
                  </a:lnTo>
                  <a:lnTo>
                    <a:pt x="258" y="75"/>
                  </a:lnTo>
                  <a:lnTo>
                    <a:pt x="256" y="72"/>
                  </a:lnTo>
                  <a:lnTo>
                    <a:pt x="255" y="68"/>
                  </a:lnTo>
                  <a:lnTo>
                    <a:pt x="253" y="66"/>
                  </a:lnTo>
                  <a:lnTo>
                    <a:pt x="251" y="65"/>
                  </a:lnTo>
                  <a:lnTo>
                    <a:pt x="247" y="61"/>
                  </a:lnTo>
                  <a:lnTo>
                    <a:pt x="245" y="58"/>
                  </a:lnTo>
                  <a:lnTo>
                    <a:pt x="235" y="53"/>
                  </a:lnTo>
                  <a:lnTo>
                    <a:pt x="227" y="48"/>
                  </a:lnTo>
                  <a:lnTo>
                    <a:pt x="219" y="43"/>
                  </a:lnTo>
                  <a:lnTo>
                    <a:pt x="211" y="37"/>
                  </a:lnTo>
                  <a:lnTo>
                    <a:pt x="199" y="29"/>
                  </a:lnTo>
                  <a:lnTo>
                    <a:pt x="186" y="22"/>
                  </a:lnTo>
                  <a:lnTo>
                    <a:pt x="174" y="15"/>
                  </a:lnTo>
                  <a:lnTo>
                    <a:pt x="162" y="8"/>
                  </a:lnTo>
                  <a:lnTo>
                    <a:pt x="149" y="3"/>
                  </a:lnTo>
                  <a:lnTo>
                    <a:pt x="136" y="0"/>
                  </a:lnTo>
                  <a:lnTo>
                    <a:pt x="123" y="0"/>
                  </a:lnTo>
                  <a:lnTo>
                    <a:pt x="110" y="1"/>
                  </a:lnTo>
                  <a:lnTo>
                    <a:pt x="60" y="28"/>
                  </a:lnTo>
                  <a:lnTo>
                    <a:pt x="50" y="30"/>
                  </a:lnTo>
                  <a:lnTo>
                    <a:pt x="21" y="55"/>
                  </a:lnTo>
                  <a:lnTo>
                    <a:pt x="14" y="59"/>
                  </a:lnTo>
                  <a:lnTo>
                    <a:pt x="8" y="62"/>
                  </a:lnTo>
                  <a:lnTo>
                    <a:pt x="3" y="69"/>
                  </a:lnTo>
                  <a:lnTo>
                    <a:pt x="1" y="78"/>
                  </a:lnTo>
                  <a:lnTo>
                    <a:pt x="0" y="91"/>
                  </a:lnTo>
                  <a:lnTo>
                    <a:pt x="1" y="102"/>
                  </a:lnTo>
                  <a:lnTo>
                    <a:pt x="2" y="115"/>
                  </a:lnTo>
                  <a:lnTo>
                    <a:pt x="5" y="127"/>
                  </a:lnTo>
                  <a:lnTo>
                    <a:pt x="7" y="139"/>
                  </a:lnTo>
                  <a:lnTo>
                    <a:pt x="9" y="151"/>
                  </a:lnTo>
                  <a:lnTo>
                    <a:pt x="10" y="163"/>
                  </a:lnTo>
                  <a:lnTo>
                    <a:pt x="12" y="173"/>
                  </a:lnTo>
                  <a:lnTo>
                    <a:pt x="13" y="180"/>
                  </a:lnTo>
                  <a:lnTo>
                    <a:pt x="14" y="188"/>
                  </a:lnTo>
                  <a:lnTo>
                    <a:pt x="16" y="195"/>
                  </a:lnTo>
                  <a:lnTo>
                    <a:pt x="17" y="201"/>
                  </a:lnTo>
                  <a:lnTo>
                    <a:pt x="20" y="208"/>
                  </a:lnTo>
                  <a:lnTo>
                    <a:pt x="22" y="214"/>
                  </a:lnTo>
                  <a:lnTo>
                    <a:pt x="25" y="218"/>
                  </a:lnTo>
                  <a:lnTo>
                    <a:pt x="28" y="224"/>
                  </a:lnTo>
                  <a:lnTo>
                    <a:pt x="45" y="232"/>
                  </a:lnTo>
                  <a:lnTo>
                    <a:pt x="61" y="238"/>
                  </a:lnTo>
                  <a:lnTo>
                    <a:pt x="79" y="241"/>
                  </a:lnTo>
                  <a:lnTo>
                    <a:pt x="98" y="243"/>
                  </a:lnTo>
                  <a:lnTo>
                    <a:pt x="116" y="243"/>
                  </a:lnTo>
                  <a:lnTo>
                    <a:pt x="135" y="241"/>
                  </a:lnTo>
                  <a:lnTo>
                    <a:pt x="154" y="240"/>
                  </a:lnTo>
                  <a:lnTo>
                    <a:pt x="172" y="237"/>
                  </a:lnTo>
                  <a:lnTo>
                    <a:pt x="176" y="234"/>
                  </a:lnTo>
                  <a:lnTo>
                    <a:pt x="179" y="229"/>
                  </a:lnTo>
                  <a:lnTo>
                    <a:pt x="181" y="223"/>
                  </a:lnTo>
                  <a:lnTo>
                    <a:pt x="182" y="217"/>
                  </a:lnTo>
                  <a:lnTo>
                    <a:pt x="183" y="211"/>
                  </a:lnTo>
                  <a:lnTo>
                    <a:pt x="185" y="205"/>
                  </a:lnTo>
                  <a:lnTo>
                    <a:pt x="187" y="199"/>
                  </a:lnTo>
                  <a:lnTo>
                    <a:pt x="191" y="193"/>
                  </a:lnTo>
                  <a:lnTo>
                    <a:pt x="189" y="189"/>
                  </a:lnTo>
                  <a:lnTo>
                    <a:pt x="189" y="183"/>
                  </a:lnTo>
                  <a:lnTo>
                    <a:pt x="189" y="178"/>
                  </a:lnTo>
                  <a:lnTo>
                    <a:pt x="191" y="173"/>
                  </a:lnTo>
                  <a:lnTo>
                    <a:pt x="192" y="170"/>
                  </a:lnTo>
                  <a:lnTo>
                    <a:pt x="193" y="165"/>
                  </a:lnTo>
                  <a:lnTo>
                    <a:pt x="195" y="160"/>
                  </a:lnTo>
                  <a:lnTo>
                    <a:pt x="198" y="157"/>
                  </a:lnTo>
                  <a:lnTo>
                    <a:pt x="196" y="149"/>
                  </a:lnTo>
                  <a:lnTo>
                    <a:pt x="196" y="140"/>
                  </a:lnTo>
                  <a:lnTo>
                    <a:pt x="196" y="132"/>
                  </a:lnTo>
                  <a:lnTo>
                    <a:pt x="195" y="125"/>
                  </a:lnTo>
                  <a:lnTo>
                    <a:pt x="195" y="117"/>
                  </a:lnTo>
                  <a:lnTo>
                    <a:pt x="193" y="110"/>
                  </a:lnTo>
                  <a:lnTo>
                    <a:pt x="191" y="102"/>
                  </a:lnTo>
                  <a:lnTo>
                    <a:pt x="186" y="97"/>
                  </a:lnTo>
                  <a:lnTo>
                    <a:pt x="185" y="94"/>
                  </a:lnTo>
                  <a:lnTo>
                    <a:pt x="183" y="93"/>
                  </a:lnTo>
                  <a:lnTo>
                    <a:pt x="183" y="92"/>
                  </a:lnTo>
                  <a:lnTo>
                    <a:pt x="182" y="89"/>
                  </a:lnTo>
                  <a:lnTo>
                    <a:pt x="163" y="84"/>
                  </a:lnTo>
                  <a:lnTo>
                    <a:pt x="161" y="84"/>
                  </a:lnTo>
                  <a:lnTo>
                    <a:pt x="160" y="84"/>
                  </a:lnTo>
                  <a:lnTo>
                    <a:pt x="158" y="84"/>
                  </a:lnTo>
                  <a:lnTo>
                    <a:pt x="155" y="84"/>
                  </a:lnTo>
                  <a:lnTo>
                    <a:pt x="148" y="81"/>
                  </a:lnTo>
                  <a:lnTo>
                    <a:pt x="141" y="80"/>
                  </a:lnTo>
                  <a:lnTo>
                    <a:pt x="133" y="79"/>
                  </a:lnTo>
                  <a:lnTo>
                    <a:pt x="125" y="79"/>
                  </a:lnTo>
                  <a:lnTo>
                    <a:pt x="115" y="80"/>
                  </a:lnTo>
                  <a:lnTo>
                    <a:pt x="107" y="81"/>
                  </a:lnTo>
                  <a:lnTo>
                    <a:pt x="99" y="84"/>
                  </a:lnTo>
                  <a:lnTo>
                    <a:pt x="92" y="87"/>
                  </a:lnTo>
                  <a:lnTo>
                    <a:pt x="88" y="88"/>
                  </a:lnTo>
                  <a:lnTo>
                    <a:pt x="86" y="89"/>
                  </a:lnTo>
                  <a:lnTo>
                    <a:pt x="83" y="92"/>
                  </a:lnTo>
                  <a:lnTo>
                    <a:pt x="81" y="93"/>
                  </a:lnTo>
                  <a:lnTo>
                    <a:pt x="86" y="153"/>
                  </a:lnTo>
                  <a:lnTo>
                    <a:pt x="110" y="162"/>
                  </a:lnTo>
                  <a:lnTo>
                    <a:pt x="115" y="160"/>
                  </a:lnTo>
                  <a:lnTo>
                    <a:pt x="120" y="157"/>
                  </a:lnTo>
                  <a:lnTo>
                    <a:pt x="125" y="151"/>
                  </a:lnTo>
                  <a:lnTo>
                    <a:pt x="128" y="145"/>
                  </a:lnTo>
                  <a:lnTo>
                    <a:pt x="133" y="125"/>
                  </a:lnTo>
                  <a:lnTo>
                    <a:pt x="139" y="124"/>
                  </a:lnTo>
                  <a:lnTo>
                    <a:pt x="145" y="123"/>
                  </a:lnTo>
                  <a:lnTo>
                    <a:pt x="150" y="124"/>
                  </a:lnTo>
                  <a:lnTo>
                    <a:pt x="155" y="125"/>
                  </a:lnTo>
                  <a:lnTo>
                    <a:pt x="159" y="133"/>
                  </a:lnTo>
                  <a:lnTo>
                    <a:pt x="156" y="141"/>
                  </a:lnTo>
                  <a:lnTo>
                    <a:pt x="154" y="150"/>
                  </a:lnTo>
                  <a:lnTo>
                    <a:pt x="153" y="159"/>
                  </a:lnTo>
                  <a:lnTo>
                    <a:pt x="149" y="165"/>
                  </a:lnTo>
                  <a:lnTo>
                    <a:pt x="146" y="171"/>
                  </a:lnTo>
                  <a:lnTo>
                    <a:pt x="142" y="176"/>
                  </a:lnTo>
                  <a:lnTo>
                    <a:pt x="138" y="180"/>
                  </a:lnTo>
                  <a:lnTo>
                    <a:pt x="133" y="184"/>
                  </a:lnTo>
                  <a:lnTo>
                    <a:pt x="128" y="188"/>
                  </a:lnTo>
                  <a:lnTo>
                    <a:pt x="122" y="191"/>
                  </a:lnTo>
                  <a:lnTo>
                    <a:pt x="116" y="193"/>
                  </a:lnTo>
                  <a:lnTo>
                    <a:pt x="110" y="193"/>
                  </a:lnTo>
                  <a:lnTo>
                    <a:pt x="105" y="193"/>
                  </a:lnTo>
                  <a:lnTo>
                    <a:pt x="100" y="192"/>
                  </a:lnTo>
                  <a:lnTo>
                    <a:pt x="94" y="191"/>
                  </a:lnTo>
                  <a:lnTo>
                    <a:pt x="89" y="190"/>
                  </a:lnTo>
                  <a:lnTo>
                    <a:pt x="83" y="188"/>
                  </a:lnTo>
                  <a:lnTo>
                    <a:pt x="79" y="186"/>
                  </a:lnTo>
                  <a:lnTo>
                    <a:pt x="73" y="185"/>
                  </a:lnTo>
                  <a:lnTo>
                    <a:pt x="66" y="182"/>
                  </a:lnTo>
                  <a:lnTo>
                    <a:pt x="61" y="176"/>
                  </a:lnTo>
                  <a:lnTo>
                    <a:pt x="58" y="170"/>
                  </a:lnTo>
                  <a:lnTo>
                    <a:pt x="55" y="163"/>
                  </a:lnTo>
                  <a:lnTo>
                    <a:pt x="53" y="154"/>
                  </a:lnTo>
                  <a:lnTo>
                    <a:pt x="52" y="146"/>
                  </a:lnTo>
                  <a:lnTo>
                    <a:pt x="50" y="139"/>
                  </a:lnTo>
                  <a:lnTo>
                    <a:pt x="48" y="131"/>
                  </a:lnTo>
                  <a:lnTo>
                    <a:pt x="49" y="124"/>
                  </a:lnTo>
                  <a:lnTo>
                    <a:pt x="49" y="119"/>
                  </a:lnTo>
                  <a:lnTo>
                    <a:pt x="49" y="113"/>
                  </a:lnTo>
                  <a:lnTo>
                    <a:pt x="47" y="107"/>
                  </a:lnTo>
                  <a:lnTo>
                    <a:pt x="48" y="101"/>
                  </a:lnTo>
                  <a:lnTo>
                    <a:pt x="52" y="97"/>
                  </a:lnTo>
                  <a:lnTo>
                    <a:pt x="56" y="92"/>
                  </a:lnTo>
                  <a:lnTo>
                    <a:pt x="62" y="89"/>
                  </a:lnTo>
                  <a:lnTo>
                    <a:pt x="65" y="88"/>
                  </a:lnTo>
                  <a:lnTo>
                    <a:pt x="66" y="87"/>
                  </a:lnTo>
                  <a:lnTo>
                    <a:pt x="68" y="87"/>
                  </a:lnTo>
                  <a:lnTo>
                    <a:pt x="72" y="81"/>
                  </a:lnTo>
                  <a:lnTo>
                    <a:pt x="78" y="76"/>
                  </a:lnTo>
                  <a:lnTo>
                    <a:pt x="83" y="72"/>
                  </a:lnTo>
                  <a:lnTo>
                    <a:pt x="89" y="68"/>
                  </a:lnTo>
                  <a:lnTo>
                    <a:pt x="96" y="65"/>
                  </a:lnTo>
                  <a:lnTo>
                    <a:pt x="103" y="61"/>
                  </a:lnTo>
                  <a:lnTo>
                    <a:pt x="110" y="58"/>
                  </a:lnTo>
                  <a:lnTo>
                    <a:pt x="116" y="53"/>
                  </a:lnTo>
                  <a:lnTo>
                    <a:pt x="127" y="50"/>
                  </a:lnTo>
                  <a:lnTo>
                    <a:pt x="135" y="52"/>
                  </a:lnTo>
                  <a:lnTo>
                    <a:pt x="145" y="54"/>
                  </a:lnTo>
                  <a:lnTo>
                    <a:pt x="153" y="58"/>
                  </a:lnTo>
                  <a:lnTo>
                    <a:pt x="160" y="62"/>
                  </a:lnTo>
                  <a:lnTo>
                    <a:pt x="168" y="66"/>
                  </a:lnTo>
                  <a:lnTo>
                    <a:pt x="176" y="69"/>
                  </a:lnTo>
                  <a:lnTo>
                    <a:pt x="185" y="72"/>
                  </a:lnTo>
                  <a:lnTo>
                    <a:pt x="189" y="75"/>
                  </a:lnTo>
                  <a:lnTo>
                    <a:pt x="196" y="80"/>
                  </a:lnTo>
                  <a:lnTo>
                    <a:pt x="202" y="82"/>
                  </a:lnTo>
                  <a:lnTo>
                    <a:pt x="208" y="86"/>
                  </a:lnTo>
                  <a:lnTo>
                    <a:pt x="214" y="91"/>
                  </a:lnTo>
                  <a:lnTo>
                    <a:pt x="219" y="95"/>
                  </a:lnTo>
                  <a:lnTo>
                    <a:pt x="223" y="100"/>
                  </a:lnTo>
                  <a:lnTo>
                    <a:pt x="226" y="107"/>
                  </a:lnTo>
                  <a:lnTo>
                    <a:pt x="226" y="111"/>
                  </a:lnTo>
                  <a:lnTo>
                    <a:pt x="226" y="113"/>
                  </a:lnTo>
                  <a:lnTo>
                    <a:pt x="226" y="115"/>
                  </a:lnTo>
                  <a:lnTo>
                    <a:pt x="227" y="118"/>
                  </a:lnTo>
                  <a:lnTo>
                    <a:pt x="226" y="119"/>
                  </a:lnTo>
                  <a:lnTo>
                    <a:pt x="226" y="121"/>
                  </a:lnTo>
                  <a:lnTo>
                    <a:pt x="225" y="123"/>
                  </a:lnTo>
                  <a:lnTo>
                    <a:pt x="223" y="125"/>
                  </a:lnTo>
                  <a:lnTo>
                    <a:pt x="225" y="128"/>
                  </a:lnTo>
                  <a:lnTo>
                    <a:pt x="225" y="130"/>
                  </a:lnTo>
                  <a:lnTo>
                    <a:pt x="226" y="132"/>
                  </a:lnTo>
                  <a:lnTo>
                    <a:pt x="227" y="134"/>
                  </a:lnTo>
                  <a:lnTo>
                    <a:pt x="222" y="170"/>
                  </a:lnTo>
                  <a:lnTo>
                    <a:pt x="211" y="199"/>
                  </a:lnTo>
                  <a:lnTo>
                    <a:pt x="195" y="227"/>
                  </a:lnTo>
                  <a:lnTo>
                    <a:pt x="185" y="246"/>
                  </a:lnTo>
                  <a:lnTo>
                    <a:pt x="200" y="269"/>
                  </a:lnTo>
                  <a:lnTo>
                    <a:pt x="201" y="269"/>
                  </a:lnTo>
                  <a:lnTo>
                    <a:pt x="202" y="270"/>
                  </a:lnTo>
                  <a:close/>
                </a:path>
              </a:pathLst>
            </a:custGeom>
            <a:solidFill>
              <a:srgbClr val="FFFF00"/>
            </a:solidFill>
            <a:ln w="9525">
              <a:noFill/>
              <a:round/>
              <a:headEnd/>
              <a:tailEnd/>
            </a:ln>
          </p:spPr>
          <p:txBody>
            <a:bodyPr/>
            <a:lstStyle/>
            <a:p>
              <a:endParaRPr lang="es-SV"/>
            </a:p>
          </p:txBody>
        </p:sp>
        <p:sp>
          <p:nvSpPr>
            <p:cNvPr id="22533" name="Freeform 6"/>
            <p:cNvSpPr>
              <a:spLocks noChangeAspect="1"/>
            </p:cNvSpPr>
            <p:nvPr/>
          </p:nvSpPr>
          <p:spPr bwMode="auto">
            <a:xfrm>
              <a:off x="2595" y="2021"/>
              <a:ext cx="56" cy="32"/>
            </a:xfrm>
            <a:custGeom>
              <a:avLst/>
              <a:gdLst>
                <a:gd name="T0" fmla="*/ 47 w 56"/>
                <a:gd name="T1" fmla="*/ 4 h 32"/>
                <a:gd name="T2" fmla="*/ 49 w 56"/>
                <a:gd name="T3" fmla="*/ 0 h 32"/>
                <a:gd name="T4" fmla="*/ 0 w 56"/>
                <a:gd name="T5" fmla="*/ 23 h 32"/>
                <a:gd name="T6" fmla="*/ 5 w 56"/>
                <a:gd name="T7" fmla="*/ 32 h 32"/>
                <a:gd name="T8" fmla="*/ 54 w 56"/>
                <a:gd name="T9" fmla="*/ 10 h 32"/>
                <a:gd name="T10" fmla="*/ 56 w 56"/>
                <a:gd name="T11" fmla="*/ 6 h 32"/>
                <a:gd name="T12" fmla="*/ 54 w 56"/>
                <a:gd name="T13" fmla="*/ 10 h 32"/>
                <a:gd name="T14" fmla="*/ 55 w 56"/>
                <a:gd name="T15" fmla="*/ 8 h 32"/>
                <a:gd name="T16" fmla="*/ 56 w 56"/>
                <a:gd name="T17" fmla="*/ 6 h 32"/>
                <a:gd name="T18" fmla="*/ 47 w 56"/>
                <a:gd name="T19" fmla="*/ 4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32"/>
                <a:gd name="T32" fmla="*/ 56 w 5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32">
                  <a:moveTo>
                    <a:pt x="47" y="4"/>
                  </a:moveTo>
                  <a:lnTo>
                    <a:pt x="49" y="0"/>
                  </a:lnTo>
                  <a:lnTo>
                    <a:pt x="0" y="23"/>
                  </a:lnTo>
                  <a:lnTo>
                    <a:pt x="5" y="32"/>
                  </a:lnTo>
                  <a:lnTo>
                    <a:pt x="54" y="10"/>
                  </a:lnTo>
                  <a:lnTo>
                    <a:pt x="56" y="6"/>
                  </a:lnTo>
                  <a:lnTo>
                    <a:pt x="54" y="10"/>
                  </a:lnTo>
                  <a:lnTo>
                    <a:pt x="55" y="8"/>
                  </a:lnTo>
                  <a:lnTo>
                    <a:pt x="56" y="6"/>
                  </a:lnTo>
                  <a:lnTo>
                    <a:pt x="47" y="4"/>
                  </a:lnTo>
                  <a:close/>
                </a:path>
              </a:pathLst>
            </a:custGeom>
            <a:solidFill>
              <a:srgbClr val="FFFFFF"/>
            </a:solidFill>
            <a:ln w="9525">
              <a:noFill/>
              <a:round/>
              <a:headEnd/>
              <a:tailEnd/>
            </a:ln>
          </p:spPr>
          <p:txBody>
            <a:bodyPr/>
            <a:lstStyle/>
            <a:p>
              <a:endParaRPr lang="es-SV"/>
            </a:p>
          </p:txBody>
        </p:sp>
        <p:sp>
          <p:nvSpPr>
            <p:cNvPr id="22534" name="Freeform 7"/>
            <p:cNvSpPr>
              <a:spLocks noChangeAspect="1"/>
            </p:cNvSpPr>
            <p:nvPr/>
          </p:nvSpPr>
          <p:spPr bwMode="auto">
            <a:xfrm>
              <a:off x="2642" y="1922"/>
              <a:ext cx="25" cy="105"/>
            </a:xfrm>
            <a:custGeom>
              <a:avLst/>
              <a:gdLst>
                <a:gd name="T0" fmla="*/ 15 w 25"/>
                <a:gd name="T1" fmla="*/ 1 h 105"/>
                <a:gd name="T2" fmla="*/ 15 w 25"/>
                <a:gd name="T3" fmla="*/ 0 h 105"/>
                <a:gd name="T4" fmla="*/ 13 w 25"/>
                <a:gd name="T5" fmla="*/ 13 h 105"/>
                <a:gd name="T6" fmla="*/ 11 w 25"/>
                <a:gd name="T7" fmla="*/ 26 h 105"/>
                <a:gd name="T8" fmla="*/ 9 w 25"/>
                <a:gd name="T9" fmla="*/ 40 h 105"/>
                <a:gd name="T10" fmla="*/ 8 w 25"/>
                <a:gd name="T11" fmla="*/ 53 h 105"/>
                <a:gd name="T12" fmla="*/ 7 w 25"/>
                <a:gd name="T13" fmla="*/ 66 h 105"/>
                <a:gd name="T14" fmla="*/ 6 w 25"/>
                <a:gd name="T15" fmla="*/ 78 h 105"/>
                <a:gd name="T16" fmla="*/ 4 w 25"/>
                <a:gd name="T17" fmla="*/ 91 h 105"/>
                <a:gd name="T18" fmla="*/ 0 w 25"/>
                <a:gd name="T19" fmla="*/ 103 h 105"/>
                <a:gd name="T20" fmla="*/ 9 w 25"/>
                <a:gd name="T21" fmla="*/ 105 h 105"/>
                <a:gd name="T22" fmla="*/ 13 w 25"/>
                <a:gd name="T23" fmla="*/ 93 h 105"/>
                <a:gd name="T24" fmla="*/ 15 w 25"/>
                <a:gd name="T25" fmla="*/ 80 h 105"/>
                <a:gd name="T26" fmla="*/ 16 w 25"/>
                <a:gd name="T27" fmla="*/ 66 h 105"/>
                <a:gd name="T28" fmla="*/ 18 w 25"/>
                <a:gd name="T29" fmla="*/ 53 h 105"/>
                <a:gd name="T30" fmla="*/ 19 w 25"/>
                <a:gd name="T31" fmla="*/ 40 h 105"/>
                <a:gd name="T32" fmla="*/ 20 w 25"/>
                <a:gd name="T33" fmla="*/ 28 h 105"/>
                <a:gd name="T34" fmla="*/ 22 w 25"/>
                <a:gd name="T35" fmla="*/ 15 h 105"/>
                <a:gd name="T36" fmla="*/ 25 w 25"/>
                <a:gd name="T37" fmla="*/ 2 h 105"/>
                <a:gd name="T38" fmla="*/ 25 w 25"/>
                <a:gd name="T39" fmla="*/ 1 h 105"/>
                <a:gd name="T40" fmla="*/ 25 w 25"/>
                <a:gd name="T41" fmla="*/ 2 h 105"/>
                <a:gd name="T42" fmla="*/ 25 w 25"/>
                <a:gd name="T43" fmla="*/ 1 h 105"/>
                <a:gd name="T44" fmla="*/ 25 w 25"/>
                <a:gd name="T45" fmla="*/ 1 h 105"/>
                <a:gd name="T46" fmla="*/ 15 w 25"/>
                <a:gd name="T47" fmla="*/ 1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5"/>
                <a:gd name="T74" fmla="*/ 25 w 25"/>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5">
                  <a:moveTo>
                    <a:pt x="15" y="1"/>
                  </a:moveTo>
                  <a:lnTo>
                    <a:pt x="15" y="0"/>
                  </a:lnTo>
                  <a:lnTo>
                    <a:pt x="13" y="13"/>
                  </a:lnTo>
                  <a:lnTo>
                    <a:pt x="11" y="26"/>
                  </a:lnTo>
                  <a:lnTo>
                    <a:pt x="9" y="40"/>
                  </a:lnTo>
                  <a:lnTo>
                    <a:pt x="8" y="53"/>
                  </a:lnTo>
                  <a:lnTo>
                    <a:pt x="7" y="66"/>
                  </a:lnTo>
                  <a:lnTo>
                    <a:pt x="6" y="78"/>
                  </a:lnTo>
                  <a:lnTo>
                    <a:pt x="4" y="91"/>
                  </a:lnTo>
                  <a:lnTo>
                    <a:pt x="0" y="103"/>
                  </a:lnTo>
                  <a:lnTo>
                    <a:pt x="9" y="105"/>
                  </a:lnTo>
                  <a:lnTo>
                    <a:pt x="13" y="93"/>
                  </a:lnTo>
                  <a:lnTo>
                    <a:pt x="15" y="80"/>
                  </a:lnTo>
                  <a:lnTo>
                    <a:pt x="16" y="66"/>
                  </a:lnTo>
                  <a:lnTo>
                    <a:pt x="18" y="53"/>
                  </a:lnTo>
                  <a:lnTo>
                    <a:pt x="19" y="40"/>
                  </a:lnTo>
                  <a:lnTo>
                    <a:pt x="20" y="28"/>
                  </a:lnTo>
                  <a:lnTo>
                    <a:pt x="22" y="15"/>
                  </a:lnTo>
                  <a:lnTo>
                    <a:pt x="25" y="2"/>
                  </a:lnTo>
                  <a:lnTo>
                    <a:pt x="25" y="1"/>
                  </a:lnTo>
                  <a:lnTo>
                    <a:pt x="25" y="2"/>
                  </a:lnTo>
                  <a:lnTo>
                    <a:pt x="25" y="1"/>
                  </a:lnTo>
                  <a:lnTo>
                    <a:pt x="15" y="1"/>
                  </a:lnTo>
                  <a:close/>
                </a:path>
              </a:pathLst>
            </a:custGeom>
            <a:solidFill>
              <a:srgbClr val="FFFFFF"/>
            </a:solidFill>
            <a:ln w="9525">
              <a:noFill/>
              <a:round/>
              <a:headEnd/>
              <a:tailEnd/>
            </a:ln>
          </p:spPr>
          <p:txBody>
            <a:bodyPr/>
            <a:lstStyle/>
            <a:p>
              <a:endParaRPr lang="es-SV"/>
            </a:p>
          </p:txBody>
        </p:sp>
        <p:sp>
          <p:nvSpPr>
            <p:cNvPr id="22535" name="Freeform 8"/>
            <p:cNvSpPr>
              <a:spLocks noChangeAspect="1"/>
            </p:cNvSpPr>
            <p:nvPr/>
          </p:nvSpPr>
          <p:spPr bwMode="auto">
            <a:xfrm>
              <a:off x="2653" y="1859"/>
              <a:ext cx="14" cy="64"/>
            </a:xfrm>
            <a:custGeom>
              <a:avLst/>
              <a:gdLst>
                <a:gd name="T0" fmla="*/ 1 w 14"/>
                <a:gd name="T1" fmla="*/ 5 h 64"/>
                <a:gd name="T2" fmla="*/ 0 w 14"/>
                <a:gd name="T3" fmla="*/ 4 h 64"/>
                <a:gd name="T4" fmla="*/ 1 w 14"/>
                <a:gd name="T5" fmla="*/ 11 h 64"/>
                <a:gd name="T6" fmla="*/ 2 w 14"/>
                <a:gd name="T7" fmla="*/ 18 h 64"/>
                <a:gd name="T8" fmla="*/ 3 w 14"/>
                <a:gd name="T9" fmla="*/ 25 h 64"/>
                <a:gd name="T10" fmla="*/ 4 w 14"/>
                <a:gd name="T11" fmla="*/ 31 h 64"/>
                <a:gd name="T12" fmla="*/ 4 w 14"/>
                <a:gd name="T13" fmla="*/ 39 h 64"/>
                <a:gd name="T14" fmla="*/ 4 w 14"/>
                <a:gd name="T15" fmla="*/ 47 h 64"/>
                <a:gd name="T16" fmla="*/ 4 w 14"/>
                <a:gd name="T17" fmla="*/ 56 h 64"/>
                <a:gd name="T18" fmla="*/ 4 w 14"/>
                <a:gd name="T19" fmla="*/ 64 h 64"/>
                <a:gd name="T20" fmla="*/ 14 w 14"/>
                <a:gd name="T21" fmla="*/ 64 h 64"/>
                <a:gd name="T22" fmla="*/ 14 w 14"/>
                <a:gd name="T23" fmla="*/ 56 h 64"/>
                <a:gd name="T24" fmla="*/ 14 w 14"/>
                <a:gd name="T25" fmla="*/ 47 h 64"/>
                <a:gd name="T26" fmla="*/ 14 w 14"/>
                <a:gd name="T27" fmla="*/ 39 h 64"/>
                <a:gd name="T28" fmla="*/ 14 w 14"/>
                <a:gd name="T29" fmla="*/ 31 h 64"/>
                <a:gd name="T30" fmla="*/ 13 w 14"/>
                <a:gd name="T31" fmla="*/ 23 h 64"/>
                <a:gd name="T32" fmla="*/ 11 w 14"/>
                <a:gd name="T33" fmla="*/ 16 h 64"/>
                <a:gd name="T34" fmla="*/ 10 w 14"/>
                <a:gd name="T35" fmla="*/ 8 h 64"/>
                <a:gd name="T36" fmla="*/ 9 w 14"/>
                <a:gd name="T37" fmla="*/ 1 h 64"/>
                <a:gd name="T38" fmla="*/ 8 w 14"/>
                <a:gd name="T39" fmla="*/ 0 h 64"/>
                <a:gd name="T40" fmla="*/ 9 w 14"/>
                <a:gd name="T41" fmla="*/ 1 h 64"/>
                <a:gd name="T42" fmla="*/ 9 w 14"/>
                <a:gd name="T43" fmla="*/ 0 h 64"/>
                <a:gd name="T44" fmla="*/ 8 w 14"/>
                <a:gd name="T45" fmla="*/ 0 h 64"/>
                <a:gd name="T46" fmla="*/ 1 w 14"/>
                <a:gd name="T47" fmla="*/ 5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
                <a:gd name="T73" fmla="*/ 0 h 64"/>
                <a:gd name="T74" fmla="*/ 14 w 14"/>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 h="64">
                  <a:moveTo>
                    <a:pt x="1" y="5"/>
                  </a:moveTo>
                  <a:lnTo>
                    <a:pt x="0" y="4"/>
                  </a:lnTo>
                  <a:lnTo>
                    <a:pt x="1" y="11"/>
                  </a:lnTo>
                  <a:lnTo>
                    <a:pt x="2" y="18"/>
                  </a:lnTo>
                  <a:lnTo>
                    <a:pt x="3" y="25"/>
                  </a:lnTo>
                  <a:lnTo>
                    <a:pt x="4" y="31"/>
                  </a:lnTo>
                  <a:lnTo>
                    <a:pt x="4" y="39"/>
                  </a:lnTo>
                  <a:lnTo>
                    <a:pt x="4" y="47"/>
                  </a:lnTo>
                  <a:lnTo>
                    <a:pt x="4" y="56"/>
                  </a:lnTo>
                  <a:lnTo>
                    <a:pt x="4" y="64"/>
                  </a:lnTo>
                  <a:lnTo>
                    <a:pt x="14" y="64"/>
                  </a:lnTo>
                  <a:lnTo>
                    <a:pt x="14" y="56"/>
                  </a:lnTo>
                  <a:lnTo>
                    <a:pt x="14" y="47"/>
                  </a:lnTo>
                  <a:lnTo>
                    <a:pt x="14" y="39"/>
                  </a:lnTo>
                  <a:lnTo>
                    <a:pt x="14" y="31"/>
                  </a:lnTo>
                  <a:lnTo>
                    <a:pt x="13" y="23"/>
                  </a:lnTo>
                  <a:lnTo>
                    <a:pt x="11" y="16"/>
                  </a:lnTo>
                  <a:lnTo>
                    <a:pt x="10" y="8"/>
                  </a:lnTo>
                  <a:lnTo>
                    <a:pt x="9" y="1"/>
                  </a:lnTo>
                  <a:lnTo>
                    <a:pt x="8" y="0"/>
                  </a:lnTo>
                  <a:lnTo>
                    <a:pt x="9" y="1"/>
                  </a:lnTo>
                  <a:lnTo>
                    <a:pt x="9" y="0"/>
                  </a:lnTo>
                  <a:lnTo>
                    <a:pt x="8" y="0"/>
                  </a:lnTo>
                  <a:lnTo>
                    <a:pt x="1" y="5"/>
                  </a:lnTo>
                  <a:close/>
                </a:path>
              </a:pathLst>
            </a:custGeom>
            <a:solidFill>
              <a:srgbClr val="FFFFFF"/>
            </a:solidFill>
            <a:ln w="9525">
              <a:noFill/>
              <a:round/>
              <a:headEnd/>
              <a:tailEnd/>
            </a:ln>
          </p:spPr>
          <p:txBody>
            <a:bodyPr/>
            <a:lstStyle/>
            <a:p>
              <a:endParaRPr lang="es-SV"/>
            </a:p>
          </p:txBody>
        </p:sp>
        <p:sp>
          <p:nvSpPr>
            <p:cNvPr id="22536" name="Freeform 9"/>
            <p:cNvSpPr>
              <a:spLocks noChangeAspect="1"/>
            </p:cNvSpPr>
            <p:nvPr/>
          </p:nvSpPr>
          <p:spPr bwMode="auto">
            <a:xfrm>
              <a:off x="2646" y="1843"/>
              <a:ext cx="15" cy="21"/>
            </a:xfrm>
            <a:custGeom>
              <a:avLst/>
              <a:gdLst>
                <a:gd name="T0" fmla="*/ 2 w 15"/>
                <a:gd name="T1" fmla="*/ 7 h 21"/>
                <a:gd name="T2" fmla="*/ 0 w 15"/>
                <a:gd name="T3" fmla="*/ 3 h 21"/>
                <a:gd name="T4" fmla="*/ 1 w 15"/>
                <a:gd name="T5" fmla="*/ 8 h 21"/>
                <a:gd name="T6" fmla="*/ 2 w 15"/>
                <a:gd name="T7" fmla="*/ 13 h 21"/>
                <a:gd name="T8" fmla="*/ 5 w 15"/>
                <a:gd name="T9" fmla="*/ 16 h 21"/>
                <a:gd name="T10" fmla="*/ 8 w 15"/>
                <a:gd name="T11" fmla="*/ 21 h 21"/>
                <a:gd name="T12" fmla="*/ 15 w 15"/>
                <a:gd name="T13" fmla="*/ 16 h 21"/>
                <a:gd name="T14" fmla="*/ 12 w 15"/>
                <a:gd name="T15" fmla="*/ 11 h 21"/>
                <a:gd name="T16" fmla="*/ 11 w 15"/>
                <a:gd name="T17" fmla="*/ 8 h 21"/>
                <a:gd name="T18" fmla="*/ 10 w 15"/>
                <a:gd name="T19" fmla="*/ 6 h 21"/>
                <a:gd name="T20" fmla="*/ 9 w 15"/>
                <a:gd name="T21" fmla="*/ 3 h 21"/>
                <a:gd name="T22" fmla="*/ 7 w 15"/>
                <a:gd name="T23" fmla="*/ 0 h 21"/>
                <a:gd name="T24" fmla="*/ 9 w 15"/>
                <a:gd name="T25" fmla="*/ 3 h 21"/>
                <a:gd name="T26" fmla="*/ 9 w 15"/>
                <a:gd name="T27" fmla="*/ 1 h 21"/>
                <a:gd name="T28" fmla="*/ 7 w 15"/>
                <a:gd name="T29" fmla="*/ 0 h 21"/>
                <a:gd name="T30" fmla="*/ 2 w 15"/>
                <a:gd name="T31" fmla="*/ 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1"/>
                <a:gd name="T50" fmla="*/ 15 w 15"/>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1">
                  <a:moveTo>
                    <a:pt x="2" y="7"/>
                  </a:moveTo>
                  <a:lnTo>
                    <a:pt x="0" y="3"/>
                  </a:lnTo>
                  <a:lnTo>
                    <a:pt x="1" y="8"/>
                  </a:lnTo>
                  <a:lnTo>
                    <a:pt x="2" y="13"/>
                  </a:lnTo>
                  <a:lnTo>
                    <a:pt x="5" y="16"/>
                  </a:lnTo>
                  <a:lnTo>
                    <a:pt x="8" y="21"/>
                  </a:lnTo>
                  <a:lnTo>
                    <a:pt x="15" y="16"/>
                  </a:lnTo>
                  <a:lnTo>
                    <a:pt x="12" y="11"/>
                  </a:lnTo>
                  <a:lnTo>
                    <a:pt x="11" y="8"/>
                  </a:lnTo>
                  <a:lnTo>
                    <a:pt x="10" y="6"/>
                  </a:lnTo>
                  <a:lnTo>
                    <a:pt x="9" y="3"/>
                  </a:lnTo>
                  <a:lnTo>
                    <a:pt x="7" y="0"/>
                  </a:lnTo>
                  <a:lnTo>
                    <a:pt x="9" y="3"/>
                  </a:lnTo>
                  <a:lnTo>
                    <a:pt x="9" y="1"/>
                  </a:lnTo>
                  <a:lnTo>
                    <a:pt x="7" y="0"/>
                  </a:lnTo>
                  <a:lnTo>
                    <a:pt x="2" y="7"/>
                  </a:lnTo>
                  <a:close/>
                </a:path>
              </a:pathLst>
            </a:custGeom>
            <a:solidFill>
              <a:srgbClr val="FFFFFF"/>
            </a:solidFill>
            <a:ln w="9525">
              <a:noFill/>
              <a:round/>
              <a:headEnd/>
              <a:tailEnd/>
            </a:ln>
          </p:spPr>
          <p:txBody>
            <a:bodyPr/>
            <a:lstStyle/>
            <a:p>
              <a:endParaRPr lang="es-SV"/>
            </a:p>
          </p:txBody>
        </p:sp>
        <p:sp>
          <p:nvSpPr>
            <p:cNvPr id="22537" name="Freeform 10"/>
            <p:cNvSpPr>
              <a:spLocks noChangeAspect="1"/>
            </p:cNvSpPr>
            <p:nvPr/>
          </p:nvSpPr>
          <p:spPr bwMode="auto">
            <a:xfrm>
              <a:off x="2636" y="1831"/>
              <a:ext cx="17" cy="19"/>
            </a:xfrm>
            <a:custGeom>
              <a:avLst/>
              <a:gdLst>
                <a:gd name="T0" fmla="*/ 2 w 17"/>
                <a:gd name="T1" fmla="*/ 9 h 19"/>
                <a:gd name="T2" fmla="*/ 0 w 17"/>
                <a:gd name="T3" fmla="*/ 7 h 19"/>
                <a:gd name="T4" fmla="*/ 2 w 17"/>
                <a:gd name="T5" fmla="*/ 12 h 19"/>
                <a:gd name="T6" fmla="*/ 6 w 17"/>
                <a:gd name="T7" fmla="*/ 15 h 19"/>
                <a:gd name="T8" fmla="*/ 10 w 17"/>
                <a:gd name="T9" fmla="*/ 16 h 19"/>
                <a:gd name="T10" fmla="*/ 12 w 17"/>
                <a:gd name="T11" fmla="*/ 19 h 19"/>
                <a:gd name="T12" fmla="*/ 17 w 17"/>
                <a:gd name="T13" fmla="*/ 12 h 19"/>
                <a:gd name="T14" fmla="*/ 14 w 17"/>
                <a:gd name="T15" fmla="*/ 9 h 19"/>
                <a:gd name="T16" fmla="*/ 13 w 17"/>
                <a:gd name="T17" fmla="*/ 8 h 19"/>
                <a:gd name="T18" fmla="*/ 10 w 17"/>
                <a:gd name="T19" fmla="*/ 5 h 19"/>
                <a:gd name="T20" fmla="*/ 7 w 17"/>
                <a:gd name="T21" fmla="*/ 2 h 19"/>
                <a:gd name="T22" fmla="*/ 5 w 17"/>
                <a:gd name="T23" fmla="*/ 0 h 19"/>
                <a:gd name="T24" fmla="*/ 7 w 17"/>
                <a:gd name="T25" fmla="*/ 2 h 19"/>
                <a:gd name="T26" fmla="*/ 7 w 17"/>
                <a:gd name="T27" fmla="*/ 1 h 19"/>
                <a:gd name="T28" fmla="*/ 5 w 17"/>
                <a:gd name="T29" fmla="*/ 0 h 19"/>
                <a:gd name="T30" fmla="*/ 2 w 17"/>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9"/>
                <a:gd name="T50" fmla="*/ 17 w 17"/>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9">
                  <a:moveTo>
                    <a:pt x="2" y="9"/>
                  </a:moveTo>
                  <a:lnTo>
                    <a:pt x="0" y="7"/>
                  </a:lnTo>
                  <a:lnTo>
                    <a:pt x="2" y="12"/>
                  </a:lnTo>
                  <a:lnTo>
                    <a:pt x="6" y="15"/>
                  </a:lnTo>
                  <a:lnTo>
                    <a:pt x="10" y="16"/>
                  </a:lnTo>
                  <a:lnTo>
                    <a:pt x="12" y="19"/>
                  </a:lnTo>
                  <a:lnTo>
                    <a:pt x="17" y="12"/>
                  </a:lnTo>
                  <a:lnTo>
                    <a:pt x="14" y="9"/>
                  </a:lnTo>
                  <a:lnTo>
                    <a:pt x="13" y="8"/>
                  </a:lnTo>
                  <a:lnTo>
                    <a:pt x="10" y="5"/>
                  </a:lnTo>
                  <a:lnTo>
                    <a:pt x="7" y="2"/>
                  </a:lnTo>
                  <a:lnTo>
                    <a:pt x="5" y="0"/>
                  </a:lnTo>
                  <a:lnTo>
                    <a:pt x="7" y="2"/>
                  </a:lnTo>
                  <a:lnTo>
                    <a:pt x="7" y="1"/>
                  </a:lnTo>
                  <a:lnTo>
                    <a:pt x="5" y="0"/>
                  </a:lnTo>
                  <a:lnTo>
                    <a:pt x="2" y="9"/>
                  </a:lnTo>
                  <a:close/>
                </a:path>
              </a:pathLst>
            </a:custGeom>
            <a:solidFill>
              <a:srgbClr val="FFFFFF"/>
            </a:solidFill>
            <a:ln w="9525">
              <a:noFill/>
              <a:round/>
              <a:headEnd/>
              <a:tailEnd/>
            </a:ln>
          </p:spPr>
          <p:txBody>
            <a:bodyPr/>
            <a:lstStyle/>
            <a:p>
              <a:endParaRPr lang="es-SV"/>
            </a:p>
          </p:txBody>
        </p:sp>
        <p:sp>
          <p:nvSpPr>
            <p:cNvPr id="22538" name="Freeform 11"/>
            <p:cNvSpPr>
              <a:spLocks noChangeAspect="1"/>
            </p:cNvSpPr>
            <p:nvPr/>
          </p:nvSpPr>
          <p:spPr bwMode="auto">
            <a:xfrm>
              <a:off x="2603" y="1812"/>
              <a:ext cx="38" cy="28"/>
            </a:xfrm>
            <a:custGeom>
              <a:avLst/>
              <a:gdLst>
                <a:gd name="T0" fmla="*/ 0 w 38"/>
                <a:gd name="T1" fmla="*/ 7 h 28"/>
                <a:gd name="T2" fmla="*/ 0 w 38"/>
                <a:gd name="T3" fmla="*/ 7 h 28"/>
                <a:gd name="T4" fmla="*/ 8 w 38"/>
                <a:gd name="T5" fmla="*/ 13 h 28"/>
                <a:gd name="T6" fmla="*/ 17 w 38"/>
                <a:gd name="T7" fmla="*/ 18 h 28"/>
                <a:gd name="T8" fmla="*/ 25 w 38"/>
                <a:gd name="T9" fmla="*/ 24 h 28"/>
                <a:gd name="T10" fmla="*/ 35 w 38"/>
                <a:gd name="T11" fmla="*/ 28 h 28"/>
                <a:gd name="T12" fmla="*/ 38 w 38"/>
                <a:gd name="T13" fmla="*/ 19 h 28"/>
                <a:gd name="T14" fmla="*/ 30 w 38"/>
                <a:gd name="T15" fmla="*/ 14 h 28"/>
                <a:gd name="T16" fmla="*/ 21 w 38"/>
                <a:gd name="T17" fmla="*/ 11 h 28"/>
                <a:gd name="T18" fmla="*/ 13 w 38"/>
                <a:gd name="T19" fmla="*/ 6 h 28"/>
                <a:gd name="T20" fmla="*/ 5 w 38"/>
                <a:gd name="T21" fmla="*/ 0 h 28"/>
                <a:gd name="T22" fmla="*/ 5 w 38"/>
                <a:gd name="T23" fmla="*/ 0 h 28"/>
                <a:gd name="T24" fmla="*/ 0 w 38"/>
                <a:gd name="T25" fmla="*/ 7 h 28"/>
                <a:gd name="T26" fmla="*/ 0 w 38"/>
                <a:gd name="T27" fmla="*/ 7 h 28"/>
                <a:gd name="T28" fmla="*/ 0 w 38"/>
                <a:gd name="T29" fmla="*/ 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28"/>
                <a:gd name="T47" fmla="*/ 38 w 38"/>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28">
                  <a:moveTo>
                    <a:pt x="0" y="7"/>
                  </a:moveTo>
                  <a:lnTo>
                    <a:pt x="0" y="7"/>
                  </a:lnTo>
                  <a:lnTo>
                    <a:pt x="8" y="13"/>
                  </a:lnTo>
                  <a:lnTo>
                    <a:pt x="17" y="18"/>
                  </a:lnTo>
                  <a:lnTo>
                    <a:pt x="25" y="24"/>
                  </a:lnTo>
                  <a:lnTo>
                    <a:pt x="35" y="28"/>
                  </a:lnTo>
                  <a:lnTo>
                    <a:pt x="38" y="19"/>
                  </a:lnTo>
                  <a:lnTo>
                    <a:pt x="30" y="14"/>
                  </a:lnTo>
                  <a:lnTo>
                    <a:pt x="21" y="11"/>
                  </a:lnTo>
                  <a:lnTo>
                    <a:pt x="13" y="6"/>
                  </a:lnTo>
                  <a:lnTo>
                    <a:pt x="5" y="0"/>
                  </a:lnTo>
                  <a:lnTo>
                    <a:pt x="0" y="7"/>
                  </a:lnTo>
                  <a:close/>
                </a:path>
              </a:pathLst>
            </a:custGeom>
            <a:solidFill>
              <a:srgbClr val="FFFFFF"/>
            </a:solidFill>
            <a:ln w="9525">
              <a:noFill/>
              <a:round/>
              <a:headEnd/>
              <a:tailEnd/>
            </a:ln>
          </p:spPr>
          <p:txBody>
            <a:bodyPr/>
            <a:lstStyle/>
            <a:p>
              <a:endParaRPr lang="es-SV"/>
            </a:p>
          </p:txBody>
        </p:sp>
        <p:sp>
          <p:nvSpPr>
            <p:cNvPr id="22539" name="Freeform 12"/>
            <p:cNvSpPr>
              <a:spLocks noChangeAspect="1"/>
            </p:cNvSpPr>
            <p:nvPr/>
          </p:nvSpPr>
          <p:spPr bwMode="auto">
            <a:xfrm>
              <a:off x="2503" y="1773"/>
              <a:ext cx="105" cy="46"/>
            </a:xfrm>
            <a:custGeom>
              <a:avLst/>
              <a:gdLst>
                <a:gd name="T0" fmla="*/ 5 w 105"/>
                <a:gd name="T1" fmla="*/ 11 h 46"/>
                <a:gd name="T2" fmla="*/ 4 w 105"/>
                <a:gd name="T3" fmla="*/ 11 h 46"/>
                <a:gd name="T4" fmla="*/ 15 w 105"/>
                <a:gd name="T5" fmla="*/ 9 h 46"/>
                <a:gd name="T6" fmla="*/ 27 w 105"/>
                <a:gd name="T7" fmla="*/ 9 h 46"/>
                <a:gd name="T8" fmla="*/ 40 w 105"/>
                <a:gd name="T9" fmla="*/ 13 h 46"/>
                <a:gd name="T10" fmla="*/ 52 w 105"/>
                <a:gd name="T11" fmla="*/ 18 h 46"/>
                <a:gd name="T12" fmla="*/ 64 w 105"/>
                <a:gd name="T13" fmla="*/ 24 h 46"/>
                <a:gd name="T14" fmla="*/ 75 w 105"/>
                <a:gd name="T15" fmla="*/ 31 h 46"/>
                <a:gd name="T16" fmla="*/ 88 w 105"/>
                <a:gd name="T17" fmla="*/ 38 h 46"/>
                <a:gd name="T18" fmla="*/ 100 w 105"/>
                <a:gd name="T19" fmla="*/ 46 h 46"/>
                <a:gd name="T20" fmla="*/ 105 w 105"/>
                <a:gd name="T21" fmla="*/ 39 h 46"/>
                <a:gd name="T22" fmla="*/ 93 w 105"/>
                <a:gd name="T23" fmla="*/ 31 h 46"/>
                <a:gd name="T24" fmla="*/ 80 w 105"/>
                <a:gd name="T25" fmla="*/ 24 h 46"/>
                <a:gd name="T26" fmla="*/ 68 w 105"/>
                <a:gd name="T27" fmla="*/ 16 h 46"/>
                <a:gd name="T28" fmla="*/ 57 w 105"/>
                <a:gd name="T29" fmla="*/ 8 h 46"/>
                <a:gd name="T30" fmla="*/ 42 w 105"/>
                <a:gd name="T31" fmla="*/ 3 h 46"/>
                <a:gd name="T32" fmla="*/ 30 w 105"/>
                <a:gd name="T33" fmla="*/ 0 h 46"/>
                <a:gd name="T34" fmla="*/ 15 w 105"/>
                <a:gd name="T35" fmla="*/ 0 h 46"/>
                <a:gd name="T36" fmla="*/ 1 w 105"/>
                <a:gd name="T37" fmla="*/ 1 h 46"/>
                <a:gd name="T38" fmla="*/ 0 w 105"/>
                <a:gd name="T39" fmla="*/ 1 h 46"/>
                <a:gd name="T40" fmla="*/ 1 w 105"/>
                <a:gd name="T41" fmla="*/ 1 h 46"/>
                <a:gd name="T42" fmla="*/ 1 w 105"/>
                <a:gd name="T43" fmla="*/ 1 h 46"/>
                <a:gd name="T44" fmla="*/ 0 w 105"/>
                <a:gd name="T45" fmla="*/ 1 h 46"/>
                <a:gd name="T46" fmla="*/ 5 w 105"/>
                <a:gd name="T47" fmla="*/ 11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46"/>
                <a:gd name="T74" fmla="*/ 105 w 105"/>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46">
                  <a:moveTo>
                    <a:pt x="5" y="11"/>
                  </a:moveTo>
                  <a:lnTo>
                    <a:pt x="4" y="11"/>
                  </a:lnTo>
                  <a:lnTo>
                    <a:pt x="15" y="9"/>
                  </a:lnTo>
                  <a:lnTo>
                    <a:pt x="27" y="9"/>
                  </a:lnTo>
                  <a:lnTo>
                    <a:pt x="40" y="13"/>
                  </a:lnTo>
                  <a:lnTo>
                    <a:pt x="52" y="18"/>
                  </a:lnTo>
                  <a:lnTo>
                    <a:pt x="64" y="24"/>
                  </a:lnTo>
                  <a:lnTo>
                    <a:pt x="75" y="31"/>
                  </a:lnTo>
                  <a:lnTo>
                    <a:pt x="88" y="38"/>
                  </a:lnTo>
                  <a:lnTo>
                    <a:pt x="100" y="46"/>
                  </a:lnTo>
                  <a:lnTo>
                    <a:pt x="105" y="39"/>
                  </a:lnTo>
                  <a:lnTo>
                    <a:pt x="93" y="31"/>
                  </a:lnTo>
                  <a:lnTo>
                    <a:pt x="80" y="24"/>
                  </a:lnTo>
                  <a:lnTo>
                    <a:pt x="68" y="16"/>
                  </a:lnTo>
                  <a:lnTo>
                    <a:pt x="57" y="8"/>
                  </a:lnTo>
                  <a:lnTo>
                    <a:pt x="42" y="3"/>
                  </a:lnTo>
                  <a:lnTo>
                    <a:pt x="30" y="0"/>
                  </a:lnTo>
                  <a:lnTo>
                    <a:pt x="15" y="0"/>
                  </a:lnTo>
                  <a:lnTo>
                    <a:pt x="1" y="1"/>
                  </a:lnTo>
                  <a:lnTo>
                    <a:pt x="0" y="1"/>
                  </a:lnTo>
                  <a:lnTo>
                    <a:pt x="1" y="1"/>
                  </a:lnTo>
                  <a:lnTo>
                    <a:pt x="0" y="1"/>
                  </a:lnTo>
                  <a:lnTo>
                    <a:pt x="5" y="11"/>
                  </a:lnTo>
                  <a:close/>
                </a:path>
              </a:pathLst>
            </a:custGeom>
            <a:solidFill>
              <a:srgbClr val="FFFFFF"/>
            </a:solidFill>
            <a:ln w="9525">
              <a:noFill/>
              <a:round/>
              <a:headEnd/>
              <a:tailEnd/>
            </a:ln>
          </p:spPr>
          <p:txBody>
            <a:bodyPr/>
            <a:lstStyle/>
            <a:p>
              <a:endParaRPr lang="es-SV"/>
            </a:p>
          </p:txBody>
        </p:sp>
        <p:sp>
          <p:nvSpPr>
            <p:cNvPr id="22540" name="Freeform 13"/>
            <p:cNvSpPr>
              <a:spLocks noChangeAspect="1"/>
            </p:cNvSpPr>
            <p:nvPr/>
          </p:nvSpPr>
          <p:spPr bwMode="auto">
            <a:xfrm>
              <a:off x="2453" y="1774"/>
              <a:ext cx="55" cy="37"/>
            </a:xfrm>
            <a:custGeom>
              <a:avLst/>
              <a:gdLst>
                <a:gd name="T0" fmla="*/ 3 w 55"/>
                <a:gd name="T1" fmla="*/ 37 h 37"/>
                <a:gd name="T2" fmla="*/ 4 w 55"/>
                <a:gd name="T3" fmla="*/ 37 h 37"/>
                <a:gd name="T4" fmla="*/ 55 w 55"/>
                <a:gd name="T5" fmla="*/ 10 h 37"/>
                <a:gd name="T6" fmla="*/ 50 w 55"/>
                <a:gd name="T7" fmla="*/ 0 h 37"/>
                <a:gd name="T8" fmla="*/ 0 w 55"/>
                <a:gd name="T9" fmla="*/ 27 h 37"/>
                <a:gd name="T10" fmla="*/ 1 w 55"/>
                <a:gd name="T11" fmla="*/ 27 h 37"/>
                <a:gd name="T12" fmla="*/ 3 w 55"/>
                <a:gd name="T13" fmla="*/ 37 h 37"/>
                <a:gd name="T14" fmla="*/ 3 w 55"/>
                <a:gd name="T15" fmla="*/ 37 h 37"/>
                <a:gd name="T16" fmla="*/ 4 w 55"/>
                <a:gd name="T17" fmla="*/ 37 h 37"/>
                <a:gd name="T18" fmla="*/ 3 w 55"/>
                <a:gd name="T19" fmla="*/ 3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7"/>
                <a:gd name="T32" fmla="*/ 55 w 5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7">
                  <a:moveTo>
                    <a:pt x="3" y="37"/>
                  </a:moveTo>
                  <a:lnTo>
                    <a:pt x="4" y="37"/>
                  </a:lnTo>
                  <a:lnTo>
                    <a:pt x="55" y="10"/>
                  </a:lnTo>
                  <a:lnTo>
                    <a:pt x="50" y="0"/>
                  </a:lnTo>
                  <a:lnTo>
                    <a:pt x="0" y="27"/>
                  </a:lnTo>
                  <a:lnTo>
                    <a:pt x="1" y="27"/>
                  </a:lnTo>
                  <a:lnTo>
                    <a:pt x="3" y="37"/>
                  </a:lnTo>
                  <a:lnTo>
                    <a:pt x="4" y="37"/>
                  </a:lnTo>
                  <a:lnTo>
                    <a:pt x="3" y="37"/>
                  </a:lnTo>
                  <a:close/>
                </a:path>
              </a:pathLst>
            </a:custGeom>
            <a:solidFill>
              <a:srgbClr val="FFFFFF"/>
            </a:solidFill>
            <a:ln w="9525">
              <a:noFill/>
              <a:round/>
              <a:headEnd/>
              <a:tailEnd/>
            </a:ln>
          </p:spPr>
          <p:txBody>
            <a:bodyPr/>
            <a:lstStyle/>
            <a:p>
              <a:endParaRPr lang="es-SV"/>
            </a:p>
          </p:txBody>
        </p:sp>
        <p:sp>
          <p:nvSpPr>
            <p:cNvPr id="22541" name="Freeform 14"/>
            <p:cNvSpPr>
              <a:spLocks noChangeAspect="1"/>
            </p:cNvSpPr>
            <p:nvPr/>
          </p:nvSpPr>
          <p:spPr bwMode="auto">
            <a:xfrm>
              <a:off x="2442" y="1801"/>
              <a:ext cx="14" cy="12"/>
            </a:xfrm>
            <a:custGeom>
              <a:avLst/>
              <a:gdLst>
                <a:gd name="T0" fmla="*/ 7 w 14"/>
                <a:gd name="T1" fmla="*/ 11 h 12"/>
                <a:gd name="T2" fmla="*/ 5 w 14"/>
                <a:gd name="T3" fmla="*/ 12 h 12"/>
                <a:gd name="T4" fmla="*/ 14 w 14"/>
                <a:gd name="T5" fmla="*/ 10 h 12"/>
                <a:gd name="T6" fmla="*/ 12 w 14"/>
                <a:gd name="T7" fmla="*/ 0 h 12"/>
                <a:gd name="T8" fmla="*/ 2 w 14"/>
                <a:gd name="T9" fmla="*/ 3 h 12"/>
                <a:gd name="T10" fmla="*/ 0 w 14"/>
                <a:gd name="T11" fmla="*/ 4 h 12"/>
                <a:gd name="T12" fmla="*/ 2 w 14"/>
                <a:gd name="T13" fmla="*/ 3 h 12"/>
                <a:gd name="T14" fmla="*/ 1 w 14"/>
                <a:gd name="T15" fmla="*/ 3 h 12"/>
                <a:gd name="T16" fmla="*/ 0 w 14"/>
                <a:gd name="T17" fmla="*/ 4 h 12"/>
                <a:gd name="T18" fmla="*/ 7 w 14"/>
                <a:gd name="T19" fmla="*/ 1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2"/>
                <a:gd name="T32" fmla="*/ 14 w 1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2">
                  <a:moveTo>
                    <a:pt x="7" y="11"/>
                  </a:moveTo>
                  <a:lnTo>
                    <a:pt x="5" y="12"/>
                  </a:lnTo>
                  <a:lnTo>
                    <a:pt x="14" y="10"/>
                  </a:lnTo>
                  <a:lnTo>
                    <a:pt x="12" y="0"/>
                  </a:lnTo>
                  <a:lnTo>
                    <a:pt x="2" y="3"/>
                  </a:lnTo>
                  <a:lnTo>
                    <a:pt x="0" y="4"/>
                  </a:lnTo>
                  <a:lnTo>
                    <a:pt x="2" y="3"/>
                  </a:lnTo>
                  <a:lnTo>
                    <a:pt x="1" y="3"/>
                  </a:lnTo>
                  <a:lnTo>
                    <a:pt x="0" y="4"/>
                  </a:lnTo>
                  <a:lnTo>
                    <a:pt x="7" y="11"/>
                  </a:lnTo>
                  <a:close/>
                </a:path>
              </a:pathLst>
            </a:custGeom>
            <a:solidFill>
              <a:srgbClr val="FFFFFF"/>
            </a:solidFill>
            <a:ln w="9525">
              <a:noFill/>
              <a:round/>
              <a:headEnd/>
              <a:tailEnd/>
            </a:ln>
          </p:spPr>
          <p:txBody>
            <a:bodyPr/>
            <a:lstStyle/>
            <a:p>
              <a:endParaRPr lang="es-SV"/>
            </a:p>
          </p:txBody>
        </p:sp>
        <p:sp>
          <p:nvSpPr>
            <p:cNvPr id="22542" name="Freeform 15"/>
            <p:cNvSpPr>
              <a:spLocks noChangeAspect="1"/>
            </p:cNvSpPr>
            <p:nvPr/>
          </p:nvSpPr>
          <p:spPr bwMode="auto">
            <a:xfrm>
              <a:off x="2412" y="1805"/>
              <a:ext cx="37" cy="33"/>
            </a:xfrm>
            <a:custGeom>
              <a:avLst/>
              <a:gdLst>
                <a:gd name="T0" fmla="*/ 5 w 37"/>
                <a:gd name="T1" fmla="*/ 33 h 33"/>
                <a:gd name="T2" fmla="*/ 8 w 37"/>
                <a:gd name="T3" fmla="*/ 32 h 33"/>
                <a:gd name="T4" fmla="*/ 37 w 37"/>
                <a:gd name="T5" fmla="*/ 7 h 33"/>
                <a:gd name="T6" fmla="*/ 30 w 37"/>
                <a:gd name="T7" fmla="*/ 0 h 33"/>
                <a:gd name="T8" fmla="*/ 0 w 37"/>
                <a:gd name="T9" fmla="*/ 25 h 33"/>
                <a:gd name="T10" fmla="*/ 3 w 37"/>
                <a:gd name="T11" fmla="*/ 23 h 33"/>
                <a:gd name="T12" fmla="*/ 5 w 37"/>
                <a:gd name="T13" fmla="*/ 33 h 33"/>
                <a:gd name="T14" fmla="*/ 6 w 37"/>
                <a:gd name="T15" fmla="*/ 33 h 33"/>
                <a:gd name="T16" fmla="*/ 8 w 37"/>
                <a:gd name="T17" fmla="*/ 32 h 33"/>
                <a:gd name="T18" fmla="*/ 5 w 37"/>
                <a:gd name="T19" fmla="*/ 3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3"/>
                <a:gd name="T32" fmla="*/ 37 w 3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3">
                  <a:moveTo>
                    <a:pt x="5" y="33"/>
                  </a:moveTo>
                  <a:lnTo>
                    <a:pt x="8" y="32"/>
                  </a:lnTo>
                  <a:lnTo>
                    <a:pt x="37" y="7"/>
                  </a:lnTo>
                  <a:lnTo>
                    <a:pt x="30" y="0"/>
                  </a:lnTo>
                  <a:lnTo>
                    <a:pt x="0" y="25"/>
                  </a:lnTo>
                  <a:lnTo>
                    <a:pt x="3" y="23"/>
                  </a:lnTo>
                  <a:lnTo>
                    <a:pt x="5" y="33"/>
                  </a:lnTo>
                  <a:lnTo>
                    <a:pt x="6" y="33"/>
                  </a:lnTo>
                  <a:lnTo>
                    <a:pt x="8" y="32"/>
                  </a:lnTo>
                  <a:lnTo>
                    <a:pt x="5" y="33"/>
                  </a:lnTo>
                  <a:close/>
                </a:path>
              </a:pathLst>
            </a:custGeom>
            <a:solidFill>
              <a:srgbClr val="FFFFFF"/>
            </a:solidFill>
            <a:ln w="9525">
              <a:noFill/>
              <a:round/>
              <a:headEnd/>
              <a:tailEnd/>
            </a:ln>
          </p:spPr>
          <p:txBody>
            <a:bodyPr/>
            <a:lstStyle/>
            <a:p>
              <a:endParaRPr lang="es-SV"/>
            </a:p>
          </p:txBody>
        </p:sp>
        <p:sp>
          <p:nvSpPr>
            <p:cNvPr id="22543" name="Freeform 16"/>
            <p:cNvSpPr>
              <a:spLocks noChangeAspect="1"/>
            </p:cNvSpPr>
            <p:nvPr/>
          </p:nvSpPr>
          <p:spPr bwMode="auto">
            <a:xfrm>
              <a:off x="2391" y="1828"/>
              <a:ext cx="26" cy="29"/>
            </a:xfrm>
            <a:custGeom>
              <a:avLst/>
              <a:gdLst>
                <a:gd name="T0" fmla="*/ 10 w 26"/>
                <a:gd name="T1" fmla="*/ 28 h 29"/>
                <a:gd name="T2" fmla="*/ 10 w 26"/>
                <a:gd name="T3" fmla="*/ 29 h 29"/>
                <a:gd name="T4" fmla="*/ 12 w 26"/>
                <a:gd name="T5" fmla="*/ 22 h 29"/>
                <a:gd name="T6" fmla="*/ 16 w 26"/>
                <a:gd name="T7" fmla="*/ 16 h 29"/>
                <a:gd name="T8" fmla="*/ 20 w 26"/>
                <a:gd name="T9" fmla="*/ 13 h 29"/>
                <a:gd name="T10" fmla="*/ 26 w 26"/>
                <a:gd name="T11" fmla="*/ 10 h 29"/>
                <a:gd name="T12" fmla="*/ 24 w 26"/>
                <a:gd name="T13" fmla="*/ 0 h 29"/>
                <a:gd name="T14" fmla="*/ 16 w 26"/>
                <a:gd name="T15" fmla="*/ 4 h 29"/>
                <a:gd name="T16" fmla="*/ 9 w 26"/>
                <a:gd name="T17" fmla="*/ 9 h 29"/>
                <a:gd name="T18" fmla="*/ 3 w 26"/>
                <a:gd name="T19" fmla="*/ 17 h 29"/>
                <a:gd name="T20" fmla="*/ 0 w 26"/>
                <a:gd name="T21" fmla="*/ 26 h 29"/>
                <a:gd name="T22" fmla="*/ 0 w 26"/>
                <a:gd name="T23" fmla="*/ 28 h 29"/>
                <a:gd name="T24" fmla="*/ 0 w 26"/>
                <a:gd name="T25" fmla="*/ 26 h 29"/>
                <a:gd name="T26" fmla="*/ 0 w 26"/>
                <a:gd name="T27" fmla="*/ 26 h 29"/>
                <a:gd name="T28" fmla="*/ 0 w 26"/>
                <a:gd name="T29" fmla="*/ 28 h 29"/>
                <a:gd name="T30" fmla="*/ 10 w 26"/>
                <a:gd name="T31" fmla="*/ 28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9"/>
                <a:gd name="T50" fmla="*/ 26 w 26"/>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9">
                  <a:moveTo>
                    <a:pt x="10" y="28"/>
                  </a:moveTo>
                  <a:lnTo>
                    <a:pt x="10" y="29"/>
                  </a:lnTo>
                  <a:lnTo>
                    <a:pt x="12" y="22"/>
                  </a:lnTo>
                  <a:lnTo>
                    <a:pt x="16" y="16"/>
                  </a:lnTo>
                  <a:lnTo>
                    <a:pt x="20" y="13"/>
                  </a:lnTo>
                  <a:lnTo>
                    <a:pt x="26" y="10"/>
                  </a:lnTo>
                  <a:lnTo>
                    <a:pt x="24" y="0"/>
                  </a:lnTo>
                  <a:lnTo>
                    <a:pt x="16" y="4"/>
                  </a:lnTo>
                  <a:lnTo>
                    <a:pt x="9" y="9"/>
                  </a:lnTo>
                  <a:lnTo>
                    <a:pt x="3" y="17"/>
                  </a:lnTo>
                  <a:lnTo>
                    <a:pt x="0" y="26"/>
                  </a:lnTo>
                  <a:lnTo>
                    <a:pt x="0" y="28"/>
                  </a:lnTo>
                  <a:lnTo>
                    <a:pt x="0" y="26"/>
                  </a:lnTo>
                  <a:lnTo>
                    <a:pt x="0" y="28"/>
                  </a:lnTo>
                  <a:lnTo>
                    <a:pt x="10" y="28"/>
                  </a:lnTo>
                  <a:close/>
                </a:path>
              </a:pathLst>
            </a:custGeom>
            <a:solidFill>
              <a:srgbClr val="FFFFFF"/>
            </a:solidFill>
            <a:ln w="9525">
              <a:noFill/>
              <a:round/>
              <a:headEnd/>
              <a:tailEnd/>
            </a:ln>
          </p:spPr>
          <p:txBody>
            <a:bodyPr/>
            <a:lstStyle/>
            <a:p>
              <a:endParaRPr lang="es-SV"/>
            </a:p>
          </p:txBody>
        </p:sp>
        <p:sp>
          <p:nvSpPr>
            <p:cNvPr id="22544" name="Freeform 17"/>
            <p:cNvSpPr>
              <a:spLocks noChangeAspect="1"/>
            </p:cNvSpPr>
            <p:nvPr/>
          </p:nvSpPr>
          <p:spPr bwMode="auto">
            <a:xfrm>
              <a:off x="2390" y="1856"/>
              <a:ext cx="21" cy="97"/>
            </a:xfrm>
            <a:custGeom>
              <a:avLst/>
              <a:gdLst>
                <a:gd name="T0" fmla="*/ 21 w 21"/>
                <a:gd name="T1" fmla="*/ 94 h 97"/>
                <a:gd name="T2" fmla="*/ 21 w 21"/>
                <a:gd name="T3" fmla="*/ 95 h 97"/>
                <a:gd name="T4" fmla="*/ 20 w 21"/>
                <a:gd name="T5" fmla="*/ 85 h 97"/>
                <a:gd name="T6" fmla="*/ 19 w 21"/>
                <a:gd name="T7" fmla="*/ 72 h 97"/>
                <a:gd name="T8" fmla="*/ 17 w 21"/>
                <a:gd name="T9" fmla="*/ 60 h 97"/>
                <a:gd name="T10" fmla="*/ 14 w 21"/>
                <a:gd name="T11" fmla="*/ 48 h 97"/>
                <a:gd name="T12" fmla="*/ 12 w 21"/>
                <a:gd name="T13" fmla="*/ 36 h 97"/>
                <a:gd name="T14" fmla="*/ 11 w 21"/>
                <a:gd name="T15" fmla="*/ 24 h 97"/>
                <a:gd name="T16" fmla="*/ 10 w 21"/>
                <a:gd name="T17" fmla="*/ 13 h 97"/>
                <a:gd name="T18" fmla="*/ 11 w 21"/>
                <a:gd name="T19" fmla="*/ 0 h 97"/>
                <a:gd name="T20" fmla="*/ 1 w 21"/>
                <a:gd name="T21" fmla="*/ 0 h 97"/>
                <a:gd name="T22" fmla="*/ 0 w 21"/>
                <a:gd name="T23" fmla="*/ 13 h 97"/>
                <a:gd name="T24" fmla="*/ 1 w 21"/>
                <a:gd name="T25" fmla="*/ 24 h 97"/>
                <a:gd name="T26" fmla="*/ 2 w 21"/>
                <a:gd name="T27" fmla="*/ 39 h 97"/>
                <a:gd name="T28" fmla="*/ 5 w 21"/>
                <a:gd name="T29" fmla="*/ 50 h 97"/>
                <a:gd name="T30" fmla="*/ 7 w 21"/>
                <a:gd name="T31" fmla="*/ 62 h 97"/>
                <a:gd name="T32" fmla="*/ 10 w 21"/>
                <a:gd name="T33" fmla="*/ 74 h 97"/>
                <a:gd name="T34" fmla="*/ 11 w 21"/>
                <a:gd name="T35" fmla="*/ 85 h 97"/>
                <a:gd name="T36" fmla="*/ 12 w 21"/>
                <a:gd name="T37" fmla="*/ 95 h 97"/>
                <a:gd name="T38" fmla="*/ 12 w 21"/>
                <a:gd name="T39" fmla="*/ 97 h 97"/>
                <a:gd name="T40" fmla="*/ 12 w 21"/>
                <a:gd name="T41" fmla="*/ 95 h 97"/>
                <a:gd name="T42" fmla="*/ 12 w 21"/>
                <a:gd name="T43" fmla="*/ 95 h 97"/>
                <a:gd name="T44" fmla="*/ 12 w 21"/>
                <a:gd name="T45" fmla="*/ 97 h 97"/>
                <a:gd name="T46" fmla="*/ 21 w 21"/>
                <a:gd name="T47" fmla="*/ 94 h 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97"/>
                <a:gd name="T74" fmla="*/ 21 w 21"/>
                <a:gd name="T75" fmla="*/ 97 h 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97">
                  <a:moveTo>
                    <a:pt x="21" y="94"/>
                  </a:moveTo>
                  <a:lnTo>
                    <a:pt x="21" y="95"/>
                  </a:lnTo>
                  <a:lnTo>
                    <a:pt x="20" y="85"/>
                  </a:lnTo>
                  <a:lnTo>
                    <a:pt x="19" y="72"/>
                  </a:lnTo>
                  <a:lnTo>
                    <a:pt x="17" y="60"/>
                  </a:lnTo>
                  <a:lnTo>
                    <a:pt x="14" y="48"/>
                  </a:lnTo>
                  <a:lnTo>
                    <a:pt x="12" y="36"/>
                  </a:lnTo>
                  <a:lnTo>
                    <a:pt x="11" y="24"/>
                  </a:lnTo>
                  <a:lnTo>
                    <a:pt x="10" y="13"/>
                  </a:lnTo>
                  <a:lnTo>
                    <a:pt x="11" y="0"/>
                  </a:lnTo>
                  <a:lnTo>
                    <a:pt x="1" y="0"/>
                  </a:lnTo>
                  <a:lnTo>
                    <a:pt x="0" y="13"/>
                  </a:lnTo>
                  <a:lnTo>
                    <a:pt x="1" y="24"/>
                  </a:lnTo>
                  <a:lnTo>
                    <a:pt x="2" y="39"/>
                  </a:lnTo>
                  <a:lnTo>
                    <a:pt x="5" y="50"/>
                  </a:lnTo>
                  <a:lnTo>
                    <a:pt x="7" y="62"/>
                  </a:lnTo>
                  <a:lnTo>
                    <a:pt x="10" y="74"/>
                  </a:lnTo>
                  <a:lnTo>
                    <a:pt x="11" y="85"/>
                  </a:lnTo>
                  <a:lnTo>
                    <a:pt x="12" y="95"/>
                  </a:lnTo>
                  <a:lnTo>
                    <a:pt x="12" y="97"/>
                  </a:lnTo>
                  <a:lnTo>
                    <a:pt x="12" y="95"/>
                  </a:lnTo>
                  <a:lnTo>
                    <a:pt x="12" y="97"/>
                  </a:lnTo>
                  <a:lnTo>
                    <a:pt x="21" y="94"/>
                  </a:lnTo>
                  <a:close/>
                </a:path>
              </a:pathLst>
            </a:custGeom>
            <a:solidFill>
              <a:srgbClr val="FFFFFF"/>
            </a:solidFill>
            <a:ln w="9525">
              <a:noFill/>
              <a:round/>
              <a:headEnd/>
              <a:tailEnd/>
            </a:ln>
          </p:spPr>
          <p:txBody>
            <a:bodyPr/>
            <a:lstStyle/>
            <a:p>
              <a:endParaRPr lang="es-SV"/>
            </a:p>
          </p:txBody>
        </p:sp>
        <p:sp>
          <p:nvSpPr>
            <p:cNvPr id="22545" name="Freeform 18"/>
            <p:cNvSpPr>
              <a:spLocks noChangeAspect="1"/>
            </p:cNvSpPr>
            <p:nvPr/>
          </p:nvSpPr>
          <p:spPr bwMode="auto">
            <a:xfrm>
              <a:off x="2402" y="1950"/>
              <a:ext cx="25" cy="56"/>
            </a:xfrm>
            <a:custGeom>
              <a:avLst/>
              <a:gdLst>
                <a:gd name="T0" fmla="*/ 23 w 25"/>
                <a:gd name="T1" fmla="*/ 49 h 56"/>
                <a:gd name="T2" fmla="*/ 25 w 25"/>
                <a:gd name="T3" fmla="*/ 50 h 56"/>
                <a:gd name="T4" fmla="*/ 21 w 25"/>
                <a:gd name="T5" fmla="*/ 44 h 56"/>
                <a:gd name="T6" fmla="*/ 20 w 25"/>
                <a:gd name="T7" fmla="*/ 39 h 56"/>
                <a:gd name="T8" fmla="*/ 18 w 25"/>
                <a:gd name="T9" fmla="*/ 34 h 56"/>
                <a:gd name="T10" fmla="*/ 15 w 25"/>
                <a:gd name="T11" fmla="*/ 27 h 56"/>
                <a:gd name="T12" fmla="*/ 14 w 25"/>
                <a:gd name="T13" fmla="*/ 21 h 56"/>
                <a:gd name="T14" fmla="*/ 12 w 25"/>
                <a:gd name="T15" fmla="*/ 14 h 56"/>
                <a:gd name="T16" fmla="*/ 10 w 25"/>
                <a:gd name="T17" fmla="*/ 7 h 56"/>
                <a:gd name="T18" fmla="*/ 9 w 25"/>
                <a:gd name="T19" fmla="*/ 0 h 56"/>
                <a:gd name="T20" fmla="*/ 0 w 25"/>
                <a:gd name="T21" fmla="*/ 3 h 56"/>
                <a:gd name="T22" fmla="*/ 1 w 25"/>
                <a:gd name="T23" fmla="*/ 10 h 56"/>
                <a:gd name="T24" fmla="*/ 2 w 25"/>
                <a:gd name="T25" fmla="*/ 17 h 56"/>
                <a:gd name="T26" fmla="*/ 5 w 25"/>
                <a:gd name="T27" fmla="*/ 24 h 56"/>
                <a:gd name="T28" fmla="*/ 6 w 25"/>
                <a:gd name="T29" fmla="*/ 30 h 56"/>
                <a:gd name="T30" fmla="*/ 8 w 25"/>
                <a:gd name="T31" fmla="*/ 37 h 56"/>
                <a:gd name="T32" fmla="*/ 10 w 25"/>
                <a:gd name="T33" fmla="*/ 44 h 56"/>
                <a:gd name="T34" fmla="*/ 14 w 25"/>
                <a:gd name="T35" fmla="*/ 49 h 56"/>
                <a:gd name="T36" fmla="*/ 18 w 25"/>
                <a:gd name="T37" fmla="*/ 55 h 56"/>
                <a:gd name="T38" fmla="*/ 19 w 25"/>
                <a:gd name="T39" fmla="*/ 56 h 56"/>
                <a:gd name="T40" fmla="*/ 18 w 25"/>
                <a:gd name="T41" fmla="*/ 55 h 56"/>
                <a:gd name="T42" fmla="*/ 18 w 25"/>
                <a:gd name="T43" fmla="*/ 56 h 56"/>
                <a:gd name="T44" fmla="*/ 19 w 25"/>
                <a:gd name="T45" fmla="*/ 56 h 56"/>
                <a:gd name="T46" fmla="*/ 23 w 25"/>
                <a:gd name="T47" fmla="*/ 49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56"/>
                <a:gd name="T74" fmla="*/ 25 w 25"/>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56">
                  <a:moveTo>
                    <a:pt x="23" y="49"/>
                  </a:moveTo>
                  <a:lnTo>
                    <a:pt x="25" y="50"/>
                  </a:lnTo>
                  <a:lnTo>
                    <a:pt x="21" y="44"/>
                  </a:lnTo>
                  <a:lnTo>
                    <a:pt x="20" y="39"/>
                  </a:lnTo>
                  <a:lnTo>
                    <a:pt x="18" y="34"/>
                  </a:lnTo>
                  <a:lnTo>
                    <a:pt x="15" y="27"/>
                  </a:lnTo>
                  <a:lnTo>
                    <a:pt x="14" y="21"/>
                  </a:lnTo>
                  <a:lnTo>
                    <a:pt x="12" y="14"/>
                  </a:lnTo>
                  <a:lnTo>
                    <a:pt x="10" y="7"/>
                  </a:lnTo>
                  <a:lnTo>
                    <a:pt x="9" y="0"/>
                  </a:lnTo>
                  <a:lnTo>
                    <a:pt x="0" y="3"/>
                  </a:lnTo>
                  <a:lnTo>
                    <a:pt x="1" y="10"/>
                  </a:lnTo>
                  <a:lnTo>
                    <a:pt x="2" y="17"/>
                  </a:lnTo>
                  <a:lnTo>
                    <a:pt x="5" y="24"/>
                  </a:lnTo>
                  <a:lnTo>
                    <a:pt x="6" y="30"/>
                  </a:lnTo>
                  <a:lnTo>
                    <a:pt x="8" y="37"/>
                  </a:lnTo>
                  <a:lnTo>
                    <a:pt x="10" y="44"/>
                  </a:lnTo>
                  <a:lnTo>
                    <a:pt x="14" y="49"/>
                  </a:lnTo>
                  <a:lnTo>
                    <a:pt x="18" y="55"/>
                  </a:lnTo>
                  <a:lnTo>
                    <a:pt x="19" y="56"/>
                  </a:lnTo>
                  <a:lnTo>
                    <a:pt x="18" y="55"/>
                  </a:lnTo>
                  <a:lnTo>
                    <a:pt x="18" y="56"/>
                  </a:lnTo>
                  <a:lnTo>
                    <a:pt x="19" y="56"/>
                  </a:lnTo>
                  <a:lnTo>
                    <a:pt x="23" y="49"/>
                  </a:lnTo>
                  <a:close/>
                </a:path>
              </a:pathLst>
            </a:custGeom>
            <a:solidFill>
              <a:srgbClr val="FFFFFF"/>
            </a:solidFill>
            <a:ln w="9525">
              <a:noFill/>
              <a:round/>
              <a:headEnd/>
              <a:tailEnd/>
            </a:ln>
          </p:spPr>
          <p:txBody>
            <a:bodyPr/>
            <a:lstStyle/>
            <a:p>
              <a:endParaRPr lang="es-SV"/>
            </a:p>
          </p:txBody>
        </p:sp>
        <p:sp>
          <p:nvSpPr>
            <p:cNvPr id="22546" name="Freeform 19"/>
            <p:cNvSpPr>
              <a:spLocks noChangeAspect="1"/>
            </p:cNvSpPr>
            <p:nvPr/>
          </p:nvSpPr>
          <p:spPr bwMode="auto">
            <a:xfrm>
              <a:off x="2421" y="1999"/>
              <a:ext cx="148" cy="27"/>
            </a:xfrm>
            <a:custGeom>
              <a:avLst/>
              <a:gdLst>
                <a:gd name="T0" fmla="*/ 143 w 148"/>
                <a:gd name="T1" fmla="*/ 13 h 27"/>
                <a:gd name="T2" fmla="*/ 146 w 148"/>
                <a:gd name="T3" fmla="*/ 11 h 27"/>
                <a:gd name="T4" fmla="*/ 128 w 148"/>
                <a:gd name="T5" fmla="*/ 14 h 27"/>
                <a:gd name="T6" fmla="*/ 109 w 148"/>
                <a:gd name="T7" fmla="*/ 15 h 27"/>
                <a:gd name="T8" fmla="*/ 90 w 148"/>
                <a:gd name="T9" fmla="*/ 17 h 27"/>
                <a:gd name="T10" fmla="*/ 72 w 148"/>
                <a:gd name="T11" fmla="*/ 17 h 27"/>
                <a:gd name="T12" fmla="*/ 54 w 148"/>
                <a:gd name="T13" fmla="*/ 15 h 27"/>
                <a:gd name="T14" fmla="*/ 36 w 148"/>
                <a:gd name="T15" fmla="*/ 13 h 27"/>
                <a:gd name="T16" fmla="*/ 21 w 148"/>
                <a:gd name="T17" fmla="*/ 7 h 27"/>
                <a:gd name="T18" fmla="*/ 4 w 148"/>
                <a:gd name="T19" fmla="*/ 0 h 27"/>
                <a:gd name="T20" fmla="*/ 0 w 148"/>
                <a:gd name="T21" fmla="*/ 7 h 27"/>
                <a:gd name="T22" fmla="*/ 16 w 148"/>
                <a:gd name="T23" fmla="*/ 16 h 27"/>
                <a:gd name="T24" fmla="*/ 34 w 148"/>
                <a:gd name="T25" fmla="*/ 22 h 27"/>
                <a:gd name="T26" fmla="*/ 52 w 148"/>
                <a:gd name="T27" fmla="*/ 25 h 27"/>
                <a:gd name="T28" fmla="*/ 72 w 148"/>
                <a:gd name="T29" fmla="*/ 27 h 27"/>
                <a:gd name="T30" fmla="*/ 90 w 148"/>
                <a:gd name="T31" fmla="*/ 27 h 27"/>
                <a:gd name="T32" fmla="*/ 109 w 148"/>
                <a:gd name="T33" fmla="*/ 25 h 27"/>
                <a:gd name="T34" fmla="*/ 128 w 148"/>
                <a:gd name="T35" fmla="*/ 23 h 27"/>
                <a:gd name="T36" fmla="*/ 146 w 148"/>
                <a:gd name="T37" fmla="*/ 21 h 27"/>
                <a:gd name="T38" fmla="*/ 148 w 148"/>
                <a:gd name="T39" fmla="*/ 20 h 27"/>
                <a:gd name="T40" fmla="*/ 146 w 148"/>
                <a:gd name="T41" fmla="*/ 21 h 27"/>
                <a:gd name="T42" fmla="*/ 147 w 148"/>
                <a:gd name="T43" fmla="*/ 21 h 27"/>
                <a:gd name="T44" fmla="*/ 148 w 148"/>
                <a:gd name="T45" fmla="*/ 20 h 27"/>
                <a:gd name="T46" fmla="*/ 143 w 148"/>
                <a:gd name="T47" fmla="*/ 13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8"/>
                <a:gd name="T73" fmla="*/ 0 h 27"/>
                <a:gd name="T74" fmla="*/ 148 w 148"/>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8" h="27">
                  <a:moveTo>
                    <a:pt x="143" y="13"/>
                  </a:moveTo>
                  <a:lnTo>
                    <a:pt x="146" y="11"/>
                  </a:lnTo>
                  <a:lnTo>
                    <a:pt x="128" y="14"/>
                  </a:lnTo>
                  <a:lnTo>
                    <a:pt x="109" y="15"/>
                  </a:lnTo>
                  <a:lnTo>
                    <a:pt x="90" y="17"/>
                  </a:lnTo>
                  <a:lnTo>
                    <a:pt x="72" y="17"/>
                  </a:lnTo>
                  <a:lnTo>
                    <a:pt x="54" y="15"/>
                  </a:lnTo>
                  <a:lnTo>
                    <a:pt x="36" y="13"/>
                  </a:lnTo>
                  <a:lnTo>
                    <a:pt x="21" y="7"/>
                  </a:lnTo>
                  <a:lnTo>
                    <a:pt x="4" y="0"/>
                  </a:lnTo>
                  <a:lnTo>
                    <a:pt x="0" y="7"/>
                  </a:lnTo>
                  <a:lnTo>
                    <a:pt x="16" y="16"/>
                  </a:lnTo>
                  <a:lnTo>
                    <a:pt x="34" y="22"/>
                  </a:lnTo>
                  <a:lnTo>
                    <a:pt x="52" y="25"/>
                  </a:lnTo>
                  <a:lnTo>
                    <a:pt x="72" y="27"/>
                  </a:lnTo>
                  <a:lnTo>
                    <a:pt x="90" y="27"/>
                  </a:lnTo>
                  <a:lnTo>
                    <a:pt x="109" y="25"/>
                  </a:lnTo>
                  <a:lnTo>
                    <a:pt x="128" y="23"/>
                  </a:lnTo>
                  <a:lnTo>
                    <a:pt x="146" y="21"/>
                  </a:lnTo>
                  <a:lnTo>
                    <a:pt x="148" y="20"/>
                  </a:lnTo>
                  <a:lnTo>
                    <a:pt x="146" y="21"/>
                  </a:lnTo>
                  <a:lnTo>
                    <a:pt x="147" y="21"/>
                  </a:lnTo>
                  <a:lnTo>
                    <a:pt x="148" y="20"/>
                  </a:lnTo>
                  <a:lnTo>
                    <a:pt x="143" y="13"/>
                  </a:lnTo>
                  <a:close/>
                </a:path>
              </a:pathLst>
            </a:custGeom>
            <a:solidFill>
              <a:srgbClr val="FFFFFF"/>
            </a:solidFill>
            <a:ln w="9525">
              <a:noFill/>
              <a:round/>
              <a:headEnd/>
              <a:tailEnd/>
            </a:ln>
          </p:spPr>
          <p:txBody>
            <a:bodyPr/>
            <a:lstStyle/>
            <a:p>
              <a:endParaRPr lang="es-SV"/>
            </a:p>
          </p:txBody>
        </p:sp>
        <p:sp>
          <p:nvSpPr>
            <p:cNvPr id="22547" name="Freeform 20"/>
            <p:cNvSpPr>
              <a:spLocks noChangeAspect="1"/>
            </p:cNvSpPr>
            <p:nvPr/>
          </p:nvSpPr>
          <p:spPr bwMode="auto">
            <a:xfrm>
              <a:off x="2564" y="1969"/>
              <a:ext cx="26" cy="50"/>
            </a:xfrm>
            <a:custGeom>
              <a:avLst/>
              <a:gdLst>
                <a:gd name="T0" fmla="*/ 17 w 26"/>
                <a:gd name="T1" fmla="*/ 4 h 50"/>
                <a:gd name="T2" fmla="*/ 18 w 26"/>
                <a:gd name="T3" fmla="*/ 0 h 50"/>
                <a:gd name="T4" fmla="*/ 13 w 26"/>
                <a:gd name="T5" fmla="*/ 6 h 50"/>
                <a:gd name="T6" fmla="*/ 11 w 26"/>
                <a:gd name="T7" fmla="*/ 13 h 50"/>
                <a:gd name="T8" fmla="*/ 10 w 26"/>
                <a:gd name="T9" fmla="*/ 19 h 50"/>
                <a:gd name="T10" fmla="*/ 9 w 26"/>
                <a:gd name="T11" fmla="*/ 25 h 50"/>
                <a:gd name="T12" fmla="*/ 7 w 26"/>
                <a:gd name="T13" fmla="*/ 31 h 50"/>
                <a:gd name="T14" fmla="*/ 5 w 26"/>
                <a:gd name="T15" fmla="*/ 36 h 50"/>
                <a:gd name="T16" fmla="*/ 4 w 26"/>
                <a:gd name="T17" fmla="*/ 39 h 50"/>
                <a:gd name="T18" fmla="*/ 0 w 26"/>
                <a:gd name="T19" fmla="*/ 43 h 50"/>
                <a:gd name="T20" fmla="*/ 5 w 26"/>
                <a:gd name="T21" fmla="*/ 50 h 50"/>
                <a:gd name="T22" fmla="*/ 11 w 26"/>
                <a:gd name="T23" fmla="*/ 46 h 50"/>
                <a:gd name="T24" fmla="*/ 14 w 26"/>
                <a:gd name="T25" fmla="*/ 40 h 50"/>
                <a:gd name="T26" fmla="*/ 17 w 26"/>
                <a:gd name="T27" fmla="*/ 33 h 50"/>
                <a:gd name="T28" fmla="*/ 18 w 26"/>
                <a:gd name="T29" fmla="*/ 27 h 50"/>
                <a:gd name="T30" fmla="*/ 19 w 26"/>
                <a:gd name="T31" fmla="*/ 21 h 50"/>
                <a:gd name="T32" fmla="*/ 20 w 26"/>
                <a:gd name="T33" fmla="*/ 15 h 50"/>
                <a:gd name="T34" fmla="*/ 23 w 26"/>
                <a:gd name="T35" fmla="*/ 11 h 50"/>
                <a:gd name="T36" fmla="*/ 25 w 26"/>
                <a:gd name="T37" fmla="*/ 5 h 50"/>
                <a:gd name="T38" fmla="*/ 26 w 26"/>
                <a:gd name="T39" fmla="*/ 1 h 50"/>
                <a:gd name="T40" fmla="*/ 25 w 26"/>
                <a:gd name="T41" fmla="*/ 5 h 50"/>
                <a:gd name="T42" fmla="*/ 26 w 26"/>
                <a:gd name="T43" fmla="*/ 4 h 50"/>
                <a:gd name="T44" fmla="*/ 26 w 26"/>
                <a:gd name="T45" fmla="*/ 1 h 50"/>
                <a:gd name="T46" fmla="*/ 17 w 26"/>
                <a:gd name="T47" fmla="*/ 4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50"/>
                <a:gd name="T74" fmla="*/ 26 w 26"/>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50">
                  <a:moveTo>
                    <a:pt x="17" y="4"/>
                  </a:moveTo>
                  <a:lnTo>
                    <a:pt x="18" y="0"/>
                  </a:lnTo>
                  <a:lnTo>
                    <a:pt x="13" y="6"/>
                  </a:lnTo>
                  <a:lnTo>
                    <a:pt x="11" y="13"/>
                  </a:lnTo>
                  <a:lnTo>
                    <a:pt x="10" y="19"/>
                  </a:lnTo>
                  <a:lnTo>
                    <a:pt x="9" y="25"/>
                  </a:lnTo>
                  <a:lnTo>
                    <a:pt x="7" y="31"/>
                  </a:lnTo>
                  <a:lnTo>
                    <a:pt x="5" y="36"/>
                  </a:lnTo>
                  <a:lnTo>
                    <a:pt x="4" y="39"/>
                  </a:lnTo>
                  <a:lnTo>
                    <a:pt x="0" y="43"/>
                  </a:lnTo>
                  <a:lnTo>
                    <a:pt x="5" y="50"/>
                  </a:lnTo>
                  <a:lnTo>
                    <a:pt x="11" y="46"/>
                  </a:lnTo>
                  <a:lnTo>
                    <a:pt x="14" y="40"/>
                  </a:lnTo>
                  <a:lnTo>
                    <a:pt x="17" y="33"/>
                  </a:lnTo>
                  <a:lnTo>
                    <a:pt x="18" y="27"/>
                  </a:lnTo>
                  <a:lnTo>
                    <a:pt x="19" y="21"/>
                  </a:lnTo>
                  <a:lnTo>
                    <a:pt x="20" y="15"/>
                  </a:lnTo>
                  <a:lnTo>
                    <a:pt x="23" y="11"/>
                  </a:lnTo>
                  <a:lnTo>
                    <a:pt x="25" y="5"/>
                  </a:lnTo>
                  <a:lnTo>
                    <a:pt x="26" y="1"/>
                  </a:lnTo>
                  <a:lnTo>
                    <a:pt x="25" y="5"/>
                  </a:lnTo>
                  <a:lnTo>
                    <a:pt x="26" y="4"/>
                  </a:lnTo>
                  <a:lnTo>
                    <a:pt x="26" y="1"/>
                  </a:lnTo>
                  <a:lnTo>
                    <a:pt x="17" y="4"/>
                  </a:lnTo>
                  <a:close/>
                </a:path>
              </a:pathLst>
            </a:custGeom>
            <a:solidFill>
              <a:srgbClr val="FFFFFF"/>
            </a:solidFill>
            <a:ln w="9525">
              <a:noFill/>
              <a:round/>
              <a:headEnd/>
              <a:tailEnd/>
            </a:ln>
          </p:spPr>
          <p:txBody>
            <a:bodyPr/>
            <a:lstStyle/>
            <a:p>
              <a:endParaRPr lang="es-SV"/>
            </a:p>
          </p:txBody>
        </p:sp>
        <p:sp>
          <p:nvSpPr>
            <p:cNvPr id="22548" name="Freeform 21"/>
            <p:cNvSpPr>
              <a:spLocks noChangeAspect="1"/>
            </p:cNvSpPr>
            <p:nvPr/>
          </p:nvSpPr>
          <p:spPr bwMode="auto">
            <a:xfrm>
              <a:off x="2580" y="1932"/>
              <a:ext cx="17" cy="41"/>
            </a:xfrm>
            <a:custGeom>
              <a:avLst/>
              <a:gdLst>
                <a:gd name="T0" fmla="*/ 8 w 17"/>
                <a:gd name="T1" fmla="*/ 4 h 41"/>
                <a:gd name="T2" fmla="*/ 9 w 17"/>
                <a:gd name="T3" fmla="*/ 0 h 41"/>
                <a:gd name="T4" fmla="*/ 7 w 17"/>
                <a:gd name="T5" fmla="*/ 4 h 41"/>
                <a:gd name="T6" fmla="*/ 3 w 17"/>
                <a:gd name="T7" fmla="*/ 10 h 41"/>
                <a:gd name="T8" fmla="*/ 2 w 17"/>
                <a:gd name="T9" fmla="*/ 15 h 41"/>
                <a:gd name="T10" fmla="*/ 1 w 17"/>
                <a:gd name="T11" fmla="*/ 18 h 41"/>
                <a:gd name="T12" fmla="*/ 0 w 17"/>
                <a:gd name="T13" fmla="*/ 24 h 41"/>
                <a:gd name="T14" fmla="*/ 0 w 17"/>
                <a:gd name="T15" fmla="*/ 29 h 41"/>
                <a:gd name="T16" fmla="*/ 0 w 17"/>
                <a:gd name="T17" fmla="*/ 35 h 41"/>
                <a:gd name="T18" fmla="*/ 1 w 17"/>
                <a:gd name="T19" fmla="*/ 41 h 41"/>
                <a:gd name="T20" fmla="*/ 10 w 17"/>
                <a:gd name="T21" fmla="*/ 38 h 41"/>
                <a:gd name="T22" fmla="*/ 9 w 17"/>
                <a:gd name="T23" fmla="*/ 35 h 41"/>
                <a:gd name="T24" fmla="*/ 9 w 17"/>
                <a:gd name="T25" fmla="*/ 29 h 41"/>
                <a:gd name="T26" fmla="*/ 9 w 17"/>
                <a:gd name="T27" fmla="*/ 24 h 41"/>
                <a:gd name="T28" fmla="*/ 10 w 17"/>
                <a:gd name="T29" fmla="*/ 21 h 41"/>
                <a:gd name="T30" fmla="*/ 11 w 17"/>
                <a:gd name="T31" fmla="*/ 17 h 41"/>
                <a:gd name="T32" fmla="*/ 13 w 17"/>
                <a:gd name="T33" fmla="*/ 12 h 41"/>
                <a:gd name="T34" fmla="*/ 14 w 17"/>
                <a:gd name="T35" fmla="*/ 9 h 41"/>
                <a:gd name="T36" fmla="*/ 16 w 17"/>
                <a:gd name="T37" fmla="*/ 5 h 41"/>
                <a:gd name="T38" fmla="*/ 17 w 17"/>
                <a:gd name="T39" fmla="*/ 2 h 41"/>
                <a:gd name="T40" fmla="*/ 16 w 17"/>
                <a:gd name="T41" fmla="*/ 5 h 41"/>
                <a:gd name="T42" fmla="*/ 17 w 17"/>
                <a:gd name="T43" fmla="*/ 4 h 41"/>
                <a:gd name="T44" fmla="*/ 17 w 17"/>
                <a:gd name="T45" fmla="*/ 2 h 41"/>
                <a:gd name="T46" fmla="*/ 8 w 17"/>
                <a:gd name="T47" fmla="*/ 4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41"/>
                <a:gd name="T74" fmla="*/ 17 w 17"/>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41">
                  <a:moveTo>
                    <a:pt x="8" y="4"/>
                  </a:moveTo>
                  <a:lnTo>
                    <a:pt x="9" y="0"/>
                  </a:lnTo>
                  <a:lnTo>
                    <a:pt x="7" y="4"/>
                  </a:lnTo>
                  <a:lnTo>
                    <a:pt x="3" y="10"/>
                  </a:lnTo>
                  <a:lnTo>
                    <a:pt x="2" y="15"/>
                  </a:lnTo>
                  <a:lnTo>
                    <a:pt x="1" y="18"/>
                  </a:lnTo>
                  <a:lnTo>
                    <a:pt x="0" y="24"/>
                  </a:lnTo>
                  <a:lnTo>
                    <a:pt x="0" y="29"/>
                  </a:lnTo>
                  <a:lnTo>
                    <a:pt x="0" y="35"/>
                  </a:lnTo>
                  <a:lnTo>
                    <a:pt x="1" y="41"/>
                  </a:lnTo>
                  <a:lnTo>
                    <a:pt x="10" y="38"/>
                  </a:lnTo>
                  <a:lnTo>
                    <a:pt x="9" y="35"/>
                  </a:lnTo>
                  <a:lnTo>
                    <a:pt x="9" y="29"/>
                  </a:lnTo>
                  <a:lnTo>
                    <a:pt x="9" y="24"/>
                  </a:lnTo>
                  <a:lnTo>
                    <a:pt x="10" y="21"/>
                  </a:lnTo>
                  <a:lnTo>
                    <a:pt x="11" y="17"/>
                  </a:lnTo>
                  <a:lnTo>
                    <a:pt x="13" y="12"/>
                  </a:lnTo>
                  <a:lnTo>
                    <a:pt x="14" y="9"/>
                  </a:lnTo>
                  <a:lnTo>
                    <a:pt x="16" y="5"/>
                  </a:lnTo>
                  <a:lnTo>
                    <a:pt x="17" y="2"/>
                  </a:lnTo>
                  <a:lnTo>
                    <a:pt x="16" y="5"/>
                  </a:lnTo>
                  <a:lnTo>
                    <a:pt x="17" y="4"/>
                  </a:lnTo>
                  <a:lnTo>
                    <a:pt x="17" y="2"/>
                  </a:lnTo>
                  <a:lnTo>
                    <a:pt x="8" y="4"/>
                  </a:lnTo>
                  <a:close/>
                </a:path>
              </a:pathLst>
            </a:custGeom>
            <a:solidFill>
              <a:srgbClr val="FFFFFF"/>
            </a:solidFill>
            <a:ln w="9525">
              <a:noFill/>
              <a:round/>
              <a:headEnd/>
              <a:tailEnd/>
            </a:ln>
          </p:spPr>
          <p:txBody>
            <a:bodyPr/>
            <a:lstStyle/>
            <a:p>
              <a:endParaRPr lang="es-SV"/>
            </a:p>
          </p:txBody>
        </p:sp>
        <p:sp>
          <p:nvSpPr>
            <p:cNvPr id="22549" name="Freeform 22"/>
            <p:cNvSpPr>
              <a:spLocks noChangeAspect="1"/>
            </p:cNvSpPr>
            <p:nvPr/>
          </p:nvSpPr>
          <p:spPr bwMode="auto">
            <a:xfrm>
              <a:off x="2577" y="1871"/>
              <a:ext cx="20" cy="65"/>
            </a:xfrm>
            <a:custGeom>
              <a:avLst/>
              <a:gdLst>
                <a:gd name="T0" fmla="*/ 0 w 20"/>
                <a:gd name="T1" fmla="*/ 6 h 65"/>
                <a:gd name="T2" fmla="*/ 0 w 20"/>
                <a:gd name="T3" fmla="*/ 7 h 65"/>
                <a:gd name="T4" fmla="*/ 4 w 20"/>
                <a:gd name="T5" fmla="*/ 12 h 65"/>
                <a:gd name="T6" fmla="*/ 6 w 20"/>
                <a:gd name="T7" fmla="*/ 18 h 65"/>
                <a:gd name="T8" fmla="*/ 9 w 20"/>
                <a:gd name="T9" fmla="*/ 25 h 65"/>
                <a:gd name="T10" fmla="*/ 9 w 20"/>
                <a:gd name="T11" fmla="*/ 32 h 65"/>
                <a:gd name="T12" fmla="*/ 10 w 20"/>
                <a:gd name="T13" fmla="*/ 39 h 65"/>
                <a:gd name="T14" fmla="*/ 10 w 20"/>
                <a:gd name="T15" fmla="*/ 47 h 65"/>
                <a:gd name="T16" fmla="*/ 10 w 20"/>
                <a:gd name="T17" fmla="*/ 56 h 65"/>
                <a:gd name="T18" fmla="*/ 11 w 20"/>
                <a:gd name="T19" fmla="*/ 65 h 65"/>
                <a:gd name="T20" fmla="*/ 20 w 20"/>
                <a:gd name="T21" fmla="*/ 63 h 65"/>
                <a:gd name="T22" fmla="*/ 19 w 20"/>
                <a:gd name="T23" fmla="*/ 56 h 65"/>
                <a:gd name="T24" fmla="*/ 19 w 20"/>
                <a:gd name="T25" fmla="*/ 47 h 65"/>
                <a:gd name="T26" fmla="*/ 19 w 20"/>
                <a:gd name="T27" fmla="*/ 39 h 65"/>
                <a:gd name="T28" fmla="*/ 18 w 20"/>
                <a:gd name="T29" fmla="*/ 32 h 65"/>
                <a:gd name="T30" fmla="*/ 18 w 20"/>
                <a:gd name="T31" fmla="*/ 22 h 65"/>
                <a:gd name="T32" fmla="*/ 16 w 20"/>
                <a:gd name="T33" fmla="*/ 15 h 65"/>
                <a:gd name="T34" fmla="*/ 13 w 20"/>
                <a:gd name="T35" fmla="*/ 7 h 65"/>
                <a:gd name="T36" fmla="*/ 7 w 20"/>
                <a:gd name="T37" fmla="*/ 0 h 65"/>
                <a:gd name="T38" fmla="*/ 7 w 20"/>
                <a:gd name="T39" fmla="*/ 1 h 65"/>
                <a:gd name="T40" fmla="*/ 0 w 20"/>
                <a:gd name="T41" fmla="*/ 6 h 65"/>
                <a:gd name="T42" fmla="*/ 0 w 20"/>
                <a:gd name="T43" fmla="*/ 6 h 65"/>
                <a:gd name="T44" fmla="*/ 0 w 20"/>
                <a:gd name="T45" fmla="*/ 7 h 65"/>
                <a:gd name="T46" fmla="*/ 0 w 20"/>
                <a:gd name="T47" fmla="*/ 6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65"/>
                <a:gd name="T74" fmla="*/ 20 w 2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65">
                  <a:moveTo>
                    <a:pt x="0" y="6"/>
                  </a:moveTo>
                  <a:lnTo>
                    <a:pt x="0" y="7"/>
                  </a:lnTo>
                  <a:lnTo>
                    <a:pt x="4" y="12"/>
                  </a:lnTo>
                  <a:lnTo>
                    <a:pt x="6" y="18"/>
                  </a:lnTo>
                  <a:lnTo>
                    <a:pt x="9" y="25"/>
                  </a:lnTo>
                  <a:lnTo>
                    <a:pt x="9" y="32"/>
                  </a:lnTo>
                  <a:lnTo>
                    <a:pt x="10" y="39"/>
                  </a:lnTo>
                  <a:lnTo>
                    <a:pt x="10" y="47"/>
                  </a:lnTo>
                  <a:lnTo>
                    <a:pt x="10" y="56"/>
                  </a:lnTo>
                  <a:lnTo>
                    <a:pt x="11" y="65"/>
                  </a:lnTo>
                  <a:lnTo>
                    <a:pt x="20" y="63"/>
                  </a:lnTo>
                  <a:lnTo>
                    <a:pt x="19" y="56"/>
                  </a:lnTo>
                  <a:lnTo>
                    <a:pt x="19" y="47"/>
                  </a:lnTo>
                  <a:lnTo>
                    <a:pt x="19" y="39"/>
                  </a:lnTo>
                  <a:lnTo>
                    <a:pt x="18" y="32"/>
                  </a:lnTo>
                  <a:lnTo>
                    <a:pt x="18" y="22"/>
                  </a:lnTo>
                  <a:lnTo>
                    <a:pt x="16" y="15"/>
                  </a:lnTo>
                  <a:lnTo>
                    <a:pt x="13" y="7"/>
                  </a:lnTo>
                  <a:lnTo>
                    <a:pt x="7" y="0"/>
                  </a:lnTo>
                  <a:lnTo>
                    <a:pt x="7" y="1"/>
                  </a:lnTo>
                  <a:lnTo>
                    <a:pt x="0" y="6"/>
                  </a:lnTo>
                  <a:lnTo>
                    <a:pt x="0" y="7"/>
                  </a:lnTo>
                  <a:lnTo>
                    <a:pt x="0" y="6"/>
                  </a:lnTo>
                  <a:close/>
                </a:path>
              </a:pathLst>
            </a:custGeom>
            <a:solidFill>
              <a:srgbClr val="FFFFFF"/>
            </a:solidFill>
            <a:ln w="9525">
              <a:noFill/>
              <a:round/>
              <a:headEnd/>
              <a:tailEnd/>
            </a:ln>
          </p:spPr>
          <p:txBody>
            <a:bodyPr/>
            <a:lstStyle/>
            <a:p>
              <a:endParaRPr lang="es-SV"/>
            </a:p>
          </p:txBody>
        </p:sp>
        <p:sp>
          <p:nvSpPr>
            <p:cNvPr id="22550" name="Freeform 23"/>
            <p:cNvSpPr>
              <a:spLocks noChangeAspect="1"/>
            </p:cNvSpPr>
            <p:nvPr/>
          </p:nvSpPr>
          <p:spPr bwMode="auto">
            <a:xfrm>
              <a:off x="2573" y="1863"/>
              <a:ext cx="11" cy="14"/>
            </a:xfrm>
            <a:custGeom>
              <a:avLst/>
              <a:gdLst>
                <a:gd name="T0" fmla="*/ 3 w 11"/>
                <a:gd name="T1" fmla="*/ 9 h 14"/>
                <a:gd name="T2" fmla="*/ 0 w 11"/>
                <a:gd name="T3" fmla="*/ 7 h 14"/>
                <a:gd name="T4" fmla="*/ 1 w 11"/>
                <a:gd name="T5" fmla="*/ 8 h 14"/>
                <a:gd name="T6" fmla="*/ 1 w 11"/>
                <a:gd name="T7" fmla="*/ 10 h 14"/>
                <a:gd name="T8" fmla="*/ 3 w 11"/>
                <a:gd name="T9" fmla="*/ 12 h 14"/>
                <a:gd name="T10" fmla="*/ 4 w 11"/>
                <a:gd name="T11" fmla="*/ 14 h 14"/>
                <a:gd name="T12" fmla="*/ 11 w 11"/>
                <a:gd name="T13" fmla="*/ 9 h 14"/>
                <a:gd name="T14" fmla="*/ 10 w 11"/>
                <a:gd name="T15" fmla="*/ 7 h 14"/>
                <a:gd name="T16" fmla="*/ 10 w 11"/>
                <a:gd name="T17" fmla="*/ 6 h 14"/>
                <a:gd name="T18" fmla="*/ 10 w 11"/>
                <a:gd name="T19" fmla="*/ 6 h 14"/>
                <a:gd name="T20" fmla="*/ 9 w 11"/>
                <a:gd name="T21" fmla="*/ 2 h 14"/>
                <a:gd name="T22" fmla="*/ 5 w 11"/>
                <a:gd name="T23" fmla="*/ 0 h 14"/>
                <a:gd name="T24" fmla="*/ 9 w 11"/>
                <a:gd name="T25" fmla="*/ 2 h 14"/>
                <a:gd name="T26" fmla="*/ 8 w 11"/>
                <a:gd name="T27" fmla="*/ 1 h 14"/>
                <a:gd name="T28" fmla="*/ 5 w 11"/>
                <a:gd name="T29" fmla="*/ 0 h 14"/>
                <a:gd name="T30" fmla="*/ 3 w 11"/>
                <a:gd name="T31" fmla="*/ 9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4"/>
                <a:gd name="T50" fmla="*/ 11 w 1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4">
                  <a:moveTo>
                    <a:pt x="3" y="9"/>
                  </a:moveTo>
                  <a:lnTo>
                    <a:pt x="0" y="7"/>
                  </a:lnTo>
                  <a:lnTo>
                    <a:pt x="1" y="8"/>
                  </a:lnTo>
                  <a:lnTo>
                    <a:pt x="1" y="10"/>
                  </a:lnTo>
                  <a:lnTo>
                    <a:pt x="3" y="12"/>
                  </a:lnTo>
                  <a:lnTo>
                    <a:pt x="4" y="14"/>
                  </a:lnTo>
                  <a:lnTo>
                    <a:pt x="11" y="9"/>
                  </a:lnTo>
                  <a:lnTo>
                    <a:pt x="10" y="7"/>
                  </a:lnTo>
                  <a:lnTo>
                    <a:pt x="10" y="6"/>
                  </a:lnTo>
                  <a:lnTo>
                    <a:pt x="9" y="2"/>
                  </a:lnTo>
                  <a:lnTo>
                    <a:pt x="5" y="0"/>
                  </a:lnTo>
                  <a:lnTo>
                    <a:pt x="9" y="2"/>
                  </a:lnTo>
                  <a:lnTo>
                    <a:pt x="8" y="1"/>
                  </a:lnTo>
                  <a:lnTo>
                    <a:pt x="5" y="0"/>
                  </a:lnTo>
                  <a:lnTo>
                    <a:pt x="3" y="9"/>
                  </a:lnTo>
                  <a:close/>
                </a:path>
              </a:pathLst>
            </a:custGeom>
            <a:solidFill>
              <a:srgbClr val="FFFFFF"/>
            </a:solidFill>
            <a:ln w="9525">
              <a:noFill/>
              <a:round/>
              <a:headEnd/>
              <a:tailEnd/>
            </a:ln>
          </p:spPr>
          <p:txBody>
            <a:bodyPr/>
            <a:lstStyle/>
            <a:p>
              <a:endParaRPr lang="es-SV"/>
            </a:p>
          </p:txBody>
        </p:sp>
        <p:sp>
          <p:nvSpPr>
            <p:cNvPr id="22551" name="Freeform 24"/>
            <p:cNvSpPr>
              <a:spLocks noChangeAspect="1"/>
            </p:cNvSpPr>
            <p:nvPr/>
          </p:nvSpPr>
          <p:spPr bwMode="auto">
            <a:xfrm>
              <a:off x="2557" y="1857"/>
              <a:ext cx="21" cy="15"/>
            </a:xfrm>
            <a:custGeom>
              <a:avLst/>
              <a:gdLst>
                <a:gd name="T0" fmla="*/ 1 w 21"/>
                <a:gd name="T1" fmla="*/ 9 h 15"/>
                <a:gd name="T2" fmla="*/ 0 w 21"/>
                <a:gd name="T3" fmla="*/ 9 h 15"/>
                <a:gd name="T4" fmla="*/ 19 w 21"/>
                <a:gd name="T5" fmla="*/ 15 h 15"/>
                <a:gd name="T6" fmla="*/ 21 w 21"/>
                <a:gd name="T7" fmla="*/ 6 h 15"/>
                <a:gd name="T8" fmla="*/ 3 w 21"/>
                <a:gd name="T9" fmla="*/ 0 h 15"/>
                <a:gd name="T10" fmla="*/ 1 w 21"/>
                <a:gd name="T11" fmla="*/ 0 h 15"/>
                <a:gd name="T12" fmla="*/ 3 w 21"/>
                <a:gd name="T13" fmla="*/ 0 h 15"/>
                <a:gd name="T14" fmla="*/ 3 w 21"/>
                <a:gd name="T15" fmla="*/ 0 h 15"/>
                <a:gd name="T16" fmla="*/ 1 w 21"/>
                <a:gd name="T17" fmla="*/ 0 h 15"/>
                <a:gd name="T18" fmla="*/ 1 w 21"/>
                <a:gd name="T19" fmla="*/ 9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5"/>
                <a:gd name="T32" fmla="*/ 21 w 21"/>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5">
                  <a:moveTo>
                    <a:pt x="1" y="9"/>
                  </a:moveTo>
                  <a:lnTo>
                    <a:pt x="0" y="9"/>
                  </a:lnTo>
                  <a:lnTo>
                    <a:pt x="19" y="15"/>
                  </a:lnTo>
                  <a:lnTo>
                    <a:pt x="21" y="6"/>
                  </a:lnTo>
                  <a:lnTo>
                    <a:pt x="3" y="0"/>
                  </a:lnTo>
                  <a:lnTo>
                    <a:pt x="1" y="0"/>
                  </a:lnTo>
                  <a:lnTo>
                    <a:pt x="3" y="0"/>
                  </a:lnTo>
                  <a:lnTo>
                    <a:pt x="1" y="0"/>
                  </a:lnTo>
                  <a:lnTo>
                    <a:pt x="1" y="9"/>
                  </a:lnTo>
                  <a:close/>
                </a:path>
              </a:pathLst>
            </a:custGeom>
            <a:solidFill>
              <a:srgbClr val="FFFFFF"/>
            </a:solidFill>
            <a:ln w="9525">
              <a:noFill/>
              <a:round/>
              <a:headEnd/>
              <a:tailEnd/>
            </a:ln>
          </p:spPr>
          <p:txBody>
            <a:bodyPr/>
            <a:lstStyle/>
            <a:p>
              <a:endParaRPr lang="es-SV"/>
            </a:p>
          </p:txBody>
        </p:sp>
        <p:sp>
          <p:nvSpPr>
            <p:cNvPr id="22552" name="Freeform 25"/>
            <p:cNvSpPr>
              <a:spLocks noChangeAspect="1"/>
            </p:cNvSpPr>
            <p:nvPr/>
          </p:nvSpPr>
          <p:spPr bwMode="auto">
            <a:xfrm>
              <a:off x="2548" y="1857"/>
              <a:ext cx="10" cy="9"/>
            </a:xfrm>
            <a:custGeom>
              <a:avLst/>
              <a:gdLst>
                <a:gd name="T0" fmla="*/ 0 w 10"/>
                <a:gd name="T1" fmla="*/ 9 h 9"/>
                <a:gd name="T2" fmla="*/ 1 w 10"/>
                <a:gd name="T3" fmla="*/ 9 h 9"/>
                <a:gd name="T4" fmla="*/ 5 w 10"/>
                <a:gd name="T5" fmla="*/ 9 h 9"/>
                <a:gd name="T6" fmla="*/ 7 w 10"/>
                <a:gd name="T7" fmla="*/ 9 h 9"/>
                <a:gd name="T8" fmla="*/ 8 w 10"/>
                <a:gd name="T9" fmla="*/ 9 h 9"/>
                <a:gd name="T10" fmla="*/ 10 w 10"/>
                <a:gd name="T11" fmla="*/ 9 h 9"/>
                <a:gd name="T12" fmla="*/ 10 w 10"/>
                <a:gd name="T13" fmla="*/ 0 h 9"/>
                <a:gd name="T14" fmla="*/ 8 w 10"/>
                <a:gd name="T15" fmla="*/ 0 h 9"/>
                <a:gd name="T16" fmla="*/ 7 w 10"/>
                <a:gd name="T17" fmla="*/ 0 h 9"/>
                <a:gd name="T18" fmla="*/ 5 w 10"/>
                <a:gd name="T19" fmla="*/ 0 h 9"/>
                <a:gd name="T20" fmla="*/ 3 w 10"/>
                <a:gd name="T21" fmla="*/ 0 h 9"/>
                <a:gd name="T22" fmla="*/ 5 w 10"/>
                <a:gd name="T23" fmla="*/ 0 h 9"/>
                <a:gd name="T24" fmla="*/ 0 w 10"/>
                <a:gd name="T25" fmla="*/ 9 h 9"/>
                <a:gd name="T26" fmla="*/ 1 w 10"/>
                <a:gd name="T27" fmla="*/ 9 h 9"/>
                <a:gd name="T28" fmla="*/ 1 w 10"/>
                <a:gd name="T29" fmla="*/ 9 h 9"/>
                <a:gd name="T30" fmla="*/ 0 w 10"/>
                <a:gd name="T31" fmla="*/ 9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9"/>
                <a:gd name="T50" fmla="*/ 10 w 10"/>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9">
                  <a:moveTo>
                    <a:pt x="0" y="9"/>
                  </a:moveTo>
                  <a:lnTo>
                    <a:pt x="1" y="9"/>
                  </a:lnTo>
                  <a:lnTo>
                    <a:pt x="5" y="9"/>
                  </a:lnTo>
                  <a:lnTo>
                    <a:pt x="7" y="9"/>
                  </a:lnTo>
                  <a:lnTo>
                    <a:pt x="8" y="9"/>
                  </a:lnTo>
                  <a:lnTo>
                    <a:pt x="10" y="9"/>
                  </a:lnTo>
                  <a:lnTo>
                    <a:pt x="10" y="0"/>
                  </a:lnTo>
                  <a:lnTo>
                    <a:pt x="8" y="0"/>
                  </a:lnTo>
                  <a:lnTo>
                    <a:pt x="7" y="0"/>
                  </a:lnTo>
                  <a:lnTo>
                    <a:pt x="5" y="0"/>
                  </a:lnTo>
                  <a:lnTo>
                    <a:pt x="3" y="0"/>
                  </a:lnTo>
                  <a:lnTo>
                    <a:pt x="5" y="0"/>
                  </a:lnTo>
                  <a:lnTo>
                    <a:pt x="0" y="9"/>
                  </a:lnTo>
                  <a:lnTo>
                    <a:pt x="1" y="9"/>
                  </a:lnTo>
                  <a:lnTo>
                    <a:pt x="0" y="9"/>
                  </a:lnTo>
                  <a:close/>
                </a:path>
              </a:pathLst>
            </a:custGeom>
            <a:solidFill>
              <a:srgbClr val="FFFFFF"/>
            </a:solidFill>
            <a:ln w="9525">
              <a:noFill/>
              <a:round/>
              <a:headEnd/>
              <a:tailEnd/>
            </a:ln>
          </p:spPr>
          <p:txBody>
            <a:bodyPr/>
            <a:lstStyle/>
            <a:p>
              <a:endParaRPr lang="es-SV"/>
            </a:p>
          </p:txBody>
        </p:sp>
        <p:sp>
          <p:nvSpPr>
            <p:cNvPr id="22553" name="Freeform 26"/>
            <p:cNvSpPr>
              <a:spLocks noChangeAspect="1"/>
            </p:cNvSpPr>
            <p:nvPr/>
          </p:nvSpPr>
          <p:spPr bwMode="auto">
            <a:xfrm>
              <a:off x="2484" y="1852"/>
              <a:ext cx="69" cy="18"/>
            </a:xfrm>
            <a:custGeom>
              <a:avLst/>
              <a:gdLst>
                <a:gd name="T0" fmla="*/ 5 w 69"/>
                <a:gd name="T1" fmla="*/ 18 h 18"/>
                <a:gd name="T2" fmla="*/ 5 w 69"/>
                <a:gd name="T3" fmla="*/ 17 h 18"/>
                <a:gd name="T4" fmla="*/ 11 w 69"/>
                <a:gd name="T5" fmla="*/ 14 h 18"/>
                <a:gd name="T6" fmla="*/ 19 w 69"/>
                <a:gd name="T7" fmla="*/ 12 h 18"/>
                <a:gd name="T8" fmla="*/ 27 w 69"/>
                <a:gd name="T9" fmla="*/ 11 h 18"/>
                <a:gd name="T10" fmla="*/ 36 w 69"/>
                <a:gd name="T11" fmla="*/ 10 h 18"/>
                <a:gd name="T12" fmla="*/ 44 w 69"/>
                <a:gd name="T13" fmla="*/ 10 h 18"/>
                <a:gd name="T14" fmla="*/ 51 w 69"/>
                <a:gd name="T15" fmla="*/ 11 h 18"/>
                <a:gd name="T16" fmla="*/ 58 w 69"/>
                <a:gd name="T17" fmla="*/ 12 h 18"/>
                <a:gd name="T18" fmla="*/ 64 w 69"/>
                <a:gd name="T19" fmla="*/ 14 h 18"/>
                <a:gd name="T20" fmla="*/ 69 w 69"/>
                <a:gd name="T21" fmla="*/ 5 h 18"/>
                <a:gd name="T22" fmla="*/ 60 w 69"/>
                <a:gd name="T23" fmla="*/ 2 h 18"/>
                <a:gd name="T24" fmla="*/ 53 w 69"/>
                <a:gd name="T25" fmla="*/ 1 h 18"/>
                <a:gd name="T26" fmla="*/ 44 w 69"/>
                <a:gd name="T27" fmla="*/ 0 h 18"/>
                <a:gd name="T28" fmla="*/ 36 w 69"/>
                <a:gd name="T29" fmla="*/ 0 h 18"/>
                <a:gd name="T30" fmla="*/ 25 w 69"/>
                <a:gd name="T31" fmla="*/ 1 h 18"/>
                <a:gd name="T32" fmla="*/ 17 w 69"/>
                <a:gd name="T33" fmla="*/ 2 h 18"/>
                <a:gd name="T34" fmla="*/ 9 w 69"/>
                <a:gd name="T35" fmla="*/ 5 h 18"/>
                <a:gd name="T36" fmla="*/ 0 w 69"/>
                <a:gd name="T37" fmla="*/ 10 h 18"/>
                <a:gd name="T38" fmla="*/ 0 w 69"/>
                <a:gd name="T39" fmla="*/ 8 h 18"/>
                <a:gd name="T40" fmla="*/ 5 w 69"/>
                <a:gd name="T41" fmla="*/ 18 h 18"/>
                <a:gd name="T42" fmla="*/ 5 w 69"/>
                <a:gd name="T43" fmla="*/ 18 h 18"/>
                <a:gd name="T44" fmla="*/ 5 w 69"/>
                <a:gd name="T45" fmla="*/ 17 h 18"/>
                <a:gd name="T46" fmla="*/ 5 w 69"/>
                <a:gd name="T47" fmla="*/ 18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18"/>
                <a:gd name="T74" fmla="*/ 69 w 69"/>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18">
                  <a:moveTo>
                    <a:pt x="5" y="18"/>
                  </a:moveTo>
                  <a:lnTo>
                    <a:pt x="5" y="17"/>
                  </a:lnTo>
                  <a:lnTo>
                    <a:pt x="11" y="14"/>
                  </a:lnTo>
                  <a:lnTo>
                    <a:pt x="19" y="12"/>
                  </a:lnTo>
                  <a:lnTo>
                    <a:pt x="27" y="11"/>
                  </a:lnTo>
                  <a:lnTo>
                    <a:pt x="36" y="10"/>
                  </a:lnTo>
                  <a:lnTo>
                    <a:pt x="44" y="10"/>
                  </a:lnTo>
                  <a:lnTo>
                    <a:pt x="51" y="11"/>
                  </a:lnTo>
                  <a:lnTo>
                    <a:pt x="58" y="12"/>
                  </a:lnTo>
                  <a:lnTo>
                    <a:pt x="64" y="14"/>
                  </a:lnTo>
                  <a:lnTo>
                    <a:pt x="69" y="5"/>
                  </a:lnTo>
                  <a:lnTo>
                    <a:pt x="60" y="2"/>
                  </a:lnTo>
                  <a:lnTo>
                    <a:pt x="53" y="1"/>
                  </a:lnTo>
                  <a:lnTo>
                    <a:pt x="44" y="0"/>
                  </a:lnTo>
                  <a:lnTo>
                    <a:pt x="36" y="0"/>
                  </a:lnTo>
                  <a:lnTo>
                    <a:pt x="25" y="1"/>
                  </a:lnTo>
                  <a:lnTo>
                    <a:pt x="17" y="2"/>
                  </a:lnTo>
                  <a:lnTo>
                    <a:pt x="9" y="5"/>
                  </a:lnTo>
                  <a:lnTo>
                    <a:pt x="0" y="10"/>
                  </a:lnTo>
                  <a:lnTo>
                    <a:pt x="0" y="8"/>
                  </a:lnTo>
                  <a:lnTo>
                    <a:pt x="5" y="18"/>
                  </a:lnTo>
                  <a:lnTo>
                    <a:pt x="5" y="17"/>
                  </a:lnTo>
                  <a:lnTo>
                    <a:pt x="5" y="18"/>
                  </a:lnTo>
                  <a:close/>
                </a:path>
              </a:pathLst>
            </a:custGeom>
            <a:solidFill>
              <a:srgbClr val="FFFFFF"/>
            </a:solidFill>
            <a:ln w="9525">
              <a:noFill/>
              <a:round/>
              <a:headEnd/>
              <a:tailEnd/>
            </a:ln>
          </p:spPr>
          <p:txBody>
            <a:bodyPr/>
            <a:lstStyle/>
            <a:p>
              <a:endParaRPr lang="es-SV"/>
            </a:p>
          </p:txBody>
        </p:sp>
        <p:sp>
          <p:nvSpPr>
            <p:cNvPr id="22554" name="Freeform 27"/>
            <p:cNvSpPr>
              <a:spLocks noChangeAspect="1"/>
            </p:cNvSpPr>
            <p:nvPr/>
          </p:nvSpPr>
          <p:spPr bwMode="auto">
            <a:xfrm>
              <a:off x="2471" y="1860"/>
              <a:ext cx="18" cy="15"/>
            </a:xfrm>
            <a:custGeom>
              <a:avLst/>
              <a:gdLst>
                <a:gd name="T0" fmla="*/ 10 w 18"/>
                <a:gd name="T1" fmla="*/ 11 h 15"/>
                <a:gd name="T2" fmla="*/ 7 w 18"/>
                <a:gd name="T3" fmla="*/ 15 h 15"/>
                <a:gd name="T4" fmla="*/ 10 w 18"/>
                <a:gd name="T5" fmla="*/ 13 h 15"/>
                <a:gd name="T6" fmla="*/ 12 w 18"/>
                <a:gd name="T7" fmla="*/ 11 h 15"/>
                <a:gd name="T8" fmla="*/ 13 w 18"/>
                <a:gd name="T9" fmla="*/ 11 h 15"/>
                <a:gd name="T10" fmla="*/ 18 w 18"/>
                <a:gd name="T11" fmla="*/ 10 h 15"/>
                <a:gd name="T12" fmla="*/ 13 w 18"/>
                <a:gd name="T13" fmla="*/ 0 h 15"/>
                <a:gd name="T14" fmla="*/ 11 w 18"/>
                <a:gd name="T15" fmla="*/ 2 h 15"/>
                <a:gd name="T16" fmla="*/ 7 w 18"/>
                <a:gd name="T17" fmla="*/ 4 h 15"/>
                <a:gd name="T18" fmla="*/ 5 w 18"/>
                <a:gd name="T19" fmla="*/ 6 h 15"/>
                <a:gd name="T20" fmla="*/ 3 w 18"/>
                <a:gd name="T21" fmla="*/ 7 h 15"/>
                <a:gd name="T22" fmla="*/ 0 w 18"/>
                <a:gd name="T23" fmla="*/ 11 h 15"/>
                <a:gd name="T24" fmla="*/ 3 w 18"/>
                <a:gd name="T25" fmla="*/ 7 h 15"/>
                <a:gd name="T26" fmla="*/ 0 w 18"/>
                <a:gd name="T27" fmla="*/ 9 h 15"/>
                <a:gd name="T28" fmla="*/ 0 w 18"/>
                <a:gd name="T29" fmla="*/ 11 h 15"/>
                <a:gd name="T30" fmla="*/ 10 w 18"/>
                <a:gd name="T31" fmla="*/ 11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5"/>
                <a:gd name="T50" fmla="*/ 18 w 1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5">
                  <a:moveTo>
                    <a:pt x="10" y="11"/>
                  </a:moveTo>
                  <a:lnTo>
                    <a:pt x="7" y="15"/>
                  </a:lnTo>
                  <a:lnTo>
                    <a:pt x="10" y="13"/>
                  </a:lnTo>
                  <a:lnTo>
                    <a:pt x="12" y="11"/>
                  </a:lnTo>
                  <a:lnTo>
                    <a:pt x="13" y="11"/>
                  </a:lnTo>
                  <a:lnTo>
                    <a:pt x="18" y="10"/>
                  </a:lnTo>
                  <a:lnTo>
                    <a:pt x="13" y="0"/>
                  </a:lnTo>
                  <a:lnTo>
                    <a:pt x="11" y="2"/>
                  </a:lnTo>
                  <a:lnTo>
                    <a:pt x="7" y="4"/>
                  </a:lnTo>
                  <a:lnTo>
                    <a:pt x="5" y="6"/>
                  </a:lnTo>
                  <a:lnTo>
                    <a:pt x="3" y="7"/>
                  </a:lnTo>
                  <a:lnTo>
                    <a:pt x="0" y="11"/>
                  </a:lnTo>
                  <a:lnTo>
                    <a:pt x="3" y="7"/>
                  </a:lnTo>
                  <a:lnTo>
                    <a:pt x="0" y="9"/>
                  </a:lnTo>
                  <a:lnTo>
                    <a:pt x="0" y="11"/>
                  </a:lnTo>
                  <a:lnTo>
                    <a:pt x="10" y="11"/>
                  </a:lnTo>
                  <a:close/>
                </a:path>
              </a:pathLst>
            </a:custGeom>
            <a:solidFill>
              <a:srgbClr val="FFFFFF"/>
            </a:solidFill>
            <a:ln w="9525">
              <a:noFill/>
              <a:round/>
              <a:headEnd/>
              <a:tailEnd/>
            </a:ln>
          </p:spPr>
          <p:txBody>
            <a:bodyPr/>
            <a:lstStyle/>
            <a:p>
              <a:endParaRPr lang="es-SV"/>
            </a:p>
          </p:txBody>
        </p:sp>
        <p:sp>
          <p:nvSpPr>
            <p:cNvPr id="22555" name="Freeform 28"/>
            <p:cNvSpPr>
              <a:spLocks noChangeAspect="1"/>
            </p:cNvSpPr>
            <p:nvPr/>
          </p:nvSpPr>
          <p:spPr bwMode="auto">
            <a:xfrm>
              <a:off x="2471" y="1871"/>
              <a:ext cx="14" cy="65"/>
            </a:xfrm>
            <a:custGeom>
              <a:avLst/>
              <a:gdLst>
                <a:gd name="T0" fmla="*/ 11 w 14"/>
                <a:gd name="T1" fmla="*/ 56 h 65"/>
                <a:gd name="T2" fmla="*/ 14 w 14"/>
                <a:gd name="T3" fmla="*/ 60 h 65"/>
                <a:gd name="T4" fmla="*/ 10 w 14"/>
                <a:gd name="T5" fmla="*/ 0 h 65"/>
                <a:gd name="T6" fmla="*/ 0 w 14"/>
                <a:gd name="T7" fmla="*/ 0 h 65"/>
                <a:gd name="T8" fmla="*/ 5 w 14"/>
                <a:gd name="T9" fmla="*/ 60 h 65"/>
                <a:gd name="T10" fmla="*/ 9 w 14"/>
                <a:gd name="T11" fmla="*/ 65 h 65"/>
                <a:gd name="T12" fmla="*/ 5 w 14"/>
                <a:gd name="T13" fmla="*/ 60 h 65"/>
                <a:gd name="T14" fmla="*/ 5 w 14"/>
                <a:gd name="T15" fmla="*/ 64 h 65"/>
                <a:gd name="T16" fmla="*/ 9 w 14"/>
                <a:gd name="T17" fmla="*/ 65 h 65"/>
                <a:gd name="T18" fmla="*/ 11 w 14"/>
                <a:gd name="T19" fmla="*/ 5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65"/>
                <a:gd name="T32" fmla="*/ 14 w 1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65">
                  <a:moveTo>
                    <a:pt x="11" y="56"/>
                  </a:moveTo>
                  <a:lnTo>
                    <a:pt x="14" y="60"/>
                  </a:lnTo>
                  <a:lnTo>
                    <a:pt x="10" y="0"/>
                  </a:lnTo>
                  <a:lnTo>
                    <a:pt x="0" y="0"/>
                  </a:lnTo>
                  <a:lnTo>
                    <a:pt x="5" y="60"/>
                  </a:lnTo>
                  <a:lnTo>
                    <a:pt x="9" y="65"/>
                  </a:lnTo>
                  <a:lnTo>
                    <a:pt x="5" y="60"/>
                  </a:lnTo>
                  <a:lnTo>
                    <a:pt x="5" y="64"/>
                  </a:lnTo>
                  <a:lnTo>
                    <a:pt x="9" y="65"/>
                  </a:lnTo>
                  <a:lnTo>
                    <a:pt x="11" y="56"/>
                  </a:lnTo>
                  <a:close/>
                </a:path>
              </a:pathLst>
            </a:custGeom>
            <a:solidFill>
              <a:srgbClr val="FFFFFF"/>
            </a:solidFill>
            <a:ln w="9525">
              <a:noFill/>
              <a:round/>
              <a:headEnd/>
              <a:tailEnd/>
            </a:ln>
          </p:spPr>
          <p:txBody>
            <a:bodyPr/>
            <a:lstStyle/>
            <a:p>
              <a:endParaRPr lang="es-SV"/>
            </a:p>
          </p:txBody>
        </p:sp>
        <p:sp>
          <p:nvSpPr>
            <p:cNvPr id="22556" name="Freeform 29"/>
            <p:cNvSpPr>
              <a:spLocks noChangeAspect="1"/>
            </p:cNvSpPr>
            <p:nvPr/>
          </p:nvSpPr>
          <p:spPr bwMode="auto">
            <a:xfrm>
              <a:off x="2480" y="1927"/>
              <a:ext cx="27" cy="17"/>
            </a:xfrm>
            <a:custGeom>
              <a:avLst/>
              <a:gdLst>
                <a:gd name="T0" fmla="*/ 25 w 27"/>
                <a:gd name="T1" fmla="*/ 8 h 17"/>
                <a:gd name="T2" fmla="*/ 27 w 27"/>
                <a:gd name="T3" fmla="*/ 8 h 17"/>
                <a:gd name="T4" fmla="*/ 2 w 27"/>
                <a:gd name="T5" fmla="*/ 0 h 17"/>
                <a:gd name="T6" fmla="*/ 0 w 27"/>
                <a:gd name="T7" fmla="*/ 9 h 17"/>
                <a:gd name="T8" fmla="*/ 24 w 27"/>
                <a:gd name="T9" fmla="*/ 17 h 17"/>
                <a:gd name="T10" fmla="*/ 25 w 27"/>
                <a:gd name="T11" fmla="*/ 17 h 17"/>
                <a:gd name="T12" fmla="*/ 24 w 27"/>
                <a:gd name="T13" fmla="*/ 17 h 17"/>
                <a:gd name="T14" fmla="*/ 24 w 27"/>
                <a:gd name="T15" fmla="*/ 17 h 17"/>
                <a:gd name="T16" fmla="*/ 25 w 27"/>
                <a:gd name="T17" fmla="*/ 17 h 17"/>
                <a:gd name="T18" fmla="*/ 25 w 27"/>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7"/>
                <a:gd name="T32" fmla="*/ 27 w 2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7">
                  <a:moveTo>
                    <a:pt x="25" y="8"/>
                  </a:moveTo>
                  <a:lnTo>
                    <a:pt x="27" y="8"/>
                  </a:lnTo>
                  <a:lnTo>
                    <a:pt x="2" y="0"/>
                  </a:lnTo>
                  <a:lnTo>
                    <a:pt x="0" y="9"/>
                  </a:lnTo>
                  <a:lnTo>
                    <a:pt x="24" y="17"/>
                  </a:lnTo>
                  <a:lnTo>
                    <a:pt x="25" y="17"/>
                  </a:lnTo>
                  <a:lnTo>
                    <a:pt x="24" y="17"/>
                  </a:lnTo>
                  <a:lnTo>
                    <a:pt x="25" y="17"/>
                  </a:lnTo>
                  <a:lnTo>
                    <a:pt x="25" y="8"/>
                  </a:lnTo>
                  <a:close/>
                </a:path>
              </a:pathLst>
            </a:custGeom>
            <a:solidFill>
              <a:srgbClr val="FFFFFF"/>
            </a:solidFill>
            <a:ln w="9525">
              <a:noFill/>
              <a:round/>
              <a:headEnd/>
              <a:tailEnd/>
            </a:ln>
          </p:spPr>
          <p:txBody>
            <a:bodyPr/>
            <a:lstStyle/>
            <a:p>
              <a:endParaRPr lang="es-SV"/>
            </a:p>
          </p:txBody>
        </p:sp>
        <p:sp>
          <p:nvSpPr>
            <p:cNvPr id="22557" name="Freeform 30"/>
            <p:cNvSpPr>
              <a:spLocks noChangeAspect="1"/>
            </p:cNvSpPr>
            <p:nvPr/>
          </p:nvSpPr>
          <p:spPr bwMode="auto">
            <a:xfrm>
              <a:off x="2505" y="1921"/>
              <a:ext cx="23" cy="23"/>
            </a:xfrm>
            <a:custGeom>
              <a:avLst/>
              <a:gdLst>
                <a:gd name="T0" fmla="*/ 13 w 23"/>
                <a:gd name="T1" fmla="*/ 1 h 23"/>
                <a:gd name="T2" fmla="*/ 15 w 23"/>
                <a:gd name="T3" fmla="*/ 0 h 23"/>
                <a:gd name="T4" fmla="*/ 11 w 23"/>
                <a:gd name="T5" fmla="*/ 6 h 23"/>
                <a:gd name="T6" fmla="*/ 6 w 23"/>
                <a:gd name="T7" fmla="*/ 10 h 23"/>
                <a:gd name="T8" fmla="*/ 3 w 23"/>
                <a:gd name="T9" fmla="*/ 13 h 23"/>
                <a:gd name="T10" fmla="*/ 0 w 23"/>
                <a:gd name="T11" fmla="*/ 14 h 23"/>
                <a:gd name="T12" fmla="*/ 0 w 23"/>
                <a:gd name="T13" fmla="*/ 23 h 23"/>
                <a:gd name="T14" fmla="*/ 8 w 23"/>
                <a:gd name="T15" fmla="*/ 22 h 23"/>
                <a:gd name="T16" fmla="*/ 13 w 23"/>
                <a:gd name="T17" fmla="*/ 17 h 23"/>
                <a:gd name="T18" fmla="*/ 18 w 23"/>
                <a:gd name="T19" fmla="*/ 10 h 23"/>
                <a:gd name="T20" fmla="*/ 22 w 23"/>
                <a:gd name="T21" fmla="*/ 4 h 23"/>
                <a:gd name="T22" fmla="*/ 23 w 23"/>
                <a:gd name="T23" fmla="*/ 3 h 23"/>
                <a:gd name="T24" fmla="*/ 22 w 23"/>
                <a:gd name="T25" fmla="*/ 4 h 23"/>
                <a:gd name="T26" fmla="*/ 23 w 23"/>
                <a:gd name="T27" fmla="*/ 3 h 23"/>
                <a:gd name="T28" fmla="*/ 23 w 23"/>
                <a:gd name="T29" fmla="*/ 3 h 23"/>
                <a:gd name="T30" fmla="*/ 13 w 23"/>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3"/>
                <a:gd name="T50" fmla="*/ 23 w 23"/>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3">
                  <a:moveTo>
                    <a:pt x="13" y="1"/>
                  </a:moveTo>
                  <a:lnTo>
                    <a:pt x="15" y="0"/>
                  </a:lnTo>
                  <a:lnTo>
                    <a:pt x="11" y="6"/>
                  </a:lnTo>
                  <a:lnTo>
                    <a:pt x="6" y="10"/>
                  </a:lnTo>
                  <a:lnTo>
                    <a:pt x="3" y="13"/>
                  </a:lnTo>
                  <a:lnTo>
                    <a:pt x="0" y="14"/>
                  </a:lnTo>
                  <a:lnTo>
                    <a:pt x="0" y="23"/>
                  </a:lnTo>
                  <a:lnTo>
                    <a:pt x="8" y="22"/>
                  </a:lnTo>
                  <a:lnTo>
                    <a:pt x="13" y="17"/>
                  </a:lnTo>
                  <a:lnTo>
                    <a:pt x="18" y="10"/>
                  </a:lnTo>
                  <a:lnTo>
                    <a:pt x="22" y="4"/>
                  </a:lnTo>
                  <a:lnTo>
                    <a:pt x="23" y="3"/>
                  </a:lnTo>
                  <a:lnTo>
                    <a:pt x="22" y="4"/>
                  </a:lnTo>
                  <a:lnTo>
                    <a:pt x="23" y="3"/>
                  </a:lnTo>
                  <a:lnTo>
                    <a:pt x="13" y="1"/>
                  </a:lnTo>
                  <a:close/>
                </a:path>
              </a:pathLst>
            </a:custGeom>
            <a:solidFill>
              <a:srgbClr val="FFFFFF"/>
            </a:solidFill>
            <a:ln w="9525">
              <a:noFill/>
              <a:round/>
              <a:headEnd/>
              <a:tailEnd/>
            </a:ln>
          </p:spPr>
          <p:txBody>
            <a:bodyPr/>
            <a:lstStyle/>
            <a:p>
              <a:endParaRPr lang="es-SV"/>
            </a:p>
          </p:txBody>
        </p:sp>
        <p:sp>
          <p:nvSpPr>
            <p:cNvPr id="22558" name="Freeform 31"/>
            <p:cNvSpPr>
              <a:spLocks noChangeAspect="1"/>
            </p:cNvSpPr>
            <p:nvPr/>
          </p:nvSpPr>
          <p:spPr bwMode="auto">
            <a:xfrm>
              <a:off x="2518" y="1899"/>
              <a:ext cx="15" cy="25"/>
            </a:xfrm>
            <a:custGeom>
              <a:avLst/>
              <a:gdLst>
                <a:gd name="T0" fmla="*/ 7 w 15"/>
                <a:gd name="T1" fmla="*/ 0 h 25"/>
                <a:gd name="T2" fmla="*/ 5 w 15"/>
                <a:gd name="T3" fmla="*/ 3 h 25"/>
                <a:gd name="T4" fmla="*/ 0 w 15"/>
                <a:gd name="T5" fmla="*/ 23 h 25"/>
                <a:gd name="T6" fmla="*/ 10 w 15"/>
                <a:gd name="T7" fmla="*/ 25 h 25"/>
                <a:gd name="T8" fmla="*/ 15 w 15"/>
                <a:gd name="T9" fmla="*/ 5 h 25"/>
                <a:gd name="T10" fmla="*/ 12 w 15"/>
                <a:gd name="T11" fmla="*/ 7 h 25"/>
                <a:gd name="T12" fmla="*/ 7 w 15"/>
                <a:gd name="T13" fmla="*/ 0 h 25"/>
                <a:gd name="T14" fmla="*/ 5 w 15"/>
                <a:gd name="T15" fmla="*/ 0 h 25"/>
                <a:gd name="T16" fmla="*/ 5 w 15"/>
                <a:gd name="T17" fmla="*/ 3 h 25"/>
                <a:gd name="T18" fmla="*/ 7 w 15"/>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5"/>
                <a:gd name="T32" fmla="*/ 15 w 15"/>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5">
                  <a:moveTo>
                    <a:pt x="7" y="0"/>
                  </a:moveTo>
                  <a:lnTo>
                    <a:pt x="5" y="3"/>
                  </a:lnTo>
                  <a:lnTo>
                    <a:pt x="0" y="23"/>
                  </a:lnTo>
                  <a:lnTo>
                    <a:pt x="10" y="25"/>
                  </a:lnTo>
                  <a:lnTo>
                    <a:pt x="15" y="5"/>
                  </a:lnTo>
                  <a:lnTo>
                    <a:pt x="12" y="7"/>
                  </a:lnTo>
                  <a:lnTo>
                    <a:pt x="7" y="0"/>
                  </a:lnTo>
                  <a:lnTo>
                    <a:pt x="5" y="0"/>
                  </a:lnTo>
                  <a:lnTo>
                    <a:pt x="5" y="3"/>
                  </a:lnTo>
                  <a:lnTo>
                    <a:pt x="7" y="0"/>
                  </a:lnTo>
                  <a:close/>
                </a:path>
              </a:pathLst>
            </a:custGeom>
            <a:solidFill>
              <a:srgbClr val="FFFFFF"/>
            </a:solidFill>
            <a:ln w="9525">
              <a:noFill/>
              <a:round/>
              <a:headEnd/>
              <a:tailEnd/>
            </a:ln>
          </p:spPr>
          <p:txBody>
            <a:bodyPr/>
            <a:lstStyle/>
            <a:p>
              <a:endParaRPr lang="es-SV"/>
            </a:p>
          </p:txBody>
        </p:sp>
        <p:sp>
          <p:nvSpPr>
            <p:cNvPr id="22559" name="Freeform 32"/>
            <p:cNvSpPr>
              <a:spLocks noChangeAspect="1"/>
            </p:cNvSpPr>
            <p:nvPr/>
          </p:nvSpPr>
          <p:spPr bwMode="auto">
            <a:xfrm>
              <a:off x="2525" y="1896"/>
              <a:ext cx="29" cy="12"/>
            </a:xfrm>
            <a:custGeom>
              <a:avLst/>
              <a:gdLst>
                <a:gd name="T0" fmla="*/ 29 w 29"/>
                <a:gd name="T1" fmla="*/ 5 h 12"/>
                <a:gd name="T2" fmla="*/ 26 w 29"/>
                <a:gd name="T3" fmla="*/ 2 h 12"/>
                <a:gd name="T4" fmla="*/ 22 w 29"/>
                <a:gd name="T5" fmla="*/ 1 h 12"/>
                <a:gd name="T6" fmla="*/ 15 w 29"/>
                <a:gd name="T7" fmla="*/ 0 h 12"/>
                <a:gd name="T8" fmla="*/ 8 w 29"/>
                <a:gd name="T9" fmla="*/ 1 h 12"/>
                <a:gd name="T10" fmla="*/ 0 w 29"/>
                <a:gd name="T11" fmla="*/ 3 h 12"/>
                <a:gd name="T12" fmla="*/ 5 w 29"/>
                <a:gd name="T13" fmla="*/ 10 h 12"/>
                <a:gd name="T14" fmla="*/ 10 w 29"/>
                <a:gd name="T15" fmla="*/ 10 h 12"/>
                <a:gd name="T16" fmla="*/ 15 w 29"/>
                <a:gd name="T17" fmla="*/ 9 h 12"/>
                <a:gd name="T18" fmla="*/ 19 w 29"/>
                <a:gd name="T19" fmla="*/ 10 h 12"/>
                <a:gd name="T20" fmla="*/ 24 w 29"/>
                <a:gd name="T21" fmla="*/ 12 h 12"/>
                <a:gd name="T22" fmla="*/ 22 w 29"/>
                <a:gd name="T23" fmla="*/ 9 h 12"/>
                <a:gd name="T24" fmla="*/ 29 w 29"/>
                <a:gd name="T25" fmla="*/ 5 h 12"/>
                <a:gd name="T26" fmla="*/ 28 w 29"/>
                <a:gd name="T27" fmla="*/ 2 h 12"/>
                <a:gd name="T28" fmla="*/ 26 w 29"/>
                <a:gd name="T29" fmla="*/ 2 h 12"/>
                <a:gd name="T30" fmla="*/ 29 w 29"/>
                <a:gd name="T31" fmla="*/ 5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2"/>
                <a:gd name="T50" fmla="*/ 29 w 2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2">
                  <a:moveTo>
                    <a:pt x="29" y="5"/>
                  </a:moveTo>
                  <a:lnTo>
                    <a:pt x="26" y="2"/>
                  </a:lnTo>
                  <a:lnTo>
                    <a:pt x="22" y="1"/>
                  </a:lnTo>
                  <a:lnTo>
                    <a:pt x="15" y="0"/>
                  </a:lnTo>
                  <a:lnTo>
                    <a:pt x="8" y="1"/>
                  </a:lnTo>
                  <a:lnTo>
                    <a:pt x="0" y="3"/>
                  </a:lnTo>
                  <a:lnTo>
                    <a:pt x="5" y="10"/>
                  </a:lnTo>
                  <a:lnTo>
                    <a:pt x="10" y="10"/>
                  </a:lnTo>
                  <a:lnTo>
                    <a:pt x="15" y="9"/>
                  </a:lnTo>
                  <a:lnTo>
                    <a:pt x="19" y="10"/>
                  </a:lnTo>
                  <a:lnTo>
                    <a:pt x="24" y="12"/>
                  </a:lnTo>
                  <a:lnTo>
                    <a:pt x="22" y="9"/>
                  </a:lnTo>
                  <a:lnTo>
                    <a:pt x="29" y="5"/>
                  </a:lnTo>
                  <a:lnTo>
                    <a:pt x="28" y="2"/>
                  </a:lnTo>
                  <a:lnTo>
                    <a:pt x="26" y="2"/>
                  </a:lnTo>
                  <a:lnTo>
                    <a:pt x="29" y="5"/>
                  </a:lnTo>
                  <a:close/>
                </a:path>
              </a:pathLst>
            </a:custGeom>
            <a:solidFill>
              <a:srgbClr val="FFFFFF"/>
            </a:solidFill>
            <a:ln w="9525">
              <a:noFill/>
              <a:round/>
              <a:headEnd/>
              <a:tailEnd/>
            </a:ln>
          </p:spPr>
          <p:txBody>
            <a:bodyPr/>
            <a:lstStyle/>
            <a:p>
              <a:endParaRPr lang="es-SV"/>
            </a:p>
          </p:txBody>
        </p:sp>
        <p:sp>
          <p:nvSpPr>
            <p:cNvPr id="22560" name="Freeform 33"/>
            <p:cNvSpPr>
              <a:spLocks noChangeAspect="1"/>
            </p:cNvSpPr>
            <p:nvPr/>
          </p:nvSpPr>
          <p:spPr bwMode="auto">
            <a:xfrm>
              <a:off x="2543" y="1901"/>
              <a:ext cx="15" cy="39"/>
            </a:xfrm>
            <a:custGeom>
              <a:avLst/>
              <a:gdLst>
                <a:gd name="T0" fmla="*/ 8 w 15"/>
                <a:gd name="T1" fmla="*/ 39 h 39"/>
                <a:gd name="T2" fmla="*/ 10 w 15"/>
                <a:gd name="T3" fmla="*/ 36 h 39"/>
                <a:gd name="T4" fmla="*/ 11 w 15"/>
                <a:gd name="T5" fmla="*/ 28 h 39"/>
                <a:gd name="T6" fmla="*/ 13 w 15"/>
                <a:gd name="T7" fmla="*/ 20 h 39"/>
                <a:gd name="T8" fmla="*/ 15 w 15"/>
                <a:gd name="T9" fmla="*/ 10 h 39"/>
                <a:gd name="T10" fmla="*/ 11 w 15"/>
                <a:gd name="T11" fmla="*/ 0 h 39"/>
                <a:gd name="T12" fmla="*/ 4 w 15"/>
                <a:gd name="T13" fmla="*/ 4 h 39"/>
                <a:gd name="T14" fmla="*/ 6 w 15"/>
                <a:gd name="T15" fmla="*/ 10 h 39"/>
                <a:gd name="T16" fmla="*/ 4 w 15"/>
                <a:gd name="T17" fmla="*/ 17 h 39"/>
                <a:gd name="T18" fmla="*/ 1 w 15"/>
                <a:gd name="T19" fmla="*/ 26 h 39"/>
                <a:gd name="T20" fmla="*/ 0 w 15"/>
                <a:gd name="T21" fmla="*/ 36 h 39"/>
                <a:gd name="T22" fmla="*/ 1 w 15"/>
                <a:gd name="T23" fmla="*/ 34 h 39"/>
                <a:gd name="T24" fmla="*/ 8 w 15"/>
                <a:gd name="T25" fmla="*/ 39 h 39"/>
                <a:gd name="T26" fmla="*/ 10 w 15"/>
                <a:gd name="T27" fmla="*/ 37 h 39"/>
                <a:gd name="T28" fmla="*/ 10 w 15"/>
                <a:gd name="T29" fmla="*/ 36 h 39"/>
                <a:gd name="T30" fmla="*/ 8 w 15"/>
                <a:gd name="T31" fmla="*/ 39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39"/>
                <a:gd name="T50" fmla="*/ 15 w 15"/>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39">
                  <a:moveTo>
                    <a:pt x="8" y="39"/>
                  </a:moveTo>
                  <a:lnTo>
                    <a:pt x="10" y="36"/>
                  </a:lnTo>
                  <a:lnTo>
                    <a:pt x="11" y="28"/>
                  </a:lnTo>
                  <a:lnTo>
                    <a:pt x="13" y="20"/>
                  </a:lnTo>
                  <a:lnTo>
                    <a:pt x="15" y="10"/>
                  </a:lnTo>
                  <a:lnTo>
                    <a:pt x="11" y="0"/>
                  </a:lnTo>
                  <a:lnTo>
                    <a:pt x="4" y="4"/>
                  </a:lnTo>
                  <a:lnTo>
                    <a:pt x="6" y="10"/>
                  </a:lnTo>
                  <a:lnTo>
                    <a:pt x="4" y="17"/>
                  </a:lnTo>
                  <a:lnTo>
                    <a:pt x="1" y="26"/>
                  </a:lnTo>
                  <a:lnTo>
                    <a:pt x="0" y="36"/>
                  </a:lnTo>
                  <a:lnTo>
                    <a:pt x="1" y="34"/>
                  </a:lnTo>
                  <a:lnTo>
                    <a:pt x="8" y="39"/>
                  </a:lnTo>
                  <a:lnTo>
                    <a:pt x="10" y="37"/>
                  </a:lnTo>
                  <a:lnTo>
                    <a:pt x="10" y="36"/>
                  </a:lnTo>
                  <a:lnTo>
                    <a:pt x="8" y="39"/>
                  </a:lnTo>
                  <a:close/>
                </a:path>
              </a:pathLst>
            </a:custGeom>
            <a:solidFill>
              <a:srgbClr val="FFFFFF"/>
            </a:solidFill>
            <a:ln w="9525">
              <a:noFill/>
              <a:round/>
              <a:headEnd/>
              <a:tailEnd/>
            </a:ln>
          </p:spPr>
          <p:txBody>
            <a:bodyPr/>
            <a:lstStyle/>
            <a:p>
              <a:endParaRPr lang="es-SV"/>
            </a:p>
          </p:txBody>
        </p:sp>
        <p:sp>
          <p:nvSpPr>
            <p:cNvPr id="22561" name="Freeform 34"/>
            <p:cNvSpPr>
              <a:spLocks noChangeAspect="1"/>
            </p:cNvSpPr>
            <p:nvPr/>
          </p:nvSpPr>
          <p:spPr bwMode="auto">
            <a:xfrm>
              <a:off x="2510" y="1935"/>
              <a:ext cx="41" cy="41"/>
            </a:xfrm>
            <a:custGeom>
              <a:avLst/>
              <a:gdLst>
                <a:gd name="T0" fmla="*/ 3 w 41"/>
                <a:gd name="T1" fmla="*/ 41 h 41"/>
                <a:gd name="T2" fmla="*/ 3 w 41"/>
                <a:gd name="T3" fmla="*/ 41 h 41"/>
                <a:gd name="T4" fmla="*/ 10 w 41"/>
                <a:gd name="T5" fmla="*/ 39 h 41"/>
                <a:gd name="T6" fmla="*/ 15 w 41"/>
                <a:gd name="T7" fmla="*/ 34 h 41"/>
                <a:gd name="T8" fmla="*/ 20 w 41"/>
                <a:gd name="T9" fmla="*/ 31 h 41"/>
                <a:gd name="T10" fmla="*/ 26 w 41"/>
                <a:gd name="T11" fmla="*/ 27 h 41"/>
                <a:gd name="T12" fmla="*/ 31 w 41"/>
                <a:gd name="T13" fmla="*/ 22 h 41"/>
                <a:gd name="T14" fmla="*/ 34 w 41"/>
                <a:gd name="T15" fmla="*/ 16 h 41"/>
                <a:gd name="T16" fmla="*/ 38 w 41"/>
                <a:gd name="T17" fmla="*/ 10 h 41"/>
                <a:gd name="T18" fmla="*/ 41 w 41"/>
                <a:gd name="T19" fmla="*/ 5 h 41"/>
                <a:gd name="T20" fmla="*/ 34 w 41"/>
                <a:gd name="T21" fmla="*/ 0 h 41"/>
                <a:gd name="T22" fmla="*/ 31 w 41"/>
                <a:gd name="T23" fmla="*/ 6 h 41"/>
                <a:gd name="T24" fmla="*/ 27 w 41"/>
                <a:gd name="T25" fmla="*/ 12 h 41"/>
                <a:gd name="T26" fmla="*/ 24 w 41"/>
                <a:gd name="T27" fmla="*/ 15 h 41"/>
                <a:gd name="T28" fmla="*/ 19 w 41"/>
                <a:gd name="T29" fmla="*/ 20 h 41"/>
                <a:gd name="T30" fmla="*/ 15 w 41"/>
                <a:gd name="T31" fmla="*/ 23 h 41"/>
                <a:gd name="T32" fmla="*/ 11 w 41"/>
                <a:gd name="T33" fmla="*/ 27 h 41"/>
                <a:gd name="T34" fmla="*/ 5 w 41"/>
                <a:gd name="T35" fmla="*/ 29 h 41"/>
                <a:gd name="T36" fmla="*/ 0 w 41"/>
                <a:gd name="T37" fmla="*/ 32 h 41"/>
                <a:gd name="T38" fmla="*/ 0 w 41"/>
                <a:gd name="T39" fmla="*/ 32 h 41"/>
                <a:gd name="T40" fmla="*/ 3 w 41"/>
                <a:gd name="T41" fmla="*/ 41 h 41"/>
                <a:gd name="T42" fmla="*/ 3 w 41"/>
                <a:gd name="T43" fmla="*/ 41 h 41"/>
                <a:gd name="T44" fmla="*/ 3 w 41"/>
                <a:gd name="T45" fmla="*/ 41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41"/>
                <a:gd name="T71" fmla="*/ 41 w 41"/>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41">
                  <a:moveTo>
                    <a:pt x="3" y="41"/>
                  </a:moveTo>
                  <a:lnTo>
                    <a:pt x="3" y="41"/>
                  </a:lnTo>
                  <a:lnTo>
                    <a:pt x="10" y="39"/>
                  </a:lnTo>
                  <a:lnTo>
                    <a:pt x="15" y="34"/>
                  </a:lnTo>
                  <a:lnTo>
                    <a:pt x="20" y="31"/>
                  </a:lnTo>
                  <a:lnTo>
                    <a:pt x="26" y="27"/>
                  </a:lnTo>
                  <a:lnTo>
                    <a:pt x="31" y="22"/>
                  </a:lnTo>
                  <a:lnTo>
                    <a:pt x="34" y="16"/>
                  </a:lnTo>
                  <a:lnTo>
                    <a:pt x="38" y="10"/>
                  </a:lnTo>
                  <a:lnTo>
                    <a:pt x="41" y="5"/>
                  </a:lnTo>
                  <a:lnTo>
                    <a:pt x="34" y="0"/>
                  </a:lnTo>
                  <a:lnTo>
                    <a:pt x="31" y="6"/>
                  </a:lnTo>
                  <a:lnTo>
                    <a:pt x="27" y="12"/>
                  </a:lnTo>
                  <a:lnTo>
                    <a:pt x="24" y="15"/>
                  </a:lnTo>
                  <a:lnTo>
                    <a:pt x="19" y="20"/>
                  </a:lnTo>
                  <a:lnTo>
                    <a:pt x="15" y="23"/>
                  </a:lnTo>
                  <a:lnTo>
                    <a:pt x="11" y="27"/>
                  </a:lnTo>
                  <a:lnTo>
                    <a:pt x="5" y="29"/>
                  </a:lnTo>
                  <a:lnTo>
                    <a:pt x="0" y="32"/>
                  </a:lnTo>
                  <a:lnTo>
                    <a:pt x="3" y="41"/>
                  </a:lnTo>
                  <a:close/>
                </a:path>
              </a:pathLst>
            </a:custGeom>
            <a:solidFill>
              <a:srgbClr val="FFFFFF"/>
            </a:solidFill>
            <a:ln w="9525">
              <a:noFill/>
              <a:round/>
              <a:headEnd/>
              <a:tailEnd/>
            </a:ln>
          </p:spPr>
          <p:txBody>
            <a:bodyPr/>
            <a:lstStyle/>
            <a:p>
              <a:endParaRPr lang="es-SV"/>
            </a:p>
          </p:txBody>
        </p:sp>
        <p:sp>
          <p:nvSpPr>
            <p:cNvPr id="22562" name="Freeform 35"/>
            <p:cNvSpPr>
              <a:spLocks noChangeAspect="1"/>
            </p:cNvSpPr>
            <p:nvPr/>
          </p:nvSpPr>
          <p:spPr bwMode="auto">
            <a:xfrm>
              <a:off x="2465" y="1958"/>
              <a:ext cx="48" cy="18"/>
            </a:xfrm>
            <a:custGeom>
              <a:avLst/>
              <a:gdLst>
                <a:gd name="T0" fmla="*/ 0 w 48"/>
                <a:gd name="T1" fmla="*/ 10 h 18"/>
                <a:gd name="T2" fmla="*/ 2 w 48"/>
                <a:gd name="T3" fmla="*/ 10 h 18"/>
                <a:gd name="T4" fmla="*/ 8 w 48"/>
                <a:gd name="T5" fmla="*/ 11 h 18"/>
                <a:gd name="T6" fmla="*/ 12 w 48"/>
                <a:gd name="T7" fmla="*/ 12 h 18"/>
                <a:gd name="T8" fmla="*/ 18 w 48"/>
                <a:gd name="T9" fmla="*/ 15 h 18"/>
                <a:gd name="T10" fmla="*/ 23 w 48"/>
                <a:gd name="T11" fmla="*/ 16 h 18"/>
                <a:gd name="T12" fmla="*/ 29 w 48"/>
                <a:gd name="T13" fmla="*/ 17 h 18"/>
                <a:gd name="T14" fmla="*/ 35 w 48"/>
                <a:gd name="T15" fmla="*/ 18 h 18"/>
                <a:gd name="T16" fmla="*/ 40 w 48"/>
                <a:gd name="T17" fmla="*/ 18 h 18"/>
                <a:gd name="T18" fmla="*/ 48 w 48"/>
                <a:gd name="T19" fmla="*/ 18 h 18"/>
                <a:gd name="T20" fmla="*/ 45 w 48"/>
                <a:gd name="T21" fmla="*/ 9 h 18"/>
                <a:gd name="T22" fmla="*/ 40 w 48"/>
                <a:gd name="T23" fmla="*/ 9 h 18"/>
                <a:gd name="T24" fmla="*/ 35 w 48"/>
                <a:gd name="T25" fmla="*/ 9 h 18"/>
                <a:gd name="T26" fmla="*/ 31 w 48"/>
                <a:gd name="T27" fmla="*/ 8 h 18"/>
                <a:gd name="T28" fmla="*/ 25 w 48"/>
                <a:gd name="T29" fmla="*/ 6 h 18"/>
                <a:gd name="T30" fmla="*/ 20 w 48"/>
                <a:gd name="T31" fmla="*/ 5 h 18"/>
                <a:gd name="T32" fmla="*/ 15 w 48"/>
                <a:gd name="T33" fmla="*/ 3 h 18"/>
                <a:gd name="T34" fmla="*/ 10 w 48"/>
                <a:gd name="T35" fmla="*/ 2 h 18"/>
                <a:gd name="T36" fmla="*/ 4 w 48"/>
                <a:gd name="T37" fmla="*/ 0 h 18"/>
                <a:gd name="T38" fmla="*/ 5 w 48"/>
                <a:gd name="T39" fmla="*/ 0 h 18"/>
                <a:gd name="T40" fmla="*/ 0 w 48"/>
                <a:gd name="T41" fmla="*/ 10 h 18"/>
                <a:gd name="T42" fmla="*/ 2 w 48"/>
                <a:gd name="T43" fmla="*/ 10 h 18"/>
                <a:gd name="T44" fmla="*/ 2 w 48"/>
                <a:gd name="T45" fmla="*/ 10 h 18"/>
                <a:gd name="T46" fmla="*/ 0 w 48"/>
                <a:gd name="T47" fmla="*/ 10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18"/>
                <a:gd name="T74" fmla="*/ 48 w 48"/>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18">
                  <a:moveTo>
                    <a:pt x="0" y="10"/>
                  </a:moveTo>
                  <a:lnTo>
                    <a:pt x="2" y="10"/>
                  </a:lnTo>
                  <a:lnTo>
                    <a:pt x="8" y="11"/>
                  </a:lnTo>
                  <a:lnTo>
                    <a:pt x="12" y="12"/>
                  </a:lnTo>
                  <a:lnTo>
                    <a:pt x="18" y="15"/>
                  </a:lnTo>
                  <a:lnTo>
                    <a:pt x="23" y="16"/>
                  </a:lnTo>
                  <a:lnTo>
                    <a:pt x="29" y="17"/>
                  </a:lnTo>
                  <a:lnTo>
                    <a:pt x="35" y="18"/>
                  </a:lnTo>
                  <a:lnTo>
                    <a:pt x="40" y="18"/>
                  </a:lnTo>
                  <a:lnTo>
                    <a:pt x="48" y="18"/>
                  </a:lnTo>
                  <a:lnTo>
                    <a:pt x="45" y="9"/>
                  </a:lnTo>
                  <a:lnTo>
                    <a:pt x="40" y="9"/>
                  </a:lnTo>
                  <a:lnTo>
                    <a:pt x="35" y="9"/>
                  </a:lnTo>
                  <a:lnTo>
                    <a:pt x="31" y="8"/>
                  </a:lnTo>
                  <a:lnTo>
                    <a:pt x="25" y="6"/>
                  </a:lnTo>
                  <a:lnTo>
                    <a:pt x="20" y="5"/>
                  </a:lnTo>
                  <a:lnTo>
                    <a:pt x="15" y="3"/>
                  </a:lnTo>
                  <a:lnTo>
                    <a:pt x="10" y="2"/>
                  </a:lnTo>
                  <a:lnTo>
                    <a:pt x="4" y="0"/>
                  </a:lnTo>
                  <a:lnTo>
                    <a:pt x="5" y="0"/>
                  </a:lnTo>
                  <a:lnTo>
                    <a:pt x="0" y="10"/>
                  </a:lnTo>
                  <a:lnTo>
                    <a:pt x="2" y="10"/>
                  </a:lnTo>
                  <a:lnTo>
                    <a:pt x="0" y="10"/>
                  </a:lnTo>
                  <a:close/>
                </a:path>
              </a:pathLst>
            </a:custGeom>
            <a:solidFill>
              <a:srgbClr val="FFFFFF"/>
            </a:solidFill>
            <a:ln w="9525">
              <a:noFill/>
              <a:round/>
              <a:headEnd/>
              <a:tailEnd/>
            </a:ln>
          </p:spPr>
          <p:txBody>
            <a:bodyPr/>
            <a:lstStyle/>
            <a:p>
              <a:endParaRPr lang="es-SV"/>
            </a:p>
          </p:txBody>
        </p:sp>
        <p:sp>
          <p:nvSpPr>
            <p:cNvPr id="22563" name="Freeform 36"/>
            <p:cNvSpPr>
              <a:spLocks noChangeAspect="1"/>
            </p:cNvSpPr>
            <p:nvPr/>
          </p:nvSpPr>
          <p:spPr bwMode="auto">
            <a:xfrm>
              <a:off x="2438" y="1908"/>
              <a:ext cx="32" cy="60"/>
            </a:xfrm>
            <a:custGeom>
              <a:avLst/>
              <a:gdLst>
                <a:gd name="T0" fmla="*/ 0 w 32"/>
                <a:gd name="T1" fmla="*/ 0 h 60"/>
                <a:gd name="T2" fmla="*/ 0 w 32"/>
                <a:gd name="T3" fmla="*/ 2 h 60"/>
                <a:gd name="T4" fmla="*/ 3 w 32"/>
                <a:gd name="T5" fmla="*/ 10 h 60"/>
                <a:gd name="T6" fmla="*/ 4 w 32"/>
                <a:gd name="T7" fmla="*/ 17 h 60"/>
                <a:gd name="T8" fmla="*/ 5 w 32"/>
                <a:gd name="T9" fmla="*/ 26 h 60"/>
                <a:gd name="T10" fmla="*/ 7 w 32"/>
                <a:gd name="T11" fmla="*/ 34 h 60"/>
                <a:gd name="T12" fmla="*/ 10 w 32"/>
                <a:gd name="T13" fmla="*/ 42 h 60"/>
                <a:gd name="T14" fmla="*/ 15 w 32"/>
                <a:gd name="T15" fmla="*/ 48 h 60"/>
                <a:gd name="T16" fmla="*/ 20 w 32"/>
                <a:gd name="T17" fmla="*/ 55 h 60"/>
                <a:gd name="T18" fmla="*/ 27 w 32"/>
                <a:gd name="T19" fmla="*/ 60 h 60"/>
                <a:gd name="T20" fmla="*/ 32 w 32"/>
                <a:gd name="T21" fmla="*/ 50 h 60"/>
                <a:gd name="T22" fmla="*/ 25 w 32"/>
                <a:gd name="T23" fmla="*/ 48 h 60"/>
                <a:gd name="T24" fmla="*/ 22 w 32"/>
                <a:gd name="T25" fmla="*/ 43 h 60"/>
                <a:gd name="T26" fmla="*/ 19 w 32"/>
                <a:gd name="T27" fmla="*/ 37 h 60"/>
                <a:gd name="T28" fmla="*/ 17 w 32"/>
                <a:gd name="T29" fmla="*/ 32 h 60"/>
                <a:gd name="T30" fmla="*/ 15 w 32"/>
                <a:gd name="T31" fmla="*/ 23 h 60"/>
                <a:gd name="T32" fmla="*/ 13 w 32"/>
                <a:gd name="T33" fmla="*/ 15 h 60"/>
                <a:gd name="T34" fmla="*/ 12 w 32"/>
                <a:gd name="T35" fmla="*/ 8 h 60"/>
                <a:gd name="T36" fmla="*/ 10 w 32"/>
                <a:gd name="T37" fmla="*/ 0 h 60"/>
                <a:gd name="T38" fmla="*/ 10 w 32"/>
                <a:gd name="T39" fmla="*/ 2 h 60"/>
                <a:gd name="T40" fmla="*/ 0 w 32"/>
                <a:gd name="T41" fmla="*/ 0 h 60"/>
                <a:gd name="T42" fmla="*/ 0 w 32"/>
                <a:gd name="T43" fmla="*/ 1 h 60"/>
                <a:gd name="T44" fmla="*/ 0 w 32"/>
                <a:gd name="T45" fmla="*/ 2 h 60"/>
                <a:gd name="T46" fmla="*/ 0 w 32"/>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60"/>
                <a:gd name="T74" fmla="*/ 32 w 32"/>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60">
                  <a:moveTo>
                    <a:pt x="0" y="0"/>
                  </a:moveTo>
                  <a:lnTo>
                    <a:pt x="0" y="2"/>
                  </a:lnTo>
                  <a:lnTo>
                    <a:pt x="3" y="10"/>
                  </a:lnTo>
                  <a:lnTo>
                    <a:pt x="4" y="17"/>
                  </a:lnTo>
                  <a:lnTo>
                    <a:pt x="5" y="26"/>
                  </a:lnTo>
                  <a:lnTo>
                    <a:pt x="7" y="34"/>
                  </a:lnTo>
                  <a:lnTo>
                    <a:pt x="10" y="42"/>
                  </a:lnTo>
                  <a:lnTo>
                    <a:pt x="15" y="48"/>
                  </a:lnTo>
                  <a:lnTo>
                    <a:pt x="20" y="55"/>
                  </a:lnTo>
                  <a:lnTo>
                    <a:pt x="27" y="60"/>
                  </a:lnTo>
                  <a:lnTo>
                    <a:pt x="32" y="50"/>
                  </a:lnTo>
                  <a:lnTo>
                    <a:pt x="25" y="48"/>
                  </a:lnTo>
                  <a:lnTo>
                    <a:pt x="22" y="43"/>
                  </a:lnTo>
                  <a:lnTo>
                    <a:pt x="19" y="37"/>
                  </a:lnTo>
                  <a:lnTo>
                    <a:pt x="17" y="32"/>
                  </a:lnTo>
                  <a:lnTo>
                    <a:pt x="15" y="23"/>
                  </a:lnTo>
                  <a:lnTo>
                    <a:pt x="13" y="15"/>
                  </a:lnTo>
                  <a:lnTo>
                    <a:pt x="12" y="8"/>
                  </a:lnTo>
                  <a:lnTo>
                    <a:pt x="10" y="0"/>
                  </a:lnTo>
                  <a:lnTo>
                    <a:pt x="10" y="2"/>
                  </a:lnTo>
                  <a:lnTo>
                    <a:pt x="0" y="0"/>
                  </a:lnTo>
                  <a:lnTo>
                    <a:pt x="0" y="1"/>
                  </a:lnTo>
                  <a:lnTo>
                    <a:pt x="0" y="2"/>
                  </a:lnTo>
                  <a:lnTo>
                    <a:pt x="0" y="0"/>
                  </a:lnTo>
                  <a:close/>
                </a:path>
              </a:pathLst>
            </a:custGeom>
            <a:solidFill>
              <a:srgbClr val="FFFFFF"/>
            </a:solidFill>
            <a:ln w="9525">
              <a:noFill/>
              <a:round/>
              <a:headEnd/>
              <a:tailEnd/>
            </a:ln>
          </p:spPr>
          <p:txBody>
            <a:bodyPr/>
            <a:lstStyle/>
            <a:p>
              <a:endParaRPr lang="es-SV"/>
            </a:p>
          </p:txBody>
        </p:sp>
        <p:sp>
          <p:nvSpPr>
            <p:cNvPr id="22564" name="Freeform 37"/>
            <p:cNvSpPr>
              <a:spLocks noChangeAspect="1"/>
            </p:cNvSpPr>
            <p:nvPr/>
          </p:nvSpPr>
          <p:spPr bwMode="auto">
            <a:xfrm>
              <a:off x="2437" y="1883"/>
              <a:ext cx="12" cy="27"/>
            </a:xfrm>
            <a:custGeom>
              <a:avLst/>
              <a:gdLst>
                <a:gd name="T0" fmla="*/ 0 w 12"/>
                <a:gd name="T1" fmla="*/ 2 h 27"/>
                <a:gd name="T2" fmla="*/ 0 w 12"/>
                <a:gd name="T3" fmla="*/ 5 h 27"/>
                <a:gd name="T4" fmla="*/ 3 w 12"/>
                <a:gd name="T5" fmla="*/ 9 h 27"/>
                <a:gd name="T6" fmla="*/ 3 w 12"/>
                <a:gd name="T7" fmla="*/ 14 h 27"/>
                <a:gd name="T8" fmla="*/ 3 w 12"/>
                <a:gd name="T9" fmla="*/ 19 h 27"/>
                <a:gd name="T10" fmla="*/ 1 w 12"/>
                <a:gd name="T11" fmla="*/ 25 h 27"/>
                <a:gd name="T12" fmla="*/ 11 w 12"/>
                <a:gd name="T13" fmla="*/ 27 h 27"/>
                <a:gd name="T14" fmla="*/ 12 w 12"/>
                <a:gd name="T15" fmla="*/ 19 h 27"/>
                <a:gd name="T16" fmla="*/ 12 w 12"/>
                <a:gd name="T17" fmla="*/ 14 h 27"/>
                <a:gd name="T18" fmla="*/ 12 w 12"/>
                <a:gd name="T19" fmla="*/ 7 h 27"/>
                <a:gd name="T20" fmla="*/ 10 w 12"/>
                <a:gd name="T21" fmla="*/ 0 h 27"/>
                <a:gd name="T22" fmla="*/ 10 w 12"/>
                <a:gd name="T23" fmla="*/ 2 h 27"/>
                <a:gd name="T24" fmla="*/ 0 w 12"/>
                <a:gd name="T25" fmla="*/ 2 h 27"/>
                <a:gd name="T26" fmla="*/ 0 w 12"/>
                <a:gd name="T27" fmla="*/ 3 h 27"/>
                <a:gd name="T28" fmla="*/ 0 w 12"/>
                <a:gd name="T29" fmla="*/ 5 h 27"/>
                <a:gd name="T30" fmla="*/ 0 w 12"/>
                <a:gd name="T31" fmla="*/ 2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27"/>
                <a:gd name="T50" fmla="*/ 12 w 1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27">
                  <a:moveTo>
                    <a:pt x="0" y="2"/>
                  </a:moveTo>
                  <a:lnTo>
                    <a:pt x="0" y="5"/>
                  </a:lnTo>
                  <a:lnTo>
                    <a:pt x="3" y="9"/>
                  </a:lnTo>
                  <a:lnTo>
                    <a:pt x="3" y="14"/>
                  </a:lnTo>
                  <a:lnTo>
                    <a:pt x="3" y="19"/>
                  </a:lnTo>
                  <a:lnTo>
                    <a:pt x="1" y="25"/>
                  </a:lnTo>
                  <a:lnTo>
                    <a:pt x="11" y="27"/>
                  </a:lnTo>
                  <a:lnTo>
                    <a:pt x="12" y="19"/>
                  </a:lnTo>
                  <a:lnTo>
                    <a:pt x="12" y="14"/>
                  </a:lnTo>
                  <a:lnTo>
                    <a:pt x="12" y="7"/>
                  </a:lnTo>
                  <a:lnTo>
                    <a:pt x="10" y="0"/>
                  </a:lnTo>
                  <a:lnTo>
                    <a:pt x="10" y="2"/>
                  </a:lnTo>
                  <a:lnTo>
                    <a:pt x="0" y="2"/>
                  </a:lnTo>
                  <a:lnTo>
                    <a:pt x="0" y="3"/>
                  </a:lnTo>
                  <a:lnTo>
                    <a:pt x="0" y="5"/>
                  </a:lnTo>
                  <a:lnTo>
                    <a:pt x="0" y="2"/>
                  </a:lnTo>
                  <a:close/>
                </a:path>
              </a:pathLst>
            </a:custGeom>
            <a:solidFill>
              <a:srgbClr val="FFFFFF"/>
            </a:solidFill>
            <a:ln w="9525">
              <a:noFill/>
              <a:round/>
              <a:headEnd/>
              <a:tailEnd/>
            </a:ln>
          </p:spPr>
          <p:txBody>
            <a:bodyPr/>
            <a:lstStyle/>
            <a:p>
              <a:endParaRPr lang="es-SV"/>
            </a:p>
          </p:txBody>
        </p:sp>
        <p:sp>
          <p:nvSpPr>
            <p:cNvPr id="22565" name="Freeform 38"/>
            <p:cNvSpPr>
              <a:spLocks noChangeAspect="1"/>
            </p:cNvSpPr>
            <p:nvPr/>
          </p:nvSpPr>
          <p:spPr bwMode="auto">
            <a:xfrm>
              <a:off x="2437" y="1863"/>
              <a:ext cx="24" cy="22"/>
            </a:xfrm>
            <a:custGeom>
              <a:avLst/>
              <a:gdLst>
                <a:gd name="T0" fmla="*/ 17 w 24"/>
                <a:gd name="T1" fmla="*/ 1 h 22"/>
                <a:gd name="T2" fmla="*/ 19 w 24"/>
                <a:gd name="T3" fmla="*/ 0 h 22"/>
                <a:gd name="T4" fmla="*/ 12 w 24"/>
                <a:gd name="T5" fmla="*/ 3 h 22"/>
                <a:gd name="T6" fmla="*/ 6 w 24"/>
                <a:gd name="T7" fmla="*/ 8 h 22"/>
                <a:gd name="T8" fmla="*/ 1 w 24"/>
                <a:gd name="T9" fmla="*/ 14 h 22"/>
                <a:gd name="T10" fmla="*/ 0 w 24"/>
                <a:gd name="T11" fmla="*/ 22 h 22"/>
                <a:gd name="T12" fmla="*/ 10 w 24"/>
                <a:gd name="T13" fmla="*/ 22 h 22"/>
                <a:gd name="T14" fmla="*/ 11 w 24"/>
                <a:gd name="T15" fmla="*/ 19 h 22"/>
                <a:gd name="T16" fmla="*/ 13 w 24"/>
                <a:gd name="T17" fmla="*/ 15 h 22"/>
                <a:gd name="T18" fmla="*/ 17 w 24"/>
                <a:gd name="T19" fmla="*/ 10 h 22"/>
                <a:gd name="T20" fmla="*/ 21 w 24"/>
                <a:gd name="T21" fmla="*/ 9 h 22"/>
                <a:gd name="T22" fmla="*/ 24 w 24"/>
                <a:gd name="T23" fmla="*/ 8 h 22"/>
                <a:gd name="T24" fmla="*/ 21 w 24"/>
                <a:gd name="T25" fmla="*/ 9 h 22"/>
                <a:gd name="T26" fmla="*/ 23 w 24"/>
                <a:gd name="T27" fmla="*/ 8 h 22"/>
                <a:gd name="T28" fmla="*/ 24 w 24"/>
                <a:gd name="T29" fmla="*/ 8 h 22"/>
                <a:gd name="T30" fmla="*/ 17 w 24"/>
                <a:gd name="T31" fmla="*/ 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2"/>
                <a:gd name="T50" fmla="*/ 24 w 24"/>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2">
                  <a:moveTo>
                    <a:pt x="17" y="1"/>
                  </a:moveTo>
                  <a:lnTo>
                    <a:pt x="19" y="0"/>
                  </a:lnTo>
                  <a:lnTo>
                    <a:pt x="12" y="3"/>
                  </a:lnTo>
                  <a:lnTo>
                    <a:pt x="6" y="8"/>
                  </a:lnTo>
                  <a:lnTo>
                    <a:pt x="1" y="14"/>
                  </a:lnTo>
                  <a:lnTo>
                    <a:pt x="0" y="22"/>
                  </a:lnTo>
                  <a:lnTo>
                    <a:pt x="10" y="22"/>
                  </a:lnTo>
                  <a:lnTo>
                    <a:pt x="11" y="19"/>
                  </a:lnTo>
                  <a:lnTo>
                    <a:pt x="13" y="15"/>
                  </a:lnTo>
                  <a:lnTo>
                    <a:pt x="17" y="10"/>
                  </a:lnTo>
                  <a:lnTo>
                    <a:pt x="21" y="9"/>
                  </a:lnTo>
                  <a:lnTo>
                    <a:pt x="24" y="8"/>
                  </a:lnTo>
                  <a:lnTo>
                    <a:pt x="21" y="9"/>
                  </a:lnTo>
                  <a:lnTo>
                    <a:pt x="23" y="8"/>
                  </a:lnTo>
                  <a:lnTo>
                    <a:pt x="24" y="8"/>
                  </a:lnTo>
                  <a:lnTo>
                    <a:pt x="17" y="1"/>
                  </a:lnTo>
                  <a:close/>
                </a:path>
              </a:pathLst>
            </a:custGeom>
            <a:solidFill>
              <a:srgbClr val="FFFFFF"/>
            </a:solidFill>
            <a:ln w="9525">
              <a:noFill/>
              <a:round/>
              <a:headEnd/>
              <a:tailEnd/>
            </a:ln>
          </p:spPr>
          <p:txBody>
            <a:bodyPr/>
            <a:lstStyle/>
            <a:p>
              <a:endParaRPr lang="es-SV"/>
            </a:p>
          </p:txBody>
        </p:sp>
        <p:sp>
          <p:nvSpPr>
            <p:cNvPr id="22566" name="Freeform 39"/>
            <p:cNvSpPr>
              <a:spLocks noChangeAspect="1"/>
            </p:cNvSpPr>
            <p:nvPr/>
          </p:nvSpPr>
          <p:spPr bwMode="auto">
            <a:xfrm>
              <a:off x="2454" y="1860"/>
              <a:ext cx="13" cy="11"/>
            </a:xfrm>
            <a:custGeom>
              <a:avLst/>
              <a:gdLst>
                <a:gd name="T0" fmla="*/ 6 w 13"/>
                <a:gd name="T1" fmla="*/ 3 h 11"/>
                <a:gd name="T2" fmla="*/ 9 w 13"/>
                <a:gd name="T3" fmla="*/ 0 h 11"/>
                <a:gd name="T4" fmla="*/ 9 w 13"/>
                <a:gd name="T5" fmla="*/ 0 h 11"/>
                <a:gd name="T6" fmla="*/ 6 w 13"/>
                <a:gd name="T7" fmla="*/ 0 h 11"/>
                <a:gd name="T8" fmla="*/ 3 w 13"/>
                <a:gd name="T9" fmla="*/ 3 h 11"/>
                <a:gd name="T10" fmla="*/ 0 w 13"/>
                <a:gd name="T11" fmla="*/ 4 h 11"/>
                <a:gd name="T12" fmla="*/ 7 w 13"/>
                <a:gd name="T13" fmla="*/ 11 h 11"/>
                <a:gd name="T14" fmla="*/ 8 w 13"/>
                <a:gd name="T15" fmla="*/ 10 h 11"/>
                <a:gd name="T16" fmla="*/ 8 w 13"/>
                <a:gd name="T17" fmla="*/ 10 h 11"/>
                <a:gd name="T18" fmla="*/ 9 w 13"/>
                <a:gd name="T19" fmla="*/ 10 h 11"/>
                <a:gd name="T20" fmla="*/ 9 w 13"/>
                <a:gd name="T21" fmla="*/ 10 h 11"/>
                <a:gd name="T22" fmla="*/ 13 w 13"/>
                <a:gd name="T23" fmla="*/ 7 h 11"/>
                <a:gd name="T24" fmla="*/ 9 w 13"/>
                <a:gd name="T25" fmla="*/ 10 h 11"/>
                <a:gd name="T26" fmla="*/ 11 w 13"/>
                <a:gd name="T27" fmla="*/ 10 h 11"/>
                <a:gd name="T28" fmla="*/ 13 w 13"/>
                <a:gd name="T29" fmla="*/ 7 h 11"/>
                <a:gd name="T30" fmla="*/ 6 w 13"/>
                <a:gd name="T31" fmla="*/ 3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1"/>
                <a:gd name="T50" fmla="*/ 13 w 13"/>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1">
                  <a:moveTo>
                    <a:pt x="6" y="3"/>
                  </a:moveTo>
                  <a:lnTo>
                    <a:pt x="9" y="0"/>
                  </a:lnTo>
                  <a:lnTo>
                    <a:pt x="6" y="0"/>
                  </a:lnTo>
                  <a:lnTo>
                    <a:pt x="3" y="3"/>
                  </a:lnTo>
                  <a:lnTo>
                    <a:pt x="0" y="4"/>
                  </a:lnTo>
                  <a:lnTo>
                    <a:pt x="7" y="11"/>
                  </a:lnTo>
                  <a:lnTo>
                    <a:pt x="8" y="10"/>
                  </a:lnTo>
                  <a:lnTo>
                    <a:pt x="9" y="10"/>
                  </a:lnTo>
                  <a:lnTo>
                    <a:pt x="13" y="7"/>
                  </a:lnTo>
                  <a:lnTo>
                    <a:pt x="9" y="10"/>
                  </a:lnTo>
                  <a:lnTo>
                    <a:pt x="11" y="10"/>
                  </a:lnTo>
                  <a:lnTo>
                    <a:pt x="13" y="7"/>
                  </a:lnTo>
                  <a:lnTo>
                    <a:pt x="6" y="3"/>
                  </a:lnTo>
                  <a:close/>
                </a:path>
              </a:pathLst>
            </a:custGeom>
            <a:solidFill>
              <a:srgbClr val="FFFFFF"/>
            </a:solidFill>
            <a:ln w="9525">
              <a:noFill/>
              <a:round/>
              <a:headEnd/>
              <a:tailEnd/>
            </a:ln>
          </p:spPr>
          <p:txBody>
            <a:bodyPr/>
            <a:lstStyle/>
            <a:p>
              <a:endParaRPr lang="es-SV"/>
            </a:p>
          </p:txBody>
        </p:sp>
        <p:sp>
          <p:nvSpPr>
            <p:cNvPr id="22567" name="Freeform 40"/>
            <p:cNvSpPr>
              <a:spLocks noChangeAspect="1"/>
            </p:cNvSpPr>
            <p:nvPr/>
          </p:nvSpPr>
          <p:spPr bwMode="auto">
            <a:xfrm>
              <a:off x="2460" y="1826"/>
              <a:ext cx="54" cy="41"/>
            </a:xfrm>
            <a:custGeom>
              <a:avLst/>
              <a:gdLst>
                <a:gd name="T0" fmla="*/ 50 w 54"/>
                <a:gd name="T1" fmla="*/ 0 h 41"/>
                <a:gd name="T2" fmla="*/ 49 w 54"/>
                <a:gd name="T3" fmla="*/ 1 h 41"/>
                <a:gd name="T4" fmla="*/ 43 w 54"/>
                <a:gd name="T5" fmla="*/ 6 h 41"/>
                <a:gd name="T6" fmla="*/ 36 w 54"/>
                <a:gd name="T7" fmla="*/ 8 h 41"/>
                <a:gd name="T8" fmla="*/ 29 w 54"/>
                <a:gd name="T9" fmla="*/ 12 h 41"/>
                <a:gd name="T10" fmla="*/ 22 w 54"/>
                <a:gd name="T11" fmla="*/ 15 h 41"/>
                <a:gd name="T12" fmla="*/ 16 w 54"/>
                <a:gd name="T13" fmla="*/ 20 h 41"/>
                <a:gd name="T14" fmla="*/ 10 w 54"/>
                <a:gd name="T15" fmla="*/ 25 h 41"/>
                <a:gd name="T16" fmla="*/ 3 w 54"/>
                <a:gd name="T17" fmla="*/ 30 h 41"/>
                <a:gd name="T18" fmla="*/ 0 w 54"/>
                <a:gd name="T19" fmla="*/ 37 h 41"/>
                <a:gd name="T20" fmla="*/ 7 w 54"/>
                <a:gd name="T21" fmla="*/ 41 h 41"/>
                <a:gd name="T22" fmla="*/ 10 w 54"/>
                <a:gd name="T23" fmla="*/ 37 h 41"/>
                <a:gd name="T24" fmla="*/ 15 w 54"/>
                <a:gd name="T25" fmla="*/ 32 h 41"/>
                <a:gd name="T26" fmla="*/ 21 w 54"/>
                <a:gd name="T27" fmla="*/ 27 h 41"/>
                <a:gd name="T28" fmla="*/ 27 w 54"/>
                <a:gd name="T29" fmla="*/ 25 h 41"/>
                <a:gd name="T30" fmla="*/ 34 w 54"/>
                <a:gd name="T31" fmla="*/ 21 h 41"/>
                <a:gd name="T32" fmla="*/ 41 w 54"/>
                <a:gd name="T33" fmla="*/ 18 h 41"/>
                <a:gd name="T34" fmla="*/ 48 w 54"/>
                <a:gd name="T35" fmla="*/ 13 h 41"/>
                <a:gd name="T36" fmla="*/ 54 w 54"/>
                <a:gd name="T37" fmla="*/ 8 h 41"/>
                <a:gd name="T38" fmla="*/ 53 w 54"/>
                <a:gd name="T39" fmla="*/ 10 h 41"/>
                <a:gd name="T40" fmla="*/ 50 w 54"/>
                <a:gd name="T41" fmla="*/ 0 h 41"/>
                <a:gd name="T42" fmla="*/ 49 w 54"/>
                <a:gd name="T43" fmla="*/ 0 h 41"/>
                <a:gd name="T44" fmla="*/ 49 w 54"/>
                <a:gd name="T45" fmla="*/ 1 h 41"/>
                <a:gd name="T46" fmla="*/ 50 w 54"/>
                <a:gd name="T47" fmla="*/ 0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41"/>
                <a:gd name="T74" fmla="*/ 54 w 54"/>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41">
                  <a:moveTo>
                    <a:pt x="50" y="0"/>
                  </a:moveTo>
                  <a:lnTo>
                    <a:pt x="49" y="1"/>
                  </a:lnTo>
                  <a:lnTo>
                    <a:pt x="43" y="6"/>
                  </a:lnTo>
                  <a:lnTo>
                    <a:pt x="36" y="8"/>
                  </a:lnTo>
                  <a:lnTo>
                    <a:pt x="29" y="12"/>
                  </a:lnTo>
                  <a:lnTo>
                    <a:pt x="22" y="15"/>
                  </a:lnTo>
                  <a:lnTo>
                    <a:pt x="16" y="20"/>
                  </a:lnTo>
                  <a:lnTo>
                    <a:pt x="10" y="25"/>
                  </a:lnTo>
                  <a:lnTo>
                    <a:pt x="3" y="30"/>
                  </a:lnTo>
                  <a:lnTo>
                    <a:pt x="0" y="37"/>
                  </a:lnTo>
                  <a:lnTo>
                    <a:pt x="7" y="41"/>
                  </a:lnTo>
                  <a:lnTo>
                    <a:pt x="10" y="37"/>
                  </a:lnTo>
                  <a:lnTo>
                    <a:pt x="15" y="32"/>
                  </a:lnTo>
                  <a:lnTo>
                    <a:pt x="21" y="27"/>
                  </a:lnTo>
                  <a:lnTo>
                    <a:pt x="27" y="25"/>
                  </a:lnTo>
                  <a:lnTo>
                    <a:pt x="34" y="21"/>
                  </a:lnTo>
                  <a:lnTo>
                    <a:pt x="41" y="18"/>
                  </a:lnTo>
                  <a:lnTo>
                    <a:pt x="48" y="13"/>
                  </a:lnTo>
                  <a:lnTo>
                    <a:pt x="54" y="8"/>
                  </a:lnTo>
                  <a:lnTo>
                    <a:pt x="53" y="10"/>
                  </a:lnTo>
                  <a:lnTo>
                    <a:pt x="50" y="0"/>
                  </a:lnTo>
                  <a:lnTo>
                    <a:pt x="49" y="0"/>
                  </a:lnTo>
                  <a:lnTo>
                    <a:pt x="49" y="1"/>
                  </a:lnTo>
                  <a:lnTo>
                    <a:pt x="50" y="0"/>
                  </a:lnTo>
                  <a:close/>
                </a:path>
              </a:pathLst>
            </a:custGeom>
            <a:solidFill>
              <a:srgbClr val="FFFFFF"/>
            </a:solidFill>
            <a:ln w="9525">
              <a:noFill/>
              <a:round/>
              <a:headEnd/>
              <a:tailEnd/>
            </a:ln>
          </p:spPr>
          <p:txBody>
            <a:bodyPr/>
            <a:lstStyle/>
            <a:p>
              <a:endParaRPr lang="es-SV"/>
            </a:p>
          </p:txBody>
        </p:sp>
        <p:sp>
          <p:nvSpPr>
            <p:cNvPr id="22568" name="Freeform 41"/>
            <p:cNvSpPr>
              <a:spLocks noChangeAspect="1"/>
            </p:cNvSpPr>
            <p:nvPr/>
          </p:nvSpPr>
          <p:spPr bwMode="auto">
            <a:xfrm>
              <a:off x="2510" y="1824"/>
              <a:ext cx="73" cy="30"/>
            </a:xfrm>
            <a:custGeom>
              <a:avLst/>
              <a:gdLst>
                <a:gd name="T0" fmla="*/ 73 w 73"/>
                <a:gd name="T1" fmla="*/ 22 h 30"/>
                <a:gd name="T2" fmla="*/ 71 w 73"/>
                <a:gd name="T3" fmla="*/ 21 h 30"/>
                <a:gd name="T4" fmla="*/ 63 w 73"/>
                <a:gd name="T5" fmla="*/ 19 h 30"/>
                <a:gd name="T6" fmla="*/ 56 w 73"/>
                <a:gd name="T7" fmla="*/ 15 h 30"/>
                <a:gd name="T8" fmla="*/ 47 w 73"/>
                <a:gd name="T9" fmla="*/ 12 h 30"/>
                <a:gd name="T10" fmla="*/ 40 w 73"/>
                <a:gd name="T11" fmla="*/ 7 h 30"/>
                <a:gd name="T12" fmla="*/ 31 w 73"/>
                <a:gd name="T13" fmla="*/ 3 h 30"/>
                <a:gd name="T14" fmla="*/ 21 w 73"/>
                <a:gd name="T15" fmla="*/ 1 h 30"/>
                <a:gd name="T16" fmla="*/ 12 w 73"/>
                <a:gd name="T17" fmla="*/ 0 h 30"/>
                <a:gd name="T18" fmla="*/ 0 w 73"/>
                <a:gd name="T19" fmla="*/ 2 h 30"/>
                <a:gd name="T20" fmla="*/ 3 w 73"/>
                <a:gd name="T21" fmla="*/ 12 h 30"/>
                <a:gd name="T22" fmla="*/ 12 w 73"/>
                <a:gd name="T23" fmla="*/ 9 h 30"/>
                <a:gd name="T24" fmla="*/ 19 w 73"/>
                <a:gd name="T25" fmla="*/ 10 h 30"/>
                <a:gd name="T26" fmla="*/ 28 w 73"/>
                <a:gd name="T27" fmla="*/ 13 h 30"/>
                <a:gd name="T28" fmla="*/ 35 w 73"/>
                <a:gd name="T29" fmla="*/ 16 h 30"/>
                <a:gd name="T30" fmla="*/ 43 w 73"/>
                <a:gd name="T31" fmla="*/ 21 h 30"/>
                <a:gd name="T32" fmla="*/ 51 w 73"/>
                <a:gd name="T33" fmla="*/ 25 h 30"/>
                <a:gd name="T34" fmla="*/ 60 w 73"/>
                <a:gd name="T35" fmla="*/ 28 h 30"/>
                <a:gd name="T36" fmla="*/ 68 w 73"/>
                <a:gd name="T37" fmla="*/ 30 h 30"/>
                <a:gd name="T38" fmla="*/ 66 w 73"/>
                <a:gd name="T39" fmla="*/ 29 h 30"/>
                <a:gd name="T40" fmla="*/ 73 w 73"/>
                <a:gd name="T41" fmla="*/ 22 h 30"/>
                <a:gd name="T42" fmla="*/ 72 w 73"/>
                <a:gd name="T43" fmla="*/ 21 h 30"/>
                <a:gd name="T44" fmla="*/ 71 w 73"/>
                <a:gd name="T45" fmla="*/ 21 h 30"/>
                <a:gd name="T46" fmla="*/ 73 w 73"/>
                <a:gd name="T47" fmla="*/ 22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30"/>
                <a:gd name="T74" fmla="*/ 73 w 73"/>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30">
                  <a:moveTo>
                    <a:pt x="73" y="22"/>
                  </a:moveTo>
                  <a:lnTo>
                    <a:pt x="71" y="21"/>
                  </a:lnTo>
                  <a:lnTo>
                    <a:pt x="63" y="19"/>
                  </a:lnTo>
                  <a:lnTo>
                    <a:pt x="56" y="15"/>
                  </a:lnTo>
                  <a:lnTo>
                    <a:pt x="47" y="12"/>
                  </a:lnTo>
                  <a:lnTo>
                    <a:pt x="40" y="7"/>
                  </a:lnTo>
                  <a:lnTo>
                    <a:pt x="31" y="3"/>
                  </a:lnTo>
                  <a:lnTo>
                    <a:pt x="21" y="1"/>
                  </a:lnTo>
                  <a:lnTo>
                    <a:pt x="12" y="0"/>
                  </a:lnTo>
                  <a:lnTo>
                    <a:pt x="0" y="2"/>
                  </a:lnTo>
                  <a:lnTo>
                    <a:pt x="3" y="12"/>
                  </a:lnTo>
                  <a:lnTo>
                    <a:pt x="12" y="9"/>
                  </a:lnTo>
                  <a:lnTo>
                    <a:pt x="19" y="10"/>
                  </a:lnTo>
                  <a:lnTo>
                    <a:pt x="28" y="13"/>
                  </a:lnTo>
                  <a:lnTo>
                    <a:pt x="35" y="16"/>
                  </a:lnTo>
                  <a:lnTo>
                    <a:pt x="43" y="21"/>
                  </a:lnTo>
                  <a:lnTo>
                    <a:pt x="51" y="25"/>
                  </a:lnTo>
                  <a:lnTo>
                    <a:pt x="60" y="28"/>
                  </a:lnTo>
                  <a:lnTo>
                    <a:pt x="68" y="30"/>
                  </a:lnTo>
                  <a:lnTo>
                    <a:pt x="66" y="29"/>
                  </a:lnTo>
                  <a:lnTo>
                    <a:pt x="73" y="22"/>
                  </a:lnTo>
                  <a:lnTo>
                    <a:pt x="72" y="21"/>
                  </a:lnTo>
                  <a:lnTo>
                    <a:pt x="71" y="21"/>
                  </a:lnTo>
                  <a:lnTo>
                    <a:pt x="73" y="22"/>
                  </a:lnTo>
                  <a:close/>
                </a:path>
              </a:pathLst>
            </a:custGeom>
            <a:solidFill>
              <a:srgbClr val="FFFFFF"/>
            </a:solidFill>
            <a:ln w="9525">
              <a:noFill/>
              <a:round/>
              <a:headEnd/>
              <a:tailEnd/>
            </a:ln>
          </p:spPr>
          <p:txBody>
            <a:bodyPr/>
            <a:lstStyle/>
            <a:p>
              <a:endParaRPr lang="es-SV"/>
            </a:p>
          </p:txBody>
        </p:sp>
        <p:sp>
          <p:nvSpPr>
            <p:cNvPr id="22569" name="Freeform 42"/>
            <p:cNvSpPr>
              <a:spLocks noChangeAspect="1"/>
            </p:cNvSpPr>
            <p:nvPr/>
          </p:nvSpPr>
          <p:spPr bwMode="auto">
            <a:xfrm>
              <a:off x="2576" y="1846"/>
              <a:ext cx="50" cy="40"/>
            </a:xfrm>
            <a:custGeom>
              <a:avLst/>
              <a:gdLst>
                <a:gd name="T0" fmla="*/ 50 w 50"/>
                <a:gd name="T1" fmla="*/ 39 h 40"/>
                <a:gd name="T2" fmla="*/ 50 w 50"/>
                <a:gd name="T3" fmla="*/ 38 h 40"/>
                <a:gd name="T4" fmla="*/ 46 w 50"/>
                <a:gd name="T5" fmla="*/ 30 h 40"/>
                <a:gd name="T6" fmla="*/ 41 w 50"/>
                <a:gd name="T7" fmla="*/ 24 h 40"/>
                <a:gd name="T8" fmla="*/ 37 w 50"/>
                <a:gd name="T9" fmla="*/ 19 h 40"/>
                <a:gd name="T10" fmla="*/ 30 w 50"/>
                <a:gd name="T11" fmla="*/ 14 h 40"/>
                <a:gd name="T12" fmla="*/ 24 w 50"/>
                <a:gd name="T13" fmla="*/ 10 h 40"/>
                <a:gd name="T14" fmla="*/ 18 w 50"/>
                <a:gd name="T15" fmla="*/ 7 h 40"/>
                <a:gd name="T16" fmla="*/ 11 w 50"/>
                <a:gd name="T17" fmla="*/ 4 h 40"/>
                <a:gd name="T18" fmla="*/ 7 w 50"/>
                <a:gd name="T19" fmla="*/ 0 h 40"/>
                <a:gd name="T20" fmla="*/ 0 w 50"/>
                <a:gd name="T21" fmla="*/ 7 h 40"/>
                <a:gd name="T22" fmla="*/ 6 w 50"/>
                <a:gd name="T23" fmla="*/ 11 h 40"/>
                <a:gd name="T24" fmla="*/ 13 w 50"/>
                <a:gd name="T25" fmla="*/ 17 h 40"/>
                <a:gd name="T26" fmla="*/ 19 w 50"/>
                <a:gd name="T27" fmla="*/ 19 h 40"/>
                <a:gd name="T28" fmla="*/ 25 w 50"/>
                <a:gd name="T29" fmla="*/ 21 h 40"/>
                <a:gd name="T30" fmla="*/ 30 w 50"/>
                <a:gd name="T31" fmla="*/ 26 h 40"/>
                <a:gd name="T32" fmla="*/ 34 w 50"/>
                <a:gd name="T33" fmla="*/ 31 h 40"/>
                <a:gd name="T34" fmla="*/ 39 w 50"/>
                <a:gd name="T35" fmla="*/ 34 h 40"/>
                <a:gd name="T36" fmla="*/ 40 w 50"/>
                <a:gd name="T37" fmla="*/ 40 h 40"/>
                <a:gd name="T38" fmla="*/ 40 w 50"/>
                <a:gd name="T39" fmla="*/ 39 h 40"/>
                <a:gd name="T40" fmla="*/ 50 w 50"/>
                <a:gd name="T41" fmla="*/ 39 h 40"/>
                <a:gd name="T42" fmla="*/ 50 w 50"/>
                <a:gd name="T43" fmla="*/ 39 h 40"/>
                <a:gd name="T44" fmla="*/ 50 w 50"/>
                <a:gd name="T45" fmla="*/ 38 h 40"/>
                <a:gd name="T46" fmla="*/ 50 w 50"/>
                <a:gd name="T47" fmla="*/ 39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40"/>
                <a:gd name="T74" fmla="*/ 50 w 50"/>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40">
                  <a:moveTo>
                    <a:pt x="50" y="39"/>
                  </a:moveTo>
                  <a:lnTo>
                    <a:pt x="50" y="38"/>
                  </a:lnTo>
                  <a:lnTo>
                    <a:pt x="46" y="30"/>
                  </a:lnTo>
                  <a:lnTo>
                    <a:pt x="41" y="24"/>
                  </a:lnTo>
                  <a:lnTo>
                    <a:pt x="37" y="19"/>
                  </a:lnTo>
                  <a:lnTo>
                    <a:pt x="30" y="14"/>
                  </a:lnTo>
                  <a:lnTo>
                    <a:pt x="24" y="10"/>
                  </a:lnTo>
                  <a:lnTo>
                    <a:pt x="18" y="7"/>
                  </a:lnTo>
                  <a:lnTo>
                    <a:pt x="11" y="4"/>
                  </a:lnTo>
                  <a:lnTo>
                    <a:pt x="7" y="0"/>
                  </a:lnTo>
                  <a:lnTo>
                    <a:pt x="0" y="7"/>
                  </a:lnTo>
                  <a:lnTo>
                    <a:pt x="6" y="11"/>
                  </a:lnTo>
                  <a:lnTo>
                    <a:pt x="13" y="17"/>
                  </a:lnTo>
                  <a:lnTo>
                    <a:pt x="19" y="19"/>
                  </a:lnTo>
                  <a:lnTo>
                    <a:pt x="25" y="21"/>
                  </a:lnTo>
                  <a:lnTo>
                    <a:pt x="30" y="26"/>
                  </a:lnTo>
                  <a:lnTo>
                    <a:pt x="34" y="31"/>
                  </a:lnTo>
                  <a:lnTo>
                    <a:pt x="39" y="34"/>
                  </a:lnTo>
                  <a:lnTo>
                    <a:pt x="40" y="40"/>
                  </a:lnTo>
                  <a:lnTo>
                    <a:pt x="40" y="39"/>
                  </a:lnTo>
                  <a:lnTo>
                    <a:pt x="50" y="39"/>
                  </a:lnTo>
                  <a:lnTo>
                    <a:pt x="50" y="38"/>
                  </a:lnTo>
                  <a:lnTo>
                    <a:pt x="50" y="39"/>
                  </a:lnTo>
                  <a:close/>
                </a:path>
              </a:pathLst>
            </a:custGeom>
            <a:solidFill>
              <a:srgbClr val="FFFFFF"/>
            </a:solidFill>
            <a:ln w="9525">
              <a:noFill/>
              <a:round/>
              <a:headEnd/>
              <a:tailEnd/>
            </a:ln>
          </p:spPr>
          <p:txBody>
            <a:bodyPr/>
            <a:lstStyle/>
            <a:p>
              <a:endParaRPr lang="es-SV"/>
            </a:p>
          </p:txBody>
        </p:sp>
        <p:sp>
          <p:nvSpPr>
            <p:cNvPr id="22570" name="Freeform 43"/>
            <p:cNvSpPr>
              <a:spLocks noChangeAspect="1"/>
            </p:cNvSpPr>
            <p:nvPr/>
          </p:nvSpPr>
          <p:spPr bwMode="auto">
            <a:xfrm>
              <a:off x="2616" y="1885"/>
              <a:ext cx="11" cy="13"/>
            </a:xfrm>
            <a:custGeom>
              <a:avLst/>
              <a:gdLst>
                <a:gd name="T0" fmla="*/ 11 w 11"/>
                <a:gd name="T1" fmla="*/ 13 h 13"/>
                <a:gd name="T2" fmla="*/ 11 w 11"/>
                <a:gd name="T3" fmla="*/ 10 h 13"/>
                <a:gd name="T4" fmla="*/ 10 w 11"/>
                <a:gd name="T5" fmla="*/ 7 h 13"/>
                <a:gd name="T6" fmla="*/ 10 w 11"/>
                <a:gd name="T7" fmla="*/ 6 h 13"/>
                <a:gd name="T8" fmla="*/ 10 w 11"/>
                <a:gd name="T9" fmla="*/ 4 h 13"/>
                <a:gd name="T10" fmla="*/ 10 w 11"/>
                <a:gd name="T11" fmla="*/ 0 h 13"/>
                <a:gd name="T12" fmla="*/ 0 w 11"/>
                <a:gd name="T13" fmla="*/ 0 h 13"/>
                <a:gd name="T14" fmla="*/ 0 w 11"/>
                <a:gd name="T15" fmla="*/ 4 h 13"/>
                <a:gd name="T16" fmla="*/ 0 w 11"/>
                <a:gd name="T17" fmla="*/ 6 h 13"/>
                <a:gd name="T18" fmla="*/ 0 w 11"/>
                <a:gd name="T19" fmla="*/ 10 h 13"/>
                <a:gd name="T20" fmla="*/ 1 w 11"/>
                <a:gd name="T21" fmla="*/ 12 h 13"/>
                <a:gd name="T22" fmla="*/ 1 w 11"/>
                <a:gd name="T23" fmla="*/ 8 h 13"/>
                <a:gd name="T24" fmla="*/ 11 w 11"/>
                <a:gd name="T25" fmla="*/ 13 h 13"/>
                <a:gd name="T26" fmla="*/ 11 w 11"/>
                <a:gd name="T27" fmla="*/ 11 h 13"/>
                <a:gd name="T28" fmla="*/ 11 w 11"/>
                <a:gd name="T29" fmla="*/ 10 h 13"/>
                <a:gd name="T30" fmla="*/ 11 w 11"/>
                <a:gd name="T31" fmla="*/ 13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3"/>
                <a:gd name="T50" fmla="*/ 11 w 11"/>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3">
                  <a:moveTo>
                    <a:pt x="11" y="13"/>
                  </a:moveTo>
                  <a:lnTo>
                    <a:pt x="11" y="10"/>
                  </a:lnTo>
                  <a:lnTo>
                    <a:pt x="10" y="7"/>
                  </a:lnTo>
                  <a:lnTo>
                    <a:pt x="10" y="6"/>
                  </a:lnTo>
                  <a:lnTo>
                    <a:pt x="10" y="4"/>
                  </a:lnTo>
                  <a:lnTo>
                    <a:pt x="10" y="0"/>
                  </a:lnTo>
                  <a:lnTo>
                    <a:pt x="0" y="0"/>
                  </a:lnTo>
                  <a:lnTo>
                    <a:pt x="0" y="4"/>
                  </a:lnTo>
                  <a:lnTo>
                    <a:pt x="0" y="6"/>
                  </a:lnTo>
                  <a:lnTo>
                    <a:pt x="0" y="10"/>
                  </a:lnTo>
                  <a:lnTo>
                    <a:pt x="1" y="12"/>
                  </a:lnTo>
                  <a:lnTo>
                    <a:pt x="1" y="8"/>
                  </a:lnTo>
                  <a:lnTo>
                    <a:pt x="11" y="13"/>
                  </a:lnTo>
                  <a:lnTo>
                    <a:pt x="11" y="11"/>
                  </a:lnTo>
                  <a:lnTo>
                    <a:pt x="11" y="10"/>
                  </a:lnTo>
                  <a:lnTo>
                    <a:pt x="11" y="13"/>
                  </a:lnTo>
                  <a:close/>
                </a:path>
              </a:pathLst>
            </a:custGeom>
            <a:solidFill>
              <a:srgbClr val="FFFFFF"/>
            </a:solidFill>
            <a:ln w="9525">
              <a:noFill/>
              <a:round/>
              <a:headEnd/>
              <a:tailEnd/>
            </a:ln>
          </p:spPr>
          <p:txBody>
            <a:bodyPr/>
            <a:lstStyle/>
            <a:p>
              <a:endParaRPr lang="es-SV"/>
            </a:p>
          </p:txBody>
        </p:sp>
        <p:sp>
          <p:nvSpPr>
            <p:cNvPr id="22571" name="Freeform 44"/>
            <p:cNvSpPr>
              <a:spLocks noChangeAspect="1"/>
            </p:cNvSpPr>
            <p:nvPr/>
          </p:nvSpPr>
          <p:spPr bwMode="auto">
            <a:xfrm>
              <a:off x="2614" y="1893"/>
              <a:ext cx="13" cy="13"/>
            </a:xfrm>
            <a:custGeom>
              <a:avLst/>
              <a:gdLst>
                <a:gd name="T0" fmla="*/ 9 w 13"/>
                <a:gd name="T1" fmla="*/ 9 h 13"/>
                <a:gd name="T2" fmla="*/ 8 w 13"/>
                <a:gd name="T3" fmla="*/ 13 h 13"/>
                <a:gd name="T4" fmla="*/ 9 w 13"/>
                <a:gd name="T5" fmla="*/ 10 h 13"/>
                <a:gd name="T6" fmla="*/ 12 w 13"/>
                <a:gd name="T7" fmla="*/ 8 h 13"/>
                <a:gd name="T8" fmla="*/ 12 w 13"/>
                <a:gd name="T9" fmla="*/ 5 h 13"/>
                <a:gd name="T10" fmla="*/ 13 w 13"/>
                <a:gd name="T11" fmla="*/ 5 h 13"/>
                <a:gd name="T12" fmla="*/ 3 w 13"/>
                <a:gd name="T13" fmla="*/ 0 h 13"/>
                <a:gd name="T14" fmla="*/ 2 w 13"/>
                <a:gd name="T15" fmla="*/ 3 h 13"/>
                <a:gd name="T16" fmla="*/ 2 w 13"/>
                <a:gd name="T17" fmla="*/ 5 h 13"/>
                <a:gd name="T18" fmla="*/ 2 w 13"/>
                <a:gd name="T19" fmla="*/ 5 h 13"/>
                <a:gd name="T20" fmla="*/ 1 w 13"/>
                <a:gd name="T21" fmla="*/ 6 h 13"/>
                <a:gd name="T22" fmla="*/ 0 w 13"/>
                <a:gd name="T23" fmla="*/ 11 h 13"/>
                <a:gd name="T24" fmla="*/ 1 w 13"/>
                <a:gd name="T25" fmla="*/ 6 h 13"/>
                <a:gd name="T26" fmla="*/ 0 w 13"/>
                <a:gd name="T27" fmla="*/ 9 h 13"/>
                <a:gd name="T28" fmla="*/ 0 w 13"/>
                <a:gd name="T29" fmla="*/ 11 h 13"/>
                <a:gd name="T30" fmla="*/ 9 w 13"/>
                <a:gd name="T31" fmla="*/ 9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9" y="9"/>
                  </a:moveTo>
                  <a:lnTo>
                    <a:pt x="8" y="13"/>
                  </a:lnTo>
                  <a:lnTo>
                    <a:pt x="9" y="10"/>
                  </a:lnTo>
                  <a:lnTo>
                    <a:pt x="12" y="8"/>
                  </a:lnTo>
                  <a:lnTo>
                    <a:pt x="12" y="5"/>
                  </a:lnTo>
                  <a:lnTo>
                    <a:pt x="13" y="5"/>
                  </a:lnTo>
                  <a:lnTo>
                    <a:pt x="3" y="0"/>
                  </a:lnTo>
                  <a:lnTo>
                    <a:pt x="2" y="3"/>
                  </a:lnTo>
                  <a:lnTo>
                    <a:pt x="2" y="5"/>
                  </a:lnTo>
                  <a:lnTo>
                    <a:pt x="1" y="6"/>
                  </a:lnTo>
                  <a:lnTo>
                    <a:pt x="0" y="11"/>
                  </a:lnTo>
                  <a:lnTo>
                    <a:pt x="1" y="6"/>
                  </a:lnTo>
                  <a:lnTo>
                    <a:pt x="0" y="9"/>
                  </a:lnTo>
                  <a:lnTo>
                    <a:pt x="0" y="11"/>
                  </a:lnTo>
                  <a:lnTo>
                    <a:pt x="9" y="9"/>
                  </a:lnTo>
                  <a:close/>
                </a:path>
              </a:pathLst>
            </a:custGeom>
            <a:solidFill>
              <a:srgbClr val="FFFFFF"/>
            </a:solidFill>
            <a:ln w="9525">
              <a:noFill/>
              <a:round/>
              <a:headEnd/>
              <a:tailEnd/>
            </a:ln>
          </p:spPr>
          <p:txBody>
            <a:bodyPr/>
            <a:lstStyle/>
            <a:p>
              <a:endParaRPr lang="es-SV"/>
            </a:p>
          </p:txBody>
        </p:sp>
        <p:sp>
          <p:nvSpPr>
            <p:cNvPr id="22572" name="Freeform 45"/>
            <p:cNvSpPr>
              <a:spLocks noChangeAspect="1"/>
            </p:cNvSpPr>
            <p:nvPr/>
          </p:nvSpPr>
          <p:spPr bwMode="auto">
            <a:xfrm>
              <a:off x="2614" y="1902"/>
              <a:ext cx="13" cy="13"/>
            </a:xfrm>
            <a:custGeom>
              <a:avLst/>
              <a:gdLst>
                <a:gd name="T0" fmla="*/ 13 w 13"/>
                <a:gd name="T1" fmla="*/ 12 h 13"/>
                <a:gd name="T2" fmla="*/ 12 w 13"/>
                <a:gd name="T3" fmla="*/ 8 h 13"/>
                <a:gd name="T4" fmla="*/ 12 w 13"/>
                <a:gd name="T5" fmla="*/ 6 h 13"/>
                <a:gd name="T6" fmla="*/ 10 w 13"/>
                <a:gd name="T7" fmla="*/ 4 h 13"/>
                <a:gd name="T8" fmla="*/ 10 w 13"/>
                <a:gd name="T9" fmla="*/ 3 h 13"/>
                <a:gd name="T10" fmla="*/ 9 w 13"/>
                <a:gd name="T11" fmla="*/ 0 h 13"/>
                <a:gd name="T12" fmla="*/ 0 w 13"/>
                <a:gd name="T13" fmla="*/ 2 h 13"/>
                <a:gd name="T14" fmla="*/ 1 w 13"/>
                <a:gd name="T15" fmla="*/ 6 h 13"/>
                <a:gd name="T16" fmla="*/ 1 w 13"/>
                <a:gd name="T17" fmla="*/ 7 h 13"/>
                <a:gd name="T18" fmla="*/ 2 w 13"/>
                <a:gd name="T19" fmla="*/ 10 h 13"/>
                <a:gd name="T20" fmla="*/ 4 w 13"/>
                <a:gd name="T21" fmla="*/ 13 h 13"/>
                <a:gd name="T22" fmla="*/ 3 w 13"/>
                <a:gd name="T23" fmla="*/ 9 h 13"/>
                <a:gd name="T24" fmla="*/ 13 w 13"/>
                <a:gd name="T25" fmla="*/ 12 h 13"/>
                <a:gd name="T26" fmla="*/ 13 w 13"/>
                <a:gd name="T27" fmla="*/ 9 h 13"/>
                <a:gd name="T28" fmla="*/ 12 w 13"/>
                <a:gd name="T29" fmla="*/ 8 h 13"/>
                <a:gd name="T30" fmla="*/ 13 w 13"/>
                <a:gd name="T31" fmla="*/ 12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12"/>
                  </a:moveTo>
                  <a:lnTo>
                    <a:pt x="12" y="8"/>
                  </a:lnTo>
                  <a:lnTo>
                    <a:pt x="12" y="6"/>
                  </a:lnTo>
                  <a:lnTo>
                    <a:pt x="10" y="4"/>
                  </a:lnTo>
                  <a:lnTo>
                    <a:pt x="10" y="3"/>
                  </a:lnTo>
                  <a:lnTo>
                    <a:pt x="9" y="0"/>
                  </a:lnTo>
                  <a:lnTo>
                    <a:pt x="0" y="2"/>
                  </a:lnTo>
                  <a:lnTo>
                    <a:pt x="1" y="6"/>
                  </a:lnTo>
                  <a:lnTo>
                    <a:pt x="1" y="7"/>
                  </a:lnTo>
                  <a:lnTo>
                    <a:pt x="2" y="10"/>
                  </a:lnTo>
                  <a:lnTo>
                    <a:pt x="4" y="13"/>
                  </a:lnTo>
                  <a:lnTo>
                    <a:pt x="3" y="9"/>
                  </a:lnTo>
                  <a:lnTo>
                    <a:pt x="13" y="12"/>
                  </a:lnTo>
                  <a:lnTo>
                    <a:pt x="13" y="9"/>
                  </a:lnTo>
                  <a:lnTo>
                    <a:pt x="12" y="8"/>
                  </a:lnTo>
                  <a:lnTo>
                    <a:pt x="13" y="12"/>
                  </a:lnTo>
                  <a:close/>
                </a:path>
              </a:pathLst>
            </a:custGeom>
            <a:solidFill>
              <a:srgbClr val="FFFFFF"/>
            </a:solidFill>
            <a:ln w="9525">
              <a:noFill/>
              <a:round/>
              <a:headEnd/>
              <a:tailEnd/>
            </a:ln>
          </p:spPr>
          <p:txBody>
            <a:bodyPr/>
            <a:lstStyle/>
            <a:p>
              <a:endParaRPr lang="es-SV"/>
            </a:p>
          </p:txBody>
        </p:sp>
        <p:sp>
          <p:nvSpPr>
            <p:cNvPr id="22573" name="Freeform 46"/>
            <p:cNvSpPr>
              <a:spLocks noChangeAspect="1"/>
            </p:cNvSpPr>
            <p:nvPr/>
          </p:nvSpPr>
          <p:spPr bwMode="auto">
            <a:xfrm>
              <a:off x="2613" y="1911"/>
              <a:ext cx="14" cy="38"/>
            </a:xfrm>
            <a:custGeom>
              <a:avLst/>
              <a:gdLst>
                <a:gd name="T0" fmla="*/ 9 w 14"/>
                <a:gd name="T1" fmla="*/ 38 h 38"/>
                <a:gd name="T2" fmla="*/ 9 w 14"/>
                <a:gd name="T3" fmla="*/ 38 h 38"/>
                <a:gd name="T4" fmla="*/ 14 w 14"/>
                <a:gd name="T5" fmla="*/ 3 h 38"/>
                <a:gd name="T6" fmla="*/ 4 w 14"/>
                <a:gd name="T7" fmla="*/ 0 h 38"/>
                <a:gd name="T8" fmla="*/ 0 w 14"/>
                <a:gd name="T9" fmla="*/ 36 h 38"/>
                <a:gd name="T10" fmla="*/ 0 w 14"/>
                <a:gd name="T11" fmla="*/ 36 h 38"/>
                <a:gd name="T12" fmla="*/ 9 w 14"/>
                <a:gd name="T13" fmla="*/ 38 h 38"/>
                <a:gd name="T14" fmla="*/ 9 w 14"/>
                <a:gd name="T15" fmla="*/ 38 h 38"/>
                <a:gd name="T16" fmla="*/ 9 w 14"/>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8"/>
                <a:gd name="T29" fmla="*/ 14 w 1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8">
                  <a:moveTo>
                    <a:pt x="9" y="38"/>
                  </a:moveTo>
                  <a:lnTo>
                    <a:pt x="9" y="38"/>
                  </a:lnTo>
                  <a:lnTo>
                    <a:pt x="14" y="3"/>
                  </a:lnTo>
                  <a:lnTo>
                    <a:pt x="4" y="0"/>
                  </a:lnTo>
                  <a:lnTo>
                    <a:pt x="0" y="36"/>
                  </a:lnTo>
                  <a:lnTo>
                    <a:pt x="9" y="38"/>
                  </a:lnTo>
                  <a:close/>
                </a:path>
              </a:pathLst>
            </a:custGeom>
            <a:solidFill>
              <a:srgbClr val="FFFFFF"/>
            </a:solidFill>
            <a:ln w="9525">
              <a:noFill/>
              <a:round/>
              <a:headEnd/>
              <a:tailEnd/>
            </a:ln>
          </p:spPr>
          <p:txBody>
            <a:bodyPr/>
            <a:lstStyle/>
            <a:p>
              <a:endParaRPr lang="es-SV"/>
            </a:p>
          </p:txBody>
        </p:sp>
        <p:sp>
          <p:nvSpPr>
            <p:cNvPr id="22574" name="Freeform 47"/>
            <p:cNvSpPr>
              <a:spLocks noChangeAspect="1"/>
            </p:cNvSpPr>
            <p:nvPr/>
          </p:nvSpPr>
          <p:spPr bwMode="auto">
            <a:xfrm>
              <a:off x="2601" y="1947"/>
              <a:ext cx="21" cy="33"/>
            </a:xfrm>
            <a:custGeom>
              <a:avLst/>
              <a:gdLst>
                <a:gd name="T0" fmla="*/ 8 w 21"/>
                <a:gd name="T1" fmla="*/ 33 h 33"/>
                <a:gd name="T2" fmla="*/ 9 w 21"/>
                <a:gd name="T3" fmla="*/ 32 h 33"/>
                <a:gd name="T4" fmla="*/ 21 w 21"/>
                <a:gd name="T5" fmla="*/ 2 h 33"/>
                <a:gd name="T6" fmla="*/ 12 w 21"/>
                <a:gd name="T7" fmla="*/ 0 h 33"/>
                <a:gd name="T8" fmla="*/ 0 w 21"/>
                <a:gd name="T9" fmla="*/ 29 h 33"/>
                <a:gd name="T10" fmla="*/ 1 w 21"/>
                <a:gd name="T11" fmla="*/ 28 h 33"/>
                <a:gd name="T12" fmla="*/ 8 w 21"/>
                <a:gd name="T13" fmla="*/ 33 h 33"/>
                <a:gd name="T14" fmla="*/ 9 w 21"/>
                <a:gd name="T15" fmla="*/ 33 h 33"/>
                <a:gd name="T16" fmla="*/ 9 w 21"/>
                <a:gd name="T17" fmla="*/ 32 h 33"/>
                <a:gd name="T18" fmla="*/ 8 w 21"/>
                <a:gd name="T19" fmla="*/ 3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8" y="33"/>
                  </a:moveTo>
                  <a:lnTo>
                    <a:pt x="9" y="32"/>
                  </a:lnTo>
                  <a:lnTo>
                    <a:pt x="21" y="2"/>
                  </a:lnTo>
                  <a:lnTo>
                    <a:pt x="12" y="0"/>
                  </a:lnTo>
                  <a:lnTo>
                    <a:pt x="0" y="29"/>
                  </a:lnTo>
                  <a:lnTo>
                    <a:pt x="1" y="28"/>
                  </a:lnTo>
                  <a:lnTo>
                    <a:pt x="8" y="33"/>
                  </a:lnTo>
                  <a:lnTo>
                    <a:pt x="9" y="33"/>
                  </a:lnTo>
                  <a:lnTo>
                    <a:pt x="9" y="32"/>
                  </a:lnTo>
                  <a:lnTo>
                    <a:pt x="8" y="33"/>
                  </a:lnTo>
                  <a:close/>
                </a:path>
              </a:pathLst>
            </a:custGeom>
            <a:solidFill>
              <a:srgbClr val="FFFFFF"/>
            </a:solidFill>
            <a:ln w="9525">
              <a:noFill/>
              <a:round/>
              <a:headEnd/>
              <a:tailEnd/>
            </a:ln>
          </p:spPr>
          <p:txBody>
            <a:bodyPr/>
            <a:lstStyle/>
            <a:p>
              <a:endParaRPr lang="es-SV"/>
            </a:p>
          </p:txBody>
        </p:sp>
        <p:sp>
          <p:nvSpPr>
            <p:cNvPr id="22575" name="Freeform 48"/>
            <p:cNvSpPr>
              <a:spLocks noChangeAspect="1"/>
            </p:cNvSpPr>
            <p:nvPr/>
          </p:nvSpPr>
          <p:spPr bwMode="auto">
            <a:xfrm>
              <a:off x="2587" y="1975"/>
              <a:ext cx="22" cy="32"/>
            </a:xfrm>
            <a:custGeom>
              <a:avLst/>
              <a:gdLst>
                <a:gd name="T0" fmla="*/ 7 w 22"/>
                <a:gd name="T1" fmla="*/ 32 h 32"/>
                <a:gd name="T2" fmla="*/ 7 w 22"/>
                <a:gd name="T3" fmla="*/ 32 h 32"/>
                <a:gd name="T4" fmla="*/ 22 w 22"/>
                <a:gd name="T5" fmla="*/ 5 h 32"/>
                <a:gd name="T6" fmla="*/ 15 w 22"/>
                <a:gd name="T7" fmla="*/ 0 h 32"/>
                <a:gd name="T8" fmla="*/ 0 w 22"/>
                <a:gd name="T9" fmla="*/ 27 h 32"/>
                <a:gd name="T10" fmla="*/ 0 w 22"/>
                <a:gd name="T11" fmla="*/ 27 h 32"/>
                <a:gd name="T12" fmla="*/ 7 w 22"/>
                <a:gd name="T13" fmla="*/ 32 h 32"/>
                <a:gd name="T14" fmla="*/ 0 60000 65536"/>
                <a:gd name="T15" fmla="*/ 0 60000 65536"/>
                <a:gd name="T16" fmla="*/ 0 60000 65536"/>
                <a:gd name="T17" fmla="*/ 0 60000 65536"/>
                <a:gd name="T18" fmla="*/ 0 60000 65536"/>
                <a:gd name="T19" fmla="*/ 0 60000 65536"/>
                <a:gd name="T20" fmla="*/ 0 60000 65536"/>
                <a:gd name="T21" fmla="*/ 0 w 22"/>
                <a:gd name="T22" fmla="*/ 0 h 32"/>
                <a:gd name="T23" fmla="*/ 22 w 2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2">
                  <a:moveTo>
                    <a:pt x="7" y="32"/>
                  </a:moveTo>
                  <a:lnTo>
                    <a:pt x="7" y="32"/>
                  </a:lnTo>
                  <a:lnTo>
                    <a:pt x="22" y="5"/>
                  </a:lnTo>
                  <a:lnTo>
                    <a:pt x="15" y="0"/>
                  </a:lnTo>
                  <a:lnTo>
                    <a:pt x="0" y="27"/>
                  </a:lnTo>
                  <a:lnTo>
                    <a:pt x="7" y="32"/>
                  </a:lnTo>
                  <a:close/>
                </a:path>
              </a:pathLst>
            </a:custGeom>
            <a:solidFill>
              <a:srgbClr val="FFFFFF"/>
            </a:solidFill>
            <a:ln w="9525">
              <a:noFill/>
              <a:round/>
              <a:headEnd/>
              <a:tailEnd/>
            </a:ln>
          </p:spPr>
          <p:txBody>
            <a:bodyPr/>
            <a:lstStyle/>
            <a:p>
              <a:endParaRPr lang="es-SV"/>
            </a:p>
          </p:txBody>
        </p:sp>
        <p:sp>
          <p:nvSpPr>
            <p:cNvPr id="22576" name="Freeform 49"/>
            <p:cNvSpPr>
              <a:spLocks noChangeAspect="1"/>
            </p:cNvSpPr>
            <p:nvPr/>
          </p:nvSpPr>
          <p:spPr bwMode="auto">
            <a:xfrm>
              <a:off x="2574" y="2002"/>
              <a:ext cx="20" cy="24"/>
            </a:xfrm>
            <a:custGeom>
              <a:avLst/>
              <a:gdLst>
                <a:gd name="T0" fmla="*/ 9 w 20"/>
                <a:gd name="T1" fmla="*/ 19 h 24"/>
                <a:gd name="T2" fmla="*/ 9 w 20"/>
                <a:gd name="T3" fmla="*/ 24 h 24"/>
                <a:gd name="T4" fmla="*/ 20 w 20"/>
                <a:gd name="T5" fmla="*/ 5 h 24"/>
                <a:gd name="T6" fmla="*/ 13 w 20"/>
                <a:gd name="T7" fmla="*/ 0 h 24"/>
                <a:gd name="T8" fmla="*/ 2 w 20"/>
                <a:gd name="T9" fmla="*/ 19 h 24"/>
                <a:gd name="T10" fmla="*/ 2 w 20"/>
                <a:gd name="T11" fmla="*/ 24 h 24"/>
                <a:gd name="T12" fmla="*/ 2 w 20"/>
                <a:gd name="T13" fmla="*/ 19 h 24"/>
                <a:gd name="T14" fmla="*/ 0 w 20"/>
                <a:gd name="T15" fmla="*/ 22 h 24"/>
                <a:gd name="T16" fmla="*/ 2 w 20"/>
                <a:gd name="T17" fmla="*/ 24 h 24"/>
                <a:gd name="T18" fmla="*/ 9 w 20"/>
                <a:gd name="T19" fmla="*/ 19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4"/>
                <a:gd name="T32" fmla="*/ 20 w 2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4">
                  <a:moveTo>
                    <a:pt x="9" y="19"/>
                  </a:moveTo>
                  <a:lnTo>
                    <a:pt x="9" y="24"/>
                  </a:lnTo>
                  <a:lnTo>
                    <a:pt x="20" y="5"/>
                  </a:lnTo>
                  <a:lnTo>
                    <a:pt x="13" y="0"/>
                  </a:lnTo>
                  <a:lnTo>
                    <a:pt x="2" y="19"/>
                  </a:lnTo>
                  <a:lnTo>
                    <a:pt x="2" y="24"/>
                  </a:lnTo>
                  <a:lnTo>
                    <a:pt x="2" y="19"/>
                  </a:lnTo>
                  <a:lnTo>
                    <a:pt x="0" y="22"/>
                  </a:lnTo>
                  <a:lnTo>
                    <a:pt x="2" y="24"/>
                  </a:lnTo>
                  <a:lnTo>
                    <a:pt x="9" y="19"/>
                  </a:lnTo>
                  <a:close/>
                </a:path>
              </a:pathLst>
            </a:custGeom>
            <a:solidFill>
              <a:srgbClr val="FFFFFF"/>
            </a:solidFill>
            <a:ln w="9525">
              <a:noFill/>
              <a:round/>
              <a:headEnd/>
              <a:tailEnd/>
            </a:ln>
          </p:spPr>
          <p:txBody>
            <a:bodyPr/>
            <a:lstStyle/>
            <a:p>
              <a:endParaRPr lang="es-SV"/>
            </a:p>
          </p:txBody>
        </p:sp>
        <p:sp>
          <p:nvSpPr>
            <p:cNvPr id="22577" name="Freeform 50"/>
            <p:cNvSpPr>
              <a:spLocks noChangeAspect="1"/>
            </p:cNvSpPr>
            <p:nvPr/>
          </p:nvSpPr>
          <p:spPr bwMode="auto">
            <a:xfrm>
              <a:off x="2576" y="2021"/>
              <a:ext cx="22" cy="31"/>
            </a:xfrm>
            <a:custGeom>
              <a:avLst/>
              <a:gdLst>
                <a:gd name="T0" fmla="*/ 19 w 22"/>
                <a:gd name="T1" fmla="*/ 21 h 31"/>
                <a:gd name="T2" fmla="*/ 22 w 22"/>
                <a:gd name="T3" fmla="*/ 24 h 31"/>
                <a:gd name="T4" fmla="*/ 7 w 22"/>
                <a:gd name="T5" fmla="*/ 0 h 31"/>
                <a:gd name="T6" fmla="*/ 0 w 22"/>
                <a:gd name="T7" fmla="*/ 5 h 31"/>
                <a:gd name="T8" fmla="*/ 15 w 22"/>
                <a:gd name="T9" fmla="*/ 29 h 31"/>
                <a:gd name="T10" fmla="*/ 19 w 22"/>
                <a:gd name="T11" fmla="*/ 31 h 31"/>
                <a:gd name="T12" fmla="*/ 15 w 22"/>
                <a:gd name="T13" fmla="*/ 29 h 31"/>
                <a:gd name="T14" fmla="*/ 17 w 22"/>
                <a:gd name="T15" fmla="*/ 31 h 31"/>
                <a:gd name="T16" fmla="*/ 19 w 22"/>
                <a:gd name="T17" fmla="*/ 31 h 31"/>
                <a:gd name="T18" fmla="*/ 19 w 22"/>
                <a:gd name="T19" fmla="*/ 2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1"/>
                <a:gd name="T32" fmla="*/ 22 w 2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1">
                  <a:moveTo>
                    <a:pt x="19" y="21"/>
                  </a:moveTo>
                  <a:lnTo>
                    <a:pt x="22" y="24"/>
                  </a:lnTo>
                  <a:lnTo>
                    <a:pt x="7" y="0"/>
                  </a:lnTo>
                  <a:lnTo>
                    <a:pt x="0" y="5"/>
                  </a:lnTo>
                  <a:lnTo>
                    <a:pt x="15" y="29"/>
                  </a:lnTo>
                  <a:lnTo>
                    <a:pt x="19" y="31"/>
                  </a:lnTo>
                  <a:lnTo>
                    <a:pt x="15" y="29"/>
                  </a:lnTo>
                  <a:lnTo>
                    <a:pt x="17" y="31"/>
                  </a:lnTo>
                  <a:lnTo>
                    <a:pt x="19" y="31"/>
                  </a:lnTo>
                  <a:lnTo>
                    <a:pt x="19" y="21"/>
                  </a:lnTo>
                  <a:close/>
                </a:path>
              </a:pathLst>
            </a:custGeom>
            <a:solidFill>
              <a:srgbClr val="FFFFFF"/>
            </a:solidFill>
            <a:ln w="9525">
              <a:noFill/>
              <a:round/>
              <a:headEnd/>
              <a:tailEnd/>
            </a:ln>
          </p:spPr>
          <p:txBody>
            <a:bodyPr/>
            <a:lstStyle/>
            <a:p>
              <a:endParaRPr lang="es-SV"/>
            </a:p>
          </p:txBody>
        </p:sp>
        <p:sp>
          <p:nvSpPr>
            <p:cNvPr id="22578" name="Freeform 51"/>
            <p:cNvSpPr>
              <a:spLocks noChangeAspect="1"/>
            </p:cNvSpPr>
            <p:nvPr/>
          </p:nvSpPr>
          <p:spPr bwMode="auto">
            <a:xfrm>
              <a:off x="2593" y="2042"/>
              <a:ext cx="8" cy="12"/>
            </a:xfrm>
            <a:custGeom>
              <a:avLst/>
              <a:gdLst>
                <a:gd name="T0" fmla="*/ 2 w 8"/>
                <a:gd name="T1" fmla="*/ 2 h 12"/>
                <a:gd name="T2" fmla="*/ 8 w 8"/>
                <a:gd name="T3" fmla="*/ 3 h 12"/>
                <a:gd name="T4" fmla="*/ 7 w 8"/>
                <a:gd name="T5" fmla="*/ 2 h 12"/>
                <a:gd name="T6" fmla="*/ 3 w 8"/>
                <a:gd name="T7" fmla="*/ 0 h 12"/>
                <a:gd name="T8" fmla="*/ 2 w 8"/>
                <a:gd name="T9" fmla="*/ 0 h 12"/>
                <a:gd name="T10" fmla="*/ 2 w 8"/>
                <a:gd name="T11" fmla="*/ 0 h 12"/>
                <a:gd name="T12" fmla="*/ 2 w 8"/>
                <a:gd name="T13" fmla="*/ 10 h 12"/>
                <a:gd name="T14" fmla="*/ 2 w 8"/>
                <a:gd name="T15" fmla="*/ 10 h 12"/>
                <a:gd name="T16" fmla="*/ 3 w 8"/>
                <a:gd name="T17" fmla="*/ 10 h 12"/>
                <a:gd name="T18" fmla="*/ 0 w 8"/>
                <a:gd name="T19" fmla="*/ 9 h 12"/>
                <a:gd name="T20" fmla="*/ 1 w 8"/>
                <a:gd name="T21" fmla="*/ 10 h 12"/>
                <a:gd name="T22" fmla="*/ 7 w 8"/>
                <a:gd name="T23" fmla="*/ 11 h 12"/>
                <a:gd name="T24" fmla="*/ 1 w 8"/>
                <a:gd name="T25" fmla="*/ 10 h 12"/>
                <a:gd name="T26" fmla="*/ 3 w 8"/>
                <a:gd name="T27" fmla="*/ 12 h 12"/>
                <a:gd name="T28" fmla="*/ 7 w 8"/>
                <a:gd name="T29" fmla="*/ 11 h 12"/>
                <a:gd name="T30" fmla="*/ 2 w 8"/>
                <a:gd name="T31" fmla="*/ 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2"/>
                <a:gd name="T50" fmla="*/ 8 w 8"/>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2">
                  <a:moveTo>
                    <a:pt x="2" y="2"/>
                  </a:moveTo>
                  <a:lnTo>
                    <a:pt x="8" y="3"/>
                  </a:lnTo>
                  <a:lnTo>
                    <a:pt x="7" y="2"/>
                  </a:lnTo>
                  <a:lnTo>
                    <a:pt x="3" y="0"/>
                  </a:lnTo>
                  <a:lnTo>
                    <a:pt x="2" y="0"/>
                  </a:lnTo>
                  <a:lnTo>
                    <a:pt x="2" y="10"/>
                  </a:lnTo>
                  <a:lnTo>
                    <a:pt x="3" y="10"/>
                  </a:lnTo>
                  <a:lnTo>
                    <a:pt x="0" y="9"/>
                  </a:lnTo>
                  <a:lnTo>
                    <a:pt x="1" y="10"/>
                  </a:lnTo>
                  <a:lnTo>
                    <a:pt x="7" y="11"/>
                  </a:lnTo>
                  <a:lnTo>
                    <a:pt x="1" y="10"/>
                  </a:lnTo>
                  <a:lnTo>
                    <a:pt x="3" y="12"/>
                  </a:lnTo>
                  <a:lnTo>
                    <a:pt x="7" y="11"/>
                  </a:lnTo>
                  <a:lnTo>
                    <a:pt x="2" y="2"/>
                  </a:lnTo>
                  <a:close/>
                </a:path>
              </a:pathLst>
            </a:custGeom>
            <a:solidFill>
              <a:srgbClr val="FFFFFF"/>
            </a:solidFill>
            <a:ln w="9525">
              <a:noFill/>
              <a:round/>
              <a:headEnd/>
              <a:tailEnd/>
            </a:ln>
          </p:spPr>
          <p:txBody>
            <a:bodyPr/>
            <a:lstStyle/>
            <a:p>
              <a:endParaRPr lang="es-SV"/>
            </a:p>
          </p:txBody>
        </p:sp>
        <p:sp>
          <p:nvSpPr>
            <p:cNvPr id="22579" name="Freeform 52"/>
            <p:cNvSpPr>
              <a:spLocks noChangeAspect="1"/>
            </p:cNvSpPr>
            <p:nvPr/>
          </p:nvSpPr>
          <p:spPr bwMode="auto">
            <a:xfrm>
              <a:off x="2607" y="2047"/>
              <a:ext cx="70" cy="149"/>
            </a:xfrm>
            <a:custGeom>
              <a:avLst/>
              <a:gdLst>
                <a:gd name="T0" fmla="*/ 60 w 70"/>
                <a:gd name="T1" fmla="*/ 149 h 149"/>
                <a:gd name="T2" fmla="*/ 62 w 70"/>
                <a:gd name="T3" fmla="*/ 149 h 149"/>
                <a:gd name="T4" fmla="*/ 63 w 70"/>
                <a:gd name="T5" fmla="*/ 149 h 149"/>
                <a:gd name="T6" fmla="*/ 66 w 70"/>
                <a:gd name="T7" fmla="*/ 149 h 149"/>
                <a:gd name="T8" fmla="*/ 68 w 70"/>
                <a:gd name="T9" fmla="*/ 149 h 149"/>
                <a:gd name="T10" fmla="*/ 70 w 70"/>
                <a:gd name="T11" fmla="*/ 143 h 149"/>
                <a:gd name="T12" fmla="*/ 70 w 70"/>
                <a:gd name="T13" fmla="*/ 136 h 149"/>
                <a:gd name="T14" fmla="*/ 67 w 70"/>
                <a:gd name="T15" fmla="*/ 129 h 149"/>
                <a:gd name="T16" fmla="*/ 64 w 70"/>
                <a:gd name="T17" fmla="*/ 123 h 149"/>
                <a:gd name="T18" fmla="*/ 57 w 70"/>
                <a:gd name="T19" fmla="*/ 38 h 149"/>
                <a:gd name="T20" fmla="*/ 59 w 70"/>
                <a:gd name="T21" fmla="*/ 33 h 149"/>
                <a:gd name="T22" fmla="*/ 61 w 70"/>
                <a:gd name="T23" fmla="*/ 29 h 149"/>
                <a:gd name="T24" fmla="*/ 64 w 70"/>
                <a:gd name="T25" fmla="*/ 25 h 149"/>
                <a:gd name="T26" fmla="*/ 68 w 70"/>
                <a:gd name="T27" fmla="*/ 21 h 149"/>
                <a:gd name="T28" fmla="*/ 67 w 70"/>
                <a:gd name="T29" fmla="*/ 20 h 149"/>
                <a:gd name="T30" fmla="*/ 66 w 70"/>
                <a:gd name="T31" fmla="*/ 18 h 149"/>
                <a:gd name="T32" fmla="*/ 64 w 70"/>
                <a:gd name="T33" fmla="*/ 17 h 149"/>
                <a:gd name="T34" fmla="*/ 62 w 70"/>
                <a:gd name="T35" fmla="*/ 16 h 149"/>
                <a:gd name="T36" fmla="*/ 61 w 70"/>
                <a:gd name="T37" fmla="*/ 13 h 149"/>
                <a:gd name="T38" fmla="*/ 60 w 70"/>
                <a:gd name="T39" fmla="*/ 10 h 149"/>
                <a:gd name="T40" fmla="*/ 59 w 70"/>
                <a:gd name="T41" fmla="*/ 6 h 149"/>
                <a:gd name="T42" fmla="*/ 57 w 70"/>
                <a:gd name="T43" fmla="*/ 1 h 149"/>
                <a:gd name="T44" fmla="*/ 57 w 70"/>
                <a:gd name="T45" fmla="*/ 1 h 149"/>
                <a:gd name="T46" fmla="*/ 56 w 70"/>
                <a:gd name="T47" fmla="*/ 1 h 149"/>
                <a:gd name="T48" fmla="*/ 54 w 70"/>
                <a:gd name="T49" fmla="*/ 1 h 149"/>
                <a:gd name="T50" fmla="*/ 53 w 70"/>
                <a:gd name="T51" fmla="*/ 0 h 149"/>
                <a:gd name="T52" fmla="*/ 50 w 70"/>
                <a:gd name="T53" fmla="*/ 1 h 149"/>
                <a:gd name="T54" fmla="*/ 49 w 70"/>
                <a:gd name="T55" fmla="*/ 1 h 149"/>
                <a:gd name="T56" fmla="*/ 48 w 70"/>
                <a:gd name="T57" fmla="*/ 3 h 149"/>
                <a:gd name="T58" fmla="*/ 47 w 70"/>
                <a:gd name="T59" fmla="*/ 5 h 149"/>
                <a:gd name="T60" fmla="*/ 13 w 70"/>
                <a:gd name="T61" fmla="*/ 16 h 149"/>
                <a:gd name="T62" fmla="*/ 9 w 70"/>
                <a:gd name="T63" fmla="*/ 27 h 149"/>
                <a:gd name="T64" fmla="*/ 6 w 70"/>
                <a:gd name="T65" fmla="*/ 39 h 149"/>
                <a:gd name="T66" fmla="*/ 3 w 70"/>
                <a:gd name="T67" fmla="*/ 52 h 149"/>
                <a:gd name="T68" fmla="*/ 1 w 70"/>
                <a:gd name="T69" fmla="*/ 65 h 149"/>
                <a:gd name="T70" fmla="*/ 0 w 70"/>
                <a:gd name="T71" fmla="*/ 78 h 149"/>
                <a:gd name="T72" fmla="*/ 1 w 70"/>
                <a:gd name="T73" fmla="*/ 92 h 149"/>
                <a:gd name="T74" fmla="*/ 2 w 70"/>
                <a:gd name="T75" fmla="*/ 104 h 149"/>
                <a:gd name="T76" fmla="*/ 6 w 70"/>
                <a:gd name="T77" fmla="*/ 116 h 149"/>
                <a:gd name="T78" fmla="*/ 20 w 70"/>
                <a:gd name="T79" fmla="*/ 123 h 149"/>
                <a:gd name="T80" fmla="*/ 24 w 70"/>
                <a:gd name="T81" fmla="*/ 134 h 149"/>
                <a:gd name="T82" fmla="*/ 60 w 70"/>
                <a:gd name="T83" fmla="*/ 149 h 1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
                <a:gd name="T127" fmla="*/ 0 h 149"/>
                <a:gd name="T128" fmla="*/ 70 w 70"/>
                <a:gd name="T129" fmla="*/ 149 h 1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 h="149">
                  <a:moveTo>
                    <a:pt x="60" y="149"/>
                  </a:moveTo>
                  <a:lnTo>
                    <a:pt x="62" y="149"/>
                  </a:lnTo>
                  <a:lnTo>
                    <a:pt x="63" y="149"/>
                  </a:lnTo>
                  <a:lnTo>
                    <a:pt x="66" y="149"/>
                  </a:lnTo>
                  <a:lnTo>
                    <a:pt x="68" y="149"/>
                  </a:lnTo>
                  <a:lnTo>
                    <a:pt x="70" y="143"/>
                  </a:lnTo>
                  <a:lnTo>
                    <a:pt x="70" y="136"/>
                  </a:lnTo>
                  <a:lnTo>
                    <a:pt x="67" y="129"/>
                  </a:lnTo>
                  <a:lnTo>
                    <a:pt x="64" y="123"/>
                  </a:lnTo>
                  <a:lnTo>
                    <a:pt x="57" y="38"/>
                  </a:lnTo>
                  <a:lnTo>
                    <a:pt x="59" y="33"/>
                  </a:lnTo>
                  <a:lnTo>
                    <a:pt x="61" y="29"/>
                  </a:lnTo>
                  <a:lnTo>
                    <a:pt x="64" y="25"/>
                  </a:lnTo>
                  <a:lnTo>
                    <a:pt x="68" y="21"/>
                  </a:lnTo>
                  <a:lnTo>
                    <a:pt x="67" y="20"/>
                  </a:lnTo>
                  <a:lnTo>
                    <a:pt x="66" y="18"/>
                  </a:lnTo>
                  <a:lnTo>
                    <a:pt x="64" y="17"/>
                  </a:lnTo>
                  <a:lnTo>
                    <a:pt x="62" y="16"/>
                  </a:lnTo>
                  <a:lnTo>
                    <a:pt x="61" y="13"/>
                  </a:lnTo>
                  <a:lnTo>
                    <a:pt x="60" y="10"/>
                  </a:lnTo>
                  <a:lnTo>
                    <a:pt x="59" y="6"/>
                  </a:lnTo>
                  <a:lnTo>
                    <a:pt x="57" y="1"/>
                  </a:lnTo>
                  <a:lnTo>
                    <a:pt x="56" y="1"/>
                  </a:lnTo>
                  <a:lnTo>
                    <a:pt x="54" y="1"/>
                  </a:lnTo>
                  <a:lnTo>
                    <a:pt x="53" y="0"/>
                  </a:lnTo>
                  <a:lnTo>
                    <a:pt x="50" y="1"/>
                  </a:lnTo>
                  <a:lnTo>
                    <a:pt x="49" y="1"/>
                  </a:lnTo>
                  <a:lnTo>
                    <a:pt x="48" y="3"/>
                  </a:lnTo>
                  <a:lnTo>
                    <a:pt x="47" y="5"/>
                  </a:lnTo>
                  <a:lnTo>
                    <a:pt x="13" y="16"/>
                  </a:lnTo>
                  <a:lnTo>
                    <a:pt x="9" y="27"/>
                  </a:lnTo>
                  <a:lnTo>
                    <a:pt x="6" y="39"/>
                  </a:lnTo>
                  <a:lnTo>
                    <a:pt x="3" y="52"/>
                  </a:lnTo>
                  <a:lnTo>
                    <a:pt x="1" y="65"/>
                  </a:lnTo>
                  <a:lnTo>
                    <a:pt x="0" y="78"/>
                  </a:lnTo>
                  <a:lnTo>
                    <a:pt x="1" y="92"/>
                  </a:lnTo>
                  <a:lnTo>
                    <a:pt x="2" y="104"/>
                  </a:lnTo>
                  <a:lnTo>
                    <a:pt x="6" y="116"/>
                  </a:lnTo>
                  <a:lnTo>
                    <a:pt x="20" y="123"/>
                  </a:lnTo>
                  <a:lnTo>
                    <a:pt x="24" y="134"/>
                  </a:lnTo>
                  <a:lnTo>
                    <a:pt x="60" y="149"/>
                  </a:lnTo>
                  <a:close/>
                </a:path>
              </a:pathLst>
            </a:custGeom>
            <a:solidFill>
              <a:srgbClr val="59FF00"/>
            </a:solidFill>
            <a:ln w="9525">
              <a:noFill/>
              <a:round/>
              <a:headEnd/>
              <a:tailEnd/>
            </a:ln>
          </p:spPr>
          <p:txBody>
            <a:bodyPr/>
            <a:lstStyle/>
            <a:p>
              <a:endParaRPr lang="es-SV"/>
            </a:p>
          </p:txBody>
        </p:sp>
        <p:sp>
          <p:nvSpPr>
            <p:cNvPr id="22580" name="Freeform 53"/>
            <p:cNvSpPr>
              <a:spLocks noChangeAspect="1"/>
            </p:cNvSpPr>
            <p:nvPr/>
          </p:nvSpPr>
          <p:spPr bwMode="auto">
            <a:xfrm>
              <a:off x="2398" y="2051"/>
              <a:ext cx="83" cy="142"/>
            </a:xfrm>
            <a:custGeom>
              <a:avLst/>
              <a:gdLst>
                <a:gd name="T0" fmla="*/ 44 w 83"/>
                <a:gd name="T1" fmla="*/ 142 h 142"/>
                <a:gd name="T2" fmla="*/ 45 w 83"/>
                <a:gd name="T3" fmla="*/ 142 h 142"/>
                <a:gd name="T4" fmla="*/ 46 w 83"/>
                <a:gd name="T5" fmla="*/ 142 h 142"/>
                <a:gd name="T6" fmla="*/ 49 w 83"/>
                <a:gd name="T7" fmla="*/ 142 h 142"/>
                <a:gd name="T8" fmla="*/ 50 w 83"/>
                <a:gd name="T9" fmla="*/ 142 h 142"/>
                <a:gd name="T10" fmla="*/ 52 w 83"/>
                <a:gd name="T11" fmla="*/ 136 h 142"/>
                <a:gd name="T12" fmla="*/ 52 w 83"/>
                <a:gd name="T13" fmla="*/ 129 h 142"/>
                <a:gd name="T14" fmla="*/ 51 w 83"/>
                <a:gd name="T15" fmla="*/ 121 h 142"/>
                <a:gd name="T16" fmla="*/ 50 w 83"/>
                <a:gd name="T17" fmla="*/ 114 h 142"/>
                <a:gd name="T18" fmla="*/ 67 w 83"/>
                <a:gd name="T19" fmla="*/ 106 h 142"/>
                <a:gd name="T20" fmla="*/ 71 w 83"/>
                <a:gd name="T21" fmla="*/ 101 h 142"/>
                <a:gd name="T22" fmla="*/ 72 w 83"/>
                <a:gd name="T23" fmla="*/ 95 h 142"/>
                <a:gd name="T24" fmla="*/ 72 w 83"/>
                <a:gd name="T25" fmla="*/ 88 h 142"/>
                <a:gd name="T26" fmla="*/ 70 w 83"/>
                <a:gd name="T27" fmla="*/ 82 h 142"/>
                <a:gd name="T28" fmla="*/ 79 w 83"/>
                <a:gd name="T29" fmla="*/ 60 h 142"/>
                <a:gd name="T30" fmla="*/ 79 w 83"/>
                <a:gd name="T31" fmla="*/ 59 h 142"/>
                <a:gd name="T32" fmla="*/ 79 w 83"/>
                <a:gd name="T33" fmla="*/ 58 h 142"/>
                <a:gd name="T34" fmla="*/ 79 w 83"/>
                <a:gd name="T35" fmla="*/ 55 h 142"/>
                <a:gd name="T36" fmla="*/ 78 w 83"/>
                <a:gd name="T37" fmla="*/ 54 h 142"/>
                <a:gd name="T38" fmla="*/ 80 w 83"/>
                <a:gd name="T39" fmla="*/ 51 h 142"/>
                <a:gd name="T40" fmla="*/ 82 w 83"/>
                <a:gd name="T41" fmla="*/ 46 h 142"/>
                <a:gd name="T42" fmla="*/ 83 w 83"/>
                <a:gd name="T43" fmla="*/ 40 h 142"/>
                <a:gd name="T44" fmla="*/ 83 w 83"/>
                <a:gd name="T45" fmla="*/ 35 h 142"/>
                <a:gd name="T46" fmla="*/ 83 w 83"/>
                <a:gd name="T47" fmla="*/ 29 h 142"/>
                <a:gd name="T48" fmla="*/ 83 w 83"/>
                <a:gd name="T49" fmla="*/ 23 h 142"/>
                <a:gd name="T50" fmla="*/ 82 w 83"/>
                <a:gd name="T51" fmla="*/ 19 h 142"/>
                <a:gd name="T52" fmla="*/ 80 w 83"/>
                <a:gd name="T53" fmla="*/ 14 h 142"/>
                <a:gd name="T54" fmla="*/ 76 w 83"/>
                <a:gd name="T55" fmla="*/ 9 h 142"/>
                <a:gd name="T56" fmla="*/ 72 w 83"/>
                <a:gd name="T57" fmla="*/ 6 h 142"/>
                <a:gd name="T58" fmla="*/ 69 w 83"/>
                <a:gd name="T59" fmla="*/ 2 h 142"/>
                <a:gd name="T60" fmla="*/ 65 w 83"/>
                <a:gd name="T61" fmla="*/ 0 h 142"/>
                <a:gd name="T62" fmla="*/ 52 w 83"/>
                <a:gd name="T63" fmla="*/ 2 h 142"/>
                <a:gd name="T64" fmla="*/ 44 w 83"/>
                <a:gd name="T65" fmla="*/ 10 h 142"/>
                <a:gd name="T66" fmla="*/ 40 w 83"/>
                <a:gd name="T67" fmla="*/ 9 h 142"/>
                <a:gd name="T68" fmla="*/ 38 w 83"/>
                <a:gd name="T69" fmla="*/ 6 h 142"/>
                <a:gd name="T70" fmla="*/ 35 w 83"/>
                <a:gd name="T71" fmla="*/ 3 h 142"/>
                <a:gd name="T72" fmla="*/ 31 w 83"/>
                <a:gd name="T73" fmla="*/ 1 h 142"/>
                <a:gd name="T74" fmla="*/ 18 w 83"/>
                <a:gd name="T75" fmla="*/ 2 h 142"/>
                <a:gd name="T76" fmla="*/ 0 w 83"/>
                <a:gd name="T77" fmla="*/ 90 h 142"/>
                <a:gd name="T78" fmla="*/ 3 w 83"/>
                <a:gd name="T79" fmla="*/ 98 h 142"/>
                <a:gd name="T80" fmla="*/ 6 w 83"/>
                <a:gd name="T81" fmla="*/ 106 h 142"/>
                <a:gd name="T82" fmla="*/ 11 w 83"/>
                <a:gd name="T83" fmla="*/ 113 h 142"/>
                <a:gd name="T84" fmla="*/ 16 w 83"/>
                <a:gd name="T85" fmla="*/ 120 h 142"/>
                <a:gd name="T86" fmla="*/ 22 w 83"/>
                <a:gd name="T87" fmla="*/ 127 h 142"/>
                <a:gd name="T88" fmla="*/ 27 w 83"/>
                <a:gd name="T89" fmla="*/ 132 h 142"/>
                <a:gd name="T90" fmla="*/ 36 w 83"/>
                <a:gd name="T91" fmla="*/ 138 h 142"/>
                <a:gd name="T92" fmla="*/ 44 w 83"/>
                <a:gd name="T93" fmla="*/ 142 h 1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
                <a:gd name="T142" fmla="*/ 0 h 142"/>
                <a:gd name="T143" fmla="*/ 83 w 83"/>
                <a:gd name="T144" fmla="*/ 142 h 1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 h="142">
                  <a:moveTo>
                    <a:pt x="44" y="142"/>
                  </a:moveTo>
                  <a:lnTo>
                    <a:pt x="45" y="142"/>
                  </a:lnTo>
                  <a:lnTo>
                    <a:pt x="46" y="142"/>
                  </a:lnTo>
                  <a:lnTo>
                    <a:pt x="49" y="142"/>
                  </a:lnTo>
                  <a:lnTo>
                    <a:pt x="50" y="142"/>
                  </a:lnTo>
                  <a:lnTo>
                    <a:pt x="52" y="136"/>
                  </a:lnTo>
                  <a:lnTo>
                    <a:pt x="52" y="129"/>
                  </a:lnTo>
                  <a:lnTo>
                    <a:pt x="51" y="121"/>
                  </a:lnTo>
                  <a:lnTo>
                    <a:pt x="50" y="114"/>
                  </a:lnTo>
                  <a:lnTo>
                    <a:pt x="67" y="106"/>
                  </a:lnTo>
                  <a:lnTo>
                    <a:pt x="71" y="101"/>
                  </a:lnTo>
                  <a:lnTo>
                    <a:pt x="72" y="95"/>
                  </a:lnTo>
                  <a:lnTo>
                    <a:pt x="72" y="88"/>
                  </a:lnTo>
                  <a:lnTo>
                    <a:pt x="70" y="82"/>
                  </a:lnTo>
                  <a:lnTo>
                    <a:pt x="79" y="60"/>
                  </a:lnTo>
                  <a:lnTo>
                    <a:pt x="79" y="59"/>
                  </a:lnTo>
                  <a:lnTo>
                    <a:pt x="79" y="58"/>
                  </a:lnTo>
                  <a:lnTo>
                    <a:pt x="79" y="55"/>
                  </a:lnTo>
                  <a:lnTo>
                    <a:pt x="78" y="54"/>
                  </a:lnTo>
                  <a:lnTo>
                    <a:pt x="80" y="51"/>
                  </a:lnTo>
                  <a:lnTo>
                    <a:pt x="82" y="46"/>
                  </a:lnTo>
                  <a:lnTo>
                    <a:pt x="83" y="40"/>
                  </a:lnTo>
                  <a:lnTo>
                    <a:pt x="83" y="35"/>
                  </a:lnTo>
                  <a:lnTo>
                    <a:pt x="83" y="29"/>
                  </a:lnTo>
                  <a:lnTo>
                    <a:pt x="83" y="23"/>
                  </a:lnTo>
                  <a:lnTo>
                    <a:pt x="82" y="19"/>
                  </a:lnTo>
                  <a:lnTo>
                    <a:pt x="80" y="14"/>
                  </a:lnTo>
                  <a:lnTo>
                    <a:pt x="76" y="9"/>
                  </a:lnTo>
                  <a:lnTo>
                    <a:pt x="72" y="6"/>
                  </a:lnTo>
                  <a:lnTo>
                    <a:pt x="69" y="2"/>
                  </a:lnTo>
                  <a:lnTo>
                    <a:pt x="65" y="0"/>
                  </a:lnTo>
                  <a:lnTo>
                    <a:pt x="52" y="2"/>
                  </a:lnTo>
                  <a:lnTo>
                    <a:pt x="44" y="10"/>
                  </a:lnTo>
                  <a:lnTo>
                    <a:pt x="40" y="9"/>
                  </a:lnTo>
                  <a:lnTo>
                    <a:pt x="38" y="6"/>
                  </a:lnTo>
                  <a:lnTo>
                    <a:pt x="35" y="3"/>
                  </a:lnTo>
                  <a:lnTo>
                    <a:pt x="31" y="1"/>
                  </a:lnTo>
                  <a:lnTo>
                    <a:pt x="18" y="2"/>
                  </a:lnTo>
                  <a:lnTo>
                    <a:pt x="0" y="90"/>
                  </a:lnTo>
                  <a:lnTo>
                    <a:pt x="3" y="98"/>
                  </a:lnTo>
                  <a:lnTo>
                    <a:pt x="6" y="106"/>
                  </a:lnTo>
                  <a:lnTo>
                    <a:pt x="11" y="113"/>
                  </a:lnTo>
                  <a:lnTo>
                    <a:pt x="16" y="120"/>
                  </a:lnTo>
                  <a:lnTo>
                    <a:pt x="22" y="127"/>
                  </a:lnTo>
                  <a:lnTo>
                    <a:pt x="27" y="132"/>
                  </a:lnTo>
                  <a:lnTo>
                    <a:pt x="36" y="138"/>
                  </a:lnTo>
                  <a:lnTo>
                    <a:pt x="44" y="142"/>
                  </a:lnTo>
                  <a:close/>
                </a:path>
              </a:pathLst>
            </a:custGeom>
            <a:solidFill>
              <a:srgbClr val="59FF00"/>
            </a:solidFill>
            <a:ln w="9525">
              <a:noFill/>
              <a:round/>
              <a:headEnd/>
              <a:tailEnd/>
            </a:ln>
          </p:spPr>
          <p:txBody>
            <a:bodyPr/>
            <a:lstStyle/>
            <a:p>
              <a:endParaRPr lang="es-SV"/>
            </a:p>
          </p:txBody>
        </p:sp>
        <p:sp>
          <p:nvSpPr>
            <p:cNvPr id="22581" name="Freeform 54"/>
            <p:cNvSpPr>
              <a:spLocks noChangeAspect="1"/>
            </p:cNvSpPr>
            <p:nvPr/>
          </p:nvSpPr>
          <p:spPr bwMode="auto">
            <a:xfrm>
              <a:off x="2250" y="1853"/>
              <a:ext cx="132" cy="91"/>
            </a:xfrm>
            <a:custGeom>
              <a:avLst/>
              <a:gdLst>
                <a:gd name="T0" fmla="*/ 105 w 132"/>
                <a:gd name="T1" fmla="*/ 91 h 91"/>
                <a:gd name="T2" fmla="*/ 125 w 132"/>
                <a:gd name="T3" fmla="*/ 87 h 91"/>
                <a:gd name="T4" fmla="*/ 128 w 132"/>
                <a:gd name="T5" fmla="*/ 82 h 91"/>
                <a:gd name="T6" fmla="*/ 130 w 132"/>
                <a:gd name="T7" fmla="*/ 76 h 91"/>
                <a:gd name="T8" fmla="*/ 131 w 132"/>
                <a:gd name="T9" fmla="*/ 69 h 91"/>
                <a:gd name="T10" fmla="*/ 132 w 132"/>
                <a:gd name="T11" fmla="*/ 62 h 91"/>
                <a:gd name="T12" fmla="*/ 127 w 132"/>
                <a:gd name="T13" fmla="*/ 45 h 91"/>
                <a:gd name="T14" fmla="*/ 117 w 132"/>
                <a:gd name="T15" fmla="*/ 40 h 91"/>
                <a:gd name="T16" fmla="*/ 115 w 132"/>
                <a:gd name="T17" fmla="*/ 24 h 91"/>
                <a:gd name="T18" fmla="*/ 108 w 132"/>
                <a:gd name="T19" fmla="*/ 19 h 91"/>
                <a:gd name="T20" fmla="*/ 99 w 132"/>
                <a:gd name="T21" fmla="*/ 18 h 91"/>
                <a:gd name="T22" fmla="*/ 91 w 132"/>
                <a:gd name="T23" fmla="*/ 16 h 91"/>
                <a:gd name="T24" fmla="*/ 84 w 132"/>
                <a:gd name="T25" fmla="*/ 10 h 91"/>
                <a:gd name="T26" fmla="*/ 78 w 132"/>
                <a:gd name="T27" fmla="*/ 9 h 91"/>
                <a:gd name="T28" fmla="*/ 72 w 132"/>
                <a:gd name="T29" fmla="*/ 7 h 91"/>
                <a:gd name="T30" fmla="*/ 66 w 132"/>
                <a:gd name="T31" fmla="*/ 5 h 91"/>
                <a:gd name="T32" fmla="*/ 61 w 132"/>
                <a:gd name="T33" fmla="*/ 3 h 91"/>
                <a:gd name="T34" fmla="*/ 57 w 132"/>
                <a:gd name="T35" fmla="*/ 0 h 91"/>
                <a:gd name="T36" fmla="*/ 52 w 132"/>
                <a:gd name="T37" fmla="*/ 0 h 91"/>
                <a:gd name="T38" fmla="*/ 48 w 132"/>
                <a:gd name="T39" fmla="*/ 0 h 91"/>
                <a:gd name="T40" fmla="*/ 44 w 132"/>
                <a:gd name="T41" fmla="*/ 3 h 91"/>
                <a:gd name="T42" fmla="*/ 37 w 132"/>
                <a:gd name="T43" fmla="*/ 7 h 91"/>
                <a:gd name="T44" fmla="*/ 31 w 132"/>
                <a:gd name="T45" fmla="*/ 11 h 91"/>
                <a:gd name="T46" fmla="*/ 25 w 132"/>
                <a:gd name="T47" fmla="*/ 12 h 91"/>
                <a:gd name="T48" fmla="*/ 19 w 132"/>
                <a:gd name="T49" fmla="*/ 12 h 91"/>
                <a:gd name="T50" fmla="*/ 12 w 132"/>
                <a:gd name="T51" fmla="*/ 17 h 91"/>
                <a:gd name="T52" fmla="*/ 6 w 132"/>
                <a:gd name="T53" fmla="*/ 24 h 91"/>
                <a:gd name="T54" fmla="*/ 2 w 132"/>
                <a:gd name="T55" fmla="*/ 33 h 91"/>
                <a:gd name="T56" fmla="*/ 0 w 132"/>
                <a:gd name="T57" fmla="*/ 43 h 91"/>
                <a:gd name="T58" fmla="*/ 0 w 132"/>
                <a:gd name="T59" fmla="*/ 48 h 91"/>
                <a:gd name="T60" fmla="*/ 0 w 132"/>
                <a:gd name="T61" fmla="*/ 52 h 91"/>
                <a:gd name="T62" fmla="*/ 0 w 132"/>
                <a:gd name="T63" fmla="*/ 56 h 91"/>
                <a:gd name="T64" fmla="*/ 2 w 132"/>
                <a:gd name="T65" fmla="*/ 59 h 91"/>
                <a:gd name="T66" fmla="*/ 20 w 132"/>
                <a:gd name="T67" fmla="*/ 74 h 91"/>
                <a:gd name="T68" fmla="*/ 27 w 132"/>
                <a:gd name="T69" fmla="*/ 72 h 91"/>
                <a:gd name="T70" fmla="*/ 34 w 132"/>
                <a:gd name="T71" fmla="*/ 69 h 91"/>
                <a:gd name="T72" fmla="*/ 40 w 132"/>
                <a:gd name="T73" fmla="*/ 68 h 91"/>
                <a:gd name="T74" fmla="*/ 47 w 132"/>
                <a:gd name="T75" fmla="*/ 70 h 91"/>
                <a:gd name="T76" fmla="*/ 48 w 132"/>
                <a:gd name="T77" fmla="*/ 72 h 91"/>
                <a:gd name="T78" fmla="*/ 50 w 132"/>
                <a:gd name="T79" fmla="*/ 76 h 91"/>
                <a:gd name="T80" fmla="*/ 52 w 132"/>
                <a:gd name="T81" fmla="*/ 77 h 91"/>
                <a:gd name="T82" fmla="*/ 55 w 132"/>
                <a:gd name="T83" fmla="*/ 78 h 91"/>
                <a:gd name="T84" fmla="*/ 68 w 132"/>
                <a:gd name="T85" fmla="*/ 75 h 91"/>
                <a:gd name="T86" fmla="*/ 70 w 132"/>
                <a:gd name="T87" fmla="*/ 76 h 91"/>
                <a:gd name="T88" fmla="*/ 72 w 132"/>
                <a:gd name="T89" fmla="*/ 77 h 91"/>
                <a:gd name="T90" fmla="*/ 73 w 132"/>
                <a:gd name="T91" fmla="*/ 81 h 91"/>
                <a:gd name="T92" fmla="*/ 75 w 132"/>
                <a:gd name="T93" fmla="*/ 83 h 91"/>
                <a:gd name="T94" fmla="*/ 82 w 132"/>
                <a:gd name="T95" fmla="*/ 83 h 91"/>
                <a:gd name="T96" fmla="*/ 90 w 132"/>
                <a:gd name="T97" fmla="*/ 84 h 91"/>
                <a:gd name="T98" fmla="*/ 97 w 132"/>
                <a:gd name="T99" fmla="*/ 87 h 91"/>
                <a:gd name="T100" fmla="*/ 102 w 132"/>
                <a:gd name="T101" fmla="*/ 91 h 91"/>
                <a:gd name="T102" fmla="*/ 102 w 132"/>
                <a:gd name="T103" fmla="*/ 91 h 91"/>
                <a:gd name="T104" fmla="*/ 104 w 132"/>
                <a:gd name="T105" fmla="*/ 91 h 91"/>
                <a:gd name="T106" fmla="*/ 105 w 132"/>
                <a:gd name="T107" fmla="*/ 91 h 91"/>
                <a:gd name="T108" fmla="*/ 105 w 132"/>
                <a:gd name="T109" fmla="*/ 91 h 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
                <a:gd name="T166" fmla="*/ 0 h 91"/>
                <a:gd name="T167" fmla="*/ 132 w 132"/>
                <a:gd name="T168" fmla="*/ 91 h 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 h="91">
                  <a:moveTo>
                    <a:pt x="105" y="91"/>
                  </a:moveTo>
                  <a:lnTo>
                    <a:pt x="125" y="87"/>
                  </a:lnTo>
                  <a:lnTo>
                    <a:pt x="128" y="82"/>
                  </a:lnTo>
                  <a:lnTo>
                    <a:pt x="130" y="76"/>
                  </a:lnTo>
                  <a:lnTo>
                    <a:pt x="131" y="69"/>
                  </a:lnTo>
                  <a:lnTo>
                    <a:pt x="132" y="62"/>
                  </a:lnTo>
                  <a:lnTo>
                    <a:pt x="127" y="45"/>
                  </a:lnTo>
                  <a:lnTo>
                    <a:pt x="117" y="40"/>
                  </a:lnTo>
                  <a:lnTo>
                    <a:pt x="115" y="24"/>
                  </a:lnTo>
                  <a:lnTo>
                    <a:pt x="108" y="19"/>
                  </a:lnTo>
                  <a:lnTo>
                    <a:pt x="99" y="18"/>
                  </a:lnTo>
                  <a:lnTo>
                    <a:pt x="91" y="16"/>
                  </a:lnTo>
                  <a:lnTo>
                    <a:pt x="84" y="10"/>
                  </a:lnTo>
                  <a:lnTo>
                    <a:pt x="78" y="9"/>
                  </a:lnTo>
                  <a:lnTo>
                    <a:pt x="72" y="7"/>
                  </a:lnTo>
                  <a:lnTo>
                    <a:pt x="66" y="5"/>
                  </a:lnTo>
                  <a:lnTo>
                    <a:pt x="61" y="3"/>
                  </a:lnTo>
                  <a:lnTo>
                    <a:pt x="57" y="0"/>
                  </a:lnTo>
                  <a:lnTo>
                    <a:pt x="52" y="0"/>
                  </a:lnTo>
                  <a:lnTo>
                    <a:pt x="48" y="0"/>
                  </a:lnTo>
                  <a:lnTo>
                    <a:pt x="44" y="3"/>
                  </a:lnTo>
                  <a:lnTo>
                    <a:pt x="37" y="7"/>
                  </a:lnTo>
                  <a:lnTo>
                    <a:pt x="31" y="11"/>
                  </a:lnTo>
                  <a:lnTo>
                    <a:pt x="25" y="12"/>
                  </a:lnTo>
                  <a:lnTo>
                    <a:pt x="19" y="12"/>
                  </a:lnTo>
                  <a:lnTo>
                    <a:pt x="12" y="17"/>
                  </a:lnTo>
                  <a:lnTo>
                    <a:pt x="6" y="24"/>
                  </a:lnTo>
                  <a:lnTo>
                    <a:pt x="2" y="33"/>
                  </a:lnTo>
                  <a:lnTo>
                    <a:pt x="0" y="43"/>
                  </a:lnTo>
                  <a:lnTo>
                    <a:pt x="0" y="48"/>
                  </a:lnTo>
                  <a:lnTo>
                    <a:pt x="0" y="52"/>
                  </a:lnTo>
                  <a:lnTo>
                    <a:pt x="0" y="56"/>
                  </a:lnTo>
                  <a:lnTo>
                    <a:pt x="2" y="59"/>
                  </a:lnTo>
                  <a:lnTo>
                    <a:pt x="20" y="74"/>
                  </a:lnTo>
                  <a:lnTo>
                    <a:pt x="27" y="72"/>
                  </a:lnTo>
                  <a:lnTo>
                    <a:pt x="34" y="69"/>
                  </a:lnTo>
                  <a:lnTo>
                    <a:pt x="40" y="68"/>
                  </a:lnTo>
                  <a:lnTo>
                    <a:pt x="47" y="70"/>
                  </a:lnTo>
                  <a:lnTo>
                    <a:pt x="48" y="72"/>
                  </a:lnTo>
                  <a:lnTo>
                    <a:pt x="50" y="76"/>
                  </a:lnTo>
                  <a:lnTo>
                    <a:pt x="52" y="77"/>
                  </a:lnTo>
                  <a:lnTo>
                    <a:pt x="55" y="78"/>
                  </a:lnTo>
                  <a:lnTo>
                    <a:pt x="68" y="75"/>
                  </a:lnTo>
                  <a:lnTo>
                    <a:pt x="70" y="76"/>
                  </a:lnTo>
                  <a:lnTo>
                    <a:pt x="72" y="77"/>
                  </a:lnTo>
                  <a:lnTo>
                    <a:pt x="73" y="81"/>
                  </a:lnTo>
                  <a:lnTo>
                    <a:pt x="75" y="83"/>
                  </a:lnTo>
                  <a:lnTo>
                    <a:pt x="82" y="83"/>
                  </a:lnTo>
                  <a:lnTo>
                    <a:pt x="90" y="84"/>
                  </a:lnTo>
                  <a:lnTo>
                    <a:pt x="97" y="87"/>
                  </a:lnTo>
                  <a:lnTo>
                    <a:pt x="102" y="91"/>
                  </a:lnTo>
                  <a:lnTo>
                    <a:pt x="104" y="91"/>
                  </a:lnTo>
                  <a:lnTo>
                    <a:pt x="105" y="91"/>
                  </a:lnTo>
                  <a:close/>
                </a:path>
              </a:pathLst>
            </a:custGeom>
            <a:solidFill>
              <a:srgbClr val="59FF00"/>
            </a:solidFill>
            <a:ln w="9525">
              <a:noFill/>
              <a:round/>
              <a:headEnd/>
              <a:tailEnd/>
            </a:ln>
          </p:spPr>
          <p:txBody>
            <a:bodyPr/>
            <a:lstStyle/>
            <a:p>
              <a:endParaRPr lang="es-SV"/>
            </a:p>
          </p:txBody>
        </p:sp>
        <p:sp>
          <p:nvSpPr>
            <p:cNvPr id="22582" name="Freeform 55"/>
            <p:cNvSpPr>
              <a:spLocks noChangeAspect="1"/>
            </p:cNvSpPr>
            <p:nvPr/>
          </p:nvSpPr>
          <p:spPr bwMode="auto">
            <a:xfrm>
              <a:off x="2680" y="1857"/>
              <a:ext cx="135" cy="77"/>
            </a:xfrm>
            <a:custGeom>
              <a:avLst/>
              <a:gdLst>
                <a:gd name="T0" fmla="*/ 36 w 135"/>
                <a:gd name="T1" fmla="*/ 75 h 77"/>
                <a:gd name="T2" fmla="*/ 67 w 135"/>
                <a:gd name="T3" fmla="*/ 67 h 77"/>
                <a:gd name="T4" fmla="*/ 68 w 135"/>
                <a:gd name="T5" fmla="*/ 66 h 77"/>
                <a:gd name="T6" fmla="*/ 70 w 135"/>
                <a:gd name="T7" fmla="*/ 65 h 77"/>
                <a:gd name="T8" fmla="*/ 71 w 135"/>
                <a:gd name="T9" fmla="*/ 62 h 77"/>
                <a:gd name="T10" fmla="*/ 73 w 135"/>
                <a:gd name="T11" fmla="*/ 60 h 77"/>
                <a:gd name="T12" fmla="*/ 106 w 135"/>
                <a:gd name="T13" fmla="*/ 51 h 77"/>
                <a:gd name="T14" fmla="*/ 107 w 135"/>
                <a:gd name="T15" fmla="*/ 51 h 77"/>
                <a:gd name="T16" fmla="*/ 108 w 135"/>
                <a:gd name="T17" fmla="*/ 53 h 77"/>
                <a:gd name="T18" fmla="*/ 110 w 135"/>
                <a:gd name="T19" fmla="*/ 54 h 77"/>
                <a:gd name="T20" fmla="*/ 111 w 135"/>
                <a:gd name="T21" fmla="*/ 55 h 77"/>
                <a:gd name="T22" fmla="*/ 124 w 135"/>
                <a:gd name="T23" fmla="*/ 51 h 77"/>
                <a:gd name="T24" fmla="*/ 127 w 135"/>
                <a:gd name="T25" fmla="*/ 51 h 77"/>
                <a:gd name="T26" fmla="*/ 128 w 135"/>
                <a:gd name="T27" fmla="*/ 51 h 77"/>
                <a:gd name="T28" fmla="*/ 130 w 135"/>
                <a:gd name="T29" fmla="*/ 49 h 77"/>
                <a:gd name="T30" fmla="*/ 133 w 135"/>
                <a:gd name="T31" fmla="*/ 48 h 77"/>
                <a:gd name="T32" fmla="*/ 135 w 135"/>
                <a:gd name="T33" fmla="*/ 44 h 77"/>
                <a:gd name="T34" fmla="*/ 135 w 135"/>
                <a:gd name="T35" fmla="*/ 39 h 77"/>
                <a:gd name="T36" fmla="*/ 134 w 135"/>
                <a:gd name="T37" fmla="*/ 34 h 77"/>
                <a:gd name="T38" fmla="*/ 133 w 135"/>
                <a:gd name="T39" fmla="*/ 29 h 77"/>
                <a:gd name="T40" fmla="*/ 130 w 135"/>
                <a:gd name="T41" fmla="*/ 25 h 77"/>
                <a:gd name="T42" fmla="*/ 128 w 135"/>
                <a:gd name="T43" fmla="*/ 21 h 77"/>
                <a:gd name="T44" fmla="*/ 124 w 135"/>
                <a:gd name="T45" fmla="*/ 16 h 77"/>
                <a:gd name="T46" fmla="*/ 122 w 135"/>
                <a:gd name="T47" fmla="*/ 13 h 77"/>
                <a:gd name="T48" fmla="*/ 115 w 135"/>
                <a:gd name="T49" fmla="*/ 12 h 77"/>
                <a:gd name="T50" fmla="*/ 108 w 135"/>
                <a:gd name="T51" fmla="*/ 10 h 77"/>
                <a:gd name="T52" fmla="*/ 101 w 135"/>
                <a:gd name="T53" fmla="*/ 9 h 77"/>
                <a:gd name="T54" fmla="*/ 95 w 135"/>
                <a:gd name="T55" fmla="*/ 8 h 77"/>
                <a:gd name="T56" fmla="*/ 88 w 135"/>
                <a:gd name="T57" fmla="*/ 7 h 77"/>
                <a:gd name="T58" fmla="*/ 82 w 135"/>
                <a:gd name="T59" fmla="*/ 6 h 77"/>
                <a:gd name="T60" fmla="*/ 76 w 135"/>
                <a:gd name="T61" fmla="*/ 3 h 77"/>
                <a:gd name="T62" fmla="*/ 69 w 135"/>
                <a:gd name="T63" fmla="*/ 0 h 77"/>
                <a:gd name="T64" fmla="*/ 60 w 135"/>
                <a:gd name="T65" fmla="*/ 0 h 77"/>
                <a:gd name="T66" fmla="*/ 53 w 135"/>
                <a:gd name="T67" fmla="*/ 2 h 77"/>
                <a:gd name="T68" fmla="*/ 46 w 135"/>
                <a:gd name="T69" fmla="*/ 6 h 77"/>
                <a:gd name="T70" fmla="*/ 39 w 135"/>
                <a:gd name="T71" fmla="*/ 8 h 77"/>
                <a:gd name="T72" fmla="*/ 34 w 135"/>
                <a:gd name="T73" fmla="*/ 8 h 77"/>
                <a:gd name="T74" fmla="*/ 28 w 135"/>
                <a:gd name="T75" fmla="*/ 7 h 77"/>
                <a:gd name="T76" fmla="*/ 23 w 135"/>
                <a:gd name="T77" fmla="*/ 7 h 77"/>
                <a:gd name="T78" fmla="*/ 17 w 135"/>
                <a:gd name="T79" fmla="*/ 8 h 77"/>
                <a:gd name="T80" fmla="*/ 0 w 135"/>
                <a:gd name="T81" fmla="*/ 33 h 77"/>
                <a:gd name="T82" fmla="*/ 4 w 135"/>
                <a:gd name="T83" fmla="*/ 45 h 77"/>
                <a:gd name="T84" fmla="*/ 17 w 135"/>
                <a:gd name="T85" fmla="*/ 52 h 77"/>
                <a:gd name="T86" fmla="*/ 20 w 135"/>
                <a:gd name="T87" fmla="*/ 57 h 77"/>
                <a:gd name="T88" fmla="*/ 23 w 135"/>
                <a:gd name="T89" fmla="*/ 60 h 77"/>
                <a:gd name="T90" fmla="*/ 24 w 135"/>
                <a:gd name="T91" fmla="*/ 66 h 77"/>
                <a:gd name="T92" fmla="*/ 26 w 135"/>
                <a:gd name="T93" fmla="*/ 72 h 77"/>
                <a:gd name="T94" fmla="*/ 34 w 135"/>
                <a:gd name="T95" fmla="*/ 77 h 77"/>
                <a:gd name="T96" fmla="*/ 34 w 135"/>
                <a:gd name="T97" fmla="*/ 77 h 77"/>
                <a:gd name="T98" fmla="*/ 35 w 135"/>
                <a:gd name="T99" fmla="*/ 75 h 77"/>
                <a:gd name="T100" fmla="*/ 36 w 135"/>
                <a:gd name="T101" fmla="*/ 75 h 77"/>
                <a:gd name="T102" fmla="*/ 36 w 135"/>
                <a:gd name="T103" fmla="*/ 75 h 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5"/>
                <a:gd name="T157" fmla="*/ 0 h 77"/>
                <a:gd name="T158" fmla="*/ 135 w 135"/>
                <a:gd name="T159" fmla="*/ 77 h 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5" h="77">
                  <a:moveTo>
                    <a:pt x="36" y="75"/>
                  </a:moveTo>
                  <a:lnTo>
                    <a:pt x="67" y="67"/>
                  </a:lnTo>
                  <a:lnTo>
                    <a:pt x="68" y="66"/>
                  </a:lnTo>
                  <a:lnTo>
                    <a:pt x="70" y="65"/>
                  </a:lnTo>
                  <a:lnTo>
                    <a:pt x="71" y="62"/>
                  </a:lnTo>
                  <a:lnTo>
                    <a:pt x="73" y="60"/>
                  </a:lnTo>
                  <a:lnTo>
                    <a:pt x="106" y="51"/>
                  </a:lnTo>
                  <a:lnTo>
                    <a:pt x="107" y="51"/>
                  </a:lnTo>
                  <a:lnTo>
                    <a:pt x="108" y="53"/>
                  </a:lnTo>
                  <a:lnTo>
                    <a:pt x="110" y="54"/>
                  </a:lnTo>
                  <a:lnTo>
                    <a:pt x="111" y="55"/>
                  </a:lnTo>
                  <a:lnTo>
                    <a:pt x="124" y="51"/>
                  </a:lnTo>
                  <a:lnTo>
                    <a:pt x="127" y="51"/>
                  </a:lnTo>
                  <a:lnTo>
                    <a:pt x="128" y="51"/>
                  </a:lnTo>
                  <a:lnTo>
                    <a:pt x="130" y="49"/>
                  </a:lnTo>
                  <a:lnTo>
                    <a:pt x="133" y="48"/>
                  </a:lnTo>
                  <a:lnTo>
                    <a:pt x="135" y="44"/>
                  </a:lnTo>
                  <a:lnTo>
                    <a:pt x="135" y="39"/>
                  </a:lnTo>
                  <a:lnTo>
                    <a:pt x="134" y="34"/>
                  </a:lnTo>
                  <a:lnTo>
                    <a:pt x="133" y="29"/>
                  </a:lnTo>
                  <a:lnTo>
                    <a:pt x="130" y="25"/>
                  </a:lnTo>
                  <a:lnTo>
                    <a:pt x="128" y="21"/>
                  </a:lnTo>
                  <a:lnTo>
                    <a:pt x="124" y="16"/>
                  </a:lnTo>
                  <a:lnTo>
                    <a:pt x="122" y="13"/>
                  </a:lnTo>
                  <a:lnTo>
                    <a:pt x="115" y="12"/>
                  </a:lnTo>
                  <a:lnTo>
                    <a:pt x="108" y="10"/>
                  </a:lnTo>
                  <a:lnTo>
                    <a:pt x="101" y="9"/>
                  </a:lnTo>
                  <a:lnTo>
                    <a:pt x="95" y="8"/>
                  </a:lnTo>
                  <a:lnTo>
                    <a:pt x="88" y="7"/>
                  </a:lnTo>
                  <a:lnTo>
                    <a:pt x="82" y="6"/>
                  </a:lnTo>
                  <a:lnTo>
                    <a:pt x="76" y="3"/>
                  </a:lnTo>
                  <a:lnTo>
                    <a:pt x="69" y="0"/>
                  </a:lnTo>
                  <a:lnTo>
                    <a:pt x="60" y="0"/>
                  </a:lnTo>
                  <a:lnTo>
                    <a:pt x="53" y="2"/>
                  </a:lnTo>
                  <a:lnTo>
                    <a:pt x="46" y="6"/>
                  </a:lnTo>
                  <a:lnTo>
                    <a:pt x="39" y="8"/>
                  </a:lnTo>
                  <a:lnTo>
                    <a:pt x="34" y="8"/>
                  </a:lnTo>
                  <a:lnTo>
                    <a:pt x="28" y="7"/>
                  </a:lnTo>
                  <a:lnTo>
                    <a:pt x="23" y="7"/>
                  </a:lnTo>
                  <a:lnTo>
                    <a:pt x="17" y="8"/>
                  </a:lnTo>
                  <a:lnTo>
                    <a:pt x="0" y="33"/>
                  </a:lnTo>
                  <a:lnTo>
                    <a:pt x="4" y="45"/>
                  </a:lnTo>
                  <a:lnTo>
                    <a:pt x="17" y="52"/>
                  </a:lnTo>
                  <a:lnTo>
                    <a:pt x="20" y="57"/>
                  </a:lnTo>
                  <a:lnTo>
                    <a:pt x="23" y="60"/>
                  </a:lnTo>
                  <a:lnTo>
                    <a:pt x="24" y="66"/>
                  </a:lnTo>
                  <a:lnTo>
                    <a:pt x="26" y="72"/>
                  </a:lnTo>
                  <a:lnTo>
                    <a:pt x="34" y="77"/>
                  </a:lnTo>
                  <a:lnTo>
                    <a:pt x="35" y="75"/>
                  </a:lnTo>
                  <a:lnTo>
                    <a:pt x="36" y="75"/>
                  </a:lnTo>
                  <a:close/>
                </a:path>
              </a:pathLst>
            </a:custGeom>
            <a:solidFill>
              <a:srgbClr val="59FF00"/>
            </a:solidFill>
            <a:ln w="9525">
              <a:noFill/>
              <a:round/>
              <a:headEnd/>
              <a:tailEnd/>
            </a:ln>
          </p:spPr>
          <p:txBody>
            <a:bodyPr/>
            <a:lstStyle/>
            <a:p>
              <a:endParaRPr lang="es-SV"/>
            </a:p>
          </p:txBody>
        </p:sp>
        <p:sp>
          <p:nvSpPr>
            <p:cNvPr id="22583" name="Freeform 56"/>
            <p:cNvSpPr>
              <a:spLocks noChangeAspect="1"/>
            </p:cNvSpPr>
            <p:nvPr/>
          </p:nvSpPr>
          <p:spPr bwMode="auto">
            <a:xfrm>
              <a:off x="2567" y="1657"/>
              <a:ext cx="107" cy="127"/>
            </a:xfrm>
            <a:custGeom>
              <a:avLst/>
              <a:gdLst>
                <a:gd name="T0" fmla="*/ 59 w 107"/>
                <a:gd name="T1" fmla="*/ 127 h 127"/>
                <a:gd name="T2" fmla="*/ 61 w 107"/>
                <a:gd name="T3" fmla="*/ 127 h 127"/>
                <a:gd name="T4" fmla="*/ 63 w 107"/>
                <a:gd name="T5" fmla="*/ 127 h 127"/>
                <a:gd name="T6" fmla="*/ 66 w 107"/>
                <a:gd name="T7" fmla="*/ 127 h 127"/>
                <a:gd name="T8" fmla="*/ 68 w 107"/>
                <a:gd name="T9" fmla="*/ 125 h 127"/>
                <a:gd name="T10" fmla="*/ 69 w 107"/>
                <a:gd name="T11" fmla="*/ 123 h 127"/>
                <a:gd name="T12" fmla="*/ 70 w 107"/>
                <a:gd name="T13" fmla="*/ 121 h 127"/>
                <a:gd name="T14" fmla="*/ 71 w 107"/>
                <a:gd name="T15" fmla="*/ 118 h 127"/>
                <a:gd name="T16" fmla="*/ 73 w 107"/>
                <a:gd name="T17" fmla="*/ 115 h 127"/>
                <a:gd name="T18" fmla="*/ 68 w 107"/>
                <a:gd name="T19" fmla="*/ 102 h 127"/>
                <a:gd name="T20" fmla="*/ 69 w 107"/>
                <a:gd name="T21" fmla="*/ 91 h 127"/>
                <a:gd name="T22" fmla="*/ 70 w 107"/>
                <a:gd name="T23" fmla="*/ 89 h 127"/>
                <a:gd name="T24" fmla="*/ 71 w 107"/>
                <a:gd name="T25" fmla="*/ 87 h 127"/>
                <a:gd name="T26" fmla="*/ 75 w 107"/>
                <a:gd name="T27" fmla="*/ 86 h 127"/>
                <a:gd name="T28" fmla="*/ 77 w 107"/>
                <a:gd name="T29" fmla="*/ 85 h 127"/>
                <a:gd name="T30" fmla="*/ 79 w 107"/>
                <a:gd name="T31" fmla="*/ 85 h 127"/>
                <a:gd name="T32" fmla="*/ 81 w 107"/>
                <a:gd name="T33" fmla="*/ 85 h 127"/>
                <a:gd name="T34" fmla="*/ 82 w 107"/>
                <a:gd name="T35" fmla="*/ 85 h 127"/>
                <a:gd name="T36" fmla="*/ 83 w 107"/>
                <a:gd name="T37" fmla="*/ 85 h 127"/>
                <a:gd name="T38" fmla="*/ 94 w 107"/>
                <a:gd name="T39" fmla="*/ 69 h 127"/>
                <a:gd name="T40" fmla="*/ 95 w 107"/>
                <a:gd name="T41" fmla="*/ 67 h 127"/>
                <a:gd name="T42" fmla="*/ 96 w 107"/>
                <a:gd name="T43" fmla="*/ 67 h 127"/>
                <a:gd name="T44" fmla="*/ 97 w 107"/>
                <a:gd name="T45" fmla="*/ 66 h 127"/>
                <a:gd name="T46" fmla="*/ 99 w 107"/>
                <a:gd name="T47" fmla="*/ 65 h 127"/>
                <a:gd name="T48" fmla="*/ 107 w 107"/>
                <a:gd name="T49" fmla="*/ 31 h 127"/>
                <a:gd name="T50" fmla="*/ 103 w 107"/>
                <a:gd name="T51" fmla="*/ 27 h 127"/>
                <a:gd name="T52" fmla="*/ 101 w 107"/>
                <a:gd name="T53" fmla="*/ 21 h 127"/>
                <a:gd name="T54" fmla="*/ 100 w 107"/>
                <a:gd name="T55" fmla="*/ 15 h 127"/>
                <a:gd name="T56" fmla="*/ 96 w 107"/>
                <a:gd name="T57" fmla="*/ 11 h 127"/>
                <a:gd name="T58" fmla="*/ 91 w 107"/>
                <a:gd name="T59" fmla="*/ 9 h 127"/>
                <a:gd name="T60" fmla="*/ 86 w 107"/>
                <a:gd name="T61" fmla="*/ 7 h 127"/>
                <a:gd name="T62" fmla="*/ 81 w 107"/>
                <a:gd name="T63" fmla="*/ 5 h 127"/>
                <a:gd name="T64" fmla="*/ 76 w 107"/>
                <a:gd name="T65" fmla="*/ 2 h 127"/>
                <a:gd name="T66" fmla="*/ 70 w 107"/>
                <a:gd name="T67" fmla="*/ 1 h 127"/>
                <a:gd name="T68" fmla="*/ 66 w 107"/>
                <a:gd name="T69" fmla="*/ 0 h 127"/>
                <a:gd name="T70" fmla="*/ 60 w 107"/>
                <a:gd name="T71" fmla="*/ 0 h 127"/>
                <a:gd name="T72" fmla="*/ 55 w 107"/>
                <a:gd name="T73" fmla="*/ 2 h 127"/>
                <a:gd name="T74" fmla="*/ 49 w 107"/>
                <a:gd name="T75" fmla="*/ 7 h 127"/>
                <a:gd name="T76" fmla="*/ 43 w 107"/>
                <a:gd name="T77" fmla="*/ 11 h 127"/>
                <a:gd name="T78" fmla="*/ 39 w 107"/>
                <a:gd name="T79" fmla="*/ 14 h 127"/>
                <a:gd name="T80" fmla="*/ 33 w 107"/>
                <a:gd name="T81" fmla="*/ 17 h 127"/>
                <a:gd name="T82" fmla="*/ 31 w 107"/>
                <a:gd name="T83" fmla="*/ 21 h 127"/>
                <a:gd name="T84" fmla="*/ 30 w 107"/>
                <a:gd name="T85" fmla="*/ 27 h 127"/>
                <a:gd name="T86" fmla="*/ 29 w 107"/>
                <a:gd name="T87" fmla="*/ 33 h 127"/>
                <a:gd name="T88" fmla="*/ 29 w 107"/>
                <a:gd name="T89" fmla="*/ 39 h 127"/>
                <a:gd name="T90" fmla="*/ 30 w 107"/>
                <a:gd name="T91" fmla="*/ 40 h 127"/>
                <a:gd name="T92" fmla="*/ 31 w 107"/>
                <a:gd name="T93" fmla="*/ 43 h 127"/>
                <a:gd name="T94" fmla="*/ 33 w 107"/>
                <a:gd name="T95" fmla="*/ 44 h 127"/>
                <a:gd name="T96" fmla="*/ 33 w 107"/>
                <a:gd name="T97" fmla="*/ 46 h 127"/>
                <a:gd name="T98" fmla="*/ 0 w 107"/>
                <a:gd name="T99" fmla="*/ 104 h 127"/>
                <a:gd name="T100" fmla="*/ 0 w 107"/>
                <a:gd name="T101" fmla="*/ 105 h 127"/>
                <a:gd name="T102" fmla="*/ 1 w 107"/>
                <a:gd name="T103" fmla="*/ 108 h 127"/>
                <a:gd name="T104" fmla="*/ 1 w 107"/>
                <a:gd name="T105" fmla="*/ 109 h 127"/>
                <a:gd name="T106" fmla="*/ 2 w 107"/>
                <a:gd name="T107" fmla="*/ 109 h 127"/>
                <a:gd name="T108" fmla="*/ 59 w 107"/>
                <a:gd name="T109" fmla="*/ 127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
                <a:gd name="T166" fmla="*/ 0 h 127"/>
                <a:gd name="T167" fmla="*/ 107 w 107"/>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 h="127">
                  <a:moveTo>
                    <a:pt x="59" y="127"/>
                  </a:moveTo>
                  <a:lnTo>
                    <a:pt x="61" y="127"/>
                  </a:lnTo>
                  <a:lnTo>
                    <a:pt x="63" y="127"/>
                  </a:lnTo>
                  <a:lnTo>
                    <a:pt x="66" y="127"/>
                  </a:lnTo>
                  <a:lnTo>
                    <a:pt x="68" y="125"/>
                  </a:lnTo>
                  <a:lnTo>
                    <a:pt x="69" y="123"/>
                  </a:lnTo>
                  <a:lnTo>
                    <a:pt x="70" y="121"/>
                  </a:lnTo>
                  <a:lnTo>
                    <a:pt x="71" y="118"/>
                  </a:lnTo>
                  <a:lnTo>
                    <a:pt x="73" y="115"/>
                  </a:lnTo>
                  <a:lnTo>
                    <a:pt x="68" y="102"/>
                  </a:lnTo>
                  <a:lnTo>
                    <a:pt x="69" y="91"/>
                  </a:lnTo>
                  <a:lnTo>
                    <a:pt x="70" y="89"/>
                  </a:lnTo>
                  <a:lnTo>
                    <a:pt x="71" y="87"/>
                  </a:lnTo>
                  <a:lnTo>
                    <a:pt x="75" y="86"/>
                  </a:lnTo>
                  <a:lnTo>
                    <a:pt x="77" y="85"/>
                  </a:lnTo>
                  <a:lnTo>
                    <a:pt x="79" y="85"/>
                  </a:lnTo>
                  <a:lnTo>
                    <a:pt x="81" y="85"/>
                  </a:lnTo>
                  <a:lnTo>
                    <a:pt x="82" y="85"/>
                  </a:lnTo>
                  <a:lnTo>
                    <a:pt x="83" y="85"/>
                  </a:lnTo>
                  <a:lnTo>
                    <a:pt x="94" y="69"/>
                  </a:lnTo>
                  <a:lnTo>
                    <a:pt x="95" y="67"/>
                  </a:lnTo>
                  <a:lnTo>
                    <a:pt x="96" y="67"/>
                  </a:lnTo>
                  <a:lnTo>
                    <a:pt x="97" y="66"/>
                  </a:lnTo>
                  <a:lnTo>
                    <a:pt x="99" y="65"/>
                  </a:lnTo>
                  <a:lnTo>
                    <a:pt x="107" y="31"/>
                  </a:lnTo>
                  <a:lnTo>
                    <a:pt x="103" y="27"/>
                  </a:lnTo>
                  <a:lnTo>
                    <a:pt x="101" y="21"/>
                  </a:lnTo>
                  <a:lnTo>
                    <a:pt x="100" y="15"/>
                  </a:lnTo>
                  <a:lnTo>
                    <a:pt x="96" y="11"/>
                  </a:lnTo>
                  <a:lnTo>
                    <a:pt x="91" y="9"/>
                  </a:lnTo>
                  <a:lnTo>
                    <a:pt x="86" y="7"/>
                  </a:lnTo>
                  <a:lnTo>
                    <a:pt x="81" y="5"/>
                  </a:lnTo>
                  <a:lnTo>
                    <a:pt x="76" y="2"/>
                  </a:lnTo>
                  <a:lnTo>
                    <a:pt x="70" y="1"/>
                  </a:lnTo>
                  <a:lnTo>
                    <a:pt x="66" y="0"/>
                  </a:lnTo>
                  <a:lnTo>
                    <a:pt x="60" y="0"/>
                  </a:lnTo>
                  <a:lnTo>
                    <a:pt x="55" y="2"/>
                  </a:lnTo>
                  <a:lnTo>
                    <a:pt x="49" y="7"/>
                  </a:lnTo>
                  <a:lnTo>
                    <a:pt x="43" y="11"/>
                  </a:lnTo>
                  <a:lnTo>
                    <a:pt x="39" y="14"/>
                  </a:lnTo>
                  <a:lnTo>
                    <a:pt x="33" y="17"/>
                  </a:lnTo>
                  <a:lnTo>
                    <a:pt x="31" y="21"/>
                  </a:lnTo>
                  <a:lnTo>
                    <a:pt x="30" y="27"/>
                  </a:lnTo>
                  <a:lnTo>
                    <a:pt x="29" y="33"/>
                  </a:lnTo>
                  <a:lnTo>
                    <a:pt x="29" y="39"/>
                  </a:lnTo>
                  <a:lnTo>
                    <a:pt x="30" y="40"/>
                  </a:lnTo>
                  <a:lnTo>
                    <a:pt x="31" y="43"/>
                  </a:lnTo>
                  <a:lnTo>
                    <a:pt x="33" y="44"/>
                  </a:lnTo>
                  <a:lnTo>
                    <a:pt x="33" y="46"/>
                  </a:lnTo>
                  <a:lnTo>
                    <a:pt x="0" y="104"/>
                  </a:lnTo>
                  <a:lnTo>
                    <a:pt x="0" y="105"/>
                  </a:lnTo>
                  <a:lnTo>
                    <a:pt x="1" y="108"/>
                  </a:lnTo>
                  <a:lnTo>
                    <a:pt x="1" y="109"/>
                  </a:lnTo>
                  <a:lnTo>
                    <a:pt x="2" y="109"/>
                  </a:lnTo>
                  <a:lnTo>
                    <a:pt x="59" y="127"/>
                  </a:lnTo>
                  <a:close/>
                </a:path>
              </a:pathLst>
            </a:custGeom>
            <a:solidFill>
              <a:srgbClr val="59FF00"/>
            </a:solidFill>
            <a:ln w="9525">
              <a:noFill/>
              <a:round/>
              <a:headEnd/>
              <a:tailEnd/>
            </a:ln>
          </p:spPr>
          <p:txBody>
            <a:bodyPr/>
            <a:lstStyle/>
            <a:p>
              <a:endParaRPr lang="es-SV"/>
            </a:p>
          </p:txBody>
        </p:sp>
        <p:sp>
          <p:nvSpPr>
            <p:cNvPr id="22584" name="Freeform 57"/>
            <p:cNvSpPr>
              <a:spLocks noChangeAspect="1"/>
            </p:cNvSpPr>
            <p:nvPr/>
          </p:nvSpPr>
          <p:spPr bwMode="auto">
            <a:xfrm>
              <a:off x="2377" y="1649"/>
              <a:ext cx="92" cy="129"/>
            </a:xfrm>
            <a:custGeom>
              <a:avLst/>
              <a:gdLst>
                <a:gd name="T0" fmla="*/ 47 w 92"/>
                <a:gd name="T1" fmla="*/ 129 h 129"/>
                <a:gd name="T2" fmla="*/ 86 w 92"/>
                <a:gd name="T3" fmla="*/ 122 h 129"/>
                <a:gd name="T4" fmla="*/ 90 w 92"/>
                <a:gd name="T5" fmla="*/ 117 h 129"/>
                <a:gd name="T6" fmla="*/ 92 w 92"/>
                <a:gd name="T7" fmla="*/ 113 h 129"/>
                <a:gd name="T8" fmla="*/ 92 w 92"/>
                <a:gd name="T9" fmla="*/ 108 h 129"/>
                <a:gd name="T10" fmla="*/ 91 w 92"/>
                <a:gd name="T11" fmla="*/ 103 h 129"/>
                <a:gd name="T12" fmla="*/ 88 w 92"/>
                <a:gd name="T13" fmla="*/ 98 h 129"/>
                <a:gd name="T14" fmla="*/ 87 w 92"/>
                <a:gd name="T15" fmla="*/ 93 h 129"/>
                <a:gd name="T16" fmla="*/ 86 w 92"/>
                <a:gd name="T17" fmla="*/ 87 h 129"/>
                <a:gd name="T18" fmla="*/ 86 w 92"/>
                <a:gd name="T19" fmla="*/ 81 h 129"/>
                <a:gd name="T20" fmla="*/ 84 w 92"/>
                <a:gd name="T21" fmla="*/ 79 h 129"/>
                <a:gd name="T22" fmla="*/ 83 w 92"/>
                <a:gd name="T23" fmla="*/ 77 h 129"/>
                <a:gd name="T24" fmla="*/ 81 w 92"/>
                <a:gd name="T25" fmla="*/ 74 h 129"/>
                <a:gd name="T26" fmla="*/ 80 w 92"/>
                <a:gd name="T27" fmla="*/ 71 h 129"/>
                <a:gd name="T28" fmla="*/ 86 w 92"/>
                <a:gd name="T29" fmla="*/ 60 h 129"/>
                <a:gd name="T30" fmla="*/ 70 w 92"/>
                <a:gd name="T31" fmla="*/ 25 h 129"/>
                <a:gd name="T32" fmla="*/ 50 w 92"/>
                <a:gd name="T33" fmla="*/ 14 h 129"/>
                <a:gd name="T34" fmla="*/ 48 w 92"/>
                <a:gd name="T35" fmla="*/ 15 h 129"/>
                <a:gd name="T36" fmla="*/ 46 w 92"/>
                <a:gd name="T37" fmla="*/ 15 h 129"/>
                <a:gd name="T38" fmla="*/ 45 w 92"/>
                <a:gd name="T39" fmla="*/ 15 h 129"/>
                <a:gd name="T40" fmla="*/ 43 w 92"/>
                <a:gd name="T41" fmla="*/ 16 h 129"/>
                <a:gd name="T42" fmla="*/ 39 w 92"/>
                <a:gd name="T43" fmla="*/ 15 h 129"/>
                <a:gd name="T44" fmla="*/ 37 w 92"/>
                <a:gd name="T45" fmla="*/ 12 h 129"/>
                <a:gd name="T46" fmla="*/ 35 w 92"/>
                <a:gd name="T47" fmla="*/ 8 h 129"/>
                <a:gd name="T48" fmla="*/ 34 w 92"/>
                <a:gd name="T49" fmla="*/ 6 h 129"/>
                <a:gd name="T50" fmla="*/ 31 w 92"/>
                <a:gd name="T51" fmla="*/ 3 h 129"/>
                <a:gd name="T52" fmla="*/ 27 w 92"/>
                <a:gd name="T53" fmla="*/ 1 h 129"/>
                <a:gd name="T54" fmla="*/ 24 w 92"/>
                <a:gd name="T55" fmla="*/ 0 h 129"/>
                <a:gd name="T56" fmla="*/ 19 w 92"/>
                <a:gd name="T57" fmla="*/ 1 h 129"/>
                <a:gd name="T58" fmla="*/ 12 w 92"/>
                <a:gd name="T59" fmla="*/ 4 h 129"/>
                <a:gd name="T60" fmla="*/ 8 w 92"/>
                <a:gd name="T61" fmla="*/ 10 h 129"/>
                <a:gd name="T62" fmla="*/ 4 w 92"/>
                <a:gd name="T63" fmla="*/ 19 h 129"/>
                <a:gd name="T64" fmla="*/ 0 w 92"/>
                <a:gd name="T65" fmla="*/ 27 h 129"/>
                <a:gd name="T66" fmla="*/ 1 w 92"/>
                <a:gd name="T67" fmla="*/ 33 h 129"/>
                <a:gd name="T68" fmla="*/ 3 w 92"/>
                <a:gd name="T69" fmla="*/ 36 h 129"/>
                <a:gd name="T70" fmla="*/ 3 w 92"/>
                <a:gd name="T71" fmla="*/ 41 h 129"/>
                <a:gd name="T72" fmla="*/ 3 w 92"/>
                <a:gd name="T73" fmla="*/ 45 h 129"/>
                <a:gd name="T74" fmla="*/ 5 w 92"/>
                <a:gd name="T75" fmla="*/ 47 h 129"/>
                <a:gd name="T76" fmla="*/ 8 w 92"/>
                <a:gd name="T77" fmla="*/ 48 h 129"/>
                <a:gd name="T78" fmla="*/ 10 w 92"/>
                <a:gd name="T79" fmla="*/ 51 h 129"/>
                <a:gd name="T80" fmla="*/ 11 w 92"/>
                <a:gd name="T81" fmla="*/ 54 h 129"/>
                <a:gd name="T82" fmla="*/ 11 w 92"/>
                <a:gd name="T83" fmla="*/ 56 h 129"/>
                <a:gd name="T84" fmla="*/ 11 w 92"/>
                <a:gd name="T85" fmla="*/ 59 h 129"/>
                <a:gd name="T86" fmla="*/ 10 w 92"/>
                <a:gd name="T87" fmla="*/ 60 h 129"/>
                <a:gd name="T88" fmla="*/ 8 w 92"/>
                <a:gd name="T89" fmla="*/ 64 h 129"/>
                <a:gd name="T90" fmla="*/ 32 w 92"/>
                <a:gd name="T91" fmla="*/ 120 h 129"/>
                <a:gd name="T92" fmla="*/ 34 w 92"/>
                <a:gd name="T93" fmla="*/ 123 h 129"/>
                <a:gd name="T94" fmla="*/ 38 w 92"/>
                <a:gd name="T95" fmla="*/ 125 h 129"/>
                <a:gd name="T96" fmla="*/ 43 w 92"/>
                <a:gd name="T97" fmla="*/ 126 h 129"/>
                <a:gd name="T98" fmla="*/ 47 w 92"/>
                <a:gd name="T99" fmla="*/ 129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
                <a:gd name="T151" fmla="*/ 0 h 129"/>
                <a:gd name="T152" fmla="*/ 92 w 92"/>
                <a:gd name="T153" fmla="*/ 129 h 1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 h="129">
                  <a:moveTo>
                    <a:pt x="47" y="129"/>
                  </a:moveTo>
                  <a:lnTo>
                    <a:pt x="86" y="122"/>
                  </a:lnTo>
                  <a:lnTo>
                    <a:pt x="90" y="117"/>
                  </a:lnTo>
                  <a:lnTo>
                    <a:pt x="92" y="113"/>
                  </a:lnTo>
                  <a:lnTo>
                    <a:pt x="92" y="108"/>
                  </a:lnTo>
                  <a:lnTo>
                    <a:pt x="91" y="103"/>
                  </a:lnTo>
                  <a:lnTo>
                    <a:pt x="88" y="98"/>
                  </a:lnTo>
                  <a:lnTo>
                    <a:pt x="87" y="93"/>
                  </a:lnTo>
                  <a:lnTo>
                    <a:pt x="86" y="87"/>
                  </a:lnTo>
                  <a:lnTo>
                    <a:pt x="86" y="81"/>
                  </a:lnTo>
                  <a:lnTo>
                    <a:pt x="84" y="79"/>
                  </a:lnTo>
                  <a:lnTo>
                    <a:pt x="83" y="77"/>
                  </a:lnTo>
                  <a:lnTo>
                    <a:pt x="81" y="74"/>
                  </a:lnTo>
                  <a:lnTo>
                    <a:pt x="80" y="71"/>
                  </a:lnTo>
                  <a:lnTo>
                    <a:pt x="86" y="60"/>
                  </a:lnTo>
                  <a:lnTo>
                    <a:pt x="70" y="25"/>
                  </a:lnTo>
                  <a:lnTo>
                    <a:pt x="50" y="14"/>
                  </a:lnTo>
                  <a:lnTo>
                    <a:pt x="48" y="15"/>
                  </a:lnTo>
                  <a:lnTo>
                    <a:pt x="46" y="15"/>
                  </a:lnTo>
                  <a:lnTo>
                    <a:pt x="45" y="15"/>
                  </a:lnTo>
                  <a:lnTo>
                    <a:pt x="43" y="16"/>
                  </a:lnTo>
                  <a:lnTo>
                    <a:pt x="39" y="15"/>
                  </a:lnTo>
                  <a:lnTo>
                    <a:pt x="37" y="12"/>
                  </a:lnTo>
                  <a:lnTo>
                    <a:pt x="35" y="8"/>
                  </a:lnTo>
                  <a:lnTo>
                    <a:pt x="34" y="6"/>
                  </a:lnTo>
                  <a:lnTo>
                    <a:pt x="31" y="3"/>
                  </a:lnTo>
                  <a:lnTo>
                    <a:pt x="27" y="1"/>
                  </a:lnTo>
                  <a:lnTo>
                    <a:pt x="24" y="0"/>
                  </a:lnTo>
                  <a:lnTo>
                    <a:pt x="19" y="1"/>
                  </a:lnTo>
                  <a:lnTo>
                    <a:pt x="12" y="4"/>
                  </a:lnTo>
                  <a:lnTo>
                    <a:pt x="8" y="10"/>
                  </a:lnTo>
                  <a:lnTo>
                    <a:pt x="4" y="19"/>
                  </a:lnTo>
                  <a:lnTo>
                    <a:pt x="0" y="27"/>
                  </a:lnTo>
                  <a:lnTo>
                    <a:pt x="1" y="33"/>
                  </a:lnTo>
                  <a:lnTo>
                    <a:pt x="3" y="36"/>
                  </a:lnTo>
                  <a:lnTo>
                    <a:pt x="3" y="41"/>
                  </a:lnTo>
                  <a:lnTo>
                    <a:pt x="3" y="45"/>
                  </a:lnTo>
                  <a:lnTo>
                    <a:pt x="5" y="47"/>
                  </a:lnTo>
                  <a:lnTo>
                    <a:pt x="8" y="48"/>
                  </a:lnTo>
                  <a:lnTo>
                    <a:pt x="10" y="51"/>
                  </a:lnTo>
                  <a:lnTo>
                    <a:pt x="11" y="54"/>
                  </a:lnTo>
                  <a:lnTo>
                    <a:pt x="11" y="56"/>
                  </a:lnTo>
                  <a:lnTo>
                    <a:pt x="11" y="59"/>
                  </a:lnTo>
                  <a:lnTo>
                    <a:pt x="10" y="60"/>
                  </a:lnTo>
                  <a:lnTo>
                    <a:pt x="8" y="64"/>
                  </a:lnTo>
                  <a:lnTo>
                    <a:pt x="32" y="120"/>
                  </a:lnTo>
                  <a:lnTo>
                    <a:pt x="34" y="123"/>
                  </a:lnTo>
                  <a:lnTo>
                    <a:pt x="38" y="125"/>
                  </a:lnTo>
                  <a:lnTo>
                    <a:pt x="43" y="126"/>
                  </a:lnTo>
                  <a:lnTo>
                    <a:pt x="47" y="129"/>
                  </a:lnTo>
                  <a:close/>
                </a:path>
              </a:pathLst>
            </a:custGeom>
            <a:solidFill>
              <a:srgbClr val="59FF00"/>
            </a:solidFill>
            <a:ln w="9525">
              <a:noFill/>
              <a:round/>
              <a:headEnd/>
              <a:tailEnd/>
            </a:ln>
          </p:spPr>
          <p:txBody>
            <a:bodyPr/>
            <a:lstStyle/>
            <a:p>
              <a:endParaRPr lang="es-SV"/>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7058025" y="228600"/>
            <a:ext cx="1695450" cy="1171575"/>
          </a:xfrm>
          <a:prstGeom prst="rect">
            <a:avLst/>
          </a:prstGeom>
          <a:solidFill>
            <a:schemeClr val="bg1"/>
          </a:solidFill>
          <a:ln w="9525" algn="ctr">
            <a:noFill/>
            <a:miter lim="800000"/>
            <a:headEnd/>
            <a:tailEnd/>
          </a:ln>
        </p:spPr>
        <p:txBody>
          <a:bodyPr wrap="none" lIns="92075" tIns="46038" rIns="92075" bIns="46038" anchor="ctr"/>
          <a:lstStyle/>
          <a:p>
            <a:pPr algn="l"/>
            <a:endParaRPr lang="es-CR">
              <a:cs typeface="Arial" charset="0"/>
            </a:endParaRPr>
          </a:p>
        </p:txBody>
      </p:sp>
      <p:sp>
        <p:nvSpPr>
          <p:cNvPr id="3076" name="Rectangle 4"/>
          <p:cNvSpPr>
            <a:spLocks noChangeArrowheads="1"/>
          </p:cNvSpPr>
          <p:nvPr/>
        </p:nvSpPr>
        <p:spPr bwMode="auto">
          <a:xfrm>
            <a:off x="971550" y="5267325"/>
            <a:ext cx="7437438" cy="978729"/>
          </a:xfrm>
          <a:prstGeom prst="rect">
            <a:avLst/>
          </a:prstGeom>
          <a:noFill/>
          <a:ln w="9525">
            <a:noFill/>
            <a:miter lim="800000"/>
            <a:headEnd/>
            <a:tailEnd/>
          </a:ln>
        </p:spPr>
        <p:txBody>
          <a:bodyPr>
            <a:spAutoFit/>
          </a:bodyPr>
          <a:lstStyle/>
          <a:p>
            <a:pPr marL="342900" indent="-342900" algn="l" eaLnBrk="0" hangingPunct="0">
              <a:spcAft>
                <a:spcPct val="10000"/>
              </a:spcAft>
              <a:buFontTx/>
              <a:buChar char="•"/>
            </a:pPr>
            <a:r>
              <a:rPr lang="es-MX" b="1" dirty="0">
                <a:solidFill>
                  <a:srgbClr val="004C6F"/>
                </a:solidFill>
                <a:cs typeface="Arial" charset="0"/>
              </a:rPr>
              <a:t>Cambio en patrón de crecimiento económico </a:t>
            </a:r>
          </a:p>
          <a:p>
            <a:pPr marL="342900" indent="-342900" algn="l" eaLnBrk="0" hangingPunct="0">
              <a:spcAft>
                <a:spcPct val="10000"/>
              </a:spcAft>
              <a:buFontTx/>
              <a:buChar char="•"/>
            </a:pPr>
            <a:r>
              <a:rPr lang="es-MX" b="1" dirty="0" smtClean="0">
                <a:solidFill>
                  <a:srgbClr val="004C6F"/>
                </a:solidFill>
                <a:cs typeface="Arial" charset="0"/>
              </a:rPr>
              <a:t>Diversificación productiva y remesas</a:t>
            </a:r>
          </a:p>
          <a:p>
            <a:pPr marL="342900" indent="-342900" algn="l" eaLnBrk="0" hangingPunct="0">
              <a:spcAft>
                <a:spcPct val="10000"/>
              </a:spcAft>
              <a:buFontTx/>
              <a:buChar char="•"/>
            </a:pPr>
            <a:r>
              <a:rPr lang="es-MX" b="1" dirty="0" smtClean="0">
                <a:solidFill>
                  <a:srgbClr val="004C6F"/>
                </a:solidFill>
                <a:cs typeface="Arial" charset="0"/>
              </a:rPr>
              <a:t>Nuevas </a:t>
            </a:r>
            <a:r>
              <a:rPr lang="es-MX" b="1" dirty="0">
                <a:solidFill>
                  <a:srgbClr val="004C6F"/>
                </a:solidFill>
                <a:cs typeface="Arial" charset="0"/>
              </a:rPr>
              <a:t>dinámicas territoriales; nuevas disputas territoriales</a:t>
            </a:r>
            <a:endParaRPr lang="es-ES" b="1" dirty="0">
              <a:solidFill>
                <a:srgbClr val="004C6F"/>
              </a:solidFill>
              <a:cs typeface="Arial" charset="0"/>
            </a:endParaRPr>
          </a:p>
        </p:txBody>
      </p:sp>
      <p:pic>
        <p:nvPicPr>
          <p:cNvPr id="3074" name="Object 5"/>
          <p:cNvPicPr>
            <a:picLocks noChangeAspect="1" noChangeArrowheads="1"/>
          </p:cNvPicPr>
          <p:nvPr/>
        </p:nvPicPr>
        <p:blipFill>
          <a:blip r:embed="rId3" cstate="print"/>
          <a:srcRect t="3064" b="3064"/>
          <a:stretch>
            <a:fillRect/>
          </a:stretch>
        </p:blipFill>
        <p:spPr bwMode="auto">
          <a:xfrm>
            <a:off x="1077913" y="1233488"/>
            <a:ext cx="6845300" cy="4000500"/>
          </a:xfrm>
          <a:prstGeom prst="rect">
            <a:avLst/>
          </a:prstGeom>
          <a:noFill/>
        </p:spPr>
      </p:pic>
      <p:sp>
        <p:nvSpPr>
          <p:cNvPr id="16402" name="2 Marcador de contenido"/>
          <p:cNvSpPr>
            <a:spLocks/>
          </p:cNvSpPr>
          <p:nvPr/>
        </p:nvSpPr>
        <p:spPr bwMode="auto">
          <a:xfrm>
            <a:off x="-36513" y="296863"/>
            <a:ext cx="9144001" cy="755650"/>
          </a:xfrm>
          <a:prstGeom prst="rect">
            <a:avLst/>
          </a:prstGeom>
          <a:noFill/>
          <a:ln w="9525">
            <a:noFill/>
            <a:miter lim="800000"/>
            <a:headEnd/>
            <a:tailEnd/>
          </a:ln>
        </p:spPr>
        <p:txBody>
          <a:bodyPr/>
          <a:lstStyle/>
          <a:p>
            <a:pPr marL="88900">
              <a:lnSpc>
                <a:spcPct val="90000"/>
              </a:lnSpc>
              <a:defRPr/>
            </a:pPr>
            <a:r>
              <a:rPr lang="es-SV" sz="2800" b="1" dirty="0">
                <a:solidFill>
                  <a:srgbClr val="BF5A00"/>
                </a:solidFill>
                <a:effectLst>
                  <a:outerShdw blurRad="38100" dist="38100" dir="2700000" algn="tl">
                    <a:srgbClr val="C0C0C0"/>
                  </a:outerShdw>
                </a:effectLst>
                <a:latin typeface="Book Antiqua" pitchFamily="18" charset="0"/>
              </a:rPr>
              <a:t>Cambio económico </a:t>
            </a:r>
            <a:r>
              <a:rPr lang="es-SV" sz="2800" b="1" dirty="0" smtClean="0">
                <a:solidFill>
                  <a:srgbClr val="BF5A00"/>
                </a:solidFill>
                <a:effectLst>
                  <a:outerShdw blurRad="38100" dist="38100" dir="2700000" algn="tl">
                    <a:srgbClr val="C0C0C0"/>
                  </a:outerShdw>
                </a:effectLst>
                <a:latin typeface="Book Antiqua" pitchFamily="18" charset="0"/>
              </a:rPr>
              <a:t>en Centroamérica</a:t>
            </a:r>
            <a:r>
              <a:rPr lang="es-SV" sz="2800" b="1" dirty="0">
                <a:solidFill>
                  <a:srgbClr val="BF5A00"/>
                </a:solidFill>
                <a:effectLst>
                  <a:outerShdw blurRad="38100" dist="38100" dir="2700000" algn="tl">
                    <a:srgbClr val="C0C0C0"/>
                  </a:outerShdw>
                </a:effectLst>
                <a:latin typeface="Book Antiqua" pitchFamily="18" charset="0"/>
              </a:rPr>
              <a:t/>
            </a:r>
            <a:br>
              <a:rPr lang="es-SV" sz="2800" b="1" dirty="0">
                <a:solidFill>
                  <a:srgbClr val="BF5A00"/>
                </a:solidFill>
                <a:effectLst>
                  <a:outerShdw blurRad="38100" dist="38100" dir="2700000" algn="tl">
                    <a:srgbClr val="C0C0C0"/>
                  </a:outerShdw>
                </a:effectLst>
                <a:latin typeface="Book Antiqua" pitchFamily="18" charset="0"/>
              </a:rPr>
            </a:br>
            <a:r>
              <a:rPr lang="es-SV" sz="2800" b="1" dirty="0">
                <a:solidFill>
                  <a:srgbClr val="BF5A00"/>
                </a:solidFill>
                <a:effectLst>
                  <a:outerShdw blurRad="38100" dist="38100" dir="2700000" algn="tl">
                    <a:srgbClr val="C0C0C0"/>
                  </a:outerShdw>
                </a:effectLst>
                <a:latin typeface="Book Antiqua" pitchFamily="18" charset="0"/>
              </a:rPr>
              <a:t>De la agro-exportación a </a:t>
            </a:r>
            <a:r>
              <a:rPr lang="es-SV" sz="2800" b="1" dirty="0" smtClean="0">
                <a:solidFill>
                  <a:srgbClr val="BF5A00"/>
                </a:solidFill>
                <a:effectLst>
                  <a:outerShdw blurRad="38100" dist="38100" dir="2700000" algn="tl">
                    <a:srgbClr val="C0C0C0"/>
                  </a:outerShdw>
                </a:effectLst>
                <a:latin typeface="Book Antiqua" pitchFamily="18" charset="0"/>
              </a:rPr>
              <a:t>la diversificación</a:t>
            </a:r>
            <a:endParaRPr lang="es-SV" sz="2800" b="1" dirty="0">
              <a:solidFill>
                <a:srgbClr val="BF5A00"/>
              </a:solidFill>
              <a:effectLst>
                <a:outerShdw blurRad="38100" dist="38100" dir="2700000" algn="tl">
                  <a:srgbClr val="C0C0C0"/>
                </a:outerShdw>
              </a:effectLst>
              <a:latin typeface="Book Antiqua" pitchFamily="18" charset="0"/>
            </a:endParaRPr>
          </a:p>
          <a:p>
            <a:pPr marL="88900">
              <a:lnSpc>
                <a:spcPct val="90000"/>
              </a:lnSpc>
              <a:defRPr/>
            </a:pPr>
            <a:r>
              <a:rPr lang="es-SV" sz="800" b="1" dirty="0">
                <a:solidFill>
                  <a:srgbClr val="BF5A00"/>
                </a:solidFill>
                <a:effectLst>
                  <a:outerShdw blurRad="38100" dist="38100" dir="2700000" algn="tl">
                    <a:srgbClr val="C0C0C0"/>
                  </a:outerShdw>
                </a:effectLst>
                <a:latin typeface="Book Antiqua" pitchFamily="18" charset="0"/>
              </a:rPr>
              <a:t/>
            </a:r>
            <a:br>
              <a:rPr lang="es-SV" sz="800" b="1" dirty="0">
                <a:solidFill>
                  <a:srgbClr val="BF5A00"/>
                </a:solidFill>
                <a:effectLst>
                  <a:outerShdw blurRad="38100" dist="38100" dir="2700000" algn="tl">
                    <a:srgbClr val="C0C0C0"/>
                  </a:outerShdw>
                </a:effectLst>
                <a:latin typeface="Book Antiqua" pitchFamily="18" charset="0"/>
              </a:rPr>
            </a:br>
            <a:endParaRPr lang="es-SV" sz="800" b="1" dirty="0">
              <a:solidFill>
                <a:srgbClr val="BF5A00"/>
              </a:solidFill>
              <a:effectLst>
                <a:outerShdw blurRad="38100" dist="38100" dir="2700000" algn="tl">
                  <a:srgbClr val="C0C0C0"/>
                </a:outerShdw>
              </a:effectLst>
              <a:latin typeface="Book Antiqua"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p:cNvPicPr>
            <a:picLocks noChangeAspect="1" noChangeArrowheads="1"/>
          </p:cNvPicPr>
          <p:nvPr/>
        </p:nvPicPr>
        <p:blipFill>
          <a:blip r:embed="rId3" cstate="print"/>
          <a:srcRect/>
          <a:stretch>
            <a:fillRect/>
          </a:stretch>
        </p:blipFill>
        <p:spPr bwMode="auto">
          <a:xfrm>
            <a:off x="1063674" y="5121188"/>
            <a:ext cx="2793951" cy="1575313"/>
          </a:xfrm>
          <a:prstGeom prst="rect">
            <a:avLst/>
          </a:prstGeom>
          <a:noFill/>
          <a:ln w="9525">
            <a:noFill/>
            <a:miter lim="800000"/>
            <a:headEnd/>
            <a:tailEnd/>
          </a:ln>
        </p:spPr>
      </p:pic>
      <p:pic>
        <p:nvPicPr>
          <p:cNvPr id="14339" name="Picture 8"/>
          <p:cNvPicPr>
            <a:picLocks noChangeAspect="1" noChangeArrowheads="1"/>
          </p:cNvPicPr>
          <p:nvPr/>
        </p:nvPicPr>
        <p:blipFill>
          <a:blip r:embed="rId4" cstate="print"/>
          <a:srcRect/>
          <a:stretch>
            <a:fillRect/>
          </a:stretch>
        </p:blipFill>
        <p:spPr bwMode="auto">
          <a:xfrm>
            <a:off x="142875" y="3320988"/>
            <a:ext cx="2840038" cy="820737"/>
          </a:xfrm>
          <a:prstGeom prst="rect">
            <a:avLst/>
          </a:prstGeom>
          <a:noFill/>
          <a:ln w="9525">
            <a:noFill/>
            <a:miter lim="800000"/>
            <a:headEnd/>
            <a:tailEnd/>
          </a:ln>
        </p:spPr>
      </p:pic>
      <p:pic>
        <p:nvPicPr>
          <p:cNvPr id="14340" name="Picture 9" descr="http://archive.laprensa.com.sv/20080502/mundo/1455903.jpg"/>
          <p:cNvPicPr>
            <a:picLocks noChangeAspect="1" noChangeArrowheads="1"/>
          </p:cNvPicPr>
          <p:nvPr/>
        </p:nvPicPr>
        <p:blipFill>
          <a:blip r:embed="rId5" r:link="rId6" cstate="print"/>
          <a:srcRect/>
          <a:stretch>
            <a:fillRect/>
          </a:stretch>
        </p:blipFill>
        <p:spPr bwMode="auto">
          <a:xfrm>
            <a:off x="503548" y="4329100"/>
            <a:ext cx="1597025" cy="1174750"/>
          </a:xfrm>
          <a:prstGeom prst="rect">
            <a:avLst/>
          </a:prstGeom>
          <a:noFill/>
          <a:ln w="9525">
            <a:noFill/>
            <a:miter lim="800000"/>
            <a:headEnd/>
            <a:tailEnd/>
          </a:ln>
        </p:spPr>
      </p:pic>
      <p:sp>
        <p:nvSpPr>
          <p:cNvPr id="14341" name="Rectangle 10"/>
          <p:cNvSpPr>
            <a:spLocks noChangeArrowheads="1"/>
          </p:cNvSpPr>
          <p:nvPr/>
        </p:nvSpPr>
        <p:spPr bwMode="auto">
          <a:xfrm>
            <a:off x="3295650" y="1052513"/>
            <a:ext cx="5632450" cy="3060700"/>
          </a:xfrm>
          <a:prstGeom prst="rect">
            <a:avLst/>
          </a:prstGeom>
          <a:noFill/>
          <a:ln w="9525">
            <a:noFill/>
            <a:miter lim="800000"/>
            <a:headEnd/>
            <a:tailEnd/>
          </a:ln>
        </p:spPr>
        <p:txBody>
          <a:bodyPr/>
          <a:lstStyle/>
          <a:p>
            <a:pPr marL="266700" indent="-266700" algn="l">
              <a:spcBef>
                <a:spcPct val="20000"/>
              </a:spcBef>
              <a:buClr>
                <a:srgbClr val="592A03"/>
              </a:buClr>
            </a:pPr>
            <a:r>
              <a:rPr lang="es-ES" sz="2800" b="1" dirty="0">
                <a:solidFill>
                  <a:srgbClr val="004C6F"/>
                </a:solidFill>
                <a:latin typeface="Times New Roman" pitchFamily="18" charset="0"/>
                <a:ea typeface="Times New Roman" pitchFamily="18" charset="0"/>
                <a:cs typeface="Arial" charset="0"/>
              </a:rPr>
              <a:t>Crisis de origen múltiple</a:t>
            </a:r>
          </a:p>
          <a:p>
            <a:pPr marL="568325" lvl="1" indent="-187325" algn="l">
              <a:spcBef>
                <a:spcPct val="20000"/>
              </a:spcBef>
              <a:buClr>
                <a:srgbClr val="592A03"/>
              </a:buClr>
              <a:buFontTx/>
              <a:buChar char="•"/>
            </a:pPr>
            <a:r>
              <a:rPr lang="es-ES" sz="2000" b="1" dirty="0">
                <a:solidFill>
                  <a:srgbClr val="004C6F"/>
                </a:solidFill>
                <a:latin typeface="Times New Roman" pitchFamily="18" charset="0"/>
                <a:ea typeface="Times New Roman" pitchFamily="18" charset="0"/>
                <a:cs typeface="Arial" charset="0"/>
              </a:rPr>
              <a:t>Financiera, alimentaria, energética, etc., </a:t>
            </a:r>
          </a:p>
          <a:p>
            <a:pPr marL="266700" indent="-266700" algn="l">
              <a:spcBef>
                <a:spcPct val="20000"/>
              </a:spcBef>
              <a:buClr>
                <a:srgbClr val="592A03"/>
              </a:buClr>
            </a:pPr>
            <a:r>
              <a:rPr lang="es-ES" sz="2800" b="1" dirty="0">
                <a:solidFill>
                  <a:srgbClr val="004C6F"/>
                </a:solidFill>
                <a:latin typeface="Times New Roman" pitchFamily="18" charset="0"/>
                <a:ea typeface="Times New Roman" pitchFamily="18" charset="0"/>
                <a:cs typeface="Arial" charset="0"/>
              </a:rPr>
              <a:t>Retorno a la economía real:  </a:t>
            </a:r>
          </a:p>
          <a:p>
            <a:pPr marL="568325" lvl="1" indent="-187325" algn="l">
              <a:spcBef>
                <a:spcPct val="20000"/>
              </a:spcBef>
              <a:buClr>
                <a:srgbClr val="592A03"/>
              </a:buClr>
              <a:buFontTx/>
              <a:buChar char="•"/>
            </a:pPr>
            <a:r>
              <a:rPr lang="es-ES" sz="2000" b="1" dirty="0">
                <a:solidFill>
                  <a:srgbClr val="004C6F"/>
                </a:solidFill>
                <a:latin typeface="Times New Roman" pitchFamily="18" charset="0"/>
                <a:ea typeface="Times New Roman" pitchFamily="18" charset="0"/>
                <a:cs typeface="Arial" charset="0"/>
              </a:rPr>
              <a:t>Ante el estallido de la burbuja financiera, los capitales están regresando a la esfera de la </a:t>
            </a:r>
            <a:r>
              <a:rPr lang="es-ES" sz="2000" b="1" i="1" dirty="0">
                <a:solidFill>
                  <a:srgbClr val="004C6F"/>
                </a:solidFill>
                <a:latin typeface="Times New Roman" pitchFamily="18" charset="0"/>
                <a:ea typeface="Times New Roman" pitchFamily="18" charset="0"/>
                <a:cs typeface="Arial" charset="0"/>
              </a:rPr>
              <a:t>economía real</a:t>
            </a:r>
            <a:r>
              <a:rPr lang="es-ES" sz="2000" b="1" dirty="0">
                <a:solidFill>
                  <a:srgbClr val="004C6F"/>
                </a:solidFill>
                <a:latin typeface="Times New Roman" pitchFamily="18" charset="0"/>
                <a:ea typeface="Times New Roman" pitchFamily="18" charset="0"/>
                <a:cs typeface="Arial" charset="0"/>
              </a:rPr>
              <a:t> en busca de nuevos espacios de acumulación: energía, cultivos, minerales y recursos naturales en </a:t>
            </a:r>
            <a:r>
              <a:rPr lang="es-ES" sz="2000" b="1" dirty="0" smtClean="0">
                <a:solidFill>
                  <a:srgbClr val="004C6F"/>
                </a:solidFill>
                <a:latin typeface="Times New Roman" pitchFamily="18" charset="0"/>
                <a:ea typeface="Times New Roman" pitchFamily="18" charset="0"/>
                <a:cs typeface="Arial" charset="0"/>
              </a:rPr>
              <a:t>general.</a:t>
            </a:r>
          </a:p>
          <a:p>
            <a:pPr marL="568325" lvl="1" indent="-187325" algn="l">
              <a:spcBef>
                <a:spcPct val="20000"/>
              </a:spcBef>
              <a:buClr>
                <a:srgbClr val="592A03"/>
              </a:buClr>
              <a:buFontTx/>
              <a:buChar char="•"/>
            </a:pPr>
            <a:endParaRPr lang="es-ES" sz="2000" b="1" dirty="0">
              <a:solidFill>
                <a:srgbClr val="004C6F"/>
              </a:solidFill>
              <a:latin typeface="Times New Roman" pitchFamily="18" charset="0"/>
              <a:ea typeface="Times New Roman" pitchFamily="18" charset="0"/>
              <a:cs typeface="Arial" charset="0"/>
            </a:endParaRPr>
          </a:p>
        </p:txBody>
      </p:sp>
      <p:sp>
        <p:nvSpPr>
          <p:cNvPr id="14342" name="Picture 14"/>
          <p:cNvSpPr>
            <a:spLocks noChangeAspect="1" noChangeArrowheads="1"/>
          </p:cNvSpPr>
          <p:nvPr/>
        </p:nvSpPr>
        <p:spPr bwMode="auto">
          <a:xfrm>
            <a:off x="708025" y="1450975"/>
            <a:ext cx="3149600" cy="2409825"/>
          </a:xfrm>
          <a:prstGeom prst="rect">
            <a:avLst/>
          </a:prstGeom>
          <a:noFill/>
          <a:ln w="9525">
            <a:noFill/>
            <a:miter lim="800000"/>
            <a:headEnd/>
            <a:tailEnd/>
          </a:ln>
        </p:spPr>
        <p:txBody>
          <a:bodyPr/>
          <a:lstStyle/>
          <a:p>
            <a:pPr algn="l"/>
            <a:endParaRPr lang="es-SV" sz="2400">
              <a:latin typeface="Times New Roman" pitchFamily="18" charset="0"/>
            </a:endParaRPr>
          </a:p>
        </p:txBody>
      </p:sp>
      <p:pic>
        <p:nvPicPr>
          <p:cNvPr id="14343" name="Picture 14"/>
          <p:cNvPicPr>
            <a:picLocks noChangeAspect="1" noChangeArrowheads="1"/>
          </p:cNvPicPr>
          <p:nvPr/>
        </p:nvPicPr>
        <p:blipFill>
          <a:blip r:embed="rId7" cstate="print"/>
          <a:srcRect/>
          <a:stretch>
            <a:fillRect/>
          </a:stretch>
        </p:blipFill>
        <p:spPr bwMode="auto">
          <a:xfrm>
            <a:off x="180975" y="1016732"/>
            <a:ext cx="2822575" cy="2160587"/>
          </a:xfrm>
          <a:prstGeom prst="rect">
            <a:avLst/>
          </a:prstGeom>
          <a:noFill/>
          <a:ln w="9525">
            <a:noFill/>
            <a:miter lim="800000"/>
            <a:headEnd/>
            <a:tailEnd/>
          </a:ln>
        </p:spPr>
      </p:pic>
      <p:sp>
        <p:nvSpPr>
          <p:cNvPr id="16402" name="2 Marcador de contenido"/>
          <p:cNvSpPr>
            <a:spLocks/>
          </p:cNvSpPr>
          <p:nvPr/>
        </p:nvSpPr>
        <p:spPr bwMode="auto">
          <a:xfrm>
            <a:off x="-36513" y="296863"/>
            <a:ext cx="9144001" cy="755650"/>
          </a:xfrm>
          <a:prstGeom prst="rect">
            <a:avLst/>
          </a:prstGeom>
          <a:noFill/>
          <a:ln w="9525">
            <a:noFill/>
            <a:miter lim="800000"/>
            <a:headEnd/>
            <a:tailEnd/>
          </a:ln>
        </p:spPr>
        <p:txBody>
          <a:bodyPr/>
          <a:lstStyle/>
          <a:p>
            <a:pPr marL="88900">
              <a:lnSpc>
                <a:spcPct val="90000"/>
              </a:lnSpc>
              <a:defRPr/>
            </a:pPr>
            <a:r>
              <a:rPr lang="es-SV" sz="2800" b="1" dirty="0" smtClean="0">
                <a:solidFill>
                  <a:srgbClr val="BF5A00"/>
                </a:solidFill>
                <a:effectLst>
                  <a:outerShdw blurRad="38100" dist="38100" dir="2700000" algn="tl">
                    <a:srgbClr val="C0C0C0"/>
                  </a:outerShdw>
                </a:effectLst>
                <a:latin typeface="Book Antiqua" pitchFamily="18" charset="0"/>
              </a:rPr>
              <a:t>Globalización, crisis y economías emergentes</a:t>
            </a:r>
            <a:r>
              <a:rPr lang="es-SV" sz="800" b="1" dirty="0">
                <a:solidFill>
                  <a:srgbClr val="BF5A00"/>
                </a:solidFill>
                <a:effectLst>
                  <a:outerShdw blurRad="38100" dist="38100" dir="2700000" algn="tl">
                    <a:srgbClr val="C0C0C0"/>
                  </a:outerShdw>
                </a:effectLst>
                <a:latin typeface="Book Antiqua" pitchFamily="18" charset="0"/>
              </a:rPr>
              <a:t/>
            </a:r>
            <a:br>
              <a:rPr lang="es-SV" sz="800" b="1" dirty="0">
                <a:solidFill>
                  <a:srgbClr val="BF5A00"/>
                </a:solidFill>
                <a:effectLst>
                  <a:outerShdw blurRad="38100" dist="38100" dir="2700000" algn="tl">
                    <a:srgbClr val="C0C0C0"/>
                  </a:outerShdw>
                </a:effectLst>
                <a:latin typeface="Book Antiqua" pitchFamily="18" charset="0"/>
              </a:rPr>
            </a:br>
            <a:endParaRPr lang="es-SV" sz="800" b="1" dirty="0">
              <a:solidFill>
                <a:srgbClr val="BF5A00"/>
              </a:solidFill>
              <a:effectLst>
                <a:outerShdw blurRad="38100" dist="38100" dir="2700000" algn="tl">
                  <a:srgbClr val="C0C0C0"/>
                </a:outerShdw>
              </a:effectLst>
              <a:latin typeface="Book Antiqua" pitchFamily="18" charset="0"/>
            </a:endParaRPr>
          </a:p>
        </p:txBody>
      </p:sp>
      <p:sp>
        <p:nvSpPr>
          <p:cNvPr id="9" name="8 CuadroTexto"/>
          <p:cNvSpPr txBox="1"/>
          <p:nvPr/>
        </p:nvSpPr>
        <p:spPr>
          <a:xfrm>
            <a:off x="3816301" y="4005064"/>
            <a:ext cx="5220195" cy="1323439"/>
          </a:xfrm>
          <a:prstGeom prst="rect">
            <a:avLst/>
          </a:prstGeom>
          <a:noFill/>
        </p:spPr>
        <p:txBody>
          <a:bodyPr wrap="square" rtlCol="0">
            <a:spAutoFit/>
          </a:bodyPr>
          <a:lstStyle/>
          <a:p>
            <a:pPr algn="l">
              <a:buFont typeface="Arial" pitchFamily="34" charset="0"/>
              <a:buChar char="•"/>
            </a:pPr>
            <a:r>
              <a:rPr lang="es-SV" sz="2000" b="1" dirty="0" smtClean="0">
                <a:solidFill>
                  <a:srgbClr val="004C6F"/>
                </a:solidFill>
                <a:latin typeface="Times New Roman" pitchFamily="18" charset="0"/>
                <a:ea typeface="Times New Roman" pitchFamily="18" charset="0"/>
                <a:cs typeface="Arial" charset="0"/>
              </a:rPr>
              <a:t>Economías emergentes  como China demandan grandes cantidades de materia prima: gas, petróleo, minerales, recurso forestal</a:t>
            </a:r>
            <a:endParaRPr lang="es-SV" sz="2000" b="1" dirty="0">
              <a:solidFill>
                <a:srgbClr val="004C6F"/>
              </a:solidFill>
              <a:latin typeface="Times New Roman" pitchFamily="18" charset="0"/>
              <a:ea typeface="Times New Roman" pitchFamily="18"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99276" cy="670086"/>
          </a:xfrm>
        </p:spPr>
        <p:txBody>
          <a:bodyPr/>
          <a:lstStyle/>
          <a:p>
            <a:r>
              <a:rPr lang="es-SV" sz="2800" b="1" kern="1200" dirty="0" smtClean="0">
                <a:solidFill>
                  <a:srgbClr val="BF5A00"/>
                </a:solidFill>
                <a:effectLst>
                  <a:outerShdw blurRad="38100" dist="38100" dir="2700000" algn="tl">
                    <a:srgbClr val="C0C0C0"/>
                  </a:outerShdw>
                </a:effectLst>
                <a:latin typeface="Book Antiqua" pitchFamily="18" charset="0"/>
                <a:ea typeface="+mn-ea"/>
                <a:cs typeface="+mn-cs"/>
              </a:rPr>
              <a:t>Tendencias desde la globalización</a:t>
            </a:r>
            <a:endParaRPr lang="es-SV" sz="2800" b="1" kern="1200" dirty="0">
              <a:solidFill>
                <a:srgbClr val="BF5A00"/>
              </a:solidFill>
              <a:effectLst>
                <a:outerShdw blurRad="38100" dist="38100" dir="2700000" algn="tl">
                  <a:srgbClr val="C0C0C0"/>
                </a:outerShdw>
              </a:effectLst>
              <a:latin typeface="Book Antiqua" pitchFamily="18" charset="0"/>
              <a:ea typeface="+mn-ea"/>
              <a:cs typeface="+mn-cs"/>
            </a:endParaRPr>
          </a:p>
        </p:txBody>
      </p:sp>
      <p:sp>
        <p:nvSpPr>
          <p:cNvPr id="3" name="2 Marcador de contenido"/>
          <p:cNvSpPr>
            <a:spLocks noGrp="1"/>
          </p:cNvSpPr>
          <p:nvPr>
            <p:ph idx="1"/>
          </p:nvPr>
        </p:nvSpPr>
        <p:spPr>
          <a:xfrm>
            <a:off x="359532" y="1016732"/>
            <a:ext cx="8399276" cy="5760640"/>
          </a:xfrm>
        </p:spPr>
        <p:txBody>
          <a:bodyPr/>
          <a:lstStyle/>
          <a:p>
            <a:pPr algn="just"/>
            <a:r>
              <a:rPr lang="es-SV" sz="2000" b="1" kern="1200" dirty="0" smtClean="0">
                <a:solidFill>
                  <a:srgbClr val="004C6F"/>
                </a:solidFill>
                <a:latin typeface="Arial" charset="0"/>
                <a:cs typeface="Arial" charset="0"/>
              </a:rPr>
              <a:t>Auge del modelo neo-</a:t>
            </a:r>
            <a:r>
              <a:rPr lang="es-SV" sz="2000" b="1" kern="1200" dirty="0" err="1" smtClean="0">
                <a:solidFill>
                  <a:srgbClr val="004C6F"/>
                </a:solidFill>
                <a:latin typeface="Arial" charset="0"/>
                <a:cs typeface="Arial" charset="0"/>
              </a:rPr>
              <a:t>extractivista</a:t>
            </a:r>
            <a:r>
              <a:rPr lang="es-SV" sz="2000" b="1" kern="1200" dirty="0" smtClean="0">
                <a:solidFill>
                  <a:srgbClr val="004C6F"/>
                </a:solidFill>
                <a:latin typeface="Arial" charset="0"/>
                <a:cs typeface="Arial" charset="0"/>
              </a:rPr>
              <a:t>: las inversiones en recursos naturales forman el 43% de la inversión extranjera directa en A.L (2010) (CEPAL).</a:t>
            </a:r>
          </a:p>
          <a:p>
            <a:pPr algn="just"/>
            <a:endParaRPr lang="es-SV" sz="2000" b="1" kern="1200" dirty="0" smtClean="0">
              <a:solidFill>
                <a:srgbClr val="004C6F"/>
              </a:solidFill>
              <a:latin typeface="Arial" charset="0"/>
              <a:cs typeface="Arial" charset="0"/>
            </a:endParaRPr>
          </a:p>
          <a:p>
            <a:pPr algn="just"/>
            <a:r>
              <a:rPr lang="es-SV" sz="2000" b="1" kern="1200" dirty="0" smtClean="0">
                <a:solidFill>
                  <a:srgbClr val="004C6F"/>
                </a:solidFill>
                <a:latin typeface="Arial" charset="0"/>
                <a:cs typeface="Arial" charset="0"/>
              </a:rPr>
              <a:t>En Brasil el 39% de los flujos de inversión corresponden a recursos naturales, principalmente petróleo, gas y minería.</a:t>
            </a:r>
          </a:p>
          <a:p>
            <a:pPr algn="just"/>
            <a:endParaRPr lang="es-SV" sz="2000" b="1" kern="1200" dirty="0" smtClean="0">
              <a:solidFill>
                <a:srgbClr val="004C6F"/>
              </a:solidFill>
              <a:latin typeface="Arial" charset="0"/>
              <a:cs typeface="Arial" charset="0"/>
            </a:endParaRPr>
          </a:p>
          <a:p>
            <a:pPr algn="just"/>
            <a:r>
              <a:rPr lang="es-SV" sz="2000" b="1" kern="1200" dirty="0" smtClean="0">
                <a:solidFill>
                  <a:srgbClr val="004C6F"/>
                </a:solidFill>
                <a:latin typeface="Arial" charset="0"/>
                <a:cs typeface="Arial" charset="0"/>
              </a:rPr>
              <a:t>En Centroamérica la inversión en recursos naturales es mucho menor, alrededor del 5%. </a:t>
            </a:r>
          </a:p>
          <a:p>
            <a:pPr algn="just">
              <a:buNone/>
            </a:pPr>
            <a:endParaRPr lang="es-SV" sz="2000" b="1" kern="1200" dirty="0" smtClean="0">
              <a:solidFill>
                <a:srgbClr val="004C6F"/>
              </a:solidFill>
              <a:latin typeface="Arial" charset="0"/>
              <a:cs typeface="Arial" charset="0"/>
            </a:endParaRPr>
          </a:p>
          <a:p>
            <a:pPr algn="just"/>
            <a:r>
              <a:rPr lang="es-SV" sz="2000" b="1" kern="1200" dirty="0" smtClean="0">
                <a:solidFill>
                  <a:srgbClr val="004C6F"/>
                </a:solidFill>
                <a:latin typeface="Arial" charset="0"/>
                <a:cs typeface="Arial" charset="0"/>
              </a:rPr>
              <a:t>Cualitativamente  implican una importante reorganización del territorio: áreas productivas, asentamientos poblacionales y de las áreas protegidas. Estas inversiones  pueden transgredir los derechos y la propiedad de comunidades indígenas y </a:t>
            </a:r>
            <a:r>
              <a:rPr lang="es-SV" sz="2000" b="1" kern="1200" dirty="0" err="1" smtClean="0">
                <a:solidFill>
                  <a:srgbClr val="004C6F"/>
                </a:solidFill>
                <a:latin typeface="Arial" charset="0"/>
                <a:cs typeface="Arial" charset="0"/>
              </a:rPr>
              <a:t>afrodescendientes</a:t>
            </a:r>
            <a:r>
              <a:rPr lang="es-SV" sz="2000" b="1" kern="1200" dirty="0" smtClean="0">
                <a:solidFill>
                  <a:srgbClr val="004C6F"/>
                </a:solidFill>
                <a:latin typeface="Arial" charset="0"/>
                <a:cs typeface="Arial" charset="0"/>
              </a:rPr>
              <a:t>. </a:t>
            </a:r>
          </a:p>
          <a:p>
            <a:endParaRPr lang="es-SV"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Grp="1" noChangeAspect="1" noChangeArrowheads="1"/>
          </p:cNvPicPr>
          <p:nvPr>
            <p:ph idx="1"/>
          </p:nvPr>
        </p:nvPicPr>
        <p:blipFill>
          <a:blip r:embed="rId2" cstate="print"/>
          <a:srcRect/>
          <a:stretch>
            <a:fillRect/>
          </a:stretch>
        </p:blipFill>
        <p:spPr bwMode="auto">
          <a:xfrm>
            <a:off x="287524" y="8620"/>
            <a:ext cx="8534760" cy="6473691"/>
          </a:xfrm>
          <a:prstGeom prst="rect">
            <a:avLst/>
          </a:prstGeom>
          <a:noFill/>
          <a:ln w="12700"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126080" y="235185"/>
            <a:ext cx="6614272" cy="4525963"/>
          </a:xfrm>
          <a:prstGeom prst="rect">
            <a:avLst/>
          </a:prstGeom>
          <a:noFill/>
          <a:ln w="9525">
            <a:noFill/>
            <a:miter lim="800000"/>
            <a:headEnd/>
            <a:tailEnd/>
          </a:ln>
        </p:spPr>
      </p:pic>
      <p:sp>
        <p:nvSpPr>
          <p:cNvPr id="5" name="4 CuadroTexto"/>
          <p:cNvSpPr txBox="1"/>
          <p:nvPr/>
        </p:nvSpPr>
        <p:spPr>
          <a:xfrm>
            <a:off x="3023828" y="4355522"/>
            <a:ext cx="1800200" cy="246221"/>
          </a:xfrm>
          <a:prstGeom prst="rect">
            <a:avLst/>
          </a:prstGeom>
          <a:noFill/>
        </p:spPr>
        <p:txBody>
          <a:bodyPr wrap="square" rtlCol="0">
            <a:spAutoFit/>
          </a:bodyPr>
          <a:lstStyle/>
          <a:p>
            <a:r>
              <a:rPr lang="es-SV" sz="1000" dirty="0" smtClean="0"/>
              <a:t>Tomado de:  Rosa, 2008</a:t>
            </a:r>
            <a:endParaRPr lang="es-SV" sz="1000" dirty="0"/>
          </a:p>
        </p:txBody>
      </p:sp>
      <p:sp>
        <p:nvSpPr>
          <p:cNvPr id="7" name="6 CuadroTexto"/>
          <p:cNvSpPr txBox="1"/>
          <p:nvPr/>
        </p:nvSpPr>
        <p:spPr>
          <a:xfrm>
            <a:off x="935596" y="4689140"/>
            <a:ext cx="7236804" cy="1477328"/>
          </a:xfrm>
          <a:prstGeom prst="rect">
            <a:avLst/>
          </a:prstGeom>
          <a:noFill/>
        </p:spPr>
        <p:txBody>
          <a:bodyPr wrap="square" rtlCol="0">
            <a:spAutoFit/>
          </a:bodyPr>
          <a:lstStyle/>
          <a:p>
            <a:pPr algn="l">
              <a:buFont typeface="Arial" pitchFamily="34" charset="0"/>
              <a:buChar char="•"/>
            </a:pPr>
            <a:r>
              <a:rPr lang="es-SV" dirty="0" smtClean="0"/>
              <a:t>Petróleo como tercer producto de exportación </a:t>
            </a:r>
          </a:p>
          <a:p>
            <a:pPr algn="l">
              <a:buFont typeface="Arial" pitchFamily="34" charset="0"/>
              <a:buChar char="•"/>
            </a:pPr>
            <a:r>
              <a:rPr lang="es-SV" dirty="0" smtClean="0"/>
              <a:t>Caucho quinto producto de exportación</a:t>
            </a:r>
          </a:p>
          <a:p>
            <a:pPr algn="l">
              <a:buFont typeface="Arial" pitchFamily="34" charset="0"/>
              <a:buChar char="•"/>
            </a:pPr>
            <a:r>
              <a:rPr lang="es-SV" dirty="0" smtClean="0"/>
              <a:t>Minería exporta 100 millones de dólares</a:t>
            </a:r>
          </a:p>
          <a:p>
            <a:pPr algn="l">
              <a:buFont typeface="Arial" pitchFamily="34" charset="0"/>
              <a:buChar char="•"/>
            </a:pPr>
            <a:r>
              <a:rPr lang="es-SV" dirty="0" smtClean="0"/>
              <a:t>Cardamomo, flores, plantas y verduras alcanzan 161 millones  de dólares.</a:t>
            </a:r>
            <a:endParaRPr lang="es-SV"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0" y="2518224"/>
            <a:ext cx="9144000" cy="1180241"/>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0" y="2133785"/>
            <a:ext cx="9396536" cy="384440"/>
          </a:xfrm>
          <a:prstGeom prst="rect">
            <a:avLst/>
          </a:prstGeom>
          <a:noFill/>
          <a:ln w="9525">
            <a:noFill/>
            <a:miter lim="800000"/>
            <a:headEnd/>
            <a:tailEnd/>
          </a:ln>
        </p:spPr>
      </p:pic>
      <p:sp>
        <p:nvSpPr>
          <p:cNvPr id="10" name="9 CuadroTexto"/>
          <p:cNvSpPr txBox="1"/>
          <p:nvPr/>
        </p:nvSpPr>
        <p:spPr>
          <a:xfrm>
            <a:off x="431540" y="728700"/>
            <a:ext cx="7812868" cy="923330"/>
          </a:xfrm>
          <a:prstGeom prst="rect">
            <a:avLst/>
          </a:prstGeom>
          <a:noFill/>
        </p:spPr>
        <p:txBody>
          <a:bodyPr wrap="square" rtlCol="0">
            <a:spAutoFit/>
          </a:bodyPr>
          <a:lstStyle/>
          <a:p>
            <a:r>
              <a:rPr lang="es-SV" b="1" dirty="0" smtClean="0"/>
              <a:t>Guatemala: Ingresos Netos de Inversión Extranjera Directa, por sector de destino, 2000-2010 </a:t>
            </a:r>
          </a:p>
          <a:p>
            <a:r>
              <a:rPr lang="es-SV" b="1" i="1" dirty="0" smtClean="0"/>
              <a:t>En millones de dólares</a:t>
            </a:r>
            <a:endParaRPr lang="es-SV" b="1" i="1" dirty="0"/>
          </a:p>
        </p:txBody>
      </p:sp>
      <p:sp>
        <p:nvSpPr>
          <p:cNvPr id="11" name="10 CuadroTexto"/>
          <p:cNvSpPr txBox="1"/>
          <p:nvPr/>
        </p:nvSpPr>
        <p:spPr>
          <a:xfrm>
            <a:off x="6191672" y="4031776"/>
            <a:ext cx="2952328" cy="369332"/>
          </a:xfrm>
          <a:prstGeom prst="rect">
            <a:avLst/>
          </a:prstGeom>
          <a:noFill/>
        </p:spPr>
        <p:txBody>
          <a:bodyPr wrap="square" rtlCol="0">
            <a:spAutoFit/>
          </a:bodyPr>
          <a:lstStyle/>
          <a:p>
            <a:r>
              <a:rPr lang="es-SV" dirty="0" smtClean="0"/>
              <a:t>Fuente: CEPAL, 2010</a:t>
            </a:r>
            <a:endParaRPr lang="es-SV" dirty="0"/>
          </a:p>
        </p:txBody>
      </p:sp>
      <p:sp>
        <p:nvSpPr>
          <p:cNvPr id="13" name="12 CuadroTexto"/>
          <p:cNvSpPr txBox="1"/>
          <p:nvPr/>
        </p:nvSpPr>
        <p:spPr>
          <a:xfrm>
            <a:off x="611560" y="4617132"/>
            <a:ext cx="8280920" cy="1323439"/>
          </a:xfrm>
          <a:prstGeom prst="rect">
            <a:avLst/>
          </a:prstGeom>
          <a:noFill/>
        </p:spPr>
        <p:txBody>
          <a:bodyPr wrap="square" rtlCol="0">
            <a:spAutoFit/>
          </a:bodyPr>
          <a:lstStyle/>
          <a:p>
            <a:pPr algn="just">
              <a:buFont typeface="Arial" pitchFamily="34" charset="0"/>
              <a:buChar char="•"/>
            </a:pPr>
            <a:r>
              <a:rPr lang="es-SV" dirty="0" smtClean="0"/>
              <a:t> </a:t>
            </a:r>
            <a:r>
              <a:rPr lang="es-SV" sz="2000" b="1" dirty="0" smtClean="0">
                <a:solidFill>
                  <a:srgbClr val="004C6F"/>
                </a:solidFill>
                <a:cs typeface="Arial" charset="0"/>
              </a:rPr>
              <a:t>En 2010 Guatemala  recibió 678 millones de dólares en IED</a:t>
            </a:r>
          </a:p>
          <a:p>
            <a:pPr algn="just">
              <a:buFont typeface="Arial" pitchFamily="34" charset="0"/>
              <a:buChar char="•"/>
            </a:pPr>
            <a:r>
              <a:rPr lang="es-SV" sz="2000" b="1" dirty="0" smtClean="0">
                <a:solidFill>
                  <a:srgbClr val="004C6F"/>
                </a:solidFill>
                <a:cs typeface="Arial" charset="0"/>
              </a:rPr>
              <a:t>Capta el 11% del total de la inversión en la subregión CA</a:t>
            </a:r>
          </a:p>
          <a:p>
            <a:pPr algn="just">
              <a:buFont typeface="Arial" pitchFamily="34" charset="0"/>
              <a:buChar char="•"/>
            </a:pPr>
            <a:r>
              <a:rPr lang="es-SV" sz="2000" b="1" dirty="0" smtClean="0">
                <a:solidFill>
                  <a:srgbClr val="004C6F"/>
                </a:solidFill>
                <a:cs typeface="Arial" charset="0"/>
              </a:rPr>
              <a:t>Inversiones en 2010: Empresas Públicas Medellín (energía), minería </a:t>
            </a:r>
            <a:r>
              <a:rPr lang="es-SV" sz="2000" b="1" dirty="0" err="1" smtClean="0">
                <a:solidFill>
                  <a:srgbClr val="004C6F"/>
                </a:solidFill>
                <a:cs typeface="Arial" charset="0"/>
              </a:rPr>
              <a:t>Tahoe</a:t>
            </a:r>
            <a:r>
              <a:rPr lang="es-SV" sz="2000" b="1" dirty="0" smtClean="0">
                <a:solidFill>
                  <a:srgbClr val="004C6F"/>
                </a:solidFill>
                <a:cs typeface="Arial" charset="0"/>
              </a:rPr>
              <a:t>, AEI-EU.</a:t>
            </a:r>
          </a:p>
        </p:txBody>
      </p:sp>
    </p:spTree>
  </p:cSld>
  <p:clrMapOvr>
    <a:masterClrMapping/>
  </p:clrMapOvr>
  <p:timing>
    <p:tnLst>
      <p:par>
        <p:cTn id="1" dur="indefinite" restart="never" nodeType="tmRoot"/>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Ubicación de casos de estudios_new.jpg" id="5122" name="1 Imagen"/>
          <p:cNvPicPr>
            <a:picLocks noChangeAspect="1"/>
          </p:cNvPicPr>
          <p:nvPr/>
        </p:nvPicPr>
        <p:blipFill>
          <a:blip cstate="print" r:embed="rId3"/>
          <a:srcRect b="2"/>
          <a:stretch>
            <a:fillRect/>
          </a:stretch>
        </p:blipFill>
        <p:spPr bwMode="auto">
          <a:xfrm>
            <a:off x="2591780" y="1053753"/>
            <a:ext cx="6557729" cy="4535487"/>
          </a:xfrm>
          <a:prstGeom prst="rect">
            <a:avLst/>
          </a:prstGeom>
          <a:noFill/>
          <a:ln w="9525">
            <a:noFill/>
            <a:miter lim="800000"/>
            <a:headEnd/>
            <a:tailEnd/>
          </a:ln>
        </p:spPr>
      </p:pic>
      <p:sp>
        <p:nvSpPr>
          <p:cNvPr id="4" name="Title 1"/>
          <p:cNvSpPr>
            <a:spLocks/>
          </p:cNvSpPr>
          <p:nvPr/>
        </p:nvSpPr>
        <p:spPr bwMode="auto">
          <a:xfrm>
            <a:off x="0" y="0"/>
            <a:ext cx="9144000" cy="1016732"/>
          </a:xfrm>
          <a:prstGeom prst="rect">
            <a:avLst/>
          </a:prstGeom>
          <a:solidFill>
            <a:srgbClr val="BEF7FA"/>
          </a:solidFill>
          <a:ln algn="ctr" w="9525">
            <a:noFill/>
            <a:miter lim="800000"/>
            <a:headEnd/>
            <a:tailEnd/>
          </a:ln>
          <a:effectLst/>
        </p:spPr>
        <p:txBody>
          <a:bodyPr bIns="0" lIns="0" rIns="0" tIns="0"/>
          <a:lstStyle/>
          <a:p>
            <a:pPr algn="ctr">
              <a:defRPr/>
            </a:pPr>
            <a:endParaRPr b="1" dirty="0" lang="es-CR" sz="2800">
              <a:solidFill>
                <a:srgbClr val="BF5A00"/>
              </a:solidFill>
              <a:effectLst>
                <a:outerShdw algn="tl" blurRad="38100" dir="2700000" dist="38100">
                  <a:srgbClr val="C0C0C0"/>
                </a:outerShdw>
              </a:effectLst>
              <a:latin charset="0" pitchFamily="18" typeface="Book Antiqua"/>
            </a:endParaRPr>
          </a:p>
          <a:p>
            <a:pPr algn="ctr">
              <a:defRPr/>
            </a:pPr>
            <a:r>
              <a:rPr b="1" dirty="0" lang="es-SV" sz="2000">
                <a:solidFill>
                  <a:srgbClr val="BF5A00"/>
                </a:solidFill>
                <a:effectLst>
                  <a:outerShdw algn="tl" blurRad="38100" dir="2700000" dist="38100">
                    <a:srgbClr val="C0C0C0"/>
                  </a:outerShdw>
                </a:effectLst>
                <a:latin charset="0" pitchFamily="18" typeface="Book Antiqua"/>
              </a:rPr>
              <a:t>¿De qué manera se </a:t>
            </a:r>
            <a:r>
              <a:rPr b="1" dirty="0" lang="es-SV" smtClean="0" sz="2000">
                <a:solidFill>
                  <a:srgbClr val="BF5A00"/>
                </a:solidFill>
                <a:effectLst>
                  <a:outerShdw algn="tl" blurRad="38100" dir="2700000" dist="38100">
                    <a:srgbClr val="C0C0C0"/>
                  </a:outerShdw>
                </a:effectLst>
                <a:latin charset="0" pitchFamily="18" typeface="Book Antiqua"/>
              </a:rPr>
              <a:t>están </a:t>
            </a:r>
            <a:r>
              <a:rPr b="1" dirty="0" lang="es-SV" sz="2000">
                <a:solidFill>
                  <a:srgbClr val="BF5A00"/>
                </a:solidFill>
                <a:effectLst>
                  <a:outerShdw algn="tl" blurRad="38100" dir="2700000" dist="38100">
                    <a:srgbClr val="C0C0C0"/>
                  </a:outerShdw>
                </a:effectLst>
                <a:latin charset="0" pitchFamily="18" typeface="Book Antiqua"/>
              </a:rPr>
              <a:t>desplegando estas dinámicas en territorios </a:t>
            </a:r>
            <a:r>
              <a:rPr b="1" dirty="0" lang="es-SV" smtClean="0" sz="2000">
                <a:solidFill>
                  <a:srgbClr val="BF5A00"/>
                </a:solidFill>
                <a:effectLst>
                  <a:outerShdw algn="tl" blurRad="38100" dir="2700000" dist="38100">
                    <a:srgbClr val="C0C0C0"/>
                  </a:outerShdw>
                </a:effectLst>
                <a:latin charset="0" pitchFamily="18" typeface="Book Antiqua"/>
              </a:rPr>
              <a:t>específicos </a:t>
            </a:r>
            <a:r>
              <a:rPr b="1" dirty="0" lang="es-SV" sz="2000">
                <a:solidFill>
                  <a:srgbClr val="BF5A00"/>
                </a:solidFill>
                <a:effectLst>
                  <a:outerShdw algn="tl" blurRad="38100" dir="2700000" dist="38100">
                    <a:srgbClr val="C0C0C0"/>
                  </a:outerShdw>
                </a:effectLst>
                <a:latin charset="0" pitchFamily="18" typeface="Book Antiqua"/>
              </a:rPr>
              <a:t>de Centroamérica?</a:t>
            </a:r>
            <a:endParaRPr b="1" dirty="0" lang="en-US" sz="2000">
              <a:solidFill>
                <a:srgbClr val="BF5A00"/>
              </a:solidFill>
              <a:effectLst>
                <a:outerShdw algn="tl" blurRad="38100" dir="2700000" dist="38100">
                  <a:srgbClr val="C0C0C0"/>
                </a:outerShdw>
              </a:effectLst>
              <a:latin charset="0" pitchFamily="18" typeface="Book Antiqua"/>
            </a:endParaRPr>
          </a:p>
        </p:txBody>
      </p:sp>
      <p:sp>
        <p:nvSpPr>
          <p:cNvPr id="5" name="Text Box 13"/>
          <p:cNvSpPr txBox="1">
            <a:spLocks noChangeArrowheads="1"/>
          </p:cNvSpPr>
          <p:nvPr/>
        </p:nvSpPr>
        <p:spPr bwMode="auto">
          <a:xfrm>
            <a:off x="0" y="1026114"/>
            <a:ext cx="2699792" cy="4535487"/>
          </a:xfrm>
          <a:prstGeom prst="rect">
            <a:avLst/>
          </a:prstGeom>
          <a:noFill/>
          <a:ln algn="ctr" w="9525">
            <a:noFill/>
            <a:miter lim="800000"/>
            <a:headEnd/>
            <a:tailEnd/>
          </a:ln>
        </p:spPr>
        <p:txBody>
          <a:bodyPr/>
          <a:lstStyle/>
          <a:p>
            <a:pPr algn="l" indent="-358775" marL="358775">
              <a:spcBef>
                <a:spcPct val="20000"/>
              </a:spcBef>
              <a:spcAft>
                <a:spcPct val="50000"/>
              </a:spcAft>
              <a:buFont charset="2" pitchFamily="2" typeface="Wingdings"/>
              <a:buChar char="Ø"/>
            </a:pPr>
            <a:r>
              <a:rPr b="1" dirty="0" lang="es-SV" sz="1700">
                <a:solidFill>
                  <a:srgbClr val="004C6F"/>
                </a:solidFill>
                <a:cs charset="0" typeface="Arial"/>
              </a:rPr>
              <a:t>Patrón de asentamiento </a:t>
            </a:r>
            <a:br>
              <a:rPr b="1" dirty="0" lang="es-SV" sz="1700">
                <a:solidFill>
                  <a:srgbClr val="004C6F"/>
                </a:solidFill>
                <a:cs charset="0" typeface="Arial"/>
              </a:rPr>
            </a:br>
            <a:r>
              <a:rPr b="1" dirty="0" lang="es-SV" sz="1700">
                <a:solidFill>
                  <a:srgbClr val="004C6F"/>
                </a:solidFill>
                <a:cs charset="0" typeface="Arial"/>
              </a:rPr>
              <a:t>de la población</a:t>
            </a:r>
          </a:p>
          <a:p>
            <a:pPr algn="l" indent="-358775" marL="358775">
              <a:spcBef>
                <a:spcPct val="20000"/>
              </a:spcBef>
              <a:spcAft>
                <a:spcPct val="50000"/>
              </a:spcAft>
              <a:buFont charset="2" pitchFamily="2" typeface="Wingdings"/>
              <a:buChar char="Ø"/>
            </a:pPr>
            <a:r>
              <a:rPr b="1" dirty="0" lang="es-SV" sz="1700">
                <a:solidFill>
                  <a:srgbClr val="004C6F"/>
                </a:solidFill>
                <a:cs charset="0" typeface="Arial"/>
              </a:rPr>
              <a:t>Mega proyectos de infraestructura y plataforma logística</a:t>
            </a:r>
          </a:p>
          <a:p>
            <a:pPr algn="l" indent="-358775" marL="358775">
              <a:spcBef>
                <a:spcPct val="20000"/>
              </a:spcBef>
              <a:spcAft>
                <a:spcPct val="50000"/>
              </a:spcAft>
              <a:buFont charset="2" pitchFamily="2" typeface="Wingdings"/>
              <a:buChar char="Ø"/>
            </a:pPr>
            <a:r>
              <a:rPr b="1" dirty="0" lang="es-SV" sz="1700">
                <a:solidFill>
                  <a:srgbClr val="004C6F"/>
                </a:solidFill>
                <a:cs charset="0" typeface="Arial"/>
              </a:rPr>
              <a:t>Auge de maquila agrícola</a:t>
            </a:r>
          </a:p>
          <a:p>
            <a:pPr algn="l" indent="-358775" marL="358775">
              <a:spcBef>
                <a:spcPct val="20000"/>
              </a:spcBef>
              <a:spcAft>
                <a:spcPct val="50000"/>
              </a:spcAft>
              <a:buFont charset="2" pitchFamily="2" typeface="Wingdings"/>
              <a:buChar char="Ø"/>
            </a:pPr>
            <a:r>
              <a:rPr b="1" dirty="0" lang="es-SV" sz="1700">
                <a:solidFill>
                  <a:srgbClr val="004C6F"/>
                </a:solidFill>
                <a:cs charset="0" typeface="Arial"/>
              </a:rPr>
              <a:t>Turismo y desarrollo inmobiliario en zonas costeras</a:t>
            </a:r>
          </a:p>
          <a:p>
            <a:pPr algn="l" indent="-358775" marL="358775">
              <a:spcBef>
                <a:spcPct val="20000"/>
              </a:spcBef>
              <a:spcAft>
                <a:spcPct val="50000"/>
              </a:spcAft>
              <a:buFont charset="2" pitchFamily="2" typeface="Wingdings"/>
              <a:buChar char="Ø"/>
            </a:pPr>
            <a:r>
              <a:rPr b="1" dirty="0" lang="es-SV" sz="1700">
                <a:solidFill>
                  <a:srgbClr val="004C6F"/>
                </a:solidFill>
                <a:cs charset="0" typeface="Arial"/>
              </a:rPr>
              <a:t>Mega proyectos de conservación y patrimonio cultural</a:t>
            </a:r>
          </a:p>
        </p:txBody>
      </p:sp>
    </p:spTree>
  </p:cSld>
  <p:clrMapOvr>
    <a:masterClrMapping/>
  </p:clrMapOvr>
  <p:timing>
    <p:tnLst>
      <p:par>
        <p:cTn dur="indefinite" id="1" nodeType="tmRoot" restart="never"/>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s-SV" smtClean="0"/>
          </a:p>
        </p:txBody>
      </p:sp>
      <p:sp>
        <p:nvSpPr>
          <p:cNvPr id="9219" name="2 Marcador de contenido"/>
          <p:cNvSpPr>
            <a:spLocks/>
          </p:cNvSpPr>
          <p:nvPr/>
        </p:nvSpPr>
        <p:spPr bwMode="auto">
          <a:xfrm>
            <a:off x="6300788" y="1468438"/>
            <a:ext cx="2843212" cy="2500312"/>
          </a:xfrm>
          <a:prstGeom prst="rect">
            <a:avLst/>
          </a:prstGeom>
          <a:solidFill>
            <a:srgbClr val="FFFFFF"/>
          </a:solidFill>
          <a:ln w="9525">
            <a:noFill/>
            <a:miter lim="800000"/>
            <a:headEnd/>
            <a:tailEnd/>
          </a:ln>
        </p:spPr>
        <p:txBody>
          <a:bodyPr/>
          <a:lstStyle/>
          <a:p>
            <a:pPr marL="88900" algn="l"/>
            <a:r>
              <a:rPr lang="es-MX" b="1">
                <a:solidFill>
                  <a:srgbClr val="004C6F"/>
                </a:solidFill>
                <a:ea typeface="Times New Roman" pitchFamily="18" charset="0"/>
                <a:cs typeface="Arial" charset="0"/>
              </a:rPr>
              <a:t>Expansión hacia “nuevos territorios” para</a:t>
            </a:r>
            <a:r>
              <a:rPr lang="es-SV" b="1">
                <a:solidFill>
                  <a:srgbClr val="004C6F"/>
                </a:solidFill>
                <a:ea typeface="Times New Roman" pitchFamily="18" charset="0"/>
                <a:cs typeface="Arial" charset="0"/>
              </a:rPr>
              <a:t> la acumulación</a:t>
            </a:r>
          </a:p>
          <a:p>
            <a:pPr marL="88900" algn="l"/>
            <a:endParaRPr lang="es-SV" b="1">
              <a:solidFill>
                <a:srgbClr val="004C6F"/>
              </a:solidFill>
              <a:ea typeface="Times New Roman" pitchFamily="18" charset="0"/>
              <a:cs typeface="Arial" charset="0"/>
            </a:endParaRPr>
          </a:p>
          <a:p>
            <a:pPr marL="88900" algn="l"/>
            <a:r>
              <a:rPr lang="es-MX" b="1">
                <a:solidFill>
                  <a:srgbClr val="004C6F"/>
                </a:solidFill>
                <a:ea typeface="Times New Roman" pitchFamily="18" charset="0"/>
                <a:cs typeface="Arial" charset="0"/>
              </a:rPr>
              <a:t>Nuevas disputas territoriales</a:t>
            </a:r>
            <a:endParaRPr lang="es-SV" b="1">
              <a:solidFill>
                <a:srgbClr val="004C6F"/>
              </a:solidFill>
              <a:ea typeface="Times New Roman" pitchFamily="18" charset="0"/>
              <a:cs typeface="Arial" charset="0"/>
            </a:endParaRPr>
          </a:p>
        </p:txBody>
      </p:sp>
      <p:pic>
        <p:nvPicPr>
          <p:cNvPr id="9220" name="18 Imagen" descr="Megaproyectos1.jpg"/>
          <p:cNvPicPr>
            <a:picLocks noChangeAspect="1"/>
          </p:cNvPicPr>
          <p:nvPr/>
        </p:nvPicPr>
        <p:blipFill>
          <a:blip r:embed="rId3" cstate="print"/>
          <a:srcRect/>
          <a:stretch>
            <a:fillRect/>
          </a:stretch>
        </p:blipFill>
        <p:spPr bwMode="auto">
          <a:xfrm>
            <a:off x="0" y="1376363"/>
            <a:ext cx="6337300" cy="4897437"/>
          </a:xfrm>
          <a:prstGeom prst="rect">
            <a:avLst/>
          </a:prstGeom>
          <a:noFill/>
          <a:ln w="9525">
            <a:noFill/>
            <a:miter lim="800000"/>
            <a:headEnd/>
            <a:tailEnd/>
          </a:ln>
        </p:spPr>
      </p:pic>
      <p:pic>
        <p:nvPicPr>
          <p:cNvPr id="9221" name="Picture 38"/>
          <p:cNvPicPr>
            <a:picLocks noChangeAspect="1" noChangeArrowheads="1"/>
          </p:cNvPicPr>
          <p:nvPr/>
        </p:nvPicPr>
        <p:blipFill>
          <a:blip r:embed="rId4" cstate="print"/>
          <a:srcRect/>
          <a:stretch>
            <a:fillRect/>
          </a:stretch>
        </p:blipFill>
        <p:spPr bwMode="auto">
          <a:xfrm>
            <a:off x="7740650" y="5084763"/>
            <a:ext cx="1397000" cy="1076325"/>
          </a:xfrm>
          <a:prstGeom prst="rect">
            <a:avLst/>
          </a:prstGeom>
          <a:noFill/>
          <a:ln w="9525">
            <a:noFill/>
            <a:miter lim="800000"/>
            <a:headEnd/>
            <a:tailEnd/>
          </a:ln>
        </p:spPr>
      </p:pic>
      <p:pic>
        <p:nvPicPr>
          <p:cNvPr id="9222" name="Picture 40"/>
          <p:cNvPicPr>
            <a:picLocks noChangeAspect="1" noChangeArrowheads="1"/>
          </p:cNvPicPr>
          <p:nvPr/>
        </p:nvPicPr>
        <p:blipFill>
          <a:blip r:embed="rId5" cstate="print"/>
          <a:srcRect/>
          <a:stretch>
            <a:fillRect/>
          </a:stretch>
        </p:blipFill>
        <p:spPr bwMode="auto">
          <a:xfrm>
            <a:off x="2195513" y="1493838"/>
            <a:ext cx="977900" cy="782637"/>
          </a:xfrm>
          <a:prstGeom prst="rect">
            <a:avLst/>
          </a:prstGeom>
          <a:noFill/>
          <a:ln w="9525">
            <a:noFill/>
            <a:miter lim="800000"/>
            <a:headEnd/>
            <a:tailEnd/>
          </a:ln>
        </p:spPr>
      </p:pic>
      <p:pic>
        <p:nvPicPr>
          <p:cNvPr id="9223" name="Picture 50"/>
          <p:cNvPicPr>
            <a:picLocks noChangeAspect="1" noChangeArrowheads="1"/>
          </p:cNvPicPr>
          <p:nvPr/>
        </p:nvPicPr>
        <p:blipFill>
          <a:blip r:embed="rId6" cstate="print"/>
          <a:srcRect/>
          <a:stretch>
            <a:fillRect/>
          </a:stretch>
        </p:blipFill>
        <p:spPr bwMode="auto">
          <a:xfrm>
            <a:off x="166688" y="3752850"/>
            <a:ext cx="949325" cy="930275"/>
          </a:xfrm>
          <a:prstGeom prst="rect">
            <a:avLst/>
          </a:prstGeom>
          <a:noFill/>
          <a:ln w="9525">
            <a:noFill/>
            <a:miter lim="800000"/>
            <a:headEnd/>
            <a:tailEnd/>
          </a:ln>
        </p:spPr>
      </p:pic>
      <p:pic>
        <p:nvPicPr>
          <p:cNvPr id="9224" name="Picture 52"/>
          <p:cNvPicPr>
            <a:picLocks noChangeAspect="1" noChangeArrowheads="1"/>
          </p:cNvPicPr>
          <p:nvPr/>
        </p:nvPicPr>
        <p:blipFill>
          <a:blip r:embed="rId7" cstate="print"/>
          <a:srcRect/>
          <a:stretch>
            <a:fillRect/>
          </a:stretch>
        </p:blipFill>
        <p:spPr bwMode="auto">
          <a:xfrm>
            <a:off x="7739063" y="4437063"/>
            <a:ext cx="1404937" cy="738187"/>
          </a:xfrm>
          <a:prstGeom prst="rect">
            <a:avLst/>
          </a:prstGeom>
          <a:noFill/>
          <a:ln w="9525">
            <a:solidFill>
              <a:schemeClr val="bg1"/>
            </a:solidFill>
            <a:miter lim="800000"/>
            <a:headEnd/>
            <a:tailEnd/>
          </a:ln>
        </p:spPr>
      </p:pic>
      <p:pic>
        <p:nvPicPr>
          <p:cNvPr id="9225" name="Picture 53"/>
          <p:cNvPicPr>
            <a:picLocks noChangeAspect="1" noChangeArrowheads="1"/>
          </p:cNvPicPr>
          <p:nvPr/>
        </p:nvPicPr>
        <p:blipFill>
          <a:blip r:embed="rId8" cstate="print"/>
          <a:srcRect/>
          <a:stretch>
            <a:fillRect/>
          </a:stretch>
        </p:blipFill>
        <p:spPr bwMode="auto">
          <a:xfrm>
            <a:off x="7740650" y="3608388"/>
            <a:ext cx="1403350" cy="828675"/>
          </a:xfrm>
          <a:prstGeom prst="rect">
            <a:avLst/>
          </a:prstGeom>
          <a:noFill/>
          <a:ln w="9525">
            <a:noFill/>
            <a:miter lim="800000"/>
            <a:headEnd/>
            <a:tailEnd/>
          </a:ln>
        </p:spPr>
      </p:pic>
      <p:pic>
        <p:nvPicPr>
          <p:cNvPr id="9226" name="Picture 37"/>
          <p:cNvPicPr>
            <a:picLocks noChangeAspect="1" noChangeArrowheads="1"/>
          </p:cNvPicPr>
          <p:nvPr/>
        </p:nvPicPr>
        <p:blipFill>
          <a:blip r:embed="rId9" cstate="print"/>
          <a:srcRect/>
          <a:stretch>
            <a:fillRect/>
          </a:stretch>
        </p:blipFill>
        <p:spPr bwMode="auto">
          <a:xfrm>
            <a:off x="6264275" y="4086225"/>
            <a:ext cx="1443038" cy="2079625"/>
          </a:xfrm>
          <a:prstGeom prst="rect">
            <a:avLst/>
          </a:prstGeom>
          <a:noFill/>
          <a:ln w="9525">
            <a:solidFill>
              <a:schemeClr val="bg1"/>
            </a:solidFill>
            <a:miter lim="800000"/>
            <a:headEnd/>
            <a:tailEnd/>
          </a:ln>
        </p:spPr>
      </p:pic>
      <p:pic>
        <p:nvPicPr>
          <p:cNvPr id="9227" name="Picture 41"/>
          <p:cNvPicPr>
            <a:picLocks noChangeAspect="1" noChangeArrowheads="1"/>
          </p:cNvPicPr>
          <p:nvPr/>
        </p:nvPicPr>
        <p:blipFill>
          <a:blip r:embed="rId10" cstate="print"/>
          <a:srcRect/>
          <a:stretch>
            <a:fillRect/>
          </a:stretch>
        </p:blipFill>
        <p:spPr bwMode="auto">
          <a:xfrm>
            <a:off x="1865313" y="5157788"/>
            <a:ext cx="1482725" cy="1008062"/>
          </a:xfrm>
          <a:prstGeom prst="rect">
            <a:avLst/>
          </a:prstGeom>
          <a:noFill/>
          <a:ln w="9525">
            <a:noFill/>
            <a:miter lim="800000"/>
            <a:headEnd/>
            <a:tailEnd/>
          </a:ln>
        </p:spPr>
      </p:pic>
      <p:pic>
        <p:nvPicPr>
          <p:cNvPr id="9228" name="Picture 34"/>
          <p:cNvPicPr>
            <a:picLocks noChangeAspect="1" noChangeArrowheads="1"/>
          </p:cNvPicPr>
          <p:nvPr/>
        </p:nvPicPr>
        <p:blipFill>
          <a:blip r:embed="rId11" cstate="print"/>
          <a:srcRect/>
          <a:stretch>
            <a:fillRect/>
          </a:stretch>
        </p:blipFill>
        <p:spPr bwMode="auto">
          <a:xfrm>
            <a:off x="3189288" y="1493838"/>
            <a:ext cx="1095375" cy="782637"/>
          </a:xfrm>
          <a:prstGeom prst="rect">
            <a:avLst/>
          </a:prstGeom>
          <a:noFill/>
          <a:ln w="9525">
            <a:noFill/>
            <a:miter lim="800000"/>
            <a:headEnd/>
            <a:tailEnd/>
          </a:ln>
        </p:spPr>
      </p:pic>
      <p:sp>
        <p:nvSpPr>
          <p:cNvPr id="16402" name="2 Marcador de contenido"/>
          <p:cNvSpPr>
            <a:spLocks/>
          </p:cNvSpPr>
          <p:nvPr/>
        </p:nvSpPr>
        <p:spPr bwMode="auto">
          <a:xfrm>
            <a:off x="-36513" y="296863"/>
            <a:ext cx="9144001" cy="755650"/>
          </a:xfrm>
          <a:prstGeom prst="rect">
            <a:avLst/>
          </a:prstGeom>
          <a:noFill/>
          <a:ln w="9525">
            <a:noFill/>
            <a:miter lim="800000"/>
            <a:headEnd/>
            <a:tailEnd/>
          </a:ln>
        </p:spPr>
        <p:txBody>
          <a:bodyPr/>
          <a:lstStyle/>
          <a:p>
            <a:pPr marL="88900">
              <a:lnSpc>
                <a:spcPct val="90000"/>
              </a:lnSpc>
              <a:defRPr/>
            </a:pPr>
            <a:r>
              <a:rPr lang="es-SV" sz="2800" b="1">
                <a:solidFill>
                  <a:srgbClr val="BF5A00"/>
                </a:solidFill>
                <a:effectLst>
                  <a:outerShdw blurRad="38100" dist="38100" dir="2700000" algn="tl">
                    <a:srgbClr val="C0C0C0"/>
                  </a:outerShdw>
                </a:effectLst>
                <a:latin typeface="Book Antiqua" pitchFamily="18" charset="0"/>
              </a:rPr>
              <a:t>Nuevos ejes de acumulación, mega-proyectos </a:t>
            </a:r>
            <a:br>
              <a:rPr lang="es-SV" sz="2800" b="1">
                <a:solidFill>
                  <a:srgbClr val="BF5A00"/>
                </a:solidFill>
                <a:effectLst>
                  <a:outerShdw blurRad="38100" dist="38100" dir="2700000" algn="tl">
                    <a:srgbClr val="C0C0C0"/>
                  </a:outerShdw>
                </a:effectLst>
                <a:latin typeface="Book Antiqua" pitchFamily="18" charset="0"/>
              </a:rPr>
            </a:br>
            <a:r>
              <a:rPr lang="es-SV" sz="2800" b="1">
                <a:solidFill>
                  <a:srgbClr val="BF5A00"/>
                </a:solidFill>
                <a:effectLst>
                  <a:outerShdw blurRad="38100" dist="38100" dir="2700000" algn="tl">
                    <a:srgbClr val="C0C0C0"/>
                  </a:outerShdw>
                </a:effectLst>
                <a:latin typeface="Book Antiqua" pitchFamily="18" charset="0"/>
              </a:rPr>
              <a:t>de inversión y dinámicas territoriales</a:t>
            </a:r>
            <a:r>
              <a:rPr lang="es-SV" sz="800" b="1">
                <a:solidFill>
                  <a:srgbClr val="BF5A00"/>
                </a:solidFill>
                <a:effectLst>
                  <a:outerShdw blurRad="38100" dist="38100" dir="2700000" algn="tl">
                    <a:srgbClr val="C0C0C0"/>
                  </a:outerShdw>
                </a:effectLst>
                <a:latin typeface="Book Antiqua" pitchFamily="18" charset="0"/>
              </a:rPr>
              <a:t/>
            </a:r>
            <a:br>
              <a:rPr lang="es-SV" sz="800" b="1">
                <a:solidFill>
                  <a:srgbClr val="BF5A00"/>
                </a:solidFill>
                <a:effectLst>
                  <a:outerShdw blurRad="38100" dist="38100" dir="2700000" algn="tl">
                    <a:srgbClr val="C0C0C0"/>
                  </a:outerShdw>
                </a:effectLst>
                <a:latin typeface="Book Antiqua" pitchFamily="18" charset="0"/>
              </a:rPr>
            </a:br>
            <a:endParaRPr lang="es-SV" sz="800" b="1">
              <a:solidFill>
                <a:srgbClr val="BF5A00"/>
              </a:solidFill>
              <a:effectLst>
                <a:outerShdw blurRad="38100" dist="38100" dir="2700000" algn="tl">
                  <a:srgbClr val="C0C0C0"/>
                </a:outerShdw>
              </a:effectLst>
              <a:latin typeface="Book Antiqu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F5A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F5A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8456</TotalTime>
  <Words>740</Words>
  <Application>Microsoft Office PowerPoint</Application>
  <PresentationFormat>Presentación en pantalla (4:3)</PresentationFormat>
  <Paragraphs>88</Paragraphs>
  <Slides>14</Slides>
  <Notes>8</Notes>
  <HiddenSlides>0</HiddenSlides>
  <MMClips>0</MMClips>
  <ScaleCrop>false</ScaleCrop>
  <HeadingPairs>
    <vt:vector size="4" baseType="variant">
      <vt:variant>
        <vt:lpstr>Tema</vt:lpstr>
      </vt:variant>
      <vt:variant>
        <vt:i4>3</vt:i4>
      </vt:variant>
      <vt:variant>
        <vt:lpstr>Títulos de diapositiva</vt:lpstr>
      </vt:variant>
      <vt:variant>
        <vt:i4>14</vt:i4>
      </vt:variant>
    </vt:vector>
  </HeadingPairs>
  <TitlesOfParts>
    <vt:vector size="17" baseType="lpstr">
      <vt:lpstr>Default Design</vt:lpstr>
      <vt:lpstr>Diseño personalizado</vt:lpstr>
      <vt:lpstr>1_Diseño personalizado</vt:lpstr>
      <vt:lpstr>Dinámicas territoriales  en Centroamérica  DINAMICAS TERRITORIALES  CENTROAMERICA     Petén, Guatemala  2011  </vt:lpstr>
      <vt:lpstr>Diapositiva 2</vt:lpstr>
      <vt:lpstr>Diapositiva 3</vt:lpstr>
      <vt:lpstr>Tendencias desde la globalización</vt:lpstr>
      <vt:lpstr>Diapositiva 5</vt:lpstr>
      <vt:lpstr>Diapositiva 6</vt:lpstr>
      <vt:lpstr>Diapositiva 7</vt:lpstr>
      <vt:lpstr>Diapositiva 8</vt:lpstr>
      <vt:lpstr>Diapositiva 9</vt:lpstr>
      <vt:lpstr>Diapositiva 10</vt:lpstr>
      <vt:lpstr>Desafíos para los medios de vida rurales</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nc</dc:creator>
  <cp:lastModifiedBy>Ileana Gómez</cp:lastModifiedBy>
  <cp:revision>851</cp:revision>
  <dcterms:created xsi:type="dcterms:W3CDTF">2007-01-12T22:37:18Z</dcterms:created>
  <dcterms:modified xsi:type="dcterms:W3CDTF">2011-08-23T17:02:56Z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2576695</vt:lpwstr>
  </property>
  <property fmtid="{D5CDD505-2E9C-101B-9397-08002B2CF9AE}" name="NXPowerLiteVersion" pid="3">
    <vt:lpwstr>D4.1.0</vt:lpwstr>
  </property>
  <property fmtid="{D5CDD505-2E9C-101B-9397-08002B2CF9AE}" name="NXTAG2" pid="4">
    <vt:lpwstr>0008006836000000000001024100</vt:lpwstr>
  </property>
</Properties>
</file>