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9" r:id="rId4"/>
    <p:sldMasterId id="2147483844" r:id="rId5"/>
    <p:sldMasterId id="2147483858" r:id="rId6"/>
  </p:sldMasterIdLst>
  <p:notesMasterIdLst>
    <p:notesMasterId r:id="rId36"/>
  </p:notesMasterIdLst>
  <p:sldIdLst>
    <p:sldId id="301" r:id="rId7"/>
    <p:sldId id="382" r:id="rId8"/>
    <p:sldId id="384" r:id="rId9"/>
    <p:sldId id="286" r:id="rId10"/>
    <p:sldId id="416" r:id="rId11"/>
    <p:sldId id="405" r:id="rId12"/>
    <p:sldId id="417" r:id="rId13"/>
    <p:sldId id="406" r:id="rId14"/>
    <p:sldId id="408" r:id="rId15"/>
    <p:sldId id="413" r:id="rId16"/>
    <p:sldId id="404" r:id="rId17"/>
    <p:sldId id="423" r:id="rId18"/>
    <p:sldId id="288" r:id="rId19"/>
    <p:sldId id="402" r:id="rId20"/>
    <p:sldId id="410" r:id="rId21"/>
    <p:sldId id="290" r:id="rId22"/>
    <p:sldId id="289" r:id="rId23"/>
    <p:sldId id="325" r:id="rId24"/>
    <p:sldId id="285" r:id="rId25"/>
    <p:sldId id="373" r:id="rId26"/>
    <p:sldId id="281" r:id="rId27"/>
    <p:sldId id="422" r:id="rId28"/>
    <p:sldId id="378" r:id="rId29"/>
    <p:sldId id="392" r:id="rId30"/>
    <p:sldId id="363" r:id="rId31"/>
    <p:sldId id="425" r:id="rId32"/>
    <p:sldId id="401" r:id="rId33"/>
    <p:sldId id="411" r:id="rId34"/>
    <p:sldId id="41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9E2"/>
    <a:srgbClr val="98947C"/>
    <a:srgbClr val="66A7B9"/>
    <a:srgbClr val="7F7F7F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3" autoAdjust="0"/>
    <p:restoredTop sz="94660"/>
  </p:normalViewPr>
  <p:slideViewPr>
    <p:cSldViewPr>
      <p:cViewPr varScale="1">
        <p:scale>
          <a:sx n="111" d="100"/>
          <a:sy n="111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30000">
                  <a:srgbClr val="599241"/>
                </a:gs>
                <a:gs pos="69000">
                  <a:srgbClr val="156B13"/>
                </a:gs>
              </a:gsLst>
              <a:lin ang="16800000" scaled="0"/>
            </a:gradFill>
          </c:spPr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92148-71F5-41A5-A7C7-411E4212A2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84FFCC-5757-44CE-90B1-F38468E119D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AGUA</a:t>
          </a:r>
          <a:endParaRPr lang="en-US" b="1" dirty="0">
            <a:solidFill>
              <a:schemeClr val="tx1"/>
            </a:solidFill>
          </a:endParaRPr>
        </a:p>
      </dgm:t>
    </dgm:pt>
    <dgm:pt modelId="{599248CA-43DE-4E06-8A5A-B1294E4EFF48}" type="parTrans" cxnId="{546FF72D-A4C3-4AEC-8058-DF9C1763DCB8}">
      <dgm:prSet/>
      <dgm:spPr/>
      <dgm:t>
        <a:bodyPr/>
        <a:lstStyle/>
        <a:p>
          <a:endParaRPr lang="en-US"/>
        </a:p>
      </dgm:t>
    </dgm:pt>
    <dgm:pt modelId="{64FEA08C-CB4B-4B38-98DA-A7814881A7AC}" type="sibTrans" cxnId="{546FF72D-A4C3-4AEC-8058-DF9C1763DCB8}">
      <dgm:prSet/>
      <dgm:spPr/>
      <dgm:t>
        <a:bodyPr/>
        <a:lstStyle/>
        <a:p>
          <a:endParaRPr lang="en-US"/>
        </a:p>
      </dgm:t>
    </dgm:pt>
    <dgm:pt modelId="{7EDBADBD-A2B0-4540-9BAC-A2F1F5BD579A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LA GENTE </a:t>
          </a:r>
          <a:endParaRPr lang="en-US" b="1" dirty="0">
            <a:solidFill>
              <a:schemeClr val="tx1"/>
            </a:solidFill>
          </a:endParaRPr>
        </a:p>
      </dgm:t>
    </dgm:pt>
    <dgm:pt modelId="{81C5422F-9F47-41F6-BCCF-D96D18A6C959}" type="parTrans" cxnId="{C73846B8-0B74-403E-84A3-D3EC50882800}">
      <dgm:prSet/>
      <dgm:spPr/>
      <dgm:t>
        <a:bodyPr/>
        <a:lstStyle/>
        <a:p>
          <a:endParaRPr lang="en-US"/>
        </a:p>
      </dgm:t>
    </dgm:pt>
    <dgm:pt modelId="{C8CAB269-2102-4294-80DA-D0F0D49EEEA2}" type="sibTrans" cxnId="{C73846B8-0B74-403E-84A3-D3EC50882800}">
      <dgm:prSet/>
      <dgm:spPr/>
      <dgm:t>
        <a:bodyPr/>
        <a:lstStyle/>
        <a:p>
          <a:endParaRPr lang="en-US"/>
        </a:p>
      </dgm:t>
    </dgm:pt>
    <dgm:pt modelId="{24B3E25A-37D5-44C0-934E-9E81B3897B5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SUELO</a:t>
          </a:r>
          <a:endParaRPr lang="en-US" b="1" dirty="0">
            <a:solidFill>
              <a:schemeClr val="tx1"/>
            </a:solidFill>
          </a:endParaRPr>
        </a:p>
      </dgm:t>
    </dgm:pt>
    <dgm:pt modelId="{088A57DD-92CB-433C-95AC-A81574F7DFB0}" type="sibTrans" cxnId="{C79C5C78-0161-4A60-A15F-A7CDAEB53BC7}">
      <dgm:prSet/>
      <dgm:spPr/>
      <dgm:t>
        <a:bodyPr/>
        <a:lstStyle/>
        <a:p>
          <a:endParaRPr lang="en-US"/>
        </a:p>
      </dgm:t>
    </dgm:pt>
    <dgm:pt modelId="{5BF71240-A624-4374-85DB-0EB354525F9A}" type="parTrans" cxnId="{C79C5C78-0161-4A60-A15F-A7CDAEB53BC7}">
      <dgm:prSet/>
      <dgm:spPr/>
      <dgm:t>
        <a:bodyPr/>
        <a:lstStyle/>
        <a:p>
          <a:endParaRPr lang="en-US"/>
        </a:p>
      </dgm:t>
    </dgm:pt>
    <dgm:pt modelId="{50D365DB-2B76-43D2-B6BB-2498EAD1CF2D}" type="pres">
      <dgm:prSet presAssocID="{50C92148-71F5-41A5-A7C7-411E4212A2C5}" presName="compositeShape" presStyleCnt="0">
        <dgm:presLayoutVars>
          <dgm:chMax val="7"/>
          <dgm:dir/>
          <dgm:resizeHandles val="exact"/>
        </dgm:presLayoutVars>
      </dgm:prSet>
      <dgm:spPr/>
    </dgm:pt>
    <dgm:pt modelId="{7809D40A-02EE-40D2-A09D-2BECFB959695}" type="pres">
      <dgm:prSet presAssocID="{1384FFCC-5757-44CE-90B1-F38468E119D4}" presName="circ1" presStyleLbl="vennNode1" presStyleIdx="0" presStyleCnt="3"/>
      <dgm:spPr/>
      <dgm:t>
        <a:bodyPr/>
        <a:lstStyle/>
        <a:p>
          <a:endParaRPr lang="en-US"/>
        </a:p>
      </dgm:t>
    </dgm:pt>
    <dgm:pt modelId="{FB86B01F-E696-45ED-A2C9-EA73D5A724DE}" type="pres">
      <dgm:prSet presAssocID="{1384FFCC-5757-44CE-90B1-F38468E119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DAF5-D58F-4154-91A9-07E7354BFF05}" type="pres">
      <dgm:prSet presAssocID="{7EDBADBD-A2B0-4540-9BAC-A2F1F5BD579A}" presName="circ2" presStyleLbl="vennNode1" presStyleIdx="1" presStyleCnt="3"/>
      <dgm:spPr/>
      <dgm:t>
        <a:bodyPr/>
        <a:lstStyle/>
        <a:p>
          <a:endParaRPr lang="en-US"/>
        </a:p>
      </dgm:t>
    </dgm:pt>
    <dgm:pt modelId="{84B49CC5-BCB2-4A34-A8C5-3DCECB5C844B}" type="pres">
      <dgm:prSet presAssocID="{7EDBADBD-A2B0-4540-9BAC-A2F1F5BD57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84408-B543-4EAD-8755-A15AB1DF67BF}" type="pres">
      <dgm:prSet presAssocID="{24B3E25A-37D5-44C0-934E-9E81B3897B54}" presName="circ3" presStyleLbl="vennNode1" presStyleIdx="2" presStyleCnt="3"/>
      <dgm:spPr/>
      <dgm:t>
        <a:bodyPr/>
        <a:lstStyle/>
        <a:p>
          <a:endParaRPr lang="en-US"/>
        </a:p>
      </dgm:t>
    </dgm:pt>
    <dgm:pt modelId="{587B61E4-6F63-4E2D-9B67-28E620F63CF8}" type="pres">
      <dgm:prSet presAssocID="{24B3E25A-37D5-44C0-934E-9E81B3897B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C5C78-0161-4A60-A15F-A7CDAEB53BC7}" srcId="{50C92148-71F5-41A5-A7C7-411E4212A2C5}" destId="{24B3E25A-37D5-44C0-934E-9E81B3897B54}" srcOrd="2" destOrd="0" parTransId="{5BF71240-A624-4374-85DB-0EB354525F9A}" sibTransId="{088A57DD-92CB-433C-95AC-A81574F7DFB0}"/>
    <dgm:cxn modelId="{2E47DE0C-36CA-4612-90AA-A42F47E00CAB}" type="presOf" srcId="{24B3E25A-37D5-44C0-934E-9E81B3897B54}" destId="{587B61E4-6F63-4E2D-9B67-28E620F63CF8}" srcOrd="1" destOrd="0" presId="urn:microsoft.com/office/officeart/2005/8/layout/venn1"/>
    <dgm:cxn modelId="{263C3EC9-F95E-4A1B-997B-42B0D6622DA8}" type="presOf" srcId="{1384FFCC-5757-44CE-90B1-F38468E119D4}" destId="{FB86B01F-E696-45ED-A2C9-EA73D5A724DE}" srcOrd="1" destOrd="0" presId="urn:microsoft.com/office/officeart/2005/8/layout/venn1"/>
    <dgm:cxn modelId="{EACF81FA-148D-4DDE-8E77-0303615F2AED}" type="presOf" srcId="{50C92148-71F5-41A5-A7C7-411E4212A2C5}" destId="{50D365DB-2B76-43D2-B6BB-2498EAD1CF2D}" srcOrd="0" destOrd="0" presId="urn:microsoft.com/office/officeart/2005/8/layout/venn1"/>
    <dgm:cxn modelId="{991B2C59-C64D-4E7B-8692-C020E2CC2765}" type="presOf" srcId="{7EDBADBD-A2B0-4540-9BAC-A2F1F5BD579A}" destId="{40FCDAF5-D58F-4154-91A9-07E7354BFF05}" srcOrd="0" destOrd="0" presId="urn:microsoft.com/office/officeart/2005/8/layout/venn1"/>
    <dgm:cxn modelId="{6643D747-3A64-4F61-843B-2BBF86CAD703}" type="presOf" srcId="{24B3E25A-37D5-44C0-934E-9E81B3897B54}" destId="{82684408-B543-4EAD-8755-A15AB1DF67BF}" srcOrd="0" destOrd="0" presId="urn:microsoft.com/office/officeart/2005/8/layout/venn1"/>
    <dgm:cxn modelId="{546FF72D-A4C3-4AEC-8058-DF9C1763DCB8}" srcId="{50C92148-71F5-41A5-A7C7-411E4212A2C5}" destId="{1384FFCC-5757-44CE-90B1-F38468E119D4}" srcOrd="0" destOrd="0" parTransId="{599248CA-43DE-4E06-8A5A-B1294E4EFF48}" sibTransId="{64FEA08C-CB4B-4B38-98DA-A7814881A7AC}"/>
    <dgm:cxn modelId="{366C6DD0-9FDD-4C32-AB25-459E446A9EA1}" type="presOf" srcId="{7EDBADBD-A2B0-4540-9BAC-A2F1F5BD579A}" destId="{84B49CC5-BCB2-4A34-A8C5-3DCECB5C844B}" srcOrd="1" destOrd="0" presId="urn:microsoft.com/office/officeart/2005/8/layout/venn1"/>
    <dgm:cxn modelId="{C73846B8-0B74-403E-84A3-D3EC50882800}" srcId="{50C92148-71F5-41A5-A7C7-411E4212A2C5}" destId="{7EDBADBD-A2B0-4540-9BAC-A2F1F5BD579A}" srcOrd="1" destOrd="0" parTransId="{81C5422F-9F47-41F6-BCCF-D96D18A6C959}" sibTransId="{C8CAB269-2102-4294-80DA-D0F0D49EEEA2}"/>
    <dgm:cxn modelId="{5DDB7A38-D7D4-4E6D-AA77-5806271530A4}" type="presOf" srcId="{1384FFCC-5757-44CE-90B1-F38468E119D4}" destId="{7809D40A-02EE-40D2-A09D-2BECFB959695}" srcOrd="0" destOrd="0" presId="urn:microsoft.com/office/officeart/2005/8/layout/venn1"/>
    <dgm:cxn modelId="{38BA1B4C-35AC-4C0F-BA2F-7888BE453C8B}" type="presParOf" srcId="{50D365DB-2B76-43D2-B6BB-2498EAD1CF2D}" destId="{7809D40A-02EE-40D2-A09D-2BECFB959695}" srcOrd="0" destOrd="0" presId="urn:microsoft.com/office/officeart/2005/8/layout/venn1"/>
    <dgm:cxn modelId="{307CB926-8948-42A1-8B76-71CBB7794C7C}" type="presParOf" srcId="{50D365DB-2B76-43D2-B6BB-2498EAD1CF2D}" destId="{FB86B01F-E696-45ED-A2C9-EA73D5A724DE}" srcOrd="1" destOrd="0" presId="urn:microsoft.com/office/officeart/2005/8/layout/venn1"/>
    <dgm:cxn modelId="{0B4FCF32-5577-455E-B89B-569B278BCC31}" type="presParOf" srcId="{50D365DB-2B76-43D2-B6BB-2498EAD1CF2D}" destId="{40FCDAF5-D58F-4154-91A9-07E7354BFF05}" srcOrd="2" destOrd="0" presId="urn:microsoft.com/office/officeart/2005/8/layout/venn1"/>
    <dgm:cxn modelId="{E92BF438-98A5-4F57-9F06-9045D9D5E988}" type="presParOf" srcId="{50D365DB-2B76-43D2-B6BB-2498EAD1CF2D}" destId="{84B49CC5-BCB2-4A34-A8C5-3DCECB5C844B}" srcOrd="3" destOrd="0" presId="urn:microsoft.com/office/officeart/2005/8/layout/venn1"/>
    <dgm:cxn modelId="{65C3BCF0-E72F-43CB-9A32-75DF64E057D8}" type="presParOf" srcId="{50D365DB-2B76-43D2-B6BB-2498EAD1CF2D}" destId="{82684408-B543-4EAD-8755-A15AB1DF67BF}" srcOrd="4" destOrd="0" presId="urn:microsoft.com/office/officeart/2005/8/layout/venn1"/>
    <dgm:cxn modelId="{2AB8AC84-B95A-4EDA-99DA-F9B2A92F9603}" type="presParOf" srcId="{50D365DB-2B76-43D2-B6BB-2498EAD1CF2D}" destId="{587B61E4-6F63-4E2D-9B67-28E620F63CF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A1F3-8FB8-4DE9-A4E2-097F7AA35E08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6366-3AFE-41FC-AB48-21A48568A3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would not “invest” improved seeds (drought tolerant) or fertilizer on this 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DF3F-7AE6-4FE2-A1D0-385C54EB4BA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7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SV" altLang="en-US" dirty="0" smtClean="0">
              <a:ea typeface="ＭＳ Ｐゴシック" pitchFamily="34" charset="-128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2A7A44-CE1C-47B9-8DC3-10A8B2E5E3AC}" type="slidenum">
              <a:rPr lang="es-CO" altLang="en-US" smtClean="0"/>
              <a:pPr eaLnBrk="1" hangingPunct="1"/>
              <a:t>26</a:t>
            </a:fld>
            <a:endParaRPr lang="es-CO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6366-3AFE-41FC-AB48-21A48568A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Por primera vez en la Historia,  Un banco multilateral  (BID) condiciona</a:t>
            </a:r>
            <a:r>
              <a:rPr lang="es-CO" baseline="0" dirty="0" smtClean="0"/>
              <a:t> un </a:t>
            </a:r>
            <a:r>
              <a:rPr lang="es-CO" baseline="0" dirty="0" err="1" smtClean="0"/>
              <a:t>prestamo</a:t>
            </a:r>
            <a:r>
              <a:rPr lang="es-CO" baseline="0" dirty="0" smtClean="0"/>
              <a:t> macro (por $200 Millones en 2012) a un plan con hitos e indicadores de como el </a:t>
            </a:r>
            <a:r>
              <a:rPr lang="es-CO" baseline="0" dirty="0" err="1" smtClean="0"/>
              <a:t>pais</a:t>
            </a:r>
            <a:r>
              <a:rPr lang="es-CO" baseline="0" dirty="0" smtClean="0"/>
              <a:t> pretende enfrentar los impactos de la variabilidad ambiental.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6366-3AFE-41FC-AB48-21A48568A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Proviene</a:t>
            </a:r>
            <a:r>
              <a:rPr lang="es-CO" baseline="0" dirty="0" smtClean="0"/>
              <a:t> de </a:t>
            </a:r>
            <a:r>
              <a:rPr lang="es-CO" baseline="0" dirty="0" err="1" smtClean="0"/>
              <a:t>analisis</a:t>
            </a:r>
            <a:r>
              <a:rPr lang="es-CO" baseline="0" dirty="0" smtClean="0"/>
              <a:t> global del sistema </a:t>
            </a:r>
            <a:r>
              <a:rPr lang="es-CO" baseline="0" dirty="0" err="1" smtClean="0"/>
              <a:t>hidrologico</a:t>
            </a:r>
            <a:r>
              <a:rPr lang="es-CO" baseline="0" dirty="0" smtClean="0"/>
              <a:t> planetario-  </a:t>
            </a:r>
            <a:r>
              <a:rPr lang="es-CO" baseline="0" dirty="0" err="1" smtClean="0"/>
              <a:t>Distribucion</a:t>
            </a:r>
            <a:r>
              <a:rPr lang="es-CO" baseline="0" dirty="0" smtClean="0"/>
              <a:t> 65% Verde, 35% Azul   Re-</a:t>
            </a:r>
            <a:r>
              <a:rPr lang="es-CO" baseline="0" dirty="0" err="1" smtClean="0"/>
              <a:t>evalua</a:t>
            </a:r>
            <a:r>
              <a:rPr lang="es-CO" baseline="0" dirty="0" smtClean="0"/>
              <a:t> la disponibilidad del agua y la manera que se puede recuperar y manejar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6366-3AFE-41FC-AB48-21A48568A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721FB-9831-EF40-9EA3-5383DCD897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in yellow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DF3F-7AE6-4FE2-A1D0-385C54EB4BA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6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2964675-B1F9-4325-8819-EF1B6F3893AC}" type="slidenum">
              <a:rPr lang="es-SV" smtClean="0">
                <a:latin typeface="Arial" charset="0"/>
              </a:rPr>
              <a:pPr>
                <a:defRPr/>
              </a:pPr>
              <a:t>22</a:t>
            </a:fld>
            <a:endParaRPr lang="es-SV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procesos desarrollados han contemplado tres fases: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Capacitación técnica y organizativa de los productores, en técnicas de cultivo de café, planes de inversión, calidad y disponibilidad de agua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Establecimiento de alianzas institucionales.</a:t>
            </a:r>
            <a:r>
              <a:rPr lang="es-H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Coinversión de las actividades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Declaratorias de zonas protegidas para conservar los nacimientos de agua.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H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el fin de asegurar las inversiones realizadas por las comunidades a nivel de las fuentes de agua se han apoyado los procesos de declaratoria de zonas productoras de agua, las cuales les confieren a las comunidades la autoridad para la toma de decisiones en torno a las fuentes de agua (ICF emite el certificado de declaratoria)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7CA0-B3EB-4F6C-A30D-10319ABFE52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7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Convencer a</a:t>
            </a:r>
            <a:r>
              <a:rPr lang="es-CO" baseline="0" dirty="0" smtClean="0"/>
              <a:t> los gobiernos y donantes que vale la pena repensar como abordar la agricultura de secano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6366-3AFE-41FC-AB48-21A48568A3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05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3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69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0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0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36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93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4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0A1E3-49FC-4084-9784-2AAB28E85C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7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2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7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30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0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2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4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49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81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37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7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6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95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4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3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91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46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7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90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33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2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7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44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6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99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23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2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3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1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76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4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41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5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38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6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SV"/>
          </a:p>
        </p:txBody>
      </p:sp>
      <p:pic>
        <p:nvPicPr>
          <p:cNvPr id="2051" name="Picture 3" descr="D:\Trabajos\AguaVerde\PP0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638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852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5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7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7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13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51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3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9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1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569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28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0149-475E-42C3-9A5F-D9709ED98B66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E557-E02E-42E3-9243-DFE015092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781-122F-47C9-9D30-B0634005F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7DFF-1362-42F0-9E8D-D00EABABA9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BF2D6B9-FE52-429C-BBF6-54812C5D428A}" type="datetimeFigureOut">
              <a:rPr lang="en-US" smtClean="0">
                <a:solidFill>
                  <a:srgbClr val="FFFFFF"/>
                </a:solidFill>
              </a:rPr>
              <a:pPr/>
              <a:t>10/17/2013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A842799-88BC-47B8-8F21-04034329FFBD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5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0149-475E-42C3-9A5F-D9709ED98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E557-E02E-42E3-9243-DFE015092F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283C-491D-4912-BD0D-B0C33A2C0D0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10/17/2013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5EBF-8AA5-4818-A8DC-6EC5FC2135D0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3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144000" cy="6073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4000" b="1" cap="small" dirty="0" smtClean="0"/>
              <a:t>Global </a:t>
            </a:r>
            <a:r>
              <a:rPr lang="es-SV" sz="4000" b="1" cap="small" dirty="0" err="1" smtClean="0"/>
              <a:t>Water</a:t>
            </a:r>
            <a:r>
              <a:rPr lang="es-SV" sz="4000" b="1" cap="small" dirty="0" smtClean="0"/>
              <a:t> </a:t>
            </a:r>
            <a:r>
              <a:rPr lang="es-SV" sz="4000" b="1" cap="small" dirty="0" err="1" smtClean="0"/>
              <a:t>Initiative</a:t>
            </a:r>
            <a:endParaRPr lang="es-SV" sz="4000" b="1" dirty="0" smtClean="0">
              <a:latin typeface="Lucida Handwriting" pitchFamily="66" charset="0"/>
            </a:endParaRPr>
          </a:p>
          <a:p>
            <a:r>
              <a:rPr lang="es-SV" sz="4800" b="1" cap="small" dirty="0" smtClean="0">
                <a:solidFill>
                  <a:srgbClr val="002060"/>
                </a:solidFill>
              </a:rPr>
              <a:t>                     </a:t>
            </a:r>
            <a:r>
              <a:rPr lang="en-US" sz="4800" b="1" cap="small" dirty="0">
                <a:solidFill>
                  <a:srgbClr val="002060"/>
                </a:solidFill>
              </a:rPr>
              <a:t>[</a:t>
            </a:r>
            <a:r>
              <a:rPr lang="es-SV" sz="4800" b="1" cap="small" dirty="0" smtClean="0">
                <a:solidFill>
                  <a:srgbClr val="002060"/>
                </a:solidFill>
              </a:rPr>
              <a:t>Agua</a:t>
            </a:r>
            <a:r>
              <a:rPr lang="es-SV" sz="4800" b="1" cap="small" dirty="0" smtClean="0">
                <a:solidFill>
                  <a:srgbClr val="004620"/>
                </a:solidFill>
              </a:rPr>
              <a:t>Verde]</a:t>
            </a:r>
            <a:endParaRPr lang="en-US" sz="4800" b="1" cap="small" dirty="0">
              <a:solidFill>
                <a:srgbClr val="0046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77479"/>
            <a:ext cx="2209800" cy="194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Rectángulo"/>
          <p:cNvSpPr>
            <a:spLocks noChangeArrowheads="1"/>
          </p:cNvSpPr>
          <p:nvPr/>
        </p:nvSpPr>
        <p:spPr bwMode="auto">
          <a:xfrm>
            <a:off x="2631629" y="987524"/>
            <a:ext cx="22526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900">
                <a:solidFill>
                  <a:schemeClr val="bg1"/>
                </a:solidFill>
              </a:rPr>
              <a:t>Saturación de suelos: susceptibilidad a deslizamientos</a:t>
            </a:r>
          </a:p>
        </p:txBody>
      </p:sp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2650679" y="4224437"/>
            <a:ext cx="1941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SV" sz="1900">
                <a:solidFill>
                  <a:schemeClr val="bg1"/>
                </a:solidFill>
              </a:rPr>
              <a:t>Desbordamientos de ríos</a:t>
            </a:r>
          </a:p>
        </p:txBody>
      </p:sp>
      <p:pic>
        <p:nvPicPr>
          <p:cNvPr id="18446" name="9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291" y="3411637"/>
            <a:ext cx="39798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 bwMode="auto">
          <a:xfrm>
            <a:off x="6512247" y="4727104"/>
            <a:ext cx="2308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Anegación de campos y viviendas</a:t>
            </a:r>
          </a:p>
        </p:txBody>
      </p:sp>
      <p:pic>
        <p:nvPicPr>
          <p:cNvPr id="18444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291" y="919262"/>
            <a:ext cx="39798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 bwMode="auto">
          <a:xfrm>
            <a:off x="6804471" y="2350840"/>
            <a:ext cx="22320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Desbordamientos de humedales</a:t>
            </a:r>
          </a:p>
        </p:txBody>
      </p:sp>
      <p:pic>
        <p:nvPicPr>
          <p:cNvPr id="18442" name="8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0" y="4008537"/>
            <a:ext cx="4148971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 bwMode="auto">
          <a:xfrm>
            <a:off x="191344" y="5601295"/>
            <a:ext cx="30845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Desbordamientos de ríos y </a:t>
            </a:r>
          </a:p>
          <a:p>
            <a:pPr>
              <a:defRPr/>
            </a:pPr>
            <a:r>
              <a:rPr lang="es-SV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daños a la infraestructura</a:t>
            </a:r>
          </a:p>
        </p:txBody>
      </p:sp>
      <p:pic>
        <p:nvPicPr>
          <p:cNvPr id="18440" name="16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04" y="836712"/>
            <a:ext cx="42068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251520" y="3284984"/>
            <a:ext cx="2232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S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Daño a los cultivos</a:t>
            </a:r>
          </a:p>
        </p:txBody>
      </p: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14808" y="35913"/>
            <a:ext cx="8229600" cy="584775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ea typeface="ＭＳ Ｐゴシック" pitchFamily="34" charset="-128"/>
              </a:rPr>
              <a:t>Depresión Tropical 12E</a:t>
            </a:r>
            <a:endParaRPr lang="es-SV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4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sz="2800" dirty="0" smtClean="0"/>
              <a:t>Perdida de suelos arriba acumulan y crean en problemas aguas abajo: turbiedad del agua y azolve de presas </a:t>
            </a:r>
            <a:endParaRPr lang="es-SV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357113"/>
            <a:ext cx="6553200" cy="43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3048" y="1524000"/>
            <a:ext cx="2580752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Millones de toneladas de suelo se van con la catarata.  </a:t>
            </a:r>
          </a:p>
          <a:p>
            <a:pPr algn="ctr"/>
            <a:r>
              <a:rPr lang="es-SV" dirty="0" smtClean="0"/>
              <a:t> </a:t>
            </a:r>
            <a:r>
              <a:rPr lang="es-SV" sz="1200" dirty="0"/>
              <a:t>Cataratas de Iguazú, Brasil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Cuanto cuesta dragar los  rios, sistemas de riego,  canales de manglares y puertos?    Cienes de millones de dolares </a:t>
            </a:r>
            <a:r>
              <a:rPr lang="en-US" dirty="0" err="1" smtClean="0"/>
              <a:t>cada</a:t>
            </a:r>
            <a:r>
              <a:rPr lang="en-US" dirty="0" smtClean="0"/>
              <a:t> decada.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0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304800"/>
            <a:ext cx="8229600" cy="1099066"/>
          </a:xfrm>
        </p:spPr>
        <p:txBody>
          <a:bodyPr>
            <a:normAutofit fontScale="90000"/>
          </a:bodyPr>
          <a:lstStyle/>
          <a:p>
            <a:r>
              <a:rPr lang="es-SV" sz="2200" b="1" dirty="0" smtClean="0">
                <a:solidFill>
                  <a:schemeClr val="bg1"/>
                </a:solidFill>
              </a:rPr>
              <a:t>F</a:t>
            </a:r>
            <a:br>
              <a:rPr lang="es-SV" sz="2200" b="1" dirty="0" smtClean="0">
                <a:solidFill>
                  <a:schemeClr val="bg1"/>
                </a:solidFill>
              </a:rPr>
            </a:br>
            <a:r>
              <a:rPr lang="es-SV" sz="2200" b="1" dirty="0">
                <a:solidFill>
                  <a:schemeClr val="bg1"/>
                </a:solidFill>
              </a:rPr>
              <a:t/>
            </a:r>
            <a:br>
              <a:rPr lang="es-SV" sz="2200" b="1" dirty="0">
                <a:solidFill>
                  <a:schemeClr val="bg1"/>
                </a:solidFill>
              </a:rPr>
            </a:br>
            <a:r>
              <a:rPr lang="es-SV" sz="2200" b="1" dirty="0" err="1" smtClean="0">
                <a:solidFill>
                  <a:schemeClr val="bg1"/>
                </a:solidFill>
              </a:rPr>
              <a:t>F</a:t>
            </a:r>
            <a:r>
              <a:rPr lang="es-SV" sz="2200" b="1" dirty="0" err="1" smtClean="0"/>
              <a:t>Flujo</a:t>
            </a:r>
            <a:r>
              <a:rPr lang="es-SV" sz="2200" b="1" dirty="0" smtClean="0"/>
              <a:t> </a:t>
            </a:r>
            <a:r>
              <a:rPr lang="es-SV" sz="2200" b="1" dirty="0"/>
              <a:t>de Beneficios y Costos asociados a la implementación de Restauración de Ecosistemas y Paisajes en El Salvador               </a:t>
            </a:r>
            <a:r>
              <a:rPr lang="es-SV" sz="2200" b="1" dirty="0" smtClean="0"/>
              <a:t/>
            </a:r>
            <a:br>
              <a:rPr lang="es-SV" sz="2200" b="1" dirty="0" smtClean="0"/>
            </a:br>
            <a:r>
              <a:rPr lang="es-SV" sz="2200" b="1" dirty="0" smtClean="0"/>
              <a:t>		(</a:t>
            </a:r>
            <a:r>
              <a:rPr lang="es-SV" sz="2200" b="1" dirty="0"/>
              <a:t>en millones de dólares) </a:t>
            </a:r>
            <a:r>
              <a:rPr lang="es-SV" sz="2200" b="1" dirty="0" err="1" smtClean="0">
                <a:solidFill>
                  <a:schemeClr val="bg1"/>
                </a:solidFill>
              </a:rPr>
              <a:t>ficios</a:t>
            </a:r>
            <a:r>
              <a:rPr lang="es-SV" sz="2200" b="1" dirty="0" smtClean="0">
                <a:solidFill>
                  <a:schemeClr val="bg1"/>
                </a:solidFill>
              </a:rPr>
              <a:t> </a:t>
            </a:r>
            <a:r>
              <a:rPr lang="es-SV" sz="2200" b="1" dirty="0">
                <a:solidFill>
                  <a:schemeClr val="bg1"/>
                </a:solidFill>
              </a:rPr>
              <a:t>y Costos asociados a la implementación de Restauración de Ecosistemas y </a:t>
            </a:r>
            <a:r>
              <a:rPr lang="es-SV" sz="2200" b="1" dirty="0" smtClean="0">
                <a:solidFill>
                  <a:schemeClr val="bg1"/>
                </a:solidFill>
              </a:rPr>
              <a:t>Paisajes</a:t>
            </a:r>
            <a:endParaRPr lang="es-S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830495"/>
              </p:ext>
            </p:extLst>
          </p:nvPr>
        </p:nvGraphicFramePr>
        <p:xfrm>
          <a:off x="228592" y="1676402"/>
          <a:ext cx="8534410" cy="3733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993"/>
                <a:gridCol w="338785"/>
                <a:gridCol w="338785"/>
                <a:gridCol w="338785"/>
                <a:gridCol w="338785"/>
                <a:gridCol w="421402"/>
                <a:gridCol w="338785"/>
                <a:gridCol w="338785"/>
                <a:gridCol w="420806"/>
                <a:gridCol w="338785"/>
                <a:gridCol w="338785"/>
                <a:gridCol w="421402"/>
                <a:gridCol w="338785"/>
                <a:gridCol w="338785"/>
                <a:gridCol w="441609"/>
                <a:gridCol w="338785"/>
                <a:gridCol w="338785"/>
                <a:gridCol w="421402"/>
                <a:gridCol w="338785"/>
                <a:gridCol w="338785"/>
                <a:gridCol w="420806"/>
              </a:tblGrid>
              <a:tr h="158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 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2019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2029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2030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2031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2032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  <a:tr h="15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BENEFICIOS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  <a:tr h="4746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Evitar daños y pérdidas en infraestructura, cultivos y daños sociales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23.3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23.3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23.3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25.1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25.1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25.1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27.1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27.1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27.1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31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Evitar pérdidas de fertilidad de suelos por erosión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12.8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15.1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17.6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23.4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26.7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30.3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34.2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38.4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3164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Evitar arrastre de suelos por erosión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9.1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4746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Ganancias en dragado La Unión por disminución de sedimentación *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632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Disminución de trabajos en Lempa (dragado, bordas) por inundación/sedimentación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6.0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181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Total beneficios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18.1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39.4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40.4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43.9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42.9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44.4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50.7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51.6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53.8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57.2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58.7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63.6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69.8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72.1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73.7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80.9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86.3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15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  <a:tr h="15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COSTOS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  <a:tr h="181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Conservación de suelos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14.6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181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Total costos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29.3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21.9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14.6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 anchor="b"/>
                </a:tc>
              </a:tr>
              <a:tr h="1582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 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  <a:tr h="181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FLUJO NETO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-27.5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-12.5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-11.1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-8.0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18.5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22.0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20.9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22.5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28.7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37.0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37.3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40.7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42.2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47.1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62.5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64.8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66.4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73.6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79.0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10" marR="6211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1219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ES FACTIBLE!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638800"/>
            <a:ext cx="708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 smtClean="0">
                <a:solidFill>
                  <a:schemeClr val="bg1"/>
                </a:solidFill>
              </a:rPr>
              <a:t>Fuente: Fuente: Cálculos de MARN, </a:t>
            </a:r>
            <a:r>
              <a:rPr lang="es-MX" sz="1200" dirty="0" smtClean="0">
                <a:solidFill>
                  <a:schemeClr val="bg1"/>
                </a:solidFill>
              </a:rPr>
              <a:t>“Restauración y Aprovechamiento Inclusivo y Sostenible de Ecosistemas </a:t>
            </a:r>
            <a:r>
              <a:rPr lang="es-MX" sz="1200" dirty="0" err="1" smtClean="0">
                <a:solidFill>
                  <a:schemeClr val="bg1"/>
                </a:solidFill>
              </a:rPr>
              <a:t>Productiv</a:t>
            </a:r>
            <a:r>
              <a:rPr lang="es-SV" sz="1200" dirty="0"/>
              <a:t>Fuente: Cálculos de MARN, </a:t>
            </a:r>
            <a:r>
              <a:rPr lang="es-MX" sz="1200" dirty="0"/>
              <a:t>“Restauración y Aprovechamiento Inclusivo y Sostenible de Ecosistemas Productivos Costero Marinos”, </a:t>
            </a:r>
            <a:r>
              <a:rPr lang="es-MX" sz="1200" dirty="0" smtClean="0"/>
              <a:t>MARN, El Salvador  </a:t>
            </a:r>
            <a:r>
              <a:rPr lang="es-MX" sz="1200" dirty="0"/>
              <a:t>2012</a:t>
            </a:r>
            <a:endParaRPr lang="es-SV" sz="1200" dirty="0"/>
          </a:p>
          <a:p>
            <a:endParaRPr lang="es-SV" sz="1200" dirty="0"/>
          </a:p>
          <a:p>
            <a:r>
              <a:rPr lang="es-MX" sz="1200" dirty="0" smtClean="0">
                <a:solidFill>
                  <a:schemeClr val="bg1"/>
                </a:solidFill>
              </a:rPr>
              <a:t>os Costero Marinos”, MARN-El Salvador  2012</a:t>
            </a:r>
            <a:endParaRPr lang="es-SV" sz="1200" dirty="0" smtClean="0">
              <a:solidFill>
                <a:schemeClr val="bg1"/>
              </a:solidFill>
            </a:endParaRPr>
          </a:p>
          <a:p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</a:rPr>
              <a:t>NUEVO MARCO CONCEPTUAL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4648200"/>
          </a:xfrm>
        </p:spPr>
        <p:txBody>
          <a:bodyPr>
            <a:normAutofit/>
          </a:bodyPr>
          <a:lstStyle/>
          <a:p>
            <a:pPr algn="l"/>
            <a:endParaRPr lang="es-ES" sz="28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El </a:t>
            </a:r>
            <a:r>
              <a:rPr lang="es-E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agua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>
                <a:solidFill>
                  <a:srgbClr val="00B050"/>
                </a:solidFill>
              </a:rPr>
              <a:t>verde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se refiere a la lluvia y al agua en los suelos, </a:t>
            </a:r>
            <a:r>
              <a:rPr lang="es-ES" sz="2800" dirty="0" smtClean="0">
                <a:solidFill>
                  <a:schemeClr val="bg1"/>
                </a:solidFill>
              </a:rPr>
              <a:t>las plantas y la percolación hacia abajo….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el </a:t>
            </a:r>
            <a:r>
              <a:rPr lang="es-ES" sz="36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agua azul </a:t>
            </a:r>
            <a:r>
              <a:rPr lang="es-ES" sz="2800" dirty="0">
                <a:solidFill>
                  <a:schemeClr val="bg1"/>
                </a:solidFill>
              </a:rPr>
              <a:t>se refiere a los caudales superficiales (ríos y </a:t>
            </a:r>
            <a:r>
              <a:rPr lang="es-ES" sz="2800" dirty="0" smtClean="0">
                <a:solidFill>
                  <a:schemeClr val="bg1"/>
                </a:solidFill>
              </a:rPr>
              <a:t>arroyos, lagos) </a:t>
            </a:r>
            <a:r>
              <a:rPr lang="es-ES" sz="2800" dirty="0">
                <a:solidFill>
                  <a:schemeClr val="bg1"/>
                </a:solidFill>
              </a:rPr>
              <a:t>y aguas subterráneas. </a:t>
            </a:r>
            <a:endParaRPr lang="es-ES" sz="2800" dirty="0" smtClean="0">
              <a:solidFill>
                <a:schemeClr val="bg1"/>
              </a:solidFill>
            </a:endParaRPr>
          </a:p>
          <a:p>
            <a:pPr algn="l"/>
            <a:endParaRPr lang="es-ES" sz="2800" b="1" dirty="0" smtClean="0">
              <a:solidFill>
                <a:schemeClr val="bg1"/>
              </a:solidFill>
            </a:endParaRP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las </a:t>
            </a:r>
            <a:r>
              <a:rPr lang="es-ES" sz="2800" dirty="0">
                <a:solidFill>
                  <a:schemeClr val="bg1"/>
                </a:solidFill>
              </a:rPr>
              <a:t>mayores ganancias en la </a:t>
            </a:r>
            <a:r>
              <a:rPr lang="es-ES" sz="2800" dirty="0" smtClean="0">
                <a:solidFill>
                  <a:schemeClr val="bg1"/>
                </a:solidFill>
              </a:rPr>
              <a:t>“productividad </a:t>
            </a:r>
            <a:r>
              <a:rPr lang="es-ES" sz="2800" dirty="0">
                <a:solidFill>
                  <a:schemeClr val="bg1"/>
                </a:solidFill>
              </a:rPr>
              <a:t>del </a:t>
            </a:r>
            <a:r>
              <a:rPr lang="es-ES" sz="2800" dirty="0" smtClean="0">
                <a:solidFill>
                  <a:schemeClr val="bg1"/>
                </a:solidFill>
              </a:rPr>
              <a:t>agua” </a:t>
            </a:r>
            <a:r>
              <a:rPr lang="es-ES" sz="2800" dirty="0">
                <a:solidFill>
                  <a:schemeClr val="bg1"/>
                </a:solidFill>
              </a:rPr>
              <a:t>vendrán de una mejor gestión del </a:t>
            </a:r>
            <a:r>
              <a:rPr lang="es-ES" sz="2800" dirty="0">
                <a:solidFill>
                  <a:srgbClr val="00B050"/>
                </a:solidFill>
              </a:rPr>
              <a:t>agua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rgbClr val="00B050"/>
                </a:solidFill>
              </a:rPr>
              <a:t>verde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918865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agua</a:t>
            </a:r>
            <a:r>
              <a:rPr lang="es-ES" sz="4800" dirty="0" smtClean="0">
                <a:solidFill>
                  <a:srgbClr val="00B050"/>
                </a:solidFill>
              </a:rPr>
              <a:t>verde</a:t>
            </a:r>
          </a:p>
          <a:p>
            <a:pPr algn="l"/>
            <a:endParaRPr lang="es-E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9796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11"/>
          <p:cNvSpPr/>
          <p:nvPr/>
        </p:nvSpPr>
        <p:spPr>
          <a:xfrm>
            <a:off x="5292080" y="5805264"/>
            <a:ext cx="1077263" cy="257911"/>
          </a:xfrm>
          <a:custGeom>
            <a:avLst/>
            <a:gdLst>
              <a:gd name="connsiteX0" fmla="*/ 0 w 1008112"/>
              <a:gd name="connsiteY0" fmla="*/ 36004 h 144016"/>
              <a:gd name="connsiteX1" fmla="*/ 936104 w 1008112"/>
              <a:gd name="connsiteY1" fmla="*/ 36004 h 144016"/>
              <a:gd name="connsiteX2" fmla="*/ 936104 w 1008112"/>
              <a:gd name="connsiteY2" fmla="*/ 0 h 144016"/>
              <a:gd name="connsiteX3" fmla="*/ 1008112 w 1008112"/>
              <a:gd name="connsiteY3" fmla="*/ 72008 h 144016"/>
              <a:gd name="connsiteX4" fmla="*/ 936104 w 1008112"/>
              <a:gd name="connsiteY4" fmla="*/ 144016 h 144016"/>
              <a:gd name="connsiteX5" fmla="*/ 936104 w 1008112"/>
              <a:gd name="connsiteY5" fmla="*/ 108012 h 144016"/>
              <a:gd name="connsiteX6" fmla="*/ 0 w 1008112"/>
              <a:gd name="connsiteY6" fmla="*/ 108012 h 144016"/>
              <a:gd name="connsiteX7" fmla="*/ 0 w 1008112"/>
              <a:gd name="connsiteY7" fmla="*/ 36004 h 144016"/>
              <a:gd name="connsiteX0" fmla="*/ 0 w 1008112"/>
              <a:gd name="connsiteY0" fmla="*/ 109288 h 217300"/>
              <a:gd name="connsiteX1" fmla="*/ 535277 w 1008112"/>
              <a:gd name="connsiteY1" fmla="*/ 0 h 217300"/>
              <a:gd name="connsiteX2" fmla="*/ 936104 w 1008112"/>
              <a:gd name="connsiteY2" fmla="*/ 109288 h 217300"/>
              <a:gd name="connsiteX3" fmla="*/ 936104 w 1008112"/>
              <a:gd name="connsiteY3" fmla="*/ 73284 h 217300"/>
              <a:gd name="connsiteX4" fmla="*/ 1008112 w 1008112"/>
              <a:gd name="connsiteY4" fmla="*/ 145292 h 217300"/>
              <a:gd name="connsiteX5" fmla="*/ 936104 w 1008112"/>
              <a:gd name="connsiteY5" fmla="*/ 217300 h 217300"/>
              <a:gd name="connsiteX6" fmla="*/ 936104 w 1008112"/>
              <a:gd name="connsiteY6" fmla="*/ 181296 h 217300"/>
              <a:gd name="connsiteX7" fmla="*/ 0 w 1008112"/>
              <a:gd name="connsiteY7" fmla="*/ 181296 h 217300"/>
              <a:gd name="connsiteX8" fmla="*/ 0 w 1008112"/>
              <a:gd name="connsiteY8" fmla="*/ 109288 h 217300"/>
              <a:gd name="connsiteX0" fmla="*/ 0 w 1008112"/>
              <a:gd name="connsiteY0" fmla="*/ 109288 h 217300"/>
              <a:gd name="connsiteX1" fmla="*/ 535277 w 1008112"/>
              <a:gd name="connsiteY1" fmla="*/ 0 h 217300"/>
              <a:gd name="connsiteX2" fmla="*/ 936104 w 1008112"/>
              <a:gd name="connsiteY2" fmla="*/ 109288 h 217300"/>
              <a:gd name="connsiteX3" fmla="*/ 936104 w 1008112"/>
              <a:gd name="connsiteY3" fmla="*/ 73284 h 217300"/>
              <a:gd name="connsiteX4" fmla="*/ 1008112 w 1008112"/>
              <a:gd name="connsiteY4" fmla="*/ 145292 h 217300"/>
              <a:gd name="connsiteX5" fmla="*/ 936104 w 1008112"/>
              <a:gd name="connsiteY5" fmla="*/ 217300 h 217300"/>
              <a:gd name="connsiteX6" fmla="*/ 936104 w 1008112"/>
              <a:gd name="connsiteY6" fmla="*/ 181296 h 217300"/>
              <a:gd name="connsiteX7" fmla="*/ 456255 w 1008112"/>
              <a:gd name="connsiteY7" fmla="*/ 90311 h 217300"/>
              <a:gd name="connsiteX8" fmla="*/ 0 w 1008112"/>
              <a:gd name="connsiteY8" fmla="*/ 181296 h 217300"/>
              <a:gd name="connsiteX9" fmla="*/ 0 w 1008112"/>
              <a:gd name="connsiteY9" fmla="*/ 109288 h 217300"/>
              <a:gd name="connsiteX0" fmla="*/ 0 w 1008112"/>
              <a:gd name="connsiteY0" fmla="*/ 111165 h 219177"/>
              <a:gd name="connsiteX1" fmla="*/ 219188 w 1008112"/>
              <a:gd name="connsiteY1" fmla="*/ 47032 h 219177"/>
              <a:gd name="connsiteX2" fmla="*/ 535277 w 1008112"/>
              <a:gd name="connsiteY2" fmla="*/ 1877 h 219177"/>
              <a:gd name="connsiteX3" fmla="*/ 936104 w 1008112"/>
              <a:gd name="connsiteY3" fmla="*/ 111165 h 219177"/>
              <a:gd name="connsiteX4" fmla="*/ 936104 w 1008112"/>
              <a:gd name="connsiteY4" fmla="*/ 75161 h 219177"/>
              <a:gd name="connsiteX5" fmla="*/ 1008112 w 1008112"/>
              <a:gd name="connsiteY5" fmla="*/ 147169 h 219177"/>
              <a:gd name="connsiteX6" fmla="*/ 936104 w 1008112"/>
              <a:gd name="connsiteY6" fmla="*/ 219177 h 219177"/>
              <a:gd name="connsiteX7" fmla="*/ 936104 w 1008112"/>
              <a:gd name="connsiteY7" fmla="*/ 183173 h 219177"/>
              <a:gd name="connsiteX8" fmla="*/ 456255 w 1008112"/>
              <a:gd name="connsiteY8" fmla="*/ 92188 h 219177"/>
              <a:gd name="connsiteX9" fmla="*/ 0 w 1008112"/>
              <a:gd name="connsiteY9" fmla="*/ 183173 h 219177"/>
              <a:gd name="connsiteX10" fmla="*/ 0 w 1008112"/>
              <a:gd name="connsiteY10" fmla="*/ 111165 h 219177"/>
              <a:gd name="connsiteX0" fmla="*/ 0 w 1008112"/>
              <a:gd name="connsiteY0" fmla="*/ 111165 h 219177"/>
              <a:gd name="connsiteX1" fmla="*/ 219188 w 1008112"/>
              <a:gd name="connsiteY1" fmla="*/ 47032 h 219177"/>
              <a:gd name="connsiteX2" fmla="*/ 535277 w 1008112"/>
              <a:gd name="connsiteY2" fmla="*/ 1877 h 219177"/>
              <a:gd name="connsiteX3" fmla="*/ 936104 w 1008112"/>
              <a:gd name="connsiteY3" fmla="*/ 111165 h 219177"/>
              <a:gd name="connsiteX4" fmla="*/ 936104 w 1008112"/>
              <a:gd name="connsiteY4" fmla="*/ 75161 h 219177"/>
              <a:gd name="connsiteX5" fmla="*/ 1008112 w 1008112"/>
              <a:gd name="connsiteY5" fmla="*/ 147169 h 219177"/>
              <a:gd name="connsiteX6" fmla="*/ 936104 w 1008112"/>
              <a:gd name="connsiteY6" fmla="*/ 219177 h 219177"/>
              <a:gd name="connsiteX7" fmla="*/ 936104 w 1008112"/>
              <a:gd name="connsiteY7" fmla="*/ 183173 h 219177"/>
              <a:gd name="connsiteX8" fmla="*/ 456255 w 1008112"/>
              <a:gd name="connsiteY8" fmla="*/ 117112 h 219177"/>
              <a:gd name="connsiteX9" fmla="*/ 0 w 1008112"/>
              <a:gd name="connsiteY9" fmla="*/ 183173 h 219177"/>
              <a:gd name="connsiteX10" fmla="*/ 0 w 1008112"/>
              <a:gd name="connsiteY10" fmla="*/ 111165 h 219177"/>
              <a:gd name="connsiteX0" fmla="*/ 0 w 1008112"/>
              <a:gd name="connsiteY0" fmla="*/ 81794 h 189806"/>
              <a:gd name="connsiteX1" fmla="*/ 219188 w 1008112"/>
              <a:gd name="connsiteY1" fmla="*/ 17661 h 189806"/>
              <a:gd name="connsiteX2" fmla="*/ 516467 w 1008112"/>
              <a:gd name="connsiteY2" fmla="*/ 5738 h 189806"/>
              <a:gd name="connsiteX3" fmla="*/ 936104 w 1008112"/>
              <a:gd name="connsiteY3" fmla="*/ 81794 h 189806"/>
              <a:gd name="connsiteX4" fmla="*/ 936104 w 1008112"/>
              <a:gd name="connsiteY4" fmla="*/ 45790 h 189806"/>
              <a:gd name="connsiteX5" fmla="*/ 1008112 w 1008112"/>
              <a:gd name="connsiteY5" fmla="*/ 117798 h 189806"/>
              <a:gd name="connsiteX6" fmla="*/ 936104 w 1008112"/>
              <a:gd name="connsiteY6" fmla="*/ 189806 h 189806"/>
              <a:gd name="connsiteX7" fmla="*/ 936104 w 1008112"/>
              <a:gd name="connsiteY7" fmla="*/ 153802 h 189806"/>
              <a:gd name="connsiteX8" fmla="*/ 456255 w 1008112"/>
              <a:gd name="connsiteY8" fmla="*/ 87741 h 189806"/>
              <a:gd name="connsiteX9" fmla="*/ 0 w 1008112"/>
              <a:gd name="connsiteY9" fmla="*/ 153802 h 189806"/>
              <a:gd name="connsiteX10" fmla="*/ 0 w 1008112"/>
              <a:gd name="connsiteY10" fmla="*/ 81794 h 189806"/>
              <a:gd name="connsiteX0" fmla="*/ 0 w 1017518"/>
              <a:gd name="connsiteY0" fmla="*/ 23639 h 189806"/>
              <a:gd name="connsiteX1" fmla="*/ 228594 w 1017518"/>
              <a:gd name="connsiteY1" fmla="*/ 17661 h 189806"/>
              <a:gd name="connsiteX2" fmla="*/ 525873 w 1017518"/>
              <a:gd name="connsiteY2" fmla="*/ 5738 h 189806"/>
              <a:gd name="connsiteX3" fmla="*/ 945510 w 1017518"/>
              <a:gd name="connsiteY3" fmla="*/ 81794 h 189806"/>
              <a:gd name="connsiteX4" fmla="*/ 945510 w 1017518"/>
              <a:gd name="connsiteY4" fmla="*/ 45790 h 189806"/>
              <a:gd name="connsiteX5" fmla="*/ 1017518 w 1017518"/>
              <a:gd name="connsiteY5" fmla="*/ 117798 h 189806"/>
              <a:gd name="connsiteX6" fmla="*/ 945510 w 1017518"/>
              <a:gd name="connsiteY6" fmla="*/ 189806 h 189806"/>
              <a:gd name="connsiteX7" fmla="*/ 945510 w 1017518"/>
              <a:gd name="connsiteY7" fmla="*/ 153802 h 189806"/>
              <a:gd name="connsiteX8" fmla="*/ 465661 w 1017518"/>
              <a:gd name="connsiteY8" fmla="*/ 87741 h 189806"/>
              <a:gd name="connsiteX9" fmla="*/ 9406 w 1017518"/>
              <a:gd name="connsiteY9" fmla="*/ 153802 h 189806"/>
              <a:gd name="connsiteX10" fmla="*/ 0 w 1017518"/>
              <a:gd name="connsiteY10" fmla="*/ 23639 h 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518" h="189806">
                <a:moveTo>
                  <a:pt x="0" y="23639"/>
                </a:moveTo>
                <a:cubicBezTo>
                  <a:pt x="47820" y="949"/>
                  <a:pt x="139381" y="35876"/>
                  <a:pt x="228594" y="17661"/>
                </a:cubicBezTo>
                <a:cubicBezTo>
                  <a:pt x="317807" y="-554"/>
                  <a:pt x="417676" y="-4951"/>
                  <a:pt x="525873" y="5738"/>
                </a:cubicBezTo>
                <a:lnTo>
                  <a:pt x="945510" y="81794"/>
                </a:lnTo>
                <a:lnTo>
                  <a:pt x="945510" y="45790"/>
                </a:lnTo>
                <a:lnTo>
                  <a:pt x="1017518" y="117798"/>
                </a:lnTo>
                <a:lnTo>
                  <a:pt x="945510" y="189806"/>
                </a:lnTo>
                <a:lnTo>
                  <a:pt x="945510" y="153802"/>
                </a:lnTo>
                <a:cubicBezTo>
                  <a:pt x="785560" y="149814"/>
                  <a:pt x="625611" y="91729"/>
                  <a:pt x="465661" y="87741"/>
                </a:cubicBezTo>
                <a:lnTo>
                  <a:pt x="9406" y="153802"/>
                </a:lnTo>
                <a:lnTo>
                  <a:pt x="0" y="23639"/>
                </a:lnTo>
                <a:close/>
              </a:path>
            </a:pathLst>
          </a:custGeom>
          <a:gradFill>
            <a:gsLst>
              <a:gs pos="3000">
                <a:schemeClr val="bg1"/>
              </a:gs>
              <a:gs pos="59000">
                <a:schemeClr val="accent1"/>
              </a:gs>
              <a:gs pos="27000">
                <a:srgbClr val="C4D6EB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ight Arrow 7"/>
          <p:cNvSpPr/>
          <p:nvPr/>
        </p:nvSpPr>
        <p:spPr>
          <a:xfrm rot="18478853">
            <a:off x="1634300" y="1395878"/>
            <a:ext cx="5486197" cy="4673262"/>
          </a:xfrm>
          <a:custGeom>
            <a:avLst/>
            <a:gdLst>
              <a:gd name="connsiteX0" fmla="*/ 0 w 4895973"/>
              <a:gd name="connsiteY0" fmla="*/ 1055371 h 4850718"/>
              <a:gd name="connsiteX1" fmla="*/ 2470614 w 4895973"/>
              <a:gd name="connsiteY1" fmla="*/ 1055371 h 4850718"/>
              <a:gd name="connsiteX2" fmla="*/ 2470614 w 4895973"/>
              <a:gd name="connsiteY2" fmla="*/ 0 h 4850718"/>
              <a:gd name="connsiteX3" fmla="*/ 4895973 w 4895973"/>
              <a:gd name="connsiteY3" fmla="*/ 2425359 h 4850718"/>
              <a:gd name="connsiteX4" fmla="*/ 2470614 w 4895973"/>
              <a:gd name="connsiteY4" fmla="*/ 4850718 h 4850718"/>
              <a:gd name="connsiteX5" fmla="*/ 2470614 w 4895973"/>
              <a:gd name="connsiteY5" fmla="*/ 3795347 h 4850718"/>
              <a:gd name="connsiteX6" fmla="*/ 0 w 4895973"/>
              <a:gd name="connsiteY6" fmla="*/ 3795347 h 4850718"/>
              <a:gd name="connsiteX7" fmla="*/ 0 w 4895973"/>
              <a:gd name="connsiteY7" fmla="*/ 1055371 h 4850718"/>
              <a:gd name="connsiteX0" fmla="*/ 788535 w 5684508"/>
              <a:gd name="connsiteY0" fmla="*/ 1055371 h 4850718"/>
              <a:gd name="connsiteX1" fmla="*/ 3259149 w 5684508"/>
              <a:gd name="connsiteY1" fmla="*/ 1055371 h 4850718"/>
              <a:gd name="connsiteX2" fmla="*/ 3259149 w 5684508"/>
              <a:gd name="connsiteY2" fmla="*/ 0 h 4850718"/>
              <a:gd name="connsiteX3" fmla="*/ 5684508 w 5684508"/>
              <a:gd name="connsiteY3" fmla="*/ 2425359 h 4850718"/>
              <a:gd name="connsiteX4" fmla="*/ 3259149 w 5684508"/>
              <a:gd name="connsiteY4" fmla="*/ 4850718 h 4850718"/>
              <a:gd name="connsiteX5" fmla="*/ 3259149 w 5684508"/>
              <a:gd name="connsiteY5" fmla="*/ 3795347 h 4850718"/>
              <a:gd name="connsiteX6" fmla="*/ 0 w 5684508"/>
              <a:gd name="connsiteY6" fmla="*/ 3962372 h 4850718"/>
              <a:gd name="connsiteX7" fmla="*/ 788535 w 5684508"/>
              <a:gd name="connsiteY7" fmla="*/ 1055371 h 4850718"/>
              <a:gd name="connsiteX0" fmla="*/ 788535 w 5684508"/>
              <a:gd name="connsiteY0" fmla="*/ 1055371 h 4897237"/>
              <a:gd name="connsiteX1" fmla="*/ 3259149 w 5684508"/>
              <a:gd name="connsiteY1" fmla="*/ 1055371 h 4897237"/>
              <a:gd name="connsiteX2" fmla="*/ 3259149 w 5684508"/>
              <a:gd name="connsiteY2" fmla="*/ 0 h 4897237"/>
              <a:gd name="connsiteX3" fmla="*/ 5684508 w 5684508"/>
              <a:gd name="connsiteY3" fmla="*/ 2425359 h 4897237"/>
              <a:gd name="connsiteX4" fmla="*/ 3411870 w 5684508"/>
              <a:gd name="connsiteY4" fmla="*/ 4897237 h 4897237"/>
              <a:gd name="connsiteX5" fmla="*/ 3259149 w 5684508"/>
              <a:gd name="connsiteY5" fmla="*/ 3795347 h 4897237"/>
              <a:gd name="connsiteX6" fmla="*/ 0 w 5684508"/>
              <a:gd name="connsiteY6" fmla="*/ 3962372 h 4897237"/>
              <a:gd name="connsiteX7" fmla="*/ 788535 w 5684508"/>
              <a:gd name="connsiteY7" fmla="*/ 1055371 h 4897237"/>
              <a:gd name="connsiteX0" fmla="*/ 887358 w 5783331"/>
              <a:gd name="connsiteY0" fmla="*/ 1055371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887358 w 5783331"/>
              <a:gd name="connsiteY7" fmla="*/ 1055371 h 4897237"/>
              <a:gd name="connsiteX0" fmla="*/ 887358 w 5783331"/>
              <a:gd name="connsiteY0" fmla="*/ 1055371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887358 w 5783331"/>
              <a:gd name="connsiteY7" fmla="*/ 1055371 h 4897237"/>
              <a:gd name="connsiteX0" fmla="*/ 887358 w 5783331"/>
              <a:gd name="connsiteY0" fmla="*/ 1055371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887358 w 5783331"/>
              <a:gd name="connsiteY7" fmla="*/ 1055371 h 4897237"/>
              <a:gd name="connsiteX0" fmla="*/ 359662 w 5783331"/>
              <a:gd name="connsiteY0" fmla="*/ 1041826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359662 w 5783331"/>
              <a:gd name="connsiteY7" fmla="*/ 1041826 h 4897237"/>
              <a:gd name="connsiteX0" fmla="*/ 359662 w 5783331"/>
              <a:gd name="connsiteY0" fmla="*/ 1041826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359662 w 5783331"/>
              <a:gd name="connsiteY7" fmla="*/ 1041826 h 4897237"/>
              <a:gd name="connsiteX0" fmla="*/ 102532 w 5783331"/>
              <a:gd name="connsiteY0" fmla="*/ 991379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102532 w 5783331"/>
              <a:gd name="connsiteY7" fmla="*/ 991379 h 4897237"/>
              <a:gd name="connsiteX0" fmla="*/ 102532 w 5783331"/>
              <a:gd name="connsiteY0" fmla="*/ 991379 h 4897237"/>
              <a:gd name="connsiteX1" fmla="*/ 3357972 w 5783331"/>
              <a:gd name="connsiteY1" fmla="*/ 1055371 h 4897237"/>
              <a:gd name="connsiteX2" fmla="*/ 3357972 w 5783331"/>
              <a:gd name="connsiteY2" fmla="*/ 0 h 4897237"/>
              <a:gd name="connsiteX3" fmla="*/ 5783331 w 5783331"/>
              <a:gd name="connsiteY3" fmla="*/ 2425359 h 4897237"/>
              <a:gd name="connsiteX4" fmla="*/ 3510693 w 5783331"/>
              <a:gd name="connsiteY4" fmla="*/ 4897237 h 4897237"/>
              <a:gd name="connsiteX5" fmla="*/ 3357972 w 5783331"/>
              <a:gd name="connsiteY5" fmla="*/ 3795347 h 4897237"/>
              <a:gd name="connsiteX6" fmla="*/ 0 w 5783331"/>
              <a:gd name="connsiteY6" fmla="*/ 3502377 h 4897237"/>
              <a:gd name="connsiteX7" fmla="*/ 102532 w 5783331"/>
              <a:gd name="connsiteY7" fmla="*/ 991379 h 4897237"/>
              <a:gd name="connsiteX0" fmla="*/ 425901 w 6106700"/>
              <a:gd name="connsiteY0" fmla="*/ 991379 h 4897237"/>
              <a:gd name="connsiteX1" fmla="*/ 3681341 w 6106700"/>
              <a:gd name="connsiteY1" fmla="*/ 1055371 h 4897237"/>
              <a:gd name="connsiteX2" fmla="*/ 3681341 w 6106700"/>
              <a:gd name="connsiteY2" fmla="*/ 0 h 4897237"/>
              <a:gd name="connsiteX3" fmla="*/ 6106700 w 6106700"/>
              <a:gd name="connsiteY3" fmla="*/ 2425359 h 4897237"/>
              <a:gd name="connsiteX4" fmla="*/ 3834062 w 6106700"/>
              <a:gd name="connsiteY4" fmla="*/ 4897237 h 4897237"/>
              <a:gd name="connsiteX5" fmla="*/ 3681341 w 6106700"/>
              <a:gd name="connsiteY5" fmla="*/ 3795347 h 4897237"/>
              <a:gd name="connsiteX6" fmla="*/ 0 w 6106700"/>
              <a:gd name="connsiteY6" fmla="*/ 3521143 h 4897237"/>
              <a:gd name="connsiteX7" fmla="*/ 425901 w 6106700"/>
              <a:gd name="connsiteY7" fmla="*/ 991379 h 4897237"/>
              <a:gd name="connsiteX0" fmla="*/ 425901 w 6106700"/>
              <a:gd name="connsiteY0" fmla="*/ 991379 h 4897237"/>
              <a:gd name="connsiteX1" fmla="*/ 3681341 w 6106700"/>
              <a:gd name="connsiteY1" fmla="*/ 1055371 h 4897237"/>
              <a:gd name="connsiteX2" fmla="*/ 3681341 w 6106700"/>
              <a:gd name="connsiteY2" fmla="*/ 0 h 4897237"/>
              <a:gd name="connsiteX3" fmla="*/ 6106700 w 6106700"/>
              <a:gd name="connsiteY3" fmla="*/ 2425359 h 4897237"/>
              <a:gd name="connsiteX4" fmla="*/ 3834062 w 6106700"/>
              <a:gd name="connsiteY4" fmla="*/ 4897237 h 4897237"/>
              <a:gd name="connsiteX5" fmla="*/ 3681341 w 6106700"/>
              <a:gd name="connsiteY5" fmla="*/ 3795347 h 4897237"/>
              <a:gd name="connsiteX6" fmla="*/ 0 w 6106700"/>
              <a:gd name="connsiteY6" fmla="*/ 3521143 h 4897237"/>
              <a:gd name="connsiteX7" fmla="*/ 425901 w 6106700"/>
              <a:gd name="connsiteY7" fmla="*/ 991379 h 4897237"/>
              <a:gd name="connsiteX0" fmla="*/ 425901 w 6106700"/>
              <a:gd name="connsiteY0" fmla="*/ 991379 h 4897237"/>
              <a:gd name="connsiteX1" fmla="*/ 3681341 w 6106700"/>
              <a:gd name="connsiteY1" fmla="*/ 1055371 h 4897237"/>
              <a:gd name="connsiteX2" fmla="*/ 3681341 w 6106700"/>
              <a:gd name="connsiteY2" fmla="*/ 0 h 4897237"/>
              <a:gd name="connsiteX3" fmla="*/ 6106700 w 6106700"/>
              <a:gd name="connsiteY3" fmla="*/ 2425359 h 4897237"/>
              <a:gd name="connsiteX4" fmla="*/ 3834062 w 6106700"/>
              <a:gd name="connsiteY4" fmla="*/ 4897237 h 4897237"/>
              <a:gd name="connsiteX5" fmla="*/ 3804357 w 6106700"/>
              <a:gd name="connsiteY5" fmla="*/ 3682685 h 4897237"/>
              <a:gd name="connsiteX6" fmla="*/ 0 w 6106700"/>
              <a:gd name="connsiteY6" fmla="*/ 3521143 h 4897237"/>
              <a:gd name="connsiteX7" fmla="*/ 425901 w 6106700"/>
              <a:gd name="connsiteY7" fmla="*/ 991379 h 4897237"/>
              <a:gd name="connsiteX0" fmla="*/ 425901 w 6106700"/>
              <a:gd name="connsiteY0" fmla="*/ 991379 h 4897237"/>
              <a:gd name="connsiteX1" fmla="*/ 3681341 w 6106700"/>
              <a:gd name="connsiteY1" fmla="*/ 1055371 h 4897237"/>
              <a:gd name="connsiteX2" fmla="*/ 3681341 w 6106700"/>
              <a:gd name="connsiteY2" fmla="*/ 0 h 4897237"/>
              <a:gd name="connsiteX3" fmla="*/ 6106700 w 6106700"/>
              <a:gd name="connsiteY3" fmla="*/ 2425359 h 4897237"/>
              <a:gd name="connsiteX4" fmla="*/ 3834062 w 6106700"/>
              <a:gd name="connsiteY4" fmla="*/ 4897237 h 4897237"/>
              <a:gd name="connsiteX5" fmla="*/ 3848898 w 6106700"/>
              <a:gd name="connsiteY5" fmla="*/ 3671426 h 4897237"/>
              <a:gd name="connsiteX6" fmla="*/ 0 w 6106700"/>
              <a:gd name="connsiteY6" fmla="*/ 3521143 h 4897237"/>
              <a:gd name="connsiteX7" fmla="*/ 425901 w 6106700"/>
              <a:gd name="connsiteY7" fmla="*/ 991379 h 4897237"/>
              <a:gd name="connsiteX0" fmla="*/ 425901 w 6106700"/>
              <a:gd name="connsiteY0" fmla="*/ 991379 h 4897237"/>
              <a:gd name="connsiteX1" fmla="*/ 1670619 w 6106700"/>
              <a:gd name="connsiteY1" fmla="*/ 1351455 h 4897237"/>
              <a:gd name="connsiteX2" fmla="*/ 3681341 w 6106700"/>
              <a:gd name="connsiteY2" fmla="*/ 1055371 h 4897237"/>
              <a:gd name="connsiteX3" fmla="*/ 3681341 w 6106700"/>
              <a:gd name="connsiteY3" fmla="*/ 0 h 4897237"/>
              <a:gd name="connsiteX4" fmla="*/ 6106700 w 6106700"/>
              <a:gd name="connsiteY4" fmla="*/ 2425359 h 4897237"/>
              <a:gd name="connsiteX5" fmla="*/ 3834062 w 6106700"/>
              <a:gd name="connsiteY5" fmla="*/ 4897237 h 4897237"/>
              <a:gd name="connsiteX6" fmla="*/ 3848898 w 6106700"/>
              <a:gd name="connsiteY6" fmla="*/ 3671426 h 4897237"/>
              <a:gd name="connsiteX7" fmla="*/ 0 w 6106700"/>
              <a:gd name="connsiteY7" fmla="*/ 3521143 h 4897237"/>
              <a:gd name="connsiteX8" fmla="*/ 425901 w 6106700"/>
              <a:gd name="connsiteY8" fmla="*/ 991379 h 4897237"/>
              <a:gd name="connsiteX0" fmla="*/ 411940 w 6106700"/>
              <a:gd name="connsiteY0" fmla="*/ 825334 h 4897237"/>
              <a:gd name="connsiteX1" fmla="*/ 1670619 w 6106700"/>
              <a:gd name="connsiteY1" fmla="*/ 1351455 h 4897237"/>
              <a:gd name="connsiteX2" fmla="*/ 3681341 w 6106700"/>
              <a:gd name="connsiteY2" fmla="*/ 1055371 h 4897237"/>
              <a:gd name="connsiteX3" fmla="*/ 3681341 w 6106700"/>
              <a:gd name="connsiteY3" fmla="*/ 0 h 4897237"/>
              <a:gd name="connsiteX4" fmla="*/ 6106700 w 6106700"/>
              <a:gd name="connsiteY4" fmla="*/ 2425359 h 4897237"/>
              <a:gd name="connsiteX5" fmla="*/ 3834062 w 6106700"/>
              <a:gd name="connsiteY5" fmla="*/ 4897237 h 4897237"/>
              <a:gd name="connsiteX6" fmla="*/ 3848898 w 6106700"/>
              <a:gd name="connsiteY6" fmla="*/ 3671426 h 4897237"/>
              <a:gd name="connsiteX7" fmla="*/ 0 w 6106700"/>
              <a:gd name="connsiteY7" fmla="*/ 3521143 h 4897237"/>
              <a:gd name="connsiteX8" fmla="*/ 411940 w 6106700"/>
              <a:gd name="connsiteY8" fmla="*/ 825334 h 4897237"/>
              <a:gd name="connsiteX0" fmla="*/ 411940 w 6106700"/>
              <a:gd name="connsiteY0" fmla="*/ 825334 h 4897237"/>
              <a:gd name="connsiteX1" fmla="*/ 557534 w 6106700"/>
              <a:gd name="connsiteY1" fmla="*/ 919895 h 4897237"/>
              <a:gd name="connsiteX2" fmla="*/ 1670619 w 6106700"/>
              <a:gd name="connsiteY2" fmla="*/ 1351455 h 4897237"/>
              <a:gd name="connsiteX3" fmla="*/ 3681341 w 6106700"/>
              <a:gd name="connsiteY3" fmla="*/ 1055371 h 4897237"/>
              <a:gd name="connsiteX4" fmla="*/ 3681341 w 6106700"/>
              <a:gd name="connsiteY4" fmla="*/ 0 h 4897237"/>
              <a:gd name="connsiteX5" fmla="*/ 6106700 w 6106700"/>
              <a:gd name="connsiteY5" fmla="*/ 2425359 h 4897237"/>
              <a:gd name="connsiteX6" fmla="*/ 3834062 w 6106700"/>
              <a:gd name="connsiteY6" fmla="*/ 4897237 h 4897237"/>
              <a:gd name="connsiteX7" fmla="*/ 3848898 w 6106700"/>
              <a:gd name="connsiteY7" fmla="*/ 3671426 h 4897237"/>
              <a:gd name="connsiteX8" fmla="*/ 0 w 6106700"/>
              <a:gd name="connsiteY8" fmla="*/ 3521143 h 4897237"/>
              <a:gd name="connsiteX9" fmla="*/ 411940 w 6106700"/>
              <a:gd name="connsiteY9" fmla="*/ 825334 h 4897237"/>
              <a:gd name="connsiteX0" fmla="*/ 411940 w 6106700"/>
              <a:gd name="connsiteY0" fmla="*/ 825334 h 4897237"/>
              <a:gd name="connsiteX1" fmla="*/ 557534 w 6106700"/>
              <a:gd name="connsiteY1" fmla="*/ 919895 h 4897237"/>
              <a:gd name="connsiteX2" fmla="*/ 1670619 w 6106700"/>
              <a:gd name="connsiteY2" fmla="*/ 1351455 h 4897237"/>
              <a:gd name="connsiteX3" fmla="*/ 3681341 w 6106700"/>
              <a:gd name="connsiteY3" fmla="*/ 1055371 h 4897237"/>
              <a:gd name="connsiteX4" fmla="*/ 3681341 w 6106700"/>
              <a:gd name="connsiteY4" fmla="*/ 0 h 4897237"/>
              <a:gd name="connsiteX5" fmla="*/ 6106700 w 6106700"/>
              <a:gd name="connsiteY5" fmla="*/ 2425359 h 4897237"/>
              <a:gd name="connsiteX6" fmla="*/ 3834062 w 6106700"/>
              <a:gd name="connsiteY6" fmla="*/ 4897237 h 4897237"/>
              <a:gd name="connsiteX7" fmla="*/ 3848898 w 6106700"/>
              <a:gd name="connsiteY7" fmla="*/ 3671426 h 4897237"/>
              <a:gd name="connsiteX8" fmla="*/ 0 w 6106700"/>
              <a:gd name="connsiteY8" fmla="*/ 3521143 h 4897237"/>
              <a:gd name="connsiteX9" fmla="*/ 411940 w 6106700"/>
              <a:gd name="connsiteY9" fmla="*/ 825334 h 4897237"/>
              <a:gd name="connsiteX0" fmla="*/ 411940 w 6106700"/>
              <a:gd name="connsiteY0" fmla="*/ 601359 h 4673262"/>
              <a:gd name="connsiteX1" fmla="*/ 557534 w 6106700"/>
              <a:gd name="connsiteY1" fmla="*/ 695920 h 4673262"/>
              <a:gd name="connsiteX2" fmla="*/ 1670619 w 6106700"/>
              <a:gd name="connsiteY2" fmla="*/ 1127480 h 4673262"/>
              <a:gd name="connsiteX3" fmla="*/ 3681341 w 6106700"/>
              <a:gd name="connsiteY3" fmla="*/ 831396 h 4673262"/>
              <a:gd name="connsiteX4" fmla="*/ 3443932 w 6106700"/>
              <a:gd name="connsiteY4" fmla="*/ 0 h 4673262"/>
              <a:gd name="connsiteX5" fmla="*/ 6106700 w 6106700"/>
              <a:gd name="connsiteY5" fmla="*/ 2201384 h 4673262"/>
              <a:gd name="connsiteX6" fmla="*/ 3834062 w 6106700"/>
              <a:gd name="connsiteY6" fmla="*/ 4673262 h 4673262"/>
              <a:gd name="connsiteX7" fmla="*/ 3848898 w 6106700"/>
              <a:gd name="connsiteY7" fmla="*/ 3447451 h 4673262"/>
              <a:gd name="connsiteX8" fmla="*/ 0 w 6106700"/>
              <a:gd name="connsiteY8" fmla="*/ 3297168 h 4673262"/>
              <a:gd name="connsiteX9" fmla="*/ 411940 w 6106700"/>
              <a:gd name="connsiteY9" fmla="*/ 601359 h 4673262"/>
              <a:gd name="connsiteX0" fmla="*/ 411940 w 5985444"/>
              <a:gd name="connsiteY0" fmla="*/ 601359 h 4673262"/>
              <a:gd name="connsiteX1" fmla="*/ 557534 w 5985444"/>
              <a:gd name="connsiteY1" fmla="*/ 695920 h 4673262"/>
              <a:gd name="connsiteX2" fmla="*/ 1670619 w 5985444"/>
              <a:gd name="connsiteY2" fmla="*/ 1127480 h 4673262"/>
              <a:gd name="connsiteX3" fmla="*/ 3681341 w 5985444"/>
              <a:gd name="connsiteY3" fmla="*/ 831396 h 4673262"/>
              <a:gd name="connsiteX4" fmla="*/ 3443932 w 5985444"/>
              <a:gd name="connsiteY4" fmla="*/ 0 h 4673262"/>
              <a:gd name="connsiteX5" fmla="*/ 5985444 w 5985444"/>
              <a:gd name="connsiteY5" fmla="*/ 1957748 h 4673262"/>
              <a:gd name="connsiteX6" fmla="*/ 3834062 w 5985444"/>
              <a:gd name="connsiteY6" fmla="*/ 4673262 h 4673262"/>
              <a:gd name="connsiteX7" fmla="*/ 3848898 w 5985444"/>
              <a:gd name="connsiteY7" fmla="*/ 3447451 h 4673262"/>
              <a:gd name="connsiteX8" fmla="*/ 0 w 5985444"/>
              <a:gd name="connsiteY8" fmla="*/ 3297168 h 4673262"/>
              <a:gd name="connsiteX9" fmla="*/ 411940 w 5985444"/>
              <a:gd name="connsiteY9" fmla="*/ 601359 h 4673262"/>
              <a:gd name="connsiteX0" fmla="*/ 411940 w 5985444"/>
              <a:gd name="connsiteY0" fmla="*/ 601359 h 4673262"/>
              <a:gd name="connsiteX1" fmla="*/ 557534 w 5985444"/>
              <a:gd name="connsiteY1" fmla="*/ 695920 h 4673262"/>
              <a:gd name="connsiteX2" fmla="*/ 1670619 w 5985444"/>
              <a:gd name="connsiteY2" fmla="*/ 1127480 h 4673262"/>
              <a:gd name="connsiteX3" fmla="*/ 3654071 w 5985444"/>
              <a:gd name="connsiteY3" fmla="*/ 815239 h 4673262"/>
              <a:gd name="connsiteX4" fmla="*/ 3443932 w 5985444"/>
              <a:gd name="connsiteY4" fmla="*/ 0 h 4673262"/>
              <a:gd name="connsiteX5" fmla="*/ 5985444 w 5985444"/>
              <a:gd name="connsiteY5" fmla="*/ 1957748 h 4673262"/>
              <a:gd name="connsiteX6" fmla="*/ 3834062 w 5985444"/>
              <a:gd name="connsiteY6" fmla="*/ 4673262 h 4673262"/>
              <a:gd name="connsiteX7" fmla="*/ 3848898 w 5985444"/>
              <a:gd name="connsiteY7" fmla="*/ 3447451 h 4673262"/>
              <a:gd name="connsiteX8" fmla="*/ 0 w 5985444"/>
              <a:gd name="connsiteY8" fmla="*/ 3297168 h 4673262"/>
              <a:gd name="connsiteX9" fmla="*/ 411940 w 5985444"/>
              <a:gd name="connsiteY9" fmla="*/ 601359 h 4673262"/>
              <a:gd name="connsiteX0" fmla="*/ 575216 w 6148720"/>
              <a:gd name="connsiteY0" fmla="*/ 601359 h 4673262"/>
              <a:gd name="connsiteX1" fmla="*/ 720810 w 6148720"/>
              <a:gd name="connsiteY1" fmla="*/ 695920 h 4673262"/>
              <a:gd name="connsiteX2" fmla="*/ 1833895 w 6148720"/>
              <a:gd name="connsiteY2" fmla="*/ 1127480 h 4673262"/>
              <a:gd name="connsiteX3" fmla="*/ 3817347 w 6148720"/>
              <a:gd name="connsiteY3" fmla="*/ 815239 h 4673262"/>
              <a:gd name="connsiteX4" fmla="*/ 3607208 w 6148720"/>
              <a:gd name="connsiteY4" fmla="*/ 0 h 4673262"/>
              <a:gd name="connsiteX5" fmla="*/ 6148720 w 6148720"/>
              <a:gd name="connsiteY5" fmla="*/ 1957748 h 4673262"/>
              <a:gd name="connsiteX6" fmla="*/ 3997338 w 6148720"/>
              <a:gd name="connsiteY6" fmla="*/ 4673262 h 4673262"/>
              <a:gd name="connsiteX7" fmla="*/ 4012174 w 6148720"/>
              <a:gd name="connsiteY7" fmla="*/ 3447451 h 4673262"/>
              <a:gd name="connsiteX8" fmla="*/ 0 w 6148720"/>
              <a:gd name="connsiteY8" fmla="*/ 2930468 h 4673262"/>
              <a:gd name="connsiteX9" fmla="*/ 575216 w 6148720"/>
              <a:gd name="connsiteY9" fmla="*/ 601359 h 4673262"/>
              <a:gd name="connsiteX0" fmla="*/ 575216 w 6148720"/>
              <a:gd name="connsiteY0" fmla="*/ 601359 h 4673262"/>
              <a:gd name="connsiteX1" fmla="*/ 720810 w 6148720"/>
              <a:gd name="connsiteY1" fmla="*/ 695920 h 4673262"/>
              <a:gd name="connsiteX2" fmla="*/ 1833895 w 6148720"/>
              <a:gd name="connsiteY2" fmla="*/ 1127480 h 4673262"/>
              <a:gd name="connsiteX3" fmla="*/ 3817347 w 6148720"/>
              <a:gd name="connsiteY3" fmla="*/ 815239 h 4673262"/>
              <a:gd name="connsiteX4" fmla="*/ 3607208 w 6148720"/>
              <a:gd name="connsiteY4" fmla="*/ 0 h 4673262"/>
              <a:gd name="connsiteX5" fmla="*/ 6148720 w 6148720"/>
              <a:gd name="connsiteY5" fmla="*/ 1957748 h 4673262"/>
              <a:gd name="connsiteX6" fmla="*/ 3997338 w 6148720"/>
              <a:gd name="connsiteY6" fmla="*/ 4673262 h 4673262"/>
              <a:gd name="connsiteX7" fmla="*/ 4012174 w 6148720"/>
              <a:gd name="connsiteY7" fmla="*/ 3447451 h 4673262"/>
              <a:gd name="connsiteX8" fmla="*/ 1242621 w 6148720"/>
              <a:gd name="connsiteY8" fmla="*/ 3648625 h 4673262"/>
              <a:gd name="connsiteX9" fmla="*/ 0 w 6148720"/>
              <a:gd name="connsiteY9" fmla="*/ 2930468 h 4673262"/>
              <a:gd name="connsiteX10" fmla="*/ 575216 w 6148720"/>
              <a:gd name="connsiteY10" fmla="*/ 601359 h 467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8720" h="4673262">
                <a:moveTo>
                  <a:pt x="575216" y="601359"/>
                </a:moveTo>
                <a:cubicBezTo>
                  <a:pt x="688501" y="136056"/>
                  <a:pt x="511030" y="608233"/>
                  <a:pt x="720810" y="695920"/>
                </a:cubicBezTo>
                <a:cubicBezTo>
                  <a:pt x="878056" y="843640"/>
                  <a:pt x="1333623" y="1073139"/>
                  <a:pt x="1833895" y="1127480"/>
                </a:cubicBezTo>
                <a:cubicBezTo>
                  <a:pt x="2334167" y="1181821"/>
                  <a:pt x="3493535" y="1020886"/>
                  <a:pt x="3817347" y="815239"/>
                </a:cubicBezTo>
                <a:lnTo>
                  <a:pt x="3607208" y="0"/>
                </a:lnTo>
                <a:lnTo>
                  <a:pt x="6148720" y="1957748"/>
                </a:lnTo>
                <a:lnTo>
                  <a:pt x="3997338" y="4673262"/>
                </a:lnTo>
                <a:cubicBezTo>
                  <a:pt x="3946431" y="4305965"/>
                  <a:pt x="4063081" y="3814748"/>
                  <a:pt x="4012174" y="3447451"/>
                </a:cubicBezTo>
                <a:cubicBezTo>
                  <a:pt x="3566617" y="3249653"/>
                  <a:pt x="1911317" y="3734789"/>
                  <a:pt x="1242621" y="3648625"/>
                </a:cubicBezTo>
                <a:cubicBezTo>
                  <a:pt x="573925" y="3562461"/>
                  <a:pt x="124797" y="3411321"/>
                  <a:pt x="0" y="2930468"/>
                </a:cubicBezTo>
                <a:lnTo>
                  <a:pt x="575216" y="601359"/>
                </a:ln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24000">
                <a:srgbClr val="DCE6CC"/>
              </a:gs>
              <a:gs pos="43000">
                <a:srgbClr val="9CB86E"/>
              </a:gs>
              <a:gs pos="100000">
                <a:srgbClr val="156B13"/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Right Arrow 6"/>
          <p:cNvSpPr/>
          <p:nvPr/>
        </p:nvSpPr>
        <p:spPr>
          <a:xfrm>
            <a:off x="1691680" y="5805264"/>
            <a:ext cx="5976664" cy="756686"/>
          </a:xfrm>
          <a:custGeom>
            <a:avLst/>
            <a:gdLst>
              <a:gd name="connsiteX0" fmla="*/ 0 w 6336704"/>
              <a:gd name="connsiteY0" fmla="*/ 72008 h 288032"/>
              <a:gd name="connsiteX1" fmla="*/ 6192688 w 6336704"/>
              <a:gd name="connsiteY1" fmla="*/ 72008 h 288032"/>
              <a:gd name="connsiteX2" fmla="*/ 6192688 w 6336704"/>
              <a:gd name="connsiteY2" fmla="*/ 0 h 288032"/>
              <a:gd name="connsiteX3" fmla="*/ 6336704 w 6336704"/>
              <a:gd name="connsiteY3" fmla="*/ 144016 h 288032"/>
              <a:gd name="connsiteX4" fmla="*/ 6192688 w 6336704"/>
              <a:gd name="connsiteY4" fmla="*/ 288032 h 288032"/>
              <a:gd name="connsiteX5" fmla="*/ 6192688 w 6336704"/>
              <a:gd name="connsiteY5" fmla="*/ 216024 h 288032"/>
              <a:gd name="connsiteX6" fmla="*/ 0 w 6336704"/>
              <a:gd name="connsiteY6" fmla="*/ 216024 h 288032"/>
              <a:gd name="connsiteX7" fmla="*/ 0 w 6336704"/>
              <a:gd name="connsiteY7" fmla="*/ 72008 h 288032"/>
              <a:gd name="connsiteX0" fmla="*/ 0 w 6630215"/>
              <a:gd name="connsiteY0" fmla="*/ 72008 h 288032"/>
              <a:gd name="connsiteX1" fmla="*/ 6192688 w 6630215"/>
              <a:gd name="connsiteY1" fmla="*/ 72008 h 288032"/>
              <a:gd name="connsiteX2" fmla="*/ 6192688 w 6630215"/>
              <a:gd name="connsiteY2" fmla="*/ 0 h 288032"/>
              <a:gd name="connsiteX3" fmla="*/ 6630215 w 6630215"/>
              <a:gd name="connsiteY3" fmla="*/ 8549 h 288032"/>
              <a:gd name="connsiteX4" fmla="*/ 6192688 w 6630215"/>
              <a:gd name="connsiteY4" fmla="*/ 288032 h 288032"/>
              <a:gd name="connsiteX5" fmla="*/ 6192688 w 6630215"/>
              <a:gd name="connsiteY5" fmla="*/ 216024 h 288032"/>
              <a:gd name="connsiteX6" fmla="*/ 0 w 6630215"/>
              <a:gd name="connsiteY6" fmla="*/ 216024 h 288032"/>
              <a:gd name="connsiteX7" fmla="*/ 0 w 6630215"/>
              <a:gd name="connsiteY7" fmla="*/ 72008 h 288032"/>
              <a:gd name="connsiteX0" fmla="*/ 0 w 6630215"/>
              <a:gd name="connsiteY0" fmla="*/ 184896 h 400920"/>
              <a:gd name="connsiteX1" fmla="*/ 6192688 w 6630215"/>
              <a:gd name="connsiteY1" fmla="*/ 184896 h 400920"/>
              <a:gd name="connsiteX2" fmla="*/ 6012066 w 6630215"/>
              <a:gd name="connsiteY2" fmla="*/ 0 h 400920"/>
              <a:gd name="connsiteX3" fmla="*/ 6630215 w 6630215"/>
              <a:gd name="connsiteY3" fmla="*/ 121437 h 400920"/>
              <a:gd name="connsiteX4" fmla="*/ 6192688 w 6630215"/>
              <a:gd name="connsiteY4" fmla="*/ 400920 h 400920"/>
              <a:gd name="connsiteX5" fmla="*/ 6192688 w 6630215"/>
              <a:gd name="connsiteY5" fmla="*/ 328912 h 400920"/>
              <a:gd name="connsiteX6" fmla="*/ 0 w 6630215"/>
              <a:gd name="connsiteY6" fmla="*/ 328912 h 400920"/>
              <a:gd name="connsiteX7" fmla="*/ 0 w 6630215"/>
              <a:gd name="connsiteY7" fmla="*/ 184896 h 400920"/>
              <a:gd name="connsiteX0" fmla="*/ 0 w 6630215"/>
              <a:gd name="connsiteY0" fmla="*/ 184896 h 502520"/>
              <a:gd name="connsiteX1" fmla="*/ 6192688 w 6630215"/>
              <a:gd name="connsiteY1" fmla="*/ 184896 h 502520"/>
              <a:gd name="connsiteX2" fmla="*/ 6012066 w 6630215"/>
              <a:gd name="connsiteY2" fmla="*/ 0 h 502520"/>
              <a:gd name="connsiteX3" fmla="*/ 6630215 w 6630215"/>
              <a:gd name="connsiteY3" fmla="*/ 121437 h 502520"/>
              <a:gd name="connsiteX4" fmla="*/ 6136243 w 6630215"/>
              <a:gd name="connsiteY4" fmla="*/ 502520 h 502520"/>
              <a:gd name="connsiteX5" fmla="*/ 6192688 w 6630215"/>
              <a:gd name="connsiteY5" fmla="*/ 328912 h 502520"/>
              <a:gd name="connsiteX6" fmla="*/ 0 w 6630215"/>
              <a:gd name="connsiteY6" fmla="*/ 328912 h 502520"/>
              <a:gd name="connsiteX7" fmla="*/ 0 w 6630215"/>
              <a:gd name="connsiteY7" fmla="*/ 184896 h 502520"/>
              <a:gd name="connsiteX0" fmla="*/ 0 w 6743104"/>
              <a:gd name="connsiteY0" fmla="*/ 255370 h 572994"/>
              <a:gd name="connsiteX1" fmla="*/ 6192688 w 6743104"/>
              <a:gd name="connsiteY1" fmla="*/ 255370 h 572994"/>
              <a:gd name="connsiteX2" fmla="*/ 6012066 w 6743104"/>
              <a:gd name="connsiteY2" fmla="*/ 70474 h 572994"/>
              <a:gd name="connsiteX3" fmla="*/ 6743104 w 6743104"/>
              <a:gd name="connsiteY3" fmla="*/ 0 h 572994"/>
              <a:gd name="connsiteX4" fmla="*/ 6136243 w 6743104"/>
              <a:gd name="connsiteY4" fmla="*/ 572994 h 572994"/>
              <a:gd name="connsiteX5" fmla="*/ 6192688 w 6743104"/>
              <a:gd name="connsiteY5" fmla="*/ 399386 h 572994"/>
              <a:gd name="connsiteX6" fmla="*/ 0 w 6743104"/>
              <a:gd name="connsiteY6" fmla="*/ 399386 h 572994"/>
              <a:gd name="connsiteX7" fmla="*/ 0 w 6743104"/>
              <a:gd name="connsiteY7" fmla="*/ 255370 h 572994"/>
              <a:gd name="connsiteX0" fmla="*/ 0 w 6743104"/>
              <a:gd name="connsiteY0" fmla="*/ 263918 h 581542"/>
              <a:gd name="connsiteX1" fmla="*/ 6192688 w 6743104"/>
              <a:gd name="connsiteY1" fmla="*/ 263918 h 581542"/>
              <a:gd name="connsiteX2" fmla="*/ 6057221 w 6743104"/>
              <a:gd name="connsiteY2" fmla="*/ 0 h 581542"/>
              <a:gd name="connsiteX3" fmla="*/ 6743104 w 6743104"/>
              <a:gd name="connsiteY3" fmla="*/ 8548 h 581542"/>
              <a:gd name="connsiteX4" fmla="*/ 6136243 w 6743104"/>
              <a:gd name="connsiteY4" fmla="*/ 581542 h 581542"/>
              <a:gd name="connsiteX5" fmla="*/ 6192688 w 6743104"/>
              <a:gd name="connsiteY5" fmla="*/ 407934 h 581542"/>
              <a:gd name="connsiteX6" fmla="*/ 0 w 6743104"/>
              <a:gd name="connsiteY6" fmla="*/ 407934 h 581542"/>
              <a:gd name="connsiteX7" fmla="*/ 0 w 6743104"/>
              <a:gd name="connsiteY7" fmla="*/ 263918 h 581542"/>
              <a:gd name="connsiteX0" fmla="*/ 0 w 6743104"/>
              <a:gd name="connsiteY0" fmla="*/ 263918 h 615408"/>
              <a:gd name="connsiteX1" fmla="*/ 6192688 w 6743104"/>
              <a:gd name="connsiteY1" fmla="*/ 263918 h 615408"/>
              <a:gd name="connsiteX2" fmla="*/ 6057221 w 6743104"/>
              <a:gd name="connsiteY2" fmla="*/ 0 h 615408"/>
              <a:gd name="connsiteX3" fmla="*/ 6743104 w 6743104"/>
              <a:gd name="connsiteY3" fmla="*/ 8548 h 615408"/>
              <a:gd name="connsiteX4" fmla="*/ 6328154 w 6743104"/>
              <a:gd name="connsiteY4" fmla="*/ 615408 h 615408"/>
              <a:gd name="connsiteX5" fmla="*/ 6192688 w 6743104"/>
              <a:gd name="connsiteY5" fmla="*/ 407934 h 615408"/>
              <a:gd name="connsiteX6" fmla="*/ 0 w 6743104"/>
              <a:gd name="connsiteY6" fmla="*/ 407934 h 615408"/>
              <a:gd name="connsiteX7" fmla="*/ 0 w 6743104"/>
              <a:gd name="connsiteY7" fmla="*/ 263918 h 615408"/>
              <a:gd name="connsiteX0" fmla="*/ 0 w 6743104"/>
              <a:gd name="connsiteY0" fmla="*/ 263918 h 615408"/>
              <a:gd name="connsiteX1" fmla="*/ 6192688 w 6743104"/>
              <a:gd name="connsiteY1" fmla="*/ 263918 h 615408"/>
              <a:gd name="connsiteX2" fmla="*/ 6057221 w 6743104"/>
              <a:gd name="connsiteY2" fmla="*/ 0 h 615408"/>
              <a:gd name="connsiteX3" fmla="*/ 6743104 w 6743104"/>
              <a:gd name="connsiteY3" fmla="*/ 8548 h 615408"/>
              <a:gd name="connsiteX4" fmla="*/ 6328154 w 6743104"/>
              <a:gd name="connsiteY4" fmla="*/ 615408 h 615408"/>
              <a:gd name="connsiteX5" fmla="*/ 6282999 w 6743104"/>
              <a:gd name="connsiteY5" fmla="*/ 407934 h 615408"/>
              <a:gd name="connsiteX6" fmla="*/ 0 w 6743104"/>
              <a:gd name="connsiteY6" fmla="*/ 407934 h 615408"/>
              <a:gd name="connsiteX7" fmla="*/ 0 w 6743104"/>
              <a:gd name="connsiteY7" fmla="*/ 263918 h 615408"/>
              <a:gd name="connsiteX0" fmla="*/ 0 w 6743104"/>
              <a:gd name="connsiteY0" fmla="*/ 263918 h 615408"/>
              <a:gd name="connsiteX1" fmla="*/ 6192688 w 6743104"/>
              <a:gd name="connsiteY1" fmla="*/ 162318 h 615408"/>
              <a:gd name="connsiteX2" fmla="*/ 6057221 w 6743104"/>
              <a:gd name="connsiteY2" fmla="*/ 0 h 615408"/>
              <a:gd name="connsiteX3" fmla="*/ 6743104 w 6743104"/>
              <a:gd name="connsiteY3" fmla="*/ 8548 h 615408"/>
              <a:gd name="connsiteX4" fmla="*/ 6328154 w 6743104"/>
              <a:gd name="connsiteY4" fmla="*/ 615408 h 615408"/>
              <a:gd name="connsiteX5" fmla="*/ 6282999 w 6743104"/>
              <a:gd name="connsiteY5" fmla="*/ 407934 h 615408"/>
              <a:gd name="connsiteX6" fmla="*/ 0 w 6743104"/>
              <a:gd name="connsiteY6" fmla="*/ 407934 h 615408"/>
              <a:gd name="connsiteX7" fmla="*/ 0 w 6743104"/>
              <a:gd name="connsiteY7" fmla="*/ 263918 h 615408"/>
              <a:gd name="connsiteX0" fmla="*/ 0 w 6743104"/>
              <a:gd name="connsiteY0" fmla="*/ 263918 h 615408"/>
              <a:gd name="connsiteX1" fmla="*/ 5940812 w 6743104"/>
              <a:gd name="connsiteY1" fmla="*/ 235494 h 615408"/>
              <a:gd name="connsiteX2" fmla="*/ 6192688 w 6743104"/>
              <a:gd name="connsiteY2" fmla="*/ 162318 h 615408"/>
              <a:gd name="connsiteX3" fmla="*/ 6057221 w 6743104"/>
              <a:gd name="connsiteY3" fmla="*/ 0 h 615408"/>
              <a:gd name="connsiteX4" fmla="*/ 6743104 w 6743104"/>
              <a:gd name="connsiteY4" fmla="*/ 8548 h 615408"/>
              <a:gd name="connsiteX5" fmla="*/ 6328154 w 6743104"/>
              <a:gd name="connsiteY5" fmla="*/ 615408 h 615408"/>
              <a:gd name="connsiteX6" fmla="*/ 6282999 w 6743104"/>
              <a:gd name="connsiteY6" fmla="*/ 407934 h 615408"/>
              <a:gd name="connsiteX7" fmla="*/ 0 w 6743104"/>
              <a:gd name="connsiteY7" fmla="*/ 407934 h 615408"/>
              <a:gd name="connsiteX8" fmla="*/ 0 w 6743104"/>
              <a:gd name="connsiteY8" fmla="*/ 263918 h 615408"/>
              <a:gd name="connsiteX0" fmla="*/ 0 w 6743104"/>
              <a:gd name="connsiteY0" fmla="*/ 263918 h 615408"/>
              <a:gd name="connsiteX1" fmla="*/ 5940812 w 6743104"/>
              <a:gd name="connsiteY1" fmla="*/ 235494 h 615408"/>
              <a:gd name="connsiteX2" fmla="*/ 6192688 w 6743104"/>
              <a:gd name="connsiteY2" fmla="*/ 162318 h 615408"/>
              <a:gd name="connsiteX3" fmla="*/ 6057221 w 6743104"/>
              <a:gd name="connsiteY3" fmla="*/ 0 h 615408"/>
              <a:gd name="connsiteX4" fmla="*/ 6743104 w 6743104"/>
              <a:gd name="connsiteY4" fmla="*/ 8548 h 615408"/>
              <a:gd name="connsiteX5" fmla="*/ 6328154 w 6743104"/>
              <a:gd name="connsiteY5" fmla="*/ 615408 h 615408"/>
              <a:gd name="connsiteX6" fmla="*/ 6282999 w 6743104"/>
              <a:gd name="connsiteY6" fmla="*/ 407934 h 615408"/>
              <a:gd name="connsiteX7" fmla="*/ 0 w 6743104"/>
              <a:gd name="connsiteY7" fmla="*/ 407934 h 615408"/>
              <a:gd name="connsiteX8" fmla="*/ 0 w 6743104"/>
              <a:gd name="connsiteY8" fmla="*/ 263918 h 615408"/>
              <a:gd name="connsiteX0" fmla="*/ 0 w 6743104"/>
              <a:gd name="connsiteY0" fmla="*/ 263918 h 615408"/>
              <a:gd name="connsiteX1" fmla="*/ 5940812 w 6743104"/>
              <a:gd name="connsiteY1" fmla="*/ 235494 h 615408"/>
              <a:gd name="connsiteX2" fmla="*/ 6192688 w 6743104"/>
              <a:gd name="connsiteY2" fmla="*/ 162318 h 615408"/>
              <a:gd name="connsiteX3" fmla="*/ 6057221 w 6743104"/>
              <a:gd name="connsiteY3" fmla="*/ 0 h 615408"/>
              <a:gd name="connsiteX4" fmla="*/ 6743104 w 6743104"/>
              <a:gd name="connsiteY4" fmla="*/ 8548 h 615408"/>
              <a:gd name="connsiteX5" fmla="*/ 6328154 w 6743104"/>
              <a:gd name="connsiteY5" fmla="*/ 615408 h 615408"/>
              <a:gd name="connsiteX6" fmla="*/ 6282999 w 6743104"/>
              <a:gd name="connsiteY6" fmla="*/ 347054 h 615408"/>
              <a:gd name="connsiteX7" fmla="*/ 0 w 6743104"/>
              <a:gd name="connsiteY7" fmla="*/ 407934 h 615408"/>
              <a:gd name="connsiteX8" fmla="*/ 0 w 6743104"/>
              <a:gd name="connsiteY8" fmla="*/ 263918 h 615408"/>
              <a:gd name="connsiteX0" fmla="*/ 0 w 6743104"/>
              <a:gd name="connsiteY0" fmla="*/ 263918 h 615408"/>
              <a:gd name="connsiteX1" fmla="*/ 5940812 w 6743104"/>
              <a:gd name="connsiteY1" fmla="*/ 235494 h 615408"/>
              <a:gd name="connsiteX2" fmla="*/ 6192688 w 6743104"/>
              <a:gd name="connsiteY2" fmla="*/ 162318 h 615408"/>
              <a:gd name="connsiteX3" fmla="*/ 6057221 w 6743104"/>
              <a:gd name="connsiteY3" fmla="*/ 0 h 615408"/>
              <a:gd name="connsiteX4" fmla="*/ 6743104 w 6743104"/>
              <a:gd name="connsiteY4" fmla="*/ 8548 h 615408"/>
              <a:gd name="connsiteX5" fmla="*/ 6328154 w 6743104"/>
              <a:gd name="connsiteY5" fmla="*/ 615408 h 615408"/>
              <a:gd name="connsiteX6" fmla="*/ 6282999 w 6743104"/>
              <a:gd name="connsiteY6" fmla="*/ 347054 h 615408"/>
              <a:gd name="connsiteX7" fmla="*/ 5985968 w 6743104"/>
              <a:gd name="connsiteY7" fmla="*/ 385545 h 615408"/>
              <a:gd name="connsiteX8" fmla="*/ 0 w 6743104"/>
              <a:gd name="connsiteY8" fmla="*/ 407934 h 615408"/>
              <a:gd name="connsiteX9" fmla="*/ 0 w 6743104"/>
              <a:gd name="connsiteY9" fmla="*/ 263918 h 6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43104" h="615408">
                <a:moveTo>
                  <a:pt x="0" y="263918"/>
                </a:moveTo>
                <a:lnTo>
                  <a:pt x="5940812" y="235494"/>
                </a:lnTo>
                <a:cubicBezTo>
                  <a:pt x="6115082" y="222391"/>
                  <a:pt x="6108729" y="186710"/>
                  <a:pt x="6192688" y="162318"/>
                </a:cubicBezTo>
                <a:lnTo>
                  <a:pt x="6057221" y="0"/>
                </a:lnTo>
                <a:lnTo>
                  <a:pt x="6743104" y="8548"/>
                </a:lnTo>
                <a:lnTo>
                  <a:pt x="6328154" y="615408"/>
                </a:lnTo>
                <a:lnTo>
                  <a:pt x="6282999" y="347054"/>
                </a:lnTo>
                <a:cubicBezTo>
                  <a:pt x="6165174" y="346356"/>
                  <a:pt x="6103793" y="386243"/>
                  <a:pt x="5985968" y="385545"/>
                </a:cubicBezTo>
                <a:lnTo>
                  <a:pt x="0" y="407934"/>
                </a:lnTo>
                <a:lnTo>
                  <a:pt x="0" y="263918"/>
                </a:lnTo>
                <a:close/>
              </a:path>
            </a:pathLst>
          </a:custGeom>
          <a:gradFill>
            <a:gsLst>
              <a:gs pos="69000">
                <a:schemeClr val="accent1"/>
              </a:gs>
              <a:gs pos="32000">
                <a:srgbClr val="8AACD4"/>
              </a:gs>
              <a:gs pos="7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4997007" y="6071504"/>
            <a:ext cx="871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 smtClean="0"/>
              <a:t>Agua Azul</a:t>
            </a:r>
            <a:endParaRPr lang="es-SV" sz="1200" b="1" dirty="0"/>
          </a:p>
        </p:txBody>
      </p:sp>
      <p:sp>
        <p:nvSpPr>
          <p:cNvPr id="12" name="Right Arrow 10"/>
          <p:cNvSpPr/>
          <p:nvPr/>
        </p:nvSpPr>
        <p:spPr>
          <a:xfrm rot="16200000">
            <a:off x="4615032" y="5121395"/>
            <a:ext cx="1628356" cy="424940"/>
          </a:xfrm>
          <a:custGeom>
            <a:avLst/>
            <a:gdLst>
              <a:gd name="connsiteX0" fmla="*/ 0 w 1497796"/>
              <a:gd name="connsiteY0" fmla="*/ 75440 h 301758"/>
              <a:gd name="connsiteX1" fmla="*/ 1346917 w 1497796"/>
              <a:gd name="connsiteY1" fmla="*/ 75440 h 301758"/>
              <a:gd name="connsiteX2" fmla="*/ 1346917 w 1497796"/>
              <a:gd name="connsiteY2" fmla="*/ 0 h 301758"/>
              <a:gd name="connsiteX3" fmla="*/ 1497796 w 1497796"/>
              <a:gd name="connsiteY3" fmla="*/ 150879 h 301758"/>
              <a:gd name="connsiteX4" fmla="*/ 1346917 w 1497796"/>
              <a:gd name="connsiteY4" fmla="*/ 301758 h 301758"/>
              <a:gd name="connsiteX5" fmla="*/ 1346917 w 1497796"/>
              <a:gd name="connsiteY5" fmla="*/ 226319 h 301758"/>
              <a:gd name="connsiteX6" fmla="*/ 0 w 1497796"/>
              <a:gd name="connsiteY6" fmla="*/ 226319 h 301758"/>
              <a:gd name="connsiteX7" fmla="*/ 0 w 1497796"/>
              <a:gd name="connsiteY7" fmla="*/ 75440 h 301758"/>
              <a:gd name="connsiteX0" fmla="*/ 0 w 1497796"/>
              <a:gd name="connsiteY0" fmla="*/ 75440 h 301758"/>
              <a:gd name="connsiteX1" fmla="*/ 779937 w 1497796"/>
              <a:gd name="connsiteY1" fmla="*/ 136534 h 301758"/>
              <a:gd name="connsiteX2" fmla="*/ 1346917 w 1497796"/>
              <a:gd name="connsiteY2" fmla="*/ 75440 h 301758"/>
              <a:gd name="connsiteX3" fmla="*/ 1346917 w 1497796"/>
              <a:gd name="connsiteY3" fmla="*/ 0 h 301758"/>
              <a:gd name="connsiteX4" fmla="*/ 1497796 w 1497796"/>
              <a:gd name="connsiteY4" fmla="*/ 150879 h 301758"/>
              <a:gd name="connsiteX5" fmla="*/ 1346917 w 1497796"/>
              <a:gd name="connsiteY5" fmla="*/ 301758 h 301758"/>
              <a:gd name="connsiteX6" fmla="*/ 1346917 w 1497796"/>
              <a:gd name="connsiteY6" fmla="*/ 226319 h 301758"/>
              <a:gd name="connsiteX7" fmla="*/ 0 w 1497796"/>
              <a:gd name="connsiteY7" fmla="*/ 226319 h 301758"/>
              <a:gd name="connsiteX8" fmla="*/ 0 w 1497796"/>
              <a:gd name="connsiteY8" fmla="*/ 75440 h 301758"/>
              <a:gd name="connsiteX0" fmla="*/ 0 w 1613922"/>
              <a:gd name="connsiteY0" fmla="*/ 75440 h 301758"/>
              <a:gd name="connsiteX1" fmla="*/ 779937 w 1613922"/>
              <a:gd name="connsiteY1" fmla="*/ 136534 h 301758"/>
              <a:gd name="connsiteX2" fmla="*/ 1346917 w 1613922"/>
              <a:gd name="connsiteY2" fmla="*/ 75440 h 301758"/>
              <a:gd name="connsiteX3" fmla="*/ 1346917 w 1613922"/>
              <a:gd name="connsiteY3" fmla="*/ 0 h 301758"/>
              <a:gd name="connsiteX4" fmla="*/ 1613922 w 1613922"/>
              <a:gd name="connsiteY4" fmla="*/ 60440 h 301758"/>
              <a:gd name="connsiteX5" fmla="*/ 1346917 w 1613922"/>
              <a:gd name="connsiteY5" fmla="*/ 301758 h 301758"/>
              <a:gd name="connsiteX6" fmla="*/ 1346917 w 1613922"/>
              <a:gd name="connsiteY6" fmla="*/ 226319 h 301758"/>
              <a:gd name="connsiteX7" fmla="*/ 0 w 1613922"/>
              <a:gd name="connsiteY7" fmla="*/ 226319 h 301758"/>
              <a:gd name="connsiteX8" fmla="*/ 0 w 1613922"/>
              <a:gd name="connsiteY8" fmla="*/ 75440 h 301758"/>
              <a:gd name="connsiteX0" fmla="*/ 0 w 1613922"/>
              <a:gd name="connsiteY0" fmla="*/ 113341 h 339659"/>
              <a:gd name="connsiteX1" fmla="*/ 779937 w 1613922"/>
              <a:gd name="connsiteY1" fmla="*/ 174435 h 339659"/>
              <a:gd name="connsiteX2" fmla="*/ 1346917 w 1613922"/>
              <a:gd name="connsiteY2" fmla="*/ 113341 h 339659"/>
              <a:gd name="connsiteX3" fmla="*/ 1240581 w 1613922"/>
              <a:gd name="connsiteY3" fmla="*/ 0 h 339659"/>
              <a:gd name="connsiteX4" fmla="*/ 1613922 w 1613922"/>
              <a:gd name="connsiteY4" fmla="*/ 98341 h 339659"/>
              <a:gd name="connsiteX5" fmla="*/ 1346917 w 1613922"/>
              <a:gd name="connsiteY5" fmla="*/ 339659 h 339659"/>
              <a:gd name="connsiteX6" fmla="*/ 1346917 w 1613922"/>
              <a:gd name="connsiteY6" fmla="*/ 264220 h 339659"/>
              <a:gd name="connsiteX7" fmla="*/ 0 w 1613922"/>
              <a:gd name="connsiteY7" fmla="*/ 264220 h 339659"/>
              <a:gd name="connsiteX8" fmla="*/ 0 w 1613922"/>
              <a:gd name="connsiteY8" fmla="*/ 113341 h 339659"/>
              <a:gd name="connsiteX0" fmla="*/ 0 w 1613922"/>
              <a:gd name="connsiteY0" fmla="*/ 113341 h 474106"/>
              <a:gd name="connsiteX1" fmla="*/ 779937 w 1613922"/>
              <a:gd name="connsiteY1" fmla="*/ 174435 h 474106"/>
              <a:gd name="connsiteX2" fmla="*/ 1346917 w 1613922"/>
              <a:gd name="connsiteY2" fmla="*/ 113341 h 474106"/>
              <a:gd name="connsiteX3" fmla="*/ 1240581 w 1613922"/>
              <a:gd name="connsiteY3" fmla="*/ 0 h 474106"/>
              <a:gd name="connsiteX4" fmla="*/ 1613922 w 1613922"/>
              <a:gd name="connsiteY4" fmla="*/ 98341 h 474106"/>
              <a:gd name="connsiteX5" fmla="*/ 1287012 w 1613922"/>
              <a:gd name="connsiteY5" fmla="*/ 474106 h 474106"/>
              <a:gd name="connsiteX6" fmla="*/ 1346917 w 1613922"/>
              <a:gd name="connsiteY6" fmla="*/ 264220 h 474106"/>
              <a:gd name="connsiteX7" fmla="*/ 0 w 1613922"/>
              <a:gd name="connsiteY7" fmla="*/ 264220 h 474106"/>
              <a:gd name="connsiteX8" fmla="*/ 0 w 1613922"/>
              <a:gd name="connsiteY8" fmla="*/ 113341 h 4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922" h="474106">
                <a:moveTo>
                  <a:pt x="0" y="113341"/>
                </a:moveTo>
                <a:cubicBezTo>
                  <a:pt x="266296" y="115983"/>
                  <a:pt x="513641" y="171793"/>
                  <a:pt x="779937" y="174435"/>
                </a:cubicBezTo>
                <a:lnTo>
                  <a:pt x="1346917" y="113341"/>
                </a:lnTo>
                <a:lnTo>
                  <a:pt x="1240581" y="0"/>
                </a:lnTo>
                <a:lnTo>
                  <a:pt x="1613922" y="98341"/>
                </a:lnTo>
                <a:lnTo>
                  <a:pt x="1287012" y="474106"/>
                </a:lnTo>
                <a:lnTo>
                  <a:pt x="1346917" y="264220"/>
                </a:lnTo>
                <a:lnTo>
                  <a:pt x="0" y="264220"/>
                </a:lnTo>
                <a:lnTo>
                  <a:pt x="0" y="113341"/>
                </a:lnTo>
                <a:close/>
              </a:path>
            </a:pathLst>
          </a:custGeom>
          <a:solidFill>
            <a:srgbClr val="68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TextBox 13"/>
          <p:cNvSpPr txBox="1"/>
          <p:nvPr/>
        </p:nvSpPr>
        <p:spPr>
          <a:xfrm>
            <a:off x="4283968" y="217524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Agua Verde</a:t>
            </a:r>
            <a:endParaRPr lang="es-SV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419776"/>
            <a:ext cx="5526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/>
              <a:t>Recursos Hídricos de Centroamérica</a:t>
            </a:r>
            <a:endParaRPr lang="es-SV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94116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100" b="1" dirty="0" smtClean="0"/>
              <a:t>Irrigación</a:t>
            </a:r>
            <a:endParaRPr lang="es-SV" sz="1100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25878408"/>
              </p:ext>
            </p:extLst>
          </p:nvPr>
        </p:nvGraphicFramePr>
        <p:xfrm>
          <a:off x="658460" y="4317448"/>
          <a:ext cx="243283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87090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Agua </a:t>
            </a:r>
          </a:p>
          <a:p>
            <a:r>
              <a:rPr lang="es-SV" b="1" dirty="0"/>
              <a:t> </a:t>
            </a:r>
            <a:r>
              <a:rPr lang="es-SV" b="1" dirty="0" smtClean="0"/>
              <a:t> Verde</a:t>
            </a:r>
            <a:endParaRPr lang="es-SV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603634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    Agua Azul</a:t>
            </a:r>
            <a:endParaRPr lang="es-SV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5631051"/>
            <a:ext cx="118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00" b="1" dirty="0" smtClean="0"/>
              <a:t>Flujo de Retorno</a:t>
            </a:r>
            <a:endParaRPr lang="es-SV" sz="1000" b="1" dirty="0"/>
          </a:p>
        </p:txBody>
      </p:sp>
      <p:sp>
        <p:nvSpPr>
          <p:cNvPr id="24" name="Rectangle 23"/>
          <p:cNvSpPr/>
          <p:nvPr/>
        </p:nvSpPr>
        <p:spPr>
          <a:xfrm rot="2004281">
            <a:off x="3152434" y="2358397"/>
            <a:ext cx="823960" cy="1302811"/>
          </a:xfrm>
          <a:custGeom>
            <a:avLst/>
            <a:gdLst>
              <a:gd name="connsiteX0" fmla="*/ 0 w 711506"/>
              <a:gd name="connsiteY0" fmla="*/ 0 h 1298785"/>
              <a:gd name="connsiteX1" fmla="*/ 711506 w 711506"/>
              <a:gd name="connsiteY1" fmla="*/ 0 h 1298785"/>
              <a:gd name="connsiteX2" fmla="*/ 711506 w 711506"/>
              <a:gd name="connsiteY2" fmla="*/ 1298785 h 1298785"/>
              <a:gd name="connsiteX3" fmla="*/ 0 w 711506"/>
              <a:gd name="connsiteY3" fmla="*/ 1298785 h 1298785"/>
              <a:gd name="connsiteX4" fmla="*/ 0 w 711506"/>
              <a:gd name="connsiteY4" fmla="*/ 0 h 1298785"/>
              <a:gd name="connsiteX0" fmla="*/ 26278 w 737784"/>
              <a:gd name="connsiteY0" fmla="*/ 0 h 1298785"/>
              <a:gd name="connsiteX1" fmla="*/ 737784 w 737784"/>
              <a:gd name="connsiteY1" fmla="*/ 0 h 1298785"/>
              <a:gd name="connsiteX2" fmla="*/ 737784 w 737784"/>
              <a:gd name="connsiteY2" fmla="*/ 1298785 h 1298785"/>
              <a:gd name="connsiteX3" fmla="*/ 26278 w 737784"/>
              <a:gd name="connsiteY3" fmla="*/ 1298785 h 1298785"/>
              <a:gd name="connsiteX4" fmla="*/ 24 w 737784"/>
              <a:gd name="connsiteY4" fmla="*/ 351086 h 1298785"/>
              <a:gd name="connsiteX5" fmla="*/ 26278 w 737784"/>
              <a:gd name="connsiteY5" fmla="*/ 0 h 1298785"/>
              <a:gd name="connsiteX0" fmla="*/ 26278 w 760432"/>
              <a:gd name="connsiteY0" fmla="*/ 0 h 1298785"/>
              <a:gd name="connsiteX1" fmla="*/ 760432 w 760432"/>
              <a:gd name="connsiteY1" fmla="*/ 29190 h 1298785"/>
              <a:gd name="connsiteX2" fmla="*/ 737784 w 760432"/>
              <a:gd name="connsiteY2" fmla="*/ 1298785 h 1298785"/>
              <a:gd name="connsiteX3" fmla="*/ 26278 w 760432"/>
              <a:gd name="connsiteY3" fmla="*/ 1298785 h 1298785"/>
              <a:gd name="connsiteX4" fmla="*/ 24 w 760432"/>
              <a:gd name="connsiteY4" fmla="*/ 351086 h 1298785"/>
              <a:gd name="connsiteX5" fmla="*/ 26278 w 760432"/>
              <a:gd name="connsiteY5" fmla="*/ 0 h 1298785"/>
              <a:gd name="connsiteX0" fmla="*/ 26278 w 760432"/>
              <a:gd name="connsiteY0" fmla="*/ 0 h 1332001"/>
              <a:gd name="connsiteX1" fmla="*/ 760432 w 760432"/>
              <a:gd name="connsiteY1" fmla="*/ 29190 h 1332001"/>
              <a:gd name="connsiteX2" fmla="*/ 740173 w 760432"/>
              <a:gd name="connsiteY2" fmla="*/ 1332001 h 1332001"/>
              <a:gd name="connsiteX3" fmla="*/ 26278 w 760432"/>
              <a:gd name="connsiteY3" fmla="*/ 1298785 h 1332001"/>
              <a:gd name="connsiteX4" fmla="*/ 24 w 760432"/>
              <a:gd name="connsiteY4" fmla="*/ 351086 h 1332001"/>
              <a:gd name="connsiteX5" fmla="*/ 26278 w 760432"/>
              <a:gd name="connsiteY5" fmla="*/ 0 h 1332001"/>
              <a:gd name="connsiteX0" fmla="*/ 26271 w 760425"/>
              <a:gd name="connsiteY0" fmla="*/ 0 h 1332001"/>
              <a:gd name="connsiteX1" fmla="*/ 760425 w 760425"/>
              <a:gd name="connsiteY1" fmla="*/ 29190 h 1332001"/>
              <a:gd name="connsiteX2" fmla="*/ 740166 w 760425"/>
              <a:gd name="connsiteY2" fmla="*/ 1332001 h 1332001"/>
              <a:gd name="connsiteX3" fmla="*/ 40866 w 760425"/>
              <a:gd name="connsiteY3" fmla="*/ 1287462 h 1332001"/>
              <a:gd name="connsiteX4" fmla="*/ 17 w 760425"/>
              <a:gd name="connsiteY4" fmla="*/ 351086 h 1332001"/>
              <a:gd name="connsiteX5" fmla="*/ 26271 w 760425"/>
              <a:gd name="connsiteY5" fmla="*/ 0 h 1332001"/>
              <a:gd name="connsiteX0" fmla="*/ 28661 w 760425"/>
              <a:gd name="connsiteY0" fmla="*/ 4026 h 1302811"/>
              <a:gd name="connsiteX1" fmla="*/ 760425 w 760425"/>
              <a:gd name="connsiteY1" fmla="*/ 0 h 1302811"/>
              <a:gd name="connsiteX2" fmla="*/ 740166 w 760425"/>
              <a:gd name="connsiteY2" fmla="*/ 1302811 h 1302811"/>
              <a:gd name="connsiteX3" fmla="*/ 40866 w 760425"/>
              <a:gd name="connsiteY3" fmla="*/ 1258272 h 1302811"/>
              <a:gd name="connsiteX4" fmla="*/ 17 w 760425"/>
              <a:gd name="connsiteY4" fmla="*/ 321896 h 1302811"/>
              <a:gd name="connsiteX5" fmla="*/ 28661 w 760425"/>
              <a:gd name="connsiteY5" fmla="*/ 4026 h 1302811"/>
              <a:gd name="connsiteX0" fmla="*/ 28657 w 760421"/>
              <a:gd name="connsiteY0" fmla="*/ 4026 h 1302811"/>
              <a:gd name="connsiteX1" fmla="*/ 760421 w 760421"/>
              <a:gd name="connsiteY1" fmla="*/ 0 h 1302811"/>
              <a:gd name="connsiteX2" fmla="*/ 740162 w 760421"/>
              <a:gd name="connsiteY2" fmla="*/ 1302811 h 1302811"/>
              <a:gd name="connsiteX3" fmla="*/ 55457 w 760421"/>
              <a:gd name="connsiteY3" fmla="*/ 1246949 h 1302811"/>
              <a:gd name="connsiteX4" fmla="*/ 13 w 760421"/>
              <a:gd name="connsiteY4" fmla="*/ 321896 h 1302811"/>
              <a:gd name="connsiteX5" fmla="*/ 28657 w 760421"/>
              <a:gd name="connsiteY5" fmla="*/ 4026 h 1302811"/>
              <a:gd name="connsiteX0" fmla="*/ 39321 w 771085"/>
              <a:gd name="connsiteY0" fmla="*/ 4026 h 1302811"/>
              <a:gd name="connsiteX1" fmla="*/ 771085 w 771085"/>
              <a:gd name="connsiteY1" fmla="*/ 0 h 1302811"/>
              <a:gd name="connsiteX2" fmla="*/ 750826 w 771085"/>
              <a:gd name="connsiteY2" fmla="*/ 1302811 h 1302811"/>
              <a:gd name="connsiteX3" fmla="*/ 66121 w 771085"/>
              <a:gd name="connsiteY3" fmla="*/ 1246949 h 1302811"/>
              <a:gd name="connsiteX4" fmla="*/ 10 w 771085"/>
              <a:gd name="connsiteY4" fmla="*/ 406380 h 1302811"/>
              <a:gd name="connsiteX5" fmla="*/ 39321 w 771085"/>
              <a:gd name="connsiteY5" fmla="*/ 4026 h 1302811"/>
              <a:gd name="connsiteX0" fmla="*/ 39315 w 771079"/>
              <a:gd name="connsiteY0" fmla="*/ 4026 h 1302811"/>
              <a:gd name="connsiteX1" fmla="*/ 771079 w 771079"/>
              <a:gd name="connsiteY1" fmla="*/ 0 h 1302811"/>
              <a:gd name="connsiteX2" fmla="*/ 750820 w 771079"/>
              <a:gd name="connsiteY2" fmla="*/ 1302811 h 1302811"/>
              <a:gd name="connsiteX3" fmla="*/ 214577 w 771079"/>
              <a:gd name="connsiteY3" fmla="*/ 1270744 h 1302811"/>
              <a:gd name="connsiteX4" fmla="*/ 4 w 771079"/>
              <a:gd name="connsiteY4" fmla="*/ 406380 h 1302811"/>
              <a:gd name="connsiteX5" fmla="*/ 39315 w 771079"/>
              <a:gd name="connsiteY5" fmla="*/ 4026 h 1302811"/>
              <a:gd name="connsiteX0" fmla="*/ 0 w 731764"/>
              <a:gd name="connsiteY0" fmla="*/ 4026 h 1302811"/>
              <a:gd name="connsiteX1" fmla="*/ 731764 w 731764"/>
              <a:gd name="connsiteY1" fmla="*/ 0 h 1302811"/>
              <a:gd name="connsiteX2" fmla="*/ 711505 w 731764"/>
              <a:gd name="connsiteY2" fmla="*/ 1302811 h 1302811"/>
              <a:gd name="connsiteX3" fmla="*/ 175262 w 731764"/>
              <a:gd name="connsiteY3" fmla="*/ 1270744 h 1302811"/>
              <a:gd name="connsiteX4" fmla="*/ 206100 w 731764"/>
              <a:gd name="connsiteY4" fmla="*/ 510072 h 1302811"/>
              <a:gd name="connsiteX5" fmla="*/ 0 w 731764"/>
              <a:gd name="connsiteY5" fmla="*/ 4026 h 1302811"/>
              <a:gd name="connsiteX0" fmla="*/ 0 w 731764"/>
              <a:gd name="connsiteY0" fmla="*/ 4026 h 1302811"/>
              <a:gd name="connsiteX1" fmla="*/ 731764 w 731764"/>
              <a:gd name="connsiteY1" fmla="*/ 0 h 1302811"/>
              <a:gd name="connsiteX2" fmla="*/ 711505 w 731764"/>
              <a:gd name="connsiteY2" fmla="*/ 1302811 h 1302811"/>
              <a:gd name="connsiteX3" fmla="*/ 175262 w 731764"/>
              <a:gd name="connsiteY3" fmla="*/ 1270744 h 1302811"/>
              <a:gd name="connsiteX4" fmla="*/ 152125 w 731764"/>
              <a:gd name="connsiteY4" fmla="*/ 545668 h 1302811"/>
              <a:gd name="connsiteX5" fmla="*/ 0 w 731764"/>
              <a:gd name="connsiteY5" fmla="*/ 4026 h 1302811"/>
              <a:gd name="connsiteX0" fmla="*/ 0 w 762606"/>
              <a:gd name="connsiteY0" fmla="*/ 24367 h 1302811"/>
              <a:gd name="connsiteX1" fmla="*/ 762606 w 762606"/>
              <a:gd name="connsiteY1" fmla="*/ 0 h 1302811"/>
              <a:gd name="connsiteX2" fmla="*/ 742347 w 762606"/>
              <a:gd name="connsiteY2" fmla="*/ 1302811 h 1302811"/>
              <a:gd name="connsiteX3" fmla="*/ 206104 w 762606"/>
              <a:gd name="connsiteY3" fmla="*/ 1270744 h 1302811"/>
              <a:gd name="connsiteX4" fmla="*/ 182967 w 762606"/>
              <a:gd name="connsiteY4" fmla="*/ 545668 h 1302811"/>
              <a:gd name="connsiteX5" fmla="*/ 0 w 762606"/>
              <a:gd name="connsiteY5" fmla="*/ 24367 h 1302811"/>
              <a:gd name="connsiteX0" fmla="*/ 0 w 762606"/>
              <a:gd name="connsiteY0" fmla="*/ 24367 h 1302811"/>
              <a:gd name="connsiteX1" fmla="*/ 762606 w 762606"/>
              <a:gd name="connsiteY1" fmla="*/ 0 h 1302811"/>
              <a:gd name="connsiteX2" fmla="*/ 742347 w 762606"/>
              <a:gd name="connsiteY2" fmla="*/ 1302811 h 1302811"/>
              <a:gd name="connsiteX3" fmla="*/ 206104 w 762606"/>
              <a:gd name="connsiteY3" fmla="*/ 1270744 h 1302811"/>
              <a:gd name="connsiteX4" fmla="*/ 159836 w 762606"/>
              <a:gd name="connsiteY4" fmla="*/ 560923 h 1302811"/>
              <a:gd name="connsiteX5" fmla="*/ 0 w 762606"/>
              <a:gd name="connsiteY5" fmla="*/ 24367 h 1302811"/>
              <a:gd name="connsiteX0" fmla="*/ 0 w 755062"/>
              <a:gd name="connsiteY0" fmla="*/ 52584 h 1302811"/>
              <a:gd name="connsiteX1" fmla="*/ 755062 w 755062"/>
              <a:gd name="connsiteY1" fmla="*/ 0 h 1302811"/>
              <a:gd name="connsiteX2" fmla="*/ 734803 w 755062"/>
              <a:gd name="connsiteY2" fmla="*/ 1302811 h 1302811"/>
              <a:gd name="connsiteX3" fmla="*/ 198560 w 755062"/>
              <a:gd name="connsiteY3" fmla="*/ 1270744 h 1302811"/>
              <a:gd name="connsiteX4" fmla="*/ 152292 w 755062"/>
              <a:gd name="connsiteY4" fmla="*/ 560923 h 1302811"/>
              <a:gd name="connsiteX5" fmla="*/ 0 w 755062"/>
              <a:gd name="connsiteY5" fmla="*/ 52584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85428 w 788198"/>
              <a:gd name="connsiteY4" fmla="*/ 560923 h 1302811"/>
              <a:gd name="connsiteX5" fmla="*/ 0 w 788198"/>
              <a:gd name="connsiteY5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62296 w 788198"/>
              <a:gd name="connsiteY4" fmla="*/ 576177 h 1302811"/>
              <a:gd name="connsiteX5" fmla="*/ 0 w 788198"/>
              <a:gd name="connsiteY5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31453 w 788198"/>
              <a:gd name="connsiteY4" fmla="*/ 596518 h 1302811"/>
              <a:gd name="connsiteX5" fmla="*/ 0 w 788198"/>
              <a:gd name="connsiteY5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31453 w 788198"/>
              <a:gd name="connsiteY4" fmla="*/ 596518 h 1302811"/>
              <a:gd name="connsiteX5" fmla="*/ 0 w 788198"/>
              <a:gd name="connsiteY5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31453 w 788198"/>
              <a:gd name="connsiteY4" fmla="*/ 596518 h 1302811"/>
              <a:gd name="connsiteX5" fmla="*/ 80258 w 788198"/>
              <a:gd name="connsiteY5" fmla="*/ 237921 h 1302811"/>
              <a:gd name="connsiteX6" fmla="*/ 0 w 788198"/>
              <a:gd name="connsiteY6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182635 w 788198"/>
              <a:gd name="connsiteY4" fmla="*/ 607020 h 1302811"/>
              <a:gd name="connsiteX5" fmla="*/ 80258 w 788198"/>
              <a:gd name="connsiteY5" fmla="*/ 237921 h 1302811"/>
              <a:gd name="connsiteX6" fmla="*/ 0 w 788198"/>
              <a:gd name="connsiteY6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212814 w 788198"/>
              <a:gd name="connsiteY4" fmla="*/ 719887 h 1302811"/>
              <a:gd name="connsiteX5" fmla="*/ 80258 w 788198"/>
              <a:gd name="connsiteY5" fmla="*/ 237921 h 1302811"/>
              <a:gd name="connsiteX6" fmla="*/ 0 w 788198"/>
              <a:gd name="connsiteY6" fmla="*/ 19116 h 1302811"/>
              <a:gd name="connsiteX0" fmla="*/ 0 w 788198"/>
              <a:gd name="connsiteY0" fmla="*/ 19116 h 1302811"/>
              <a:gd name="connsiteX1" fmla="*/ 788198 w 788198"/>
              <a:gd name="connsiteY1" fmla="*/ 0 h 1302811"/>
              <a:gd name="connsiteX2" fmla="*/ 767939 w 788198"/>
              <a:gd name="connsiteY2" fmla="*/ 1302811 h 1302811"/>
              <a:gd name="connsiteX3" fmla="*/ 231696 w 788198"/>
              <a:gd name="connsiteY3" fmla="*/ 1270744 h 1302811"/>
              <a:gd name="connsiteX4" fmla="*/ 212814 w 788198"/>
              <a:gd name="connsiteY4" fmla="*/ 719887 h 1302811"/>
              <a:gd name="connsiteX5" fmla="*/ 80258 w 788198"/>
              <a:gd name="connsiteY5" fmla="*/ 237921 h 1302811"/>
              <a:gd name="connsiteX6" fmla="*/ 0 w 788198"/>
              <a:gd name="connsiteY6" fmla="*/ 19116 h 1302811"/>
              <a:gd name="connsiteX0" fmla="*/ 0 w 775402"/>
              <a:gd name="connsiteY0" fmla="*/ 21742 h 1302811"/>
              <a:gd name="connsiteX1" fmla="*/ 775402 w 775402"/>
              <a:gd name="connsiteY1" fmla="*/ 0 h 1302811"/>
              <a:gd name="connsiteX2" fmla="*/ 755143 w 775402"/>
              <a:gd name="connsiteY2" fmla="*/ 1302811 h 1302811"/>
              <a:gd name="connsiteX3" fmla="*/ 218900 w 775402"/>
              <a:gd name="connsiteY3" fmla="*/ 1270744 h 1302811"/>
              <a:gd name="connsiteX4" fmla="*/ 200018 w 775402"/>
              <a:gd name="connsiteY4" fmla="*/ 719887 h 1302811"/>
              <a:gd name="connsiteX5" fmla="*/ 67462 w 775402"/>
              <a:gd name="connsiteY5" fmla="*/ 237921 h 1302811"/>
              <a:gd name="connsiteX6" fmla="*/ 0 w 775402"/>
              <a:gd name="connsiteY6" fmla="*/ 21742 h 1302811"/>
              <a:gd name="connsiteX0" fmla="*/ 0 w 800994"/>
              <a:gd name="connsiteY0" fmla="*/ 16491 h 1302811"/>
              <a:gd name="connsiteX1" fmla="*/ 800994 w 800994"/>
              <a:gd name="connsiteY1" fmla="*/ 0 h 1302811"/>
              <a:gd name="connsiteX2" fmla="*/ 780735 w 800994"/>
              <a:gd name="connsiteY2" fmla="*/ 1302811 h 1302811"/>
              <a:gd name="connsiteX3" fmla="*/ 244492 w 800994"/>
              <a:gd name="connsiteY3" fmla="*/ 1270744 h 1302811"/>
              <a:gd name="connsiteX4" fmla="*/ 225610 w 800994"/>
              <a:gd name="connsiteY4" fmla="*/ 719887 h 1302811"/>
              <a:gd name="connsiteX5" fmla="*/ 93054 w 800994"/>
              <a:gd name="connsiteY5" fmla="*/ 237921 h 1302811"/>
              <a:gd name="connsiteX6" fmla="*/ 0 w 800994"/>
              <a:gd name="connsiteY6" fmla="*/ 16491 h 1302811"/>
              <a:gd name="connsiteX0" fmla="*/ 0 w 765066"/>
              <a:gd name="connsiteY0" fmla="*/ 3862 h 1302811"/>
              <a:gd name="connsiteX1" fmla="*/ 765066 w 765066"/>
              <a:gd name="connsiteY1" fmla="*/ 0 h 1302811"/>
              <a:gd name="connsiteX2" fmla="*/ 744807 w 765066"/>
              <a:gd name="connsiteY2" fmla="*/ 1302811 h 1302811"/>
              <a:gd name="connsiteX3" fmla="*/ 208564 w 765066"/>
              <a:gd name="connsiteY3" fmla="*/ 1270744 h 1302811"/>
              <a:gd name="connsiteX4" fmla="*/ 189682 w 765066"/>
              <a:gd name="connsiteY4" fmla="*/ 719887 h 1302811"/>
              <a:gd name="connsiteX5" fmla="*/ 57126 w 765066"/>
              <a:gd name="connsiteY5" fmla="*/ 237921 h 1302811"/>
              <a:gd name="connsiteX6" fmla="*/ 0 w 765066"/>
              <a:gd name="connsiteY6" fmla="*/ 3862 h 1302811"/>
              <a:gd name="connsiteX0" fmla="*/ 0 w 775402"/>
              <a:gd name="connsiteY0" fmla="*/ 21743 h 1302811"/>
              <a:gd name="connsiteX1" fmla="*/ 775402 w 775402"/>
              <a:gd name="connsiteY1" fmla="*/ 0 h 1302811"/>
              <a:gd name="connsiteX2" fmla="*/ 755143 w 775402"/>
              <a:gd name="connsiteY2" fmla="*/ 1302811 h 1302811"/>
              <a:gd name="connsiteX3" fmla="*/ 218900 w 775402"/>
              <a:gd name="connsiteY3" fmla="*/ 1270744 h 1302811"/>
              <a:gd name="connsiteX4" fmla="*/ 200018 w 775402"/>
              <a:gd name="connsiteY4" fmla="*/ 719887 h 1302811"/>
              <a:gd name="connsiteX5" fmla="*/ 67462 w 775402"/>
              <a:gd name="connsiteY5" fmla="*/ 237921 h 1302811"/>
              <a:gd name="connsiteX6" fmla="*/ 0 w 775402"/>
              <a:gd name="connsiteY6" fmla="*/ 21743 h 130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402" h="1302811">
                <a:moveTo>
                  <a:pt x="0" y="21743"/>
                </a:moveTo>
                <a:lnTo>
                  <a:pt x="775402" y="0"/>
                </a:lnTo>
                <a:lnTo>
                  <a:pt x="755143" y="1302811"/>
                </a:lnTo>
                <a:lnTo>
                  <a:pt x="218900" y="1270744"/>
                </a:lnTo>
                <a:cubicBezTo>
                  <a:pt x="219879" y="947295"/>
                  <a:pt x="222004" y="1061383"/>
                  <a:pt x="200018" y="719887"/>
                </a:cubicBezTo>
                <a:cubicBezTo>
                  <a:pt x="172672" y="607135"/>
                  <a:pt x="94808" y="350673"/>
                  <a:pt x="67462" y="237921"/>
                </a:cubicBezTo>
                <a:lnTo>
                  <a:pt x="0" y="2174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SV" sz="1400" dirty="0" smtClean="0">
              <a:solidFill>
                <a:schemeClr val="tx1"/>
              </a:solidFill>
            </a:endParaRPr>
          </a:p>
          <a:p>
            <a:pPr algn="ctr"/>
            <a:r>
              <a:rPr lang="es-SV" sz="1400" dirty="0" smtClean="0">
                <a:solidFill>
                  <a:schemeClr val="tx1"/>
                </a:solidFill>
              </a:rPr>
              <a:t>Otras tierras </a:t>
            </a:r>
            <a:r>
              <a:rPr lang="es-SV" sz="1200" dirty="0" smtClean="0">
                <a:solidFill>
                  <a:schemeClr val="tx1"/>
                </a:solidFill>
              </a:rPr>
              <a:t>(</a:t>
            </a:r>
            <a:r>
              <a:rPr lang="es-SV" sz="1100" dirty="0" smtClean="0">
                <a:solidFill>
                  <a:schemeClr val="tx1"/>
                </a:solidFill>
              </a:rPr>
              <a:t>tierras baldías, etc.)</a:t>
            </a:r>
            <a:endParaRPr lang="es-SV" sz="11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69053">
            <a:off x="3796145" y="2776530"/>
            <a:ext cx="768289" cy="1310904"/>
          </a:xfrm>
          <a:custGeom>
            <a:avLst/>
            <a:gdLst>
              <a:gd name="connsiteX0" fmla="*/ 0 w 612164"/>
              <a:gd name="connsiteY0" fmla="*/ 0 h 1301109"/>
              <a:gd name="connsiteX1" fmla="*/ 612164 w 612164"/>
              <a:gd name="connsiteY1" fmla="*/ 0 h 1301109"/>
              <a:gd name="connsiteX2" fmla="*/ 612164 w 612164"/>
              <a:gd name="connsiteY2" fmla="*/ 1301109 h 1301109"/>
              <a:gd name="connsiteX3" fmla="*/ 0 w 612164"/>
              <a:gd name="connsiteY3" fmla="*/ 1301109 h 1301109"/>
              <a:gd name="connsiteX4" fmla="*/ 0 w 612164"/>
              <a:gd name="connsiteY4" fmla="*/ 0 h 1301109"/>
              <a:gd name="connsiteX0" fmla="*/ 0 w 612164"/>
              <a:gd name="connsiteY0" fmla="*/ 0 h 1301109"/>
              <a:gd name="connsiteX1" fmla="*/ 604866 w 612164"/>
              <a:gd name="connsiteY1" fmla="*/ 5662 h 1301109"/>
              <a:gd name="connsiteX2" fmla="*/ 612164 w 612164"/>
              <a:gd name="connsiteY2" fmla="*/ 1301109 h 1301109"/>
              <a:gd name="connsiteX3" fmla="*/ 0 w 612164"/>
              <a:gd name="connsiteY3" fmla="*/ 1301109 h 1301109"/>
              <a:gd name="connsiteX4" fmla="*/ 0 w 612164"/>
              <a:gd name="connsiteY4" fmla="*/ 0 h 1301109"/>
              <a:gd name="connsiteX0" fmla="*/ 0 w 616880"/>
              <a:gd name="connsiteY0" fmla="*/ 5869 h 1306978"/>
              <a:gd name="connsiteX1" fmla="*/ 616466 w 616880"/>
              <a:gd name="connsiteY1" fmla="*/ 0 h 1306978"/>
              <a:gd name="connsiteX2" fmla="*/ 612164 w 616880"/>
              <a:gd name="connsiteY2" fmla="*/ 1306978 h 1306978"/>
              <a:gd name="connsiteX3" fmla="*/ 0 w 616880"/>
              <a:gd name="connsiteY3" fmla="*/ 1306978 h 1306978"/>
              <a:gd name="connsiteX4" fmla="*/ 0 w 616880"/>
              <a:gd name="connsiteY4" fmla="*/ 5869 h 1306978"/>
              <a:gd name="connsiteX0" fmla="*/ 0 w 626195"/>
              <a:gd name="connsiteY0" fmla="*/ 5869 h 1328426"/>
              <a:gd name="connsiteX1" fmla="*/ 616466 w 626195"/>
              <a:gd name="connsiteY1" fmla="*/ 0 h 1328426"/>
              <a:gd name="connsiteX2" fmla="*/ 626195 w 626195"/>
              <a:gd name="connsiteY2" fmla="*/ 1328426 h 1328426"/>
              <a:gd name="connsiteX3" fmla="*/ 0 w 626195"/>
              <a:gd name="connsiteY3" fmla="*/ 1306978 h 1328426"/>
              <a:gd name="connsiteX4" fmla="*/ 0 w 626195"/>
              <a:gd name="connsiteY4" fmla="*/ 5869 h 1328426"/>
              <a:gd name="connsiteX0" fmla="*/ 0 w 626195"/>
              <a:gd name="connsiteY0" fmla="*/ 0 h 1322557"/>
              <a:gd name="connsiteX1" fmla="*/ 608422 w 626195"/>
              <a:gd name="connsiteY1" fmla="*/ 25727 h 1322557"/>
              <a:gd name="connsiteX2" fmla="*/ 626195 w 626195"/>
              <a:gd name="connsiteY2" fmla="*/ 1322557 h 1322557"/>
              <a:gd name="connsiteX3" fmla="*/ 0 w 626195"/>
              <a:gd name="connsiteY3" fmla="*/ 1301109 h 1322557"/>
              <a:gd name="connsiteX4" fmla="*/ 0 w 626195"/>
              <a:gd name="connsiteY4" fmla="*/ 0 h 1322557"/>
              <a:gd name="connsiteX0" fmla="*/ 3554 w 626195"/>
              <a:gd name="connsiteY0" fmla="*/ 0 h 1302493"/>
              <a:gd name="connsiteX1" fmla="*/ 608422 w 626195"/>
              <a:gd name="connsiteY1" fmla="*/ 5663 h 1302493"/>
              <a:gd name="connsiteX2" fmla="*/ 626195 w 626195"/>
              <a:gd name="connsiteY2" fmla="*/ 1302493 h 1302493"/>
              <a:gd name="connsiteX3" fmla="*/ 0 w 626195"/>
              <a:gd name="connsiteY3" fmla="*/ 1281045 h 1302493"/>
              <a:gd name="connsiteX4" fmla="*/ 3554 w 626195"/>
              <a:gd name="connsiteY4" fmla="*/ 0 h 1302493"/>
              <a:gd name="connsiteX0" fmla="*/ 77 w 636750"/>
              <a:gd name="connsiteY0" fmla="*/ 0 h 1323942"/>
              <a:gd name="connsiteX1" fmla="*/ 618977 w 636750"/>
              <a:gd name="connsiteY1" fmla="*/ 27112 h 1323942"/>
              <a:gd name="connsiteX2" fmla="*/ 636750 w 636750"/>
              <a:gd name="connsiteY2" fmla="*/ 1323942 h 1323942"/>
              <a:gd name="connsiteX3" fmla="*/ 10555 w 636750"/>
              <a:gd name="connsiteY3" fmla="*/ 1302494 h 1323942"/>
              <a:gd name="connsiteX4" fmla="*/ 77 w 636750"/>
              <a:gd name="connsiteY4" fmla="*/ 0 h 1323942"/>
              <a:gd name="connsiteX0" fmla="*/ 71 w 637866"/>
              <a:gd name="connsiteY0" fmla="*/ 0 h 1311028"/>
              <a:gd name="connsiteX1" fmla="*/ 620093 w 637866"/>
              <a:gd name="connsiteY1" fmla="*/ 14198 h 1311028"/>
              <a:gd name="connsiteX2" fmla="*/ 637866 w 637866"/>
              <a:gd name="connsiteY2" fmla="*/ 1311028 h 1311028"/>
              <a:gd name="connsiteX3" fmla="*/ 11671 w 637866"/>
              <a:gd name="connsiteY3" fmla="*/ 1289580 h 1311028"/>
              <a:gd name="connsiteX4" fmla="*/ 71 w 637866"/>
              <a:gd name="connsiteY4" fmla="*/ 0 h 1311028"/>
              <a:gd name="connsiteX0" fmla="*/ 71 w 666721"/>
              <a:gd name="connsiteY0" fmla="*/ 0 h 1290436"/>
              <a:gd name="connsiteX1" fmla="*/ 620093 w 666721"/>
              <a:gd name="connsiteY1" fmla="*/ 14198 h 1290436"/>
              <a:gd name="connsiteX2" fmla="*/ 666721 w 666721"/>
              <a:gd name="connsiteY2" fmla="*/ 1290436 h 1290436"/>
              <a:gd name="connsiteX3" fmla="*/ 11671 w 666721"/>
              <a:gd name="connsiteY3" fmla="*/ 1289580 h 1290436"/>
              <a:gd name="connsiteX4" fmla="*/ 71 w 666721"/>
              <a:gd name="connsiteY4" fmla="*/ 0 h 1290436"/>
              <a:gd name="connsiteX0" fmla="*/ 15433 w 682083"/>
              <a:gd name="connsiteY0" fmla="*/ 0 h 1290436"/>
              <a:gd name="connsiteX1" fmla="*/ 635455 w 682083"/>
              <a:gd name="connsiteY1" fmla="*/ 14198 h 1290436"/>
              <a:gd name="connsiteX2" fmla="*/ 682083 w 682083"/>
              <a:gd name="connsiteY2" fmla="*/ 1290436 h 1290436"/>
              <a:gd name="connsiteX3" fmla="*/ 0 w 682083"/>
              <a:gd name="connsiteY3" fmla="*/ 1264749 h 1290436"/>
              <a:gd name="connsiteX4" fmla="*/ 15433 w 682083"/>
              <a:gd name="connsiteY4" fmla="*/ 0 h 12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083" h="1290436">
                <a:moveTo>
                  <a:pt x="15433" y="0"/>
                </a:moveTo>
                <a:lnTo>
                  <a:pt x="635455" y="14198"/>
                </a:lnTo>
                <a:cubicBezTo>
                  <a:pt x="637888" y="446014"/>
                  <a:pt x="679650" y="858620"/>
                  <a:pt x="682083" y="1290436"/>
                </a:cubicBezTo>
                <a:lnTo>
                  <a:pt x="0" y="1264749"/>
                </a:lnTo>
                <a:cubicBezTo>
                  <a:pt x="1185" y="837734"/>
                  <a:pt x="14248" y="427015"/>
                  <a:pt x="154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SV" sz="1400" dirty="0" smtClean="0">
                <a:solidFill>
                  <a:schemeClr val="tx1"/>
                </a:solidFill>
              </a:rPr>
              <a:t>Bosques</a:t>
            </a:r>
            <a:endParaRPr lang="es-SV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050750">
            <a:off x="4356963" y="3161788"/>
            <a:ext cx="737253" cy="1323106"/>
          </a:xfrm>
          <a:custGeom>
            <a:avLst/>
            <a:gdLst>
              <a:gd name="connsiteX0" fmla="*/ 0 w 612164"/>
              <a:gd name="connsiteY0" fmla="*/ 0 h 1301109"/>
              <a:gd name="connsiteX1" fmla="*/ 612164 w 612164"/>
              <a:gd name="connsiteY1" fmla="*/ 0 h 1301109"/>
              <a:gd name="connsiteX2" fmla="*/ 612164 w 612164"/>
              <a:gd name="connsiteY2" fmla="*/ 1301109 h 1301109"/>
              <a:gd name="connsiteX3" fmla="*/ 0 w 612164"/>
              <a:gd name="connsiteY3" fmla="*/ 1301109 h 1301109"/>
              <a:gd name="connsiteX4" fmla="*/ 0 w 612164"/>
              <a:gd name="connsiteY4" fmla="*/ 0 h 1301109"/>
              <a:gd name="connsiteX0" fmla="*/ 0 w 629443"/>
              <a:gd name="connsiteY0" fmla="*/ 0 h 1322771"/>
              <a:gd name="connsiteX1" fmla="*/ 612164 w 629443"/>
              <a:gd name="connsiteY1" fmla="*/ 0 h 1322771"/>
              <a:gd name="connsiteX2" fmla="*/ 629443 w 629443"/>
              <a:gd name="connsiteY2" fmla="*/ 1322771 h 1322771"/>
              <a:gd name="connsiteX3" fmla="*/ 0 w 629443"/>
              <a:gd name="connsiteY3" fmla="*/ 1301109 h 1322771"/>
              <a:gd name="connsiteX4" fmla="*/ 0 w 629443"/>
              <a:gd name="connsiteY4" fmla="*/ 0 h 1322771"/>
              <a:gd name="connsiteX0" fmla="*/ 0 w 632364"/>
              <a:gd name="connsiteY0" fmla="*/ 4299 h 1327070"/>
              <a:gd name="connsiteX1" fmla="*/ 632364 w 632364"/>
              <a:gd name="connsiteY1" fmla="*/ 0 h 1327070"/>
              <a:gd name="connsiteX2" fmla="*/ 629443 w 632364"/>
              <a:gd name="connsiteY2" fmla="*/ 1327070 h 1327070"/>
              <a:gd name="connsiteX3" fmla="*/ 0 w 632364"/>
              <a:gd name="connsiteY3" fmla="*/ 1305408 h 1327070"/>
              <a:gd name="connsiteX4" fmla="*/ 0 w 632364"/>
              <a:gd name="connsiteY4" fmla="*/ 4299 h 1327070"/>
              <a:gd name="connsiteX0" fmla="*/ 0 w 629546"/>
              <a:gd name="connsiteY0" fmla="*/ 0 h 1322771"/>
              <a:gd name="connsiteX1" fmla="*/ 625144 w 629546"/>
              <a:gd name="connsiteY1" fmla="*/ 1461 h 1322771"/>
              <a:gd name="connsiteX2" fmla="*/ 629443 w 629546"/>
              <a:gd name="connsiteY2" fmla="*/ 1322771 h 1322771"/>
              <a:gd name="connsiteX3" fmla="*/ 0 w 629546"/>
              <a:gd name="connsiteY3" fmla="*/ 1301109 h 1322771"/>
              <a:gd name="connsiteX4" fmla="*/ 0 w 629546"/>
              <a:gd name="connsiteY4" fmla="*/ 0 h 1322771"/>
              <a:gd name="connsiteX0" fmla="*/ 0 w 651905"/>
              <a:gd name="connsiteY0" fmla="*/ 0 h 1338672"/>
              <a:gd name="connsiteX1" fmla="*/ 647503 w 651905"/>
              <a:gd name="connsiteY1" fmla="*/ 17362 h 1338672"/>
              <a:gd name="connsiteX2" fmla="*/ 651802 w 651905"/>
              <a:gd name="connsiteY2" fmla="*/ 1338672 h 1338672"/>
              <a:gd name="connsiteX3" fmla="*/ 22359 w 651905"/>
              <a:gd name="connsiteY3" fmla="*/ 1317010 h 1338672"/>
              <a:gd name="connsiteX4" fmla="*/ 0 w 651905"/>
              <a:gd name="connsiteY4" fmla="*/ 0 h 1338672"/>
              <a:gd name="connsiteX0" fmla="*/ 0 w 672824"/>
              <a:gd name="connsiteY0" fmla="*/ 0 h 1323106"/>
              <a:gd name="connsiteX1" fmla="*/ 668422 w 672824"/>
              <a:gd name="connsiteY1" fmla="*/ 1796 h 1323106"/>
              <a:gd name="connsiteX2" fmla="*/ 672721 w 672824"/>
              <a:gd name="connsiteY2" fmla="*/ 1323106 h 1323106"/>
              <a:gd name="connsiteX3" fmla="*/ 43278 w 672824"/>
              <a:gd name="connsiteY3" fmla="*/ 1301444 h 1323106"/>
              <a:gd name="connsiteX4" fmla="*/ 0 w 672824"/>
              <a:gd name="connsiteY4" fmla="*/ 0 h 1323106"/>
              <a:gd name="connsiteX0" fmla="*/ 0 w 672824"/>
              <a:gd name="connsiteY0" fmla="*/ 0 h 1323106"/>
              <a:gd name="connsiteX1" fmla="*/ 668422 w 672824"/>
              <a:gd name="connsiteY1" fmla="*/ 1796 h 1323106"/>
              <a:gd name="connsiteX2" fmla="*/ 672721 w 672824"/>
              <a:gd name="connsiteY2" fmla="*/ 1323106 h 1323106"/>
              <a:gd name="connsiteX3" fmla="*/ 22358 w 672824"/>
              <a:gd name="connsiteY3" fmla="*/ 1317010 h 1323106"/>
              <a:gd name="connsiteX4" fmla="*/ 0 w 672824"/>
              <a:gd name="connsiteY4" fmla="*/ 0 h 132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24" h="1323106">
                <a:moveTo>
                  <a:pt x="0" y="0"/>
                </a:moveTo>
                <a:lnTo>
                  <a:pt x="668422" y="1796"/>
                </a:lnTo>
                <a:cubicBezTo>
                  <a:pt x="667448" y="444153"/>
                  <a:pt x="673695" y="880749"/>
                  <a:pt x="672721" y="1323106"/>
                </a:cubicBezTo>
                <a:lnTo>
                  <a:pt x="22358" y="131701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SV" sz="1400" dirty="0" smtClean="0">
                <a:solidFill>
                  <a:schemeClr val="tx1"/>
                </a:solidFill>
              </a:rPr>
              <a:t>Pastos y sabanas</a:t>
            </a:r>
            <a:endParaRPr lang="es-SV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2061078">
            <a:off x="4901364" y="3461052"/>
            <a:ext cx="561708" cy="1383726"/>
          </a:xfrm>
          <a:custGeom>
            <a:avLst/>
            <a:gdLst>
              <a:gd name="connsiteX0" fmla="*/ 0 w 612164"/>
              <a:gd name="connsiteY0" fmla="*/ 0 h 1301109"/>
              <a:gd name="connsiteX1" fmla="*/ 612164 w 612164"/>
              <a:gd name="connsiteY1" fmla="*/ 0 h 1301109"/>
              <a:gd name="connsiteX2" fmla="*/ 612164 w 612164"/>
              <a:gd name="connsiteY2" fmla="*/ 1301109 h 1301109"/>
              <a:gd name="connsiteX3" fmla="*/ 0 w 612164"/>
              <a:gd name="connsiteY3" fmla="*/ 1301109 h 1301109"/>
              <a:gd name="connsiteX4" fmla="*/ 0 w 612164"/>
              <a:gd name="connsiteY4" fmla="*/ 0 h 1301109"/>
              <a:gd name="connsiteX0" fmla="*/ 0 w 668462"/>
              <a:gd name="connsiteY0" fmla="*/ 0 h 1326984"/>
              <a:gd name="connsiteX1" fmla="*/ 612164 w 668462"/>
              <a:gd name="connsiteY1" fmla="*/ 0 h 1326984"/>
              <a:gd name="connsiteX2" fmla="*/ 668462 w 668462"/>
              <a:gd name="connsiteY2" fmla="*/ 1326984 h 1326984"/>
              <a:gd name="connsiteX3" fmla="*/ 0 w 668462"/>
              <a:gd name="connsiteY3" fmla="*/ 1301109 h 1326984"/>
              <a:gd name="connsiteX4" fmla="*/ 0 w 668462"/>
              <a:gd name="connsiteY4" fmla="*/ 0 h 1326984"/>
              <a:gd name="connsiteX0" fmla="*/ 0 w 668462"/>
              <a:gd name="connsiteY0" fmla="*/ 0 h 1326984"/>
              <a:gd name="connsiteX1" fmla="*/ 651117 w 668462"/>
              <a:gd name="connsiteY1" fmla="*/ 4266 h 1326984"/>
              <a:gd name="connsiteX2" fmla="*/ 668462 w 668462"/>
              <a:gd name="connsiteY2" fmla="*/ 1326984 h 1326984"/>
              <a:gd name="connsiteX3" fmla="*/ 0 w 668462"/>
              <a:gd name="connsiteY3" fmla="*/ 1301109 h 1326984"/>
              <a:gd name="connsiteX4" fmla="*/ 0 w 668462"/>
              <a:gd name="connsiteY4" fmla="*/ 0 h 1326984"/>
              <a:gd name="connsiteX0" fmla="*/ 0 w 678603"/>
              <a:gd name="connsiteY0" fmla="*/ 0 h 1354375"/>
              <a:gd name="connsiteX1" fmla="*/ 661258 w 678603"/>
              <a:gd name="connsiteY1" fmla="*/ 31657 h 1354375"/>
              <a:gd name="connsiteX2" fmla="*/ 678603 w 678603"/>
              <a:gd name="connsiteY2" fmla="*/ 1354375 h 1354375"/>
              <a:gd name="connsiteX3" fmla="*/ 10141 w 678603"/>
              <a:gd name="connsiteY3" fmla="*/ 1328500 h 1354375"/>
              <a:gd name="connsiteX4" fmla="*/ 0 w 678603"/>
              <a:gd name="connsiteY4" fmla="*/ 0 h 1354375"/>
              <a:gd name="connsiteX0" fmla="*/ 0 w 680026"/>
              <a:gd name="connsiteY0" fmla="*/ 0 h 1341390"/>
              <a:gd name="connsiteX1" fmla="*/ 662681 w 680026"/>
              <a:gd name="connsiteY1" fmla="*/ 18672 h 1341390"/>
              <a:gd name="connsiteX2" fmla="*/ 680026 w 680026"/>
              <a:gd name="connsiteY2" fmla="*/ 1341390 h 1341390"/>
              <a:gd name="connsiteX3" fmla="*/ 11564 w 680026"/>
              <a:gd name="connsiteY3" fmla="*/ 1315515 h 1341390"/>
              <a:gd name="connsiteX4" fmla="*/ 0 w 680026"/>
              <a:gd name="connsiteY4" fmla="*/ 0 h 1341390"/>
              <a:gd name="connsiteX0" fmla="*/ 0 w 680026"/>
              <a:gd name="connsiteY0" fmla="*/ 0 h 1348687"/>
              <a:gd name="connsiteX1" fmla="*/ 662681 w 680026"/>
              <a:gd name="connsiteY1" fmla="*/ 18672 h 1348687"/>
              <a:gd name="connsiteX2" fmla="*/ 680026 w 680026"/>
              <a:gd name="connsiteY2" fmla="*/ 1341390 h 1348687"/>
              <a:gd name="connsiteX3" fmla="*/ 15662 w 680026"/>
              <a:gd name="connsiteY3" fmla="*/ 1348687 h 1348687"/>
              <a:gd name="connsiteX4" fmla="*/ 0 w 680026"/>
              <a:gd name="connsiteY4" fmla="*/ 0 h 1348687"/>
              <a:gd name="connsiteX0" fmla="*/ 0 w 710157"/>
              <a:gd name="connsiteY0" fmla="*/ 0 h 1348687"/>
              <a:gd name="connsiteX1" fmla="*/ 662681 w 710157"/>
              <a:gd name="connsiteY1" fmla="*/ 18672 h 1348687"/>
              <a:gd name="connsiteX2" fmla="*/ 710158 w 710157"/>
              <a:gd name="connsiteY2" fmla="*/ 1324046 h 1348687"/>
              <a:gd name="connsiteX3" fmla="*/ 15662 w 710157"/>
              <a:gd name="connsiteY3" fmla="*/ 1348687 h 1348687"/>
              <a:gd name="connsiteX4" fmla="*/ 0 w 710157"/>
              <a:gd name="connsiteY4" fmla="*/ 0 h 1348687"/>
              <a:gd name="connsiteX0" fmla="*/ 0 w 714254"/>
              <a:gd name="connsiteY0" fmla="*/ 0 h 1357218"/>
              <a:gd name="connsiteX1" fmla="*/ 662681 w 714254"/>
              <a:gd name="connsiteY1" fmla="*/ 18672 h 1357218"/>
              <a:gd name="connsiteX2" fmla="*/ 714254 w 714254"/>
              <a:gd name="connsiteY2" fmla="*/ 1357218 h 1357218"/>
              <a:gd name="connsiteX3" fmla="*/ 15662 w 714254"/>
              <a:gd name="connsiteY3" fmla="*/ 1348687 h 1357218"/>
              <a:gd name="connsiteX4" fmla="*/ 0 w 714254"/>
              <a:gd name="connsiteY4" fmla="*/ 0 h 1357218"/>
              <a:gd name="connsiteX0" fmla="*/ 0 w 714254"/>
              <a:gd name="connsiteY0" fmla="*/ 0 h 1357218"/>
              <a:gd name="connsiteX1" fmla="*/ 662681 w 714254"/>
              <a:gd name="connsiteY1" fmla="*/ 18672 h 1357218"/>
              <a:gd name="connsiteX2" fmla="*/ 714254 w 714254"/>
              <a:gd name="connsiteY2" fmla="*/ 1357218 h 1357218"/>
              <a:gd name="connsiteX3" fmla="*/ 15662 w 714254"/>
              <a:gd name="connsiteY3" fmla="*/ 1348687 h 1357218"/>
              <a:gd name="connsiteX4" fmla="*/ 0 w 714254"/>
              <a:gd name="connsiteY4" fmla="*/ 0 h 1357218"/>
              <a:gd name="connsiteX0" fmla="*/ 0 w 714254"/>
              <a:gd name="connsiteY0" fmla="*/ 0 h 1357218"/>
              <a:gd name="connsiteX1" fmla="*/ 662681 w 714254"/>
              <a:gd name="connsiteY1" fmla="*/ 18672 h 1357218"/>
              <a:gd name="connsiteX2" fmla="*/ 714254 w 714254"/>
              <a:gd name="connsiteY2" fmla="*/ 1357218 h 1357218"/>
              <a:gd name="connsiteX3" fmla="*/ 15662 w 714254"/>
              <a:gd name="connsiteY3" fmla="*/ 1348687 h 1357218"/>
              <a:gd name="connsiteX4" fmla="*/ 0 w 714254"/>
              <a:gd name="connsiteY4" fmla="*/ 0 h 1357218"/>
              <a:gd name="connsiteX0" fmla="*/ 0 w 726281"/>
              <a:gd name="connsiteY0" fmla="*/ 94 h 1338546"/>
              <a:gd name="connsiteX1" fmla="*/ 674708 w 726281"/>
              <a:gd name="connsiteY1" fmla="*/ 0 h 1338546"/>
              <a:gd name="connsiteX2" fmla="*/ 726281 w 726281"/>
              <a:gd name="connsiteY2" fmla="*/ 1338546 h 1338546"/>
              <a:gd name="connsiteX3" fmla="*/ 27689 w 726281"/>
              <a:gd name="connsiteY3" fmla="*/ 1330015 h 1338546"/>
              <a:gd name="connsiteX4" fmla="*/ 0 w 726281"/>
              <a:gd name="connsiteY4" fmla="*/ 94 h 1338546"/>
              <a:gd name="connsiteX0" fmla="*/ -1 w 750466"/>
              <a:gd name="connsiteY0" fmla="*/ 0 h 1360061"/>
              <a:gd name="connsiteX1" fmla="*/ 698893 w 750466"/>
              <a:gd name="connsiteY1" fmla="*/ 21515 h 1360061"/>
              <a:gd name="connsiteX2" fmla="*/ 750466 w 750466"/>
              <a:gd name="connsiteY2" fmla="*/ 1360061 h 1360061"/>
              <a:gd name="connsiteX3" fmla="*/ 51874 w 750466"/>
              <a:gd name="connsiteY3" fmla="*/ 1351530 h 1360061"/>
              <a:gd name="connsiteX4" fmla="*/ -1 w 750466"/>
              <a:gd name="connsiteY4" fmla="*/ 0 h 1360061"/>
              <a:gd name="connsiteX0" fmla="*/ 0 w 802803"/>
              <a:gd name="connsiteY0" fmla="*/ 0 h 1377312"/>
              <a:gd name="connsiteX1" fmla="*/ 698894 w 802803"/>
              <a:gd name="connsiteY1" fmla="*/ 21515 h 1377312"/>
              <a:gd name="connsiteX2" fmla="*/ 802803 w 802803"/>
              <a:gd name="connsiteY2" fmla="*/ 1377312 h 1377312"/>
              <a:gd name="connsiteX3" fmla="*/ 51875 w 802803"/>
              <a:gd name="connsiteY3" fmla="*/ 1351530 h 1377312"/>
              <a:gd name="connsiteX4" fmla="*/ 0 w 802803"/>
              <a:gd name="connsiteY4" fmla="*/ 0 h 1377312"/>
              <a:gd name="connsiteX0" fmla="*/ 0 w 802803"/>
              <a:gd name="connsiteY0" fmla="*/ 0 h 1377312"/>
              <a:gd name="connsiteX1" fmla="*/ 698894 w 802803"/>
              <a:gd name="connsiteY1" fmla="*/ 21515 h 1377312"/>
              <a:gd name="connsiteX2" fmla="*/ 802803 w 802803"/>
              <a:gd name="connsiteY2" fmla="*/ 1377312 h 1377312"/>
              <a:gd name="connsiteX3" fmla="*/ 29671 w 802803"/>
              <a:gd name="connsiteY3" fmla="*/ 1316935 h 1377312"/>
              <a:gd name="connsiteX4" fmla="*/ 0 w 802803"/>
              <a:gd name="connsiteY4" fmla="*/ 0 h 1377312"/>
              <a:gd name="connsiteX0" fmla="*/ 0 w 802803"/>
              <a:gd name="connsiteY0" fmla="*/ 0 h 1377312"/>
              <a:gd name="connsiteX1" fmla="*/ 698894 w 802803"/>
              <a:gd name="connsiteY1" fmla="*/ 21515 h 1377312"/>
              <a:gd name="connsiteX2" fmla="*/ 802803 w 802803"/>
              <a:gd name="connsiteY2" fmla="*/ 1377312 h 1377312"/>
              <a:gd name="connsiteX3" fmla="*/ 19627 w 802803"/>
              <a:gd name="connsiteY3" fmla="*/ 1322717 h 1377312"/>
              <a:gd name="connsiteX4" fmla="*/ 0 w 802803"/>
              <a:gd name="connsiteY4" fmla="*/ 0 h 1377312"/>
              <a:gd name="connsiteX0" fmla="*/ 0 w 802803"/>
              <a:gd name="connsiteY0" fmla="*/ 13079 h 1390391"/>
              <a:gd name="connsiteX1" fmla="*/ 676690 w 802803"/>
              <a:gd name="connsiteY1" fmla="*/ 0 h 1390391"/>
              <a:gd name="connsiteX2" fmla="*/ 802803 w 802803"/>
              <a:gd name="connsiteY2" fmla="*/ 1390391 h 1390391"/>
              <a:gd name="connsiteX3" fmla="*/ 19627 w 802803"/>
              <a:gd name="connsiteY3" fmla="*/ 1335796 h 1390391"/>
              <a:gd name="connsiteX4" fmla="*/ 0 w 802803"/>
              <a:gd name="connsiteY4" fmla="*/ 13079 h 1390391"/>
              <a:gd name="connsiteX0" fmla="*/ 0 w 802803"/>
              <a:gd name="connsiteY0" fmla="*/ 0 h 1377312"/>
              <a:gd name="connsiteX1" fmla="*/ 682766 w 802803"/>
              <a:gd name="connsiteY1" fmla="*/ 7109 h 1377312"/>
              <a:gd name="connsiteX2" fmla="*/ 802803 w 802803"/>
              <a:gd name="connsiteY2" fmla="*/ 1377312 h 1377312"/>
              <a:gd name="connsiteX3" fmla="*/ 19627 w 802803"/>
              <a:gd name="connsiteY3" fmla="*/ 1322717 h 1377312"/>
              <a:gd name="connsiteX4" fmla="*/ 0 w 802803"/>
              <a:gd name="connsiteY4" fmla="*/ 0 h 1377312"/>
              <a:gd name="connsiteX0" fmla="*/ 0 w 802803"/>
              <a:gd name="connsiteY0" fmla="*/ 0 h 1377312"/>
              <a:gd name="connsiteX1" fmla="*/ 772487 w 802803"/>
              <a:gd name="connsiteY1" fmla="*/ 11531 h 1377312"/>
              <a:gd name="connsiteX2" fmla="*/ 802803 w 802803"/>
              <a:gd name="connsiteY2" fmla="*/ 1377312 h 1377312"/>
              <a:gd name="connsiteX3" fmla="*/ 19627 w 802803"/>
              <a:gd name="connsiteY3" fmla="*/ 1322717 h 1377312"/>
              <a:gd name="connsiteX4" fmla="*/ 0 w 802803"/>
              <a:gd name="connsiteY4" fmla="*/ 0 h 1377312"/>
              <a:gd name="connsiteX0" fmla="*/ 0 w 802803"/>
              <a:gd name="connsiteY0" fmla="*/ 0 h 1377312"/>
              <a:gd name="connsiteX1" fmla="*/ 772487 w 802803"/>
              <a:gd name="connsiteY1" fmla="*/ 11531 h 1377312"/>
              <a:gd name="connsiteX2" fmla="*/ 802803 w 802803"/>
              <a:gd name="connsiteY2" fmla="*/ 1377312 h 1377312"/>
              <a:gd name="connsiteX3" fmla="*/ 19627 w 802803"/>
              <a:gd name="connsiteY3" fmla="*/ 1322717 h 1377312"/>
              <a:gd name="connsiteX4" fmla="*/ 0 w 802803"/>
              <a:gd name="connsiteY4" fmla="*/ 0 h 1377312"/>
              <a:gd name="connsiteX0" fmla="*/ 0 w 802803"/>
              <a:gd name="connsiteY0" fmla="*/ 0 h 1377312"/>
              <a:gd name="connsiteX1" fmla="*/ 772487 w 802803"/>
              <a:gd name="connsiteY1" fmla="*/ 11531 h 1377312"/>
              <a:gd name="connsiteX2" fmla="*/ 802803 w 802803"/>
              <a:gd name="connsiteY2" fmla="*/ 1377312 h 1377312"/>
              <a:gd name="connsiteX3" fmla="*/ 19627 w 802803"/>
              <a:gd name="connsiteY3" fmla="*/ 1322717 h 1377312"/>
              <a:gd name="connsiteX4" fmla="*/ 0 w 802803"/>
              <a:gd name="connsiteY4" fmla="*/ 0 h 1377312"/>
              <a:gd name="connsiteX0" fmla="*/ 0 w 873807"/>
              <a:gd name="connsiteY0" fmla="*/ 0 h 1377312"/>
              <a:gd name="connsiteX1" fmla="*/ 873807 w 873807"/>
              <a:gd name="connsiteY1" fmla="*/ 10767 h 1377312"/>
              <a:gd name="connsiteX2" fmla="*/ 802803 w 873807"/>
              <a:gd name="connsiteY2" fmla="*/ 1377312 h 1377312"/>
              <a:gd name="connsiteX3" fmla="*/ 19627 w 873807"/>
              <a:gd name="connsiteY3" fmla="*/ 1322717 h 1377312"/>
              <a:gd name="connsiteX4" fmla="*/ 0 w 873807"/>
              <a:gd name="connsiteY4" fmla="*/ 0 h 1377312"/>
              <a:gd name="connsiteX0" fmla="*/ 15530 w 889337"/>
              <a:gd name="connsiteY0" fmla="*/ 0 h 1377312"/>
              <a:gd name="connsiteX1" fmla="*/ 889337 w 889337"/>
              <a:gd name="connsiteY1" fmla="*/ 10767 h 1377312"/>
              <a:gd name="connsiteX2" fmla="*/ 818333 w 889337"/>
              <a:gd name="connsiteY2" fmla="*/ 1377312 h 1377312"/>
              <a:gd name="connsiteX3" fmla="*/ 355 w 889337"/>
              <a:gd name="connsiteY3" fmla="*/ 1338280 h 1377312"/>
              <a:gd name="connsiteX4" fmla="*/ 15530 w 889337"/>
              <a:gd name="connsiteY4" fmla="*/ 0 h 1377312"/>
              <a:gd name="connsiteX0" fmla="*/ 15530 w 854535"/>
              <a:gd name="connsiteY0" fmla="*/ 0 h 1377312"/>
              <a:gd name="connsiteX1" fmla="*/ 854535 w 854535"/>
              <a:gd name="connsiteY1" fmla="*/ 26330 h 1377312"/>
              <a:gd name="connsiteX2" fmla="*/ 818333 w 854535"/>
              <a:gd name="connsiteY2" fmla="*/ 1377312 h 1377312"/>
              <a:gd name="connsiteX3" fmla="*/ 355 w 854535"/>
              <a:gd name="connsiteY3" fmla="*/ 1338280 h 1377312"/>
              <a:gd name="connsiteX4" fmla="*/ 15530 w 854535"/>
              <a:gd name="connsiteY4" fmla="*/ 0 h 13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35" h="1377312">
                <a:moveTo>
                  <a:pt x="15530" y="0"/>
                </a:moveTo>
                <a:lnTo>
                  <a:pt x="854535" y="26330"/>
                </a:lnTo>
                <a:cubicBezTo>
                  <a:pt x="747205" y="483652"/>
                  <a:pt x="740877" y="965819"/>
                  <a:pt x="818333" y="1377312"/>
                </a:cubicBezTo>
                <a:lnTo>
                  <a:pt x="355" y="1338280"/>
                </a:lnTo>
                <a:cubicBezTo>
                  <a:pt x="-3025" y="895447"/>
                  <a:pt x="18910" y="442833"/>
                  <a:pt x="1553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SV" sz="1400" dirty="0" smtClean="0">
                <a:solidFill>
                  <a:schemeClr val="tx1"/>
                </a:solidFill>
              </a:rPr>
              <a:t>Tierra Agrícola</a:t>
            </a:r>
            <a:endParaRPr lang="es-SV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9777"/>
            <a:ext cx="1479340" cy="404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59632" y="13314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Precipitación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30884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457200" y="126728"/>
            <a:ext cx="8077200" cy="762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12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Bebas Neue"/>
                <a:ea typeface="+mj-ea"/>
                <a:cs typeface="+mj-cs"/>
              </a:rPr>
              <a:t>Agua Verde</a:t>
            </a:r>
            <a:r>
              <a:rPr kumimoji="0" lang="en-US" sz="3200" i="0" u="none" strike="noStrike" kern="1200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ebas Neue"/>
                <a:ea typeface="+mj-ea"/>
                <a:cs typeface="+mj-cs"/>
              </a:rPr>
              <a:t>: el gigante dormido</a:t>
            </a:r>
            <a:endParaRPr kumimoji="0" lang="en-US" sz="3200" i="0" u="none" strike="noStrike" kern="1200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bas Neue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968" y="3793478"/>
            <a:ext cx="4848225" cy="2286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ts val="1800"/>
              </a:lnSpc>
            </a:pPr>
            <a:endParaRPr lang="en-US" sz="1200" noProof="0" dirty="0" smtClean="0">
              <a:solidFill>
                <a:schemeClr val="tx2"/>
              </a:solidFill>
              <a:ea typeface="+mj-ea"/>
              <a:cs typeface="Bebas Neue"/>
            </a:endParaRP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noProof="0" dirty="0" smtClean="0">
                <a:solidFill>
                  <a:schemeClr val="tx2"/>
                </a:solidFill>
                <a:ea typeface="+mj-ea"/>
                <a:cs typeface="Bebas Neue"/>
              </a:rPr>
              <a:t>Mejorar sistemas de cultivos o pasturas;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noProof="0" dirty="0" smtClean="0">
                <a:solidFill>
                  <a:schemeClr val="tx2"/>
                </a:solidFill>
                <a:ea typeface="+mj-ea"/>
                <a:cs typeface="Bebas Neue"/>
              </a:rPr>
              <a:t>Llevar el nivel de fertilidad del suelo a su potencial ; 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Reducir factores desconocidos de produccion, mercado &amp; tenencia  para permitir inversiones en insumos ajustados e infra </a:t>
            </a:r>
            <a:r>
              <a:rPr lang="en-US" sz="1200" dirty="0" err="1" smtClean="0">
                <a:solidFill>
                  <a:schemeClr val="tx2"/>
                </a:solidFill>
                <a:ea typeface="+mj-ea"/>
                <a:cs typeface="Bebas Neue"/>
              </a:rPr>
              <a:t>structura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;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Concentrar en productos de mayor valor.</a:t>
            </a:r>
          </a:p>
          <a:p>
            <a:pPr>
              <a:lnSpc>
                <a:spcPts val="1800"/>
              </a:lnSpc>
            </a:pPr>
            <a:r>
              <a:rPr kumimoji="0" lang="en-US" sz="1200" i="0" u="none" strike="noStrike" kern="1200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Tod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o </a:t>
            </a:r>
            <a:r>
              <a:rPr lang="en-US" sz="1200" dirty="0" err="1" smtClean="0">
                <a:solidFill>
                  <a:schemeClr val="tx2"/>
                </a:solidFill>
                <a:ea typeface="+mj-ea"/>
                <a:cs typeface="Bebas Neue"/>
              </a:rPr>
              <a:t>esto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ea typeface="+mj-ea"/>
                <a:cs typeface="Bebas Neue"/>
              </a:rPr>
              <a:t>ya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ea typeface="+mj-ea"/>
                <a:cs typeface="Bebas Neue"/>
              </a:rPr>
              <a:t>sabemos</a:t>
            </a:r>
            <a:r>
              <a:rPr kumimoji="0" lang="en-US" sz="120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.  La </a:t>
            </a:r>
            <a:r>
              <a:rPr kumimoji="0" lang="en-US" sz="1200" i="0" u="none" strike="noStrike" kern="1200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pregunta</a:t>
            </a:r>
            <a:r>
              <a:rPr kumimoji="0" lang="en-US" sz="120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 es </a:t>
            </a:r>
            <a:r>
              <a:rPr kumimoji="0" lang="en-US" sz="1200" i="0" u="none" strike="noStrike" kern="1200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porque</a:t>
            </a:r>
            <a:r>
              <a:rPr kumimoji="0" lang="en-US" sz="120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 no se pone en </a:t>
            </a:r>
            <a:r>
              <a:rPr kumimoji="0" lang="en-US" sz="1200" i="0" u="none" strike="noStrike" kern="1200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práctica</a:t>
            </a:r>
            <a:r>
              <a:rPr lang="en-US" sz="1200" dirty="0">
                <a:solidFill>
                  <a:schemeClr val="tx2"/>
                </a:solidFill>
                <a:ea typeface="+mj-ea"/>
                <a:cs typeface="Bebas Neue"/>
              </a:rPr>
              <a:t>?</a:t>
            </a:r>
            <a:endParaRPr kumimoji="0" lang="en-US" sz="1200" i="0" u="none" strike="noStrike" kern="1200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Bebas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27" y="2343272"/>
            <a:ext cx="8052486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 algn="ctr">
              <a:lnSpc>
                <a:spcPts val="2440"/>
              </a:lnSpc>
            </a:pPr>
            <a:r>
              <a:rPr lang="en-US" sz="2200" dirty="0" smtClean="0">
                <a:solidFill>
                  <a:schemeClr val="tx2"/>
                </a:solidFill>
                <a:latin typeface="Bebas Neue"/>
              </a:rPr>
              <a:t>La productividad del Agua Verde es normalmente </a:t>
            </a:r>
            <a:r>
              <a:rPr lang="en-US" sz="2200" b="1" dirty="0" smtClean="0">
                <a:solidFill>
                  <a:schemeClr val="tx2"/>
                </a:solidFill>
                <a:latin typeface="Bebas Neue"/>
              </a:rPr>
              <a:t>&lt; 50% de su potential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37" y="3270217"/>
            <a:ext cx="3453763" cy="27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755" y="765158"/>
            <a:ext cx="8411030" cy="2286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endParaRPr kumimoji="0" lang="en-US" sz="1200" i="0" u="none" strike="noStrike" kern="1200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Bebas Neue"/>
            </a:endParaRP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kumimoji="0" lang="en-US" sz="120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Bebas Neue"/>
              </a:rPr>
              <a:t>85% o mas del agues 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atraviesa el paisaje como ´agua verde´ y es transpirado por los cultivos, pasturas o </a:t>
            </a:r>
            <a:r>
              <a:rPr lang="en-US" sz="1200" dirty="0" err="1" smtClean="0">
                <a:solidFill>
                  <a:schemeClr val="tx2"/>
                </a:solidFill>
                <a:ea typeface="+mj-ea"/>
                <a:cs typeface="Bebas Neue"/>
              </a:rPr>
              <a:t>arboles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: Cualquier intento serio de sacarle provecho del paisaje deberia invertir en la productividad del agua verde.  </a:t>
            </a:r>
          </a:p>
          <a:p>
            <a:pPr>
              <a:lnSpc>
                <a:spcPts val="1800"/>
              </a:lnSpc>
            </a:pPr>
            <a:endParaRPr lang="en-US" sz="1200" dirty="0" smtClean="0">
              <a:solidFill>
                <a:schemeClr val="tx2"/>
              </a:solidFill>
              <a:ea typeface="+mj-ea"/>
              <a:cs typeface="Bebas Neue"/>
            </a:endParaRP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Productividad de Agua Verde (GWP</a:t>
            </a:r>
            <a:r>
              <a:rPr lang="en-US" sz="1200" dirty="0" smtClean="0">
                <a:solidFill>
                  <a:schemeClr val="tx2"/>
                </a:solidFill>
                <a:cs typeface="Bebas Neue"/>
              </a:rPr>
              <a:t>)  es una medida de eco-</a:t>
            </a:r>
            <a:r>
              <a:rPr lang="en-US" sz="1200" dirty="0" err="1" smtClean="0">
                <a:solidFill>
                  <a:schemeClr val="tx2"/>
                </a:solidFill>
                <a:cs typeface="Bebas Neue"/>
              </a:rPr>
              <a:t>eficiencia</a:t>
            </a:r>
            <a:r>
              <a:rPr lang="en-US" sz="1200" dirty="0" smtClean="0">
                <a:solidFill>
                  <a:schemeClr val="tx2"/>
                </a:solidFill>
                <a:cs typeface="Bebas Neue"/>
              </a:rPr>
              <a:t>. 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Ejemplo, cereales pueden lograr un maximo approx. 2 kg per m</a:t>
            </a:r>
            <a:r>
              <a:rPr lang="en-US" sz="1200" baseline="30000" dirty="0" smtClean="0">
                <a:solidFill>
                  <a:schemeClr val="tx2"/>
                </a:solidFill>
                <a:ea typeface="+mj-ea"/>
                <a:cs typeface="Bebas Neue"/>
              </a:rPr>
              <a:t>3</a:t>
            </a:r>
            <a:r>
              <a:rPr lang="en-US" sz="1200" dirty="0" smtClean="0">
                <a:solidFill>
                  <a:schemeClr val="tx2"/>
                </a:solidFill>
                <a:ea typeface="+mj-ea"/>
                <a:cs typeface="Bebas Neue"/>
              </a:rPr>
              <a:t> de lluvia que reciben.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0736" y="3017110"/>
            <a:ext cx="4191000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>
              <a:lnSpc>
                <a:spcPts val="2440"/>
              </a:lnSpc>
            </a:pPr>
            <a:r>
              <a:rPr lang="en-US" sz="1400" cap="all" dirty="0" smtClean="0">
                <a:solidFill>
                  <a:schemeClr val="tx2"/>
                </a:solidFill>
                <a:latin typeface="Bebas Neue"/>
              </a:rPr>
              <a:t>Opciones: intervenciones en sistemas de agricultura de secano para aumentarlo </a:t>
            </a:r>
          </a:p>
        </p:txBody>
      </p:sp>
    </p:spTree>
    <p:extLst>
      <p:ext uri="{BB962C8B-B14F-4D97-AF65-F5344CB8AC3E}">
        <p14:creationId xmlns:p14="http://schemas.microsoft.com/office/powerpoint/2010/main" val="15497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</a:rPr>
              <a:t>PRACTICAS  para Aumentar la Productividad del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396240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s-ES" sz="4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agua</a:t>
            </a:r>
            <a:r>
              <a:rPr lang="es-ES" sz="4800" dirty="0" smtClean="0">
                <a:solidFill>
                  <a:srgbClr val="00B050"/>
                </a:solidFill>
              </a:rPr>
              <a:t>verde</a:t>
            </a:r>
          </a:p>
          <a:p>
            <a:pPr lvl="0" algn="l"/>
            <a:endParaRPr lang="es-ES" sz="1000" b="1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2"/>
                </a:solidFill>
              </a:rPr>
              <a:t>manejo </a:t>
            </a:r>
            <a:r>
              <a:rPr lang="es-ES" sz="2800" dirty="0">
                <a:solidFill>
                  <a:schemeClr val="bg2"/>
                </a:solidFill>
              </a:rPr>
              <a:t>y restauración de </a:t>
            </a:r>
            <a:r>
              <a:rPr lang="es-ES" sz="2800" dirty="0" smtClean="0">
                <a:solidFill>
                  <a:schemeClr val="bg2"/>
                </a:solidFill>
              </a:rPr>
              <a:t>suelos</a:t>
            </a:r>
            <a:endParaRPr lang="es-ES" sz="2800" dirty="0">
              <a:solidFill>
                <a:schemeClr val="bg2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2"/>
                </a:solidFill>
              </a:rPr>
              <a:t>masificación  de producción de forrajes </a:t>
            </a:r>
            <a:r>
              <a:rPr lang="es-ES" sz="2800" dirty="0">
                <a:solidFill>
                  <a:schemeClr val="bg2"/>
                </a:solidFill>
              </a:rPr>
              <a:t>y </a:t>
            </a:r>
            <a:r>
              <a:rPr lang="es-ES" sz="2800" dirty="0" smtClean="0">
                <a:solidFill>
                  <a:schemeClr val="bg2"/>
                </a:solidFill>
              </a:rPr>
              <a:t>sistemas agroforestales</a:t>
            </a:r>
            <a:endParaRPr lang="en-US" sz="2800" dirty="0">
              <a:solidFill>
                <a:schemeClr val="bg2"/>
              </a:solidFill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2"/>
                </a:solidFill>
              </a:rPr>
              <a:t>manejo </a:t>
            </a:r>
            <a:r>
              <a:rPr lang="es-ES" sz="2800" dirty="0">
                <a:solidFill>
                  <a:schemeClr val="bg2"/>
                </a:solidFill>
              </a:rPr>
              <a:t>de los nutrientes </a:t>
            </a:r>
            <a:r>
              <a:rPr lang="es-ES" sz="2800" dirty="0" smtClean="0">
                <a:solidFill>
                  <a:schemeClr val="bg2"/>
                </a:solidFill>
              </a:rPr>
              <a:t>de </a:t>
            </a:r>
            <a:r>
              <a:rPr lang="es-ES" sz="2800" dirty="0">
                <a:solidFill>
                  <a:schemeClr val="bg2"/>
                </a:solidFill>
              </a:rPr>
              <a:t>planta </a:t>
            </a:r>
            <a:endParaRPr lang="en-US" sz="2800" dirty="0">
              <a:solidFill>
                <a:schemeClr val="bg2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>
                <a:solidFill>
                  <a:schemeClr val="bg2"/>
                </a:solidFill>
              </a:rPr>
              <a:t>captación de agua lluvia</a:t>
            </a:r>
            <a:endParaRPr lang="en-US" sz="2800" dirty="0">
              <a:solidFill>
                <a:schemeClr val="bg2"/>
              </a:solidFill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2"/>
                </a:solidFill>
              </a:rPr>
              <a:t>riego suplementario</a:t>
            </a:r>
          </a:p>
        </p:txBody>
      </p:sp>
    </p:spTree>
    <p:extLst>
      <p:ext uri="{BB962C8B-B14F-4D97-AF65-F5344CB8AC3E}">
        <p14:creationId xmlns:p14="http://schemas.microsoft.com/office/powerpoint/2010/main" val="35933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4267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800" b="1" i="1" dirty="0" smtClean="0">
                <a:solidFill>
                  <a:schemeClr val="bg1"/>
                </a:solidFill>
              </a:rPr>
              <a:t>Manejo y restauración de suelos</a:t>
            </a:r>
          </a:p>
          <a:p>
            <a:pPr algn="l"/>
            <a:endParaRPr lang="es-ES" sz="2800" i="1" dirty="0" smtClean="0">
              <a:solidFill>
                <a:schemeClr val="bg1"/>
              </a:solidFill>
            </a:endParaRP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dirty="0">
                <a:solidFill>
                  <a:schemeClr val="bg1"/>
                </a:solidFill>
              </a:rPr>
              <a:t>mejora de la fertilidad del suelo y el manejo del suelo a gran escala puede ser </a:t>
            </a:r>
            <a:r>
              <a:rPr lang="es-ES" sz="2800" dirty="0">
                <a:solidFill>
                  <a:srgbClr val="FF0000"/>
                </a:solidFill>
              </a:rPr>
              <a:t>la técnica de adaptación </a:t>
            </a:r>
            <a:r>
              <a:rPr lang="es-ES" sz="2800" dirty="0">
                <a:solidFill>
                  <a:schemeClr val="bg1"/>
                </a:solidFill>
              </a:rPr>
              <a:t>más importante a disposición de los pequeños agricultores en Centroamérica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Una </a:t>
            </a:r>
            <a:r>
              <a:rPr lang="es-ES" sz="2800" dirty="0">
                <a:solidFill>
                  <a:schemeClr val="bg1"/>
                </a:solidFill>
              </a:rPr>
              <a:t>mejor gestión del suelo puede aumentar la eficiencia del uso del agua en un 25-40%. 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TOR report, July </a:t>
            </a:r>
            <a:r>
              <a:rPr lang="es-ES" sz="2200" dirty="0" smtClean="0">
                <a:solidFill>
                  <a:schemeClr val="bg1"/>
                </a:solidFill>
              </a:rPr>
              <a:t>2012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262562" cy="609600"/>
          </a:xfrm>
        </p:spPr>
        <p:txBody>
          <a:bodyPr>
            <a:normAutofit fontScale="90000"/>
          </a:bodyPr>
          <a:lstStyle/>
          <a:p>
            <a:pPr algn="l"/>
            <a:r>
              <a:rPr lang="es-SV" sz="2400" b="1" dirty="0" smtClean="0">
                <a:solidFill>
                  <a:schemeClr val="bg1"/>
                </a:solidFill>
                <a:latin typeface="+mn-lt"/>
              </a:rPr>
              <a:t>PERO, A nivel mundial: abandono del sector</a:t>
            </a:r>
            <a:r>
              <a:rPr lang="es-SV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SV" sz="2400" dirty="0" smtClean="0">
                <a:solidFill>
                  <a:schemeClr val="bg1"/>
                </a:solidFill>
                <a:latin typeface="+mn-lt"/>
              </a:rPr>
            </a:br>
            <a:r>
              <a:rPr lang="es-SV" sz="2400" dirty="0" smtClean="0">
                <a:solidFill>
                  <a:schemeClr val="bg1"/>
                </a:solidFill>
                <a:latin typeface="+mn-lt"/>
              </a:rPr>
              <a:t>investigación, educación, extensión</a:t>
            </a:r>
            <a:endParaRPr lang="es-SV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914399"/>
            <a:ext cx="5181600" cy="5791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SV" sz="2000" dirty="0" smtClean="0">
                <a:solidFill>
                  <a:prstClr val="white"/>
                </a:solidFill>
              </a:rPr>
              <a:t>La inversión en agricultura ha disminuido como proporción de gasto publico desde 1980, y eso se refleja en tres indicadores: </a:t>
            </a:r>
          </a:p>
          <a:p>
            <a:pPr algn="l"/>
            <a:endParaRPr lang="es-SV" sz="2000" dirty="0" smtClean="0">
              <a:solidFill>
                <a:prstClr val="white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SV" sz="2000" dirty="0" smtClean="0">
                <a:solidFill>
                  <a:prstClr val="white"/>
                </a:solidFill>
              </a:rPr>
              <a:t>Inversión reducida en investigación, servicios de extensión, y educación en agricultura </a:t>
            </a:r>
          </a:p>
          <a:p>
            <a:pPr marL="457200" indent="-457200" algn="l">
              <a:buFont typeface="+mj-lt"/>
              <a:buAutoNum type="arabicPeriod"/>
            </a:pPr>
            <a:endParaRPr lang="es-SV" sz="2000" dirty="0" smtClean="0">
              <a:solidFill>
                <a:prstClr val="white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SV" sz="2000" dirty="0" smtClean="0">
                <a:solidFill>
                  <a:prstClr val="white"/>
                </a:solidFill>
              </a:rPr>
              <a:t>Pocos recursos para la modernización del sector.</a:t>
            </a:r>
          </a:p>
          <a:p>
            <a:pPr marL="457200" indent="-457200" algn="l">
              <a:buFont typeface="+mj-lt"/>
              <a:buAutoNum type="arabicPeriod"/>
            </a:pPr>
            <a:endParaRPr lang="es-SV" sz="2000" dirty="0" smtClean="0">
              <a:solidFill>
                <a:prstClr val="white"/>
              </a:solidFill>
            </a:endParaRPr>
          </a:p>
          <a:p>
            <a:pPr marL="457200" indent="-457200" algn="l">
              <a:buFontTx/>
              <a:buAutoNum type="arabicParenBoth"/>
            </a:pPr>
            <a:r>
              <a:rPr lang="es-SV" sz="2000" dirty="0" smtClean="0">
                <a:solidFill>
                  <a:prstClr val="white"/>
                </a:solidFill>
              </a:rPr>
              <a:t>Poca inversión en el recurso humano</a:t>
            </a:r>
          </a:p>
          <a:p>
            <a:pPr algn="r"/>
            <a:r>
              <a:rPr lang="es-SV" sz="1800" dirty="0" smtClean="0">
                <a:solidFill>
                  <a:prstClr val="white"/>
                </a:solidFill>
              </a:rPr>
              <a:t>(IAASTD </a:t>
            </a:r>
            <a:r>
              <a:rPr lang="es-SV" sz="1800" dirty="0" err="1" smtClean="0">
                <a:solidFill>
                  <a:prstClr val="white"/>
                </a:solidFill>
              </a:rPr>
              <a:t>Report</a:t>
            </a:r>
            <a:r>
              <a:rPr lang="es-SV" sz="1800" dirty="0" smtClean="0">
                <a:solidFill>
                  <a:prstClr val="white"/>
                </a:solidFill>
              </a:rPr>
              <a:t>, 2009)</a:t>
            </a:r>
          </a:p>
          <a:p>
            <a:pPr algn="r"/>
            <a:endParaRPr lang="es-SV" sz="2000" dirty="0" smtClean="0">
              <a:solidFill>
                <a:prstClr val="white"/>
              </a:solidFill>
            </a:endParaRPr>
          </a:p>
        </p:txBody>
      </p:sp>
      <p:pic>
        <p:nvPicPr>
          <p:cNvPr id="4" name="Picture 2" descr="C:\Users\phicks\Pictures\2010\Honduras.13oct2010.intibuca\P10005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962" y="76200"/>
            <a:ext cx="3729038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</a:rPr>
              <a:t>Situación del apoyo a la Agricultura de Secano en CA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  <a:endParaRPr lang="es-ES" sz="2400" dirty="0" smtClean="0">
              <a:solidFill>
                <a:schemeClr val="bg1"/>
              </a:solidFill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En </a:t>
            </a:r>
            <a:r>
              <a:rPr lang="es-ES" sz="2400" dirty="0">
                <a:solidFill>
                  <a:schemeClr val="bg1"/>
                </a:solidFill>
              </a:rPr>
              <a:t>la década de 2000, los presupuestos agrícolas promediaron en 2% del PIB de la región, aun cuando la agricultura representaba el 15% y el 30% de las economías de estos países.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Desde </a:t>
            </a:r>
            <a:r>
              <a:rPr lang="es-ES" sz="2400" dirty="0">
                <a:solidFill>
                  <a:schemeClr val="bg1"/>
                </a:solidFill>
              </a:rPr>
              <a:t>1980, la inversión pública en el sector de la agricultura ha disminuido hasta en un 70% en Centroamérica.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</a:rPr>
              <a:t>En </a:t>
            </a:r>
            <a:r>
              <a:rPr lang="es-ES" sz="2400" dirty="0">
                <a:solidFill>
                  <a:schemeClr val="bg1"/>
                </a:solidFill>
              </a:rPr>
              <a:t>1979, el 18% del total de la </a:t>
            </a:r>
            <a:r>
              <a:rPr lang="es-ES" sz="2400" dirty="0" smtClean="0">
                <a:solidFill>
                  <a:schemeClr val="bg1"/>
                </a:solidFill>
              </a:rPr>
              <a:t>asistencia extranjera se </a:t>
            </a:r>
            <a:r>
              <a:rPr lang="es-ES" sz="2400" dirty="0">
                <a:solidFill>
                  <a:schemeClr val="bg1"/>
                </a:solidFill>
              </a:rPr>
              <a:t>destinó a la agricultura. Para el año 2009, era sólo el 6%.</a:t>
            </a:r>
            <a:r>
              <a:rPr lang="es-ES" sz="2400" baseline="30000" dirty="0">
                <a:solidFill>
                  <a:schemeClr val="bg1"/>
                </a:solidFill>
              </a:rPr>
              <a:t> </a:t>
            </a:r>
            <a:endParaRPr lang="es-ES" sz="2400" baseline="30000" dirty="0" smtClean="0">
              <a:solidFill>
                <a:schemeClr val="bg1"/>
              </a:solidFill>
            </a:endParaRPr>
          </a:p>
          <a:p>
            <a:endParaRPr lang="es-ES" sz="2400" baseline="30000" dirty="0" smtClean="0">
              <a:solidFill>
                <a:schemeClr val="bg1"/>
              </a:solidFill>
            </a:endParaRPr>
          </a:p>
          <a:p>
            <a:endParaRPr lang="es-ES" sz="2400" baseline="30000" dirty="0">
              <a:solidFill>
                <a:schemeClr val="bg1"/>
              </a:solidFill>
            </a:endParaRPr>
          </a:p>
          <a:p>
            <a:endParaRPr lang="es-ES" sz="2400" baseline="30000" dirty="0">
              <a:solidFill>
                <a:schemeClr val="bg1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</a:rPr>
              <a:t>Sin un esfuerzo significativo por parte del sector público, es poco probable que surja un modelo </a:t>
            </a:r>
            <a:r>
              <a:rPr lang="es-ES" sz="2400" b="1" dirty="0" smtClean="0">
                <a:solidFill>
                  <a:schemeClr val="bg1"/>
                </a:solidFill>
              </a:rPr>
              <a:t>privado de atención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0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9600" y="76200"/>
            <a:ext cx="10096500" cy="6731000"/>
          </a:xfrm>
          <a:prstGeom prst="rect">
            <a:avLst/>
          </a:prstGeom>
        </p:spPr>
      </p:pic>
      <p:pic>
        <p:nvPicPr>
          <p:cNvPr id="4" name="Picture 3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4005520"/>
            <a:ext cx="4517307" cy="28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4496" y="4005520"/>
            <a:ext cx="3880304" cy="2801679"/>
          </a:xfrm>
          <a:prstGeom prst="rect">
            <a:avLst/>
          </a:prstGeom>
          <a:solidFill>
            <a:srgbClr val="F0E9E2">
              <a:alpha val="49020"/>
            </a:srgbClr>
          </a:solidFill>
        </p:spPr>
        <p:txBody>
          <a:bodyPr wrap="square">
            <a:no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En Centroamérica, </a:t>
            </a:r>
            <a:r>
              <a:rPr lang="es-ES" sz="2400" b="1" dirty="0" smtClean="0">
                <a:solidFill>
                  <a:schemeClr val="bg1"/>
                </a:solidFill>
              </a:rPr>
              <a:t>las malas </a:t>
            </a:r>
            <a:r>
              <a:rPr lang="es-ES" sz="2400" b="1" dirty="0" err="1" smtClean="0">
                <a:solidFill>
                  <a:schemeClr val="bg1"/>
                </a:solidFill>
              </a:rPr>
              <a:t>pr</a:t>
            </a:r>
            <a:r>
              <a:rPr lang="es-CO" sz="2400" b="1" dirty="0" smtClean="0">
                <a:solidFill>
                  <a:schemeClr val="bg1"/>
                </a:solidFill>
              </a:rPr>
              <a:t>ácticas</a:t>
            </a:r>
            <a:r>
              <a:rPr lang="es-ES" sz="2400" b="1" dirty="0" smtClean="0">
                <a:solidFill>
                  <a:schemeClr val="bg1"/>
                </a:solidFill>
              </a:rPr>
              <a:t> agrícolas </a:t>
            </a:r>
            <a:r>
              <a:rPr lang="es-ES" sz="2400" b="1" dirty="0">
                <a:solidFill>
                  <a:schemeClr val="bg1"/>
                </a:solidFill>
              </a:rPr>
              <a:t>es la principal causa de la degradación del suelo, por encima de la deforestación.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endParaRPr lang="es-ES" sz="2400" dirty="0" smtClean="0">
              <a:solidFill>
                <a:schemeClr val="bg1"/>
              </a:solidFill>
            </a:endParaRPr>
          </a:p>
          <a:p>
            <a:pPr algn="r"/>
            <a:endParaRPr lang="en-US" sz="2000" dirty="0" smtClean="0">
              <a:solidFill>
                <a:schemeClr val="bg1"/>
              </a:solidFill>
            </a:endParaRPr>
          </a:p>
          <a:p>
            <a:pPr algn="r"/>
            <a:r>
              <a:rPr lang="en-US" sz="2000" dirty="0" err="1" smtClean="0">
                <a:solidFill>
                  <a:schemeClr val="bg1"/>
                </a:solidFill>
              </a:rPr>
              <a:t>Zurek</a:t>
            </a:r>
            <a:r>
              <a:rPr lang="en-US" sz="2000" dirty="0">
                <a:solidFill>
                  <a:schemeClr val="bg1"/>
                </a:solidFill>
              </a:rPr>
              <a:t>, MB (2002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610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prstClr val="white"/>
                </a:solidFill>
              </a:rPr>
              <a:t>Sabemos el QUE hacer:</a:t>
            </a:r>
          </a:p>
          <a:p>
            <a:endParaRPr lang="es-MX" sz="2400" b="1" dirty="0" smtClean="0">
              <a:solidFill>
                <a:prstClr val="white"/>
              </a:solidFill>
            </a:endParaRPr>
          </a:p>
          <a:p>
            <a:r>
              <a:rPr lang="es-MX" sz="2400" b="1" dirty="0" smtClean="0">
                <a:solidFill>
                  <a:prstClr val="white"/>
                </a:solidFill>
              </a:rPr>
              <a:t>1. Tenemos opciones – el futuro de los recursos de suelo, agua y la agricultura dependen en las decisiones de hoy</a:t>
            </a:r>
          </a:p>
          <a:p>
            <a:endParaRPr lang="es-MX" sz="2400" b="1" dirty="0" smtClean="0">
              <a:solidFill>
                <a:prstClr val="white"/>
              </a:solidFill>
            </a:endParaRPr>
          </a:p>
          <a:p>
            <a:endParaRPr lang="es-MX" sz="2400" b="1" dirty="0">
              <a:solidFill>
                <a:prstClr val="white"/>
              </a:solidFill>
            </a:endParaRPr>
          </a:p>
          <a:p>
            <a:r>
              <a:rPr lang="es-MX" sz="2400" b="1" dirty="0" smtClean="0">
                <a:solidFill>
                  <a:prstClr val="white"/>
                </a:solidFill>
              </a:rPr>
              <a:t>2. Premisa: Muchas soluciones son conocidos, y los centroamericanos han sido proactivos </a:t>
            </a:r>
            <a:r>
              <a:rPr lang="es-MX" sz="2400" b="1" dirty="0">
                <a:solidFill>
                  <a:prstClr val="white"/>
                </a:solidFill>
              </a:rPr>
              <a:t>e</a:t>
            </a:r>
            <a:r>
              <a:rPr lang="es-MX" sz="2400" b="1" dirty="0" smtClean="0">
                <a:solidFill>
                  <a:prstClr val="white"/>
                </a:solidFill>
              </a:rPr>
              <a:t> innovadores en la búsqueda de soluciones.</a:t>
            </a:r>
          </a:p>
          <a:p>
            <a:endParaRPr lang="es-MX" sz="2400" b="1" dirty="0">
              <a:solidFill>
                <a:prstClr val="white"/>
              </a:solidFill>
            </a:endParaRPr>
          </a:p>
          <a:p>
            <a:endParaRPr lang="es-MX" sz="2400" b="1" dirty="0" smtClean="0">
              <a:solidFill>
                <a:prstClr val="white"/>
              </a:solidFill>
            </a:endParaRPr>
          </a:p>
          <a:p>
            <a:r>
              <a:rPr lang="es-MX" sz="2400" b="1" dirty="0" smtClean="0">
                <a:solidFill>
                  <a:prstClr val="white"/>
                </a:solidFill>
              </a:rPr>
              <a:t>3. Las soluciones están basadas en </a:t>
            </a:r>
          </a:p>
          <a:p>
            <a:endParaRPr lang="es-MX" sz="2400" b="1" dirty="0" smtClean="0">
              <a:solidFill>
                <a:prstClr val="white"/>
              </a:solidFill>
            </a:endParaRPr>
          </a:p>
          <a:p>
            <a:endParaRPr lang="es-MX" sz="2400" b="1" dirty="0">
              <a:solidFill>
                <a:prstClr val="white"/>
              </a:solidFill>
            </a:endParaRPr>
          </a:p>
          <a:p>
            <a:r>
              <a:rPr lang="es-MX" sz="24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es-MX" sz="2400" b="1" dirty="0" smtClean="0">
                <a:solidFill>
                  <a:prstClr val="white"/>
                </a:solidFill>
              </a:rPr>
              <a:t>4. Decisión y consenso:  </a:t>
            </a:r>
            <a:r>
              <a:rPr lang="es-MX" sz="2400" b="1" u="sng" dirty="0" smtClean="0">
                <a:solidFill>
                  <a:prstClr val="white"/>
                </a:solidFill>
              </a:rPr>
              <a:t>política </a:t>
            </a:r>
            <a:r>
              <a:rPr lang="es-MX" sz="2400" b="1" dirty="0" smtClean="0">
                <a:solidFill>
                  <a:prstClr val="white"/>
                </a:solidFill>
              </a:rPr>
              <a:t>- social – técnica y el COMO hacerlo mejor.  Como convencer a los productores?</a:t>
            </a:r>
            <a:endParaRPr lang="es-MX" sz="2400" b="1" dirty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0734544"/>
              </p:ext>
            </p:extLst>
          </p:nvPr>
        </p:nvGraphicFramePr>
        <p:xfrm>
          <a:off x="4191000" y="3302000"/>
          <a:ext cx="41910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7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36493"/>
              </p:ext>
            </p:extLst>
          </p:nvPr>
        </p:nvGraphicFramePr>
        <p:xfrm>
          <a:off x="76200" y="2286000"/>
          <a:ext cx="8991597" cy="2324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140"/>
                <a:gridCol w="957022"/>
                <a:gridCol w="957022"/>
                <a:gridCol w="939816"/>
                <a:gridCol w="817222"/>
                <a:gridCol w="842356"/>
                <a:gridCol w="842356"/>
                <a:gridCol w="965843"/>
                <a:gridCol w="875621"/>
                <a:gridCol w="838199"/>
              </a:tblGrid>
              <a:tr h="609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Nicaragua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</a:rPr>
                        <a:t>Honduras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</a:rPr>
                        <a:t>El Salvador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2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Inicial 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A4N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% cambio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Inicial 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A4N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% cambio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Inicial 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A4N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(Tm/ha)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 cambio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rgbClr val="FF0000"/>
                          </a:solidFill>
                          <a:effectLst/>
                        </a:rPr>
                        <a:t>Maíz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0000"/>
                          </a:solidFill>
                          <a:effectLst/>
                        </a:rPr>
                        <a:t>0.836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</a:rPr>
                        <a:t>1.49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</a:rPr>
                        <a:t>78%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0000"/>
                          </a:solidFill>
                          <a:effectLst/>
                        </a:rPr>
                        <a:t>1.08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</a:rPr>
                        <a:t>1.59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0000"/>
                          </a:solidFill>
                          <a:effectLst/>
                        </a:rPr>
                        <a:t>47%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0000"/>
                          </a:solidFill>
                          <a:effectLst/>
                        </a:rPr>
                        <a:t>1.15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</a:rPr>
                        <a:t>1.51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0000"/>
                          </a:solidFill>
                          <a:effectLst/>
                        </a:rPr>
                        <a:t>32%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63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</a:rPr>
                        <a:t>Frijol</a:t>
                      </a:r>
                      <a:endParaRPr lang="en-US" sz="2400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C000"/>
                          </a:solidFill>
                          <a:effectLst/>
                        </a:rPr>
                        <a:t>0.531</a:t>
                      </a:r>
                      <a:endParaRPr lang="en-US" sz="2000" b="1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C000"/>
                          </a:solidFill>
                          <a:effectLst/>
                        </a:rPr>
                        <a:t>0.882</a:t>
                      </a:r>
                      <a:endParaRPr lang="en-US" sz="20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FFC000"/>
                          </a:solidFill>
                          <a:effectLst/>
                        </a:rPr>
                        <a:t>66%</a:t>
                      </a:r>
                      <a:endParaRPr lang="en-US" sz="28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C000"/>
                          </a:solidFill>
                          <a:effectLst/>
                        </a:rPr>
                        <a:t>0.467</a:t>
                      </a:r>
                      <a:endParaRPr lang="en-US" sz="20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C000"/>
                          </a:solidFill>
                          <a:effectLst/>
                        </a:rPr>
                        <a:t>0.862</a:t>
                      </a:r>
                      <a:endParaRPr lang="en-US" sz="20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rgbClr val="FFC000"/>
                          </a:solidFill>
                          <a:effectLst/>
                        </a:rPr>
                        <a:t>85%</a:t>
                      </a:r>
                      <a:endParaRPr lang="en-US" sz="2800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C000"/>
                          </a:solidFill>
                          <a:effectLst/>
                        </a:rPr>
                        <a:t>0.459</a:t>
                      </a:r>
                      <a:endParaRPr lang="en-US" sz="20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C000"/>
                          </a:solidFill>
                          <a:effectLst/>
                        </a:rPr>
                        <a:t>0.972</a:t>
                      </a:r>
                      <a:endParaRPr lang="en-US" sz="20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FFC000"/>
                          </a:solidFill>
                          <a:effectLst/>
                        </a:rPr>
                        <a:t>111%</a:t>
                      </a:r>
                      <a:endParaRPr lang="en-US" sz="2200" b="1" dirty="0">
                        <a:solidFill>
                          <a:srgbClr val="FFC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048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solidFill>
                  <a:schemeClr val="bg1"/>
                </a:solidFill>
              </a:rPr>
              <a:t>NIVEL de PARCELA:  EVIDENCIA -</a:t>
            </a:r>
            <a:r>
              <a:rPr lang="es-SV" sz="2800" dirty="0" smtClean="0">
                <a:solidFill>
                  <a:schemeClr val="bg1"/>
                </a:solidFill>
              </a:rPr>
              <a:t>Aumento de productividad de granos </a:t>
            </a:r>
            <a:r>
              <a:rPr lang="es-SV" sz="2800" dirty="0" err="1" smtClean="0">
                <a:solidFill>
                  <a:schemeClr val="bg1"/>
                </a:solidFill>
              </a:rPr>
              <a:t>basicos</a:t>
            </a:r>
            <a:r>
              <a:rPr lang="es-SV" sz="2800" dirty="0" smtClean="0">
                <a:solidFill>
                  <a:schemeClr val="bg1"/>
                </a:solidFill>
              </a:rPr>
              <a:t> en el programa A4N (2009-2012)  CRS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8241323" y="4757811"/>
            <a:ext cx="609600" cy="11277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971800" y="4800600"/>
            <a:ext cx="70104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638800" y="4792980"/>
            <a:ext cx="647700" cy="1150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42875"/>
            <a:ext cx="87899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6773863" y="5824538"/>
            <a:ext cx="179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SV" altLang="en-US" sz="1200"/>
              <a:t>Datos de Post DT 12E</a:t>
            </a:r>
          </a:p>
          <a:p>
            <a:pPr eaLnBrk="1" hangingPunct="1"/>
            <a:r>
              <a:rPr lang="es-SV" altLang="en-US" sz="1200"/>
              <a:t>Sur de Honduras (FAO)</a:t>
            </a:r>
          </a:p>
        </p:txBody>
      </p:sp>
    </p:spTree>
    <p:extLst>
      <p:ext uri="{BB962C8B-B14F-4D97-AF65-F5344CB8AC3E}">
        <p14:creationId xmlns:p14="http://schemas.microsoft.com/office/powerpoint/2010/main" val="30442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1064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33" y="381000"/>
            <a:ext cx="4232437" cy="533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60277" y="4038600"/>
            <a:ext cx="3974123" cy="167640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000" b="1" dirty="0" err="1" smtClean="0">
                <a:solidFill>
                  <a:srgbClr val="FFFFFF"/>
                </a:solidFill>
                <a:ea typeface="ＭＳ Ｐゴシック" pitchFamily="34" charset="-128"/>
              </a:rPr>
              <a:t>Exitos</a:t>
            </a:r>
            <a:r>
              <a:rPr lang="es-MX" sz="2000" b="1" dirty="0" smtClean="0">
                <a:solidFill>
                  <a:srgbClr val="FFFFFF"/>
                </a:solidFill>
                <a:ea typeface="ＭＳ Ｐゴシック" pitchFamily="34" charset="-128"/>
              </a:rPr>
              <a:t> locales en la Protección de recursos hídricos</a:t>
            </a:r>
          </a:p>
          <a:p>
            <a:pPr algn="l"/>
            <a:endParaRPr lang="es-MX" sz="16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s-MX" sz="1600" dirty="0" smtClean="0">
                <a:solidFill>
                  <a:srgbClr val="FFFFFF"/>
                </a:solidFill>
                <a:ea typeface="ＭＳ Ｐゴシック" pitchFamily="34" charset="-128"/>
              </a:rPr>
              <a:t>Zonas productoras de agua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s-MX" sz="1600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s-MX" sz="1600" dirty="0" smtClean="0">
                <a:solidFill>
                  <a:srgbClr val="FFFFFF"/>
                </a:solidFill>
                <a:ea typeface="ＭＳ Ｐゴシック" pitchFamily="34" charset="-128"/>
              </a:rPr>
              <a:t>Servicios hídricos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82563" y="6488113"/>
            <a:ext cx="3170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NI" sz="1200" dirty="0" err="1" smtClean="0">
                <a:solidFill>
                  <a:prstClr val="white"/>
                </a:solidFill>
              </a:rPr>
              <a:t>Photos</a:t>
            </a:r>
            <a:r>
              <a:rPr lang="es-NI" sz="1200" dirty="0" smtClean="0">
                <a:solidFill>
                  <a:prstClr val="white"/>
                </a:solidFill>
              </a:rPr>
              <a:t> </a:t>
            </a:r>
            <a:r>
              <a:rPr lang="es-NI" sz="1200" dirty="0" err="1" smtClean="0">
                <a:solidFill>
                  <a:prstClr val="white"/>
                </a:solidFill>
              </a:rPr>
              <a:t>by</a:t>
            </a:r>
            <a:r>
              <a:rPr lang="es-NI" sz="1200" dirty="0" smtClean="0">
                <a:solidFill>
                  <a:prstClr val="white"/>
                </a:solidFill>
              </a:rPr>
              <a:t> CRS</a:t>
            </a:r>
          </a:p>
        </p:txBody>
      </p:sp>
      <p:pic>
        <p:nvPicPr>
          <p:cNvPr id="2050" name="Picture 2" descr="C:\Users\phicks\Pictures\Honduras April 2013\IMG_6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572000" cy="304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3998" cy="70198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/>
                </a:solidFill>
              </a:rPr>
              <a:t>Se ha logrado resultados a escala para poder…..</a:t>
            </a:r>
            <a:endParaRPr lang="es-SV" sz="2800" b="1" dirty="0">
              <a:solidFill>
                <a:schemeClr val="bg1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43868" y="762000"/>
            <a:ext cx="8892512" cy="4876024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1200"/>
              </a:spcBef>
              <a:buNone/>
            </a:pPr>
            <a:r>
              <a:rPr lang="es-SV" sz="1400" b="1" i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s-SV" sz="1400" b="1" i="1" dirty="0" smtClean="0">
                <a:solidFill>
                  <a:srgbClr val="92D050"/>
                </a:solidFill>
                <a:ea typeface="ＭＳ Ｐゴシック" pitchFamily="34" charset="-128"/>
              </a:rPr>
              <a:t>Lempira Sur, Honduras</a:t>
            </a:r>
            <a:r>
              <a:rPr lang="es-SV" sz="1400" b="1" dirty="0" smtClean="0">
                <a:solidFill>
                  <a:srgbClr val="92D05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lnSpc>
                <a:spcPts val="2200"/>
              </a:lnSpc>
              <a:spcBef>
                <a:spcPts val="1200"/>
              </a:spcBef>
              <a:buNone/>
            </a:pPr>
            <a:r>
              <a:rPr lang="es-SV" sz="1600" b="1" dirty="0" smtClean="0">
                <a:solidFill>
                  <a:schemeClr val="bg1"/>
                </a:solidFill>
                <a:ea typeface="ＭＳ Ｐゴシック" pitchFamily="34" charset="-128"/>
              </a:rPr>
              <a:t>    </a:t>
            </a:r>
            <a:r>
              <a:rPr lang="es-SV" sz="1600" b="1" dirty="0" err="1" smtClean="0">
                <a:solidFill>
                  <a:schemeClr val="bg1"/>
                </a:solidFill>
                <a:ea typeface="ＭＳ Ｐゴシック" pitchFamily="34" charset="-128"/>
              </a:rPr>
              <a:t>Quesungual</a:t>
            </a:r>
            <a:r>
              <a:rPr lang="es-SV" sz="16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s-SV" sz="1600" b="1" dirty="0" smtClean="0">
                <a:solidFill>
                  <a:schemeClr val="bg1"/>
                </a:solidFill>
                <a:ea typeface="ＭＳ Ｐゴシック" pitchFamily="34" charset="-128"/>
              </a:rPr>
              <a:t>Resistir de mejor manera la variabilidad climática y reducir las pérdidas en la agricultura, ganadería,  la infraestructura y otros sectores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s-SV" sz="1600" b="1" dirty="0" smtClean="0">
                <a:solidFill>
                  <a:schemeClr val="bg1"/>
                </a:solidFill>
                <a:ea typeface="ＭＳ Ｐゴシック" pitchFamily="34" charset="-128"/>
              </a:rPr>
              <a:t>Mejorar la regulación hídrica,  la retención de humedad y la fertilidad  del suelo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s-SV" sz="1600" b="1" dirty="0" smtClean="0">
                <a:solidFill>
                  <a:schemeClr val="bg1"/>
                </a:solidFill>
                <a:ea typeface="ＭＳ Ｐゴシック" pitchFamily="34" charset="-128"/>
              </a:rPr>
              <a:t>Mitigar el cambio climático fijando carbón en el suelo y la vegetación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s-SV" sz="1400" b="1" dirty="0" smtClean="0">
                <a:ea typeface="ＭＳ Ｐゴシック" pitchFamily="34" charset="-128"/>
              </a:rPr>
              <a:t>condiciones para conservar la diversidad biológica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s-SV" sz="1400" b="1" dirty="0" smtClean="0">
                <a:ea typeface="ＭＳ Ｐゴシック" pitchFamily="34" charset="-128"/>
              </a:rPr>
              <a:t>Mitigar el cambio climático fijando carbón en el suelo y la vegetación</a:t>
            </a:r>
          </a:p>
          <a:p>
            <a:pPr>
              <a:spcBef>
                <a:spcPts val="1800"/>
              </a:spcBef>
            </a:pPr>
            <a:endParaRPr lang="es-SV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endParaRPr lang="es-SV" sz="2800" dirty="0" smtClean="0">
              <a:ea typeface="ＭＳ Ｐゴシック" pitchFamily="34" charset="-128"/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76200" y="3602357"/>
            <a:ext cx="9144000" cy="3286123"/>
            <a:chOff x="252000" y="1961210"/>
            <a:chExt cx="8640000" cy="2994599"/>
          </a:xfrm>
        </p:grpSpPr>
        <p:pic>
          <p:nvPicPr>
            <p:cNvPr id="7" name="6 Imagen" descr="100_1151b.jpg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0" y="1961210"/>
              <a:ext cx="4320000" cy="2993998"/>
            </a:xfrm>
            <a:prstGeom prst="rect">
              <a:avLst/>
            </a:prstGeom>
            <a:ln>
              <a:solidFill>
                <a:srgbClr val="969696"/>
              </a:solidFill>
            </a:ln>
          </p:spPr>
        </p:pic>
        <p:pic>
          <p:nvPicPr>
            <p:cNvPr id="8" name="7 Imagen" descr="Candelaria-landscape_before_QSMAS (1992).tif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2000" y="1961210"/>
              <a:ext cx="4320000" cy="2994599"/>
            </a:xfrm>
            <a:prstGeom prst="rect">
              <a:avLst/>
            </a:prstGeom>
            <a:ln>
              <a:solidFill>
                <a:srgbClr val="969696"/>
              </a:solidFill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571472" y="3571876"/>
            <a:ext cx="731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Antes                                                     	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372200" y="3717032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Después</a:t>
            </a:r>
            <a:endParaRPr lang="es-SV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645333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Fotos cortesía del CIAT, Lempira-sur</a:t>
            </a:r>
            <a:endParaRPr lang="es-SV" sz="1400" b="1" dirty="0"/>
          </a:p>
        </p:txBody>
      </p:sp>
    </p:spTree>
    <p:extLst>
      <p:ext uri="{BB962C8B-B14F-4D97-AF65-F5344CB8AC3E}">
        <p14:creationId xmlns:p14="http://schemas.microsoft.com/office/powerpoint/2010/main" val="1994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1084386"/>
            <a:ext cx="8458200" cy="54101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MX" sz="2000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MX" dirty="0" smtClean="0">
                <a:solidFill>
                  <a:srgbClr val="FFFFFF"/>
                </a:solidFill>
              </a:rPr>
              <a:t>Se busca fortalecer el sector de </a:t>
            </a:r>
            <a:r>
              <a:rPr lang="es-MX" dirty="0" smtClean="0">
                <a:solidFill>
                  <a:srgbClr val="FF0000"/>
                </a:solidFill>
              </a:rPr>
              <a:t>agricultura de secano </a:t>
            </a:r>
            <a:r>
              <a:rPr lang="es-MX" dirty="0" smtClean="0">
                <a:solidFill>
                  <a:srgbClr val="FFFFFF"/>
                </a:solidFill>
              </a:rPr>
              <a:t>en Centroamérica con un enfoque de ´agua verde´ con énfasis en los productores pequeños . </a:t>
            </a:r>
          </a:p>
          <a:p>
            <a:endParaRPr lang="es-MX" dirty="0">
              <a:solidFill>
                <a:srgbClr val="FFFFFF"/>
              </a:solidFill>
            </a:endParaRPr>
          </a:p>
          <a:p>
            <a:endParaRPr lang="es-MX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>
                <a:solidFill>
                  <a:schemeClr val="bg1"/>
                </a:solidFill>
              </a:rPr>
              <a:t>Aumentar la inversión publica para fortalecer el recurso humano a través de investigación, extensión y educación en los temas de manejo de agua y suelos. </a:t>
            </a:r>
          </a:p>
          <a:p>
            <a:pPr marL="342900" lvl="0" indent="-342900">
              <a:buFont typeface="+mj-lt"/>
              <a:buAutoNum type="arabicPeriod"/>
            </a:pPr>
            <a:endParaRPr lang="es-MX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>
                <a:solidFill>
                  <a:schemeClr val="bg1"/>
                </a:solidFill>
              </a:rPr>
              <a:t>Incidir para que los nuevos programas de gobiernos, donantes, y </a:t>
            </a:r>
            <a:r>
              <a:rPr lang="es-MX" dirty="0" err="1" smtClean="0">
                <a:solidFill>
                  <a:schemeClr val="bg1"/>
                </a:solidFill>
              </a:rPr>
              <a:t>ONGs</a:t>
            </a:r>
            <a:r>
              <a:rPr lang="es-MX" dirty="0" smtClean="0">
                <a:solidFill>
                  <a:schemeClr val="bg1"/>
                </a:solidFill>
              </a:rPr>
              <a:t> apliquen las mejoras prácticas de agricultura de secano. </a:t>
            </a:r>
          </a:p>
          <a:p>
            <a:pPr marL="342900" lvl="0" indent="-342900">
              <a:buFont typeface="+mj-lt"/>
              <a:buAutoNum type="arabicPeriod"/>
            </a:pPr>
            <a:endParaRPr lang="es-MX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>
                <a:solidFill>
                  <a:schemeClr val="bg1"/>
                </a:solidFill>
              </a:rPr>
              <a:t>Mejorar acceso a servicios financieros para productores pequeños, con la participación de instituciones publicas, privado (bancos) e instituciones de micro-finanzas. </a:t>
            </a:r>
          </a:p>
          <a:p>
            <a:pPr marL="342900" lvl="0" indent="-342900">
              <a:buFont typeface="+mj-lt"/>
              <a:buAutoNum type="arabicPeriod"/>
            </a:pPr>
            <a:endParaRPr lang="es-MX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dirty="0" smtClean="0">
                <a:solidFill>
                  <a:schemeClr val="bg1"/>
                </a:solidFill>
              </a:rPr>
              <a:t>Introducir un abordaje de paisaje, lidiado localmente , dentro de las políticas y programas de agricultura de secano</a:t>
            </a:r>
          </a:p>
          <a:p>
            <a:pPr lvl="0"/>
            <a:endParaRPr lang="es-MX" u="sng" dirty="0" smtClean="0">
              <a:solidFill>
                <a:schemeClr val="bg1"/>
              </a:solidFill>
            </a:endParaRPr>
          </a:p>
          <a:p>
            <a:pPr lvl="0"/>
            <a:endParaRPr lang="es-MX" u="sng" dirty="0">
              <a:solidFill>
                <a:schemeClr val="bg1"/>
              </a:solidFill>
            </a:endParaRPr>
          </a:p>
          <a:p>
            <a:pPr lvl="0"/>
            <a:endParaRPr lang="es-MX" u="sng" dirty="0" smtClean="0">
              <a:solidFill>
                <a:schemeClr val="bg1"/>
              </a:solidFill>
            </a:endParaRPr>
          </a:p>
          <a:p>
            <a:pPr lvl="0"/>
            <a:endParaRPr lang="es-MX" u="sng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57200"/>
            <a:ext cx="8610600" cy="46166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chemeClr val="bg1"/>
                </a:solidFill>
              </a:rPr>
              <a:t>ESTRATEGIA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80" y="5717931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000" dirty="0" smtClean="0">
              <a:solidFill>
                <a:schemeClr val="bg1"/>
              </a:solidFill>
            </a:endParaRPr>
          </a:p>
          <a:p>
            <a:r>
              <a:rPr lang="es-ES" sz="4000" dirty="0" err="1" smtClean="0">
                <a:solidFill>
                  <a:schemeClr val="bg1"/>
                </a:solidFill>
              </a:rPr>
              <a:t>gwi:</a:t>
            </a:r>
            <a:r>
              <a:rPr lang="es-E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agua</a:t>
            </a:r>
            <a:r>
              <a:rPr lang="es-ES" sz="4000" dirty="0" err="1" smtClean="0">
                <a:solidFill>
                  <a:srgbClr val="00B050"/>
                </a:solidFill>
              </a:rPr>
              <a:t>verde</a:t>
            </a:r>
            <a:endParaRPr lang="es-ES" sz="4000" dirty="0" smtClean="0">
              <a:solidFill>
                <a:srgbClr val="00B050"/>
              </a:solidFill>
            </a:endParaRPr>
          </a:p>
          <a:p>
            <a:endParaRPr lang="es-E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161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0 Imagen" descr="mapa_relieve1_Mod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" y="1000125"/>
            <a:ext cx="719772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088" y="5715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PAISAJE :  Es una escala de trabajo social y </a:t>
            </a:r>
            <a:r>
              <a:rPr lang="es-CO" b="1" dirty="0" err="1" smtClean="0">
                <a:solidFill>
                  <a:schemeClr val="bg1"/>
                </a:solidFill>
              </a:rPr>
              <a:t>economicamente</a:t>
            </a:r>
            <a:r>
              <a:rPr lang="es-CO" b="1" dirty="0" smtClean="0">
                <a:solidFill>
                  <a:schemeClr val="bg1"/>
                </a:solidFill>
              </a:rPr>
              <a:t> construida por los que viven o trabajan en ella    </a:t>
            </a:r>
            <a:r>
              <a:rPr lang="es-CO" dirty="0" smtClean="0">
                <a:solidFill>
                  <a:schemeClr val="bg1"/>
                </a:solidFill>
              </a:rPr>
              <a:t>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En el PAISAJE  se une las dos escalas – parcela y cuenca- para manejar el </a:t>
            </a:r>
            <a:r>
              <a:rPr lang="es-CO" dirty="0" smtClean="0">
                <a:solidFill>
                  <a:srgbClr val="92D050"/>
                </a:solidFill>
              </a:rPr>
              <a:t>AGUA VERDE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657600"/>
            <a:ext cx="8153400" cy="2057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lo haremos?  Desde Catholic Relief Service (CRS)se promueve-</a:t>
            </a:r>
            <a:b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Alianza</a:t>
            </a: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  </a:t>
            </a: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nacionales, regionales, internacionales</a:t>
            </a: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de conocimien</a:t>
            </a: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  </a:t>
            </a: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productores, comunitarios, expertos  </a:t>
            </a: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influencia </a:t>
            </a: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las políticas públic</a:t>
            </a:r>
            <a:r>
              <a:rPr lang="es-SV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as-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todos los sectores</a:t>
            </a:r>
            <a:endParaRPr lang="es-SV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257800" y="1524000"/>
            <a:ext cx="3384376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S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una iniciativa de Aprendizaje e Influencia.</a:t>
            </a:r>
          </a:p>
          <a:p>
            <a:pPr marL="0" indent="0">
              <a:buNone/>
            </a:pP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una red de actores diversos, actuando conjuntamente para lograr soluciones.  </a:t>
            </a:r>
          </a:p>
          <a:p>
            <a:pPr marL="0" indent="0">
              <a:buNone/>
            </a:pPr>
            <a:r>
              <a:rPr lang="es-SV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es un proyecto de implementación directa</a:t>
            </a:r>
            <a:r>
              <a:rPr lang="es-SV" sz="1800" dirty="0" smtClean="0"/>
              <a:t>.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4777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4800" y="2895600"/>
            <a:ext cx="8153400" cy="3276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S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s-S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 Pillares de Estrategia de AV para Agricultura de Secano </a:t>
            </a:r>
            <a:br>
              <a:rPr lang="es-S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Cuales son las MEJORES PRACTICAS  para aumentar la productividad del agua en el suelo? Y proveer una cobertura vegetal que lo protege</a:t>
            </a:r>
            <a:r>
              <a:rPr lang="es-S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Que SISTEMAS de EXTENSION son más efectivos para promover la masificación de un abordaje de Agua Verde</a:t>
            </a:r>
            <a:r>
              <a:rPr lang="es-S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Cuales son las necesidades y tipos de INSTRUMENTOS FINANCIEROS  accesibles y duraderos que se necesita?</a:t>
            </a:r>
            <a:b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Porque es clave y COMO deberíamos trabajar a nivel de PAISAJES? </a:t>
            </a:r>
            <a:b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Como ampliar el marco de INCENTIVOS  y abandonar lo que no ya servido?</a:t>
            </a:r>
            <a:br>
              <a:rPr lang="es-S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SV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257800" y="1524000"/>
            <a:ext cx="3384376" cy="139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del Arte           </a:t>
            </a:r>
          </a:p>
          <a:p>
            <a:pPr marL="0" indent="0">
              <a:buNone/>
            </a:pPr>
            <a:r>
              <a:rPr lang="es-S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sector de Agricultura de Secano en cada País</a:t>
            </a:r>
            <a:endParaRPr lang="es-SV" sz="1800" dirty="0"/>
          </a:p>
        </p:txBody>
      </p:sp>
      <p:sp>
        <p:nvSpPr>
          <p:cNvPr id="4" name="Right Arrow 3"/>
          <p:cNvSpPr/>
          <p:nvPr/>
        </p:nvSpPr>
        <p:spPr>
          <a:xfrm>
            <a:off x="6934200" y="1615440"/>
            <a:ext cx="978408" cy="24231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Gracias! 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76056" y="1268760"/>
            <a:ext cx="3384376" cy="254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1800" u="sng" dirty="0" smtClean="0"/>
              <a:t>Equipo Regional-Nacional </a:t>
            </a:r>
          </a:p>
          <a:p>
            <a:pPr marL="0" indent="0">
              <a:buNone/>
            </a:pPr>
            <a:r>
              <a:rPr lang="es-SV" sz="1800" dirty="0" smtClean="0"/>
              <a:t>Jose Angel Cruz (Esteli)</a:t>
            </a:r>
          </a:p>
          <a:p>
            <a:pPr marL="0" indent="0">
              <a:buNone/>
            </a:pPr>
            <a:r>
              <a:rPr lang="es-SV" sz="1800" dirty="0" smtClean="0"/>
              <a:t>Jorge Brenes (Managua)</a:t>
            </a:r>
          </a:p>
          <a:p>
            <a:pPr marL="0" indent="0">
              <a:buNone/>
            </a:pPr>
            <a:r>
              <a:rPr lang="es-SV" sz="1800" dirty="0" smtClean="0"/>
              <a:t>Miguel Flores (Tegucigalpa)</a:t>
            </a:r>
          </a:p>
          <a:p>
            <a:pPr marL="0" indent="0">
              <a:buNone/>
            </a:pPr>
            <a:r>
              <a:rPr lang="es-SV" sz="1800" dirty="0" smtClean="0"/>
              <a:t>Francisco Casares (San Sibar)</a:t>
            </a:r>
          </a:p>
          <a:p>
            <a:pPr marL="0" indent="0">
              <a:buNone/>
            </a:pPr>
            <a:r>
              <a:rPr lang="es-SV" sz="1800" dirty="0" smtClean="0"/>
              <a:t>Kristen Rosenow (</a:t>
            </a:r>
            <a:r>
              <a:rPr lang="es-SV" sz="1800" dirty="0" err="1" smtClean="0"/>
              <a:t>Rep</a:t>
            </a:r>
            <a:r>
              <a:rPr lang="es-SV" sz="1800" dirty="0" smtClean="0"/>
              <a:t> Nicaguar)</a:t>
            </a:r>
          </a:p>
          <a:p>
            <a:pPr marL="0" indent="0">
              <a:buNone/>
            </a:pPr>
            <a:endParaRPr lang="es-SV" sz="1800" dirty="0" smtClean="0"/>
          </a:p>
          <a:p>
            <a:pPr marL="0" indent="0">
              <a:buNone/>
            </a:pP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788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msheridan\CAFE\Communications\fotos\MS\SV\Santa Fe\oficina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14"/>
            <a:ext cx="9144002" cy="6857610"/>
          </a:xfrm>
          <a:prstGeom prst="rect">
            <a:avLst/>
          </a:prstGeom>
          <a:noFill/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1" y="1600200"/>
            <a:ext cx="9144001" cy="2971800"/>
          </a:xfrm>
          <a:solidFill>
            <a:schemeClr val="bg1">
              <a:alpha val="47843"/>
            </a:schemeClr>
          </a:solidFill>
        </p:spPr>
        <p:txBody>
          <a:bodyPr>
            <a:normAutofit/>
          </a:bodyPr>
          <a:lstStyle/>
          <a:p>
            <a:pPr lvl="1" algn="l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En La Parcela: 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hambre y la inseguridad </a:t>
            </a:r>
            <a:r>
              <a:rPr lang="es-ES" b="1" dirty="0" smtClean="0">
                <a:solidFill>
                  <a:schemeClr val="bg1"/>
                </a:solidFill>
              </a:rPr>
              <a:t>alimentaria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200" b="1" i="1" dirty="0">
                <a:solidFill>
                  <a:schemeClr val="bg1"/>
                </a:solidFill>
              </a:rPr>
              <a:t>Manejo deficiente y degradante del suelo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200" b="1" i="1" dirty="0" smtClean="0">
                <a:solidFill>
                  <a:schemeClr val="bg1"/>
                </a:solidFill>
              </a:rPr>
              <a:t>Baja productividad de cultivos en la región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Baja “productividad de agua”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Degradación de los recursos hídricos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es-MX" sz="2200" b="1" i="1" dirty="0" smtClean="0">
              <a:solidFill>
                <a:schemeClr val="bg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Escaso acceso estable a mercados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152400"/>
            <a:ext cx="9144001" cy="685800"/>
          </a:xfrm>
          <a:prstGeom prst="rect">
            <a:avLst/>
          </a:prstGeom>
          <a:solidFill>
            <a:srgbClr val="98947C">
              <a:alpha val="4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sz="4400" b="1" dirty="0" smtClean="0">
                <a:solidFill>
                  <a:schemeClr val="bg1"/>
                </a:solidFill>
              </a:rPr>
              <a:t> Problemática</a:t>
            </a:r>
            <a:endParaRPr lang="es-SV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96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" y="0"/>
            <a:ext cx="89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>
                <a:solidFill>
                  <a:schemeClr val="bg1"/>
                </a:solidFill>
              </a:rPr>
              <a:t>La Productividad de </a:t>
            </a:r>
            <a:r>
              <a:rPr lang="es-SV" sz="2800" b="1" dirty="0" smtClean="0">
                <a:solidFill>
                  <a:srgbClr val="FFC000"/>
                </a:solidFill>
              </a:rPr>
              <a:t>maíz</a:t>
            </a:r>
            <a:r>
              <a:rPr lang="es-SV" sz="2400" dirty="0" smtClean="0">
                <a:solidFill>
                  <a:schemeClr val="bg1"/>
                </a:solidFill>
              </a:rPr>
              <a:t> (</a:t>
            </a:r>
            <a:r>
              <a:rPr lang="es-SV" sz="2400" dirty="0" smtClean="0">
                <a:solidFill>
                  <a:srgbClr val="FFC000"/>
                </a:solidFill>
              </a:rPr>
              <a:t>de secano</a:t>
            </a:r>
            <a:r>
              <a:rPr lang="es-SV" sz="2400" dirty="0" smtClean="0">
                <a:solidFill>
                  <a:schemeClr val="bg1"/>
                </a:solidFill>
              </a:rPr>
              <a:t>) en Centroamérica (promedio)</a:t>
            </a:r>
            <a:endParaRPr lang="es-SV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562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Una meta muy conservadora para el rendimientos de maíz de secano en Centroamérica debe ser 3.0 a 3.5 </a:t>
            </a:r>
            <a:r>
              <a:rPr lang="es-ES" b="1" dirty="0">
                <a:solidFill>
                  <a:schemeClr val="bg1"/>
                </a:solidFill>
              </a:rPr>
              <a:t>M</a:t>
            </a:r>
            <a:r>
              <a:rPr lang="es-ES" b="1" dirty="0" smtClean="0">
                <a:solidFill>
                  <a:schemeClr val="bg1"/>
                </a:solidFill>
              </a:rPr>
              <a:t>t/ha.		</a:t>
            </a:r>
          </a:p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(</a:t>
            </a:r>
            <a:r>
              <a:rPr lang="es-ES" sz="1200" b="1" dirty="0" err="1" smtClean="0">
                <a:solidFill>
                  <a:schemeClr val="bg1"/>
                </a:solidFill>
              </a:rPr>
              <a:t>Tufts</a:t>
            </a:r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S" sz="1200" b="1" dirty="0" err="1" smtClean="0">
                <a:solidFill>
                  <a:schemeClr val="bg1"/>
                </a:solidFill>
              </a:rPr>
              <a:t>University</a:t>
            </a:r>
            <a:r>
              <a:rPr lang="es-ES" sz="1200" b="1" dirty="0" smtClean="0">
                <a:solidFill>
                  <a:schemeClr val="bg1"/>
                </a:solidFill>
              </a:rPr>
              <a:t> 2013 y IAASTD 2009) 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01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800" b="1" i="1" dirty="0" smtClean="0">
                <a:solidFill>
                  <a:schemeClr val="bg1"/>
                </a:solidFill>
              </a:rPr>
              <a:t>Manejo y restauración de suelos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200" dirty="0" smtClean="0">
                <a:solidFill>
                  <a:schemeClr val="tx1"/>
                </a:solidFill>
              </a:rPr>
              <a:t>Porque los impactos del cambio y variabilidad climático la hace más </a:t>
            </a:r>
            <a:r>
              <a:rPr lang="es-ES" sz="2200" b="1" dirty="0" smtClean="0">
                <a:solidFill>
                  <a:schemeClr val="tx1"/>
                </a:solidFill>
              </a:rPr>
              <a:t>vulnerable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ES" sz="2200" dirty="0" smtClean="0">
                <a:solidFill>
                  <a:schemeClr val="tx1"/>
                </a:solidFill>
              </a:rPr>
              <a:t>La agricultura con malas prácticas a gran escala </a:t>
            </a:r>
            <a:r>
              <a:rPr lang="es-ES" sz="2200" b="1" dirty="0" smtClean="0">
                <a:solidFill>
                  <a:schemeClr val="tx1"/>
                </a:solidFill>
              </a:rPr>
              <a:t>crea mayor vulnerabilidad a los desastres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200" dirty="0" smtClean="0">
                <a:solidFill>
                  <a:schemeClr val="tx1"/>
                </a:solidFill>
              </a:rPr>
              <a:t>  Las </a:t>
            </a:r>
            <a:r>
              <a:rPr lang="es-ES" sz="2200" b="1" dirty="0" smtClean="0">
                <a:solidFill>
                  <a:schemeClr val="tx1"/>
                </a:solidFill>
              </a:rPr>
              <a:t>perdidas y daños </a:t>
            </a:r>
            <a:r>
              <a:rPr lang="es-ES" sz="2200" dirty="0" smtClean="0">
                <a:solidFill>
                  <a:schemeClr val="tx1"/>
                </a:solidFill>
              </a:rPr>
              <a:t>son cada vez más grandes e imposibles a sostener con  las condiciones macro-</a:t>
            </a:r>
            <a:r>
              <a:rPr lang="es-ES" sz="2200" dirty="0" err="1" smtClean="0">
                <a:solidFill>
                  <a:schemeClr val="tx1"/>
                </a:solidFill>
              </a:rPr>
              <a:t>ecónomicas</a:t>
            </a:r>
            <a:r>
              <a:rPr lang="es-ES" sz="2200" i="1" dirty="0" smtClean="0">
                <a:solidFill>
                  <a:schemeClr val="tx1"/>
                </a:solidFill>
              </a:rPr>
              <a:t>  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200" i="1" dirty="0" smtClean="0">
                <a:solidFill>
                  <a:schemeClr val="tx1"/>
                </a:solidFill>
              </a:rPr>
              <a:t> </a:t>
            </a:r>
            <a:r>
              <a:rPr lang="es-ES" sz="2200" dirty="0" smtClean="0">
                <a:solidFill>
                  <a:schemeClr val="tx1"/>
                </a:solidFill>
              </a:rPr>
              <a:t>Por el </a:t>
            </a:r>
            <a:r>
              <a:rPr lang="es-ES" sz="2200" b="1" dirty="0" smtClean="0">
                <a:solidFill>
                  <a:schemeClr val="tx1"/>
                </a:solidFill>
              </a:rPr>
              <a:t>nuevo entendimiento global del potencial del Agua Verde</a:t>
            </a:r>
            <a:r>
              <a:rPr lang="es-ES" sz="2200" dirty="0" smtClean="0">
                <a:solidFill>
                  <a:schemeClr val="tx1"/>
                </a:solidFill>
              </a:rPr>
              <a:t>, no explorado</a:t>
            </a:r>
            <a:r>
              <a:rPr lang="es-ES" sz="2200" i="1" dirty="0" smtClean="0">
                <a:solidFill>
                  <a:schemeClr val="tx1"/>
                </a:solidFill>
              </a:rPr>
              <a:t>        </a:t>
            </a: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La </a:t>
            </a:r>
            <a:r>
              <a:rPr lang="es-ES" sz="2800" dirty="0">
                <a:solidFill>
                  <a:schemeClr val="bg1"/>
                </a:solidFill>
              </a:rPr>
              <a:t>mejora de la fertilidad del suelo y el manejo del suelo a gran escala puede ser la técnica de adaptación más importante a disposición de los pequeños agricultores en Centroamérica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800" dirty="0" smtClean="0">
              <a:solidFill>
                <a:schemeClr val="bg1"/>
              </a:solidFill>
            </a:endParaRPr>
          </a:p>
          <a:p>
            <a:pPr algn="l"/>
            <a:r>
              <a:rPr lang="es-ES" sz="2800" dirty="0" smtClean="0">
                <a:solidFill>
                  <a:schemeClr val="bg1"/>
                </a:solidFill>
              </a:rPr>
              <a:t>Una </a:t>
            </a:r>
            <a:r>
              <a:rPr lang="es-ES" sz="2800" dirty="0">
                <a:solidFill>
                  <a:schemeClr val="bg1"/>
                </a:solidFill>
              </a:rPr>
              <a:t>mejor gestión del suelo puede aumentar la eficiencia del uso del agua en un 25-40%. 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TOR report, July </a:t>
            </a:r>
            <a:r>
              <a:rPr lang="es-ES" sz="2200" dirty="0" smtClean="0">
                <a:solidFill>
                  <a:schemeClr val="bg1"/>
                </a:solidFill>
              </a:rPr>
              <a:t>2012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19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80201"/>
            <a:ext cx="815340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Razones</a:t>
            </a:r>
            <a:r>
              <a:rPr lang="es-CO" b="1" dirty="0" smtClean="0"/>
              <a:t> porque los gobiernos y donantes pueden interesarse en invertir en agricultura de secano ……..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57759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064" y="1564454"/>
            <a:ext cx="8677026" cy="5085003"/>
            <a:chOff x="107316" y="1043444"/>
            <a:chExt cx="9001188" cy="515042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6" y="1409365"/>
              <a:ext cx="9001188" cy="445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6 Forma libre"/>
            <p:cNvSpPr/>
            <p:nvPr/>
          </p:nvSpPr>
          <p:spPr>
            <a:xfrm>
              <a:off x="2576945" y="2275677"/>
              <a:ext cx="4054764" cy="2817091"/>
            </a:xfrm>
            <a:custGeom>
              <a:avLst/>
              <a:gdLst>
                <a:gd name="connsiteX0" fmla="*/ 0 w 4054764"/>
                <a:gd name="connsiteY0" fmla="*/ 508000 h 2817091"/>
                <a:gd name="connsiteX1" fmla="*/ 2401455 w 4054764"/>
                <a:gd name="connsiteY1" fmla="*/ 0 h 2817091"/>
                <a:gd name="connsiteX2" fmla="*/ 4054764 w 4054764"/>
                <a:gd name="connsiteY2" fmla="*/ 2272146 h 2817091"/>
                <a:gd name="connsiteX3" fmla="*/ 1671782 w 4054764"/>
                <a:gd name="connsiteY3" fmla="*/ 2817091 h 2817091"/>
                <a:gd name="connsiteX4" fmla="*/ 0 w 4054764"/>
                <a:gd name="connsiteY4" fmla="*/ 508000 h 281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764" h="2817091">
                  <a:moveTo>
                    <a:pt x="0" y="508000"/>
                  </a:moveTo>
                  <a:lnTo>
                    <a:pt x="2401455" y="0"/>
                  </a:lnTo>
                  <a:lnTo>
                    <a:pt x="4054764" y="2272146"/>
                  </a:lnTo>
                  <a:lnTo>
                    <a:pt x="1671782" y="2817091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rgbClr val="4F81BD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Times New Roman"/>
                  <a:cs typeface="Times New Roman"/>
                </a:rPr>
                <a:t> </a:t>
              </a:r>
              <a:endParaRPr lang="es-SV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7" name="8 Conector recto de flecha"/>
            <p:cNvCxnSpPr/>
            <p:nvPr/>
          </p:nvCxnSpPr>
          <p:spPr>
            <a:xfrm flipH="1">
              <a:off x="5292080" y="1043444"/>
              <a:ext cx="144016" cy="2808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0 Conector recto de flecha"/>
            <p:cNvCxnSpPr/>
            <p:nvPr/>
          </p:nvCxnSpPr>
          <p:spPr>
            <a:xfrm>
              <a:off x="5436096" y="1043444"/>
              <a:ext cx="288032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3 Conector recto de flecha"/>
            <p:cNvCxnSpPr/>
            <p:nvPr/>
          </p:nvCxnSpPr>
          <p:spPr>
            <a:xfrm flipH="1">
              <a:off x="3563888" y="1835532"/>
              <a:ext cx="288032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5 Conector recto de flecha"/>
            <p:cNvCxnSpPr/>
            <p:nvPr/>
          </p:nvCxnSpPr>
          <p:spPr>
            <a:xfrm flipH="1">
              <a:off x="3707904" y="1835532"/>
              <a:ext cx="144016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7 Conector recto de flecha"/>
            <p:cNvCxnSpPr/>
            <p:nvPr/>
          </p:nvCxnSpPr>
          <p:spPr>
            <a:xfrm>
              <a:off x="3851920" y="1835532"/>
              <a:ext cx="288032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9 Conector recto de flecha"/>
            <p:cNvCxnSpPr/>
            <p:nvPr/>
          </p:nvCxnSpPr>
          <p:spPr>
            <a:xfrm>
              <a:off x="3851920" y="1835532"/>
              <a:ext cx="576064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20 CuadroTexto"/>
            <p:cNvSpPr txBox="1"/>
            <p:nvPr/>
          </p:nvSpPr>
          <p:spPr>
            <a:xfrm>
              <a:off x="3466802" y="1403475"/>
              <a:ext cx="109728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SV" sz="18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 eventos</a:t>
              </a:r>
              <a:endParaRPr lang="es-SV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5" name="22 Conector recto de flecha"/>
            <p:cNvCxnSpPr/>
            <p:nvPr/>
          </p:nvCxnSpPr>
          <p:spPr>
            <a:xfrm flipV="1">
              <a:off x="2483768" y="4931876"/>
              <a:ext cx="144016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23 CuadroTexto"/>
            <p:cNvSpPr txBox="1"/>
            <p:nvPr/>
          </p:nvSpPr>
          <p:spPr>
            <a:xfrm>
              <a:off x="1524815" y="5823662"/>
              <a:ext cx="100647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SV" sz="18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 evento</a:t>
              </a:r>
              <a:endParaRPr lang="es-SV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24 CuadroTexto"/>
            <p:cNvSpPr txBox="1"/>
            <p:nvPr/>
          </p:nvSpPr>
          <p:spPr>
            <a:xfrm>
              <a:off x="1259624" y="1403449"/>
              <a:ext cx="1097280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SV" sz="1800" b="1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8 eventos</a:t>
              </a:r>
              <a:endParaRPr lang="es-SV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25 Forma libre"/>
            <p:cNvSpPr/>
            <p:nvPr/>
          </p:nvSpPr>
          <p:spPr>
            <a:xfrm>
              <a:off x="1431636" y="2802150"/>
              <a:ext cx="2798619" cy="2549237"/>
            </a:xfrm>
            <a:custGeom>
              <a:avLst/>
              <a:gdLst>
                <a:gd name="connsiteX0" fmla="*/ 0 w 2798619"/>
                <a:gd name="connsiteY0" fmla="*/ 258618 h 2549237"/>
                <a:gd name="connsiteX1" fmla="*/ 1136073 w 2798619"/>
                <a:gd name="connsiteY1" fmla="*/ 0 h 2549237"/>
                <a:gd name="connsiteX2" fmla="*/ 2798619 w 2798619"/>
                <a:gd name="connsiteY2" fmla="*/ 2299855 h 2549237"/>
                <a:gd name="connsiteX3" fmla="*/ 1616364 w 2798619"/>
                <a:gd name="connsiteY3" fmla="*/ 2549237 h 2549237"/>
                <a:gd name="connsiteX4" fmla="*/ 0 w 2798619"/>
                <a:gd name="connsiteY4" fmla="*/ 258618 h 254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619" h="2549237">
                  <a:moveTo>
                    <a:pt x="0" y="258618"/>
                  </a:moveTo>
                  <a:lnTo>
                    <a:pt x="1136073" y="0"/>
                  </a:lnTo>
                  <a:lnTo>
                    <a:pt x="2798619" y="2299855"/>
                  </a:lnTo>
                  <a:lnTo>
                    <a:pt x="1616364" y="2549237"/>
                  </a:lnTo>
                  <a:lnTo>
                    <a:pt x="0" y="258618"/>
                  </a:lnTo>
                  <a:close/>
                </a:path>
              </a:pathLst>
            </a:custGeom>
            <a:solidFill>
              <a:schemeClr val="accent4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Times New Roman"/>
                  <a:cs typeface="Times New Roman"/>
                </a:rPr>
                <a:t> </a:t>
              </a:r>
              <a:endParaRPr lang="es-SV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" name="18 Cerrar llave"/>
            <p:cNvSpPr/>
            <p:nvPr/>
          </p:nvSpPr>
          <p:spPr>
            <a:xfrm rot="4511759">
              <a:off x="5388096" y="4502868"/>
              <a:ext cx="432048" cy="23188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ea typeface="Times New Roman"/>
                  <a:cs typeface="Times New Roman"/>
                </a:rPr>
                <a:t> </a:t>
              </a:r>
              <a:endParaRPr lang="es-SV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7544" y="143470"/>
            <a:ext cx="741682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TENDENCIA:  Eventos Hidro-</a:t>
            </a:r>
            <a:r>
              <a:rPr lang="es-SV" b="1" dirty="0"/>
              <a:t>M</a:t>
            </a:r>
            <a:r>
              <a:rPr lang="es-SV" b="1" dirty="0" smtClean="0"/>
              <a:t>eteorológicos </a:t>
            </a:r>
            <a:r>
              <a:rPr lang="es-SV" b="1" dirty="0"/>
              <a:t>Extremos que han impactado a El Salvador desde la Década de los Sesenta del Siglo XX</a:t>
            </a:r>
          </a:p>
          <a:p>
            <a:endParaRPr lang="es-SV" dirty="0"/>
          </a:p>
        </p:txBody>
      </p:sp>
      <p:sp>
        <p:nvSpPr>
          <p:cNvPr id="21" name="11 CuadroTexto"/>
          <p:cNvSpPr txBox="1">
            <a:spLocks noGrp="1"/>
          </p:cNvSpPr>
          <p:nvPr>
            <p:ph idx="1"/>
          </p:nvPr>
        </p:nvSpPr>
        <p:spPr>
          <a:xfrm>
            <a:off x="4611521" y="1195122"/>
            <a:ext cx="11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SV" sz="18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 eventos</a:t>
            </a:r>
            <a:endParaRPr lang="es-SV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95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escanear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186656"/>
            <a:ext cx="242252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 descr="article_phot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30162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13" y="5072063"/>
            <a:ext cx="27416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9 Imagen" descr="get_img?ImageId=2534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86063"/>
            <a:ext cx="2963863" cy="1981200"/>
          </a:xfrm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63" y="2500313"/>
            <a:ext cx="32337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7858125" y="142875"/>
          <a:ext cx="1285875" cy="659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</a:tblGrid>
              <a:tr h="5181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Pérdidas</a:t>
                      </a:r>
                      <a:r>
                        <a:rPr lang="es-ES" sz="1400" baseline="0" dirty="0" smtClean="0"/>
                        <a:t> y Daños</a:t>
                      </a:r>
                      <a:endParaRPr lang="es-MX" sz="1400" dirty="0"/>
                    </a:p>
                  </a:txBody>
                  <a:tcPr marL="0" marR="0" marT="45722" marB="45722"/>
                </a:tc>
              </a:tr>
              <a:tr h="2011777">
                <a:tc>
                  <a:txBody>
                    <a:bodyPr/>
                    <a:lstStyle/>
                    <a:p>
                      <a:pPr algn="ctr"/>
                      <a:endParaRPr lang="es-ES" sz="6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E96/IDA</a:t>
                      </a:r>
                      <a:br>
                        <a:rPr lang="es-ES" sz="1500" b="1" dirty="0" smtClean="0"/>
                      </a:br>
                      <a:r>
                        <a:rPr lang="es-ES" sz="1500" b="1" dirty="0" smtClean="0"/>
                        <a:t>$315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198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</a:txBody>
                  <a:tcPr marL="0" marR="0" marT="45722" marB="45722"/>
                </a:tc>
              </a:tr>
              <a:tr h="2148944">
                <a:tc>
                  <a:txBody>
                    <a:bodyPr/>
                    <a:lstStyle/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Agatha</a:t>
                      </a:r>
                      <a:br>
                        <a:rPr lang="es-ES" sz="1500" b="1" dirty="0" smtClean="0"/>
                      </a:br>
                      <a:r>
                        <a:rPr lang="es-ES" sz="1500" b="1" dirty="0" smtClean="0"/>
                        <a:t>$112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12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MX" sz="1500" b="1" dirty="0"/>
                    </a:p>
                  </a:txBody>
                  <a:tcPr marL="0" marR="0" marT="45722" marB="45722"/>
                </a:tc>
              </a:tr>
              <a:tr h="1920333">
                <a:tc>
                  <a:txBody>
                    <a:bodyPr/>
                    <a:lstStyle/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r>
                        <a:rPr lang="es-ES" sz="1500" b="1" dirty="0" smtClean="0"/>
                        <a:t>DT12E</a:t>
                      </a:r>
                    </a:p>
                    <a:p>
                      <a:pPr algn="ctr"/>
                      <a:r>
                        <a:rPr lang="es-ES" sz="1500" b="1" dirty="0" smtClean="0"/>
                        <a:t>$840 Millones</a:t>
                      </a:r>
                    </a:p>
                    <a:p>
                      <a:pPr algn="ctr"/>
                      <a:r>
                        <a:rPr lang="es-ES" sz="1500" b="1" dirty="0" smtClean="0"/>
                        <a:t>34 muertos</a:t>
                      </a:r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ES" sz="1500" b="1" dirty="0" smtClean="0"/>
                    </a:p>
                    <a:p>
                      <a:pPr algn="ctr"/>
                      <a:endParaRPr lang="es-MX" sz="1500" b="1" dirty="0"/>
                    </a:p>
                  </a:txBody>
                  <a:tcPr marL="0" marR="0" marT="45722" marB="45722"/>
                </a:tc>
              </a:tr>
            </a:tbl>
          </a:graphicData>
        </a:graphic>
      </p:graphicFrame>
      <p:pic>
        <p:nvPicPr>
          <p:cNvPr id="1947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423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4694238"/>
            <a:ext cx="32289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071562"/>
            <a:ext cx="27559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0" y="-24"/>
            <a:ext cx="4857752" cy="110799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MX" sz="2200" dirty="0" smtClean="0">
                <a:solidFill>
                  <a:srgbClr val="663300"/>
                </a:solidFill>
              </a:rPr>
              <a:t>Desde 2009 ES tuvo $1300 millones de daños por 3 eventos del Pacífico: </a:t>
            </a:r>
            <a:r>
              <a:rPr lang="es-MX" sz="2200" b="1" dirty="0" smtClean="0">
                <a:solidFill>
                  <a:srgbClr val="663300"/>
                </a:solidFill>
              </a:rPr>
              <a:t>significó 6% del PIB</a:t>
            </a:r>
            <a:endParaRPr lang="es-MX" sz="2200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msheridan\CAFE\Communications\fotos\MS\SV\Santa Fe\oficina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9144002" cy="6857610"/>
          </a:xfrm>
          <a:prstGeom prst="rect">
            <a:avLst/>
          </a:prstGeom>
          <a:noFill/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2" y="1600200"/>
            <a:ext cx="9144001" cy="4267200"/>
          </a:xfrm>
          <a:solidFill>
            <a:schemeClr val="bg1">
              <a:alpha val="47843"/>
            </a:schemeClr>
          </a:solidFill>
        </p:spPr>
        <p:txBody>
          <a:bodyPr>
            <a:normAutofit fontScale="85000" lnSpcReduction="20000"/>
          </a:bodyPr>
          <a:lstStyle/>
          <a:p>
            <a:pPr lvl="1" algn="l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En La Parcela: 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hambre y la inseguridad </a:t>
            </a:r>
            <a:r>
              <a:rPr lang="es-ES" b="1" dirty="0" smtClean="0">
                <a:solidFill>
                  <a:schemeClr val="bg1"/>
                </a:solidFill>
              </a:rPr>
              <a:t>alimentaria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200" b="1" i="1" dirty="0">
                <a:solidFill>
                  <a:schemeClr val="bg1"/>
                </a:solidFill>
              </a:rPr>
              <a:t>Manejo deficiente y degradante del suelo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ES" sz="2200" b="1" i="1" dirty="0" smtClean="0">
                <a:solidFill>
                  <a:schemeClr val="bg1"/>
                </a:solidFill>
              </a:rPr>
              <a:t>Baja productividad de cultivos en la región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Baja “productividad de agua”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Degradación de los recursos hídricos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Hambre, desnutrición</a:t>
            </a:r>
            <a:r>
              <a:rPr lang="es-CO" sz="2200" b="1" i="1" dirty="0" smtClean="0">
                <a:solidFill>
                  <a:schemeClr val="bg1"/>
                </a:solidFill>
              </a:rPr>
              <a:t> e inseguridad alimenticia y de medios de vida</a:t>
            </a:r>
            <a:endParaRPr lang="es-MX" sz="2200" b="1" i="1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s-MX" sz="2200" b="1" i="1" dirty="0" smtClean="0">
                <a:solidFill>
                  <a:schemeClr val="bg1"/>
                </a:solidFill>
              </a:rPr>
              <a:t>   </a:t>
            </a:r>
            <a:r>
              <a:rPr lang="es-MX" sz="2200" b="1" dirty="0" smtClean="0">
                <a:solidFill>
                  <a:schemeClr val="bg1"/>
                </a:solidFill>
              </a:rPr>
              <a:t>Acceso estable a mercados</a:t>
            </a:r>
          </a:p>
          <a:p>
            <a:pPr lvl="1" algn="l"/>
            <a:endParaRPr lang="es-MX" sz="2200" b="1" i="1" dirty="0">
              <a:solidFill>
                <a:schemeClr val="bg1"/>
              </a:solidFill>
            </a:endParaRPr>
          </a:p>
          <a:p>
            <a:pPr lvl="1" algn="l"/>
            <a:r>
              <a:rPr lang="es-MX" sz="2200" b="1" i="1" dirty="0" smtClean="0">
                <a:solidFill>
                  <a:schemeClr val="tx1"/>
                </a:solidFill>
              </a:rPr>
              <a:t>2</a:t>
            </a:r>
          </a:p>
          <a:p>
            <a:pPr lvl="1" algn="l"/>
            <a:r>
              <a:rPr lang="es-MX" b="1" dirty="0" smtClean="0">
                <a:solidFill>
                  <a:schemeClr val="bg2">
                    <a:lumMod val="10000"/>
                  </a:schemeClr>
                </a:solidFill>
              </a:rPr>
              <a:t>A Mayor Escala</a:t>
            </a:r>
            <a:r>
              <a:rPr lang="es-MX" b="1" dirty="0" smtClean="0">
                <a:solidFill>
                  <a:schemeClr val="bg1"/>
                </a:solidFill>
              </a:rPr>
              <a:t>: </a:t>
            </a:r>
            <a:r>
              <a:rPr lang="es-MX" b="1" dirty="0">
                <a:solidFill>
                  <a:schemeClr val="bg1"/>
                </a:solidFill>
              </a:rPr>
              <a:t>Aumento de la vulnerabilidad ante la variabilidad climática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s-CO" sz="2200" b="1" i="1" dirty="0">
                <a:solidFill>
                  <a:schemeClr val="tx1"/>
                </a:solidFill>
              </a:rPr>
              <a:t>La escala </a:t>
            </a:r>
            <a:r>
              <a:rPr lang="es-CO" sz="2200" b="1" i="1" dirty="0">
                <a:solidFill>
                  <a:schemeClr val="bg1"/>
                </a:solidFill>
              </a:rPr>
              <a:t>del impacto </a:t>
            </a:r>
            <a:r>
              <a:rPr lang="es-CO" sz="2200" b="1" i="1" dirty="0" smtClean="0">
                <a:solidFill>
                  <a:schemeClr val="bg1"/>
                </a:solidFill>
              </a:rPr>
              <a:t>agregado de </a:t>
            </a:r>
            <a:r>
              <a:rPr lang="es-CO" sz="2200" b="1" i="1" dirty="0">
                <a:solidFill>
                  <a:schemeClr val="bg1"/>
                </a:solidFill>
              </a:rPr>
              <a:t>malas prácticas agro-pecuarias </a:t>
            </a:r>
            <a:r>
              <a:rPr lang="es-CO" sz="2200" b="1" i="1" dirty="0" smtClean="0">
                <a:solidFill>
                  <a:schemeClr val="bg1"/>
                </a:solidFill>
              </a:rPr>
              <a:t>aumenta </a:t>
            </a:r>
            <a:r>
              <a:rPr lang="es-CO" sz="2200" b="1" i="1" dirty="0">
                <a:solidFill>
                  <a:schemeClr val="bg1"/>
                </a:solidFill>
              </a:rPr>
              <a:t>la </a:t>
            </a:r>
            <a:r>
              <a:rPr lang="es-CO" sz="2200" b="1" i="1" dirty="0" smtClean="0">
                <a:solidFill>
                  <a:schemeClr val="bg1"/>
                </a:solidFill>
              </a:rPr>
              <a:t>gravedad </a:t>
            </a:r>
            <a:r>
              <a:rPr lang="es-CO" sz="2200" b="1" i="1" dirty="0">
                <a:solidFill>
                  <a:schemeClr val="bg1"/>
                </a:solidFill>
              </a:rPr>
              <a:t>de desastres </a:t>
            </a:r>
            <a:r>
              <a:rPr lang="es-CO" sz="2200" b="1" i="1" dirty="0" smtClean="0">
                <a:solidFill>
                  <a:schemeClr val="bg1"/>
                </a:solidFill>
              </a:rPr>
              <a:t>agua abajo – inundaciones, azolve de presas, sedimentación de ríos e humedales y puertos, perdida de infraestructura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52400"/>
            <a:ext cx="9144001" cy="685800"/>
          </a:xfrm>
          <a:prstGeom prst="rect">
            <a:avLst/>
          </a:prstGeom>
          <a:solidFill>
            <a:srgbClr val="98947C">
              <a:alpha val="47843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SV" sz="4400" b="1" dirty="0" smtClean="0">
                <a:solidFill>
                  <a:schemeClr val="bg1"/>
                </a:solidFill>
              </a:rPr>
              <a:t> Problemática </a:t>
            </a:r>
            <a:r>
              <a:rPr lang="es-SV" sz="3600" b="1" dirty="0" smtClean="0">
                <a:solidFill>
                  <a:schemeClr val="bg1"/>
                </a:solidFill>
              </a:rPr>
              <a:t>2</a:t>
            </a:r>
            <a:endParaRPr lang="es-SV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38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71521"/>
            <a:ext cx="7334250" cy="48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2400"/>
            <a:ext cx="664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/>
              <a:t>Erosión y contaminación de agua a causa de agricultura con labranza y uso químicos </a:t>
            </a:r>
            <a:endParaRPr lang="es-SV" sz="2800" b="1" dirty="0"/>
          </a:p>
        </p:txBody>
      </p:sp>
    </p:spTree>
    <p:extLst>
      <p:ext uri="{BB962C8B-B14F-4D97-AF65-F5344CB8AC3E}">
        <p14:creationId xmlns:p14="http://schemas.microsoft.com/office/powerpoint/2010/main" val="237406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26858</TotalTime>
  <Words>2125</Words>
  <Application>Microsoft Office PowerPoint</Application>
  <PresentationFormat>Presentación en pantalla (4:3)</PresentationFormat>
  <Paragraphs>573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Office Theme</vt:lpstr>
      <vt:lpstr>4_Office Theme</vt:lpstr>
      <vt:lpstr>Tema de Office</vt:lpstr>
      <vt:lpstr>Horizon</vt:lpstr>
      <vt:lpstr>3_Office Theme</vt:lpstr>
      <vt:lpstr>6_Office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Desde 2009 ES tuvo $1300 millones de daños por 3 eventos del Pacífico: significó 6% del PIB</vt:lpstr>
      <vt:lpstr>Presentación de PowerPoint</vt:lpstr>
      <vt:lpstr>Presentación de PowerPoint</vt:lpstr>
      <vt:lpstr>Depresión Tropical 12E</vt:lpstr>
      <vt:lpstr>Perdida de suelos arriba acumulan y crean en problemas aguas abajo: turbiedad del agua y azolve de presas </vt:lpstr>
      <vt:lpstr>F  FFlujo de Beneficios y Costos asociados a la implementación de Restauración de Ecosistemas y Paisajes en El Salvador                  (en millones de dólares) ficios y Costos asociados a la implementación de Restauración de Ecosistemas y Paisajes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PERO, A nivel mundial: abandono del sector investigación, educación, extensión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ha logrado resultados a escala para poder…..</vt:lpstr>
      <vt:lpstr>Presentación de PowerPoint</vt:lpstr>
      <vt:lpstr>Presentación de PowerPoint</vt:lpstr>
      <vt:lpstr>Como lo haremos?  Desde Catholic Relief Service (CRS)se promueve-  - Construcción de Alianzas-  nacionales, regionales, internacionales  - Gestión de conocimiento-  de productores, comunitarios, expertos    - Análisis e influencia en las políticas públicas- de todos los sectores</vt:lpstr>
      <vt:lpstr>         5 Pillares de Estrategia de AV para Agricultura de Secano   1- Cuales son las MEJORES PRACTICAS  para aumentar la productividad del agua en el suelo? Y proveer una cobertura vegetal que lo protege? 2- Que SISTEMAS de EXTENSION son más efectivos para promover la masificación de un abordaje de Agua Verde?   3- Cuales son las necesidades y tipos de INSTRUMENTOS FINANCIEROS  accesibles y duraderos que se necesita? 4- Porque es clave y COMO deberíamos trabajar a nivel de PAISAJES?  5- Como ampliar el marco de INCENTIVOS  y abandonar lo que no ya servido?  </vt:lpstr>
      <vt:lpstr>Gracias!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phicks</dc:creator>
  <cp:lastModifiedBy>Leonor González</cp:lastModifiedBy>
  <cp:revision>200</cp:revision>
  <dcterms:created xsi:type="dcterms:W3CDTF">2012-09-03T14:36:20Z</dcterms:created>
  <dcterms:modified xsi:type="dcterms:W3CDTF">2013-10-17T15:18:16Z</dcterms:modified>
</cp:coreProperties>
</file>