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drawingml.diagramColors+xml" PartName="/ppt/diagrams/colors1.xml"/>
  <Override ContentType="application/vnd.ms-office.drawingml.diagramDrawing+xml" PartName="/ppt/diagrams/drawing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theme+xml" PartName="/ppt/theme/theme3.xml"/>
  <Override ContentType="application/vnd.openxmlformats-officedocument.drawingml.diagramStyle+xml" PartName="/ppt/diagrams/quickStyle2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6.xml"/>
  <Override ContentType="application/vnd.openxmlformats-officedocument.presentationml.slide+xml" PartName="/ppt/slides/slide10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notesSlide+xml" PartName="/ppt/notesSlides/notesSlide14.xml"/>
  <Override ContentType="application/vnd.openxmlformats-officedocument.presentationml.commentAuthors+xml" PartName="/ppt/commentAuthors.xml"/>
  <Override ContentType="application/vnd.openxmlformats-officedocument.presentationml.slideLayout+xml" PartName="/ppt/slideLayouts/slideLayout10.xml"/>
  <Default ContentType="image/tiff" Extension="tiff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drawingml.diagramData+xml" PartName="/ppt/diagrams/data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drawingml.diagramColors+xml" PartName="/ppt/diagrams/colors3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drawingml.diagramColors+xml" PartName="/ppt/diagrams/colors2.xml"/>
  <Override ContentType="application/vnd.ms-office.drawingml.diagramDrawing+xml" PartName="/ppt/diagrams/drawing3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ms-office.drawingml.diagramDrawing+xml" PartName="/ppt/diagrams/drawing1.xml"/>
  <Override ContentType="application/vnd.openxmlformats-officedocument.drawingml.diagramStyle+xml" PartName="/ppt/diagrams/quickStyle3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drawingml.diagramStyle+xml" PartName="/ppt/diagrams/quickStyle1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Layout+xml" PartName="/ppt/slideLayouts/slideLayout1.xml"/>
  <Override ContentType="application/vnd.openxmlformats-officedocument.presentationml.notesSlide+xml" PartName="/ppt/notesSlides/notesSlide15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presentationml.notesSlide+xml" PartName="/ppt/notesSlides/notesSlide13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8" r:id="rId2"/>
    <p:sldId id="280" r:id="rId3"/>
    <p:sldId id="337" r:id="rId4"/>
    <p:sldId id="312" r:id="rId5"/>
    <p:sldId id="317" r:id="rId6"/>
    <p:sldId id="339" r:id="rId7"/>
    <p:sldId id="313" r:id="rId8"/>
    <p:sldId id="342" r:id="rId9"/>
    <p:sldId id="343" r:id="rId10"/>
    <p:sldId id="344" r:id="rId11"/>
    <p:sldId id="340" r:id="rId12"/>
    <p:sldId id="333" r:id="rId13"/>
    <p:sldId id="331" r:id="rId14"/>
    <p:sldId id="330" r:id="rId15"/>
    <p:sldId id="332" r:id="rId16"/>
    <p:sldId id="341" r:id="rId17"/>
    <p:sldId id="316" r:id="rId18"/>
  </p:sldIdLst>
  <p:sldSz cx="9144000" cy="6858000" type="screen4x3"/>
  <p:notesSz cx="6858000" cy="91440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 Kandel" initials="S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6F"/>
    <a:srgbClr val="77933C"/>
    <a:srgbClr val="8BAA27"/>
    <a:srgbClr val="66FF99"/>
    <a:srgbClr val="CCFF66"/>
    <a:srgbClr val="B04717"/>
    <a:srgbClr val="8B4627"/>
    <a:srgbClr val="FFFF00"/>
    <a:srgbClr val="69DC3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>
      <p:cViewPr>
        <p:scale>
          <a:sx n="70" d="100"/>
          <a:sy n="70" d="100"/>
        </p:scale>
        <p:origin x="-7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FE7FD-4335-4C9F-B77D-FB4D3D45F273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C2256278-BC0A-46AA-89F9-95EC2B5CB81E}">
      <dgm:prSet phldrT="[Texto]"/>
      <dgm:spPr>
        <a:solidFill>
          <a:srgbClr val="8BAA27"/>
        </a:solidFill>
      </dgm:spPr>
      <dgm:t>
        <a:bodyPr/>
        <a:lstStyle/>
        <a:p>
          <a:r>
            <a:rPr lang="es-SV" dirty="0" smtClean="0">
              <a:latin typeface="Arial Narrow" pitchFamily="34" charset="0"/>
            </a:rPr>
            <a:t>70s</a:t>
          </a:r>
          <a:endParaRPr lang="es-SV" dirty="0">
            <a:latin typeface="Arial Narrow" pitchFamily="34" charset="0"/>
          </a:endParaRPr>
        </a:p>
      </dgm:t>
    </dgm:pt>
    <dgm:pt modelId="{B36243AC-4B00-4023-B133-66640E307F92}" type="parTrans" cxnId="{7CAD9221-A7E3-4DA6-BC57-2E019AA1F68D}">
      <dgm:prSet/>
      <dgm:spPr/>
      <dgm:t>
        <a:bodyPr/>
        <a:lstStyle/>
        <a:p>
          <a:endParaRPr lang="es-SV"/>
        </a:p>
      </dgm:t>
    </dgm:pt>
    <dgm:pt modelId="{AE84BFE4-DDD4-4535-A2BE-7286843E7FEA}" type="sibTrans" cxnId="{7CAD9221-A7E3-4DA6-BC57-2E019AA1F68D}">
      <dgm:prSet/>
      <dgm:spPr/>
      <dgm:t>
        <a:bodyPr/>
        <a:lstStyle/>
        <a:p>
          <a:endParaRPr lang="es-SV"/>
        </a:p>
      </dgm:t>
    </dgm:pt>
    <dgm:pt modelId="{490ADBCA-9D19-4F61-BB36-7623CD180874}">
      <dgm:prSet phldrT="[Texto]"/>
      <dgm:spPr>
        <a:solidFill>
          <a:srgbClr val="8BAA27"/>
        </a:solidFill>
      </dgm:spPr>
      <dgm:t>
        <a:bodyPr/>
        <a:lstStyle/>
        <a:p>
          <a:r>
            <a:rPr lang="es-SV" dirty="0" smtClean="0">
              <a:latin typeface="Arial Narrow" pitchFamily="34" charset="0"/>
            </a:rPr>
            <a:t>80s</a:t>
          </a:r>
          <a:endParaRPr lang="es-SV" dirty="0">
            <a:latin typeface="Arial Narrow" pitchFamily="34" charset="0"/>
          </a:endParaRPr>
        </a:p>
      </dgm:t>
    </dgm:pt>
    <dgm:pt modelId="{69B56CCC-859D-4FCE-8AEA-2BE680FDEB86}" type="parTrans" cxnId="{25B9DC86-580F-4C21-8C2A-48D619522674}">
      <dgm:prSet/>
      <dgm:spPr/>
      <dgm:t>
        <a:bodyPr/>
        <a:lstStyle/>
        <a:p>
          <a:endParaRPr lang="es-SV"/>
        </a:p>
      </dgm:t>
    </dgm:pt>
    <dgm:pt modelId="{ECA69266-CEA1-4A96-92C5-09748ADAD384}" type="sibTrans" cxnId="{25B9DC86-580F-4C21-8C2A-48D619522674}">
      <dgm:prSet/>
      <dgm:spPr/>
      <dgm:t>
        <a:bodyPr/>
        <a:lstStyle/>
        <a:p>
          <a:endParaRPr lang="es-SV"/>
        </a:p>
      </dgm:t>
    </dgm:pt>
    <dgm:pt modelId="{A6FC6240-C703-497C-B9D9-DE659E8C2A03}">
      <dgm:prSet phldrT="[Texto]"/>
      <dgm:spPr>
        <a:solidFill>
          <a:srgbClr val="8BAA27"/>
        </a:solidFill>
      </dgm:spPr>
      <dgm:t>
        <a:bodyPr/>
        <a:lstStyle/>
        <a:p>
          <a:r>
            <a:rPr lang="es-SV" dirty="0" smtClean="0">
              <a:latin typeface="Arial Narrow" pitchFamily="34" charset="0"/>
            </a:rPr>
            <a:t>90s</a:t>
          </a:r>
          <a:endParaRPr lang="es-SV" dirty="0">
            <a:latin typeface="Arial Narrow" pitchFamily="34" charset="0"/>
          </a:endParaRPr>
        </a:p>
      </dgm:t>
    </dgm:pt>
    <dgm:pt modelId="{87E02C31-8354-407A-B2AA-2EA17A7F092F}" type="parTrans" cxnId="{B33604A7-DF7D-4E31-A4E4-3C807729FE34}">
      <dgm:prSet/>
      <dgm:spPr/>
      <dgm:t>
        <a:bodyPr/>
        <a:lstStyle/>
        <a:p>
          <a:endParaRPr lang="es-SV"/>
        </a:p>
      </dgm:t>
    </dgm:pt>
    <dgm:pt modelId="{23EF294D-D487-4F38-B4CB-B8D37288214F}" type="sibTrans" cxnId="{B33604A7-DF7D-4E31-A4E4-3C807729FE34}">
      <dgm:prSet/>
      <dgm:spPr/>
      <dgm:t>
        <a:bodyPr/>
        <a:lstStyle/>
        <a:p>
          <a:endParaRPr lang="es-SV"/>
        </a:p>
      </dgm:t>
    </dgm:pt>
    <dgm:pt modelId="{2CC0AEB9-A228-4F46-885C-A976CBB7C441}" type="pres">
      <dgm:prSet presAssocID="{617FE7FD-4335-4C9F-B77D-FB4D3D45F273}" presName="Name0" presStyleCnt="0">
        <dgm:presLayoutVars>
          <dgm:dir/>
          <dgm:animLvl val="lvl"/>
          <dgm:resizeHandles val="exact"/>
        </dgm:presLayoutVars>
      </dgm:prSet>
      <dgm:spPr/>
    </dgm:pt>
    <dgm:pt modelId="{C1218905-4993-4DD7-A4C2-D99C4B297EF8}" type="pres">
      <dgm:prSet presAssocID="{C2256278-BC0A-46AA-89F9-95EC2B5CB81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80AD18B-50DF-45EB-AC75-A8EEBB5AA8F1}" type="pres">
      <dgm:prSet presAssocID="{AE84BFE4-DDD4-4535-A2BE-7286843E7FEA}" presName="parTxOnlySpace" presStyleCnt="0"/>
      <dgm:spPr/>
    </dgm:pt>
    <dgm:pt modelId="{0AD45E04-1DDA-455B-9BCA-D443E414BA4C}" type="pres">
      <dgm:prSet presAssocID="{490ADBCA-9D19-4F61-BB36-7623CD18087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0CC60F1-06C7-4FB4-9894-9BB5B0FFB7D7}" type="pres">
      <dgm:prSet presAssocID="{ECA69266-CEA1-4A96-92C5-09748ADAD384}" presName="parTxOnlySpace" presStyleCnt="0"/>
      <dgm:spPr/>
    </dgm:pt>
    <dgm:pt modelId="{C5BABE49-C151-4947-8625-010D283E3B17}" type="pres">
      <dgm:prSet presAssocID="{A6FC6240-C703-497C-B9D9-DE659E8C2A0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B33604A7-DF7D-4E31-A4E4-3C807729FE34}" srcId="{617FE7FD-4335-4C9F-B77D-FB4D3D45F273}" destId="{A6FC6240-C703-497C-B9D9-DE659E8C2A03}" srcOrd="2" destOrd="0" parTransId="{87E02C31-8354-407A-B2AA-2EA17A7F092F}" sibTransId="{23EF294D-D487-4F38-B4CB-B8D37288214F}"/>
    <dgm:cxn modelId="{8771536D-6F1D-48B0-ADE8-4176215C3250}" type="presOf" srcId="{A6FC6240-C703-497C-B9D9-DE659E8C2A03}" destId="{C5BABE49-C151-4947-8625-010D283E3B17}" srcOrd="0" destOrd="0" presId="urn:microsoft.com/office/officeart/2005/8/layout/chevron1"/>
    <dgm:cxn modelId="{25B9DC86-580F-4C21-8C2A-48D619522674}" srcId="{617FE7FD-4335-4C9F-B77D-FB4D3D45F273}" destId="{490ADBCA-9D19-4F61-BB36-7623CD180874}" srcOrd="1" destOrd="0" parTransId="{69B56CCC-859D-4FCE-8AEA-2BE680FDEB86}" sibTransId="{ECA69266-CEA1-4A96-92C5-09748ADAD384}"/>
    <dgm:cxn modelId="{4C311396-C304-4C1C-BFF6-3697C84E31BB}" type="presOf" srcId="{490ADBCA-9D19-4F61-BB36-7623CD180874}" destId="{0AD45E04-1DDA-455B-9BCA-D443E414BA4C}" srcOrd="0" destOrd="0" presId="urn:microsoft.com/office/officeart/2005/8/layout/chevron1"/>
    <dgm:cxn modelId="{672374E2-8698-43C0-837D-E7DFA3A4D2FD}" type="presOf" srcId="{C2256278-BC0A-46AA-89F9-95EC2B5CB81E}" destId="{C1218905-4993-4DD7-A4C2-D99C4B297EF8}" srcOrd="0" destOrd="0" presId="urn:microsoft.com/office/officeart/2005/8/layout/chevron1"/>
    <dgm:cxn modelId="{FA5F3CBC-27E0-4BE8-9834-16542353D0A1}" type="presOf" srcId="{617FE7FD-4335-4C9F-B77D-FB4D3D45F273}" destId="{2CC0AEB9-A228-4F46-885C-A976CBB7C441}" srcOrd="0" destOrd="0" presId="urn:microsoft.com/office/officeart/2005/8/layout/chevron1"/>
    <dgm:cxn modelId="{7CAD9221-A7E3-4DA6-BC57-2E019AA1F68D}" srcId="{617FE7FD-4335-4C9F-B77D-FB4D3D45F273}" destId="{C2256278-BC0A-46AA-89F9-95EC2B5CB81E}" srcOrd="0" destOrd="0" parTransId="{B36243AC-4B00-4023-B133-66640E307F92}" sibTransId="{AE84BFE4-DDD4-4535-A2BE-7286843E7FEA}"/>
    <dgm:cxn modelId="{59D323E9-F86C-47E8-AB2C-BDDD69F76AA2}" type="presParOf" srcId="{2CC0AEB9-A228-4F46-885C-A976CBB7C441}" destId="{C1218905-4993-4DD7-A4C2-D99C4B297EF8}" srcOrd="0" destOrd="0" presId="urn:microsoft.com/office/officeart/2005/8/layout/chevron1"/>
    <dgm:cxn modelId="{0F90C4C4-2139-4229-A6DB-299E1A9C3938}" type="presParOf" srcId="{2CC0AEB9-A228-4F46-885C-A976CBB7C441}" destId="{780AD18B-50DF-45EB-AC75-A8EEBB5AA8F1}" srcOrd="1" destOrd="0" presId="urn:microsoft.com/office/officeart/2005/8/layout/chevron1"/>
    <dgm:cxn modelId="{CAE9A8E3-43F9-4CE0-845F-C05087181CD2}" type="presParOf" srcId="{2CC0AEB9-A228-4F46-885C-A976CBB7C441}" destId="{0AD45E04-1DDA-455B-9BCA-D443E414BA4C}" srcOrd="2" destOrd="0" presId="urn:microsoft.com/office/officeart/2005/8/layout/chevron1"/>
    <dgm:cxn modelId="{7EEB8695-CC14-497E-9708-2159CA90D17B}" type="presParOf" srcId="{2CC0AEB9-A228-4F46-885C-A976CBB7C441}" destId="{90CC60F1-06C7-4FB4-9894-9BB5B0FFB7D7}" srcOrd="3" destOrd="0" presId="urn:microsoft.com/office/officeart/2005/8/layout/chevron1"/>
    <dgm:cxn modelId="{95C0BFE2-BF8B-45EA-868B-F199AB74222C}" type="presParOf" srcId="{2CC0AEB9-A228-4F46-885C-A976CBB7C441}" destId="{C5BABE49-C151-4947-8625-010D283E3B17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7FE7FD-4335-4C9F-B77D-FB4D3D45F273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490ADBCA-9D19-4F61-BB36-7623CD180874}">
      <dgm:prSet phldrT="[Texto]"/>
      <dgm:spPr>
        <a:solidFill>
          <a:srgbClr val="8BAA27"/>
        </a:solidFill>
      </dgm:spPr>
      <dgm:t>
        <a:bodyPr/>
        <a:lstStyle/>
        <a:p>
          <a:pPr algn="ctr"/>
          <a:r>
            <a:rPr lang="es-SV" b="0" dirty="0" smtClean="0">
              <a:latin typeface="Book Antiqua" pitchFamily="18" charset="0"/>
            </a:rPr>
            <a:t>2000</a:t>
          </a:r>
          <a:endParaRPr lang="es-SV" b="0" dirty="0">
            <a:latin typeface="Book Antiqua" pitchFamily="18" charset="0"/>
          </a:endParaRPr>
        </a:p>
      </dgm:t>
    </dgm:pt>
    <dgm:pt modelId="{69B56CCC-859D-4FCE-8AEA-2BE680FDEB86}" type="parTrans" cxnId="{25B9DC86-580F-4C21-8C2A-48D619522674}">
      <dgm:prSet/>
      <dgm:spPr/>
      <dgm:t>
        <a:bodyPr/>
        <a:lstStyle/>
        <a:p>
          <a:endParaRPr lang="es-SV"/>
        </a:p>
      </dgm:t>
    </dgm:pt>
    <dgm:pt modelId="{ECA69266-CEA1-4A96-92C5-09748ADAD384}" type="sibTrans" cxnId="{25B9DC86-580F-4C21-8C2A-48D619522674}">
      <dgm:prSet/>
      <dgm:spPr/>
      <dgm:t>
        <a:bodyPr/>
        <a:lstStyle/>
        <a:p>
          <a:endParaRPr lang="es-SV"/>
        </a:p>
      </dgm:t>
    </dgm:pt>
    <dgm:pt modelId="{A6FC6240-C703-497C-B9D9-DE659E8C2A03}">
      <dgm:prSet phldrT="[Texto]"/>
      <dgm:spPr>
        <a:solidFill>
          <a:srgbClr val="8BAA27"/>
        </a:solidFill>
      </dgm:spPr>
      <dgm:t>
        <a:bodyPr/>
        <a:lstStyle/>
        <a:p>
          <a:pPr algn="ctr"/>
          <a:r>
            <a:rPr lang="es-SV" b="0" dirty="0" smtClean="0">
              <a:latin typeface="Book Antiqua" pitchFamily="18" charset="0"/>
            </a:rPr>
            <a:t>2008</a:t>
          </a:r>
          <a:endParaRPr lang="es-SV" b="0" dirty="0">
            <a:latin typeface="Book Antiqua" pitchFamily="18" charset="0"/>
          </a:endParaRPr>
        </a:p>
      </dgm:t>
    </dgm:pt>
    <dgm:pt modelId="{87E02C31-8354-407A-B2AA-2EA17A7F092F}" type="parTrans" cxnId="{B33604A7-DF7D-4E31-A4E4-3C807729FE34}">
      <dgm:prSet/>
      <dgm:spPr/>
      <dgm:t>
        <a:bodyPr/>
        <a:lstStyle/>
        <a:p>
          <a:endParaRPr lang="es-SV"/>
        </a:p>
      </dgm:t>
    </dgm:pt>
    <dgm:pt modelId="{23EF294D-D487-4F38-B4CB-B8D37288214F}" type="sibTrans" cxnId="{B33604A7-DF7D-4E31-A4E4-3C807729FE34}">
      <dgm:prSet/>
      <dgm:spPr/>
      <dgm:t>
        <a:bodyPr/>
        <a:lstStyle/>
        <a:p>
          <a:endParaRPr lang="es-SV"/>
        </a:p>
      </dgm:t>
    </dgm:pt>
    <dgm:pt modelId="{2CC0AEB9-A228-4F46-885C-A976CBB7C441}" type="pres">
      <dgm:prSet presAssocID="{617FE7FD-4335-4C9F-B77D-FB4D3D45F273}" presName="Name0" presStyleCnt="0">
        <dgm:presLayoutVars>
          <dgm:dir/>
          <dgm:animLvl val="lvl"/>
          <dgm:resizeHandles val="exact"/>
        </dgm:presLayoutVars>
      </dgm:prSet>
      <dgm:spPr/>
    </dgm:pt>
    <dgm:pt modelId="{0AD45E04-1DDA-455B-9BCA-D443E414BA4C}" type="pres">
      <dgm:prSet presAssocID="{490ADBCA-9D19-4F61-BB36-7623CD180874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0CC60F1-06C7-4FB4-9894-9BB5B0FFB7D7}" type="pres">
      <dgm:prSet presAssocID="{ECA69266-CEA1-4A96-92C5-09748ADAD384}" presName="parTxOnlySpace" presStyleCnt="0"/>
      <dgm:spPr/>
    </dgm:pt>
    <dgm:pt modelId="{C5BABE49-C151-4947-8625-010D283E3B17}" type="pres">
      <dgm:prSet presAssocID="{A6FC6240-C703-497C-B9D9-DE659E8C2A03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25B9DC86-580F-4C21-8C2A-48D619522674}" srcId="{617FE7FD-4335-4C9F-B77D-FB4D3D45F273}" destId="{490ADBCA-9D19-4F61-BB36-7623CD180874}" srcOrd="0" destOrd="0" parTransId="{69B56CCC-859D-4FCE-8AEA-2BE680FDEB86}" sibTransId="{ECA69266-CEA1-4A96-92C5-09748ADAD384}"/>
    <dgm:cxn modelId="{15F45B87-BFD6-4491-8903-3933696FD027}" type="presOf" srcId="{617FE7FD-4335-4C9F-B77D-FB4D3D45F273}" destId="{2CC0AEB9-A228-4F46-885C-A976CBB7C441}" srcOrd="0" destOrd="0" presId="urn:microsoft.com/office/officeart/2005/8/layout/chevron1"/>
    <dgm:cxn modelId="{B33604A7-DF7D-4E31-A4E4-3C807729FE34}" srcId="{617FE7FD-4335-4C9F-B77D-FB4D3D45F273}" destId="{A6FC6240-C703-497C-B9D9-DE659E8C2A03}" srcOrd="1" destOrd="0" parTransId="{87E02C31-8354-407A-B2AA-2EA17A7F092F}" sibTransId="{23EF294D-D487-4F38-B4CB-B8D37288214F}"/>
    <dgm:cxn modelId="{DE11DC1C-A486-4D99-98BE-1999E82E539A}" type="presOf" srcId="{490ADBCA-9D19-4F61-BB36-7623CD180874}" destId="{0AD45E04-1DDA-455B-9BCA-D443E414BA4C}" srcOrd="0" destOrd="0" presId="urn:microsoft.com/office/officeart/2005/8/layout/chevron1"/>
    <dgm:cxn modelId="{4E12CFA9-4CC1-4ED5-A955-05431F775264}" type="presOf" srcId="{A6FC6240-C703-497C-B9D9-DE659E8C2A03}" destId="{C5BABE49-C151-4947-8625-010D283E3B17}" srcOrd="0" destOrd="0" presId="urn:microsoft.com/office/officeart/2005/8/layout/chevron1"/>
    <dgm:cxn modelId="{C3063981-02FB-43AB-AA43-AEDA5DEA153C}" type="presParOf" srcId="{2CC0AEB9-A228-4F46-885C-A976CBB7C441}" destId="{0AD45E04-1DDA-455B-9BCA-D443E414BA4C}" srcOrd="0" destOrd="0" presId="urn:microsoft.com/office/officeart/2005/8/layout/chevron1"/>
    <dgm:cxn modelId="{502A821F-A40E-4446-B435-FE510D94E620}" type="presParOf" srcId="{2CC0AEB9-A228-4F46-885C-A976CBB7C441}" destId="{90CC60F1-06C7-4FB4-9894-9BB5B0FFB7D7}" srcOrd="1" destOrd="0" presId="urn:microsoft.com/office/officeart/2005/8/layout/chevron1"/>
    <dgm:cxn modelId="{3741666F-5EDF-4CB7-82B6-1C68EBBB110C}" type="presParOf" srcId="{2CC0AEB9-A228-4F46-885C-A976CBB7C441}" destId="{C5BABE49-C151-4947-8625-010D283E3B17}" srcOrd="2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7FE7FD-4335-4C9F-B77D-FB4D3D45F273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490ADBCA-9D19-4F61-BB36-7623CD180874}">
      <dgm:prSet phldrT="[Texto]"/>
      <dgm:spPr>
        <a:solidFill>
          <a:srgbClr val="8BAA27"/>
        </a:solidFill>
      </dgm:spPr>
      <dgm:t>
        <a:bodyPr/>
        <a:lstStyle/>
        <a:p>
          <a:pPr algn="ctr"/>
          <a:r>
            <a:rPr lang="es-SV" b="0" dirty="0" smtClean="0">
              <a:latin typeface="Book Antiqua" pitchFamily="18" charset="0"/>
            </a:rPr>
            <a:t>2000</a:t>
          </a:r>
          <a:endParaRPr lang="es-SV" b="0" dirty="0">
            <a:latin typeface="Book Antiqua" pitchFamily="18" charset="0"/>
          </a:endParaRPr>
        </a:p>
      </dgm:t>
    </dgm:pt>
    <dgm:pt modelId="{69B56CCC-859D-4FCE-8AEA-2BE680FDEB86}" type="parTrans" cxnId="{25B9DC86-580F-4C21-8C2A-48D619522674}">
      <dgm:prSet/>
      <dgm:spPr/>
      <dgm:t>
        <a:bodyPr/>
        <a:lstStyle/>
        <a:p>
          <a:endParaRPr lang="es-SV"/>
        </a:p>
      </dgm:t>
    </dgm:pt>
    <dgm:pt modelId="{ECA69266-CEA1-4A96-92C5-09748ADAD384}" type="sibTrans" cxnId="{25B9DC86-580F-4C21-8C2A-48D619522674}">
      <dgm:prSet/>
      <dgm:spPr/>
      <dgm:t>
        <a:bodyPr/>
        <a:lstStyle/>
        <a:p>
          <a:endParaRPr lang="es-SV"/>
        </a:p>
      </dgm:t>
    </dgm:pt>
    <dgm:pt modelId="{A6FC6240-C703-497C-B9D9-DE659E8C2A03}">
      <dgm:prSet phldrT="[Texto]"/>
      <dgm:spPr>
        <a:solidFill>
          <a:srgbClr val="8BAA27"/>
        </a:solidFill>
      </dgm:spPr>
      <dgm:t>
        <a:bodyPr/>
        <a:lstStyle/>
        <a:p>
          <a:pPr algn="ctr"/>
          <a:r>
            <a:rPr lang="es-SV" b="0" dirty="0" smtClean="0">
              <a:latin typeface="Book Antiqua" pitchFamily="18" charset="0"/>
            </a:rPr>
            <a:t>2008</a:t>
          </a:r>
          <a:endParaRPr lang="es-SV" b="0" dirty="0">
            <a:latin typeface="Book Antiqua" pitchFamily="18" charset="0"/>
          </a:endParaRPr>
        </a:p>
      </dgm:t>
    </dgm:pt>
    <dgm:pt modelId="{87E02C31-8354-407A-B2AA-2EA17A7F092F}" type="parTrans" cxnId="{B33604A7-DF7D-4E31-A4E4-3C807729FE34}">
      <dgm:prSet/>
      <dgm:spPr/>
      <dgm:t>
        <a:bodyPr/>
        <a:lstStyle/>
        <a:p>
          <a:endParaRPr lang="es-SV"/>
        </a:p>
      </dgm:t>
    </dgm:pt>
    <dgm:pt modelId="{23EF294D-D487-4F38-B4CB-B8D37288214F}" type="sibTrans" cxnId="{B33604A7-DF7D-4E31-A4E4-3C807729FE34}">
      <dgm:prSet/>
      <dgm:spPr/>
      <dgm:t>
        <a:bodyPr/>
        <a:lstStyle/>
        <a:p>
          <a:endParaRPr lang="es-SV"/>
        </a:p>
      </dgm:t>
    </dgm:pt>
    <dgm:pt modelId="{2CC0AEB9-A228-4F46-885C-A976CBB7C441}" type="pres">
      <dgm:prSet presAssocID="{617FE7FD-4335-4C9F-B77D-FB4D3D45F273}" presName="Name0" presStyleCnt="0">
        <dgm:presLayoutVars>
          <dgm:dir/>
          <dgm:animLvl val="lvl"/>
          <dgm:resizeHandles val="exact"/>
        </dgm:presLayoutVars>
      </dgm:prSet>
      <dgm:spPr/>
    </dgm:pt>
    <dgm:pt modelId="{0AD45E04-1DDA-455B-9BCA-D443E414BA4C}" type="pres">
      <dgm:prSet presAssocID="{490ADBCA-9D19-4F61-BB36-7623CD180874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0CC60F1-06C7-4FB4-9894-9BB5B0FFB7D7}" type="pres">
      <dgm:prSet presAssocID="{ECA69266-CEA1-4A96-92C5-09748ADAD384}" presName="parTxOnlySpace" presStyleCnt="0"/>
      <dgm:spPr/>
    </dgm:pt>
    <dgm:pt modelId="{C5BABE49-C151-4947-8625-010D283E3B17}" type="pres">
      <dgm:prSet presAssocID="{A6FC6240-C703-497C-B9D9-DE659E8C2A03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B33604A7-DF7D-4E31-A4E4-3C807729FE34}" srcId="{617FE7FD-4335-4C9F-B77D-FB4D3D45F273}" destId="{A6FC6240-C703-497C-B9D9-DE659E8C2A03}" srcOrd="1" destOrd="0" parTransId="{87E02C31-8354-407A-B2AA-2EA17A7F092F}" sibTransId="{23EF294D-D487-4F38-B4CB-B8D37288214F}"/>
    <dgm:cxn modelId="{38DB2D9B-CCD6-4283-84D0-1E9971D41D7F}" type="presOf" srcId="{490ADBCA-9D19-4F61-BB36-7623CD180874}" destId="{0AD45E04-1DDA-455B-9BCA-D443E414BA4C}" srcOrd="0" destOrd="0" presId="urn:microsoft.com/office/officeart/2005/8/layout/chevron1"/>
    <dgm:cxn modelId="{25B9DC86-580F-4C21-8C2A-48D619522674}" srcId="{617FE7FD-4335-4C9F-B77D-FB4D3D45F273}" destId="{490ADBCA-9D19-4F61-BB36-7623CD180874}" srcOrd="0" destOrd="0" parTransId="{69B56CCC-859D-4FCE-8AEA-2BE680FDEB86}" sibTransId="{ECA69266-CEA1-4A96-92C5-09748ADAD384}"/>
    <dgm:cxn modelId="{4D5AA1F8-A0EE-4E36-9ED9-881374FDDF84}" type="presOf" srcId="{A6FC6240-C703-497C-B9D9-DE659E8C2A03}" destId="{C5BABE49-C151-4947-8625-010D283E3B17}" srcOrd="0" destOrd="0" presId="urn:microsoft.com/office/officeart/2005/8/layout/chevron1"/>
    <dgm:cxn modelId="{3DDCFE88-5002-4CAA-8376-CB878C632124}" type="presOf" srcId="{617FE7FD-4335-4C9F-B77D-FB4D3D45F273}" destId="{2CC0AEB9-A228-4F46-885C-A976CBB7C441}" srcOrd="0" destOrd="0" presId="urn:microsoft.com/office/officeart/2005/8/layout/chevron1"/>
    <dgm:cxn modelId="{4A451470-19AF-4E42-8640-1847A3498D8A}" type="presParOf" srcId="{2CC0AEB9-A228-4F46-885C-A976CBB7C441}" destId="{0AD45E04-1DDA-455B-9BCA-D443E414BA4C}" srcOrd="0" destOrd="0" presId="urn:microsoft.com/office/officeart/2005/8/layout/chevron1"/>
    <dgm:cxn modelId="{8AB35CFA-2791-4A75-8F5E-61224B9A9F38}" type="presParOf" srcId="{2CC0AEB9-A228-4F46-885C-A976CBB7C441}" destId="{90CC60F1-06C7-4FB4-9894-9BB5B0FFB7D7}" srcOrd="1" destOrd="0" presId="urn:microsoft.com/office/officeart/2005/8/layout/chevron1"/>
    <dgm:cxn modelId="{FA87E08B-51BF-485C-9B25-4FBD70C9F5BB}" type="presParOf" srcId="{2CC0AEB9-A228-4F46-885C-A976CBB7C441}" destId="{C5BABE49-C151-4947-8625-010D283E3B17}" srcOrd="2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218905-4993-4DD7-A4C2-D99C4B297EF8}">
      <dsp:nvSpPr>
        <dsp:cNvPr id="0" name=""/>
        <dsp:cNvSpPr/>
      </dsp:nvSpPr>
      <dsp:spPr>
        <a:xfrm>
          <a:off x="2584" y="0"/>
          <a:ext cx="3148322" cy="792087"/>
        </a:xfrm>
        <a:prstGeom prst="chevron">
          <a:avLst/>
        </a:prstGeom>
        <a:solidFill>
          <a:srgbClr val="8BAA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0025" tIns="66675" rIns="66675" bIns="66675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000" kern="1200" dirty="0" smtClean="0">
              <a:latin typeface="Arial Narrow" pitchFamily="34" charset="0"/>
            </a:rPr>
            <a:t>70s</a:t>
          </a:r>
          <a:endParaRPr lang="es-SV" sz="5000" kern="1200" dirty="0">
            <a:latin typeface="Arial Narrow" pitchFamily="34" charset="0"/>
          </a:endParaRPr>
        </a:p>
      </dsp:txBody>
      <dsp:txXfrm>
        <a:off x="2584" y="0"/>
        <a:ext cx="3148322" cy="792087"/>
      </dsp:txXfrm>
    </dsp:sp>
    <dsp:sp modelId="{0AD45E04-1DDA-455B-9BCA-D443E414BA4C}">
      <dsp:nvSpPr>
        <dsp:cNvPr id="0" name=""/>
        <dsp:cNvSpPr/>
      </dsp:nvSpPr>
      <dsp:spPr>
        <a:xfrm>
          <a:off x="2836074" y="0"/>
          <a:ext cx="3148322" cy="792087"/>
        </a:xfrm>
        <a:prstGeom prst="chevron">
          <a:avLst/>
        </a:prstGeom>
        <a:solidFill>
          <a:srgbClr val="8BAA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0025" tIns="66675" rIns="66675" bIns="66675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000" kern="1200" dirty="0" smtClean="0">
              <a:latin typeface="Arial Narrow" pitchFamily="34" charset="0"/>
            </a:rPr>
            <a:t>80s</a:t>
          </a:r>
          <a:endParaRPr lang="es-SV" sz="5000" kern="1200" dirty="0">
            <a:latin typeface="Arial Narrow" pitchFamily="34" charset="0"/>
          </a:endParaRPr>
        </a:p>
      </dsp:txBody>
      <dsp:txXfrm>
        <a:off x="2836074" y="0"/>
        <a:ext cx="3148322" cy="792087"/>
      </dsp:txXfrm>
    </dsp:sp>
    <dsp:sp modelId="{C5BABE49-C151-4947-8625-010D283E3B17}">
      <dsp:nvSpPr>
        <dsp:cNvPr id="0" name=""/>
        <dsp:cNvSpPr/>
      </dsp:nvSpPr>
      <dsp:spPr>
        <a:xfrm>
          <a:off x="5669565" y="0"/>
          <a:ext cx="3148322" cy="792087"/>
        </a:xfrm>
        <a:prstGeom prst="chevron">
          <a:avLst/>
        </a:prstGeom>
        <a:solidFill>
          <a:srgbClr val="8BAA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0025" tIns="66675" rIns="66675" bIns="66675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000" kern="1200" dirty="0" smtClean="0">
              <a:latin typeface="Arial Narrow" pitchFamily="34" charset="0"/>
            </a:rPr>
            <a:t>90s</a:t>
          </a:r>
          <a:endParaRPr lang="es-SV" sz="5000" kern="1200" dirty="0">
            <a:latin typeface="Arial Narrow" pitchFamily="34" charset="0"/>
          </a:endParaRPr>
        </a:p>
      </dsp:txBody>
      <dsp:txXfrm>
        <a:off x="5669565" y="0"/>
        <a:ext cx="3148322" cy="7920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D45E04-1DDA-455B-9BCA-D443E414BA4C}">
      <dsp:nvSpPr>
        <dsp:cNvPr id="0" name=""/>
        <dsp:cNvSpPr/>
      </dsp:nvSpPr>
      <dsp:spPr>
        <a:xfrm>
          <a:off x="7752" y="0"/>
          <a:ext cx="4634193" cy="792087"/>
        </a:xfrm>
        <a:prstGeom prst="chevron">
          <a:avLst/>
        </a:prstGeom>
        <a:solidFill>
          <a:srgbClr val="8BAA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023" tIns="61341" rIns="61341" bIns="61341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600" b="0" kern="1200" dirty="0" smtClean="0">
              <a:latin typeface="Book Antiqua" pitchFamily="18" charset="0"/>
            </a:rPr>
            <a:t>2000</a:t>
          </a:r>
          <a:endParaRPr lang="es-SV" sz="4600" b="0" kern="1200" dirty="0">
            <a:latin typeface="Book Antiqua" pitchFamily="18" charset="0"/>
          </a:endParaRPr>
        </a:p>
      </dsp:txBody>
      <dsp:txXfrm>
        <a:off x="7752" y="0"/>
        <a:ext cx="4634193" cy="792087"/>
      </dsp:txXfrm>
    </dsp:sp>
    <dsp:sp modelId="{C5BABE49-C151-4947-8625-010D283E3B17}">
      <dsp:nvSpPr>
        <dsp:cNvPr id="0" name=""/>
        <dsp:cNvSpPr/>
      </dsp:nvSpPr>
      <dsp:spPr>
        <a:xfrm>
          <a:off x="4178526" y="0"/>
          <a:ext cx="4634193" cy="792087"/>
        </a:xfrm>
        <a:prstGeom prst="chevron">
          <a:avLst/>
        </a:prstGeom>
        <a:solidFill>
          <a:srgbClr val="8BAA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023" tIns="61341" rIns="61341" bIns="61341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600" b="0" kern="1200" dirty="0" smtClean="0">
              <a:latin typeface="Book Antiqua" pitchFamily="18" charset="0"/>
            </a:rPr>
            <a:t>2008</a:t>
          </a:r>
          <a:endParaRPr lang="es-SV" sz="4600" b="0" kern="1200" dirty="0">
            <a:latin typeface="Book Antiqua" pitchFamily="18" charset="0"/>
          </a:endParaRPr>
        </a:p>
      </dsp:txBody>
      <dsp:txXfrm>
        <a:off x="4178526" y="0"/>
        <a:ext cx="4634193" cy="7920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D45E04-1DDA-455B-9BCA-D443E414BA4C}">
      <dsp:nvSpPr>
        <dsp:cNvPr id="0" name=""/>
        <dsp:cNvSpPr/>
      </dsp:nvSpPr>
      <dsp:spPr>
        <a:xfrm>
          <a:off x="7752" y="0"/>
          <a:ext cx="4634193" cy="792087"/>
        </a:xfrm>
        <a:prstGeom prst="chevron">
          <a:avLst/>
        </a:prstGeom>
        <a:solidFill>
          <a:srgbClr val="8BAA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023" tIns="61341" rIns="61341" bIns="61341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600" b="0" kern="1200" dirty="0" smtClean="0">
              <a:latin typeface="Book Antiqua" pitchFamily="18" charset="0"/>
            </a:rPr>
            <a:t>2000</a:t>
          </a:r>
          <a:endParaRPr lang="es-SV" sz="4600" b="0" kern="1200" dirty="0">
            <a:latin typeface="Book Antiqua" pitchFamily="18" charset="0"/>
          </a:endParaRPr>
        </a:p>
      </dsp:txBody>
      <dsp:txXfrm>
        <a:off x="7752" y="0"/>
        <a:ext cx="4634193" cy="792087"/>
      </dsp:txXfrm>
    </dsp:sp>
    <dsp:sp modelId="{C5BABE49-C151-4947-8625-010D283E3B17}">
      <dsp:nvSpPr>
        <dsp:cNvPr id="0" name=""/>
        <dsp:cNvSpPr/>
      </dsp:nvSpPr>
      <dsp:spPr>
        <a:xfrm>
          <a:off x="4178526" y="0"/>
          <a:ext cx="4634193" cy="792087"/>
        </a:xfrm>
        <a:prstGeom prst="chevron">
          <a:avLst/>
        </a:prstGeom>
        <a:solidFill>
          <a:srgbClr val="8BAA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023" tIns="61341" rIns="61341" bIns="61341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600" b="0" kern="1200" dirty="0" smtClean="0">
              <a:latin typeface="Book Antiqua" pitchFamily="18" charset="0"/>
            </a:rPr>
            <a:t>2008</a:t>
          </a:r>
          <a:endParaRPr lang="es-SV" sz="4600" b="0" kern="1200" dirty="0">
            <a:latin typeface="Book Antiqua" pitchFamily="18" charset="0"/>
          </a:endParaRPr>
        </a:p>
      </dsp:txBody>
      <dsp:txXfrm>
        <a:off x="4178526" y="0"/>
        <a:ext cx="4634193" cy="792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07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defTabSz="913530">
              <a:defRPr sz="1200"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39" y="0"/>
            <a:ext cx="2972007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defTabSz="913530">
              <a:defRPr sz="1200"/>
            </a:lvl1pPr>
          </a:lstStyle>
          <a:p>
            <a:pPr>
              <a:defRPr/>
            </a:pPr>
            <a:fld id="{DF4D82CB-D111-460F-A8F2-BF14907A5851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4612"/>
            <a:ext cx="2972007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defTabSz="913530">
              <a:defRPr sz="1200"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39" y="8684612"/>
            <a:ext cx="2972007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defTabSz="913530">
              <a:defRPr sz="1200"/>
            </a:lvl1pPr>
          </a:lstStyle>
          <a:p>
            <a:pPr>
              <a:defRPr/>
            </a:pPr>
            <a:fld id="{B21440E5-449A-4EE2-9256-3EE5A0A05465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2007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defTabSz="91353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884439" y="0"/>
            <a:ext cx="2972007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defTabSz="91353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F9FF5DD-E3DB-4FB5-B5EA-1BED64A4DAE2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94" tIns="44897" rIns="89794" bIns="44897" rtlCol="0" anchor="ctr"/>
          <a:lstStyle/>
          <a:p>
            <a:pPr lvl="0"/>
            <a:endParaRPr lang="es-SV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685490" y="4343869"/>
            <a:ext cx="5487022" cy="411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8684612"/>
            <a:ext cx="2972007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defTabSz="91353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884439" y="8684612"/>
            <a:ext cx="2972007" cy="4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defTabSz="91353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D00B290-5F45-40E5-8DB1-D52B4C5A4B4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2</a:t>
            </a:fld>
            <a:endParaRPr lang="es-SV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11</a:t>
            </a:fld>
            <a:endParaRPr lang="es-SV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12</a:t>
            </a:fld>
            <a:endParaRPr lang="es-SV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13</a:t>
            </a:fld>
            <a:endParaRPr lang="es-SV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14</a:t>
            </a:fld>
            <a:endParaRPr lang="es-SV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15</a:t>
            </a:fld>
            <a:endParaRPr lang="es-SV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16</a:t>
            </a:fld>
            <a:endParaRPr lang="es-SV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17</a:t>
            </a:fld>
            <a:endParaRPr lang="es-SV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3</a:t>
            </a:fld>
            <a:endParaRPr lang="es-SV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4</a:t>
            </a:fld>
            <a:endParaRPr lang="es-SV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5</a:t>
            </a:fld>
            <a:endParaRPr lang="es-SV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6</a:t>
            </a:fld>
            <a:endParaRPr lang="es-SV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7</a:t>
            </a:fld>
            <a:endParaRPr lang="es-SV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8</a:t>
            </a:fld>
            <a:endParaRPr lang="es-SV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9</a:t>
            </a:fld>
            <a:endParaRPr lang="es-SV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FA59-F037-4EC2-B8D5-CD2D4B317708}" type="slidenum">
              <a:rPr lang="es-SV" smtClean="0"/>
              <a:pPr/>
              <a:t>10</a:t>
            </a:fld>
            <a:endParaRPr lang="es-S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89FBC-E976-4D68-B7C1-3C841FBE11FD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0F6C-5B66-4438-9DFF-7D15530DF70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  <p:pic>
        <p:nvPicPr>
          <p:cNvPr id="8" name="7 Imagen" descr="Master-Es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F0336-01EF-44F9-BE90-F2C3FAEECA4C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40204-C26E-4DD2-8DC4-10639E74815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BFE39-EFAB-4D95-89B4-890FB562865B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E6102-6352-49FF-AF59-1FEF99439AE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C0933-7E9E-4FB8-A5AD-D420661CCC3F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574F-3376-4251-AF1C-1DF63BFF98BA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00A95-6FF0-402D-9EF0-1D579E8AB777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04CC2-47C8-4137-A58C-EA0738EAFF5A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D084-6325-4B55-A1BF-FB3C2C595A75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0431C-6199-4E1E-AE9E-2B764198651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C714-ABDA-4FD6-AE59-105EC4098EEE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9A2E-9234-47D6-B44B-6F7CF3380E45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CFF61-BAAD-4DF9-87D7-7586B045A628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A368-E918-481C-AD5F-854B5A79031C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B5B49-622F-4396-86EB-AABE80A67BED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00552-2202-44EC-B6B3-A6D9FE22B35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DDC5C-9509-4C0E-AF53-C9DBBA9B7AD3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67E91-8F45-4D58-98DC-2293C3BA3368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0EA84-03B3-47C0-BAB1-9B8354AF2D62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34175-267C-4359-BAB6-1F12C792C87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B3B404-47F5-4EA7-95E4-8FF30BF5013A}" type="datetimeFigureOut">
              <a:rPr lang="es-SV"/>
              <a:pPr>
                <a:defRPr/>
              </a:pPr>
              <a:t>22/10/2012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7DE837-009A-4E7D-A310-89E56508A71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rtada-Esp.jpg" id="8" name="7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5" name="4 CuadroTexto"/>
          <p:cNvSpPr txBox="1">
            <a:spLocks noChangeArrowheads="1"/>
          </p:cNvSpPr>
          <p:nvPr/>
        </p:nvSpPr>
        <p:spPr bwMode="auto">
          <a:xfrm>
            <a:off x="381000" y="673100"/>
            <a:ext cx="678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dirty="0" lang="en-US" smtClean="0" sz="3200">
                <a:solidFill>
                  <a:srgbClr val="8BAA27"/>
                </a:solidFill>
                <a:latin charset="0" pitchFamily="18" typeface="Book Antiqua"/>
              </a:rPr>
              <a:t> </a:t>
            </a:r>
            <a:r>
              <a:rPr b="1" dirty="0" lang="en-US" sz="3200">
                <a:solidFill>
                  <a:srgbClr val="8BAA27"/>
                </a:solidFill>
                <a:latin charset="0" pitchFamily="18" typeface="Book Antiqua"/>
              </a:rPr>
              <a:t/>
            </a:r>
            <a:br>
              <a:rPr b="1" dirty="0" lang="en-US" sz="3200">
                <a:solidFill>
                  <a:srgbClr val="8BAA27"/>
                </a:solidFill>
                <a:latin charset="0" pitchFamily="18" typeface="Book Antiqua"/>
              </a:rPr>
            </a:br>
            <a:endParaRPr b="1" dirty="0" lang="en-US" sz="3200">
              <a:solidFill>
                <a:srgbClr val="8BAA27"/>
              </a:solidFill>
              <a:latin charset="0" pitchFamily="18" typeface="Book Antiqua"/>
            </a:endParaRPr>
          </a:p>
        </p:txBody>
      </p:sp>
      <p:sp>
        <p:nvSpPr>
          <p:cNvPr id="3076" name="4 CuadroTexto"/>
          <p:cNvSpPr txBox="1">
            <a:spLocks noChangeArrowheads="1"/>
          </p:cNvSpPr>
          <p:nvPr/>
        </p:nvSpPr>
        <p:spPr bwMode="auto">
          <a:xfrm>
            <a:off x="0" y="450912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dirty="0" lang="es-SV" smtClean="0" sz="800">
              <a:solidFill>
                <a:schemeClr val="bg1"/>
              </a:solidFill>
              <a:latin charset="0" pitchFamily="34" typeface="Arial"/>
              <a:cs charset="0" pitchFamily="34" typeface="Arial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dirty="0" lang="es-SV" smtClean="0" sz="24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Diálogo Regional </a:t>
            </a:r>
            <a:br>
              <a:rPr dirty="0" lang="es-SV" smtClean="0" sz="24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</a:br>
            <a:r>
              <a:rPr b="1" dirty="0" i="1" lang="es-SV" smtClean="0" sz="2800">
                <a:solidFill>
                  <a:schemeClr val="bg1"/>
                </a:solidFill>
                <a:latin charset="0" pitchFamily="18" typeface="Book Antiqua"/>
                <a:cs charset="0" pitchFamily="34" typeface="Arial"/>
              </a:rPr>
              <a:t>Cambio Climático en Centroamérica: </a:t>
            </a:r>
            <a:r>
              <a:rPr b="1" dirty="0" i="1" lang="es-SV" smtClean="0" sz="2400">
                <a:solidFill>
                  <a:schemeClr val="bg1"/>
                </a:solidFill>
                <a:latin charset="0" pitchFamily="18" typeface="Book Antiqua"/>
                <a:cs charset="0" pitchFamily="34" typeface="Arial"/>
              </a:rPr>
              <a:t/>
            </a:r>
            <a:br>
              <a:rPr b="1" dirty="0" i="1" lang="es-SV" smtClean="0" sz="2400">
                <a:solidFill>
                  <a:schemeClr val="bg1"/>
                </a:solidFill>
                <a:latin charset="0" pitchFamily="18" typeface="Book Antiqua"/>
                <a:cs charset="0" pitchFamily="34" typeface="Arial"/>
              </a:rPr>
            </a:br>
            <a:r>
              <a:rPr b="1" dirty="0" i="1" lang="es-SV" smtClean="0" sz="2800">
                <a:solidFill>
                  <a:schemeClr val="bg1"/>
                </a:solidFill>
                <a:latin charset="0" pitchFamily="18" typeface="Book Antiqua"/>
                <a:cs charset="0" pitchFamily="34" typeface="Arial"/>
              </a:rPr>
              <a:t>Desafíos para la Gobernanza Territorial</a:t>
            </a:r>
            <a:endParaRPr b="1" dirty="0" i="1" lang="es-SV" smtClean="0" sz="2400">
              <a:solidFill>
                <a:schemeClr val="bg1"/>
              </a:solidFill>
              <a:latin charset="0" pitchFamily="18" typeface="Book Antiqua"/>
              <a:cs charset="0" pitchFamily="34" typeface="Arial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b="1" dirty="0" lang="es-SV" smtClean="0" sz="800">
              <a:solidFill>
                <a:schemeClr val="bg1"/>
              </a:solidFill>
              <a:latin charset="0" pitchFamily="34" typeface="Arial"/>
              <a:cs charset="0" pitchFamily="34" typeface="Arial"/>
            </a:endParaRPr>
          </a:p>
        </p:txBody>
      </p:sp>
      <p:pic>
        <p:nvPicPr>
          <p:cNvPr descr="prismalogo-completo-trans.gif" id="5" name="9 Imagen"/>
          <p:cNvPicPr>
            <a:picLocks noChangeAspect="1"/>
          </p:cNvPicPr>
          <p:nvPr/>
        </p:nvPicPr>
        <p:blipFill>
          <a:blip cstate="print" r:embed="rId3"/>
          <a:srcRect b="401"/>
          <a:stretch>
            <a:fillRect/>
          </a:stretch>
        </p:blipFill>
        <p:spPr bwMode="auto">
          <a:xfrm>
            <a:off x="395536" y="1953717"/>
            <a:ext cx="3315033" cy="38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20aniversario-3.tif" id="6" name="10 Imagen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395536" y="980728"/>
            <a:ext cx="3330743" cy="103094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 flipH="1">
            <a:off x="1835696" y="5898758"/>
            <a:ext cx="5472608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dirty="0" lang="es-SV" smtClean="0" sz="16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 Hotel Terraza, San Salvador | 23 y 24 de octubre de 2012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Pentágono"/>
          <p:cNvSpPr/>
          <p:nvPr/>
        </p:nvSpPr>
        <p:spPr>
          <a:xfrm>
            <a:off x="152400" y="116632"/>
            <a:ext cx="8812088" cy="692696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500"/>
              </a:lnSpc>
              <a:defRPr/>
            </a:pPr>
            <a:r>
              <a:rPr b="1" dirty="0" lang="es-SV" smtClean="0" sz="2400">
                <a:solidFill>
                  <a:schemeClr val="bg1"/>
                </a:solidFill>
                <a:latin charset="0" pitchFamily="18" typeface="Book Antiqua"/>
              </a:rPr>
              <a:t>Conflictos, disputas y degradación en territorios productivos: </a:t>
            </a:r>
            <a:r>
              <a:rPr b="1" dirty="0" lang="es-SV" smtClean="0" sz="2400">
                <a:latin charset="0" pitchFamily="18" typeface="Book Antiqua"/>
              </a:rPr>
              <a:t>La vertiente Pacífica</a:t>
            </a:r>
            <a:endParaRPr b="1" dirty="0" lang="en-US" sz="2400">
              <a:solidFill>
                <a:schemeClr val="bg1"/>
              </a:solidFill>
              <a:latin charset="0" pitchFamily="18" typeface="Book Antiqua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 defTabSz="7200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es-SV" noProof="0" normalizeH="0" smtClean="0" spc="0" strike="noStrike" sz="3200" u="none">
                <a:ln>
                  <a:noFill/>
                </a:ln>
                <a:solidFill>
                  <a:schemeClr val="tx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uLnTx/>
                <a:uFillTx/>
                <a:latin charset="0" pitchFamily="18" typeface="Book Antiqua"/>
                <a:ea typeface="+mj-ea"/>
                <a:cs typeface="+mj-cs"/>
              </a:rPr>
              <a:t/>
            </a:r>
            <a:br>
              <a:rPr b="1" baseline="0" cap="none" dirty="0" i="0" kern="1200" kumimoji="0" lang="es-SV" noProof="0" normalizeH="0" smtClean="0" spc="0" strike="noStrike" sz="3200" u="none">
                <a:ln>
                  <a:noFill/>
                </a:ln>
                <a:solidFill>
                  <a:schemeClr val="tx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uLnTx/>
                <a:uFillTx/>
                <a:latin charset="0" pitchFamily="18" typeface="Book Antiqua"/>
                <a:ea typeface="+mj-ea"/>
                <a:cs typeface="+mj-cs"/>
              </a:rPr>
            </a:br>
            <a:endParaRPr b="1" baseline="0" cap="none" dirty="0" i="0" kern="1200" kumimoji="0" lang="es-SV" noProof="0" normalizeH="0" smtClean="0" spc="0" strike="noStrike" sz="3200" u="none">
              <a:ln>
                <a:noFill/>
              </a:ln>
              <a:solidFill>
                <a:schemeClr val="tx1"/>
              </a:solidFill>
              <a:effectLst>
                <a:outerShdw algn="tl" blurRad="38100" dir="2700000" dist="38100">
                  <a:srgbClr val="C0C0C0"/>
                </a:outerShdw>
              </a:effectLst>
              <a:uLnTx/>
              <a:uFillTx/>
              <a:latin charset="0" pitchFamily="18" typeface="Book Antiqua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23528" y="2708920"/>
            <a:ext cx="1944216" cy="576064"/>
          </a:xfrm>
          <a:prstGeom prst="rect">
            <a:avLst/>
          </a:prstGeom>
          <a:solidFill>
            <a:srgbClr val="004C6F">
              <a:alpha val="14000"/>
            </a:srgbClr>
          </a:solidFill>
          <a:ln w="9525">
            <a:solidFill>
              <a:srgbClr val="004C6F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b="1" dirty="0" kern="0" lang="es-SV" smtClean="0" sz="1750">
                <a:solidFill>
                  <a:srgbClr val="FF0000"/>
                </a:solidFill>
                <a:latin charset="0" pitchFamily="34" typeface="Arial"/>
                <a:cs charset="0" pitchFamily="34" typeface="Arial"/>
              </a:rPr>
              <a:t>Cambiar mapa</a:t>
            </a:r>
            <a:endParaRPr b="1" dirty="0" kern="0" lang="es-SV" sz="1750">
              <a:solidFill>
                <a:srgbClr val="FF0000"/>
              </a:solidFill>
              <a:latin charset="0" pitchFamily="34" typeface="Arial"/>
              <a:cs charset="0" pitchFamily="34" typeface="Arial"/>
            </a:endParaRPr>
          </a:p>
        </p:txBody>
      </p:sp>
      <p:pic>
        <p:nvPicPr>
          <p:cNvPr descr="Agroindustria_escala.jpg" id="10" name="4 Imagen"/>
          <p:cNvPicPr>
            <a:picLocks noChangeAspect="1"/>
          </p:cNvPicPr>
          <p:nvPr/>
        </p:nvPicPr>
        <p:blipFill>
          <a:blip cstate="print" r:embed="rId3"/>
          <a:srcRect b="51" r="9"/>
          <a:stretch>
            <a:fillRect/>
          </a:stretch>
        </p:blipFill>
        <p:spPr bwMode="auto">
          <a:xfrm>
            <a:off x="2978773" y="980728"/>
            <a:ext cx="4185515" cy="2635325"/>
          </a:xfrm>
          <a:prstGeom prst="rect">
            <a:avLst/>
          </a:prstGeom>
          <a:noFill/>
          <a:ln w="9525">
            <a:solidFill>
              <a:srgbClr val="004C6F"/>
            </a:solidFill>
            <a:miter lim="800000"/>
            <a:headEnd/>
            <a:tailEnd/>
          </a:ln>
        </p:spPr>
      </p:pic>
      <p:pic>
        <p:nvPicPr>
          <p:cNvPr descr="Rivas Guanacaste.jpg" id="15" name="7 Imagen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 bwMode="auto">
          <a:xfrm>
            <a:off x="323528" y="980728"/>
            <a:ext cx="2555776" cy="4021702"/>
          </a:xfrm>
          <a:prstGeom prst="rect">
            <a:avLst/>
          </a:prstGeom>
          <a:noFill/>
          <a:ln w="9525">
            <a:solidFill>
              <a:srgbClr val="004C6F"/>
            </a:solidFill>
            <a:miter lim="800000"/>
            <a:headEnd/>
            <a:tailEnd/>
          </a:ln>
        </p:spPr>
      </p:pic>
      <p:pic>
        <p:nvPicPr>
          <p:cNvPr descr="Bajo Lempa.jpg" id="16" name="15 Imagen"/>
          <p:cNvPicPr>
            <a:picLocks noChangeAspect="1"/>
          </p:cNvPicPr>
          <p:nvPr/>
        </p:nvPicPr>
        <p:blipFill>
          <a:blip cstate="print" r:embed="rId5"/>
          <a:srcRect b="20"/>
          <a:stretch>
            <a:fillRect/>
          </a:stretch>
        </p:blipFill>
        <p:spPr>
          <a:xfrm>
            <a:off x="4644008" y="3682799"/>
            <a:ext cx="4176464" cy="2670198"/>
          </a:xfrm>
          <a:prstGeom prst="rect">
            <a:avLst/>
          </a:prstGeom>
          <a:ln>
            <a:solidFill>
              <a:srgbClr val="004C6F"/>
            </a:solidFill>
          </a:ln>
        </p:spPr>
      </p:pic>
      <p:sp>
        <p:nvSpPr>
          <p:cNvPr id="17" name="16 Rectángulo"/>
          <p:cNvSpPr/>
          <p:nvPr/>
        </p:nvSpPr>
        <p:spPr>
          <a:xfrm>
            <a:off x="2987824" y="4365105"/>
            <a:ext cx="2304256" cy="307777"/>
          </a:xfrm>
          <a:prstGeom prst="rect">
            <a:avLst/>
          </a:prstGeom>
          <a:solidFill>
            <a:schemeClr val="bg1"/>
          </a:solidFill>
          <a:ln>
            <a:solidFill>
              <a:srgbClr val="004C6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b="1" dirty="0" kern="0" lang="es-SV" smtClean="0" sz="14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Bajo Lempa, El Salvador</a:t>
            </a:r>
            <a:endParaRPr dirty="0" lang="es-SV" sz="1400">
              <a:solidFill>
                <a:srgbClr val="004C6F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195736" y="980728"/>
            <a:ext cx="2808312" cy="412934"/>
          </a:xfrm>
          <a:prstGeom prst="rect">
            <a:avLst/>
          </a:prstGeom>
          <a:solidFill>
            <a:schemeClr val="bg1"/>
          </a:solidFill>
          <a:ln>
            <a:solidFill>
              <a:srgbClr val="004C6F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  <a:defRPr/>
            </a:pPr>
            <a:r>
              <a:rPr b="1" dirty="0" kern="0" lang="es-SV" smtClean="0" sz="14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Guanacaste CR y Rivas, NI</a:t>
            </a:r>
            <a:endParaRPr b="1" dirty="0" kern="0" lang="en-US" smtClean="0" sz="1400">
              <a:solidFill>
                <a:srgbClr val="004C6F"/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18" name="Rectangle 4"/>
          <p:cNvSpPr/>
          <p:nvPr/>
        </p:nvSpPr>
        <p:spPr>
          <a:xfrm>
            <a:off x="755576" y="5139769"/>
            <a:ext cx="3096344" cy="1169551"/>
          </a:xfrm>
          <a:prstGeom prst="rect">
            <a:avLst/>
          </a:prstGeom>
          <a:solidFill>
            <a:srgbClr val="004C6F">
              <a:alpha val="14000"/>
            </a:srgbClr>
          </a:solidFill>
          <a:ln>
            <a:solidFill>
              <a:srgbClr val="004C6F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b="1" dirty="0" kern="0" lang="es-SV" smtClean="0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Megaproyectos de turismo, </a:t>
            </a:r>
            <a:br>
              <a:rPr b="1" dirty="0" kern="0" lang="es-SV" smtClean="0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</a:br>
            <a:r>
              <a:rPr b="1" dirty="0" kern="0" lang="es-SV" smtClean="0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la agro-maquila, plataforma logística, la migración, </a:t>
            </a:r>
            <a:br>
              <a:rPr b="1" dirty="0" kern="0" lang="es-SV" smtClean="0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</a:br>
            <a:r>
              <a:rPr b="1" dirty="0" kern="0" lang="es-SV" smtClean="0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narco tráfico, etc.</a:t>
            </a:r>
            <a:endParaRPr b="1" dirty="0" lang="es-SV" sz="175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What is PRISMA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2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s-SV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11560" y="4653136"/>
            <a:ext cx="779303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Aft>
                <a:spcPts val="1200"/>
              </a:spcAft>
              <a:buClr>
                <a:srgbClr val="592A03"/>
              </a:buClr>
              <a:buFontTx/>
              <a:buChar char="•"/>
            </a:pPr>
            <a:endParaRPr lang="es-SV" sz="1600" b="1" dirty="0">
              <a:solidFill>
                <a:srgbClr val="004C6F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51520" y="1484784"/>
            <a:ext cx="8568952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>
              <a:spcAft>
                <a:spcPts val="1800"/>
              </a:spcAft>
              <a:buFont typeface="Arial" pitchFamily="34" charset="0"/>
              <a:buChar char="•"/>
            </a:pPr>
            <a:r>
              <a:rPr lang="es-SV" sz="24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Las dinámicas territoriales están socavando las condiciones fundamentales para la adaptación.</a:t>
            </a:r>
          </a:p>
          <a:p>
            <a:pPr marL="355600" indent="-355600" algn="just">
              <a:spcAft>
                <a:spcPts val="1800"/>
              </a:spcAft>
              <a:buFont typeface="Arial" pitchFamily="34" charset="0"/>
              <a:buChar char="•"/>
            </a:pPr>
            <a:r>
              <a:rPr lang="es-SV" sz="24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De no corregirse, estaremos viendo la aceleración de territorios degradados, mayor inseguridad alimentaria, la fragmentación de actores sociales, mayor conflicto y degradación en los territorios rurales, lo que se agudiza con cambio climático.</a:t>
            </a:r>
            <a:endParaRPr lang="es-SV" sz="20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Pentágono"/>
          <p:cNvSpPr/>
          <p:nvPr/>
        </p:nvSpPr>
        <p:spPr>
          <a:xfrm>
            <a:off x="152400" y="116632"/>
            <a:ext cx="8763000" cy="864096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El Cambio Climático en el contexto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de las dinámicas territoriales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971600" y="4797152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s-SV" sz="2000" b="1" i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Las respuestas de los distintos actores frente a estas dinámicas incluyen un abanico de lógicas incluyendo la inserción, la resistencia  y la innovación.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What is PRISMA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Pentágono"/>
          <p:cNvSpPr/>
          <p:nvPr/>
        </p:nvSpPr>
        <p:spPr>
          <a:xfrm>
            <a:off x="201488" y="260648"/>
            <a:ext cx="8763000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Perspectivas desde los Gobiernos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2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s-SV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39552" y="4653136"/>
            <a:ext cx="81369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s-SV" sz="16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23528" y="1128801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CONTEXTO: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Reducido rol y capacidades del Estado, restricciones fiscales, institucionalidad regional frágil y debilitada, inseguridad generalizada (nuevas estructuras de poder oculta -narco-tráfico, maras, contrabando).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8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AVANCES: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Mejores capacidades frente a los eventos extremos; agenda de todos los Gobiernos de la región; enfoque hacia los problemas de riesgo, vulnerabilidad y adaptación; la región se ha designado como una de las más vulnerables al cambio climático; vinculación entre las agendas de agricultura, ambiente y salud.</a:t>
            </a:r>
            <a:endParaRPr lang="es-SV" sz="2000" dirty="0" smtClean="0">
              <a:solidFill>
                <a:srgbClr val="004C6F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8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LIMITACIONES/CONTRADICCIONES: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El cambio climático todavía se percibe como un conjunto de políticas, planes y programas adjuntos, pero no logran transformar el marco de políticas; los marcos de políticas de desarrollo </a:t>
            </a:r>
            <a:r>
              <a:rPr lang="es-SV" sz="2000" b="1" i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contradicen</a:t>
            </a:r>
            <a:r>
              <a:rPr lang="es-SV" sz="20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 los esfuerzos de adaptación.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What is PRISMA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Pentágono"/>
          <p:cNvSpPr/>
          <p:nvPr/>
        </p:nvSpPr>
        <p:spPr>
          <a:xfrm>
            <a:off x="179512" y="260648"/>
            <a:ext cx="8835008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Perspectivas desde el sector privado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2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s-SV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39552" y="4653136"/>
            <a:ext cx="81369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s-SV" sz="16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5536" y="1340768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CONTEXTO: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Triple proceso: regionalización del capital CA, expansión y diversificación de inversiones; las estrategias de negociación e inversión aumentan sofisticación ante potenciales conflictos socio-ambientales, alianzas con empresas regionales y transnacionales; actores altamente influyentes en las políticas públicas claves de los Gobiernos.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SV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AVANCES: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En la delantera se ubican los promotores de esquemas empresariales, como: la economía verde y la responsabilidad empresarial.</a:t>
            </a:r>
            <a:endParaRPr lang="es-SV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SV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LIMITACIONES/CONTRADICCIONES: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El reconocimiento y respuesta a los impactos de cambio climático no se encuentra estratégicamente insertado en sus estrategias de acumulación, sus principales iniciativas están volcadas a la mitigación; las estrategias y modelos de producción y acumulación intensifican las vulnerabilidades y socavan las oportunidades de adaptación.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What is PRISMA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Pentágono"/>
          <p:cNvSpPr/>
          <p:nvPr/>
        </p:nvSpPr>
        <p:spPr>
          <a:xfrm>
            <a:off x="179512" y="260648"/>
            <a:ext cx="8784976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Perspectivas desde los cooperantes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2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s-SV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39552" y="4653136"/>
            <a:ext cx="81369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s-SV" sz="16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1340768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CONTEXTO: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Reestructuración de prioridades (regiones, países, montos, temas, papel y modalidades, contrapartes, etc.), buscando cómo integrar las implicaciones de CC en sus propias estrategias (EU avanzado).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0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AVANCES: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Fortaleciendo capacidades en los Gobiernos, centros de pensamiento,  organizaciones y movimientos sociales; apoyando adaptación y mitigación.</a:t>
            </a:r>
            <a:endParaRPr lang="es-SV" sz="2000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0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LIMITACIONES/CONTRADICCIONES: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Irónicamente la vulnerabilidad climática aumenta, mientras la presencia de cooperantes disminuye; fondos relativamente menores de parte de la cooperación.</a:t>
            </a:r>
            <a:endParaRPr lang="es-SV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What is PRISMA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Pentágono"/>
          <p:cNvSpPr/>
          <p:nvPr/>
        </p:nvSpPr>
        <p:spPr>
          <a:xfrm>
            <a:off x="201488" y="260648"/>
            <a:ext cx="8763000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Perspectivas desde los actores sociales/territoriales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2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s-SV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39552" y="4653136"/>
            <a:ext cx="81369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s-SV" sz="16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5536" y="1196752"/>
            <a:ext cx="8424936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7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CONTEXTO: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7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Los impactos de las dinámicas de las inversiones están amenazando fuertemente los derechos, la viabilidad y sostenibilidad de las estrategias de vida de las comunidades campesinas, pueblos originarios y afro descendientes de la región; la migración, inequidad e inseguridad minan la cohesión social. </a:t>
            </a:r>
            <a:endParaRPr lang="es-SV" sz="1700" b="1" kern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17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7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AVANCES: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7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El surgimiento de un nuevo movimiento indígena con RRNN y territorio; nuevas expresiones de gobernanza a escala; articulación de formas de gobernanza territorial basada en control y el manejo de los RRNN de sus territorios; articulados a espacios de diálogo/negociación mundial, relacionados a cambio climático; respuestas de adaptación que demuestran potencial.</a:t>
            </a:r>
            <a:endParaRPr lang="es-SV" sz="1700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17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700" b="1" kern="0" dirty="0" smtClean="0">
                <a:solidFill>
                  <a:srgbClr val="B04717"/>
                </a:solidFill>
                <a:latin typeface="Arial" pitchFamily="34" charset="0"/>
                <a:cs typeface="Arial" pitchFamily="34" charset="0"/>
              </a:rPr>
              <a:t>LIMITACIONES/CONTRADICCIONES: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7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Las agendas son múltiples y fragmentadas (megaproyectos, minería, seguridad alimentaria, derechos humanos, derechos territoriales, manejo comunitario, etc.); las agendas de cambio climático están fragmentadas y, a veces, contrapuestas (adaptación, justicia climática, mitigación, REDD+, conservación, etc.).</a:t>
            </a:r>
            <a:endParaRPr lang="es-SV" sz="1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What is PRISMA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Pentágono"/>
          <p:cNvSpPr/>
          <p:nvPr/>
        </p:nvSpPr>
        <p:spPr>
          <a:xfrm>
            <a:off x="201488" y="260648"/>
            <a:ext cx="8763000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Implicaciones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2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s-SV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40458" y="2633562"/>
            <a:ext cx="7793037" cy="30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Aft>
                <a:spcPts val="1200"/>
              </a:spcAft>
              <a:buClr>
                <a:srgbClr val="592A03"/>
              </a:buClr>
              <a:buFontTx/>
              <a:buChar char="•"/>
            </a:pPr>
            <a:endParaRPr lang="es-SV" sz="1600" b="1" dirty="0">
              <a:solidFill>
                <a:srgbClr val="004C6F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95536" y="1412776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5600" indent="-355600">
              <a:spcAft>
                <a:spcPts val="600"/>
              </a:spcAft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Existe una urgente necesidad de entender la vulnerabilidad en el contexto local, frente a las amenazas no solamente climáticas, sino, también, de la ola de programas y políticas que son inadecuadas, insuficientes, fragmentadas o, a veces, contradictorias a los objetivos de adaptación en el territorio.</a:t>
            </a:r>
          </a:p>
          <a:p>
            <a:pPr marL="355600" indent="-355600">
              <a:spcAft>
                <a:spcPts val="600"/>
              </a:spcAft>
              <a:buFont typeface="Arial" pitchFamily="34" charset="0"/>
              <a:buChar char="•"/>
            </a:pPr>
            <a:endParaRPr lang="es-SV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>
              <a:spcAft>
                <a:spcPts val="600"/>
              </a:spcAft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Existe una oportunidad de unir esfuerzos conceptualmente y en la práctica para hacer frente a los desafíos de adaptación:</a:t>
            </a:r>
          </a:p>
          <a:p>
            <a:pPr marL="812800" lvl="1" indent="-355600">
              <a:spcAft>
                <a:spcPts val="600"/>
              </a:spcAft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-	Transformando marcos de desarrollo para priorizar la adaptación y resiliencia.</a:t>
            </a:r>
          </a:p>
          <a:p>
            <a:pPr marL="812800" lvl="1" indent="-355600">
              <a:spcAft>
                <a:spcPts val="600"/>
              </a:spcAft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-	Asegurar que la adaptación dicte las acciones de mitigación y no al revés.</a:t>
            </a:r>
          </a:p>
          <a:p>
            <a:pPr marL="812800" lvl="1" indent="-355600">
              <a:spcAft>
                <a:spcPts val="600"/>
              </a:spcAft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-	Mejorar la articulación de movimientos de derechos humanos e indígenas con las realidades de los territorios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2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s-SV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40458" y="2633562"/>
            <a:ext cx="7793037" cy="30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Aft>
                <a:spcPts val="1200"/>
              </a:spcAft>
              <a:buClr>
                <a:srgbClr val="592A03"/>
              </a:buClr>
              <a:buFontTx/>
              <a:buChar char="•"/>
            </a:pPr>
            <a:endParaRPr lang="es-SV" sz="1600" b="1" dirty="0">
              <a:solidFill>
                <a:srgbClr val="004C6F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8" name="10 Imagen" descr="20aniversario-3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306883"/>
            <a:ext cx="4959230" cy="1535001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2483768" y="3913892"/>
            <a:ext cx="40769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spc="10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www.prisma.org.sv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What is PRISMA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Pentágono"/>
          <p:cNvSpPr/>
          <p:nvPr/>
        </p:nvSpPr>
        <p:spPr>
          <a:xfrm>
            <a:off x="152400" y="260648"/>
            <a:ext cx="8763000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La alta vulnerabilidad climática </a:t>
            </a:r>
            <a:r>
              <a:rPr lang="es-SV" sz="2400" b="1" i="1" dirty="0" smtClean="0">
                <a:latin typeface="Book Antiqua" pitchFamily="18" charset="0"/>
              </a:rPr>
              <a:t>actual</a:t>
            </a:r>
            <a:r>
              <a:rPr lang="es-SV" sz="2400" b="1" dirty="0" smtClean="0">
                <a:latin typeface="Book Antiqua" pitchFamily="18" charset="0"/>
              </a:rPr>
              <a:t> en Centroamérica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40458" y="2633562"/>
            <a:ext cx="7793037" cy="30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Aft>
                <a:spcPts val="1200"/>
              </a:spcAft>
              <a:buClr>
                <a:srgbClr val="592A03"/>
              </a:buClr>
              <a:buFontTx/>
              <a:buChar char="•"/>
            </a:pPr>
            <a:endParaRPr lang="es-SV" sz="1600" b="1" dirty="0">
              <a:solidFill>
                <a:srgbClr val="004C6F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1520" y="1916832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004C6F"/>
                </a:solidFill>
                <a:latin typeface="Calibri" pitchFamily="34" charset="0"/>
              </a:rPr>
              <a:t>Países del CA-4 en los primeros lugares del Índice de Riesgo Climático Global*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236296" y="2824414"/>
            <a:ext cx="1800200" cy="1815882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4C6F"/>
                </a:solidFill>
                <a:latin typeface="Arial Narrow" pitchFamily="34" charset="0"/>
              </a:rPr>
              <a:t>*</a:t>
            </a:r>
            <a:r>
              <a:rPr lang="en-US" sz="1400" dirty="0" smtClean="0">
                <a:solidFill>
                  <a:srgbClr val="004C6F"/>
                </a:solidFill>
                <a:latin typeface="Arial Narrow" pitchFamily="34" charset="0"/>
              </a:rPr>
              <a:t> </a:t>
            </a:r>
            <a:r>
              <a:rPr lang="es-SV" sz="1400" dirty="0" smtClean="0">
                <a:solidFill>
                  <a:srgbClr val="004C6F"/>
                </a:solidFill>
                <a:latin typeface="Arial Narrow" pitchFamily="34" charset="0"/>
              </a:rPr>
              <a:t>Basado en el número de muertos por 100,000 habitantes y pérdidas económicas con relación al PIB ocasionados por eventos climáticos extremos </a:t>
            </a:r>
            <a:r>
              <a:rPr lang="en-US" sz="1400" dirty="0" smtClean="0">
                <a:solidFill>
                  <a:srgbClr val="004C6F"/>
                </a:solidFill>
                <a:latin typeface="Arial Narrow" pitchFamily="34" charset="0"/>
              </a:rPr>
              <a:t>(GERMANWATCH) </a:t>
            </a:r>
            <a:endParaRPr lang="es-MX" sz="1400" dirty="0">
              <a:solidFill>
                <a:srgbClr val="004C6F"/>
              </a:solidFill>
              <a:latin typeface="Arial Narrow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1520" y="1268760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El cambio climático es </a:t>
            </a:r>
            <a:r>
              <a:rPr lang="es-SV" sz="2000" b="1" i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hoy</a:t>
            </a: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, no es algo del futuro ajeno.</a:t>
            </a:r>
            <a:endParaRPr lang="es-SV" sz="1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3528" y="5149641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Numerosas iniciativas sobre distintos escenarios climáticos en el futuro, pero poco esfuerzo para entender las dinámicas de vulnerabilidad climática que ya se experimentan en la región.</a:t>
            </a:r>
            <a:endParaRPr lang="es-SV" sz="16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3 Marcador de contenido"/>
          <p:cNvGraphicFramePr>
            <a:graphicFrameLocks/>
          </p:cNvGraphicFramePr>
          <p:nvPr/>
        </p:nvGraphicFramePr>
        <p:xfrm>
          <a:off x="323528" y="2696080"/>
          <a:ext cx="6806560" cy="2173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19988"/>
                <a:gridCol w="997559"/>
                <a:gridCol w="926304"/>
                <a:gridCol w="926304"/>
                <a:gridCol w="997559"/>
                <a:gridCol w="855050"/>
                <a:gridCol w="783796"/>
              </a:tblGrid>
              <a:tr h="428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3000" dirty="0"/>
                    </a:p>
                  </a:txBody>
                  <a:tcPr marL="52309" marR="523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2005</a:t>
                      </a:r>
                    </a:p>
                  </a:txBody>
                  <a:tcPr marL="52309" marR="523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2006</a:t>
                      </a:r>
                    </a:p>
                  </a:txBody>
                  <a:tcPr marL="52309" marR="523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2007</a:t>
                      </a:r>
                    </a:p>
                  </a:txBody>
                  <a:tcPr marL="52309" marR="523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2008</a:t>
                      </a:r>
                    </a:p>
                  </a:txBody>
                  <a:tcPr marL="52309" marR="523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2009</a:t>
                      </a:r>
                    </a:p>
                  </a:txBody>
                  <a:tcPr marL="52309" marR="523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2010</a:t>
                      </a:r>
                    </a:p>
                  </a:txBody>
                  <a:tcPr marL="52309" marR="52309" marT="0" marB="0" anchor="ctr"/>
                </a:tc>
              </a:tr>
              <a:tr h="428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El Salvador</a:t>
                      </a:r>
                      <a:endParaRPr lang="es-ES" sz="2000" b="1" dirty="0">
                        <a:solidFill>
                          <a:srgbClr val="004C6F"/>
                        </a:solidFill>
                        <a:latin typeface="Arial Narrow" pitchFamily="34" charset="0"/>
                      </a:endParaRPr>
                    </a:p>
                  </a:txBody>
                  <a:tcPr marL="52309" marR="52309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34</a:t>
                      </a:r>
                    </a:p>
                  </a:txBody>
                  <a:tcPr marL="52309" marR="234953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123</a:t>
                      </a:r>
                    </a:p>
                  </a:txBody>
                  <a:tcPr marL="52309" marR="234953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112</a:t>
                      </a:r>
                    </a:p>
                  </a:txBody>
                  <a:tcPr marL="52309" marR="234953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91</a:t>
                      </a:r>
                    </a:p>
                  </a:txBody>
                  <a:tcPr marL="52309" marR="234953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52309" marR="234953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AA27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36</a:t>
                      </a:r>
                    </a:p>
                  </a:txBody>
                  <a:tcPr marL="52309" marR="234953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Guatemala</a:t>
                      </a:r>
                      <a:endParaRPr lang="es-ES" sz="2000" b="1" dirty="0">
                        <a:solidFill>
                          <a:srgbClr val="004C6F"/>
                        </a:solidFill>
                        <a:latin typeface="Arial Narrow" pitchFamily="34" charset="0"/>
                      </a:endParaRPr>
                    </a:p>
                  </a:txBody>
                  <a:tcPr marL="52309" marR="52309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AA27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102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52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34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53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AA27"/>
                    </a:solidFill>
                  </a:tcPr>
                </a:tc>
              </a:tr>
              <a:tr h="428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Honduras</a:t>
                      </a:r>
                      <a:endParaRPr lang="es-ES" sz="2000" b="1" dirty="0">
                        <a:solidFill>
                          <a:srgbClr val="004C6F"/>
                        </a:solidFill>
                        <a:latin typeface="Arial Narrow" pitchFamily="34" charset="0"/>
                      </a:endParaRPr>
                    </a:p>
                  </a:txBody>
                  <a:tcPr marL="52309" marR="52309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AA27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44</a:t>
                      </a:r>
                    </a:p>
                  </a:txBody>
                  <a:tcPr marL="52309" marR="234953" marT="0" marB="0" anchor="ctr"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33</a:t>
                      </a:r>
                    </a:p>
                  </a:txBody>
                  <a:tcPr marL="52309" marR="2349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52309" marR="234953" marT="0" marB="0" anchor="ctr">
                    <a:lnL>
                      <a:noFill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65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AA27"/>
                    </a:solidFill>
                  </a:tcPr>
                </a:tc>
              </a:tr>
              <a:tr h="428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Nicaragua</a:t>
                      </a:r>
                      <a:endParaRPr lang="es-ES" sz="2000" b="1" dirty="0">
                        <a:solidFill>
                          <a:srgbClr val="004C6F"/>
                        </a:solidFill>
                        <a:latin typeface="Arial Narrow" pitchFamily="34" charset="0"/>
                      </a:endParaRPr>
                    </a:p>
                  </a:txBody>
                  <a:tcPr marL="52309" marR="52309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21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120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BAA27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24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57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4C6F"/>
                          </a:solidFill>
                          <a:latin typeface="Arial Narrow" pitchFamily="34" charset="0"/>
                        </a:rPr>
                        <a:t>35</a:t>
                      </a:r>
                    </a:p>
                  </a:txBody>
                  <a:tcPr marL="52309" marR="234953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What is PRISMA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17 Pentágono"/>
          <p:cNvSpPr/>
          <p:nvPr/>
        </p:nvSpPr>
        <p:spPr>
          <a:xfrm>
            <a:off x="152400" y="260648"/>
            <a:ext cx="8763000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Región del alta vulnerabilidad a Cambio Climático</a:t>
            </a:r>
          </a:p>
        </p:txBody>
      </p:sp>
      <p:sp>
        <p:nvSpPr>
          <p:cNvPr id="19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2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s-SV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640458" y="2633562"/>
            <a:ext cx="7793037" cy="30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Aft>
                <a:spcPts val="1200"/>
              </a:spcAft>
              <a:buClr>
                <a:srgbClr val="592A03"/>
              </a:buClr>
              <a:buFontTx/>
              <a:buChar char="•"/>
            </a:pPr>
            <a:endParaRPr lang="es-SV" sz="1600" b="1" dirty="0">
              <a:solidFill>
                <a:srgbClr val="004C6F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5724128" y="1340768"/>
            <a:ext cx="33123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i="1" dirty="0" smtClean="0">
                <a:solidFill>
                  <a:srgbClr val="004C6F"/>
                </a:solidFill>
              </a:rPr>
              <a:t>“</a:t>
            </a:r>
            <a:r>
              <a:rPr lang="es-SV" sz="1400" i="1" dirty="0" smtClean="0">
                <a:solidFill>
                  <a:srgbClr val="004C6F"/>
                </a:solidFill>
              </a:rPr>
              <a:t>Estos cambios representan una seria amenaza para las sociedades centroamericanas por sus múltiples impactos previstos en la producción, la infraestructura, los medios de vida, la salud, la seguridad y el debilitamiento de la capacidad del ambiente para proveer recursos y servicios vitales.”</a:t>
            </a:r>
          </a:p>
          <a:p>
            <a:pPr algn="r"/>
            <a:r>
              <a:rPr lang="es-SV" sz="1400" b="1" i="1" dirty="0" smtClean="0">
                <a:solidFill>
                  <a:srgbClr val="004C6F"/>
                </a:solidFill>
              </a:rPr>
              <a:t>  </a:t>
            </a:r>
            <a:r>
              <a:rPr lang="es-SV" sz="1400" i="1" dirty="0" smtClean="0">
                <a:solidFill>
                  <a:srgbClr val="004C6F"/>
                </a:solidFill>
              </a:rPr>
              <a:t>(CEPAL 2010) </a:t>
            </a:r>
            <a:endParaRPr lang="es-SV" sz="1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796136" y="3645024"/>
            <a:ext cx="3141240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57150"/>
            <a:r>
              <a:rPr lang="es-SV" sz="1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En CA se han registrado 248 eventos extremos mayores, asociados a fenómenos climáticos, entre 1930 y 2008, y muchos más a escala menor. Los eventos más recurrentes son: inundaciones, tormentas deslizamientos y aluviones.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35496" y="5570656"/>
            <a:ext cx="9001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El estimado costo acumulado a 2100 (basado en los impactos de los sectores agrícola, recursos hídricos, biodiversidad, huracanes, tormentas e inundaciones) equivale a 73 mil millones de dólares corrientes, aproximadamente 54% del PIB regional .</a:t>
            </a:r>
          </a:p>
        </p:txBody>
      </p:sp>
      <p:pic>
        <p:nvPicPr>
          <p:cNvPr id="12" name="11 Imagen" descr="TrayectoriaCiclonesTropicales-Map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3" y="1196752"/>
            <a:ext cx="5548733" cy="424847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What is PRISMA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Pentágono"/>
          <p:cNvSpPr/>
          <p:nvPr/>
        </p:nvSpPr>
        <p:spPr>
          <a:xfrm>
            <a:off x="152400" y="260648"/>
            <a:ext cx="8763000" cy="533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Transformaciones de la región en las últimas décadas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2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s-SV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40458" y="2633562"/>
            <a:ext cx="7793037" cy="30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Aft>
                <a:spcPts val="1200"/>
              </a:spcAft>
              <a:buClr>
                <a:srgbClr val="592A03"/>
              </a:buClr>
              <a:buFontTx/>
              <a:buChar char="•"/>
            </a:pPr>
            <a:endParaRPr lang="es-SV" sz="1600" b="1" dirty="0">
              <a:solidFill>
                <a:srgbClr val="004C6F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144016" y="1628800"/>
          <a:ext cx="882047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59632" y="3212976"/>
            <a:ext cx="4032448" cy="400110"/>
          </a:xfrm>
          <a:prstGeom prst="rect">
            <a:avLst/>
          </a:prstGeom>
          <a:solidFill>
            <a:srgbClr val="004C6F">
              <a:alpha val="11000"/>
            </a:srgbClr>
          </a:solidFill>
          <a:ln w="3175">
            <a:solidFill>
              <a:srgbClr val="004C6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solidFill>
                  <a:srgbClr val="004C6F"/>
                </a:solidFill>
                <a:latin typeface="Arial Narrow" pitchFamily="34" charset="0"/>
              </a:rPr>
              <a:t>Disputas geopolíticas e ideológicas</a:t>
            </a:r>
            <a:endParaRPr lang="es-SV" sz="2000" b="1" dirty="0">
              <a:solidFill>
                <a:srgbClr val="004C6F"/>
              </a:solidFill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724128" y="3645024"/>
            <a:ext cx="2767296" cy="400110"/>
          </a:xfrm>
          <a:prstGeom prst="rect">
            <a:avLst/>
          </a:prstGeom>
          <a:solidFill>
            <a:srgbClr val="004C6F">
              <a:alpha val="11000"/>
            </a:srgbClr>
          </a:solidFill>
          <a:ln w="3175">
            <a:solidFill>
              <a:srgbClr val="004C6F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s-SV" sz="2000" b="1" dirty="0" smtClean="0">
                <a:solidFill>
                  <a:srgbClr val="004C6F"/>
                </a:solidFill>
                <a:latin typeface="Arial Narrow" pitchFamily="34" charset="0"/>
              </a:rPr>
              <a:t>Procesos de pacificación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499992" y="4149080"/>
            <a:ext cx="3845925" cy="400110"/>
          </a:xfrm>
          <a:prstGeom prst="rect">
            <a:avLst/>
          </a:prstGeom>
          <a:solidFill>
            <a:srgbClr val="004C6F">
              <a:alpha val="11000"/>
            </a:srgbClr>
          </a:solidFill>
          <a:ln w="3175">
            <a:solidFill>
              <a:srgbClr val="004C6F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s-SV" sz="2000" b="1" dirty="0" smtClean="0">
                <a:solidFill>
                  <a:srgbClr val="004C6F"/>
                </a:solidFill>
                <a:latin typeface="Arial Narrow" pitchFamily="34" charset="0"/>
              </a:rPr>
              <a:t>La inserción de la agenda ambiental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275856" y="4653136"/>
            <a:ext cx="4932761" cy="400110"/>
          </a:xfrm>
          <a:prstGeom prst="rect">
            <a:avLst/>
          </a:prstGeom>
          <a:solidFill>
            <a:srgbClr val="004C6F">
              <a:alpha val="11000"/>
            </a:srgbClr>
          </a:solidFill>
          <a:ln w="3175">
            <a:solidFill>
              <a:srgbClr val="004C6F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s-SV" sz="2000" b="1" dirty="0" smtClean="0">
                <a:solidFill>
                  <a:srgbClr val="004C6F"/>
                </a:solidFill>
                <a:latin typeface="Arial Narrow" pitchFamily="34" charset="0"/>
              </a:rPr>
              <a:t>Proceso de implementación del neoliberalismo </a:t>
            </a:r>
          </a:p>
        </p:txBody>
      </p:sp>
      <p:sp>
        <p:nvSpPr>
          <p:cNvPr id="15" name="14 Cerrar llave"/>
          <p:cNvSpPr/>
          <p:nvPr/>
        </p:nvSpPr>
        <p:spPr>
          <a:xfrm rot="5400000">
            <a:off x="7056276" y="1664804"/>
            <a:ext cx="504056" cy="3168352"/>
          </a:xfrm>
          <a:prstGeom prst="rightBrace">
            <a:avLst/>
          </a:prstGeom>
          <a:noFill/>
          <a:ln w="60325">
            <a:solidFill>
              <a:srgbClr val="004C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6" name="15 Cerrar llave"/>
          <p:cNvSpPr/>
          <p:nvPr/>
        </p:nvSpPr>
        <p:spPr>
          <a:xfrm rot="5400000">
            <a:off x="2996208" y="-27385"/>
            <a:ext cx="576064" cy="5616624"/>
          </a:xfrm>
          <a:prstGeom prst="rightBrace">
            <a:avLst/>
          </a:prstGeom>
          <a:ln w="60325">
            <a:solidFill>
              <a:srgbClr val="004C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cxnSp>
        <p:nvCxnSpPr>
          <p:cNvPr id="18" name="17 Conector recto de flecha"/>
          <p:cNvCxnSpPr/>
          <p:nvPr/>
        </p:nvCxnSpPr>
        <p:spPr>
          <a:xfrm flipH="1" flipV="1">
            <a:off x="8676456" y="2420888"/>
            <a:ext cx="72008" cy="2736304"/>
          </a:xfrm>
          <a:prstGeom prst="straightConnector1">
            <a:avLst/>
          </a:prstGeom>
          <a:ln w="63500">
            <a:solidFill>
              <a:srgbClr val="004C6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Nube"/>
          <p:cNvSpPr/>
          <p:nvPr/>
        </p:nvSpPr>
        <p:spPr>
          <a:xfrm>
            <a:off x="7164288" y="5229200"/>
            <a:ext cx="1872208" cy="1008112"/>
          </a:xfrm>
          <a:prstGeom prst="cloud">
            <a:avLst/>
          </a:prstGeom>
          <a:ln>
            <a:solidFill>
              <a:srgbClr val="004C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b="1" dirty="0" smtClean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es-SV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Huracán Mitch </a:t>
            </a:r>
            <a:endParaRPr lang="es-SV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es-SV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What is PRISMA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2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s-SV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40458" y="2633562"/>
            <a:ext cx="7793037" cy="30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Aft>
                <a:spcPts val="1200"/>
              </a:spcAft>
              <a:buClr>
                <a:srgbClr val="592A03"/>
              </a:buClr>
              <a:buFontTx/>
              <a:buChar char="•"/>
            </a:pPr>
            <a:endParaRPr lang="es-SV" sz="1600" b="1" dirty="0">
              <a:solidFill>
                <a:srgbClr val="004C6F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144016" y="116632"/>
          <a:ext cx="882047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59024" y="1424965"/>
            <a:ext cx="8173416" cy="48013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55600" indent="-355600" algn="just"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Debilitamiento de la agenda ambiental ante la creciente influencia del sector económico.</a:t>
            </a:r>
          </a:p>
          <a:p>
            <a:pPr marL="355600" indent="-355600" algn="just">
              <a:buFont typeface="Arial" pitchFamily="34" charset="0"/>
              <a:buChar char="•"/>
            </a:pPr>
            <a:endParaRPr lang="es-SV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Surgen un conjunto de megaproyectos, que se basan en el acceso o control sobre recursos y territorios, para “estimular” el crecimiento económico.</a:t>
            </a:r>
          </a:p>
          <a:p>
            <a:pPr marL="355600" indent="-355600" algn="just">
              <a:buFont typeface="Arial" pitchFamily="34" charset="0"/>
              <a:buChar char="•"/>
            </a:pPr>
            <a:endParaRPr lang="es-SV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La agenda ambiental, resistencia frente a estos megaproyectos, como: presas hidroeléctricas, minería, agro-negocios, turismo, la plataforma logística, etc.  </a:t>
            </a:r>
          </a:p>
          <a:p>
            <a:pPr marL="355600" indent="-355600" algn="just">
              <a:buFont typeface="Arial" pitchFamily="34" charset="0"/>
              <a:buChar char="•"/>
            </a:pPr>
            <a:endParaRPr lang="es-SV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Sin embargo, el tema de la gestión territorial toma más fuerza y contenido conectándose con las agendas de desarrollo rural, desarrollo local y descentralización. Surge una visión más conectada a los RRNN y los territorios con una preocupación en las prácticas de gestión territorial, como: la agro-forestaría y prácticas de conservación (barreras vivas, </a:t>
            </a:r>
            <a:r>
              <a:rPr lang="es-SV" b="1" dirty="0" err="1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n-US" sz="4400">
                <a:solidFill>
                  <a:schemeClr val="bg1">
                    <a:lumMod val="95000"/>
                  </a:schemeClr>
                </a:solidFill>
                <a:latin charset="0" pitchFamily="34" typeface="Calibri"/>
                <a:cs charset="0" pitchFamily="34" typeface="Calibri"/>
              </a:rPr>
              <a:t>What is PRISMA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 defTabSz="7200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es-SV" noProof="0" normalizeH="0" smtClean="0" spc="0" strike="noStrike" sz="3200" u="none">
                <a:ln>
                  <a:noFill/>
                </a:ln>
                <a:solidFill>
                  <a:schemeClr val="tx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uLnTx/>
                <a:uFillTx/>
                <a:latin charset="0" pitchFamily="18" typeface="Book Antiqua"/>
                <a:ea typeface="+mj-ea"/>
                <a:cs typeface="+mj-cs"/>
              </a:rPr>
              <a:t/>
            </a:r>
            <a:br>
              <a:rPr b="1" baseline="0" cap="none" dirty="0" i="0" kern="1200" kumimoji="0" lang="es-SV" noProof="0" normalizeH="0" smtClean="0" spc="0" strike="noStrike" sz="3200" u="none">
                <a:ln>
                  <a:noFill/>
                </a:ln>
                <a:solidFill>
                  <a:schemeClr val="tx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uLnTx/>
                <a:uFillTx/>
                <a:latin charset="0" pitchFamily="18" typeface="Book Antiqua"/>
                <a:ea typeface="+mj-ea"/>
                <a:cs typeface="+mj-cs"/>
              </a:rPr>
            </a:br>
            <a:endParaRPr b="1" baseline="0" cap="none" dirty="0" i="0" kern="1200" kumimoji="0" lang="es-SV" noProof="0" normalizeH="0" smtClean="0" spc="0" strike="noStrike" sz="3200" u="none">
              <a:ln>
                <a:noFill/>
              </a:ln>
              <a:solidFill>
                <a:schemeClr val="tx1"/>
              </a:solidFill>
              <a:effectLst>
                <a:outerShdw algn="tl" blurRad="38100" dir="2700000" dist="38100">
                  <a:srgbClr val="C0C0C0"/>
                </a:outerShdw>
              </a:effectLst>
              <a:uLnTx/>
              <a:uFillTx/>
              <a:latin charset="0" pitchFamily="18" typeface="Book Antiqua"/>
              <a:ea typeface="+mj-ea"/>
              <a:cs typeface="+mj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40458" y="2633562"/>
            <a:ext cx="7793037" cy="30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66700" marL="266700">
              <a:spcAft>
                <a:spcPts val="1200"/>
              </a:spcAft>
              <a:buClr>
                <a:srgbClr val="592A03"/>
              </a:buClr>
              <a:buFontTx/>
              <a:buChar char="•"/>
            </a:pPr>
            <a:endParaRPr b="1" dirty="0" lang="es-SV" sz="1600">
              <a:solidFill>
                <a:srgbClr val="004C6F"/>
              </a:solidFill>
              <a:latin charset="0" typeface="Arial"/>
              <a:ea charset="0" pitchFamily="18" typeface="Times New Roman"/>
              <a:cs charset="0" typeface="Arial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144016" y="116632"/>
          <a:ext cx="882047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539552" y="5373216"/>
            <a:ext cx="7848872" cy="923330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/>
          <a:p>
            <a:pPr indent="-177800" marL="177800">
              <a:buFont charset="0" pitchFamily="34" typeface="Arial"/>
              <a:buChar char="•"/>
            </a:pPr>
            <a:r>
              <a:rPr b="1" dirty="0" lang="es-SV" smtClean="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Cambios drásticos en las fuentes de divisas de la región. </a:t>
            </a:r>
          </a:p>
          <a:p>
            <a:pPr indent="-177800" marL="177800">
              <a:buFont charset="0" pitchFamily="34" typeface="Arial"/>
              <a:buChar char="•"/>
            </a:pPr>
            <a:r>
              <a:rPr b="1" dirty="0" lang="es-SV" smtClean="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Expansión hacia “nuevos territorios” generando nuevas conflictos y disputas territoriales. </a:t>
            </a:r>
            <a:endParaRPr b="1" dirty="0" lang="es-SV">
              <a:solidFill>
                <a:srgbClr val="004C6F"/>
              </a:solidFill>
              <a:latin charset="0" pitchFamily="34" typeface="Arial"/>
              <a:cs charset="0" pitchFamily="34" typeface="Arial"/>
            </a:endParaRPr>
          </a:p>
        </p:txBody>
      </p:sp>
      <p:pic>
        <p:nvPicPr>
          <p:cNvPr id="17" name="Picture 10"/>
          <p:cNvPicPr>
            <a:picLocks noChangeArrowheads="1" noChangeAspect="1"/>
          </p:cNvPicPr>
          <p:nvPr/>
        </p:nvPicPr>
        <p:blipFill>
          <a:blip cstate="print" r:embed="rId8"/>
          <a:stretch>
            <a:fillRect/>
          </a:stretch>
        </p:blipFill>
        <p:spPr bwMode="auto">
          <a:xfrm>
            <a:off x="508018" y="1124744"/>
            <a:ext cx="8240446" cy="4176464"/>
          </a:xfrm>
          <a:prstGeom prst="rect">
            <a:avLst/>
          </a:prstGeom>
          <a:noFill/>
          <a:ln w="9525">
            <a:solidFill>
              <a:srgbClr val="004C6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4600" y="76200"/>
            <a:ext cx="4038600" cy="769938"/>
          </a:xfrm>
          <a:prstGeom prst="rect">
            <a:avLst/>
          </a:prstGeom>
          <a:solidFill>
            <a:srgbClr val="C7C71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What is PRISMA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20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s-SV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40458" y="2633562"/>
            <a:ext cx="7793037" cy="30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Aft>
                <a:spcPts val="1200"/>
              </a:spcAft>
              <a:buClr>
                <a:srgbClr val="592A03"/>
              </a:buClr>
              <a:buFontTx/>
              <a:buChar char="•"/>
            </a:pPr>
            <a:endParaRPr lang="es-SV" sz="1600" b="1" dirty="0">
              <a:solidFill>
                <a:srgbClr val="004C6F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323528" y="116632"/>
            <a:ext cx="8424936" cy="792088"/>
            <a:chOff x="7752" y="0"/>
            <a:chExt cx="4634193" cy="792087"/>
          </a:xfrm>
          <a:solidFill>
            <a:srgbClr val="8BAA27"/>
          </a:solidFill>
        </p:grpSpPr>
        <p:sp>
          <p:nvSpPr>
            <p:cNvPr id="9" name="8 Cheurón"/>
            <p:cNvSpPr/>
            <p:nvPr/>
          </p:nvSpPr>
          <p:spPr>
            <a:xfrm>
              <a:off x="7752" y="0"/>
              <a:ext cx="4634193" cy="792087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urón 4"/>
            <p:cNvSpPr/>
            <p:nvPr/>
          </p:nvSpPr>
          <p:spPr>
            <a:xfrm>
              <a:off x="403795" y="72008"/>
              <a:ext cx="4000499" cy="64807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8024" tIns="62675" rIns="62675" bIns="62675" numCol="1" spcCol="1270" anchor="ctr" anchorCtr="0">
              <a:noAutofit/>
            </a:bodyPr>
            <a:lstStyle/>
            <a:p>
              <a:pPr lvl="0" algn="l" defTabSz="2089150">
                <a:spcBef>
                  <a:spcPct val="0"/>
                </a:spcBef>
                <a:spcAft>
                  <a:spcPts val="0"/>
                </a:spcAft>
              </a:pPr>
              <a:r>
                <a:rPr lang="es-SV" sz="4000" b="1" kern="1200" dirty="0" smtClean="0">
                  <a:latin typeface="Book Antiqua" pitchFamily="18" charset="0"/>
                </a:rPr>
                <a:t>2008 - - - - - - - - - - - -</a:t>
              </a:r>
              <a:r>
                <a:rPr lang="es-SV" sz="2400" b="1" kern="1200" dirty="0" smtClean="0">
                  <a:latin typeface="Book Antiqua" pitchFamily="18" charset="0"/>
                </a:rPr>
                <a:t> </a:t>
              </a:r>
              <a:r>
                <a:rPr lang="es-SV" sz="2800" b="1" dirty="0" smtClean="0">
                  <a:latin typeface="Book Antiqua" pitchFamily="18" charset="0"/>
                </a:rPr>
                <a:t>A la fecha</a:t>
              </a:r>
              <a:endParaRPr lang="es-SV" sz="2800" b="1" kern="1200" dirty="0">
                <a:latin typeface="Book Antiqu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611560" y="2132856"/>
            <a:ext cx="2664296" cy="1008112"/>
          </a:xfrm>
          <a:prstGeom prst="rect">
            <a:avLst/>
          </a:prstGeom>
          <a:solidFill>
            <a:srgbClr val="004C6F">
              <a:alpha val="14000"/>
            </a:srgbClr>
          </a:solidFill>
          <a:ln>
            <a:solidFill>
              <a:srgbClr val="004C6F"/>
            </a:solidFill>
          </a:ln>
        </p:spPr>
        <p:txBody>
          <a:bodyPr wrap="square">
            <a:spAutoFit/>
          </a:bodyPr>
          <a:lstStyle/>
          <a:p>
            <a:r>
              <a:rPr lang="es-SV" sz="28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Crisis mundial </a:t>
            </a:r>
            <a:r>
              <a:rPr lang="es-SV" sz="16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(financiera, alimentaria, energética, climática)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67544" y="3429000"/>
            <a:ext cx="8064896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619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El desplome de la burbuja financiera empuja interés en la economía </a:t>
            </a: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real y expansión a nuevos territorios de la región.</a:t>
            </a:r>
          </a:p>
          <a:p>
            <a:pPr marL="450850" lvl="0" indent="-3556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Su despliegue </a:t>
            </a: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de estas presiones tienes expresiones distintas en cada territorio</a:t>
            </a: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SV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 flipV="1">
            <a:off x="1763688" y="1124744"/>
            <a:ext cx="0" cy="936104"/>
          </a:xfrm>
          <a:prstGeom prst="straightConnector1">
            <a:avLst/>
          </a:prstGeom>
          <a:ln w="63500">
            <a:solidFill>
              <a:srgbClr val="004C6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Pentágono"/>
          <p:cNvSpPr/>
          <p:nvPr/>
        </p:nvSpPr>
        <p:spPr>
          <a:xfrm>
            <a:off x="152400" y="116632"/>
            <a:ext cx="8812088" cy="692696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500"/>
              </a:lnSpc>
              <a:defRPr/>
            </a:pPr>
            <a:r>
              <a:rPr b="1" dirty="0" lang="es-SV" smtClean="0" sz="2400">
                <a:solidFill>
                  <a:schemeClr val="bg1"/>
                </a:solidFill>
                <a:latin charset="0" pitchFamily="18" typeface="Book Antiqua"/>
              </a:rPr>
              <a:t> Conflictos, disputas y degradación de las ‘últimas’ fronteras:</a:t>
            </a:r>
            <a:br>
              <a:rPr b="1" dirty="0" lang="es-SV" smtClean="0" sz="2400">
                <a:solidFill>
                  <a:schemeClr val="bg1"/>
                </a:solidFill>
                <a:latin charset="0" pitchFamily="18" typeface="Book Antiqua"/>
              </a:rPr>
            </a:br>
            <a:r>
              <a:rPr b="1" dirty="0" lang="es-SV" smtClean="0" sz="2400">
                <a:latin charset="0" pitchFamily="18" typeface="Book Antiqua"/>
              </a:rPr>
              <a:t> en las Tierras Bajas del Norte, en Guatemala</a:t>
            </a:r>
            <a:endParaRPr b="1" dirty="0" lang="en-US" sz="2400">
              <a:solidFill>
                <a:schemeClr val="bg1"/>
              </a:solidFill>
              <a:latin charset="0" pitchFamily="18" typeface="Book Antiqua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 defTabSz="7200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es-SV" noProof="0" normalizeH="0" smtClean="0" spc="0" strike="noStrike" sz="3200" u="none">
                <a:ln>
                  <a:noFill/>
                </a:ln>
                <a:solidFill>
                  <a:schemeClr val="tx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uLnTx/>
                <a:uFillTx/>
                <a:latin charset="0" pitchFamily="18" typeface="Book Antiqua"/>
                <a:ea typeface="+mj-ea"/>
                <a:cs typeface="+mj-cs"/>
              </a:rPr>
              <a:t/>
            </a:r>
            <a:br>
              <a:rPr b="1" baseline="0" cap="none" dirty="0" i="0" kern="1200" kumimoji="0" lang="es-SV" noProof="0" normalizeH="0" smtClean="0" spc="0" strike="noStrike" sz="3200" u="none">
                <a:ln>
                  <a:noFill/>
                </a:ln>
                <a:solidFill>
                  <a:schemeClr val="tx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uLnTx/>
                <a:uFillTx/>
                <a:latin charset="0" pitchFamily="18" typeface="Book Antiqua"/>
                <a:ea typeface="+mj-ea"/>
                <a:cs typeface="+mj-cs"/>
              </a:rPr>
            </a:br>
            <a:endParaRPr b="1" baseline="0" cap="none" dirty="0" i="0" kern="1200" kumimoji="0" lang="es-SV" noProof="0" normalizeH="0" smtClean="0" spc="0" strike="noStrike" sz="3200" u="none">
              <a:ln>
                <a:noFill/>
              </a:ln>
              <a:solidFill>
                <a:schemeClr val="tx1"/>
              </a:solidFill>
              <a:effectLst>
                <a:outerShdw algn="tl" blurRad="38100" dir="2700000" dist="38100">
                  <a:srgbClr val="C0C0C0"/>
                </a:outerShdw>
              </a:effectLst>
              <a:uLnTx/>
              <a:uFillTx/>
              <a:latin charset="0" pitchFamily="18" typeface="Book Antiqua"/>
              <a:ea typeface="+mj-ea"/>
              <a:cs typeface="+mj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40458" y="2633562"/>
            <a:ext cx="7793037" cy="30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66700" marL="266700">
              <a:spcAft>
                <a:spcPts val="1200"/>
              </a:spcAft>
              <a:buClr>
                <a:srgbClr val="592A03"/>
              </a:buClr>
              <a:buFontTx/>
              <a:buChar char="•"/>
            </a:pPr>
            <a:endParaRPr b="1" dirty="0" lang="es-SV" sz="1600">
              <a:solidFill>
                <a:srgbClr val="004C6F"/>
              </a:solidFill>
              <a:latin charset="0" typeface="Arial"/>
              <a:ea charset="0" pitchFamily="18" typeface="Times New Roman"/>
              <a:cs charset="0" typeface="Arial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55576" y="5805264"/>
            <a:ext cx="7632848" cy="576064"/>
          </a:xfrm>
          <a:prstGeom prst="rect">
            <a:avLst/>
          </a:prstGeom>
          <a:solidFill>
            <a:srgbClr val="004C6F">
              <a:alpha val="14000"/>
            </a:srgbClr>
          </a:solidFill>
          <a:ln w="9525">
            <a:solidFill>
              <a:srgbClr val="004C6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b="1" dirty="0" kern="0" lang="es-SV" smtClean="0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Palma africana, </a:t>
            </a:r>
            <a:r>
              <a:rPr b="1" dirty="0" kern="0" lang="es-SV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REDD, petróleo, infraestructura, turismo, migración, concentración de </a:t>
            </a:r>
            <a:r>
              <a:rPr b="1" dirty="0" kern="0" lang="es-SV" smtClean="0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tierras, narco-tráfico</a:t>
            </a:r>
            <a:r>
              <a:rPr b="1" dirty="0" kern="0" lang="es-SV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, etc. </a:t>
            </a:r>
          </a:p>
        </p:txBody>
      </p:sp>
      <p:pic>
        <p:nvPicPr>
          <p:cNvPr descr="Mapa 7 Dinamica total.jpg" id="10" name="40 Imagen"/>
          <p:cNvPicPr/>
          <p:nvPr/>
        </p:nvPicPr>
        <p:blipFill>
          <a:blip cstate="print" r:embed="rId3"/>
          <a:srcRect r="1"/>
          <a:stretch>
            <a:fillRect/>
          </a:stretch>
        </p:blipFill>
        <p:spPr>
          <a:xfrm>
            <a:off x="755576" y="980728"/>
            <a:ext cx="7272808" cy="4730611"/>
          </a:xfrm>
          <a:prstGeom prst="rect">
            <a:avLst/>
          </a:prstGeom>
          <a:ln>
            <a:solidFill>
              <a:srgbClr val="004C6F"/>
            </a:solidFill>
          </a:ln>
        </p:spPr>
      </p:pic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23528" y="1412776"/>
            <a:ext cx="8537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 defTabSz="7200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es-SV" noProof="0" normalizeH="0" smtClean="0" spc="0" strike="noStrike" sz="3200" u="none">
                <a:ln>
                  <a:noFill/>
                </a:ln>
                <a:solidFill>
                  <a:schemeClr val="tx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uLnTx/>
                <a:uFillTx/>
                <a:latin charset="0" pitchFamily="18" typeface="Book Antiqua"/>
                <a:ea typeface="+mj-ea"/>
                <a:cs typeface="+mj-cs"/>
              </a:rPr>
              <a:t/>
            </a:r>
            <a:br>
              <a:rPr b="1" baseline="0" cap="none" dirty="0" i="0" kern="1200" kumimoji="0" lang="es-SV" noProof="0" normalizeH="0" smtClean="0" spc="0" strike="noStrike" sz="3200" u="none">
                <a:ln>
                  <a:noFill/>
                </a:ln>
                <a:solidFill>
                  <a:schemeClr val="tx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uLnTx/>
                <a:uFillTx/>
                <a:latin charset="0" pitchFamily="18" typeface="Book Antiqua"/>
                <a:ea typeface="+mj-ea"/>
                <a:cs typeface="+mj-cs"/>
              </a:rPr>
            </a:br>
            <a:endParaRPr b="1" baseline="0" cap="none" dirty="0" i="0" kern="1200" kumimoji="0" lang="es-SV" noProof="0" normalizeH="0" smtClean="0" spc="0" strike="noStrike" sz="3200" u="none">
              <a:ln>
                <a:noFill/>
              </a:ln>
              <a:solidFill>
                <a:schemeClr val="tx1"/>
              </a:solidFill>
              <a:effectLst>
                <a:outerShdw algn="tl" blurRad="38100" dir="2700000" dist="38100">
                  <a:srgbClr val="C0C0C0"/>
                </a:outerShdw>
              </a:effectLst>
              <a:uLnTx/>
              <a:uFillTx/>
              <a:latin charset="0" pitchFamily="18" typeface="Book Antiqua"/>
              <a:ea typeface="+mj-ea"/>
              <a:cs typeface="+mj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40458" y="2633562"/>
            <a:ext cx="7793037" cy="30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66700" marL="266700">
              <a:spcAft>
                <a:spcPts val="1200"/>
              </a:spcAft>
              <a:buClr>
                <a:srgbClr val="592A03"/>
              </a:buClr>
              <a:buFontTx/>
              <a:buChar char="•"/>
            </a:pPr>
            <a:endParaRPr b="1" dirty="0" lang="es-SV" sz="1600">
              <a:solidFill>
                <a:srgbClr val="004C6F"/>
              </a:solidFill>
              <a:latin charset="0" typeface="Arial"/>
              <a:ea charset="0" pitchFamily="18" typeface="Times New Roman"/>
              <a:cs charset="0"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46075" y="249238"/>
            <a:ext cx="83089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ts val="2500"/>
              </a:lnSpc>
              <a:defRPr/>
            </a:pPr>
            <a:endParaRPr b="1" dirty="0" lang="en-US" sz="2800">
              <a:solidFill>
                <a:srgbClr val="BF5A00"/>
              </a:solidFill>
              <a:effectLst>
                <a:outerShdw algn="tl" blurRad="38100" dir="2700000" dist="38100">
                  <a:srgbClr val="C0C0C0"/>
                </a:outerShdw>
              </a:effectLst>
              <a:latin charset="0" pitchFamily="18" typeface="Book Antiqua"/>
            </a:endParaRPr>
          </a:p>
        </p:txBody>
      </p:sp>
      <p:sp>
        <p:nvSpPr>
          <p:cNvPr id="11" name="Rectangle 4"/>
          <p:cNvSpPr/>
          <p:nvPr/>
        </p:nvSpPr>
        <p:spPr>
          <a:xfrm>
            <a:off x="755576" y="5734997"/>
            <a:ext cx="7560840" cy="646331"/>
          </a:xfrm>
          <a:prstGeom prst="rect">
            <a:avLst/>
          </a:prstGeom>
          <a:solidFill>
            <a:srgbClr val="004C6F">
              <a:alpha val="14000"/>
            </a:srgbClr>
          </a:solidFill>
          <a:ln>
            <a:solidFill>
              <a:srgbClr val="004C6F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b="1" dirty="0" kern="0" lang="es-SV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Petróleo, presas hidroeléctricas, REDD, invasiones, conservación, </a:t>
            </a:r>
            <a:r>
              <a:rPr b="1" dirty="0" kern="0" lang="es-SV" smtClean="0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narco-tráfico</a:t>
            </a:r>
            <a:r>
              <a:rPr b="1" dirty="0" kern="0" lang="es-SV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, inter </a:t>
            </a:r>
            <a:r>
              <a:rPr b="1" dirty="0" err="1" kern="0" lang="es-SV" smtClean="0" sz="17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alia</a:t>
            </a:r>
            <a:endParaRPr b="1" dirty="0" lang="es-SV" sz="1750">
              <a:cs typeface="+mn-cs"/>
            </a:endParaRPr>
          </a:p>
        </p:txBody>
      </p:sp>
      <p:pic>
        <p:nvPicPr>
          <p:cNvPr descr="Mapa 5  Dinamicas totales.jpg" id="15" name="26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899592" y="908720"/>
            <a:ext cx="7320003" cy="4752525"/>
          </a:xfrm>
          <a:prstGeom prst="rect">
            <a:avLst/>
          </a:prstGeom>
          <a:ln>
            <a:solidFill>
              <a:srgbClr val="004C6F"/>
            </a:solidFill>
          </a:ln>
        </p:spPr>
      </p:pic>
      <p:sp>
        <p:nvSpPr>
          <p:cNvPr id="12" name="11 Rectángulo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Pentágono"/>
          <p:cNvSpPr/>
          <p:nvPr/>
        </p:nvSpPr>
        <p:spPr>
          <a:xfrm>
            <a:off x="152400" y="116632"/>
            <a:ext cx="8812088" cy="692696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500"/>
              </a:lnSpc>
              <a:defRPr/>
            </a:pPr>
            <a:r>
              <a:rPr b="1" dirty="0" lang="es-SV" smtClean="0" sz="2400">
                <a:solidFill>
                  <a:schemeClr val="bg1"/>
                </a:solidFill>
                <a:latin charset="0" pitchFamily="18" typeface="Book Antiqua"/>
              </a:rPr>
              <a:t> Conflictos, disputas y degradación de las ‘últimas’ fronteras,</a:t>
            </a:r>
            <a:br>
              <a:rPr b="1" dirty="0" lang="es-SV" smtClean="0" sz="2400">
                <a:solidFill>
                  <a:schemeClr val="bg1"/>
                </a:solidFill>
                <a:latin charset="0" pitchFamily="18" typeface="Book Antiqua"/>
              </a:rPr>
            </a:br>
            <a:r>
              <a:rPr b="1" dirty="0" lang="es-SV" smtClean="0" sz="2400">
                <a:solidFill>
                  <a:schemeClr val="bg1"/>
                </a:solidFill>
                <a:latin charset="0" pitchFamily="18" typeface="Book Antiqua"/>
              </a:rPr>
              <a:t> en la </a:t>
            </a:r>
            <a:r>
              <a:rPr b="1" dirty="0" err="1" lang="es-SV" smtClean="0" sz="2400">
                <a:solidFill>
                  <a:schemeClr val="bg1"/>
                </a:solidFill>
                <a:latin charset="0" pitchFamily="18" typeface="Book Antiqua"/>
              </a:rPr>
              <a:t>Mosquitia</a:t>
            </a:r>
            <a:r>
              <a:rPr b="1" dirty="0" lang="es-SV" smtClean="0" sz="2400">
                <a:solidFill>
                  <a:schemeClr val="bg1"/>
                </a:solidFill>
                <a:latin charset="0" pitchFamily="18" typeface="Book Antiqua"/>
              </a:rPr>
              <a:t> Hondureña</a:t>
            </a:r>
            <a:endParaRPr b="1" dirty="0" lang="es-SV" sz="2400">
              <a:solidFill>
                <a:schemeClr val="bg1"/>
              </a:solidFill>
              <a:latin charset="0" pitchFamily="18" typeface="Book Antiqua"/>
            </a:endParaRPr>
          </a:p>
        </p:txBody>
      </p: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8378</TotalTime>
  <Words>1350</Words>
  <Application>Microsoft Office PowerPoint</Application>
  <PresentationFormat>Presentación en pantalla (4:3)</PresentationFormat>
  <Paragraphs>176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Fundación PRISMA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Ileana Gómez</dc:creator>
  <cp:lastModifiedBy>Susan Kandel</cp:lastModifiedBy>
  <cp:revision>635</cp:revision>
  <dcterms:created xsi:type="dcterms:W3CDTF">2011-01-25T16:19:06Z</dcterms:created>
  <dcterms:modified xsi:type="dcterms:W3CDTF">2012-10-23T04:10:52Z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465950</vt:lpwstr>
  </property>
  <property fmtid="{D5CDD505-2E9C-101B-9397-08002B2CF9AE}" name="NXPowerLiteVersion" pid="3">
    <vt:lpwstr>D4.1.0</vt:lpwstr>
  </property>
</Properties>
</file>