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95" r:id="rId3"/>
    <p:sldId id="319" r:id="rId4"/>
    <p:sldId id="301" r:id="rId5"/>
    <p:sldId id="309" r:id="rId6"/>
    <p:sldId id="311" r:id="rId7"/>
    <p:sldId id="294" r:id="rId8"/>
    <p:sldId id="310" r:id="rId9"/>
    <p:sldId id="320" r:id="rId10"/>
    <p:sldId id="317" r:id="rId11"/>
    <p:sldId id="318" r:id="rId12"/>
    <p:sldId id="263" r:id="rId13"/>
  </p:sldIdLst>
  <p:sldSz cx="9144000" cy="6858000" type="screen4x3"/>
  <p:notesSz cx="7019925" cy="930592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AA27"/>
    <a:srgbClr val="E2E8D9"/>
    <a:srgbClr val="E2E6D9"/>
    <a:srgbClr val="CCFFCC"/>
    <a:srgbClr val="843C0C"/>
    <a:srgbClr val="58A9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7" autoAdjust="0"/>
    <p:restoredTop sz="94660" autoAdjust="0"/>
  </p:normalViewPr>
  <p:slideViewPr>
    <p:cSldViewPr snapToGrid="0">
      <p:cViewPr>
        <p:scale>
          <a:sx n="110" d="100"/>
          <a:sy n="110" d="100"/>
        </p:scale>
        <p:origin x="96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2190"/>
    </p:cViewPr>
  </p:sorterViewPr>
  <p:notesViewPr>
    <p:cSldViewPr snapToGrid="0" showGuides="1">
      <p:cViewPr varScale="1">
        <p:scale>
          <a:sx n="84" d="100"/>
          <a:sy n="84" d="100"/>
        </p:scale>
        <p:origin x="3084" y="54"/>
      </p:cViewPr>
      <p:guideLst>
        <p:guide orient="horz" pos="2931"/>
        <p:guide pos="221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s-SV"/>
          </a:p>
        </p:txBody>
      </p:sp>
      <p:sp>
        <p:nvSpPr>
          <p:cNvPr id="3" name="Marcador de fecha 2"/>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5D4B391D-E8BE-4417-8083-5AAAC87ED510}" type="datetimeFigureOut">
              <a:rPr lang="es-SV" smtClean="0"/>
              <a:t>18/05/2016</a:t>
            </a:fld>
            <a:endParaRPr lang="es-SV"/>
          </a:p>
        </p:txBody>
      </p:sp>
      <p:sp>
        <p:nvSpPr>
          <p:cNvPr id="4" name="Marcador de pie de página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s-SV"/>
          </a:p>
        </p:txBody>
      </p:sp>
      <p:sp>
        <p:nvSpPr>
          <p:cNvPr id="5" name="Marcador de número de diapositiva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7DAD37A9-C067-41A9-8AF4-D978EFB15988}" type="slidenum">
              <a:rPr lang="es-SV" smtClean="0"/>
              <a:t>‹Nº›</a:t>
            </a:fld>
            <a:endParaRPr lang="es-SV"/>
          </a:p>
        </p:txBody>
      </p:sp>
    </p:spTree>
    <p:extLst>
      <p:ext uri="{BB962C8B-B14F-4D97-AF65-F5344CB8AC3E}">
        <p14:creationId xmlns:p14="http://schemas.microsoft.com/office/powerpoint/2010/main" val="2829488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s-SV"/>
          </a:p>
        </p:txBody>
      </p:sp>
      <p:sp>
        <p:nvSpPr>
          <p:cNvPr id="3" name="Marcador de fecha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748C904F-504E-4D39-9D61-F3669A15B16D}" type="datetimeFigureOut">
              <a:rPr lang="es-SV" smtClean="0"/>
              <a:t>18/05/2016</a:t>
            </a:fld>
            <a:endParaRPr lang="es-SV"/>
          </a:p>
        </p:txBody>
      </p:sp>
      <p:sp>
        <p:nvSpPr>
          <p:cNvPr id="4" name="Marcador de imagen de diapositiva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87" tIns="46644" rIns="93287" bIns="46644" rtlCol="0" anchor="ctr"/>
          <a:lstStyle/>
          <a:p>
            <a:endParaRPr lang="es-SV"/>
          </a:p>
        </p:txBody>
      </p:sp>
      <p:sp>
        <p:nvSpPr>
          <p:cNvPr id="5" name="Marcador de notas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6" name="Marcador de pie de página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0AF3DEC1-2713-438A-BA7D-E2308BF54209}" type="slidenum">
              <a:rPr lang="es-SV" smtClean="0"/>
              <a:t>‹Nº›</a:t>
            </a:fld>
            <a:endParaRPr lang="es-SV"/>
          </a:p>
        </p:txBody>
      </p:sp>
    </p:spTree>
    <p:extLst>
      <p:ext uri="{BB962C8B-B14F-4D97-AF65-F5344CB8AC3E}">
        <p14:creationId xmlns:p14="http://schemas.microsoft.com/office/powerpoint/2010/main" val="1006719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339" name="2 Marcador de notas"/>
          <p:cNvSpPr>
            <a:spLocks noGrp="1"/>
          </p:cNvSpPr>
          <p:nvPr>
            <p:ph type="body" idx="1"/>
          </p:nvPr>
        </p:nvSpPr>
        <p:spPr>
          <a:noFill/>
          <a:ln/>
        </p:spPr>
        <p:txBody>
          <a:bodyPr/>
          <a:lstStyle/>
          <a:p>
            <a:pPr eaLnBrk="1" hangingPunct="1">
              <a:spcBef>
                <a:spcPct val="0"/>
              </a:spcBef>
            </a:pPr>
            <a:endParaRPr lang="en-US" smtClean="0"/>
          </a:p>
        </p:txBody>
      </p:sp>
      <p:sp>
        <p:nvSpPr>
          <p:cNvPr id="14340" name="3 Marcador de número de diapositiva"/>
          <p:cNvSpPr>
            <a:spLocks noGrp="1"/>
          </p:cNvSpPr>
          <p:nvPr>
            <p:ph type="sldNum" sz="quarter" idx="5"/>
          </p:nvPr>
        </p:nvSpPr>
        <p:spPr>
          <a:noFill/>
        </p:spPr>
        <p:txBody>
          <a:bodyPr/>
          <a:lstStyle/>
          <a:p>
            <a:fld id="{879CFA59-F037-4EC2-B8D5-CD2D4B317708}" type="slidenum">
              <a:rPr lang="es-SV" smtClean="0"/>
              <a:pPr/>
              <a:t>2</a:t>
            </a:fld>
            <a:endParaRPr lang="es-SV" smtClean="0"/>
          </a:p>
        </p:txBody>
      </p:sp>
    </p:spTree>
    <p:extLst>
      <p:ext uri="{BB962C8B-B14F-4D97-AF65-F5344CB8AC3E}">
        <p14:creationId xmlns:p14="http://schemas.microsoft.com/office/powerpoint/2010/main" val="4098918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339" name="2 Marcador de notas"/>
          <p:cNvSpPr>
            <a:spLocks noGrp="1"/>
          </p:cNvSpPr>
          <p:nvPr>
            <p:ph type="body" idx="1"/>
          </p:nvPr>
        </p:nvSpPr>
        <p:spPr>
          <a:noFill/>
          <a:ln/>
        </p:spPr>
        <p:txBody>
          <a:bodyPr/>
          <a:lstStyle/>
          <a:p>
            <a:pPr eaLnBrk="1" hangingPunct="1">
              <a:spcBef>
                <a:spcPct val="0"/>
              </a:spcBef>
            </a:pPr>
            <a:endParaRPr lang="en-US" smtClean="0"/>
          </a:p>
        </p:txBody>
      </p:sp>
      <p:sp>
        <p:nvSpPr>
          <p:cNvPr id="14340" name="3 Marcador de número de diapositiva"/>
          <p:cNvSpPr>
            <a:spLocks noGrp="1"/>
          </p:cNvSpPr>
          <p:nvPr>
            <p:ph type="sldNum" sz="quarter" idx="5"/>
          </p:nvPr>
        </p:nvSpPr>
        <p:spPr>
          <a:noFill/>
        </p:spPr>
        <p:txBody>
          <a:bodyPr/>
          <a:lstStyle/>
          <a:p>
            <a:fld id="{879CFA59-F037-4EC2-B8D5-CD2D4B317708}" type="slidenum">
              <a:rPr lang="es-SV" smtClean="0"/>
              <a:pPr/>
              <a:t>3</a:t>
            </a:fld>
            <a:endParaRPr lang="es-SV" smtClean="0"/>
          </a:p>
        </p:txBody>
      </p:sp>
    </p:spTree>
    <p:extLst>
      <p:ext uri="{BB962C8B-B14F-4D97-AF65-F5344CB8AC3E}">
        <p14:creationId xmlns:p14="http://schemas.microsoft.com/office/powerpoint/2010/main" val="610316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4060807" y="8979333"/>
            <a:ext cx="3107062" cy="473667"/>
          </a:xfrm>
          <a:prstGeom prst="rect">
            <a:avLst/>
          </a:prstGeom>
          <a:noFill/>
          <a:ln w="9525">
            <a:noFill/>
            <a:miter lim="800000"/>
            <a:headEnd/>
            <a:tailEnd/>
          </a:ln>
        </p:spPr>
        <p:txBody>
          <a:bodyPr lIns="94959" tIns="47480" rIns="94959" bIns="47480" anchor="b"/>
          <a:lstStyle/>
          <a:p>
            <a:pPr algn="r" defTabSz="950020"/>
            <a:fld id="{C4B61540-09F1-4DA3-B63E-948DC6D9569E}" type="slidenum">
              <a:rPr lang="es-ES" sz="1200"/>
              <a:pPr algn="r" defTabSz="950020"/>
              <a:t>4</a:t>
            </a:fld>
            <a:endParaRPr lang="es-ES" sz="1200"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p:txBody>
          <a:bodyPr/>
          <a:lstStyle/>
          <a:p>
            <a:pPr eaLnBrk="1" hangingPunct="1"/>
            <a:endParaRPr lang="es-SV" smtClean="0"/>
          </a:p>
        </p:txBody>
      </p:sp>
    </p:spTree>
    <p:extLst>
      <p:ext uri="{BB962C8B-B14F-4D97-AF65-F5344CB8AC3E}">
        <p14:creationId xmlns:p14="http://schemas.microsoft.com/office/powerpoint/2010/main" val="2422464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txBox="1">
            <a:spLocks noGrp="1" noChangeArrowheads="1"/>
          </p:cNvSpPr>
          <p:nvPr/>
        </p:nvSpPr>
        <p:spPr bwMode="auto">
          <a:xfrm>
            <a:off x="4236330" y="9212219"/>
            <a:ext cx="3262965" cy="5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127" tIns="0" rIns="36127" bIns="0" anchor="b"/>
          <a:lstStyle>
            <a:lvl1pPr defTabSz="1546225" eaLnBrk="0" hangingPunct="0">
              <a:defRPr>
                <a:solidFill>
                  <a:schemeClr val="tx1"/>
                </a:solidFill>
                <a:latin typeface="Arial" panose="020B0604020202020204" pitchFamily="34" charset="0"/>
              </a:defRPr>
            </a:lvl1pPr>
            <a:lvl2pPr marL="785813" indent="-303213" defTabSz="1546225" eaLnBrk="0" hangingPunct="0">
              <a:defRPr>
                <a:solidFill>
                  <a:schemeClr val="tx1"/>
                </a:solidFill>
                <a:latin typeface="Arial" panose="020B0604020202020204" pitchFamily="34" charset="0"/>
              </a:defRPr>
            </a:lvl2pPr>
            <a:lvl3pPr marL="1208088" indent="-242888" defTabSz="1546225" eaLnBrk="0" hangingPunct="0">
              <a:defRPr>
                <a:solidFill>
                  <a:schemeClr val="tx1"/>
                </a:solidFill>
                <a:latin typeface="Arial" panose="020B0604020202020204" pitchFamily="34" charset="0"/>
              </a:defRPr>
            </a:lvl3pPr>
            <a:lvl4pPr marL="1690688" indent="-239713" defTabSz="1546225" eaLnBrk="0" hangingPunct="0">
              <a:defRPr>
                <a:solidFill>
                  <a:schemeClr val="tx1"/>
                </a:solidFill>
                <a:latin typeface="Arial" panose="020B0604020202020204" pitchFamily="34" charset="0"/>
              </a:defRPr>
            </a:lvl4pPr>
            <a:lvl5pPr marL="2174875" indent="-241300" defTabSz="1546225" eaLnBrk="0" hangingPunct="0">
              <a:defRPr>
                <a:solidFill>
                  <a:schemeClr val="tx1"/>
                </a:solidFill>
                <a:latin typeface="Arial" panose="020B0604020202020204" pitchFamily="34" charset="0"/>
              </a:defRPr>
            </a:lvl5pPr>
            <a:lvl6pPr marL="2632075" indent="-241300" algn="ctr" defTabSz="1546225" eaLnBrk="0" fontAlgn="base" hangingPunct="0">
              <a:spcBef>
                <a:spcPct val="0"/>
              </a:spcBef>
              <a:spcAft>
                <a:spcPct val="0"/>
              </a:spcAft>
              <a:defRPr>
                <a:solidFill>
                  <a:schemeClr val="tx1"/>
                </a:solidFill>
                <a:latin typeface="Arial" panose="020B0604020202020204" pitchFamily="34" charset="0"/>
              </a:defRPr>
            </a:lvl6pPr>
            <a:lvl7pPr marL="3089275" indent="-241300" algn="ctr" defTabSz="1546225" eaLnBrk="0" fontAlgn="base" hangingPunct="0">
              <a:spcBef>
                <a:spcPct val="0"/>
              </a:spcBef>
              <a:spcAft>
                <a:spcPct val="0"/>
              </a:spcAft>
              <a:defRPr>
                <a:solidFill>
                  <a:schemeClr val="tx1"/>
                </a:solidFill>
                <a:latin typeface="Arial" panose="020B0604020202020204" pitchFamily="34" charset="0"/>
              </a:defRPr>
            </a:lvl7pPr>
            <a:lvl8pPr marL="3546475" indent="-241300" algn="ctr" defTabSz="1546225" eaLnBrk="0" fontAlgn="base" hangingPunct="0">
              <a:spcBef>
                <a:spcPct val="0"/>
              </a:spcBef>
              <a:spcAft>
                <a:spcPct val="0"/>
              </a:spcAft>
              <a:defRPr>
                <a:solidFill>
                  <a:schemeClr val="tx1"/>
                </a:solidFill>
                <a:latin typeface="Arial" panose="020B0604020202020204" pitchFamily="34" charset="0"/>
              </a:defRPr>
            </a:lvl8pPr>
            <a:lvl9pPr marL="4003675" indent="-241300" algn="ctr" defTabSz="1546225" eaLnBrk="0" fontAlgn="base" hangingPunct="0">
              <a:spcBef>
                <a:spcPct val="0"/>
              </a:spcBef>
              <a:spcAft>
                <a:spcPct val="0"/>
              </a:spcAft>
              <a:defRPr>
                <a:solidFill>
                  <a:schemeClr val="tx1"/>
                </a:solidFill>
                <a:latin typeface="Arial" panose="020B0604020202020204" pitchFamily="34" charset="0"/>
              </a:defRPr>
            </a:lvl9pPr>
          </a:lstStyle>
          <a:p>
            <a:pPr algn="r"/>
            <a:fld id="{0EE07ED7-9EF0-4110-8F22-FF6FC3786075}" type="slidenum">
              <a:rPr lang="en-US" sz="2200" i="1">
                <a:latin typeface="Times New Roman" panose="02020603050405020304" pitchFamily="18" charset="0"/>
                <a:cs typeface="Arial" panose="020B0604020202020204" pitchFamily="34" charset="0"/>
              </a:rPr>
              <a:pPr algn="r"/>
              <a:t>5</a:t>
            </a:fld>
            <a:endParaRPr lang="en-US" sz="2200" i="1">
              <a:latin typeface="Times New Roman" panose="02020603050405020304" pitchFamily="18" charset="0"/>
              <a:cs typeface="Arial" panose="020B0604020202020204" pitchFamily="34" charset="0"/>
            </a:endParaRPr>
          </a:p>
        </p:txBody>
      </p:sp>
      <p:sp>
        <p:nvSpPr>
          <p:cNvPr id="173059" name="Rectangle 2"/>
          <p:cNvSpPr>
            <a:spLocks noGrp="1" noRot="1" noChangeAspect="1" noChangeArrowheads="1" noTextEdit="1"/>
          </p:cNvSpPr>
          <p:nvPr>
            <p:ph type="sldImg"/>
          </p:nvPr>
        </p:nvSpPr>
        <p:spPr>
          <a:xfrm>
            <a:off x="1301750" y="736600"/>
            <a:ext cx="4886325" cy="3665538"/>
          </a:xfrm>
          <a:ln/>
        </p:spPr>
      </p:sp>
      <p:sp>
        <p:nvSpPr>
          <p:cNvPr id="173060" name="Rectangle 3"/>
          <p:cNvSpPr>
            <a:spLocks noGrp="1" noChangeArrowheads="1"/>
          </p:cNvSpPr>
          <p:nvPr>
            <p:ph type="body" idx="1"/>
          </p:nvPr>
        </p:nvSpPr>
        <p:spPr>
          <a:xfrm>
            <a:off x="996115" y="4648117"/>
            <a:ext cx="5494066" cy="4428392"/>
          </a:xfrm>
        </p:spPr>
        <p:txBody>
          <a:bodyPr lIns="146223" tIns="73970" rIns="146223" bIns="73970"/>
          <a:lstStyle/>
          <a:p>
            <a:pPr defTabSz="1483524"/>
            <a:r>
              <a:rPr lang="es-ES" smtClean="0">
                <a:latin typeface="Arial" panose="020B0604020202020204" pitchFamily="34" charset="0"/>
              </a:rPr>
              <a:t>Entre 1978 y 2006 se dio un cambio radical en la fuente principal de divisas en Centroamérica, desde la agro-exportación tradicional a la migración (remesas). Más allá de las remesas, otras fuentes de divisas como maquila industrial, el turismo, las exportaciones agrícolas no tradicionales y otras exportaciones de bienes y servicios se han vuelto importantes fuentes de divisas</a:t>
            </a:r>
          </a:p>
          <a:p>
            <a:pPr defTabSz="1483524"/>
            <a:r>
              <a:rPr lang="es-ES" smtClean="0">
                <a:latin typeface="Arial" panose="020B0604020202020204" pitchFamily="34" charset="0"/>
              </a:rPr>
              <a:t>La transformación del agro genera nuevas dinámicas territoriales, como dimensiones   transfronterizas en algunos casos.  Por ejemplo con el caso del norte de Costa Rica, donde la expansión de cultivos no tradicionales como la piña y la naranja ha establecido un modelo de explotación agrícola que está modificando sustancialmente el uso y la tenencia de la tierra, ha beneficiado de una fuerte apoyo en términos de políticas publicas y depende críticamente de la mano de obra Nicaragüense. </a:t>
            </a:r>
            <a:endParaRPr lang="es-CR" smtClean="0">
              <a:latin typeface="Arial" panose="020B0604020202020204" pitchFamily="34" charset="0"/>
            </a:endParaRPr>
          </a:p>
        </p:txBody>
      </p:sp>
    </p:spTree>
    <p:extLst>
      <p:ext uri="{BB962C8B-B14F-4D97-AF65-F5344CB8AC3E}">
        <p14:creationId xmlns:p14="http://schemas.microsoft.com/office/powerpoint/2010/main" val="2625627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339" name="2 Marcador de notas"/>
          <p:cNvSpPr>
            <a:spLocks noGrp="1"/>
          </p:cNvSpPr>
          <p:nvPr>
            <p:ph type="body" idx="1"/>
          </p:nvPr>
        </p:nvSpPr>
        <p:spPr>
          <a:noFill/>
          <a:ln/>
        </p:spPr>
        <p:txBody>
          <a:bodyPr/>
          <a:lstStyle/>
          <a:p>
            <a:pPr eaLnBrk="1" hangingPunct="1">
              <a:spcBef>
                <a:spcPct val="0"/>
              </a:spcBef>
            </a:pPr>
            <a:endParaRPr lang="en-US" smtClean="0"/>
          </a:p>
        </p:txBody>
      </p:sp>
      <p:sp>
        <p:nvSpPr>
          <p:cNvPr id="14340" name="3 Marcador de número de diapositiva"/>
          <p:cNvSpPr>
            <a:spLocks noGrp="1"/>
          </p:cNvSpPr>
          <p:nvPr>
            <p:ph type="sldNum" sz="quarter" idx="5"/>
          </p:nvPr>
        </p:nvSpPr>
        <p:spPr>
          <a:noFill/>
        </p:spPr>
        <p:txBody>
          <a:bodyPr/>
          <a:lstStyle/>
          <a:p>
            <a:fld id="{879CFA59-F037-4EC2-B8D5-CD2D4B317708}" type="slidenum">
              <a:rPr lang="es-SV" smtClean="0"/>
              <a:pPr/>
              <a:t>7</a:t>
            </a:fld>
            <a:endParaRPr lang="es-SV" smtClean="0"/>
          </a:p>
        </p:txBody>
      </p:sp>
    </p:spTree>
    <p:extLst>
      <p:ext uri="{BB962C8B-B14F-4D97-AF65-F5344CB8AC3E}">
        <p14:creationId xmlns:p14="http://schemas.microsoft.com/office/powerpoint/2010/main" val="2685341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339" name="2 Marcador de notas"/>
          <p:cNvSpPr>
            <a:spLocks noGrp="1"/>
          </p:cNvSpPr>
          <p:nvPr>
            <p:ph type="body" idx="1"/>
          </p:nvPr>
        </p:nvSpPr>
        <p:spPr>
          <a:noFill/>
          <a:ln/>
        </p:spPr>
        <p:txBody>
          <a:bodyPr/>
          <a:lstStyle/>
          <a:p>
            <a:pPr eaLnBrk="1" hangingPunct="1">
              <a:spcBef>
                <a:spcPct val="0"/>
              </a:spcBef>
            </a:pPr>
            <a:endParaRPr lang="en-US" smtClean="0"/>
          </a:p>
        </p:txBody>
      </p:sp>
      <p:sp>
        <p:nvSpPr>
          <p:cNvPr id="14340" name="3 Marcador de número de diapositiva"/>
          <p:cNvSpPr>
            <a:spLocks noGrp="1"/>
          </p:cNvSpPr>
          <p:nvPr>
            <p:ph type="sldNum" sz="quarter" idx="5"/>
          </p:nvPr>
        </p:nvSpPr>
        <p:spPr>
          <a:noFill/>
        </p:spPr>
        <p:txBody>
          <a:bodyPr/>
          <a:lstStyle/>
          <a:p>
            <a:fld id="{879CFA59-F037-4EC2-B8D5-CD2D4B317708}" type="slidenum">
              <a:rPr lang="es-SV" smtClean="0">
                <a:solidFill>
                  <a:prstClr val="black"/>
                </a:solidFill>
              </a:rPr>
              <a:pPr/>
              <a:t>9</a:t>
            </a:fld>
            <a:endParaRPr lang="es-SV" smtClean="0">
              <a:solidFill>
                <a:prstClr val="black"/>
              </a:solidFill>
            </a:endParaRPr>
          </a:p>
        </p:txBody>
      </p:sp>
    </p:spTree>
    <p:extLst>
      <p:ext uri="{BB962C8B-B14F-4D97-AF65-F5344CB8AC3E}">
        <p14:creationId xmlns:p14="http://schemas.microsoft.com/office/powerpoint/2010/main" val="3195531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6" y="0"/>
            <a:ext cx="9140307" cy="6858000"/>
          </a:xfrm>
          <a:prstGeom prst="rect">
            <a:avLst/>
          </a:prstGeom>
        </p:spPr>
      </p:pic>
      <p:pic>
        <p:nvPicPr>
          <p:cNvPr id="7" name="Imagen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435331"/>
          </a:xfrm>
          <a:prstGeom prst="rect">
            <a:avLst/>
          </a:prstGeom>
        </p:spPr>
      </p:pic>
    </p:spTree>
    <p:extLst>
      <p:ext uri="{BB962C8B-B14F-4D97-AF65-F5344CB8AC3E}">
        <p14:creationId xmlns:p14="http://schemas.microsoft.com/office/powerpoint/2010/main" val="25048341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En blanco">
    <p:spTree>
      <p:nvGrpSpPr>
        <p:cNvPr id="1" name=""/>
        <p:cNvGrpSpPr/>
        <p:nvPr/>
      </p:nvGrpSpPr>
      <p:grpSpPr>
        <a:xfrm>
          <a:off x="0" y="0"/>
          <a:ext cx="0" cy="0"/>
          <a:chOff x="0" y="0"/>
          <a:chExt cx="0" cy="0"/>
        </a:xfrm>
      </p:grpSpPr>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6" y="0"/>
            <a:ext cx="9140307" cy="6858000"/>
          </a:xfrm>
          <a:prstGeom prst="rect">
            <a:avLst/>
          </a:prstGeom>
        </p:spPr>
      </p:pic>
      <p:pic>
        <p:nvPicPr>
          <p:cNvPr id="6" name="Imagen 5"/>
          <p:cNvPicPr>
            <a:picLocks noChangeAspect="1"/>
          </p:cNvPicPr>
          <p:nvPr userDrawn="1"/>
        </p:nvPicPr>
        <p:blipFill rotWithShape="1">
          <a:blip r:embed="rId3">
            <a:extLst>
              <a:ext uri="{28A0092B-C50C-407E-A947-70E740481C1C}">
                <a14:useLocalDpi xmlns:a14="http://schemas.microsoft.com/office/drawing/2010/main" val="0"/>
              </a:ext>
            </a:extLst>
          </a:blip>
          <a:srcRect b="50438"/>
          <a:stretch/>
        </p:blipFill>
        <p:spPr>
          <a:xfrm>
            <a:off x="0" y="0"/>
            <a:ext cx="9144000" cy="469900"/>
          </a:xfrm>
          <a:prstGeom prst="rect">
            <a:avLst/>
          </a:prstGeom>
        </p:spPr>
      </p:pic>
      <p:sp>
        <p:nvSpPr>
          <p:cNvPr id="4" name="Título 1"/>
          <p:cNvSpPr>
            <a:spLocks noGrp="1"/>
          </p:cNvSpPr>
          <p:nvPr>
            <p:ph type="title" idx="4294967295"/>
          </p:nvPr>
        </p:nvSpPr>
        <p:spPr>
          <a:xfrm>
            <a:off x="0" y="11113"/>
            <a:ext cx="9144000" cy="458787"/>
          </a:xfrm>
        </p:spPr>
        <p:txBody>
          <a:bodyPr>
            <a:normAutofit fontScale="90000"/>
          </a:bodyPr>
          <a:lstStyle/>
          <a:p>
            <a:pPr algn="ctr"/>
            <a:r>
              <a:rPr lang="es-ES" sz="2800" dirty="0">
                <a:solidFill>
                  <a:schemeClr val="bg1"/>
                </a:solidFill>
                <a:latin typeface="Montserrat" panose="00000500000000000000" pitchFamily="50" charset="0"/>
              </a:rPr>
              <a:t>Potencial de actividades industriales y logísticas</a:t>
            </a:r>
            <a:endParaRPr lang="es-ES" dirty="0"/>
          </a:p>
        </p:txBody>
      </p:sp>
    </p:spTree>
    <p:extLst>
      <p:ext uri="{BB962C8B-B14F-4D97-AF65-F5344CB8AC3E}">
        <p14:creationId xmlns:p14="http://schemas.microsoft.com/office/powerpoint/2010/main" val="20038370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6" y="0"/>
            <a:ext cx="9140307" cy="6858000"/>
          </a:xfrm>
          <a:prstGeom prst="rect">
            <a:avLst/>
          </a:prstGeom>
        </p:spPr>
      </p:pic>
    </p:spTree>
    <p:extLst>
      <p:ext uri="{BB962C8B-B14F-4D97-AF65-F5344CB8AC3E}">
        <p14:creationId xmlns:p14="http://schemas.microsoft.com/office/powerpoint/2010/main" val="2611568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8357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73845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518058"/>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0BBCF-ABB5-4618-AAFC-CC020EA4502C}" type="datetimeFigureOut">
              <a:rPr lang="es-ES" smtClean="0"/>
              <a:t>18/05/2016</a:t>
            </a:fld>
            <a:endParaRPr lang="es-E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D8421-5BD8-4CDE-AF13-9B81FFCDAA53}" type="slidenum">
              <a:rPr lang="es-ES" smtClean="0"/>
              <a:t>‹Nº›</a:t>
            </a:fld>
            <a:endParaRPr lang="es-ES"/>
          </a:p>
        </p:txBody>
      </p:sp>
    </p:spTree>
    <p:extLst>
      <p:ext uri="{BB962C8B-B14F-4D97-AF65-F5344CB8AC3E}">
        <p14:creationId xmlns:p14="http://schemas.microsoft.com/office/powerpoint/2010/main" val="1760957602"/>
      </p:ext>
    </p:extLst>
  </p:cSld>
  <p:clrMap bg1="lt1" tx1="dk1" bg2="lt2" tx2="dk2" accent1="accent1" accent2="accent2" accent3="accent3" accent4="accent4" accent5="accent5" accent6="accent6" hlink="hlink" folHlink="folHlink"/>
  <p:sldLayoutIdLst>
    <p:sldLayoutId id="2147483667" r:id="rId1"/>
    <p:sldLayoutId id="2147483669" r:id="rId2"/>
    <p:sldLayoutId id="2147483668" r:id="rId3"/>
    <p:sldLayoutId id="2147483661" r:id="rId4"/>
    <p:sldLayoutId id="2147483662" r:id="rId5"/>
    <p:sldLayoutId id="2147483671"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ítulo 5"/>
          <p:cNvSpPr>
            <a:spLocks noGrp="1"/>
          </p:cNvSpPr>
          <p:nvPr>
            <p:ph type="ctrTitle" idx="4294967295"/>
          </p:nvPr>
        </p:nvSpPr>
        <p:spPr>
          <a:xfrm>
            <a:off x="654627" y="2818474"/>
            <a:ext cx="7772400" cy="2948854"/>
          </a:xfrm>
        </p:spPr>
        <p:txBody>
          <a:bodyPr>
            <a:normAutofit fontScale="90000"/>
          </a:bodyPr>
          <a:lstStyle/>
          <a:p>
            <a:pPr algn="ctr">
              <a:spcAft>
                <a:spcPts val="600"/>
              </a:spcAft>
            </a:pPr>
            <a:r>
              <a:rPr lang="es-SV" sz="3600" b="1" dirty="0">
                <a:solidFill>
                  <a:schemeClr val="bg1"/>
                </a:solidFill>
                <a:latin typeface="Montserrat" panose="00000500000000000000" pitchFamily="50" charset="0"/>
              </a:rPr>
              <a:t>Dinámicas Territoriales </a:t>
            </a:r>
            <a:r>
              <a:rPr lang="es-SV" sz="3600" b="1" dirty="0" smtClean="0">
                <a:solidFill>
                  <a:schemeClr val="bg1"/>
                </a:solidFill>
                <a:latin typeface="Montserrat" panose="00000500000000000000" pitchFamily="50" charset="0"/>
              </a:rPr>
              <a:t/>
            </a:r>
            <a:br>
              <a:rPr lang="es-SV" sz="3600" b="1" dirty="0" smtClean="0">
                <a:solidFill>
                  <a:schemeClr val="bg1"/>
                </a:solidFill>
                <a:latin typeface="Montserrat" panose="00000500000000000000" pitchFamily="50" charset="0"/>
              </a:rPr>
            </a:br>
            <a:r>
              <a:rPr lang="es-SV" sz="3600" b="1" dirty="0" smtClean="0">
                <a:solidFill>
                  <a:schemeClr val="bg1"/>
                </a:solidFill>
                <a:latin typeface="Montserrat" panose="00000500000000000000" pitchFamily="50" charset="0"/>
              </a:rPr>
              <a:t>Cambio </a:t>
            </a:r>
            <a:r>
              <a:rPr lang="es-SV" sz="3600" b="1" dirty="0" smtClean="0">
                <a:solidFill>
                  <a:schemeClr val="bg1"/>
                </a:solidFill>
                <a:latin typeface="Montserrat" panose="00000500000000000000" pitchFamily="50" charset="0"/>
              </a:rPr>
              <a:t>Económico y</a:t>
            </a:r>
            <a:br>
              <a:rPr lang="es-SV" sz="3600" b="1" dirty="0" smtClean="0">
                <a:solidFill>
                  <a:schemeClr val="bg1"/>
                </a:solidFill>
                <a:latin typeface="Montserrat" panose="00000500000000000000" pitchFamily="50" charset="0"/>
              </a:rPr>
            </a:br>
            <a:r>
              <a:rPr lang="es-SV" sz="3600" b="1" dirty="0" smtClean="0">
                <a:solidFill>
                  <a:schemeClr val="bg1"/>
                </a:solidFill>
                <a:latin typeface="Montserrat" panose="00000500000000000000" pitchFamily="50" charset="0"/>
              </a:rPr>
              <a:t>Cambio </a:t>
            </a:r>
            <a:r>
              <a:rPr lang="es-SV" sz="3600" b="1" dirty="0">
                <a:solidFill>
                  <a:schemeClr val="bg1"/>
                </a:solidFill>
                <a:latin typeface="Montserrat" panose="00000500000000000000" pitchFamily="50" charset="0"/>
              </a:rPr>
              <a:t>Climático </a:t>
            </a:r>
            <a:r>
              <a:rPr lang="es-SV" sz="3600" b="1" dirty="0" smtClean="0">
                <a:solidFill>
                  <a:schemeClr val="bg1"/>
                </a:solidFill>
                <a:latin typeface="Montserrat" panose="00000500000000000000" pitchFamily="50" charset="0"/>
              </a:rPr>
              <a:t/>
            </a:r>
            <a:br>
              <a:rPr lang="es-SV" sz="3600" b="1" dirty="0" smtClean="0">
                <a:solidFill>
                  <a:schemeClr val="bg1"/>
                </a:solidFill>
                <a:latin typeface="Montserrat" panose="00000500000000000000" pitchFamily="50" charset="0"/>
              </a:rPr>
            </a:br>
            <a:r>
              <a:rPr lang="es-SV" sz="3600" b="1" dirty="0" smtClean="0">
                <a:solidFill>
                  <a:schemeClr val="bg1"/>
                </a:solidFill>
                <a:latin typeface="Montserrat" panose="00000500000000000000" pitchFamily="50" charset="0"/>
              </a:rPr>
              <a:t>en </a:t>
            </a:r>
            <a:r>
              <a:rPr lang="es-SV" sz="3600" b="1" dirty="0" smtClean="0">
                <a:solidFill>
                  <a:schemeClr val="bg1"/>
                </a:solidFill>
                <a:latin typeface="Montserrat" panose="00000500000000000000" pitchFamily="50" charset="0"/>
              </a:rPr>
              <a:t>la Vertiente del Pacífico Centroamericano</a:t>
            </a:r>
            <a:r>
              <a:rPr lang="es-SV" sz="2700" dirty="0" smtClean="0">
                <a:solidFill>
                  <a:schemeClr val="bg1"/>
                </a:solidFill>
                <a:latin typeface="Montserrat" panose="00000500000000000000" pitchFamily="50" charset="0"/>
              </a:rPr>
              <a:t/>
            </a:r>
            <a:br>
              <a:rPr lang="es-SV" sz="2700" dirty="0" smtClean="0">
                <a:solidFill>
                  <a:schemeClr val="bg1"/>
                </a:solidFill>
                <a:latin typeface="Montserrat" panose="00000500000000000000" pitchFamily="50" charset="0"/>
              </a:rPr>
            </a:br>
            <a:r>
              <a:rPr lang="es-SV" sz="2500" dirty="0" smtClean="0">
                <a:solidFill>
                  <a:schemeClr val="bg1"/>
                </a:solidFill>
                <a:latin typeface="Montserrat" panose="00000500000000000000" pitchFamily="50" charset="0"/>
              </a:rPr>
              <a:t/>
            </a:r>
            <a:br>
              <a:rPr lang="es-SV" sz="2500" dirty="0" smtClean="0">
                <a:solidFill>
                  <a:schemeClr val="bg1"/>
                </a:solidFill>
                <a:latin typeface="Montserrat" panose="00000500000000000000" pitchFamily="50" charset="0"/>
              </a:rPr>
            </a:br>
            <a:r>
              <a:rPr lang="es-SV" sz="2500" dirty="0" smtClean="0">
                <a:solidFill>
                  <a:schemeClr val="bg1"/>
                </a:solidFill>
                <a:latin typeface="Montserrat" panose="00000500000000000000" pitchFamily="50" charset="0"/>
              </a:rPr>
              <a:t>19</a:t>
            </a:r>
            <a:r>
              <a:rPr lang="es-SV" sz="2200" dirty="0" smtClean="0">
                <a:solidFill>
                  <a:schemeClr val="bg1"/>
                </a:solidFill>
                <a:latin typeface="Montserrat" panose="00000500000000000000" pitchFamily="50" charset="0"/>
              </a:rPr>
              <a:t> </a:t>
            </a:r>
            <a:r>
              <a:rPr lang="es-SV" sz="2200" dirty="0">
                <a:solidFill>
                  <a:schemeClr val="bg1"/>
                </a:solidFill>
                <a:latin typeface="Montserrat" panose="00000500000000000000" pitchFamily="50" charset="0"/>
              </a:rPr>
              <a:t>de </a:t>
            </a:r>
            <a:r>
              <a:rPr lang="es-SV" sz="2200" dirty="0" smtClean="0">
                <a:solidFill>
                  <a:schemeClr val="bg1"/>
                </a:solidFill>
                <a:latin typeface="Montserrat" panose="00000500000000000000" pitchFamily="50" charset="0"/>
              </a:rPr>
              <a:t>mayo de </a:t>
            </a:r>
            <a:r>
              <a:rPr lang="es-SV" sz="2200" dirty="0">
                <a:solidFill>
                  <a:schemeClr val="bg1"/>
                </a:solidFill>
                <a:latin typeface="Montserrat" panose="00000500000000000000" pitchFamily="50" charset="0"/>
              </a:rPr>
              <a:t>2016</a:t>
            </a:r>
            <a:endParaRPr lang="es-ES" sz="2200" dirty="0">
              <a:solidFill>
                <a:schemeClr val="bg1"/>
              </a:solidFill>
              <a:latin typeface="Montserrat" panose="00000500000000000000" pitchFamily="50" charset="0"/>
            </a:endParaRPr>
          </a:p>
        </p:txBody>
      </p:sp>
    </p:spTree>
    <p:extLst>
      <p:ext uri="{BB962C8B-B14F-4D97-AF65-F5344CB8AC3E}">
        <p14:creationId xmlns:p14="http://schemas.microsoft.com/office/powerpoint/2010/main" val="4043240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23383" y="494843"/>
            <a:ext cx="8894921" cy="6017419"/>
          </a:xfrm>
          <a:prstGeom prst="rect">
            <a:avLst/>
          </a:prstGeom>
        </p:spPr>
      </p:pic>
      <p:sp>
        <p:nvSpPr>
          <p:cNvPr id="4" name="Título 1"/>
          <p:cNvSpPr txBox="1">
            <a:spLocks/>
          </p:cNvSpPr>
          <p:nvPr/>
        </p:nvSpPr>
        <p:spPr>
          <a:xfrm>
            <a:off x="0" y="11113"/>
            <a:ext cx="9144000" cy="458787"/>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smtClean="0">
                <a:solidFill>
                  <a:schemeClr val="bg1"/>
                </a:solidFill>
                <a:latin typeface="Montserrat" panose="00000500000000000000" pitchFamily="50" charset="0"/>
              </a:rPr>
              <a:t>Desafíos y oportunidades para estrategias de actores territoriales</a:t>
            </a:r>
            <a:endParaRPr lang="es-ES" b="1" dirty="0"/>
          </a:p>
        </p:txBody>
      </p:sp>
    </p:spTree>
    <p:extLst>
      <p:ext uri="{BB962C8B-B14F-4D97-AF65-F5344CB8AC3E}">
        <p14:creationId xmlns:p14="http://schemas.microsoft.com/office/powerpoint/2010/main" val="2720691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8 Rectángulo"/>
          <p:cNvSpPr/>
          <p:nvPr/>
        </p:nvSpPr>
        <p:spPr>
          <a:xfrm>
            <a:off x="664234" y="989728"/>
            <a:ext cx="7824159" cy="5062924"/>
          </a:xfrm>
          <a:prstGeom prst="rect">
            <a:avLst/>
          </a:prstGeom>
        </p:spPr>
        <p:txBody>
          <a:bodyPr wrap="square">
            <a:spAutoFit/>
          </a:bodyPr>
          <a:lstStyle/>
          <a:p>
            <a:pPr marL="342900" indent="-342900" algn="just">
              <a:buFont typeface="Arial" panose="020B0604020202020204" pitchFamily="34" charset="0"/>
              <a:buChar char="•"/>
              <a:defRPr/>
            </a:pPr>
            <a:r>
              <a:rPr lang="es-SV" sz="1900" b="1" kern="0" dirty="0" smtClean="0">
                <a:solidFill>
                  <a:prstClr val="black">
                    <a:lumMod val="50000"/>
                    <a:lumOff val="50000"/>
                  </a:prstClr>
                </a:solidFill>
                <a:latin typeface="Arial" pitchFamily="34" charset="0"/>
                <a:cs typeface="Arial" pitchFamily="34" charset="0"/>
              </a:rPr>
              <a:t>La </a:t>
            </a:r>
            <a:r>
              <a:rPr lang="es-SV" sz="1900" b="1" kern="0" dirty="0">
                <a:solidFill>
                  <a:prstClr val="black">
                    <a:lumMod val="50000"/>
                    <a:lumOff val="50000"/>
                  </a:prstClr>
                </a:solidFill>
                <a:latin typeface="Arial" pitchFamily="34" charset="0"/>
                <a:cs typeface="Arial" pitchFamily="34" charset="0"/>
              </a:rPr>
              <a:t>importancia de una </a:t>
            </a:r>
            <a:r>
              <a:rPr lang="es-SV" sz="1900" b="1" kern="0" dirty="0" smtClean="0">
                <a:solidFill>
                  <a:prstClr val="black">
                    <a:lumMod val="50000"/>
                    <a:lumOff val="50000"/>
                  </a:prstClr>
                </a:solidFill>
                <a:latin typeface="Arial" pitchFamily="34" charset="0"/>
                <a:cs typeface="Arial" pitchFamily="34" charset="0"/>
              </a:rPr>
              <a:t>lectura del contexto territorial</a:t>
            </a:r>
          </a:p>
          <a:p>
            <a:pPr marL="342900" indent="-342900" algn="just">
              <a:buFont typeface="Arial" panose="020B0604020202020204" pitchFamily="34" charset="0"/>
              <a:buChar char="•"/>
              <a:defRPr/>
            </a:pPr>
            <a:r>
              <a:rPr lang="es-SV" sz="1900" b="1" kern="0" dirty="0">
                <a:solidFill>
                  <a:prstClr val="black">
                    <a:lumMod val="50000"/>
                    <a:lumOff val="50000"/>
                  </a:prstClr>
                </a:solidFill>
                <a:latin typeface="Arial" pitchFamily="34" charset="0"/>
                <a:cs typeface="Arial" pitchFamily="34" charset="0"/>
              </a:rPr>
              <a:t>La identificación de intereses comunes con actores claves que sirvan de “entrada” para agendas estratégicas de trabajo para promover la construcción de una visión compartida del territorio</a:t>
            </a:r>
          </a:p>
          <a:p>
            <a:pPr marL="342900" indent="-342900" algn="just">
              <a:buFont typeface="Arial" panose="020B0604020202020204" pitchFamily="34" charset="0"/>
              <a:buChar char="•"/>
              <a:defRPr/>
            </a:pPr>
            <a:r>
              <a:rPr lang="es-SV" sz="1900" b="1" kern="0" dirty="0" smtClean="0">
                <a:solidFill>
                  <a:prstClr val="black">
                    <a:lumMod val="50000"/>
                    <a:lumOff val="50000"/>
                  </a:prstClr>
                </a:solidFill>
                <a:latin typeface="Arial" pitchFamily="34" charset="0"/>
                <a:cs typeface="Arial" pitchFamily="34" charset="0"/>
              </a:rPr>
              <a:t>La </a:t>
            </a:r>
            <a:r>
              <a:rPr lang="es-SV" sz="1900" b="1" kern="0" dirty="0" smtClean="0">
                <a:solidFill>
                  <a:prstClr val="black">
                    <a:lumMod val="50000"/>
                    <a:lumOff val="50000"/>
                  </a:prstClr>
                </a:solidFill>
                <a:latin typeface="Arial" pitchFamily="34" charset="0"/>
                <a:cs typeface="Arial" pitchFamily="34" charset="0"/>
              </a:rPr>
              <a:t>importancia de trabajar </a:t>
            </a:r>
            <a:r>
              <a:rPr lang="es-SV" sz="1900" b="1" kern="0" dirty="0" smtClean="0">
                <a:solidFill>
                  <a:prstClr val="black">
                    <a:lumMod val="50000"/>
                    <a:lumOff val="50000"/>
                  </a:prstClr>
                </a:solidFill>
                <a:latin typeface="Arial" pitchFamily="34" charset="0"/>
                <a:cs typeface="Arial" pitchFamily="34" charset="0"/>
              </a:rPr>
              <a:t>a distintas </a:t>
            </a:r>
            <a:r>
              <a:rPr lang="es-SV" sz="1900" b="1" kern="0" dirty="0" smtClean="0">
                <a:solidFill>
                  <a:prstClr val="black">
                    <a:lumMod val="50000"/>
                    <a:lumOff val="50000"/>
                  </a:prstClr>
                </a:solidFill>
                <a:latin typeface="Arial" pitchFamily="34" charset="0"/>
                <a:cs typeface="Arial" pitchFamily="34" charset="0"/>
              </a:rPr>
              <a:t>escalas (finca; territorio; ámbito nacional; ámbito regional e internacional) y dimensiones (biofísica-</a:t>
            </a:r>
            <a:r>
              <a:rPr lang="es-SV" sz="1900" b="1" kern="0" dirty="0" err="1" smtClean="0">
                <a:solidFill>
                  <a:prstClr val="black">
                    <a:lumMod val="50000"/>
                    <a:lumOff val="50000"/>
                  </a:prstClr>
                </a:solidFill>
                <a:latin typeface="Arial" pitchFamily="34" charset="0"/>
                <a:cs typeface="Arial" pitchFamily="34" charset="0"/>
              </a:rPr>
              <a:t>ecosistémica</a:t>
            </a:r>
            <a:r>
              <a:rPr lang="es-SV" sz="1900" b="1" kern="0" dirty="0" smtClean="0">
                <a:solidFill>
                  <a:prstClr val="black">
                    <a:lumMod val="50000"/>
                    <a:lumOff val="50000"/>
                  </a:prstClr>
                </a:solidFill>
                <a:latin typeface="Arial" pitchFamily="34" charset="0"/>
                <a:cs typeface="Arial" pitchFamily="34" charset="0"/>
              </a:rPr>
              <a:t>; socio-económica; y político-institucional)</a:t>
            </a:r>
          </a:p>
          <a:p>
            <a:pPr marL="342900" indent="-342900" algn="just">
              <a:buFont typeface="Arial" panose="020B0604020202020204" pitchFamily="34" charset="0"/>
              <a:buChar char="•"/>
              <a:defRPr/>
            </a:pPr>
            <a:r>
              <a:rPr lang="es-SV" sz="1900" b="1" kern="0" dirty="0" smtClean="0">
                <a:solidFill>
                  <a:prstClr val="black">
                    <a:lumMod val="50000"/>
                    <a:lumOff val="50000"/>
                  </a:prstClr>
                </a:solidFill>
                <a:latin typeface="Arial" pitchFamily="34" charset="0"/>
                <a:cs typeface="Arial" pitchFamily="34" charset="0"/>
              </a:rPr>
              <a:t>Construcción de una </a:t>
            </a:r>
            <a:r>
              <a:rPr lang="es-SV" sz="1900" b="1" kern="0" dirty="0">
                <a:solidFill>
                  <a:prstClr val="black">
                    <a:lumMod val="50000"/>
                    <a:lumOff val="50000"/>
                  </a:prstClr>
                </a:solidFill>
                <a:latin typeface="Arial" pitchFamily="34" charset="0"/>
                <a:cs typeface="Arial" pitchFamily="34" charset="0"/>
              </a:rPr>
              <a:t>institucionalidad </a:t>
            </a:r>
            <a:r>
              <a:rPr lang="es-SV" sz="1900" b="1" kern="0" dirty="0" smtClean="0">
                <a:solidFill>
                  <a:prstClr val="black">
                    <a:lumMod val="50000"/>
                    <a:lumOff val="50000"/>
                  </a:prstClr>
                </a:solidFill>
                <a:latin typeface="Arial" pitchFamily="34" charset="0"/>
                <a:cs typeface="Arial" pitchFamily="34" charset="0"/>
              </a:rPr>
              <a:t>territorial basada en sistemas </a:t>
            </a:r>
            <a:r>
              <a:rPr lang="es-SV" sz="1900" b="1" kern="0" dirty="0">
                <a:solidFill>
                  <a:prstClr val="black">
                    <a:lumMod val="50000"/>
                    <a:lumOff val="50000"/>
                  </a:prstClr>
                </a:solidFill>
                <a:latin typeface="Arial" pitchFamily="34" charset="0"/>
                <a:cs typeface="Arial" pitchFamily="34" charset="0"/>
              </a:rPr>
              <a:t>de gobernanza para la </a:t>
            </a:r>
            <a:r>
              <a:rPr lang="es-SV" sz="1900" b="1" kern="0" dirty="0" smtClean="0">
                <a:solidFill>
                  <a:prstClr val="black">
                    <a:lumMod val="50000"/>
                    <a:lumOff val="50000"/>
                  </a:prstClr>
                </a:solidFill>
                <a:latin typeface="Arial" pitchFamily="34" charset="0"/>
                <a:cs typeface="Arial" pitchFamily="34" charset="0"/>
              </a:rPr>
              <a:t>gestión </a:t>
            </a:r>
            <a:r>
              <a:rPr lang="es-SV" sz="1900" b="1" kern="0" dirty="0" smtClean="0">
                <a:solidFill>
                  <a:prstClr val="black">
                    <a:lumMod val="50000"/>
                    <a:lumOff val="50000"/>
                  </a:prstClr>
                </a:solidFill>
                <a:latin typeface="Arial" pitchFamily="34" charset="0"/>
                <a:cs typeface="Arial" pitchFamily="34" charset="0"/>
              </a:rPr>
              <a:t>inclusiva e integrada del </a:t>
            </a:r>
            <a:r>
              <a:rPr lang="es-SV" sz="1900" b="1" kern="0" dirty="0" smtClean="0">
                <a:solidFill>
                  <a:prstClr val="black">
                    <a:lumMod val="50000"/>
                    <a:lumOff val="50000"/>
                  </a:prstClr>
                </a:solidFill>
                <a:latin typeface="Arial" pitchFamily="34" charset="0"/>
                <a:cs typeface="Arial" pitchFamily="34" charset="0"/>
              </a:rPr>
              <a:t>territorio</a:t>
            </a:r>
          </a:p>
          <a:p>
            <a:pPr marL="342900" indent="-342900" algn="just">
              <a:buFont typeface="Arial" panose="020B0604020202020204" pitchFamily="34" charset="0"/>
              <a:buChar char="•"/>
              <a:defRPr/>
            </a:pPr>
            <a:r>
              <a:rPr lang="es-SV" sz="1900" b="1" kern="0" dirty="0" smtClean="0">
                <a:solidFill>
                  <a:prstClr val="black">
                    <a:lumMod val="50000"/>
                    <a:lumOff val="50000"/>
                  </a:prstClr>
                </a:solidFill>
                <a:latin typeface="Arial" pitchFamily="34" charset="0"/>
                <a:cs typeface="Arial" pitchFamily="34" charset="0"/>
              </a:rPr>
              <a:t>Estrategias de incidencia en políticas </a:t>
            </a:r>
            <a:r>
              <a:rPr lang="es-SV" sz="1900" b="1" kern="0" dirty="0">
                <a:solidFill>
                  <a:prstClr val="black">
                    <a:lumMod val="50000"/>
                    <a:lumOff val="50000"/>
                  </a:prstClr>
                </a:solidFill>
                <a:latin typeface="Arial" pitchFamily="34" charset="0"/>
                <a:cs typeface="Arial" pitchFamily="34" charset="0"/>
              </a:rPr>
              <a:t>públicas que apoyen la gestión y la </a:t>
            </a:r>
            <a:r>
              <a:rPr lang="es-SV" sz="1900" b="1" kern="0" dirty="0" smtClean="0">
                <a:solidFill>
                  <a:prstClr val="black">
                    <a:lumMod val="50000"/>
                    <a:lumOff val="50000"/>
                  </a:prstClr>
                </a:solidFill>
                <a:latin typeface="Arial" pitchFamily="34" charset="0"/>
                <a:cs typeface="Arial" pitchFamily="34" charset="0"/>
              </a:rPr>
              <a:t>gobernanza a escala territorial</a:t>
            </a:r>
          </a:p>
          <a:p>
            <a:pPr marL="342900" indent="-342900" algn="just">
              <a:buFont typeface="Arial" panose="020B0604020202020204" pitchFamily="34" charset="0"/>
              <a:buChar char="•"/>
              <a:defRPr/>
            </a:pPr>
            <a:r>
              <a:rPr lang="es-SV" sz="1900" b="1" kern="0" dirty="0" smtClean="0">
                <a:solidFill>
                  <a:prstClr val="black">
                    <a:lumMod val="50000"/>
                    <a:lumOff val="50000"/>
                  </a:prstClr>
                </a:solidFill>
                <a:latin typeface="Arial" pitchFamily="34" charset="0"/>
                <a:cs typeface="Arial" pitchFamily="34" charset="0"/>
              </a:rPr>
              <a:t>La necesidad de promover nuevos </a:t>
            </a:r>
            <a:r>
              <a:rPr lang="es-SV" sz="1900" b="1" kern="0" dirty="0">
                <a:solidFill>
                  <a:prstClr val="black">
                    <a:lumMod val="50000"/>
                    <a:lumOff val="50000"/>
                  </a:prstClr>
                </a:solidFill>
                <a:latin typeface="Arial" pitchFamily="34" charset="0"/>
                <a:cs typeface="Arial" pitchFamily="34" charset="0"/>
              </a:rPr>
              <a:t>liderazgos coherentes con </a:t>
            </a:r>
            <a:r>
              <a:rPr lang="es-SV" sz="1900" b="1" kern="0" dirty="0" smtClean="0">
                <a:solidFill>
                  <a:prstClr val="black">
                    <a:lumMod val="50000"/>
                    <a:lumOff val="50000"/>
                  </a:prstClr>
                </a:solidFill>
                <a:latin typeface="Arial" pitchFamily="34" charset="0"/>
                <a:cs typeface="Arial" pitchFamily="34" charset="0"/>
              </a:rPr>
              <a:t>abordajes a </a:t>
            </a:r>
            <a:r>
              <a:rPr lang="es-SV" sz="1900" b="1" kern="0" dirty="0">
                <a:solidFill>
                  <a:prstClr val="black">
                    <a:lumMod val="50000"/>
                    <a:lumOff val="50000"/>
                  </a:prstClr>
                </a:solidFill>
                <a:latin typeface="Arial" pitchFamily="34" charset="0"/>
                <a:cs typeface="Arial" pitchFamily="34" charset="0"/>
              </a:rPr>
              <a:t>escala </a:t>
            </a:r>
            <a:r>
              <a:rPr lang="es-SV" sz="1900" b="1" kern="0" dirty="0" smtClean="0">
                <a:solidFill>
                  <a:prstClr val="black">
                    <a:lumMod val="50000"/>
                    <a:lumOff val="50000"/>
                  </a:prstClr>
                </a:solidFill>
                <a:latin typeface="Arial" pitchFamily="34" charset="0"/>
                <a:cs typeface="Arial" pitchFamily="34" charset="0"/>
              </a:rPr>
              <a:t>territorial, desde la perspectiva de comunidades rurales, indígenas y campesinas</a:t>
            </a:r>
            <a:endParaRPr lang="es-SV" sz="1900" b="1" kern="0" dirty="0" smtClean="0">
              <a:solidFill>
                <a:prstClr val="black">
                  <a:lumMod val="50000"/>
                  <a:lumOff val="50000"/>
                </a:prstClr>
              </a:solidFill>
              <a:latin typeface="Arial" pitchFamily="34" charset="0"/>
              <a:cs typeface="Arial" pitchFamily="34" charset="0"/>
            </a:endParaRPr>
          </a:p>
        </p:txBody>
      </p:sp>
      <p:sp>
        <p:nvSpPr>
          <p:cNvPr id="3" name="Título 1"/>
          <p:cNvSpPr txBox="1">
            <a:spLocks/>
          </p:cNvSpPr>
          <p:nvPr/>
        </p:nvSpPr>
        <p:spPr>
          <a:xfrm>
            <a:off x="0" y="11113"/>
            <a:ext cx="9144000" cy="458787"/>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smtClean="0">
                <a:solidFill>
                  <a:schemeClr val="bg1"/>
                </a:solidFill>
                <a:latin typeface="Montserrat" panose="00000500000000000000" pitchFamily="50" charset="0"/>
              </a:rPr>
              <a:t>Desafíos y oportunidades para estrategias de actores territoriales</a:t>
            </a:r>
            <a:endParaRPr lang="es-ES" b="1" dirty="0"/>
          </a:p>
        </p:txBody>
      </p:sp>
    </p:spTree>
    <p:extLst>
      <p:ext uri="{BB962C8B-B14F-4D97-AF65-F5344CB8AC3E}">
        <p14:creationId xmlns:p14="http://schemas.microsoft.com/office/powerpoint/2010/main" val="3595517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182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ChangeArrowheads="1"/>
          </p:cNvSpPr>
          <p:nvPr/>
        </p:nvSpPr>
        <p:spPr bwMode="auto">
          <a:xfrm>
            <a:off x="640458" y="2633562"/>
            <a:ext cx="7793037" cy="3099693"/>
          </a:xfrm>
          <a:prstGeom prst="rect">
            <a:avLst/>
          </a:prstGeom>
          <a:noFill/>
          <a:ln w="9525">
            <a:noFill/>
            <a:miter lim="800000"/>
            <a:headEnd/>
            <a:tailEnd/>
          </a:ln>
        </p:spPr>
        <p:txBody>
          <a:bodyPr/>
          <a:lstStyle/>
          <a:p>
            <a:pPr marL="266700" indent="-266700">
              <a:spcAft>
                <a:spcPts val="1200"/>
              </a:spcAft>
              <a:buClr>
                <a:srgbClr val="592A03"/>
              </a:buClr>
              <a:buFontTx/>
              <a:buChar char="•"/>
            </a:pPr>
            <a:endParaRPr lang="es-SV" sz="1600" b="1" dirty="0">
              <a:solidFill>
                <a:srgbClr val="004C6F"/>
              </a:solidFill>
              <a:latin typeface="Arial" charset="0"/>
              <a:ea typeface="Times New Roman" pitchFamily="18" charset="0"/>
              <a:cs typeface="Arial" charset="0"/>
            </a:endParaRPr>
          </a:p>
        </p:txBody>
      </p:sp>
      <p:sp>
        <p:nvSpPr>
          <p:cNvPr id="9" name="8 Rectángulo"/>
          <p:cNvSpPr/>
          <p:nvPr/>
        </p:nvSpPr>
        <p:spPr>
          <a:xfrm>
            <a:off x="217016" y="600869"/>
            <a:ext cx="8712968" cy="400110"/>
          </a:xfrm>
          <a:prstGeom prst="rect">
            <a:avLst/>
          </a:prstGeom>
        </p:spPr>
        <p:txBody>
          <a:bodyPr wrap="square">
            <a:spAutoFit/>
          </a:bodyPr>
          <a:lstStyle/>
          <a:p>
            <a:pPr algn="ctr"/>
            <a:r>
              <a:rPr lang="es-ES" sz="2000" b="1" dirty="0" smtClean="0">
                <a:solidFill>
                  <a:srgbClr val="B04717"/>
                </a:solidFill>
                <a:latin typeface="Calibri" pitchFamily="34" charset="0"/>
              </a:rPr>
              <a:t>Países del SICA en los primeros lugares del Índice de Riesgo Climático Global</a:t>
            </a:r>
          </a:p>
        </p:txBody>
      </p:sp>
      <p:sp>
        <p:nvSpPr>
          <p:cNvPr id="11" name="Título 1"/>
          <p:cNvSpPr txBox="1">
            <a:spLocks/>
          </p:cNvSpPr>
          <p:nvPr/>
        </p:nvSpPr>
        <p:spPr>
          <a:xfrm>
            <a:off x="0" y="11113"/>
            <a:ext cx="9144000" cy="458787"/>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smtClean="0">
                <a:solidFill>
                  <a:schemeClr val="bg1"/>
                </a:solidFill>
                <a:latin typeface="Montserrat" panose="00000500000000000000" pitchFamily="50" charset="0"/>
              </a:rPr>
              <a:t>Alta </a:t>
            </a:r>
            <a:r>
              <a:rPr lang="es-SV" sz="2800" b="1" dirty="0">
                <a:solidFill>
                  <a:schemeClr val="bg1"/>
                </a:solidFill>
                <a:latin typeface="Montserrat" panose="00000500000000000000" pitchFamily="50" charset="0"/>
              </a:rPr>
              <a:t>vulnerabilidad climática en Centroamérica</a:t>
            </a:r>
            <a:endParaRPr lang="es-ES" b="1" dirty="0"/>
          </a:p>
        </p:txBody>
      </p:sp>
      <p:graphicFrame>
        <p:nvGraphicFramePr>
          <p:cNvPr id="3" name="Tabla 2"/>
          <p:cNvGraphicFramePr>
            <a:graphicFrameLocks noGrp="1"/>
          </p:cNvGraphicFramePr>
          <p:nvPr>
            <p:extLst>
              <p:ext uri="{D42A27DB-BD31-4B8C-83A1-F6EECF244321}">
                <p14:modId xmlns:p14="http://schemas.microsoft.com/office/powerpoint/2010/main" val="2892233918"/>
              </p:ext>
            </p:extLst>
          </p:nvPr>
        </p:nvGraphicFramePr>
        <p:xfrm>
          <a:off x="379559" y="985447"/>
          <a:ext cx="8360566" cy="3526169"/>
        </p:xfrm>
        <a:graphic>
          <a:graphicData uri="http://schemas.openxmlformats.org/drawingml/2006/table">
            <a:tbl>
              <a:tblPr firstRow="1" bandRow="1">
                <a:tableStyleId>{5C22544A-7EE6-4342-B048-85BDC9FD1C3A}</a:tableStyleId>
              </a:tblPr>
              <a:tblGrid>
                <a:gridCol w="1223946"/>
                <a:gridCol w="713662"/>
                <a:gridCol w="713662"/>
                <a:gridCol w="713662"/>
                <a:gridCol w="713662"/>
                <a:gridCol w="713662"/>
                <a:gridCol w="713662"/>
                <a:gridCol w="713662"/>
                <a:gridCol w="713662"/>
                <a:gridCol w="713662"/>
                <a:gridCol w="713662"/>
              </a:tblGrid>
              <a:tr h="728231">
                <a:tc>
                  <a:txBody>
                    <a:bodyPr/>
                    <a:lstStyle/>
                    <a:p>
                      <a:endParaRPr lang="es-SV" sz="1600" dirty="0"/>
                    </a:p>
                  </a:txBody>
                  <a:tcPr/>
                </a:tc>
                <a:tc>
                  <a:txBody>
                    <a:bodyPr/>
                    <a:lstStyle/>
                    <a:p>
                      <a:r>
                        <a:rPr lang="es-SV" sz="1600" dirty="0" smtClean="0"/>
                        <a:t>2006</a:t>
                      </a:r>
                      <a:endParaRPr lang="es-SV" sz="1600" dirty="0"/>
                    </a:p>
                  </a:txBody>
                  <a:tcPr/>
                </a:tc>
                <a:tc>
                  <a:txBody>
                    <a:bodyPr/>
                    <a:lstStyle/>
                    <a:p>
                      <a:r>
                        <a:rPr lang="es-SV" sz="1600" dirty="0" smtClean="0"/>
                        <a:t>2007</a:t>
                      </a:r>
                      <a:endParaRPr lang="es-SV" sz="1600" dirty="0"/>
                    </a:p>
                  </a:txBody>
                  <a:tcPr/>
                </a:tc>
                <a:tc>
                  <a:txBody>
                    <a:bodyPr/>
                    <a:lstStyle/>
                    <a:p>
                      <a:r>
                        <a:rPr lang="es-SV" sz="1600" dirty="0" smtClean="0"/>
                        <a:t>2008</a:t>
                      </a:r>
                      <a:endParaRPr lang="es-SV" sz="1600" dirty="0"/>
                    </a:p>
                  </a:txBody>
                  <a:tcPr/>
                </a:tc>
                <a:tc>
                  <a:txBody>
                    <a:bodyPr/>
                    <a:lstStyle/>
                    <a:p>
                      <a:r>
                        <a:rPr lang="es-SV" sz="1600" dirty="0" smtClean="0"/>
                        <a:t>2009</a:t>
                      </a:r>
                      <a:endParaRPr lang="es-SV" sz="1600" dirty="0"/>
                    </a:p>
                  </a:txBody>
                  <a:tcPr/>
                </a:tc>
                <a:tc>
                  <a:txBody>
                    <a:bodyPr/>
                    <a:lstStyle/>
                    <a:p>
                      <a:r>
                        <a:rPr lang="es-SV" sz="1600" dirty="0" smtClean="0"/>
                        <a:t>2010</a:t>
                      </a:r>
                      <a:endParaRPr lang="es-SV" sz="1600" dirty="0"/>
                    </a:p>
                  </a:txBody>
                  <a:tcPr/>
                </a:tc>
                <a:tc>
                  <a:txBody>
                    <a:bodyPr/>
                    <a:lstStyle/>
                    <a:p>
                      <a:r>
                        <a:rPr lang="es-SV" sz="1600" dirty="0" smtClean="0"/>
                        <a:t>2011</a:t>
                      </a:r>
                      <a:endParaRPr lang="es-SV" sz="1600" dirty="0"/>
                    </a:p>
                  </a:txBody>
                  <a:tcPr/>
                </a:tc>
                <a:tc>
                  <a:txBody>
                    <a:bodyPr/>
                    <a:lstStyle/>
                    <a:p>
                      <a:r>
                        <a:rPr lang="es-SV" sz="1600" dirty="0" smtClean="0"/>
                        <a:t>2012</a:t>
                      </a:r>
                      <a:endParaRPr lang="es-SV" sz="1600" dirty="0"/>
                    </a:p>
                  </a:txBody>
                  <a:tcPr/>
                </a:tc>
                <a:tc>
                  <a:txBody>
                    <a:bodyPr/>
                    <a:lstStyle/>
                    <a:p>
                      <a:r>
                        <a:rPr lang="es-SV" sz="1600" dirty="0" smtClean="0"/>
                        <a:t>2013</a:t>
                      </a:r>
                      <a:endParaRPr lang="es-SV" sz="1600" dirty="0"/>
                    </a:p>
                  </a:txBody>
                  <a:tcPr/>
                </a:tc>
                <a:tc>
                  <a:txBody>
                    <a:bodyPr/>
                    <a:lstStyle/>
                    <a:p>
                      <a:r>
                        <a:rPr lang="es-SV" sz="1600" dirty="0" smtClean="0"/>
                        <a:t>2014</a:t>
                      </a:r>
                      <a:endParaRPr lang="es-SV" sz="1600" dirty="0"/>
                    </a:p>
                  </a:txBody>
                  <a:tcPr/>
                </a:tc>
                <a:tc>
                  <a:txBody>
                    <a:bodyPr/>
                    <a:lstStyle/>
                    <a:p>
                      <a:r>
                        <a:rPr lang="es-SV" sz="1600" dirty="0" smtClean="0"/>
                        <a:t>1995-2014</a:t>
                      </a:r>
                      <a:endParaRPr lang="es-SV" sz="1600" dirty="0"/>
                    </a:p>
                  </a:txBody>
                  <a:tcPr/>
                </a:tc>
              </a:tr>
              <a:tr h="466323">
                <a:tc>
                  <a:txBody>
                    <a:bodyPr/>
                    <a:lstStyle/>
                    <a:p>
                      <a:pPr marL="0" marR="71755" algn="l" defTabSz="914400" rtl="0" eaLnBrk="1" latinLnBrk="0" hangingPunct="1">
                        <a:spcAft>
                          <a:spcPts val="0"/>
                        </a:spcAft>
                      </a:pPr>
                      <a:r>
                        <a:rPr lang="es-SV" sz="1600" b="1" kern="1200" dirty="0" smtClean="0">
                          <a:solidFill>
                            <a:srgbClr val="004C6F"/>
                          </a:solidFill>
                          <a:latin typeface="Arial Narrow" pitchFamily="34" charset="0"/>
                          <a:ea typeface="+mn-ea"/>
                          <a:cs typeface="+mn-cs"/>
                        </a:rPr>
                        <a:t>Guatemala</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102</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52</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34</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53</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chemeClr val="bg1"/>
                          </a:solidFill>
                          <a:latin typeface="Arial Narrow" pitchFamily="34" charset="0"/>
                          <a:ea typeface="+mn-ea"/>
                          <a:cs typeface="+mn-cs"/>
                        </a:rPr>
                        <a:t>2</a:t>
                      </a:r>
                      <a:endParaRPr lang="es-SV" sz="1600" b="1" kern="1200" dirty="0">
                        <a:solidFill>
                          <a:schemeClr val="bg1"/>
                        </a:solidFill>
                        <a:latin typeface="Arial Narrow" pitchFamily="34" charset="0"/>
                        <a:ea typeface="+mn-ea"/>
                        <a:cs typeface="+mn-cs"/>
                      </a:endParaRPr>
                    </a:p>
                  </a:txBody>
                  <a:tcPr>
                    <a:solidFill>
                      <a:srgbClr val="8BAA27"/>
                    </a:solidFill>
                  </a:tcPr>
                </a:tc>
                <a:tc>
                  <a:txBody>
                    <a:bodyPr/>
                    <a:lstStyle/>
                    <a:p>
                      <a:pPr marL="0" marR="71755" algn="ctr" defTabSz="914400" rtl="0" eaLnBrk="1" latinLnBrk="0" hangingPunct="1">
                        <a:spcAft>
                          <a:spcPts val="0"/>
                        </a:spcAft>
                      </a:pPr>
                      <a:r>
                        <a:rPr lang="es-SV" sz="1600" b="1" kern="1200" dirty="0" smtClean="0">
                          <a:solidFill>
                            <a:schemeClr val="bg1"/>
                          </a:solidFill>
                          <a:latin typeface="Arial Narrow" pitchFamily="34" charset="0"/>
                          <a:ea typeface="+mn-ea"/>
                          <a:cs typeface="+mn-cs"/>
                        </a:rPr>
                        <a:t>9</a:t>
                      </a:r>
                      <a:endParaRPr lang="es-SV" sz="1600" b="1" kern="1200" dirty="0">
                        <a:solidFill>
                          <a:schemeClr val="bg1"/>
                        </a:solidFill>
                        <a:latin typeface="Arial Narrow" pitchFamily="34" charset="0"/>
                        <a:ea typeface="+mn-ea"/>
                        <a:cs typeface="+mn-cs"/>
                      </a:endParaRPr>
                    </a:p>
                  </a:txBody>
                  <a:tcPr>
                    <a:solidFill>
                      <a:srgbClr val="8BAA27"/>
                    </a:solidFill>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76</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44</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40</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chemeClr val="bg1"/>
                          </a:solidFill>
                          <a:latin typeface="Arial Narrow" pitchFamily="34" charset="0"/>
                          <a:ea typeface="+mn-ea"/>
                          <a:cs typeface="+mn-cs"/>
                        </a:rPr>
                        <a:t>10</a:t>
                      </a:r>
                      <a:endParaRPr lang="es-SV" sz="1600" b="1" kern="1200" dirty="0">
                        <a:solidFill>
                          <a:schemeClr val="bg1"/>
                        </a:solidFill>
                        <a:latin typeface="Arial Narrow" pitchFamily="34" charset="0"/>
                        <a:ea typeface="+mn-ea"/>
                        <a:cs typeface="+mn-cs"/>
                      </a:endParaRPr>
                    </a:p>
                  </a:txBody>
                  <a:tcPr>
                    <a:solidFill>
                      <a:srgbClr val="8BAA27"/>
                    </a:solidFill>
                  </a:tcPr>
                </a:tc>
              </a:tr>
              <a:tr h="466323">
                <a:tc>
                  <a:txBody>
                    <a:bodyPr/>
                    <a:lstStyle/>
                    <a:p>
                      <a:pPr marL="0" marR="71755" algn="l" defTabSz="914400" rtl="0" eaLnBrk="1" latinLnBrk="0" hangingPunct="1">
                        <a:spcAft>
                          <a:spcPts val="0"/>
                        </a:spcAft>
                      </a:pPr>
                      <a:r>
                        <a:rPr lang="es-SV" sz="1600" b="1" kern="1200" dirty="0" smtClean="0">
                          <a:solidFill>
                            <a:srgbClr val="004C6F"/>
                          </a:solidFill>
                          <a:latin typeface="Arial Narrow" pitchFamily="34" charset="0"/>
                          <a:ea typeface="+mn-ea"/>
                          <a:cs typeface="+mn-cs"/>
                        </a:rPr>
                        <a:t>El</a:t>
                      </a:r>
                      <a:r>
                        <a:rPr lang="es-SV" sz="1600" b="1" kern="1200" baseline="0" dirty="0" smtClean="0">
                          <a:solidFill>
                            <a:srgbClr val="004C6F"/>
                          </a:solidFill>
                          <a:latin typeface="Arial Narrow" pitchFamily="34" charset="0"/>
                          <a:ea typeface="+mn-ea"/>
                          <a:cs typeface="+mn-cs"/>
                        </a:rPr>
                        <a:t> </a:t>
                      </a:r>
                      <a:r>
                        <a:rPr lang="es-SV" sz="1600" b="1" kern="1200" dirty="0" smtClean="0">
                          <a:solidFill>
                            <a:srgbClr val="004C6F"/>
                          </a:solidFill>
                          <a:latin typeface="Arial Narrow" pitchFamily="34" charset="0"/>
                          <a:ea typeface="+mn-ea"/>
                          <a:cs typeface="+mn-cs"/>
                        </a:rPr>
                        <a:t>Salvador</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123</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112</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91</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chemeClr val="bg1"/>
                          </a:solidFill>
                          <a:latin typeface="Arial Narrow" pitchFamily="34" charset="0"/>
                          <a:ea typeface="+mn-ea"/>
                          <a:cs typeface="+mn-cs"/>
                        </a:rPr>
                        <a:t>1</a:t>
                      </a:r>
                      <a:endParaRPr lang="es-SV" sz="1600" b="1" kern="1200" dirty="0">
                        <a:solidFill>
                          <a:schemeClr val="bg1"/>
                        </a:solidFill>
                        <a:latin typeface="Arial Narrow" pitchFamily="34" charset="0"/>
                        <a:ea typeface="+mn-ea"/>
                        <a:cs typeface="+mn-cs"/>
                      </a:endParaRPr>
                    </a:p>
                  </a:txBody>
                  <a:tcPr>
                    <a:solidFill>
                      <a:srgbClr val="8BAA27"/>
                    </a:solidFill>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36</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chemeClr val="bg1"/>
                          </a:solidFill>
                          <a:latin typeface="Arial Narrow" pitchFamily="34" charset="0"/>
                          <a:ea typeface="+mn-ea"/>
                          <a:cs typeface="+mn-cs"/>
                        </a:rPr>
                        <a:t>4</a:t>
                      </a:r>
                      <a:endParaRPr lang="es-SV" sz="1600" b="1" kern="1200" dirty="0">
                        <a:solidFill>
                          <a:schemeClr val="bg1"/>
                        </a:solidFill>
                        <a:latin typeface="Arial Narrow" pitchFamily="34" charset="0"/>
                        <a:ea typeface="+mn-ea"/>
                        <a:cs typeface="+mn-cs"/>
                      </a:endParaRPr>
                    </a:p>
                  </a:txBody>
                  <a:tcPr>
                    <a:solidFill>
                      <a:srgbClr val="8BAA27"/>
                    </a:solidFill>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141</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125</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61</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chemeClr val="bg1"/>
                          </a:solidFill>
                          <a:latin typeface="Arial Narrow" pitchFamily="34" charset="0"/>
                          <a:ea typeface="+mn-ea"/>
                          <a:cs typeface="+mn-cs"/>
                        </a:rPr>
                        <a:t>14</a:t>
                      </a:r>
                      <a:endParaRPr lang="es-SV" sz="1600" b="1" kern="1200" dirty="0">
                        <a:solidFill>
                          <a:schemeClr val="bg1"/>
                        </a:solidFill>
                        <a:latin typeface="Arial Narrow" pitchFamily="34" charset="0"/>
                        <a:ea typeface="+mn-ea"/>
                        <a:cs typeface="+mn-cs"/>
                      </a:endParaRPr>
                    </a:p>
                  </a:txBody>
                  <a:tcPr>
                    <a:solidFill>
                      <a:srgbClr val="8BAA27"/>
                    </a:solidFill>
                  </a:tcPr>
                </a:tc>
              </a:tr>
              <a:tr h="466323">
                <a:tc>
                  <a:txBody>
                    <a:bodyPr/>
                    <a:lstStyle/>
                    <a:p>
                      <a:pPr marL="0" marR="71755" algn="l" defTabSz="914400" rtl="0" eaLnBrk="1" latinLnBrk="0" hangingPunct="1">
                        <a:spcAft>
                          <a:spcPts val="0"/>
                        </a:spcAft>
                      </a:pPr>
                      <a:r>
                        <a:rPr lang="es-SV" sz="1600" b="1" kern="1200" dirty="0" smtClean="0">
                          <a:solidFill>
                            <a:srgbClr val="004C6F"/>
                          </a:solidFill>
                          <a:latin typeface="Arial Narrow" pitchFamily="34" charset="0"/>
                          <a:ea typeface="+mn-ea"/>
                          <a:cs typeface="+mn-cs"/>
                        </a:rPr>
                        <a:t>Honduras</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44</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33</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20</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65</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chemeClr val="bg1"/>
                          </a:solidFill>
                          <a:latin typeface="Arial Narrow" pitchFamily="34" charset="0"/>
                          <a:ea typeface="+mn-ea"/>
                          <a:cs typeface="+mn-cs"/>
                        </a:rPr>
                        <a:t>5</a:t>
                      </a:r>
                      <a:endParaRPr lang="es-SV" sz="1600" b="1" kern="1200" dirty="0">
                        <a:solidFill>
                          <a:schemeClr val="bg1"/>
                        </a:solidFill>
                        <a:latin typeface="Arial Narrow" pitchFamily="34" charset="0"/>
                        <a:ea typeface="+mn-ea"/>
                        <a:cs typeface="+mn-cs"/>
                      </a:endParaRPr>
                    </a:p>
                  </a:txBody>
                  <a:tcPr>
                    <a:solidFill>
                      <a:srgbClr val="8BAA27"/>
                    </a:solidFill>
                  </a:tcPr>
                </a:tc>
                <a:tc>
                  <a:txBody>
                    <a:bodyPr/>
                    <a:lstStyle/>
                    <a:p>
                      <a:pPr marL="0" marR="71755" algn="ctr" defTabSz="914400" rtl="0" eaLnBrk="1" latinLnBrk="0" hangingPunct="1">
                        <a:spcAft>
                          <a:spcPts val="0"/>
                        </a:spcAft>
                      </a:pPr>
                      <a:r>
                        <a:rPr lang="es-SV" sz="1600" b="1" kern="1200" dirty="0" smtClean="0">
                          <a:solidFill>
                            <a:schemeClr val="bg1"/>
                          </a:solidFill>
                          <a:latin typeface="Arial Narrow" pitchFamily="34" charset="0"/>
                          <a:ea typeface="+mn-ea"/>
                          <a:cs typeface="+mn-cs"/>
                        </a:rPr>
                        <a:t>11</a:t>
                      </a:r>
                      <a:endParaRPr lang="es-SV" sz="1600" b="1" kern="1200" dirty="0">
                        <a:solidFill>
                          <a:schemeClr val="bg1"/>
                        </a:solidFill>
                        <a:latin typeface="Arial Narrow" pitchFamily="34" charset="0"/>
                        <a:ea typeface="+mn-ea"/>
                        <a:cs typeface="+mn-cs"/>
                      </a:endParaRPr>
                    </a:p>
                  </a:txBody>
                  <a:tcPr>
                    <a:solidFill>
                      <a:srgbClr val="8BAA27"/>
                    </a:solidFill>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43</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39</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24</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chemeClr val="bg1"/>
                          </a:solidFill>
                          <a:latin typeface="Arial Narrow" pitchFamily="34" charset="0"/>
                          <a:ea typeface="+mn-ea"/>
                          <a:cs typeface="+mn-cs"/>
                        </a:rPr>
                        <a:t>1</a:t>
                      </a:r>
                      <a:endParaRPr lang="es-SV" sz="1600" b="1" kern="1200" dirty="0">
                        <a:solidFill>
                          <a:schemeClr val="bg1"/>
                        </a:solidFill>
                        <a:latin typeface="Arial Narrow" pitchFamily="34" charset="0"/>
                        <a:ea typeface="+mn-ea"/>
                        <a:cs typeface="+mn-cs"/>
                      </a:endParaRPr>
                    </a:p>
                  </a:txBody>
                  <a:tcPr>
                    <a:solidFill>
                      <a:srgbClr val="8BAA27"/>
                    </a:solidFill>
                  </a:tcPr>
                </a:tc>
              </a:tr>
              <a:tr h="466323">
                <a:tc>
                  <a:txBody>
                    <a:bodyPr/>
                    <a:lstStyle/>
                    <a:p>
                      <a:pPr marL="0" marR="71755" algn="l" defTabSz="914400" rtl="0" eaLnBrk="1" latinLnBrk="0" hangingPunct="1">
                        <a:spcAft>
                          <a:spcPts val="0"/>
                        </a:spcAft>
                      </a:pPr>
                      <a:r>
                        <a:rPr lang="es-SV" sz="1600" b="1" kern="1200" dirty="0" smtClean="0">
                          <a:solidFill>
                            <a:srgbClr val="004C6F"/>
                          </a:solidFill>
                          <a:latin typeface="Arial Narrow" pitchFamily="34" charset="0"/>
                          <a:ea typeface="+mn-ea"/>
                          <a:cs typeface="+mn-cs"/>
                        </a:rPr>
                        <a:t>Nicaragua</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120</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chemeClr val="bg1"/>
                          </a:solidFill>
                          <a:latin typeface="Arial Narrow" pitchFamily="34" charset="0"/>
                          <a:ea typeface="+mn-ea"/>
                          <a:cs typeface="+mn-cs"/>
                        </a:rPr>
                        <a:t>3</a:t>
                      </a:r>
                      <a:endParaRPr lang="es-SV" sz="1600" b="1" kern="1200" dirty="0">
                        <a:solidFill>
                          <a:schemeClr val="bg1"/>
                        </a:solidFill>
                        <a:latin typeface="Arial Narrow" pitchFamily="34" charset="0"/>
                        <a:ea typeface="+mn-ea"/>
                        <a:cs typeface="+mn-cs"/>
                      </a:endParaRPr>
                    </a:p>
                  </a:txBody>
                  <a:tcPr>
                    <a:solidFill>
                      <a:srgbClr val="8BAA27"/>
                    </a:solidFill>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24</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57</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35</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chemeClr val="bg1"/>
                          </a:solidFill>
                          <a:latin typeface="Arial Narrow" pitchFamily="34" charset="0"/>
                          <a:ea typeface="+mn-ea"/>
                          <a:cs typeface="+mn-cs"/>
                        </a:rPr>
                        <a:t>14</a:t>
                      </a:r>
                      <a:endParaRPr lang="es-SV" sz="1600" b="1" kern="1200" dirty="0">
                        <a:solidFill>
                          <a:schemeClr val="bg1"/>
                        </a:solidFill>
                        <a:latin typeface="Arial Narrow" pitchFamily="34" charset="0"/>
                        <a:ea typeface="+mn-ea"/>
                        <a:cs typeface="+mn-cs"/>
                      </a:endParaRPr>
                    </a:p>
                  </a:txBody>
                  <a:tcPr>
                    <a:solidFill>
                      <a:srgbClr val="8BAA27"/>
                    </a:solidFill>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76</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58</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chemeClr val="bg1"/>
                          </a:solidFill>
                          <a:latin typeface="Arial Narrow" pitchFamily="34" charset="0"/>
                          <a:ea typeface="+mn-ea"/>
                          <a:cs typeface="+mn-cs"/>
                        </a:rPr>
                        <a:t>11</a:t>
                      </a:r>
                      <a:endParaRPr lang="es-SV" sz="1600" b="1" kern="1200" dirty="0">
                        <a:solidFill>
                          <a:schemeClr val="bg1"/>
                        </a:solidFill>
                        <a:latin typeface="Arial Narrow" pitchFamily="34" charset="0"/>
                        <a:ea typeface="+mn-ea"/>
                        <a:cs typeface="+mn-cs"/>
                      </a:endParaRPr>
                    </a:p>
                  </a:txBody>
                  <a:tcPr>
                    <a:solidFill>
                      <a:srgbClr val="8BAA27"/>
                    </a:solidFill>
                  </a:tcPr>
                </a:tc>
                <a:tc>
                  <a:txBody>
                    <a:bodyPr/>
                    <a:lstStyle/>
                    <a:p>
                      <a:pPr marL="0" marR="71755" algn="ctr" defTabSz="914400" rtl="0" eaLnBrk="1" latinLnBrk="0" hangingPunct="1">
                        <a:spcAft>
                          <a:spcPts val="0"/>
                        </a:spcAft>
                      </a:pPr>
                      <a:r>
                        <a:rPr lang="es-SV" sz="1600" b="1" kern="1200" dirty="0" smtClean="0">
                          <a:solidFill>
                            <a:schemeClr val="bg1"/>
                          </a:solidFill>
                          <a:latin typeface="Arial Narrow" pitchFamily="34" charset="0"/>
                          <a:ea typeface="+mn-ea"/>
                          <a:cs typeface="+mn-cs"/>
                        </a:rPr>
                        <a:t>4</a:t>
                      </a:r>
                      <a:endParaRPr lang="es-SV" sz="1600" b="1" kern="1200" dirty="0">
                        <a:solidFill>
                          <a:schemeClr val="bg1"/>
                        </a:solidFill>
                        <a:latin typeface="Arial Narrow" pitchFamily="34" charset="0"/>
                        <a:ea typeface="+mn-ea"/>
                        <a:cs typeface="+mn-cs"/>
                      </a:endParaRPr>
                    </a:p>
                  </a:txBody>
                  <a:tcPr>
                    <a:solidFill>
                      <a:srgbClr val="8BAA27"/>
                    </a:solidFill>
                  </a:tcPr>
                </a:tc>
              </a:tr>
              <a:tr h="466323">
                <a:tc>
                  <a:txBody>
                    <a:bodyPr/>
                    <a:lstStyle/>
                    <a:p>
                      <a:pPr marL="0" marR="71755" algn="l" defTabSz="914400" rtl="0" eaLnBrk="1" latinLnBrk="0" hangingPunct="1">
                        <a:spcAft>
                          <a:spcPts val="0"/>
                        </a:spcAft>
                      </a:pPr>
                      <a:r>
                        <a:rPr lang="es-SV" sz="1600" b="1" kern="1200" dirty="0" smtClean="0">
                          <a:solidFill>
                            <a:srgbClr val="004C6F"/>
                          </a:solidFill>
                          <a:latin typeface="Arial Narrow" pitchFamily="34" charset="0"/>
                          <a:ea typeface="+mn-ea"/>
                          <a:cs typeface="+mn-cs"/>
                        </a:rPr>
                        <a:t>Costa Rica</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128</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30</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28</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111</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20</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35</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113</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134</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93</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75</a:t>
                      </a:r>
                      <a:endParaRPr lang="es-SV" sz="1600" b="1" kern="1200" dirty="0">
                        <a:solidFill>
                          <a:srgbClr val="004C6F"/>
                        </a:solidFill>
                        <a:latin typeface="Arial Narrow" pitchFamily="34" charset="0"/>
                        <a:ea typeface="+mn-ea"/>
                        <a:cs typeface="+mn-cs"/>
                      </a:endParaRPr>
                    </a:p>
                  </a:txBody>
                  <a:tcPr/>
                </a:tc>
              </a:tr>
              <a:tr h="466323">
                <a:tc>
                  <a:txBody>
                    <a:bodyPr/>
                    <a:lstStyle/>
                    <a:p>
                      <a:pPr marL="0" marR="71755" algn="l" defTabSz="914400" rtl="0" eaLnBrk="1" latinLnBrk="0" hangingPunct="1">
                        <a:spcAft>
                          <a:spcPts val="0"/>
                        </a:spcAft>
                      </a:pPr>
                      <a:r>
                        <a:rPr lang="es-SV" sz="1600" b="1" kern="1200" dirty="0" smtClean="0">
                          <a:solidFill>
                            <a:srgbClr val="004C6F"/>
                          </a:solidFill>
                          <a:latin typeface="Arial Narrow" pitchFamily="34" charset="0"/>
                          <a:ea typeface="+mn-ea"/>
                          <a:cs typeface="+mn-cs"/>
                        </a:rPr>
                        <a:t>Rep. Dom.</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106</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chemeClr val="bg1"/>
                          </a:solidFill>
                          <a:latin typeface="Arial Narrow" pitchFamily="34" charset="0"/>
                          <a:ea typeface="+mn-ea"/>
                          <a:cs typeface="+mn-cs"/>
                        </a:rPr>
                        <a:t>12</a:t>
                      </a:r>
                      <a:endParaRPr lang="es-SV" sz="1600" b="1" kern="1200" dirty="0">
                        <a:solidFill>
                          <a:schemeClr val="bg1"/>
                        </a:solidFill>
                        <a:latin typeface="Arial Narrow" pitchFamily="34" charset="0"/>
                        <a:ea typeface="+mn-ea"/>
                        <a:cs typeface="+mn-cs"/>
                      </a:endParaRPr>
                    </a:p>
                  </a:txBody>
                  <a:tcPr>
                    <a:solidFill>
                      <a:srgbClr val="8BAA27"/>
                    </a:solidFill>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53</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83</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121</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23</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47</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102</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104</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chemeClr val="bg1"/>
                          </a:solidFill>
                          <a:latin typeface="Arial Narrow" pitchFamily="34" charset="0"/>
                          <a:ea typeface="+mn-ea"/>
                          <a:cs typeface="+mn-cs"/>
                        </a:rPr>
                        <a:t>11</a:t>
                      </a:r>
                      <a:endParaRPr lang="es-SV" sz="1600" b="1" kern="1200" dirty="0">
                        <a:solidFill>
                          <a:schemeClr val="bg1"/>
                        </a:solidFill>
                        <a:latin typeface="Arial Narrow" pitchFamily="34" charset="0"/>
                        <a:ea typeface="+mn-ea"/>
                        <a:cs typeface="+mn-cs"/>
                      </a:endParaRPr>
                    </a:p>
                  </a:txBody>
                  <a:tcPr>
                    <a:solidFill>
                      <a:srgbClr val="8BAA27"/>
                    </a:solidFill>
                  </a:tcPr>
                </a:tc>
              </a:tr>
            </a:tbl>
          </a:graphicData>
        </a:graphic>
      </p:graphicFrame>
      <p:sp>
        <p:nvSpPr>
          <p:cNvPr id="8" name="11 Rectángulo"/>
          <p:cNvSpPr/>
          <p:nvPr/>
        </p:nvSpPr>
        <p:spPr>
          <a:xfrm>
            <a:off x="935596" y="4767991"/>
            <a:ext cx="7272808" cy="1575816"/>
          </a:xfrm>
          <a:prstGeom prst="rect">
            <a:avLst/>
          </a:prstGeom>
        </p:spPr>
        <p:txBody>
          <a:bodyPr wrap="square">
            <a:spAutoFit/>
          </a:bodyPr>
          <a:lstStyle/>
          <a:p>
            <a:pPr marL="228600" lvl="0" indent="-228600">
              <a:lnSpc>
                <a:spcPct val="90000"/>
              </a:lnSpc>
              <a:spcAft>
                <a:spcPts val="600"/>
              </a:spcAft>
              <a:buFont typeface="Arial" panose="020B0604020202020204" pitchFamily="34" charset="0"/>
              <a:buChar char="•"/>
            </a:pPr>
            <a:r>
              <a:rPr lang="es-SV" sz="1600" b="1" dirty="0" smtClean="0">
                <a:solidFill>
                  <a:schemeClr val="tx1">
                    <a:lumMod val="50000"/>
                    <a:lumOff val="50000"/>
                  </a:schemeClr>
                </a:solidFill>
                <a:latin typeface="Clear Sans" panose="020B0503030202020304" pitchFamily="34" charset="0"/>
                <a:cs typeface="Clear Sans" panose="020B0503030202020304" pitchFamily="34" charset="0"/>
              </a:rPr>
              <a:t>Países del SICA en los primeros 15 lugares del Índice de Riesgo Climático de largo plazo (1995-2014)</a:t>
            </a:r>
          </a:p>
          <a:p>
            <a:pPr marL="228600" lvl="0" indent="-228600">
              <a:lnSpc>
                <a:spcPct val="90000"/>
              </a:lnSpc>
              <a:spcAft>
                <a:spcPts val="600"/>
              </a:spcAft>
              <a:buFont typeface="Arial" panose="020B0604020202020204" pitchFamily="34" charset="0"/>
              <a:buChar char="•"/>
            </a:pPr>
            <a:r>
              <a:rPr lang="es-SV" sz="1600" b="1" dirty="0" smtClean="0">
                <a:solidFill>
                  <a:schemeClr val="tx1">
                    <a:lumMod val="50000"/>
                    <a:lumOff val="50000"/>
                  </a:schemeClr>
                </a:solidFill>
                <a:latin typeface="Clear Sans" panose="020B0503030202020304" pitchFamily="34" charset="0"/>
                <a:cs typeface="Clear Sans" panose="020B0503030202020304" pitchFamily="34" charset="0"/>
              </a:rPr>
              <a:t>Honduras y Nicaragua en los primeros lugares por los enormes impactos ocasionados por el Huracán Mitch en 1998</a:t>
            </a:r>
          </a:p>
          <a:p>
            <a:pPr marL="228600" lvl="0" indent="-228600">
              <a:lnSpc>
                <a:spcPct val="90000"/>
              </a:lnSpc>
              <a:spcAft>
                <a:spcPts val="600"/>
              </a:spcAft>
              <a:buFont typeface="Arial" panose="020B0604020202020204" pitchFamily="34" charset="0"/>
              <a:buChar char="•"/>
            </a:pPr>
            <a:r>
              <a:rPr lang="es-SV" sz="1600" b="1" dirty="0" smtClean="0">
                <a:solidFill>
                  <a:schemeClr val="tx1">
                    <a:lumMod val="50000"/>
                    <a:lumOff val="50000"/>
                  </a:schemeClr>
                </a:solidFill>
                <a:latin typeface="Clear Sans" panose="020B0503030202020304" pitchFamily="34" charset="0"/>
                <a:cs typeface="Clear Sans" panose="020B0503030202020304" pitchFamily="34" charset="0"/>
              </a:rPr>
              <a:t>El Salvador, Guatemala y Nicaragua en los primeros lugares entre 2007 y 2010</a:t>
            </a:r>
            <a:endParaRPr lang="es-SV" sz="1600" b="1" dirty="0">
              <a:solidFill>
                <a:schemeClr val="tx1">
                  <a:lumMod val="50000"/>
                  <a:lumOff val="50000"/>
                </a:schemeClr>
              </a:solidFill>
              <a:latin typeface="Clear Sans" panose="020B0503030202020304" pitchFamily="34" charset="0"/>
              <a:cs typeface="Clear Sans" panose="020B0503030202020304" pitchFamily="34" charset="0"/>
            </a:endParaRPr>
          </a:p>
        </p:txBody>
      </p:sp>
    </p:spTree>
    <p:extLst>
      <p:ext uri="{BB962C8B-B14F-4D97-AF65-F5344CB8AC3E}">
        <p14:creationId xmlns:p14="http://schemas.microsoft.com/office/powerpoint/2010/main" val="978507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ChangeArrowheads="1"/>
          </p:cNvSpPr>
          <p:nvPr/>
        </p:nvSpPr>
        <p:spPr bwMode="auto">
          <a:xfrm>
            <a:off x="640458" y="2633562"/>
            <a:ext cx="7793037" cy="3099693"/>
          </a:xfrm>
          <a:prstGeom prst="rect">
            <a:avLst/>
          </a:prstGeom>
          <a:noFill/>
          <a:ln w="9525">
            <a:noFill/>
            <a:miter lim="800000"/>
            <a:headEnd/>
            <a:tailEnd/>
          </a:ln>
        </p:spPr>
        <p:txBody>
          <a:bodyPr/>
          <a:lstStyle/>
          <a:p>
            <a:pPr marL="266700" indent="-266700">
              <a:spcAft>
                <a:spcPts val="1200"/>
              </a:spcAft>
              <a:buClr>
                <a:srgbClr val="592A03"/>
              </a:buClr>
              <a:buFontTx/>
              <a:buChar char="•"/>
            </a:pPr>
            <a:endParaRPr lang="es-SV" sz="1600" b="1" dirty="0">
              <a:solidFill>
                <a:srgbClr val="004C6F"/>
              </a:solidFill>
              <a:latin typeface="Arial" charset="0"/>
              <a:ea typeface="Times New Roman" pitchFamily="18" charset="0"/>
              <a:cs typeface="Arial" charset="0"/>
            </a:endParaRPr>
          </a:p>
        </p:txBody>
      </p:sp>
      <p:sp>
        <p:nvSpPr>
          <p:cNvPr id="11" name="Título 1"/>
          <p:cNvSpPr txBox="1">
            <a:spLocks/>
          </p:cNvSpPr>
          <p:nvPr/>
        </p:nvSpPr>
        <p:spPr>
          <a:xfrm>
            <a:off x="0" y="11113"/>
            <a:ext cx="9144000" cy="458787"/>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smtClean="0">
                <a:solidFill>
                  <a:schemeClr val="bg1"/>
                </a:solidFill>
                <a:latin typeface="Montserrat" panose="00000500000000000000" pitchFamily="50" charset="0"/>
              </a:rPr>
              <a:t>Alta </a:t>
            </a:r>
            <a:r>
              <a:rPr lang="es-SV" sz="2800" b="1" dirty="0">
                <a:solidFill>
                  <a:schemeClr val="bg1"/>
                </a:solidFill>
                <a:latin typeface="Montserrat" panose="00000500000000000000" pitchFamily="50" charset="0"/>
              </a:rPr>
              <a:t>vulnerabilidad climática en Centroamérica</a:t>
            </a:r>
            <a:endParaRPr lang="es-ES" b="1" dirty="0"/>
          </a:p>
        </p:txBody>
      </p:sp>
      <p:graphicFrame>
        <p:nvGraphicFramePr>
          <p:cNvPr id="10" name="Tabla 9"/>
          <p:cNvGraphicFramePr>
            <a:graphicFrameLocks noGrp="1"/>
          </p:cNvGraphicFramePr>
          <p:nvPr>
            <p:extLst>
              <p:ext uri="{D42A27DB-BD31-4B8C-83A1-F6EECF244321}">
                <p14:modId xmlns:p14="http://schemas.microsoft.com/office/powerpoint/2010/main" val="3674974209"/>
              </p:ext>
            </p:extLst>
          </p:nvPr>
        </p:nvGraphicFramePr>
        <p:xfrm>
          <a:off x="928791" y="1025703"/>
          <a:ext cx="7258049" cy="2226455"/>
        </p:xfrm>
        <a:graphic>
          <a:graphicData uri="http://schemas.openxmlformats.org/drawingml/2006/table">
            <a:tbl>
              <a:tblPr firstRow="1" bandRow="1">
                <a:tableStyleId>{5C22544A-7EE6-4342-B048-85BDC9FD1C3A}</a:tableStyleId>
              </a:tblPr>
              <a:tblGrid>
                <a:gridCol w="1543217"/>
                <a:gridCol w="952472"/>
                <a:gridCol w="952472"/>
                <a:gridCol w="952472"/>
                <a:gridCol w="952472"/>
                <a:gridCol w="952472"/>
                <a:gridCol w="952472"/>
              </a:tblGrid>
              <a:tr h="445291">
                <a:tc>
                  <a:txBody>
                    <a:bodyPr/>
                    <a:lstStyle/>
                    <a:p>
                      <a:endParaRPr lang="es-SV" sz="1600" dirty="0"/>
                    </a:p>
                  </a:txBody>
                  <a:tcPr/>
                </a:tc>
                <a:tc>
                  <a:txBody>
                    <a:bodyPr/>
                    <a:lstStyle/>
                    <a:p>
                      <a:pPr marL="0" marR="71755" algn="ctr" defTabSz="914400" rtl="0" eaLnBrk="1" latinLnBrk="0" hangingPunct="1">
                        <a:spcAft>
                          <a:spcPts val="0"/>
                        </a:spcAft>
                      </a:pPr>
                      <a:r>
                        <a:rPr lang="es-SV" dirty="0" smtClean="0"/>
                        <a:t>  Bajo</a:t>
                      </a:r>
                      <a:endParaRPr lang="es-SV" dirty="0"/>
                    </a:p>
                  </a:txBody>
                  <a:tcPr/>
                </a:tc>
                <a:tc>
                  <a:txBody>
                    <a:bodyPr/>
                    <a:lstStyle/>
                    <a:p>
                      <a:pPr marL="0" marR="71755" algn="ctr" defTabSz="914400" rtl="0" eaLnBrk="1" latinLnBrk="0" hangingPunct="1">
                        <a:spcAft>
                          <a:spcPts val="0"/>
                        </a:spcAft>
                      </a:pPr>
                      <a:r>
                        <a:rPr lang="es-SV" dirty="0" smtClean="0"/>
                        <a:t>%</a:t>
                      </a:r>
                      <a:endParaRPr lang="es-SV" dirty="0"/>
                    </a:p>
                  </a:txBody>
                  <a:tcPr/>
                </a:tc>
                <a:tc>
                  <a:txBody>
                    <a:bodyPr/>
                    <a:lstStyle/>
                    <a:p>
                      <a:pPr marL="0" marR="71755" indent="0" algn="ctr" defTabSz="914400" rtl="0" eaLnBrk="1" fontAlgn="auto" latinLnBrk="0" hangingPunct="1">
                        <a:lnSpc>
                          <a:spcPct val="100000"/>
                        </a:lnSpc>
                        <a:spcBef>
                          <a:spcPts val="0"/>
                        </a:spcBef>
                        <a:spcAft>
                          <a:spcPts val="0"/>
                        </a:spcAft>
                        <a:buClrTx/>
                        <a:buSzTx/>
                        <a:buFontTx/>
                        <a:buNone/>
                        <a:tabLst/>
                        <a:defRPr/>
                      </a:pPr>
                      <a:r>
                        <a:rPr lang="es-SV" dirty="0" smtClean="0"/>
                        <a:t>  Alto</a:t>
                      </a:r>
                    </a:p>
                  </a:txBody>
                  <a:tcPr/>
                </a:tc>
                <a:tc>
                  <a:txBody>
                    <a:bodyPr/>
                    <a:lstStyle/>
                    <a:p>
                      <a:pPr marL="0" marR="71755" algn="ctr" defTabSz="914400" rtl="0" eaLnBrk="1" latinLnBrk="0" hangingPunct="1">
                        <a:spcAft>
                          <a:spcPts val="0"/>
                        </a:spcAft>
                      </a:pPr>
                      <a:r>
                        <a:rPr lang="es-SV" dirty="0" smtClean="0"/>
                        <a:t>%</a:t>
                      </a:r>
                      <a:endParaRPr lang="es-SV" dirty="0"/>
                    </a:p>
                  </a:txBody>
                  <a:tcPr/>
                </a:tc>
                <a:tc>
                  <a:txBody>
                    <a:bodyPr/>
                    <a:lstStyle/>
                    <a:p>
                      <a:pPr marL="0" marR="71755" indent="0" algn="ctr" defTabSz="914400" rtl="0" eaLnBrk="1" fontAlgn="auto" latinLnBrk="0" hangingPunct="1">
                        <a:lnSpc>
                          <a:spcPct val="100000"/>
                        </a:lnSpc>
                        <a:spcBef>
                          <a:spcPts val="0"/>
                        </a:spcBef>
                        <a:spcAft>
                          <a:spcPts val="0"/>
                        </a:spcAft>
                        <a:buClrTx/>
                        <a:buSzTx/>
                        <a:buFontTx/>
                        <a:buNone/>
                        <a:tabLst/>
                        <a:defRPr/>
                      </a:pPr>
                      <a:r>
                        <a:rPr lang="es-SV" dirty="0" smtClean="0"/>
                        <a:t> Severo</a:t>
                      </a:r>
                    </a:p>
                  </a:txBody>
                  <a:tcPr/>
                </a:tc>
                <a:tc>
                  <a:txBody>
                    <a:bodyPr/>
                    <a:lstStyle/>
                    <a:p>
                      <a:pPr marL="0" marR="71755" algn="ctr" defTabSz="914400" rtl="0" eaLnBrk="1" latinLnBrk="0" hangingPunct="1">
                        <a:spcAft>
                          <a:spcPts val="0"/>
                        </a:spcAft>
                      </a:pPr>
                      <a:r>
                        <a:rPr lang="es-SV" dirty="0" smtClean="0"/>
                        <a:t>%</a:t>
                      </a:r>
                      <a:endParaRPr lang="es-SV" dirty="0"/>
                    </a:p>
                  </a:txBody>
                  <a:tcPr/>
                </a:tc>
              </a:tr>
              <a:tr h="445291">
                <a:tc>
                  <a:txBody>
                    <a:bodyPr/>
                    <a:lstStyle/>
                    <a:p>
                      <a:pPr marL="0" marR="71755" algn="l" defTabSz="914400" rtl="0" eaLnBrk="1" latinLnBrk="0" hangingPunct="1">
                        <a:spcAft>
                          <a:spcPts val="0"/>
                        </a:spcAft>
                      </a:pPr>
                      <a:r>
                        <a:rPr lang="es-SV" sz="1600" b="1" kern="1200" dirty="0" smtClean="0">
                          <a:solidFill>
                            <a:srgbClr val="004C6F"/>
                          </a:solidFill>
                          <a:latin typeface="Arial Narrow" pitchFamily="34" charset="0"/>
                          <a:ea typeface="+mn-ea"/>
                          <a:cs typeface="+mn-cs"/>
                        </a:rPr>
                        <a:t>Guatemala</a:t>
                      </a:r>
                      <a:endParaRPr lang="es-SV" sz="1600" b="1" kern="1200" dirty="0">
                        <a:solidFill>
                          <a:srgbClr val="004C6F"/>
                        </a:solidFill>
                        <a:latin typeface="Arial Narrow" pitchFamily="34" charset="0"/>
                        <a:ea typeface="+mn-ea"/>
                        <a:cs typeface="+mn-cs"/>
                      </a:endParaRPr>
                    </a:p>
                  </a:txBody>
                  <a:tcPr/>
                </a:tc>
                <a:tc>
                  <a:txBody>
                    <a:bodyPr/>
                    <a:lstStyle/>
                    <a:p>
                      <a:pPr marL="0" marR="71755" algn="r" defTabSz="914400" rtl="0" eaLnBrk="1" latinLnBrk="0" hangingPunct="1">
                        <a:spcAft>
                          <a:spcPts val="0"/>
                        </a:spcAft>
                      </a:pPr>
                      <a:r>
                        <a:rPr lang="es-SV" sz="1600" b="1" kern="1200" dirty="0" smtClean="0">
                          <a:solidFill>
                            <a:srgbClr val="004C6F"/>
                          </a:solidFill>
                          <a:latin typeface="Arial Narrow" pitchFamily="34" charset="0"/>
                          <a:ea typeface="+mn-ea"/>
                          <a:cs typeface="+mn-cs"/>
                        </a:rPr>
                        <a:t>1,470.7</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38%</a:t>
                      </a:r>
                      <a:endParaRPr lang="es-SV" sz="1600" b="1" kern="1200" dirty="0">
                        <a:solidFill>
                          <a:srgbClr val="004C6F"/>
                        </a:solidFill>
                        <a:latin typeface="Arial Narrow" pitchFamily="34" charset="0"/>
                        <a:ea typeface="+mn-ea"/>
                        <a:cs typeface="+mn-cs"/>
                      </a:endParaRPr>
                    </a:p>
                  </a:txBody>
                  <a:tcPr/>
                </a:tc>
                <a:tc>
                  <a:txBody>
                    <a:bodyPr/>
                    <a:lstStyle/>
                    <a:p>
                      <a:pPr marL="0" marR="71755" algn="r" defTabSz="914400" rtl="0" eaLnBrk="1" latinLnBrk="0" hangingPunct="1">
                        <a:spcAft>
                          <a:spcPts val="0"/>
                        </a:spcAft>
                      </a:pPr>
                      <a:r>
                        <a:rPr lang="es-SV" sz="1600" b="1" kern="1200" dirty="0" smtClean="0">
                          <a:solidFill>
                            <a:srgbClr val="004C6F"/>
                          </a:solidFill>
                          <a:latin typeface="Arial Narrow" pitchFamily="34" charset="0"/>
                          <a:ea typeface="+mn-ea"/>
                          <a:cs typeface="+mn-cs"/>
                        </a:rPr>
                        <a:t>1,917.0</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50%</a:t>
                      </a:r>
                      <a:endParaRPr lang="es-SV" sz="1600" b="1" kern="1200" dirty="0">
                        <a:solidFill>
                          <a:srgbClr val="004C6F"/>
                        </a:solidFill>
                        <a:latin typeface="Arial Narrow" pitchFamily="34" charset="0"/>
                        <a:ea typeface="+mn-ea"/>
                        <a:cs typeface="+mn-cs"/>
                      </a:endParaRPr>
                    </a:p>
                  </a:txBody>
                  <a:tcPr/>
                </a:tc>
                <a:tc>
                  <a:txBody>
                    <a:bodyPr/>
                    <a:lstStyle/>
                    <a:p>
                      <a:pPr marL="0" marR="71755" algn="r" defTabSz="914400" rtl="0" eaLnBrk="1" latinLnBrk="0" hangingPunct="1">
                        <a:spcAft>
                          <a:spcPts val="0"/>
                        </a:spcAft>
                      </a:pPr>
                      <a:r>
                        <a:rPr lang="es-SV" sz="1600" b="1" kern="1200" dirty="0" smtClean="0">
                          <a:solidFill>
                            <a:srgbClr val="004C6F"/>
                          </a:solidFill>
                          <a:latin typeface="Arial Narrow" pitchFamily="34" charset="0"/>
                          <a:ea typeface="+mn-ea"/>
                          <a:cs typeface="+mn-cs"/>
                        </a:rPr>
                        <a:t>453.0</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12%</a:t>
                      </a:r>
                      <a:endParaRPr lang="es-SV" sz="1600" b="1" kern="1200" dirty="0">
                        <a:solidFill>
                          <a:srgbClr val="004C6F"/>
                        </a:solidFill>
                        <a:latin typeface="Arial Narrow" pitchFamily="34" charset="0"/>
                        <a:ea typeface="+mn-ea"/>
                        <a:cs typeface="+mn-cs"/>
                      </a:endParaRPr>
                    </a:p>
                  </a:txBody>
                  <a:tcPr/>
                </a:tc>
              </a:tr>
              <a:tr h="445291">
                <a:tc>
                  <a:txBody>
                    <a:bodyPr/>
                    <a:lstStyle/>
                    <a:p>
                      <a:pPr marL="0" marR="71755" algn="l" defTabSz="914400" rtl="0" eaLnBrk="1" latinLnBrk="0" hangingPunct="1">
                        <a:spcAft>
                          <a:spcPts val="0"/>
                        </a:spcAft>
                      </a:pPr>
                      <a:r>
                        <a:rPr lang="es-SV" sz="1600" b="1" kern="1200" dirty="0" smtClean="0">
                          <a:solidFill>
                            <a:srgbClr val="004C6F"/>
                          </a:solidFill>
                          <a:latin typeface="Arial Narrow" pitchFamily="34" charset="0"/>
                          <a:ea typeface="+mn-ea"/>
                          <a:cs typeface="+mn-cs"/>
                        </a:rPr>
                        <a:t>El</a:t>
                      </a:r>
                      <a:r>
                        <a:rPr lang="es-SV" sz="1600" b="1" kern="1200" baseline="0" dirty="0" smtClean="0">
                          <a:solidFill>
                            <a:srgbClr val="004C6F"/>
                          </a:solidFill>
                          <a:latin typeface="Arial Narrow" pitchFamily="34" charset="0"/>
                          <a:ea typeface="+mn-ea"/>
                          <a:cs typeface="+mn-cs"/>
                        </a:rPr>
                        <a:t> Salvador</a:t>
                      </a:r>
                      <a:endParaRPr lang="es-SV" sz="1600" b="1" kern="1200" dirty="0">
                        <a:solidFill>
                          <a:srgbClr val="004C6F"/>
                        </a:solidFill>
                        <a:latin typeface="Arial Narrow" pitchFamily="34" charset="0"/>
                        <a:ea typeface="+mn-ea"/>
                        <a:cs typeface="+mn-cs"/>
                      </a:endParaRPr>
                    </a:p>
                  </a:txBody>
                  <a:tcPr/>
                </a:tc>
                <a:tc>
                  <a:txBody>
                    <a:bodyPr/>
                    <a:lstStyle/>
                    <a:p>
                      <a:pPr marL="0" marR="71755" algn="r" defTabSz="914400" rtl="0" eaLnBrk="1" latinLnBrk="0" hangingPunct="1">
                        <a:spcAft>
                          <a:spcPts val="0"/>
                        </a:spcAft>
                      </a:pPr>
                      <a:r>
                        <a:rPr lang="es-SV" sz="1600" b="1" kern="1200" dirty="0" smtClean="0">
                          <a:solidFill>
                            <a:srgbClr val="004C6F"/>
                          </a:solidFill>
                          <a:latin typeface="Arial Narrow" pitchFamily="34" charset="0"/>
                          <a:ea typeface="+mn-ea"/>
                          <a:cs typeface="+mn-cs"/>
                        </a:rPr>
                        <a:t>665.7</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34%</a:t>
                      </a:r>
                      <a:endParaRPr lang="es-SV" sz="1600" b="1" kern="1200" dirty="0">
                        <a:solidFill>
                          <a:srgbClr val="004C6F"/>
                        </a:solidFill>
                        <a:latin typeface="Arial Narrow" pitchFamily="34" charset="0"/>
                        <a:ea typeface="+mn-ea"/>
                        <a:cs typeface="+mn-cs"/>
                      </a:endParaRPr>
                    </a:p>
                  </a:txBody>
                  <a:tcPr/>
                </a:tc>
                <a:tc>
                  <a:txBody>
                    <a:bodyPr/>
                    <a:lstStyle/>
                    <a:p>
                      <a:pPr marL="0" marR="71755" algn="r" defTabSz="914400" rtl="0" eaLnBrk="1" latinLnBrk="0" hangingPunct="1">
                        <a:spcAft>
                          <a:spcPts val="0"/>
                        </a:spcAft>
                      </a:pPr>
                      <a:r>
                        <a:rPr lang="es-SV" sz="1600" b="1" kern="1200" dirty="0" smtClean="0">
                          <a:solidFill>
                            <a:srgbClr val="004C6F"/>
                          </a:solidFill>
                          <a:latin typeface="Arial Narrow" pitchFamily="34" charset="0"/>
                          <a:ea typeface="+mn-ea"/>
                          <a:cs typeface="+mn-cs"/>
                        </a:rPr>
                        <a:t>1,231.5</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62%</a:t>
                      </a:r>
                      <a:endParaRPr lang="es-SV" sz="1600" b="1" kern="1200" dirty="0">
                        <a:solidFill>
                          <a:srgbClr val="004C6F"/>
                        </a:solidFill>
                        <a:latin typeface="Arial Narrow" pitchFamily="34" charset="0"/>
                        <a:ea typeface="+mn-ea"/>
                        <a:cs typeface="+mn-cs"/>
                      </a:endParaRPr>
                    </a:p>
                  </a:txBody>
                  <a:tcPr/>
                </a:tc>
                <a:tc>
                  <a:txBody>
                    <a:bodyPr/>
                    <a:lstStyle/>
                    <a:p>
                      <a:pPr marL="0" marR="71755" algn="r" defTabSz="914400" rtl="0" eaLnBrk="1" latinLnBrk="0" hangingPunct="1">
                        <a:spcAft>
                          <a:spcPts val="0"/>
                        </a:spcAft>
                      </a:pPr>
                      <a:r>
                        <a:rPr lang="es-SV" sz="1600" b="1" kern="1200" dirty="0" smtClean="0">
                          <a:solidFill>
                            <a:srgbClr val="004C6F"/>
                          </a:solidFill>
                          <a:latin typeface="Arial Narrow" pitchFamily="34" charset="0"/>
                          <a:ea typeface="+mn-ea"/>
                          <a:cs typeface="+mn-cs"/>
                        </a:rPr>
                        <a:t>78.6</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4%</a:t>
                      </a:r>
                      <a:endParaRPr lang="es-SV" sz="1600" b="1" kern="1200" dirty="0">
                        <a:solidFill>
                          <a:srgbClr val="004C6F"/>
                        </a:solidFill>
                        <a:latin typeface="Arial Narrow" pitchFamily="34" charset="0"/>
                        <a:ea typeface="+mn-ea"/>
                        <a:cs typeface="+mn-cs"/>
                      </a:endParaRPr>
                    </a:p>
                  </a:txBody>
                  <a:tcPr/>
                </a:tc>
              </a:tr>
              <a:tr h="445291">
                <a:tc>
                  <a:txBody>
                    <a:bodyPr/>
                    <a:lstStyle/>
                    <a:p>
                      <a:pPr marL="0" marR="71755" algn="l" defTabSz="914400" rtl="0" eaLnBrk="1" latinLnBrk="0" hangingPunct="1">
                        <a:spcAft>
                          <a:spcPts val="0"/>
                        </a:spcAft>
                      </a:pPr>
                      <a:r>
                        <a:rPr lang="es-SV" sz="1600" b="1" kern="1200" dirty="0" smtClean="0">
                          <a:solidFill>
                            <a:srgbClr val="004C6F"/>
                          </a:solidFill>
                          <a:latin typeface="Arial Narrow" pitchFamily="34" charset="0"/>
                          <a:ea typeface="+mn-ea"/>
                          <a:cs typeface="+mn-cs"/>
                        </a:rPr>
                        <a:t>Honduras</a:t>
                      </a:r>
                      <a:endParaRPr lang="es-SV" sz="1600" b="1" kern="1200" dirty="0">
                        <a:solidFill>
                          <a:srgbClr val="004C6F"/>
                        </a:solidFill>
                        <a:latin typeface="Arial Narrow" pitchFamily="34" charset="0"/>
                        <a:ea typeface="+mn-ea"/>
                        <a:cs typeface="+mn-cs"/>
                      </a:endParaRPr>
                    </a:p>
                  </a:txBody>
                  <a:tcPr/>
                </a:tc>
                <a:tc>
                  <a:txBody>
                    <a:bodyPr/>
                    <a:lstStyle/>
                    <a:p>
                      <a:pPr marL="0" marR="71755" algn="r" defTabSz="914400" rtl="0" eaLnBrk="1" latinLnBrk="0" hangingPunct="1">
                        <a:spcAft>
                          <a:spcPts val="0"/>
                        </a:spcAft>
                      </a:pPr>
                      <a:r>
                        <a:rPr lang="es-SV" sz="1600" b="1" kern="1200" dirty="0" smtClean="0">
                          <a:solidFill>
                            <a:srgbClr val="004C6F"/>
                          </a:solidFill>
                          <a:latin typeface="Arial Narrow" pitchFamily="34" charset="0"/>
                          <a:ea typeface="+mn-ea"/>
                          <a:cs typeface="+mn-cs"/>
                        </a:rPr>
                        <a:t>2,799.4</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42%</a:t>
                      </a:r>
                      <a:endParaRPr lang="es-SV" sz="1600" b="1" kern="1200" dirty="0">
                        <a:solidFill>
                          <a:srgbClr val="004C6F"/>
                        </a:solidFill>
                        <a:latin typeface="Arial Narrow" pitchFamily="34" charset="0"/>
                        <a:ea typeface="+mn-ea"/>
                        <a:cs typeface="+mn-cs"/>
                      </a:endParaRPr>
                    </a:p>
                  </a:txBody>
                  <a:tcPr/>
                </a:tc>
                <a:tc>
                  <a:txBody>
                    <a:bodyPr/>
                    <a:lstStyle/>
                    <a:p>
                      <a:pPr marL="0" marR="71755" algn="r" defTabSz="914400" rtl="0" eaLnBrk="1" latinLnBrk="0" hangingPunct="1">
                        <a:spcAft>
                          <a:spcPts val="0"/>
                        </a:spcAft>
                      </a:pPr>
                      <a:r>
                        <a:rPr lang="es-SV" sz="1600" b="1" kern="1200" dirty="0" smtClean="0">
                          <a:solidFill>
                            <a:srgbClr val="004C6F"/>
                          </a:solidFill>
                          <a:latin typeface="Arial Narrow" pitchFamily="34" charset="0"/>
                          <a:ea typeface="+mn-ea"/>
                          <a:cs typeface="+mn-cs"/>
                        </a:rPr>
                        <a:t>3,643.8</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54%</a:t>
                      </a:r>
                      <a:endParaRPr lang="es-SV" sz="1600" b="1" kern="1200" dirty="0">
                        <a:solidFill>
                          <a:srgbClr val="004C6F"/>
                        </a:solidFill>
                        <a:latin typeface="Arial Narrow" pitchFamily="34" charset="0"/>
                        <a:ea typeface="+mn-ea"/>
                        <a:cs typeface="+mn-cs"/>
                      </a:endParaRPr>
                    </a:p>
                  </a:txBody>
                  <a:tcPr/>
                </a:tc>
                <a:tc>
                  <a:txBody>
                    <a:bodyPr/>
                    <a:lstStyle/>
                    <a:p>
                      <a:pPr marL="0" marR="71755" algn="r" defTabSz="914400" rtl="0" eaLnBrk="1" latinLnBrk="0" hangingPunct="1">
                        <a:spcAft>
                          <a:spcPts val="0"/>
                        </a:spcAft>
                      </a:pPr>
                      <a:r>
                        <a:rPr lang="es-SV" sz="1600" b="1" kern="1200" dirty="0" smtClean="0">
                          <a:solidFill>
                            <a:srgbClr val="004C6F"/>
                          </a:solidFill>
                          <a:latin typeface="Arial Narrow" pitchFamily="34" charset="0"/>
                          <a:ea typeface="+mn-ea"/>
                          <a:cs typeface="+mn-cs"/>
                        </a:rPr>
                        <a:t>263.6</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4%</a:t>
                      </a:r>
                      <a:endParaRPr lang="es-SV" sz="1600" b="1" kern="1200" dirty="0">
                        <a:solidFill>
                          <a:srgbClr val="004C6F"/>
                        </a:solidFill>
                        <a:latin typeface="Arial Narrow" pitchFamily="34" charset="0"/>
                        <a:ea typeface="+mn-ea"/>
                        <a:cs typeface="+mn-cs"/>
                      </a:endParaRPr>
                    </a:p>
                  </a:txBody>
                  <a:tcPr/>
                </a:tc>
              </a:tr>
              <a:tr h="445291">
                <a:tc>
                  <a:txBody>
                    <a:bodyPr/>
                    <a:lstStyle/>
                    <a:p>
                      <a:pPr marL="0" marR="71755" algn="l" defTabSz="914400" rtl="0" eaLnBrk="1" latinLnBrk="0" hangingPunct="1">
                        <a:spcAft>
                          <a:spcPts val="0"/>
                        </a:spcAft>
                      </a:pPr>
                      <a:r>
                        <a:rPr lang="es-SV" sz="1600" b="1" kern="1200" dirty="0" smtClean="0">
                          <a:solidFill>
                            <a:srgbClr val="004C6F"/>
                          </a:solidFill>
                          <a:latin typeface="Arial Narrow" pitchFamily="34" charset="0"/>
                          <a:ea typeface="+mn-ea"/>
                          <a:cs typeface="+mn-cs"/>
                        </a:rPr>
                        <a:t>Nicaragua</a:t>
                      </a:r>
                      <a:endParaRPr lang="es-SV" sz="1600" b="1" kern="1200" dirty="0">
                        <a:solidFill>
                          <a:srgbClr val="004C6F"/>
                        </a:solidFill>
                        <a:latin typeface="Arial Narrow" pitchFamily="34" charset="0"/>
                        <a:ea typeface="+mn-ea"/>
                        <a:cs typeface="+mn-cs"/>
                      </a:endParaRPr>
                    </a:p>
                  </a:txBody>
                  <a:tcPr/>
                </a:tc>
                <a:tc>
                  <a:txBody>
                    <a:bodyPr/>
                    <a:lstStyle/>
                    <a:p>
                      <a:pPr marL="0" marR="71755" algn="r" defTabSz="914400" rtl="0" eaLnBrk="1" latinLnBrk="0" hangingPunct="1">
                        <a:spcAft>
                          <a:spcPts val="0"/>
                        </a:spcAft>
                      </a:pPr>
                      <a:r>
                        <a:rPr lang="es-SV" sz="1600" b="1" kern="1200" dirty="0" smtClean="0">
                          <a:solidFill>
                            <a:srgbClr val="004C6F"/>
                          </a:solidFill>
                          <a:latin typeface="Arial Narrow" pitchFamily="34" charset="0"/>
                          <a:ea typeface="+mn-ea"/>
                          <a:cs typeface="+mn-cs"/>
                        </a:rPr>
                        <a:t>1,749.1</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52%</a:t>
                      </a:r>
                      <a:endParaRPr lang="es-SV" sz="1600" b="1" kern="1200" dirty="0">
                        <a:solidFill>
                          <a:srgbClr val="004C6F"/>
                        </a:solidFill>
                        <a:latin typeface="Arial Narrow" pitchFamily="34" charset="0"/>
                        <a:ea typeface="+mn-ea"/>
                        <a:cs typeface="+mn-cs"/>
                      </a:endParaRPr>
                    </a:p>
                  </a:txBody>
                  <a:tcPr/>
                </a:tc>
                <a:tc>
                  <a:txBody>
                    <a:bodyPr/>
                    <a:lstStyle/>
                    <a:p>
                      <a:pPr marL="0" marR="71755" algn="r" defTabSz="914400" rtl="0" eaLnBrk="1" latinLnBrk="0" hangingPunct="1">
                        <a:spcAft>
                          <a:spcPts val="0"/>
                        </a:spcAft>
                      </a:pPr>
                      <a:r>
                        <a:rPr lang="es-SV" sz="1600" b="1" kern="1200" dirty="0" smtClean="0">
                          <a:solidFill>
                            <a:srgbClr val="004C6F"/>
                          </a:solidFill>
                          <a:latin typeface="Arial Narrow" pitchFamily="34" charset="0"/>
                          <a:ea typeface="+mn-ea"/>
                          <a:cs typeface="+mn-cs"/>
                        </a:rPr>
                        <a:t>2,253.6</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37%</a:t>
                      </a:r>
                      <a:endParaRPr lang="es-SV" sz="1600" b="1" kern="1200" dirty="0">
                        <a:solidFill>
                          <a:srgbClr val="004C6F"/>
                        </a:solidFill>
                        <a:latin typeface="Arial Narrow" pitchFamily="34" charset="0"/>
                        <a:ea typeface="+mn-ea"/>
                        <a:cs typeface="+mn-cs"/>
                      </a:endParaRPr>
                    </a:p>
                  </a:txBody>
                  <a:tcPr/>
                </a:tc>
                <a:tc>
                  <a:txBody>
                    <a:bodyPr/>
                    <a:lstStyle/>
                    <a:p>
                      <a:pPr marL="0" marR="71755" algn="r" defTabSz="914400" rtl="0" eaLnBrk="1" latinLnBrk="0" hangingPunct="1">
                        <a:spcAft>
                          <a:spcPts val="0"/>
                        </a:spcAft>
                      </a:pPr>
                      <a:r>
                        <a:rPr lang="es-SV" sz="1600" b="1" kern="1200" dirty="0" smtClean="0">
                          <a:solidFill>
                            <a:srgbClr val="004C6F"/>
                          </a:solidFill>
                          <a:latin typeface="Arial Narrow" pitchFamily="34" charset="0"/>
                          <a:ea typeface="+mn-ea"/>
                          <a:cs typeface="+mn-cs"/>
                        </a:rPr>
                        <a:t>392.0</a:t>
                      </a:r>
                      <a:endParaRPr lang="es-SV" sz="1600" b="1" kern="1200" dirty="0">
                        <a:solidFill>
                          <a:srgbClr val="004C6F"/>
                        </a:solidFill>
                        <a:latin typeface="Arial Narrow" pitchFamily="34" charset="0"/>
                        <a:ea typeface="+mn-ea"/>
                        <a:cs typeface="+mn-cs"/>
                      </a:endParaRPr>
                    </a:p>
                  </a:txBody>
                  <a:tcPr/>
                </a:tc>
                <a:tc>
                  <a:txBody>
                    <a:bodyPr/>
                    <a:lstStyle/>
                    <a:p>
                      <a:pPr marL="0" marR="71755" algn="ctr" defTabSz="914400" rtl="0" eaLnBrk="1" latinLnBrk="0" hangingPunct="1">
                        <a:spcAft>
                          <a:spcPts val="0"/>
                        </a:spcAft>
                      </a:pPr>
                      <a:r>
                        <a:rPr lang="es-SV" sz="1600" b="1" kern="1200" dirty="0" smtClean="0">
                          <a:solidFill>
                            <a:srgbClr val="004C6F"/>
                          </a:solidFill>
                          <a:latin typeface="Arial Narrow" pitchFamily="34" charset="0"/>
                          <a:ea typeface="+mn-ea"/>
                          <a:cs typeface="+mn-cs"/>
                        </a:rPr>
                        <a:t>11%</a:t>
                      </a:r>
                      <a:endParaRPr lang="es-SV" sz="1600" b="1" kern="1200" dirty="0">
                        <a:solidFill>
                          <a:srgbClr val="004C6F"/>
                        </a:solidFill>
                        <a:latin typeface="Arial Narrow" pitchFamily="34" charset="0"/>
                        <a:ea typeface="+mn-ea"/>
                        <a:cs typeface="+mn-cs"/>
                      </a:endParaRPr>
                    </a:p>
                  </a:txBody>
                  <a:tcPr/>
                </a:tc>
              </a:tr>
            </a:tbl>
          </a:graphicData>
        </a:graphic>
      </p:graphicFrame>
      <p:sp>
        <p:nvSpPr>
          <p:cNvPr id="8" name="8 Rectángulo"/>
          <p:cNvSpPr/>
          <p:nvPr/>
        </p:nvSpPr>
        <p:spPr>
          <a:xfrm>
            <a:off x="217016" y="600869"/>
            <a:ext cx="8712968" cy="400110"/>
          </a:xfrm>
          <a:prstGeom prst="rect">
            <a:avLst/>
          </a:prstGeom>
        </p:spPr>
        <p:txBody>
          <a:bodyPr wrap="square">
            <a:spAutoFit/>
          </a:bodyPr>
          <a:lstStyle/>
          <a:p>
            <a:pPr algn="ctr"/>
            <a:r>
              <a:rPr lang="es-SV" sz="2000" b="1" dirty="0">
                <a:solidFill>
                  <a:srgbClr val="B04717"/>
                </a:solidFill>
                <a:latin typeface="Calibri" pitchFamily="34" charset="0"/>
              </a:rPr>
              <a:t>Grados de sequía en países del CA-4 (Miles de hectáreas y porcentajes)</a:t>
            </a:r>
            <a:endParaRPr lang="es-ES" sz="2000" b="1" dirty="0" smtClean="0">
              <a:solidFill>
                <a:srgbClr val="B04717"/>
              </a:solidFill>
              <a:latin typeface="Calibri" pitchFamily="34" charset="0"/>
            </a:endParaRPr>
          </a:p>
        </p:txBody>
      </p:sp>
      <p:sp>
        <p:nvSpPr>
          <p:cNvPr id="13" name="11 Rectángulo"/>
          <p:cNvSpPr/>
          <p:nvPr/>
        </p:nvSpPr>
        <p:spPr>
          <a:xfrm>
            <a:off x="935596" y="3568919"/>
            <a:ext cx="7272808" cy="2317558"/>
          </a:xfrm>
          <a:prstGeom prst="rect">
            <a:avLst/>
          </a:prstGeom>
        </p:spPr>
        <p:txBody>
          <a:bodyPr wrap="square">
            <a:spAutoFit/>
          </a:bodyPr>
          <a:lstStyle/>
          <a:p>
            <a:pPr marL="228600" lvl="0" indent="-228600">
              <a:lnSpc>
                <a:spcPct val="90000"/>
              </a:lnSpc>
              <a:spcAft>
                <a:spcPts val="600"/>
              </a:spcAft>
              <a:buFont typeface="Arial" panose="020B0604020202020204" pitchFamily="34" charset="0"/>
              <a:buChar char="•"/>
            </a:pPr>
            <a:r>
              <a:rPr lang="es-SV" sz="1600" b="1" dirty="0">
                <a:solidFill>
                  <a:schemeClr val="tx1">
                    <a:lumMod val="50000"/>
                    <a:lumOff val="50000"/>
                  </a:schemeClr>
                </a:solidFill>
                <a:latin typeface="Clear Sans" panose="020B0503030202020304" pitchFamily="34" charset="0"/>
                <a:cs typeface="Clear Sans" panose="020B0503030202020304" pitchFamily="34" charset="0"/>
              </a:rPr>
              <a:t>El </a:t>
            </a:r>
            <a:r>
              <a:rPr lang="es-SV" sz="1600" b="1" dirty="0" smtClean="0">
                <a:solidFill>
                  <a:schemeClr val="tx1">
                    <a:lumMod val="50000"/>
                    <a:lumOff val="50000"/>
                  </a:schemeClr>
                </a:solidFill>
                <a:latin typeface="Clear Sans" panose="020B0503030202020304" pitchFamily="34" charset="0"/>
                <a:cs typeface="Clear Sans" panose="020B0503030202020304" pitchFamily="34" charset="0"/>
              </a:rPr>
              <a:t>CSCA es una </a:t>
            </a:r>
            <a:r>
              <a:rPr lang="es-SV" sz="1600" b="1" dirty="0">
                <a:solidFill>
                  <a:schemeClr val="tx1">
                    <a:lumMod val="50000"/>
                    <a:lumOff val="50000"/>
                  </a:schemeClr>
                </a:solidFill>
                <a:latin typeface="Clear Sans" panose="020B0503030202020304" pitchFamily="34" charset="0"/>
                <a:cs typeface="Clear Sans" panose="020B0503030202020304" pitchFamily="34" charset="0"/>
              </a:rPr>
              <a:t>de las zonas más vulnerables del mundo </a:t>
            </a:r>
            <a:r>
              <a:rPr lang="es-SV" sz="1600" b="1" dirty="0" smtClean="0">
                <a:solidFill>
                  <a:schemeClr val="tx1">
                    <a:lumMod val="50000"/>
                    <a:lumOff val="50000"/>
                  </a:schemeClr>
                </a:solidFill>
                <a:latin typeface="Clear Sans" panose="020B0503030202020304" pitchFamily="34" charset="0"/>
                <a:cs typeface="Clear Sans" panose="020B0503030202020304" pitchFamily="34" charset="0"/>
              </a:rPr>
              <a:t>ante los impactos del cambio climático</a:t>
            </a:r>
          </a:p>
          <a:p>
            <a:pPr marL="228600" lvl="0" indent="-228600">
              <a:lnSpc>
                <a:spcPct val="90000"/>
              </a:lnSpc>
              <a:spcAft>
                <a:spcPts val="600"/>
              </a:spcAft>
              <a:buFont typeface="Arial" panose="020B0604020202020204" pitchFamily="34" charset="0"/>
              <a:buChar char="•"/>
            </a:pPr>
            <a:r>
              <a:rPr lang="es-SV" sz="1600" b="1" dirty="0" smtClean="0">
                <a:solidFill>
                  <a:schemeClr val="tx1">
                    <a:lumMod val="50000"/>
                    <a:lumOff val="50000"/>
                  </a:schemeClr>
                </a:solidFill>
                <a:latin typeface="Clear Sans" panose="020B0503030202020304" pitchFamily="34" charset="0"/>
                <a:cs typeface="Clear Sans" panose="020B0503030202020304" pitchFamily="34" charset="0"/>
              </a:rPr>
              <a:t>El CSCA atraviesa la peor </a:t>
            </a:r>
            <a:r>
              <a:rPr lang="es-SV" sz="1600" b="1" dirty="0">
                <a:solidFill>
                  <a:schemeClr val="tx1">
                    <a:lumMod val="50000"/>
                    <a:lumOff val="50000"/>
                  </a:schemeClr>
                </a:solidFill>
                <a:latin typeface="Clear Sans" panose="020B0503030202020304" pitchFamily="34" charset="0"/>
                <a:cs typeface="Clear Sans" panose="020B0503030202020304" pitchFamily="34" charset="0"/>
              </a:rPr>
              <a:t>sequía de los últimos 30 </a:t>
            </a:r>
            <a:r>
              <a:rPr lang="es-SV" sz="1600" b="1" dirty="0" smtClean="0">
                <a:solidFill>
                  <a:schemeClr val="tx1">
                    <a:lumMod val="50000"/>
                    <a:lumOff val="50000"/>
                  </a:schemeClr>
                </a:solidFill>
                <a:latin typeface="Clear Sans" panose="020B0503030202020304" pitchFamily="34" charset="0"/>
                <a:cs typeface="Clear Sans" panose="020B0503030202020304" pitchFamily="34" charset="0"/>
              </a:rPr>
              <a:t>años</a:t>
            </a:r>
          </a:p>
          <a:p>
            <a:pPr marL="228600" lvl="0" indent="-228600">
              <a:lnSpc>
                <a:spcPct val="90000"/>
              </a:lnSpc>
              <a:spcAft>
                <a:spcPts val="600"/>
              </a:spcAft>
              <a:buFont typeface="Arial" panose="020B0604020202020204" pitchFamily="34" charset="0"/>
              <a:buChar char="•"/>
            </a:pPr>
            <a:r>
              <a:rPr lang="es-SV" sz="1600" b="1" dirty="0" smtClean="0">
                <a:solidFill>
                  <a:schemeClr val="tx1">
                    <a:lumMod val="50000"/>
                    <a:lumOff val="50000"/>
                  </a:schemeClr>
                </a:solidFill>
                <a:latin typeface="Clear Sans" panose="020B0503030202020304" pitchFamily="34" charset="0"/>
                <a:cs typeface="Clear Sans" panose="020B0503030202020304" pitchFamily="34" charset="0"/>
              </a:rPr>
              <a:t>Desde 2012, la </a:t>
            </a:r>
            <a:r>
              <a:rPr lang="es-SV" sz="1600" b="1" dirty="0">
                <a:solidFill>
                  <a:schemeClr val="tx1">
                    <a:lumMod val="50000"/>
                    <a:lumOff val="50000"/>
                  </a:schemeClr>
                </a:solidFill>
                <a:latin typeface="Clear Sans" panose="020B0503030202020304" pitchFamily="34" charset="0"/>
                <a:cs typeface="Clear Sans" panose="020B0503030202020304" pitchFamily="34" charset="0"/>
              </a:rPr>
              <a:t>sequía </a:t>
            </a:r>
            <a:r>
              <a:rPr lang="es-SV" sz="1600" b="1" dirty="0" smtClean="0">
                <a:solidFill>
                  <a:schemeClr val="tx1">
                    <a:lumMod val="50000"/>
                    <a:lumOff val="50000"/>
                  </a:schemeClr>
                </a:solidFill>
                <a:latin typeface="Clear Sans" panose="020B0503030202020304" pitchFamily="34" charset="0"/>
                <a:cs typeface="Clear Sans" panose="020B0503030202020304" pitchFamily="34" charset="0"/>
              </a:rPr>
              <a:t>ocasionó hasta 70% de pérdidas en cosechas de </a:t>
            </a:r>
            <a:r>
              <a:rPr lang="es-SV" sz="1600" b="1" dirty="0">
                <a:solidFill>
                  <a:schemeClr val="tx1">
                    <a:lumMod val="50000"/>
                    <a:lumOff val="50000"/>
                  </a:schemeClr>
                </a:solidFill>
                <a:latin typeface="Clear Sans" panose="020B0503030202020304" pitchFamily="34" charset="0"/>
                <a:cs typeface="Clear Sans" panose="020B0503030202020304" pitchFamily="34" charset="0"/>
              </a:rPr>
              <a:t>maíz y </a:t>
            </a:r>
            <a:r>
              <a:rPr lang="es-SV" sz="1600" b="1" dirty="0" smtClean="0">
                <a:solidFill>
                  <a:schemeClr val="tx1">
                    <a:lumMod val="50000"/>
                    <a:lumOff val="50000"/>
                  </a:schemeClr>
                </a:solidFill>
                <a:latin typeface="Clear Sans" panose="020B0503030202020304" pitchFamily="34" charset="0"/>
                <a:cs typeface="Clear Sans" panose="020B0503030202020304" pitchFamily="34" charset="0"/>
              </a:rPr>
              <a:t>frijol</a:t>
            </a:r>
          </a:p>
          <a:p>
            <a:pPr marL="228600" lvl="0" indent="-228600">
              <a:lnSpc>
                <a:spcPct val="90000"/>
              </a:lnSpc>
              <a:spcAft>
                <a:spcPts val="600"/>
              </a:spcAft>
              <a:buFont typeface="Arial" panose="020B0604020202020204" pitchFamily="34" charset="0"/>
              <a:buChar char="•"/>
            </a:pPr>
            <a:r>
              <a:rPr lang="es-SV" sz="1600" b="1" dirty="0" smtClean="0">
                <a:solidFill>
                  <a:schemeClr val="tx1">
                    <a:lumMod val="50000"/>
                    <a:lumOff val="50000"/>
                  </a:schemeClr>
                </a:solidFill>
                <a:latin typeface="Clear Sans" panose="020B0503030202020304" pitchFamily="34" charset="0"/>
                <a:cs typeface="Clear Sans" panose="020B0503030202020304" pitchFamily="34" charset="0"/>
              </a:rPr>
              <a:t>La variabilidad y el cambio climático han ocasionado la propagación de la roya</a:t>
            </a:r>
            <a:r>
              <a:rPr lang="es-SV" sz="1600" b="1" dirty="0">
                <a:solidFill>
                  <a:schemeClr val="tx1">
                    <a:lumMod val="50000"/>
                    <a:lumOff val="50000"/>
                  </a:schemeClr>
                </a:solidFill>
                <a:latin typeface="Clear Sans" panose="020B0503030202020304" pitchFamily="34" charset="0"/>
                <a:cs typeface="Clear Sans" panose="020B0503030202020304" pitchFamily="34" charset="0"/>
              </a:rPr>
              <a:t>, </a:t>
            </a:r>
            <a:r>
              <a:rPr lang="es-SV" sz="1600" b="1" dirty="0" smtClean="0">
                <a:solidFill>
                  <a:schemeClr val="tx1">
                    <a:lumMod val="50000"/>
                    <a:lumOff val="50000"/>
                  </a:schemeClr>
                </a:solidFill>
                <a:latin typeface="Clear Sans" panose="020B0503030202020304" pitchFamily="34" charset="0"/>
                <a:cs typeface="Clear Sans" panose="020B0503030202020304" pitchFamily="34" charset="0"/>
              </a:rPr>
              <a:t>la proliferación </a:t>
            </a:r>
            <a:r>
              <a:rPr lang="es-SV" sz="1600" b="1" dirty="0">
                <a:solidFill>
                  <a:schemeClr val="tx1">
                    <a:lumMod val="50000"/>
                    <a:lumOff val="50000"/>
                  </a:schemeClr>
                </a:solidFill>
                <a:latin typeface="Clear Sans" panose="020B0503030202020304" pitchFamily="34" charset="0"/>
                <a:cs typeface="Clear Sans" panose="020B0503030202020304" pitchFamily="34" charset="0"/>
              </a:rPr>
              <a:t>de la plaga del </a:t>
            </a:r>
            <a:r>
              <a:rPr lang="es-SV" sz="1600" b="1" dirty="0" smtClean="0">
                <a:solidFill>
                  <a:schemeClr val="tx1">
                    <a:lumMod val="50000"/>
                    <a:lumOff val="50000"/>
                  </a:schemeClr>
                </a:solidFill>
                <a:latin typeface="Clear Sans" panose="020B0503030202020304" pitchFamily="34" charset="0"/>
                <a:cs typeface="Clear Sans" panose="020B0503030202020304" pitchFamily="34" charset="0"/>
              </a:rPr>
              <a:t>gorgojo, dengue y </a:t>
            </a:r>
            <a:r>
              <a:rPr lang="es-SV" sz="1600" b="1" dirty="0" err="1" smtClean="0">
                <a:solidFill>
                  <a:schemeClr val="tx1">
                    <a:lumMod val="50000"/>
                    <a:lumOff val="50000"/>
                  </a:schemeClr>
                </a:solidFill>
                <a:latin typeface="Clear Sans" panose="020B0503030202020304" pitchFamily="34" charset="0"/>
                <a:cs typeface="Clear Sans" panose="020B0503030202020304" pitchFamily="34" charset="0"/>
              </a:rPr>
              <a:t>chikungunya</a:t>
            </a:r>
            <a:r>
              <a:rPr lang="es-SV" sz="1600" b="1" dirty="0" smtClean="0">
                <a:solidFill>
                  <a:schemeClr val="tx1">
                    <a:lumMod val="50000"/>
                    <a:lumOff val="50000"/>
                  </a:schemeClr>
                </a:solidFill>
                <a:latin typeface="Clear Sans" panose="020B0503030202020304" pitchFamily="34" charset="0"/>
                <a:cs typeface="Clear Sans" panose="020B0503030202020304" pitchFamily="34" charset="0"/>
              </a:rPr>
              <a:t>, así como pérdidas </a:t>
            </a:r>
            <a:r>
              <a:rPr lang="es-SV" sz="1600" b="1" dirty="0">
                <a:solidFill>
                  <a:schemeClr val="tx1">
                    <a:lumMod val="50000"/>
                    <a:lumOff val="50000"/>
                  </a:schemeClr>
                </a:solidFill>
                <a:latin typeface="Clear Sans" panose="020B0503030202020304" pitchFamily="34" charset="0"/>
                <a:cs typeface="Clear Sans" panose="020B0503030202020304" pitchFamily="34" charset="0"/>
              </a:rPr>
              <a:t>en los niveles de </a:t>
            </a:r>
            <a:r>
              <a:rPr lang="es-SV" sz="1600" b="1" dirty="0" smtClean="0">
                <a:solidFill>
                  <a:schemeClr val="tx1">
                    <a:lumMod val="50000"/>
                    <a:lumOff val="50000"/>
                  </a:schemeClr>
                </a:solidFill>
                <a:latin typeface="Clear Sans" panose="020B0503030202020304" pitchFamily="34" charset="0"/>
                <a:cs typeface="Clear Sans" panose="020B0503030202020304" pitchFamily="34" charset="0"/>
              </a:rPr>
              <a:t>empelo</a:t>
            </a:r>
            <a:r>
              <a:rPr lang="es-SV" sz="1600" b="1" dirty="0">
                <a:solidFill>
                  <a:schemeClr val="tx1">
                    <a:lumMod val="50000"/>
                    <a:lumOff val="50000"/>
                  </a:schemeClr>
                </a:solidFill>
                <a:latin typeface="Clear Sans" panose="020B0503030202020304" pitchFamily="34" charset="0"/>
                <a:cs typeface="Clear Sans" panose="020B0503030202020304" pitchFamily="34" charset="0"/>
              </a:rPr>
              <a:t>  </a:t>
            </a:r>
            <a:r>
              <a:rPr lang="es-SV" sz="1600" b="1" dirty="0" smtClean="0">
                <a:solidFill>
                  <a:schemeClr val="tx1">
                    <a:lumMod val="50000"/>
                    <a:lumOff val="50000"/>
                  </a:schemeClr>
                </a:solidFill>
                <a:latin typeface="Clear Sans" panose="020B0503030202020304" pitchFamily="34" charset="0"/>
                <a:cs typeface="Clear Sans" panose="020B0503030202020304" pitchFamily="34" charset="0"/>
              </a:rPr>
              <a:t>y </a:t>
            </a:r>
            <a:r>
              <a:rPr lang="es-SV" sz="1600" b="1" dirty="0">
                <a:solidFill>
                  <a:schemeClr val="tx1">
                    <a:lumMod val="50000"/>
                    <a:lumOff val="50000"/>
                  </a:schemeClr>
                </a:solidFill>
                <a:latin typeface="Clear Sans" panose="020B0503030202020304" pitchFamily="34" charset="0"/>
                <a:cs typeface="Clear Sans" panose="020B0503030202020304" pitchFamily="34" charset="0"/>
              </a:rPr>
              <a:t>un aumento de la inseguridad </a:t>
            </a:r>
            <a:r>
              <a:rPr lang="es-SV" sz="1600" b="1" dirty="0" smtClean="0">
                <a:solidFill>
                  <a:schemeClr val="tx1">
                    <a:lumMod val="50000"/>
                    <a:lumOff val="50000"/>
                  </a:schemeClr>
                </a:solidFill>
                <a:latin typeface="Clear Sans" panose="020B0503030202020304" pitchFamily="34" charset="0"/>
                <a:cs typeface="Clear Sans" panose="020B0503030202020304" pitchFamily="34" charset="0"/>
              </a:rPr>
              <a:t>alimentaria</a:t>
            </a:r>
            <a:endParaRPr lang="es-SV" sz="1600" b="1" dirty="0">
              <a:solidFill>
                <a:schemeClr val="tx1">
                  <a:lumMod val="50000"/>
                  <a:lumOff val="50000"/>
                </a:schemeClr>
              </a:solidFill>
              <a:latin typeface="Clear Sans" panose="020B0503030202020304" pitchFamily="34" charset="0"/>
              <a:cs typeface="Clear Sans" panose="020B0503030202020304" pitchFamily="34" charset="0"/>
            </a:endParaRPr>
          </a:p>
        </p:txBody>
      </p:sp>
    </p:spTree>
    <p:extLst>
      <p:ext uri="{BB962C8B-B14F-4D97-AF65-F5344CB8AC3E}">
        <p14:creationId xmlns:p14="http://schemas.microsoft.com/office/powerpoint/2010/main" val="2508673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0" y="11113"/>
            <a:ext cx="9144000" cy="458787"/>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chemeClr val="bg1"/>
                </a:solidFill>
                <a:latin typeface="Montserrat" panose="00000500000000000000" pitchFamily="50" charset="0"/>
              </a:rPr>
              <a:t>Impactos </a:t>
            </a:r>
            <a:r>
              <a:rPr lang="es-SV" sz="2800" b="1" dirty="0" smtClean="0">
                <a:solidFill>
                  <a:schemeClr val="bg1"/>
                </a:solidFill>
                <a:latin typeface="Montserrat" panose="00000500000000000000" pitchFamily="50" charset="0"/>
              </a:rPr>
              <a:t>del </a:t>
            </a:r>
            <a:r>
              <a:rPr lang="es-SV" sz="2800" b="1" dirty="0">
                <a:solidFill>
                  <a:schemeClr val="bg1"/>
                </a:solidFill>
                <a:latin typeface="Montserrat" panose="00000500000000000000" pitchFamily="50" charset="0"/>
              </a:rPr>
              <a:t>Cambio </a:t>
            </a:r>
            <a:r>
              <a:rPr lang="es-SV" sz="2800" b="1" dirty="0" smtClean="0">
                <a:solidFill>
                  <a:schemeClr val="bg1"/>
                </a:solidFill>
                <a:latin typeface="Montserrat" panose="00000500000000000000" pitchFamily="50" charset="0"/>
              </a:rPr>
              <a:t>Climático en </a:t>
            </a:r>
            <a:r>
              <a:rPr lang="es-SV" sz="2800" b="1" dirty="0">
                <a:solidFill>
                  <a:schemeClr val="bg1"/>
                </a:solidFill>
                <a:latin typeface="Montserrat" panose="00000500000000000000" pitchFamily="50" charset="0"/>
              </a:rPr>
              <a:t>Centroamérica</a:t>
            </a:r>
            <a:endParaRPr lang="es-ES" b="1" dirty="0"/>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9655"/>
            <a:ext cx="9144000" cy="5916706"/>
          </a:xfrm>
          <a:prstGeom prst="rect">
            <a:avLst/>
          </a:prstGeom>
        </p:spPr>
      </p:pic>
    </p:spTree>
    <p:extLst>
      <p:ext uri="{BB962C8B-B14F-4D97-AF65-F5344CB8AC3E}">
        <p14:creationId xmlns:p14="http://schemas.microsoft.com/office/powerpoint/2010/main" val="2632261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2037" name="Object 5"/>
          <p:cNvGraphicFramePr>
            <a:graphicFrameLocks noChangeAspect="1"/>
          </p:cNvGraphicFramePr>
          <p:nvPr>
            <p:extLst>
              <p:ext uri="{D42A27DB-BD31-4B8C-83A1-F6EECF244321}">
                <p14:modId xmlns:p14="http://schemas.microsoft.com/office/powerpoint/2010/main" val="2454659076"/>
              </p:ext>
            </p:extLst>
          </p:nvPr>
        </p:nvGraphicFramePr>
        <p:xfrm>
          <a:off x="1055210" y="1613833"/>
          <a:ext cx="6815137" cy="2798762"/>
        </p:xfrm>
        <a:graphic>
          <a:graphicData uri="http://schemas.openxmlformats.org/presentationml/2006/ole">
            <mc:AlternateContent xmlns:mc="http://schemas.openxmlformats.org/markup-compatibility/2006">
              <mc:Choice xmlns:v="urn:schemas-microsoft-com:vml" Requires="v">
                <p:oleObj spid="_x0000_s1321" name="Gráfico" r:id="rId4" imgW="5667353" imgH="3086061" progId="MSGraph.Chart.8">
                  <p:embed/>
                </p:oleObj>
              </mc:Choice>
              <mc:Fallback>
                <p:oleObj name="Gráfico" r:id="rId4" imgW="5667353" imgH="3086061" progId="MSGraph.Chart.8">
                  <p:embed/>
                  <p:pic>
                    <p:nvPicPr>
                      <p:cNvPr id="0" name=""/>
                      <p:cNvPicPr>
                        <a:picLocks noChangeAspect="1" noChangeArrowheads="1"/>
                      </p:cNvPicPr>
                      <p:nvPr/>
                    </p:nvPicPr>
                    <p:blipFill>
                      <a:blip r:embed="rId5"/>
                      <a:srcRect t="3064" b="3064"/>
                      <a:stretch>
                        <a:fillRect/>
                      </a:stretch>
                    </p:blipFill>
                    <p:spPr bwMode="auto">
                      <a:xfrm>
                        <a:off x="1055210" y="1613833"/>
                        <a:ext cx="6815137" cy="279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ítulo 1"/>
          <p:cNvSpPr txBox="1">
            <a:spLocks/>
          </p:cNvSpPr>
          <p:nvPr/>
        </p:nvSpPr>
        <p:spPr>
          <a:xfrm>
            <a:off x="0" y="11113"/>
            <a:ext cx="9144000" cy="458787"/>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chemeClr val="bg1"/>
                </a:solidFill>
                <a:latin typeface="Montserrat" panose="00000500000000000000" pitchFamily="50" charset="0"/>
              </a:rPr>
              <a:t>Cambio </a:t>
            </a:r>
            <a:r>
              <a:rPr lang="es-SV" sz="2800" b="1" dirty="0" smtClean="0">
                <a:solidFill>
                  <a:schemeClr val="bg1"/>
                </a:solidFill>
                <a:latin typeface="Montserrat" panose="00000500000000000000" pitchFamily="50" charset="0"/>
              </a:rPr>
              <a:t>económico, </a:t>
            </a:r>
            <a:r>
              <a:rPr lang="es-SV" sz="2800" b="1" dirty="0" err="1" smtClean="0">
                <a:solidFill>
                  <a:schemeClr val="bg1"/>
                </a:solidFill>
                <a:latin typeface="Montserrat" panose="00000500000000000000" pitchFamily="50" charset="0"/>
              </a:rPr>
              <a:t>agroexportación</a:t>
            </a:r>
            <a:r>
              <a:rPr lang="es-SV" sz="2800" b="1" dirty="0" smtClean="0">
                <a:solidFill>
                  <a:schemeClr val="bg1"/>
                </a:solidFill>
                <a:latin typeface="Montserrat" panose="00000500000000000000" pitchFamily="50" charset="0"/>
              </a:rPr>
              <a:t> </a:t>
            </a:r>
            <a:r>
              <a:rPr lang="es-SV" sz="2800" b="1" dirty="0">
                <a:solidFill>
                  <a:schemeClr val="bg1"/>
                </a:solidFill>
                <a:latin typeface="Montserrat" panose="00000500000000000000" pitchFamily="50" charset="0"/>
              </a:rPr>
              <a:t>y </a:t>
            </a:r>
            <a:r>
              <a:rPr lang="es-SV" sz="2800" b="1" dirty="0" smtClean="0">
                <a:solidFill>
                  <a:schemeClr val="bg1"/>
                </a:solidFill>
                <a:latin typeface="Montserrat" panose="00000500000000000000" pitchFamily="50" charset="0"/>
              </a:rPr>
              <a:t>remesas</a:t>
            </a:r>
            <a:endParaRPr lang="es-ES" b="1" dirty="0"/>
          </a:p>
        </p:txBody>
      </p:sp>
      <p:sp>
        <p:nvSpPr>
          <p:cNvPr id="8" name="11 Rectángulo"/>
          <p:cNvSpPr/>
          <p:nvPr/>
        </p:nvSpPr>
        <p:spPr>
          <a:xfrm>
            <a:off x="945722" y="4767991"/>
            <a:ext cx="7272808" cy="1431161"/>
          </a:xfrm>
          <a:prstGeom prst="rect">
            <a:avLst/>
          </a:prstGeom>
        </p:spPr>
        <p:txBody>
          <a:bodyPr wrap="square">
            <a:spAutoFit/>
          </a:bodyPr>
          <a:lstStyle/>
          <a:p>
            <a:pPr marL="228600" lvl="0" indent="-228600">
              <a:lnSpc>
                <a:spcPct val="90000"/>
              </a:lnSpc>
              <a:spcAft>
                <a:spcPts val="600"/>
              </a:spcAft>
              <a:buFont typeface="Arial" panose="020B0604020202020204" pitchFamily="34" charset="0"/>
              <a:buChar char="•"/>
            </a:pPr>
            <a:r>
              <a:rPr lang="es-SV" sz="1600" b="1" dirty="0">
                <a:solidFill>
                  <a:schemeClr val="tx1">
                    <a:lumMod val="50000"/>
                    <a:lumOff val="50000"/>
                  </a:schemeClr>
                </a:solidFill>
                <a:latin typeface="Clear Sans" panose="020B0503030202020304" pitchFamily="34" charset="0"/>
                <a:cs typeface="Clear Sans" panose="020B0503030202020304" pitchFamily="34" charset="0"/>
              </a:rPr>
              <a:t>Nuevas disputas por el acceso y control sobre recursos y territorios </a:t>
            </a:r>
          </a:p>
          <a:p>
            <a:pPr marL="228600" lvl="0" indent="-228600">
              <a:lnSpc>
                <a:spcPct val="90000"/>
              </a:lnSpc>
              <a:spcAft>
                <a:spcPts val="600"/>
              </a:spcAft>
              <a:buFont typeface="Arial" panose="020B0604020202020204" pitchFamily="34" charset="0"/>
              <a:buChar char="•"/>
            </a:pPr>
            <a:r>
              <a:rPr lang="es-SV" sz="1600" b="1" dirty="0">
                <a:solidFill>
                  <a:schemeClr val="tx1">
                    <a:lumMod val="50000"/>
                    <a:lumOff val="50000"/>
                  </a:schemeClr>
                </a:solidFill>
                <a:latin typeface="Clear Sans" panose="020B0503030202020304" pitchFamily="34" charset="0"/>
                <a:cs typeface="Clear Sans" panose="020B0503030202020304" pitchFamily="34" charset="0"/>
              </a:rPr>
              <a:t>Procesos de re-</a:t>
            </a:r>
            <a:r>
              <a:rPr lang="es-SV" sz="1600" b="1" dirty="0" err="1">
                <a:solidFill>
                  <a:schemeClr val="tx1">
                    <a:lumMod val="50000"/>
                    <a:lumOff val="50000"/>
                  </a:schemeClr>
                </a:solidFill>
                <a:latin typeface="Clear Sans" panose="020B0503030202020304" pitchFamily="34" charset="0"/>
                <a:cs typeface="Clear Sans" panose="020B0503030202020304" pitchFamily="34" charset="0"/>
              </a:rPr>
              <a:t>primarización</a:t>
            </a:r>
            <a:r>
              <a:rPr lang="es-SV" sz="1600" b="1" dirty="0">
                <a:solidFill>
                  <a:schemeClr val="tx1">
                    <a:lumMod val="50000"/>
                    <a:lumOff val="50000"/>
                  </a:schemeClr>
                </a:solidFill>
                <a:latin typeface="Clear Sans" panose="020B0503030202020304" pitchFamily="34" charset="0"/>
                <a:cs typeface="Clear Sans" panose="020B0503030202020304" pitchFamily="34" charset="0"/>
              </a:rPr>
              <a:t> de economías (Nicaragua y Guatemala)</a:t>
            </a:r>
          </a:p>
          <a:p>
            <a:pPr marL="228600" lvl="0" indent="-228600">
              <a:lnSpc>
                <a:spcPct val="90000"/>
              </a:lnSpc>
              <a:spcAft>
                <a:spcPts val="600"/>
              </a:spcAft>
              <a:buFont typeface="Arial" panose="020B0604020202020204" pitchFamily="34" charset="0"/>
              <a:buChar char="•"/>
            </a:pPr>
            <a:r>
              <a:rPr lang="es-SV" sz="1600" b="1" dirty="0">
                <a:solidFill>
                  <a:schemeClr val="tx1">
                    <a:lumMod val="50000"/>
                    <a:lumOff val="50000"/>
                  </a:schemeClr>
                </a:solidFill>
                <a:latin typeface="Clear Sans" panose="020B0503030202020304" pitchFamily="34" charset="0"/>
                <a:cs typeface="Clear Sans" panose="020B0503030202020304" pitchFamily="34" charset="0"/>
              </a:rPr>
              <a:t>Procesos de concentración y acaparamiento de tierras</a:t>
            </a:r>
          </a:p>
          <a:p>
            <a:pPr marL="228600" indent="-228600">
              <a:lnSpc>
                <a:spcPct val="90000"/>
              </a:lnSpc>
              <a:spcAft>
                <a:spcPts val="600"/>
              </a:spcAft>
              <a:buFont typeface="Arial" panose="020B0604020202020204" pitchFamily="34" charset="0"/>
              <a:buChar char="•"/>
            </a:pPr>
            <a:r>
              <a:rPr lang="es-SV" sz="1600" b="1" dirty="0">
                <a:solidFill>
                  <a:schemeClr val="tx1">
                    <a:lumMod val="50000"/>
                    <a:lumOff val="50000"/>
                  </a:schemeClr>
                </a:solidFill>
                <a:latin typeface="Clear Sans" panose="020B0503030202020304" pitchFamily="34" charset="0"/>
                <a:cs typeface="Clear Sans" panose="020B0503030202020304" pitchFamily="34" charset="0"/>
              </a:rPr>
              <a:t>Territorios rurales como nuevas fronteras para inversión y producción: Conflictos sociales y territoriales</a:t>
            </a:r>
          </a:p>
        </p:txBody>
      </p:sp>
      <p:sp>
        <p:nvSpPr>
          <p:cNvPr id="5" name="8 Rectángulo"/>
          <p:cNvSpPr/>
          <p:nvPr/>
        </p:nvSpPr>
        <p:spPr>
          <a:xfrm>
            <a:off x="225642" y="600869"/>
            <a:ext cx="8712968" cy="400110"/>
          </a:xfrm>
          <a:prstGeom prst="rect">
            <a:avLst/>
          </a:prstGeom>
        </p:spPr>
        <p:txBody>
          <a:bodyPr wrap="square">
            <a:spAutoFit/>
          </a:bodyPr>
          <a:lstStyle/>
          <a:p>
            <a:pPr algn="ctr"/>
            <a:r>
              <a:rPr lang="es-ES" sz="2000" b="1" dirty="0" smtClean="0">
                <a:solidFill>
                  <a:srgbClr val="B04717"/>
                </a:solidFill>
                <a:latin typeface="Calibri" pitchFamily="34" charset="0"/>
              </a:rPr>
              <a:t>Centroamérica: Cambios en la estructura de generación de divisas</a:t>
            </a:r>
          </a:p>
        </p:txBody>
      </p:sp>
      <p:sp>
        <p:nvSpPr>
          <p:cNvPr id="6" name="8 Rectángulo"/>
          <p:cNvSpPr/>
          <p:nvPr/>
        </p:nvSpPr>
        <p:spPr>
          <a:xfrm>
            <a:off x="1164567" y="1046572"/>
            <a:ext cx="2087593" cy="400110"/>
          </a:xfrm>
          <a:prstGeom prst="rect">
            <a:avLst/>
          </a:prstGeom>
        </p:spPr>
        <p:txBody>
          <a:bodyPr wrap="square">
            <a:spAutoFit/>
          </a:bodyPr>
          <a:lstStyle/>
          <a:p>
            <a:pPr algn="ctr"/>
            <a:r>
              <a:rPr lang="es-ES" sz="2000" b="1" dirty="0" smtClean="0">
                <a:solidFill>
                  <a:srgbClr val="B04717"/>
                </a:solidFill>
                <a:latin typeface="Calibri" pitchFamily="34" charset="0"/>
              </a:rPr>
              <a:t>1978</a:t>
            </a:r>
          </a:p>
        </p:txBody>
      </p:sp>
      <p:sp>
        <p:nvSpPr>
          <p:cNvPr id="9" name="8 Rectángulo"/>
          <p:cNvSpPr/>
          <p:nvPr/>
        </p:nvSpPr>
        <p:spPr>
          <a:xfrm>
            <a:off x="5621536" y="1052327"/>
            <a:ext cx="2087593" cy="400110"/>
          </a:xfrm>
          <a:prstGeom prst="rect">
            <a:avLst/>
          </a:prstGeom>
        </p:spPr>
        <p:txBody>
          <a:bodyPr wrap="square">
            <a:spAutoFit/>
          </a:bodyPr>
          <a:lstStyle/>
          <a:p>
            <a:pPr algn="ctr"/>
            <a:r>
              <a:rPr lang="es-ES" sz="2000" b="1" dirty="0" smtClean="0">
                <a:solidFill>
                  <a:srgbClr val="B04717"/>
                </a:solidFill>
                <a:latin typeface="Calibri" pitchFamily="34" charset="0"/>
              </a:rPr>
              <a:t>2006</a:t>
            </a:r>
          </a:p>
        </p:txBody>
      </p:sp>
    </p:spTree>
    <p:extLst>
      <p:ext uri="{BB962C8B-B14F-4D97-AF65-F5344CB8AC3E}">
        <p14:creationId xmlns:p14="http://schemas.microsoft.com/office/powerpoint/2010/main" val="229725719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889200" y="561600"/>
            <a:ext cx="7225200" cy="4676400"/>
          </a:xfrm>
          <a:prstGeom prst="rect">
            <a:avLst/>
          </a:prstGeom>
        </p:spPr>
      </p:pic>
      <p:sp>
        <p:nvSpPr>
          <p:cNvPr id="4" name="Título 1"/>
          <p:cNvSpPr txBox="1">
            <a:spLocks/>
          </p:cNvSpPr>
          <p:nvPr/>
        </p:nvSpPr>
        <p:spPr>
          <a:xfrm>
            <a:off x="0" y="11113"/>
            <a:ext cx="9144000" cy="458787"/>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smtClean="0">
                <a:solidFill>
                  <a:schemeClr val="bg1"/>
                </a:solidFill>
                <a:latin typeface="Montserrat" panose="00000500000000000000" pitchFamily="50" charset="0"/>
              </a:rPr>
              <a:t>Dinámicas territoriales en el corredor seco</a:t>
            </a:r>
            <a:endParaRPr lang="es-ES" b="1" dirty="0"/>
          </a:p>
        </p:txBody>
      </p:sp>
      <p:sp>
        <p:nvSpPr>
          <p:cNvPr id="5" name="20 Rectángulo"/>
          <p:cNvSpPr/>
          <p:nvPr/>
        </p:nvSpPr>
        <p:spPr>
          <a:xfrm>
            <a:off x="1068754" y="5262247"/>
            <a:ext cx="6902048" cy="1209562"/>
          </a:xfrm>
          <a:prstGeom prst="rect">
            <a:avLst/>
          </a:prstGeom>
          <a:noFill/>
        </p:spPr>
        <p:txBody>
          <a:bodyPr wrap="square">
            <a:spAutoFit/>
          </a:bodyPr>
          <a:lstStyle/>
          <a:p>
            <a:pPr marL="228600" indent="-228600">
              <a:lnSpc>
                <a:spcPct val="90000"/>
              </a:lnSpc>
              <a:spcAft>
                <a:spcPts val="600"/>
              </a:spcAft>
              <a:buFont typeface="Arial" panose="020B0604020202020204" pitchFamily="34" charset="0"/>
              <a:buChar char="•"/>
            </a:pPr>
            <a:r>
              <a:rPr lang="es-SV" sz="1600" b="1" dirty="0">
                <a:solidFill>
                  <a:schemeClr val="tx1">
                    <a:lumMod val="50000"/>
                    <a:lumOff val="50000"/>
                  </a:schemeClr>
                </a:solidFill>
                <a:latin typeface="Clear Sans" panose="020B0503030202020304" pitchFamily="34" charset="0"/>
                <a:cs typeface="Clear Sans" panose="020B0503030202020304" pitchFamily="34" charset="0"/>
              </a:rPr>
              <a:t>Concentración del CSCA en la vertiente del pacífico </a:t>
            </a:r>
            <a:r>
              <a:rPr lang="es-SV" sz="1600" b="1" dirty="0" smtClean="0">
                <a:solidFill>
                  <a:schemeClr val="tx1">
                    <a:lumMod val="50000"/>
                    <a:lumOff val="50000"/>
                  </a:schemeClr>
                </a:solidFill>
                <a:latin typeface="Clear Sans" panose="020B0503030202020304" pitchFamily="34" charset="0"/>
                <a:cs typeface="Clear Sans" panose="020B0503030202020304" pitchFamily="34" charset="0"/>
              </a:rPr>
              <a:t>centroamericano</a:t>
            </a:r>
          </a:p>
          <a:p>
            <a:pPr marL="228600" indent="-228600">
              <a:lnSpc>
                <a:spcPct val="90000"/>
              </a:lnSpc>
              <a:spcAft>
                <a:spcPts val="600"/>
              </a:spcAft>
              <a:buFont typeface="Arial" panose="020B0604020202020204" pitchFamily="34" charset="0"/>
              <a:buChar char="•"/>
            </a:pPr>
            <a:r>
              <a:rPr lang="es-SV" sz="1600" b="1" dirty="0" smtClean="0">
                <a:solidFill>
                  <a:schemeClr val="tx1">
                    <a:lumMod val="50000"/>
                    <a:lumOff val="50000"/>
                  </a:schemeClr>
                </a:solidFill>
                <a:latin typeface="Clear Sans" panose="020B0503030202020304" pitchFamily="34" charset="0"/>
                <a:cs typeface="Clear Sans" panose="020B0503030202020304" pitchFamily="34" charset="0"/>
              </a:rPr>
              <a:t>Concentración de la mayor parte de población</a:t>
            </a:r>
            <a:endParaRPr lang="es-SV" sz="1600" b="1" dirty="0">
              <a:solidFill>
                <a:schemeClr val="tx1">
                  <a:lumMod val="50000"/>
                  <a:lumOff val="50000"/>
                </a:schemeClr>
              </a:solidFill>
              <a:latin typeface="Clear Sans" panose="020B0503030202020304" pitchFamily="34" charset="0"/>
              <a:cs typeface="Clear Sans" panose="020B0503030202020304" pitchFamily="34" charset="0"/>
            </a:endParaRPr>
          </a:p>
          <a:p>
            <a:pPr marL="228600" indent="-228600">
              <a:lnSpc>
                <a:spcPct val="90000"/>
              </a:lnSpc>
              <a:spcAft>
                <a:spcPts val="600"/>
              </a:spcAft>
              <a:buFont typeface="Arial" panose="020B0604020202020204" pitchFamily="34" charset="0"/>
              <a:buChar char="•"/>
            </a:pPr>
            <a:r>
              <a:rPr lang="es-SV" sz="1600" b="1" dirty="0" smtClean="0">
                <a:solidFill>
                  <a:schemeClr val="tx1">
                    <a:lumMod val="50000"/>
                    <a:lumOff val="50000"/>
                  </a:schemeClr>
                </a:solidFill>
                <a:latin typeface="Clear Sans" panose="020B0503030202020304" pitchFamily="34" charset="0"/>
                <a:cs typeface="Clear Sans" panose="020B0503030202020304" pitchFamily="34" charset="0"/>
              </a:rPr>
              <a:t>Concentración de infraestructura</a:t>
            </a:r>
          </a:p>
          <a:p>
            <a:pPr marL="228600" indent="-228600">
              <a:lnSpc>
                <a:spcPct val="90000"/>
              </a:lnSpc>
              <a:spcAft>
                <a:spcPts val="600"/>
              </a:spcAft>
              <a:buFont typeface="Arial" panose="020B0604020202020204" pitchFamily="34" charset="0"/>
              <a:buChar char="•"/>
            </a:pPr>
            <a:r>
              <a:rPr lang="es-SV" sz="1600" b="1" dirty="0" smtClean="0">
                <a:solidFill>
                  <a:schemeClr val="tx1">
                    <a:lumMod val="50000"/>
                    <a:lumOff val="50000"/>
                  </a:schemeClr>
                </a:solidFill>
                <a:latin typeface="Clear Sans" panose="020B0503030202020304" pitchFamily="34" charset="0"/>
                <a:cs typeface="Clear Sans" panose="020B0503030202020304" pitchFamily="34" charset="0"/>
              </a:rPr>
              <a:t>Territorio de reconfiguración de dinámicas territoriales</a:t>
            </a:r>
            <a:endParaRPr lang="es-SV" sz="1600" b="1" dirty="0">
              <a:solidFill>
                <a:schemeClr val="tx1">
                  <a:lumMod val="50000"/>
                  <a:lumOff val="50000"/>
                </a:schemeClr>
              </a:solidFill>
              <a:latin typeface="Clear Sans" panose="020B0503030202020304" pitchFamily="34" charset="0"/>
              <a:cs typeface="Clear Sans" panose="020B0503030202020304" pitchFamily="34" charset="0"/>
            </a:endParaRPr>
          </a:p>
        </p:txBody>
      </p:sp>
    </p:spTree>
    <p:extLst>
      <p:ext uri="{BB962C8B-B14F-4D97-AF65-F5344CB8AC3E}">
        <p14:creationId xmlns:p14="http://schemas.microsoft.com/office/powerpoint/2010/main" val="2918993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0" y="11113"/>
            <a:ext cx="9144000" cy="458787"/>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smtClean="0">
                <a:solidFill>
                  <a:schemeClr val="bg1"/>
                </a:solidFill>
                <a:latin typeface="Montserrat" panose="00000500000000000000" pitchFamily="50" charset="0"/>
              </a:rPr>
              <a:t>Dinámicas territoriales en el corredor seco</a:t>
            </a:r>
            <a:endParaRPr lang="es-ES" b="1" dirty="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112" y="560491"/>
            <a:ext cx="7223760" cy="4675743"/>
          </a:xfrm>
          <a:prstGeom prst="rect">
            <a:avLst/>
          </a:prstGeom>
        </p:spPr>
      </p:pic>
      <p:sp>
        <p:nvSpPr>
          <p:cNvPr id="5" name="20 Rectángulo"/>
          <p:cNvSpPr/>
          <p:nvPr/>
        </p:nvSpPr>
        <p:spPr>
          <a:xfrm>
            <a:off x="611560" y="5262247"/>
            <a:ext cx="7776864" cy="1209562"/>
          </a:xfrm>
          <a:prstGeom prst="rect">
            <a:avLst/>
          </a:prstGeom>
          <a:noFill/>
        </p:spPr>
        <p:txBody>
          <a:bodyPr wrap="square">
            <a:spAutoFit/>
          </a:bodyPr>
          <a:lstStyle/>
          <a:p>
            <a:pPr marL="228600" indent="-228600">
              <a:lnSpc>
                <a:spcPct val="90000"/>
              </a:lnSpc>
              <a:spcAft>
                <a:spcPts val="600"/>
              </a:spcAft>
              <a:buFont typeface="Arial" panose="020B0604020202020204" pitchFamily="34" charset="0"/>
              <a:buChar char="•"/>
            </a:pPr>
            <a:r>
              <a:rPr lang="es-SV" sz="1600" b="1" dirty="0" smtClean="0">
                <a:solidFill>
                  <a:schemeClr val="tx1">
                    <a:lumMod val="50000"/>
                    <a:lumOff val="50000"/>
                  </a:schemeClr>
                </a:solidFill>
                <a:latin typeface="Clear Sans" panose="020B0503030202020304" pitchFamily="34" charset="0"/>
                <a:cs typeface="Clear Sans" panose="020B0503030202020304" pitchFamily="34" charset="0"/>
              </a:rPr>
              <a:t>Corredores </a:t>
            </a:r>
            <a:r>
              <a:rPr lang="es-SV" sz="1600" b="1" dirty="0">
                <a:solidFill>
                  <a:schemeClr val="tx1">
                    <a:lumMod val="50000"/>
                    <a:lumOff val="50000"/>
                  </a:schemeClr>
                </a:solidFill>
                <a:latin typeface="Clear Sans" panose="020B0503030202020304" pitchFamily="34" charset="0"/>
                <a:cs typeface="Clear Sans" panose="020B0503030202020304" pitchFamily="34" charset="0"/>
              </a:rPr>
              <a:t>logísticos: Mega </a:t>
            </a:r>
            <a:r>
              <a:rPr lang="es-SV" sz="1600" b="1" dirty="0" smtClean="0">
                <a:solidFill>
                  <a:schemeClr val="tx1">
                    <a:lumMod val="50000"/>
                    <a:lumOff val="50000"/>
                  </a:schemeClr>
                </a:solidFill>
                <a:latin typeface="Clear Sans" panose="020B0503030202020304" pitchFamily="34" charset="0"/>
                <a:cs typeface="Clear Sans" panose="020B0503030202020304" pitchFamily="34" charset="0"/>
              </a:rPr>
              <a:t>proyectos transporte</a:t>
            </a:r>
            <a:r>
              <a:rPr lang="es-SV" sz="1600" b="1" dirty="0">
                <a:solidFill>
                  <a:schemeClr val="tx1">
                    <a:lumMod val="50000"/>
                    <a:lumOff val="50000"/>
                  </a:schemeClr>
                </a:solidFill>
                <a:latin typeface="Clear Sans" panose="020B0503030202020304" pitchFamily="34" charset="0"/>
                <a:cs typeface="Clear Sans" panose="020B0503030202020304" pitchFamily="34" charset="0"/>
              </a:rPr>
              <a:t>, energía y comunicaciones</a:t>
            </a:r>
          </a:p>
          <a:p>
            <a:pPr marL="228600" indent="-228600">
              <a:lnSpc>
                <a:spcPct val="90000"/>
              </a:lnSpc>
              <a:spcAft>
                <a:spcPts val="600"/>
              </a:spcAft>
              <a:buFont typeface="Arial" panose="020B0604020202020204" pitchFamily="34" charset="0"/>
              <a:buChar char="•"/>
            </a:pPr>
            <a:r>
              <a:rPr lang="es-SV" sz="1600" b="1" dirty="0">
                <a:solidFill>
                  <a:schemeClr val="tx1">
                    <a:lumMod val="50000"/>
                    <a:lumOff val="50000"/>
                  </a:schemeClr>
                </a:solidFill>
                <a:latin typeface="Clear Sans" panose="020B0503030202020304" pitchFamily="34" charset="0"/>
                <a:cs typeface="Clear Sans" panose="020B0503030202020304" pitchFamily="34" charset="0"/>
              </a:rPr>
              <a:t>Promoción de industrias extractivas: petróleo, minería, etc.</a:t>
            </a:r>
          </a:p>
          <a:p>
            <a:pPr marL="228600" indent="-228600">
              <a:lnSpc>
                <a:spcPct val="90000"/>
              </a:lnSpc>
              <a:spcAft>
                <a:spcPts val="600"/>
              </a:spcAft>
              <a:buFont typeface="Arial" panose="020B0604020202020204" pitchFamily="34" charset="0"/>
              <a:buChar char="•"/>
            </a:pPr>
            <a:r>
              <a:rPr lang="es-SV" sz="1600" b="1" dirty="0" smtClean="0">
                <a:solidFill>
                  <a:schemeClr val="tx1">
                    <a:lumMod val="50000"/>
                    <a:lumOff val="50000"/>
                  </a:schemeClr>
                </a:solidFill>
                <a:latin typeface="Clear Sans" panose="020B0503030202020304" pitchFamily="34" charset="0"/>
                <a:cs typeface="Clear Sans" panose="020B0503030202020304" pitchFamily="34" charset="0"/>
              </a:rPr>
              <a:t>Monocultivos </a:t>
            </a:r>
            <a:r>
              <a:rPr lang="es-SV" sz="1600" b="1" dirty="0">
                <a:solidFill>
                  <a:schemeClr val="tx1">
                    <a:lumMod val="50000"/>
                    <a:lumOff val="50000"/>
                  </a:schemeClr>
                </a:solidFill>
                <a:latin typeface="Clear Sans" panose="020B0503030202020304" pitchFamily="34" charset="0"/>
                <a:cs typeface="Clear Sans" panose="020B0503030202020304" pitchFamily="34" charset="0"/>
              </a:rPr>
              <a:t>y agro-combustibles: </a:t>
            </a:r>
            <a:r>
              <a:rPr lang="es-SV" sz="1600" b="1" dirty="0" smtClean="0">
                <a:solidFill>
                  <a:schemeClr val="tx1">
                    <a:lumMod val="50000"/>
                    <a:lumOff val="50000"/>
                  </a:schemeClr>
                </a:solidFill>
                <a:latin typeface="Clear Sans" panose="020B0503030202020304" pitchFamily="34" charset="0"/>
                <a:cs typeface="Clear Sans" panose="020B0503030202020304" pitchFamily="34" charset="0"/>
              </a:rPr>
              <a:t>Caña</a:t>
            </a:r>
            <a:r>
              <a:rPr lang="es-SV" sz="1600" b="1" dirty="0">
                <a:solidFill>
                  <a:schemeClr val="tx1">
                    <a:lumMod val="50000"/>
                    <a:lumOff val="50000"/>
                  </a:schemeClr>
                </a:solidFill>
                <a:latin typeface="Clear Sans" panose="020B0503030202020304" pitchFamily="34" charset="0"/>
                <a:cs typeface="Clear Sans" panose="020B0503030202020304" pitchFamily="34" charset="0"/>
              </a:rPr>
              <a:t>, palma </a:t>
            </a:r>
            <a:r>
              <a:rPr lang="es-SV" sz="1600" b="1" dirty="0" smtClean="0">
                <a:solidFill>
                  <a:schemeClr val="tx1">
                    <a:lumMod val="50000"/>
                    <a:lumOff val="50000"/>
                  </a:schemeClr>
                </a:solidFill>
                <a:latin typeface="Clear Sans" panose="020B0503030202020304" pitchFamily="34" charset="0"/>
                <a:cs typeface="Clear Sans" panose="020B0503030202020304" pitchFamily="34" charset="0"/>
              </a:rPr>
              <a:t>africana, </a:t>
            </a:r>
            <a:r>
              <a:rPr lang="es-SV" sz="1600" b="1" dirty="0">
                <a:solidFill>
                  <a:schemeClr val="tx1">
                    <a:lumMod val="50000"/>
                    <a:lumOff val="50000"/>
                  </a:schemeClr>
                </a:solidFill>
                <a:latin typeface="Clear Sans" panose="020B0503030202020304" pitchFamily="34" charset="0"/>
                <a:cs typeface="Clear Sans" panose="020B0503030202020304" pitchFamily="34" charset="0"/>
              </a:rPr>
              <a:t>piña, </a:t>
            </a:r>
            <a:r>
              <a:rPr lang="es-SV" sz="1600" b="1" dirty="0" smtClean="0">
                <a:solidFill>
                  <a:schemeClr val="tx1">
                    <a:lumMod val="50000"/>
                    <a:lumOff val="50000"/>
                  </a:schemeClr>
                </a:solidFill>
                <a:latin typeface="Clear Sans" panose="020B0503030202020304" pitchFamily="34" charset="0"/>
                <a:cs typeface="Clear Sans" panose="020B0503030202020304" pitchFamily="34" charset="0"/>
              </a:rPr>
              <a:t>naranja </a:t>
            </a:r>
            <a:endParaRPr lang="es-SV" sz="1600" b="1" dirty="0">
              <a:solidFill>
                <a:schemeClr val="tx1">
                  <a:lumMod val="50000"/>
                  <a:lumOff val="50000"/>
                </a:schemeClr>
              </a:solidFill>
              <a:latin typeface="Clear Sans" panose="020B0503030202020304" pitchFamily="34" charset="0"/>
              <a:cs typeface="Clear Sans" panose="020B0503030202020304" pitchFamily="34" charset="0"/>
            </a:endParaRPr>
          </a:p>
          <a:p>
            <a:pPr marL="228600" indent="-228600">
              <a:lnSpc>
                <a:spcPct val="90000"/>
              </a:lnSpc>
              <a:spcAft>
                <a:spcPts val="600"/>
              </a:spcAft>
              <a:buFont typeface="Arial" panose="020B0604020202020204" pitchFamily="34" charset="0"/>
              <a:buChar char="•"/>
            </a:pPr>
            <a:r>
              <a:rPr lang="es-SV" sz="1600" b="1" dirty="0" smtClean="0">
                <a:solidFill>
                  <a:schemeClr val="tx1">
                    <a:lumMod val="50000"/>
                    <a:lumOff val="50000"/>
                  </a:schemeClr>
                </a:solidFill>
                <a:latin typeface="Clear Sans" panose="020B0503030202020304" pitchFamily="34" charset="0"/>
                <a:cs typeface="Clear Sans" panose="020B0503030202020304" pitchFamily="34" charset="0"/>
              </a:rPr>
              <a:t>Auge del </a:t>
            </a:r>
            <a:r>
              <a:rPr lang="es-SV" sz="1600" b="1" dirty="0">
                <a:solidFill>
                  <a:schemeClr val="tx1">
                    <a:lumMod val="50000"/>
                    <a:lumOff val="50000"/>
                  </a:schemeClr>
                </a:solidFill>
                <a:latin typeface="Clear Sans" panose="020B0503030202020304" pitchFamily="34" charset="0"/>
                <a:cs typeface="Clear Sans" panose="020B0503030202020304" pitchFamily="34" charset="0"/>
              </a:rPr>
              <a:t>turismo y desarrollo inmobiliario en zonas costeras</a:t>
            </a:r>
          </a:p>
        </p:txBody>
      </p:sp>
    </p:spTree>
    <p:extLst>
      <p:ext uri="{BB962C8B-B14F-4D97-AF65-F5344CB8AC3E}">
        <p14:creationId xmlns:p14="http://schemas.microsoft.com/office/powerpoint/2010/main" val="1964467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1156" t="1485" r="1041" b="1498"/>
          <a:stretch/>
        </p:blipFill>
        <p:spPr>
          <a:xfrm>
            <a:off x="24280" y="677376"/>
            <a:ext cx="4471576" cy="2870053"/>
          </a:xfrm>
          <a:prstGeom prst="rect">
            <a:avLst/>
          </a:prstGeom>
          <a:ln w="19050">
            <a:solidFill>
              <a:srgbClr val="C00000"/>
            </a:solidFill>
          </a:ln>
        </p:spPr>
      </p:pic>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l="1885" t="2441" r="1549" b="2653"/>
          <a:stretch/>
        </p:blipFill>
        <p:spPr>
          <a:xfrm>
            <a:off x="4613182" y="672091"/>
            <a:ext cx="4503289" cy="2864768"/>
          </a:xfrm>
          <a:prstGeom prst="rect">
            <a:avLst/>
          </a:prstGeom>
          <a:ln w="19050">
            <a:solidFill>
              <a:srgbClr val="C00000"/>
            </a:solidFill>
          </a:ln>
        </p:spPr>
      </p:pic>
      <p:sp>
        <p:nvSpPr>
          <p:cNvPr id="6" name="Título 1"/>
          <p:cNvSpPr txBox="1">
            <a:spLocks/>
          </p:cNvSpPr>
          <p:nvPr/>
        </p:nvSpPr>
        <p:spPr>
          <a:xfrm>
            <a:off x="723900" y="636508"/>
            <a:ext cx="3076575" cy="32979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300" b="1" dirty="0" smtClean="0">
                <a:solidFill>
                  <a:schemeClr val="accent2">
                    <a:lumMod val="50000"/>
                  </a:schemeClr>
                </a:solidFill>
                <a:latin typeface="Montserrat" panose="00000500000000000000" pitchFamily="50" charset="0"/>
              </a:rPr>
              <a:t>Valle del </a:t>
            </a:r>
            <a:r>
              <a:rPr lang="es-ES" sz="1300" b="1" dirty="0" err="1" smtClean="0">
                <a:solidFill>
                  <a:schemeClr val="accent2">
                    <a:lumMod val="50000"/>
                  </a:schemeClr>
                </a:solidFill>
                <a:latin typeface="Montserrat" panose="00000500000000000000" pitchFamily="50" charset="0"/>
              </a:rPr>
              <a:t>Motagua</a:t>
            </a:r>
            <a:r>
              <a:rPr lang="es-ES" sz="1300" b="1" dirty="0" smtClean="0">
                <a:solidFill>
                  <a:schemeClr val="accent2">
                    <a:lumMod val="50000"/>
                  </a:schemeClr>
                </a:solidFill>
                <a:latin typeface="Montserrat" panose="00000500000000000000" pitchFamily="50" charset="0"/>
              </a:rPr>
              <a:t>, Guatemala</a:t>
            </a:r>
            <a:endParaRPr lang="es-ES" sz="1300" b="1" dirty="0">
              <a:solidFill>
                <a:schemeClr val="accent2">
                  <a:lumMod val="50000"/>
                </a:schemeClr>
              </a:solidFill>
            </a:endParaRPr>
          </a:p>
        </p:txBody>
      </p:sp>
      <p:sp>
        <p:nvSpPr>
          <p:cNvPr id="7" name="Título 1"/>
          <p:cNvSpPr txBox="1">
            <a:spLocks/>
          </p:cNvSpPr>
          <p:nvPr/>
        </p:nvSpPr>
        <p:spPr>
          <a:xfrm>
            <a:off x="4933950" y="633640"/>
            <a:ext cx="3352800" cy="32979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300" b="1" dirty="0" smtClean="0">
                <a:solidFill>
                  <a:schemeClr val="accent2">
                    <a:lumMod val="50000"/>
                  </a:schemeClr>
                </a:solidFill>
                <a:latin typeface="Montserrat" panose="00000500000000000000" pitchFamily="50" charset="0"/>
              </a:rPr>
              <a:t>Los </a:t>
            </a:r>
            <a:r>
              <a:rPr lang="es-ES" sz="1300" b="1" dirty="0" err="1" smtClean="0">
                <a:solidFill>
                  <a:schemeClr val="accent2">
                    <a:lumMod val="50000"/>
                  </a:schemeClr>
                </a:solidFill>
                <a:latin typeface="Montserrat" panose="00000500000000000000" pitchFamily="50" charset="0"/>
              </a:rPr>
              <a:t>Nonualcos</a:t>
            </a:r>
            <a:r>
              <a:rPr lang="es-ES" sz="1300" b="1" dirty="0" smtClean="0">
                <a:solidFill>
                  <a:schemeClr val="accent2">
                    <a:lumMod val="50000"/>
                  </a:schemeClr>
                </a:solidFill>
                <a:latin typeface="Montserrat" panose="00000500000000000000" pitchFamily="50" charset="0"/>
              </a:rPr>
              <a:t>, El Salvador</a:t>
            </a:r>
            <a:endParaRPr lang="es-ES" sz="1300" b="1" dirty="0">
              <a:solidFill>
                <a:schemeClr val="accent2">
                  <a:lumMod val="50000"/>
                </a:schemeClr>
              </a:solidFill>
            </a:endParaRPr>
          </a:p>
        </p:txBody>
      </p:sp>
      <p:sp>
        <p:nvSpPr>
          <p:cNvPr id="9" name="Marcador de contenido 2"/>
          <p:cNvSpPr txBox="1">
            <a:spLocks/>
          </p:cNvSpPr>
          <p:nvPr/>
        </p:nvSpPr>
        <p:spPr>
          <a:xfrm>
            <a:off x="522441" y="3778549"/>
            <a:ext cx="8077200" cy="25746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s-SV" sz="2000" b="1" dirty="0" smtClean="0">
                <a:solidFill>
                  <a:schemeClr val="tx1">
                    <a:lumMod val="50000"/>
                    <a:lumOff val="50000"/>
                  </a:schemeClr>
                </a:solidFill>
                <a:latin typeface="Clear Sans" panose="020B0503030202020304" pitchFamily="34" charset="0"/>
                <a:cs typeface="Clear Sans" panose="020B0503030202020304" pitchFamily="34" charset="0"/>
              </a:rPr>
              <a:t>Territorios con dinámicas </a:t>
            </a:r>
            <a:r>
              <a:rPr lang="es-SV" sz="2000" b="1" dirty="0" smtClean="0">
                <a:solidFill>
                  <a:schemeClr val="tx1">
                    <a:lumMod val="50000"/>
                    <a:lumOff val="50000"/>
                  </a:schemeClr>
                </a:solidFill>
                <a:latin typeface="Clear Sans" panose="020B0503030202020304" pitchFamily="34" charset="0"/>
                <a:cs typeface="Clear Sans" panose="020B0503030202020304" pitchFamily="34" charset="0"/>
              </a:rPr>
              <a:t>económicas importantes</a:t>
            </a:r>
            <a:endParaRPr lang="es-SV" sz="2000" b="1" dirty="0" smtClean="0">
              <a:solidFill>
                <a:schemeClr val="tx1">
                  <a:lumMod val="50000"/>
                  <a:lumOff val="50000"/>
                </a:schemeClr>
              </a:solidFill>
              <a:latin typeface="Clear Sans" panose="020B0503030202020304" pitchFamily="34" charset="0"/>
              <a:cs typeface="Clear Sans" panose="020B0503030202020304" pitchFamily="34" charset="0"/>
            </a:endParaRPr>
          </a:p>
          <a:p>
            <a:pPr marL="449263" lvl="1" indent="-182563">
              <a:spcBef>
                <a:spcPts val="0"/>
              </a:spcBef>
              <a:buFont typeface="Clear Sans" panose="020B0503030202020304" pitchFamily="34" charset="0"/>
              <a:buChar char="‐"/>
            </a:pPr>
            <a:r>
              <a:rPr lang="es-SV" sz="1600" b="1" dirty="0" smtClean="0">
                <a:solidFill>
                  <a:schemeClr val="tx1">
                    <a:lumMod val="50000"/>
                    <a:lumOff val="50000"/>
                  </a:schemeClr>
                </a:solidFill>
                <a:latin typeface="Clear Sans" panose="020B0503030202020304" pitchFamily="34" charset="0"/>
                <a:cs typeface="Clear Sans" panose="020B0503030202020304" pitchFamily="34" charset="0"/>
              </a:rPr>
              <a:t>Diversificación productiva, inserción a mercados</a:t>
            </a:r>
            <a:r>
              <a:rPr lang="es-SV" sz="1600" b="1" dirty="0">
                <a:solidFill>
                  <a:schemeClr val="tx1">
                    <a:lumMod val="50000"/>
                    <a:lumOff val="50000"/>
                  </a:schemeClr>
                </a:solidFill>
                <a:latin typeface="Clear Sans" panose="020B0503030202020304" pitchFamily="34" charset="0"/>
                <a:cs typeface="Clear Sans" panose="020B0503030202020304" pitchFamily="34" charset="0"/>
              </a:rPr>
              <a:t>, </a:t>
            </a:r>
            <a:r>
              <a:rPr lang="es-SV" sz="1600" b="1" dirty="0" smtClean="0">
                <a:solidFill>
                  <a:schemeClr val="tx1">
                    <a:lumMod val="50000"/>
                    <a:lumOff val="50000"/>
                  </a:schemeClr>
                </a:solidFill>
                <a:latin typeface="Clear Sans" panose="020B0503030202020304" pitchFamily="34" charset="0"/>
                <a:cs typeface="Clear Sans" panose="020B0503030202020304" pitchFamily="34" charset="0"/>
              </a:rPr>
              <a:t>mercados </a:t>
            </a:r>
            <a:r>
              <a:rPr lang="es-SV" sz="1600" b="1" dirty="0">
                <a:solidFill>
                  <a:schemeClr val="tx1">
                    <a:lumMod val="50000"/>
                    <a:lumOff val="50000"/>
                  </a:schemeClr>
                </a:solidFill>
                <a:latin typeface="Clear Sans" panose="020B0503030202020304" pitchFamily="34" charset="0"/>
                <a:cs typeface="Clear Sans" panose="020B0503030202020304" pitchFamily="34" charset="0"/>
              </a:rPr>
              <a:t>de tierra</a:t>
            </a:r>
            <a:endParaRPr lang="es-SV" sz="1600" b="1" dirty="0" smtClean="0">
              <a:solidFill>
                <a:schemeClr val="tx1">
                  <a:lumMod val="50000"/>
                  <a:lumOff val="50000"/>
                </a:schemeClr>
              </a:solidFill>
              <a:latin typeface="Clear Sans" panose="020B0503030202020304" pitchFamily="34" charset="0"/>
              <a:cs typeface="Clear Sans" panose="020B0503030202020304" pitchFamily="34" charset="0"/>
            </a:endParaRPr>
          </a:p>
          <a:p>
            <a:pPr marL="449263" lvl="1" indent="-182563">
              <a:spcBef>
                <a:spcPts val="0"/>
              </a:spcBef>
              <a:buFont typeface="Clear Sans" panose="020B0503030202020304" pitchFamily="34" charset="0"/>
              <a:buChar char="‐"/>
            </a:pPr>
            <a:r>
              <a:rPr lang="es-SV" sz="1600" b="1" dirty="0" smtClean="0">
                <a:solidFill>
                  <a:schemeClr val="tx1">
                    <a:lumMod val="50000"/>
                    <a:lumOff val="50000"/>
                  </a:schemeClr>
                </a:solidFill>
                <a:latin typeface="Clear Sans" panose="020B0503030202020304" pitchFamily="34" charset="0"/>
                <a:cs typeface="Clear Sans" panose="020B0503030202020304" pitchFamily="34" charset="0"/>
              </a:rPr>
              <a:t>Procesos de urbanización, </a:t>
            </a:r>
            <a:r>
              <a:rPr lang="es-SV" sz="1600" b="1" dirty="0" smtClean="0">
                <a:solidFill>
                  <a:schemeClr val="tx1">
                    <a:lumMod val="50000"/>
                    <a:lumOff val="50000"/>
                  </a:schemeClr>
                </a:solidFill>
                <a:latin typeface="Clear Sans" panose="020B0503030202020304" pitchFamily="34" charset="0"/>
                <a:cs typeface="Clear Sans" panose="020B0503030202020304" pitchFamily="34" charset="0"/>
              </a:rPr>
              <a:t>degradación y concentración (agua y tierra)</a:t>
            </a:r>
            <a:endParaRPr lang="es-SV" sz="1600" b="1" dirty="0" smtClean="0">
              <a:solidFill>
                <a:schemeClr val="tx1">
                  <a:lumMod val="50000"/>
                  <a:lumOff val="50000"/>
                </a:schemeClr>
              </a:solidFill>
              <a:latin typeface="Clear Sans" panose="020B0503030202020304" pitchFamily="34" charset="0"/>
              <a:cs typeface="Clear Sans" panose="020B0503030202020304" pitchFamily="34" charset="0"/>
            </a:endParaRPr>
          </a:p>
          <a:p>
            <a:pPr>
              <a:spcBef>
                <a:spcPts val="0"/>
              </a:spcBef>
            </a:pPr>
            <a:r>
              <a:rPr lang="es-SV" sz="2000" b="1" dirty="0" smtClean="0">
                <a:solidFill>
                  <a:schemeClr val="tx1">
                    <a:lumMod val="50000"/>
                    <a:lumOff val="50000"/>
                  </a:schemeClr>
                </a:solidFill>
                <a:latin typeface="Clear Sans" panose="020B0503030202020304" pitchFamily="34" charset="0"/>
                <a:cs typeface="Clear Sans" panose="020B0503030202020304" pitchFamily="34" charset="0"/>
              </a:rPr>
              <a:t>Limitada inserción laboral</a:t>
            </a:r>
          </a:p>
          <a:p>
            <a:pPr marL="449263" lvl="1" indent="-182563">
              <a:spcBef>
                <a:spcPts val="0"/>
              </a:spcBef>
              <a:buFont typeface="Clear Sans" panose="020B0503030202020304" pitchFamily="34" charset="0"/>
              <a:buChar char="‐"/>
            </a:pPr>
            <a:r>
              <a:rPr lang="es-SV" sz="1600" b="1" dirty="0">
                <a:solidFill>
                  <a:schemeClr val="tx1">
                    <a:lumMod val="50000"/>
                    <a:lumOff val="50000"/>
                  </a:schemeClr>
                </a:solidFill>
                <a:latin typeface="Clear Sans" panose="020B0503030202020304" pitchFamily="34" charset="0"/>
                <a:cs typeface="Clear Sans" panose="020B0503030202020304" pitchFamily="34" charset="0"/>
              </a:rPr>
              <a:t>Educación, formación vocacional, capacitación</a:t>
            </a:r>
          </a:p>
          <a:p>
            <a:pPr>
              <a:spcBef>
                <a:spcPts val="0"/>
              </a:spcBef>
            </a:pPr>
            <a:r>
              <a:rPr lang="es-SV" sz="2000" b="1" dirty="0">
                <a:solidFill>
                  <a:schemeClr val="tx1">
                    <a:lumMod val="50000"/>
                    <a:lumOff val="50000"/>
                  </a:schemeClr>
                </a:solidFill>
                <a:latin typeface="Clear Sans" panose="020B0503030202020304" pitchFamily="34" charset="0"/>
                <a:cs typeface="Clear Sans" panose="020B0503030202020304" pitchFamily="34" charset="0"/>
              </a:rPr>
              <a:t>Programas sociales, pobreza y equidad</a:t>
            </a:r>
          </a:p>
          <a:p>
            <a:pPr marL="449263" lvl="1" indent="-182563">
              <a:spcBef>
                <a:spcPts val="0"/>
              </a:spcBef>
              <a:buFont typeface="Clear Sans" panose="020B0503030202020304" pitchFamily="34" charset="0"/>
              <a:buChar char="‐"/>
            </a:pPr>
            <a:r>
              <a:rPr lang="es-SV" sz="1600" b="1" dirty="0" smtClean="0">
                <a:solidFill>
                  <a:schemeClr val="tx1">
                    <a:lumMod val="50000"/>
                    <a:lumOff val="50000"/>
                  </a:schemeClr>
                </a:solidFill>
                <a:latin typeface="Clear Sans" panose="020B0503030202020304" pitchFamily="34" charset="0"/>
                <a:cs typeface="Clear Sans" panose="020B0503030202020304" pitchFamily="34" charset="0"/>
              </a:rPr>
              <a:t>Sostenibilidad y justicia fiscal</a:t>
            </a:r>
            <a:endParaRPr lang="es-SV" sz="1600" b="1" dirty="0">
              <a:solidFill>
                <a:schemeClr val="tx1">
                  <a:lumMod val="50000"/>
                  <a:lumOff val="50000"/>
                </a:schemeClr>
              </a:solidFill>
              <a:latin typeface="Clear Sans" panose="020B0503030202020304" pitchFamily="34" charset="0"/>
              <a:cs typeface="Clear Sans" panose="020B0503030202020304" pitchFamily="34" charset="0"/>
            </a:endParaRPr>
          </a:p>
          <a:p>
            <a:pPr>
              <a:spcBef>
                <a:spcPts val="0"/>
              </a:spcBef>
            </a:pPr>
            <a:r>
              <a:rPr lang="es-SV" sz="2000" b="1" dirty="0" smtClean="0">
                <a:solidFill>
                  <a:schemeClr val="tx1">
                    <a:lumMod val="50000"/>
                    <a:lumOff val="50000"/>
                  </a:schemeClr>
                </a:solidFill>
                <a:latin typeface="Clear Sans" panose="020B0503030202020304" pitchFamily="34" charset="0"/>
                <a:cs typeface="Clear Sans" panose="020B0503030202020304" pitchFamily="34" charset="0"/>
              </a:rPr>
              <a:t>Escenario adverso para la población que más depende de la agricultura y los recursos naturales</a:t>
            </a:r>
          </a:p>
          <a:p>
            <a:pPr marL="449263" lvl="1" indent="-182563">
              <a:spcBef>
                <a:spcPts val="0"/>
              </a:spcBef>
              <a:buFont typeface="Clear Sans" panose="020B0503030202020304" pitchFamily="34" charset="0"/>
              <a:buChar char="‐"/>
            </a:pPr>
            <a:r>
              <a:rPr lang="es-SV" sz="1600" b="1" dirty="0">
                <a:solidFill>
                  <a:schemeClr val="tx1">
                    <a:lumMod val="50000"/>
                    <a:lumOff val="50000"/>
                  </a:schemeClr>
                </a:solidFill>
                <a:latin typeface="Clear Sans" panose="020B0503030202020304" pitchFamily="34" charset="0"/>
                <a:cs typeface="Clear Sans" panose="020B0503030202020304" pitchFamily="34" charset="0"/>
              </a:rPr>
              <a:t>Seguridad alimentaria, conflictos socio-ambientales, </a:t>
            </a:r>
            <a:r>
              <a:rPr lang="es-SV" sz="1600" b="1" dirty="0" smtClean="0">
                <a:solidFill>
                  <a:schemeClr val="tx1">
                    <a:lumMod val="50000"/>
                    <a:lumOff val="50000"/>
                  </a:schemeClr>
                </a:solidFill>
                <a:latin typeface="Clear Sans" panose="020B0503030202020304" pitchFamily="34" charset="0"/>
                <a:cs typeface="Clear Sans" panose="020B0503030202020304" pitchFamily="34" charset="0"/>
              </a:rPr>
              <a:t>gobernanza territorial</a:t>
            </a:r>
            <a:endParaRPr lang="es-SV" sz="1600" b="1" dirty="0">
              <a:solidFill>
                <a:schemeClr val="tx1">
                  <a:lumMod val="50000"/>
                  <a:lumOff val="50000"/>
                </a:schemeClr>
              </a:solidFill>
              <a:latin typeface="Clear Sans" panose="020B0503030202020304" pitchFamily="34" charset="0"/>
              <a:cs typeface="Clear Sans" panose="020B0503030202020304" pitchFamily="34" charset="0"/>
            </a:endParaRPr>
          </a:p>
        </p:txBody>
      </p:sp>
      <p:sp>
        <p:nvSpPr>
          <p:cNvPr id="10" name="Título 1"/>
          <p:cNvSpPr txBox="1">
            <a:spLocks/>
          </p:cNvSpPr>
          <p:nvPr/>
        </p:nvSpPr>
        <p:spPr>
          <a:xfrm>
            <a:off x="0" y="11113"/>
            <a:ext cx="9144000" cy="458787"/>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b="1" dirty="0" smtClean="0">
                <a:solidFill>
                  <a:schemeClr val="bg1"/>
                </a:solidFill>
                <a:latin typeface="Montserrat" panose="00000500000000000000" pitchFamily="50" charset="0"/>
              </a:rPr>
              <a:t>Dinámicas territoriales y medios </a:t>
            </a:r>
            <a:r>
              <a:rPr lang="es-ES" sz="2800" b="1" dirty="0" smtClean="0">
                <a:solidFill>
                  <a:schemeClr val="bg1"/>
                </a:solidFill>
                <a:latin typeface="Montserrat" panose="00000500000000000000" pitchFamily="50" charset="0"/>
              </a:rPr>
              <a:t>de vida rurales</a:t>
            </a:r>
            <a:endParaRPr lang="es-ES" b="1" dirty="0"/>
          </a:p>
        </p:txBody>
      </p:sp>
    </p:spTree>
    <p:extLst>
      <p:ext uri="{BB962C8B-B14F-4D97-AF65-F5344CB8AC3E}">
        <p14:creationId xmlns:p14="http://schemas.microsoft.com/office/powerpoint/2010/main" val="571012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bwMode="auto">
          <a:xfrm>
            <a:off x="323528" y="1412776"/>
            <a:ext cx="8537575" cy="1038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720000" fontAlgn="base">
              <a:spcBef>
                <a:spcPct val="0"/>
              </a:spcBef>
              <a:spcAft>
                <a:spcPct val="0"/>
              </a:spcAft>
              <a:defRPr/>
            </a:pPr>
            <a:r>
              <a:rPr lang="es-SV" sz="3200" b="1" dirty="0" smtClean="0">
                <a:solidFill>
                  <a:prstClr val="black"/>
                </a:solidFill>
                <a:effectLst>
                  <a:outerShdw blurRad="38100" dist="38100" dir="2700000" algn="tl">
                    <a:srgbClr val="C0C0C0"/>
                  </a:outerShdw>
                </a:effectLst>
                <a:latin typeface="Book Antiqua" pitchFamily="18" charset="0"/>
                <a:ea typeface="+mj-ea"/>
                <a:cs typeface="+mj-cs"/>
              </a:rPr>
              <a:t/>
            </a:r>
            <a:br>
              <a:rPr lang="es-SV" sz="3200" b="1" dirty="0" smtClean="0">
                <a:solidFill>
                  <a:prstClr val="black"/>
                </a:solidFill>
                <a:effectLst>
                  <a:outerShdw blurRad="38100" dist="38100" dir="2700000" algn="tl">
                    <a:srgbClr val="C0C0C0"/>
                  </a:outerShdw>
                </a:effectLst>
                <a:latin typeface="Book Antiqua" pitchFamily="18" charset="0"/>
                <a:ea typeface="+mj-ea"/>
                <a:cs typeface="+mj-cs"/>
              </a:rPr>
            </a:br>
            <a:endParaRPr lang="es-SV" sz="3200" b="1" dirty="0" smtClean="0">
              <a:solidFill>
                <a:prstClr val="black"/>
              </a:solidFill>
              <a:effectLst>
                <a:outerShdw blurRad="38100" dist="38100" dir="2700000" algn="tl">
                  <a:srgbClr val="C0C0C0"/>
                </a:outerShdw>
              </a:effectLst>
              <a:latin typeface="Book Antiqua" pitchFamily="18" charset="0"/>
              <a:ea typeface="+mj-ea"/>
              <a:cs typeface="+mj-cs"/>
            </a:endParaRPr>
          </a:p>
        </p:txBody>
      </p:sp>
      <p:sp>
        <p:nvSpPr>
          <p:cNvPr id="13" name="Content Placeholder 2"/>
          <p:cNvSpPr txBox="1">
            <a:spLocks/>
          </p:cNvSpPr>
          <p:nvPr/>
        </p:nvSpPr>
        <p:spPr bwMode="auto">
          <a:xfrm>
            <a:off x="539552" y="4653136"/>
            <a:ext cx="8136904" cy="1080120"/>
          </a:xfrm>
          <a:prstGeom prst="rect">
            <a:avLst/>
          </a:prstGeom>
          <a:noFill/>
          <a:ln w="9525">
            <a:noFill/>
            <a:miter lim="800000"/>
            <a:headEnd/>
            <a:tailEnd/>
          </a:ln>
        </p:spPr>
        <p:txBody>
          <a:bodyPr/>
          <a:lstStyle/>
          <a:p>
            <a:pPr>
              <a:spcBef>
                <a:spcPct val="20000"/>
              </a:spcBef>
              <a:defRPr/>
            </a:pPr>
            <a:endParaRPr lang="es-SV" sz="1600" b="1" kern="0" dirty="0" smtClean="0">
              <a:solidFill>
                <a:srgbClr val="004C6F"/>
              </a:solidFill>
              <a:latin typeface="Arial" pitchFamily="34" charset="0"/>
              <a:cs typeface="Arial" pitchFamily="34" charset="0"/>
            </a:endParaRPr>
          </a:p>
        </p:txBody>
      </p:sp>
      <p:sp>
        <p:nvSpPr>
          <p:cNvPr id="7" name="Título 1"/>
          <p:cNvSpPr txBox="1">
            <a:spLocks/>
          </p:cNvSpPr>
          <p:nvPr/>
        </p:nvSpPr>
        <p:spPr>
          <a:xfrm>
            <a:off x="0" y="11113"/>
            <a:ext cx="9144000" cy="458787"/>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b="1" dirty="0">
                <a:solidFill>
                  <a:prstClr val="white"/>
                </a:solidFill>
                <a:latin typeface="Montserrat" panose="00000500000000000000" pitchFamily="50" charset="0"/>
              </a:rPr>
              <a:t>Perspectivas desde los </a:t>
            </a:r>
            <a:r>
              <a:rPr lang="es-ES" sz="2800" b="1" dirty="0" smtClean="0">
                <a:solidFill>
                  <a:prstClr val="white"/>
                </a:solidFill>
                <a:latin typeface="Montserrat" panose="00000500000000000000" pitchFamily="50" charset="0"/>
              </a:rPr>
              <a:t>actores</a:t>
            </a:r>
            <a:endParaRPr lang="es-ES" b="1" dirty="0">
              <a:solidFill>
                <a:prstClr val="black"/>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3810022131"/>
              </p:ext>
            </p:extLst>
          </p:nvPr>
        </p:nvGraphicFramePr>
        <p:xfrm>
          <a:off x="215662" y="706885"/>
          <a:ext cx="8712680" cy="5552440"/>
        </p:xfrm>
        <a:graphic>
          <a:graphicData uri="http://schemas.openxmlformats.org/drawingml/2006/table">
            <a:tbl>
              <a:tblPr firstRow="1" bandRow="1">
                <a:tableStyleId>{5C22544A-7EE6-4342-B048-85BDC9FD1C3A}</a:tableStyleId>
              </a:tblPr>
              <a:tblGrid>
                <a:gridCol w="1414731"/>
                <a:gridCol w="2449902"/>
                <a:gridCol w="2424022"/>
                <a:gridCol w="2424025"/>
              </a:tblGrid>
              <a:tr h="370840">
                <a:tc>
                  <a:txBody>
                    <a:bodyPr/>
                    <a:lstStyle/>
                    <a:p>
                      <a:pPr algn="l"/>
                      <a:endParaRPr lang="es-SV" sz="1400" dirty="0"/>
                    </a:p>
                  </a:txBody>
                  <a:tcPr/>
                </a:tc>
                <a:tc>
                  <a:txBody>
                    <a:bodyPr/>
                    <a:lstStyle/>
                    <a:p>
                      <a:pPr algn="ctr"/>
                      <a:r>
                        <a:rPr lang="es-SV" sz="1400" dirty="0" smtClean="0"/>
                        <a:t>Gobiernos</a:t>
                      </a:r>
                      <a:endParaRPr lang="es-SV" sz="1400" dirty="0"/>
                    </a:p>
                  </a:txBody>
                  <a:tcPr/>
                </a:tc>
                <a:tc>
                  <a:txBody>
                    <a:bodyPr/>
                    <a:lstStyle/>
                    <a:p>
                      <a:pPr algn="ctr"/>
                      <a:r>
                        <a:rPr lang="es-SV" sz="1400" dirty="0" smtClean="0"/>
                        <a:t>Sector privado</a:t>
                      </a:r>
                      <a:endParaRPr lang="es-SV" sz="1400" dirty="0"/>
                    </a:p>
                  </a:txBody>
                  <a:tcPr/>
                </a:tc>
                <a:tc>
                  <a:txBody>
                    <a:bodyPr/>
                    <a:lstStyle/>
                    <a:p>
                      <a:pPr algn="ctr"/>
                      <a:r>
                        <a:rPr lang="es-SV" sz="1400" dirty="0" smtClean="0"/>
                        <a:t>Actores territoriales</a:t>
                      </a:r>
                      <a:endParaRPr lang="es-SV" sz="1400" dirty="0"/>
                    </a:p>
                  </a:txBody>
                  <a:tcPr/>
                </a:tc>
              </a:tr>
              <a:tr h="370840">
                <a:tc>
                  <a:txBody>
                    <a:bodyPr/>
                    <a:lstStyle/>
                    <a:p>
                      <a:pPr marL="0" marR="71755" algn="l" defTabSz="914400" rtl="0" eaLnBrk="1" latinLnBrk="0" hangingPunct="1">
                        <a:spcAft>
                          <a:spcPts val="0"/>
                        </a:spcAft>
                      </a:pPr>
                      <a:r>
                        <a:rPr lang="es-SV" sz="1400" b="1" kern="1200" dirty="0" smtClean="0">
                          <a:solidFill>
                            <a:srgbClr val="004C6F"/>
                          </a:solidFill>
                          <a:latin typeface="Arial Narrow" pitchFamily="34" charset="0"/>
                          <a:ea typeface="+mn-ea"/>
                          <a:cs typeface="+mn-cs"/>
                        </a:rPr>
                        <a:t>Contexto</a:t>
                      </a:r>
                      <a:endParaRPr lang="es-SV" sz="1400" b="1" kern="1200" dirty="0">
                        <a:solidFill>
                          <a:srgbClr val="004C6F"/>
                        </a:solidFill>
                        <a:latin typeface="Arial Narrow" pitchFamily="34" charset="0"/>
                        <a:ea typeface="+mn-ea"/>
                        <a:cs typeface="+mn-cs"/>
                      </a:endParaRPr>
                    </a:p>
                  </a:txBody>
                  <a:tcPr/>
                </a:tc>
                <a:tc>
                  <a:txBody>
                    <a:bodyPr/>
                    <a:lstStyle/>
                    <a:p>
                      <a:pPr marL="0" marR="71755" algn="l" defTabSz="914400" rtl="0" eaLnBrk="1" latinLnBrk="0" hangingPunct="1">
                        <a:spcAft>
                          <a:spcPts val="0"/>
                        </a:spcAft>
                      </a:pPr>
                      <a:r>
                        <a:rPr lang="es-SV" sz="1400" b="0" kern="1200" dirty="0" smtClean="0">
                          <a:solidFill>
                            <a:srgbClr val="004C6F"/>
                          </a:solidFill>
                          <a:latin typeface="Arial Narrow" pitchFamily="34" charset="0"/>
                          <a:ea typeface="+mn-ea"/>
                          <a:cs typeface="+mn-cs"/>
                        </a:rPr>
                        <a:t>Roles y capacidades del Estado reducidas; institucionalidad pública debilitada;</a:t>
                      </a:r>
                      <a:r>
                        <a:rPr lang="es-SV" sz="1400" b="0" kern="1200" baseline="0" dirty="0" smtClean="0">
                          <a:solidFill>
                            <a:srgbClr val="004C6F"/>
                          </a:solidFill>
                          <a:latin typeface="Arial Narrow" pitchFamily="34" charset="0"/>
                          <a:ea typeface="+mn-ea"/>
                          <a:cs typeface="+mn-cs"/>
                        </a:rPr>
                        <a:t> fuertes </a:t>
                      </a:r>
                      <a:r>
                        <a:rPr lang="es-SV" sz="1400" b="0" kern="1200" dirty="0" smtClean="0">
                          <a:solidFill>
                            <a:srgbClr val="004C6F"/>
                          </a:solidFill>
                          <a:latin typeface="Arial Narrow" pitchFamily="34" charset="0"/>
                          <a:ea typeface="+mn-ea"/>
                          <a:cs typeface="+mn-cs"/>
                        </a:rPr>
                        <a:t>restricciones fiscales; inseguridad generalizada (narco-tráfico, maras, contrabando)</a:t>
                      </a:r>
                      <a:endParaRPr lang="es-SV" sz="1400" b="0" kern="1200" dirty="0">
                        <a:solidFill>
                          <a:srgbClr val="004C6F"/>
                        </a:solidFill>
                        <a:latin typeface="Arial Narrow" pitchFamily="34" charset="0"/>
                        <a:ea typeface="+mn-ea"/>
                        <a:cs typeface="+mn-cs"/>
                      </a:endParaRPr>
                    </a:p>
                  </a:txBody>
                  <a:tcPr/>
                </a:tc>
                <a:tc>
                  <a:txBody>
                    <a:bodyPr/>
                    <a:lstStyle/>
                    <a:p>
                      <a:pPr marL="0" marR="71755" algn="l" defTabSz="914400" rtl="0" eaLnBrk="1" latinLnBrk="0" hangingPunct="1">
                        <a:spcAft>
                          <a:spcPts val="0"/>
                        </a:spcAft>
                      </a:pPr>
                      <a:r>
                        <a:rPr lang="es-SV" sz="1400" b="0" kern="1200" dirty="0" smtClean="0">
                          <a:solidFill>
                            <a:srgbClr val="004C6F"/>
                          </a:solidFill>
                          <a:latin typeface="Arial Narrow" pitchFamily="34" charset="0"/>
                          <a:ea typeface="+mn-ea"/>
                          <a:cs typeface="+mn-cs"/>
                        </a:rPr>
                        <a:t>Expansión y diversificación de </a:t>
                      </a:r>
                      <a:r>
                        <a:rPr lang="es-SV" sz="1400" b="0" kern="1200" dirty="0" smtClean="0">
                          <a:solidFill>
                            <a:srgbClr val="004C6F"/>
                          </a:solidFill>
                          <a:latin typeface="Arial Narrow" pitchFamily="34" charset="0"/>
                          <a:ea typeface="+mn-ea"/>
                          <a:cs typeface="+mn-cs"/>
                        </a:rPr>
                        <a:t>inversiones; </a:t>
                      </a:r>
                      <a:r>
                        <a:rPr lang="es-SV" sz="1400" b="0" kern="1200" dirty="0" smtClean="0">
                          <a:solidFill>
                            <a:srgbClr val="004C6F"/>
                          </a:solidFill>
                          <a:latin typeface="Arial Narrow" pitchFamily="34" charset="0"/>
                          <a:ea typeface="+mn-ea"/>
                          <a:cs typeface="+mn-cs"/>
                        </a:rPr>
                        <a:t>estrategias</a:t>
                      </a:r>
                      <a:r>
                        <a:rPr lang="es-SV" sz="1400" b="0" kern="1200" baseline="0" dirty="0" smtClean="0">
                          <a:solidFill>
                            <a:srgbClr val="004C6F"/>
                          </a:solidFill>
                          <a:latin typeface="Arial Narrow" pitchFamily="34" charset="0"/>
                          <a:ea typeface="+mn-ea"/>
                          <a:cs typeface="+mn-cs"/>
                        </a:rPr>
                        <a:t> </a:t>
                      </a:r>
                      <a:r>
                        <a:rPr lang="es-SV" sz="1400" b="0" kern="1200" baseline="0" dirty="0" smtClean="0">
                          <a:solidFill>
                            <a:srgbClr val="004C6F"/>
                          </a:solidFill>
                          <a:latin typeface="Arial Narrow" pitchFamily="34" charset="0"/>
                          <a:ea typeface="+mn-ea"/>
                          <a:cs typeface="+mn-cs"/>
                        </a:rPr>
                        <a:t>más sofisticadas </a:t>
                      </a:r>
                      <a:r>
                        <a:rPr lang="es-SV" sz="1400" b="0" kern="1200" baseline="0" dirty="0" smtClean="0">
                          <a:solidFill>
                            <a:srgbClr val="004C6F"/>
                          </a:solidFill>
                          <a:latin typeface="Arial Narrow" pitchFamily="34" charset="0"/>
                          <a:ea typeface="+mn-ea"/>
                          <a:cs typeface="+mn-cs"/>
                        </a:rPr>
                        <a:t>para gestionar conflictos </a:t>
                      </a:r>
                      <a:r>
                        <a:rPr lang="es-SV" sz="1400" b="0" kern="1200" baseline="0" dirty="0" smtClean="0">
                          <a:solidFill>
                            <a:srgbClr val="004C6F"/>
                          </a:solidFill>
                          <a:latin typeface="Arial Narrow" pitchFamily="34" charset="0"/>
                          <a:ea typeface="+mn-ea"/>
                          <a:cs typeface="+mn-cs"/>
                        </a:rPr>
                        <a:t>socio-ambientales; </a:t>
                      </a:r>
                      <a:r>
                        <a:rPr lang="es-SV" sz="1400" b="0" kern="1200" baseline="0" dirty="0" smtClean="0">
                          <a:solidFill>
                            <a:srgbClr val="004C6F"/>
                          </a:solidFill>
                          <a:latin typeface="Arial Narrow" pitchFamily="34" charset="0"/>
                          <a:ea typeface="+mn-ea"/>
                          <a:cs typeface="+mn-cs"/>
                        </a:rPr>
                        <a:t>alianzas con actores </a:t>
                      </a:r>
                      <a:r>
                        <a:rPr lang="es-SV" sz="1400" b="0" kern="1200" baseline="0" dirty="0" smtClean="0">
                          <a:solidFill>
                            <a:srgbClr val="004C6F"/>
                          </a:solidFill>
                          <a:latin typeface="Arial Narrow" pitchFamily="34" charset="0"/>
                          <a:ea typeface="+mn-ea"/>
                          <a:cs typeface="+mn-cs"/>
                        </a:rPr>
                        <a:t>transnacionales; </a:t>
                      </a:r>
                      <a:r>
                        <a:rPr lang="es-SV" sz="1400" b="0" kern="1200" baseline="0" dirty="0" smtClean="0">
                          <a:solidFill>
                            <a:srgbClr val="004C6F"/>
                          </a:solidFill>
                          <a:latin typeface="Arial Narrow" pitchFamily="34" charset="0"/>
                          <a:ea typeface="+mn-ea"/>
                          <a:cs typeface="+mn-cs"/>
                        </a:rPr>
                        <a:t>fuerte influencia en políticas públicas</a:t>
                      </a:r>
                      <a:endParaRPr lang="es-SV" sz="1400" b="0" kern="1200" dirty="0">
                        <a:solidFill>
                          <a:srgbClr val="004C6F"/>
                        </a:solidFill>
                        <a:latin typeface="Arial Narrow" pitchFamily="34" charset="0"/>
                        <a:ea typeface="+mn-ea"/>
                        <a:cs typeface="+mn-cs"/>
                      </a:endParaRPr>
                    </a:p>
                  </a:txBody>
                  <a:tcPr/>
                </a:tc>
                <a:tc>
                  <a:txBody>
                    <a:bodyPr/>
                    <a:lstStyle/>
                    <a:p>
                      <a:pPr marL="0" marR="71755" algn="l" defTabSz="914400" rtl="0" eaLnBrk="1" latinLnBrk="0" hangingPunct="1">
                        <a:spcAft>
                          <a:spcPts val="0"/>
                        </a:spcAft>
                      </a:pPr>
                      <a:r>
                        <a:rPr lang="es-SV" sz="1400" b="0" kern="1200" dirty="0" smtClean="0">
                          <a:solidFill>
                            <a:srgbClr val="004C6F"/>
                          </a:solidFill>
                          <a:latin typeface="Arial Narrow" pitchFamily="34" charset="0"/>
                          <a:ea typeface="+mn-ea"/>
                          <a:cs typeface="+mn-cs"/>
                        </a:rPr>
                        <a:t>Dinámicas amenazan derechos, viabilidad y sostenibilidad de estrategias de comunidades rurales; migración, inequidad e inseguridad minan la cohesión social-territorial</a:t>
                      </a:r>
                      <a:endParaRPr lang="es-SV" sz="1400" b="0" kern="1200" dirty="0">
                        <a:solidFill>
                          <a:srgbClr val="004C6F"/>
                        </a:solidFill>
                        <a:latin typeface="Arial Narrow" pitchFamily="34" charset="0"/>
                        <a:ea typeface="+mn-ea"/>
                        <a:cs typeface="+mn-cs"/>
                      </a:endParaRPr>
                    </a:p>
                  </a:txBody>
                  <a:tcPr/>
                </a:tc>
              </a:tr>
              <a:tr h="370840">
                <a:tc>
                  <a:txBody>
                    <a:bodyPr/>
                    <a:lstStyle/>
                    <a:p>
                      <a:pPr marL="0" marR="71755" algn="l" defTabSz="914400" rtl="0" eaLnBrk="1" latinLnBrk="0" hangingPunct="1">
                        <a:spcAft>
                          <a:spcPts val="0"/>
                        </a:spcAft>
                      </a:pPr>
                      <a:r>
                        <a:rPr lang="es-SV" sz="1400" b="1" kern="1200" dirty="0" smtClean="0">
                          <a:solidFill>
                            <a:srgbClr val="004C6F"/>
                          </a:solidFill>
                          <a:latin typeface="Arial Narrow" pitchFamily="34" charset="0"/>
                          <a:ea typeface="+mn-ea"/>
                          <a:cs typeface="+mn-cs"/>
                        </a:rPr>
                        <a:t>Avances</a:t>
                      </a:r>
                      <a:endParaRPr lang="es-SV" sz="1400" b="1" kern="1200" dirty="0">
                        <a:solidFill>
                          <a:srgbClr val="004C6F"/>
                        </a:solidFill>
                        <a:latin typeface="Arial Narrow" pitchFamily="34" charset="0"/>
                        <a:ea typeface="+mn-ea"/>
                        <a:cs typeface="+mn-cs"/>
                      </a:endParaRPr>
                    </a:p>
                  </a:txBody>
                  <a:tcPr/>
                </a:tc>
                <a:tc>
                  <a:txBody>
                    <a:bodyPr/>
                    <a:lstStyle/>
                    <a:p>
                      <a:pPr marL="0" marR="71755" algn="l" defTabSz="914400" rtl="0" eaLnBrk="1" latinLnBrk="0" hangingPunct="1">
                        <a:spcAft>
                          <a:spcPts val="0"/>
                        </a:spcAft>
                      </a:pPr>
                      <a:r>
                        <a:rPr lang="es-SV" sz="1400" b="0" kern="1200" dirty="0" smtClean="0">
                          <a:solidFill>
                            <a:srgbClr val="004C6F"/>
                          </a:solidFill>
                          <a:latin typeface="Arial Narrow" pitchFamily="34" charset="0"/>
                          <a:ea typeface="+mn-ea"/>
                          <a:cs typeface="+mn-cs"/>
                        </a:rPr>
                        <a:t>Relativa mayor </a:t>
                      </a:r>
                      <a:r>
                        <a:rPr lang="es-SV" sz="1400" b="0" kern="1200" dirty="0" smtClean="0">
                          <a:solidFill>
                            <a:srgbClr val="004C6F"/>
                          </a:solidFill>
                          <a:latin typeface="Arial Narrow" pitchFamily="34" charset="0"/>
                          <a:ea typeface="+mn-ea"/>
                          <a:cs typeface="+mn-cs"/>
                        </a:rPr>
                        <a:t>preocupación</a:t>
                      </a:r>
                      <a:r>
                        <a:rPr lang="es-SV" sz="1400" b="0" kern="1200" baseline="0" dirty="0" smtClean="0">
                          <a:solidFill>
                            <a:srgbClr val="004C6F"/>
                          </a:solidFill>
                          <a:latin typeface="Arial Narrow" pitchFamily="34" charset="0"/>
                          <a:ea typeface="+mn-ea"/>
                          <a:cs typeface="+mn-cs"/>
                        </a:rPr>
                        <a:t> hacia problemas de vulnerabilidad y </a:t>
                      </a:r>
                      <a:r>
                        <a:rPr lang="es-SV" sz="1400" b="0" kern="1200" baseline="0" dirty="0" smtClean="0">
                          <a:solidFill>
                            <a:srgbClr val="004C6F"/>
                          </a:solidFill>
                          <a:latin typeface="Arial Narrow" pitchFamily="34" charset="0"/>
                          <a:ea typeface="+mn-ea"/>
                          <a:cs typeface="+mn-cs"/>
                        </a:rPr>
                        <a:t>CC; </a:t>
                      </a:r>
                      <a:r>
                        <a:rPr lang="es-SV" sz="1400" b="0" kern="1200" baseline="0" dirty="0" smtClean="0">
                          <a:solidFill>
                            <a:srgbClr val="004C6F"/>
                          </a:solidFill>
                          <a:latin typeface="Arial Narrow" pitchFamily="34" charset="0"/>
                          <a:ea typeface="+mn-ea"/>
                          <a:cs typeface="+mn-cs"/>
                        </a:rPr>
                        <a:t>vinculaciones incipientes entre </a:t>
                      </a:r>
                      <a:r>
                        <a:rPr lang="es-SV" sz="1400" b="0" kern="1200" baseline="0" dirty="0" smtClean="0">
                          <a:solidFill>
                            <a:srgbClr val="004C6F"/>
                          </a:solidFill>
                          <a:latin typeface="Arial Narrow" pitchFamily="34" charset="0"/>
                          <a:ea typeface="+mn-ea"/>
                          <a:cs typeface="+mn-cs"/>
                        </a:rPr>
                        <a:t>agendas de agricultura</a:t>
                      </a:r>
                      <a:r>
                        <a:rPr lang="es-SV" sz="1400" b="0" kern="1200" baseline="0" dirty="0" smtClean="0">
                          <a:solidFill>
                            <a:srgbClr val="004C6F"/>
                          </a:solidFill>
                          <a:latin typeface="Arial Narrow" pitchFamily="34" charset="0"/>
                          <a:ea typeface="+mn-ea"/>
                          <a:cs typeface="+mn-cs"/>
                        </a:rPr>
                        <a:t>, ambiente, salud, etc.</a:t>
                      </a:r>
                      <a:endParaRPr lang="es-SV" sz="1400" b="0" kern="1200" dirty="0">
                        <a:solidFill>
                          <a:srgbClr val="004C6F"/>
                        </a:solidFill>
                        <a:latin typeface="Arial Narrow" pitchFamily="34" charset="0"/>
                        <a:ea typeface="+mn-ea"/>
                        <a:cs typeface="+mn-cs"/>
                      </a:endParaRPr>
                    </a:p>
                  </a:txBody>
                  <a:tcPr/>
                </a:tc>
                <a:tc>
                  <a:txBody>
                    <a:bodyPr/>
                    <a:lstStyle/>
                    <a:p>
                      <a:pPr marL="0" marR="71755" algn="l" defTabSz="914400" rtl="0" eaLnBrk="1" latinLnBrk="0" hangingPunct="1">
                        <a:spcAft>
                          <a:spcPts val="0"/>
                        </a:spcAft>
                      </a:pPr>
                      <a:r>
                        <a:rPr lang="es-SV" sz="1400" b="0" kern="1200" dirty="0" smtClean="0">
                          <a:solidFill>
                            <a:srgbClr val="004C6F"/>
                          </a:solidFill>
                          <a:latin typeface="Arial Narrow" pitchFamily="34" charset="0"/>
                          <a:ea typeface="+mn-ea"/>
                          <a:cs typeface="+mn-cs"/>
                        </a:rPr>
                        <a:t>En la delantera los promotores de esquemas</a:t>
                      </a:r>
                      <a:r>
                        <a:rPr lang="es-SV" sz="1400" b="0" kern="1200" baseline="0" dirty="0" smtClean="0">
                          <a:solidFill>
                            <a:srgbClr val="004C6F"/>
                          </a:solidFill>
                          <a:latin typeface="Arial Narrow" pitchFamily="34" charset="0"/>
                          <a:ea typeface="+mn-ea"/>
                          <a:cs typeface="+mn-cs"/>
                        </a:rPr>
                        <a:t> empresariales como la economía verde, la responsabilidad social empresarial, modelos de negocios inclusivos y sostenibles, etc.</a:t>
                      </a:r>
                      <a:endParaRPr lang="es-SV" sz="1400" b="0" kern="1200" dirty="0">
                        <a:solidFill>
                          <a:srgbClr val="004C6F"/>
                        </a:solidFill>
                        <a:latin typeface="Arial Narrow" pitchFamily="34" charset="0"/>
                        <a:ea typeface="+mn-ea"/>
                        <a:cs typeface="+mn-cs"/>
                      </a:endParaRPr>
                    </a:p>
                  </a:txBody>
                  <a:tcPr/>
                </a:tc>
                <a:tc>
                  <a:txBody>
                    <a:bodyPr/>
                    <a:lstStyle/>
                    <a:p>
                      <a:pPr marL="0" marR="71755" algn="l" defTabSz="914400" rtl="0" eaLnBrk="1" latinLnBrk="0" hangingPunct="1">
                        <a:spcAft>
                          <a:spcPts val="0"/>
                        </a:spcAft>
                      </a:pPr>
                      <a:r>
                        <a:rPr lang="es-SV" sz="1400" b="0" kern="1200" dirty="0" smtClean="0">
                          <a:solidFill>
                            <a:srgbClr val="004C6F"/>
                          </a:solidFill>
                          <a:latin typeface="Arial Narrow" pitchFamily="34" charset="0"/>
                          <a:ea typeface="+mn-ea"/>
                          <a:cs typeface="+mn-cs"/>
                        </a:rPr>
                        <a:t>Surgimiento de nuevos movimientos indígena </a:t>
                      </a:r>
                      <a:r>
                        <a:rPr lang="es-SV" sz="1400" b="0" kern="1200" dirty="0" smtClean="0">
                          <a:solidFill>
                            <a:srgbClr val="004C6F"/>
                          </a:solidFill>
                          <a:latin typeface="Arial Narrow" pitchFamily="34" charset="0"/>
                          <a:ea typeface="+mn-ea"/>
                          <a:cs typeface="+mn-cs"/>
                        </a:rPr>
                        <a:t>y campesinos que tienen control</a:t>
                      </a:r>
                      <a:r>
                        <a:rPr lang="es-SV" sz="1400" b="0" kern="1200" baseline="0" dirty="0" smtClean="0">
                          <a:solidFill>
                            <a:srgbClr val="004C6F"/>
                          </a:solidFill>
                          <a:latin typeface="Arial Narrow" pitchFamily="34" charset="0"/>
                          <a:ea typeface="+mn-ea"/>
                          <a:cs typeface="+mn-cs"/>
                        </a:rPr>
                        <a:t> sobre </a:t>
                      </a:r>
                      <a:r>
                        <a:rPr lang="es-SV" sz="1400" b="0" kern="1200" dirty="0" smtClean="0">
                          <a:solidFill>
                            <a:srgbClr val="004C6F"/>
                          </a:solidFill>
                          <a:latin typeface="Arial Narrow" pitchFamily="34" charset="0"/>
                          <a:ea typeface="+mn-ea"/>
                          <a:cs typeface="+mn-cs"/>
                        </a:rPr>
                        <a:t>RR NN </a:t>
                      </a:r>
                      <a:r>
                        <a:rPr lang="es-SV" sz="1400" b="0" kern="1200" dirty="0" smtClean="0">
                          <a:solidFill>
                            <a:srgbClr val="004C6F"/>
                          </a:solidFill>
                          <a:latin typeface="Arial Narrow" pitchFamily="34" charset="0"/>
                          <a:ea typeface="+mn-ea"/>
                          <a:cs typeface="+mn-cs"/>
                        </a:rPr>
                        <a:t>y territorio; nuevas expresiones de gobernanza a escala; articulados a espacios de diálogo/negociación mundial, relacionados con seguridad alimentaria y cambio </a:t>
                      </a:r>
                      <a:r>
                        <a:rPr lang="es-SV" sz="1400" b="0" kern="1200" dirty="0" smtClean="0">
                          <a:solidFill>
                            <a:srgbClr val="004C6F"/>
                          </a:solidFill>
                          <a:latin typeface="Arial Narrow" pitchFamily="34" charset="0"/>
                          <a:ea typeface="+mn-ea"/>
                          <a:cs typeface="+mn-cs"/>
                        </a:rPr>
                        <a:t>climático</a:t>
                      </a:r>
                      <a:endParaRPr lang="es-SV" sz="1400" b="0" kern="1200" dirty="0">
                        <a:solidFill>
                          <a:srgbClr val="004C6F"/>
                        </a:solidFill>
                        <a:latin typeface="Arial Narrow" pitchFamily="34" charset="0"/>
                        <a:ea typeface="+mn-ea"/>
                        <a:cs typeface="+mn-cs"/>
                      </a:endParaRPr>
                    </a:p>
                  </a:txBody>
                  <a:tcPr/>
                </a:tc>
              </a:tr>
              <a:tr h="370840">
                <a:tc>
                  <a:txBody>
                    <a:bodyPr/>
                    <a:lstStyle/>
                    <a:p>
                      <a:pPr marL="0" marR="71755" algn="l" defTabSz="914400" rtl="0" eaLnBrk="1" latinLnBrk="0" hangingPunct="1">
                        <a:spcAft>
                          <a:spcPts val="0"/>
                        </a:spcAft>
                      </a:pPr>
                      <a:r>
                        <a:rPr lang="es-SV" sz="1400" b="1" kern="1200" dirty="0" smtClean="0">
                          <a:solidFill>
                            <a:srgbClr val="004C6F"/>
                          </a:solidFill>
                          <a:latin typeface="Arial Narrow" pitchFamily="34" charset="0"/>
                          <a:ea typeface="+mn-ea"/>
                          <a:cs typeface="+mn-cs"/>
                        </a:rPr>
                        <a:t>Contradicciones</a:t>
                      </a:r>
                      <a:endParaRPr lang="es-SV" sz="1400" b="1" kern="1200" dirty="0">
                        <a:solidFill>
                          <a:srgbClr val="004C6F"/>
                        </a:solidFill>
                        <a:latin typeface="Arial Narrow" pitchFamily="34" charset="0"/>
                        <a:ea typeface="+mn-ea"/>
                        <a:cs typeface="+mn-cs"/>
                      </a:endParaRPr>
                    </a:p>
                  </a:txBody>
                  <a:tcPr/>
                </a:tc>
                <a:tc>
                  <a:txBody>
                    <a:bodyPr/>
                    <a:lstStyle/>
                    <a:p>
                      <a:pPr marL="0" marR="71755" algn="l" defTabSz="914400" rtl="0" eaLnBrk="1" latinLnBrk="0" hangingPunct="1">
                        <a:spcAft>
                          <a:spcPts val="0"/>
                        </a:spcAft>
                      </a:pPr>
                      <a:r>
                        <a:rPr lang="es-SV" sz="1400" b="0" kern="1200" dirty="0" smtClean="0">
                          <a:solidFill>
                            <a:srgbClr val="004C6F"/>
                          </a:solidFill>
                          <a:latin typeface="Arial Narrow" pitchFamily="34" charset="0"/>
                          <a:ea typeface="+mn-ea"/>
                          <a:cs typeface="+mn-cs"/>
                        </a:rPr>
                        <a:t>CC todavía se percibe</a:t>
                      </a:r>
                      <a:r>
                        <a:rPr lang="es-SV" sz="1400" b="0" kern="1200" baseline="0" dirty="0" smtClean="0">
                          <a:solidFill>
                            <a:srgbClr val="004C6F"/>
                          </a:solidFill>
                          <a:latin typeface="Arial Narrow" pitchFamily="34" charset="0"/>
                          <a:ea typeface="+mn-ea"/>
                          <a:cs typeface="+mn-cs"/>
                        </a:rPr>
                        <a:t> como acciones </a:t>
                      </a:r>
                      <a:r>
                        <a:rPr lang="es-SV" sz="1400" b="0" kern="1200" baseline="0" dirty="0" smtClean="0">
                          <a:solidFill>
                            <a:srgbClr val="004C6F"/>
                          </a:solidFill>
                          <a:latin typeface="Arial Narrow" pitchFamily="34" charset="0"/>
                          <a:ea typeface="+mn-ea"/>
                          <a:cs typeface="+mn-cs"/>
                        </a:rPr>
                        <a:t>adjuntas </a:t>
                      </a:r>
                      <a:r>
                        <a:rPr lang="es-SV" sz="1400" b="0" kern="1200" baseline="0" dirty="0" smtClean="0">
                          <a:solidFill>
                            <a:srgbClr val="004C6F"/>
                          </a:solidFill>
                          <a:latin typeface="Arial Narrow" pitchFamily="34" charset="0"/>
                          <a:ea typeface="+mn-ea"/>
                          <a:cs typeface="+mn-cs"/>
                        </a:rPr>
                        <a:t>que no </a:t>
                      </a:r>
                      <a:r>
                        <a:rPr lang="es-SV" sz="1400" b="0" kern="1200" baseline="0" dirty="0" smtClean="0">
                          <a:solidFill>
                            <a:srgbClr val="004C6F"/>
                          </a:solidFill>
                          <a:latin typeface="Arial Narrow" pitchFamily="34" charset="0"/>
                          <a:ea typeface="+mn-ea"/>
                          <a:cs typeface="+mn-cs"/>
                        </a:rPr>
                        <a:t>logran transformar </a:t>
                      </a:r>
                      <a:r>
                        <a:rPr lang="es-SV" sz="1400" b="0" kern="1200" baseline="0" dirty="0" smtClean="0">
                          <a:solidFill>
                            <a:srgbClr val="004C6F"/>
                          </a:solidFill>
                          <a:latin typeface="Arial Narrow" pitchFamily="34" charset="0"/>
                          <a:ea typeface="+mn-ea"/>
                          <a:cs typeface="+mn-cs"/>
                        </a:rPr>
                        <a:t>marcos globales de </a:t>
                      </a:r>
                      <a:r>
                        <a:rPr lang="es-SV" sz="1400" b="0" kern="1200" baseline="0" dirty="0" smtClean="0">
                          <a:solidFill>
                            <a:srgbClr val="004C6F"/>
                          </a:solidFill>
                          <a:latin typeface="Arial Narrow" pitchFamily="34" charset="0"/>
                          <a:ea typeface="+mn-ea"/>
                          <a:cs typeface="+mn-cs"/>
                        </a:rPr>
                        <a:t>políticas públicas </a:t>
                      </a:r>
                      <a:r>
                        <a:rPr lang="es-SV" sz="1400" b="0" kern="1200" baseline="0" dirty="0" smtClean="0">
                          <a:solidFill>
                            <a:srgbClr val="004C6F"/>
                          </a:solidFill>
                          <a:latin typeface="Arial Narrow" pitchFamily="34" charset="0"/>
                          <a:ea typeface="+mn-ea"/>
                          <a:cs typeface="+mn-cs"/>
                        </a:rPr>
                        <a:t>(p. ej. adaptación)</a:t>
                      </a:r>
                      <a:endParaRPr lang="es-SV" sz="1400" b="0" kern="1200" dirty="0">
                        <a:solidFill>
                          <a:srgbClr val="004C6F"/>
                        </a:solidFill>
                        <a:latin typeface="Arial Narrow" pitchFamily="34" charset="0"/>
                        <a:ea typeface="+mn-ea"/>
                        <a:cs typeface="+mn-cs"/>
                      </a:endParaRPr>
                    </a:p>
                  </a:txBody>
                  <a:tcPr/>
                </a:tc>
                <a:tc>
                  <a:txBody>
                    <a:bodyPr/>
                    <a:lstStyle/>
                    <a:p>
                      <a:pPr marL="0" marR="71755" algn="l" defTabSz="914400" rtl="0" eaLnBrk="1" latinLnBrk="0" hangingPunct="1">
                        <a:spcAft>
                          <a:spcPts val="0"/>
                        </a:spcAft>
                      </a:pPr>
                      <a:r>
                        <a:rPr lang="es-SV" sz="1400" b="0" kern="1200" baseline="0" dirty="0" smtClean="0">
                          <a:solidFill>
                            <a:srgbClr val="004C6F"/>
                          </a:solidFill>
                          <a:latin typeface="Arial Narrow" pitchFamily="34" charset="0"/>
                          <a:ea typeface="+mn-ea"/>
                          <a:cs typeface="+mn-cs"/>
                        </a:rPr>
                        <a:t>Estrategias de acumulación intensifican vulnerabilidades y socavan las oportunidades de adaptación; </a:t>
                      </a:r>
                      <a:r>
                        <a:rPr lang="es-SV" sz="1400" b="0" kern="1200" dirty="0" smtClean="0">
                          <a:solidFill>
                            <a:srgbClr val="004C6F"/>
                          </a:solidFill>
                          <a:latin typeface="Arial Narrow" pitchFamily="34" charset="0"/>
                          <a:ea typeface="+mn-ea"/>
                          <a:cs typeface="+mn-cs"/>
                        </a:rPr>
                        <a:t>CC </a:t>
                      </a:r>
                      <a:r>
                        <a:rPr lang="es-SV" sz="1400" b="0" kern="1200" dirty="0" smtClean="0">
                          <a:solidFill>
                            <a:srgbClr val="004C6F"/>
                          </a:solidFill>
                          <a:latin typeface="Arial Narrow" pitchFamily="34" charset="0"/>
                          <a:ea typeface="+mn-ea"/>
                          <a:cs typeface="+mn-cs"/>
                        </a:rPr>
                        <a:t>no</a:t>
                      </a:r>
                      <a:r>
                        <a:rPr lang="es-SV" sz="1400" b="0" kern="1200" baseline="0" dirty="0" smtClean="0">
                          <a:solidFill>
                            <a:srgbClr val="004C6F"/>
                          </a:solidFill>
                          <a:latin typeface="Arial Narrow" pitchFamily="34" charset="0"/>
                          <a:ea typeface="+mn-ea"/>
                          <a:cs typeface="+mn-cs"/>
                        </a:rPr>
                        <a:t> forma parte de sus apuestas estratégicas o </a:t>
                      </a:r>
                      <a:r>
                        <a:rPr lang="es-SV" sz="1400" b="0" kern="1200" baseline="0" dirty="0" smtClean="0">
                          <a:solidFill>
                            <a:srgbClr val="004C6F"/>
                          </a:solidFill>
                          <a:latin typeface="Arial Narrow" pitchFamily="34" charset="0"/>
                          <a:ea typeface="+mn-ea"/>
                          <a:cs typeface="+mn-cs"/>
                        </a:rPr>
                        <a:t>sus iniciativas se </a:t>
                      </a:r>
                      <a:r>
                        <a:rPr lang="es-SV" sz="1400" b="0" kern="1200" baseline="0" dirty="0" smtClean="0">
                          <a:solidFill>
                            <a:srgbClr val="004C6F"/>
                          </a:solidFill>
                          <a:latin typeface="Arial Narrow" pitchFamily="34" charset="0"/>
                          <a:ea typeface="+mn-ea"/>
                          <a:cs typeface="+mn-cs"/>
                        </a:rPr>
                        <a:t>limitan </a:t>
                      </a:r>
                      <a:r>
                        <a:rPr lang="es-SV" sz="1400" b="0" kern="1200" baseline="0" dirty="0" smtClean="0">
                          <a:solidFill>
                            <a:srgbClr val="004C6F"/>
                          </a:solidFill>
                          <a:latin typeface="Arial Narrow" pitchFamily="34" charset="0"/>
                          <a:ea typeface="+mn-ea"/>
                          <a:cs typeface="+mn-cs"/>
                        </a:rPr>
                        <a:t>a mitigación</a:t>
                      </a:r>
                      <a:endParaRPr lang="es-SV" sz="1400" b="0" kern="1200" dirty="0">
                        <a:solidFill>
                          <a:srgbClr val="004C6F"/>
                        </a:solidFill>
                        <a:latin typeface="Arial Narrow" pitchFamily="34" charset="0"/>
                        <a:ea typeface="+mn-ea"/>
                        <a:cs typeface="+mn-cs"/>
                      </a:endParaRPr>
                    </a:p>
                  </a:txBody>
                  <a:tcPr/>
                </a:tc>
                <a:tc>
                  <a:txBody>
                    <a:bodyPr/>
                    <a:lstStyle/>
                    <a:p>
                      <a:pPr marL="0" marR="71755" algn="l" defTabSz="914400" rtl="0" eaLnBrk="1" latinLnBrk="0" hangingPunct="1">
                        <a:spcAft>
                          <a:spcPts val="0"/>
                        </a:spcAft>
                      </a:pPr>
                      <a:r>
                        <a:rPr lang="es-SV" sz="1400" b="0" kern="1200" dirty="0" smtClean="0">
                          <a:solidFill>
                            <a:srgbClr val="004C6F"/>
                          </a:solidFill>
                          <a:latin typeface="Arial Narrow" pitchFamily="34" charset="0"/>
                          <a:ea typeface="+mn-ea"/>
                          <a:cs typeface="+mn-cs"/>
                        </a:rPr>
                        <a:t>Agendas múltiples y fragmentadas (megaproyectos, minería, seguridad alimentaria, manejo comunitario, etc.); agendas de cambio climático contrapuestas (adaptación, justicia climática, mitigación, </a:t>
                      </a:r>
                      <a:r>
                        <a:rPr lang="es-SV" sz="1400" b="0" kern="1200" dirty="0" smtClean="0">
                          <a:solidFill>
                            <a:srgbClr val="004C6F"/>
                          </a:solidFill>
                          <a:latin typeface="Arial Narrow" pitchFamily="34" charset="0"/>
                          <a:ea typeface="+mn-ea"/>
                          <a:cs typeface="+mn-cs"/>
                        </a:rPr>
                        <a:t>etc</a:t>
                      </a:r>
                      <a:r>
                        <a:rPr lang="es-SV" sz="1400" b="0" kern="1200" dirty="0" smtClean="0">
                          <a:solidFill>
                            <a:srgbClr val="004C6F"/>
                          </a:solidFill>
                          <a:latin typeface="Arial Narrow" pitchFamily="34" charset="0"/>
                          <a:ea typeface="+mn-ea"/>
                          <a:cs typeface="+mn-cs"/>
                        </a:rPr>
                        <a:t>.)</a:t>
                      </a:r>
                      <a:endParaRPr lang="es-SV" sz="1400" b="0" kern="1200" dirty="0">
                        <a:solidFill>
                          <a:srgbClr val="004C6F"/>
                        </a:solidFill>
                        <a:latin typeface="Arial Narrow" pitchFamily="34" charset="0"/>
                        <a:ea typeface="+mn-ea"/>
                        <a:cs typeface="+mn-cs"/>
                      </a:endParaRPr>
                    </a:p>
                  </a:txBody>
                  <a:tcPr/>
                </a:tc>
              </a:tr>
            </a:tbl>
          </a:graphicData>
        </a:graphic>
      </p:graphicFrame>
    </p:spTree>
    <p:extLst>
      <p:ext uri="{BB962C8B-B14F-4D97-AF65-F5344CB8AC3E}">
        <p14:creationId xmlns:p14="http://schemas.microsoft.com/office/powerpoint/2010/main" val="497998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4377</TotalTime>
  <Words>1080</Words>
  <Application>Microsoft Office PowerPoint</Application>
  <PresentationFormat>Presentación en pantalla (4:3)</PresentationFormat>
  <Paragraphs>186</Paragraphs>
  <Slides>12</Slides>
  <Notes>6</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12</vt:i4>
      </vt:variant>
    </vt:vector>
  </HeadingPairs>
  <TitlesOfParts>
    <vt:vector size="22" baseType="lpstr">
      <vt:lpstr>Arial</vt:lpstr>
      <vt:lpstr>Arial Narrow</vt:lpstr>
      <vt:lpstr>Book Antiqua</vt:lpstr>
      <vt:lpstr>Calibri</vt:lpstr>
      <vt:lpstr>Calibri Light</vt:lpstr>
      <vt:lpstr>Clear Sans</vt:lpstr>
      <vt:lpstr>Montserrat</vt:lpstr>
      <vt:lpstr>Times New Roman</vt:lpstr>
      <vt:lpstr>Tema de Office</vt:lpstr>
      <vt:lpstr>Gráfico</vt:lpstr>
      <vt:lpstr>Dinámicas Territoriales  Cambio Económico y Cambio Climático  en la Vertiente del Pacífico Centroamericano  19 de mayo de 2016</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Planificación  Operativa 2016  Reunión del Equipo de Investigadores Lunes 18 de enero de 2016</dc:title>
  <dc:creator>Michelle Cuellar</dc:creator>
  <cp:lastModifiedBy>Nelson Cuéllar</cp:lastModifiedBy>
  <cp:revision>376</cp:revision>
  <cp:lastPrinted>2016-05-18T20:58:47Z</cp:lastPrinted>
  <dcterms:created xsi:type="dcterms:W3CDTF">2016-01-15T17:26:43Z</dcterms:created>
  <dcterms:modified xsi:type="dcterms:W3CDTF">2016-05-18T21:02:45Z</dcterms:modified>
</cp:coreProperties>
</file>