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77" r:id="rId5"/>
    <p:sldId id="274" r:id="rId6"/>
    <p:sldId id="260" r:id="rId7"/>
    <p:sldId id="270" r:id="rId8"/>
    <p:sldId id="275" r:id="rId9"/>
    <p:sldId id="276" r:id="rId10"/>
    <p:sldId id="261" r:id="rId11"/>
    <p:sldId id="262" r:id="rId12"/>
    <p:sldId id="271" r:id="rId13"/>
    <p:sldId id="266" r:id="rId14"/>
    <p:sldId id="278" r:id="rId15"/>
    <p:sldId id="272" r:id="rId16"/>
    <p:sldId id="269" r:id="rId17"/>
    <p:sldId id="267" r:id="rId18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2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cartagena\Desktop\soltera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isma\Mujer%20Rural%20Joven\Cuantitativo\Tablas%20finales\PEA%20y%20PEI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isma\Mujer%20Rural%20Joven\Cuantitativo\Tablas%20finales\PEA%20y%20PEI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isma\Mujer%20Rural%20Joven\Cuantitativo\Tablas%20finales\Modulo%20IV%20-%20LISTO%20(Autoguardado)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isma\Mujer%20Rural%20Joven\Cuantitativo\Tablas%20finales\Reciben%20remesas%20por%20rangos%20de%20edad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isma\Mujer%20Rural%20Joven\Cuantitativo\Tablas%20finales\Modulo%20II%20-%20valores%20absolutos%20-%20LISTO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isma\Mujer%20Rural%20Joven\Cuantitativo\Tablas%20finales\El%20Salvador%20-%202012-04-12%20Revisado%20por%20Rafael%20Cartagen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isma\Mujer%20Rural%20Joven\Cuantitativo\Tablas%20finales\Modulo%20II%20-%20valores%20absolutos%20-%20LIST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isma\Mujer%20Rural%20Joven\Cuantitativo\Tablas%20finales\Modulo%20II%20-%20valores%20absolutos%20-%20LIST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isma\Mujer%20Rural%20Joven\Cuantitativo\Tablas%20finales\Modulo%20II%20-%20valores%20absolutos%20-%20LIST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isma\Mujer%20Rural%20Joven\Cuantitativo\Tablas%20finales\Modulo%20II%20-%20valores%20absolutos%20-%20LISTO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isma\Mujer%20Rural%20Joven\Cuantitativo\Tablas%20finales\Modulo%20II%20-%20valores%20absolutos%20-%20LISTO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isma\Mujer%20Rural%20Joven\Cuantitativo\Tablas%20finales\Modulo%20II%20-%20valores%20absolutos%20-%20LISTO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isma\Mujer%20Rural%20Joven\Cuantitativo\Tablas%20finales\Modulo%20II%20-%20valores%20absolutos%20-%20LIST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chart>
    <c:plotArea>
      <c:layout/>
      <c:lineChart>
        <c:grouping val="standard"/>
        <c:ser>
          <c:idx val="1"/>
          <c:order val="0"/>
          <c:tx>
            <c:strRef>
              <c:f>Rural!$AA$49</c:f>
              <c:strCache>
                <c:ptCount val="1"/>
                <c:pt idx="0">
                  <c:v>% de solteras (Urbanas)</c:v>
                </c:pt>
              </c:strCache>
            </c:strRef>
          </c:tx>
          <c:marker>
            <c:symbol val="none"/>
          </c:marker>
          <c:dLbls>
            <c:numFmt formatCode="0%" sourceLinked="0"/>
            <c:showVal val="1"/>
          </c:dLbls>
          <c:cat>
            <c:numRef>
              <c:f>Rural!$AE$47:$AJ$47</c:f>
              <c:numCache>
                <c:formatCode>###0</c:formatCode>
                <c:ptCount val="6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</c:numCache>
            </c:numRef>
          </c:cat>
          <c:val>
            <c:numRef>
              <c:f>Rural!$AE$49:$AJ$49</c:f>
              <c:numCache>
                <c:formatCode>####.0%</c:formatCode>
                <c:ptCount val="6"/>
                <c:pt idx="0">
                  <c:v>0.66989334569904946</c:v>
                </c:pt>
                <c:pt idx="1">
                  <c:v>0.61741569607902913</c:v>
                </c:pt>
                <c:pt idx="2">
                  <c:v>0.56861425512389108</c:v>
                </c:pt>
                <c:pt idx="3">
                  <c:v>0.51813731643027483</c:v>
                </c:pt>
                <c:pt idx="4">
                  <c:v>0.46516075056770645</c:v>
                </c:pt>
                <c:pt idx="5">
                  <c:v>0.43056976114553874</c:v>
                </c:pt>
              </c:numCache>
            </c:numRef>
          </c:val>
        </c:ser>
        <c:ser>
          <c:idx val="0"/>
          <c:order val="1"/>
          <c:tx>
            <c:strRef>
              <c:f>Rural!$AA$48</c:f>
              <c:strCache>
                <c:ptCount val="1"/>
                <c:pt idx="0">
                  <c:v>% de solteras (Rural)</c:v>
                </c:pt>
              </c:strCache>
            </c:strRef>
          </c:tx>
          <c:marker>
            <c:symbol val="none"/>
          </c:marker>
          <c:dLbls>
            <c:numFmt formatCode="0%" sourceLinked="0"/>
            <c:showVal val="1"/>
          </c:dLbls>
          <c:cat>
            <c:numRef>
              <c:f>Rural!$AE$47:$AJ$47</c:f>
              <c:numCache>
                <c:formatCode>###0</c:formatCode>
                <c:ptCount val="6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</c:numCache>
            </c:numRef>
          </c:cat>
          <c:val>
            <c:numRef>
              <c:f>Rural!$AE$48:$AJ$48</c:f>
              <c:numCache>
                <c:formatCode>####.0%</c:formatCode>
                <c:ptCount val="6"/>
                <c:pt idx="0">
                  <c:v>0.58413099460667606</c:v>
                </c:pt>
                <c:pt idx="1">
                  <c:v>0.52111553784860565</c:v>
                </c:pt>
                <c:pt idx="2">
                  <c:v>0.47595922941458985</c:v>
                </c:pt>
                <c:pt idx="3">
                  <c:v>0.42314761631246411</c:v>
                </c:pt>
                <c:pt idx="4">
                  <c:v>0.37422131611734061</c:v>
                </c:pt>
                <c:pt idx="5">
                  <c:v>0.34627383015597923</c:v>
                </c:pt>
              </c:numCache>
            </c:numRef>
          </c:val>
        </c:ser>
        <c:marker val="1"/>
        <c:axId val="60420480"/>
        <c:axId val="67955712"/>
      </c:lineChart>
      <c:catAx>
        <c:axId val="60420480"/>
        <c:scaling>
          <c:orientation val="minMax"/>
        </c:scaling>
        <c:axPos val="b"/>
        <c:numFmt formatCode="###0" sourceLinked="1"/>
        <c:tickLblPos val="nextTo"/>
        <c:crossAx val="67955712"/>
        <c:crosses val="autoZero"/>
        <c:auto val="1"/>
        <c:lblAlgn val="ctr"/>
        <c:lblOffset val="100"/>
      </c:catAx>
      <c:valAx>
        <c:axId val="67955712"/>
        <c:scaling>
          <c:orientation val="minMax"/>
        </c:scaling>
        <c:axPos val="l"/>
        <c:majorGridlines/>
        <c:numFmt formatCode="0%" sourceLinked="0"/>
        <c:tickLblPos val="nextTo"/>
        <c:crossAx val="60420480"/>
        <c:crosses val="autoZero"/>
        <c:crossBetween val="between"/>
        <c:majorUnit val="0.5"/>
      </c:valAx>
    </c:plotArea>
    <c:legend>
      <c:legendPos val="r"/>
      <c:layout/>
    </c:legend>
    <c:plotVisOnly val="1"/>
  </c:chart>
  <c:txPr>
    <a:bodyPr/>
    <a:lstStyle/>
    <a:p>
      <a:pPr>
        <a:defRPr sz="1600" baseline="0"/>
      </a:pPr>
      <a:endParaRPr lang="es-SV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chart>
    <c:plotArea>
      <c:layout/>
      <c:barChart>
        <c:barDir val="col"/>
        <c:grouping val="percentStacked"/>
        <c:ser>
          <c:idx val="0"/>
          <c:order val="0"/>
          <c:tx>
            <c:strRef>
              <c:f>Rurales!$Q$9</c:f>
              <c:strCache>
                <c:ptCount val="1"/>
                <c:pt idx="0">
                  <c:v>PEA</c:v>
                </c:pt>
              </c:strCache>
            </c:strRef>
          </c:tx>
          <c:cat>
            <c:strRef>
              <c:f>Rurales!$P$10:$P$13</c:f>
              <c:strCache>
                <c:ptCount val="4"/>
                <c:pt idx="0">
                  <c:v>Entre 14 y 17 años</c:v>
                </c:pt>
                <c:pt idx="1">
                  <c:v>Entre 18 y 25 años</c:v>
                </c:pt>
                <c:pt idx="2">
                  <c:v>Entre 26 y 35 años</c:v>
                </c:pt>
                <c:pt idx="3">
                  <c:v>Mayores de 35</c:v>
                </c:pt>
              </c:strCache>
            </c:strRef>
          </c:cat>
          <c:val>
            <c:numRef>
              <c:f>Rurales!$Q$10:$Q$13</c:f>
              <c:numCache>
                <c:formatCode>###0</c:formatCode>
                <c:ptCount val="4"/>
                <c:pt idx="0">
                  <c:v>11209</c:v>
                </c:pt>
                <c:pt idx="1">
                  <c:v>39089</c:v>
                </c:pt>
                <c:pt idx="2">
                  <c:v>48421</c:v>
                </c:pt>
                <c:pt idx="3">
                  <c:v>77775</c:v>
                </c:pt>
              </c:numCache>
            </c:numRef>
          </c:val>
        </c:ser>
        <c:ser>
          <c:idx val="1"/>
          <c:order val="1"/>
          <c:tx>
            <c:strRef>
              <c:f>Rurales!$R$9</c:f>
              <c:strCache>
                <c:ptCount val="1"/>
                <c:pt idx="0">
                  <c:v>Estudiantes</c:v>
                </c:pt>
              </c:strCache>
            </c:strRef>
          </c:tx>
          <c:cat>
            <c:strRef>
              <c:f>Rurales!$P$10:$P$13</c:f>
              <c:strCache>
                <c:ptCount val="4"/>
                <c:pt idx="0">
                  <c:v>Entre 14 y 17 años</c:v>
                </c:pt>
                <c:pt idx="1">
                  <c:v>Entre 18 y 25 años</c:v>
                </c:pt>
                <c:pt idx="2">
                  <c:v>Entre 26 y 35 años</c:v>
                </c:pt>
                <c:pt idx="3">
                  <c:v>Mayores de 35</c:v>
                </c:pt>
              </c:strCache>
            </c:strRef>
          </c:cat>
          <c:val>
            <c:numRef>
              <c:f>Rurales!$R$10:$R$13</c:f>
              <c:numCache>
                <c:formatCode>###0</c:formatCode>
                <c:ptCount val="4"/>
                <c:pt idx="0">
                  <c:v>58252</c:v>
                </c:pt>
                <c:pt idx="1">
                  <c:v>18680</c:v>
                </c:pt>
                <c:pt idx="2">
                  <c:v>2178</c:v>
                </c:pt>
                <c:pt idx="3">
                  <c:v>1710</c:v>
                </c:pt>
              </c:numCache>
            </c:numRef>
          </c:val>
        </c:ser>
        <c:ser>
          <c:idx val="2"/>
          <c:order val="2"/>
          <c:tx>
            <c:strRef>
              <c:f>Rurales!$S$9</c:f>
              <c:strCache>
                <c:ptCount val="1"/>
                <c:pt idx="0">
                  <c:v>Tareas del hogar</c:v>
                </c:pt>
              </c:strCache>
            </c:strRef>
          </c:tx>
          <c:cat>
            <c:strRef>
              <c:f>Rurales!$P$10:$P$13</c:f>
              <c:strCache>
                <c:ptCount val="4"/>
                <c:pt idx="0">
                  <c:v>Entre 14 y 17 años</c:v>
                </c:pt>
                <c:pt idx="1">
                  <c:v>Entre 18 y 25 años</c:v>
                </c:pt>
                <c:pt idx="2">
                  <c:v>Entre 26 y 35 años</c:v>
                </c:pt>
                <c:pt idx="3">
                  <c:v>Mayores de 35</c:v>
                </c:pt>
              </c:strCache>
            </c:strRef>
          </c:cat>
          <c:val>
            <c:numRef>
              <c:f>Rurales!$S$10:$S$13</c:f>
              <c:numCache>
                <c:formatCode>###0</c:formatCode>
                <c:ptCount val="4"/>
                <c:pt idx="0">
                  <c:v>34806</c:v>
                </c:pt>
                <c:pt idx="1">
                  <c:v>96009</c:v>
                </c:pt>
                <c:pt idx="2">
                  <c:v>98256</c:v>
                </c:pt>
                <c:pt idx="3">
                  <c:v>221860</c:v>
                </c:pt>
              </c:numCache>
            </c:numRef>
          </c:val>
        </c:ser>
        <c:ser>
          <c:idx val="3"/>
          <c:order val="3"/>
          <c:tx>
            <c:strRef>
              <c:f>Rurales!$T$9</c:f>
              <c:strCache>
                <c:ptCount val="1"/>
                <c:pt idx="0">
                  <c:v>Otros</c:v>
                </c:pt>
              </c:strCache>
            </c:strRef>
          </c:tx>
          <c:cat>
            <c:strRef>
              <c:f>Rurales!$P$10:$P$13</c:f>
              <c:strCache>
                <c:ptCount val="4"/>
                <c:pt idx="0">
                  <c:v>Entre 14 y 17 años</c:v>
                </c:pt>
                <c:pt idx="1">
                  <c:v>Entre 18 y 25 años</c:v>
                </c:pt>
                <c:pt idx="2">
                  <c:v>Entre 26 y 35 años</c:v>
                </c:pt>
                <c:pt idx="3">
                  <c:v>Mayores de 35</c:v>
                </c:pt>
              </c:strCache>
            </c:strRef>
          </c:cat>
          <c:val>
            <c:numRef>
              <c:f>Rurales!$T$10:$T$13</c:f>
              <c:numCache>
                <c:formatCode>###0</c:formatCode>
                <c:ptCount val="4"/>
                <c:pt idx="0">
                  <c:v>930</c:v>
                </c:pt>
                <c:pt idx="1">
                  <c:v>1550</c:v>
                </c:pt>
                <c:pt idx="2">
                  <c:v>1421</c:v>
                </c:pt>
                <c:pt idx="3">
                  <c:v>13884</c:v>
                </c:pt>
              </c:numCache>
            </c:numRef>
          </c:val>
        </c:ser>
        <c:overlap val="100"/>
        <c:axId val="66348544"/>
        <c:axId val="66350080"/>
      </c:barChart>
      <c:catAx>
        <c:axId val="663485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es-SV"/>
          </a:p>
        </c:txPr>
        <c:crossAx val="66350080"/>
        <c:crosses val="autoZero"/>
        <c:auto val="1"/>
        <c:lblAlgn val="ctr"/>
        <c:lblOffset val="100"/>
      </c:catAx>
      <c:valAx>
        <c:axId val="6635008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 baseline="0"/>
            </a:pPr>
            <a:endParaRPr lang="es-SV"/>
          </a:p>
        </c:txPr>
        <c:crossAx val="663485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aseline="0"/>
          </a:pPr>
          <a:endParaRPr lang="es-SV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hart>
    <c:plotArea>
      <c:layout/>
      <c:barChart>
        <c:barDir val="col"/>
        <c:grouping val="stacked"/>
        <c:ser>
          <c:idx val="0"/>
          <c:order val="0"/>
          <c:tx>
            <c:strRef>
              <c:f>'Urbano-mujeres'!$W$9</c:f>
              <c:strCache>
                <c:ptCount val="1"/>
                <c:pt idx="0">
                  <c:v>PEA</c:v>
                </c:pt>
              </c:strCache>
            </c:strRef>
          </c:tx>
          <c:cat>
            <c:strRef>
              <c:f>'Urbano-mujeres'!$V$10:$V$13</c:f>
              <c:strCache>
                <c:ptCount val="4"/>
                <c:pt idx="0">
                  <c:v>entre 14 y 17 años</c:v>
                </c:pt>
                <c:pt idx="1">
                  <c:v>entre 18 y 25 años</c:v>
                </c:pt>
                <c:pt idx="2">
                  <c:v>entre 26 y 35 años</c:v>
                </c:pt>
                <c:pt idx="3">
                  <c:v>mayores de 35 años</c:v>
                </c:pt>
              </c:strCache>
            </c:strRef>
          </c:cat>
          <c:val>
            <c:numRef>
              <c:f>'Urbano-mujeres'!$W$10:$W$13</c:f>
              <c:numCache>
                <c:formatCode>0.0%</c:formatCode>
                <c:ptCount val="4"/>
                <c:pt idx="0">
                  <c:v>9.2799164887815214E-2</c:v>
                </c:pt>
                <c:pt idx="1">
                  <c:v>0.40863017773481114</c:v>
                </c:pt>
                <c:pt idx="2">
                  <c:v>0.60010858722963678</c:v>
                </c:pt>
                <c:pt idx="3">
                  <c:v>0.46960785038712111</c:v>
                </c:pt>
              </c:numCache>
            </c:numRef>
          </c:val>
        </c:ser>
        <c:ser>
          <c:idx val="1"/>
          <c:order val="1"/>
          <c:tx>
            <c:strRef>
              <c:f>'Urbano-mujeres'!$X$9</c:f>
              <c:strCache>
                <c:ptCount val="1"/>
                <c:pt idx="0">
                  <c:v>Estudiantes</c:v>
                </c:pt>
              </c:strCache>
            </c:strRef>
          </c:tx>
          <c:cat>
            <c:strRef>
              <c:f>'Urbano-mujeres'!$V$10:$V$13</c:f>
              <c:strCache>
                <c:ptCount val="4"/>
                <c:pt idx="0">
                  <c:v>entre 14 y 17 años</c:v>
                </c:pt>
                <c:pt idx="1">
                  <c:v>entre 18 y 25 años</c:v>
                </c:pt>
                <c:pt idx="2">
                  <c:v>entre 26 y 35 años</c:v>
                </c:pt>
                <c:pt idx="3">
                  <c:v>mayores de 35 años</c:v>
                </c:pt>
              </c:strCache>
            </c:strRef>
          </c:cat>
          <c:val>
            <c:numRef>
              <c:f>'Urbano-mujeres'!$X$10:$X$13</c:f>
              <c:numCache>
                <c:formatCode>0.0%</c:formatCode>
                <c:ptCount val="4"/>
                <c:pt idx="0">
                  <c:v>0.76233429915485063</c:v>
                </c:pt>
                <c:pt idx="1">
                  <c:v>0.25004461961775881</c:v>
                </c:pt>
                <c:pt idx="2">
                  <c:v>3.0521218702256377E-2</c:v>
                </c:pt>
                <c:pt idx="3">
                  <c:v>7.6181884063329652E-3</c:v>
                </c:pt>
              </c:numCache>
            </c:numRef>
          </c:val>
        </c:ser>
        <c:ser>
          <c:idx val="2"/>
          <c:order val="2"/>
          <c:tx>
            <c:strRef>
              <c:f>'Urbano-mujeres'!$Y$9</c:f>
              <c:strCache>
                <c:ptCount val="1"/>
                <c:pt idx="0">
                  <c:v>Tareas del hogar</c:v>
                </c:pt>
              </c:strCache>
            </c:strRef>
          </c:tx>
          <c:cat>
            <c:strRef>
              <c:f>'Urbano-mujeres'!$V$10:$V$13</c:f>
              <c:strCache>
                <c:ptCount val="4"/>
                <c:pt idx="0">
                  <c:v>entre 14 y 17 años</c:v>
                </c:pt>
                <c:pt idx="1">
                  <c:v>entre 18 y 25 años</c:v>
                </c:pt>
                <c:pt idx="2">
                  <c:v>entre 26 y 35 años</c:v>
                </c:pt>
                <c:pt idx="3">
                  <c:v>mayores de 35 años</c:v>
                </c:pt>
              </c:strCache>
            </c:strRef>
          </c:cat>
          <c:val>
            <c:numRef>
              <c:f>'Urbano-mujeres'!$Y$10:$Y$13</c:f>
              <c:numCache>
                <c:formatCode>0.0%</c:formatCode>
                <c:ptCount val="4"/>
                <c:pt idx="0">
                  <c:v>0.13489604593117024</c:v>
                </c:pt>
                <c:pt idx="1">
                  <c:v>0.32920725812448881</c:v>
                </c:pt>
                <c:pt idx="2">
                  <c:v>0.35898496193133805</c:v>
                </c:pt>
                <c:pt idx="3">
                  <c:v>0.44154286432643886</c:v>
                </c:pt>
              </c:numCache>
            </c:numRef>
          </c:val>
        </c:ser>
        <c:ser>
          <c:idx val="3"/>
          <c:order val="3"/>
          <c:tx>
            <c:strRef>
              <c:f>'Urbano-mujeres'!$Z$9</c:f>
              <c:strCache>
                <c:ptCount val="1"/>
                <c:pt idx="0">
                  <c:v>Otros</c:v>
                </c:pt>
              </c:strCache>
            </c:strRef>
          </c:tx>
          <c:cat>
            <c:strRef>
              <c:f>'Urbano-mujeres'!$V$10:$V$13</c:f>
              <c:strCache>
                <c:ptCount val="4"/>
                <c:pt idx="0">
                  <c:v>entre 14 y 17 años</c:v>
                </c:pt>
                <c:pt idx="1">
                  <c:v>entre 18 y 25 años</c:v>
                </c:pt>
                <c:pt idx="2">
                  <c:v>entre 26 y 35 años</c:v>
                </c:pt>
                <c:pt idx="3">
                  <c:v>mayores de 35 años</c:v>
                </c:pt>
              </c:strCache>
            </c:strRef>
          </c:cat>
          <c:val>
            <c:numRef>
              <c:f>'Urbano-mujeres'!$Z$10:$Z$13</c:f>
              <c:numCache>
                <c:formatCode>0.0%</c:formatCode>
                <c:ptCount val="4"/>
                <c:pt idx="0">
                  <c:v>9.9704900261641891E-3</c:v>
                </c:pt>
                <c:pt idx="1">
                  <c:v>1.2117944522941891E-2</c:v>
                </c:pt>
                <c:pt idx="2">
                  <c:v>1.0385232136769404E-2</c:v>
                </c:pt>
                <c:pt idx="3">
                  <c:v>8.1231096880107059E-2</c:v>
                </c:pt>
              </c:numCache>
            </c:numRef>
          </c:val>
        </c:ser>
        <c:overlap val="100"/>
        <c:axId val="66454272"/>
        <c:axId val="66455808"/>
      </c:barChart>
      <c:catAx>
        <c:axId val="66454272"/>
        <c:scaling>
          <c:orientation val="minMax"/>
        </c:scaling>
        <c:axPos val="b"/>
        <c:tickLblPos val="nextTo"/>
        <c:crossAx val="66455808"/>
        <c:crosses val="autoZero"/>
        <c:auto val="1"/>
        <c:lblAlgn val="ctr"/>
        <c:lblOffset val="100"/>
      </c:catAx>
      <c:valAx>
        <c:axId val="66455808"/>
        <c:scaling>
          <c:orientation val="minMax"/>
          <c:max val="1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400" baseline="0"/>
            </a:pPr>
            <a:endParaRPr lang="es-SV"/>
          </a:p>
        </c:txPr>
        <c:crossAx val="66454272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chart>
    <c:plotArea>
      <c:layout/>
      <c:barChart>
        <c:barDir val="col"/>
        <c:grouping val="percentStacked"/>
        <c:ser>
          <c:idx val="1"/>
          <c:order val="0"/>
          <c:tx>
            <c:strRef>
              <c:f>'C16'!$C$35</c:f>
              <c:strCache>
                <c:ptCount val="1"/>
                <c:pt idx="0">
                  <c:v>Ingreso no agrícola</c:v>
                </c:pt>
              </c:strCache>
            </c:strRef>
          </c:tx>
          <c:cat>
            <c:strRef>
              <c:f>'C16'!$D$33:$G$33</c:f>
              <c:strCache>
                <c:ptCount val="4"/>
                <c:pt idx="0">
                  <c:v>Entre 16 y 17 años</c:v>
                </c:pt>
                <c:pt idx="1">
                  <c:v>Entre 18 y 25 años</c:v>
                </c:pt>
                <c:pt idx="2">
                  <c:v>Entre 26 y 35 años</c:v>
                </c:pt>
                <c:pt idx="3">
                  <c:v>Mayores de 35</c:v>
                </c:pt>
              </c:strCache>
            </c:strRef>
          </c:cat>
          <c:val>
            <c:numRef>
              <c:f>'C16'!$D$35:$G$35</c:f>
              <c:numCache>
                <c:formatCode>0.00</c:formatCode>
                <c:ptCount val="4"/>
                <c:pt idx="0">
                  <c:v>366861.82</c:v>
                </c:pt>
                <c:pt idx="1">
                  <c:v>4915457.7</c:v>
                </c:pt>
                <c:pt idx="2">
                  <c:v>8394830.7199999988</c:v>
                </c:pt>
                <c:pt idx="3">
                  <c:v>13664452.49</c:v>
                </c:pt>
              </c:numCache>
            </c:numRef>
          </c:val>
        </c:ser>
        <c:ser>
          <c:idx val="0"/>
          <c:order val="1"/>
          <c:tx>
            <c:strRef>
              <c:f>'C16'!$C$34</c:f>
              <c:strCache>
                <c:ptCount val="1"/>
                <c:pt idx="0">
                  <c:v>Ingreso agrícola</c:v>
                </c:pt>
              </c:strCache>
            </c:strRef>
          </c:tx>
          <c:cat>
            <c:strRef>
              <c:f>'C16'!$D$33:$G$33</c:f>
              <c:strCache>
                <c:ptCount val="4"/>
                <c:pt idx="0">
                  <c:v>Entre 16 y 17 años</c:v>
                </c:pt>
                <c:pt idx="1">
                  <c:v>Entre 18 y 25 años</c:v>
                </c:pt>
                <c:pt idx="2">
                  <c:v>Entre 26 y 35 años</c:v>
                </c:pt>
                <c:pt idx="3">
                  <c:v>Mayores de 35</c:v>
                </c:pt>
              </c:strCache>
            </c:strRef>
          </c:cat>
          <c:val>
            <c:numRef>
              <c:f>'C16'!$D$34:$G$34</c:f>
              <c:numCache>
                <c:formatCode>0.00</c:formatCode>
                <c:ptCount val="4"/>
                <c:pt idx="0">
                  <c:v>28508.480000000003</c:v>
                </c:pt>
                <c:pt idx="1">
                  <c:v>204001.64</c:v>
                </c:pt>
                <c:pt idx="2">
                  <c:v>376757.7</c:v>
                </c:pt>
                <c:pt idx="3">
                  <c:v>678957.25</c:v>
                </c:pt>
              </c:numCache>
            </c:numRef>
          </c:val>
        </c:ser>
        <c:ser>
          <c:idx val="2"/>
          <c:order val="2"/>
          <c:tx>
            <c:strRef>
              <c:f>'C16'!$C$36</c:f>
              <c:strCache>
                <c:ptCount val="1"/>
                <c:pt idx="0">
                  <c:v>Remesas</c:v>
                </c:pt>
              </c:strCache>
            </c:strRef>
          </c:tx>
          <c:cat>
            <c:strRef>
              <c:f>'C16'!$D$33:$G$33</c:f>
              <c:strCache>
                <c:ptCount val="4"/>
                <c:pt idx="0">
                  <c:v>Entre 16 y 17 años</c:v>
                </c:pt>
                <c:pt idx="1">
                  <c:v>Entre 18 y 25 años</c:v>
                </c:pt>
                <c:pt idx="2">
                  <c:v>Entre 26 y 35 años</c:v>
                </c:pt>
                <c:pt idx="3">
                  <c:v>Mayores de 35</c:v>
                </c:pt>
              </c:strCache>
            </c:strRef>
          </c:cat>
          <c:val>
            <c:numRef>
              <c:f>'C16'!$D$36:$G$36</c:f>
              <c:numCache>
                <c:formatCode>0.00</c:formatCode>
                <c:ptCount val="4"/>
                <c:pt idx="0">
                  <c:v>183957.69</c:v>
                </c:pt>
                <c:pt idx="1">
                  <c:v>1582891.6500000001</c:v>
                </c:pt>
                <c:pt idx="2">
                  <c:v>2992972.03</c:v>
                </c:pt>
                <c:pt idx="3">
                  <c:v>10607388</c:v>
                </c:pt>
              </c:numCache>
            </c:numRef>
          </c:val>
        </c:ser>
        <c:ser>
          <c:idx val="3"/>
          <c:order val="3"/>
          <c:tx>
            <c:strRef>
              <c:f>'C16'!$C$37</c:f>
              <c:strCache>
                <c:ptCount val="1"/>
                <c:pt idx="0">
                  <c:v>Ayudas del gobierno</c:v>
                </c:pt>
              </c:strCache>
            </c:strRef>
          </c:tx>
          <c:cat>
            <c:strRef>
              <c:f>'C16'!$D$33:$G$33</c:f>
              <c:strCache>
                <c:ptCount val="4"/>
                <c:pt idx="0">
                  <c:v>Entre 16 y 17 años</c:v>
                </c:pt>
                <c:pt idx="1">
                  <c:v>Entre 18 y 25 años</c:v>
                </c:pt>
                <c:pt idx="2">
                  <c:v>Entre 26 y 35 años</c:v>
                </c:pt>
                <c:pt idx="3">
                  <c:v>Mayores de 35</c:v>
                </c:pt>
              </c:strCache>
            </c:strRef>
          </c:cat>
          <c:val>
            <c:numRef>
              <c:f>'C16'!$D$37:$G$37</c:f>
              <c:numCache>
                <c:formatCode>0.00</c:formatCode>
                <c:ptCount val="4"/>
                <c:pt idx="0">
                  <c:v>0</c:v>
                </c:pt>
                <c:pt idx="1">
                  <c:v>32309.75</c:v>
                </c:pt>
                <c:pt idx="2">
                  <c:v>9729</c:v>
                </c:pt>
                <c:pt idx="3">
                  <c:v>96756.45</c:v>
                </c:pt>
              </c:numCache>
            </c:numRef>
          </c:val>
        </c:ser>
        <c:ser>
          <c:idx val="4"/>
          <c:order val="4"/>
          <c:tx>
            <c:strRef>
              <c:f>'C16'!$C$38</c:f>
              <c:strCache>
                <c:ptCount val="1"/>
                <c:pt idx="0">
                  <c:v>Rentas</c:v>
                </c:pt>
              </c:strCache>
            </c:strRef>
          </c:tx>
          <c:cat>
            <c:strRef>
              <c:f>'C16'!$D$33:$G$33</c:f>
              <c:strCache>
                <c:ptCount val="4"/>
                <c:pt idx="0">
                  <c:v>Entre 16 y 17 años</c:v>
                </c:pt>
                <c:pt idx="1">
                  <c:v>Entre 18 y 25 años</c:v>
                </c:pt>
                <c:pt idx="2">
                  <c:v>Entre 26 y 35 años</c:v>
                </c:pt>
                <c:pt idx="3">
                  <c:v>Mayores de 35</c:v>
                </c:pt>
              </c:strCache>
            </c:strRef>
          </c:cat>
          <c:val>
            <c:numRef>
              <c:f>'C16'!$D$38:$G$38</c:f>
              <c:numCache>
                <c:formatCode>0.00</c:formatCode>
                <c:ptCount val="4"/>
                <c:pt idx="0">
                  <c:v>0</c:v>
                </c:pt>
                <c:pt idx="1">
                  <c:v>1680</c:v>
                </c:pt>
                <c:pt idx="2">
                  <c:v>340</c:v>
                </c:pt>
                <c:pt idx="3">
                  <c:v>60890.340000000004</c:v>
                </c:pt>
              </c:numCache>
            </c:numRef>
          </c:val>
        </c:ser>
        <c:ser>
          <c:idx val="5"/>
          <c:order val="5"/>
          <c:tx>
            <c:strRef>
              <c:f>'C16'!$C$39</c:f>
              <c:strCache>
                <c:ptCount val="1"/>
                <c:pt idx="0">
                  <c:v>Otros</c:v>
                </c:pt>
              </c:strCache>
            </c:strRef>
          </c:tx>
          <c:cat>
            <c:strRef>
              <c:f>'C16'!$D$33:$G$33</c:f>
              <c:strCache>
                <c:ptCount val="4"/>
                <c:pt idx="0">
                  <c:v>Entre 16 y 17 años</c:v>
                </c:pt>
                <c:pt idx="1">
                  <c:v>Entre 18 y 25 años</c:v>
                </c:pt>
                <c:pt idx="2">
                  <c:v>Entre 26 y 35 años</c:v>
                </c:pt>
                <c:pt idx="3">
                  <c:v>Mayores de 35</c:v>
                </c:pt>
              </c:strCache>
            </c:strRef>
          </c:cat>
          <c:val>
            <c:numRef>
              <c:f>'C16'!$D$39:$G$39</c:f>
              <c:numCache>
                <c:formatCode>0.00</c:formatCode>
                <c:ptCount val="4"/>
                <c:pt idx="0">
                  <c:v>87138.939999999988</c:v>
                </c:pt>
                <c:pt idx="1">
                  <c:v>432624</c:v>
                </c:pt>
                <c:pt idx="2">
                  <c:v>693300.72</c:v>
                </c:pt>
                <c:pt idx="3">
                  <c:v>3658970.7</c:v>
                </c:pt>
              </c:numCache>
            </c:numRef>
          </c:val>
        </c:ser>
        <c:overlap val="100"/>
        <c:axId val="66516864"/>
        <c:axId val="66518400"/>
      </c:barChart>
      <c:catAx>
        <c:axId val="66516864"/>
        <c:scaling>
          <c:orientation val="minMax"/>
        </c:scaling>
        <c:axPos val="b"/>
        <c:tickLblPos val="nextTo"/>
        <c:crossAx val="66518400"/>
        <c:crosses val="autoZero"/>
        <c:auto val="1"/>
        <c:lblAlgn val="ctr"/>
        <c:lblOffset val="100"/>
      </c:catAx>
      <c:valAx>
        <c:axId val="66518400"/>
        <c:scaling>
          <c:orientation val="minMax"/>
        </c:scaling>
        <c:axPos val="l"/>
        <c:majorGridlines/>
        <c:numFmt formatCode="0%" sourceLinked="1"/>
        <c:tickLblPos val="nextTo"/>
        <c:crossAx val="665168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 baseline="0"/>
      </a:pPr>
      <a:endParaRPr lang="es-SV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chart>
    <c:plotArea>
      <c:layout/>
      <c:barChart>
        <c:barDir val="bar"/>
        <c:grouping val="clustered"/>
        <c:ser>
          <c:idx val="0"/>
          <c:order val="0"/>
          <c:tx>
            <c:strRef>
              <c:f>HOGARES!$I$9</c:f>
              <c:strCache>
                <c:ptCount val="1"/>
                <c:pt idx="0">
                  <c:v>Mujer-Rural</c:v>
                </c:pt>
              </c:strCache>
            </c:strRef>
          </c:tx>
          <c:dLbls>
            <c:showVal val="1"/>
          </c:dLbls>
          <c:cat>
            <c:strRef>
              <c:f>HOGARES!$J$8:$M$8</c:f>
              <c:strCache>
                <c:ptCount val="4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  <c:pt idx="3">
                  <c:v>Mayores de 35</c:v>
                </c:pt>
              </c:strCache>
            </c:strRef>
          </c:cat>
          <c:val>
            <c:numRef>
              <c:f>HOGARES!$J$9:$M$9</c:f>
              <c:numCache>
                <c:formatCode>0.0%</c:formatCode>
                <c:ptCount val="4"/>
                <c:pt idx="0">
                  <c:v>0.24505451676378603</c:v>
                </c:pt>
                <c:pt idx="1">
                  <c:v>0.223114956736712</c:v>
                </c:pt>
                <c:pt idx="2">
                  <c:v>0.18164577177992494</c:v>
                </c:pt>
                <c:pt idx="3">
                  <c:v>0.24516462635100197</c:v>
                </c:pt>
              </c:numCache>
            </c:numRef>
          </c:val>
        </c:ser>
        <c:ser>
          <c:idx val="1"/>
          <c:order val="1"/>
          <c:tx>
            <c:strRef>
              <c:f>HOGARES!$I$10</c:f>
              <c:strCache>
                <c:ptCount val="1"/>
                <c:pt idx="0">
                  <c:v>Mujer-Urbana</c:v>
                </c:pt>
              </c:strCache>
            </c:strRef>
          </c:tx>
          <c:cat>
            <c:strRef>
              <c:f>HOGARES!$J$8:$M$8</c:f>
              <c:strCache>
                <c:ptCount val="4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  <c:pt idx="3">
                  <c:v>Mayores de 35</c:v>
                </c:pt>
              </c:strCache>
            </c:strRef>
          </c:cat>
          <c:val>
            <c:numRef>
              <c:f>HOGARES!$J$10:$M$10</c:f>
              <c:numCache>
                <c:formatCode>0.0%</c:formatCode>
                <c:ptCount val="4"/>
                <c:pt idx="0">
                  <c:v>0.21956491190503274</c:v>
                </c:pt>
                <c:pt idx="1">
                  <c:v>0.21312932252547037</c:v>
                </c:pt>
                <c:pt idx="2">
                  <c:v>0.17698455788583189</c:v>
                </c:pt>
                <c:pt idx="3">
                  <c:v>0.20454488312418195</c:v>
                </c:pt>
              </c:numCache>
            </c:numRef>
          </c:val>
        </c:ser>
        <c:ser>
          <c:idx val="2"/>
          <c:order val="2"/>
          <c:tx>
            <c:strRef>
              <c:f>HOGARES!$I$11</c:f>
              <c:strCache>
                <c:ptCount val="1"/>
                <c:pt idx="0">
                  <c:v>Hombre-Rural</c:v>
                </c:pt>
              </c:strCache>
            </c:strRef>
          </c:tx>
          <c:cat>
            <c:strRef>
              <c:f>HOGARES!$J$8:$M$8</c:f>
              <c:strCache>
                <c:ptCount val="4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  <c:pt idx="3">
                  <c:v>Mayores de 35</c:v>
                </c:pt>
              </c:strCache>
            </c:strRef>
          </c:cat>
          <c:val>
            <c:numRef>
              <c:f>HOGARES!$J$11:$M$11</c:f>
              <c:numCache>
                <c:formatCode>0.0%</c:formatCode>
                <c:ptCount val="4"/>
                <c:pt idx="0">
                  <c:v>0.23530534698107375</c:v>
                </c:pt>
                <c:pt idx="1">
                  <c:v>0.19177566181856232</c:v>
                </c:pt>
                <c:pt idx="2">
                  <c:v>0.12527867379853824</c:v>
                </c:pt>
                <c:pt idx="3">
                  <c:v>0.19781765962307668</c:v>
                </c:pt>
              </c:numCache>
            </c:numRef>
          </c:val>
        </c:ser>
        <c:ser>
          <c:idx val="3"/>
          <c:order val="3"/>
          <c:tx>
            <c:strRef>
              <c:f>HOGARES!$I$12</c:f>
              <c:strCache>
                <c:ptCount val="1"/>
                <c:pt idx="0">
                  <c:v>Hombre-Urbano</c:v>
                </c:pt>
              </c:strCache>
            </c:strRef>
          </c:tx>
          <c:cat>
            <c:strRef>
              <c:f>HOGARES!$J$8:$M$8</c:f>
              <c:strCache>
                <c:ptCount val="4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  <c:pt idx="3">
                  <c:v>Mayores de 35</c:v>
                </c:pt>
              </c:strCache>
            </c:strRef>
          </c:cat>
          <c:val>
            <c:numRef>
              <c:f>HOGARES!$J$12:$M$12</c:f>
              <c:numCache>
                <c:formatCode>0.0%</c:formatCode>
                <c:ptCount val="4"/>
                <c:pt idx="0">
                  <c:v>0.21289546703573564</c:v>
                </c:pt>
                <c:pt idx="1">
                  <c:v>0.20058574381901609</c:v>
                </c:pt>
                <c:pt idx="2">
                  <c:v>0.15163188451278833</c:v>
                </c:pt>
                <c:pt idx="3">
                  <c:v>0.16632989702963244</c:v>
                </c:pt>
              </c:numCache>
            </c:numRef>
          </c:val>
        </c:ser>
        <c:axId val="68966272"/>
        <c:axId val="69177344"/>
      </c:barChart>
      <c:catAx>
        <c:axId val="68966272"/>
        <c:scaling>
          <c:orientation val="minMax"/>
        </c:scaling>
        <c:axPos val="l"/>
        <c:tickLblPos val="nextTo"/>
        <c:crossAx val="69177344"/>
        <c:crosses val="autoZero"/>
        <c:auto val="1"/>
        <c:lblAlgn val="ctr"/>
        <c:lblOffset val="100"/>
      </c:catAx>
      <c:valAx>
        <c:axId val="69177344"/>
        <c:scaling>
          <c:orientation val="minMax"/>
        </c:scaling>
        <c:axPos val="b"/>
        <c:majorGridlines/>
        <c:numFmt formatCode="0%" sourceLinked="0"/>
        <c:tickLblPos val="nextTo"/>
        <c:crossAx val="689662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 baseline="0"/>
      </a:pPr>
      <a:endParaRPr lang="es-SV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chart>
    <c:plotArea>
      <c:layout/>
      <c:lineChart>
        <c:grouping val="standard"/>
        <c:ser>
          <c:idx val="1"/>
          <c:order val="0"/>
          <c:tx>
            <c:strRef>
              <c:f>'C5'!$O$143</c:f>
              <c:strCache>
                <c:ptCount val="1"/>
                <c:pt idx="0">
                  <c:v>Celular en le hogar (mujer joven URBANA)</c:v>
                </c:pt>
              </c:strCache>
            </c:strRef>
          </c:tx>
          <c:marker>
            <c:symbol val="none"/>
          </c:marker>
          <c:cat>
            <c:strRef>
              <c:f>'C5'!$P$141:$R$141</c:f>
              <c:strCache>
                <c:ptCount val="3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</c:strCache>
            </c:strRef>
          </c:cat>
          <c:val>
            <c:numRef>
              <c:f>'C5'!$P$143:$R$143</c:f>
              <c:numCache>
                <c:formatCode>0.0%</c:formatCode>
                <c:ptCount val="3"/>
                <c:pt idx="0">
                  <c:v>0.72874287629902801</c:v>
                </c:pt>
                <c:pt idx="1">
                  <c:v>0.74602500800583882</c:v>
                </c:pt>
                <c:pt idx="2">
                  <c:v>0.73020307295583975</c:v>
                </c:pt>
              </c:numCache>
            </c:numRef>
          </c:val>
        </c:ser>
        <c:ser>
          <c:idx val="0"/>
          <c:order val="1"/>
          <c:tx>
            <c:strRef>
              <c:f>'C5'!$O$142</c:f>
              <c:strCache>
                <c:ptCount val="1"/>
                <c:pt idx="0">
                  <c:v>Celular en el hogar (mujer joven RURAL)</c:v>
                </c:pt>
              </c:strCache>
            </c:strRef>
          </c:tx>
          <c:marker>
            <c:symbol val="none"/>
          </c:marker>
          <c:cat>
            <c:strRef>
              <c:f>'C5'!$P$141:$R$141</c:f>
              <c:strCache>
                <c:ptCount val="3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</c:strCache>
            </c:strRef>
          </c:cat>
          <c:val>
            <c:numRef>
              <c:f>'C5'!$P$142:$R$142</c:f>
              <c:numCache>
                <c:formatCode>0.0%</c:formatCode>
                <c:ptCount val="3"/>
                <c:pt idx="0">
                  <c:v>0.64588270001237147</c:v>
                </c:pt>
                <c:pt idx="1">
                  <c:v>0.64071486073096129</c:v>
                </c:pt>
                <c:pt idx="2">
                  <c:v>0.60187551580012255</c:v>
                </c:pt>
              </c:numCache>
            </c:numRef>
          </c:val>
        </c:ser>
        <c:ser>
          <c:idx val="3"/>
          <c:order val="2"/>
          <c:tx>
            <c:strRef>
              <c:f>'C5'!$O$145</c:f>
              <c:strCache>
                <c:ptCount val="1"/>
                <c:pt idx="0">
                  <c:v>Uso de internet (mujer joven URBANA)</c:v>
                </c:pt>
              </c:strCache>
            </c:strRef>
          </c:tx>
          <c:marker>
            <c:symbol val="none"/>
          </c:marker>
          <c:cat>
            <c:strRef>
              <c:f>'C5'!$P$141:$R$141</c:f>
              <c:strCache>
                <c:ptCount val="3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</c:strCache>
            </c:strRef>
          </c:cat>
          <c:val>
            <c:numRef>
              <c:f>'C5'!$P$145:$R$145</c:f>
              <c:numCache>
                <c:formatCode>0.0%</c:formatCode>
                <c:ptCount val="3"/>
                <c:pt idx="0">
                  <c:v>0.2385288675440238</c:v>
                </c:pt>
                <c:pt idx="1">
                  <c:v>0.15776453142664187</c:v>
                </c:pt>
                <c:pt idx="2">
                  <c:v>7.640738389859901E-2</c:v>
                </c:pt>
              </c:numCache>
            </c:numRef>
          </c:val>
        </c:ser>
        <c:ser>
          <c:idx val="2"/>
          <c:order val="3"/>
          <c:tx>
            <c:strRef>
              <c:f>'C5'!$O$144</c:f>
              <c:strCache>
                <c:ptCount val="1"/>
                <c:pt idx="0">
                  <c:v>Uso de internet (mujer joven RURAL)</c:v>
                </c:pt>
              </c:strCache>
            </c:strRef>
          </c:tx>
          <c:marker>
            <c:symbol val="none"/>
          </c:marker>
          <c:cat>
            <c:strRef>
              <c:f>'C5'!$P$141:$R$141</c:f>
              <c:strCache>
                <c:ptCount val="3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</c:strCache>
            </c:strRef>
          </c:cat>
          <c:val>
            <c:numRef>
              <c:f>'C5'!$P$144:$R$144</c:f>
              <c:numCache>
                <c:formatCode>0.0%</c:formatCode>
                <c:ptCount val="3"/>
                <c:pt idx="0">
                  <c:v>3.3247590190496244E-2</c:v>
                </c:pt>
                <c:pt idx="1">
                  <c:v>3.5041422138196332E-2</c:v>
                </c:pt>
                <c:pt idx="2">
                  <c:v>5.7080821253729713E-3</c:v>
                </c:pt>
              </c:numCache>
            </c:numRef>
          </c:val>
        </c:ser>
        <c:marker val="1"/>
        <c:axId val="66573824"/>
        <c:axId val="66575360"/>
      </c:lineChart>
      <c:catAx>
        <c:axId val="66573824"/>
        <c:scaling>
          <c:orientation val="minMax"/>
        </c:scaling>
        <c:axPos val="b"/>
        <c:tickLblPos val="nextTo"/>
        <c:crossAx val="66575360"/>
        <c:crosses val="autoZero"/>
        <c:auto val="1"/>
        <c:lblAlgn val="ctr"/>
        <c:lblOffset val="100"/>
      </c:catAx>
      <c:valAx>
        <c:axId val="66575360"/>
        <c:scaling>
          <c:orientation val="minMax"/>
        </c:scaling>
        <c:axPos val="l"/>
        <c:majorGridlines/>
        <c:numFmt formatCode="0%" sourceLinked="0"/>
        <c:tickLblPos val="nextTo"/>
        <c:crossAx val="665738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aseline="0"/>
          </a:pPr>
          <a:endParaRPr lang="es-SV"/>
        </a:p>
      </c:txPr>
    </c:legend>
    <c:plotVisOnly val="1"/>
  </c:chart>
  <c:txPr>
    <a:bodyPr/>
    <a:lstStyle/>
    <a:p>
      <a:pPr>
        <a:defRPr sz="1500" baseline="0"/>
      </a:pPr>
      <a:endParaRPr lang="es-SV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chart>
    <c:plotArea>
      <c:layout/>
      <c:lineChart>
        <c:grouping val="standard"/>
        <c:ser>
          <c:idx val="0"/>
          <c:order val="0"/>
          <c:tx>
            <c:strRef>
              <c:f>'C20'!$T$8</c:f>
              <c:strCache>
                <c:ptCount val="1"/>
                <c:pt idx="0">
                  <c:v>Urbano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'C20'!$U$7:$X$7</c:f>
              <c:strCache>
                <c:ptCount val="4"/>
                <c:pt idx="0">
                  <c:v>14-17 años</c:v>
                </c:pt>
                <c:pt idx="1">
                  <c:v>26-35 años</c:v>
                </c:pt>
                <c:pt idx="2">
                  <c:v>18-25 años</c:v>
                </c:pt>
                <c:pt idx="3">
                  <c:v>mayores de 35</c:v>
                </c:pt>
              </c:strCache>
            </c:strRef>
          </c:cat>
          <c:val>
            <c:numRef>
              <c:f>'C20'!$U$8:$X$8</c:f>
              <c:numCache>
                <c:formatCode>####.0%</c:formatCode>
                <c:ptCount val="4"/>
                <c:pt idx="0">
                  <c:v>0.97642866931615724</c:v>
                </c:pt>
                <c:pt idx="1">
                  <c:v>0.97094391244870071</c:v>
                </c:pt>
                <c:pt idx="2">
                  <c:v>0.95377500793902836</c:v>
                </c:pt>
                <c:pt idx="3">
                  <c:v>0.9492499907861276</c:v>
                </c:pt>
              </c:numCache>
            </c:numRef>
          </c:val>
        </c:ser>
        <c:ser>
          <c:idx val="1"/>
          <c:order val="1"/>
          <c:tx>
            <c:strRef>
              <c:f>'C20'!$T$9</c:f>
              <c:strCache>
                <c:ptCount val="1"/>
                <c:pt idx="0">
                  <c:v>Rural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'C20'!$U$7:$X$7</c:f>
              <c:strCache>
                <c:ptCount val="4"/>
                <c:pt idx="0">
                  <c:v>14-17 años</c:v>
                </c:pt>
                <c:pt idx="1">
                  <c:v>26-35 años</c:v>
                </c:pt>
                <c:pt idx="2">
                  <c:v>18-25 años</c:v>
                </c:pt>
                <c:pt idx="3">
                  <c:v>mayores de 35</c:v>
                </c:pt>
              </c:strCache>
            </c:strRef>
          </c:cat>
          <c:val>
            <c:numRef>
              <c:f>'C20'!$U$9:$X$9</c:f>
              <c:numCache>
                <c:formatCode>####.0%</c:formatCode>
                <c:ptCount val="4"/>
                <c:pt idx="0">
                  <c:v>0.88412017167381973</c:v>
                </c:pt>
                <c:pt idx="1">
                  <c:v>0.83598125627580067</c:v>
                </c:pt>
                <c:pt idx="2">
                  <c:v>0.77899038992599157</c:v>
                </c:pt>
                <c:pt idx="3">
                  <c:v>0.6924761267562799</c:v>
                </c:pt>
              </c:numCache>
            </c:numRef>
          </c:val>
        </c:ser>
        <c:marker val="1"/>
        <c:axId val="66647168"/>
        <c:axId val="66648704"/>
      </c:lineChart>
      <c:catAx>
        <c:axId val="6664716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es-SV"/>
          </a:p>
        </c:txPr>
        <c:crossAx val="66648704"/>
        <c:crosses val="autoZero"/>
        <c:auto val="1"/>
        <c:lblAlgn val="ctr"/>
        <c:lblOffset val="100"/>
      </c:catAx>
      <c:valAx>
        <c:axId val="66648704"/>
        <c:scaling>
          <c:orientation val="minMax"/>
          <c:max val="1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 baseline="0"/>
            </a:pPr>
            <a:endParaRPr lang="es-SV"/>
          </a:p>
        </c:txPr>
        <c:crossAx val="66647168"/>
        <c:crosses val="autoZero"/>
        <c:crossBetween val="between"/>
        <c:majorUnit val="0.2"/>
      </c:valAx>
    </c:plotArea>
    <c:legend>
      <c:legendPos val="r"/>
      <c:layout/>
      <c:txPr>
        <a:bodyPr/>
        <a:lstStyle/>
        <a:p>
          <a:pPr>
            <a:defRPr sz="1600" baseline="0"/>
          </a:pPr>
          <a:endParaRPr lang="es-SV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hart>
    <c:plotArea>
      <c:layout/>
      <c:barChart>
        <c:barDir val="col"/>
        <c:grouping val="stacked"/>
        <c:ser>
          <c:idx val="0"/>
          <c:order val="0"/>
          <c:tx>
            <c:strRef>
              <c:f>'C6'!$Z$6</c:f>
              <c:strCache>
                <c:ptCount val="1"/>
                <c:pt idx="0">
                  <c:v>Convivientes y casadas</c:v>
                </c:pt>
              </c:strCache>
            </c:strRef>
          </c:tx>
          <c:cat>
            <c:strRef>
              <c:f>'C6'!$AA$5:$AD$5</c:f>
              <c:strCache>
                <c:ptCount val="4"/>
                <c:pt idx="0">
                  <c:v>Mayores de 35</c:v>
                </c:pt>
                <c:pt idx="1">
                  <c:v>26 a 35 años</c:v>
                </c:pt>
                <c:pt idx="2">
                  <c:v> 18 a 25 años</c:v>
                </c:pt>
                <c:pt idx="3">
                  <c:v> 14 a 17 años</c:v>
                </c:pt>
              </c:strCache>
            </c:strRef>
          </c:cat>
          <c:val>
            <c:numRef>
              <c:f>'C6'!$AA$6:$AD$6</c:f>
              <c:numCache>
                <c:formatCode>0.0%</c:formatCode>
                <c:ptCount val="4"/>
                <c:pt idx="0">
                  <c:v>0.62600000000000355</c:v>
                </c:pt>
                <c:pt idx="1">
                  <c:v>0.63566766748938308</c:v>
                </c:pt>
                <c:pt idx="2">
                  <c:v>0.44136079940497641</c:v>
                </c:pt>
                <c:pt idx="3">
                  <c:v>0.10422537911466422</c:v>
                </c:pt>
              </c:numCache>
            </c:numRef>
          </c:val>
        </c:ser>
        <c:ser>
          <c:idx val="1"/>
          <c:order val="1"/>
          <c:tx>
            <c:strRef>
              <c:f>'C6'!$Z$7</c:f>
              <c:strCache>
                <c:ptCount val="1"/>
                <c:pt idx="0">
                  <c:v>Divorciadas/separadas</c:v>
                </c:pt>
              </c:strCache>
            </c:strRef>
          </c:tx>
          <c:cat>
            <c:strRef>
              <c:f>'C6'!$AA$5:$AD$5</c:f>
              <c:strCache>
                <c:ptCount val="4"/>
                <c:pt idx="0">
                  <c:v>Mayores de 35</c:v>
                </c:pt>
                <c:pt idx="1">
                  <c:v>26 a 35 años</c:v>
                </c:pt>
                <c:pt idx="2">
                  <c:v> 18 a 25 años</c:v>
                </c:pt>
                <c:pt idx="3">
                  <c:v> 14 a 17 años</c:v>
                </c:pt>
              </c:strCache>
            </c:strRef>
          </c:cat>
          <c:val>
            <c:numRef>
              <c:f>'C6'!$AA$7:$AD$7</c:f>
              <c:numCache>
                <c:formatCode>0.0%</c:formatCode>
                <c:ptCount val="4"/>
                <c:pt idx="0">
                  <c:v>6.9000000000000186E-2</c:v>
                </c:pt>
                <c:pt idx="1">
                  <c:v>5.2641790285234483E-2</c:v>
                </c:pt>
                <c:pt idx="2">
                  <c:v>2.8490120622190602E-2</c:v>
                </c:pt>
                <c:pt idx="3">
                  <c:v>5.0804240716244035E-3</c:v>
                </c:pt>
              </c:numCache>
            </c:numRef>
          </c:val>
        </c:ser>
        <c:ser>
          <c:idx val="2"/>
          <c:order val="2"/>
          <c:tx>
            <c:strRef>
              <c:f>'C6'!$Z$8</c:f>
              <c:strCache>
                <c:ptCount val="1"/>
                <c:pt idx="0">
                  <c:v>Viudas</c:v>
                </c:pt>
              </c:strCache>
            </c:strRef>
          </c:tx>
          <c:cat>
            <c:strRef>
              <c:f>'C6'!$AA$5:$AD$5</c:f>
              <c:strCache>
                <c:ptCount val="4"/>
                <c:pt idx="0">
                  <c:v>Mayores de 35</c:v>
                </c:pt>
                <c:pt idx="1">
                  <c:v>26 a 35 años</c:v>
                </c:pt>
                <c:pt idx="2">
                  <c:v> 18 a 25 años</c:v>
                </c:pt>
                <c:pt idx="3">
                  <c:v> 14 a 17 años</c:v>
                </c:pt>
              </c:strCache>
            </c:strRef>
          </c:cat>
          <c:val>
            <c:numRef>
              <c:f>'C6'!$AA$8:$AD$8</c:f>
              <c:numCache>
                <c:formatCode>####.0%</c:formatCode>
                <c:ptCount val="4"/>
                <c:pt idx="0">
                  <c:v>0.15500000000000044</c:v>
                </c:pt>
                <c:pt idx="1">
                  <c:v>9.5162972952343161E-3</c:v>
                </c:pt>
                <c:pt idx="2">
                  <c:v>2.7552307344048199E-3</c:v>
                </c:pt>
                <c:pt idx="3">
                  <c:v>3.5467111443415939E-4</c:v>
                </c:pt>
              </c:numCache>
            </c:numRef>
          </c:val>
        </c:ser>
        <c:ser>
          <c:idx val="3"/>
          <c:order val="3"/>
          <c:tx>
            <c:strRef>
              <c:f>'C6'!$Z$9</c:f>
              <c:strCache>
                <c:ptCount val="1"/>
                <c:pt idx="0">
                  <c:v>Solteras</c:v>
                </c:pt>
              </c:strCache>
            </c:strRef>
          </c:tx>
          <c:cat>
            <c:strRef>
              <c:f>'C6'!$AA$5:$AD$5</c:f>
              <c:strCache>
                <c:ptCount val="4"/>
                <c:pt idx="0">
                  <c:v>Mayores de 35</c:v>
                </c:pt>
                <c:pt idx="1">
                  <c:v>26 a 35 años</c:v>
                </c:pt>
                <c:pt idx="2">
                  <c:v> 18 a 25 años</c:v>
                </c:pt>
                <c:pt idx="3">
                  <c:v> 14 a 17 años</c:v>
                </c:pt>
              </c:strCache>
            </c:strRef>
          </c:cat>
          <c:val>
            <c:numRef>
              <c:f>'C6'!$AA$9:$AD$9</c:f>
              <c:numCache>
                <c:formatCode>####.0%</c:formatCode>
                <c:ptCount val="4"/>
                <c:pt idx="0">
                  <c:v>0.14900000000000024</c:v>
                </c:pt>
                <c:pt idx="1">
                  <c:v>0.30217424493015482</c:v>
                </c:pt>
                <c:pt idx="2">
                  <c:v>0.52739384923843102</c:v>
                </c:pt>
                <c:pt idx="3">
                  <c:v>0.89033952569927821</c:v>
                </c:pt>
              </c:numCache>
            </c:numRef>
          </c:val>
        </c:ser>
        <c:overlap val="100"/>
        <c:axId val="63752832"/>
        <c:axId val="64160128"/>
      </c:barChart>
      <c:catAx>
        <c:axId val="6375283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/>
            </a:pPr>
            <a:endParaRPr lang="es-SV"/>
          </a:p>
        </c:txPr>
        <c:crossAx val="64160128"/>
        <c:crosses val="autoZero"/>
        <c:auto val="1"/>
        <c:lblAlgn val="ctr"/>
        <c:lblOffset val="100"/>
      </c:catAx>
      <c:valAx>
        <c:axId val="64160128"/>
        <c:scaling>
          <c:orientation val="minMax"/>
          <c:max val="1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200" baseline="0"/>
            </a:pPr>
            <a:endParaRPr lang="es-SV"/>
          </a:p>
        </c:txPr>
        <c:crossAx val="637528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aseline="0"/>
          </a:pPr>
          <a:endParaRPr lang="es-SV"/>
        </a:p>
      </c:txPr>
    </c:legend>
    <c:plotVisOnly val="1"/>
  </c:chart>
  <c:spPr>
    <a:ln>
      <a:solidFill>
        <a:schemeClr val="tx1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hart>
    <c:plotArea>
      <c:layout>
        <c:manualLayout>
          <c:layoutTarget val="inner"/>
          <c:xMode val="edge"/>
          <c:yMode val="edge"/>
          <c:x val="7.7960629921259919E-2"/>
          <c:y val="2.8252405949256338E-2"/>
          <c:w val="0.69428937007874025"/>
          <c:h val="0.8326195683872849"/>
        </c:manualLayout>
      </c:layout>
      <c:lineChart>
        <c:grouping val="standard"/>
        <c:ser>
          <c:idx val="0"/>
          <c:order val="0"/>
          <c:tx>
            <c:strRef>
              <c:f>'C6'!$M$37</c:f>
              <c:strCache>
                <c:ptCount val="1"/>
                <c:pt idx="0">
                  <c:v>Rural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numRef>
              <c:f>'C6'!$N$36:$O$36</c:f>
              <c:numCache>
                <c:formatCode>General</c:formatCode>
                <c:ptCount val="2"/>
                <c:pt idx="0">
                  <c:v>1998</c:v>
                </c:pt>
                <c:pt idx="1">
                  <c:v>2008</c:v>
                </c:pt>
              </c:numCache>
            </c:numRef>
          </c:cat>
          <c:val>
            <c:numRef>
              <c:f>'C6'!$N$37:$O$37</c:f>
              <c:numCache>
                <c:formatCode>0.0%</c:formatCode>
                <c:ptCount val="2"/>
                <c:pt idx="0">
                  <c:v>0.49000000000000032</c:v>
                </c:pt>
                <c:pt idx="1">
                  <c:v>0.45200000000000001</c:v>
                </c:pt>
              </c:numCache>
            </c:numRef>
          </c:val>
        </c:ser>
        <c:ser>
          <c:idx val="1"/>
          <c:order val="1"/>
          <c:tx>
            <c:strRef>
              <c:f>'C6'!$M$38</c:f>
              <c:strCache>
                <c:ptCount val="1"/>
                <c:pt idx="0">
                  <c:v>Urbana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numRef>
              <c:f>'C6'!$N$36:$O$36</c:f>
              <c:numCache>
                <c:formatCode>General</c:formatCode>
                <c:ptCount val="2"/>
                <c:pt idx="0">
                  <c:v>1998</c:v>
                </c:pt>
                <c:pt idx="1">
                  <c:v>2008</c:v>
                </c:pt>
              </c:numCache>
            </c:numRef>
          </c:cat>
          <c:val>
            <c:numRef>
              <c:f>'C6'!$N$38:$O$38</c:f>
              <c:numCache>
                <c:formatCode>0.0%</c:formatCode>
                <c:ptCount val="2"/>
                <c:pt idx="0">
                  <c:v>0.36700000000000038</c:v>
                </c:pt>
                <c:pt idx="1">
                  <c:v>0.33800000000000247</c:v>
                </c:pt>
              </c:numCache>
            </c:numRef>
          </c:val>
        </c:ser>
        <c:marker val="1"/>
        <c:axId val="64206720"/>
        <c:axId val="64208256"/>
      </c:lineChart>
      <c:catAx>
        <c:axId val="64206720"/>
        <c:scaling>
          <c:orientation val="minMax"/>
        </c:scaling>
        <c:axPos val="b"/>
        <c:numFmt formatCode="General" sourceLinked="1"/>
        <c:tickLblPos val="nextTo"/>
        <c:crossAx val="64208256"/>
        <c:crosses val="autoZero"/>
        <c:auto val="1"/>
        <c:lblAlgn val="ctr"/>
        <c:lblOffset val="100"/>
      </c:catAx>
      <c:valAx>
        <c:axId val="64208256"/>
        <c:scaling>
          <c:orientation val="minMax"/>
        </c:scaling>
        <c:axPos val="l"/>
        <c:majorGridlines/>
        <c:numFmt formatCode="0%" sourceLinked="0"/>
        <c:tickLblPos val="nextTo"/>
        <c:crossAx val="642067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 baseline="0"/>
      </a:pPr>
      <a:endParaRPr lang="es-SV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chart>
    <c:plotArea>
      <c:layout/>
      <c:lineChart>
        <c:grouping val="standard"/>
        <c:ser>
          <c:idx val="0"/>
          <c:order val="0"/>
          <c:tx>
            <c:strRef>
              <c:f>'C5'!$O$54</c:f>
              <c:strCache>
                <c:ptCount val="1"/>
                <c:pt idx="0">
                  <c:v>Cantidad de hijos promedio (RURAL)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2562446456136497E-2"/>
                  <c:y val="-7.9679025280837201E-2"/>
                </c:manualLayout>
              </c:layout>
              <c:showVal val="1"/>
            </c:dLbl>
            <c:dLbl>
              <c:idx val="1"/>
              <c:layout>
                <c:manualLayout>
                  <c:x val="-2.5069384951262742E-2"/>
                  <c:y val="-0.10457872068109883"/>
                </c:manualLayout>
              </c:layout>
              <c:showVal val="1"/>
            </c:dLbl>
            <c:showVal val="1"/>
          </c:dLbls>
          <c:cat>
            <c:strRef>
              <c:f>'C5'!$P$53:$R$53</c:f>
              <c:strCache>
                <c:ptCount val="3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</c:strCache>
            </c:strRef>
          </c:cat>
          <c:val>
            <c:numRef>
              <c:f>'C5'!$P$54:$R$54</c:f>
              <c:numCache>
                <c:formatCode>0.00</c:formatCode>
                <c:ptCount val="3"/>
                <c:pt idx="0">
                  <c:v>1.1399999999999997</c:v>
                </c:pt>
                <c:pt idx="1">
                  <c:v>1.6600000000000001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'C5'!$O$55</c:f>
              <c:strCache>
                <c:ptCount val="1"/>
                <c:pt idx="0">
                  <c:v>Cantidad de hijos promedio (URBANA)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2.5069384951262748E-3"/>
                  <c:y val="3.485918143917887E-2"/>
                </c:manualLayout>
              </c:layout>
              <c:showVal val="1"/>
            </c:dLbl>
            <c:dLbl>
              <c:idx val="1"/>
              <c:layout>
                <c:manualLayout>
                  <c:x val="2.5069384951262748E-3"/>
                  <c:y val="5.4779329880575572E-2"/>
                </c:manualLayout>
              </c:layout>
              <c:showVal val="1"/>
            </c:dLbl>
            <c:showVal val="1"/>
          </c:dLbls>
          <c:cat>
            <c:strRef>
              <c:f>'C5'!$P$53:$R$53</c:f>
              <c:strCache>
                <c:ptCount val="3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</c:strCache>
            </c:strRef>
          </c:cat>
          <c:val>
            <c:numRef>
              <c:f>'C5'!$P$55:$R$55</c:f>
              <c:numCache>
                <c:formatCode>0.00</c:formatCode>
                <c:ptCount val="3"/>
                <c:pt idx="0">
                  <c:v>1.1499999999999997</c:v>
                </c:pt>
                <c:pt idx="1">
                  <c:v>1.5</c:v>
                </c:pt>
                <c:pt idx="2">
                  <c:v>2.3099999999999996</c:v>
                </c:pt>
              </c:numCache>
            </c:numRef>
          </c:val>
        </c:ser>
        <c:marker val="1"/>
        <c:axId val="65033344"/>
        <c:axId val="65034880"/>
      </c:lineChart>
      <c:catAx>
        <c:axId val="6503334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/>
            </a:pPr>
            <a:endParaRPr lang="es-SV"/>
          </a:p>
        </c:txPr>
        <c:crossAx val="65034880"/>
        <c:crosses val="autoZero"/>
        <c:auto val="1"/>
        <c:lblAlgn val="ctr"/>
        <c:lblOffset val="100"/>
      </c:catAx>
      <c:valAx>
        <c:axId val="65034880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600" baseline="0"/>
            </a:pPr>
            <a:endParaRPr lang="es-SV"/>
          </a:p>
        </c:txPr>
        <c:crossAx val="650333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aseline="0"/>
          </a:pPr>
          <a:endParaRPr lang="es-SV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Hoja1!$F$12</c:f>
              <c:strCache>
                <c:ptCount val="1"/>
                <c:pt idx="0">
                  <c:v>Años de educación promedio</c:v>
                </c:pt>
              </c:strCache>
            </c:strRef>
          </c:tx>
          <c:cat>
            <c:strRef>
              <c:f>Hoja1!$G$11:$J$11</c:f>
              <c:strCache>
                <c:ptCount val="4"/>
                <c:pt idx="0">
                  <c:v>De 14-17 años</c:v>
                </c:pt>
                <c:pt idx="1">
                  <c:v>De 18-25 años</c:v>
                </c:pt>
                <c:pt idx="2">
                  <c:v>De 26-35 años</c:v>
                </c:pt>
                <c:pt idx="3">
                  <c:v>Mayores de 35</c:v>
                </c:pt>
              </c:strCache>
            </c:strRef>
          </c:cat>
          <c:val>
            <c:numRef>
              <c:f>Hoja1!$G$12:$J$12</c:f>
              <c:numCache>
                <c:formatCode>General</c:formatCode>
                <c:ptCount val="4"/>
                <c:pt idx="0">
                  <c:v>6.2</c:v>
                </c:pt>
                <c:pt idx="1">
                  <c:v>6.3</c:v>
                </c:pt>
                <c:pt idx="2">
                  <c:v>4.5999999999999996</c:v>
                </c:pt>
                <c:pt idx="3">
                  <c:v>2</c:v>
                </c:pt>
              </c:numCache>
            </c:numRef>
          </c:val>
        </c:ser>
        <c:axId val="65071360"/>
        <c:axId val="65167360"/>
      </c:barChart>
      <c:catAx>
        <c:axId val="6507136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es-SV"/>
          </a:p>
        </c:txPr>
        <c:crossAx val="65167360"/>
        <c:crosses val="autoZero"/>
        <c:auto val="1"/>
        <c:lblAlgn val="ctr"/>
        <c:lblOffset val="100"/>
      </c:catAx>
      <c:valAx>
        <c:axId val="651673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es-SV"/>
          </a:p>
        </c:txPr>
        <c:crossAx val="650713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aseline="0"/>
          </a:pPr>
          <a:endParaRPr lang="es-SV"/>
        </a:p>
      </c:txPr>
    </c:legend>
    <c:plotVisOnly val="1"/>
  </c:chart>
  <c:txPr>
    <a:bodyPr/>
    <a:lstStyle/>
    <a:p>
      <a:pPr>
        <a:defRPr sz="1500" baseline="0"/>
      </a:pPr>
      <a:endParaRPr lang="es-SV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chart>
    <c:plotArea>
      <c:layout/>
      <c:barChart>
        <c:barDir val="col"/>
        <c:grouping val="clustered"/>
        <c:ser>
          <c:idx val="0"/>
          <c:order val="0"/>
          <c:tx>
            <c:strRef>
              <c:f>'C7'!$D$50</c:f>
              <c:strCache>
                <c:ptCount val="1"/>
                <c:pt idx="0">
                  <c:v>Mujeres rurales</c:v>
                </c:pt>
              </c:strCache>
            </c:strRef>
          </c:tx>
          <c:dLbls>
            <c:showVal val="1"/>
          </c:dLbls>
          <c:cat>
            <c:strRef>
              <c:f>'C7'!$E$48:$G$49</c:f>
              <c:strCache>
                <c:ptCount val="3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</c:strCache>
            </c:strRef>
          </c:cat>
          <c:val>
            <c:numRef>
              <c:f>'C7'!$E$50:$G$50</c:f>
              <c:numCache>
                <c:formatCode>0.0</c:formatCode>
                <c:ptCount val="3"/>
                <c:pt idx="0">
                  <c:v>6.22</c:v>
                </c:pt>
                <c:pt idx="1">
                  <c:v>6.3</c:v>
                </c:pt>
                <c:pt idx="2">
                  <c:v>4.6199999999999992</c:v>
                </c:pt>
              </c:numCache>
            </c:numRef>
          </c:val>
        </c:ser>
        <c:ser>
          <c:idx val="1"/>
          <c:order val="1"/>
          <c:tx>
            <c:strRef>
              <c:f>'C7'!$D$51</c:f>
              <c:strCache>
                <c:ptCount val="1"/>
                <c:pt idx="0">
                  <c:v>Hombres rurales</c:v>
                </c:pt>
              </c:strCache>
            </c:strRef>
          </c:tx>
          <c:dLbls>
            <c:showVal val="1"/>
          </c:dLbls>
          <c:cat>
            <c:strRef>
              <c:f>'C7'!$E$48:$G$49</c:f>
              <c:strCache>
                <c:ptCount val="3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</c:strCache>
            </c:strRef>
          </c:cat>
          <c:val>
            <c:numRef>
              <c:f>'C7'!$E$51:$G$51</c:f>
              <c:numCache>
                <c:formatCode>0.0</c:formatCode>
                <c:ptCount val="3"/>
                <c:pt idx="0">
                  <c:v>5.88</c:v>
                </c:pt>
                <c:pt idx="1">
                  <c:v>6.33</c:v>
                </c:pt>
                <c:pt idx="2">
                  <c:v>5.0199999999999996</c:v>
                </c:pt>
              </c:numCache>
            </c:numRef>
          </c:val>
        </c:ser>
        <c:axId val="65205760"/>
        <c:axId val="65207296"/>
      </c:barChart>
      <c:catAx>
        <c:axId val="6520576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es-SV"/>
          </a:p>
        </c:txPr>
        <c:crossAx val="65207296"/>
        <c:crosses val="autoZero"/>
        <c:auto val="1"/>
        <c:lblAlgn val="ctr"/>
        <c:lblOffset val="100"/>
      </c:catAx>
      <c:valAx>
        <c:axId val="6520729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600" baseline="0"/>
            </a:pPr>
            <a:endParaRPr lang="es-SV"/>
          </a:p>
        </c:txPr>
        <c:crossAx val="652057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aseline="0"/>
          </a:pPr>
          <a:endParaRPr lang="es-SV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chart>
    <c:plotArea>
      <c:layout/>
      <c:barChart>
        <c:barDir val="col"/>
        <c:grouping val="clustered"/>
        <c:ser>
          <c:idx val="1"/>
          <c:order val="0"/>
          <c:tx>
            <c:strRef>
              <c:f>'C5'!$N$75:$O$75</c:f>
              <c:strCache>
                <c:ptCount val="1"/>
                <c:pt idx="0">
                  <c:v>Años de educación Mujer Urbana</c:v>
                </c:pt>
              </c:strCache>
            </c:strRef>
          </c:tx>
          <c:dLbls>
            <c:showVal val="1"/>
          </c:dLbls>
          <c:cat>
            <c:strRef>
              <c:f>'C5'!$P$72:$R$73</c:f>
              <c:strCache>
                <c:ptCount val="3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</c:strCache>
            </c:strRef>
          </c:cat>
          <c:val>
            <c:numRef>
              <c:f>'C5'!$P$75:$R$75</c:f>
              <c:numCache>
                <c:formatCode>0.0</c:formatCode>
                <c:ptCount val="3"/>
                <c:pt idx="0">
                  <c:v>7.55</c:v>
                </c:pt>
                <c:pt idx="1">
                  <c:v>9.4700000000000006</c:v>
                </c:pt>
                <c:pt idx="2">
                  <c:v>8.9700000000000006</c:v>
                </c:pt>
              </c:numCache>
            </c:numRef>
          </c:val>
        </c:ser>
        <c:ser>
          <c:idx val="0"/>
          <c:order val="1"/>
          <c:tx>
            <c:strRef>
              <c:f>'C5'!$N$74:$O$74</c:f>
              <c:strCache>
                <c:ptCount val="1"/>
                <c:pt idx="0">
                  <c:v>Años de educación Mujer Rural</c:v>
                </c:pt>
              </c:strCache>
            </c:strRef>
          </c:tx>
          <c:dLbls>
            <c:showVal val="1"/>
          </c:dLbls>
          <c:cat>
            <c:strRef>
              <c:f>'C5'!$P$72:$R$73</c:f>
              <c:strCache>
                <c:ptCount val="3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</c:strCache>
            </c:strRef>
          </c:cat>
          <c:val>
            <c:numRef>
              <c:f>'C5'!$P$74:$R$74</c:f>
              <c:numCache>
                <c:formatCode>0.0</c:formatCode>
                <c:ptCount val="3"/>
                <c:pt idx="0">
                  <c:v>6.22</c:v>
                </c:pt>
                <c:pt idx="1">
                  <c:v>6.3</c:v>
                </c:pt>
                <c:pt idx="2">
                  <c:v>4.6199999999999992</c:v>
                </c:pt>
              </c:numCache>
            </c:numRef>
          </c:val>
        </c:ser>
        <c:axId val="65118208"/>
        <c:axId val="65119744"/>
      </c:barChart>
      <c:catAx>
        <c:axId val="6511820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es-SV"/>
          </a:p>
        </c:txPr>
        <c:crossAx val="65119744"/>
        <c:crosses val="autoZero"/>
        <c:auto val="1"/>
        <c:lblAlgn val="ctr"/>
        <c:lblOffset val="100"/>
      </c:catAx>
      <c:valAx>
        <c:axId val="65119744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600" baseline="0"/>
            </a:pPr>
            <a:endParaRPr lang="es-SV"/>
          </a:p>
        </c:txPr>
        <c:crossAx val="651182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aseline="0"/>
          </a:pPr>
          <a:endParaRPr lang="es-SV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chart>
    <c:plotArea>
      <c:layout/>
      <c:lineChart>
        <c:grouping val="standard"/>
        <c:ser>
          <c:idx val="0"/>
          <c:order val="0"/>
          <c:tx>
            <c:strRef>
              <c:f>'C7'!$P$49</c:f>
              <c:strCache>
                <c:ptCount val="1"/>
                <c:pt idx="0">
                  <c:v>Alfabetismo - Mujeres rurales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'C7'!$Q$48:$S$48</c:f>
              <c:strCache>
                <c:ptCount val="3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</c:strCache>
            </c:strRef>
          </c:cat>
          <c:val>
            <c:numRef>
              <c:f>'C7'!$Q$49:$S$49</c:f>
              <c:numCache>
                <c:formatCode>####.0%</c:formatCode>
                <c:ptCount val="3"/>
                <c:pt idx="0">
                  <c:v>0.93500000000000005</c:v>
                </c:pt>
                <c:pt idx="1">
                  <c:v>0.87900000000000011</c:v>
                </c:pt>
                <c:pt idx="2">
                  <c:v>0.76900000000000013</c:v>
                </c:pt>
              </c:numCache>
            </c:numRef>
          </c:val>
        </c:ser>
        <c:ser>
          <c:idx val="1"/>
          <c:order val="1"/>
          <c:tx>
            <c:strRef>
              <c:f>'C7'!$P$50</c:f>
              <c:strCache>
                <c:ptCount val="1"/>
                <c:pt idx="0">
                  <c:v>Alfabetismo - Hombres rurales</c:v>
                </c:pt>
              </c:strCache>
            </c:strRef>
          </c:tx>
          <c:marker>
            <c:symbol val="none"/>
          </c:marker>
          <c:cat>
            <c:strRef>
              <c:f>'C7'!$Q$48:$S$48</c:f>
              <c:strCache>
                <c:ptCount val="3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</c:strCache>
            </c:strRef>
          </c:cat>
          <c:val>
            <c:numRef>
              <c:f>'C7'!$Q$50:$S$50</c:f>
              <c:numCache>
                <c:formatCode>####.0%</c:formatCode>
                <c:ptCount val="3"/>
                <c:pt idx="0">
                  <c:v>0.91299999999999992</c:v>
                </c:pt>
                <c:pt idx="1">
                  <c:v>0.8680000000000001</c:v>
                </c:pt>
                <c:pt idx="2">
                  <c:v>0.79599999999999993</c:v>
                </c:pt>
              </c:numCache>
            </c:numRef>
          </c:val>
        </c:ser>
        <c:ser>
          <c:idx val="2"/>
          <c:order val="2"/>
          <c:tx>
            <c:strRef>
              <c:f>'C7'!$P$51</c:f>
              <c:strCache>
                <c:ptCount val="1"/>
                <c:pt idx="0">
                  <c:v>Educ. secundaria - Mujeres rurales</c:v>
                </c:pt>
              </c:strCache>
            </c:strRef>
          </c:tx>
          <c:marker>
            <c:symbol val="none"/>
          </c:marker>
          <c:cat>
            <c:strRef>
              <c:f>'C7'!$Q$48:$S$48</c:f>
              <c:strCache>
                <c:ptCount val="3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</c:strCache>
            </c:strRef>
          </c:cat>
          <c:val>
            <c:numRef>
              <c:f>'C7'!$Q$51:$S$51</c:f>
              <c:numCache>
                <c:formatCode>####.0%</c:formatCode>
                <c:ptCount val="3"/>
                <c:pt idx="0">
                  <c:v>2.8000000000000001E-2</c:v>
                </c:pt>
                <c:pt idx="1">
                  <c:v>0.18600000000000005</c:v>
                </c:pt>
                <c:pt idx="2">
                  <c:v>0.10800000000000003</c:v>
                </c:pt>
              </c:numCache>
            </c:numRef>
          </c:val>
        </c:ser>
        <c:ser>
          <c:idx val="3"/>
          <c:order val="3"/>
          <c:tx>
            <c:strRef>
              <c:f>'C7'!$P$52</c:f>
              <c:strCache>
                <c:ptCount val="1"/>
                <c:pt idx="0">
                  <c:v>Educ. secundaria - Hombres rurales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'C7'!$Q$48:$S$48</c:f>
              <c:strCache>
                <c:ptCount val="3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</c:strCache>
            </c:strRef>
          </c:cat>
          <c:val>
            <c:numRef>
              <c:f>'C7'!$Q$52:$S$52</c:f>
              <c:numCache>
                <c:formatCode>####.0%</c:formatCode>
                <c:ptCount val="3"/>
                <c:pt idx="0">
                  <c:v>2.1000000000000005E-2</c:v>
                </c:pt>
                <c:pt idx="1">
                  <c:v>0.18000000000000002</c:v>
                </c:pt>
                <c:pt idx="2">
                  <c:v>0.11900000000000002</c:v>
                </c:pt>
              </c:numCache>
            </c:numRef>
          </c:val>
        </c:ser>
        <c:marker val="1"/>
        <c:axId val="65236992"/>
        <c:axId val="65238528"/>
      </c:lineChart>
      <c:catAx>
        <c:axId val="6523699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es-SV"/>
          </a:p>
        </c:txPr>
        <c:crossAx val="65238528"/>
        <c:crosses val="autoZero"/>
        <c:auto val="1"/>
        <c:lblAlgn val="ctr"/>
        <c:lblOffset val="100"/>
      </c:catAx>
      <c:valAx>
        <c:axId val="65238528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 baseline="0"/>
            </a:pPr>
            <a:endParaRPr lang="es-SV"/>
          </a:p>
        </c:txPr>
        <c:crossAx val="65236992"/>
        <c:crosses val="autoZero"/>
        <c:crossBetween val="between"/>
        <c:majorUnit val="0.2"/>
      </c:valAx>
    </c:plotArea>
    <c:legend>
      <c:legendPos val="r"/>
      <c:layout/>
      <c:txPr>
        <a:bodyPr/>
        <a:lstStyle/>
        <a:p>
          <a:pPr>
            <a:defRPr sz="1600" baseline="0"/>
          </a:pPr>
          <a:endParaRPr lang="es-SV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hart>
    <c:plotArea>
      <c:layout/>
      <c:lineChart>
        <c:grouping val="standard"/>
        <c:ser>
          <c:idx val="0"/>
          <c:order val="0"/>
          <c:tx>
            <c:strRef>
              <c:f>'C5'!$O$67</c:f>
              <c:strCache>
                <c:ptCount val="1"/>
                <c:pt idx="0">
                  <c:v>Alfabetismo (Rural)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'C5'!$P$66:$R$66</c:f>
              <c:strCache>
                <c:ptCount val="3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</c:strCache>
            </c:strRef>
          </c:cat>
          <c:val>
            <c:numRef>
              <c:f>'C5'!$P$67:$R$67</c:f>
              <c:numCache>
                <c:formatCode>0.0%</c:formatCode>
                <c:ptCount val="3"/>
                <c:pt idx="0">
                  <c:v>0.93500000000000005</c:v>
                </c:pt>
                <c:pt idx="1">
                  <c:v>0.87900000000000011</c:v>
                </c:pt>
                <c:pt idx="2">
                  <c:v>0.76900000000000013</c:v>
                </c:pt>
              </c:numCache>
            </c:numRef>
          </c:val>
        </c:ser>
        <c:ser>
          <c:idx val="1"/>
          <c:order val="1"/>
          <c:tx>
            <c:strRef>
              <c:f>'C5'!$O$68</c:f>
              <c:strCache>
                <c:ptCount val="1"/>
                <c:pt idx="0">
                  <c:v>Alfabetismo (urbano)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'C5'!$P$66:$R$66</c:f>
              <c:strCache>
                <c:ptCount val="3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</c:strCache>
            </c:strRef>
          </c:cat>
          <c:val>
            <c:numRef>
              <c:f>'C5'!$P$68:$R$68</c:f>
              <c:numCache>
                <c:formatCode>0.0%</c:formatCode>
                <c:ptCount val="3"/>
                <c:pt idx="0">
                  <c:v>0.97200000000000009</c:v>
                </c:pt>
                <c:pt idx="1">
                  <c:v>0.95600000000000007</c:v>
                </c:pt>
                <c:pt idx="2">
                  <c:v>0.92599999999999993</c:v>
                </c:pt>
              </c:numCache>
            </c:numRef>
          </c:val>
        </c:ser>
        <c:ser>
          <c:idx val="2"/>
          <c:order val="2"/>
          <c:tx>
            <c:strRef>
              <c:f>'C5'!$O$69</c:f>
              <c:strCache>
                <c:ptCount val="1"/>
                <c:pt idx="0">
                  <c:v>Educ. secundaria completa (rural)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'C5'!$P$66:$R$66</c:f>
              <c:strCache>
                <c:ptCount val="3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</c:strCache>
            </c:strRef>
          </c:cat>
          <c:val>
            <c:numRef>
              <c:f>'C5'!$P$69:$R$69</c:f>
              <c:numCache>
                <c:formatCode>0.0%</c:formatCode>
                <c:ptCount val="3"/>
                <c:pt idx="0">
                  <c:v>2.8000000000000001E-2</c:v>
                </c:pt>
                <c:pt idx="1">
                  <c:v>0.18600000000000005</c:v>
                </c:pt>
                <c:pt idx="2">
                  <c:v>0.10800000000000003</c:v>
                </c:pt>
              </c:numCache>
            </c:numRef>
          </c:val>
        </c:ser>
        <c:ser>
          <c:idx val="3"/>
          <c:order val="3"/>
          <c:tx>
            <c:strRef>
              <c:f>'C5'!$O$70</c:f>
              <c:strCache>
                <c:ptCount val="1"/>
                <c:pt idx="0">
                  <c:v>Educ. secundaria completa (urbano)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'C5'!$P$66:$R$66</c:f>
              <c:strCache>
                <c:ptCount val="3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</c:strCache>
            </c:strRef>
          </c:cat>
          <c:val>
            <c:numRef>
              <c:f>'C5'!$P$70:$R$70</c:f>
              <c:numCache>
                <c:formatCode>0.0%</c:formatCode>
                <c:ptCount val="3"/>
                <c:pt idx="0">
                  <c:v>7.6999999999999999E-2</c:v>
                </c:pt>
                <c:pt idx="1">
                  <c:v>0.5</c:v>
                </c:pt>
                <c:pt idx="2">
                  <c:v>0.44</c:v>
                </c:pt>
              </c:numCache>
            </c:numRef>
          </c:val>
        </c:ser>
        <c:marker val="1"/>
        <c:axId val="66413696"/>
        <c:axId val="66415232"/>
      </c:lineChart>
      <c:catAx>
        <c:axId val="6641369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es-SV"/>
          </a:p>
        </c:txPr>
        <c:crossAx val="66415232"/>
        <c:crosses val="autoZero"/>
        <c:auto val="1"/>
        <c:lblAlgn val="ctr"/>
        <c:lblOffset val="100"/>
      </c:catAx>
      <c:valAx>
        <c:axId val="66415232"/>
        <c:scaling>
          <c:orientation val="minMax"/>
          <c:max val="1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 baseline="0"/>
            </a:pPr>
            <a:endParaRPr lang="es-SV"/>
          </a:p>
        </c:txPr>
        <c:crossAx val="66413696"/>
        <c:crosses val="autoZero"/>
        <c:crossBetween val="between"/>
        <c:majorUnit val="0.2"/>
      </c:valAx>
    </c:plotArea>
    <c:legend>
      <c:legendPos val="r"/>
      <c:layout/>
      <c:txPr>
        <a:bodyPr/>
        <a:lstStyle/>
        <a:p>
          <a:pPr>
            <a:defRPr sz="1600" baseline="0"/>
          </a:pPr>
          <a:endParaRPr lang="es-SV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4D0DC-BB0E-48D7-B8EA-12B25FC55A94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CF5F1-5ACA-45E1-AC47-F9D51459C678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E42F13-E247-4E8B-8774-EE973EACC717}" type="slidenum">
              <a:rPr lang="en-US"/>
              <a:pPr/>
              <a:t>2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7237" cy="3425825"/>
          </a:xfrm>
          <a:solidFill>
            <a:srgbClr val="FFFFFF"/>
          </a:solidFill>
          <a:ln w="12700"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40" tIns="46020" rIns="92040" bIns="46020"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18D6-B90B-4C50-838F-5ADF78769EE5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A4E3-30C2-4E43-9F56-735C4CCF3C84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18D6-B90B-4C50-838F-5ADF78769EE5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A4E3-30C2-4E43-9F56-735C4CCF3C84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18D6-B90B-4C50-838F-5ADF78769EE5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A4E3-30C2-4E43-9F56-735C4CCF3C84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18D6-B90B-4C50-838F-5ADF78769EE5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A4E3-30C2-4E43-9F56-735C4CCF3C84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18D6-B90B-4C50-838F-5ADF78769EE5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A4E3-30C2-4E43-9F56-735C4CCF3C84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18D6-B90B-4C50-838F-5ADF78769EE5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A4E3-30C2-4E43-9F56-735C4CCF3C84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18D6-B90B-4C50-838F-5ADF78769EE5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A4E3-30C2-4E43-9F56-735C4CCF3C84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18D6-B90B-4C50-838F-5ADF78769EE5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A4E3-30C2-4E43-9F56-735C4CCF3C84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18D6-B90B-4C50-838F-5ADF78769EE5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A4E3-30C2-4E43-9F56-735C4CCF3C84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18D6-B90B-4C50-838F-5ADF78769EE5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A4E3-30C2-4E43-9F56-735C4CCF3C84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18D6-B90B-4C50-838F-5ADF78769EE5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A4E3-30C2-4E43-9F56-735C4CCF3C84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218D6-B90B-4C50-838F-5ADF78769EE5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A4E3-30C2-4E43-9F56-735C4CCF3C84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0" y="6283354"/>
            <a:ext cx="9144000" cy="574646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053" name="Rectangle 63"/>
          <p:cNvSpPr>
            <a:spLocks noChangeArrowheads="1"/>
          </p:cNvSpPr>
          <p:nvPr/>
        </p:nvSpPr>
        <p:spPr bwMode="auto">
          <a:xfrm>
            <a:off x="0" y="0"/>
            <a:ext cx="9144000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3614" y="1659223"/>
            <a:ext cx="5989740" cy="2849897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4800" b="1" dirty="0" err="1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Proyecto</a:t>
            </a:r>
            <a:r>
              <a:rPr lang="en-US" sz="4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</a:t>
            </a:r>
            <a:r>
              <a:rPr lang="en-US" sz="4800" b="1" dirty="0" err="1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Mujer</a:t>
            </a:r>
            <a:r>
              <a:rPr lang="en-US" sz="4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Rural </a:t>
            </a:r>
            <a:r>
              <a:rPr lang="en-US" sz="4800" b="1" dirty="0" err="1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Joven</a:t>
            </a:r>
            <a:r>
              <a:rPr lang="en-US" sz="4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/>
            </a:r>
            <a:br>
              <a:rPr lang="en-US" sz="4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/>
            </a:r>
            <a:br>
              <a:rPr lang="en-US" sz="4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El </a:t>
            </a:r>
            <a:r>
              <a:rPr lang="en-US" sz="4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Salvador: </a:t>
            </a:r>
            <a:r>
              <a:rPr lang="en-US" sz="4800" b="1" dirty="0" err="1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principales</a:t>
            </a:r>
            <a:r>
              <a:rPr lang="en-US" sz="4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</a:t>
            </a:r>
            <a:r>
              <a:rPr lang="en-US" sz="4800" b="1" dirty="0" err="1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resultados</a:t>
            </a:r>
            <a:r>
              <a:rPr lang="en-US" sz="4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del </a:t>
            </a:r>
            <a:r>
              <a:rPr lang="en-US" sz="4800" b="1" dirty="0" err="1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análisis</a:t>
            </a:r>
            <a:r>
              <a:rPr lang="en-US" sz="4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</a:t>
            </a:r>
            <a:r>
              <a:rPr lang="en-US" sz="4800" b="1" dirty="0" err="1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cuantitativo</a:t>
            </a:r>
            <a:r>
              <a:rPr lang="en-US" sz="40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/>
            </a:r>
            <a:br>
              <a:rPr lang="en-US" sz="40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endParaRPr lang="en-US" sz="4000" b="1" dirty="0" smtClean="0">
              <a:solidFill>
                <a:srgbClr val="BF5A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2056" name="Rectangle 65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057" name="Rectangle 66"/>
          <p:cNvSpPr>
            <a:spLocks noChangeArrowheads="1"/>
          </p:cNvSpPr>
          <p:nvPr/>
        </p:nvSpPr>
        <p:spPr bwMode="auto">
          <a:xfrm>
            <a:off x="0" y="550862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8393564" y="6364288"/>
            <a:ext cx="566738" cy="493712"/>
            <a:chOff x="2250" y="1649"/>
            <a:chExt cx="565" cy="547"/>
          </a:xfrm>
        </p:grpSpPr>
        <p:sp>
          <p:nvSpPr>
            <p:cNvPr id="2060" name="Freeform 68"/>
            <p:cNvSpPr>
              <a:spLocks/>
            </p:cNvSpPr>
            <p:nvPr/>
          </p:nvSpPr>
          <p:spPr bwMode="auto">
            <a:xfrm>
              <a:off x="2395" y="1778"/>
              <a:ext cx="267" cy="270"/>
            </a:xfrm>
            <a:custGeom>
              <a:avLst/>
              <a:gdLst>
                <a:gd name="T0" fmla="*/ 258 w 267"/>
                <a:gd name="T1" fmla="*/ 223 h 270"/>
                <a:gd name="T2" fmla="*/ 262 w 267"/>
                <a:gd name="T3" fmla="*/ 171 h 270"/>
                <a:gd name="T4" fmla="*/ 267 w 267"/>
                <a:gd name="T5" fmla="*/ 128 h 270"/>
                <a:gd name="T6" fmla="*/ 265 w 267"/>
                <a:gd name="T7" fmla="*/ 98 h 270"/>
                <a:gd name="T8" fmla="*/ 258 w 267"/>
                <a:gd name="T9" fmla="*/ 75 h 270"/>
                <a:gd name="T10" fmla="*/ 251 w 267"/>
                <a:gd name="T11" fmla="*/ 65 h 270"/>
                <a:gd name="T12" fmla="*/ 227 w 267"/>
                <a:gd name="T13" fmla="*/ 48 h 270"/>
                <a:gd name="T14" fmla="*/ 186 w 267"/>
                <a:gd name="T15" fmla="*/ 22 h 270"/>
                <a:gd name="T16" fmla="*/ 136 w 267"/>
                <a:gd name="T17" fmla="*/ 0 h 270"/>
                <a:gd name="T18" fmla="*/ 50 w 267"/>
                <a:gd name="T19" fmla="*/ 30 h 270"/>
                <a:gd name="T20" fmla="*/ 3 w 267"/>
                <a:gd name="T21" fmla="*/ 69 h 270"/>
                <a:gd name="T22" fmla="*/ 2 w 267"/>
                <a:gd name="T23" fmla="*/ 115 h 270"/>
                <a:gd name="T24" fmla="*/ 10 w 267"/>
                <a:gd name="T25" fmla="*/ 163 h 270"/>
                <a:gd name="T26" fmla="*/ 16 w 267"/>
                <a:gd name="T27" fmla="*/ 195 h 270"/>
                <a:gd name="T28" fmla="*/ 25 w 267"/>
                <a:gd name="T29" fmla="*/ 218 h 270"/>
                <a:gd name="T30" fmla="*/ 79 w 267"/>
                <a:gd name="T31" fmla="*/ 241 h 270"/>
                <a:gd name="T32" fmla="*/ 154 w 267"/>
                <a:gd name="T33" fmla="*/ 240 h 270"/>
                <a:gd name="T34" fmla="*/ 181 w 267"/>
                <a:gd name="T35" fmla="*/ 223 h 270"/>
                <a:gd name="T36" fmla="*/ 187 w 267"/>
                <a:gd name="T37" fmla="*/ 199 h 270"/>
                <a:gd name="T38" fmla="*/ 189 w 267"/>
                <a:gd name="T39" fmla="*/ 178 h 270"/>
                <a:gd name="T40" fmla="*/ 195 w 267"/>
                <a:gd name="T41" fmla="*/ 160 h 270"/>
                <a:gd name="T42" fmla="*/ 196 w 267"/>
                <a:gd name="T43" fmla="*/ 132 h 270"/>
                <a:gd name="T44" fmla="*/ 191 w 267"/>
                <a:gd name="T45" fmla="*/ 102 h 270"/>
                <a:gd name="T46" fmla="*/ 183 w 267"/>
                <a:gd name="T47" fmla="*/ 92 h 270"/>
                <a:gd name="T48" fmla="*/ 160 w 267"/>
                <a:gd name="T49" fmla="*/ 84 h 270"/>
                <a:gd name="T50" fmla="*/ 141 w 267"/>
                <a:gd name="T51" fmla="*/ 80 h 270"/>
                <a:gd name="T52" fmla="*/ 107 w 267"/>
                <a:gd name="T53" fmla="*/ 81 h 270"/>
                <a:gd name="T54" fmla="*/ 86 w 267"/>
                <a:gd name="T55" fmla="*/ 89 h 270"/>
                <a:gd name="T56" fmla="*/ 110 w 267"/>
                <a:gd name="T57" fmla="*/ 162 h 270"/>
                <a:gd name="T58" fmla="*/ 128 w 267"/>
                <a:gd name="T59" fmla="*/ 145 h 270"/>
                <a:gd name="T60" fmla="*/ 150 w 267"/>
                <a:gd name="T61" fmla="*/ 124 h 270"/>
                <a:gd name="T62" fmla="*/ 154 w 267"/>
                <a:gd name="T63" fmla="*/ 150 h 270"/>
                <a:gd name="T64" fmla="*/ 142 w 267"/>
                <a:gd name="T65" fmla="*/ 176 h 270"/>
                <a:gd name="T66" fmla="*/ 122 w 267"/>
                <a:gd name="T67" fmla="*/ 191 h 270"/>
                <a:gd name="T68" fmla="*/ 100 w 267"/>
                <a:gd name="T69" fmla="*/ 192 h 270"/>
                <a:gd name="T70" fmla="*/ 79 w 267"/>
                <a:gd name="T71" fmla="*/ 186 h 270"/>
                <a:gd name="T72" fmla="*/ 58 w 267"/>
                <a:gd name="T73" fmla="*/ 170 h 270"/>
                <a:gd name="T74" fmla="*/ 50 w 267"/>
                <a:gd name="T75" fmla="*/ 139 h 270"/>
                <a:gd name="T76" fmla="*/ 49 w 267"/>
                <a:gd name="T77" fmla="*/ 113 h 270"/>
                <a:gd name="T78" fmla="*/ 56 w 267"/>
                <a:gd name="T79" fmla="*/ 92 h 270"/>
                <a:gd name="T80" fmla="*/ 68 w 267"/>
                <a:gd name="T81" fmla="*/ 87 h 270"/>
                <a:gd name="T82" fmla="*/ 83 w 267"/>
                <a:gd name="T83" fmla="*/ 72 h 270"/>
                <a:gd name="T84" fmla="*/ 110 w 267"/>
                <a:gd name="T85" fmla="*/ 58 h 270"/>
                <a:gd name="T86" fmla="*/ 145 w 267"/>
                <a:gd name="T87" fmla="*/ 54 h 270"/>
                <a:gd name="T88" fmla="*/ 176 w 267"/>
                <a:gd name="T89" fmla="*/ 69 h 270"/>
                <a:gd name="T90" fmla="*/ 202 w 267"/>
                <a:gd name="T91" fmla="*/ 82 h 270"/>
                <a:gd name="T92" fmla="*/ 223 w 267"/>
                <a:gd name="T93" fmla="*/ 100 h 270"/>
                <a:gd name="T94" fmla="*/ 226 w 267"/>
                <a:gd name="T95" fmla="*/ 115 h 270"/>
                <a:gd name="T96" fmla="*/ 225 w 267"/>
                <a:gd name="T97" fmla="*/ 123 h 270"/>
                <a:gd name="T98" fmla="*/ 226 w 267"/>
                <a:gd name="T99" fmla="*/ 132 h 270"/>
                <a:gd name="T100" fmla="*/ 195 w 267"/>
                <a:gd name="T101" fmla="*/ 227 h 270"/>
                <a:gd name="T102" fmla="*/ 201 w 267"/>
                <a:gd name="T103" fmla="*/ 269 h 27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67"/>
                <a:gd name="T157" fmla="*/ 0 h 270"/>
                <a:gd name="T158" fmla="*/ 267 w 267"/>
                <a:gd name="T159" fmla="*/ 270 h 27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67" h="270">
                  <a:moveTo>
                    <a:pt x="202" y="270"/>
                  </a:moveTo>
                  <a:lnTo>
                    <a:pt x="252" y="248"/>
                  </a:lnTo>
                  <a:lnTo>
                    <a:pt x="255" y="236"/>
                  </a:lnTo>
                  <a:lnTo>
                    <a:pt x="258" y="223"/>
                  </a:lnTo>
                  <a:lnTo>
                    <a:pt x="259" y="210"/>
                  </a:lnTo>
                  <a:lnTo>
                    <a:pt x="260" y="197"/>
                  </a:lnTo>
                  <a:lnTo>
                    <a:pt x="261" y="184"/>
                  </a:lnTo>
                  <a:lnTo>
                    <a:pt x="262" y="171"/>
                  </a:lnTo>
                  <a:lnTo>
                    <a:pt x="265" y="158"/>
                  </a:lnTo>
                  <a:lnTo>
                    <a:pt x="267" y="145"/>
                  </a:lnTo>
                  <a:lnTo>
                    <a:pt x="267" y="137"/>
                  </a:lnTo>
                  <a:lnTo>
                    <a:pt x="267" y="128"/>
                  </a:lnTo>
                  <a:lnTo>
                    <a:pt x="267" y="120"/>
                  </a:lnTo>
                  <a:lnTo>
                    <a:pt x="267" y="112"/>
                  </a:lnTo>
                  <a:lnTo>
                    <a:pt x="266" y="105"/>
                  </a:lnTo>
                  <a:lnTo>
                    <a:pt x="265" y="98"/>
                  </a:lnTo>
                  <a:lnTo>
                    <a:pt x="263" y="91"/>
                  </a:lnTo>
                  <a:lnTo>
                    <a:pt x="262" y="84"/>
                  </a:lnTo>
                  <a:lnTo>
                    <a:pt x="260" y="79"/>
                  </a:lnTo>
                  <a:lnTo>
                    <a:pt x="258" y="75"/>
                  </a:lnTo>
                  <a:lnTo>
                    <a:pt x="256" y="72"/>
                  </a:lnTo>
                  <a:lnTo>
                    <a:pt x="255" y="68"/>
                  </a:lnTo>
                  <a:lnTo>
                    <a:pt x="253" y="66"/>
                  </a:lnTo>
                  <a:lnTo>
                    <a:pt x="251" y="65"/>
                  </a:lnTo>
                  <a:lnTo>
                    <a:pt x="247" y="61"/>
                  </a:lnTo>
                  <a:lnTo>
                    <a:pt x="245" y="58"/>
                  </a:lnTo>
                  <a:lnTo>
                    <a:pt x="235" y="53"/>
                  </a:lnTo>
                  <a:lnTo>
                    <a:pt x="227" y="48"/>
                  </a:lnTo>
                  <a:lnTo>
                    <a:pt x="219" y="43"/>
                  </a:lnTo>
                  <a:lnTo>
                    <a:pt x="211" y="37"/>
                  </a:lnTo>
                  <a:lnTo>
                    <a:pt x="199" y="29"/>
                  </a:lnTo>
                  <a:lnTo>
                    <a:pt x="186" y="22"/>
                  </a:lnTo>
                  <a:lnTo>
                    <a:pt x="174" y="15"/>
                  </a:lnTo>
                  <a:lnTo>
                    <a:pt x="162" y="8"/>
                  </a:lnTo>
                  <a:lnTo>
                    <a:pt x="149" y="3"/>
                  </a:lnTo>
                  <a:lnTo>
                    <a:pt x="136" y="0"/>
                  </a:lnTo>
                  <a:lnTo>
                    <a:pt x="123" y="0"/>
                  </a:lnTo>
                  <a:lnTo>
                    <a:pt x="110" y="1"/>
                  </a:lnTo>
                  <a:lnTo>
                    <a:pt x="60" y="28"/>
                  </a:lnTo>
                  <a:lnTo>
                    <a:pt x="50" y="30"/>
                  </a:lnTo>
                  <a:lnTo>
                    <a:pt x="21" y="55"/>
                  </a:lnTo>
                  <a:lnTo>
                    <a:pt x="14" y="59"/>
                  </a:lnTo>
                  <a:lnTo>
                    <a:pt x="8" y="62"/>
                  </a:lnTo>
                  <a:lnTo>
                    <a:pt x="3" y="69"/>
                  </a:lnTo>
                  <a:lnTo>
                    <a:pt x="1" y="78"/>
                  </a:lnTo>
                  <a:lnTo>
                    <a:pt x="0" y="91"/>
                  </a:lnTo>
                  <a:lnTo>
                    <a:pt x="1" y="102"/>
                  </a:lnTo>
                  <a:lnTo>
                    <a:pt x="2" y="115"/>
                  </a:lnTo>
                  <a:lnTo>
                    <a:pt x="5" y="127"/>
                  </a:lnTo>
                  <a:lnTo>
                    <a:pt x="7" y="139"/>
                  </a:lnTo>
                  <a:lnTo>
                    <a:pt x="9" y="151"/>
                  </a:lnTo>
                  <a:lnTo>
                    <a:pt x="10" y="163"/>
                  </a:lnTo>
                  <a:lnTo>
                    <a:pt x="12" y="173"/>
                  </a:lnTo>
                  <a:lnTo>
                    <a:pt x="13" y="180"/>
                  </a:lnTo>
                  <a:lnTo>
                    <a:pt x="14" y="188"/>
                  </a:lnTo>
                  <a:lnTo>
                    <a:pt x="16" y="195"/>
                  </a:lnTo>
                  <a:lnTo>
                    <a:pt x="17" y="201"/>
                  </a:lnTo>
                  <a:lnTo>
                    <a:pt x="20" y="208"/>
                  </a:lnTo>
                  <a:lnTo>
                    <a:pt x="22" y="214"/>
                  </a:lnTo>
                  <a:lnTo>
                    <a:pt x="25" y="218"/>
                  </a:lnTo>
                  <a:lnTo>
                    <a:pt x="28" y="224"/>
                  </a:lnTo>
                  <a:lnTo>
                    <a:pt x="45" y="232"/>
                  </a:lnTo>
                  <a:lnTo>
                    <a:pt x="61" y="238"/>
                  </a:lnTo>
                  <a:lnTo>
                    <a:pt x="79" y="241"/>
                  </a:lnTo>
                  <a:lnTo>
                    <a:pt x="98" y="243"/>
                  </a:lnTo>
                  <a:lnTo>
                    <a:pt x="116" y="243"/>
                  </a:lnTo>
                  <a:lnTo>
                    <a:pt x="135" y="241"/>
                  </a:lnTo>
                  <a:lnTo>
                    <a:pt x="154" y="240"/>
                  </a:lnTo>
                  <a:lnTo>
                    <a:pt x="172" y="237"/>
                  </a:lnTo>
                  <a:lnTo>
                    <a:pt x="176" y="234"/>
                  </a:lnTo>
                  <a:lnTo>
                    <a:pt x="179" y="229"/>
                  </a:lnTo>
                  <a:lnTo>
                    <a:pt x="181" y="223"/>
                  </a:lnTo>
                  <a:lnTo>
                    <a:pt x="182" y="217"/>
                  </a:lnTo>
                  <a:lnTo>
                    <a:pt x="183" y="211"/>
                  </a:lnTo>
                  <a:lnTo>
                    <a:pt x="185" y="205"/>
                  </a:lnTo>
                  <a:lnTo>
                    <a:pt x="187" y="199"/>
                  </a:lnTo>
                  <a:lnTo>
                    <a:pt x="191" y="193"/>
                  </a:lnTo>
                  <a:lnTo>
                    <a:pt x="189" y="189"/>
                  </a:lnTo>
                  <a:lnTo>
                    <a:pt x="189" y="183"/>
                  </a:lnTo>
                  <a:lnTo>
                    <a:pt x="189" y="178"/>
                  </a:lnTo>
                  <a:lnTo>
                    <a:pt x="191" y="173"/>
                  </a:lnTo>
                  <a:lnTo>
                    <a:pt x="192" y="170"/>
                  </a:lnTo>
                  <a:lnTo>
                    <a:pt x="193" y="165"/>
                  </a:lnTo>
                  <a:lnTo>
                    <a:pt x="195" y="160"/>
                  </a:lnTo>
                  <a:lnTo>
                    <a:pt x="198" y="157"/>
                  </a:lnTo>
                  <a:lnTo>
                    <a:pt x="196" y="149"/>
                  </a:lnTo>
                  <a:lnTo>
                    <a:pt x="196" y="140"/>
                  </a:lnTo>
                  <a:lnTo>
                    <a:pt x="196" y="132"/>
                  </a:lnTo>
                  <a:lnTo>
                    <a:pt x="195" y="125"/>
                  </a:lnTo>
                  <a:lnTo>
                    <a:pt x="195" y="117"/>
                  </a:lnTo>
                  <a:lnTo>
                    <a:pt x="193" y="110"/>
                  </a:lnTo>
                  <a:lnTo>
                    <a:pt x="191" y="102"/>
                  </a:lnTo>
                  <a:lnTo>
                    <a:pt x="186" y="97"/>
                  </a:lnTo>
                  <a:lnTo>
                    <a:pt x="185" y="94"/>
                  </a:lnTo>
                  <a:lnTo>
                    <a:pt x="183" y="93"/>
                  </a:lnTo>
                  <a:lnTo>
                    <a:pt x="183" y="92"/>
                  </a:lnTo>
                  <a:lnTo>
                    <a:pt x="182" y="89"/>
                  </a:lnTo>
                  <a:lnTo>
                    <a:pt x="163" y="84"/>
                  </a:lnTo>
                  <a:lnTo>
                    <a:pt x="161" y="84"/>
                  </a:lnTo>
                  <a:lnTo>
                    <a:pt x="160" y="84"/>
                  </a:lnTo>
                  <a:lnTo>
                    <a:pt x="158" y="84"/>
                  </a:lnTo>
                  <a:lnTo>
                    <a:pt x="155" y="84"/>
                  </a:lnTo>
                  <a:lnTo>
                    <a:pt x="148" y="81"/>
                  </a:lnTo>
                  <a:lnTo>
                    <a:pt x="141" y="80"/>
                  </a:lnTo>
                  <a:lnTo>
                    <a:pt x="133" y="79"/>
                  </a:lnTo>
                  <a:lnTo>
                    <a:pt x="125" y="79"/>
                  </a:lnTo>
                  <a:lnTo>
                    <a:pt x="115" y="80"/>
                  </a:lnTo>
                  <a:lnTo>
                    <a:pt x="107" y="81"/>
                  </a:lnTo>
                  <a:lnTo>
                    <a:pt x="99" y="84"/>
                  </a:lnTo>
                  <a:lnTo>
                    <a:pt x="92" y="87"/>
                  </a:lnTo>
                  <a:lnTo>
                    <a:pt x="88" y="88"/>
                  </a:lnTo>
                  <a:lnTo>
                    <a:pt x="86" y="89"/>
                  </a:lnTo>
                  <a:lnTo>
                    <a:pt x="83" y="92"/>
                  </a:lnTo>
                  <a:lnTo>
                    <a:pt x="81" y="93"/>
                  </a:lnTo>
                  <a:lnTo>
                    <a:pt x="86" y="153"/>
                  </a:lnTo>
                  <a:lnTo>
                    <a:pt x="110" y="162"/>
                  </a:lnTo>
                  <a:lnTo>
                    <a:pt x="115" y="160"/>
                  </a:lnTo>
                  <a:lnTo>
                    <a:pt x="120" y="157"/>
                  </a:lnTo>
                  <a:lnTo>
                    <a:pt x="125" y="151"/>
                  </a:lnTo>
                  <a:lnTo>
                    <a:pt x="128" y="145"/>
                  </a:lnTo>
                  <a:lnTo>
                    <a:pt x="133" y="125"/>
                  </a:lnTo>
                  <a:lnTo>
                    <a:pt x="139" y="124"/>
                  </a:lnTo>
                  <a:lnTo>
                    <a:pt x="145" y="123"/>
                  </a:lnTo>
                  <a:lnTo>
                    <a:pt x="150" y="124"/>
                  </a:lnTo>
                  <a:lnTo>
                    <a:pt x="155" y="125"/>
                  </a:lnTo>
                  <a:lnTo>
                    <a:pt x="159" y="133"/>
                  </a:lnTo>
                  <a:lnTo>
                    <a:pt x="156" y="141"/>
                  </a:lnTo>
                  <a:lnTo>
                    <a:pt x="154" y="150"/>
                  </a:lnTo>
                  <a:lnTo>
                    <a:pt x="153" y="159"/>
                  </a:lnTo>
                  <a:lnTo>
                    <a:pt x="149" y="165"/>
                  </a:lnTo>
                  <a:lnTo>
                    <a:pt x="146" y="171"/>
                  </a:lnTo>
                  <a:lnTo>
                    <a:pt x="142" y="176"/>
                  </a:lnTo>
                  <a:lnTo>
                    <a:pt x="138" y="180"/>
                  </a:lnTo>
                  <a:lnTo>
                    <a:pt x="133" y="184"/>
                  </a:lnTo>
                  <a:lnTo>
                    <a:pt x="128" y="188"/>
                  </a:lnTo>
                  <a:lnTo>
                    <a:pt x="122" y="191"/>
                  </a:lnTo>
                  <a:lnTo>
                    <a:pt x="116" y="193"/>
                  </a:lnTo>
                  <a:lnTo>
                    <a:pt x="110" y="193"/>
                  </a:lnTo>
                  <a:lnTo>
                    <a:pt x="105" y="193"/>
                  </a:lnTo>
                  <a:lnTo>
                    <a:pt x="100" y="192"/>
                  </a:lnTo>
                  <a:lnTo>
                    <a:pt x="94" y="191"/>
                  </a:lnTo>
                  <a:lnTo>
                    <a:pt x="89" y="190"/>
                  </a:lnTo>
                  <a:lnTo>
                    <a:pt x="83" y="188"/>
                  </a:lnTo>
                  <a:lnTo>
                    <a:pt x="79" y="186"/>
                  </a:lnTo>
                  <a:lnTo>
                    <a:pt x="73" y="185"/>
                  </a:lnTo>
                  <a:lnTo>
                    <a:pt x="66" y="182"/>
                  </a:lnTo>
                  <a:lnTo>
                    <a:pt x="61" y="176"/>
                  </a:lnTo>
                  <a:lnTo>
                    <a:pt x="58" y="170"/>
                  </a:lnTo>
                  <a:lnTo>
                    <a:pt x="55" y="163"/>
                  </a:lnTo>
                  <a:lnTo>
                    <a:pt x="53" y="154"/>
                  </a:lnTo>
                  <a:lnTo>
                    <a:pt x="52" y="146"/>
                  </a:lnTo>
                  <a:lnTo>
                    <a:pt x="50" y="139"/>
                  </a:lnTo>
                  <a:lnTo>
                    <a:pt x="48" y="131"/>
                  </a:lnTo>
                  <a:lnTo>
                    <a:pt x="49" y="124"/>
                  </a:lnTo>
                  <a:lnTo>
                    <a:pt x="49" y="119"/>
                  </a:lnTo>
                  <a:lnTo>
                    <a:pt x="49" y="113"/>
                  </a:lnTo>
                  <a:lnTo>
                    <a:pt x="47" y="107"/>
                  </a:lnTo>
                  <a:lnTo>
                    <a:pt x="48" y="101"/>
                  </a:lnTo>
                  <a:lnTo>
                    <a:pt x="52" y="97"/>
                  </a:lnTo>
                  <a:lnTo>
                    <a:pt x="56" y="92"/>
                  </a:lnTo>
                  <a:lnTo>
                    <a:pt x="62" y="89"/>
                  </a:lnTo>
                  <a:lnTo>
                    <a:pt x="65" y="88"/>
                  </a:lnTo>
                  <a:lnTo>
                    <a:pt x="66" y="87"/>
                  </a:lnTo>
                  <a:lnTo>
                    <a:pt x="68" y="87"/>
                  </a:lnTo>
                  <a:lnTo>
                    <a:pt x="72" y="81"/>
                  </a:lnTo>
                  <a:lnTo>
                    <a:pt x="78" y="76"/>
                  </a:lnTo>
                  <a:lnTo>
                    <a:pt x="83" y="72"/>
                  </a:lnTo>
                  <a:lnTo>
                    <a:pt x="89" y="68"/>
                  </a:lnTo>
                  <a:lnTo>
                    <a:pt x="96" y="65"/>
                  </a:lnTo>
                  <a:lnTo>
                    <a:pt x="103" y="61"/>
                  </a:lnTo>
                  <a:lnTo>
                    <a:pt x="110" y="58"/>
                  </a:lnTo>
                  <a:lnTo>
                    <a:pt x="116" y="53"/>
                  </a:lnTo>
                  <a:lnTo>
                    <a:pt x="127" y="50"/>
                  </a:lnTo>
                  <a:lnTo>
                    <a:pt x="135" y="52"/>
                  </a:lnTo>
                  <a:lnTo>
                    <a:pt x="145" y="54"/>
                  </a:lnTo>
                  <a:lnTo>
                    <a:pt x="153" y="58"/>
                  </a:lnTo>
                  <a:lnTo>
                    <a:pt x="160" y="62"/>
                  </a:lnTo>
                  <a:lnTo>
                    <a:pt x="168" y="66"/>
                  </a:lnTo>
                  <a:lnTo>
                    <a:pt x="176" y="69"/>
                  </a:lnTo>
                  <a:lnTo>
                    <a:pt x="185" y="72"/>
                  </a:lnTo>
                  <a:lnTo>
                    <a:pt x="189" y="75"/>
                  </a:lnTo>
                  <a:lnTo>
                    <a:pt x="196" y="80"/>
                  </a:lnTo>
                  <a:lnTo>
                    <a:pt x="202" y="82"/>
                  </a:lnTo>
                  <a:lnTo>
                    <a:pt x="208" y="86"/>
                  </a:lnTo>
                  <a:lnTo>
                    <a:pt x="214" y="91"/>
                  </a:lnTo>
                  <a:lnTo>
                    <a:pt x="219" y="95"/>
                  </a:lnTo>
                  <a:lnTo>
                    <a:pt x="223" y="100"/>
                  </a:lnTo>
                  <a:lnTo>
                    <a:pt x="226" y="107"/>
                  </a:lnTo>
                  <a:lnTo>
                    <a:pt x="226" y="111"/>
                  </a:lnTo>
                  <a:lnTo>
                    <a:pt x="226" y="113"/>
                  </a:lnTo>
                  <a:lnTo>
                    <a:pt x="226" y="115"/>
                  </a:lnTo>
                  <a:lnTo>
                    <a:pt x="227" y="118"/>
                  </a:lnTo>
                  <a:lnTo>
                    <a:pt x="226" y="119"/>
                  </a:lnTo>
                  <a:lnTo>
                    <a:pt x="226" y="121"/>
                  </a:lnTo>
                  <a:lnTo>
                    <a:pt x="225" y="123"/>
                  </a:lnTo>
                  <a:lnTo>
                    <a:pt x="223" y="125"/>
                  </a:lnTo>
                  <a:lnTo>
                    <a:pt x="225" y="128"/>
                  </a:lnTo>
                  <a:lnTo>
                    <a:pt x="225" y="130"/>
                  </a:lnTo>
                  <a:lnTo>
                    <a:pt x="226" y="132"/>
                  </a:lnTo>
                  <a:lnTo>
                    <a:pt x="227" y="134"/>
                  </a:lnTo>
                  <a:lnTo>
                    <a:pt x="222" y="170"/>
                  </a:lnTo>
                  <a:lnTo>
                    <a:pt x="211" y="199"/>
                  </a:lnTo>
                  <a:lnTo>
                    <a:pt x="195" y="227"/>
                  </a:lnTo>
                  <a:lnTo>
                    <a:pt x="185" y="246"/>
                  </a:lnTo>
                  <a:lnTo>
                    <a:pt x="200" y="269"/>
                  </a:lnTo>
                  <a:lnTo>
                    <a:pt x="201" y="269"/>
                  </a:lnTo>
                  <a:lnTo>
                    <a:pt x="202" y="27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1" name="Freeform 69"/>
            <p:cNvSpPr>
              <a:spLocks/>
            </p:cNvSpPr>
            <p:nvPr/>
          </p:nvSpPr>
          <p:spPr bwMode="auto">
            <a:xfrm>
              <a:off x="2595" y="2021"/>
              <a:ext cx="56" cy="32"/>
            </a:xfrm>
            <a:custGeom>
              <a:avLst/>
              <a:gdLst>
                <a:gd name="T0" fmla="*/ 47 w 56"/>
                <a:gd name="T1" fmla="*/ 4 h 32"/>
                <a:gd name="T2" fmla="*/ 49 w 56"/>
                <a:gd name="T3" fmla="*/ 0 h 32"/>
                <a:gd name="T4" fmla="*/ 0 w 56"/>
                <a:gd name="T5" fmla="*/ 23 h 32"/>
                <a:gd name="T6" fmla="*/ 5 w 56"/>
                <a:gd name="T7" fmla="*/ 32 h 32"/>
                <a:gd name="T8" fmla="*/ 54 w 56"/>
                <a:gd name="T9" fmla="*/ 10 h 32"/>
                <a:gd name="T10" fmla="*/ 56 w 56"/>
                <a:gd name="T11" fmla="*/ 6 h 32"/>
                <a:gd name="T12" fmla="*/ 54 w 56"/>
                <a:gd name="T13" fmla="*/ 10 h 32"/>
                <a:gd name="T14" fmla="*/ 55 w 56"/>
                <a:gd name="T15" fmla="*/ 8 h 32"/>
                <a:gd name="T16" fmla="*/ 56 w 56"/>
                <a:gd name="T17" fmla="*/ 6 h 32"/>
                <a:gd name="T18" fmla="*/ 47 w 56"/>
                <a:gd name="T19" fmla="*/ 4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"/>
                <a:gd name="T31" fmla="*/ 0 h 32"/>
                <a:gd name="T32" fmla="*/ 56 w 56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" h="32">
                  <a:moveTo>
                    <a:pt x="47" y="4"/>
                  </a:moveTo>
                  <a:lnTo>
                    <a:pt x="49" y="0"/>
                  </a:lnTo>
                  <a:lnTo>
                    <a:pt x="0" y="23"/>
                  </a:lnTo>
                  <a:lnTo>
                    <a:pt x="5" y="32"/>
                  </a:lnTo>
                  <a:lnTo>
                    <a:pt x="54" y="10"/>
                  </a:lnTo>
                  <a:lnTo>
                    <a:pt x="56" y="6"/>
                  </a:lnTo>
                  <a:lnTo>
                    <a:pt x="54" y="10"/>
                  </a:lnTo>
                  <a:lnTo>
                    <a:pt x="55" y="8"/>
                  </a:lnTo>
                  <a:lnTo>
                    <a:pt x="56" y="6"/>
                  </a:lnTo>
                  <a:lnTo>
                    <a:pt x="47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2" name="Freeform 70"/>
            <p:cNvSpPr>
              <a:spLocks/>
            </p:cNvSpPr>
            <p:nvPr/>
          </p:nvSpPr>
          <p:spPr bwMode="auto">
            <a:xfrm>
              <a:off x="2642" y="1922"/>
              <a:ext cx="25" cy="105"/>
            </a:xfrm>
            <a:custGeom>
              <a:avLst/>
              <a:gdLst>
                <a:gd name="T0" fmla="*/ 15 w 25"/>
                <a:gd name="T1" fmla="*/ 1 h 105"/>
                <a:gd name="T2" fmla="*/ 15 w 25"/>
                <a:gd name="T3" fmla="*/ 0 h 105"/>
                <a:gd name="T4" fmla="*/ 13 w 25"/>
                <a:gd name="T5" fmla="*/ 13 h 105"/>
                <a:gd name="T6" fmla="*/ 11 w 25"/>
                <a:gd name="T7" fmla="*/ 26 h 105"/>
                <a:gd name="T8" fmla="*/ 9 w 25"/>
                <a:gd name="T9" fmla="*/ 40 h 105"/>
                <a:gd name="T10" fmla="*/ 8 w 25"/>
                <a:gd name="T11" fmla="*/ 53 h 105"/>
                <a:gd name="T12" fmla="*/ 7 w 25"/>
                <a:gd name="T13" fmla="*/ 66 h 105"/>
                <a:gd name="T14" fmla="*/ 6 w 25"/>
                <a:gd name="T15" fmla="*/ 78 h 105"/>
                <a:gd name="T16" fmla="*/ 4 w 25"/>
                <a:gd name="T17" fmla="*/ 91 h 105"/>
                <a:gd name="T18" fmla="*/ 0 w 25"/>
                <a:gd name="T19" fmla="*/ 103 h 105"/>
                <a:gd name="T20" fmla="*/ 9 w 25"/>
                <a:gd name="T21" fmla="*/ 105 h 105"/>
                <a:gd name="T22" fmla="*/ 13 w 25"/>
                <a:gd name="T23" fmla="*/ 93 h 105"/>
                <a:gd name="T24" fmla="*/ 15 w 25"/>
                <a:gd name="T25" fmla="*/ 80 h 105"/>
                <a:gd name="T26" fmla="*/ 16 w 25"/>
                <a:gd name="T27" fmla="*/ 66 h 105"/>
                <a:gd name="T28" fmla="*/ 18 w 25"/>
                <a:gd name="T29" fmla="*/ 53 h 105"/>
                <a:gd name="T30" fmla="*/ 19 w 25"/>
                <a:gd name="T31" fmla="*/ 40 h 105"/>
                <a:gd name="T32" fmla="*/ 20 w 25"/>
                <a:gd name="T33" fmla="*/ 28 h 105"/>
                <a:gd name="T34" fmla="*/ 22 w 25"/>
                <a:gd name="T35" fmla="*/ 15 h 105"/>
                <a:gd name="T36" fmla="*/ 25 w 25"/>
                <a:gd name="T37" fmla="*/ 2 h 105"/>
                <a:gd name="T38" fmla="*/ 25 w 25"/>
                <a:gd name="T39" fmla="*/ 1 h 105"/>
                <a:gd name="T40" fmla="*/ 25 w 25"/>
                <a:gd name="T41" fmla="*/ 2 h 105"/>
                <a:gd name="T42" fmla="*/ 25 w 25"/>
                <a:gd name="T43" fmla="*/ 1 h 105"/>
                <a:gd name="T44" fmla="*/ 25 w 25"/>
                <a:gd name="T45" fmla="*/ 1 h 105"/>
                <a:gd name="T46" fmla="*/ 15 w 25"/>
                <a:gd name="T47" fmla="*/ 1 h 10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5"/>
                <a:gd name="T73" fmla="*/ 0 h 105"/>
                <a:gd name="T74" fmla="*/ 25 w 25"/>
                <a:gd name="T75" fmla="*/ 105 h 10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5" h="105">
                  <a:moveTo>
                    <a:pt x="15" y="1"/>
                  </a:moveTo>
                  <a:lnTo>
                    <a:pt x="15" y="0"/>
                  </a:lnTo>
                  <a:lnTo>
                    <a:pt x="13" y="13"/>
                  </a:lnTo>
                  <a:lnTo>
                    <a:pt x="11" y="26"/>
                  </a:lnTo>
                  <a:lnTo>
                    <a:pt x="9" y="40"/>
                  </a:lnTo>
                  <a:lnTo>
                    <a:pt x="8" y="53"/>
                  </a:lnTo>
                  <a:lnTo>
                    <a:pt x="7" y="66"/>
                  </a:lnTo>
                  <a:lnTo>
                    <a:pt x="6" y="78"/>
                  </a:lnTo>
                  <a:lnTo>
                    <a:pt x="4" y="91"/>
                  </a:lnTo>
                  <a:lnTo>
                    <a:pt x="0" y="103"/>
                  </a:lnTo>
                  <a:lnTo>
                    <a:pt x="9" y="105"/>
                  </a:lnTo>
                  <a:lnTo>
                    <a:pt x="13" y="93"/>
                  </a:lnTo>
                  <a:lnTo>
                    <a:pt x="15" y="80"/>
                  </a:lnTo>
                  <a:lnTo>
                    <a:pt x="16" y="66"/>
                  </a:lnTo>
                  <a:lnTo>
                    <a:pt x="18" y="53"/>
                  </a:lnTo>
                  <a:lnTo>
                    <a:pt x="19" y="40"/>
                  </a:lnTo>
                  <a:lnTo>
                    <a:pt x="20" y="28"/>
                  </a:lnTo>
                  <a:lnTo>
                    <a:pt x="22" y="15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3" name="Freeform 71"/>
            <p:cNvSpPr>
              <a:spLocks/>
            </p:cNvSpPr>
            <p:nvPr/>
          </p:nvSpPr>
          <p:spPr bwMode="auto">
            <a:xfrm>
              <a:off x="2653" y="1859"/>
              <a:ext cx="14" cy="64"/>
            </a:xfrm>
            <a:custGeom>
              <a:avLst/>
              <a:gdLst>
                <a:gd name="T0" fmla="*/ 1 w 14"/>
                <a:gd name="T1" fmla="*/ 5 h 64"/>
                <a:gd name="T2" fmla="*/ 0 w 14"/>
                <a:gd name="T3" fmla="*/ 4 h 64"/>
                <a:gd name="T4" fmla="*/ 1 w 14"/>
                <a:gd name="T5" fmla="*/ 11 h 64"/>
                <a:gd name="T6" fmla="*/ 2 w 14"/>
                <a:gd name="T7" fmla="*/ 18 h 64"/>
                <a:gd name="T8" fmla="*/ 3 w 14"/>
                <a:gd name="T9" fmla="*/ 25 h 64"/>
                <a:gd name="T10" fmla="*/ 4 w 14"/>
                <a:gd name="T11" fmla="*/ 31 h 64"/>
                <a:gd name="T12" fmla="*/ 4 w 14"/>
                <a:gd name="T13" fmla="*/ 39 h 64"/>
                <a:gd name="T14" fmla="*/ 4 w 14"/>
                <a:gd name="T15" fmla="*/ 47 h 64"/>
                <a:gd name="T16" fmla="*/ 4 w 14"/>
                <a:gd name="T17" fmla="*/ 56 h 64"/>
                <a:gd name="T18" fmla="*/ 4 w 14"/>
                <a:gd name="T19" fmla="*/ 64 h 64"/>
                <a:gd name="T20" fmla="*/ 14 w 14"/>
                <a:gd name="T21" fmla="*/ 64 h 64"/>
                <a:gd name="T22" fmla="*/ 14 w 14"/>
                <a:gd name="T23" fmla="*/ 56 h 64"/>
                <a:gd name="T24" fmla="*/ 14 w 14"/>
                <a:gd name="T25" fmla="*/ 47 h 64"/>
                <a:gd name="T26" fmla="*/ 14 w 14"/>
                <a:gd name="T27" fmla="*/ 39 h 64"/>
                <a:gd name="T28" fmla="*/ 14 w 14"/>
                <a:gd name="T29" fmla="*/ 31 h 64"/>
                <a:gd name="T30" fmla="*/ 13 w 14"/>
                <a:gd name="T31" fmla="*/ 23 h 64"/>
                <a:gd name="T32" fmla="*/ 11 w 14"/>
                <a:gd name="T33" fmla="*/ 16 h 64"/>
                <a:gd name="T34" fmla="*/ 10 w 14"/>
                <a:gd name="T35" fmla="*/ 8 h 64"/>
                <a:gd name="T36" fmla="*/ 9 w 14"/>
                <a:gd name="T37" fmla="*/ 1 h 64"/>
                <a:gd name="T38" fmla="*/ 8 w 14"/>
                <a:gd name="T39" fmla="*/ 0 h 64"/>
                <a:gd name="T40" fmla="*/ 9 w 14"/>
                <a:gd name="T41" fmla="*/ 1 h 64"/>
                <a:gd name="T42" fmla="*/ 9 w 14"/>
                <a:gd name="T43" fmla="*/ 0 h 64"/>
                <a:gd name="T44" fmla="*/ 8 w 14"/>
                <a:gd name="T45" fmla="*/ 0 h 64"/>
                <a:gd name="T46" fmla="*/ 1 w 14"/>
                <a:gd name="T47" fmla="*/ 5 h 6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"/>
                <a:gd name="T73" fmla="*/ 0 h 64"/>
                <a:gd name="T74" fmla="*/ 14 w 14"/>
                <a:gd name="T75" fmla="*/ 64 h 6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" h="64">
                  <a:moveTo>
                    <a:pt x="1" y="5"/>
                  </a:moveTo>
                  <a:lnTo>
                    <a:pt x="0" y="4"/>
                  </a:lnTo>
                  <a:lnTo>
                    <a:pt x="1" y="11"/>
                  </a:lnTo>
                  <a:lnTo>
                    <a:pt x="2" y="18"/>
                  </a:lnTo>
                  <a:lnTo>
                    <a:pt x="3" y="25"/>
                  </a:lnTo>
                  <a:lnTo>
                    <a:pt x="4" y="31"/>
                  </a:lnTo>
                  <a:lnTo>
                    <a:pt x="4" y="39"/>
                  </a:lnTo>
                  <a:lnTo>
                    <a:pt x="4" y="47"/>
                  </a:lnTo>
                  <a:lnTo>
                    <a:pt x="4" y="56"/>
                  </a:lnTo>
                  <a:lnTo>
                    <a:pt x="4" y="64"/>
                  </a:lnTo>
                  <a:lnTo>
                    <a:pt x="14" y="64"/>
                  </a:lnTo>
                  <a:lnTo>
                    <a:pt x="14" y="56"/>
                  </a:lnTo>
                  <a:lnTo>
                    <a:pt x="14" y="47"/>
                  </a:lnTo>
                  <a:lnTo>
                    <a:pt x="14" y="39"/>
                  </a:lnTo>
                  <a:lnTo>
                    <a:pt x="14" y="31"/>
                  </a:lnTo>
                  <a:lnTo>
                    <a:pt x="13" y="23"/>
                  </a:lnTo>
                  <a:lnTo>
                    <a:pt x="11" y="16"/>
                  </a:lnTo>
                  <a:lnTo>
                    <a:pt x="10" y="8"/>
                  </a:lnTo>
                  <a:lnTo>
                    <a:pt x="9" y="1"/>
                  </a:lnTo>
                  <a:lnTo>
                    <a:pt x="8" y="0"/>
                  </a:lnTo>
                  <a:lnTo>
                    <a:pt x="9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4" name="Freeform 72"/>
            <p:cNvSpPr>
              <a:spLocks/>
            </p:cNvSpPr>
            <p:nvPr/>
          </p:nvSpPr>
          <p:spPr bwMode="auto">
            <a:xfrm>
              <a:off x="2646" y="1843"/>
              <a:ext cx="15" cy="21"/>
            </a:xfrm>
            <a:custGeom>
              <a:avLst/>
              <a:gdLst>
                <a:gd name="T0" fmla="*/ 2 w 15"/>
                <a:gd name="T1" fmla="*/ 7 h 21"/>
                <a:gd name="T2" fmla="*/ 0 w 15"/>
                <a:gd name="T3" fmla="*/ 3 h 21"/>
                <a:gd name="T4" fmla="*/ 1 w 15"/>
                <a:gd name="T5" fmla="*/ 8 h 21"/>
                <a:gd name="T6" fmla="*/ 2 w 15"/>
                <a:gd name="T7" fmla="*/ 13 h 21"/>
                <a:gd name="T8" fmla="*/ 5 w 15"/>
                <a:gd name="T9" fmla="*/ 16 h 21"/>
                <a:gd name="T10" fmla="*/ 8 w 15"/>
                <a:gd name="T11" fmla="*/ 21 h 21"/>
                <a:gd name="T12" fmla="*/ 15 w 15"/>
                <a:gd name="T13" fmla="*/ 16 h 21"/>
                <a:gd name="T14" fmla="*/ 12 w 15"/>
                <a:gd name="T15" fmla="*/ 11 h 21"/>
                <a:gd name="T16" fmla="*/ 11 w 15"/>
                <a:gd name="T17" fmla="*/ 8 h 21"/>
                <a:gd name="T18" fmla="*/ 10 w 15"/>
                <a:gd name="T19" fmla="*/ 6 h 21"/>
                <a:gd name="T20" fmla="*/ 9 w 15"/>
                <a:gd name="T21" fmla="*/ 3 h 21"/>
                <a:gd name="T22" fmla="*/ 7 w 15"/>
                <a:gd name="T23" fmla="*/ 0 h 21"/>
                <a:gd name="T24" fmla="*/ 9 w 15"/>
                <a:gd name="T25" fmla="*/ 3 h 21"/>
                <a:gd name="T26" fmla="*/ 9 w 15"/>
                <a:gd name="T27" fmla="*/ 1 h 21"/>
                <a:gd name="T28" fmla="*/ 7 w 15"/>
                <a:gd name="T29" fmla="*/ 0 h 21"/>
                <a:gd name="T30" fmla="*/ 2 w 15"/>
                <a:gd name="T31" fmla="*/ 7 h 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"/>
                <a:gd name="T49" fmla="*/ 0 h 21"/>
                <a:gd name="T50" fmla="*/ 15 w 15"/>
                <a:gd name="T51" fmla="*/ 21 h 2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" h="21">
                  <a:moveTo>
                    <a:pt x="2" y="7"/>
                  </a:moveTo>
                  <a:lnTo>
                    <a:pt x="0" y="3"/>
                  </a:lnTo>
                  <a:lnTo>
                    <a:pt x="1" y="8"/>
                  </a:lnTo>
                  <a:lnTo>
                    <a:pt x="2" y="13"/>
                  </a:lnTo>
                  <a:lnTo>
                    <a:pt x="5" y="16"/>
                  </a:lnTo>
                  <a:lnTo>
                    <a:pt x="8" y="21"/>
                  </a:lnTo>
                  <a:lnTo>
                    <a:pt x="15" y="16"/>
                  </a:lnTo>
                  <a:lnTo>
                    <a:pt x="12" y="11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9" y="3"/>
                  </a:lnTo>
                  <a:lnTo>
                    <a:pt x="7" y="0"/>
                  </a:lnTo>
                  <a:lnTo>
                    <a:pt x="9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5" name="Freeform 73"/>
            <p:cNvSpPr>
              <a:spLocks/>
            </p:cNvSpPr>
            <p:nvPr/>
          </p:nvSpPr>
          <p:spPr bwMode="auto">
            <a:xfrm>
              <a:off x="2636" y="1831"/>
              <a:ext cx="17" cy="19"/>
            </a:xfrm>
            <a:custGeom>
              <a:avLst/>
              <a:gdLst>
                <a:gd name="T0" fmla="*/ 2 w 17"/>
                <a:gd name="T1" fmla="*/ 9 h 19"/>
                <a:gd name="T2" fmla="*/ 0 w 17"/>
                <a:gd name="T3" fmla="*/ 7 h 19"/>
                <a:gd name="T4" fmla="*/ 2 w 17"/>
                <a:gd name="T5" fmla="*/ 12 h 19"/>
                <a:gd name="T6" fmla="*/ 6 w 17"/>
                <a:gd name="T7" fmla="*/ 15 h 19"/>
                <a:gd name="T8" fmla="*/ 10 w 17"/>
                <a:gd name="T9" fmla="*/ 16 h 19"/>
                <a:gd name="T10" fmla="*/ 12 w 17"/>
                <a:gd name="T11" fmla="*/ 19 h 19"/>
                <a:gd name="T12" fmla="*/ 17 w 17"/>
                <a:gd name="T13" fmla="*/ 12 h 19"/>
                <a:gd name="T14" fmla="*/ 14 w 17"/>
                <a:gd name="T15" fmla="*/ 9 h 19"/>
                <a:gd name="T16" fmla="*/ 13 w 17"/>
                <a:gd name="T17" fmla="*/ 8 h 19"/>
                <a:gd name="T18" fmla="*/ 10 w 17"/>
                <a:gd name="T19" fmla="*/ 5 h 19"/>
                <a:gd name="T20" fmla="*/ 7 w 17"/>
                <a:gd name="T21" fmla="*/ 2 h 19"/>
                <a:gd name="T22" fmla="*/ 5 w 17"/>
                <a:gd name="T23" fmla="*/ 0 h 19"/>
                <a:gd name="T24" fmla="*/ 7 w 17"/>
                <a:gd name="T25" fmla="*/ 2 h 19"/>
                <a:gd name="T26" fmla="*/ 7 w 17"/>
                <a:gd name="T27" fmla="*/ 1 h 19"/>
                <a:gd name="T28" fmla="*/ 5 w 17"/>
                <a:gd name="T29" fmla="*/ 0 h 19"/>
                <a:gd name="T30" fmla="*/ 2 w 17"/>
                <a:gd name="T31" fmla="*/ 9 h 1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"/>
                <a:gd name="T49" fmla="*/ 0 h 19"/>
                <a:gd name="T50" fmla="*/ 17 w 17"/>
                <a:gd name="T51" fmla="*/ 19 h 1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" h="19">
                  <a:moveTo>
                    <a:pt x="2" y="9"/>
                  </a:moveTo>
                  <a:lnTo>
                    <a:pt x="0" y="7"/>
                  </a:lnTo>
                  <a:lnTo>
                    <a:pt x="2" y="12"/>
                  </a:lnTo>
                  <a:lnTo>
                    <a:pt x="6" y="15"/>
                  </a:lnTo>
                  <a:lnTo>
                    <a:pt x="10" y="16"/>
                  </a:lnTo>
                  <a:lnTo>
                    <a:pt x="12" y="19"/>
                  </a:lnTo>
                  <a:lnTo>
                    <a:pt x="17" y="12"/>
                  </a:lnTo>
                  <a:lnTo>
                    <a:pt x="14" y="9"/>
                  </a:lnTo>
                  <a:lnTo>
                    <a:pt x="13" y="8"/>
                  </a:lnTo>
                  <a:lnTo>
                    <a:pt x="10" y="5"/>
                  </a:lnTo>
                  <a:lnTo>
                    <a:pt x="7" y="2"/>
                  </a:lnTo>
                  <a:lnTo>
                    <a:pt x="5" y="0"/>
                  </a:lnTo>
                  <a:lnTo>
                    <a:pt x="7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6" name="Freeform 74"/>
            <p:cNvSpPr>
              <a:spLocks/>
            </p:cNvSpPr>
            <p:nvPr/>
          </p:nvSpPr>
          <p:spPr bwMode="auto">
            <a:xfrm>
              <a:off x="2603" y="1812"/>
              <a:ext cx="38" cy="28"/>
            </a:xfrm>
            <a:custGeom>
              <a:avLst/>
              <a:gdLst>
                <a:gd name="T0" fmla="*/ 0 w 38"/>
                <a:gd name="T1" fmla="*/ 7 h 28"/>
                <a:gd name="T2" fmla="*/ 0 w 38"/>
                <a:gd name="T3" fmla="*/ 7 h 28"/>
                <a:gd name="T4" fmla="*/ 8 w 38"/>
                <a:gd name="T5" fmla="*/ 13 h 28"/>
                <a:gd name="T6" fmla="*/ 17 w 38"/>
                <a:gd name="T7" fmla="*/ 18 h 28"/>
                <a:gd name="T8" fmla="*/ 25 w 38"/>
                <a:gd name="T9" fmla="*/ 24 h 28"/>
                <a:gd name="T10" fmla="*/ 35 w 38"/>
                <a:gd name="T11" fmla="*/ 28 h 28"/>
                <a:gd name="T12" fmla="*/ 38 w 38"/>
                <a:gd name="T13" fmla="*/ 19 h 28"/>
                <a:gd name="T14" fmla="*/ 30 w 38"/>
                <a:gd name="T15" fmla="*/ 14 h 28"/>
                <a:gd name="T16" fmla="*/ 21 w 38"/>
                <a:gd name="T17" fmla="*/ 11 h 28"/>
                <a:gd name="T18" fmla="*/ 13 w 38"/>
                <a:gd name="T19" fmla="*/ 6 h 28"/>
                <a:gd name="T20" fmla="*/ 5 w 38"/>
                <a:gd name="T21" fmla="*/ 0 h 28"/>
                <a:gd name="T22" fmla="*/ 5 w 38"/>
                <a:gd name="T23" fmla="*/ 0 h 28"/>
                <a:gd name="T24" fmla="*/ 0 w 38"/>
                <a:gd name="T25" fmla="*/ 7 h 28"/>
                <a:gd name="T26" fmla="*/ 0 w 38"/>
                <a:gd name="T27" fmla="*/ 7 h 28"/>
                <a:gd name="T28" fmla="*/ 0 w 38"/>
                <a:gd name="T29" fmla="*/ 7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8"/>
                <a:gd name="T46" fmla="*/ 0 h 28"/>
                <a:gd name="T47" fmla="*/ 38 w 38"/>
                <a:gd name="T48" fmla="*/ 28 h 2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8" h="28">
                  <a:moveTo>
                    <a:pt x="0" y="7"/>
                  </a:moveTo>
                  <a:lnTo>
                    <a:pt x="0" y="7"/>
                  </a:lnTo>
                  <a:lnTo>
                    <a:pt x="8" y="13"/>
                  </a:lnTo>
                  <a:lnTo>
                    <a:pt x="17" y="18"/>
                  </a:lnTo>
                  <a:lnTo>
                    <a:pt x="25" y="24"/>
                  </a:lnTo>
                  <a:lnTo>
                    <a:pt x="35" y="28"/>
                  </a:lnTo>
                  <a:lnTo>
                    <a:pt x="38" y="19"/>
                  </a:lnTo>
                  <a:lnTo>
                    <a:pt x="30" y="14"/>
                  </a:lnTo>
                  <a:lnTo>
                    <a:pt x="21" y="11"/>
                  </a:lnTo>
                  <a:lnTo>
                    <a:pt x="13" y="6"/>
                  </a:lnTo>
                  <a:lnTo>
                    <a:pt x="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7" name="Freeform 75"/>
            <p:cNvSpPr>
              <a:spLocks/>
            </p:cNvSpPr>
            <p:nvPr/>
          </p:nvSpPr>
          <p:spPr bwMode="auto">
            <a:xfrm>
              <a:off x="2503" y="1773"/>
              <a:ext cx="105" cy="46"/>
            </a:xfrm>
            <a:custGeom>
              <a:avLst/>
              <a:gdLst>
                <a:gd name="T0" fmla="*/ 5 w 105"/>
                <a:gd name="T1" fmla="*/ 11 h 46"/>
                <a:gd name="T2" fmla="*/ 4 w 105"/>
                <a:gd name="T3" fmla="*/ 11 h 46"/>
                <a:gd name="T4" fmla="*/ 15 w 105"/>
                <a:gd name="T5" fmla="*/ 9 h 46"/>
                <a:gd name="T6" fmla="*/ 27 w 105"/>
                <a:gd name="T7" fmla="*/ 9 h 46"/>
                <a:gd name="T8" fmla="*/ 40 w 105"/>
                <a:gd name="T9" fmla="*/ 13 h 46"/>
                <a:gd name="T10" fmla="*/ 52 w 105"/>
                <a:gd name="T11" fmla="*/ 18 h 46"/>
                <a:gd name="T12" fmla="*/ 64 w 105"/>
                <a:gd name="T13" fmla="*/ 24 h 46"/>
                <a:gd name="T14" fmla="*/ 75 w 105"/>
                <a:gd name="T15" fmla="*/ 31 h 46"/>
                <a:gd name="T16" fmla="*/ 88 w 105"/>
                <a:gd name="T17" fmla="*/ 38 h 46"/>
                <a:gd name="T18" fmla="*/ 100 w 105"/>
                <a:gd name="T19" fmla="*/ 46 h 46"/>
                <a:gd name="T20" fmla="*/ 105 w 105"/>
                <a:gd name="T21" fmla="*/ 39 h 46"/>
                <a:gd name="T22" fmla="*/ 93 w 105"/>
                <a:gd name="T23" fmla="*/ 31 h 46"/>
                <a:gd name="T24" fmla="*/ 80 w 105"/>
                <a:gd name="T25" fmla="*/ 24 h 46"/>
                <a:gd name="T26" fmla="*/ 68 w 105"/>
                <a:gd name="T27" fmla="*/ 16 h 46"/>
                <a:gd name="T28" fmla="*/ 57 w 105"/>
                <a:gd name="T29" fmla="*/ 8 h 46"/>
                <a:gd name="T30" fmla="*/ 42 w 105"/>
                <a:gd name="T31" fmla="*/ 3 h 46"/>
                <a:gd name="T32" fmla="*/ 30 w 105"/>
                <a:gd name="T33" fmla="*/ 0 h 46"/>
                <a:gd name="T34" fmla="*/ 15 w 105"/>
                <a:gd name="T35" fmla="*/ 0 h 46"/>
                <a:gd name="T36" fmla="*/ 1 w 105"/>
                <a:gd name="T37" fmla="*/ 1 h 46"/>
                <a:gd name="T38" fmla="*/ 0 w 105"/>
                <a:gd name="T39" fmla="*/ 1 h 46"/>
                <a:gd name="T40" fmla="*/ 1 w 105"/>
                <a:gd name="T41" fmla="*/ 1 h 46"/>
                <a:gd name="T42" fmla="*/ 1 w 105"/>
                <a:gd name="T43" fmla="*/ 1 h 46"/>
                <a:gd name="T44" fmla="*/ 0 w 105"/>
                <a:gd name="T45" fmla="*/ 1 h 46"/>
                <a:gd name="T46" fmla="*/ 5 w 105"/>
                <a:gd name="T47" fmla="*/ 11 h 4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5"/>
                <a:gd name="T73" fmla="*/ 0 h 46"/>
                <a:gd name="T74" fmla="*/ 105 w 105"/>
                <a:gd name="T75" fmla="*/ 46 h 4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5" h="46">
                  <a:moveTo>
                    <a:pt x="5" y="11"/>
                  </a:moveTo>
                  <a:lnTo>
                    <a:pt x="4" y="11"/>
                  </a:lnTo>
                  <a:lnTo>
                    <a:pt x="15" y="9"/>
                  </a:lnTo>
                  <a:lnTo>
                    <a:pt x="27" y="9"/>
                  </a:lnTo>
                  <a:lnTo>
                    <a:pt x="40" y="13"/>
                  </a:lnTo>
                  <a:lnTo>
                    <a:pt x="52" y="18"/>
                  </a:lnTo>
                  <a:lnTo>
                    <a:pt x="64" y="24"/>
                  </a:lnTo>
                  <a:lnTo>
                    <a:pt x="75" y="31"/>
                  </a:lnTo>
                  <a:lnTo>
                    <a:pt x="88" y="38"/>
                  </a:lnTo>
                  <a:lnTo>
                    <a:pt x="100" y="46"/>
                  </a:lnTo>
                  <a:lnTo>
                    <a:pt x="105" y="39"/>
                  </a:lnTo>
                  <a:lnTo>
                    <a:pt x="93" y="31"/>
                  </a:lnTo>
                  <a:lnTo>
                    <a:pt x="80" y="24"/>
                  </a:lnTo>
                  <a:lnTo>
                    <a:pt x="68" y="16"/>
                  </a:lnTo>
                  <a:lnTo>
                    <a:pt x="57" y="8"/>
                  </a:lnTo>
                  <a:lnTo>
                    <a:pt x="42" y="3"/>
                  </a:lnTo>
                  <a:lnTo>
                    <a:pt x="30" y="0"/>
                  </a:lnTo>
                  <a:lnTo>
                    <a:pt x="15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8" name="Freeform 76"/>
            <p:cNvSpPr>
              <a:spLocks/>
            </p:cNvSpPr>
            <p:nvPr/>
          </p:nvSpPr>
          <p:spPr bwMode="auto">
            <a:xfrm>
              <a:off x="2453" y="1774"/>
              <a:ext cx="55" cy="37"/>
            </a:xfrm>
            <a:custGeom>
              <a:avLst/>
              <a:gdLst>
                <a:gd name="T0" fmla="*/ 3 w 55"/>
                <a:gd name="T1" fmla="*/ 37 h 37"/>
                <a:gd name="T2" fmla="*/ 4 w 55"/>
                <a:gd name="T3" fmla="*/ 37 h 37"/>
                <a:gd name="T4" fmla="*/ 55 w 55"/>
                <a:gd name="T5" fmla="*/ 10 h 37"/>
                <a:gd name="T6" fmla="*/ 50 w 55"/>
                <a:gd name="T7" fmla="*/ 0 h 37"/>
                <a:gd name="T8" fmla="*/ 0 w 55"/>
                <a:gd name="T9" fmla="*/ 27 h 37"/>
                <a:gd name="T10" fmla="*/ 1 w 55"/>
                <a:gd name="T11" fmla="*/ 27 h 37"/>
                <a:gd name="T12" fmla="*/ 3 w 55"/>
                <a:gd name="T13" fmla="*/ 37 h 37"/>
                <a:gd name="T14" fmla="*/ 3 w 55"/>
                <a:gd name="T15" fmla="*/ 37 h 37"/>
                <a:gd name="T16" fmla="*/ 4 w 55"/>
                <a:gd name="T17" fmla="*/ 37 h 37"/>
                <a:gd name="T18" fmla="*/ 3 w 55"/>
                <a:gd name="T19" fmla="*/ 37 h 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5"/>
                <a:gd name="T31" fmla="*/ 0 h 37"/>
                <a:gd name="T32" fmla="*/ 55 w 55"/>
                <a:gd name="T33" fmla="*/ 37 h 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5" h="37">
                  <a:moveTo>
                    <a:pt x="3" y="37"/>
                  </a:moveTo>
                  <a:lnTo>
                    <a:pt x="4" y="37"/>
                  </a:lnTo>
                  <a:lnTo>
                    <a:pt x="55" y="10"/>
                  </a:lnTo>
                  <a:lnTo>
                    <a:pt x="50" y="0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3" y="37"/>
                  </a:lnTo>
                  <a:lnTo>
                    <a:pt x="4" y="37"/>
                  </a:lnTo>
                  <a:lnTo>
                    <a:pt x="3" y="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9" name="Freeform 77"/>
            <p:cNvSpPr>
              <a:spLocks/>
            </p:cNvSpPr>
            <p:nvPr/>
          </p:nvSpPr>
          <p:spPr bwMode="auto">
            <a:xfrm>
              <a:off x="2442" y="1801"/>
              <a:ext cx="14" cy="12"/>
            </a:xfrm>
            <a:custGeom>
              <a:avLst/>
              <a:gdLst>
                <a:gd name="T0" fmla="*/ 7 w 14"/>
                <a:gd name="T1" fmla="*/ 11 h 12"/>
                <a:gd name="T2" fmla="*/ 5 w 14"/>
                <a:gd name="T3" fmla="*/ 12 h 12"/>
                <a:gd name="T4" fmla="*/ 14 w 14"/>
                <a:gd name="T5" fmla="*/ 10 h 12"/>
                <a:gd name="T6" fmla="*/ 12 w 14"/>
                <a:gd name="T7" fmla="*/ 0 h 12"/>
                <a:gd name="T8" fmla="*/ 2 w 14"/>
                <a:gd name="T9" fmla="*/ 3 h 12"/>
                <a:gd name="T10" fmla="*/ 0 w 14"/>
                <a:gd name="T11" fmla="*/ 4 h 12"/>
                <a:gd name="T12" fmla="*/ 2 w 14"/>
                <a:gd name="T13" fmla="*/ 3 h 12"/>
                <a:gd name="T14" fmla="*/ 1 w 14"/>
                <a:gd name="T15" fmla="*/ 3 h 12"/>
                <a:gd name="T16" fmla="*/ 0 w 14"/>
                <a:gd name="T17" fmla="*/ 4 h 12"/>
                <a:gd name="T18" fmla="*/ 7 w 14"/>
                <a:gd name="T19" fmla="*/ 11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12"/>
                <a:gd name="T32" fmla="*/ 14 w 14"/>
                <a:gd name="T33" fmla="*/ 12 h 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12">
                  <a:moveTo>
                    <a:pt x="7" y="11"/>
                  </a:moveTo>
                  <a:lnTo>
                    <a:pt x="5" y="12"/>
                  </a:lnTo>
                  <a:lnTo>
                    <a:pt x="14" y="10"/>
                  </a:lnTo>
                  <a:lnTo>
                    <a:pt x="12" y="0"/>
                  </a:lnTo>
                  <a:lnTo>
                    <a:pt x="2" y="3"/>
                  </a:lnTo>
                  <a:lnTo>
                    <a:pt x="0" y="4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4"/>
                  </a:lnTo>
                  <a:lnTo>
                    <a:pt x="7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0" name="Freeform 78"/>
            <p:cNvSpPr>
              <a:spLocks/>
            </p:cNvSpPr>
            <p:nvPr/>
          </p:nvSpPr>
          <p:spPr bwMode="auto">
            <a:xfrm>
              <a:off x="2412" y="1805"/>
              <a:ext cx="37" cy="33"/>
            </a:xfrm>
            <a:custGeom>
              <a:avLst/>
              <a:gdLst>
                <a:gd name="T0" fmla="*/ 5 w 37"/>
                <a:gd name="T1" fmla="*/ 33 h 33"/>
                <a:gd name="T2" fmla="*/ 8 w 37"/>
                <a:gd name="T3" fmla="*/ 32 h 33"/>
                <a:gd name="T4" fmla="*/ 37 w 37"/>
                <a:gd name="T5" fmla="*/ 7 h 33"/>
                <a:gd name="T6" fmla="*/ 30 w 37"/>
                <a:gd name="T7" fmla="*/ 0 h 33"/>
                <a:gd name="T8" fmla="*/ 0 w 37"/>
                <a:gd name="T9" fmla="*/ 25 h 33"/>
                <a:gd name="T10" fmla="*/ 3 w 37"/>
                <a:gd name="T11" fmla="*/ 23 h 33"/>
                <a:gd name="T12" fmla="*/ 5 w 37"/>
                <a:gd name="T13" fmla="*/ 33 h 33"/>
                <a:gd name="T14" fmla="*/ 6 w 37"/>
                <a:gd name="T15" fmla="*/ 33 h 33"/>
                <a:gd name="T16" fmla="*/ 8 w 37"/>
                <a:gd name="T17" fmla="*/ 32 h 33"/>
                <a:gd name="T18" fmla="*/ 5 w 37"/>
                <a:gd name="T19" fmla="*/ 33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7"/>
                <a:gd name="T31" fmla="*/ 0 h 33"/>
                <a:gd name="T32" fmla="*/ 37 w 37"/>
                <a:gd name="T33" fmla="*/ 33 h 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7" h="33">
                  <a:moveTo>
                    <a:pt x="5" y="33"/>
                  </a:moveTo>
                  <a:lnTo>
                    <a:pt x="8" y="32"/>
                  </a:lnTo>
                  <a:lnTo>
                    <a:pt x="37" y="7"/>
                  </a:lnTo>
                  <a:lnTo>
                    <a:pt x="30" y="0"/>
                  </a:lnTo>
                  <a:lnTo>
                    <a:pt x="0" y="25"/>
                  </a:lnTo>
                  <a:lnTo>
                    <a:pt x="3" y="23"/>
                  </a:lnTo>
                  <a:lnTo>
                    <a:pt x="5" y="33"/>
                  </a:lnTo>
                  <a:lnTo>
                    <a:pt x="6" y="33"/>
                  </a:lnTo>
                  <a:lnTo>
                    <a:pt x="8" y="32"/>
                  </a:lnTo>
                  <a:lnTo>
                    <a:pt x="5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1" name="Freeform 79"/>
            <p:cNvSpPr>
              <a:spLocks/>
            </p:cNvSpPr>
            <p:nvPr/>
          </p:nvSpPr>
          <p:spPr bwMode="auto">
            <a:xfrm>
              <a:off x="2391" y="1828"/>
              <a:ext cx="26" cy="29"/>
            </a:xfrm>
            <a:custGeom>
              <a:avLst/>
              <a:gdLst>
                <a:gd name="T0" fmla="*/ 10 w 26"/>
                <a:gd name="T1" fmla="*/ 28 h 29"/>
                <a:gd name="T2" fmla="*/ 10 w 26"/>
                <a:gd name="T3" fmla="*/ 29 h 29"/>
                <a:gd name="T4" fmla="*/ 12 w 26"/>
                <a:gd name="T5" fmla="*/ 22 h 29"/>
                <a:gd name="T6" fmla="*/ 16 w 26"/>
                <a:gd name="T7" fmla="*/ 16 h 29"/>
                <a:gd name="T8" fmla="*/ 20 w 26"/>
                <a:gd name="T9" fmla="*/ 13 h 29"/>
                <a:gd name="T10" fmla="*/ 26 w 26"/>
                <a:gd name="T11" fmla="*/ 10 h 29"/>
                <a:gd name="T12" fmla="*/ 24 w 26"/>
                <a:gd name="T13" fmla="*/ 0 h 29"/>
                <a:gd name="T14" fmla="*/ 16 w 26"/>
                <a:gd name="T15" fmla="*/ 4 h 29"/>
                <a:gd name="T16" fmla="*/ 9 w 26"/>
                <a:gd name="T17" fmla="*/ 9 h 29"/>
                <a:gd name="T18" fmla="*/ 3 w 26"/>
                <a:gd name="T19" fmla="*/ 17 h 29"/>
                <a:gd name="T20" fmla="*/ 0 w 26"/>
                <a:gd name="T21" fmla="*/ 26 h 29"/>
                <a:gd name="T22" fmla="*/ 0 w 26"/>
                <a:gd name="T23" fmla="*/ 28 h 29"/>
                <a:gd name="T24" fmla="*/ 0 w 26"/>
                <a:gd name="T25" fmla="*/ 26 h 29"/>
                <a:gd name="T26" fmla="*/ 0 w 26"/>
                <a:gd name="T27" fmla="*/ 26 h 29"/>
                <a:gd name="T28" fmla="*/ 0 w 26"/>
                <a:gd name="T29" fmla="*/ 28 h 29"/>
                <a:gd name="T30" fmla="*/ 10 w 26"/>
                <a:gd name="T31" fmla="*/ 28 h 2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"/>
                <a:gd name="T49" fmla="*/ 0 h 29"/>
                <a:gd name="T50" fmla="*/ 26 w 26"/>
                <a:gd name="T51" fmla="*/ 29 h 2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" h="29">
                  <a:moveTo>
                    <a:pt x="10" y="28"/>
                  </a:moveTo>
                  <a:lnTo>
                    <a:pt x="10" y="29"/>
                  </a:lnTo>
                  <a:lnTo>
                    <a:pt x="12" y="22"/>
                  </a:lnTo>
                  <a:lnTo>
                    <a:pt x="16" y="16"/>
                  </a:lnTo>
                  <a:lnTo>
                    <a:pt x="20" y="13"/>
                  </a:lnTo>
                  <a:lnTo>
                    <a:pt x="26" y="10"/>
                  </a:lnTo>
                  <a:lnTo>
                    <a:pt x="24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3" y="17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10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2" name="Freeform 80"/>
            <p:cNvSpPr>
              <a:spLocks/>
            </p:cNvSpPr>
            <p:nvPr/>
          </p:nvSpPr>
          <p:spPr bwMode="auto">
            <a:xfrm>
              <a:off x="2390" y="1856"/>
              <a:ext cx="21" cy="97"/>
            </a:xfrm>
            <a:custGeom>
              <a:avLst/>
              <a:gdLst>
                <a:gd name="T0" fmla="*/ 21 w 21"/>
                <a:gd name="T1" fmla="*/ 94 h 97"/>
                <a:gd name="T2" fmla="*/ 21 w 21"/>
                <a:gd name="T3" fmla="*/ 95 h 97"/>
                <a:gd name="T4" fmla="*/ 20 w 21"/>
                <a:gd name="T5" fmla="*/ 85 h 97"/>
                <a:gd name="T6" fmla="*/ 19 w 21"/>
                <a:gd name="T7" fmla="*/ 72 h 97"/>
                <a:gd name="T8" fmla="*/ 17 w 21"/>
                <a:gd name="T9" fmla="*/ 60 h 97"/>
                <a:gd name="T10" fmla="*/ 14 w 21"/>
                <a:gd name="T11" fmla="*/ 48 h 97"/>
                <a:gd name="T12" fmla="*/ 12 w 21"/>
                <a:gd name="T13" fmla="*/ 36 h 97"/>
                <a:gd name="T14" fmla="*/ 11 w 21"/>
                <a:gd name="T15" fmla="*/ 24 h 97"/>
                <a:gd name="T16" fmla="*/ 10 w 21"/>
                <a:gd name="T17" fmla="*/ 13 h 97"/>
                <a:gd name="T18" fmla="*/ 11 w 21"/>
                <a:gd name="T19" fmla="*/ 0 h 97"/>
                <a:gd name="T20" fmla="*/ 1 w 21"/>
                <a:gd name="T21" fmla="*/ 0 h 97"/>
                <a:gd name="T22" fmla="*/ 0 w 21"/>
                <a:gd name="T23" fmla="*/ 13 h 97"/>
                <a:gd name="T24" fmla="*/ 1 w 21"/>
                <a:gd name="T25" fmla="*/ 24 h 97"/>
                <a:gd name="T26" fmla="*/ 2 w 21"/>
                <a:gd name="T27" fmla="*/ 39 h 97"/>
                <a:gd name="T28" fmla="*/ 5 w 21"/>
                <a:gd name="T29" fmla="*/ 50 h 97"/>
                <a:gd name="T30" fmla="*/ 7 w 21"/>
                <a:gd name="T31" fmla="*/ 62 h 97"/>
                <a:gd name="T32" fmla="*/ 10 w 21"/>
                <a:gd name="T33" fmla="*/ 74 h 97"/>
                <a:gd name="T34" fmla="*/ 11 w 21"/>
                <a:gd name="T35" fmla="*/ 85 h 97"/>
                <a:gd name="T36" fmla="*/ 12 w 21"/>
                <a:gd name="T37" fmla="*/ 95 h 97"/>
                <a:gd name="T38" fmla="*/ 12 w 21"/>
                <a:gd name="T39" fmla="*/ 97 h 97"/>
                <a:gd name="T40" fmla="*/ 12 w 21"/>
                <a:gd name="T41" fmla="*/ 95 h 97"/>
                <a:gd name="T42" fmla="*/ 12 w 21"/>
                <a:gd name="T43" fmla="*/ 95 h 97"/>
                <a:gd name="T44" fmla="*/ 12 w 21"/>
                <a:gd name="T45" fmla="*/ 97 h 97"/>
                <a:gd name="T46" fmla="*/ 21 w 21"/>
                <a:gd name="T47" fmla="*/ 94 h 9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1"/>
                <a:gd name="T73" fmla="*/ 0 h 97"/>
                <a:gd name="T74" fmla="*/ 21 w 21"/>
                <a:gd name="T75" fmla="*/ 97 h 9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1" h="97">
                  <a:moveTo>
                    <a:pt x="21" y="94"/>
                  </a:moveTo>
                  <a:lnTo>
                    <a:pt x="21" y="95"/>
                  </a:lnTo>
                  <a:lnTo>
                    <a:pt x="20" y="85"/>
                  </a:lnTo>
                  <a:lnTo>
                    <a:pt x="19" y="72"/>
                  </a:lnTo>
                  <a:lnTo>
                    <a:pt x="17" y="60"/>
                  </a:lnTo>
                  <a:lnTo>
                    <a:pt x="14" y="48"/>
                  </a:lnTo>
                  <a:lnTo>
                    <a:pt x="12" y="36"/>
                  </a:lnTo>
                  <a:lnTo>
                    <a:pt x="11" y="24"/>
                  </a:lnTo>
                  <a:lnTo>
                    <a:pt x="10" y="13"/>
                  </a:lnTo>
                  <a:lnTo>
                    <a:pt x="11" y="0"/>
                  </a:lnTo>
                  <a:lnTo>
                    <a:pt x="1" y="0"/>
                  </a:lnTo>
                  <a:lnTo>
                    <a:pt x="0" y="13"/>
                  </a:lnTo>
                  <a:lnTo>
                    <a:pt x="1" y="24"/>
                  </a:lnTo>
                  <a:lnTo>
                    <a:pt x="2" y="39"/>
                  </a:lnTo>
                  <a:lnTo>
                    <a:pt x="5" y="50"/>
                  </a:lnTo>
                  <a:lnTo>
                    <a:pt x="7" y="62"/>
                  </a:lnTo>
                  <a:lnTo>
                    <a:pt x="10" y="74"/>
                  </a:lnTo>
                  <a:lnTo>
                    <a:pt x="11" y="85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21" y="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3" name="Freeform 81"/>
            <p:cNvSpPr>
              <a:spLocks/>
            </p:cNvSpPr>
            <p:nvPr/>
          </p:nvSpPr>
          <p:spPr bwMode="auto">
            <a:xfrm>
              <a:off x="2402" y="1950"/>
              <a:ext cx="25" cy="56"/>
            </a:xfrm>
            <a:custGeom>
              <a:avLst/>
              <a:gdLst>
                <a:gd name="T0" fmla="*/ 23 w 25"/>
                <a:gd name="T1" fmla="*/ 49 h 56"/>
                <a:gd name="T2" fmla="*/ 25 w 25"/>
                <a:gd name="T3" fmla="*/ 50 h 56"/>
                <a:gd name="T4" fmla="*/ 21 w 25"/>
                <a:gd name="T5" fmla="*/ 44 h 56"/>
                <a:gd name="T6" fmla="*/ 20 w 25"/>
                <a:gd name="T7" fmla="*/ 39 h 56"/>
                <a:gd name="T8" fmla="*/ 18 w 25"/>
                <a:gd name="T9" fmla="*/ 34 h 56"/>
                <a:gd name="T10" fmla="*/ 15 w 25"/>
                <a:gd name="T11" fmla="*/ 27 h 56"/>
                <a:gd name="T12" fmla="*/ 14 w 25"/>
                <a:gd name="T13" fmla="*/ 21 h 56"/>
                <a:gd name="T14" fmla="*/ 12 w 25"/>
                <a:gd name="T15" fmla="*/ 14 h 56"/>
                <a:gd name="T16" fmla="*/ 10 w 25"/>
                <a:gd name="T17" fmla="*/ 7 h 56"/>
                <a:gd name="T18" fmla="*/ 9 w 25"/>
                <a:gd name="T19" fmla="*/ 0 h 56"/>
                <a:gd name="T20" fmla="*/ 0 w 25"/>
                <a:gd name="T21" fmla="*/ 3 h 56"/>
                <a:gd name="T22" fmla="*/ 1 w 25"/>
                <a:gd name="T23" fmla="*/ 10 h 56"/>
                <a:gd name="T24" fmla="*/ 2 w 25"/>
                <a:gd name="T25" fmla="*/ 17 h 56"/>
                <a:gd name="T26" fmla="*/ 5 w 25"/>
                <a:gd name="T27" fmla="*/ 24 h 56"/>
                <a:gd name="T28" fmla="*/ 6 w 25"/>
                <a:gd name="T29" fmla="*/ 30 h 56"/>
                <a:gd name="T30" fmla="*/ 8 w 25"/>
                <a:gd name="T31" fmla="*/ 37 h 56"/>
                <a:gd name="T32" fmla="*/ 10 w 25"/>
                <a:gd name="T33" fmla="*/ 44 h 56"/>
                <a:gd name="T34" fmla="*/ 14 w 25"/>
                <a:gd name="T35" fmla="*/ 49 h 56"/>
                <a:gd name="T36" fmla="*/ 18 w 25"/>
                <a:gd name="T37" fmla="*/ 55 h 56"/>
                <a:gd name="T38" fmla="*/ 19 w 25"/>
                <a:gd name="T39" fmla="*/ 56 h 56"/>
                <a:gd name="T40" fmla="*/ 18 w 25"/>
                <a:gd name="T41" fmla="*/ 55 h 56"/>
                <a:gd name="T42" fmla="*/ 18 w 25"/>
                <a:gd name="T43" fmla="*/ 56 h 56"/>
                <a:gd name="T44" fmla="*/ 19 w 25"/>
                <a:gd name="T45" fmla="*/ 56 h 56"/>
                <a:gd name="T46" fmla="*/ 23 w 25"/>
                <a:gd name="T47" fmla="*/ 49 h 5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5"/>
                <a:gd name="T73" fmla="*/ 0 h 56"/>
                <a:gd name="T74" fmla="*/ 25 w 25"/>
                <a:gd name="T75" fmla="*/ 56 h 5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5" h="56">
                  <a:moveTo>
                    <a:pt x="23" y="49"/>
                  </a:moveTo>
                  <a:lnTo>
                    <a:pt x="25" y="50"/>
                  </a:lnTo>
                  <a:lnTo>
                    <a:pt x="21" y="44"/>
                  </a:lnTo>
                  <a:lnTo>
                    <a:pt x="20" y="39"/>
                  </a:lnTo>
                  <a:lnTo>
                    <a:pt x="18" y="34"/>
                  </a:lnTo>
                  <a:lnTo>
                    <a:pt x="15" y="27"/>
                  </a:lnTo>
                  <a:lnTo>
                    <a:pt x="14" y="21"/>
                  </a:lnTo>
                  <a:lnTo>
                    <a:pt x="12" y="14"/>
                  </a:lnTo>
                  <a:lnTo>
                    <a:pt x="10" y="7"/>
                  </a:lnTo>
                  <a:lnTo>
                    <a:pt x="9" y="0"/>
                  </a:lnTo>
                  <a:lnTo>
                    <a:pt x="0" y="3"/>
                  </a:lnTo>
                  <a:lnTo>
                    <a:pt x="1" y="10"/>
                  </a:lnTo>
                  <a:lnTo>
                    <a:pt x="2" y="17"/>
                  </a:lnTo>
                  <a:lnTo>
                    <a:pt x="5" y="24"/>
                  </a:lnTo>
                  <a:lnTo>
                    <a:pt x="6" y="30"/>
                  </a:lnTo>
                  <a:lnTo>
                    <a:pt x="8" y="37"/>
                  </a:lnTo>
                  <a:lnTo>
                    <a:pt x="10" y="44"/>
                  </a:lnTo>
                  <a:lnTo>
                    <a:pt x="14" y="49"/>
                  </a:lnTo>
                  <a:lnTo>
                    <a:pt x="18" y="55"/>
                  </a:lnTo>
                  <a:lnTo>
                    <a:pt x="19" y="56"/>
                  </a:lnTo>
                  <a:lnTo>
                    <a:pt x="18" y="55"/>
                  </a:lnTo>
                  <a:lnTo>
                    <a:pt x="18" y="56"/>
                  </a:lnTo>
                  <a:lnTo>
                    <a:pt x="19" y="56"/>
                  </a:lnTo>
                  <a:lnTo>
                    <a:pt x="23" y="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4" name="Freeform 82"/>
            <p:cNvSpPr>
              <a:spLocks/>
            </p:cNvSpPr>
            <p:nvPr/>
          </p:nvSpPr>
          <p:spPr bwMode="auto">
            <a:xfrm>
              <a:off x="2421" y="1999"/>
              <a:ext cx="148" cy="27"/>
            </a:xfrm>
            <a:custGeom>
              <a:avLst/>
              <a:gdLst>
                <a:gd name="T0" fmla="*/ 143 w 148"/>
                <a:gd name="T1" fmla="*/ 13 h 27"/>
                <a:gd name="T2" fmla="*/ 146 w 148"/>
                <a:gd name="T3" fmla="*/ 11 h 27"/>
                <a:gd name="T4" fmla="*/ 128 w 148"/>
                <a:gd name="T5" fmla="*/ 14 h 27"/>
                <a:gd name="T6" fmla="*/ 109 w 148"/>
                <a:gd name="T7" fmla="*/ 15 h 27"/>
                <a:gd name="T8" fmla="*/ 90 w 148"/>
                <a:gd name="T9" fmla="*/ 17 h 27"/>
                <a:gd name="T10" fmla="*/ 72 w 148"/>
                <a:gd name="T11" fmla="*/ 17 h 27"/>
                <a:gd name="T12" fmla="*/ 54 w 148"/>
                <a:gd name="T13" fmla="*/ 15 h 27"/>
                <a:gd name="T14" fmla="*/ 36 w 148"/>
                <a:gd name="T15" fmla="*/ 13 h 27"/>
                <a:gd name="T16" fmla="*/ 21 w 148"/>
                <a:gd name="T17" fmla="*/ 7 h 27"/>
                <a:gd name="T18" fmla="*/ 4 w 148"/>
                <a:gd name="T19" fmla="*/ 0 h 27"/>
                <a:gd name="T20" fmla="*/ 0 w 148"/>
                <a:gd name="T21" fmla="*/ 7 h 27"/>
                <a:gd name="T22" fmla="*/ 16 w 148"/>
                <a:gd name="T23" fmla="*/ 16 h 27"/>
                <a:gd name="T24" fmla="*/ 34 w 148"/>
                <a:gd name="T25" fmla="*/ 22 h 27"/>
                <a:gd name="T26" fmla="*/ 52 w 148"/>
                <a:gd name="T27" fmla="*/ 25 h 27"/>
                <a:gd name="T28" fmla="*/ 72 w 148"/>
                <a:gd name="T29" fmla="*/ 27 h 27"/>
                <a:gd name="T30" fmla="*/ 90 w 148"/>
                <a:gd name="T31" fmla="*/ 27 h 27"/>
                <a:gd name="T32" fmla="*/ 109 w 148"/>
                <a:gd name="T33" fmla="*/ 25 h 27"/>
                <a:gd name="T34" fmla="*/ 128 w 148"/>
                <a:gd name="T35" fmla="*/ 23 h 27"/>
                <a:gd name="T36" fmla="*/ 146 w 148"/>
                <a:gd name="T37" fmla="*/ 21 h 27"/>
                <a:gd name="T38" fmla="*/ 148 w 148"/>
                <a:gd name="T39" fmla="*/ 20 h 27"/>
                <a:gd name="T40" fmla="*/ 146 w 148"/>
                <a:gd name="T41" fmla="*/ 21 h 27"/>
                <a:gd name="T42" fmla="*/ 147 w 148"/>
                <a:gd name="T43" fmla="*/ 21 h 27"/>
                <a:gd name="T44" fmla="*/ 148 w 148"/>
                <a:gd name="T45" fmla="*/ 20 h 27"/>
                <a:gd name="T46" fmla="*/ 143 w 148"/>
                <a:gd name="T47" fmla="*/ 13 h 2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8"/>
                <a:gd name="T73" fmla="*/ 0 h 27"/>
                <a:gd name="T74" fmla="*/ 148 w 148"/>
                <a:gd name="T75" fmla="*/ 27 h 2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8" h="27">
                  <a:moveTo>
                    <a:pt x="143" y="13"/>
                  </a:moveTo>
                  <a:lnTo>
                    <a:pt x="146" y="11"/>
                  </a:lnTo>
                  <a:lnTo>
                    <a:pt x="128" y="14"/>
                  </a:lnTo>
                  <a:lnTo>
                    <a:pt x="109" y="15"/>
                  </a:lnTo>
                  <a:lnTo>
                    <a:pt x="90" y="17"/>
                  </a:lnTo>
                  <a:lnTo>
                    <a:pt x="72" y="17"/>
                  </a:lnTo>
                  <a:lnTo>
                    <a:pt x="54" y="15"/>
                  </a:lnTo>
                  <a:lnTo>
                    <a:pt x="36" y="13"/>
                  </a:lnTo>
                  <a:lnTo>
                    <a:pt x="21" y="7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" y="16"/>
                  </a:lnTo>
                  <a:lnTo>
                    <a:pt x="34" y="22"/>
                  </a:lnTo>
                  <a:lnTo>
                    <a:pt x="52" y="25"/>
                  </a:lnTo>
                  <a:lnTo>
                    <a:pt x="72" y="27"/>
                  </a:lnTo>
                  <a:lnTo>
                    <a:pt x="90" y="27"/>
                  </a:lnTo>
                  <a:lnTo>
                    <a:pt x="109" y="25"/>
                  </a:lnTo>
                  <a:lnTo>
                    <a:pt x="128" y="23"/>
                  </a:lnTo>
                  <a:lnTo>
                    <a:pt x="146" y="21"/>
                  </a:lnTo>
                  <a:lnTo>
                    <a:pt x="148" y="20"/>
                  </a:lnTo>
                  <a:lnTo>
                    <a:pt x="146" y="21"/>
                  </a:lnTo>
                  <a:lnTo>
                    <a:pt x="147" y="21"/>
                  </a:lnTo>
                  <a:lnTo>
                    <a:pt x="148" y="20"/>
                  </a:lnTo>
                  <a:lnTo>
                    <a:pt x="143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5" name="Freeform 83"/>
            <p:cNvSpPr>
              <a:spLocks/>
            </p:cNvSpPr>
            <p:nvPr/>
          </p:nvSpPr>
          <p:spPr bwMode="auto">
            <a:xfrm>
              <a:off x="2564" y="1969"/>
              <a:ext cx="26" cy="50"/>
            </a:xfrm>
            <a:custGeom>
              <a:avLst/>
              <a:gdLst>
                <a:gd name="T0" fmla="*/ 17 w 26"/>
                <a:gd name="T1" fmla="*/ 4 h 50"/>
                <a:gd name="T2" fmla="*/ 18 w 26"/>
                <a:gd name="T3" fmla="*/ 0 h 50"/>
                <a:gd name="T4" fmla="*/ 13 w 26"/>
                <a:gd name="T5" fmla="*/ 6 h 50"/>
                <a:gd name="T6" fmla="*/ 11 w 26"/>
                <a:gd name="T7" fmla="*/ 13 h 50"/>
                <a:gd name="T8" fmla="*/ 10 w 26"/>
                <a:gd name="T9" fmla="*/ 19 h 50"/>
                <a:gd name="T10" fmla="*/ 9 w 26"/>
                <a:gd name="T11" fmla="*/ 25 h 50"/>
                <a:gd name="T12" fmla="*/ 7 w 26"/>
                <a:gd name="T13" fmla="*/ 31 h 50"/>
                <a:gd name="T14" fmla="*/ 5 w 26"/>
                <a:gd name="T15" fmla="*/ 36 h 50"/>
                <a:gd name="T16" fmla="*/ 4 w 26"/>
                <a:gd name="T17" fmla="*/ 39 h 50"/>
                <a:gd name="T18" fmla="*/ 0 w 26"/>
                <a:gd name="T19" fmla="*/ 43 h 50"/>
                <a:gd name="T20" fmla="*/ 5 w 26"/>
                <a:gd name="T21" fmla="*/ 50 h 50"/>
                <a:gd name="T22" fmla="*/ 11 w 26"/>
                <a:gd name="T23" fmla="*/ 46 h 50"/>
                <a:gd name="T24" fmla="*/ 14 w 26"/>
                <a:gd name="T25" fmla="*/ 40 h 50"/>
                <a:gd name="T26" fmla="*/ 17 w 26"/>
                <a:gd name="T27" fmla="*/ 33 h 50"/>
                <a:gd name="T28" fmla="*/ 18 w 26"/>
                <a:gd name="T29" fmla="*/ 27 h 50"/>
                <a:gd name="T30" fmla="*/ 19 w 26"/>
                <a:gd name="T31" fmla="*/ 21 h 50"/>
                <a:gd name="T32" fmla="*/ 20 w 26"/>
                <a:gd name="T33" fmla="*/ 15 h 50"/>
                <a:gd name="T34" fmla="*/ 23 w 26"/>
                <a:gd name="T35" fmla="*/ 11 h 50"/>
                <a:gd name="T36" fmla="*/ 25 w 26"/>
                <a:gd name="T37" fmla="*/ 5 h 50"/>
                <a:gd name="T38" fmla="*/ 26 w 26"/>
                <a:gd name="T39" fmla="*/ 1 h 50"/>
                <a:gd name="T40" fmla="*/ 25 w 26"/>
                <a:gd name="T41" fmla="*/ 5 h 50"/>
                <a:gd name="T42" fmla="*/ 26 w 26"/>
                <a:gd name="T43" fmla="*/ 4 h 50"/>
                <a:gd name="T44" fmla="*/ 26 w 26"/>
                <a:gd name="T45" fmla="*/ 1 h 50"/>
                <a:gd name="T46" fmla="*/ 17 w 26"/>
                <a:gd name="T47" fmla="*/ 4 h 5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6"/>
                <a:gd name="T73" fmla="*/ 0 h 50"/>
                <a:gd name="T74" fmla="*/ 26 w 26"/>
                <a:gd name="T75" fmla="*/ 50 h 5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6" h="50">
                  <a:moveTo>
                    <a:pt x="17" y="4"/>
                  </a:moveTo>
                  <a:lnTo>
                    <a:pt x="18" y="0"/>
                  </a:lnTo>
                  <a:lnTo>
                    <a:pt x="13" y="6"/>
                  </a:lnTo>
                  <a:lnTo>
                    <a:pt x="11" y="13"/>
                  </a:lnTo>
                  <a:lnTo>
                    <a:pt x="10" y="19"/>
                  </a:lnTo>
                  <a:lnTo>
                    <a:pt x="9" y="25"/>
                  </a:lnTo>
                  <a:lnTo>
                    <a:pt x="7" y="31"/>
                  </a:lnTo>
                  <a:lnTo>
                    <a:pt x="5" y="36"/>
                  </a:lnTo>
                  <a:lnTo>
                    <a:pt x="4" y="39"/>
                  </a:lnTo>
                  <a:lnTo>
                    <a:pt x="0" y="43"/>
                  </a:lnTo>
                  <a:lnTo>
                    <a:pt x="5" y="50"/>
                  </a:lnTo>
                  <a:lnTo>
                    <a:pt x="11" y="46"/>
                  </a:lnTo>
                  <a:lnTo>
                    <a:pt x="14" y="40"/>
                  </a:lnTo>
                  <a:lnTo>
                    <a:pt x="17" y="33"/>
                  </a:lnTo>
                  <a:lnTo>
                    <a:pt x="18" y="27"/>
                  </a:lnTo>
                  <a:lnTo>
                    <a:pt x="19" y="21"/>
                  </a:lnTo>
                  <a:lnTo>
                    <a:pt x="20" y="15"/>
                  </a:lnTo>
                  <a:lnTo>
                    <a:pt x="23" y="11"/>
                  </a:lnTo>
                  <a:lnTo>
                    <a:pt x="25" y="5"/>
                  </a:lnTo>
                  <a:lnTo>
                    <a:pt x="26" y="1"/>
                  </a:lnTo>
                  <a:lnTo>
                    <a:pt x="25" y="5"/>
                  </a:lnTo>
                  <a:lnTo>
                    <a:pt x="26" y="4"/>
                  </a:lnTo>
                  <a:lnTo>
                    <a:pt x="26" y="1"/>
                  </a:lnTo>
                  <a:lnTo>
                    <a:pt x="17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6" name="Freeform 84"/>
            <p:cNvSpPr>
              <a:spLocks/>
            </p:cNvSpPr>
            <p:nvPr/>
          </p:nvSpPr>
          <p:spPr bwMode="auto">
            <a:xfrm>
              <a:off x="2580" y="1932"/>
              <a:ext cx="17" cy="41"/>
            </a:xfrm>
            <a:custGeom>
              <a:avLst/>
              <a:gdLst>
                <a:gd name="T0" fmla="*/ 8 w 17"/>
                <a:gd name="T1" fmla="*/ 4 h 41"/>
                <a:gd name="T2" fmla="*/ 9 w 17"/>
                <a:gd name="T3" fmla="*/ 0 h 41"/>
                <a:gd name="T4" fmla="*/ 7 w 17"/>
                <a:gd name="T5" fmla="*/ 4 h 41"/>
                <a:gd name="T6" fmla="*/ 3 w 17"/>
                <a:gd name="T7" fmla="*/ 10 h 41"/>
                <a:gd name="T8" fmla="*/ 2 w 17"/>
                <a:gd name="T9" fmla="*/ 15 h 41"/>
                <a:gd name="T10" fmla="*/ 1 w 17"/>
                <a:gd name="T11" fmla="*/ 18 h 41"/>
                <a:gd name="T12" fmla="*/ 0 w 17"/>
                <a:gd name="T13" fmla="*/ 24 h 41"/>
                <a:gd name="T14" fmla="*/ 0 w 17"/>
                <a:gd name="T15" fmla="*/ 29 h 41"/>
                <a:gd name="T16" fmla="*/ 0 w 17"/>
                <a:gd name="T17" fmla="*/ 35 h 41"/>
                <a:gd name="T18" fmla="*/ 1 w 17"/>
                <a:gd name="T19" fmla="*/ 41 h 41"/>
                <a:gd name="T20" fmla="*/ 10 w 17"/>
                <a:gd name="T21" fmla="*/ 38 h 41"/>
                <a:gd name="T22" fmla="*/ 9 w 17"/>
                <a:gd name="T23" fmla="*/ 35 h 41"/>
                <a:gd name="T24" fmla="*/ 9 w 17"/>
                <a:gd name="T25" fmla="*/ 29 h 41"/>
                <a:gd name="T26" fmla="*/ 9 w 17"/>
                <a:gd name="T27" fmla="*/ 24 h 41"/>
                <a:gd name="T28" fmla="*/ 10 w 17"/>
                <a:gd name="T29" fmla="*/ 21 h 41"/>
                <a:gd name="T30" fmla="*/ 11 w 17"/>
                <a:gd name="T31" fmla="*/ 17 h 41"/>
                <a:gd name="T32" fmla="*/ 13 w 17"/>
                <a:gd name="T33" fmla="*/ 12 h 41"/>
                <a:gd name="T34" fmla="*/ 14 w 17"/>
                <a:gd name="T35" fmla="*/ 9 h 41"/>
                <a:gd name="T36" fmla="*/ 16 w 17"/>
                <a:gd name="T37" fmla="*/ 5 h 41"/>
                <a:gd name="T38" fmla="*/ 17 w 17"/>
                <a:gd name="T39" fmla="*/ 2 h 41"/>
                <a:gd name="T40" fmla="*/ 16 w 17"/>
                <a:gd name="T41" fmla="*/ 5 h 41"/>
                <a:gd name="T42" fmla="*/ 17 w 17"/>
                <a:gd name="T43" fmla="*/ 4 h 41"/>
                <a:gd name="T44" fmla="*/ 17 w 17"/>
                <a:gd name="T45" fmla="*/ 2 h 41"/>
                <a:gd name="T46" fmla="*/ 8 w 17"/>
                <a:gd name="T47" fmla="*/ 4 h 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"/>
                <a:gd name="T73" fmla="*/ 0 h 41"/>
                <a:gd name="T74" fmla="*/ 17 w 17"/>
                <a:gd name="T75" fmla="*/ 41 h 4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" h="41">
                  <a:moveTo>
                    <a:pt x="8" y="4"/>
                  </a:moveTo>
                  <a:lnTo>
                    <a:pt x="9" y="0"/>
                  </a:lnTo>
                  <a:lnTo>
                    <a:pt x="7" y="4"/>
                  </a:lnTo>
                  <a:lnTo>
                    <a:pt x="3" y="10"/>
                  </a:lnTo>
                  <a:lnTo>
                    <a:pt x="2" y="15"/>
                  </a:lnTo>
                  <a:lnTo>
                    <a:pt x="1" y="18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1" y="41"/>
                  </a:lnTo>
                  <a:lnTo>
                    <a:pt x="10" y="38"/>
                  </a:lnTo>
                  <a:lnTo>
                    <a:pt x="9" y="35"/>
                  </a:lnTo>
                  <a:lnTo>
                    <a:pt x="9" y="29"/>
                  </a:lnTo>
                  <a:lnTo>
                    <a:pt x="9" y="24"/>
                  </a:lnTo>
                  <a:lnTo>
                    <a:pt x="10" y="21"/>
                  </a:lnTo>
                  <a:lnTo>
                    <a:pt x="11" y="17"/>
                  </a:lnTo>
                  <a:lnTo>
                    <a:pt x="13" y="12"/>
                  </a:lnTo>
                  <a:lnTo>
                    <a:pt x="14" y="9"/>
                  </a:lnTo>
                  <a:lnTo>
                    <a:pt x="16" y="5"/>
                  </a:lnTo>
                  <a:lnTo>
                    <a:pt x="17" y="2"/>
                  </a:lnTo>
                  <a:lnTo>
                    <a:pt x="16" y="5"/>
                  </a:lnTo>
                  <a:lnTo>
                    <a:pt x="17" y="4"/>
                  </a:lnTo>
                  <a:lnTo>
                    <a:pt x="17" y="2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7" name="Freeform 85"/>
            <p:cNvSpPr>
              <a:spLocks/>
            </p:cNvSpPr>
            <p:nvPr/>
          </p:nvSpPr>
          <p:spPr bwMode="auto">
            <a:xfrm>
              <a:off x="2577" y="1871"/>
              <a:ext cx="20" cy="65"/>
            </a:xfrm>
            <a:custGeom>
              <a:avLst/>
              <a:gdLst>
                <a:gd name="T0" fmla="*/ 0 w 20"/>
                <a:gd name="T1" fmla="*/ 6 h 65"/>
                <a:gd name="T2" fmla="*/ 0 w 20"/>
                <a:gd name="T3" fmla="*/ 7 h 65"/>
                <a:gd name="T4" fmla="*/ 4 w 20"/>
                <a:gd name="T5" fmla="*/ 12 h 65"/>
                <a:gd name="T6" fmla="*/ 6 w 20"/>
                <a:gd name="T7" fmla="*/ 18 h 65"/>
                <a:gd name="T8" fmla="*/ 9 w 20"/>
                <a:gd name="T9" fmla="*/ 25 h 65"/>
                <a:gd name="T10" fmla="*/ 9 w 20"/>
                <a:gd name="T11" fmla="*/ 32 h 65"/>
                <a:gd name="T12" fmla="*/ 10 w 20"/>
                <a:gd name="T13" fmla="*/ 39 h 65"/>
                <a:gd name="T14" fmla="*/ 10 w 20"/>
                <a:gd name="T15" fmla="*/ 47 h 65"/>
                <a:gd name="T16" fmla="*/ 10 w 20"/>
                <a:gd name="T17" fmla="*/ 56 h 65"/>
                <a:gd name="T18" fmla="*/ 11 w 20"/>
                <a:gd name="T19" fmla="*/ 65 h 65"/>
                <a:gd name="T20" fmla="*/ 20 w 20"/>
                <a:gd name="T21" fmla="*/ 63 h 65"/>
                <a:gd name="T22" fmla="*/ 19 w 20"/>
                <a:gd name="T23" fmla="*/ 56 h 65"/>
                <a:gd name="T24" fmla="*/ 19 w 20"/>
                <a:gd name="T25" fmla="*/ 47 h 65"/>
                <a:gd name="T26" fmla="*/ 19 w 20"/>
                <a:gd name="T27" fmla="*/ 39 h 65"/>
                <a:gd name="T28" fmla="*/ 18 w 20"/>
                <a:gd name="T29" fmla="*/ 32 h 65"/>
                <a:gd name="T30" fmla="*/ 18 w 20"/>
                <a:gd name="T31" fmla="*/ 22 h 65"/>
                <a:gd name="T32" fmla="*/ 16 w 20"/>
                <a:gd name="T33" fmla="*/ 15 h 65"/>
                <a:gd name="T34" fmla="*/ 13 w 20"/>
                <a:gd name="T35" fmla="*/ 7 h 65"/>
                <a:gd name="T36" fmla="*/ 7 w 20"/>
                <a:gd name="T37" fmla="*/ 0 h 65"/>
                <a:gd name="T38" fmla="*/ 7 w 20"/>
                <a:gd name="T39" fmla="*/ 1 h 65"/>
                <a:gd name="T40" fmla="*/ 0 w 20"/>
                <a:gd name="T41" fmla="*/ 6 h 65"/>
                <a:gd name="T42" fmla="*/ 0 w 20"/>
                <a:gd name="T43" fmla="*/ 6 h 65"/>
                <a:gd name="T44" fmla="*/ 0 w 20"/>
                <a:gd name="T45" fmla="*/ 7 h 65"/>
                <a:gd name="T46" fmla="*/ 0 w 20"/>
                <a:gd name="T47" fmla="*/ 6 h 6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0"/>
                <a:gd name="T73" fmla="*/ 0 h 65"/>
                <a:gd name="T74" fmla="*/ 20 w 20"/>
                <a:gd name="T75" fmla="*/ 65 h 6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0" h="65">
                  <a:moveTo>
                    <a:pt x="0" y="6"/>
                  </a:moveTo>
                  <a:lnTo>
                    <a:pt x="0" y="7"/>
                  </a:lnTo>
                  <a:lnTo>
                    <a:pt x="4" y="12"/>
                  </a:lnTo>
                  <a:lnTo>
                    <a:pt x="6" y="18"/>
                  </a:lnTo>
                  <a:lnTo>
                    <a:pt x="9" y="25"/>
                  </a:lnTo>
                  <a:lnTo>
                    <a:pt x="9" y="32"/>
                  </a:lnTo>
                  <a:lnTo>
                    <a:pt x="10" y="39"/>
                  </a:lnTo>
                  <a:lnTo>
                    <a:pt x="10" y="47"/>
                  </a:lnTo>
                  <a:lnTo>
                    <a:pt x="10" y="56"/>
                  </a:lnTo>
                  <a:lnTo>
                    <a:pt x="11" y="65"/>
                  </a:lnTo>
                  <a:lnTo>
                    <a:pt x="20" y="63"/>
                  </a:lnTo>
                  <a:lnTo>
                    <a:pt x="19" y="56"/>
                  </a:lnTo>
                  <a:lnTo>
                    <a:pt x="19" y="47"/>
                  </a:lnTo>
                  <a:lnTo>
                    <a:pt x="19" y="39"/>
                  </a:lnTo>
                  <a:lnTo>
                    <a:pt x="18" y="32"/>
                  </a:lnTo>
                  <a:lnTo>
                    <a:pt x="18" y="22"/>
                  </a:lnTo>
                  <a:lnTo>
                    <a:pt x="16" y="15"/>
                  </a:lnTo>
                  <a:lnTo>
                    <a:pt x="13" y="7"/>
                  </a:lnTo>
                  <a:lnTo>
                    <a:pt x="7" y="0"/>
                  </a:lnTo>
                  <a:lnTo>
                    <a:pt x="7" y="1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8" name="Freeform 86"/>
            <p:cNvSpPr>
              <a:spLocks/>
            </p:cNvSpPr>
            <p:nvPr/>
          </p:nvSpPr>
          <p:spPr bwMode="auto">
            <a:xfrm>
              <a:off x="2573" y="1863"/>
              <a:ext cx="11" cy="14"/>
            </a:xfrm>
            <a:custGeom>
              <a:avLst/>
              <a:gdLst>
                <a:gd name="T0" fmla="*/ 3 w 11"/>
                <a:gd name="T1" fmla="*/ 9 h 14"/>
                <a:gd name="T2" fmla="*/ 0 w 11"/>
                <a:gd name="T3" fmla="*/ 7 h 14"/>
                <a:gd name="T4" fmla="*/ 1 w 11"/>
                <a:gd name="T5" fmla="*/ 8 h 14"/>
                <a:gd name="T6" fmla="*/ 1 w 11"/>
                <a:gd name="T7" fmla="*/ 10 h 14"/>
                <a:gd name="T8" fmla="*/ 3 w 11"/>
                <a:gd name="T9" fmla="*/ 12 h 14"/>
                <a:gd name="T10" fmla="*/ 4 w 11"/>
                <a:gd name="T11" fmla="*/ 14 h 14"/>
                <a:gd name="T12" fmla="*/ 11 w 11"/>
                <a:gd name="T13" fmla="*/ 9 h 14"/>
                <a:gd name="T14" fmla="*/ 10 w 11"/>
                <a:gd name="T15" fmla="*/ 7 h 14"/>
                <a:gd name="T16" fmla="*/ 10 w 11"/>
                <a:gd name="T17" fmla="*/ 6 h 14"/>
                <a:gd name="T18" fmla="*/ 10 w 11"/>
                <a:gd name="T19" fmla="*/ 6 h 14"/>
                <a:gd name="T20" fmla="*/ 9 w 11"/>
                <a:gd name="T21" fmla="*/ 2 h 14"/>
                <a:gd name="T22" fmla="*/ 5 w 11"/>
                <a:gd name="T23" fmla="*/ 0 h 14"/>
                <a:gd name="T24" fmla="*/ 9 w 11"/>
                <a:gd name="T25" fmla="*/ 2 h 14"/>
                <a:gd name="T26" fmla="*/ 8 w 11"/>
                <a:gd name="T27" fmla="*/ 1 h 14"/>
                <a:gd name="T28" fmla="*/ 5 w 11"/>
                <a:gd name="T29" fmla="*/ 0 h 14"/>
                <a:gd name="T30" fmla="*/ 3 w 11"/>
                <a:gd name="T31" fmla="*/ 9 h 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"/>
                <a:gd name="T49" fmla="*/ 0 h 14"/>
                <a:gd name="T50" fmla="*/ 11 w 11"/>
                <a:gd name="T51" fmla="*/ 14 h 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" h="14">
                  <a:moveTo>
                    <a:pt x="3" y="9"/>
                  </a:moveTo>
                  <a:lnTo>
                    <a:pt x="0" y="7"/>
                  </a:lnTo>
                  <a:lnTo>
                    <a:pt x="1" y="8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4" y="14"/>
                  </a:lnTo>
                  <a:lnTo>
                    <a:pt x="11" y="9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9" y="2"/>
                  </a:lnTo>
                  <a:lnTo>
                    <a:pt x="5" y="0"/>
                  </a:lnTo>
                  <a:lnTo>
                    <a:pt x="9" y="2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9" name="Freeform 87"/>
            <p:cNvSpPr>
              <a:spLocks/>
            </p:cNvSpPr>
            <p:nvPr/>
          </p:nvSpPr>
          <p:spPr bwMode="auto">
            <a:xfrm>
              <a:off x="2557" y="1857"/>
              <a:ext cx="21" cy="15"/>
            </a:xfrm>
            <a:custGeom>
              <a:avLst/>
              <a:gdLst>
                <a:gd name="T0" fmla="*/ 1 w 21"/>
                <a:gd name="T1" fmla="*/ 9 h 15"/>
                <a:gd name="T2" fmla="*/ 0 w 21"/>
                <a:gd name="T3" fmla="*/ 9 h 15"/>
                <a:gd name="T4" fmla="*/ 19 w 21"/>
                <a:gd name="T5" fmla="*/ 15 h 15"/>
                <a:gd name="T6" fmla="*/ 21 w 21"/>
                <a:gd name="T7" fmla="*/ 6 h 15"/>
                <a:gd name="T8" fmla="*/ 3 w 21"/>
                <a:gd name="T9" fmla="*/ 0 h 15"/>
                <a:gd name="T10" fmla="*/ 1 w 21"/>
                <a:gd name="T11" fmla="*/ 0 h 15"/>
                <a:gd name="T12" fmla="*/ 3 w 21"/>
                <a:gd name="T13" fmla="*/ 0 h 15"/>
                <a:gd name="T14" fmla="*/ 3 w 21"/>
                <a:gd name="T15" fmla="*/ 0 h 15"/>
                <a:gd name="T16" fmla="*/ 1 w 21"/>
                <a:gd name="T17" fmla="*/ 0 h 15"/>
                <a:gd name="T18" fmla="*/ 1 w 21"/>
                <a:gd name="T19" fmla="*/ 9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15"/>
                <a:gd name="T32" fmla="*/ 21 w 21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15">
                  <a:moveTo>
                    <a:pt x="1" y="9"/>
                  </a:moveTo>
                  <a:lnTo>
                    <a:pt x="0" y="9"/>
                  </a:lnTo>
                  <a:lnTo>
                    <a:pt x="19" y="15"/>
                  </a:lnTo>
                  <a:lnTo>
                    <a:pt x="21" y="6"/>
                  </a:lnTo>
                  <a:lnTo>
                    <a:pt x="3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0" name="Freeform 88"/>
            <p:cNvSpPr>
              <a:spLocks/>
            </p:cNvSpPr>
            <p:nvPr/>
          </p:nvSpPr>
          <p:spPr bwMode="auto">
            <a:xfrm>
              <a:off x="2548" y="1857"/>
              <a:ext cx="10" cy="9"/>
            </a:xfrm>
            <a:custGeom>
              <a:avLst/>
              <a:gdLst>
                <a:gd name="T0" fmla="*/ 0 w 10"/>
                <a:gd name="T1" fmla="*/ 9 h 9"/>
                <a:gd name="T2" fmla="*/ 1 w 10"/>
                <a:gd name="T3" fmla="*/ 9 h 9"/>
                <a:gd name="T4" fmla="*/ 5 w 10"/>
                <a:gd name="T5" fmla="*/ 9 h 9"/>
                <a:gd name="T6" fmla="*/ 7 w 10"/>
                <a:gd name="T7" fmla="*/ 9 h 9"/>
                <a:gd name="T8" fmla="*/ 8 w 10"/>
                <a:gd name="T9" fmla="*/ 9 h 9"/>
                <a:gd name="T10" fmla="*/ 10 w 10"/>
                <a:gd name="T11" fmla="*/ 9 h 9"/>
                <a:gd name="T12" fmla="*/ 10 w 10"/>
                <a:gd name="T13" fmla="*/ 0 h 9"/>
                <a:gd name="T14" fmla="*/ 8 w 10"/>
                <a:gd name="T15" fmla="*/ 0 h 9"/>
                <a:gd name="T16" fmla="*/ 7 w 10"/>
                <a:gd name="T17" fmla="*/ 0 h 9"/>
                <a:gd name="T18" fmla="*/ 5 w 10"/>
                <a:gd name="T19" fmla="*/ 0 h 9"/>
                <a:gd name="T20" fmla="*/ 3 w 10"/>
                <a:gd name="T21" fmla="*/ 0 h 9"/>
                <a:gd name="T22" fmla="*/ 5 w 10"/>
                <a:gd name="T23" fmla="*/ 0 h 9"/>
                <a:gd name="T24" fmla="*/ 0 w 10"/>
                <a:gd name="T25" fmla="*/ 9 h 9"/>
                <a:gd name="T26" fmla="*/ 1 w 10"/>
                <a:gd name="T27" fmla="*/ 9 h 9"/>
                <a:gd name="T28" fmla="*/ 1 w 10"/>
                <a:gd name="T29" fmla="*/ 9 h 9"/>
                <a:gd name="T30" fmla="*/ 0 w 10"/>
                <a:gd name="T31" fmla="*/ 9 h 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"/>
                <a:gd name="T49" fmla="*/ 0 h 9"/>
                <a:gd name="T50" fmla="*/ 10 w 10"/>
                <a:gd name="T51" fmla="*/ 9 h 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" h="9">
                  <a:moveTo>
                    <a:pt x="0" y="9"/>
                  </a:moveTo>
                  <a:lnTo>
                    <a:pt x="1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8" y="9"/>
                  </a:lnTo>
                  <a:lnTo>
                    <a:pt x="10" y="9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0" y="9"/>
                  </a:lnTo>
                  <a:lnTo>
                    <a:pt x="1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1" name="Freeform 89"/>
            <p:cNvSpPr>
              <a:spLocks/>
            </p:cNvSpPr>
            <p:nvPr/>
          </p:nvSpPr>
          <p:spPr bwMode="auto">
            <a:xfrm>
              <a:off x="2484" y="1852"/>
              <a:ext cx="69" cy="18"/>
            </a:xfrm>
            <a:custGeom>
              <a:avLst/>
              <a:gdLst>
                <a:gd name="T0" fmla="*/ 5 w 69"/>
                <a:gd name="T1" fmla="*/ 18 h 18"/>
                <a:gd name="T2" fmla="*/ 5 w 69"/>
                <a:gd name="T3" fmla="*/ 17 h 18"/>
                <a:gd name="T4" fmla="*/ 11 w 69"/>
                <a:gd name="T5" fmla="*/ 14 h 18"/>
                <a:gd name="T6" fmla="*/ 19 w 69"/>
                <a:gd name="T7" fmla="*/ 12 h 18"/>
                <a:gd name="T8" fmla="*/ 27 w 69"/>
                <a:gd name="T9" fmla="*/ 11 h 18"/>
                <a:gd name="T10" fmla="*/ 36 w 69"/>
                <a:gd name="T11" fmla="*/ 10 h 18"/>
                <a:gd name="T12" fmla="*/ 44 w 69"/>
                <a:gd name="T13" fmla="*/ 10 h 18"/>
                <a:gd name="T14" fmla="*/ 51 w 69"/>
                <a:gd name="T15" fmla="*/ 11 h 18"/>
                <a:gd name="T16" fmla="*/ 58 w 69"/>
                <a:gd name="T17" fmla="*/ 12 h 18"/>
                <a:gd name="T18" fmla="*/ 64 w 69"/>
                <a:gd name="T19" fmla="*/ 14 h 18"/>
                <a:gd name="T20" fmla="*/ 69 w 69"/>
                <a:gd name="T21" fmla="*/ 5 h 18"/>
                <a:gd name="T22" fmla="*/ 60 w 69"/>
                <a:gd name="T23" fmla="*/ 2 h 18"/>
                <a:gd name="T24" fmla="*/ 53 w 69"/>
                <a:gd name="T25" fmla="*/ 1 h 18"/>
                <a:gd name="T26" fmla="*/ 44 w 69"/>
                <a:gd name="T27" fmla="*/ 0 h 18"/>
                <a:gd name="T28" fmla="*/ 36 w 69"/>
                <a:gd name="T29" fmla="*/ 0 h 18"/>
                <a:gd name="T30" fmla="*/ 25 w 69"/>
                <a:gd name="T31" fmla="*/ 1 h 18"/>
                <a:gd name="T32" fmla="*/ 17 w 69"/>
                <a:gd name="T33" fmla="*/ 2 h 18"/>
                <a:gd name="T34" fmla="*/ 9 w 69"/>
                <a:gd name="T35" fmla="*/ 5 h 18"/>
                <a:gd name="T36" fmla="*/ 0 w 69"/>
                <a:gd name="T37" fmla="*/ 10 h 18"/>
                <a:gd name="T38" fmla="*/ 0 w 69"/>
                <a:gd name="T39" fmla="*/ 8 h 18"/>
                <a:gd name="T40" fmla="*/ 5 w 69"/>
                <a:gd name="T41" fmla="*/ 18 h 18"/>
                <a:gd name="T42" fmla="*/ 5 w 69"/>
                <a:gd name="T43" fmla="*/ 18 h 18"/>
                <a:gd name="T44" fmla="*/ 5 w 69"/>
                <a:gd name="T45" fmla="*/ 17 h 18"/>
                <a:gd name="T46" fmla="*/ 5 w 69"/>
                <a:gd name="T47" fmla="*/ 18 h 1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9"/>
                <a:gd name="T73" fmla="*/ 0 h 18"/>
                <a:gd name="T74" fmla="*/ 69 w 69"/>
                <a:gd name="T75" fmla="*/ 18 h 1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9" h="18">
                  <a:moveTo>
                    <a:pt x="5" y="18"/>
                  </a:moveTo>
                  <a:lnTo>
                    <a:pt x="5" y="17"/>
                  </a:lnTo>
                  <a:lnTo>
                    <a:pt x="11" y="14"/>
                  </a:lnTo>
                  <a:lnTo>
                    <a:pt x="19" y="12"/>
                  </a:lnTo>
                  <a:lnTo>
                    <a:pt x="27" y="11"/>
                  </a:lnTo>
                  <a:lnTo>
                    <a:pt x="36" y="10"/>
                  </a:lnTo>
                  <a:lnTo>
                    <a:pt x="44" y="10"/>
                  </a:lnTo>
                  <a:lnTo>
                    <a:pt x="51" y="11"/>
                  </a:lnTo>
                  <a:lnTo>
                    <a:pt x="58" y="12"/>
                  </a:lnTo>
                  <a:lnTo>
                    <a:pt x="64" y="14"/>
                  </a:lnTo>
                  <a:lnTo>
                    <a:pt x="69" y="5"/>
                  </a:lnTo>
                  <a:lnTo>
                    <a:pt x="60" y="2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5" y="1"/>
                  </a:lnTo>
                  <a:lnTo>
                    <a:pt x="17" y="2"/>
                  </a:lnTo>
                  <a:lnTo>
                    <a:pt x="9" y="5"/>
                  </a:lnTo>
                  <a:lnTo>
                    <a:pt x="0" y="10"/>
                  </a:lnTo>
                  <a:lnTo>
                    <a:pt x="0" y="8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2" name="Freeform 90"/>
            <p:cNvSpPr>
              <a:spLocks/>
            </p:cNvSpPr>
            <p:nvPr/>
          </p:nvSpPr>
          <p:spPr bwMode="auto">
            <a:xfrm>
              <a:off x="2471" y="1860"/>
              <a:ext cx="18" cy="15"/>
            </a:xfrm>
            <a:custGeom>
              <a:avLst/>
              <a:gdLst>
                <a:gd name="T0" fmla="*/ 10 w 18"/>
                <a:gd name="T1" fmla="*/ 11 h 15"/>
                <a:gd name="T2" fmla="*/ 7 w 18"/>
                <a:gd name="T3" fmla="*/ 15 h 15"/>
                <a:gd name="T4" fmla="*/ 10 w 18"/>
                <a:gd name="T5" fmla="*/ 13 h 15"/>
                <a:gd name="T6" fmla="*/ 12 w 18"/>
                <a:gd name="T7" fmla="*/ 11 h 15"/>
                <a:gd name="T8" fmla="*/ 13 w 18"/>
                <a:gd name="T9" fmla="*/ 11 h 15"/>
                <a:gd name="T10" fmla="*/ 18 w 18"/>
                <a:gd name="T11" fmla="*/ 10 h 15"/>
                <a:gd name="T12" fmla="*/ 13 w 18"/>
                <a:gd name="T13" fmla="*/ 0 h 15"/>
                <a:gd name="T14" fmla="*/ 11 w 18"/>
                <a:gd name="T15" fmla="*/ 2 h 15"/>
                <a:gd name="T16" fmla="*/ 7 w 18"/>
                <a:gd name="T17" fmla="*/ 4 h 15"/>
                <a:gd name="T18" fmla="*/ 5 w 18"/>
                <a:gd name="T19" fmla="*/ 6 h 15"/>
                <a:gd name="T20" fmla="*/ 3 w 18"/>
                <a:gd name="T21" fmla="*/ 7 h 15"/>
                <a:gd name="T22" fmla="*/ 0 w 18"/>
                <a:gd name="T23" fmla="*/ 11 h 15"/>
                <a:gd name="T24" fmla="*/ 3 w 18"/>
                <a:gd name="T25" fmla="*/ 7 h 15"/>
                <a:gd name="T26" fmla="*/ 0 w 18"/>
                <a:gd name="T27" fmla="*/ 9 h 15"/>
                <a:gd name="T28" fmla="*/ 0 w 18"/>
                <a:gd name="T29" fmla="*/ 11 h 15"/>
                <a:gd name="T30" fmla="*/ 10 w 18"/>
                <a:gd name="T31" fmla="*/ 11 h 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"/>
                <a:gd name="T49" fmla="*/ 0 h 15"/>
                <a:gd name="T50" fmla="*/ 18 w 18"/>
                <a:gd name="T51" fmla="*/ 15 h 1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" h="15">
                  <a:moveTo>
                    <a:pt x="10" y="11"/>
                  </a:moveTo>
                  <a:lnTo>
                    <a:pt x="7" y="15"/>
                  </a:lnTo>
                  <a:lnTo>
                    <a:pt x="10" y="13"/>
                  </a:lnTo>
                  <a:lnTo>
                    <a:pt x="12" y="11"/>
                  </a:lnTo>
                  <a:lnTo>
                    <a:pt x="13" y="11"/>
                  </a:lnTo>
                  <a:lnTo>
                    <a:pt x="18" y="10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7" y="4"/>
                  </a:lnTo>
                  <a:lnTo>
                    <a:pt x="5" y="6"/>
                  </a:lnTo>
                  <a:lnTo>
                    <a:pt x="3" y="7"/>
                  </a:lnTo>
                  <a:lnTo>
                    <a:pt x="0" y="11"/>
                  </a:lnTo>
                  <a:lnTo>
                    <a:pt x="3" y="7"/>
                  </a:lnTo>
                  <a:lnTo>
                    <a:pt x="0" y="9"/>
                  </a:lnTo>
                  <a:lnTo>
                    <a:pt x="0" y="11"/>
                  </a:lnTo>
                  <a:lnTo>
                    <a:pt x="1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3" name="Freeform 91"/>
            <p:cNvSpPr>
              <a:spLocks/>
            </p:cNvSpPr>
            <p:nvPr/>
          </p:nvSpPr>
          <p:spPr bwMode="auto">
            <a:xfrm>
              <a:off x="2471" y="1871"/>
              <a:ext cx="14" cy="65"/>
            </a:xfrm>
            <a:custGeom>
              <a:avLst/>
              <a:gdLst>
                <a:gd name="T0" fmla="*/ 11 w 14"/>
                <a:gd name="T1" fmla="*/ 56 h 65"/>
                <a:gd name="T2" fmla="*/ 14 w 14"/>
                <a:gd name="T3" fmla="*/ 60 h 65"/>
                <a:gd name="T4" fmla="*/ 10 w 14"/>
                <a:gd name="T5" fmla="*/ 0 h 65"/>
                <a:gd name="T6" fmla="*/ 0 w 14"/>
                <a:gd name="T7" fmla="*/ 0 h 65"/>
                <a:gd name="T8" fmla="*/ 5 w 14"/>
                <a:gd name="T9" fmla="*/ 60 h 65"/>
                <a:gd name="T10" fmla="*/ 9 w 14"/>
                <a:gd name="T11" fmla="*/ 65 h 65"/>
                <a:gd name="T12" fmla="*/ 5 w 14"/>
                <a:gd name="T13" fmla="*/ 60 h 65"/>
                <a:gd name="T14" fmla="*/ 5 w 14"/>
                <a:gd name="T15" fmla="*/ 64 h 65"/>
                <a:gd name="T16" fmla="*/ 9 w 14"/>
                <a:gd name="T17" fmla="*/ 65 h 65"/>
                <a:gd name="T18" fmla="*/ 11 w 14"/>
                <a:gd name="T19" fmla="*/ 56 h 6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65"/>
                <a:gd name="T32" fmla="*/ 14 w 14"/>
                <a:gd name="T33" fmla="*/ 65 h 6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65">
                  <a:moveTo>
                    <a:pt x="11" y="56"/>
                  </a:moveTo>
                  <a:lnTo>
                    <a:pt x="14" y="6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5" y="60"/>
                  </a:lnTo>
                  <a:lnTo>
                    <a:pt x="9" y="65"/>
                  </a:lnTo>
                  <a:lnTo>
                    <a:pt x="5" y="60"/>
                  </a:lnTo>
                  <a:lnTo>
                    <a:pt x="5" y="64"/>
                  </a:lnTo>
                  <a:lnTo>
                    <a:pt x="9" y="65"/>
                  </a:lnTo>
                  <a:lnTo>
                    <a:pt x="11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4" name="Freeform 92"/>
            <p:cNvSpPr>
              <a:spLocks/>
            </p:cNvSpPr>
            <p:nvPr/>
          </p:nvSpPr>
          <p:spPr bwMode="auto">
            <a:xfrm>
              <a:off x="2480" y="1927"/>
              <a:ext cx="27" cy="17"/>
            </a:xfrm>
            <a:custGeom>
              <a:avLst/>
              <a:gdLst>
                <a:gd name="T0" fmla="*/ 25 w 27"/>
                <a:gd name="T1" fmla="*/ 8 h 17"/>
                <a:gd name="T2" fmla="*/ 27 w 27"/>
                <a:gd name="T3" fmla="*/ 8 h 17"/>
                <a:gd name="T4" fmla="*/ 2 w 27"/>
                <a:gd name="T5" fmla="*/ 0 h 17"/>
                <a:gd name="T6" fmla="*/ 0 w 27"/>
                <a:gd name="T7" fmla="*/ 9 h 17"/>
                <a:gd name="T8" fmla="*/ 24 w 27"/>
                <a:gd name="T9" fmla="*/ 17 h 17"/>
                <a:gd name="T10" fmla="*/ 25 w 27"/>
                <a:gd name="T11" fmla="*/ 17 h 17"/>
                <a:gd name="T12" fmla="*/ 24 w 27"/>
                <a:gd name="T13" fmla="*/ 17 h 17"/>
                <a:gd name="T14" fmla="*/ 24 w 27"/>
                <a:gd name="T15" fmla="*/ 17 h 17"/>
                <a:gd name="T16" fmla="*/ 25 w 27"/>
                <a:gd name="T17" fmla="*/ 17 h 17"/>
                <a:gd name="T18" fmla="*/ 25 w 27"/>
                <a:gd name="T19" fmla="*/ 8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"/>
                <a:gd name="T31" fmla="*/ 0 h 17"/>
                <a:gd name="T32" fmla="*/ 27 w 27"/>
                <a:gd name="T33" fmla="*/ 17 h 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" h="17">
                  <a:moveTo>
                    <a:pt x="25" y="8"/>
                  </a:moveTo>
                  <a:lnTo>
                    <a:pt x="27" y="8"/>
                  </a:lnTo>
                  <a:lnTo>
                    <a:pt x="2" y="0"/>
                  </a:lnTo>
                  <a:lnTo>
                    <a:pt x="0" y="9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5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5" name="Freeform 93"/>
            <p:cNvSpPr>
              <a:spLocks/>
            </p:cNvSpPr>
            <p:nvPr/>
          </p:nvSpPr>
          <p:spPr bwMode="auto">
            <a:xfrm>
              <a:off x="2505" y="1921"/>
              <a:ext cx="23" cy="23"/>
            </a:xfrm>
            <a:custGeom>
              <a:avLst/>
              <a:gdLst>
                <a:gd name="T0" fmla="*/ 13 w 23"/>
                <a:gd name="T1" fmla="*/ 1 h 23"/>
                <a:gd name="T2" fmla="*/ 15 w 23"/>
                <a:gd name="T3" fmla="*/ 0 h 23"/>
                <a:gd name="T4" fmla="*/ 11 w 23"/>
                <a:gd name="T5" fmla="*/ 6 h 23"/>
                <a:gd name="T6" fmla="*/ 6 w 23"/>
                <a:gd name="T7" fmla="*/ 10 h 23"/>
                <a:gd name="T8" fmla="*/ 3 w 23"/>
                <a:gd name="T9" fmla="*/ 13 h 23"/>
                <a:gd name="T10" fmla="*/ 0 w 23"/>
                <a:gd name="T11" fmla="*/ 14 h 23"/>
                <a:gd name="T12" fmla="*/ 0 w 23"/>
                <a:gd name="T13" fmla="*/ 23 h 23"/>
                <a:gd name="T14" fmla="*/ 8 w 23"/>
                <a:gd name="T15" fmla="*/ 22 h 23"/>
                <a:gd name="T16" fmla="*/ 13 w 23"/>
                <a:gd name="T17" fmla="*/ 17 h 23"/>
                <a:gd name="T18" fmla="*/ 18 w 23"/>
                <a:gd name="T19" fmla="*/ 10 h 23"/>
                <a:gd name="T20" fmla="*/ 22 w 23"/>
                <a:gd name="T21" fmla="*/ 4 h 23"/>
                <a:gd name="T22" fmla="*/ 23 w 23"/>
                <a:gd name="T23" fmla="*/ 3 h 23"/>
                <a:gd name="T24" fmla="*/ 22 w 23"/>
                <a:gd name="T25" fmla="*/ 4 h 23"/>
                <a:gd name="T26" fmla="*/ 23 w 23"/>
                <a:gd name="T27" fmla="*/ 3 h 23"/>
                <a:gd name="T28" fmla="*/ 23 w 23"/>
                <a:gd name="T29" fmla="*/ 3 h 23"/>
                <a:gd name="T30" fmla="*/ 13 w 23"/>
                <a:gd name="T31" fmla="*/ 1 h 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"/>
                <a:gd name="T49" fmla="*/ 0 h 23"/>
                <a:gd name="T50" fmla="*/ 23 w 23"/>
                <a:gd name="T51" fmla="*/ 23 h 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" h="23">
                  <a:moveTo>
                    <a:pt x="13" y="1"/>
                  </a:moveTo>
                  <a:lnTo>
                    <a:pt x="15" y="0"/>
                  </a:lnTo>
                  <a:lnTo>
                    <a:pt x="11" y="6"/>
                  </a:lnTo>
                  <a:lnTo>
                    <a:pt x="6" y="10"/>
                  </a:lnTo>
                  <a:lnTo>
                    <a:pt x="3" y="13"/>
                  </a:lnTo>
                  <a:lnTo>
                    <a:pt x="0" y="14"/>
                  </a:lnTo>
                  <a:lnTo>
                    <a:pt x="0" y="23"/>
                  </a:lnTo>
                  <a:lnTo>
                    <a:pt x="8" y="22"/>
                  </a:lnTo>
                  <a:lnTo>
                    <a:pt x="13" y="17"/>
                  </a:lnTo>
                  <a:lnTo>
                    <a:pt x="18" y="10"/>
                  </a:lnTo>
                  <a:lnTo>
                    <a:pt x="22" y="4"/>
                  </a:lnTo>
                  <a:lnTo>
                    <a:pt x="23" y="3"/>
                  </a:lnTo>
                  <a:lnTo>
                    <a:pt x="22" y="4"/>
                  </a:lnTo>
                  <a:lnTo>
                    <a:pt x="23" y="3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6" name="Freeform 94"/>
            <p:cNvSpPr>
              <a:spLocks/>
            </p:cNvSpPr>
            <p:nvPr/>
          </p:nvSpPr>
          <p:spPr bwMode="auto">
            <a:xfrm>
              <a:off x="2518" y="1899"/>
              <a:ext cx="15" cy="25"/>
            </a:xfrm>
            <a:custGeom>
              <a:avLst/>
              <a:gdLst>
                <a:gd name="T0" fmla="*/ 7 w 15"/>
                <a:gd name="T1" fmla="*/ 0 h 25"/>
                <a:gd name="T2" fmla="*/ 5 w 15"/>
                <a:gd name="T3" fmla="*/ 3 h 25"/>
                <a:gd name="T4" fmla="*/ 0 w 15"/>
                <a:gd name="T5" fmla="*/ 23 h 25"/>
                <a:gd name="T6" fmla="*/ 10 w 15"/>
                <a:gd name="T7" fmla="*/ 25 h 25"/>
                <a:gd name="T8" fmla="*/ 15 w 15"/>
                <a:gd name="T9" fmla="*/ 5 h 25"/>
                <a:gd name="T10" fmla="*/ 12 w 15"/>
                <a:gd name="T11" fmla="*/ 7 h 25"/>
                <a:gd name="T12" fmla="*/ 7 w 15"/>
                <a:gd name="T13" fmla="*/ 0 h 25"/>
                <a:gd name="T14" fmla="*/ 5 w 15"/>
                <a:gd name="T15" fmla="*/ 0 h 25"/>
                <a:gd name="T16" fmla="*/ 5 w 15"/>
                <a:gd name="T17" fmla="*/ 3 h 25"/>
                <a:gd name="T18" fmla="*/ 7 w 15"/>
                <a:gd name="T19" fmla="*/ 0 h 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25"/>
                <a:gd name="T32" fmla="*/ 15 w 15"/>
                <a:gd name="T33" fmla="*/ 25 h 2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25">
                  <a:moveTo>
                    <a:pt x="7" y="0"/>
                  </a:moveTo>
                  <a:lnTo>
                    <a:pt x="5" y="3"/>
                  </a:lnTo>
                  <a:lnTo>
                    <a:pt x="0" y="23"/>
                  </a:lnTo>
                  <a:lnTo>
                    <a:pt x="10" y="25"/>
                  </a:lnTo>
                  <a:lnTo>
                    <a:pt x="15" y="5"/>
                  </a:lnTo>
                  <a:lnTo>
                    <a:pt x="12" y="7"/>
                  </a:lnTo>
                  <a:lnTo>
                    <a:pt x="7" y="0"/>
                  </a:lnTo>
                  <a:lnTo>
                    <a:pt x="5" y="0"/>
                  </a:lnTo>
                  <a:lnTo>
                    <a:pt x="5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7" name="Freeform 95"/>
            <p:cNvSpPr>
              <a:spLocks/>
            </p:cNvSpPr>
            <p:nvPr/>
          </p:nvSpPr>
          <p:spPr bwMode="auto">
            <a:xfrm>
              <a:off x="2525" y="1896"/>
              <a:ext cx="29" cy="12"/>
            </a:xfrm>
            <a:custGeom>
              <a:avLst/>
              <a:gdLst>
                <a:gd name="T0" fmla="*/ 29 w 29"/>
                <a:gd name="T1" fmla="*/ 5 h 12"/>
                <a:gd name="T2" fmla="*/ 26 w 29"/>
                <a:gd name="T3" fmla="*/ 2 h 12"/>
                <a:gd name="T4" fmla="*/ 22 w 29"/>
                <a:gd name="T5" fmla="*/ 1 h 12"/>
                <a:gd name="T6" fmla="*/ 15 w 29"/>
                <a:gd name="T7" fmla="*/ 0 h 12"/>
                <a:gd name="T8" fmla="*/ 8 w 29"/>
                <a:gd name="T9" fmla="*/ 1 h 12"/>
                <a:gd name="T10" fmla="*/ 0 w 29"/>
                <a:gd name="T11" fmla="*/ 3 h 12"/>
                <a:gd name="T12" fmla="*/ 5 w 29"/>
                <a:gd name="T13" fmla="*/ 10 h 12"/>
                <a:gd name="T14" fmla="*/ 10 w 29"/>
                <a:gd name="T15" fmla="*/ 10 h 12"/>
                <a:gd name="T16" fmla="*/ 15 w 29"/>
                <a:gd name="T17" fmla="*/ 9 h 12"/>
                <a:gd name="T18" fmla="*/ 19 w 29"/>
                <a:gd name="T19" fmla="*/ 10 h 12"/>
                <a:gd name="T20" fmla="*/ 24 w 29"/>
                <a:gd name="T21" fmla="*/ 12 h 12"/>
                <a:gd name="T22" fmla="*/ 22 w 29"/>
                <a:gd name="T23" fmla="*/ 9 h 12"/>
                <a:gd name="T24" fmla="*/ 29 w 29"/>
                <a:gd name="T25" fmla="*/ 5 h 12"/>
                <a:gd name="T26" fmla="*/ 28 w 29"/>
                <a:gd name="T27" fmla="*/ 2 h 12"/>
                <a:gd name="T28" fmla="*/ 26 w 29"/>
                <a:gd name="T29" fmla="*/ 2 h 12"/>
                <a:gd name="T30" fmla="*/ 29 w 29"/>
                <a:gd name="T31" fmla="*/ 5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9"/>
                <a:gd name="T49" fmla="*/ 0 h 12"/>
                <a:gd name="T50" fmla="*/ 29 w 29"/>
                <a:gd name="T51" fmla="*/ 12 h 1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9" h="12">
                  <a:moveTo>
                    <a:pt x="29" y="5"/>
                  </a:moveTo>
                  <a:lnTo>
                    <a:pt x="26" y="2"/>
                  </a:lnTo>
                  <a:lnTo>
                    <a:pt x="22" y="1"/>
                  </a:lnTo>
                  <a:lnTo>
                    <a:pt x="15" y="0"/>
                  </a:lnTo>
                  <a:lnTo>
                    <a:pt x="8" y="1"/>
                  </a:lnTo>
                  <a:lnTo>
                    <a:pt x="0" y="3"/>
                  </a:lnTo>
                  <a:lnTo>
                    <a:pt x="5" y="10"/>
                  </a:lnTo>
                  <a:lnTo>
                    <a:pt x="10" y="10"/>
                  </a:lnTo>
                  <a:lnTo>
                    <a:pt x="15" y="9"/>
                  </a:lnTo>
                  <a:lnTo>
                    <a:pt x="19" y="10"/>
                  </a:lnTo>
                  <a:lnTo>
                    <a:pt x="24" y="12"/>
                  </a:lnTo>
                  <a:lnTo>
                    <a:pt x="22" y="9"/>
                  </a:lnTo>
                  <a:lnTo>
                    <a:pt x="29" y="5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9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8" name="Freeform 96"/>
            <p:cNvSpPr>
              <a:spLocks/>
            </p:cNvSpPr>
            <p:nvPr/>
          </p:nvSpPr>
          <p:spPr bwMode="auto">
            <a:xfrm>
              <a:off x="2543" y="1901"/>
              <a:ext cx="15" cy="39"/>
            </a:xfrm>
            <a:custGeom>
              <a:avLst/>
              <a:gdLst>
                <a:gd name="T0" fmla="*/ 8 w 15"/>
                <a:gd name="T1" fmla="*/ 39 h 39"/>
                <a:gd name="T2" fmla="*/ 10 w 15"/>
                <a:gd name="T3" fmla="*/ 36 h 39"/>
                <a:gd name="T4" fmla="*/ 11 w 15"/>
                <a:gd name="T5" fmla="*/ 28 h 39"/>
                <a:gd name="T6" fmla="*/ 13 w 15"/>
                <a:gd name="T7" fmla="*/ 20 h 39"/>
                <a:gd name="T8" fmla="*/ 15 w 15"/>
                <a:gd name="T9" fmla="*/ 10 h 39"/>
                <a:gd name="T10" fmla="*/ 11 w 15"/>
                <a:gd name="T11" fmla="*/ 0 h 39"/>
                <a:gd name="T12" fmla="*/ 4 w 15"/>
                <a:gd name="T13" fmla="*/ 4 h 39"/>
                <a:gd name="T14" fmla="*/ 6 w 15"/>
                <a:gd name="T15" fmla="*/ 10 h 39"/>
                <a:gd name="T16" fmla="*/ 4 w 15"/>
                <a:gd name="T17" fmla="*/ 17 h 39"/>
                <a:gd name="T18" fmla="*/ 1 w 15"/>
                <a:gd name="T19" fmla="*/ 26 h 39"/>
                <a:gd name="T20" fmla="*/ 0 w 15"/>
                <a:gd name="T21" fmla="*/ 36 h 39"/>
                <a:gd name="T22" fmla="*/ 1 w 15"/>
                <a:gd name="T23" fmla="*/ 34 h 39"/>
                <a:gd name="T24" fmla="*/ 8 w 15"/>
                <a:gd name="T25" fmla="*/ 39 h 39"/>
                <a:gd name="T26" fmla="*/ 10 w 15"/>
                <a:gd name="T27" fmla="*/ 37 h 39"/>
                <a:gd name="T28" fmla="*/ 10 w 15"/>
                <a:gd name="T29" fmla="*/ 36 h 39"/>
                <a:gd name="T30" fmla="*/ 8 w 15"/>
                <a:gd name="T31" fmla="*/ 39 h 3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"/>
                <a:gd name="T49" fmla="*/ 0 h 39"/>
                <a:gd name="T50" fmla="*/ 15 w 15"/>
                <a:gd name="T51" fmla="*/ 39 h 3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" h="39">
                  <a:moveTo>
                    <a:pt x="8" y="39"/>
                  </a:moveTo>
                  <a:lnTo>
                    <a:pt x="10" y="36"/>
                  </a:lnTo>
                  <a:lnTo>
                    <a:pt x="11" y="28"/>
                  </a:lnTo>
                  <a:lnTo>
                    <a:pt x="13" y="20"/>
                  </a:lnTo>
                  <a:lnTo>
                    <a:pt x="15" y="10"/>
                  </a:lnTo>
                  <a:lnTo>
                    <a:pt x="11" y="0"/>
                  </a:lnTo>
                  <a:lnTo>
                    <a:pt x="4" y="4"/>
                  </a:lnTo>
                  <a:lnTo>
                    <a:pt x="6" y="10"/>
                  </a:lnTo>
                  <a:lnTo>
                    <a:pt x="4" y="17"/>
                  </a:lnTo>
                  <a:lnTo>
                    <a:pt x="1" y="26"/>
                  </a:lnTo>
                  <a:lnTo>
                    <a:pt x="0" y="36"/>
                  </a:lnTo>
                  <a:lnTo>
                    <a:pt x="1" y="34"/>
                  </a:lnTo>
                  <a:lnTo>
                    <a:pt x="8" y="39"/>
                  </a:lnTo>
                  <a:lnTo>
                    <a:pt x="10" y="37"/>
                  </a:lnTo>
                  <a:lnTo>
                    <a:pt x="10" y="36"/>
                  </a:lnTo>
                  <a:lnTo>
                    <a:pt x="8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9" name="Freeform 97"/>
            <p:cNvSpPr>
              <a:spLocks/>
            </p:cNvSpPr>
            <p:nvPr/>
          </p:nvSpPr>
          <p:spPr bwMode="auto">
            <a:xfrm>
              <a:off x="2510" y="1935"/>
              <a:ext cx="41" cy="41"/>
            </a:xfrm>
            <a:custGeom>
              <a:avLst/>
              <a:gdLst>
                <a:gd name="T0" fmla="*/ 3 w 41"/>
                <a:gd name="T1" fmla="*/ 41 h 41"/>
                <a:gd name="T2" fmla="*/ 3 w 41"/>
                <a:gd name="T3" fmla="*/ 41 h 41"/>
                <a:gd name="T4" fmla="*/ 10 w 41"/>
                <a:gd name="T5" fmla="*/ 39 h 41"/>
                <a:gd name="T6" fmla="*/ 15 w 41"/>
                <a:gd name="T7" fmla="*/ 34 h 41"/>
                <a:gd name="T8" fmla="*/ 20 w 41"/>
                <a:gd name="T9" fmla="*/ 31 h 41"/>
                <a:gd name="T10" fmla="*/ 26 w 41"/>
                <a:gd name="T11" fmla="*/ 27 h 41"/>
                <a:gd name="T12" fmla="*/ 31 w 41"/>
                <a:gd name="T13" fmla="*/ 22 h 41"/>
                <a:gd name="T14" fmla="*/ 34 w 41"/>
                <a:gd name="T15" fmla="*/ 16 h 41"/>
                <a:gd name="T16" fmla="*/ 38 w 41"/>
                <a:gd name="T17" fmla="*/ 10 h 41"/>
                <a:gd name="T18" fmla="*/ 41 w 41"/>
                <a:gd name="T19" fmla="*/ 5 h 41"/>
                <a:gd name="T20" fmla="*/ 34 w 41"/>
                <a:gd name="T21" fmla="*/ 0 h 41"/>
                <a:gd name="T22" fmla="*/ 31 w 41"/>
                <a:gd name="T23" fmla="*/ 6 h 41"/>
                <a:gd name="T24" fmla="*/ 27 w 41"/>
                <a:gd name="T25" fmla="*/ 12 h 41"/>
                <a:gd name="T26" fmla="*/ 24 w 41"/>
                <a:gd name="T27" fmla="*/ 15 h 41"/>
                <a:gd name="T28" fmla="*/ 19 w 41"/>
                <a:gd name="T29" fmla="*/ 20 h 41"/>
                <a:gd name="T30" fmla="*/ 15 w 41"/>
                <a:gd name="T31" fmla="*/ 23 h 41"/>
                <a:gd name="T32" fmla="*/ 11 w 41"/>
                <a:gd name="T33" fmla="*/ 27 h 41"/>
                <a:gd name="T34" fmla="*/ 5 w 41"/>
                <a:gd name="T35" fmla="*/ 29 h 41"/>
                <a:gd name="T36" fmla="*/ 0 w 41"/>
                <a:gd name="T37" fmla="*/ 32 h 41"/>
                <a:gd name="T38" fmla="*/ 0 w 41"/>
                <a:gd name="T39" fmla="*/ 32 h 41"/>
                <a:gd name="T40" fmla="*/ 3 w 41"/>
                <a:gd name="T41" fmla="*/ 41 h 41"/>
                <a:gd name="T42" fmla="*/ 3 w 41"/>
                <a:gd name="T43" fmla="*/ 41 h 41"/>
                <a:gd name="T44" fmla="*/ 3 w 41"/>
                <a:gd name="T45" fmla="*/ 41 h 4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1"/>
                <a:gd name="T70" fmla="*/ 0 h 41"/>
                <a:gd name="T71" fmla="*/ 41 w 41"/>
                <a:gd name="T72" fmla="*/ 41 h 4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1" h="41">
                  <a:moveTo>
                    <a:pt x="3" y="41"/>
                  </a:moveTo>
                  <a:lnTo>
                    <a:pt x="3" y="41"/>
                  </a:lnTo>
                  <a:lnTo>
                    <a:pt x="10" y="39"/>
                  </a:lnTo>
                  <a:lnTo>
                    <a:pt x="15" y="34"/>
                  </a:lnTo>
                  <a:lnTo>
                    <a:pt x="20" y="31"/>
                  </a:lnTo>
                  <a:lnTo>
                    <a:pt x="26" y="27"/>
                  </a:lnTo>
                  <a:lnTo>
                    <a:pt x="31" y="22"/>
                  </a:lnTo>
                  <a:lnTo>
                    <a:pt x="34" y="16"/>
                  </a:lnTo>
                  <a:lnTo>
                    <a:pt x="38" y="10"/>
                  </a:lnTo>
                  <a:lnTo>
                    <a:pt x="41" y="5"/>
                  </a:lnTo>
                  <a:lnTo>
                    <a:pt x="34" y="0"/>
                  </a:lnTo>
                  <a:lnTo>
                    <a:pt x="31" y="6"/>
                  </a:lnTo>
                  <a:lnTo>
                    <a:pt x="27" y="12"/>
                  </a:lnTo>
                  <a:lnTo>
                    <a:pt x="24" y="15"/>
                  </a:lnTo>
                  <a:lnTo>
                    <a:pt x="19" y="20"/>
                  </a:lnTo>
                  <a:lnTo>
                    <a:pt x="15" y="23"/>
                  </a:lnTo>
                  <a:lnTo>
                    <a:pt x="11" y="27"/>
                  </a:lnTo>
                  <a:lnTo>
                    <a:pt x="5" y="29"/>
                  </a:lnTo>
                  <a:lnTo>
                    <a:pt x="0" y="32"/>
                  </a:lnTo>
                  <a:lnTo>
                    <a:pt x="3" y="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0" name="Freeform 98"/>
            <p:cNvSpPr>
              <a:spLocks/>
            </p:cNvSpPr>
            <p:nvPr/>
          </p:nvSpPr>
          <p:spPr bwMode="auto">
            <a:xfrm>
              <a:off x="2465" y="1958"/>
              <a:ext cx="48" cy="18"/>
            </a:xfrm>
            <a:custGeom>
              <a:avLst/>
              <a:gdLst>
                <a:gd name="T0" fmla="*/ 0 w 48"/>
                <a:gd name="T1" fmla="*/ 10 h 18"/>
                <a:gd name="T2" fmla="*/ 2 w 48"/>
                <a:gd name="T3" fmla="*/ 10 h 18"/>
                <a:gd name="T4" fmla="*/ 8 w 48"/>
                <a:gd name="T5" fmla="*/ 11 h 18"/>
                <a:gd name="T6" fmla="*/ 12 w 48"/>
                <a:gd name="T7" fmla="*/ 12 h 18"/>
                <a:gd name="T8" fmla="*/ 18 w 48"/>
                <a:gd name="T9" fmla="*/ 15 h 18"/>
                <a:gd name="T10" fmla="*/ 23 w 48"/>
                <a:gd name="T11" fmla="*/ 16 h 18"/>
                <a:gd name="T12" fmla="*/ 29 w 48"/>
                <a:gd name="T13" fmla="*/ 17 h 18"/>
                <a:gd name="T14" fmla="*/ 35 w 48"/>
                <a:gd name="T15" fmla="*/ 18 h 18"/>
                <a:gd name="T16" fmla="*/ 40 w 48"/>
                <a:gd name="T17" fmla="*/ 18 h 18"/>
                <a:gd name="T18" fmla="*/ 48 w 48"/>
                <a:gd name="T19" fmla="*/ 18 h 18"/>
                <a:gd name="T20" fmla="*/ 45 w 48"/>
                <a:gd name="T21" fmla="*/ 9 h 18"/>
                <a:gd name="T22" fmla="*/ 40 w 48"/>
                <a:gd name="T23" fmla="*/ 9 h 18"/>
                <a:gd name="T24" fmla="*/ 35 w 48"/>
                <a:gd name="T25" fmla="*/ 9 h 18"/>
                <a:gd name="T26" fmla="*/ 31 w 48"/>
                <a:gd name="T27" fmla="*/ 8 h 18"/>
                <a:gd name="T28" fmla="*/ 25 w 48"/>
                <a:gd name="T29" fmla="*/ 6 h 18"/>
                <a:gd name="T30" fmla="*/ 20 w 48"/>
                <a:gd name="T31" fmla="*/ 5 h 18"/>
                <a:gd name="T32" fmla="*/ 15 w 48"/>
                <a:gd name="T33" fmla="*/ 3 h 18"/>
                <a:gd name="T34" fmla="*/ 10 w 48"/>
                <a:gd name="T35" fmla="*/ 2 h 18"/>
                <a:gd name="T36" fmla="*/ 4 w 48"/>
                <a:gd name="T37" fmla="*/ 0 h 18"/>
                <a:gd name="T38" fmla="*/ 5 w 48"/>
                <a:gd name="T39" fmla="*/ 0 h 18"/>
                <a:gd name="T40" fmla="*/ 0 w 48"/>
                <a:gd name="T41" fmla="*/ 10 h 18"/>
                <a:gd name="T42" fmla="*/ 2 w 48"/>
                <a:gd name="T43" fmla="*/ 10 h 18"/>
                <a:gd name="T44" fmla="*/ 2 w 48"/>
                <a:gd name="T45" fmla="*/ 10 h 18"/>
                <a:gd name="T46" fmla="*/ 0 w 48"/>
                <a:gd name="T47" fmla="*/ 10 h 1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"/>
                <a:gd name="T73" fmla="*/ 0 h 18"/>
                <a:gd name="T74" fmla="*/ 48 w 48"/>
                <a:gd name="T75" fmla="*/ 18 h 1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" h="18">
                  <a:moveTo>
                    <a:pt x="0" y="10"/>
                  </a:moveTo>
                  <a:lnTo>
                    <a:pt x="2" y="10"/>
                  </a:lnTo>
                  <a:lnTo>
                    <a:pt x="8" y="11"/>
                  </a:lnTo>
                  <a:lnTo>
                    <a:pt x="12" y="12"/>
                  </a:lnTo>
                  <a:lnTo>
                    <a:pt x="18" y="15"/>
                  </a:lnTo>
                  <a:lnTo>
                    <a:pt x="23" y="16"/>
                  </a:lnTo>
                  <a:lnTo>
                    <a:pt x="29" y="17"/>
                  </a:lnTo>
                  <a:lnTo>
                    <a:pt x="35" y="18"/>
                  </a:lnTo>
                  <a:lnTo>
                    <a:pt x="40" y="18"/>
                  </a:lnTo>
                  <a:lnTo>
                    <a:pt x="48" y="18"/>
                  </a:lnTo>
                  <a:lnTo>
                    <a:pt x="45" y="9"/>
                  </a:lnTo>
                  <a:lnTo>
                    <a:pt x="40" y="9"/>
                  </a:lnTo>
                  <a:lnTo>
                    <a:pt x="35" y="9"/>
                  </a:lnTo>
                  <a:lnTo>
                    <a:pt x="31" y="8"/>
                  </a:lnTo>
                  <a:lnTo>
                    <a:pt x="25" y="6"/>
                  </a:lnTo>
                  <a:lnTo>
                    <a:pt x="20" y="5"/>
                  </a:lnTo>
                  <a:lnTo>
                    <a:pt x="15" y="3"/>
                  </a:lnTo>
                  <a:lnTo>
                    <a:pt x="10" y="2"/>
                  </a:lnTo>
                  <a:lnTo>
                    <a:pt x="4" y="0"/>
                  </a:lnTo>
                  <a:lnTo>
                    <a:pt x="5" y="0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1" name="Freeform 99"/>
            <p:cNvSpPr>
              <a:spLocks/>
            </p:cNvSpPr>
            <p:nvPr/>
          </p:nvSpPr>
          <p:spPr bwMode="auto">
            <a:xfrm>
              <a:off x="2438" y="1908"/>
              <a:ext cx="32" cy="60"/>
            </a:xfrm>
            <a:custGeom>
              <a:avLst/>
              <a:gdLst>
                <a:gd name="T0" fmla="*/ 0 w 32"/>
                <a:gd name="T1" fmla="*/ 0 h 60"/>
                <a:gd name="T2" fmla="*/ 0 w 32"/>
                <a:gd name="T3" fmla="*/ 2 h 60"/>
                <a:gd name="T4" fmla="*/ 3 w 32"/>
                <a:gd name="T5" fmla="*/ 10 h 60"/>
                <a:gd name="T6" fmla="*/ 4 w 32"/>
                <a:gd name="T7" fmla="*/ 17 h 60"/>
                <a:gd name="T8" fmla="*/ 5 w 32"/>
                <a:gd name="T9" fmla="*/ 26 h 60"/>
                <a:gd name="T10" fmla="*/ 7 w 32"/>
                <a:gd name="T11" fmla="*/ 34 h 60"/>
                <a:gd name="T12" fmla="*/ 10 w 32"/>
                <a:gd name="T13" fmla="*/ 42 h 60"/>
                <a:gd name="T14" fmla="*/ 15 w 32"/>
                <a:gd name="T15" fmla="*/ 48 h 60"/>
                <a:gd name="T16" fmla="*/ 20 w 32"/>
                <a:gd name="T17" fmla="*/ 55 h 60"/>
                <a:gd name="T18" fmla="*/ 27 w 32"/>
                <a:gd name="T19" fmla="*/ 60 h 60"/>
                <a:gd name="T20" fmla="*/ 32 w 32"/>
                <a:gd name="T21" fmla="*/ 50 h 60"/>
                <a:gd name="T22" fmla="*/ 25 w 32"/>
                <a:gd name="T23" fmla="*/ 48 h 60"/>
                <a:gd name="T24" fmla="*/ 22 w 32"/>
                <a:gd name="T25" fmla="*/ 43 h 60"/>
                <a:gd name="T26" fmla="*/ 19 w 32"/>
                <a:gd name="T27" fmla="*/ 37 h 60"/>
                <a:gd name="T28" fmla="*/ 17 w 32"/>
                <a:gd name="T29" fmla="*/ 32 h 60"/>
                <a:gd name="T30" fmla="*/ 15 w 32"/>
                <a:gd name="T31" fmla="*/ 23 h 60"/>
                <a:gd name="T32" fmla="*/ 13 w 32"/>
                <a:gd name="T33" fmla="*/ 15 h 60"/>
                <a:gd name="T34" fmla="*/ 12 w 32"/>
                <a:gd name="T35" fmla="*/ 8 h 60"/>
                <a:gd name="T36" fmla="*/ 10 w 32"/>
                <a:gd name="T37" fmla="*/ 0 h 60"/>
                <a:gd name="T38" fmla="*/ 10 w 32"/>
                <a:gd name="T39" fmla="*/ 2 h 60"/>
                <a:gd name="T40" fmla="*/ 0 w 32"/>
                <a:gd name="T41" fmla="*/ 0 h 60"/>
                <a:gd name="T42" fmla="*/ 0 w 32"/>
                <a:gd name="T43" fmla="*/ 1 h 60"/>
                <a:gd name="T44" fmla="*/ 0 w 32"/>
                <a:gd name="T45" fmla="*/ 2 h 60"/>
                <a:gd name="T46" fmla="*/ 0 w 32"/>
                <a:gd name="T47" fmla="*/ 0 h 6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2"/>
                <a:gd name="T73" fmla="*/ 0 h 60"/>
                <a:gd name="T74" fmla="*/ 32 w 32"/>
                <a:gd name="T75" fmla="*/ 60 h 6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2" h="60">
                  <a:moveTo>
                    <a:pt x="0" y="0"/>
                  </a:moveTo>
                  <a:lnTo>
                    <a:pt x="0" y="2"/>
                  </a:lnTo>
                  <a:lnTo>
                    <a:pt x="3" y="10"/>
                  </a:lnTo>
                  <a:lnTo>
                    <a:pt x="4" y="17"/>
                  </a:lnTo>
                  <a:lnTo>
                    <a:pt x="5" y="26"/>
                  </a:lnTo>
                  <a:lnTo>
                    <a:pt x="7" y="34"/>
                  </a:lnTo>
                  <a:lnTo>
                    <a:pt x="10" y="42"/>
                  </a:lnTo>
                  <a:lnTo>
                    <a:pt x="15" y="48"/>
                  </a:lnTo>
                  <a:lnTo>
                    <a:pt x="20" y="55"/>
                  </a:lnTo>
                  <a:lnTo>
                    <a:pt x="27" y="60"/>
                  </a:lnTo>
                  <a:lnTo>
                    <a:pt x="32" y="50"/>
                  </a:lnTo>
                  <a:lnTo>
                    <a:pt x="25" y="48"/>
                  </a:lnTo>
                  <a:lnTo>
                    <a:pt x="22" y="43"/>
                  </a:lnTo>
                  <a:lnTo>
                    <a:pt x="19" y="37"/>
                  </a:lnTo>
                  <a:lnTo>
                    <a:pt x="17" y="32"/>
                  </a:lnTo>
                  <a:lnTo>
                    <a:pt x="15" y="23"/>
                  </a:lnTo>
                  <a:lnTo>
                    <a:pt x="13" y="15"/>
                  </a:lnTo>
                  <a:lnTo>
                    <a:pt x="12" y="8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2" name="Freeform 100"/>
            <p:cNvSpPr>
              <a:spLocks/>
            </p:cNvSpPr>
            <p:nvPr/>
          </p:nvSpPr>
          <p:spPr bwMode="auto">
            <a:xfrm>
              <a:off x="2437" y="1883"/>
              <a:ext cx="12" cy="27"/>
            </a:xfrm>
            <a:custGeom>
              <a:avLst/>
              <a:gdLst>
                <a:gd name="T0" fmla="*/ 0 w 12"/>
                <a:gd name="T1" fmla="*/ 2 h 27"/>
                <a:gd name="T2" fmla="*/ 0 w 12"/>
                <a:gd name="T3" fmla="*/ 5 h 27"/>
                <a:gd name="T4" fmla="*/ 3 w 12"/>
                <a:gd name="T5" fmla="*/ 9 h 27"/>
                <a:gd name="T6" fmla="*/ 3 w 12"/>
                <a:gd name="T7" fmla="*/ 14 h 27"/>
                <a:gd name="T8" fmla="*/ 3 w 12"/>
                <a:gd name="T9" fmla="*/ 19 h 27"/>
                <a:gd name="T10" fmla="*/ 1 w 12"/>
                <a:gd name="T11" fmla="*/ 25 h 27"/>
                <a:gd name="T12" fmla="*/ 11 w 12"/>
                <a:gd name="T13" fmla="*/ 27 h 27"/>
                <a:gd name="T14" fmla="*/ 12 w 12"/>
                <a:gd name="T15" fmla="*/ 19 h 27"/>
                <a:gd name="T16" fmla="*/ 12 w 12"/>
                <a:gd name="T17" fmla="*/ 14 h 27"/>
                <a:gd name="T18" fmla="*/ 12 w 12"/>
                <a:gd name="T19" fmla="*/ 7 h 27"/>
                <a:gd name="T20" fmla="*/ 10 w 12"/>
                <a:gd name="T21" fmla="*/ 0 h 27"/>
                <a:gd name="T22" fmla="*/ 10 w 12"/>
                <a:gd name="T23" fmla="*/ 2 h 27"/>
                <a:gd name="T24" fmla="*/ 0 w 12"/>
                <a:gd name="T25" fmla="*/ 2 h 27"/>
                <a:gd name="T26" fmla="*/ 0 w 12"/>
                <a:gd name="T27" fmla="*/ 3 h 27"/>
                <a:gd name="T28" fmla="*/ 0 w 12"/>
                <a:gd name="T29" fmla="*/ 5 h 27"/>
                <a:gd name="T30" fmla="*/ 0 w 12"/>
                <a:gd name="T31" fmla="*/ 2 h 2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"/>
                <a:gd name="T49" fmla="*/ 0 h 27"/>
                <a:gd name="T50" fmla="*/ 12 w 12"/>
                <a:gd name="T51" fmla="*/ 27 h 2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" h="27">
                  <a:moveTo>
                    <a:pt x="0" y="2"/>
                  </a:moveTo>
                  <a:lnTo>
                    <a:pt x="0" y="5"/>
                  </a:lnTo>
                  <a:lnTo>
                    <a:pt x="3" y="9"/>
                  </a:lnTo>
                  <a:lnTo>
                    <a:pt x="3" y="14"/>
                  </a:lnTo>
                  <a:lnTo>
                    <a:pt x="3" y="19"/>
                  </a:lnTo>
                  <a:lnTo>
                    <a:pt x="1" y="25"/>
                  </a:lnTo>
                  <a:lnTo>
                    <a:pt x="11" y="27"/>
                  </a:lnTo>
                  <a:lnTo>
                    <a:pt x="12" y="19"/>
                  </a:lnTo>
                  <a:lnTo>
                    <a:pt x="12" y="14"/>
                  </a:lnTo>
                  <a:lnTo>
                    <a:pt x="12" y="7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3" name="Freeform 101"/>
            <p:cNvSpPr>
              <a:spLocks/>
            </p:cNvSpPr>
            <p:nvPr/>
          </p:nvSpPr>
          <p:spPr bwMode="auto">
            <a:xfrm>
              <a:off x="2437" y="1863"/>
              <a:ext cx="24" cy="22"/>
            </a:xfrm>
            <a:custGeom>
              <a:avLst/>
              <a:gdLst>
                <a:gd name="T0" fmla="*/ 17 w 24"/>
                <a:gd name="T1" fmla="*/ 1 h 22"/>
                <a:gd name="T2" fmla="*/ 19 w 24"/>
                <a:gd name="T3" fmla="*/ 0 h 22"/>
                <a:gd name="T4" fmla="*/ 12 w 24"/>
                <a:gd name="T5" fmla="*/ 3 h 22"/>
                <a:gd name="T6" fmla="*/ 6 w 24"/>
                <a:gd name="T7" fmla="*/ 8 h 22"/>
                <a:gd name="T8" fmla="*/ 1 w 24"/>
                <a:gd name="T9" fmla="*/ 14 h 22"/>
                <a:gd name="T10" fmla="*/ 0 w 24"/>
                <a:gd name="T11" fmla="*/ 22 h 22"/>
                <a:gd name="T12" fmla="*/ 10 w 24"/>
                <a:gd name="T13" fmla="*/ 22 h 22"/>
                <a:gd name="T14" fmla="*/ 11 w 24"/>
                <a:gd name="T15" fmla="*/ 19 h 22"/>
                <a:gd name="T16" fmla="*/ 13 w 24"/>
                <a:gd name="T17" fmla="*/ 15 h 22"/>
                <a:gd name="T18" fmla="*/ 17 w 24"/>
                <a:gd name="T19" fmla="*/ 10 h 22"/>
                <a:gd name="T20" fmla="*/ 21 w 24"/>
                <a:gd name="T21" fmla="*/ 9 h 22"/>
                <a:gd name="T22" fmla="*/ 24 w 24"/>
                <a:gd name="T23" fmla="*/ 8 h 22"/>
                <a:gd name="T24" fmla="*/ 21 w 24"/>
                <a:gd name="T25" fmla="*/ 9 h 22"/>
                <a:gd name="T26" fmla="*/ 23 w 24"/>
                <a:gd name="T27" fmla="*/ 8 h 22"/>
                <a:gd name="T28" fmla="*/ 24 w 24"/>
                <a:gd name="T29" fmla="*/ 8 h 22"/>
                <a:gd name="T30" fmla="*/ 17 w 24"/>
                <a:gd name="T31" fmla="*/ 1 h 2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4"/>
                <a:gd name="T49" fmla="*/ 0 h 22"/>
                <a:gd name="T50" fmla="*/ 24 w 24"/>
                <a:gd name="T51" fmla="*/ 22 h 2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4" h="22">
                  <a:moveTo>
                    <a:pt x="17" y="1"/>
                  </a:moveTo>
                  <a:lnTo>
                    <a:pt x="19" y="0"/>
                  </a:lnTo>
                  <a:lnTo>
                    <a:pt x="12" y="3"/>
                  </a:lnTo>
                  <a:lnTo>
                    <a:pt x="6" y="8"/>
                  </a:lnTo>
                  <a:lnTo>
                    <a:pt x="1" y="14"/>
                  </a:lnTo>
                  <a:lnTo>
                    <a:pt x="0" y="22"/>
                  </a:lnTo>
                  <a:lnTo>
                    <a:pt x="10" y="22"/>
                  </a:lnTo>
                  <a:lnTo>
                    <a:pt x="11" y="19"/>
                  </a:lnTo>
                  <a:lnTo>
                    <a:pt x="13" y="15"/>
                  </a:lnTo>
                  <a:lnTo>
                    <a:pt x="17" y="10"/>
                  </a:lnTo>
                  <a:lnTo>
                    <a:pt x="21" y="9"/>
                  </a:lnTo>
                  <a:lnTo>
                    <a:pt x="24" y="8"/>
                  </a:lnTo>
                  <a:lnTo>
                    <a:pt x="21" y="9"/>
                  </a:lnTo>
                  <a:lnTo>
                    <a:pt x="23" y="8"/>
                  </a:lnTo>
                  <a:lnTo>
                    <a:pt x="24" y="8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4" name="Freeform 102"/>
            <p:cNvSpPr>
              <a:spLocks/>
            </p:cNvSpPr>
            <p:nvPr/>
          </p:nvSpPr>
          <p:spPr bwMode="auto">
            <a:xfrm>
              <a:off x="2454" y="1860"/>
              <a:ext cx="13" cy="11"/>
            </a:xfrm>
            <a:custGeom>
              <a:avLst/>
              <a:gdLst>
                <a:gd name="T0" fmla="*/ 6 w 13"/>
                <a:gd name="T1" fmla="*/ 3 h 11"/>
                <a:gd name="T2" fmla="*/ 9 w 13"/>
                <a:gd name="T3" fmla="*/ 0 h 11"/>
                <a:gd name="T4" fmla="*/ 9 w 13"/>
                <a:gd name="T5" fmla="*/ 0 h 11"/>
                <a:gd name="T6" fmla="*/ 6 w 13"/>
                <a:gd name="T7" fmla="*/ 0 h 11"/>
                <a:gd name="T8" fmla="*/ 3 w 13"/>
                <a:gd name="T9" fmla="*/ 3 h 11"/>
                <a:gd name="T10" fmla="*/ 0 w 13"/>
                <a:gd name="T11" fmla="*/ 4 h 11"/>
                <a:gd name="T12" fmla="*/ 7 w 13"/>
                <a:gd name="T13" fmla="*/ 11 h 11"/>
                <a:gd name="T14" fmla="*/ 8 w 13"/>
                <a:gd name="T15" fmla="*/ 10 h 11"/>
                <a:gd name="T16" fmla="*/ 8 w 13"/>
                <a:gd name="T17" fmla="*/ 10 h 11"/>
                <a:gd name="T18" fmla="*/ 9 w 13"/>
                <a:gd name="T19" fmla="*/ 10 h 11"/>
                <a:gd name="T20" fmla="*/ 9 w 13"/>
                <a:gd name="T21" fmla="*/ 10 h 11"/>
                <a:gd name="T22" fmla="*/ 13 w 13"/>
                <a:gd name="T23" fmla="*/ 7 h 11"/>
                <a:gd name="T24" fmla="*/ 9 w 13"/>
                <a:gd name="T25" fmla="*/ 10 h 11"/>
                <a:gd name="T26" fmla="*/ 11 w 13"/>
                <a:gd name="T27" fmla="*/ 10 h 11"/>
                <a:gd name="T28" fmla="*/ 13 w 13"/>
                <a:gd name="T29" fmla="*/ 7 h 11"/>
                <a:gd name="T30" fmla="*/ 6 w 13"/>
                <a:gd name="T31" fmla="*/ 3 h 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"/>
                <a:gd name="T49" fmla="*/ 0 h 11"/>
                <a:gd name="T50" fmla="*/ 13 w 13"/>
                <a:gd name="T51" fmla="*/ 11 h 1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" h="11">
                  <a:moveTo>
                    <a:pt x="6" y="3"/>
                  </a:moveTo>
                  <a:lnTo>
                    <a:pt x="9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4"/>
                  </a:lnTo>
                  <a:lnTo>
                    <a:pt x="7" y="11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13" y="7"/>
                  </a:lnTo>
                  <a:lnTo>
                    <a:pt x="9" y="10"/>
                  </a:lnTo>
                  <a:lnTo>
                    <a:pt x="11" y="10"/>
                  </a:lnTo>
                  <a:lnTo>
                    <a:pt x="13" y="7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5" name="Freeform 103"/>
            <p:cNvSpPr>
              <a:spLocks/>
            </p:cNvSpPr>
            <p:nvPr/>
          </p:nvSpPr>
          <p:spPr bwMode="auto">
            <a:xfrm>
              <a:off x="2460" y="1826"/>
              <a:ext cx="54" cy="41"/>
            </a:xfrm>
            <a:custGeom>
              <a:avLst/>
              <a:gdLst>
                <a:gd name="T0" fmla="*/ 50 w 54"/>
                <a:gd name="T1" fmla="*/ 0 h 41"/>
                <a:gd name="T2" fmla="*/ 49 w 54"/>
                <a:gd name="T3" fmla="*/ 1 h 41"/>
                <a:gd name="T4" fmla="*/ 43 w 54"/>
                <a:gd name="T5" fmla="*/ 6 h 41"/>
                <a:gd name="T6" fmla="*/ 36 w 54"/>
                <a:gd name="T7" fmla="*/ 8 h 41"/>
                <a:gd name="T8" fmla="*/ 29 w 54"/>
                <a:gd name="T9" fmla="*/ 12 h 41"/>
                <a:gd name="T10" fmla="*/ 22 w 54"/>
                <a:gd name="T11" fmla="*/ 15 h 41"/>
                <a:gd name="T12" fmla="*/ 16 w 54"/>
                <a:gd name="T13" fmla="*/ 20 h 41"/>
                <a:gd name="T14" fmla="*/ 10 w 54"/>
                <a:gd name="T15" fmla="*/ 25 h 41"/>
                <a:gd name="T16" fmla="*/ 3 w 54"/>
                <a:gd name="T17" fmla="*/ 30 h 41"/>
                <a:gd name="T18" fmla="*/ 0 w 54"/>
                <a:gd name="T19" fmla="*/ 37 h 41"/>
                <a:gd name="T20" fmla="*/ 7 w 54"/>
                <a:gd name="T21" fmla="*/ 41 h 41"/>
                <a:gd name="T22" fmla="*/ 10 w 54"/>
                <a:gd name="T23" fmla="*/ 37 h 41"/>
                <a:gd name="T24" fmla="*/ 15 w 54"/>
                <a:gd name="T25" fmla="*/ 32 h 41"/>
                <a:gd name="T26" fmla="*/ 21 w 54"/>
                <a:gd name="T27" fmla="*/ 27 h 41"/>
                <a:gd name="T28" fmla="*/ 27 w 54"/>
                <a:gd name="T29" fmla="*/ 25 h 41"/>
                <a:gd name="T30" fmla="*/ 34 w 54"/>
                <a:gd name="T31" fmla="*/ 21 h 41"/>
                <a:gd name="T32" fmla="*/ 41 w 54"/>
                <a:gd name="T33" fmla="*/ 18 h 41"/>
                <a:gd name="T34" fmla="*/ 48 w 54"/>
                <a:gd name="T35" fmla="*/ 13 h 41"/>
                <a:gd name="T36" fmla="*/ 54 w 54"/>
                <a:gd name="T37" fmla="*/ 8 h 41"/>
                <a:gd name="T38" fmla="*/ 53 w 54"/>
                <a:gd name="T39" fmla="*/ 10 h 41"/>
                <a:gd name="T40" fmla="*/ 50 w 54"/>
                <a:gd name="T41" fmla="*/ 0 h 41"/>
                <a:gd name="T42" fmla="*/ 49 w 54"/>
                <a:gd name="T43" fmla="*/ 0 h 41"/>
                <a:gd name="T44" fmla="*/ 49 w 54"/>
                <a:gd name="T45" fmla="*/ 1 h 41"/>
                <a:gd name="T46" fmla="*/ 50 w 54"/>
                <a:gd name="T47" fmla="*/ 0 h 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4"/>
                <a:gd name="T73" fmla="*/ 0 h 41"/>
                <a:gd name="T74" fmla="*/ 54 w 54"/>
                <a:gd name="T75" fmla="*/ 41 h 4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4" h="41">
                  <a:moveTo>
                    <a:pt x="50" y="0"/>
                  </a:moveTo>
                  <a:lnTo>
                    <a:pt x="49" y="1"/>
                  </a:lnTo>
                  <a:lnTo>
                    <a:pt x="43" y="6"/>
                  </a:lnTo>
                  <a:lnTo>
                    <a:pt x="36" y="8"/>
                  </a:lnTo>
                  <a:lnTo>
                    <a:pt x="29" y="12"/>
                  </a:lnTo>
                  <a:lnTo>
                    <a:pt x="22" y="15"/>
                  </a:lnTo>
                  <a:lnTo>
                    <a:pt x="16" y="20"/>
                  </a:lnTo>
                  <a:lnTo>
                    <a:pt x="10" y="25"/>
                  </a:lnTo>
                  <a:lnTo>
                    <a:pt x="3" y="30"/>
                  </a:lnTo>
                  <a:lnTo>
                    <a:pt x="0" y="37"/>
                  </a:lnTo>
                  <a:lnTo>
                    <a:pt x="7" y="41"/>
                  </a:lnTo>
                  <a:lnTo>
                    <a:pt x="10" y="37"/>
                  </a:lnTo>
                  <a:lnTo>
                    <a:pt x="15" y="32"/>
                  </a:lnTo>
                  <a:lnTo>
                    <a:pt x="21" y="27"/>
                  </a:lnTo>
                  <a:lnTo>
                    <a:pt x="27" y="25"/>
                  </a:lnTo>
                  <a:lnTo>
                    <a:pt x="34" y="21"/>
                  </a:lnTo>
                  <a:lnTo>
                    <a:pt x="41" y="18"/>
                  </a:lnTo>
                  <a:lnTo>
                    <a:pt x="48" y="13"/>
                  </a:lnTo>
                  <a:lnTo>
                    <a:pt x="54" y="8"/>
                  </a:lnTo>
                  <a:lnTo>
                    <a:pt x="53" y="10"/>
                  </a:lnTo>
                  <a:lnTo>
                    <a:pt x="50" y="0"/>
                  </a:lnTo>
                  <a:lnTo>
                    <a:pt x="49" y="0"/>
                  </a:lnTo>
                  <a:lnTo>
                    <a:pt x="49" y="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6" name="Freeform 104"/>
            <p:cNvSpPr>
              <a:spLocks/>
            </p:cNvSpPr>
            <p:nvPr/>
          </p:nvSpPr>
          <p:spPr bwMode="auto">
            <a:xfrm>
              <a:off x="2510" y="1824"/>
              <a:ext cx="73" cy="30"/>
            </a:xfrm>
            <a:custGeom>
              <a:avLst/>
              <a:gdLst>
                <a:gd name="T0" fmla="*/ 73 w 73"/>
                <a:gd name="T1" fmla="*/ 22 h 30"/>
                <a:gd name="T2" fmla="*/ 71 w 73"/>
                <a:gd name="T3" fmla="*/ 21 h 30"/>
                <a:gd name="T4" fmla="*/ 63 w 73"/>
                <a:gd name="T5" fmla="*/ 19 h 30"/>
                <a:gd name="T6" fmla="*/ 56 w 73"/>
                <a:gd name="T7" fmla="*/ 15 h 30"/>
                <a:gd name="T8" fmla="*/ 47 w 73"/>
                <a:gd name="T9" fmla="*/ 12 h 30"/>
                <a:gd name="T10" fmla="*/ 40 w 73"/>
                <a:gd name="T11" fmla="*/ 7 h 30"/>
                <a:gd name="T12" fmla="*/ 31 w 73"/>
                <a:gd name="T13" fmla="*/ 3 h 30"/>
                <a:gd name="T14" fmla="*/ 21 w 73"/>
                <a:gd name="T15" fmla="*/ 1 h 30"/>
                <a:gd name="T16" fmla="*/ 12 w 73"/>
                <a:gd name="T17" fmla="*/ 0 h 30"/>
                <a:gd name="T18" fmla="*/ 0 w 73"/>
                <a:gd name="T19" fmla="*/ 2 h 30"/>
                <a:gd name="T20" fmla="*/ 3 w 73"/>
                <a:gd name="T21" fmla="*/ 12 h 30"/>
                <a:gd name="T22" fmla="*/ 12 w 73"/>
                <a:gd name="T23" fmla="*/ 9 h 30"/>
                <a:gd name="T24" fmla="*/ 19 w 73"/>
                <a:gd name="T25" fmla="*/ 10 h 30"/>
                <a:gd name="T26" fmla="*/ 28 w 73"/>
                <a:gd name="T27" fmla="*/ 13 h 30"/>
                <a:gd name="T28" fmla="*/ 35 w 73"/>
                <a:gd name="T29" fmla="*/ 16 h 30"/>
                <a:gd name="T30" fmla="*/ 43 w 73"/>
                <a:gd name="T31" fmla="*/ 21 h 30"/>
                <a:gd name="T32" fmla="*/ 51 w 73"/>
                <a:gd name="T33" fmla="*/ 25 h 30"/>
                <a:gd name="T34" fmla="*/ 60 w 73"/>
                <a:gd name="T35" fmla="*/ 28 h 30"/>
                <a:gd name="T36" fmla="*/ 68 w 73"/>
                <a:gd name="T37" fmla="*/ 30 h 30"/>
                <a:gd name="T38" fmla="*/ 66 w 73"/>
                <a:gd name="T39" fmla="*/ 29 h 30"/>
                <a:gd name="T40" fmla="*/ 73 w 73"/>
                <a:gd name="T41" fmla="*/ 22 h 30"/>
                <a:gd name="T42" fmla="*/ 72 w 73"/>
                <a:gd name="T43" fmla="*/ 21 h 30"/>
                <a:gd name="T44" fmla="*/ 71 w 73"/>
                <a:gd name="T45" fmla="*/ 21 h 30"/>
                <a:gd name="T46" fmla="*/ 73 w 73"/>
                <a:gd name="T47" fmla="*/ 22 h 3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3"/>
                <a:gd name="T73" fmla="*/ 0 h 30"/>
                <a:gd name="T74" fmla="*/ 73 w 73"/>
                <a:gd name="T75" fmla="*/ 30 h 3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3" h="30">
                  <a:moveTo>
                    <a:pt x="73" y="22"/>
                  </a:moveTo>
                  <a:lnTo>
                    <a:pt x="71" y="21"/>
                  </a:lnTo>
                  <a:lnTo>
                    <a:pt x="63" y="19"/>
                  </a:lnTo>
                  <a:lnTo>
                    <a:pt x="56" y="15"/>
                  </a:lnTo>
                  <a:lnTo>
                    <a:pt x="47" y="12"/>
                  </a:lnTo>
                  <a:lnTo>
                    <a:pt x="40" y="7"/>
                  </a:lnTo>
                  <a:lnTo>
                    <a:pt x="31" y="3"/>
                  </a:lnTo>
                  <a:lnTo>
                    <a:pt x="21" y="1"/>
                  </a:lnTo>
                  <a:lnTo>
                    <a:pt x="12" y="0"/>
                  </a:lnTo>
                  <a:lnTo>
                    <a:pt x="0" y="2"/>
                  </a:lnTo>
                  <a:lnTo>
                    <a:pt x="3" y="12"/>
                  </a:lnTo>
                  <a:lnTo>
                    <a:pt x="12" y="9"/>
                  </a:lnTo>
                  <a:lnTo>
                    <a:pt x="19" y="10"/>
                  </a:lnTo>
                  <a:lnTo>
                    <a:pt x="28" y="13"/>
                  </a:lnTo>
                  <a:lnTo>
                    <a:pt x="35" y="16"/>
                  </a:lnTo>
                  <a:lnTo>
                    <a:pt x="43" y="21"/>
                  </a:lnTo>
                  <a:lnTo>
                    <a:pt x="51" y="25"/>
                  </a:lnTo>
                  <a:lnTo>
                    <a:pt x="60" y="28"/>
                  </a:lnTo>
                  <a:lnTo>
                    <a:pt x="68" y="30"/>
                  </a:lnTo>
                  <a:lnTo>
                    <a:pt x="66" y="29"/>
                  </a:lnTo>
                  <a:lnTo>
                    <a:pt x="73" y="22"/>
                  </a:lnTo>
                  <a:lnTo>
                    <a:pt x="72" y="21"/>
                  </a:lnTo>
                  <a:lnTo>
                    <a:pt x="71" y="21"/>
                  </a:lnTo>
                  <a:lnTo>
                    <a:pt x="73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7" name="Freeform 105"/>
            <p:cNvSpPr>
              <a:spLocks/>
            </p:cNvSpPr>
            <p:nvPr/>
          </p:nvSpPr>
          <p:spPr bwMode="auto">
            <a:xfrm>
              <a:off x="2576" y="1846"/>
              <a:ext cx="50" cy="40"/>
            </a:xfrm>
            <a:custGeom>
              <a:avLst/>
              <a:gdLst>
                <a:gd name="T0" fmla="*/ 50 w 50"/>
                <a:gd name="T1" fmla="*/ 39 h 40"/>
                <a:gd name="T2" fmla="*/ 50 w 50"/>
                <a:gd name="T3" fmla="*/ 38 h 40"/>
                <a:gd name="T4" fmla="*/ 46 w 50"/>
                <a:gd name="T5" fmla="*/ 30 h 40"/>
                <a:gd name="T6" fmla="*/ 41 w 50"/>
                <a:gd name="T7" fmla="*/ 24 h 40"/>
                <a:gd name="T8" fmla="*/ 37 w 50"/>
                <a:gd name="T9" fmla="*/ 19 h 40"/>
                <a:gd name="T10" fmla="*/ 30 w 50"/>
                <a:gd name="T11" fmla="*/ 14 h 40"/>
                <a:gd name="T12" fmla="*/ 24 w 50"/>
                <a:gd name="T13" fmla="*/ 10 h 40"/>
                <a:gd name="T14" fmla="*/ 18 w 50"/>
                <a:gd name="T15" fmla="*/ 7 h 40"/>
                <a:gd name="T16" fmla="*/ 11 w 50"/>
                <a:gd name="T17" fmla="*/ 4 h 40"/>
                <a:gd name="T18" fmla="*/ 7 w 50"/>
                <a:gd name="T19" fmla="*/ 0 h 40"/>
                <a:gd name="T20" fmla="*/ 0 w 50"/>
                <a:gd name="T21" fmla="*/ 7 h 40"/>
                <a:gd name="T22" fmla="*/ 6 w 50"/>
                <a:gd name="T23" fmla="*/ 11 h 40"/>
                <a:gd name="T24" fmla="*/ 13 w 50"/>
                <a:gd name="T25" fmla="*/ 17 h 40"/>
                <a:gd name="T26" fmla="*/ 19 w 50"/>
                <a:gd name="T27" fmla="*/ 19 h 40"/>
                <a:gd name="T28" fmla="*/ 25 w 50"/>
                <a:gd name="T29" fmla="*/ 21 h 40"/>
                <a:gd name="T30" fmla="*/ 30 w 50"/>
                <a:gd name="T31" fmla="*/ 26 h 40"/>
                <a:gd name="T32" fmla="*/ 34 w 50"/>
                <a:gd name="T33" fmla="*/ 31 h 40"/>
                <a:gd name="T34" fmla="*/ 39 w 50"/>
                <a:gd name="T35" fmla="*/ 34 h 40"/>
                <a:gd name="T36" fmla="*/ 40 w 50"/>
                <a:gd name="T37" fmla="*/ 40 h 40"/>
                <a:gd name="T38" fmla="*/ 40 w 50"/>
                <a:gd name="T39" fmla="*/ 39 h 40"/>
                <a:gd name="T40" fmla="*/ 50 w 50"/>
                <a:gd name="T41" fmla="*/ 39 h 40"/>
                <a:gd name="T42" fmla="*/ 50 w 50"/>
                <a:gd name="T43" fmla="*/ 39 h 40"/>
                <a:gd name="T44" fmla="*/ 50 w 50"/>
                <a:gd name="T45" fmla="*/ 38 h 40"/>
                <a:gd name="T46" fmla="*/ 50 w 50"/>
                <a:gd name="T47" fmla="*/ 39 h 4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0"/>
                <a:gd name="T73" fmla="*/ 0 h 40"/>
                <a:gd name="T74" fmla="*/ 50 w 50"/>
                <a:gd name="T75" fmla="*/ 40 h 4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0" h="40">
                  <a:moveTo>
                    <a:pt x="50" y="39"/>
                  </a:moveTo>
                  <a:lnTo>
                    <a:pt x="50" y="38"/>
                  </a:lnTo>
                  <a:lnTo>
                    <a:pt x="46" y="30"/>
                  </a:lnTo>
                  <a:lnTo>
                    <a:pt x="41" y="24"/>
                  </a:lnTo>
                  <a:lnTo>
                    <a:pt x="37" y="19"/>
                  </a:lnTo>
                  <a:lnTo>
                    <a:pt x="30" y="14"/>
                  </a:lnTo>
                  <a:lnTo>
                    <a:pt x="24" y="10"/>
                  </a:lnTo>
                  <a:lnTo>
                    <a:pt x="18" y="7"/>
                  </a:lnTo>
                  <a:lnTo>
                    <a:pt x="11" y="4"/>
                  </a:lnTo>
                  <a:lnTo>
                    <a:pt x="7" y="0"/>
                  </a:lnTo>
                  <a:lnTo>
                    <a:pt x="0" y="7"/>
                  </a:lnTo>
                  <a:lnTo>
                    <a:pt x="6" y="11"/>
                  </a:lnTo>
                  <a:lnTo>
                    <a:pt x="13" y="17"/>
                  </a:lnTo>
                  <a:lnTo>
                    <a:pt x="19" y="19"/>
                  </a:lnTo>
                  <a:lnTo>
                    <a:pt x="25" y="21"/>
                  </a:lnTo>
                  <a:lnTo>
                    <a:pt x="30" y="26"/>
                  </a:lnTo>
                  <a:lnTo>
                    <a:pt x="34" y="31"/>
                  </a:lnTo>
                  <a:lnTo>
                    <a:pt x="39" y="34"/>
                  </a:lnTo>
                  <a:lnTo>
                    <a:pt x="40" y="40"/>
                  </a:lnTo>
                  <a:lnTo>
                    <a:pt x="40" y="39"/>
                  </a:lnTo>
                  <a:lnTo>
                    <a:pt x="50" y="39"/>
                  </a:lnTo>
                  <a:lnTo>
                    <a:pt x="50" y="38"/>
                  </a:lnTo>
                  <a:lnTo>
                    <a:pt x="50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8" name="Freeform 106"/>
            <p:cNvSpPr>
              <a:spLocks/>
            </p:cNvSpPr>
            <p:nvPr/>
          </p:nvSpPr>
          <p:spPr bwMode="auto">
            <a:xfrm>
              <a:off x="2616" y="1885"/>
              <a:ext cx="11" cy="13"/>
            </a:xfrm>
            <a:custGeom>
              <a:avLst/>
              <a:gdLst>
                <a:gd name="T0" fmla="*/ 11 w 11"/>
                <a:gd name="T1" fmla="*/ 13 h 13"/>
                <a:gd name="T2" fmla="*/ 11 w 11"/>
                <a:gd name="T3" fmla="*/ 10 h 13"/>
                <a:gd name="T4" fmla="*/ 10 w 11"/>
                <a:gd name="T5" fmla="*/ 7 h 13"/>
                <a:gd name="T6" fmla="*/ 10 w 11"/>
                <a:gd name="T7" fmla="*/ 6 h 13"/>
                <a:gd name="T8" fmla="*/ 10 w 11"/>
                <a:gd name="T9" fmla="*/ 4 h 13"/>
                <a:gd name="T10" fmla="*/ 10 w 11"/>
                <a:gd name="T11" fmla="*/ 0 h 13"/>
                <a:gd name="T12" fmla="*/ 0 w 11"/>
                <a:gd name="T13" fmla="*/ 0 h 13"/>
                <a:gd name="T14" fmla="*/ 0 w 11"/>
                <a:gd name="T15" fmla="*/ 4 h 13"/>
                <a:gd name="T16" fmla="*/ 0 w 11"/>
                <a:gd name="T17" fmla="*/ 6 h 13"/>
                <a:gd name="T18" fmla="*/ 0 w 11"/>
                <a:gd name="T19" fmla="*/ 10 h 13"/>
                <a:gd name="T20" fmla="*/ 1 w 11"/>
                <a:gd name="T21" fmla="*/ 12 h 13"/>
                <a:gd name="T22" fmla="*/ 1 w 11"/>
                <a:gd name="T23" fmla="*/ 8 h 13"/>
                <a:gd name="T24" fmla="*/ 11 w 11"/>
                <a:gd name="T25" fmla="*/ 13 h 13"/>
                <a:gd name="T26" fmla="*/ 11 w 11"/>
                <a:gd name="T27" fmla="*/ 11 h 13"/>
                <a:gd name="T28" fmla="*/ 11 w 11"/>
                <a:gd name="T29" fmla="*/ 10 h 13"/>
                <a:gd name="T30" fmla="*/ 11 w 11"/>
                <a:gd name="T31" fmla="*/ 13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"/>
                <a:gd name="T49" fmla="*/ 0 h 13"/>
                <a:gd name="T50" fmla="*/ 11 w 11"/>
                <a:gd name="T51" fmla="*/ 13 h 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" h="13">
                  <a:moveTo>
                    <a:pt x="11" y="13"/>
                  </a:moveTo>
                  <a:lnTo>
                    <a:pt x="11" y="10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1" y="8"/>
                  </a:lnTo>
                  <a:lnTo>
                    <a:pt x="11" y="13"/>
                  </a:lnTo>
                  <a:lnTo>
                    <a:pt x="11" y="11"/>
                  </a:lnTo>
                  <a:lnTo>
                    <a:pt x="11" y="10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9" name="Freeform 107"/>
            <p:cNvSpPr>
              <a:spLocks/>
            </p:cNvSpPr>
            <p:nvPr/>
          </p:nvSpPr>
          <p:spPr bwMode="auto">
            <a:xfrm>
              <a:off x="2614" y="1893"/>
              <a:ext cx="13" cy="13"/>
            </a:xfrm>
            <a:custGeom>
              <a:avLst/>
              <a:gdLst>
                <a:gd name="T0" fmla="*/ 9 w 13"/>
                <a:gd name="T1" fmla="*/ 9 h 13"/>
                <a:gd name="T2" fmla="*/ 8 w 13"/>
                <a:gd name="T3" fmla="*/ 13 h 13"/>
                <a:gd name="T4" fmla="*/ 9 w 13"/>
                <a:gd name="T5" fmla="*/ 10 h 13"/>
                <a:gd name="T6" fmla="*/ 12 w 13"/>
                <a:gd name="T7" fmla="*/ 8 h 13"/>
                <a:gd name="T8" fmla="*/ 12 w 13"/>
                <a:gd name="T9" fmla="*/ 5 h 13"/>
                <a:gd name="T10" fmla="*/ 13 w 13"/>
                <a:gd name="T11" fmla="*/ 5 h 13"/>
                <a:gd name="T12" fmla="*/ 3 w 13"/>
                <a:gd name="T13" fmla="*/ 0 h 13"/>
                <a:gd name="T14" fmla="*/ 2 w 13"/>
                <a:gd name="T15" fmla="*/ 3 h 13"/>
                <a:gd name="T16" fmla="*/ 2 w 13"/>
                <a:gd name="T17" fmla="*/ 5 h 13"/>
                <a:gd name="T18" fmla="*/ 2 w 13"/>
                <a:gd name="T19" fmla="*/ 5 h 13"/>
                <a:gd name="T20" fmla="*/ 1 w 13"/>
                <a:gd name="T21" fmla="*/ 6 h 13"/>
                <a:gd name="T22" fmla="*/ 0 w 13"/>
                <a:gd name="T23" fmla="*/ 11 h 13"/>
                <a:gd name="T24" fmla="*/ 1 w 13"/>
                <a:gd name="T25" fmla="*/ 6 h 13"/>
                <a:gd name="T26" fmla="*/ 0 w 13"/>
                <a:gd name="T27" fmla="*/ 9 h 13"/>
                <a:gd name="T28" fmla="*/ 0 w 13"/>
                <a:gd name="T29" fmla="*/ 11 h 13"/>
                <a:gd name="T30" fmla="*/ 9 w 13"/>
                <a:gd name="T31" fmla="*/ 9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"/>
                <a:gd name="T49" fmla="*/ 0 h 13"/>
                <a:gd name="T50" fmla="*/ 13 w 13"/>
                <a:gd name="T51" fmla="*/ 13 h 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" h="13">
                  <a:moveTo>
                    <a:pt x="9" y="9"/>
                  </a:moveTo>
                  <a:lnTo>
                    <a:pt x="8" y="13"/>
                  </a:lnTo>
                  <a:lnTo>
                    <a:pt x="9" y="10"/>
                  </a:lnTo>
                  <a:lnTo>
                    <a:pt x="12" y="8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3" y="0"/>
                  </a:lnTo>
                  <a:lnTo>
                    <a:pt x="2" y="3"/>
                  </a:lnTo>
                  <a:lnTo>
                    <a:pt x="2" y="5"/>
                  </a:lnTo>
                  <a:lnTo>
                    <a:pt x="1" y="6"/>
                  </a:lnTo>
                  <a:lnTo>
                    <a:pt x="0" y="11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11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0" name="Freeform 108"/>
            <p:cNvSpPr>
              <a:spLocks/>
            </p:cNvSpPr>
            <p:nvPr/>
          </p:nvSpPr>
          <p:spPr bwMode="auto">
            <a:xfrm>
              <a:off x="2614" y="1902"/>
              <a:ext cx="13" cy="13"/>
            </a:xfrm>
            <a:custGeom>
              <a:avLst/>
              <a:gdLst>
                <a:gd name="T0" fmla="*/ 13 w 13"/>
                <a:gd name="T1" fmla="*/ 12 h 13"/>
                <a:gd name="T2" fmla="*/ 12 w 13"/>
                <a:gd name="T3" fmla="*/ 8 h 13"/>
                <a:gd name="T4" fmla="*/ 12 w 13"/>
                <a:gd name="T5" fmla="*/ 6 h 13"/>
                <a:gd name="T6" fmla="*/ 10 w 13"/>
                <a:gd name="T7" fmla="*/ 4 h 13"/>
                <a:gd name="T8" fmla="*/ 10 w 13"/>
                <a:gd name="T9" fmla="*/ 3 h 13"/>
                <a:gd name="T10" fmla="*/ 9 w 13"/>
                <a:gd name="T11" fmla="*/ 0 h 13"/>
                <a:gd name="T12" fmla="*/ 0 w 13"/>
                <a:gd name="T13" fmla="*/ 2 h 13"/>
                <a:gd name="T14" fmla="*/ 1 w 13"/>
                <a:gd name="T15" fmla="*/ 6 h 13"/>
                <a:gd name="T16" fmla="*/ 1 w 13"/>
                <a:gd name="T17" fmla="*/ 7 h 13"/>
                <a:gd name="T18" fmla="*/ 2 w 13"/>
                <a:gd name="T19" fmla="*/ 10 h 13"/>
                <a:gd name="T20" fmla="*/ 4 w 13"/>
                <a:gd name="T21" fmla="*/ 13 h 13"/>
                <a:gd name="T22" fmla="*/ 3 w 13"/>
                <a:gd name="T23" fmla="*/ 9 h 13"/>
                <a:gd name="T24" fmla="*/ 13 w 13"/>
                <a:gd name="T25" fmla="*/ 12 h 13"/>
                <a:gd name="T26" fmla="*/ 13 w 13"/>
                <a:gd name="T27" fmla="*/ 9 h 13"/>
                <a:gd name="T28" fmla="*/ 12 w 13"/>
                <a:gd name="T29" fmla="*/ 8 h 13"/>
                <a:gd name="T30" fmla="*/ 13 w 13"/>
                <a:gd name="T31" fmla="*/ 12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"/>
                <a:gd name="T49" fmla="*/ 0 h 13"/>
                <a:gd name="T50" fmla="*/ 13 w 13"/>
                <a:gd name="T51" fmla="*/ 13 h 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" h="13">
                  <a:moveTo>
                    <a:pt x="13" y="12"/>
                  </a:moveTo>
                  <a:lnTo>
                    <a:pt x="12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9" y="0"/>
                  </a:lnTo>
                  <a:lnTo>
                    <a:pt x="0" y="2"/>
                  </a:lnTo>
                  <a:lnTo>
                    <a:pt x="1" y="6"/>
                  </a:lnTo>
                  <a:lnTo>
                    <a:pt x="1" y="7"/>
                  </a:lnTo>
                  <a:lnTo>
                    <a:pt x="2" y="10"/>
                  </a:lnTo>
                  <a:lnTo>
                    <a:pt x="4" y="13"/>
                  </a:lnTo>
                  <a:lnTo>
                    <a:pt x="3" y="9"/>
                  </a:lnTo>
                  <a:lnTo>
                    <a:pt x="13" y="12"/>
                  </a:lnTo>
                  <a:lnTo>
                    <a:pt x="13" y="9"/>
                  </a:lnTo>
                  <a:lnTo>
                    <a:pt x="12" y="8"/>
                  </a:lnTo>
                  <a:lnTo>
                    <a:pt x="13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1" name="Freeform 109"/>
            <p:cNvSpPr>
              <a:spLocks/>
            </p:cNvSpPr>
            <p:nvPr/>
          </p:nvSpPr>
          <p:spPr bwMode="auto">
            <a:xfrm>
              <a:off x="2613" y="1911"/>
              <a:ext cx="14" cy="38"/>
            </a:xfrm>
            <a:custGeom>
              <a:avLst/>
              <a:gdLst>
                <a:gd name="T0" fmla="*/ 9 w 14"/>
                <a:gd name="T1" fmla="*/ 38 h 38"/>
                <a:gd name="T2" fmla="*/ 9 w 14"/>
                <a:gd name="T3" fmla="*/ 38 h 38"/>
                <a:gd name="T4" fmla="*/ 14 w 14"/>
                <a:gd name="T5" fmla="*/ 3 h 38"/>
                <a:gd name="T6" fmla="*/ 4 w 14"/>
                <a:gd name="T7" fmla="*/ 0 h 38"/>
                <a:gd name="T8" fmla="*/ 0 w 14"/>
                <a:gd name="T9" fmla="*/ 36 h 38"/>
                <a:gd name="T10" fmla="*/ 0 w 14"/>
                <a:gd name="T11" fmla="*/ 36 h 38"/>
                <a:gd name="T12" fmla="*/ 9 w 14"/>
                <a:gd name="T13" fmla="*/ 38 h 38"/>
                <a:gd name="T14" fmla="*/ 9 w 14"/>
                <a:gd name="T15" fmla="*/ 38 h 38"/>
                <a:gd name="T16" fmla="*/ 9 w 14"/>
                <a:gd name="T17" fmla="*/ 38 h 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38"/>
                <a:gd name="T29" fmla="*/ 14 w 14"/>
                <a:gd name="T30" fmla="*/ 38 h 3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38">
                  <a:moveTo>
                    <a:pt x="9" y="38"/>
                  </a:moveTo>
                  <a:lnTo>
                    <a:pt x="9" y="38"/>
                  </a:lnTo>
                  <a:lnTo>
                    <a:pt x="14" y="3"/>
                  </a:lnTo>
                  <a:lnTo>
                    <a:pt x="4" y="0"/>
                  </a:lnTo>
                  <a:lnTo>
                    <a:pt x="0" y="36"/>
                  </a:lnTo>
                  <a:lnTo>
                    <a:pt x="9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2" name="Freeform 110"/>
            <p:cNvSpPr>
              <a:spLocks/>
            </p:cNvSpPr>
            <p:nvPr/>
          </p:nvSpPr>
          <p:spPr bwMode="auto">
            <a:xfrm>
              <a:off x="2601" y="1947"/>
              <a:ext cx="21" cy="33"/>
            </a:xfrm>
            <a:custGeom>
              <a:avLst/>
              <a:gdLst>
                <a:gd name="T0" fmla="*/ 8 w 21"/>
                <a:gd name="T1" fmla="*/ 33 h 33"/>
                <a:gd name="T2" fmla="*/ 9 w 21"/>
                <a:gd name="T3" fmla="*/ 32 h 33"/>
                <a:gd name="T4" fmla="*/ 21 w 21"/>
                <a:gd name="T5" fmla="*/ 2 h 33"/>
                <a:gd name="T6" fmla="*/ 12 w 21"/>
                <a:gd name="T7" fmla="*/ 0 h 33"/>
                <a:gd name="T8" fmla="*/ 0 w 21"/>
                <a:gd name="T9" fmla="*/ 29 h 33"/>
                <a:gd name="T10" fmla="*/ 1 w 21"/>
                <a:gd name="T11" fmla="*/ 28 h 33"/>
                <a:gd name="T12" fmla="*/ 8 w 21"/>
                <a:gd name="T13" fmla="*/ 33 h 33"/>
                <a:gd name="T14" fmla="*/ 9 w 21"/>
                <a:gd name="T15" fmla="*/ 33 h 33"/>
                <a:gd name="T16" fmla="*/ 9 w 21"/>
                <a:gd name="T17" fmla="*/ 32 h 33"/>
                <a:gd name="T18" fmla="*/ 8 w 21"/>
                <a:gd name="T19" fmla="*/ 33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33"/>
                <a:gd name="T32" fmla="*/ 21 w 21"/>
                <a:gd name="T33" fmla="*/ 33 h 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33">
                  <a:moveTo>
                    <a:pt x="8" y="33"/>
                  </a:moveTo>
                  <a:lnTo>
                    <a:pt x="9" y="32"/>
                  </a:lnTo>
                  <a:lnTo>
                    <a:pt x="21" y="2"/>
                  </a:lnTo>
                  <a:lnTo>
                    <a:pt x="12" y="0"/>
                  </a:lnTo>
                  <a:lnTo>
                    <a:pt x="0" y="29"/>
                  </a:lnTo>
                  <a:lnTo>
                    <a:pt x="1" y="28"/>
                  </a:lnTo>
                  <a:lnTo>
                    <a:pt x="8" y="33"/>
                  </a:lnTo>
                  <a:lnTo>
                    <a:pt x="9" y="33"/>
                  </a:lnTo>
                  <a:lnTo>
                    <a:pt x="9" y="32"/>
                  </a:lnTo>
                  <a:lnTo>
                    <a:pt x="8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3" name="Freeform 111"/>
            <p:cNvSpPr>
              <a:spLocks/>
            </p:cNvSpPr>
            <p:nvPr/>
          </p:nvSpPr>
          <p:spPr bwMode="auto">
            <a:xfrm>
              <a:off x="2587" y="1975"/>
              <a:ext cx="22" cy="32"/>
            </a:xfrm>
            <a:custGeom>
              <a:avLst/>
              <a:gdLst>
                <a:gd name="T0" fmla="*/ 7 w 22"/>
                <a:gd name="T1" fmla="*/ 32 h 32"/>
                <a:gd name="T2" fmla="*/ 7 w 22"/>
                <a:gd name="T3" fmla="*/ 32 h 32"/>
                <a:gd name="T4" fmla="*/ 22 w 22"/>
                <a:gd name="T5" fmla="*/ 5 h 32"/>
                <a:gd name="T6" fmla="*/ 15 w 22"/>
                <a:gd name="T7" fmla="*/ 0 h 32"/>
                <a:gd name="T8" fmla="*/ 0 w 22"/>
                <a:gd name="T9" fmla="*/ 27 h 32"/>
                <a:gd name="T10" fmla="*/ 0 w 22"/>
                <a:gd name="T11" fmla="*/ 27 h 32"/>
                <a:gd name="T12" fmla="*/ 7 w 22"/>
                <a:gd name="T13" fmla="*/ 32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32"/>
                <a:gd name="T23" fmla="*/ 22 w 22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32">
                  <a:moveTo>
                    <a:pt x="7" y="32"/>
                  </a:moveTo>
                  <a:lnTo>
                    <a:pt x="7" y="32"/>
                  </a:lnTo>
                  <a:lnTo>
                    <a:pt x="22" y="5"/>
                  </a:lnTo>
                  <a:lnTo>
                    <a:pt x="15" y="0"/>
                  </a:lnTo>
                  <a:lnTo>
                    <a:pt x="0" y="27"/>
                  </a:lnTo>
                  <a:lnTo>
                    <a:pt x="7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4" name="Freeform 112"/>
            <p:cNvSpPr>
              <a:spLocks/>
            </p:cNvSpPr>
            <p:nvPr/>
          </p:nvSpPr>
          <p:spPr bwMode="auto">
            <a:xfrm>
              <a:off x="2574" y="2002"/>
              <a:ext cx="20" cy="24"/>
            </a:xfrm>
            <a:custGeom>
              <a:avLst/>
              <a:gdLst>
                <a:gd name="T0" fmla="*/ 9 w 20"/>
                <a:gd name="T1" fmla="*/ 19 h 24"/>
                <a:gd name="T2" fmla="*/ 9 w 20"/>
                <a:gd name="T3" fmla="*/ 24 h 24"/>
                <a:gd name="T4" fmla="*/ 20 w 20"/>
                <a:gd name="T5" fmla="*/ 5 h 24"/>
                <a:gd name="T6" fmla="*/ 13 w 20"/>
                <a:gd name="T7" fmla="*/ 0 h 24"/>
                <a:gd name="T8" fmla="*/ 2 w 20"/>
                <a:gd name="T9" fmla="*/ 19 h 24"/>
                <a:gd name="T10" fmla="*/ 2 w 20"/>
                <a:gd name="T11" fmla="*/ 24 h 24"/>
                <a:gd name="T12" fmla="*/ 2 w 20"/>
                <a:gd name="T13" fmla="*/ 19 h 24"/>
                <a:gd name="T14" fmla="*/ 0 w 20"/>
                <a:gd name="T15" fmla="*/ 22 h 24"/>
                <a:gd name="T16" fmla="*/ 2 w 20"/>
                <a:gd name="T17" fmla="*/ 24 h 24"/>
                <a:gd name="T18" fmla="*/ 9 w 20"/>
                <a:gd name="T19" fmla="*/ 19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24"/>
                <a:gd name="T32" fmla="*/ 20 w 20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24">
                  <a:moveTo>
                    <a:pt x="9" y="19"/>
                  </a:moveTo>
                  <a:lnTo>
                    <a:pt x="9" y="24"/>
                  </a:lnTo>
                  <a:lnTo>
                    <a:pt x="20" y="5"/>
                  </a:lnTo>
                  <a:lnTo>
                    <a:pt x="13" y="0"/>
                  </a:lnTo>
                  <a:lnTo>
                    <a:pt x="2" y="19"/>
                  </a:lnTo>
                  <a:lnTo>
                    <a:pt x="2" y="24"/>
                  </a:lnTo>
                  <a:lnTo>
                    <a:pt x="2" y="19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5" name="Freeform 113"/>
            <p:cNvSpPr>
              <a:spLocks/>
            </p:cNvSpPr>
            <p:nvPr/>
          </p:nvSpPr>
          <p:spPr bwMode="auto">
            <a:xfrm>
              <a:off x="2576" y="2021"/>
              <a:ext cx="22" cy="31"/>
            </a:xfrm>
            <a:custGeom>
              <a:avLst/>
              <a:gdLst>
                <a:gd name="T0" fmla="*/ 19 w 22"/>
                <a:gd name="T1" fmla="*/ 21 h 31"/>
                <a:gd name="T2" fmla="*/ 22 w 22"/>
                <a:gd name="T3" fmla="*/ 24 h 31"/>
                <a:gd name="T4" fmla="*/ 7 w 22"/>
                <a:gd name="T5" fmla="*/ 0 h 31"/>
                <a:gd name="T6" fmla="*/ 0 w 22"/>
                <a:gd name="T7" fmla="*/ 5 h 31"/>
                <a:gd name="T8" fmla="*/ 15 w 22"/>
                <a:gd name="T9" fmla="*/ 29 h 31"/>
                <a:gd name="T10" fmla="*/ 19 w 22"/>
                <a:gd name="T11" fmla="*/ 31 h 31"/>
                <a:gd name="T12" fmla="*/ 15 w 22"/>
                <a:gd name="T13" fmla="*/ 29 h 31"/>
                <a:gd name="T14" fmla="*/ 17 w 22"/>
                <a:gd name="T15" fmla="*/ 31 h 31"/>
                <a:gd name="T16" fmla="*/ 19 w 22"/>
                <a:gd name="T17" fmla="*/ 31 h 31"/>
                <a:gd name="T18" fmla="*/ 19 w 22"/>
                <a:gd name="T19" fmla="*/ 21 h 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31"/>
                <a:gd name="T32" fmla="*/ 22 w 22"/>
                <a:gd name="T33" fmla="*/ 31 h 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31">
                  <a:moveTo>
                    <a:pt x="19" y="21"/>
                  </a:moveTo>
                  <a:lnTo>
                    <a:pt x="22" y="24"/>
                  </a:lnTo>
                  <a:lnTo>
                    <a:pt x="7" y="0"/>
                  </a:lnTo>
                  <a:lnTo>
                    <a:pt x="0" y="5"/>
                  </a:lnTo>
                  <a:lnTo>
                    <a:pt x="15" y="29"/>
                  </a:lnTo>
                  <a:lnTo>
                    <a:pt x="19" y="31"/>
                  </a:lnTo>
                  <a:lnTo>
                    <a:pt x="15" y="29"/>
                  </a:lnTo>
                  <a:lnTo>
                    <a:pt x="17" y="31"/>
                  </a:lnTo>
                  <a:lnTo>
                    <a:pt x="19" y="3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6" name="Freeform 114"/>
            <p:cNvSpPr>
              <a:spLocks/>
            </p:cNvSpPr>
            <p:nvPr/>
          </p:nvSpPr>
          <p:spPr bwMode="auto">
            <a:xfrm>
              <a:off x="2593" y="2042"/>
              <a:ext cx="8" cy="12"/>
            </a:xfrm>
            <a:custGeom>
              <a:avLst/>
              <a:gdLst>
                <a:gd name="T0" fmla="*/ 2 w 8"/>
                <a:gd name="T1" fmla="*/ 2 h 12"/>
                <a:gd name="T2" fmla="*/ 8 w 8"/>
                <a:gd name="T3" fmla="*/ 3 h 12"/>
                <a:gd name="T4" fmla="*/ 7 w 8"/>
                <a:gd name="T5" fmla="*/ 2 h 12"/>
                <a:gd name="T6" fmla="*/ 3 w 8"/>
                <a:gd name="T7" fmla="*/ 0 h 12"/>
                <a:gd name="T8" fmla="*/ 2 w 8"/>
                <a:gd name="T9" fmla="*/ 0 h 12"/>
                <a:gd name="T10" fmla="*/ 2 w 8"/>
                <a:gd name="T11" fmla="*/ 0 h 12"/>
                <a:gd name="T12" fmla="*/ 2 w 8"/>
                <a:gd name="T13" fmla="*/ 10 h 12"/>
                <a:gd name="T14" fmla="*/ 2 w 8"/>
                <a:gd name="T15" fmla="*/ 10 h 12"/>
                <a:gd name="T16" fmla="*/ 3 w 8"/>
                <a:gd name="T17" fmla="*/ 10 h 12"/>
                <a:gd name="T18" fmla="*/ 0 w 8"/>
                <a:gd name="T19" fmla="*/ 9 h 12"/>
                <a:gd name="T20" fmla="*/ 1 w 8"/>
                <a:gd name="T21" fmla="*/ 10 h 12"/>
                <a:gd name="T22" fmla="*/ 7 w 8"/>
                <a:gd name="T23" fmla="*/ 11 h 12"/>
                <a:gd name="T24" fmla="*/ 1 w 8"/>
                <a:gd name="T25" fmla="*/ 10 h 12"/>
                <a:gd name="T26" fmla="*/ 3 w 8"/>
                <a:gd name="T27" fmla="*/ 12 h 12"/>
                <a:gd name="T28" fmla="*/ 7 w 8"/>
                <a:gd name="T29" fmla="*/ 11 h 12"/>
                <a:gd name="T30" fmla="*/ 2 w 8"/>
                <a:gd name="T31" fmla="*/ 2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"/>
                <a:gd name="T49" fmla="*/ 0 h 12"/>
                <a:gd name="T50" fmla="*/ 8 w 8"/>
                <a:gd name="T51" fmla="*/ 12 h 1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" h="12">
                  <a:moveTo>
                    <a:pt x="2" y="2"/>
                  </a:moveTo>
                  <a:lnTo>
                    <a:pt x="8" y="3"/>
                  </a:lnTo>
                  <a:lnTo>
                    <a:pt x="7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0" y="9"/>
                  </a:lnTo>
                  <a:lnTo>
                    <a:pt x="1" y="10"/>
                  </a:lnTo>
                  <a:lnTo>
                    <a:pt x="7" y="11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7" y="11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7" name="Freeform 115"/>
            <p:cNvSpPr>
              <a:spLocks/>
            </p:cNvSpPr>
            <p:nvPr/>
          </p:nvSpPr>
          <p:spPr bwMode="auto">
            <a:xfrm>
              <a:off x="2607" y="2047"/>
              <a:ext cx="70" cy="149"/>
            </a:xfrm>
            <a:custGeom>
              <a:avLst/>
              <a:gdLst>
                <a:gd name="T0" fmla="*/ 60 w 70"/>
                <a:gd name="T1" fmla="*/ 149 h 149"/>
                <a:gd name="T2" fmla="*/ 62 w 70"/>
                <a:gd name="T3" fmla="*/ 149 h 149"/>
                <a:gd name="T4" fmla="*/ 63 w 70"/>
                <a:gd name="T5" fmla="*/ 149 h 149"/>
                <a:gd name="T6" fmla="*/ 66 w 70"/>
                <a:gd name="T7" fmla="*/ 149 h 149"/>
                <a:gd name="T8" fmla="*/ 68 w 70"/>
                <a:gd name="T9" fmla="*/ 149 h 149"/>
                <a:gd name="T10" fmla="*/ 70 w 70"/>
                <a:gd name="T11" fmla="*/ 143 h 149"/>
                <a:gd name="T12" fmla="*/ 70 w 70"/>
                <a:gd name="T13" fmla="*/ 136 h 149"/>
                <a:gd name="T14" fmla="*/ 67 w 70"/>
                <a:gd name="T15" fmla="*/ 129 h 149"/>
                <a:gd name="T16" fmla="*/ 64 w 70"/>
                <a:gd name="T17" fmla="*/ 123 h 149"/>
                <a:gd name="T18" fmla="*/ 57 w 70"/>
                <a:gd name="T19" fmla="*/ 38 h 149"/>
                <a:gd name="T20" fmla="*/ 59 w 70"/>
                <a:gd name="T21" fmla="*/ 33 h 149"/>
                <a:gd name="T22" fmla="*/ 61 w 70"/>
                <a:gd name="T23" fmla="*/ 29 h 149"/>
                <a:gd name="T24" fmla="*/ 64 w 70"/>
                <a:gd name="T25" fmla="*/ 25 h 149"/>
                <a:gd name="T26" fmla="*/ 68 w 70"/>
                <a:gd name="T27" fmla="*/ 21 h 149"/>
                <a:gd name="T28" fmla="*/ 67 w 70"/>
                <a:gd name="T29" fmla="*/ 20 h 149"/>
                <a:gd name="T30" fmla="*/ 66 w 70"/>
                <a:gd name="T31" fmla="*/ 18 h 149"/>
                <a:gd name="T32" fmla="*/ 64 w 70"/>
                <a:gd name="T33" fmla="*/ 17 h 149"/>
                <a:gd name="T34" fmla="*/ 62 w 70"/>
                <a:gd name="T35" fmla="*/ 16 h 149"/>
                <a:gd name="T36" fmla="*/ 61 w 70"/>
                <a:gd name="T37" fmla="*/ 13 h 149"/>
                <a:gd name="T38" fmla="*/ 60 w 70"/>
                <a:gd name="T39" fmla="*/ 10 h 149"/>
                <a:gd name="T40" fmla="*/ 59 w 70"/>
                <a:gd name="T41" fmla="*/ 6 h 149"/>
                <a:gd name="T42" fmla="*/ 57 w 70"/>
                <a:gd name="T43" fmla="*/ 1 h 149"/>
                <a:gd name="T44" fmla="*/ 57 w 70"/>
                <a:gd name="T45" fmla="*/ 1 h 149"/>
                <a:gd name="T46" fmla="*/ 56 w 70"/>
                <a:gd name="T47" fmla="*/ 1 h 149"/>
                <a:gd name="T48" fmla="*/ 54 w 70"/>
                <a:gd name="T49" fmla="*/ 1 h 149"/>
                <a:gd name="T50" fmla="*/ 53 w 70"/>
                <a:gd name="T51" fmla="*/ 0 h 149"/>
                <a:gd name="T52" fmla="*/ 50 w 70"/>
                <a:gd name="T53" fmla="*/ 1 h 149"/>
                <a:gd name="T54" fmla="*/ 49 w 70"/>
                <a:gd name="T55" fmla="*/ 1 h 149"/>
                <a:gd name="T56" fmla="*/ 48 w 70"/>
                <a:gd name="T57" fmla="*/ 3 h 149"/>
                <a:gd name="T58" fmla="*/ 47 w 70"/>
                <a:gd name="T59" fmla="*/ 5 h 149"/>
                <a:gd name="T60" fmla="*/ 13 w 70"/>
                <a:gd name="T61" fmla="*/ 16 h 149"/>
                <a:gd name="T62" fmla="*/ 9 w 70"/>
                <a:gd name="T63" fmla="*/ 27 h 149"/>
                <a:gd name="T64" fmla="*/ 6 w 70"/>
                <a:gd name="T65" fmla="*/ 39 h 149"/>
                <a:gd name="T66" fmla="*/ 3 w 70"/>
                <a:gd name="T67" fmla="*/ 52 h 149"/>
                <a:gd name="T68" fmla="*/ 1 w 70"/>
                <a:gd name="T69" fmla="*/ 65 h 149"/>
                <a:gd name="T70" fmla="*/ 0 w 70"/>
                <a:gd name="T71" fmla="*/ 78 h 149"/>
                <a:gd name="T72" fmla="*/ 1 w 70"/>
                <a:gd name="T73" fmla="*/ 92 h 149"/>
                <a:gd name="T74" fmla="*/ 2 w 70"/>
                <a:gd name="T75" fmla="*/ 104 h 149"/>
                <a:gd name="T76" fmla="*/ 6 w 70"/>
                <a:gd name="T77" fmla="*/ 116 h 149"/>
                <a:gd name="T78" fmla="*/ 20 w 70"/>
                <a:gd name="T79" fmla="*/ 123 h 149"/>
                <a:gd name="T80" fmla="*/ 24 w 70"/>
                <a:gd name="T81" fmla="*/ 134 h 149"/>
                <a:gd name="T82" fmla="*/ 60 w 70"/>
                <a:gd name="T83" fmla="*/ 149 h 14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0"/>
                <a:gd name="T127" fmla="*/ 0 h 149"/>
                <a:gd name="T128" fmla="*/ 70 w 70"/>
                <a:gd name="T129" fmla="*/ 149 h 14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0" h="149">
                  <a:moveTo>
                    <a:pt x="60" y="149"/>
                  </a:moveTo>
                  <a:lnTo>
                    <a:pt x="62" y="149"/>
                  </a:lnTo>
                  <a:lnTo>
                    <a:pt x="63" y="149"/>
                  </a:lnTo>
                  <a:lnTo>
                    <a:pt x="66" y="149"/>
                  </a:lnTo>
                  <a:lnTo>
                    <a:pt x="68" y="149"/>
                  </a:lnTo>
                  <a:lnTo>
                    <a:pt x="70" y="143"/>
                  </a:lnTo>
                  <a:lnTo>
                    <a:pt x="70" y="136"/>
                  </a:lnTo>
                  <a:lnTo>
                    <a:pt x="67" y="129"/>
                  </a:lnTo>
                  <a:lnTo>
                    <a:pt x="64" y="123"/>
                  </a:lnTo>
                  <a:lnTo>
                    <a:pt x="57" y="38"/>
                  </a:lnTo>
                  <a:lnTo>
                    <a:pt x="59" y="33"/>
                  </a:lnTo>
                  <a:lnTo>
                    <a:pt x="61" y="29"/>
                  </a:lnTo>
                  <a:lnTo>
                    <a:pt x="64" y="25"/>
                  </a:lnTo>
                  <a:lnTo>
                    <a:pt x="68" y="21"/>
                  </a:lnTo>
                  <a:lnTo>
                    <a:pt x="67" y="20"/>
                  </a:lnTo>
                  <a:lnTo>
                    <a:pt x="66" y="18"/>
                  </a:lnTo>
                  <a:lnTo>
                    <a:pt x="64" y="17"/>
                  </a:lnTo>
                  <a:lnTo>
                    <a:pt x="62" y="16"/>
                  </a:lnTo>
                  <a:lnTo>
                    <a:pt x="61" y="13"/>
                  </a:lnTo>
                  <a:lnTo>
                    <a:pt x="60" y="10"/>
                  </a:lnTo>
                  <a:lnTo>
                    <a:pt x="59" y="6"/>
                  </a:lnTo>
                  <a:lnTo>
                    <a:pt x="57" y="1"/>
                  </a:lnTo>
                  <a:lnTo>
                    <a:pt x="56" y="1"/>
                  </a:lnTo>
                  <a:lnTo>
                    <a:pt x="54" y="1"/>
                  </a:lnTo>
                  <a:lnTo>
                    <a:pt x="53" y="0"/>
                  </a:lnTo>
                  <a:lnTo>
                    <a:pt x="50" y="1"/>
                  </a:lnTo>
                  <a:lnTo>
                    <a:pt x="49" y="1"/>
                  </a:lnTo>
                  <a:lnTo>
                    <a:pt x="48" y="3"/>
                  </a:lnTo>
                  <a:lnTo>
                    <a:pt x="47" y="5"/>
                  </a:lnTo>
                  <a:lnTo>
                    <a:pt x="13" y="16"/>
                  </a:lnTo>
                  <a:lnTo>
                    <a:pt x="9" y="27"/>
                  </a:lnTo>
                  <a:lnTo>
                    <a:pt x="6" y="39"/>
                  </a:lnTo>
                  <a:lnTo>
                    <a:pt x="3" y="52"/>
                  </a:lnTo>
                  <a:lnTo>
                    <a:pt x="1" y="65"/>
                  </a:lnTo>
                  <a:lnTo>
                    <a:pt x="0" y="78"/>
                  </a:lnTo>
                  <a:lnTo>
                    <a:pt x="1" y="92"/>
                  </a:lnTo>
                  <a:lnTo>
                    <a:pt x="2" y="104"/>
                  </a:lnTo>
                  <a:lnTo>
                    <a:pt x="6" y="116"/>
                  </a:lnTo>
                  <a:lnTo>
                    <a:pt x="20" y="123"/>
                  </a:lnTo>
                  <a:lnTo>
                    <a:pt x="24" y="134"/>
                  </a:lnTo>
                  <a:lnTo>
                    <a:pt x="60" y="149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8" name="Freeform 116"/>
            <p:cNvSpPr>
              <a:spLocks/>
            </p:cNvSpPr>
            <p:nvPr/>
          </p:nvSpPr>
          <p:spPr bwMode="auto">
            <a:xfrm>
              <a:off x="2398" y="2051"/>
              <a:ext cx="83" cy="142"/>
            </a:xfrm>
            <a:custGeom>
              <a:avLst/>
              <a:gdLst>
                <a:gd name="T0" fmla="*/ 44 w 83"/>
                <a:gd name="T1" fmla="*/ 142 h 142"/>
                <a:gd name="T2" fmla="*/ 45 w 83"/>
                <a:gd name="T3" fmla="*/ 142 h 142"/>
                <a:gd name="T4" fmla="*/ 46 w 83"/>
                <a:gd name="T5" fmla="*/ 142 h 142"/>
                <a:gd name="T6" fmla="*/ 49 w 83"/>
                <a:gd name="T7" fmla="*/ 142 h 142"/>
                <a:gd name="T8" fmla="*/ 50 w 83"/>
                <a:gd name="T9" fmla="*/ 142 h 142"/>
                <a:gd name="T10" fmla="*/ 52 w 83"/>
                <a:gd name="T11" fmla="*/ 136 h 142"/>
                <a:gd name="T12" fmla="*/ 52 w 83"/>
                <a:gd name="T13" fmla="*/ 129 h 142"/>
                <a:gd name="T14" fmla="*/ 51 w 83"/>
                <a:gd name="T15" fmla="*/ 121 h 142"/>
                <a:gd name="T16" fmla="*/ 50 w 83"/>
                <a:gd name="T17" fmla="*/ 114 h 142"/>
                <a:gd name="T18" fmla="*/ 67 w 83"/>
                <a:gd name="T19" fmla="*/ 106 h 142"/>
                <a:gd name="T20" fmla="*/ 71 w 83"/>
                <a:gd name="T21" fmla="*/ 101 h 142"/>
                <a:gd name="T22" fmla="*/ 72 w 83"/>
                <a:gd name="T23" fmla="*/ 95 h 142"/>
                <a:gd name="T24" fmla="*/ 72 w 83"/>
                <a:gd name="T25" fmla="*/ 88 h 142"/>
                <a:gd name="T26" fmla="*/ 70 w 83"/>
                <a:gd name="T27" fmla="*/ 82 h 142"/>
                <a:gd name="T28" fmla="*/ 79 w 83"/>
                <a:gd name="T29" fmla="*/ 60 h 142"/>
                <a:gd name="T30" fmla="*/ 79 w 83"/>
                <a:gd name="T31" fmla="*/ 59 h 142"/>
                <a:gd name="T32" fmla="*/ 79 w 83"/>
                <a:gd name="T33" fmla="*/ 58 h 142"/>
                <a:gd name="T34" fmla="*/ 79 w 83"/>
                <a:gd name="T35" fmla="*/ 55 h 142"/>
                <a:gd name="T36" fmla="*/ 78 w 83"/>
                <a:gd name="T37" fmla="*/ 54 h 142"/>
                <a:gd name="T38" fmla="*/ 80 w 83"/>
                <a:gd name="T39" fmla="*/ 51 h 142"/>
                <a:gd name="T40" fmla="*/ 82 w 83"/>
                <a:gd name="T41" fmla="*/ 46 h 142"/>
                <a:gd name="T42" fmla="*/ 83 w 83"/>
                <a:gd name="T43" fmla="*/ 40 h 142"/>
                <a:gd name="T44" fmla="*/ 83 w 83"/>
                <a:gd name="T45" fmla="*/ 35 h 142"/>
                <a:gd name="T46" fmla="*/ 83 w 83"/>
                <a:gd name="T47" fmla="*/ 29 h 142"/>
                <a:gd name="T48" fmla="*/ 83 w 83"/>
                <a:gd name="T49" fmla="*/ 23 h 142"/>
                <a:gd name="T50" fmla="*/ 82 w 83"/>
                <a:gd name="T51" fmla="*/ 19 h 142"/>
                <a:gd name="T52" fmla="*/ 80 w 83"/>
                <a:gd name="T53" fmla="*/ 14 h 142"/>
                <a:gd name="T54" fmla="*/ 76 w 83"/>
                <a:gd name="T55" fmla="*/ 9 h 142"/>
                <a:gd name="T56" fmla="*/ 72 w 83"/>
                <a:gd name="T57" fmla="*/ 6 h 142"/>
                <a:gd name="T58" fmla="*/ 69 w 83"/>
                <a:gd name="T59" fmla="*/ 2 h 142"/>
                <a:gd name="T60" fmla="*/ 65 w 83"/>
                <a:gd name="T61" fmla="*/ 0 h 142"/>
                <a:gd name="T62" fmla="*/ 52 w 83"/>
                <a:gd name="T63" fmla="*/ 2 h 142"/>
                <a:gd name="T64" fmla="*/ 44 w 83"/>
                <a:gd name="T65" fmla="*/ 10 h 142"/>
                <a:gd name="T66" fmla="*/ 40 w 83"/>
                <a:gd name="T67" fmla="*/ 9 h 142"/>
                <a:gd name="T68" fmla="*/ 38 w 83"/>
                <a:gd name="T69" fmla="*/ 6 h 142"/>
                <a:gd name="T70" fmla="*/ 35 w 83"/>
                <a:gd name="T71" fmla="*/ 3 h 142"/>
                <a:gd name="T72" fmla="*/ 31 w 83"/>
                <a:gd name="T73" fmla="*/ 1 h 142"/>
                <a:gd name="T74" fmla="*/ 18 w 83"/>
                <a:gd name="T75" fmla="*/ 2 h 142"/>
                <a:gd name="T76" fmla="*/ 0 w 83"/>
                <a:gd name="T77" fmla="*/ 90 h 142"/>
                <a:gd name="T78" fmla="*/ 3 w 83"/>
                <a:gd name="T79" fmla="*/ 98 h 142"/>
                <a:gd name="T80" fmla="*/ 6 w 83"/>
                <a:gd name="T81" fmla="*/ 106 h 142"/>
                <a:gd name="T82" fmla="*/ 11 w 83"/>
                <a:gd name="T83" fmla="*/ 113 h 142"/>
                <a:gd name="T84" fmla="*/ 16 w 83"/>
                <a:gd name="T85" fmla="*/ 120 h 142"/>
                <a:gd name="T86" fmla="*/ 22 w 83"/>
                <a:gd name="T87" fmla="*/ 127 h 142"/>
                <a:gd name="T88" fmla="*/ 27 w 83"/>
                <a:gd name="T89" fmla="*/ 132 h 142"/>
                <a:gd name="T90" fmla="*/ 36 w 83"/>
                <a:gd name="T91" fmla="*/ 138 h 142"/>
                <a:gd name="T92" fmla="*/ 44 w 83"/>
                <a:gd name="T93" fmla="*/ 142 h 14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3"/>
                <a:gd name="T142" fmla="*/ 0 h 142"/>
                <a:gd name="T143" fmla="*/ 83 w 83"/>
                <a:gd name="T144" fmla="*/ 142 h 14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3" h="142">
                  <a:moveTo>
                    <a:pt x="44" y="142"/>
                  </a:moveTo>
                  <a:lnTo>
                    <a:pt x="45" y="142"/>
                  </a:lnTo>
                  <a:lnTo>
                    <a:pt x="46" y="142"/>
                  </a:lnTo>
                  <a:lnTo>
                    <a:pt x="49" y="142"/>
                  </a:lnTo>
                  <a:lnTo>
                    <a:pt x="50" y="142"/>
                  </a:lnTo>
                  <a:lnTo>
                    <a:pt x="52" y="136"/>
                  </a:lnTo>
                  <a:lnTo>
                    <a:pt x="52" y="129"/>
                  </a:lnTo>
                  <a:lnTo>
                    <a:pt x="51" y="121"/>
                  </a:lnTo>
                  <a:lnTo>
                    <a:pt x="50" y="114"/>
                  </a:lnTo>
                  <a:lnTo>
                    <a:pt x="67" y="106"/>
                  </a:lnTo>
                  <a:lnTo>
                    <a:pt x="71" y="101"/>
                  </a:lnTo>
                  <a:lnTo>
                    <a:pt x="72" y="95"/>
                  </a:lnTo>
                  <a:lnTo>
                    <a:pt x="72" y="88"/>
                  </a:lnTo>
                  <a:lnTo>
                    <a:pt x="70" y="82"/>
                  </a:lnTo>
                  <a:lnTo>
                    <a:pt x="79" y="60"/>
                  </a:lnTo>
                  <a:lnTo>
                    <a:pt x="79" y="59"/>
                  </a:lnTo>
                  <a:lnTo>
                    <a:pt x="79" y="58"/>
                  </a:lnTo>
                  <a:lnTo>
                    <a:pt x="79" y="55"/>
                  </a:lnTo>
                  <a:lnTo>
                    <a:pt x="78" y="54"/>
                  </a:lnTo>
                  <a:lnTo>
                    <a:pt x="80" y="51"/>
                  </a:lnTo>
                  <a:lnTo>
                    <a:pt x="82" y="46"/>
                  </a:lnTo>
                  <a:lnTo>
                    <a:pt x="83" y="40"/>
                  </a:lnTo>
                  <a:lnTo>
                    <a:pt x="83" y="35"/>
                  </a:lnTo>
                  <a:lnTo>
                    <a:pt x="83" y="29"/>
                  </a:lnTo>
                  <a:lnTo>
                    <a:pt x="83" y="23"/>
                  </a:lnTo>
                  <a:lnTo>
                    <a:pt x="82" y="19"/>
                  </a:lnTo>
                  <a:lnTo>
                    <a:pt x="80" y="14"/>
                  </a:lnTo>
                  <a:lnTo>
                    <a:pt x="76" y="9"/>
                  </a:lnTo>
                  <a:lnTo>
                    <a:pt x="72" y="6"/>
                  </a:lnTo>
                  <a:lnTo>
                    <a:pt x="69" y="2"/>
                  </a:lnTo>
                  <a:lnTo>
                    <a:pt x="65" y="0"/>
                  </a:lnTo>
                  <a:lnTo>
                    <a:pt x="52" y="2"/>
                  </a:lnTo>
                  <a:lnTo>
                    <a:pt x="44" y="10"/>
                  </a:lnTo>
                  <a:lnTo>
                    <a:pt x="40" y="9"/>
                  </a:lnTo>
                  <a:lnTo>
                    <a:pt x="38" y="6"/>
                  </a:lnTo>
                  <a:lnTo>
                    <a:pt x="35" y="3"/>
                  </a:lnTo>
                  <a:lnTo>
                    <a:pt x="31" y="1"/>
                  </a:lnTo>
                  <a:lnTo>
                    <a:pt x="18" y="2"/>
                  </a:lnTo>
                  <a:lnTo>
                    <a:pt x="0" y="90"/>
                  </a:lnTo>
                  <a:lnTo>
                    <a:pt x="3" y="98"/>
                  </a:lnTo>
                  <a:lnTo>
                    <a:pt x="6" y="106"/>
                  </a:lnTo>
                  <a:lnTo>
                    <a:pt x="11" y="113"/>
                  </a:lnTo>
                  <a:lnTo>
                    <a:pt x="16" y="120"/>
                  </a:lnTo>
                  <a:lnTo>
                    <a:pt x="22" y="127"/>
                  </a:lnTo>
                  <a:lnTo>
                    <a:pt x="27" y="132"/>
                  </a:lnTo>
                  <a:lnTo>
                    <a:pt x="36" y="138"/>
                  </a:lnTo>
                  <a:lnTo>
                    <a:pt x="44" y="142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9" name="Freeform 117"/>
            <p:cNvSpPr>
              <a:spLocks/>
            </p:cNvSpPr>
            <p:nvPr/>
          </p:nvSpPr>
          <p:spPr bwMode="auto">
            <a:xfrm>
              <a:off x="2250" y="1853"/>
              <a:ext cx="132" cy="91"/>
            </a:xfrm>
            <a:custGeom>
              <a:avLst/>
              <a:gdLst>
                <a:gd name="T0" fmla="*/ 105 w 132"/>
                <a:gd name="T1" fmla="*/ 91 h 91"/>
                <a:gd name="T2" fmla="*/ 125 w 132"/>
                <a:gd name="T3" fmla="*/ 87 h 91"/>
                <a:gd name="T4" fmla="*/ 128 w 132"/>
                <a:gd name="T5" fmla="*/ 82 h 91"/>
                <a:gd name="T6" fmla="*/ 130 w 132"/>
                <a:gd name="T7" fmla="*/ 76 h 91"/>
                <a:gd name="T8" fmla="*/ 131 w 132"/>
                <a:gd name="T9" fmla="*/ 69 h 91"/>
                <a:gd name="T10" fmla="*/ 132 w 132"/>
                <a:gd name="T11" fmla="*/ 62 h 91"/>
                <a:gd name="T12" fmla="*/ 127 w 132"/>
                <a:gd name="T13" fmla="*/ 45 h 91"/>
                <a:gd name="T14" fmla="*/ 117 w 132"/>
                <a:gd name="T15" fmla="*/ 40 h 91"/>
                <a:gd name="T16" fmla="*/ 115 w 132"/>
                <a:gd name="T17" fmla="*/ 24 h 91"/>
                <a:gd name="T18" fmla="*/ 108 w 132"/>
                <a:gd name="T19" fmla="*/ 19 h 91"/>
                <a:gd name="T20" fmla="*/ 99 w 132"/>
                <a:gd name="T21" fmla="*/ 18 h 91"/>
                <a:gd name="T22" fmla="*/ 91 w 132"/>
                <a:gd name="T23" fmla="*/ 16 h 91"/>
                <a:gd name="T24" fmla="*/ 84 w 132"/>
                <a:gd name="T25" fmla="*/ 10 h 91"/>
                <a:gd name="T26" fmla="*/ 78 w 132"/>
                <a:gd name="T27" fmla="*/ 9 h 91"/>
                <a:gd name="T28" fmla="*/ 72 w 132"/>
                <a:gd name="T29" fmla="*/ 7 h 91"/>
                <a:gd name="T30" fmla="*/ 66 w 132"/>
                <a:gd name="T31" fmla="*/ 5 h 91"/>
                <a:gd name="T32" fmla="*/ 61 w 132"/>
                <a:gd name="T33" fmla="*/ 3 h 91"/>
                <a:gd name="T34" fmla="*/ 57 w 132"/>
                <a:gd name="T35" fmla="*/ 0 h 91"/>
                <a:gd name="T36" fmla="*/ 52 w 132"/>
                <a:gd name="T37" fmla="*/ 0 h 91"/>
                <a:gd name="T38" fmla="*/ 48 w 132"/>
                <a:gd name="T39" fmla="*/ 0 h 91"/>
                <a:gd name="T40" fmla="*/ 44 w 132"/>
                <a:gd name="T41" fmla="*/ 3 h 91"/>
                <a:gd name="T42" fmla="*/ 37 w 132"/>
                <a:gd name="T43" fmla="*/ 7 h 91"/>
                <a:gd name="T44" fmla="*/ 31 w 132"/>
                <a:gd name="T45" fmla="*/ 11 h 91"/>
                <a:gd name="T46" fmla="*/ 25 w 132"/>
                <a:gd name="T47" fmla="*/ 12 h 91"/>
                <a:gd name="T48" fmla="*/ 19 w 132"/>
                <a:gd name="T49" fmla="*/ 12 h 91"/>
                <a:gd name="T50" fmla="*/ 12 w 132"/>
                <a:gd name="T51" fmla="*/ 17 h 91"/>
                <a:gd name="T52" fmla="*/ 6 w 132"/>
                <a:gd name="T53" fmla="*/ 24 h 91"/>
                <a:gd name="T54" fmla="*/ 2 w 132"/>
                <a:gd name="T55" fmla="*/ 33 h 91"/>
                <a:gd name="T56" fmla="*/ 0 w 132"/>
                <a:gd name="T57" fmla="*/ 43 h 91"/>
                <a:gd name="T58" fmla="*/ 0 w 132"/>
                <a:gd name="T59" fmla="*/ 48 h 91"/>
                <a:gd name="T60" fmla="*/ 0 w 132"/>
                <a:gd name="T61" fmla="*/ 52 h 91"/>
                <a:gd name="T62" fmla="*/ 0 w 132"/>
                <a:gd name="T63" fmla="*/ 56 h 91"/>
                <a:gd name="T64" fmla="*/ 2 w 132"/>
                <a:gd name="T65" fmla="*/ 59 h 91"/>
                <a:gd name="T66" fmla="*/ 20 w 132"/>
                <a:gd name="T67" fmla="*/ 74 h 91"/>
                <a:gd name="T68" fmla="*/ 27 w 132"/>
                <a:gd name="T69" fmla="*/ 72 h 91"/>
                <a:gd name="T70" fmla="*/ 34 w 132"/>
                <a:gd name="T71" fmla="*/ 69 h 91"/>
                <a:gd name="T72" fmla="*/ 40 w 132"/>
                <a:gd name="T73" fmla="*/ 68 h 91"/>
                <a:gd name="T74" fmla="*/ 47 w 132"/>
                <a:gd name="T75" fmla="*/ 70 h 91"/>
                <a:gd name="T76" fmla="*/ 48 w 132"/>
                <a:gd name="T77" fmla="*/ 72 h 91"/>
                <a:gd name="T78" fmla="*/ 50 w 132"/>
                <a:gd name="T79" fmla="*/ 76 h 91"/>
                <a:gd name="T80" fmla="*/ 52 w 132"/>
                <a:gd name="T81" fmla="*/ 77 h 91"/>
                <a:gd name="T82" fmla="*/ 55 w 132"/>
                <a:gd name="T83" fmla="*/ 78 h 91"/>
                <a:gd name="T84" fmla="*/ 68 w 132"/>
                <a:gd name="T85" fmla="*/ 75 h 91"/>
                <a:gd name="T86" fmla="*/ 70 w 132"/>
                <a:gd name="T87" fmla="*/ 76 h 91"/>
                <a:gd name="T88" fmla="*/ 72 w 132"/>
                <a:gd name="T89" fmla="*/ 77 h 91"/>
                <a:gd name="T90" fmla="*/ 73 w 132"/>
                <a:gd name="T91" fmla="*/ 81 h 91"/>
                <a:gd name="T92" fmla="*/ 75 w 132"/>
                <a:gd name="T93" fmla="*/ 83 h 91"/>
                <a:gd name="T94" fmla="*/ 82 w 132"/>
                <a:gd name="T95" fmla="*/ 83 h 91"/>
                <a:gd name="T96" fmla="*/ 90 w 132"/>
                <a:gd name="T97" fmla="*/ 84 h 91"/>
                <a:gd name="T98" fmla="*/ 97 w 132"/>
                <a:gd name="T99" fmla="*/ 87 h 91"/>
                <a:gd name="T100" fmla="*/ 102 w 132"/>
                <a:gd name="T101" fmla="*/ 91 h 91"/>
                <a:gd name="T102" fmla="*/ 102 w 132"/>
                <a:gd name="T103" fmla="*/ 91 h 91"/>
                <a:gd name="T104" fmla="*/ 104 w 132"/>
                <a:gd name="T105" fmla="*/ 91 h 91"/>
                <a:gd name="T106" fmla="*/ 105 w 132"/>
                <a:gd name="T107" fmla="*/ 91 h 91"/>
                <a:gd name="T108" fmla="*/ 105 w 132"/>
                <a:gd name="T109" fmla="*/ 91 h 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32"/>
                <a:gd name="T166" fmla="*/ 0 h 91"/>
                <a:gd name="T167" fmla="*/ 132 w 132"/>
                <a:gd name="T168" fmla="*/ 91 h 9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32" h="91">
                  <a:moveTo>
                    <a:pt x="105" y="91"/>
                  </a:moveTo>
                  <a:lnTo>
                    <a:pt x="125" y="87"/>
                  </a:lnTo>
                  <a:lnTo>
                    <a:pt x="128" y="82"/>
                  </a:lnTo>
                  <a:lnTo>
                    <a:pt x="130" y="76"/>
                  </a:lnTo>
                  <a:lnTo>
                    <a:pt x="131" y="69"/>
                  </a:lnTo>
                  <a:lnTo>
                    <a:pt x="132" y="62"/>
                  </a:lnTo>
                  <a:lnTo>
                    <a:pt x="127" y="45"/>
                  </a:lnTo>
                  <a:lnTo>
                    <a:pt x="117" y="40"/>
                  </a:lnTo>
                  <a:lnTo>
                    <a:pt x="115" y="24"/>
                  </a:lnTo>
                  <a:lnTo>
                    <a:pt x="108" y="19"/>
                  </a:lnTo>
                  <a:lnTo>
                    <a:pt x="99" y="18"/>
                  </a:lnTo>
                  <a:lnTo>
                    <a:pt x="91" y="16"/>
                  </a:lnTo>
                  <a:lnTo>
                    <a:pt x="84" y="10"/>
                  </a:lnTo>
                  <a:lnTo>
                    <a:pt x="78" y="9"/>
                  </a:lnTo>
                  <a:lnTo>
                    <a:pt x="72" y="7"/>
                  </a:lnTo>
                  <a:lnTo>
                    <a:pt x="66" y="5"/>
                  </a:lnTo>
                  <a:lnTo>
                    <a:pt x="61" y="3"/>
                  </a:lnTo>
                  <a:lnTo>
                    <a:pt x="57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4" y="3"/>
                  </a:lnTo>
                  <a:lnTo>
                    <a:pt x="37" y="7"/>
                  </a:lnTo>
                  <a:lnTo>
                    <a:pt x="31" y="11"/>
                  </a:lnTo>
                  <a:lnTo>
                    <a:pt x="25" y="12"/>
                  </a:lnTo>
                  <a:lnTo>
                    <a:pt x="19" y="12"/>
                  </a:lnTo>
                  <a:lnTo>
                    <a:pt x="12" y="17"/>
                  </a:lnTo>
                  <a:lnTo>
                    <a:pt x="6" y="24"/>
                  </a:lnTo>
                  <a:lnTo>
                    <a:pt x="2" y="33"/>
                  </a:lnTo>
                  <a:lnTo>
                    <a:pt x="0" y="43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0" y="56"/>
                  </a:lnTo>
                  <a:lnTo>
                    <a:pt x="2" y="59"/>
                  </a:lnTo>
                  <a:lnTo>
                    <a:pt x="20" y="74"/>
                  </a:lnTo>
                  <a:lnTo>
                    <a:pt x="27" y="72"/>
                  </a:lnTo>
                  <a:lnTo>
                    <a:pt x="34" y="69"/>
                  </a:lnTo>
                  <a:lnTo>
                    <a:pt x="40" y="68"/>
                  </a:lnTo>
                  <a:lnTo>
                    <a:pt x="47" y="70"/>
                  </a:lnTo>
                  <a:lnTo>
                    <a:pt x="48" y="72"/>
                  </a:lnTo>
                  <a:lnTo>
                    <a:pt x="50" y="76"/>
                  </a:lnTo>
                  <a:lnTo>
                    <a:pt x="52" y="77"/>
                  </a:lnTo>
                  <a:lnTo>
                    <a:pt x="55" y="78"/>
                  </a:lnTo>
                  <a:lnTo>
                    <a:pt x="68" y="75"/>
                  </a:lnTo>
                  <a:lnTo>
                    <a:pt x="70" y="76"/>
                  </a:lnTo>
                  <a:lnTo>
                    <a:pt x="72" y="77"/>
                  </a:lnTo>
                  <a:lnTo>
                    <a:pt x="73" y="81"/>
                  </a:lnTo>
                  <a:lnTo>
                    <a:pt x="75" y="83"/>
                  </a:lnTo>
                  <a:lnTo>
                    <a:pt x="82" y="83"/>
                  </a:lnTo>
                  <a:lnTo>
                    <a:pt x="90" y="84"/>
                  </a:lnTo>
                  <a:lnTo>
                    <a:pt x="97" y="87"/>
                  </a:lnTo>
                  <a:lnTo>
                    <a:pt x="102" y="91"/>
                  </a:lnTo>
                  <a:lnTo>
                    <a:pt x="104" y="91"/>
                  </a:lnTo>
                  <a:lnTo>
                    <a:pt x="105" y="91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10" name="Freeform 118"/>
            <p:cNvSpPr>
              <a:spLocks/>
            </p:cNvSpPr>
            <p:nvPr/>
          </p:nvSpPr>
          <p:spPr bwMode="auto">
            <a:xfrm>
              <a:off x="2680" y="1857"/>
              <a:ext cx="135" cy="77"/>
            </a:xfrm>
            <a:custGeom>
              <a:avLst/>
              <a:gdLst>
                <a:gd name="T0" fmla="*/ 36 w 135"/>
                <a:gd name="T1" fmla="*/ 75 h 77"/>
                <a:gd name="T2" fmla="*/ 67 w 135"/>
                <a:gd name="T3" fmla="*/ 67 h 77"/>
                <a:gd name="T4" fmla="*/ 68 w 135"/>
                <a:gd name="T5" fmla="*/ 66 h 77"/>
                <a:gd name="T6" fmla="*/ 70 w 135"/>
                <a:gd name="T7" fmla="*/ 65 h 77"/>
                <a:gd name="T8" fmla="*/ 71 w 135"/>
                <a:gd name="T9" fmla="*/ 62 h 77"/>
                <a:gd name="T10" fmla="*/ 73 w 135"/>
                <a:gd name="T11" fmla="*/ 60 h 77"/>
                <a:gd name="T12" fmla="*/ 106 w 135"/>
                <a:gd name="T13" fmla="*/ 51 h 77"/>
                <a:gd name="T14" fmla="*/ 107 w 135"/>
                <a:gd name="T15" fmla="*/ 51 h 77"/>
                <a:gd name="T16" fmla="*/ 108 w 135"/>
                <a:gd name="T17" fmla="*/ 53 h 77"/>
                <a:gd name="T18" fmla="*/ 110 w 135"/>
                <a:gd name="T19" fmla="*/ 54 h 77"/>
                <a:gd name="T20" fmla="*/ 111 w 135"/>
                <a:gd name="T21" fmla="*/ 55 h 77"/>
                <a:gd name="T22" fmla="*/ 124 w 135"/>
                <a:gd name="T23" fmla="*/ 51 h 77"/>
                <a:gd name="T24" fmla="*/ 127 w 135"/>
                <a:gd name="T25" fmla="*/ 51 h 77"/>
                <a:gd name="T26" fmla="*/ 128 w 135"/>
                <a:gd name="T27" fmla="*/ 51 h 77"/>
                <a:gd name="T28" fmla="*/ 130 w 135"/>
                <a:gd name="T29" fmla="*/ 49 h 77"/>
                <a:gd name="T30" fmla="*/ 133 w 135"/>
                <a:gd name="T31" fmla="*/ 48 h 77"/>
                <a:gd name="T32" fmla="*/ 135 w 135"/>
                <a:gd name="T33" fmla="*/ 44 h 77"/>
                <a:gd name="T34" fmla="*/ 135 w 135"/>
                <a:gd name="T35" fmla="*/ 39 h 77"/>
                <a:gd name="T36" fmla="*/ 134 w 135"/>
                <a:gd name="T37" fmla="*/ 34 h 77"/>
                <a:gd name="T38" fmla="*/ 133 w 135"/>
                <a:gd name="T39" fmla="*/ 29 h 77"/>
                <a:gd name="T40" fmla="*/ 130 w 135"/>
                <a:gd name="T41" fmla="*/ 25 h 77"/>
                <a:gd name="T42" fmla="*/ 128 w 135"/>
                <a:gd name="T43" fmla="*/ 21 h 77"/>
                <a:gd name="T44" fmla="*/ 124 w 135"/>
                <a:gd name="T45" fmla="*/ 16 h 77"/>
                <a:gd name="T46" fmla="*/ 122 w 135"/>
                <a:gd name="T47" fmla="*/ 13 h 77"/>
                <a:gd name="T48" fmla="*/ 115 w 135"/>
                <a:gd name="T49" fmla="*/ 12 h 77"/>
                <a:gd name="T50" fmla="*/ 108 w 135"/>
                <a:gd name="T51" fmla="*/ 10 h 77"/>
                <a:gd name="T52" fmla="*/ 101 w 135"/>
                <a:gd name="T53" fmla="*/ 9 h 77"/>
                <a:gd name="T54" fmla="*/ 95 w 135"/>
                <a:gd name="T55" fmla="*/ 8 h 77"/>
                <a:gd name="T56" fmla="*/ 88 w 135"/>
                <a:gd name="T57" fmla="*/ 7 h 77"/>
                <a:gd name="T58" fmla="*/ 82 w 135"/>
                <a:gd name="T59" fmla="*/ 6 h 77"/>
                <a:gd name="T60" fmla="*/ 76 w 135"/>
                <a:gd name="T61" fmla="*/ 3 h 77"/>
                <a:gd name="T62" fmla="*/ 69 w 135"/>
                <a:gd name="T63" fmla="*/ 0 h 77"/>
                <a:gd name="T64" fmla="*/ 60 w 135"/>
                <a:gd name="T65" fmla="*/ 0 h 77"/>
                <a:gd name="T66" fmla="*/ 53 w 135"/>
                <a:gd name="T67" fmla="*/ 2 h 77"/>
                <a:gd name="T68" fmla="*/ 46 w 135"/>
                <a:gd name="T69" fmla="*/ 6 h 77"/>
                <a:gd name="T70" fmla="*/ 39 w 135"/>
                <a:gd name="T71" fmla="*/ 8 h 77"/>
                <a:gd name="T72" fmla="*/ 34 w 135"/>
                <a:gd name="T73" fmla="*/ 8 h 77"/>
                <a:gd name="T74" fmla="*/ 28 w 135"/>
                <a:gd name="T75" fmla="*/ 7 h 77"/>
                <a:gd name="T76" fmla="*/ 23 w 135"/>
                <a:gd name="T77" fmla="*/ 7 h 77"/>
                <a:gd name="T78" fmla="*/ 17 w 135"/>
                <a:gd name="T79" fmla="*/ 8 h 77"/>
                <a:gd name="T80" fmla="*/ 0 w 135"/>
                <a:gd name="T81" fmla="*/ 33 h 77"/>
                <a:gd name="T82" fmla="*/ 4 w 135"/>
                <a:gd name="T83" fmla="*/ 45 h 77"/>
                <a:gd name="T84" fmla="*/ 17 w 135"/>
                <a:gd name="T85" fmla="*/ 52 h 77"/>
                <a:gd name="T86" fmla="*/ 20 w 135"/>
                <a:gd name="T87" fmla="*/ 57 h 77"/>
                <a:gd name="T88" fmla="*/ 23 w 135"/>
                <a:gd name="T89" fmla="*/ 60 h 77"/>
                <a:gd name="T90" fmla="*/ 24 w 135"/>
                <a:gd name="T91" fmla="*/ 66 h 77"/>
                <a:gd name="T92" fmla="*/ 26 w 135"/>
                <a:gd name="T93" fmla="*/ 72 h 77"/>
                <a:gd name="T94" fmla="*/ 34 w 135"/>
                <a:gd name="T95" fmla="*/ 77 h 77"/>
                <a:gd name="T96" fmla="*/ 34 w 135"/>
                <a:gd name="T97" fmla="*/ 77 h 77"/>
                <a:gd name="T98" fmla="*/ 35 w 135"/>
                <a:gd name="T99" fmla="*/ 75 h 77"/>
                <a:gd name="T100" fmla="*/ 36 w 135"/>
                <a:gd name="T101" fmla="*/ 75 h 77"/>
                <a:gd name="T102" fmla="*/ 36 w 135"/>
                <a:gd name="T103" fmla="*/ 75 h 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5"/>
                <a:gd name="T157" fmla="*/ 0 h 77"/>
                <a:gd name="T158" fmla="*/ 135 w 135"/>
                <a:gd name="T159" fmla="*/ 77 h 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5" h="77">
                  <a:moveTo>
                    <a:pt x="36" y="75"/>
                  </a:moveTo>
                  <a:lnTo>
                    <a:pt x="67" y="67"/>
                  </a:lnTo>
                  <a:lnTo>
                    <a:pt x="68" y="66"/>
                  </a:lnTo>
                  <a:lnTo>
                    <a:pt x="70" y="65"/>
                  </a:lnTo>
                  <a:lnTo>
                    <a:pt x="71" y="62"/>
                  </a:lnTo>
                  <a:lnTo>
                    <a:pt x="73" y="60"/>
                  </a:lnTo>
                  <a:lnTo>
                    <a:pt x="106" y="51"/>
                  </a:lnTo>
                  <a:lnTo>
                    <a:pt x="107" y="51"/>
                  </a:lnTo>
                  <a:lnTo>
                    <a:pt x="108" y="53"/>
                  </a:lnTo>
                  <a:lnTo>
                    <a:pt x="110" y="54"/>
                  </a:lnTo>
                  <a:lnTo>
                    <a:pt x="111" y="55"/>
                  </a:lnTo>
                  <a:lnTo>
                    <a:pt x="124" y="51"/>
                  </a:lnTo>
                  <a:lnTo>
                    <a:pt x="127" y="51"/>
                  </a:lnTo>
                  <a:lnTo>
                    <a:pt x="128" y="51"/>
                  </a:lnTo>
                  <a:lnTo>
                    <a:pt x="130" y="49"/>
                  </a:lnTo>
                  <a:lnTo>
                    <a:pt x="133" y="48"/>
                  </a:lnTo>
                  <a:lnTo>
                    <a:pt x="135" y="44"/>
                  </a:lnTo>
                  <a:lnTo>
                    <a:pt x="135" y="39"/>
                  </a:lnTo>
                  <a:lnTo>
                    <a:pt x="134" y="34"/>
                  </a:lnTo>
                  <a:lnTo>
                    <a:pt x="133" y="29"/>
                  </a:lnTo>
                  <a:lnTo>
                    <a:pt x="130" y="25"/>
                  </a:lnTo>
                  <a:lnTo>
                    <a:pt x="128" y="21"/>
                  </a:lnTo>
                  <a:lnTo>
                    <a:pt x="124" y="16"/>
                  </a:lnTo>
                  <a:lnTo>
                    <a:pt x="122" y="13"/>
                  </a:lnTo>
                  <a:lnTo>
                    <a:pt x="115" y="12"/>
                  </a:lnTo>
                  <a:lnTo>
                    <a:pt x="108" y="10"/>
                  </a:lnTo>
                  <a:lnTo>
                    <a:pt x="101" y="9"/>
                  </a:lnTo>
                  <a:lnTo>
                    <a:pt x="95" y="8"/>
                  </a:lnTo>
                  <a:lnTo>
                    <a:pt x="88" y="7"/>
                  </a:lnTo>
                  <a:lnTo>
                    <a:pt x="82" y="6"/>
                  </a:lnTo>
                  <a:lnTo>
                    <a:pt x="76" y="3"/>
                  </a:lnTo>
                  <a:lnTo>
                    <a:pt x="69" y="0"/>
                  </a:lnTo>
                  <a:lnTo>
                    <a:pt x="60" y="0"/>
                  </a:lnTo>
                  <a:lnTo>
                    <a:pt x="53" y="2"/>
                  </a:lnTo>
                  <a:lnTo>
                    <a:pt x="46" y="6"/>
                  </a:lnTo>
                  <a:lnTo>
                    <a:pt x="39" y="8"/>
                  </a:lnTo>
                  <a:lnTo>
                    <a:pt x="34" y="8"/>
                  </a:lnTo>
                  <a:lnTo>
                    <a:pt x="28" y="7"/>
                  </a:lnTo>
                  <a:lnTo>
                    <a:pt x="23" y="7"/>
                  </a:lnTo>
                  <a:lnTo>
                    <a:pt x="17" y="8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7" y="52"/>
                  </a:lnTo>
                  <a:lnTo>
                    <a:pt x="20" y="57"/>
                  </a:lnTo>
                  <a:lnTo>
                    <a:pt x="23" y="60"/>
                  </a:lnTo>
                  <a:lnTo>
                    <a:pt x="24" y="66"/>
                  </a:lnTo>
                  <a:lnTo>
                    <a:pt x="26" y="72"/>
                  </a:lnTo>
                  <a:lnTo>
                    <a:pt x="34" y="77"/>
                  </a:lnTo>
                  <a:lnTo>
                    <a:pt x="35" y="75"/>
                  </a:lnTo>
                  <a:lnTo>
                    <a:pt x="36" y="75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11" name="Freeform 119"/>
            <p:cNvSpPr>
              <a:spLocks/>
            </p:cNvSpPr>
            <p:nvPr/>
          </p:nvSpPr>
          <p:spPr bwMode="auto">
            <a:xfrm>
              <a:off x="2567" y="1657"/>
              <a:ext cx="107" cy="127"/>
            </a:xfrm>
            <a:custGeom>
              <a:avLst/>
              <a:gdLst>
                <a:gd name="T0" fmla="*/ 59 w 107"/>
                <a:gd name="T1" fmla="*/ 127 h 127"/>
                <a:gd name="T2" fmla="*/ 61 w 107"/>
                <a:gd name="T3" fmla="*/ 127 h 127"/>
                <a:gd name="T4" fmla="*/ 63 w 107"/>
                <a:gd name="T5" fmla="*/ 127 h 127"/>
                <a:gd name="T6" fmla="*/ 66 w 107"/>
                <a:gd name="T7" fmla="*/ 127 h 127"/>
                <a:gd name="T8" fmla="*/ 68 w 107"/>
                <a:gd name="T9" fmla="*/ 125 h 127"/>
                <a:gd name="T10" fmla="*/ 69 w 107"/>
                <a:gd name="T11" fmla="*/ 123 h 127"/>
                <a:gd name="T12" fmla="*/ 70 w 107"/>
                <a:gd name="T13" fmla="*/ 121 h 127"/>
                <a:gd name="T14" fmla="*/ 71 w 107"/>
                <a:gd name="T15" fmla="*/ 118 h 127"/>
                <a:gd name="T16" fmla="*/ 73 w 107"/>
                <a:gd name="T17" fmla="*/ 115 h 127"/>
                <a:gd name="T18" fmla="*/ 68 w 107"/>
                <a:gd name="T19" fmla="*/ 102 h 127"/>
                <a:gd name="T20" fmla="*/ 69 w 107"/>
                <a:gd name="T21" fmla="*/ 91 h 127"/>
                <a:gd name="T22" fmla="*/ 70 w 107"/>
                <a:gd name="T23" fmla="*/ 89 h 127"/>
                <a:gd name="T24" fmla="*/ 71 w 107"/>
                <a:gd name="T25" fmla="*/ 87 h 127"/>
                <a:gd name="T26" fmla="*/ 75 w 107"/>
                <a:gd name="T27" fmla="*/ 86 h 127"/>
                <a:gd name="T28" fmla="*/ 77 w 107"/>
                <a:gd name="T29" fmla="*/ 85 h 127"/>
                <a:gd name="T30" fmla="*/ 79 w 107"/>
                <a:gd name="T31" fmla="*/ 85 h 127"/>
                <a:gd name="T32" fmla="*/ 81 w 107"/>
                <a:gd name="T33" fmla="*/ 85 h 127"/>
                <a:gd name="T34" fmla="*/ 82 w 107"/>
                <a:gd name="T35" fmla="*/ 85 h 127"/>
                <a:gd name="T36" fmla="*/ 83 w 107"/>
                <a:gd name="T37" fmla="*/ 85 h 127"/>
                <a:gd name="T38" fmla="*/ 94 w 107"/>
                <a:gd name="T39" fmla="*/ 69 h 127"/>
                <a:gd name="T40" fmla="*/ 95 w 107"/>
                <a:gd name="T41" fmla="*/ 67 h 127"/>
                <a:gd name="T42" fmla="*/ 96 w 107"/>
                <a:gd name="T43" fmla="*/ 67 h 127"/>
                <a:gd name="T44" fmla="*/ 97 w 107"/>
                <a:gd name="T45" fmla="*/ 66 h 127"/>
                <a:gd name="T46" fmla="*/ 99 w 107"/>
                <a:gd name="T47" fmla="*/ 65 h 127"/>
                <a:gd name="T48" fmla="*/ 107 w 107"/>
                <a:gd name="T49" fmla="*/ 31 h 127"/>
                <a:gd name="T50" fmla="*/ 103 w 107"/>
                <a:gd name="T51" fmla="*/ 27 h 127"/>
                <a:gd name="T52" fmla="*/ 101 w 107"/>
                <a:gd name="T53" fmla="*/ 21 h 127"/>
                <a:gd name="T54" fmla="*/ 100 w 107"/>
                <a:gd name="T55" fmla="*/ 15 h 127"/>
                <a:gd name="T56" fmla="*/ 96 w 107"/>
                <a:gd name="T57" fmla="*/ 11 h 127"/>
                <a:gd name="T58" fmla="*/ 91 w 107"/>
                <a:gd name="T59" fmla="*/ 9 h 127"/>
                <a:gd name="T60" fmla="*/ 86 w 107"/>
                <a:gd name="T61" fmla="*/ 7 h 127"/>
                <a:gd name="T62" fmla="*/ 81 w 107"/>
                <a:gd name="T63" fmla="*/ 5 h 127"/>
                <a:gd name="T64" fmla="*/ 76 w 107"/>
                <a:gd name="T65" fmla="*/ 2 h 127"/>
                <a:gd name="T66" fmla="*/ 70 w 107"/>
                <a:gd name="T67" fmla="*/ 1 h 127"/>
                <a:gd name="T68" fmla="*/ 66 w 107"/>
                <a:gd name="T69" fmla="*/ 0 h 127"/>
                <a:gd name="T70" fmla="*/ 60 w 107"/>
                <a:gd name="T71" fmla="*/ 0 h 127"/>
                <a:gd name="T72" fmla="*/ 55 w 107"/>
                <a:gd name="T73" fmla="*/ 2 h 127"/>
                <a:gd name="T74" fmla="*/ 49 w 107"/>
                <a:gd name="T75" fmla="*/ 7 h 127"/>
                <a:gd name="T76" fmla="*/ 43 w 107"/>
                <a:gd name="T77" fmla="*/ 11 h 127"/>
                <a:gd name="T78" fmla="*/ 39 w 107"/>
                <a:gd name="T79" fmla="*/ 14 h 127"/>
                <a:gd name="T80" fmla="*/ 33 w 107"/>
                <a:gd name="T81" fmla="*/ 17 h 127"/>
                <a:gd name="T82" fmla="*/ 31 w 107"/>
                <a:gd name="T83" fmla="*/ 21 h 127"/>
                <a:gd name="T84" fmla="*/ 30 w 107"/>
                <a:gd name="T85" fmla="*/ 27 h 127"/>
                <a:gd name="T86" fmla="*/ 29 w 107"/>
                <a:gd name="T87" fmla="*/ 33 h 127"/>
                <a:gd name="T88" fmla="*/ 29 w 107"/>
                <a:gd name="T89" fmla="*/ 39 h 127"/>
                <a:gd name="T90" fmla="*/ 30 w 107"/>
                <a:gd name="T91" fmla="*/ 40 h 127"/>
                <a:gd name="T92" fmla="*/ 31 w 107"/>
                <a:gd name="T93" fmla="*/ 43 h 127"/>
                <a:gd name="T94" fmla="*/ 33 w 107"/>
                <a:gd name="T95" fmla="*/ 44 h 127"/>
                <a:gd name="T96" fmla="*/ 33 w 107"/>
                <a:gd name="T97" fmla="*/ 46 h 127"/>
                <a:gd name="T98" fmla="*/ 0 w 107"/>
                <a:gd name="T99" fmla="*/ 104 h 127"/>
                <a:gd name="T100" fmla="*/ 0 w 107"/>
                <a:gd name="T101" fmla="*/ 105 h 127"/>
                <a:gd name="T102" fmla="*/ 1 w 107"/>
                <a:gd name="T103" fmla="*/ 108 h 127"/>
                <a:gd name="T104" fmla="*/ 1 w 107"/>
                <a:gd name="T105" fmla="*/ 109 h 127"/>
                <a:gd name="T106" fmla="*/ 2 w 107"/>
                <a:gd name="T107" fmla="*/ 109 h 127"/>
                <a:gd name="T108" fmla="*/ 59 w 107"/>
                <a:gd name="T109" fmla="*/ 127 h 12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7"/>
                <a:gd name="T166" fmla="*/ 0 h 127"/>
                <a:gd name="T167" fmla="*/ 107 w 107"/>
                <a:gd name="T168" fmla="*/ 127 h 12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7" h="127">
                  <a:moveTo>
                    <a:pt x="59" y="127"/>
                  </a:moveTo>
                  <a:lnTo>
                    <a:pt x="61" y="127"/>
                  </a:lnTo>
                  <a:lnTo>
                    <a:pt x="63" y="127"/>
                  </a:lnTo>
                  <a:lnTo>
                    <a:pt x="66" y="127"/>
                  </a:lnTo>
                  <a:lnTo>
                    <a:pt x="68" y="125"/>
                  </a:lnTo>
                  <a:lnTo>
                    <a:pt x="69" y="123"/>
                  </a:lnTo>
                  <a:lnTo>
                    <a:pt x="70" y="121"/>
                  </a:lnTo>
                  <a:lnTo>
                    <a:pt x="71" y="118"/>
                  </a:lnTo>
                  <a:lnTo>
                    <a:pt x="73" y="115"/>
                  </a:lnTo>
                  <a:lnTo>
                    <a:pt x="68" y="102"/>
                  </a:lnTo>
                  <a:lnTo>
                    <a:pt x="69" y="91"/>
                  </a:lnTo>
                  <a:lnTo>
                    <a:pt x="70" y="89"/>
                  </a:lnTo>
                  <a:lnTo>
                    <a:pt x="71" y="87"/>
                  </a:lnTo>
                  <a:lnTo>
                    <a:pt x="75" y="86"/>
                  </a:lnTo>
                  <a:lnTo>
                    <a:pt x="77" y="85"/>
                  </a:lnTo>
                  <a:lnTo>
                    <a:pt x="79" y="85"/>
                  </a:lnTo>
                  <a:lnTo>
                    <a:pt x="81" y="85"/>
                  </a:lnTo>
                  <a:lnTo>
                    <a:pt x="82" y="85"/>
                  </a:lnTo>
                  <a:lnTo>
                    <a:pt x="83" y="85"/>
                  </a:lnTo>
                  <a:lnTo>
                    <a:pt x="94" y="69"/>
                  </a:lnTo>
                  <a:lnTo>
                    <a:pt x="95" y="67"/>
                  </a:lnTo>
                  <a:lnTo>
                    <a:pt x="96" y="67"/>
                  </a:lnTo>
                  <a:lnTo>
                    <a:pt x="97" y="66"/>
                  </a:lnTo>
                  <a:lnTo>
                    <a:pt x="99" y="65"/>
                  </a:lnTo>
                  <a:lnTo>
                    <a:pt x="107" y="31"/>
                  </a:lnTo>
                  <a:lnTo>
                    <a:pt x="103" y="27"/>
                  </a:lnTo>
                  <a:lnTo>
                    <a:pt x="101" y="21"/>
                  </a:lnTo>
                  <a:lnTo>
                    <a:pt x="100" y="15"/>
                  </a:lnTo>
                  <a:lnTo>
                    <a:pt x="96" y="11"/>
                  </a:lnTo>
                  <a:lnTo>
                    <a:pt x="91" y="9"/>
                  </a:lnTo>
                  <a:lnTo>
                    <a:pt x="86" y="7"/>
                  </a:lnTo>
                  <a:lnTo>
                    <a:pt x="81" y="5"/>
                  </a:lnTo>
                  <a:lnTo>
                    <a:pt x="76" y="2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0" y="0"/>
                  </a:lnTo>
                  <a:lnTo>
                    <a:pt x="55" y="2"/>
                  </a:lnTo>
                  <a:lnTo>
                    <a:pt x="49" y="7"/>
                  </a:lnTo>
                  <a:lnTo>
                    <a:pt x="43" y="11"/>
                  </a:lnTo>
                  <a:lnTo>
                    <a:pt x="39" y="14"/>
                  </a:lnTo>
                  <a:lnTo>
                    <a:pt x="33" y="17"/>
                  </a:lnTo>
                  <a:lnTo>
                    <a:pt x="31" y="21"/>
                  </a:lnTo>
                  <a:lnTo>
                    <a:pt x="30" y="27"/>
                  </a:lnTo>
                  <a:lnTo>
                    <a:pt x="29" y="33"/>
                  </a:lnTo>
                  <a:lnTo>
                    <a:pt x="29" y="39"/>
                  </a:lnTo>
                  <a:lnTo>
                    <a:pt x="30" y="40"/>
                  </a:lnTo>
                  <a:lnTo>
                    <a:pt x="31" y="43"/>
                  </a:lnTo>
                  <a:lnTo>
                    <a:pt x="33" y="44"/>
                  </a:lnTo>
                  <a:lnTo>
                    <a:pt x="33" y="46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1" y="108"/>
                  </a:lnTo>
                  <a:lnTo>
                    <a:pt x="1" y="109"/>
                  </a:lnTo>
                  <a:lnTo>
                    <a:pt x="2" y="109"/>
                  </a:lnTo>
                  <a:lnTo>
                    <a:pt x="59" y="127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12" name="Freeform 120"/>
            <p:cNvSpPr>
              <a:spLocks/>
            </p:cNvSpPr>
            <p:nvPr/>
          </p:nvSpPr>
          <p:spPr bwMode="auto">
            <a:xfrm>
              <a:off x="2377" y="1649"/>
              <a:ext cx="92" cy="129"/>
            </a:xfrm>
            <a:custGeom>
              <a:avLst/>
              <a:gdLst>
                <a:gd name="T0" fmla="*/ 47 w 92"/>
                <a:gd name="T1" fmla="*/ 129 h 129"/>
                <a:gd name="T2" fmla="*/ 86 w 92"/>
                <a:gd name="T3" fmla="*/ 122 h 129"/>
                <a:gd name="T4" fmla="*/ 90 w 92"/>
                <a:gd name="T5" fmla="*/ 117 h 129"/>
                <a:gd name="T6" fmla="*/ 92 w 92"/>
                <a:gd name="T7" fmla="*/ 113 h 129"/>
                <a:gd name="T8" fmla="*/ 92 w 92"/>
                <a:gd name="T9" fmla="*/ 108 h 129"/>
                <a:gd name="T10" fmla="*/ 91 w 92"/>
                <a:gd name="T11" fmla="*/ 103 h 129"/>
                <a:gd name="T12" fmla="*/ 88 w 92"/>
                <a:gd name="T13" fmla="*/ 98 h 129"/>
                <a:gd name="T14" fmla="*/ 87 w 92"/>
                <a:gd name="T15" fmla="*/ 93 h 129"/>
                <a:gd name="T16" fmla="*/ 86 w 92"/>
                <a:gd name="T17" fmla="*/ 87 h 129"/>
                <a:gd name="T18" fmla="*/ 86 w 92"/>
                <a:gd name="T19" fmla="*/ 81 h 129"/>
                <a:gd name="T20" fmla="*/ 84 w 92"/>
                <a:gd name="T21" fmla="*/ 79 h 129"/>
                <a:gd name="T22" fmla="*/ 83 w 92"/>
                <a:gd name="T23" fmla="*/ 77 h 129"/>
                <a:gd name="T24" fmla="*/ 81 w 92"/>
                <a:gd name="T25" fmla="*/ 74 h 129"/>
                <a:gd name="T26" fmla="*/ 80 w 92"/>
                <a:gd name="T27" fmla="*/ 71 h 129"/>
                <a:gd name="T28" fmla="*/ 86 w 92"/>
                <a:gd name="T29" fmla="*/ 60 h 129"/>
                <a:gd name="T30" fmla="*/ 70 w 92"/>
                <a:gd name="T31" fmla="*/ 25 h 129"/>
                <a:gd name="T32" fmla="*/ 50 w 92"/>
                <a:gd name="T33" fmla="*/ 14 h 129"/>
                <a:gd name="T34" fmla="*/ 48 w 92"/>
                <a:gd name="T35" fmla="*/ 15 h 129"/>
                <a:gd name="T36" fmla="*/ 46 w 92"/>
                <a:gd name="T37" fmla="*/ 15 h 129"/>
                <a:gd name="T38" fmla="*/ 45 w 92"/>
                <a:gd name="T39" fmla="*/ 15 h 129"/>
                <a:gd name="T40" fmla="*/ 43 w 92"/>
                <a:gd name="T41" fmla="*/ 16 h 129"/>
                <a:gd name="T42" fmla="*/ 39 w 92"/>
                <a:gd name="T43" fmla="*/ 15 h 129"/>
                <a:gd name="T44" fmla="*/ 37 w 92"/>
                <a:gd name="T45" fmla="*/ 12 h 129"/>
                <a:gd name="T46" fmla="*/ 35 w 92"/>
                <a:gd name="T47" fmla="*/ 8 h 129"/>
                <a:gd name="T48" fmla="*/ 34 w 92"/>
                <a:gd name="T49" fmla="*/ 6 h 129"/>
                <a:gd name="T50" fmla="*/ 31 w 92"/>
                <a:gd name="T51" fmla="*/ 3 h 129"/>
                <a:gd name="T52" fmla="*/ 27 w 92"/>
                <a:gd name="T53" fmla="*/ 1 h 129"/>
                <a:gd name="T54" fmla="*/ 24 w 92"/>
                <a:gd name="T55" fmla="*/ 0 h 129"/>
                <a:gd name="T56" fmla="*/ 19 w 92"/>
                <a:gd name="T57" fmla="*/ 1 h 129"/>
                <a:gd name="T58" fmla="*/ 12 w 92"/>
                <a:gd name="T59" fmla="*/ 4 h 129"/>
                <a:gd name="T60" fmla="*/ 8 w 92"/>
                <a:gd name="T61" fmla="*/ 10 h 129"/>
                <a:gd name="T62" fmla="*/ 4 w 92"/>
                <a:gd name="T63" fmla="*/ 19 h 129"/>
                <a:gd name="T64" fmla="*/ 0 w 92"/>
                <a:gd name="T65" fmla="*/ 27 h 129"/>
                <a:gd name="T66" fmla="*/ 1 w 92"/>
                <a:gd name="T67" fmla="*/ 33 h 129"/>
                <a:gd name="T68" fmla="*/ 3 w 92"/>
                <a:gd name="T69" fmla="*/ 36 h 129"/>
                <a:gd name="T70" fmla="*/ 3 w 92"/>
                <a:gd name="T71" fmla="*/ 41 h 129"/>
                <a:gd name="T72" fmla="*/ 3 w 92"/>
                <a:gd name="T73" fmla="*/ 45 h 129"/>
                <a:gd name="T74" fmla="*/ 5 w 92"/>
                <a:gd name="T75" fmla="*/ 47 h 129"/>
                <a:gd name="T76" fmla="*/ 8 w 92"/>
                <a:gd name="T77" fmla="*/ 48 h 129"/>
                <a:gd name="T78" fmla="*/ 10 w 92"/>
                <a:gd name="T79" fmla="*/ 51 h 129"/>
                <a:gd name="T80" fmla="*/ 11 w 92"/>
                <a:gd name="T81" fmla="*/ 54 h 129"/>
                <a:gd name="T82" fmla="*/ 11 w 92"/>
                <a:gd name="T83" fmla="*/ 56 h 129"/>
                <a:gd name="T84" fmla="*/ 11 w 92"/>
                <a:gd name="T85" fmla="*/ 59 h 129"/>
                <a:gd name="T86" fmla="*/ 10 w 92"/>
                <a:gd name="T87" fmla="*/ 60 h 129"/>
                <a:gd name="T88" fmla="*/ 8 w 92"/>
                <a:gd name="T89" fmla="*/ 64 h 129"/>
                <a:gd name="T90" fmla="*/ 32 w 92"/>
                <a:gd name="T91" fmla="*/ 120 h 129"/>
                <a:gd name="T92" fmla="*/ 34 w 92"/>
                <a:gd name="T93" fmla="*/ 123 h 129"/>
                <a:gd name="T94" fmla="*/ 38 w 92"/>
                <a:gd name="T95" fmla="*/ 125 h 129"/>
                <a:gd name="T96" fmla="*/ 43 w 92"/>
                <a:gd name="T97" fmla="*/ 126 h 129"/>
                <a:gd name="T98" fmla="*/ 47 w 92"/>
                <a:gd name="T99" fmla="*/ 129 h 12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2"/>
                <a:gd name="T151" fmla="*/ 0 h 129"/>
                <a:gd name="T152" fmla="*/ 92 w 92"/>
                <a:gd name="T153" fmla="*/ 129 h 12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2" h="129">
                  <a:moveTo>
                    <a:pt x="47" y="129"/>
                  </a:moveTo>
                  <a:lnTo>
                    <a:pt x="86" y="122"/>
                  </a:lnTo>
                  <a:lnTo>
                    <a:pt x="90" y="117"/>
                  </a:lnTo>
                  <a:lnTo>
                    <a:pt x="92" y="113"/>
                  </a:lnTo>
                  <a:lnTo>
                    <a:pt x="92" y="108"/>
                  </a:lnTo>
                  <a:lnTo>
                    <a:pt x="91" y="103"/>
                  </a:lnTo>
                  <a:lnTo>
                    <a:pt x="88" y="98"/>
                  </a:lnTo>
                  <a:lnTo>
                    <a:pt x="87" y="93"/>
                  </a:lnTo>
                  <a:lnTo>
                    <a:pt x="86" y="87"/>
                  </a:lnTo>
                  <a:lnTo>
                    <a:pt x="86" y="81"/>
                  </a:lnTo>
                  <a:lnTo>
                    <a:pt x="84" y="79"/>
                  </a:lnTo>
                  <a:lnTo>
                    <a:pt x="83" y="77"/>
                  </a:lnTo>
                  <a:lnTo>
                    <a:pt x="81" y="74"/>
                  </a:lnTo>
                  <a:lnTo>
                    <a:pt x="80" y="71"/>
                  </a:lnTo>
                  <a:lnTo>
                    <a:pt x="86" y="60"/>
                  </a:lnTo>
                  <a:lnTo>
                    <a:pt x="70" y="25"/>
                  </a:lnTo>
                  <a:lnTo>
                    <a:pt x="50" y="14"/>
                  </a:lnTo>
                  <a:lnTo>
                    <a:pt x="48" y="15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3" y="16"/>
                  </a:lnTo>
                  <a:lnTo>
                    <a:pt x="39" y="15"/>
                  </a:lnTo>
                  <a:lnTo>
                    <a:pt x="37" y="12"/>
                  </a:lnTo>
                  <a:lnTo>
                    <a:pt x="35" y="8"/>
                  </a:lnTo>
                  <a:lnTo>
                    <a:pt x="34" y="6"/>
                  </a:lnTo>
                  <a:lnTo>
                    <a:pt x="31" y="3"/>
                  </a:lnTo>
                  <a:lnTo>
                    <a:pt x="27" y="1"/>
                  </a:lnTo>
                  <a:lnTo>
                    <a:pt x="24" y="0"/>
                  </a:lnTo>
                  <a:lnTo>
                    <a:pt x="19" y="1"/>
                  </a:lnTo>
                  <a:lnTo>
                    <a:pt x="12" y="4"/>
                  </a:lnTo>
                  <a:lnTo>
                    <a:pt x="8" y="10"/>
                  </a:lnTo>
                  <a:lnTo>
                    <a:pt x="4" y="19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3" y="36"/>
                  </a:lnTo>
                  <a:lnTo>
                    <a:pt x="3" y="41"/>
                  </a:lnTo>
                  <a:lnTo>
                    <a:pt x="3" y="45"/>
                  </a:lnTo>
                  <a:lnTo>
                    <a:pt x="5" y="47"/>
                  </a:lnTo>
                  <a:lnTo>
                    <a:pt x="8" y="48"/>
                  </a:lnTo>
                  <a:lnTo>
                    <a:pt x="10" y="51"/>
                  </a:lnTo>
                  <a:lnTo>
                    <a:pt x="11" y="54"/>
                  </a:lnTo>
                  <a:lnTo>
                    <a:pt x="11" y="56"/>
                  </a:lnTo>
                  <a:lnTo>
                    <a:pt x="11" y="59"/>
                  </a:lnTo>
                  <a:lnTo>
                    <a:pt x="10" y="60"/>
                  </a:lnTo>
                  <a:lnTo>
                    <a:pt x="8" y="64"/>
                  </a:lnTo>
                  <a:lnTo>
                    <a:pt x="32" y="120"/>
                  </a:lnTo>
                  <a:lnTo>
                    <a:pt x="34" y="123"/>
                  </a:lnTo>
                  <a:lnTo>
                    <a:pt x="38" y="125"/>
                  </a:lnTo>
                  <a:lnTo>
                    <a:pt x="43" y="126"/>
                  </a:lnTo>
                  <a:lnTo>
                    <a:pt x="47" y="129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</p:grpSp>
      <p:pic>
        <p:nvPicPr>
          <p:cNvPr id="64" name="63 Imagen" descr="20aniversario_prism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61495" y="4446165"/>
            <a:ext cx="2653261" cy="847288"/>
          </a:xfrm>
          <a:prstGeom prst="rect">
            <a:avLst/>
          </a:prstGeom>
        </p:spPr>
      </p:pic>
      <p:pic>
        <p:nvPicPr>
          <p:cNvPr id="65" name="2 Imagen" descr="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60191" y="3254928"/>
            <a:ext cx="1845577" cy="847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58775" y="369888"/>
            <a:ext cx="8516938" cy="591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Educación: brecha urbano-rural</a:t>
            </a: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7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12" name="11 Rectángulo"/>
          <p:cNvSpPr/>
          <p:nvPr/>
        </p:nvSpPr>
        <p:spPr>
          <a:xfrm>
            <a:off x="323528" y="1052736"/>
            <a:ext cx="828092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Se observan avances en educación básica: menos desigualdad urbano rural</a:t>
            </a:r>
          </a:p>
          <a:p>
            <a:pPr lvl="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La brecha urbano-rural entre mujeres jóvenes continúa siendo muy amplia en educación secundaria. </a:t>
            </a:r>
            <a:endParaRPr lang="es-SV" sz="1400" b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13" name="28 Gráfico"/>
          <p:cNvGraphicFramePr/>
          <p:nvPr/>
        </p:nvGraphicFramePr>
        <p:xfrm>
          <a:off x="827584" y="2348880"/>
          <a:ext cx="7524328" cy="41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17 CuadroTexto"/>
          <p:cNvSpPr txBox="1"/>
          <p:nvPr/>
        </p:nvSpPr>
        <p:spPr>
          <a:xfrm>
            <a:off x="7020272" y="6525344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Fuente: Censo 2007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58775" y="369888"/>
            <a:ext cx="2557041" cy="46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Ocupaciones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1196752"/>
            <a:ext cx="313184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1700" b="1" i="1" kern="0" dirty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Más de la mitad de las jóvenes adolescentes </a:t>
            </a:r>
            <a:r>
              <a:rPr lang="es-SV" sz="1700" b="1" i="1" kern="0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rurales estudia </a:t>
            </a:r>
            <a:r>
              <a:rPr lang="es-SV" sz="1700" b="1" i="1" kern="0" dirty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a tiempo completo, y solamente un tercio de ellas se dedica a “tareas del hogar</a:t>
            </a:r>
            <a:r>
              <a:rPr lang="es-SV" sz="1700" b="1" i="1" kern="0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” (trabajo doméstico no remunerado). </a:t>
            </a:r>
          </a:p>
          <a:p>
            <a:pPr marL="34290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1700" b="1" i="1" kern="0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Pero </a:t>
            </a:r>
            <a:r>
              <a:rPr lang="es-SV" sz="1700" b="1" i="1" kern="0" dirty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al llegar a los 20 años una parte mayoritaria </a:t>
            </a:r>
            <a:r>
              <a:rPr lang="es-SV" sz="1700" b="1" i="1" kern="0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ya </a:t>
            </a:r>
            <a:r>
              <a:rPr lang="es-SV" sz="1700" b="1" i="1" kern="0" dirty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no sigue </a:t>
            </a:r>
            <a:r>
              <a:rPr lang="es-SV" sz="1700" b="1" i="1" kern="0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estudiando: una cuarta parte se incorpora a la PEA formal, mientras que casi dos tercios dice dedicarse a “tareas del hogar”, aún cuando de forma informal realizan algunas actividades remuneradas.</a:t>
            </a:r>
            <a:endParaRPr kumimoji="0" lang="es-SV" sz="17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7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graphicFrame>
        <p:nvGraphicFramePr>
          <p:cNvPr id="10" name="9 Gráfico"/>
          <p:cNvGraphicFramePr/>
          <p:nvPr/>
        </p:nvGraphicFramePr>
        <p:xfrm>
          <a:off x="2879304" y="692696"/>
          <a:ext cx="626469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2 Gráfico"/>
          <p:cNvGraphicFramePr/>
          <p:nvPr/>
        </p:nvGraphicFramePr>
        <p:xfrm>
          <a:off x="4572000" y="3933056"/>
          <a:ext cx="4572000" cy="29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3923928" y="40466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Mujeres rurales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491880" y="472514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Mujeres urbanas</a:t>
            </a:r>
            <a:endParaRPr lang="es-SV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555776" y="648866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Fuente: Censo 2007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58775" y="369888"/>
            <a:ext cx="6301457" cy="538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Ocupaciones y fuentes de ingresos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53381" y="908720"/>
            <a:ext cx="8095083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La MRJ en la PEA: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40000"/>
              </a:spcAft>
              <a:buFont typeface="Arial" pitchFamily="34" charset="0"/>
              <a:buChar char="•"/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32</a:t>
            </a:r>
            <a:r>
              <a:rPr lang="es-SV" b="1" i="1" kern="0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% </a:t>
            </a: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de las jóvenes de 18-25 años</a:t>
            </a:r>
          </a:p>
          <a:p>
            <a:pPr marL="34290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Jóvenes urbanas en la PEA: 60% en el grupo de 25-35 años.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Hombres rurales jóvenes en la PEA: superior al 60%.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endParaRPr lang="es-SV" b="1" i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endParaRPr lang="es-SV" b="1" i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endParaRPr kumimoji="0" lang="es-SV" sz="1400" b="1" i="0" u="none" strike="noStrike" kern="0" cap="none" spc="0" normalizeH="0" baseline="0" noProof="0" dirty="0" smtClean="0">
              <a:ln>
                <a:noFill/>
              </a:ln>
              <a:solidFill>
                <a:srgbClr val="004C6F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7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10" name="9 CuadroTexto"/>
          <p:cNvSpPr txBox="1"/>
          <p:nvPr/>
        </p:nvSpPr>
        <p:spPr>
          <a:xfrm>
            <a:off x="611560" y="2708920"/>
            <a:ext cx="8136904" cy="1809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Solamente el 10% de las MRJ incorporadas a la PEA desarrolla una actividad agropecuaria.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Menos del 5% de las MRJ tienen un ingreso agropecuario.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Hombres rurales jóvenes con ingreso agropecuario: entre el 35% y el 40% (grupos mayores de 17 años).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611560" y="4869160"/>
            <a:ext cx="8136904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Ingreso per cápita mensual de los hogares con MRJ jefe/cónyuge: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40000"/>
              </a:spcAft>
              <a:buFont typeface="Arial" pitchFamily="34" charset="0"/>
              <a:buChar char="•"/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Entre $69 y $82, según la edad de la MRJ. 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40000"/>
              </a:spcAft>
              <a:buFont typeface="Arial" pitchFamily="34" charset="0"/>
              <a:buChar char="•"/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El ingreso per cápita de hogares urbanos duplica lo observado en el área rural.</a:t>
            </a:r>
            <a:endParaRPr lang="es-SV" sz="1400" b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58775" y="369888"/>
            <a:ext cx="8516938" cy="591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Fuentes de </a:t>
            </a: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ingresos</a:t>
            </a: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53381" y="1023239"/>
            <a:ext cx="8067675" cy="516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•	Escasa importancia del ingreso agropecuario.</a:t>
            </a:r>
          </a:p>
          <a:p>
            <a:pPr marL="34290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•</a:t>
            </a:r>
            <a:r>
              <a:rPr lang="es-SV" b="1" i="1" kern="0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	</a:t>
            </a: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Las </a:t>
            </a:r>
            <a:r>
              <a:rPr lang="es-SV" b="1" i="1" kern="0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remesas alcanzan una importante proporción del ingreso </a:t>
            </a: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especialmente </a:t>
            </a:r>
            <a:r>
              <a:rPr lang="es-SV" b="1" i="1" kern="0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para las adolescentes (25% del ingreso</a:t>
            </a: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). Las remesas tienen similar importancia entre las mujeres mayores de 35 años.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40000"/>
              </a:spcAft>
              <a:buClrTx/>
              <a:buSzTx/>
              <a:tabLst/>
              <a:defRPr/>
            </a:pPr>
            <a:endParaRPr kumimoji="0" lang="es-SV" sz="1400" b="1" i="0" u="none" strike="noStrike" kern="0" cap="none" spc="0" normalizeH="0" baseline="0" noProof="0" dirty="0" smtClean="0">
              <a:ln>
                <a:noFill/>
              </a:ln>
              <a:solidFill>
                <a:srgbClr val="004C6F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7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graphicFrame>
        <p:nvGraphicFramePr>
          <p:cNvPr id="12" name="11 Gráfico"/>
          <p:cNvGraphicFramePr/>
          <p:nvPr/>
        </p:nvGraphicFramePr>
        <p:xfrm>
          <a:off x="611560" y="2420888"/>
          <a:ext cx="684076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5220072" y="6525344"/>
            <a:ext cx="3923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Fuente: Encuesta de Hogares 2007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404664"/>
            <a:ext cx="1619354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Remesas</a:t>
            </a: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5" name="3 Gráfico"/>
          <p:cNvGraphicFramePr/>
          <p:nvPr/>
        </p:nvGraphicFramePr>
        <p:xfrm>
          <a:off x="611560" y="1340768"/>
          <a:ext cx="792088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020272" y="6525344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Fuente: Censo 2007</a:t>
            </a:r>
            <a:endParaRPr lang="es-SV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58775" y="369888"/>
            <a:ext cx="8516938" cy="591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9552" y="1124744"/>
            <a:ext cx="8067675" cy="516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endParaRPr lang="es-SV" b="1" i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endParaRPr lang="es-SV" b="1" i="1" kern="0" dirty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40000"/>
              </a:spcAft>
              <a:buClrTx/>
              <a:buSzTx/>
              <a:tabLst/>
              <a:defRPr/>
            </a:pPr>
            <a:endParaRPr kumimoji="0" lang="es-SV" sz="1400" b="1" i="0" u="none" strike="noStrike" kern="0" cap="none" spc="0" normalizeH="0" baseline="0" noProof="0" dirty="0" smtClean="0">
              <a:ln>
                <a:noFill/>
              </a:ln>
              <a:solidFill>
                <a:srgbClr val="004C6F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7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graphicFrame>
        <p:nvGraphicFramePr>
          <p:cNvPr id="12" name="11 Gráfico"/>
          <p:cNvGraphicFramePr/>
          <p:nvPr/>
        </p:nvGraphicFramePr>
        <p:xfrm>
          <a:off x="683568" y="1340768"/>
          <a:ext cx="799288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548680"/>
            <a:ext cx="7800533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latin typeface="Book Antiqua" pitchFamily="18" charset="0"/>
              </a:rPr>
              <a:t>Tecnologías de la información y comunicación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220072" y="6525344"/>
            <a:ext cx="3923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Fuente: Encuesta de Hogares 2007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58775" y="369888"/>
            <a:ext cx="8516938" cy="591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Acceso a servicios del Estado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53381" y="1023239"/>
            <a:ext cx="8067675" cy="197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Entre </a:t>
            </a:r>
            <a:r>
              <a:rPr lang="es-SV" b="1" i="1" kern="0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las madres </a:t>
            </a: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adolescentes rurales (14 a 17 años), </a:t>
            </a:r>
            <a:r>
              <a:rPr lang="es-SV" b="1" i="1" kern="0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casi el 90% tuvo su último hijo en un hospital. </a:t>
            </a:r>
            <a:endParaRPr lang="es-SV" b="1" i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La brecha urbano-rural en cuanto a partos atendidos en hospitales disminuye conforme la edad de la madre.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40000"/>
              </a:spcAft>
              <a:buClrTx/>
              <a:buSzTx/>
              <a:tabLst/>
              <a:defRPr/>
            </a:pPr>
            <a:endParaRPr kumimoji="0" lang="es-SV" sz="1400" b="1" i="0" u="none" strike="noStrike" kern="0" cap="none" spc="0" normalizeH="0" baseline="0" noProof="0" dirty="0" smtClean="0">
              <a:ln>
                <a:noFill/>
              </a:ln>
              <a:solidFill>
                <a:srgbClr val="004C6F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7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10" name="9 CuadroTexto"/>
          <p:cNvSpPr txBox="1"/>
          <p:nvPr/>
        </p:nvSpPr>
        <p:spPr>
          <a:xfrm>
            <a:off x="4572000" y="652534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Fuente: Encuesta de Salud Familiar 2008</a:t>
            </a:r>
            <a:endParaRPr lang="es-SV" dirty="0"/>
          </a:p>
        </p:txBody>
      </p:sp>
      <p:graphicFrame>
        <p:nvGraphicFramePr>
          <p:cNvPr id="12" name="7 Gráfico"/>
          <p:cNvGraphicFramePr/>
          <p:nvPr/>
        </p:nvGraphicFramePr>
        <p:xfrm>
          <a:off x="1547664" y="2492896"/>
          <a:ext cx="6048672" cy="3823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58775" y="369888"/>
            <a:ext cx="8516938" cy="591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Síntesis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53381" y="764704"/>
            <a:ext cx="8067675" cy="516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Las desigualdades territoriales (urbano-rural) son más amplias que las desigualdades de género (dentro del ámbito rural).</a:t>
            </a:r>
            <a:endParaRPr lang="es-SV" b="1" i="1" kern="0" dirty="0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Conforme </a:t>
            </a:r>
            <a:r>
              <a:rPr lang="es-SV" b="1" i="1" kern="0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desciende la edad de las MRJ, éstas se asemejan más a sus coetáneas </a:t>
            </a: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urbanas: 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40000"/>
              </a:spcAft>
              <a:buFont typeface="Arial" pitchFamily="34" charset="0"/>
              <a:buChar char="•"/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condición conyugal, edad del primer hijo, estudios básicos y ocupaciones. </a:t>
            </a:r>
            <a:endParaRPr lang="es-SV" b="1" i="1" kern="0" dirty="0" smtClean="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Las brechas asociadas a niveles de pobreza en el mundo rural no son tan amplias como la brecha urbano-rural.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Las brechas de edad suelen ser también más marcadas que las brechas de pobreza.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MRJ: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40000"/>
              </a:spcAft>
              <a:buFont typeface="Arial" pitchFamily="34" charset="0"/>
              <a:buChar char="•"/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No estamos hablando de mujeres campesinas, y tampoco de trabajadoras agrícolas: 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40000"/>
              </a:spcAft>
              <a:buFont typeface="Arial" pitchFamily="34" charset="0"/>
              <a:buChar char="•"/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Una fracción muy pequeña está vinculada al trabajo en la tierra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40000"/>
              </a:spcAft>
              <a:buFont typeface="Arial" pitchFamily="34" charset="0"/>
              <a:buChar char="•"/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La mayoría evidencia pautas laborales y de consumo “urbanas”.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endParaRPr lang="es-SV" b="1" i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endParaRPr lang="es-SV" b="1" i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7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026"/>
          <p:cNvSpPr txBox="1">
            <a:spLocks noChangeArrowheads="1"/>
          </p:cNvSpPr>
          <p:nvPr/>
        </p:nvSpPr>
        <p:spPr bwMode="auto">
          <a:xfrm>
            <a:off x="429615" y="528638"/>
            <a:ext cx="819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32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Fuentes de información</a:t>
            </a:r>
            <a:endParaRPr lang="es-SV" sz="32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3076" name="Text Box 1028"/>
          <p:cNvSpPr txBox="1">
            <a:spLocks noChangeArrowheads="1"/>
          </p:cNvSpPr>
          <p:nvPr/>
        </p:nvSpPr>
        <p:spPr bwMode="auto">
          <a:xfrm>
            <a:off x="611561" y="2420888"/>
            <a:ext cx="7992888" cy="280076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smtClean="0">
                <a:solidFill>
                  <a:srgbClr val="004C6F"/>
                </a:solidFill>
                <a:latin typeface="Arial" charset="0"/>
              </a:rPr>
              <a:t>Base de </a:t>
            </a:r>
            <a:r>
              <a:rPr lang="en-US" sz="2200" dirty="0" err="1" smtClean="0">
                <a:solidFill>
                  <a:srgbClr val="004C6F"/>
                </a:solidFill>
                <a:latin typeface="Arial" charset="0"/>
              </a:rPr>
              <a:t>datos</a:t>
            </a:r>
            <a:r>
              <a:rPr lang="en-US" sz="2200" dirty="0" smtClean="0">
                <a:solidFill>
                  <a:srgbClr val="004C6F"/>
                </a:solidFill>
                <a:latin typeface="Arial" charset="0"/>
              </a:rPr>
              <a:t> </a:t>
            </a:r>
            <a:r>
              <a:rPr lang="es-SV" sz="2200" dirty="0" smtClean="0">
                <a:solidFill>
                  <a:srgbClr val="004C6F"/>
                </a:solidFill>
                <a:latin typeface="Arial" charset="0"/>
              </a:rPr>
              <a:t>del </a:t>
            </a:r>
            <a:r>
              <a:rPr lang="es-SV" sz="2200" dirty="0">
                <a:solidFill>
                  <a:srgbClr val="004C6F"/>
                </a:solidFill>
                <a:latin typeface="Arial" charset="0"/>
              </a:rPr>
              <a:t>Censo de Población y Vivienda (año 2007</a:t>
            </a:r>
            <a:r>
              <a:rPr lang="es-SV" sz="2200" dirty="0" smtClean="0">
                <a:solidFill>
                  <a:srgbClr val="004C6F"/>
                </a:solidFill>
                <a:latin typeface="Arial" charset="0"/>
              </a:rPr>
              <a:t>)</a:t>
            </a:r>
          </a:p>
          <a:p>
            <a:pPr>
              <a:spcBef>
                <a:spcPct val="50000"/>
              </a:spcBef>
            </a:pPr>
            <a:endParaRPr lang="es-SV" sz="2200" dirty="0" smtClean="0">
              <a:solidFill>
                <a:srgbClr val="004C6F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SV" sz="2200" dirty="0" smtClean="0">
                <a:solidFill>
                  <a:srgbClr val="004C6F"/>
                </a:solidFill>
                <a:latin typeface="Arial" charset="0"/>
              </a:rPr>
              <a:t>Base de datos de Encuesta </a:t>
            </a:r>
            <a:r>
              <a:rPr lang="es-SV" sz="2200" dirty="0">
                <a:solidFill>
                  <a:srgbClr val="004C6F"/>
                </a:solidFill>
                <a:latin typeface="Arial" charset="0"/>
              </a:rPr>
              <a:t>de Hogares de Propósitos Múltiples (EHPM, </a:t>
            </a:r>
            <a:r>
              <a:rPr lang="es-SV" sz="2200" dirty="0" smtClean="0">
                <a:solidFill>
                  <a:srgbClr val="004C6F"/>
                </a:solidFill>
                <a:latin typeface="Arial" charset="0"/>
              </a:rPr>
              <a:t>2007).</a:t>
            </a:r>
          </a:p>
          <a:p>
            <a:pPr>
              <a:spcBef>
                <a:spcPct val="50000"/>
              </a:spcBef>
            </a:pPr>
            <a:endParaRPr lang="es-SV" sz="2200" dirty="0" smtClean="0">
              <a:solidFill>
                <a:srgbClr val="004C6F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MX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Informe Encuesta Nacional de Salud </a:t>
            </a:r>
            <a:r>
              <a:rPr lang="es-MX" sz="22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Familar</a:t>
            </a:r>
            <a:r>
              <a:rPr lang="es-MX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FESAL 2008</a:t>
            </a:r>
            <a:endParaRPr lang="es-SV" sz="2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1034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3078" name="Rectangle 1035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3079" name="Rectangle 1036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3080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58775" y="369888"/>
            <a:ext cx="8516938" cy="591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Mujer Rural Joven y población nacional</a:t>
            </a: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53381" y="1023239"/>
            <a:ext cx="8067675" cy="516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Urbanización y Ruralidad</a:t>
            </a:r>
            <a:endParaRPr lang="es-SV" b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800100" lvl="1" indent="-342900" fontAlgn="base">
              <a:spcBef>
                <a:spcPct val="20000"/>
              </a:spcBef>
              <a:spcAft>
                <a:spcPct val="40000"/>
              </a:spcAft>
              <a:buFont typeface="Arial" pitchFamily="34" charset="0"/>
              <a:buChar char="•"/>
              <a:defRPr/>
            </a:pPr>
            <a:r>
              <a:rPr lang="es-SV" sz="16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Zonas urbanas: aglomeraciones de 500 o más viviendas con alumbrado </a:t>
            </a:r>
            <a:r>
              <a:rPr lang="es-SV" sz="1600" b="1" kern="0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público, centro </a:t>
            </a:r>
            <a:r>
              <a:rPr lang="es-SV" sz="16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escolar de nivel básico, </a:t>
            </a:r>
            <a:r>
              <a:rPr lang="es-SV" sz="1600" b="1" kern="0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servicio regular de transporte, </a:t>
            </a:r>
            <a:r>
              <a:rPr lang="es-SV" sz="16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“calles </a:t>
            </a:r>
            <a:r>
              <a:rPr lang="es-SV" sz="1600" b="1" kern="0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pavimentadas, adoquinadas o </a:t>
            </a:r>
            <a:r>
              <a:rPr lang="es-SV" sz="16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empedradas” y teléfono público (DIGESTYC, 2008</a:t>
            </a:r>
            <a:r>
              <a:rPr lang="es-SV" sz="1600" b="1" kern="0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). </a:t>
            </a:r>
            <a:endParaRPr lang="es-SV" sz="1600" b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800100" lvl="1" indent="-342900" fontAlgn="base">
              <a:spcBef>
                <a:spcPct val="20000"/>
              </a:spcBef>
              <a:spcAft>
                <a:spcPct val="40000"/>
              </a:spcAft>
              <a:buFont typeface="Arial" pitchFamily="34" charset="0"/>
              <a:buChar char="•"/>
              <a:defRPr/>
            </a:pPr>
            <a:r>
              <a:rPr lang="es-SV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Población rural = 37.3% (2010)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kern="0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Población </a:t>
            </a:r>
            <a:r>
              <a:rPr lang="es-SV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joven</a:t>
            </a:r>
            <a:r>
              <a:rPr lang="es-SV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: </a:t>
            </a:r>
            <a:r>
              <a:rPr lang="es-SV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68</a:t>
            </a:r>
            <a:r>
              <a:rPr lang="es-SV" b="1" kern="0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% </a:t>
            </a:r>
            <a:r>
              <a:rPr lang="es-SV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contaba </a:t>
            </a:r>
            <a:r>
              <a:rPr lang="es-SV" b="1" kern="0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con menos de 35 años de </a:t>
            </a:r>
            <a:r>
              <a:rPr lang="es-SV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edad (2007).</a:t>
            </a:r>
            <a:endParaRPr lang="es-SV" b="1" kern="0" dirty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Mujeres </a:t>
            </a:r>
            <a:r>
              <a:rPr lang="es-SV" b="1" kern="0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rurales jóvenes </a:t>
            </a:r>
            <a:r>
              <a:rPr lang="es-SV" b="1" kern="0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(14-35 años</a:t>
            </a:r>
            <a:r>
              <a:rPr lang="es-SV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):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buFont typeface="Arial" pitchFamily="34" charset="0"/>
              <a:buChar char="•"/>
              <a:defRPr/>
            </a:pPr>
            <a:r>
              <a:rPr lang="es-SV" sz="16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19.1</a:t>
            </a:r>
            <a:r>
              <a:rPr lang="es-SV" sz="1600" b="1" kern="0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% de la población </a:t>
            </a:r>
            <a:r>
              <a:rPr lang="es-SV" sz="16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rural y 7.2</a:t>
            </a:r>
            <a:r>
              <a:rPr lang="es-SV" sz="1600" b="1" kern="0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% de la población </a:t>
            </a:r>
            <a:r>
              <a:rPr lang="es-SV" sz="16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nacional,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buFont typeface="Arial" pitchFamily="34" charset="0"/>
              <a:buChar char="•"/>
              <a:defRPr/>
            </a:pPr>
            <a:r>
              <a:rPr lang="es-SV" sz="16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13.6</a:t>
            </a:r>
            <a:r>
              <a:rPr lang="es-SV" sz="1600" b="1" kern="0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% de todas las mujeres del país, y </a:t>
            </a:r>
            <a:r>
              <a:rPr lang="es-SV" sz="16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37.3</a:t>
            </a:r>
            <a:r>
              <a:rPr lang="es-SV" sz="1600" b="1" kern="0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% de todas las mujeres </a:t>
            </a:r>
            <a:r>
              <a:rPr lang="es-SV" sz="16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rurales.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buFont typeface="Arial" pitchFamily="34" charset="0"/>
              <a:buChar char="•"/>
              <a:defRPr/>
            </a:pPr>
            <a:r>
              <a:rPr lang="es-SV" sz="16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19.0 de la población joven (14-35 años)</a:t>
            </a:r>
            <a:endParaRPr kumimoji="0" lang="es-SV" sz="1600" b="1" i="0" u="none" strike="noStrike" kern="0" cap="none" spc="0" normalizeH="0" baseline="0" noProof="0" dirty="0" smtClean="0">
              <a:ln>
                <a:noFill/>
              </a:ln>
              <a:solidFill>
                <a:srgbClr val="004C6F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7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58775" y="369888"/>
            <a:ext cx="8516938" cy="46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Estado civil</a:t>
            </a: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9552" y="980728"/>
            <a:ext cx="7704856" cy="1809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En las zonas rurales, la proporción de </a:t>
            </a: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mujeres solteras </a:t>
            </a: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baja del 50% al pasar de los 21 a 22 años de edad. </a:t>
            </a:r>
            <a:endParaRPr lang="es-SV" b="1" i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En las zonas urbanas este cambio se da al pasar </a:t>
            </a: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de los </a:t>
            </a: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23 </a:t>
            </a: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a </a:t>
            </a: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24 </a:t>
            </a: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años de edad. </a:t>
            </a:r>
          </a:p>
          <a:p>
            <a:pPr lvl="0" fontAlgn="base">
              <a:spcBef>
                <a:spcPct val="20000"/>
              </a:spcBef>
              <a:spcAft>
                <a:spcPct val="40000"/>
              </a:spcAft>
              <a:defRPr/>
            </a:pPr>
            <a:endParaRPr lang="es-SV" b="1" i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987824" y="623731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Edad en años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6983760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Fuente: Censo 2007</a:t>
            </a:r>
            <a:endParaRPr lang="es-SV" dirty="0"/>
          </a:p>
        </p:txBody>
      </p:sp>
      <p:graphicFrame>
        <p:nvGraphicFramePr>
          <p:cNvPr id="9" name="2 Gráfico"/>
          <p:cNvGraphicFramePr/>
          <p:nvPr/>
        </p:nvGraphicFramePr>
        <p:xfrm>
          <a:off x="1619672" y="2057400"/>
          <a:ext cx="7128792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58775" y="369888"/>
            <a:ext cx="8516938" cy="46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Estado civil (II)</a:t>
            </a: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9552" y="4149080"/>
            <a:ext cx="770485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1700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Convivientes </a:t>
            </a:r>
            <a:r>
              <a:rPr lang="es-SV" sz="1700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(33%) y casadas (11%) suman 44% de la MRJ entre 18-25 años. Contrasta con 37% en zonas urbanas (24% convivientes y 13% casadas).</a:t>
            </a:r>
          </a:p>
          <a:p>
            <a:pPr lvl="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1700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Solteras: 89% (14-17 años), 53% (18-25 años), 30% (26-35 años), 15% (mayores de 35)</a:t>
            </a:r>
          </a:p>
          <a:p>
            <a:pPr lvl="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1700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Tendencia a retrasar la vida conyugal entre no-pobres: en el grupo de 26 a 35 años, un 19.8% de mujeres no-pobres continúa soltera, frente a 13.9% entre MRJ pobres  y 11.8% en pobreza extrema.</a:t>
            </a:r>
            <a:endParaRPr kumimoji="0" lang="es-SV" sz="1700" b="1" i="0" u="none" strike="noStrike" kern="0" cap="none" spc="0" normalizeH="0" baseline="0" noProof="0" dirty="0" smtClean="0">
              <a:ln>
                <a:noFill/>
              </a:ln>
              <a:solidFill>
                <a:srgbClr val="004C6F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7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graphicFrame>
        <p:nvGraphicFramePr>
          <p:cNvPr id="14" name="13 Gráfico"/>
          <p:cNvGraphicFramePr/>
          <p:nvPr/>
        </p:nvGraphicFramePr>
        <p:xfrm>
          <a:off x="971600" y="908720"/>
          <a:ext cx="727280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6084168" y="35730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Fuente: Censo 2007</a:t>
            </a:r>
            <a:endParaRPr lang="es-SV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58775" y="369888"/>
            <a:ext cx="8516938" cy="591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Hijos </a:t>
            </a: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 hijas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23528" y="980728"/>
            <a:ext cx="4032448" cy="3557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La </a:t>
            </a:r>
            <a:r>
              <a:rPr lang="es-SV" b="1" i="1" kern="0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proporción de jóvenes entre 17 y 24 años que ha tenido un embarazo ha </a:t>
            </a: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disminuido recientemente, pero permanece más alta en zonas rurales. </a:t>
            </a:r>
          </a:p>
          <a:p>
            <a:pPr lvl="0"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Pero la brecha urbano-rural </a:t>
            </a:r>
            <a:r>
              <a:rPr lang="es-SV" b="1" i="1" kern="0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se reduce </a:t>
            </a: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conforme </a:t>
            </a:r>
            <a:r>
              <a:rPr lang="es-SV" b="1" i="1" kern="0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disminuye la edad, y es casi inexistente entre las más jóvenes (14 y 17 años</a:t>
            </a: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).</a:t>
            </a:r>
            <a:endParaRPr kumimoji="0" lang="es-SV" sz="1400" b="1" i="0" u="none" strike="noStrike" kern="0" cap="none" spc="0" normalizeH="0" baseline="0" noProof="0" dirty="0" smtClean="0">
              <a:ln>
                <a:noFill/>
              </a:ln>
              <a:solidFill>
                <a:srgbClr val="004C6F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7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graphicFrame>
        <p:nvGraphicFramePr>
          <p:cNvPr id="10" name="9 Gráfico"/>
          <p:cNvGraphicFramePr/>
          <p:nvPr/>
        </p:nvGraphicFramePr>
        <p:xfrm>
          <a:off x="4545106" y="107182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5580112" y="4437112"/>
            <a:ext cx="3563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Se presenta un contraste urbano-rural bastante claro en el número de hijos entre las mujeres de 26-35 años, pero esta brecha se acorta en los grupos de edad menores. </a:t>
            </a:r>
            <a:endParaRPr lang="es-SV" dirty="0"/>
          </a:p>
        </p:txBody>
      </p:sp>
      <p:graphicFrame>
        <p:nvGraphicFramePr>
          <p:cNvPr id="12" name="11 Gráfico"/>
          <p:cNvGraphicFramePr/>
          <p:nvPr/>
        </p:nvGraphicFramePr>
        <p:xfrm>
          <a:off x="395536" y="3861048"/>
          <a:ext cx="5065940" cy="255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4572000" y="652534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Fuente: Encuesta de Salud Familiar 2008</a:t>
            </a:r>
            <a:endParaRPr lang="es-SV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58775" y="369888"/>
            <a:ext cx="8516938" cy="61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Cobertura de la educación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65349" y="1023239"/>
            <a:ext cx="7375003" cy="154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40000"/>
              </a:spcAft>
              <a:buFont typeface="Arial" pitchFamily="34" charset="0"/>
              <a:buChar char="•"/>
              <a:defRPr/>
            </a:pPr>
            <a:r>
              <a:rPr lang="es-SV" b="1" i="1" kern="0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Las jóvenes rurales están más capacitadas que sus mayores, incluso las adolescentes tienen más años en educación promedio .</a:t>
            </a:r>
            <a:endParaRPr lang="es-SV" b="1" i="1" kern="0" dirty="0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buFont typeface="Arial" pitchFamily="34" charset="0"/>
              <a:buChar char="•"/>
              <a:defRPr/>
            </a:pPr>
            <a:endParaRPr lang="es-SV" b="1" i="1" kern="0" dirty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buFont typeface="Arial" pitchFamily="34" charset="0"/>
              <a:buChar char="•"/>
              <a:defRPr/>
            </a:pPr>
            <a:endParaRPr lang="es-SV" b="1" i="1" kern="0" dirty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endParaRPr lang="es-SV" b="1" i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endParaRPr lang="es-SV" b="1" i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defRPr/>
            </a:pPr>
            <a:endParaRPr kumimoji="0" lang="es-SV" sz="1400" b="1" i="0" u="none" strike="noStrike" kern="0" cap="none" spc="0" normalizeH="0" baseline="0" noProof="0" dirty="0" smtClean="0">
              <a:ln>
                <a:noFill/>
              </a:ln>
              <a:solidFill>
                <a:srgbClr val="004C6F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7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graphicFrame>
        <p:nvGraphicFramePr>
          <p:cNvPr id="12" name="5 Gráfico"/>
          <p:cNvGraphicFramePr/>
          <p:nvPr/>
        </p:nvGraphicFramePr>
        <p:xfrm>
          <a:off x="1331640" y="1844824"/>
          <a:ext cx="7308304" cy="4687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7020272" y="6525344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Fuente: Censo 2007</a:t>
            </a:r>
            <a:endParaRPr lang="es-SV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843808" y="6519446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Edad</a:t>
            </a:r>
            <a:endParaRPr lang="es-SV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58775" y="369888"/>
            <a:ext cx="8516938" cy="61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Brechas en educación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1520" y="836712"/>
            <a:ext cx="864096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En las zonas rurales, hombres y mujeres tiene casi igual número de años de educación. La brecha de género (mujer-hombre) casi ha desaparecido.</a:t>
            </a:r>
          </a:p>
          <a:p>
            <a:pPr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Pero persisten brechas geográficas, </a:t>
            </a:r>
            <a:r>
              <a:rPr lang="es-SV" b="1" i="1" kern="0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generacionales y de </a:t>
            </a: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pobreza. La brecha más grande es geográfica (urbano-rural).</a:t>
            </a:r>
            <a:endParaRPr lang="es-SV" b="1" i="1" kern="0" dirty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buFont typeface="Arial" pitchFamily="34" charset="0"/>
              <a:buChar char="•"/>
              <a:defRPr/>
            </a:pPr>
            <a:endParaRPr lang="es-SV" b="1" i="1" kern="0" dirty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40000"/>
              </a:spcAft>
              <a:buFont typeface="Arial" pitchFamily="34" charset="0"/>
              <a:buChar char="•"/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Años de educación promedio,</a:t>
            </a:r>
            <a:b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</a:b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 según grupos de edad</a:t>
            </a:r>
            <a:endParaRPr lang="es-SV" b="1" i="1" kern="0" dirty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15616" y="6381328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Edad</a:t>
            </a:r>
            <a:endParaRPr lang="es-SV" sz="1600" dirty="0"/>
          </a:p>
        </p:txBody>
      </p:sp>
      <p:graphicFrame>
        <p:nvGraphicFramePr>
          <p:cNvPr id="10" name="11 Gráfico"/>
          <p:cNvGraphicFramePr/>
          <p:nvPr/>
        </p:nvGraphicFramePr>
        <p:xfrm>
          <a:off x="0" y="36450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25 Gráfico"/>
          <p:cNvGraphicFramePr/>
          <p:nvPr/>
        </p:nvGraphicFramePr>
        <p:xfrm>
          <a:off x="4572000" y="2780928"/>
          <a:ext cx="4572000" cy="3607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13 Rectángulo"/>
          <p:cNvSpPr/>
          <p:nvPr/>
        </p:nvSpPr>
        <p:spPr>
          <a:xfrm>
            <a:off x="5940152" y="6381328"/>
            <a:ext cx="647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dirty="0" smtClean="0"/>
              <a:t>Edad</a:t>
            </a:r>
            <a:endParaRPr lang="es-SV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020272" y="6525344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Fuente: Censo 2007</a:t>
            </a:r>
            <a:endParaRPr lang="es-SV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12160" y="404664"/>
            <a:ext cx="3024336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En la zona rural, mujeres y hombres presentan logros educativos casi idénticos. PERO: pocas oportunidades de acceso a educación secundaria</a:t>
            </a:r>
          </a:p>
          <a:p>
            <a:pPr fontAlgn="base">
              <a:spcBef>
                <a:spcPct val="20000"/>
              </a:spcBef>
              <a:spcAft>
                <a:spcPct val="40000"/>
              </a:spcAft>
              <a:defRPr/>
            </a:pPr>
            <a:endParaRPr lang="es-SV" b="1" i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fontAlgn="base"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b="1" i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 </a:t>
            </a:r>
            <a:endParaRPr lang="es-SV" b="1" i="1" kern="0" dirty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5" name="7 Gráfico"/>
          <p:cNvGraphicFramePr/>
          <p:nvPr/>
        </p:nvGraphicFramePr>
        <p:xfrm>
          <a:off x="1043608" y="1052736"/>
          <a:ext cx="730830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683568" y="332656"/>
            <a:ext cx="5192447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latin typeface="Book Antiqua" pitchFamily="18" charset="0"/>
              </a:rPr>
              <a:t>Educación: hombres y mujeres</a:t>
            </a:r>
            <a:endParaRPr lang="es-SV" sz="2800" b="1" dirty="0" smtClean="0">
              <a:solidFill>
                <a:srgbClr val="8BAA27"/>
              </a:solidFill>
              <a:latin typeface="Book Antiqua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020272" y="6525344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Fuente: Censo 2007</a:t>
            </a:r>
            <a:endParaRPr lang="es-SV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1011</Words>
  <Application>Microsoft Office PowerPoint</Application>
  <PresentationFormat>Presentación en pantalla (4:3)</PresentationFormat>
  <Paragraphs>103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Proyecto Mujer Rural Joven  El Salvador: principales resultados del análisis cuantitativo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>Fundación PRISMA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Salvador: principales resultados del análisis cuantitativo</dc:title>
  <dc:creator>Rafael Cartagena</dc:creator>
  <cp:lastModifiedBy>Rafael Cartagena</cp:lastModifiedBy>
  <cp:revision>137</cp:revision>
  <dcterms:created xsi:type="dcterms:W3CDTF">2012-05-10T23:32:08Z</dcterms:created>
  <dcterms:modified xsi:type="dcterms:W3CDTF">2012-07-18T02:22:21Z</dcterms:modified>
</cp:coreProperties>
</file>