
<file path=[Content_Types].xml><?xml version="1.0" encoding="utf-8"?>
<Types xmlns="http://schemas.openxmlformats.org/package/2006/content-types">
  <Override ContentType="application/vnd.openxmlformats-officedocument.presentationml.slide+xml" PartName="/ppt/slides/slide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1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17.xml"/>
  <Override ContentType="application/vnd.openxmlformats-officedocument.theme+xml" PartName="/ppt/theme/theme3.xml"/>
  <Override ContentType="application/vnd.openxmlformats-officedocument.presentationml.slide+xml" PartName="/ppt/slides/slide2.xml"/>
  <Override ContentType="application/vnd.openxmlformats-officedocument.presentationml.slide+xml" PartName="/ppt/slides/slide16.xml"/>
  <Override ContentType="application/vnd.openxmlformats-officedocument.theme+xml" PartName="/ppt/theme/theme1.xml"/>
  <Override ContentType="application/vnd.openxmlformats-officedocument.presentationml.slideLayout+xml" PartName="/ppt/slideLayouts/slideLayout2.xml"/>
  <Default ContentType="image/x-wmf" Extension="wmf"/>
  <Override ContentType="application/vnd.openxmlformats-officedocument.presentationml.slideLayout+xml" PartName="/ppt/slideLayouts/slideLayout15.xml"/>
  <Default ContentType="application/vnd.openxmlformats-package.relationships+xml" Extension="rels"/>
  <Default ContentType="application/xml" Extension="xml"/>
  <Override ContentType="application/vnd.openxmlformats-officedocument.presentationml.presentation.main+xml" PartName="/ppt/presentation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2.xml"/>
  <Override ContentType="application/vnd.openxmlformats-officedocument.extended-properties+xml" PartName="/docProps/app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10.xml"/>
  <Default ContentType="application/vnd.openxmlformats-officedocument.vmlDrawing" Extension="v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handoutMaster+xml" PartName="/ppt/handoutMasters/handoutMaster1.xml"/>
  <Override ContentType="application/vnd.openxmlformats-officedocument.presentationml.viewProps+xml" PartName="/ppt/viewProps.xml"/>
  <Override ContentType="application/vnd.openxmlformats-officedocument.presentationml.slideLayout+xml" PartName="/ppt/slideLayouts/slideLayout9.xml"/>
  <Override ContentType="application/vnd.openxmlformats-package.core-properties+xml" PartName="/docProps/core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5.xml"/>
  <Override ContentType="application/vnd.openxmlformats-officedocument.presentationml.slideLayout+xml" PartName="/ppt/slideLayouts/slideLayout7.xml"/>
  <Default ContentType="application/vnd.openxmlformats-officedocument.oleObject" Extension="bin"/>
  <Default ContentType="image/png" Extension="png"/>
  <Override ContentType="application/vnd.openxmlformats-officedocument.theme+xml" PartName="/ppt/theme/theme4.xml"/>
  <Override ContentType="application/vnd.openxmlformats-officedocument.presentationml.notesSlide+xml" PartName="/ppt/notesSlides/notesSlide1.xml"/>
  <Override ContentType="application/vnd.openxmlformats-officedocument.presentationml.slide+xml" PartName="/ppt/slides/slide3.xml"/>
  <Override ContentType="application/vnd.openxmlformats-officedocument.presentationml.slide+xml" PartName="/ppt/slides/slide17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theme+xml" PartName="/ppt/theme/theme2.xml"/>
  <Override ContentType="application/vnd.openxmlformats-officedocument.presentationml.slide+xml" PartName="/ppt/slides/slide1.xml"/>
  <Override ContentType="application/vnd.openxmlformats-officedocument.presentationml.slide+xml" PartName="/ppt/slides/slide15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16.xml"/>
  <Default ContentType="image/jpeg" Extension="jpeg"/>
  <Override ContentType="application/vnd.openxmlformats-officedocument.custom-properties+xml" PartName="/docProps/custom.xml"/>
</Types>
</file>

<file path=_rels/.rels><?xml version="1.0" encoding="UTF-8" standalone="yes" ?><Relationships xmlns="http://schemas.openxmlformats.org/package/2006/relationships"><Relationship Id="rId3" Target="docProps/app.xml" Type="http://schemas.openxmlformats.org/officeDocument/2006/relationships/extended-properties"/><Relationship Id="rId2" Target="docProps/core.xml" Type="http://schemas.openxmlformats.org/package/2006/relationships/metadata/core-properties"/><Relationship Id="rId1" Target="ppt/presentation.xml" Type="http://schemas.openxmlformats.org/officeDocument/2006/relationships/officeDocument"/><Relationship Id="rId4" Target="docProps/custom.xml" Type="http://schemas.openxmlformats.org/officeDocument/2006/relationships/custom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86" r:id="rId3"/>
    <p:sldId id="264" r:id="rId4"/>
    <p:sldId id="341" r:id="rId5"/>
    <p:sldId id="342" r:id="rId6"/>
    <p:sldId id="343" r:id="rId7"/>
    <p:sldId id="344" r:id="rId8"/>
    <p:sldId id="348" r:id="rId9"/>
    <p:sldId id="367" r:id="rId10"/>
    <p:sldId id="359" r:id="rId11"/>
    <p:sldId id="360" r:id="rId12"/>
    <p:sldId id="361" r:id="rId13"/>
    <p:sldId id="362" r:id="rId14"/>
    <p:sldId id="363" r:id="rId15"/>
    <p:sldId id="364" r:id="rId16"/>
    <p:sldId id="369" r:id="rId17"/>
    <p:sldId id="365" r:id="rId18"/>
    <p:sldId id="368" r:id="rId19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5A00"/>
    <a:srgbClr val="8BAA27"/>
    <a:srgbClr val="00CC66"/>
    <a:srgbClr val="00CC00"/>
    <a:srgbClr val="95B327"/>
    <a:srgbClr val="DAEBA5"/>
    <a:srgbClr val="9CA1A9"/>
    <a:srgbClr val="004C6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 autoAdjust="0"/>
    <p:restoredTop sz="94660"/>
  </p:normalViewPr>
  <p:slideViewPr>
    <p:cSldViewPr snapToGrid="0">
      <p:cViewPr varScale="1">
        <p:scale>
          <a:sx n="75" d="100"/>
          <a:sy n="75" d="100"/>
        </p:scale>
        <p:origin x="-1224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141" cy="480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9" rIns="96639" bIns="48319" numCol="1" anchor="t" anchorCtr="0" compatLnSpc="1">
            <a:prstTxWarp prst="textNoShape">
              <a:avLst/>
            </a:prstTxWarp>
          </a:bodyPr>
          <a:lstStyle>
            <a:lvl1pPr defTabSz="96407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5059" y="0"/>
            <a:ext cx="3170141" cy="480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9" rIns="96639" bIns="48319" numCol="1" anchor="t" anchorCtr="0" compatLnSpc="1">
            <a:prstTxWarp prst="textNoShape">
              <a:avLst/>
            </a:prstTxWarp>
          </a:bodyPr>
          <a:lstStyle>
            <a:lvl1pPr algn="r" defTabSz="96407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485"/>
            <a:ext cx="3170141" cy="48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9" rIns="96639" bIns="48319" numCol="1" anchor="b" anchorCtr="0" compatLnSpc="1">
            <a:prstTxWarp prst="textNoShape">
              <a:avLst/>
            </a:prstTxWarp>
          </a:bodyPr>
          <a:lstStyle>
            <a:lvl1pPr defTabSz="96407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5059" y="9120485"/>
            <a:ext cx="3170141" cy="48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9" rIns="96639" bIns="48319" numCol="1" anchor="b" anchorCtr="0" compatLnSpc="1">
            <a:prstTxWarp prst="textNoShape">
              <a:avLst/>
            </a:prstTxWarp>
          </a:bodyPr>
          <a:lstStyle>
            <a:lvl1pPr algn="r" defTabSz="964071">
              <a:defRPr sz="1200" smtClean="0"/>
            </a:lvl1pPr>
          </a:lstStyle>
          <a:p>
            <a:pPr>
              <a:defRPr/>
            </a:pPr>
            <a:fld id="{F6D29CC6-20C8-4930-991E-A400BA47A557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141" cy="480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9" rIns="96639" bIns="48319" numCol="1" anchor="t" anchorCtr="0" compatLnSpc="1">
            <a:prstTxWarp prst="textNoShape">
              <a:avLst/>
            </a:prstTxWarp>
          </a:bodyPr>
          <a:lstStyle>
            <a:lvl1pPr defTabSz="96407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5059" y="0"/>
            <a:ext cx="3170141" cy="4807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9" rIns="96639" bIns="48319" numCol="1" anchor="t" anchorCtr="0" compatLnSpc="1">
            <a:prstTxWarp prst="textNoShape">
              <a:avLst/>
            </a:prstTxWarp>
          </a:bodyPr>
          <a:lstStyle>
            <a:lvl1pPr algn="r" defTabSz="96407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7425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918" y="4561062"/>
            <a:ext cx="5365364" cy="431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9" rIns="96639" bIns="483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485"/>
            <a:ext cx="3170141" cy="48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9" rIns="96639" bIns="48319" numCol="1" anchor="b" anchorCtr="0" compatLnSpc="1">
            <a:prstTxWarp prst="textNoShape">
              <a:avLst/>
            </a:prstTxWarp>
          </a:bodyPr>
          <a:lstStyle>
            <a:lvl1pPr defTabSz="964071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5059" y="9120485"/>
            <a:ext cx="3170141" cy="480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39" tIns="48319" rIns="96639" bIns="48319" numCol="1" anchor="b" anchorCtr="0" compatLnSpc="1">
            <a:prstTxWarp prst="textNoShape">
              <a:avLst/>
            </a:prstTxWarp>
          </a:bodyPr>
          <a:lstStyle>
            <a:lvl1pPr algn="r" defTabSz="964071">
              <a:defRPr sz="1200" smtClean="0"/>
            </a:lvl1pPr>
          </a:lstStyle>
          <a:p>
            <a:pPr>
              <a:defRPr/>
            </a:pPr>
            <a:fld id="{4012F931-9E9A-4AA3-A448-E2AA5EE53705}" type="slidenum">
              <a:rPr lang="en-US"/>
              <a:pPr>
                <a:defRPr/>
              </a:pPr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2E42F13-E247-4E8B-8774-EE973EACC717}" type="slidenum">
              <a:rPr lang="en-US"/>
              <a:pPr/>
              <a:t>2</a:t>
            </a:fld>
            <a:endParaRPr 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8888" y="722313"/>
            <a:ext cx="4795837" cy="3595687"/>
          </a:xfrm>
          <a:solidFill>
            <a:srgbClr val="FFFFFF"/>
          </a:solidFill>
          <a:ln w="12700"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7298" tIns="48650" rIns="97298" bIns="48650"/>
          <a:lstStyle/>
          <a:p>
            <a:pPr eaLnBrk="1" hangingPunct="1"/>
            <a:endParaRPr lang="es-E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7E3B-4B75-4076-AB54-C275ABB6770A}" type="datetimeFigureOut">
              <a:rPr lang="es-SV" smtClean="0"/>
              <a:pPr/>
              <a:t>17/07/2012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A39D-50E2-4CEC-9F25-7FB5E9CE23B7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7E3B-4B75-4076-AB54-C275ABB6770A}" type="datetimeFigureOut">
              <a:rPr lang="es-SV" smtClean="0"/>
              <a:pPr/>
              <a:t>17/07/2012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A39D-50E2-4CEC-9F25-7FB5E9CE23B7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7E3B-4B75-4076-AB54-C275ABB6770A}" type="datetimeFigureOut">
              <a:rPr lang="es-SV" smtClean="0"/>
              <a:pPr/>
              <a:t>17/07/2012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A39D-50E2-4CEC-9F25-7FB5E9CE23B7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7E3B-4B75-4076-AB54-C275ABB6770A}" type="datetimeFigureOut">
              <a:rPr lang="es-SV" smtClean="0"/>
              <a:pPr/>
              <a:t>17/07/2012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A39D-50E2-4CEC-9F25-7FB5E9CE23B7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7E3B-4B75-4076-AB54-C275ABB6770A}" type="datetimeFigureOut">
              <a:rPr lang="es-SV" smtClean="0"/>
              <a:pPr/>
              <a:t>17/07/2012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A39D-50E2-4CEC-9F25-7FB5E9CE23B7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7E3B-4B75-4076-AB54-C275ABB6770A}" type="datetimeFigureOut">
              <a:rPr lang="es-SV" smtClean="0"/>
              <a:pPr/>
              <a:t>17/07/2012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A39D-50E2-4CEC-9F25-7FB5E9CE23B7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7E3B-4B75-4076-AB54-C275ABB6770A}" type="datetimeFigureOut">
              <a:rPr lang="es-SV" smtClean="0"/>
              <a:pPr/>
              <a:t>17/07/2012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A39D-50E2-4CEC-9F25-7FB5E9CE23B7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7E3B-4B75-4076-AB54-C275ABB6770A}" type="datetimeFigureOut">
              <a:rPr lang="es-SV" smtClean="0"/>
              <a:pPr/>
              <a:t>17/07/2012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A39D-50E2-4CEC-9F25-7FB5E9CE23B7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7E3B-4B75-4076-AB54-C275ABB6770A}" type="datetimeFigureOut">
              <a:rPr lang="es-SV" smtClean="0"/>
              <a:pPr/>
              <a:t>17/07/2012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A39D-50E2-4CEC-9F25-7FB5E9CE23B7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7E3B-4B75-4076-AB54-C275ABB6770A}" type="datetimeFigureOut">
              <a:rPr lang="es-SV" smtClean="0"/>
              <a:pPr/>
              <a:t>17/07/2012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A39D-50E2-4CEC-9F25-7FB5E9CE23B7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17E3B-4B75-4076-AB54-C275ABB6770A}" type="datetimeFigureOut">
              <a:rPr lang="es-SV" smtClean="0"/>
              <a:pPr/>
              <a:t>17/07/2012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8A39D-50E2-4CEC-9F25-7FB5E9CE23B7}" type="slidenum">
              <a:rPr lang="es-SV" smtClean="0"/>
              <a:pPr/>
              <a:t>‹Nº›</a:t>
            </a:fld>
            <a:endParaRPr lang="es-SV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SV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graphicFrame>
        <p:nvGraphicFramePr>
          <p:cNvPr id="1026" name="Object 173"/>
          <p:cNvGraphicFramePr>
            <a:graphicFrameLocks noChangeAspect="1"/>
          </p:cNvGraphicFramePr>
          <p:nvPr/>
        </p:nvGraphicFramePr>
        <p:xfrm>
          <a:off x="8040688" y="6454775"/>
          <a:ext cx="1014412" cy="301625"/>
        </p:xfrm>
        <a:graphic>
          <a:graphicData uri="http://schemas.openxmlformats.org/presentationml/2006/ole">
            <p:oleObj spid="_x0000_s1026" name="CorelDRAW" r:id="rId14" imgW="2050920" imgH="606960" progId="">
              <p:embed/>
            </p:oleObj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C17E3B-4B75-4076-AB54-C275ABB6770A}" type="datetimeFigureOut">
              <a:rPr lang="es-SV" smtClean="0"/>
              <a:pPr/>
              <a:t>17/07/2012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8A39D-50E2-4CEC-9F25-7FB5E9CE23B7}" type="slidenum">
              <a:rPr lang="es-SV" smtClean="0"/>
              <a:pPr/>
              <a:t>‹Nº›</a:t>
            </a:fld>
            <a:endParaRPr lang="es-SV"/>
          </a:p>
        </p:txBody>
      </p:sp>
      <p:pic>
        <p:nvPicPr>
          <p:cNvPr id="8" name="7 Imagen" descr="20aniversario_prisma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6924501" y="6236371"/>
            <a:ext cx="1556148" cy="49693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8"/>
          <p:cNvSpPr>
            <a:spLocks noChangeArrowheads="1"/>
          </p:cNvSpPr>
          <p:nvPr/>
        </p:nvSpPr>
        <p:spPr bwMode="auto">
          <a:xfrm>
            <a:off x="0" y="6283354"/>
            <a:ext cx="9144000" cy="574646"/>
          </a:xfrm>
          <a:prstGeom prst="rect">
            <a:avLst/>
          </a:prstGeom>
          <a:solidFill>
            <a:srgbClr val="004C6F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2053" name="Rectangle 63"/>
          <p:cNvSpPr>
            <a:spLocks noChangeArrowheads="1"/>
          </p:cNvSpPr>
          <p:nvPr/>
        </p:nvSpPr>
        <p:spPr bwMode="auto">
          <a:xfrm>
            <a:off x="0" y="0"/>
            <a:ext cx="9144000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5226" y="427839"/>
            <a:ext cx="5998128" cy="3244179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sz="40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El Salvador: </a:t>
            </a:r>
            <a:br>
              <a:rPr lang="en-US" sz="40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</a:br>
            <a:r>
              <a:rPr lang="en-US" sz="4000" b="1" dirty="0" err="1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avances</a:t>
            </a:r>
            <a:r>
              <a:rPr lang="en-US" sz="40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de </a:t>
            </a:r>
            <a:r>
              <a:rPr lang="en-US" sz="4000" b="1" dirty="0" err="1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etapa</a:t>
            </a:r>
            <a:r>
              <a:rPr lang="en-US" sz="40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</a:t>
            </a:r>
            <a:r>
              <a:rPr lang="en-US" sz="4000" b="1" dirty="0" err="1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cualitativa</a:t>
            </a:r>
            <a:r>
              <a:rPr lang="en-US" sz="40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, </a:t>
            </a:r>
            <a:r>
              <a:rPr lang="en-US" sz="4000" b="1" dirty="0" err="1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metodología</a:t>
            </a:r>
            <a:r>
              <a:rPr lang="en-US" sz="40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y </a:t>
            </a:r>
            <a:r>
              <a:rPr lang="en-US" sz="4000" b="1" dirty="0" err="1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resultados</a:t>
            </a:r>
            <a:r>
              <a:rPr lang="en-US" sz="40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.</a:t>
            </a:r>
            <a:br>
              <a:rPr lang="en-US" sz="4000" b="1" dirty="0" smtClean="0">
                <a:solidFill>
                  <a:srgbClr val="BF5A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</a:br>
            <a:endParaRPr lang="en-US" sz="4000" b="1" dirty="0" smtClean="0">
              <a:solidFill>
                <a:srgbClr val="BF5A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2056" name="Rectangle 65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2057" name="Rectangle 66"/>
          <p:cNvSpPr>
            <a:spLocks noChangeArrowheads="1"/>
          </p:cNvSpPr>
          <p:nvPr/>
        </p:nvSpPr>
        <p:spPr bwMode="auto">
          <a:xfrm>
            <a:off x="0" y="550862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grpSp>
        <p:nvGrpSpPr>
          <p:cNvPr id="2059" name="Group 67"/>
          <p:cNvGrpSpPr>
            <a:grpSpLocks/>
          </p:cNvGrpSpPr>
          <p:nvPr/>
        </p:nvGrpSpPr>
        <p:grpSpPr bwMode="auto">
          <a:xfrm>
            <a:off x="8393564" y="6364288"/>
            <a:ext cx="566738" cy="493712"/>
            <a:chOff x="2250" y="1649"/>
            <a:chExt cx="565" cy="547"/>
          </a:xfrm>
        </p:grpSpPr>
        <p:sp>
          <p:nvSpPr>
            <p:cNvPr id="2060" name="Freeform 68"/>
            <p:cNvSpPr>
              <a:spLocks/>
            </p:cNvSpPr>
            <p:nvPr/>
          </p:nvSpPr>
          <p:spPr bwMode="auto">
            <a:xfrm>
              <a:off x="2395" y="1778"/>
              <a:ext cx="267" cy="270"/>
            </a:xfrm>
            <a:custGeom>
              <a:avLst/>
              <a:gdLst>
                <a:gd name="T0" fmla="*/ 258 w 267"/>
                <a:gd name="T1" fmla="*/ 223 h 270"/>
                <a:gd name="T2" fmla="*/ 262 w 267"/>
                <a:gd name="T3" fmla="*/ 171 h 270"/>
                <a:gd name="T4" fmla="*/ 267 w 267"/>
                <a:gd name="T5" fmla="*/ 128 h 270"/>
                <a:gd name="T6" fmla="*/ 265 w 267"/>
                <a:gd name="T7" fmla="*/ 98 h 270"/>
                <a:gd name="T8" fmla="*/ 258 w 267"/>
                <a:gd name="T9" fmla="*/ 75 h 270"/>
                <a:gd name="T10" fmla="*/ 251 w 267"/>
                <a:gd name="T11" fmla="*/ 65 h 270"/>
                <a:gd name="T12" fmla="*/ 227 w 267"/>
                <a:gd name="T13" fmla="*/ 48 h 270"/>
                <a:gd name="T14" fmla="*/ 186 w 267"/>
                <a:gd name="T15" fmla="*/ 22 h 270"/>
                <a:gd name="T16" fmla="*/ 136 w 267"/>
                <a:gd name="T17" fmla="*/ 0 h 270"/>
                <a:gd name="T18" fmla="*/ 50 w 267"/>
                <a:gd name="T19" fmla="*/ 30 h 270"/>
                <a:gd name="T20" fmla="*/ 3 w 267"/>
                <a:gd name="T21" fmla="*/ 69 h 270"/>
                <a:gd name="T22" fmla="*/ 2 w 267"/>
                <a:gd name="T23" fmla="*/ 115 h 270"/>
                <a:gd name="T24" fmla="*/ 10 w 267"/>
                <a:gd name="T25" fmla="*/ 163 h 270"/>
                <a:gd name="T26" fmla="*/ 16 w 267"/>
                <a:gd name="T27" fmla="*/ 195 h 270"/>
                <a:gd name="T28" fmla="*/ 25 w 267"/>
                <a:gd name="T29" fmla="*/ 218 h 270"/>
                <a:gd name="T30" fmla="*/ 79 w 267"/>
                <a:gd name="T31" fmla="*/ 241 h 270"/>
                <a:gd name="T32" fmla="*/ 154 w 267"/>
                <a:gd name="T33" fmla="*/ 240 h 270"/>
                <a:gd name="T34" fmla="*/ 181 w 267"/>
                <a:gd name="T35" fmla="*/ 223 h 270"/>
                <a:gd name="T36" fmla="*/ 187 w 267"/>
                <a:gd name="T37" fmla="*/ 199 h 270"/>
                <a:gd name="T38" fmla="*/ 189 w 267"/>
                <a:gd name="T39" fmla="*/ 178 h 270"/>
                <a:gd name="T40" fmla="*/ 195 w 267"/>
                <a:gd name="T41" fmla="*/ 160 h 270"/>
                <a:gd name="T42" fmla="*/ 196 w 267"/>
                <a:gd name="T43" fmla="*/ 132 h 270"/>
                <a:gd name="T44" fmla="*/ 191 w 267"/>
                <a:gd name="T45" fmla="*/ 102 h 270"/>
                <a:gd name="T46" fmla="*/ 183 w 267"/>
                <a:gd name="T47" fmla="*/ 92 h 270"/>
                <a:gd name="T48" fmla="*/ 160 w 267"/>
                <a:gd name="T49" fmla="*/ 84 h 270"/>
                <a:gd name="T50" fmla="*/ 141 w 267"/>
                <a:gd name="T51" fmla="*/ 80 h 270"/>
                <a:gd name="T52" fmla="*/ 107 w 267"/>
                <a:gd name="T53" fmla="*/ 81 h 270"/>
                <a:gd name="T54" fmla="*/ 86 w 267"/>
                <a:gd name="T55" fmla="*/ 89 h 270"/>
                <a:gd name="T56" fmla="*/ 110 w 267"/>
                <a:gd name="T57" fmla="*/ 162 h 270"/>
                <a:gd name="T58" fmla="*/ 128 w 267"/>
                <a:gd name="T59" fmla="*/ 145 h 270"/>
                <a:gd name="T60" fmla="*/ 150 w 267"/>
                <a:gd name="T61" fmla="*/ 124 h 270"/>
                <a:gd name="T62" fmla="*/ 154 w 267"/>
                <a:gd name="T63" fmla="*/ 150 h 270"/>
                <a:gd name="T64" fmla="*/ 142 w 267"/>
                <a:gd name="T65" fmla="*/ 176 h 270"/>
                <a:gd name="T66" fmla="*/ 122 w 267"/>
                <a:gd name="T67" fmla="*/ 191 h 270"/>
                <a:gd name="T68" fmla="*/ 100 w 267"/>
                <a:gd name="T69" fmla="*/ 192 h 270"/>
                <a:gd name="T70" fmla="*/ 79 w 267"/>
                <a:gd name="T71" fmla="*/ 186 h 270"/>
                <a:gd name="T72" fmla="*/ 58 w 267"/>
                <a:gd name="T73" fmla="*/ 170 h 270"/>
                <a:gd name="T74" fmla="*/ 50 w 267"/>
                <a:gd name="T75" fmla="*/ 139 h 270"/>
                <a:gd name="T76" fmla="*/ 49 w 267"/>
                <a:gd name="T77" fmla="*/ 113 h 270"/>
                <a:gd name="T78" fmla="*/ 56 w 267"/>
                <a:gd name="T79" fmla="*/ 92 h 270"/>
                <a:gd name="T80" fmla="*/ 68 w 267"/>
                <a:gd name="T81" fmla="*/ 87 h 270"/>
                <a:gd name="T82" fmla="*/ 83 w 267"/>
                <a:gd name="T83" fmla="*/ 72 h 270"/>
                <a:gd name="T84" fmla="*/ 110 w 267"/>
                <a:gd name="T85" fmla="*/ 58 h 270"/>
                <a:gd name="T86" fmla="*/ 145 w 267"/>
                <a:gd name="T87" fmla="*/ 54 h 270"/>
                <a:gd name="T88" fmla="*/ 176 w 267"/>
                <a:gd name="T89" fmla="*/ 69 h 270"/>
                <a:gd name="T90" fmla="*/ 202 w 267"/>
                <a:gd name="T91" fmla="*/ 82 h 270"/>
                <a:gd name="T92" fmla="*/ 223 w 267"/>
                <a:gd name="T93" fmla="*/ 100 h 270"/>
                <a:gd name="T94" fmla="*/ 226 w 267"/>
                <a:gd name="T95" fmla="*/ 115 h 270"/>
                <a:gd name="T96" fmla="*/ 225 w 267"/>
                <a:gd name="T97" fmla="*/ 123 h 270"/>
                <a:gd name="T98" fmla="*/ 226 w 267"/>
                <a:gd name="T99" fmla="*/ 132 h 270"/>
                <a:gd name="T100" fmla="*/ 195 w 267"/>
                <a:gd name="T101" fmla="*/ 227 h 270"/>
                <a:gd name="T102" fmla="*/ 201 w 267"/>
                <a:gd name="T103" fmla="*/ 269 h 270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267"/>
                <a:gd name="T157" fmla="*/ 0 h 270"/>
                <a:gd name="T158" fmla="*/ 267 w 267"/>
                <a:gd name="T159" fmla="*/ 270 h 270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267" h="270">
                  <a:moveTo>
                    <a:pt x="202" y="270"/>
                  </a:moveTo>
                  <a:lnTo>
                    <a:pt x="252" y="248"/>
                  </a:lnTo>
                  <a:lnTo>
                    <a:pt x="255" y="236"/>
                  </a:lnTo>
                  <a:lnTo>
                    <a:pt x="258" y="223"/>
                  </a:lnTo>
                  <a:lnTo>
                    <a:pt x="259" y="210"/>
                  </a:lnTo>
                  <a:lnTo>
                    <a:pt x="260" y="197"/>
                  </a:lnTo>
                  <a:lnTo>
                    <a:pt x="261" y="184"/>
                  </a:lnTo>
                  <a:lnTo>
                    <a:pt x="262" y="171"/>
                  </a:lnTo>
                  <a:lnTo>
                    <a:pt x="265" y="158"/>
                  </a:lnTo>
                  <a:lnTo>
                    <a:pt x="267" y="145"/>
                  </a:lnTo>
                  <a:lnTo>
                    <a:pt x="267" y="137"/>
                  </a:lnTo>
                  <a:lnTo>
                    <a:pt x="267" y="128"/>
                  </a:lnTo>
                  <a:lnTo>
                    <a:pt x="267" y="120"/>
                  </a:lnTo>
                  <a:lnTo>
                    <a:pt x="267" y="112"/>
                  </a:lnTo>
                  <a:lnTo>
                    <a:pt x="266" y="105"/>
                  </a:lnTo>
                  <a:lnTo>
                    <a:pt x="265" y="98"/>
                  </a:lnTo>
                  <a:lnTo>
                    <a:pt x="263" y="91"/>
                  </a:lnTo>
                  <a:lnTo>
                    <a:pt x="262" y="84"/>
                  </a:lnTo>
                  <a:lnTo>
                    <a:pt x="260" y="79"/>
                  </a:lnTo>
                  <a:lnTo>
                    <a:pt x="258" y="75"/>
                  </a:lnTo>
                  <a:lnTo>
                    <a:pt x="256" y="72"/>
                  </a:lnTo>
                  <a:lnTo>
                    <a:pt x="255" y="68"/>
                  </a:lnTo>
                  <a:lnTo>
                    <a:pt x="253" y="66"/>
                  </a:lnTo>
                  <a:lnTo>
                    <a:pt x="251" y="65"/>
                  </a:lnTo>
                  <a:lnTo>
                    <a:pt x="247" y="61"/>
                  </a:lnTo>
                  <a:lnTo>
                    <a:pt x="245" y="58"/>
                  </a:lnTo>
                  <a:lnTo>
                    <a:pt x="235" y="53"/>
                  </a:lnTo>
                  <a:lnTo>
                    <a:pt x="227" y="48"/>
                  </a:lnTo>
                  <a:lnTo>
                    <a:pt x="219" y="43"/>
                  </a:lnTo>
                  <a:lnTo>
                    <a:pt x="211" y="37"/>
                  </a:lnTo>
                  <a:lnTo>
                    <a:pt x="199" y="29"/>
                  </a:lnTo>
                  <a:lnTo>
                    <a:pt x="186" y="22"/>
                  </a:lnTo>
                  <a:lnTo>
                    <a:pt x="174" y="15"/>
                  </a:lnTo>
                  <a:lnTo>
                    <a:pt x="162" y="8"/>
                  </a:lnTo>
                  <a:lnTo>
                    <a:pt x="149" y="3"/>
                  </a:lnTo>
                  <a:lnTo>
                    <a:pt x="136" y="0"/>
                  </a:lnTo>
                  <a:lnTo>
                    <a:pt x="123" y="0"/>
                  </a:lnTo>
                  <a:lnTo>
                    <a:pt x="110" y="1"/>
                  </a:lnTo>
                  <a:lnTo>
                    <a:pt x="60" y="28"/>
                  </a:lnTo>
                  <a:lnTo>
                    <a:pt x="50" y="30"/>
                  </a:lnTo>
                  <a:lnTo>
                    <a:pt x="21" y="55"/>
                  </a:lnTo>
                  <a:lnTo>
                    <a:pt x="14" y="59"/>
                  </a:lnTo>
                  <a:lnTo>
                    <a:pt x="8" y="62"/>
                  </a:lnTo>
                  <a:lnTo>
                    <a:pt x="3" y="69"/>
                  </a:lnTo>
                  <a:lnTo>
                    <a:pt x="1" y="78"/>
                  </a:lnTo>
                  <a:lnTo>
                    <a:pt x="0" y="91"/>
                  </a:lnTo>
                  <a:lnTo>
                    <a:pt x="1" y="102"/>
                  </a:lnTo>
                  <a:lnTo>
                    <a:pt x="2" y="115"/>
                  </a:lnTo>
                  <a:lnTo>
                    <a:pt x="5" y="127"/>
                  </a:lnTo>
                  <a:lnTo>
                    <a:pt x="7" y="139"/>
                  </a:lnTo>
                  <a:lnTo>
                    <a:pt x="9" y="151"/>
                  </a:lnTo>
                  <a:lnTo>
                    <a:pt x="10" y="163"/>
                  </a:lnTo>
                  <a:lnTo>
                    <a:pt x="12" y="173"/>
                  </a:lnTo>
                  <a:lnTo>
                    <a:pt x="13" y="180"/>
                  </a:lnTo>
                  <a:lnTo>
                    <a:pt x="14" y="188"/>
                  </a:lnTo>
                  <a:lnTo>
                    <a:pt x="16" y="195"/>
                  </a:lnTo>
                  <a:lnTo>
                    <a:pt x="17" y="201"/>
                  </a:lnTo>
                  <a:lnTo>
                    <a:pt x="20" y="208"/>
                  </a:lnTo>
                  <a:lnTo>
                    <a:pt x="22" y="214"/>
                  </a:lnTo>
                  <a:lnTo>
                    <a:pt x="25" y="218"/>
                  </a:lnTo>
                  <a:lnTo>
                    <a:pt x="28" y="224"/>
                  </a:lnTo>
                  <a:lnTo>
                    <a:pt x="45" y="232"/>
                  </a:lnTo>
                  <a:lnTo>
                    <a:pt x="61" y="238"/>
                  </a:lnTo>
                  <a:lnTo>
                    <a:pt x="79" y="241"/>
                  </a:lnTo>
                  <a:lnTo>
                    <a:pt x="98" y="243"/>
                  </a:lnTo>
                  <a:lnTo>
                    <a:pt x="116" y="243"/>
                  </a:lnTo>
                  <a:lnTo>
                    <a:pt x="135" y="241"/>
                  </a:lnTo>
                  <a:lnTo>
                    <a:pt x="154" y="240"/>
                  </a:lnTo>
                  <a:lnTo>
                    <a:pt x="172" y="237"/>
                  </a:lnTo>
                  <a:lnTo>
                    <a:pt x="176" y="234"/>
                  </a:lnTo>
                  <a:lnTo>
                    <a:pt x="179" y="229"/>
                  </a:lnTo>
                  <a:lnTo>
                    <a:pt x="181" y="223"/>
                  </a:lnTo>
                  <a:lnTo>
                    <a:pt x="182" y="217"/>
                  </a:lnTo>
                  <a:lnTo>
                    <a:pt x="183" y="211"/>
                  </a:lnTo>
                  <a:lnTo>
                    <a:pt x="185" y="205"/>
                  </a:lnTo>
                  <a:lnTo>
                    <a:pt x="187" y="199"/>
                  </a:lnTo>
                  <a:lnTo>
                    <a:pt x="191" y="193"/>
                  </a:lnTo>
                  <a:lnTo>
                    <a:pt x="189" y="189"/>
                  </a:lnTo>
                  <a:lnTo>
                    <a:pt x="189" y="183"/>
                  </a:lnTo>
                  <a:lnTo>
                    <a:pt x="189" y="178"/>
                  </a:lnTo>
                  <a:lnTo>
                    <a:pt x="191" y="173"/>
                  </a:lnTo>
                  <a:lnTo>
                    <a:pt x="192" y="170"/>
                  </a:lnTo>
                  <a:lnTo>
                    <a:pt x="193" y="165"/>
                  </a:lnTo>
                  <a:lnTo>
                    <a:pt x="195" y="160"/>
                  </a:lnTo>
                  <a:lnTo>
                    <a:pt x="198" y="157"/>
                  </a:lnTo>
                  <a:lnTo>
                    <a:pt x="196" y="149"/>
                  </a:lnTo>
                  <a:lnTo>
                    <a:pt x="196" y="140"/>
                  </a:lnTo>
                  <a:lnTo>
                    <a:pt x="196" y="132"/>
                  </a:lnTo>
                  <a:lnTo>
                    <a:pt x="195" y="125"/>
                  </a:lnTo>
                  <a:lnTo>
                    <a:pt x="195" y="117"/>
                  </a:lnTo>
                  <a:lnTo>
                    <a:pt x="193" y="110"/>
                  </a:lnTo>
                  <a:lnTo>
                    <a:pt x="191" y="102"/>
                  </a:lnTo>
                  <a:lnTo>
                    <a:pt x="186" y="97"/>
                  </a:lnTo>
                  <a:lnTo>
                    <a:pt x="185" y="94"/>
                  </a:lnTo>
                  <a:lnTo>
                    <a:pt x="183" y="93"/>
                  </a:lnTo>
                  <a:lnTo>
                    <a:pt x="183" y="92"/>
                  </a:lnTo>
                  <a:lnTo>
                    <a:pt x="182" y="89"/>
                  </a:lnTo>
                  <a:lnTo>
                    <a:pt x="163" y="84"/>
                  </a:lnTo>
                  <a:lnTo>
                    <a:pt x="161" y="84"/>
                  </a:lnTo>
                  <a:lnTo>
                    <a:pt x="160" y="84"/>
                  </a:lnTo>
                  <a:lnTo>
                    <a:pt x="158" y="84"/>
                  </a:lnTo>
                  <a:lnTo>
                    <a:pt x="155" y="84"/>
                  </a:lnTo>
                  <a:lnTo>
                    <a:pt x="148" y="81"/>
                  </a:lnTo>
                  <a:lnTo>
                    <a:pt x="141" y="80"/>
                  </a:lnTo>
                  <a:lnTo>
                    <a:pt x="133" y="79"/>
                  </a:lnTo>
                  <a:lnTo>
                    <a:pt x="125" y="79"/>
                  </a:lnTo>
                  <a:lnTo>
                    <a:pt x="115" y="80"/>
                  </a:lnTo>
                  <a:lnTo>
                    <a:pt x="107" y="81"/>
                  </a:lnTo>
                  <a:lnTo>
                    <a:pt x="99" y="84"/>
                  </a:lnTo>
                  <a:lnTo>
                    <a:pt x="92" y="87"/>
                  </a:lnTo>
                  <a:lnTo>
                    <a:pt x="88" y="88"/>
                  </a:lnTo>
                  <a:lnTo>
                    <a:pt x="86" y="89"/>
                  </a:lnTo>
                  <a:lnTo>
                    <a:pt x="83" y="92"/>
                  </a:lnTo>
                  <a:lnTo>
                    <a:pt x="81" y="93"/>
                  </a:lnTo>
                  <a:lnTo>
                    <a:pt x="86" y="153"/>
                  </a:lnTo>
                  <a:lnTo>
                    <a:pt x="110" y="162"/>
                  </a:lnTo>
                  <a:lnTo>
                    <a:pt x="115" y="160"/>
                  </a:lnTo>
                  <a:lnTo>
                    <a:pt x="120" y="157"/>
                  </a:lnTo>
                  <a:lnTo>
                    <a:pt x="125" y="151"/>
                  </a:lnTo>
                  <a:lnTo>
                    <a:pt x="128" y="145"/>
                  </a:lnTo>
                  <a:lnTo>
                    <a:pt x="133" y="125"/>
                  </a:lnTo>
                  <a:lnTo>
                    <a:pt x="139" y="124"/>
                  </a:lnTo>
                  <a:lnTo>
                    <a:pt x="145" y="123"/>
                  </a:lnTo>
                  <a:lnTo>
                    <a:pt x="150" y="124"/>
                  </a:lnTo>
                  <a:lnTo>
                    <a:pt x="155" y="125"/>
                  </a:lnTo>
                  <a:lnTo>
                    <a:pt x="159" y="133"/>
                  </a:lnTo>
                  <a:lnTo>
                    <a:pt x="156" y="141"/>
                  </a:lnTo>
                  <a:lnTo>
                    <a:pt x="154" y="150"/>
                  </a:lnTo>
                  <a:lnTo>
                    <a:pt x="153" y="159"/>
                  </a:lnTo>
                  <a:lnTo>
                    <a:pt x="149" y="165"/>
                  </a:lnTo>
                  <a:lnTo>
                    <a:pt x="146" y="171"/>
                  </a:lnTo>
                  <a:lnTo>
                    <a:pt x="142" y="176"/>
                  </a:lnTo>
                  <a:lnTo>
                    <a:pt x="138" y="180"/>
                  </a:lnTo>
                  <a:lnTo>
                    <a:pt x="133" y="184"/>
                  </a:lnTo>
                  <a:lnTo>
                    <a:pt x="128" y="188"/>
                  </a:lnTo>
                  <a:lnTo>
                    <a:pt x="122" y="191"/>
                  </a:lnTo>
                  <a:lnTo>
                    <a:pt x="116" y="193"/>
                  </a:lnTo>
                  <a:lnTo>
                    <a:pt x="110" y="193"/>
                  </a:lnTo>
                  <a:lnTo>
                    <a:pt x="105" y="193"/>
                  </a:lnTo>
                  <a:lnTo>
                    <a:pt x="100" y="192"/>
                  </a:lnTo>
                  <a:lnTo>
                    <a:pt x="94" y="191"/>
                  </a:lnTo>
                  <a:lnTo>
                    <a:pt x="89" y="190"/>
                  </a:lnTo>
                  <a:lnTo>
                    <a:pt x="83" y="188"/>
                  </a:lnTo>
                  <a:lnTo>
                    <a:pt x="79" y="186"/>
                  </a:lnTo>
                  <a:lnTo>
                    <a:pt x="73" y="185"/>
                  </a:lnTo>
                  <a:lnTo>
                    <a:pt x="66" y="182"/>
                  </a:lnTo>
                  <a:lnTo>
                    <a:pt x="61" y="176"/>
                  </a:lnTo>
                  <a:lnTo>
                    <a:pt x="58" y="170"/>
                  </a:lnTo>
                  <a:lnTo>
                    <a:pt x="55" y="163"/>
                  </a:lnTo>
                  <a:lnTo>
                    <a:pt x="53" y="154"/>
                  </a:lnTo>
                  <a:lnTo>
                    <a:pt x="52" y="146"/>
                  </a:lnTo>
                  <a:lnTo>
                    <a:pt x="50" y="139"/>
                  </a:lnTo>
                  <a:lnTo>
                    <a:pt x="48" y="131"/>
                  </a:lnTo>
                  <a:lnTo>
                    <a:pt x="49" y="124"/>
                  </a:lnTo>
                  <a:lnTo>
                    <a:pt x="49" y="119"/>
                  </a:lnTo>
                  <a:lnTo>
                    <a:pt x="49" y="113"/>
                  </a:lnTo>
                  <a:lnTo>
                    <a:pt x="47" y="107"/>
                  </a:lnTo>
                  <a:lnTo>
                    <a:pt x="48" y="101"/>
                  </a:lnTo>
                  <a:lnTo>
                    <a:pt x="52" y="97"/>
                  </a:lnTo>
                  <a:lnTo>
                    <a:pt x="56" y="92"/>
                  </a:lnTo>
                  <a:lnTo>
                    <a:pt x="62" y="89"/>
                  </a:lnTo>
                  <a:lnTo>
                    <a:pt x="65" y="88"/>
                  </a:lnTo>
                  <a:lnTo>
                    <a:pt x="66" y="87"/>
                  </a:lnTo>
                  <a:lnTo>
                    <a:pt x="68" y="87"/>
                  </a:lnTo>
                  <a:lnTo>
                    <a:pt x="72" y="81"/>
                  </a:lnTo>
                  <a:lnTo>
                    <a:pt x="78" y="76"/>
                  </a:lnTo>
                  <a:lnTo>
                    <a:pt x="83" y="72"/>
                  </a:lnTo>
                  <a:lnTo>
                    <a:pt x="89" y="68"/>
                  </a:lnTo>
                  <a:lnTo>
                    <a:pt x="96" y="65"/>
                  </a:lnTo>
                  <a:lnTo>
                    <a:pt x="103" y="61"/>
                  </a:lnTo>
                  <a:lnTo>
                    <a:pt x="110" y="58"/>
                  </a:lnTo>
                  <a:lnTo>
                    <a:pt x="116" y="53"/>
                  </a:lnTo>
                  <a:lnTo>
                    <a:pt x="127" y="50"/>
                  </a:lnTo>
                  <a:lnTo>
                    <a:pt x="135" y="52"/>
                  </a:lnTo>
                  <a:lnTo>
                    <a:pt x="145" y="54"/>
                  </a:lnTo>
                  <a:lnTo>
                    <a:pt x="153" y="58"/>
                  </a:lnTo>
                  <a:lnTo>
                    <a:pt x="160" y="62"/>
                  </a:lnTo>
                  <a:lnTo>
                    <a:pt x="168" y="66"/>
                  </a:lnTo>
                  <a:lnTo>
                    <a:pt x="176" y="69"/>
                  </a:lnTo>
                  <a:lnTo>
                    <a:pt x="185" y="72"/>
                  </a:lnTo>
                  <a:lnTo>
                    <a:pt x="189" y="75"/>
                  </a:lnTo>
                  <a:lnTo>
                    <a:pt x="196" y="80"/>
                  </a:lnTo>
                  <a:lnTo>
                    <a:pt x="202" y="82"/>
                  </a:lnTo>
                  <a:lnTo>
                    <a:pt x="208" y="86"/>
                  </a:lnTo>
                  <a:lnTo>
                    <a:pt x="214" y="91"/>
                  </a:lnTo>
                  <a:lnTo>
                    <a:pt x="219" y="95"/>
                  </a:lnTo>
                  <a:lnTo>
                    <a:pt x="223" y="100"/>
                  </a:lnTo>
                  <a:lnTo>
                    <a:pt x="226" y="107"/>
                  </a:lnTo>
                  <a:lnTo>
                    <a:pt x="226" y="111"/>
                  </a:lnTo>
                  <a:lnTo>
                    <a:pt x="226" y="113"/>
                  </a:lnTo>
                  <a:lnTo>
                    <a:pt x="226" y="115"/>
                  </a:lnTo>
                  <a:lnTo>
                    <a:pt x="227" y="118"/>
                  </a:lnTo>
                  <a:lnTo>
                    <a:pt x="226" y="119"/>
                  </a:lnTo>
                  <a:lnTo>
                    <a:pt x="226" y="121"/>
                  </a:lnTo>
                  <a:lnTo>
                    <a:pt x="225" y="123"/>
                  </a:lnTo>
                  <a:lnTo>
                    <a:pt x="223" y="125"/>
                  </a:lnTo>
                  <a:lnTo>
                    <a:pt x="225" y="128"/>
                  </a:lnTo>
                  <a:lnTo>
                    <a:pt x="225" y="130"/>
                  </a:lnTo>
                  <a:lnTo>
                    <a:pt x="226" y="132"/>
                  </a:lnTo>
                  <a:lnTo>
                    <a:pt x="227" y="134"/>
                  </a:lnTo>
                  <a:lnTo>
                    <a:pt x="222" y="170"/>
                  </a:lnTo>
                  <a:lnTo>
                    <a:pt x="211" y="199"/>
                  </a:lnTo>
                  <a:lnTo>
                    <a:pt x="195" y="227"/>
                  </a:lnTo>
                  <a:lnTo>
                    <a:pt x="185" y="246"/>
                  </a:lnTo>
                  <a:lnTo>
                    <a:pt x="200" y="269"/>
                  </a:lnTo>
                  <a:lnTo>
                    <a:pt x="201" y="269"/>
                  </a:lnTo>
                  <a:lnTo>
                    <a:pt x="202" y="270"/>
                  </a:lnTo>
                  <a:close/>
                </a:path>
              </a:pathLst>
            </a:custGeom>
            <a:solidFill>
              <a:srgbClr val="FF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61" name="Freeform 69"/>
            <p:cNvSpPr>
              <a:spLocks/>
            </p:cNvSpPr>
            <p:nvPr/>
          </p:nvSpPr>
          <p:spPr bwMode="auto">
            <a:xfrm>
              <a:off x="2595" y="2021"/>
              <a:ext cx="56" cy="32"/>
            </a:xfrm>
            <a:custGeom>
              <a:avLst/>
              <a:gdLst>
                <a:gd name="T0" fmla="*/ 47 w 56"/>
                <a:gd name="T1" fmla="*/ 4 h 32"/>
                <a:gd name="T2" fmla="*/ 49 w 56"/>
                <a:gd name="T3" fmla="*/ 0 h 32"/>
                <a:gd name="T4" fmla="*/ 0 w 56"/>
                <a:gd name="T5" fmla="*/ 23 h 32"/>
                <a:gd name="T6" fmla="*/ 5 w 56"/>
                <a:gd name="T7" fmla="*/ 32 h 32"/>
                <a:gd name="T8" fmla="*/ 54 w 56"/>
                <a:gd name="T9" fmla="*/ 10 h 32"/>
                <a:gd name="T10" fmla="*/ 56 w 56"/>
                <a:gd name="T11" fmla="*/ 6 h 32"/>
                <a:gd name="T12" fmla="*/ 54 w 56"/>
                <a:gd name="T13" fmla="*/ 10 h 32"/>
                <a:gd name="T14" fmla="*/ 55 w 56"/>
                <a:gd name="T15" fmla="*/ 8 h 32"/>
                <a:gd name="T16" fmla="*/ 56 w 56"/>
                <a:gd name="T17" fmla="*/ 6 h 32"/>
                <a:gd name="T18" fmla="*/ 47 w 56"/>
                <a:gd name="T19" fmla="*/ 4 h 3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6"/>
                <a:gd name="T31" fmla="*/ 0 h 32"/>
                <a:gd name="T32" fmla="*/ 56 w 56"/>
                <a:gd name="T33" fmla="*/ 32 h 3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6" h="32">
                  <a:moveTo>
                    <a:pt x="47" y="4"/>
                  </a:moveTo>
                  <a:lnTo>
                    <a:pt x="49" y="0"/>
                  </a:lnTo>
                  <a:lnTo>
                    <a:pt x="0" y="23"/>
                  </a:lnTo>
                  <a:lnTo>
                    <a:pt x="5" y="32"/>
                  </a:lnTo>
                  <a:lnTo>
                    <a:pt x="54" y="10"/>
                  </a:lnTo>
                  <a:lnTo>
                    <a:pt x="56" y="6"/>
                  </a:lnTo>
                  <a:lnTo>
                    <a:pt x="54" y="10"/>
                  </a:lnTo>
                  <a:lnTo>
                    <a:pt x="55" y="8"/>
                  </a:lnTo>
                  <a:lnTo>
                    <a:pt x="56" y="6"/>
                  </a:lnTo>
                  <a:lnTo>
                    <a:pt x="47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62" name="Freeform 70"/>
            <p:cNvSpPr>
              <a:spLocks/>
            </p:cNvSpPr>
            <p:nvPr/>
          </p:nvSpPr>
          <p:spPr bwMode="auto">
            <a:xfrm>
              <a:off x="2642" y="1922"/>
              <a:ext cx="25" cy="105"/>
            </a:xfrm>
            <a:custGeom>
              <a:avLst/>
              <a:gdLst>
                <a:gd name="T0" fmla="*/ 15 w 25"/>
                <a:gd name="T1" fmla="*/ 1 h 105"/>
                <a:gd name="T2" fmla="*/ 15 w 25"/>
                <a:gd name="T3" fmla="*/ 0 h 105"/>
                <a:gd name="T4" fmla="*/ 13 w 25"/>
                <a:gd name="T5" fmla="*/ 13 h 105"/>
                <a:gd name="T6" fmla="*/ 11 w 25"/>
                <a:gd name="T7" fmla="*/ 26 h 105"/>
                <a:gd name="T8" fmla="*/ 9 w 25"/>
                <a:gd name="T9" fmla="*/ 40 h 105"/>
                <a:gd name="T10" fmla="*/ 8 w 25"/>
                <a:gd name="T11" fmla="*/ 53 h 105"/>
                <a:gd name="T12" fmla="*/ 7 w 25"/>
                <a:gd name="T13" fmla="*/ 66 h 105"/>
                <a:gd name="T14" fmla="*/ 6 w 25"/>
                <a:gd name="T15" fmla="*/ 78 h 105"/>
                <a:gd name="T16" fmla="*/ 4 w 25"/>
                <a:gd name="T17" fmla="*/ 91 h 105"/>
                <a:gd name="T18" fmla="*/ 0 w 25"/>
                <a:gd name="T19" fmla="*/ 103 h 105"/>
                <a:gd name="T20" fmla="*/ 9 w 25"/>
                <a:gd name="T21" fmla="*/ 105 h 105"/>
                <a:gd name="T22" fmla="*/ 13 w 25"/>
                <a:gd name="T23" fmla="*/ 93 h 105"/>
                <a:gd name="T24" fmla="*/ 15 w 25"/>
                <a:gd name="T25" fmla="*/ 80 h 105"/>
                <a:gd name="T26" fmla="*/ 16 w 25"/>
                <a:gd name="T27" fmla="*/ 66 h 105"/>
                <a:gd name="T28" fmla="*/ 18 w 25"/>
                <a:gd name="T29" fmla="*/ 53 h 105"/>
                <a:gd name="T30" fmla="*/ 19 w 25"/>
                <a:gd name="T31" fmla="*/ 40 h 105"/>
                <a:gd name="T32" fmla="*/ 20 w 25"/>
                <a:gd name="T33" fmla="*/ 28 h 105"/>
                <a:gd name="T34" fmla="*/ 22 w 25"/>
                <a:gd name="T35" fmla="*/ 15 h 105"/>
                <a:gd name="T36" fmla="*/ 25 w 25"/>
                <a:gd name="T37" fmla="*/ 2 h 105"/>
                <a:gd name="T38" fmla="*/ 25 w 25"/>
                <a:gd name="T39" fmla="*/ 1 h 105"/>
                <a:gd name="T40" fmla="*/ 25 w 25"/>
                <a:gd name="T41" fmla="*/ 2 h 105"/>
                <a:gd name="T42" fmla="*/ 25 w 25"/>
                <a:gd name="T43" fmla="*/ 1 h 105"/>
                <a:gd name="T44" fmla="*/ 25 w 25"/>
                <a:gd name="T45" fmla="*/ 1 h 105"/>
                <a:gd name="T46" fmla="*/ 15 w 25"/>
                <a:gd name="T47" fmla="*/ 1 h 10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5"/>
                <a:gd name="T73" fmla="*/ 0 h 105"/>
                <a:gd name="T74" fmla="*/ 25 w 25"/>
                <a:gd name="T75" fmla="*/ 105 h 10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5" h="105">
                  <a:moveTo>
                    <a:pt x="15" y="1"/>
                  </a:moveTo>
                  <a:lnTo>
                    <a:pt x="15" y="0"/>
                  </a:lnTo>
                  <a:lnTo>
                    <a:pt x="13" y="13"/>
                  </a:lnTo>
                  <a:lnTo>
                    <a:pt x="11" y="26"/>
                  </a:lnTo>
                  <a:lnTo>
                    <a:pt x="9" y="40"/>
                  </a:lnTo>
                  <a:lnTo>
                    <a:pt x="8" y="53"/>
                  </a:lnTo>
                  <a:lnTo>
                    <a:pt x="7" y="66"/>
                  </a:lnTo>
                  <a:lnTo>
                    <a:pt x="6" y="78"/>
                  </a:lnTo>
                  <a:lnTo>
                    <a:pt x="4" y="91"/>
                  </a:lnTo>
                  <a:lnTo>
                    <a:pt x="0" y="103"/>
                  </a:lnTo>
                  <a:lnTo>
                    <a:pt x="9" y="105"/>
                  </a:lnTo>
                  <a:lnTo>
                    <a:pt x="13" y="93"/>
                  </a:lnTo>
                  <a:lnTo>
                    <a:pt x="15" y="80"/>
                  </a:lnTo>
                  <a:lnTo>
                    <a:pt x="16" y="66"/>
                  </a:lnTo>
                  <a:lnTo>
                    <a:pt x="18" y="53"/>
                  </a:lnTo>
                  <a:lnTo>
                    <a:pt x="19" y="40"/>
                  </a:lnTo>
                  <a:lnTo>
                    <a:pt x="20" y="28"/>
                  </a:lnTo>
                  <a:lnTo>
                    <a:pt x="22" y="15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25" y="2"/>
                  </a:lnTo>
                  <a:lnTo>
                    <a:pt x="25" y="1"/>
                  </a:lnTo>
                  <a:lnTo>
                    <a:pt x="15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63" name="Freeform 71"/>
            <p:cNvSpPr>
              <a:spLocks/>
            </p:cNvSpPr>
            <p:nvPr/>
          </p:nvSpPr>
          <p:spPr bwMode="auto">
            <a:xfrm>
              <a:off x="2653" y="1859"/>
              <a:ext cx="14" cy="64"/>
            </a:xfrm>
            <a:custGeom>
              <a:avLst/>
              <a:gdLst>
                <a:gd name="T0" fmla="*/ 1 w 14"/>
                <a:gd name="T1" fmla="*/ 5 h 64"/>
                <a:gd name="T2" fmla="*/ 0 w 14"/>
                <a:gd name="T3" fmla="*/ 4 h 64"/>
                <a:gd name="T4" fmla="*/ 1 w 14"/>
                <a:gd name="T5" fmla="*/ 11 h 64"/>
                <a:gd name="T6" fmla="*/ 2 w 14"/>
                <a:gd name="T7" fmla="*/ 18 h 64"/>
                <a:gd name="T8" fmla="*/ 3 w 14"/>
                <a:gd name="T9" fmla="*/ 25 h 64"/>
                <a:gd name="T10" fmla="*/ 4 w 14"/>
                <a:gd name="T11" fmla="*/ 31 h 64"/>
                <a:gd name="T12" fmla="*/ 4 w 14"/>
                <a:gd name="T13" fmla="*/ 39 h 64"/>
                <a:gd name="T14" fmla="*/ 4 w 14"/>
                <a:gd name="T15" fmla="*/ 47 h 64"/>
                <a:gd name="T16" fmla="*/ 4 w 14"/>
                <a:gd name="T17" fmla="*/ 56 h 64"/>
                <a:gd name="T18" fmla="*/ 4 w 14"/>
                <a:gd name="T19" fmla="*/ 64 h 64"/>
                <a:gd name="T20" fmla="*/ 14 w 14"/>
                <a:gd name="T21" fmla="*/ 64 h 64"/>
                <a:gd name="T22" fmla="*/ 14 w 14"/>
                <a:gd name="T23" fmla="*/ 56 h 64"/>
                <a:gd name="T24" fmla="*/ 14 w 14"/>
                <a:gd name="T25" fmla="*/ 47 h 64"/>
                <a:gd name="T26" fmla="*/ 14 w 14"/>
                <a:gd name="T27" fmla="*/ 39 h 64"/>
                <a:gd name="T28" fmla="*/ 14 w 14"/>
                <a:gd name="T29" fmla="*/ 31 h 64"/>
                <a:gd name="T30" fmla="*/ 13 w 14"/>
                <a:gd name="T31" fmla="*/ 23 h 64"/>
                <a:gd name="T32" fmla="*/ 11 w 14"/>
                <a:gd name="T33" fmla="*/ 16 h 64"/>
                <a:gd name="T34" fmla="*/ 10 w 14"/>
                <a:gd name="T35" fmla="*/ 8 h 64"/>
                <a:gd name="T36" fmla="*/ 9 w 14"/>
                <a:gd name="T37" fmla="*/ 1 h 64"/>
                <a:gd name="T38" fmla="*/ 8 w 14"/>
                <a:gd name="T39" fmla="*/ 0 h 64"/>
                <a:gd name="T40" fmla="*/ 9 w 14"/>
                <a:gd name="T41" fmla="*/ 1 h 64"/>
                <a:gd name="T42" fmla="*/ 9 w 14"/>
                <a:gd name="T43" fmla="*/ 0 h 64"/>
                <a:gd name="T44" fmla="*/ 8 w 14"/>
                <a:gd name="T45" fmla="*/ 0 h 64"/>
                <a:gd name="T46" fmla="*/ 1 w 14"/>
                <a:gd name="T47" fmla="*/ 5 h 64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"/>
                <a:gd name="T73" fmla="*/ 0 h 64"/>
                <a:gd name="T74" fmla="*/ 14 w 14"/>
                <a:gd name="T75" fmla="*/ 64 h 64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" h="64">
                  <a:moveTo>
                    <a:pt x="1" y="5"/>
                  </a:moveTo>
                  <a:lnTo>
                    <a:pt x="0" y="4"/>
                  </a:lnTo>
                  <a:lnTo>
                    <a:pt x="1" y="11"/>
                  </a:lnTo>
                  <a:lnTo>
                    <a:pt x="2" y="18"/>
                  </a:lnTo>
                  <a:lnTo>
                    <a:pt x="3" y="25"/>
                  </a:lnTo>
                  <a:lnTo>
                    <a:pt x="4" y="31"/>
                  </a:lnTo>
                  <a:lnTo>
                    <a:pt x="4" y="39"/>
                  </a:lnTo>
                  <a:lnTo>
                    <a:pt x="4" y="47"/>
                  </a:lnTo>
                  <a:lnTo>
                    <a:pt x="4" y="56"/>
                  </a:lnTo>
                  <a:lnTo>
                    <a:pt x="4" y="64"/>
                  </a:lnTo>
                  <a:lnTo>
                    <a:pt x="14" y="64"/>
                  </a:lnTo>
                  <a:lnTo>
                    <a:pt x="14" y="56"/>
                  </a:lnTo>
                  <a:lnTo>
                    <a:pt x="14" y="47"/>
                  </a:lnTo>
                  <a:lnTo>
                    <a:pt x="14" y="39"/>
                  </a:lnTo>
                  <a:lnTo>
                    <a:pt x="14" y="31"/>
                  </a:lnTo>
                  <a:lnTo>
                    <a:pt x="13" y="23"/>
                  </a:lnTo>
                  <a:lnTo>
                    <a:pt x="11" y="16"/>
                  </a:lnTo>
                  <a:lnTo>
                    <a:pt x="10" y="8"/>
                  </a:lnTo>
                  <a:lnTo>
                    <a:pt x="9" y="1"/>
                  </a:lnTo>
                  <a:lnTo>
                    <a:pt x="8" y="0"/>
                  </a:lnTo>
                  <a:lnTo>
                    <a:pt x="9" y="1"/>
                  </a:lnTo>
                  <a:lnTo>
                    <a:pt x="9" y="0"/>
                  </a:lnTo>
                  <a:lnTo>
                    <a:pt x="8" y="0"/>
                  </a:lnTo>
                  <a:lnTo>
                    <a:pt x="1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64" name="Freeform 72"/>
            <p:cNvSpPr>
              <a:spLocks/>
            </p:cNvSpPr>
            <p:nvPr/>
          </p:nvSpPr>
          <p:spPr bwMode="auto">
            <a:xfrm>
              <a:off x="2646" y="1843"/>
              <a:ext cx="15" cy="21"/>
            </a:xfrm>
            <a:custGeom>
              <a:avLst/>
              <a:gdLst>
                <a:gd name="T0" fmla="*/ 2 w 15"/>
                <a:gd name="T1" fmla="*/ 7 h 21"/>
                <a:gd name="T2" fmla="*/ 0 w 15"/>
                <a:gd name="T3" fmla="*/ 3 h 21"/>
                <a:gd name="T4" fmla="*/ 1 w 15"/>
                <a:gd name="T5" fmla="*/ 8 h 21"/>
                <a:gd name="T6" fmla="*/ 2 w 15"/>
                <a:gd name="T7" fmla="*/ 13 h 21"/>
                <a:gd name="T8" fmla="*/ 5 w 15"/>
                <a:gd name="T9" fmla="*/ 16 h 21"/>
                <a:gd name="T10" fmla="*/ 8 w 15"/>
                <a:gd name="T11" fmla="*/ 21 h 21"/>
                <a:gd name="T12" fmla="*/ 15 w 15"/>
                <a:gd name="T13" fmla="*/ 16 h 21"/>
                <a:gd name="T14" fmla="*/ 12 w 15"/>
                <a:gd name="T15" fmla="*/ 11 h 21"/>
                <a:gd name="T16" fmla="*/ 11 w 15"/>
                <a:gd name="T17" fmla="*/ 8 h 21"/>
                <a:gd name="T18" fmla="*/ 10 w 15"/>
                <a:gd name="T19" fmla="*/ 6 h 21"/>
                <a:gd name="T20" fmla="*/ 9 w 15"/>
                <a:gd name="T21" fmla="*/ 3 h 21"/>
                <a:gd name="T22" fmla="*/ 7 w 15"/>
                <a:gd name="T23" fmla="*/ 0 h 21"/>
                <a:gd name="T24" fmla="*/ 9 w 15"/>
                <a:gd name="T25" fmla="*/ 3 h 21"/>
                <a:gd name="T26" fmla="*/ 9 w 15"/>
                <a:gd name="T27" fmla="*/ 1 h 21"/>
                <a:gd name="T28" fmla="*/ 7 w 15"/>
                <a:gd name="T29" fmla="*/ 0 h 21"/>
                <a:gd name="T30" fmla="*/ 2 w 15"/>
                <a:gd name="T31" fmla="*/ 7 h 2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5"/>
                <a:gd name="T49" fmla="*/ 0 h 21"/>
                <a:gd name="T50" fmla="*/ 15 w 15"/>
                <a:gd name="T51" fmla="*/ 21 h 2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5" h="21">
                  <a:moveTo>
                    <a:pt x="2" y="7"/>
                  </a:moveTo>
                  <a:lnTo>
                    <a:pt x="0" y="3"/>
                  </a:lnTo>
                  <a:lnTo>
                    <a:pt x="1" y="8"/>
                  </a:lnTo>
                  <a:lnTo>
                    <a:pt x="2" y="13"/>
                  </a:lnTo>
                  <a:lnTo>
                    <a:pt x="5" y="16"/>
                  </a:lnTo>
                  <a:lnTo>
                    <a:pt x="8" y="21"/>
                  </a:lnTo>
                  <a:lnTo>
                    <a:pt x="15" y="16"/>
                  </a:lnTo>
                  <a:lnTo>
                    <a:pt x="12" y="11"/>
                  </a:lnTo>
                  <a:lnTo>
                    <a:pt x="11" y="8"/>
                  </a:lnTo>
                  <a:lnTo>
                    <a:pt x="10" y="6"/>
                  </a:lnTo>
                  <a:lnTo>
                    <a:pt x="9" y="3"/>
                  </a:lnTo>
                  <a:lnTo>
                    <a:pt x="7" y="0"/>
                  </a:lnTo>
                  <a:lnTo>
                    <a:pt x="9" y="3"/>
                  </a:lnTo>
                  <a:lnTo>
                    <a:pt x="9" y="1"/>
                  </a:lnTo>
                  <a:lnTo>
                    <a:pt x="7" y="0"/>
                  </a:lnTo>
                  <a:lnTo>
                    <a:pt x="2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65" name="Freeform 73"/>
            <p:cNvSpPr>
              <a:spLocks/>
            </p:cNvSpPr>
            <p:nvPr/>
          </p:nvSpPr>
          <p:spPr bwMode="auto">
            <a:xfrm>
              <a:off x="2636" y="1831"/>
              <a:ext cx="17" cy="19"/>
            </a:xfrm>
            <a:custGeom>
              <a:avLst/>
              <a:gdLst>
                <a:gd name="T0" fmla="*/ 2 w 17"/>
                <a:gd name="T1" fmla="*/ 9 h 19"/>
                <a:gd name="T2" fmla="*/ 0 w 17"/>
                <a:gd name="T3" fmla="*/ 7 h 19"/>
                <a:gd name="T4" fmla="*/ 2 w 17"/>
                <a:gd name="T5" fmla="*/ 12 h 19"/>
                <a:gd name="T6" fmla="*/ 6 w 17"/>
                <a:gd name="T7" fmla="*/ 15 h 19"/>
                <a:gd name="T8" fmla="*/ 10 w 17"/>
                <a:gd name="T9" fmla="*/ 16 h 19"/>
                <a:gd name="T10" fmla="*/ 12 w 17"/>
                <a:gd name="T11" fmla="*/ 19 h 19"/>
                <a:gd name="T12" fmla="*/ 17 w 17"/>
                <a:gd name="T13" fmla="*/ 12 h 19"/>
                <a:gd name="T14" fmla="*/ 14 w 17"/>
                <a:gd name="T15" fmla="*/ 9 h 19"/>
                <a:gd name="T16" fmla="*/ 13 w 17"/>
                <a:gd name="T17" fmla="*/ 8 h 19"/>
                <a:gd name="T18" fmla="*/ 10 w 17"/>
                <a:gd name="T19" fmla="*/ 5 h 19"/>
                <a:gd name="T20" fmla="*/ 7 w 17"/>
                <a:gd name="T21" fmla="*/ 2 h 19"/>
                <a:gd name="T22" fmla="*/ 5 w 17"/>
                <a:gd name="T23" fmla="*/ 0 h 19"/>
                <a:gd name="T24" fmla="*/ 7 w 17"/>
                <a:gd name="T25" fmla="*/ 2 h 19"/>
                <a:gd name="T26" fmla="*/ 7 w 17"/>
                <a:gd name="T27" fmla="*/ 1 h 19"/>
                <a:gd name="T28" fmla="*/ 5 w 17"/>
                <a:gd name="T29" fmla="*/ 0 h 19"/>
                <a:gd name="T30" fmla="*/ 2 w 17"/>
                <a:gd name="T31" fmla="*/ 9 h 1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7"/>
                <a:gd name="T49" fmla="*/ 0 h 19"/>
                <a:gd name="T50" fmla="*/ 17 w 17"/>
                <a:gd name="T51" fmla="*/ 19 h 1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7" h="19">
                  <a:moveTo>
                    <a:pt x="2" y="9"/>
                  </a:moveTo>
                  <a:lnTo>
                    <a:pt x="0" y="7"/>
                  </a:lnTo>
                  <a:lnTo>
                    <a:pt x="2" y="12"/>
                  </a:lnTo>
                  <a:lnTo>
                    <a:pt x="6" y="15"/>
                  </a:lnTo>
                  <a:lnTo>
                    <a:pt x="10" y="16"/>
                  </a:lnTo>
                  <a:lnTo>
                    <a:pt x="12" y="19"/>
                  </a:lnTo>
                  <a:lnTo>
                    <a:pt x="17" y="12"/>
                  </a:lnTo>
                  <a:lnTo>
                    <a:pt x="14" y="9"/>
                  </a:lnTo>
                  <a:lnTo>
                    <a:pt x="13" y="8"/>
                  </a:lnTo>
                  <a:lnTo>
                    <a:pt x="10" y="5"/>
                  </a:lnTo>
                  <a:lnTo>
                    <a:pt x="7" y="2"/>
                  </a:lnTo>
                  <a:lnTo>
                    <a:pt x="5" y="0"/>
                  </a:lnTo>
                  <a:lnTo>
                    <a:pt x="7" y="2"/>
                  </a:lnTo>
                  <a:lnTo>
                    <a:pt x="7" y="1"/>
                  </a:lnTo>
                  <a:lnTo>
                    <a:pt x="5" y="0"/>
                  </a:lnTo>
                  <a:lnTo>
                    <a:pt x="2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66" name="Freeform 74"/>
            <p:cNvSpPr>
              <a:spLocks/>
            </p:cNvSpPr>
            <p:nvPr/>
          </p:nvSpPr>
          <p:spPr bwMode="auto">
            <a:xfrm>
              <a:off x="2603" y="1812"/>
              <a:ext cx="38" cy="28"/>
            </a:xfrm>
            <a:custGeom>
              <a:avLst/>
              <a:gdLst>
                <a:gd name="T0" fmla="*/ 0 w 38"/>
                <a:gd name="T1" fmla="*/ 7 h 28"/>
                <a:gd name="T2" fmla="*/ 0 w 38"/>
                <a:gd name="T3" fmla="*/ 7 h 28"/>
                <a:gd name="T4" fmla="*/ 8 w 38"/>
                <a:gd name="T5" fmla="*/ 13 h 28"/>
                <a:gd name="T6" fmla="*/ 17 w 38"/>
                <a:gd name="T7" fmla="*/ 18 h 28"/>
                <a:gd name="T8" fmla="*/ 25 w 38"/>
                <a:gd name="T9" fmla="*/ 24 h 28"/>
                <a:gd name="T10" fmla="*/ 35 w 38"/>
                <a:gd name="T11" fmla="*/ 28 h 28"/>
                <a:gd name="T12" fmla="*/ 38 w 38"/>
                <a:gd name="T13" fmla="*/ 19 h 28"/>
                <a:gd name="T14" fmla="*/ 30 w 38"/>
                <a:gd name="T15" fmla="*/ 14 h 28"/>
                <a:gd name="T16" fmla="*/ 21 w 38"/>
                <a:gd name="T17" fmla="*/ 11 h 28"/>
                <a:gd name="T18" fmla="*/ 13 w 38"/>
                <a:gd name="T19" fmla="*/ 6 h 28"/>
                <a:gd name="T20" fmla="*/ 5 w 38"/>
                <a:gd name="T21" fmla="*/ 0 h 28"/>
                <a:gd name="T22" fmla="*/ 5 w 38"/>
                <a:gd name="T23" fmla="*/ 0 h 28"/>
                <a:gd name="T24" fmla="*/ 0 w 38"/>
                <a:gd name="T25" fmla="*/ 7 h 28"/>
                <a:gd name="T26" fmla="*/ 0 w 38"/>
                <a:gd name="T27" fmla="*/ 7 h 28"/>
                <a:gd name="T28" fmla="*/ 0 w 38"/>
                <a:gd name="T29" fmla="*/ 7 h 28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38"/>
                <a:gd name="T46" fmla="*/ 0 h 28"/>
                <a:gd name="T47" fmla="*/ 38 w 38"/>
                <a:gd name="T48" fmla="*/ 28 h 28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38" h="28">
                  <a:moveTo>
                    <a:pt x="0" y="7"/>
                  </a:moveTo>
                  <a:lnTo>
                    <a:pt x="0" y="7"/>
                  </a:lnTo>
                  <a:lnTo>
                    <a:pt x="8" y="13"/>
                  </a:lnTo>
                  <a:lnTo>
                    <a:pt x="17" y="18"/>
                  </a:lnTo>
                  <a:lnTo>
                    <a:pt x="25" y="24"/>
                  </a:lnTo>
                  <a:lnTo>
                    <a:pt x="35" y="28"/>
                  </a:lnTo>
                  <a:lnTo>
                    <a:pt x="38" y="19"/>
                  </a:lnTo>
                  <a:lnTo>
                    <a:pt x="30" y="14"/>
                  </a:lnTo>
                  <a:lnTo>
                    <a:pt x="21" y="11"/>
                  </a:lnTo>
                  <a:lnTo>
                    <a:pt x="13" y="6"/>
                  </a:lnTo>
                  <a:lnTo>
                    <a:pt x="5" y="0"/>
                  </a:lnTo>
                  <a:lnTo>
                    <a:pt x="0" y="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67" name="Freeform 75"/>
            <p:cNvSpPr>
              <a:spLocks/>
            </p:cNvSpPr>
            <p:nvPr/>
          </p:nvSpPr>
          <p:spPr bwMode="auto">
            <a:xfrm>
              <a:off x="2503" y="1773"/>
              <a:ext cx="105" cy="46"/>
            </a:xfrm>
            <a:custGeom>
              <a:avLst/>
              <a:gdLst>
                <a:gd name="T0" fmla="*/ 5 w 105"/>
                <a:gd name="T1" fmla="*/ 11 h 46"/>
                <a:gd name="T2" fmla="*/ 4 w 105"/>
                <a:gd name="T3" fmla="*/ 11 h 46"/>
                <a:gd name="T4" fmla="*/ 15 w 105"/>
                <a:gd name="T5" fmla="*/ 9 h 46"/>
                <a:gd name="T6" fmla="*/ 27 w 105"/>
                <a:gd name="T7" fmla="*/ 9 h 46"/>
                <a:gd name="T8" fmla="*/ 40 w 105"/>
                <a:gd name="T9" fmla="*/ 13 h 46"/>
                <a:gd name="T10" fmla="*/ 52 w 105"/>
                <a:gd name="T11" fmla="*/ 18 h 46"/>
                <a:gd name="T12" fmla="*/ 64 w 105"/>
                <a:gd name="T13" fmla="*/ 24 h 46"/>
                <a:gd name="T14" fmla="*/ 75 w 105"/>
                <a:gd name="T15" fmla="*/ 31 h 46"/>
                <a:gd name="T16" fmla="*/ 88 w 105"/>
                <a:gd name="T17" fmla="*/ 38 h 46"/>
                <a:gd name="T18" fmla="*/ 100 w 105"/>
                <a:gd name="T19" fmla="*/ 46 h 46"/>
                <a:gd name="T20" fmla="*/ 105 w 105"/>
                <a:gd name="T21" fmla="*/ 39 h 46"/>
                <a:gd name="T22" fmla="*/ 93 w 105"/>
                <a:gd name="T23" fmla="*/ 31 h 46"/>
                <a:gd name="T24" fmla="*/ 80 w 105"/>
                <a:gd name="T25" fmla="*/ 24 h 46"/>
                <a:gd name="T26" fmla="*/ 68 w 105"/>
                <a:gd name="T27" fmla="*/ 16 h 46"/>
                <a:gd name="T28" fmla="*/ 57 w 105"/>
                <a:gd name="T29" fmla="*/ 8 h 46"/>
                <a:gd name="T30" fmla="*/ 42 w 105"/>
                <a:gd name="T31" fmla="*/ 3 h 46"/>
                <a:gd name="T32" fmla="*/ 30 w 105"/>
                <a:gd name="T33" fmla="*/ 0 h 46"/>
                <a:gd name="T34" fmla="*/ 15 w 105"/>
                <a:gd name="T35" fmla="*/ 0 h 46"/>
                <a:gd name="T36" fmla="*/ 1 w 105"/>
                <a:gd name="T37" fmla="*/ 1 h 46"/>
                <a:gd name="T38" fmla="*/ 0 w 105"/>
                <a:gd name="T39" fmla="*/ 1 h 46"/>
                <a:gd name="T40" fmla="*/ 1 w 105"/>
                <a:gd name="T41" fmla="*/ 1 h 46"/>
                <a:gd name="T42" fmla="*/ 1 w 105"/>
                <a:gd name="T43" fmla="*/ 1 h 46"/>
                <a:gd name="T44" fmla="*/ 0 w 105"/>
                <a:gd name="T45" fmla="*/ 1 h 46"/>
                <a:gd name="T46" fmla="*/ 5 w 105"/>
                <a:gd name="T47" fmla="*/ 11 h 4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05"/>
                <a:gd name="T73" fmla="*/ 0 h 46"/>
                <a:gd name="T74" fmla="*/ 105 w 105"/>
                <a:gd name="T75" fmla="*/ 46 h 4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05" h="46">
                  <a:moveTo>
                    <a:pt x="5" y="11"/>
                  </a:moveTo>
                  <a:lnTo>
                    <a:pt x="4" y="11"/>
                  </a:lnTo>
                  <a:lnTo>
                    <a:pt x="15" y="9"/>
                  </a:lnTo>
                  <a:lnTo>
                    <a:pt x="27" y="9"/>
                  </a:lnTo>
                  <a:lnTo>
                    <a:pt x="40" y="13"/>
                  </a:lnTo>
                  <a:lnTo>
                    <a:pt x="52" y="18"/>
                  </a:lnTo>
                  <a:lnTo>
                    <a:pt x="64" y="24"/>
                  </a:lnTo>
                  <a:lnTo>
                    <a:pt x="75" y="31"/>
                  </a:lnTo>
                  <a:lnTo>
                    <a:pt x="88" y="38"/>
                  </a:lnTo>
                  <a:lnTo>
                    <a:pt x="100" y="46"/>
                  </a:lnTo>
                  <a:lnTo>
                    <a:pt x="105" y="39"/>
                  </a:lnTo>
                  <a:lnTo>
                    <a:pt x="93" y="31"/>
                  </a:lnTo>
                  <a:lnTo>
                    <a:pt x="80" y="24"/>
                  </a:lnTo>
                  <a:lnTo>
                    <a:pt x="68" y="16"/>
                  </a:lnTo>
                  <a:lnTo>
                    <a:pt x="57" y="8"/>
                  </a:lnTo>
                  <a:lnTo>
                    <a:pt x="42" y="3"/>
                  </a:lnTo>
                  <a:lnTo>
                    <a:pt x="30" y="0"/>
                  </a:lnTo>
                  <a:lnTo>
                    <a:pt x="15" y="0"/>
                  </a:lnTo>
                  <a:lnTo>
                    <a:pt x="1" y="1"/>
                  </a:lnTo>
                  <a:lnTo>
                    <a:pt x="0" y="1"/>
                  </a:lnTo>
                  <a:lnTo>
                    <a:pt x="1" y="1"/>
                  </a:lnTo>
                  <a:lnTo>
                    <a:pt x="0" y="1"/>
                  </a:lnTo>
                  <a:lnTo>
                    <a:pt x="5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68" name="Freeform 76"/>
            <p:cNvSpPr>
              <a:spLocks/>
            </p:cNvSpPr>
            <p:nvPr/>
          </p:nvSpPr>
          <p:spPr bwMode="auto">
            <a:xfrm>
              <a:off x="2453" y="1774"/>
              <a:ext cx="55" cy="37"/>
            </a:xfrm>
            <a:custGeom>
              <a:avLst/>
              <a:gdLst>
                <a:gd name="T0" fmla="*/ 3 w 55"/>
                <a:gd name="T1" fmla="*/ 37 h 37"/>
                <a:gd name="T2" fmla="*/ 4 w 55"/>
                <a:gd name="T3" fmla="*/ 37 h 37"/>
                <a:gd name="T4" fmla="*/ 55 w 55"/>
                <a:gd name="T5" fmla="*/ 10 h 37"/>
                <a:gd name="T6" fmla="*/ 50 w 55"/>
                <a:gd name="T7" fmla="*/ 0 h 37"/>
                <a:gd name="T8" fmla="*/ 0 w 55"/>
                <a:gd name="T9" fmla="*/ 27 h 37"/>
                <a:gd name="T10" fmla="*/ 1 w 55"/>
                <a:gd name="T11" fmla="*/ 27 h 37"/>
                <a:gd name="T12" fmla="*/ 3 w 55"/>
                <a:gd name="T13" fmla="*/ 37 h 37"/>
                <a:gd name="T14" fmla="*/ 3 w 55"/>
                <a:gd name="T15" fmla="*/ 37 h 37"/>
                <a:gd name="T16" fmla="*/ 4 w 55"/>
                <a:gd name="T17" fmla="*/ 37 h 37"/>
                <a:gd name="T18" fmla="*/ 3 w 55"/>
                <a:gd name="T19" fmla="*/ 37 h 3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55"/>
                <a:gd name="T31" fmla="*/ 0 h 37"/>
                <a:gd name="T32" fmla="*/ 55 w 55"/>
                <a:gd name="T33" fmla="*/ 37 h 3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55" h="37">
                  <a:moveTo>
                    <a:pt x="3" y="37"/>
                  </a:moveTo>
                  <a:lnTo>
                    <a:pt x="4" y="37"/>
                  </a:lnTo>
                  <a:lnTo>
                    <a:pt x="55" y="10"/>
                  </a:lnTo>
                  <a:lnTo>
                    <a:pt x="50" y="0"/>
                  </a:lnTo>
                  <a:lnTo>
                    <a:pt x="0" y="27"/>
                  </a:lnTo>
                  <a:lnTo>
                    <a:pt x="1" y="27"/>
                  </a:lnTo>
                  <a:lnTo>
                    <a:pt x="3" y="37"/>
                  </a:lnTo>
                  <a:lnTo>
                    <a:pt x="4" y="37"/>
                  </a:lnTo>
                  <a:lnTo>
                    <a:pt x="3" y="37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69" name="Freeform 77"/>
            <p:cNvSpPr>
              <a:spLocks/>
            </p:cNvSpPr>
            <p:nvPr/>
          </p:nvSpPr>
          <p:spPr bwMode="auto">
            <a:xfrm>
              <a:off x="2442" y="1801"/>
              <a:ext cx="14" cy="12"/>
            </a:xfrm>
            <a:custGeom>
              <a:avLst/>
              <a:gdLst>
                <a:gd name="T0" fmla="*/ 7 w 14"/>
                <a:gd name="T1" fmla="*/ 11 h 12"/>
                <a:gd name="T2" fmla="*/ 5 w 14"/>
                <a:gd name="T3" fmla="*/ 12 h 12"/>
                <a:gd name="T4" fmla="*/ 14 w 14"/>
                <a:gd name="T5" fmla="*/ 10 h 12"/>
                <a:gd name="T6" fmla="*/ 12 w 14"/>
                <a:gd name="T7" fmla="*/ 0 h 12"/>
                <a:gd name="T8" fmla="*/ 2 w 14"/>
                <a:gd name="T9" fmla="*/ 3 h 12"/>
                <a:gd name="T10" fmla="*/ 0 w 14"/>
                <a:gd name="T11" fmla="*/ 4 h 12"/>
                <a:gd name="T12" fmla="*/ 2 w 14"/>
                <a:gd name="T13" fmla="*/ 3 h 12"/>
                <a:gd name="T14" fmla="*/ 1 w 14"/>
                <a:gd name="T15" fmla="*/ 3 h 12"/>
                <a:gd name="T16" fmla="*/ 0 w 14"/>
                <a:gd name="T17" fmla="*/ 4 h 12"/>
                <a:gd name="T18" fmla="*/ 7 w 14"/>
                <a:gd name="T19" fmla="*/ 11 h 12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12"/>
                <a:gd name="T32" fmla="*/ 14 w 14"/>
                <a:gd name="T33" fmla="*/ 12 h 12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12">
                  <a:moveTo>
                    <a:pt x="7" y="11"/>
                  </a:moveTo>
                  <a:lnTo>
                    <a:pt x="5" y="12"/>
                  </a:lnTo>
                  <a:lnTo>
                    <a:pt x="14" y="10"/>
                  </a:lnTo>
                  <a:lnTo>
                    <a:pt x="12" y="0"/>
                  </a:lnTo>
                  <a:lnTo>
                    <a:pt x="2" y="3"/>
                  </a:lnTo>
                  <a:lnTo>
                    <a:pt x="0" y="4"/>
                  </a:lnTo>
                  <a:lnTo>
                    <a:pt x="2" y="3"/>
                  </a:lnTo>
                  <a:lnTo>
                    <a:pt x="1" y="3"/>
                  </a:lnTo>
                  <a:lnTo>
                    <a:pt x="0" y="4"/>
                  </a:lnTo>
                  <a:lnTo>
                    <a:pt x="7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70" name="Freeform 78"/>
            <p:cNvSpPr>
              <a:spLocks/>
            </p:cNvSpPr>
            <p:nvPr/>
          </p:nvSpPr>
          <p:spPr bwMode="auto">
            <a:xfrm>
              <a:off x="2412" y="1805"/>
              <a:ext cx="37" cy="33"/>
            </a:xfrm>
            <a:custGeom>
              <a:avLst/>
              <a:gdLst>
                <a:gd name="T0" fmla="*/ 5 w 37"/>
                <a:gd name="T1" fmla="*/ 33 h 33"/>
                <a:gd name="T2" fmla="*/ 8 w 37"/>
                <a:gd name="T3" fmla="*/ 32 h 33"/>
                <a:gd name="T4" fmla="*/ 37 w 37"/>
                <a:gd name="T5" fmla="*/ 7 h 33"/>
                <a:gd name="T6" fmla="*/ 30 w 37"/>
                <a:gd name="T7" fmla="*/ 0 h 33"/>
                <a:gd name="T8" fmla="*/ 0 w 37"/>
                <a:gd name="T9" fmla="*/ 25 h 33"/>
                <a:gd name="T10" fmla="*/ 3 w 37"/>
                <a:gd name="T11" fmla="*/ 23 h 33"/>
                <a:gd name="T12" fmla="*/ 5 w 37"/>
                <a:gd name="T13" fmla="*/ 33 h 33"/>
                <a:gd name="T14" fmla="*/ 6 w 37"/>
                <a:gd name="T15" fmla="*/ 33 h 33"/>
                <a:gd name="T16" fmla="*/ 8 w 37"/>
                <a:gd name="T17" fmla="*/ 32 h 33"/>
                <a:gd name="T18" fmla="*/ 5 w 37"/>
                <a:gd name="T19" fmla="*/ 33 h 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37"/>
                <a:gd name="T31" fmla="*/ 0 h 33"/>
                <a:gd name="T32" fmla="*/ 37 w 37"/>
                <a:gd name="T33" fmla="*/ 33 h 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37" h="33">
                  <a:moveTo>
                    <a:pt x="5" y="33"/>
                  </a:moveTo>
                  <a:lnTo>
                    <a:pt x="8" y="32"/>
                  </a:lnTo>
                  <a:lnTo>
                    <a:pt x="37" y="7"/>
                  </a:lnTo>
                  <a:lnTo>
                    <a:pt x="30" y="0"/>
                  </a:lnTo>
                  <a:lnTo>
                    <a:pt x="0" y="25"/>
                  </a:lnTo>
                  <a:lnTo>
                    <a:pt x="3" y="23"/>
                  </a:lnTo>
                  <a:lnTo>
                    <a:pt x="5" y="33"/>
                  </a:lnTo>
                  <a:lnTo>
                    <a:pt x="6" y="33"/>
                  </a:lnTo>
                  <a:lnTo>
                    <a:pt x="8" y="32"/>
                  </a:lnTo>
                  <a:lnTo>
                    <a:pt x="5" y="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71" name="Freeform 79"/>
            <p:cNvSpPr>
              <a:spLocks/>
            </p:cNvSpPr>
            <p:nvPr/>
          </p:nvSpPr>
          <p:spPr bwMode="auto">
            <a:xfrm>
              <a:off x="2391" y="1828"/>
              <a:ext cx="26" cy="29"/>
            </a:xfrm>
            <a:custGeom>
              <a:avLst/>
              <a:gdLst>
                <a:gd name="T0" fmla="*/ 10 w 26"/>
                <a:gd name="T1" fmla="*/ 28 h 29"/>
                <a:gd name="T2" fmla="*/ 10 w 26"/>
                <a:gd name="T3" fmla="*/ 29 h 29"/>
                <a:gd name="T4" fmla="*/ 12 w 26"/>
                <a:gd name="T5" fmla="*/ 22 h 29"/>
                <a:gd name="T6" fmla="*/ 16 w 26"/>
                <a:gd name="T7" fmla="*/ 16 h 29"/>
                <a:gd name="T8" fmla="*/ 20 w 26"/>
                <a:gd name="T9" fmla="*/ 13 h 29"/>
                <a:gd name="T10" fmla="*/ 26 w 26"/>
                <a:gd name="T11" fmla="*/ 10 h 29"/>
                <a:gd name="T12" fmla="*/ 24 w 26"/>
                <a:gd name="T13" fmla="*/ 0 h 29"/>
                <a:gd name="T14" fmla="*/ 16 w 26"/>
                <a:gd name="T15" fmla="*/ 4 h 29"/>
                <a:gd name="T16" fmla="*/ 9 w 26"/>
                <a:gd name="T17" fmla="*/ 9 h 29"/>
                <a:gd name="T18" fmla="*/ 3 w 26"/>
                <a:gd name="T19" fmla="*/ 17 h 29"/>
                <a:gd name="T20" fmla="*/ 0 w 26"/>
                <a:gd name="T21" fmla="*/ 26 h 29"/>
                <a:gd name="T22" fmla="*/ 0 w 26"/>
                <a:gd name="T23" fmla="*/ 28 h 29"/>
                <a:gd name="T24" fmla="*/ 0 w 26"/>
                <a:gd name="T25" fmla="*/ 26 h 29"/>
                <a:gd name="T26" fmla="*/ 0 w 26"/>
                <a:gd name="T27" fmla="*/ 26 h 29"/>
                <a:gd name="T28" fmla="*/ 0 w 26"/>
                <a:gd name="T29" fmla="*/ 28 h 29"/>
                <a:gd name="T30" fmla="*/ 10 w 26"/>
                <a:gd name="T31" fmla="*/ 28 h 2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6"/>
                <a:gd name="T49" fmla="*/ 0 h 29"/>
                <a:gd name="T50" fmla="*/ 26 w 26"/>
                <a:gd name="T51" fmla="*/ 29 h 2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6" h="29">
                  <a:moveTo>
                    <a:pt x="10" y="28"/>
                  </a:moveTo>
                  <a:lnTo>
                    <a:pt x="10" y="29"/>
                  </a:lnTo>
                  <a:lnTo>
                    <a:pt x="12" y="22"/>
                  </a:lnTo>
                  <a:lnTo>
                    <a:pt x="16" y="16"/>
                  </a:lnTo>
                  <a:lnTo>
                    <a:pt x="20" y="13"/>
                  </a:lnTo>
                  <a:lnTo>
                    <a:pt x="26" y="10"/>
                  </a:lnTo>
                  <a:lnTo>
                    <a:pt x="24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3" y="17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0" y="26"/>
                  </a:lnTo>
                  <a:lnTo>
                    <a:pt x="0" y="28"/>
                  </a:lnTo>
                  <a:lnTo>
                    <a:pt x="10" y="2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72" name="Freeform 80"/>
            <p:cNvSpPr>
              <a:spLocks/>
            </p:cNvSpPr>
            <p:nvPr/>
          </p:nvSpPr>
          <p:spPr bwMode="auto">
            <a:xfrm>
              <a:off x="2390" y="1856"/>
              <a:ext cx="21" cy="97"/>
            </a:xfrm>
            <a:custGeom>
              <a:avLst/>
              <a:gdLst>
                <a:gd name="T0" fmla="*/ 21 w 21"/>
                <a:gd name="T1" fmla="*/ 94 h 97"/>
                <a:gd name="T2" fmla="*/ 21 w 21"/>
                <a:gd name="T3" fmla="*/ 95 h 97"/>
                <a:gd name="T4" fmla="*/ 20 w 21"/>
                <a:gd name="T5" fmla="*/ 85 h 97"/>
                <a:gd name="T6" fmla="*/ 19 w 21"/>
                <a:gd name="T7" fmla="*/ 72 h 97"/>
                <a:gd name="T8" fmla="*/ 17 w 21"/>
                <a:gd name="T9" fmla="*/ 60 h 97"/>
                <a:gd name="T10" fmla="*/ 14 w 21"/>
                <a:gd name="T11" fmla="*/ 48 h 97"/>
                <a:gd name="T12" fmla="*/ 12 w 21"/>
                <a:gd name="T13" fmla="*/ 36 h 97"/>
                <a:gd name="T14" fmla="*/ 11 w 21"/>
                <a:gd name="T15" fmla="*/ 24 h 97"/>
                <a:gd name="T16" fmla="*/ 10 w 21"/>
                <a:gd name="T17" fmla="*/ 13 h 97"/>
                <a:gd name="T18" fmla="*/ 11 w 21"/>
                <a:gd name="T19" fmla="*/ 0 h 97"/>
                <a:gd name="T20" fmla="*/ 1 w 21"/>
                <a:gd name="T21" fmla="*/ 0 h 97"/>
                <a:gd name="T22" fmla="*/ 0 w 21"/>
                <a:gd name="T23" fmla="*/ 13 h 97"/>
                <a:gd name="T24" fmla="*/ 1 w 21"/>
                <a:gd name="T25" fmla="*/ 24 h 97"/>
                <a:gd name="T26" fmla="*/ 2 w 21"/>
                <a:gd name="T27" fmla="*/ 39 h 97"/>
                <a:gd name="T28" fmla="*/ 5 w 21"/>
                <a:gd name="T29" fmla="*/ 50 h 97"/>
                <a:gd name="T30" fmla="*/ 7 w 21"/>
                <a:gd name="T31" fmla="*/ 62 h 97"/>
                <a:gd name="T32" fmla="*/ 10 w 21"/>
                <a:gd name="T33" fmla="*/ 74 h 97"/>
                <a:gd name="T34" fmla="*/ 11 w 21"/>
                <a:gd name="T35" fmla="*/ 85 h 97"/>
                <a:gd name="T36" fmla="*/ 12 w 21"/>
                <a:gd name="T37" fmla="*/ 95 h 97"/>
                <a:gd name="T38" fmla="*/ 12 w 21"/>
                <a:gd name="T39" fmla="*/ 97 h 97"/>
                <a:gd name="T40" fmla="*/ 12 w 21"/>
                <a:gd name="T41" fmla="*/ 95 h 97"/>
                <a:gd name="T42" fmla="*/ 12 w 21"/>
                <a:gd name="T43" fmla="*/ 95 h 97"/>
                <a:gd name="T44" fmla="*/ 12 w 21"/>
                <a:gd name="T45" fmla="*/ 97 h 97"/>
                <a:gd name="T46" fmla="*/ 21 w 21"/>
                <a:gd name="T47" fmla="*/ 94 h 9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1"/>
                <a:gd name="T73" fmla="*/ 0 h 97"/>
                <a:gd name="T74" fmla="*/ 21 w 21"/>
                <a:gd name="T75" fmla="*/ 97 h 9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1" h="97">
                  <a:moveTo>
                    <a:pt x="21" y="94"/>
                  </a:moveTo>
                  <a:lnTo>
                    <a:pt x="21" y="95"/>
                  </a:lnTo>
                  <a:lnTo>
                    <a:pt x="20" y="85"/>
                  </a:lnTo>
                  <a:lnTo>
                    <a:pt x="19" y="72"/>
                  </a:lnTo>
                  <a:lnTo>
                    <a:pt x="17" y="60"/>
                  </a:lnTo>
                  <a:lnTo>
                    <a:pt x="14" y="48"/>
                  </a:lnTo>
                  <a:lnTo>
                    <a:pt x="12" y="36"/>
                  </a:lnTo>
                  <a:lnTo>
                    <a:pt x="11" y="24"/>
                  </a:lnTo>
                  <a:lnTo>
                    <a:pt x="10" y="13"/>
                  </a:lnTo>
                  <a:lnTo>
                    <a:pt x="11" y="0"/>
                  </a:lnTo>
                  <a:lnTo>
                    <a:pt x="1" y="0"/>
                  </a:lnTo>
                  <a:lnTo>
                    <a:pt x="0" y="13"/>
                  </a:lnTo>
                  <a:lnTo>
                    <a:pt x="1" y="24"/>
                  </a:lnTo>
                  <a:lnTo>
                    <a:pt x="2" y="39"/>
                  </a:lnTo>
                  <a:lnTo>
                    <a:pt x="5" y="50"/>
                  </a:lnTo>
                  <a:lnTo>
                    <a:pt x="7" y="62"/>
                  </a:lnTo>
                  <a:lnTo>
                    <a:pt x="10" y="74"/>
                  </a:lnTo>
                  <a:lnTo>
                    <a:pt x="11" y="85"/>
                  </a:lnTo>
                  <a:lnTo>
                    <a:pt x="12" y="95"/>
                  </a:lnTo>
                  <a:lnTo>
                    <a:pt x="12" y="97"/>
                  </a:lnTo>
                  <a:lnTo>
                    <a:pt x="12" y="95"/>
                  </a:lnTo>
                  <a:lnTo>
                    <a:pt x="12" y="97"/>
                  </a:lnTo>
                  <a:lnTo>
                    <a:pt x="21" y="9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73" name="Freeform 81"/>
            <p:cNvSpPr>
              <a:spLocks/>
            </p:cNvSpPr>
            <p:nvPr/>
          </p:nvSpPr>
          <p:spPr bwMode="auto">
            <a:xfrm>
              <a:off x="2402" y="1950"/>
              <a:ext cx="25" cy="56"/>
            </a:xfrm>
            <a:custGeom>
              <a:avLst/>
              <a:gdLst>
                <a:gd name="T0" fmla="*/ 23 w 25"/>
                <a:gd name="T1" fmla="*/ 49 h 56"/>
                <a:gd name="T2" fmla="*/ 25 w 25"/>
                <a:gd name="T3" fmla="*/ 50 h 56"/>
                <a:gd name="T4" fmla="*/ 21 w 25"/>
                <a:gd name="T5" fmla="*/ 44 h 56"/>
                <a:gd name="T6" fmla="*/ 20 w 25"/>
                <a:gd name="T7" fmla="*/ 39 h 56"/>
                <a:gd name="T8" fmla="*/ 18 w 25"/>
                <a:gd name="T9" fmla="*/ 34 h 56"/>
                <a:gd name="T10" fmla="*/ 15 w 25"/>
                <a:gd name="T11" fmla="*/ 27 h 56"/>
                <a:gd name="T12" fmla="*/ 14 w 25"/>
                <a:gd name="T13" fmla="*/ 21 h 56"/>
                <a:gd name="T14" fmla="*/ 12 w 25"/>
                <a:gd name="T15" fmla="*/ 14 h 56"/>
                <a:gd name="T16" fmla="*/ 10 w 25"/>
                <a:gd name="T17" fmla="*/ 7 h 56"/>
                <a:gd name="T18" fmla="*/ 9 w 25"/>
                <a:gd name="T19" fmla="*/ 0 h 56"/>
                <a:gd name="T20" fmla="*/ 0 w 25"/>
                <a:gd name="T21" fmla="*/ 3 h 56"/>
                <a:gd name="T22" fmla="*/ 1 w 25"/>
                <a:gd name="T23" fmla="*/ 10 h 56"/>
                <a:gd name="T24" fmla="*/ 2 w 25"/>
                <a:gd name="T25" fmla="*/ 17 h 56"/>
                <a:gd name="T26" fmla="*/ 5 w 25"/>
                <a:gd name="T27" fmla="*/ 24 h 56"/>
                <a:gd name="T28" fmla="*/ 6 w 25"/>
                <a:gd name="T29" fmla="*/ 30 h 56"/>
                <a:gd name="T30" fmla="*/ 8 w 25"/>
                <a:gd name="T31" fmla="*/ 37 h 56"/>
                <a:gd name="T32" fmla="*/ 10 w 25"/>
                <a:gd name="T33" fmla="*/ 44 h 56"/>
                <a:gd name="T34" fmla="*/ 14 w 25"/>
                <a:gd name="T35" fmla="*/ 49 h 56"/>
                <a:gd name="T36" fmla="*/ 18 w 25"/>
                <a:gd name="T37" fmla="*/ 55 h 56"/>
                <a:gd name="T38" fmla="*/ 19 w 25"/>
                <a:gd name="T39" fmla="*/ 56 h 56"/>
                <a:gd name="T40" fmla="*/ 18 w 25"/>
                <a:gd name="T41" fmla="*/ 55 h 56"/>
                <a:gd name="T42" fmla="*/ 18 w 25"/>
                <a:gd name="T43" fmla="*/ 56 h 56"/>
                <a:gd name="T44" fmla="*/ 19 w 25"/>
                <a:gd name="T45" fmla="*/ 56 h 56"/>
                <a:gd name="T46" fmla="*/ 23 w 25"/>
                <a:gd name="T47" fmla="*/ 49 h 5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5"/>
                <a:gd name="T73" fmla="*/ 0 h 56"/>
                <a:gd name="T74" fmla="*/ 25 w 25"/>
                <a:gd name="T75" fmla="*/ 56 h 56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5" h="56">
                  <a:moveTo>
                    <a:pt x="23" y="49"/>
                  </a:moveTo>
                  <a:lnTo>
                    <a:pt x="25" y="50"/>
                  </a:lnTo>
                  <a:lnTo>
                    <a:pt x="21" y="44"/>
                  </a:lnTo>
                  <a:lnTo>
                    <a:pt x="20" y="39"/>
                  </a:lnTo>
                  <a:lnTo>
                    <a:pt x="18" y="34"/>
                  </a:lnTo>
                  <a:lnTo>
                    <a:pt x="15" y="27"/>
                  </a:lnTo>
                  <a:lnTo>
                    <a:pt x="14" y="21"/>
                  </a:lnTo>
                  <a:lnTo>
                    <a:pt x="12" y="14"/>
                  </a:lnTo>
                  <a:lnTo>
                    <a:pt x="10" y="7"/>
                  </a:lnTo>
                  <a:lnTo>
                    <a:pt x="9" y="0"/>
                  </a:lnTo>
                  <a:lnTo>
                    <a:pt x="0" y="3"/>
                  </a:lnTo>
                  <a:lnTo>
                    <a:pt x="1" y="10"/>
                  </a:lnTo>
                  <a:lnTo>
                    <a:pt x="2" y="17"/>
                  </a:lnTo>
                  <a:lnTo>
                    <a:pt x="5" y="24"/>
                  </a:lnTo>
                  <a:lnTo>
                    <a:pt x="6" y="30"/>
                  </a:lnTo>
                  <a:lnTo>
                    <a:pt x="8" y="37"/>
                  </a:lnTo>
                  <a:lnTo>
                    <a:pt x="10" y="44"/>
                  </a:lnTo>
                  <a:lnTo>
                    <a:pt x="14" y="49"/>
                  </a:lnTo>
                  <a:lnTo>
                    <a:pt x="18" y="55"/>
                  </a:lnTo>
                  <a:lnTo>
                    <a:pt x="19" y="56"/>
                  </a:lnTo>
                  <a:lnTo>
                    <a:pt x="18" y="55"/>
                  </a:lnTo>
                  <a:lnTo>
                    <a:pt x="18" y="56"/>
                  </a:lnTo>
                  <a:lnTo>
                    <a:pt x="19" y="56"/>
                  </a:lnTo>
                  <a:lnTo>
                    <a:pt x="23" y="4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74" name="Freeform 82"/>
            <p:cNvSpPr>
              <a:spLocks/>
            </p:cNvSpPr>
            <p:nvPr/>
          </p:nvSpPr>
          <p:spPr bwMode="auto">
            <a:xfrm>
              <a:off x="2421" y="1999"/>
              <a:ext cx="148" cy="27"/>
            </a:xfrm>
            <a:custGeom>
              <a:avLst/>
              <a:gdLst>
                <a:gd name="T0" fmla="*/ 143 w 148"/>
                <a:gd name="T1" fmla="*/ 13 h 27"/>
                <a:gd name="T2" fmla="*/ 146 w 148"/>
                <a:gd name="T3" fmla="*/ 11 h 27"/>
                <a:gd name="T4" fmla="*/ 128 w 148"/>
                <a:gd name="T5" fmla="*/ 14 h 27"/>
                <a:gd name="T6" fmla="*/ 109 w 148"/>
                <a:gd name="T7" fmla="*/ 15 h 27"/>
                <a:gd name="T8" fmla="*/ 90 w 148"/>
                <a:gd name="T9" fmla="*/ 17 h 27"/>
                <a:gd name="T10" fmla="*/ 72 w 148"/>
                <a:gd name="T11" fmla="*/ 17 h 27"/>
                <a:gd name="T12" fmla="*/ 54 w 148"/>
                <a:gd name="T13" fmla="*/ 15 h 27"/>
                <a:gd name="T14" fmla="*/ 36 w 148"/>
                <a:gd name="T15" fmla="*/ 13 h 27"/>
                <a:gd name="T16" fmla="*/ 21 w 148"/>
                <a:gd name="T17" fmla="*/ 7 h 27"/>
                <a:gd name="T18" fmla="*/ 4 w 148"/>
                <a:gd name="T19" fmla="*/ 0 h 27"/>
                <a:gd name="T20" fmla="*/ 0 w 148"/>
                <a:gd name="T21" fmla="*/ 7 h 27"/>
                <a:gd name="T22" fmla="*/ 16 w 148"/>
                <a:gd name="T23" fmla="*/ 16 h 27"/>
                <a:gd name="T24" fmla="*/ 34 w 148"/>
                <a:gd name="T25" fmla="*/ 22 h 27"/>
                <a:gd name="T26" fmla="*/ 52 w 148"/>
                <a:gd name="T27" fmla="*/ 25 h 27"/>
                <a:gd name="T28" fmla="*/ 72 w 148"/>
                <a:gd name="T29" fmla="*/ 27 h 27"/>
                <a:gd name="T30" fmla="*/ 90 w 148"/>
                <a:gd name="T31" fmla="*/ 27 h 27"/>
                <a:gd name="T32" fmla="*/ 109 w 148"/>
                <a:gd name="T33" fmla="*/ 25 h 27"/>
                <a:gd name="T34" fmla="*/ 128 w 148"/>
                <a:gd name="T35" fmla="*/ 23 h 27"/>
                <a:gd name="T36" fmla="*/ 146 w 148"/>
                <a:gd name="T37" fmla="*/ 21 h 27"/>
                <a:gd name="T38" fmla="*/ 148 w 148"/>
                <a:gd name="T39" fmla="*/ 20 h 27"/>
                <a:gd name="T40" fmla="*/ 146 w 148"/>
                <a:gd name="T41" fmla="*/ 21 h 27"/>
                <a:gd name="T42" fmla="*/ 147 w 148"/>
                <a:gd name="T43" fmla="*/ 21 h 27"/>
                <a:gd name="T44" fmla="*/ 148 w 148"/>
                <a:gd name="T45" fmla="*/ 20 h 27"/>
                <a:gd name="T46" fmla="*/ 143 w 148"/>
                <a:gd name="T47" fmla="*/ 13 h 27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48"/>
                <a:gd name="T73" fmla="*/ 0 h 27"/>
                <a:gd name="T74" fmla="*/ 148 w 148"/>
                <a:gd name="T75" fmla="*/ 27 h 27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48" h="27">
                  <a:moveTo>
                    <a:pt x="143" y="13"/>
                  </a:moveTo>
                  <a:lnTo>
                    <a:pt x="146" y="11"/>
                  </a:lnTo>
                  <a:lnTo>
                    <a:pt x="128" y="14"/>
                  </a:lnTo>
                  <a:lnTo>
                    <a:pt x="109" y="15"/>
                  </a:lnTo>
                  <a:lnTo>
                    <a:pt x="90" y="17"/>
                  </a:lnTo>
                  <a:lnTo>
                    <a:pt x="72" y="17"/>
                  </a:lnTo>
                  <a:lnTo>
                    <a:pt x="54" y="15"/>
                  </a:lnTo>
                  <a:lnTo>
                    <a:pt x="36" y="13"/>
                  </a:lnTo>
                  <a:lnTo>
                    <a:pt x="21" y="7"/>
                  </a:lnTo>
                  <a:lnTo>
                    <a:pt x="4" y="0"/>
                  </a:lnTo>
                  <a:lnTo>
                    <a:pt x="0" y="7"/>
                  </a:lnTo>
                  <a:lnTo>
                    <a:pt x="16" y="16"/>
                  </a:lnTo>
                  <a:lnTo>
                    <a:pt x="34" y="22"/>
                  </a:lnTo>
                  <a:lnTo>
                    <a:pt x="52" y="25"/>
                  </a:lnTo>
                  <a:lnTo>
                    <a:pt x="72" y="27"/>
                  </a:lnTo>
                  <a:lnTo>
                    <a:pt x="90" y="27"/>
                  </a:lnTo>
                  <a:lnTo>
                    <a:pt x="109" y="25"/>
                  </a:lnTo>
                  <a:lnTo>
                    <a:pt x="128" y="23"/>
                  </a:lnTo>
                  <a:lnTo>
                    <a:pt x="146" y="21"/>
                  </a:lnTo>
                  <a:lnTo>
                    <a:pt x="148" y="20"/>
                  </a:lnTo>
                  <a:lnTo>
                    <a:pt x="146" y="21"/>
                  </a:lnTo>
                  <a:lnTo>
                    <a:pt x="147" y="21"/>
                  </a:lnTo>
                  <a:lnTo>
                    <a:pt x="148" y="20"/>
                  </a:lnTo>
                  <a:lnTo>
                    <a:pt x="143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75" name="Freeform 83"/>
            <p:cNvSpPr>
              <a:spLocks/>
            </p:cNvSpPr>
            <p:nvPr/>
          </p:nvSpPr>
          <p:spPr bwMode="auto">
            <a:xfrm>
              <a:off x="2564" y="1969"/>
              <a:ext cx="26" cy="50"/>
            </a:xfrm>
            <a:custGeom>
              <a:avLst/>
              <a:gdLst>
                <a:gd name="T0" fmla="*/ 17 w 26"/>
                <a:gd name="T1" fmla="*/ 4 h 50"/>
                <a:gd name="T2" fmla="*/ 18 w 26"/>
                <a:gd name="T3" fmla="*/ 0 h 50"/>
                <a:gd name="T4" fmla="*/ 13 w 26"/>
                <a:gd name="T5" fmla="*/ 6 h 50"/>
                <a:gd name="T6" fmla="*/ 11 w 26"/>
                <a:gd name="T7" fmla="*/ 13 h 50"/>
                <a:gd name="T8" fmla="*/ 10 w 26"/>
                <a:gd name="T9" fmla="*/ 19 h 50"/>
                <a:gd name="T10" fmla="*/ 9 w 26"/>
                <a:gd name="T11" fmla="*/ 25 h 50"/>
                <a:gd name="T12" fmla="*/ 7 w 26"/>
                <a:gd name="T13" fmla="*/ 31 h 50"/>
                <a:gd name="T14" fmla="*/ 5 w 26"/>
                <a:gd name="T15" fmla="*/ 36 h 50"/>
                <a:gd name="T16" fmla="*/ 4 w 26"/>
                <a:gd name="T17" fmla="*/ 39 h 50"/>
                <a:gd name="T18" fmla="*/ 0 w 26"/>
                <a:gd name="T19" fmla="*/ 43 h 50"/>
                <a:gd name="T20" fmla="*/ 5 w 26"/>
                <a:gd name="T21" fmla="*/ 50 h 50"/>
                <a:gd name="T22" fmla="*/ 11 w 26"/>
                <a:gd name="T23" fmla="*/ 46 h 50"/>
                <a:gd name="T24" fmla="*/ 14 w 26"/>
                <a:gd name="T25" fmla="*/ 40 h 50"/>
                <a:gd name="T26" fmla="*/ 17 w 26"/>
                <a:gd name="T27" fmla="*/ 33 h 50"/>
                <a:gd name="T28" fmla="*/ 18 w 26"/>
                <a:gd name="T29" fmla="*/ 27 h 50"/>
                <a:gd name="T30" fmla="*/ 19 w 26"/>
                <a:gd name="T31" fmla="*/ 21 h 50"/>
                <a:gd name="T32" fmla="*/ 20 w 26"/>
                <a:gd name="T33" fmla="*/ 15 h 50"/>
                <a:gd name="T34" fmla="*/ 23 w 26"/>
                <a:gd name="T35" fmla="*/ 11 h 50"/>
                <a:gd name="T36" fmla="*/ 25 w 26"/>
                <a:gd name="T37" fmla="*/ 5 h 50"/>
                <a:gd name="T38" fmla="*/ 26 w 26"/>
                <a:gd name="T39" fmla="*/ 1 h 50"/>
                <a:gd name="T40" fmla="*/ 25 w 26"/>
                <a:gd name="T41" fmla="*/ 5 h 50"/>
                <a:gd name="T42" fmla="*/ 26 w 26"/>
                <a:gd name="T43" fmla="*/ 4 h 50"/>
                <a:gd name="T44" fmla="*/ 26 w 26"/>
                <a:gd name="T45" fmla="*/ 1 h 50"/>
                <a:gd name="T46" fmla="*/ 17 w 26"/>
                <a:gd name="T47" fmla="*/ 4 h 5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6"/>
                <a:gd name="T73" fmla="*/ 0 h 50"/>
                <a:gd name="T74" fmla="*/ 26 w 26"/>
                <a:gd name="T75" fmla="*/ 50 h 5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6" h="50">
                  <a:moveTo>
                    <a:pt x="17" y="4"/>
                  </a:moveTo>
                  <a:lnTo>
                    <a:pt x="18" y="0"/>
                  </a:lnTo>
                  <a:lnTo>
                    <a:pt x="13" y="6"/>
                  </a:lnTo>
                  <a:lnTo>
                    <a:pt x="11" y="13"/>
                  </a:lnTo>
                  <a:lnTo>
                    <a:pt x="10" y="19"/>
                  </a:lnTo>
                  <a:lnTo>
                    <a:pt x="9" y="25"/>
                  </a:lnTo>
                  <a:lnTo>
                    <a:pt x="7" y="31"/>
                  </a:lnTo>
                  <a:lnTo>
                    <a:pt x="5" y="36"/>
                  </a:lnTo>
                  <a:lnTo>
                    <a:pt x="4" y="39"/>
                  </a:lnTo>
                  <a:lnTo>
                    <a:pt x="0" y="43"/>
                  </a:lnTo>
                  <a:lnTo>
                    <a:pt x="5" y="50"/>
                  </a:lnTo>
                  <a:lnTo>
                    <a:pt x="11" y="46"/>
                  </a:lnTo>
                  <a:lnTo>
                    <a:pt x="14" y="40"/>
                  </a:lnTo>
                  <a:lnTo>
                    <a:pt x="17" y="33"/>
                  </a:lnTo>
                  <a:lnTo>
                    <a:pt x="18" y="27"/>
                  </a:lnTo>
                  <a:lnTo>
                    <a:pt x="19" y="21"/>
                  </a:lnTo>
                  <a:lnTo>
                    <a:pt x="20" y="15"/>
                  </a:lnTo>
                  <a:lnTo>
                    <a:pt x="23" y="11"/>
                  </a:lnTo>
                  <a:lnTo>
                    <a:pt x="25" y="5"/>
                  </a:lnTo>
                  <a:lnTo>
                    <a:pt x="26" y="1"/>
                  </a:lnTo>
                  <a:lnTo>
                    <a:pt x="25" y="5"/>
                  </a:lnTo>
                  <a:lnTo>
                    <a:pt x="26" y="4"/>
                  </a:lnTo>
                  <a:lnTo>
                    <a:pt x="26" y="1"/>
                  </a:lnTo>
                  <a:lnTo>
                    <a:pt x="17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76" name="Freeform 84"/>
            <p:cNvSpPr>
              <a:spLocks/>
            </p:cNvSpPr>
            <p:nvPr/>
          </p:nvSpPr>
          <p:spPr bwMode="auto">
            <a:xfrm>
              <a:off x="2580" y="1932"/>
              <a:ext cx="17" cy="41"/>
            </a:xfrm>
            <a:custGeom>
              <a:avLst/>
              <a:gdLst>
                <a:gd name="T0" fmla="*/ 8 w 17"/>
                <a:gd name="T1" fmla="*/ 4 h 41"/>
                <a:gd name="T2" fmla="*/ 9 w 17"/>
                <a:gd name="T3" fmla="*/ 0 h 41"/>
                <a:gd name="T4" fmla="*/ 7 w 17"/>
                <a:gd name="T5" fmla="*/ 4 h 41"/>
                <a:gd name="T6" fmla="*/ 3 w 17"/>
                <a:gd name="T7" fmla="*/ 10 h 41"/>
                <a:gd name="T8" fmla="*/ 2 w 17"/>
                <a:gd name="T9" fmla="*/ 15 h 41"/>
                <a:gd name="T10" fmla="*/ 1 w 17"/>
                <a:gd name="T11" fmla="*/ 18 h 41"/>
                <a:gd name="T12" fmla="*/ 0 w 17"/>
                <a:gd name="T13" fmla="*/ 24 h 41"/>
                <a:gd name="T14" fmla="*/ 0 w 17"/>
                <a:gd name="T15" fmla="*/ 29 h 41"/>
                <a:gd name="T16" fmla="*/ 0 w 17"/>
                <a:gd name="T17" fmla="*/ 35 h 41"/>
                <a:gd name="T18" fmla="*/ 1 w 17"/>
                <a:gd name="T19" fmla="*/ 41 h 41"/>
                <a:gd name="T20" fmla="*/ 10 w 17"/>
                <a:gd name="T21" fmla="*/ 38 h 41"/>
                <a:gd name="T22" fmla="*/ 9 w 17"/>
                <a:gd name="T23" fmla="*/ 35 h 41"/>
                <a:gd name="T24" fmla="*/ 9 w 17"/>
                <a:gd name="T25" fmla="*/ 29 h 41"/>
                <a:gd name="T26" fmla="*/ 9 w 17"/>
                <a:gd name="T27" fmla="*/ 24 h 41"/>
                <a:gd name="T28" fmla="*/ 10 w 17"/>
                <a:gd name="T29" fmla="*/ 21 h 41"/>
                <a:gd name="T30" fmla="*/ 11 w 17"/>
                <a:gd name="T31" fmla="*/ 17 h 41"/>
                <a:gd name="T32" fmla="*/ 13 w 17"/>
                <a:gd name="T33" fmla="*/ 12 h 41"/>
                <a:gd name="T34" fmla="*/ 14 w 17"/>
                <a:gd name="T35" fmla="*/ 9 h 41"/>
                <a:gd name="T36" fmla="*/ 16 w 17"/>
                <a:gd name="T37" fmla="*/ 5 h 41"/>
                <a:gd name="T38" fmla="*/ 17 w 17"/>
                <a:gd name="T39" fmla="*/ 2 h 41"/>
                <a:gd name="T40" fmla="*/ 16 w 17"/>
                <a:gd name="T41" fmla="*/ 5 h 41"/>
                <a:gd name="T42" fmla="*/ 17 w 17"/>
                <a:gd name="T43" fmla="*/ 4 h 41"/>
                <a:gd name="T44" fmla="*/ 17 w 17"/>
                <a:gd name="T45" fmla="*/ 2 h 41"/>
                <a:gd name="T46" fmla="*/ 8 w 17"/>
                <a:gd name="T47" fmla="*/ 4 h 4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17"/>
                <a:gd name="T73" fmla="*/ 0 h 41"/>
                <a:gd name="T74" fmla="*/ 17 w 17"/>
                <a:gd name="T75" fmla="*/ 41 h 4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17" h="41">
                  <a:moveTo>
                    <a:pt x="8" y="4"/>
                  </a:moveTo>
                  <a:lnTo>
                    <a:pt x="9" y="0"/>
                  </a:lnTo>
                  <a:lnTo>
                    <a:pt x="7" y="4"/>
                  </a:lnTo>
                  <a:lnTo>
                    <a:pt x="3" y="10"/>
                  </a:lnTo>
                  <a:lnTo>
                    <a:pt x="2" y="15"/>
                  </a:lnTo>
                  <a:lnTo>
                    <a:pt x="1" y="18"/>
                  </a:lnTo>
                  <a:lnTo>
                    <a:pt x="0" y="24"/>
                  </a:lnTo>
                  <a:lnTo>
                    <a:pt x="0" y="29"/>
                  </a:lnTo>
                  <a:lnTo>
                    <a:pt x="0" y="35"/>
                  </a:lnTo>
                  <a:lnTo>
                    <a:pt x="1" y="41"/>
                  </a:lnTo>
                  <a:lnTo>
                    <a:pt x="10" y="38"/>
                  </a:lnTo>
                  <a:lnTo>
                    <a:pt x="9" y="35"/>
                  </a:lnTo>
                  <a:lnTo>
                    <a:pt x="9" y="29"/>
                  </a:lnTo>
                  <a:lnTo>
                    <a:pt x="9" y="24"/>
                  </a:lnTo>
                  <a:lnTo>
                    <a:pt x="10" y="21"/>
                  </a:lnTo>
                  <a:lnTo>
                    <a:pt x="11" y="17"/>
                  </a:lnTo>
                  <a:lnTo>
                    <a:pt x="13" y="12"/>
                  </a:lnTo>
                  <a:lnTo>
                    <a:pt x="14" y="9"/>
                  </a:lnTo>
                  <a:lnTo>
                    <a:pt x="16" y="5"/>
                  </a:lnTo>
                  <a:lnTo>
                    <a:pt x="17" y="2"/>
                  </a:lnTo>
                  <a:lnTo>
                    <a:pt x="16" y="5"/>
                  </a:lnTo>
                  <a:lnTo>
                    <a:pt x="17" y="4"/>
                  </a:lnTo>
                  <a:lnTo>
                    <a:pt x="17" y="2"/>
                  </a:lnTo>
                  <a:lnTo>
                    <a:pt x="8" y="4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77" name="Freeform 85"/>
            <p:cNvSpPr>
              <a:spLocks/>
            </p:cNvSpPr>
            <p:nvPr/>
          </p:nvSpPr>
          <p:spPr bwMode="auto">
            <a:xfrm>
              <a:off x="2577" y="1871"/>
              <a:ext cx="20" cy="65"/>
            </a:xfrm>
            <a:custGeom>
              <a:avLst/>
              <a:gdLst>
                <a:gd name="T0" fmla="*/ 0 w 20"/>
                <a:gd name="T1" fmla="*/ 6 h 65"/>
                <a:gd name="T2" fmla="*/ 0 w 20"/>
                <a:gd name="T3" fmla="*/ 7 h 65"/>
                <a:gd name="T4" fmla="*/ 4 w 20"/>
                <a:gd name="T5" fmla="*/ 12 h 65"/>
                <a:gd name="T6" fmla="*/ 6 w 20"/>
                <a:gd name="T7" fmla="*/ 18 h 65"/>
                <a:gd name="T8" fmla="*/ 9 w 20"/>
                <a:gd name="T9" fmla="*/ 25 h 65"/>
                <a:gd name="T10" fmla="*/ 9 w 20"/>
                <a:gd name="T11" fmla="*/ 32 h 65"/>
                <a:gd name="T12" fmla="*/ 10 w 20"/>
                <a:gd name="T13" fmla="*/ 39 h 65"/>
                <a:gd name="T14" fmla="*/ 10 w 20"/>
                <a:gd name="T15" fmla="*/ 47 h 65"/>
                <a:gd name="T16" fmla="*/ 10 w 20"/>
                <a:gd name="T17" fmla="*/ 56 h 65"/>
                <a:gd name="T18" fmla="*/ 11 w 20"/>
                <a:gd name="T19" fmla="*/ 65 h 65"/>
                <a:gd name="T20" fmla="*/ 20 w 20"/>
                <a:gd name="T21" fmla="*/ 63 h 65"/>
                <a:gd name="T22" fmla="*/ 19 w 20"/>
                <a:gd name="T23" fmla="*/ 56 h 65"/>
                <a:gd name="T24" fmla="*/ 19 w 20"/>
                <a:gd name="T25" fmla="*/ 47 h 65"/>
                <a:gd name="T26" fmla="*/ 19 w 20"/>
                <a:gd name="T27" fmla="*/ 39 h 65"/>
                <a:gd name="T28" fmla="*/ 18 w 20"/>
                <a:gd name="T29" fmla="*/ 32 h 65"/>
                <a:gd name="T30" fmla="*/ 18 w 20"/>
                <a:gd name="T31" fmla="*/ 22 h 65"/>
                <a:gd name="T32" fmla="*/ 16 w 20"/>
                <a:gd name="T33" fmla="*/ 15 h 65"/>
                <a:gd name="T34" fmla="*/ 13 w 20"/>
                <a:gd name="T35" fmla="*/ 7 h 65"/>
                <a:gd name="T36" fmla="*/ 7 w 20"/>
                <a:gd name="T37" fmla="*/ 0 h 65"/>
                <a:gd name="T38" fmla="*/ 7 w 20"/>
                <a:gd name="T39" fmla="*/ 1 h 65"/>
                <a:gd name="T40" fmla="*/ 0 w 20"/>
                <a:gd name="T41" fmla="*/ 6 h 65"/>
                <a:gd name="T42" fmla="*/ 0 w 20"/>
                <a:gd name="T43" fmla="*/ 6 h 65"/>
                <a:gd name="T44" fmla="*/ 0 w 20"/>
                <a:gd name="T45" fmla="*/ 7 h 65"/>
                <a:gd name="T46" fmla="*/ 0 w 20"/>
                <a:gd name="T47" fmla="*/ 6 h 65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20"/>
                <a:gd name="T73" fmla="*/ 0 h 65"/>
                <a:gd name="T74" fmla="*/ 20 w 20"/>
                <a:gd name="T75" fmla="*/ 65 h 65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20" h="65">
                  <a:moveTo>
                    <a:pt x="0" y="6"/>
                  </a:moveTo>
                  <a:lnTo>
                    <a:pt x="0" y="7"/>
                  </a:lnTo>
                  <a:lnTo>
                    <a:pt x="4" y="12"/>
                  </a:lnTo>
                  <a:lnTo>
                    <a:pt x="6" y="18"/>
                  </a:lnTo>
                  <a:lnTo>
                    <a:pt x="9" y="25"/>
                  </a:lnTo>
                  <a:lnTo>
                    <a:pt x="9" y="32"/>
                  </a:lnTo>
                  <a:lnTo>
                    <a:pt x="10" y="39"/>
                  </a:lnTo>
                  <a:lnTo>
                    <a:pt x="10" y="47"/>
                  </a:lnTo>
                  <a:lnTo>
                    <a:pt x="10" y="56"/>
                  </a:lnTo>
                  <a:lnTo>
                    <a:pt x="11" y="65"/>
                  </a:lnTo>
                  <a:lnTo>
                    <a:pt x="20" y="63"/>
                  </a:lnTo>
                  <a:lnTo>
                    <a:pt x="19" y="56"/>
                  </a:lnTo>
                  <a:lnTo>
                    <a:pt x="19" y="47"/>
                  </a:lnTo>
                  <a:lnTo>
                    <a:pt x="19" y="39"/>
                  </a:lnTo>
                  <a:lnTo>
                    <a:pt x="18" y="32"/>
                  </a:lnTo>
                  <a:lnTo>
                    <a:pt x="18" y="22"/>
                  </a:lnTo>
                  <a:lnTo>
                    <a:pt x="16" y="15"/>
                  </a:lnTo>
                  <a:lnTo>
                    <a:pt x="13" y="7"/>
                  </a:lnTo>
                  <a:lnTo>
                    <a:pt x="7" y="0"/>
                  </a:lnTo>
                  <a:lnTo>
                    <a:pt x="7" y="1"/>
                  </a:lnTo>
                  <a:lnTo>
                    <a:pt x="0" y="6"/>
                  </a:lnTo>
                  <a:lnTo>
                    <a:pt x="0" y="7"/>
                  </a:lnTo>
                  <a:lnTo>
                    <a:pt x="0" y="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78" name="Freeform 86"/>
            <p:cNvSpPr>
              <a:spLocks/>
            </p:cNvSpPr>
            <p:nvPr/>
          </p:nvSpPr>
          <p:spPr bwMode="auto">
            <a:xfrm>
              <a:off x="2573" y="1863"/>
              <a:ext cx="11" cy="14"/>
            </a:xfrm>
            <a:custGeom>
              <a:avLst/>
              <a:gdLst>
                <a:gd name="T0" fmla="*/ 3 w 11"/>
                <a:gd name="T1" fmla="*/ 9 h 14"/>
                <a:gd name="T2" fmla="*/ 0 w 11"/>
                <a:gd name="T3" fmla="*/ 7 h 14"/>
                <a:gd name="T4" fmla="*/ 1 w 11"/>
                <a:gd name="T5" fmla="*/ 8 h 14"/>
                <a:gd name="T6" fmla="*/ 1 w 11"/>
                <a:gd name="T7" fmla="*/ 10 h 14"/>
                <a:gd name="T8" fmla="*/ 3 w 11"/>
                <a:gd name="T9" fmla="*/ 12 h 14"/>
                <a:gd name="T10" fmla="*/ 4 w 11"/>
                <a:gd name="T11" fmla="*/ 14 h 14"/>
                <a:gd name="T12" fmla="*/ 11 w 11"/>
                <a:gd name="T13" fmla="*/ 9 h 14"/>
                <a:gd name="T14" fmla="*/ 10 w 11"/>
                <a:gd name="T15" fmla="*/ 7 h 14"/>
                <a:gd name="T16" fmla="*/ 10 w 11"/>
                <a:gd name="T17" fmla="*/ 6 h 14"/>
                <a:gd name="T18" fmla="*/ 10 w 11"/>
                <a:gd name="T19" fmla="*/ 6 h 14"/>
                <a:gd name="T20" fmla="*/ 9 w 11"/>
                <a:gd name="T21" fmla="*/ 2 h 14"/>
                <a:gd name="T22" fmla="*/ 5 w 11"/>
                <a:gd name="T23" fmla="*/ 0 h 14"/>
                <a:gd name="T24" fmla="*/ 9 w 11"/>
                <a:gd name="T25" fmla="*/ 2 h 14"/>
                <a:gd name="T26" fmla="*/ 8 w 11"/>
                <a:gd name="T27" fmla="*/ 1 h 14"/>
                <a:gd name="T28" fmla="*/ 5 w 11"/>
                <a:gd name="T29" fmla="*/ 0 h 14"/>
                <a:gd name="T30" fmla="*/ 3 w 11"/>
                <a:gd name="T31" fmla="*/ 9 h 14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"/>
                <a:gd name="T49" fmla="*/ 0 h 14"/>
                <a:gd name="T50" fmla="*/ 11 w 11"/>
                <a:gd name="T51" fmla="*/ 14 h 14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" h="14">
                  <a:moveTo>
                    <a:pt x="3" y="9"/>
                  </a:moveTo>
                  <a:lnTo>
                    <a:pt x="0" y="7"/>
                  </a:lnTo>
                  <a:lnTo>
                    <a:pt x="1" y="8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4" y="14"/>
                  </a:lnTo>
                  <a:lnTo>
                    <a:pt x="11" y="9"/>
                  </a:lnTo>
                  <a:lnTo>
                    <a:pt x="10" y="7"/>
                  </a:lnTo>
                  <a:lnTo>
                    <a:pt x="10" y="6"/>
                  </a:lnTo>
                  <a:lnTo>
                    <a:pt x="9" y="2"/>
                  </a:lnTo>
                  <a:lnTo>
                    <a:pt x="5" y="0"/>
                  </a:lnTo>
                  <a:lnTo>
                    <a:pt x="9" y="2"/>
                  </a:lnTo>
                  <a:lnTo>
                    <a:pt x="8" y="1"/>
                  </a:lnTo>
                  <a:lnTo>
                    <a:pt x="5" y="0"/>
                  </a:lnTo>
                  <a:lnTo>
                    <a:pt x="3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79" name="Freeform 87"/>
            <p:cNvSpPr>
              <a:spLocks/>
            </p:cNvSpPr>
            <p:nvPr/>
          </p:nvSpPr>
          <p:spPr bwMode="auto">
            <a:xfrm>
              <a:off x="2557" y="1857"/>
              <a:ext cx="21" cy="15"/>
            </a:xfrm>
            <a:custGeom>
              <a:avLst/>
              <a:gdLst>
                <a:gd name="T0" fmla="*/ 1 w 21"/>
                <a:gd name="T1" fmla="*/ 9 h 15"/>
                <a:gd name="T2" fmla="*/ 0 w 21"/>
                <a:gd name="T3" fmla="*/ 9 h 15"/>
                <a:gd name="T4" fmla="*/ 19 w 21"/>
                <a:gd name="T5" fmla="*/ 15 h 15"/>
                <a:gd name="T6" fmla="*/ 21 w 21"/>
                <a:gd name="T7" fmla="*/ 6 h 15"/>
                <a:gd name="T8" fmla="*/ 3 w 21"/>
                <a:gd name="T9" fmla="*/ 0 h 15"/>
                <a:gd name="T10" fmla="*/ 1 w 21"/>
                <a:gd name="T11" fmla="*/ 0 h 15"/>
                <a:gd name="T12" fmla="*/ 3 w 21"/>
                <a:gd name="T13" fmla="*/ 0 h 15"/>
                <a:gd name="T14" fmla="*/ 3 w 21"/>
                <a:gd name="T15" fmla="*/ 0 h 15"/>
                <a:gd name="T16" fmla="*/ 1 w 21"/>
                <a:gd name="T17" fmla="*/ 0 h 15"/>
                <a:gd name="T18" fmla="*/ 1 w 21"/>
                <a:gd name="T19" fmla="*/ 9 h 1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15"/>
                <a:gd name="T32" fmla="*/ 21 w 21"/>
                <a:gd name="T33" fmla="*/ 15 h 1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15">
                  <a:moveTo>
                    <a:pt x="1" y="9"/>
                  </a:moveTo>
                  <a:lnTo>
                    <a:pt x="0" y="9"/>
                  </a:lnTo>
                  <a:lnTo>
                    <a:pt x="19" y="15"/>
                  </a:lnTo>
                  <a:lnTo>
                    <a:pt x="21" y="6"/>
                  </a:lnTo>
                  <a:lnTo>
                    <a:pt x="3" y="0"/>
                  </a:lnTo>
                  <a:lnTo>
                    <a:pt x="1" y="0"/>
                  </a:lnTo>
                  <a:lnTo>
                    <a:pt x="3" y="0"/>
                  </a:lnTo>
                  <a:lnTo>
                    <a:pt x="1" y="0"/>
                  </a:lnTo>
                  <a:lnTo>
                    <a:pt x="1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80" name="Freeform 88"/>
            <p:cNvSpPr>
              <a:spLocks/>
            </p:cNvSpPr>
            <p:nvPr/>
          </p:nvSpPr>
          <p:spPr bwMode="auto">
            <a:xfrm>
              <a:off x="2548" y="1857"/>
              <a:ext cx="10" cy="9"/>
            </a:xfrm>
            <a:custGeom>
              <a:avLst/>
              <a:gdLst>
                <a:gd name="T0" fmla="*/ 0 w 10"/>
                <a:gd name="T1" fmla="*/ 9 h 9"/>
                <a:gd name="T2" fmla="*/ 1 w 10"/>
                <a:gd name="T3" fmla="*/ 9 h 9"/>
                <a:gd name="T4" fmla="*/ 5 w 10"/>
                <a:gd name="T5" fmla="*/ 9 h 9"/>
                <a:gd name="T6" fmla="*/ 7 w 10"/>
                <a:gd name="T7" fmla="*/ 9 h 9"/>
                <a:gd name="T8" fmla="*/ 8 w 10"/>
                <a:gd name="T9" fmla="*/ 9 h 9"/>
                <a:gd name="T10" fmla="*/ 10 w 10"/>
                <a:gd name="T11" fmla="*/ 9 h 9"/>
                <a:gd name="T12" fmla="*/ 10 w 10"/>
                <a:gd name="T13" fmla="*/ 0 h 9"/>
                <a:gd name="T14" fmla="*/ 8 w 10"/>
                <a:gd name="T15" fmla="*/ 0 h 9"/>
                <a:gd name="T16" fmla="*/ 7 w 10"/>
                <a:gd name="T17" fmla="*/ 0 h 9"/>
                <a:gd name="T18" fmla="*/ 5 w 10"/>
                <a:gd name="T19" fmla="*/ 0 h 9"/>
                <a:gd name="T20" fmla="*/ 3 w 10"/>
                <a:gd name="T21" fmla="*/ 0 h 9"/>
                <a:gd name="T22" fmla="*/ 5 w 10"/>
                <a:gd name="T23" fmla="*/ 0 h 9"/>
                <a:gd name="T24" fmla="*/ 0 w 10"/>
                <a:gd name="T25" fmla="*/ 9 h 9"/>
                <a:gd name="T26" fmla="*/ 1 w 10"/>
                <a:gd name="T27" fmla="*/ 9 h 9"/>
                <a:gd name="T28" fmla="*/ 1 w 10"/>
                <a:gd name="T29" fmla="*/ 9 h 9"/>
                <a:gd name="T30" fmla="*/ 0 w 10"/>
                <a:gd name="T31" fmla="*/ 9 h 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0"/>
                <a:gd name="T49" fmla="*/ 0 h 9"/>
                <a:gd name="T50" fmla="*/ 10 w 10"/>
                <a:gd name="T51" fmla="*/ 9 h 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0" h="9">
                  <a:moveTo>
                    <a:pt x="0" y="9"/>
                  </a:moveTo>
                  <a:lnTo>
                    <a:pt x="1" y="9"/>
                  </a:lnTo>
                  <a:lnTo>
                    <a:pt x="5" y="9"/>
                  </a:lnTo>
                  <a:lnTo>
                    <a:pt x="7" y="9"/>
                  </a:lnTo>
                  <a:lnTo>
                    <a:pt x="8" y="9"/>
                  </a:lnTo>
                  <a:lnTo>
                    <a:pt x="10" y="9"/>
                  </a:lnTo>
                  <a:lnTo>
                    <a:pt x="10" y="0"/>
                  </a:lnTo>
                  <a:lnTo>
                    <a:pt x="8" y="0"/>
                  </a:lnTo>
                  <a:lnTo>
                    <a:pt x="7" y="0"/>
                  </a:lnTo>
                  <a:lnTo>
                    <a:pt x="5" y="0"/>
                  </a:lnTo>
                  <a:lnTo>
                    <a:pt x="3" y="0"/>
                  </a:lnTo>
                  <a:lnTo>
                    <a:pt x="5" y="0"/>
                  </a:lnTo>
                  <a:lnTo>
                    <a:pt x="0" y="9"/>
                  </a:lnTo>
                  <a:lnTo>
                    <a:pt x="1" y="9"/>
                  </a:lnTo>
                  <a:lnTo>
                    <a:pt x="0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81" name="Freeform 89"/>
            <p:cNvSpPr>
              <a:spLocks/>
            </p:cNvSpPr>
            <p:nvPr/>
          </p:nvSpPr>
          <p:spPr bwMode="auto">
            <a:xfrm>
              <a:off x="2484" y="1852"/>
              <a:ext cx="69" cy="18"/>
            </a:xfrm>
            <a:custGeom>
              <a:avLst/>
              <a:gdLst>
                <a:gd name="T0" fmla="*/ 5 w 69"/>
                <a:gd name="T1" fmla="*/ 18 h 18"/>
                <a:gd name="T2" fmla="*/ 5 w 69"/>
                <a:gd name="T3" fmla="*/ 17 h 18"/>
                <a:gd name="T4" fmla="*/ 11 w 69"/>
                <a:gd name="T5" fmla="*/ 14 h 18"/>
                <a:gd name="T6" fmla="*/ 19 w 69"/>
                <a:gd name="T7" fmla="*/ 12 h 18"/>
                <a:gd name="T8" fmla="*/ 27 w 69"/>
                <a:gd name="T9" fmla="*/ 11 h 18"/>
                <a:gd name="T10" fmla="*/ 36 w 69"/>
                <a:gd name="T11" fmla="*/ 10 h 18"/>
                <a:gd name="T12" fmla="*/ 44 w 69"/>
                <a:gd name="T13" fmla="*/ 10 h 18"/>
                <a:gd name="T14" fmla="*/ 51 w 69"/>
                <a:gd name="T15" fmla="*/ 11 h 18"/>
                <a:gd name="T16" fmla="*/ 58 w 69"/>
                <a:gd name="T17" fmla="*/ 12 h 18"/>
                <a:gd name="T18" fmla="*/ 64 w 69"/>
                <a:gd name="T19" fmla="*/ 14 h 18"/>
                <a:gd name="T20" fmla="*/ 69 w 69"/>
                <a:gd name="T21" fmla="*/ 5 h 18"/>
                <a:gd name="T22" fmla="*/ 60 w 69"/>
                <a:gd name="T23" fmla="*/ 2 h 18"/>
                <a:gd name="T24" fmla="*/ 53 w 69"/>
                <a:gd name="T25" fmla="*/ 1 h 18"/>
                <a:gd name="T26" fmla="*/ 44 w 69"/>
                <a:gd name="T27" fmla="*/ 0 h 18"/>
                <a:gd name="T28" fmla="*/ 36 w 69"/>
                <a:gd name="T29" fmla="*/ 0 h 18"/>
                <a:gd name="T30" fmla="*/ 25 w 69"/>
                <a:gd name="T31" fmla="*/ 1 h 18"/>
                <a:gd name="T32" fmla="*/ 17 w 69"/>
                <a:gd name="T33" fmla="*/ 2 h 18"/>
                <a:gd name="T34" fmla="*/ 9 w 69"/>
                <a:gd name="T35" fmla="*/ 5 h 18"/>
                <a:gd name="T36" fmla="*/ 0 w 69"/>
                <a:gd name="T37" fmla="*/ 10 h 18"/>
                <a:gd name="T38" fmla="*/ 0 w 69"/>
                <a:gd name="T39" fmla="*/ 8 h 18"/>
                <a:gd name="T40" fmla="*/ 5 w 69"/>
                <a:gd name="T41" fmla="*/ 18 h 18"/>
                <a:gd name="T42" fmla="*/ 5 w 69"/>
                <a:gd name="T43" fmla="*/ 18 h 18"/>
                <a:gd name="T44" fmla="*/ 5 w 69"/>
                <a:gd name="T45" fmla="*/ 17 h 18"/>
                <a:gd name="T46" fmla="*/ 5 w 69"/>
                <a:gd name="T47" fmla="*/ 18 h 1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69"/>
                <a:gd name="T73" fmla="*/ 0 h 18"/>
                <a:gd name="T74" fmla="*/ 69 w 69"/>
                <a:gd name="T75" fmla="*/ 18 h 1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69" h="18">
                  <a:moveTo>
                    <a:pt x="5" y="18"/>
                  </a:moveTo>
                  <a:lnTo>
                    <a:pt x="5" y="17"/>
                  </a:lnTo>
                  <a:lnTo>
                    <a:pt x="11" y="14"/>
                  </a:lnTo>
                  <a:lnTo>
                    <a:pt x="19" y="12"/>
                  </a:lnTo>
                  <a:lnTo>
                    <a:pt x="27" y="11"/>
                  </a:lnTo>
                  <a:lnTo>
                    <a:pt x="36" y="10"/>
                  </a:lnTo>
                  <a:lnTo>
                    <a:pt x="44" y="10"/>
                  </a:lnTo>
                  <a:lnTo>
                    <a:pt x="51" y="11"/>
                  </a:lnTo>
                  <a:lnTo>
                    <a:pt x="58" y="12"/>
                  </a:lnTo>
                  <a:lnTo>
                    <a:pt x="64" y="14"/>
                  </a:lnTo>
                  <a:lnTo>
                    <a:pt x="69" y="5"/>
                  </a:lnTo>
                  <a:lnTo>
                    <a:pt x="60" y="2"/>
                  </a:lnTo>
                  <a:lnTo>
                    <a:pt x="53" y="1"/>
                  </a:lnTo>
                  <a:lnTo>
                    <a:pt x="44" y="0"/>
                  </a:lnTo>
                  <a:lnTo>
                    <a:pt x="36" y="0"/>
                  </a:lnTo>
                  <a:lnTo>
                    <a:pt x="25" y="1"/>
                  </a:lnTo>
                  <a:lnTo>
                    <a:pt x="17" y="2"/>
                  </a:lnTo>
                  <a:lnTo>
                    <a:pt x="9" y="5"/>
                  </a:lnTo>
                  <a:lnTo>
                    <a:pt x="0" y="10"/>
                  </a:lnTo>
                  <a:lnTo>
                    <a:pt x="0" y="8"/>
                  </a:lnTo>
                  <a:lnTo>
                    <a:pt x="5" y="18"/>
                  </a:lnTo>
                  <a:lnTo>
                    <a:pt x="5" y="17"/>
                  </a:lnTo>
                  <a:lnTo>
                    <a:pt x="5" y="1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82" name="Freeform 90"/>
            <p:cNvSpPr>
              <a:spLocks/>
            </p:cNvSpPr>
            <p:nvPr/>
          </p:nvSpPr>
          <p:spPr bwMode="auto">
            <a:xfrm>
              <a:off x="2471" y="1860"/>
              <a:ext cx="18" cy="15"/>
            </a:xfrm>
            <a:custGeom>
              <a:avLst/>
              <a:gdLst>
                <a:gd name="T0" fmla="*/ 10 w 18"/>
                <a:gd name="T1" fmla="*/ 11 h 15"/>
                <a:gd name="T2" fmla="*/ 7 w 18"/>
                <a:gd name="T3" fmla="*/ 15 h 15"/>
                <a:gd name="T4" fmla="*/ 10 w 18"/>
                <a:gd name="T5" fmla="*/ 13 h 15"/>
                <a:gd name="T6" fmla="*/ 12 w 18"/>
                <a:gd name="T7" fmla="*/ 11 h 15"/>
                <a:gd name="T8" fmla="*/ 13 w 18"/>
                <a:gd name="T9" fmla="*/ 11 h 15"/>
                <a:gd name="T10" fmla="*/ 18 w 18"/>
                <a:gd name="T11" fmla="*/ 10 h 15"/>
                <a:gd name="T12" fmla="*/ 13 w 18"/>
                <a:gd name="T13" fmla="*/ 0 h 15"/>
                <a:gd name="T14" fmla="*/ 11 w 18"/>
                <a:gd name="T15" fmla="*/ 2 h 15"/>
                <a:gd name="T16" fmla="*/ 7 w 18"/>
                <a:gd name="T17" fmla="*/ 4 h 15"/>
                <a:gd name="T18" fmla="*/ 5 w 18"/>
                <a:gd name="T19" fmla="*/ 6 h 15"/>
                <a:gd name="T20" fmla="*/ 3 w 18"/>
                <a:gd name="T21" fmla="*/ 7 h 15"/>
                <a:gd name="T22" fmla="*/ 0 w 18"/>
                <a:gd name="T23" fmla="*/ 11 h 15"/>
                <a:gd name="T24" fmla="*/ 3 w 18"/>
                <a:gd name="T25" fmla="*/ 7 h 15"/>
                <a:gd name="T26" fmla="*/ 0 w 18"/>
                <a:gd name="T27" fmla="*/ 9 h 15"/>
                <a:gd name="T28" fmla="*/ 0 w 18"/>
                <a:gd name="T29" fmla="*/ 11 h 15"/>
                <a:gd name="T30" fmla="*/ 10 w 18"/>
                <a:gd name="T31" fmla="*/ 11 h 15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8"/>
                <a:gd name="T49" fmla="*/ 0 h 15"/>
                <a:gd name="T50" fmla="*/ 18 w 18"/>
                <a:gd name="T51" fmla="*/ 15 h 15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8" h="15">
                  <a:moveTo>
                    <a:pt x="10" y="11"/>
                  </a:moveTo>
                  <a:lnTo>
                    <a:pt x="7" y="15"/>
                  </a:lnTo>
                  <a:lnTo>
                    <a:pt x="10" y="13"/>
                  </a:lnTo>
                  <a:lnTo>
                    <a:pt x="12" y="11"/>
                  </a:lnTo>
                  <a:lnTo>
                    <a:pt x="13" y="11"/>
                  </a:lnTo>
                  <a:lnTo>
                    <a:pt x="18" y="10"/>
                  </a:lnTo>
                  <a:lnTo>
                    <a:pt x="13" y="0"/>
                  </a:lnTo>
                  <a:lnTo>
                    <a:pt x="11" y="2"/>
                  </a:lnTo>
                  <a:lnTo>
                    <a:pt x="7" y="4"/>
                  </a:lnTo>
                  <a:lnTo>
                    <a:pt x="5" y="6"/>
                  </a:lnTo>
                  <a:lnTo>
                    <a:pt x="3" y="7"/>
                  </a:lnTo>
                  <a:lnTo>
                    <a:pt x="0" y="11"/>
                  </a:lnTo>
                  <a:lnTo>
                    <a:pt x="3" y="7"/>
                  </a:lnTo>
                  <a:lnTo>
                    <a:pt x="0" y="9"/>
                  </a:lnTo>
                  <a:lnTo>
                    <a:pt x="0" y="11"/>
                  </a:lnTo>
                  <a:lnTo>
                    <a:pt x="10" y="1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83" name="Freeform 91"/>
            <p:cNvSpPr>
              <a:spLocks/>
            </p:cNvSpPr>
            <p:nvPr/>
          </p:nvSpPr>
          <p:spPr bwMode="auto">
            <a:xfrm>
              <a:off x="2471" y="1871"/>
              <a:ext cx="14" cy="65"/>
            </a:xfrm>
            <a:custGeom>
              <a:avLst/>
              <a:gdLst>
                <a:gd name="T0" fmla="*/ 11 w 14"/>
                <a:gd name="T1" fmla="*/ 56 h 65"/>
                <a:gd name="T2" fmla="*/ 14 w 14"/>
                <a:gd name="T3" fmla="*/ 60 h 65"/>
                <a:gd name="T4" fmla="*/ 10 w 14"/>
                <a:gd name="T5" fmla="*/ 0 h 65"/>
                <a:gd name="T6" fmla="*/ 0 w 14"/>
                <a:gd name="T7" fmla="*/ 0 h 65"/>
                <a:gd name="T8" fmla="*/ 5 w 14"/>
                <a:gd name="T9" fmla="*/ 60 h 65"/>
                <a:gd name="T10" fmla="*/ 9 w 14"/>
                <a:gd name="T11" fmla="*/ 65 h 65"/>
                <a:gd name="T12" fmla="*/ 5 w 14"/>
                <a:gd name="T13" fmla="*/ 60 h 65"/>
                <a:gd name="T14" fmla="*/ 5 w 14"/>
                <a:gd name="T15" fmla="*/ 64 h 65"/>
                <a:gd name="T16" fmla="*/ 9 w 14"/>
                <a:gd name="T17" fmla="*/ 65 h 65"/>
                <a:gd name="T18" fmla="*/ 11 w 14"/>
                <a:gd name="T19" fmla="*/ 56 h 6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4"/>
                <a:gd name="T31" fmla="*/ 0 h 65"/>
                <a:gd name="T32" fmla="*/ 14 w 14"/>
                <a:gd name="T33" fmla="*/ 65 h 6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4" h="65">
                  <a:moveTo>
                    <a:pt x="11" y="56"/>
                  </a:moveTo>
                  <a:lnTo>
                    <a:pt x="14" y="60"/>
                  </a:lnTo>
                  <a:lnTo>
                    <a:pt x="10" y="0"/>
                  </a:lnTo>
                  <a:lnTo>
                    <a:pt x="0" y="0"/>
                  </a:lnTo>
                  <a:lnTo>
                    <a:pt x="5" y="60"/>
                  </a:lnTo>
                  <a:lnTo>
                    <a:pt x="9" y="65"/>
                  </a:lnTo>
                  <a:lnTo>
                    <a:pt x="5" y="60"/>
                  </a:lnTo>
                  <a:lnTo>
                    <a:pt x="5" y="64"/>
                  </a:lnTo>
                  <a:lnTo>
                    <a:pt x="9" y="65"/>
                  </a:lnTo>
                  <a:lnTo>
                    <a:pt x="11" y="5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84" name="Freeform 92"/>
            <p:cNvSpPr>
              <a:spLocks/>
            </p:cNvSpPr>
            <p:nvPr/>
          </p:nvSpPr>
          <p:spPr bwMode="auto">
            <a:xfrm>
              <a:off x="2480" y="1927"/>
              <a:ext cx="27" cy="17"/>
            </a:xfrm>
            <a:custGeom>
              <a:avLst/>
              <a:gdLst>
                <a:gd name="T0" fmla="*/ 25 w 27"/>
                <a:gd name="T1" fmla="*/ 8 h 17"/>
                <a:gd name="T2" fmla="*/ 27 w 27"/>
                <a:gd name="T3" fmla="*/ 8 h 17"/>
                <a:gd name="T4" fmla="*/ 2 w 27"/>
                <a:gd name="T5" fmla="*/ 0 h 17"/>
                <a:gd name="T6" fmla="*/ 0 w 27"/>
                <a:gd name="T7" fmla="*/ 9 h 17"/>
                <a:gd name="T8" fmla="*/ 24 w 27"/>
                <a:gd name="T9" fmla="*/ 17 h 17"/>
                <a:gd name="T10" fmla="*/ 25 w 27"/>
                <a:gd name="T11" fmla="*/ 17 h 17"/>
                <a:gd name="T12" fmla="*/ 24 w 27"/>
                <a:gd name="T13" fmla="*/ 17 h 17"/>
                <a:gd name="T14" fmla="*/ 24 w 27"/>
                <a:gd name="T15" fmla="*/ 17 h 17"/>
                <a:gd name="T16" fmla="*/ 25 w 27"/>
                <a:gd name="T17" fmla="*/ 17 h 17"/>
                <a:gd name="T18" fmla="*/ 25 w 27"/>
                <a:gd name="T19" fmla="*/ 8 h 17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7"/>
                <a:gd name="T31" fmla="*/ 0 h 17"/>
                <a:gd name="T32" fmla="*/ 27 w 27"/>
                <a:gd name="T33" fmla="*/ 17 h 17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7" h="17">
                  <a:moveTo>
                    <a:pt x="25" y="8"/>
                  </a:moveTo>
                  <a:lnTo>
                    <a:pt x="27" y="8"/>
                  </a:lnTo>
                  <a:lnTo>
                    <a:pt x="2" y="0"/>
                  </a:lnTo>
                  <a:lnTo>
                    <a:pt x="0" y="9"/>
                  </a:lnTo>
                  <a:lnTo>
                    <a:pt x="24" y="17"/>
                  </a:lnTo>
                  <a:lnTo>
                    <a:pt x="25" y="17"/>
                  </a:lnTo>
                  <a:lnTo>
                    <a:pt x="24" y="17"/>
                  </a:lnTo>
                  <a:lnTo>
                    <a:pt x="25" y="17"/>
                  </a:lnTo>
                  <a:lnTo>
                    <a:pt x="25" y="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85" name="Freeform 93"/>
            <p:cNvSpPr>
              <a:spLocks/>
            </p:cNvSpPr>
            <p:nvPr/>
          </p:nvSpPr>
          <p:spPr bwMode="auto">
            <a:xfrm>
              <a:off x="2505" y="1921"/>
              <a:ext cx="23" cy="23"/>
            </a:xfrm>
            <a:custGeom>
              <a:avLst/>
              <a:gdLst>
                <a:gd name="T0" fmla="*/ 13 w 23"/>
                <a:gd name="T1" fmla="*/ 1 h 23"/>
                <a:gd name="T2" fmla="*/ 15 w 23"/>
                <a:gd name="T3" fmla="*/ 0 h 23"/>
                <a:gd name="T4" fmla="*/ 11 w 23"/>
                <a:gd name="T5" fmla="*/ 6 h 23"/>
                <a:gd name="T6" fmla="*/ 6 w 23"/>
                <a:gd name="T7" fmla="*/ 10 h 23"/>
                <a:gd name="T8" fmla="*/ 3 w 23"/>
                <a:gd name="T9" fmla="*/ 13 h 23"/>
                <a:gd name="T10" fmla="*/ 0 w 23"/>
                <a:gd name="T11" fmla="*/ 14 h 23"/>
                <a:gd name="T12" fmla="*/ 0 w 23"/>
                <a:gd name="T13" fmla="*/ 23 h 23"/>
                <a:gd name="T14" fmla="*/ 8 w 23"/>
                <a:gd name="T15" fmla="*/ 22 h 23"/>
                <a:gd name="T16" fmla="*/ 13 w 23"/>
                <a:gd name="T17" fmla="*/ 17 h 23"/>
                <a:gd name="T18" fmla="*/ 18 w 23"/>
                <a:gd name="T19" fmla="*/ 10 h 23"/>
                <a:gd name="T20" fmla="*/ 22 w 23"/>
                <a:gd name="T21" fmla="*/ 4 h 23"/>
                <a:gd name="T22" fmla="*/ 23 w 23"/>
                <a:gd name="T23" fmla="*/ 3 h 23"/>
                <a:gd name="T24" fmla="*/ 22 w 23"/>
                <a:gd name="T25" fmla="*/ 4 h 23"/>
                <a:gd name="T26" fmla="*/ 23 w 23"/>
                <a:gd name="T27" fmla="*/ 3 h 23"/>
                <a:gd name="T28" fmla="*/ 23 w 23"/>
                <a:gd name="T29" fmla="*/ 3 h 23"/>
                <a:gd name="T30" fmla="*/ 13 w 23"/>
                <a:gd name="T31" fmla="*/ 1 h 2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3"/>
                <a:gd name="T49" fmla="*/ 0 h 23"/>
                <a:gd name="T50" fmla="*/ 23 w 23"/>
                <a:gd name="T51" fmla="*/ 23 h 2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3" h="23">
                  <a:moveTo>
                    <a:pt x="13" y="1"/>
                  </a:moveTo>
                  <a:lnTo>
                    <a:pt x="15" y="0"/>
                  </a:lnTo>
                  <a:lnTo>
                    <a:pt x="11" y="6"/>
                  </a:lnTo>
                  <a:lnTo>
                    <a:pt x="6" y="10"/>
                  </a:lnTo>
                  <a:lnTo>
                    <a:pt x="3" y="13"/>
                  </a:lnTo>
                  <a:lnTo>
                    <a:pt x="0" y="14"/>
                  </a:lnTo>
                  <a:lnTo>
                    <a:pt x="0" y="23"/>
                  </a:lnTo>
                  <a:lnTo>
                    <a:pt x="8" y="22"/>
                  </a:lnTo>
                  <a:lnTo>
                    <a:pt x="13" y="17"/>
                  </a:lnTo>
                  <a:lnTo>
                    <a:pt x="18" y="10"/>
                  </a:lnTo>
                  <a:lnTo>
                    <a:pt x="22" y="4"/>
                  </a:lnTo>
                  <a:lnTo>
                    <a:pt x="23" y="3"/>
                  </a:lnTo>
                  <a:lnTo>
                    <a:pt x="22" y="4"/>
                  </a:lnTo>
                  <a:lnTo>
                    <a:pt x="23" y="3"/>
                  </a:lnTo>
                  <a:lnTo>
                    <a:pt x="13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86" name="Freeform 94"/>
            <p:cNvSpPr>
              <a:spLocks/>
            </p:cNvSpPr>
            <p:nvPr/>
          </p:nvSpPr>
          <p:spPr bwMode="auto">
            <a:xfrm>
              <a:off x="2518" y="1899"/>
              <a:ext cx="15" cy="25"/>
            </a:xfrm>
            <a:custGeom>
              <a:avLst/>
              <a:gdLst>
                <a:gd name="T0" fmla="*/ 7 w 15"/>
                <a:gd name="T1" fmla="*/ 0 h 25"/>
                <a:gd name="T2" fmla="*/ 5 w 15"/>
                <a:gd name="T3" fmla="*/ 3 h 25"/>
                <a:gd name="T4" fmla="*/ 0 w 15"/>
                <a:gd name="T5" fmla="*/ 23 h 25"/>
                <a:gd name="T6" fmla="*/ 10 w 15"/>
                <a:gd name="T7" fmla="*/ 25 h 25"/>
                <a:gd name="T8" fmla="*/ 15 w 15"/>
                <a:gd name="T9" fmla="*/ 5 h 25"/>
                <a:gd name="T10" fmla="*/ 12 w 15"/>
                <a:gd name="T11" fmla="*/ 7 h 25"/>
                <a:gd name="T12" fmla="*/ 7 w 15"/>
                <a:gd name="T13" fmla="*/ 0 h 25"/>
                <a:gd name="T14" fmla="*/ 5 w 15"/>
                <a:gd name="T15" fmla="*/ 0 h 25"/>
                <a:gd name="T16" fmla="*/ 5 w 15"/>
                <a:gd name="T17" fmla="*/ 3 h 25"/>
                <a:gd name="T18" fmla="*/ 7 w 15"/>
                <a:gd name="T19" fmla="*/ 0 h 25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5"/>
                <a:gd name="T31" fmla="*/ 0 h 25"/>
                <a:gd name="T32" fmla="*/ 15 w 15"/>
                <a:gd name="T33" fmla="*/ 25 h 25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5" h="25">
                  <a:moveTo>
                    <a:pt x="7" y="0"/>
                  </a:moveTo>
                  <a:lnTo>
                    <a:pt x="5" y="3"/>
                  </a:lnTo>
                  <a:lnTo>
                    <a:pt x="0" y="23"/>
                  </a:lnTo>
                  <a:lnTo>
                    <a:pt x="10" y="25"/>
                  </a:lnTo>
                  <a:lnTo>
                    <a:pt x="15" y="5"/>
                  </a:lnTo>
                  <a:lnTo>
                    <a:pt x="12" y="7"/>
                  </a:lnTo>
                  <a:lnTo>
                    <a:pt x="7" y="0"/>
                  </a:lnTo>
                  <a:lnTo>
                    <a:pt x="5" y="0"/>
                  </a:lnTo>
                  <a:lnTo>
                    <a:pt x="5" y="3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87" name="Freeform 95"/>
            <p:cNvSpPr>
              <a:spLocks/>
            </p:cNvSpPr>
            <p:nvPr/>
          </p:nvSpPr>
          <p:spPr bwMode="auto">
            <a:xfrm>
              <a:off x="2525" y="1896"/>
              <a:ext cx="29" cy="12"/>
            </a:xfrm>
            <a:custGeom>
              <a:avLst/>
              <a:gdLst>
                <a:gd name="T0" fmla="*/ 29 w 29"/>
                <a:gd name="T1" fmla="*/ 5 h 12"/>
                <a:gd name="T2" fmla="*/ 26 w 29"/>
                <a:gd name="T3" fmla="*/ 2 h 12"/>
                <a:gd name="T4" fmla="*/ 22 w 29"/>
                <a:gd name="T5" fmla="*/ 1 h 12"/>
                <a:gd name="T6" fmla="*/ 15 w 29"/>
                <a:gd name="T7" fmla="*/ 0 h 12"/>
                <a:gd name="T8" fmla="*/ 8 w 29"/>
                <a:gd name="T9" fmla="*/ 1 h 12"/>
                <a:gd name="T10" fmla="*/ 0 w 29"/>
                <a:gd name="T11" fmla="*/ 3 h 12"/>
                <a:gd name="T12" fmla="*/ 5 w 29"/>
                <a:gd name="T13" fmla="*/ 10 h 12"/>
                <a:gd name="T14" fmla="*/ 10 w 29"/>
                <a:gd name="T15" fmla="*/ 10 h 12"/>
                <a:gd name="T16" fmla="*/ 15 w 29"/>
                <a:gd name="T17" fmla="*/ 9 h 12"/>
                <a:gd name="T18" fmla="*/ 19 w 29"/>
                <a:gd name="T19" fmla="*/ 10 h 12"/>
                <a:gd name="T20" fmla="*/ 24 w 29"/>
                <a:gd name="T21" fmla="*/ 12 h 12"/>
                <a:gd name="T22" fmla="*/ 22 w 29"/>
                <a:gd name="T23" fmla="*/ 9 h 12"/>
                <a:gd name="T24" fmla="*/ 29 w 29"/>
                <a:gd name="T25" fmla="*/ 5 h 12"/>
                <a:gd name="T26" fmla="*/ 28 w 29"/>
                <a:gd name="T27" fmla="*/ 2 h 12"/>
                <a:gd name="T28" fmla="*/ 26 w 29"/>
                <a:gd name="T29" fmla="*/ 2 h 12"/>
                <a:gd name="T30" fmla="*/ 29 w 29"/>
                <a:gd name="T31" fmla="*/ 5 h 1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9"/>
                <a:gd name="T49" fmla="*/ 0 h 12"/>
                <a:gd name="T50" fmla="*/ 29 w 29"/>
                <a:gd name="T51" fmla="*/ 12 h 1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9" h="12">
                  <a:moveTo>
                    <a:pt x="29" y="5"/>
                  </a:moveTo>
                  <a:lnTo>
                    <a:pt x="26" y="2"/>
                  </a:lnTo>
                  <a:lnTo>
                    <a:pt x="22" y="1"/>
                  </a:lnTo>
                  <a:lnTo>
                    <a:pt x="15" y="0"/>
                  </a:lnTo>
                  <a:lnTo>
                    <a:pt x="8" y="1"/>
                  </a:lnTo>
                  <a:lnTo>
                    <a:pt x="0" y="3"/>
                  </a:lnTo>
                  <a:lnTo>
                    <a:pt x="5" y="10"/>
                  </a:lnTo>
                  <a:lnTo>
                    <a:pt x="10" y="10"/>
                  </a:lnTo>
                  <a:lnTo>
                    <a:pt x="15" y="9"/>
                  </a:lnTo>
                  <a:lnTo>
                    <a:pt x="19" y="10"/>
                  </a:lnTo>
                  <a:lnTo>
                    <a:pt x="24" y="12"/>
                  </a:lnTo>
                  <a:lnTo>
                    <a:pt x="22" y="9"/>
                  </a:lnTo>
                  <a:lnTo>
                    <a:pt x="29" y="5"/>
                  </a:lnTo>
                  <a:lnTo>
                    <a:pt x="28" y="2"/>
                  </a:lnTo>
                  <a:lnTo>
                    <a:pt x="26" y="2"/>
                  </a:lnTo>
                  <a:lnTo>
                    <a:pt x="29" y="5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88" name="Freeform 96"/>
            <p:cNvSpPr>
              <a:spLocks/>
            </p:cNvSpPr>
            <p:nvPr/>
          </p:nvSpPr>
          <p:spPr bwMode="auto">
            <a:xfrm>
              <a:off x="2543" y="1901"/>
              <a:ext cx="15" cy="39"/>
            </a:xfrm>
            <a:custGeom>
              <a:avLst/>
              <a:gdLst>
                <a:gd name="T0" fmla="*/ 8 w 15"/>
                <a:gd name="T1" fmla="*/ 39 h 39"/>
                <a:gd name="T2" fmla="*/ 10 w 15"/>
                <a:gd name="T3" fmla="*/ 36 h 39"/>
                <a:gd name="T4" fmla="*/ 11 w 15"/>
                <a:gd name="T5" fmla="*/ 28 h 39"/>
                <a:gd name="T6" fmla="*/ 13 w 15"/>
                <a:gd name="T7" fmla="*/ 20 h 39"/>
                <a:gd name="T8" fmla="*/ 15 w 15"/>
                <a:gd name="T9" fmla="*/ 10 h 39"/>
                <a:gd name="T10" fmla="*/ 11 w 15"/>
                <a:gd name="T11" fmla="*/ 0 h 39"/>
                <a:gd name="T12" fmla="*/ 4 w 15"/>
                <a:gd name="T13" fmla="*/ 4 h 39"/>
                <a:gd name="T14" fmla="*/ 6 w 15"/>
                <a:gd name="T15" fmla="*/ 10 h 39"/>
                <a:gd name="T16" fmla="*/ 4 w 15"/>
                <a:gd name="T17" fmla="*/ 17 h 39"/>
                <a:gd name="T18" fmla="*/ 1 w 15"/>
                <a:gd name="T19" fmla="*/ 26 h 39"/>
                <a:gd name="T20" fmla="*/ 0 w 15"/>
                <a:gd name="T21" fmla="*/ 36 h 39"/>
                <a:gd name="T22" fmla="*/ 1 w 15"/>
                <a:gd name="T23" fmla="*/ 34 h 39"/>
                <a:gd name="T24" fmla="*/ 8 w 15"/>
                <a:gd name="T25" fmla="*/ 39 h 39"/>
                <a:gd name="T26" fmla="*/ 10 w 15"/>
                <a:gd name="T27" fmla="*/ 37 h 39"/>
                <a:gd name="T28" fmla="*/ 10 w 15"/>
                <a:gd name="T29" fmla="*/ 36 h 39"/>
                <a:gd name="T30" fmla="*/ 8 w 15"/>
                <a:gd name="T31" fmla="*/ 39 h 39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5"/>
                <a:gd name="T49" fmla="*/ 0 h 39"/>
                <a:gd name="T50" fmla="*/ 15 w 15"/>
                <a:gd name="T51" fmla="*/ 39 h 39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5" h="39">
                  <a:moveTo>
                    <a:pt x="8" y="39"/>
                  </a:moveTo>
                  <a:lnTo>
                    <a:pt x="10" y="36"/>
                  </a:lnTo>
                  <a:lnTo>
                    <a:pt x="11" y="28"/>
                  </a:lnTo>
                  <a:lnTo>
                    <a:pt x="13" y="20"/>
                  </a:lnTo>
                  <a:lnTo>
                    <a:pt x="15" y="10"/>
                  </a:lnTo>
                  <a:lnTo>
                    <a:pt x="11" y="0"/>
                  </a:lnTo>
                  <a:lnTo>
                    <a:pt x="4" y="4"/>
                  </a:lnTo>
                  <a:lnTo>
                    <a:pt x="6" y="10"/>
                  </a:lnTo>
                  <a:lnTo>
                    <a:pt x="4" y="17"/>
                  </a:lnTo>
                  <a:lnTo>
                    <a:pt x="1" y="26"/>
                  </a:lnTo>
                  <a:lnTo>
                    <a:pt x="0" y="36"/>
                  </a:lnTo>
                  <a:lnTo>
                    <a:pt x="1" y="34"/>
                  </a:lnTo>
                  <a:lnTo>
                    <a:pt x="8" y="39"/>
                  </a:lnTo>
                  <a:lnTo>
                    <a:pt x="10" y="37"/>
                  </a:lnTo>
                  <a:lnTo>
                    <a:pt x="10" y="36"/>
                  </a:lnTo>
                  <a:lnTo>
                    <a:pt x="8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89" name="Freeform 97"/>
            <p:cNvSpPr>
              <a:spLocks/>
            </p:cNvSpPr>
            <p:nvPr/>
          </p:nvSpPr>
          <p:spPr bwMode="auto">
            <a:xfrm>
              <a:off x="2510" y="1935"/>
              <a:ext cx="41" cy="41"/>
            </a:xfrm>
            <a:custGeom>
              <a:avLst/>
              <a:gdLst>
                <a:gd name="T0" fmla="*/ 3 w 41"/>
                <a:gd name="T1" fmla="*/ 41 h 41"/>
                <a:gd name="T2" fmla="*/ 3 w 41"/>
                <a:gd name="T3" fmla="*/ 41 h 41"/>
                <a:gd name="T4" fmla="*/ 10 w 41"/>
                <a:gd name="T5" fmla="*/ 39 h 41"/>
                <a:gd name="T6" fmla="*/ 15 w 41"/>
                <a:gd name="T7" fmla="*/ 34 h 41"/>
                <a:gd name="T8" fmla="*/ 20 w 41"/>
                <a:gd name="T9" fmla="*/ 31 h 41"/>
                <a:gd name="T10" fmla="*/ 26 w 41"/>
                <a:gd name="T11" fmla="*/ 27 h 41"/>
                <a:gd name="T12" fmla="*/ 31 w 41"/>
                <a:gd name="T13" fmla="*/ 22 h 41"/>
                <a:gd name="T14" fmla="*/ 34 w 41"/>
                <a:gd name="T15" fmla="*/ 16 h 41"/>
                <a:gd name="T16" fmla="*/ 38 w 41"/>
                <a:gd name="T17" fmla="*/ 10 h 41"/>
                <a:gd name="T18" fmla="*/ 41 w 41"/>
                <a:gd name="T19" fmla="*/ 5 h 41"/>
                <a:gd name="T20" fmla="*/ 34 w 41"/>
                <a:gd name="T21" fmla="*/ 0 h 41"/>
                <a:gd name="T22" fmla="*/ 31 w 41"/>
                <a:gd name="T23" fmla="*/ 6 h 41"/>
                <a:gd name="T24" fmla="*/ 27 w 41"/>
                <a:gd name="T25" fmla="*/ 12 h 41"/>
                <a:gd name="T26" fmla="*/ 24 w 41"/>
                <a:gd name="T27" fmla="*/ 15 h 41"/>
                <a:gd name="T28" fmla="*/ 19 w 41"/>
                <a:gd name="T29" fmla="*/ 20 h 41"/>
                <a:gd name="T30" fmla="*/ 15 w 41"/>
                <a:gd name="T31" fmla="*/ 23 h 41"/>
                <a:gd name="T32" fmla="*/ 11 w 41"/>
                <a:gd name="T33" fmla="*/ 27 h 41"/>
                <a:gd name="T34" fmla="*/ 5 w 41"/>
                <a:gd name="T35" fmla="*/ 29 h 41"/>
                <a:gd name="T36" fmla="*/ 0 w 41"/>
                <a:gd name="T37" fmla="*/ 32 h 41"/>
                <a:gd name="T38" fmla="*/ 0 w 41"/>
                <a:gd name="T39" fmla="*/ 32 h 41"/>
                <a:gd name="T40" fmla="*/ 3 w 41"/>
                <a:gd name="T41" fmla="*/ 41 h 41"/>
                <a:gd name="T42" fmla="*/ 3 w 41"/>
                <a:gd name="T43" fmla="*/ 41 h 41"/>
                <a:gd name="T44" fmla="*/ 3 w 41"/>
                <a:gd name="T45" fmla="*/ 41 h 41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1"/>
                <a:gd name="T70" fmla="*/ 0 h 41"/>
                <a:gd name="T71" fmla="*/ 41 w 41"/>
                <a:gd name="T72" fmla="*/ 41 h 41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1" h="41">
                  <a:moveTo>
                    <a:pt x="3" y="41"/>
                  </a:moveTo>
                  <a:lnTo>
                    <a:pt x="3" y="41"/>
                  </a:lnTo>
                  <a:lnTo>
                    <a:pt x="10" y="39"/>
                  </a:lnTo>
                  <a:lnTo>
                    <a:pt x="15" y="34"/>
                  </a:lnTo>
                  <a:lnTo>
                    <a:pt x="20" y="31"/>
                  </a:lnTo>
                  <a:lnTo>
                    <a:pt x="26" y="27"/>
                  </a:lnTo>
                  <a:lnTo>
                    <a:pt x="31" y="22"/>
                  </a:lnTo>
                  <a:lnTo>
                    <a:pt x="34" y="16"/>
                  </a:lnTo>
                  <a:lnTo>
                    <a:pt x="38" y="10"/>
                  </a:lnTo>
                  <a:lnTo>
                    <a:pt x="41" y="5"/>
                  </a:lnTo>
                  <a:lnTo>
                    <a:pt x="34" y="0"/>
                  </a:lnTo>
                  <a:lnTo>
                    <a:pt x="31" y="6"/>
                  </a:lnTo>
                  <a:lnTo>
                    <a:pt x="27" y="12"/>
                  </a:lnTo>
                  <a:lnTo>
                    <a:pt x="24" y="15"/>
                  </a:lnTo>
                  <a:lnTo>
                    <a:pt x="19" y="20"/>
                  </a:lnTo>
                  <a:lnTo>
                    <a:pt x="15" y="23"/>
                  </a:lnTo>
                  <a:lnTo>
                    <a:pt x="11" y="27"/>
                  </a:lnTo>
                  <a:lnTo>
                    <a:pt x="5" y="29"/>
                  </a:lnTo>
                  <a:lnTo>
                    <a:pt x="0" y="32"/>
                  </a:lnTo>
                  <a:lnTo>
                    <a:pt x="3" y="4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90" name="Freeform 98"/>
            <p:cNvSpPr>
              <a:spLocks/>
            </p:cNvSpPr>
            <p:nvPr/>
          </p:nvSpPr>
          <p:spPr bwMode="auto">
            <a:xfrm>
              <a:off x="2465" y="1958"/>
              <a:ext cx="48" cy="18"/>
            </a:xfrm>
            <a:custGeom>
              <a:avLst/>
              <a:gdLst>
                <a:gd name="T0" fmla="*/ 0 w 48"/>
                <a:gd name="T1" fmla="*/ 10 h 18"/>
                <a:gd name="T2" fmla="*/ 2 w 48"/>
                <a:gd name="T3" fmla="*/ 10 h 18"/>
                <a:gd name="T4" fmla="*/ 8 w 48"/>
                <a:gd name="T5" fmla="*/ 11 h 18"/>
                <a:gd name="T6" fmla="*/ 12 w 48"/>
                <a:gd name="T7" fmla="*/ 12 h 18"/>
                <a:gd name="T8" fmla="*/ 18 w 48"/>
                <a:gd name="T9" fmla="*/ 15 h 18"/>
                <a:gd name="T10" fmla="*/ 23 w 48"/>
                <a:gd name="T11" fmla="*/ 16 h 18"/>
                <a:gd name="T12" fmla="*/ 29 w 48"/>
                <a:gd name="T13" fmla="*/ 17 h 18"/>
                <a:gd name="T14" fmla="*/ 35 w 48"/>
                <a:gd name="T15" fmla="*/ 18 h 18"/>
                <a:gd name="T16" fmla="*/ 40 w 48"/>
                <a:gd name="T17" fmla="*/ 18 h 18"/>
                <a:gd name="T18" fmla="*/ 48 w 48"/>
                <a:gd name="T19" fmla="*/ 18 h 18"/>
                <a:gd name="T20" fmla="*/ 45 w 48"/>
                <a:gd name="T21" fmla="*/ 9 h 18"/>
                <a:gd name="T22" fmla="*/ 40 w 48"/>
                <a:gd name="T23" fmla="*/ 9 h 18"/>
                <a:gd name="T24" fmla="*/ 35 w 48"/>
                <a:gd name="T25" fmla="*/ 9 h 18"/>
                <a:gd name="T26" fmla="*/ 31 w 48"/>
                <a:gd name="T27" fmla="*/ 8 h 18"/>
                <a:gd name="T28" fmla="*/ 25 w 48"/>
                <a:gd name="T29" fmla="*/ 6 h 18"/>
                <a:gd name="T30" fmla="*/ 20 w 48"/>
                <a:gd name="T31" fmla="*/ 5 h 18"/>
                <a:gd name="T32" fmla="*/ 15 w 48"/>
                <a:gd name="T33" fmla="*/ 3 h 18"/>
                <a:gd name="T34" fmla="*/ 10 w 48"/>
                <a:gd name="T35" fmla="*/ 2 h 18"/>
                <a:gd name="T36" fmla="*/ 4 w 48"/>
                <a:gd name="T37" fmla="*/ 0 h 18"/>
                <a:gd name="T38" fmla="*/ 5 w 48"/>
                <a:gd name="T39" fmla="*/ 0 h 18"/>
                <a:gd name="T40" fmla="*/ 0 w 48"/>
                <a:gd name="T41" fmla="*/ 10 h 18"/>
                <a:gd name="T42" fmla="*/ 2 w 48"/>
                <a:gd name="T43" fmla="*/ 10 h 18"/>
                <a:gd name="T44" fmla="*/ 2 w 48"/>
                <a:gd name="T45" fmla="*/ 10 h 18"/>
                <a:gd name="T46" fmla="*/ 0 w 48"/>
                <a:gd name="T47" fmla="*/ 10 h 18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48"/>
                <a:gd name="T73" fmla="*/ 0 h 18"/>
                <a:gd name="T74" fmla="*/ 48 w 48"/>
                <a:gd name="T75" fmla="*/ 18 h 18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48" h="18">
                  <a:moveTo>
                    <a:pt x="0" y="10"/>
                  </a:moveTo>
                  <a:lnTo>
                    <a:pt x="2" y="10"/>
                  </a:lnTo>
                  <a:lnTo>
                    <a:pt x="8" y="11"/>
                  </a:lnTo>
                  <a:lnTo>
                    <a:pt x="12" y="12"/>
                  </a:lnTo>
                  <a:lnTo>
                    <a:pt x="18" y="15"/>
                  </a:lnTo>
                  <a:lnTo>
                    <a:pt x="23" y="16"/>
                  </a:lnTo>
                  <a:lnTo>
                    <a:pt x="29" y="17"/>
                  </a:lnTo>
                  <a:lnTo>
                    <a:pt x="35" y="18"/>
                  </a:lnTo>
                  <a:lnTo>
                    <a:pt x="40" y="18"/>
                  </a:lnTo>
                  <a:lnTo>
                    <a:pt x="48" y="18"/>
                  </a:lnTo>
                  <a:lnTo>
                    <a:pt x="45" y="9"/>
                  </a:lnTo>
                  <a:lnTo>
                    <a:pt x="40" y="9"/>
                  </a:lnTo>
                  <a:lnTo>
                    <a:pt x="35" y="9"/>
                  </a:lnTo>
                  <a:lnTo>
                    <a:pt x="31" y="8"/>
                  </a:lnTo>
                  <a:lnTo>
                    <a:pt x="25" y="6"/>
                  </a:lnTo>
                  <a:lnTo>
                    <a:pt x="20" y="5"/>
                  </a:lnTo>
                  <a:lnTo>
                    <a:pt x="15" y="3"/>
                  </a:lnTo>
                  <a:lnTo>
                    <a:pt x="10" y="2"/>
                  </a:lnTo>
                  <a:lnTo>
                    <a:pt x="4" y="0"/>
                  </a:lnTo>
                  <a:lnTo>
                    <a:pt x="5" y="0"/>
                  </a:lnTo>
                  <a:lnTo>
                    <a:pt x="0" y="10"/>
                  </a:lnTo>
                  <a:lnTo>
                    <a:pt x="2" y="1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91" name="Freeform 99"/>
            <p:cNvSpPr>
              <a:spLocks/>
            </p:cNvSpPr>
            <p:nvPr/>
          </p:nvSpPr>
          <p:spPr bwMode="auto">
            <a:xfrm>
              <a:off x="2438" y="1908"/>
              <a:ext cx="32" cy="60"/>
            </a:xfrm>
            <a:custGeom>
              <a:avLst/>
              <a:gdLst>
                <a:gd name="T0" fmla="*/ 0 w 32"/>
                <a:gd name="T1" fmla="*/ 0 h 60"/>
                <a:gd name="T2" fmla="*/ 0 w 32"/>
                <a:gd name="T3" fmla="*/ 2 h 60"/>
                <a:gd name="T4" fmla="*/ 3 w 32"/>
                <a:gd name="T5" fmla="*/ 10 h 60"/>
                <a:gd name="T6" fmla="*/ 4 w 32"/>
                <a:gd name="T7" fmla="*/ 17 h 60"/>
                <a:gd name="T8" fmla="*/ 5 w 32"/>
                <a:gd name="T9" fmla="*/ 26 h 60"/>
                <a:gd name="T10" fmla="*/ 7 w 32"/>
                <a:gd name="T11" fmla="*/ 34 h 60"/>
                <a:gd name="T12" fmla="*/ 10 w 32"/>
                <a:gd name="T13" fmla="*/ 42 h 60"/>
                <a:gd name="T14" fmla="*/ 15 w 32"/>
                <a:gd name="T15" fmla="*/ 48 h 60"/>
                <a:gd name="T16" fmla="*/ 20 w 32"/>
                <a:gd name="T17" fmla="*/ 55 h 60"/>
                <a:gd name="T18" fmla="*/ 27 w 32"/>
                <a:gd name="T19" fmla="*/ 60 h 60"/>
                <a:gd name="T20" fmla="*/ 32 w 32"/>
                <a:gd name="T21" fmla="*/ 50 h 60"/>
                <a:gd name="T22" fmla="*/ 25 w 32"/>
                <a:gd name="T23" fmla="*/ 48 h 60"/>
                <a:gd name="T24" fmla="*/ 22 w 32"/>
                <a:gd name="T25" fmla="*/ 43 h 60"/>
                <a:gd name="T26" fmla="*/ 19 w 32"/>
                <a:gd name="T27" fmla="*/ 37 h 60"/>
                <a:gd name="T28" fmla="*/ 17 w 32"/>
                <a:gd name="T29" fmla="*/ 32 h 60"/>
                <a:gd name="T30" fmla="*/ 15 w 32"/>
                <a:gd name="T31" fmla="*/ 23 h 60"/>
                <a:gd name="T32" fmla="*/ 13 w 32"/>
                <a:gd name="T33" fmla="*/ 15 h 60"/>
                <a:gd name="T34" fmla="*/ 12 w 32"/>
                <a:gd name="T35" fmla="*/ 8 h 60"/>
                <a:gd name="T36" fmla="*/ 10 w 32"/>
                <a:gd name="T37" fmla="*/ 0 h 60"/>
                <a:gd name="T38" fmla="*/ 10 w 32"/>
                <a:gd name="T39" fmla="*/ 2 h 60"/>
                <a:gd name="T40" fmla="*/ 0 w 32"/>
                <a:gd name="T41" fmla="*/ 0 h 60"/>
                <a:gd name="T42" fmla="*/ 0 w 32"/>
                <a:gd name="T43" fmla="*/ 1 h 60"/>
                <a:gd name="T44" fmla="*/ 0 w 32"/>
                <a:gd name="T45" fmla="*/ 2 h 60"/>
                <a:gd name="T46" fmla="*/ 0 w 32"/>
                <a:gd name="T47" fmla="*/ 0 h 6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32"/>
                <a:gd name="T73" fmla="*/ 0 h 60"/>
                <a:gd name="T74" fmla="*/ 32 w 32"/>
                <a:gd name="T75" fmla="*/ 60 h 6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32" h="60">
                  <a:moveTo>
                    <a:pt x="0" y="0"/>
                  </a:moveTo>
                  <a:lnTo>
                    <a:pt x="0" y="2"/>
                  </a:lnTo>
                  <a:lnTo>
                    <a:pt x="3" y="10"/>
                  </a:lnTo>
                  <a:lnTo>
                    <a:pt x="4" y="17"/>
                  </a:lnTo>
                  <a:lnTo>
                    <a:pt x="5" y="26"/>
                  </a:lnTo>
                  <a:lnTo>
                    <a:pt x="7" y="34"/>
                  </a:lnTo>
                  <a:lnTo>
                    <a:pt x="10" y="42"/>
                  </a:lnTo>
                  <a:lnTo>
                    <a:pt x="15" y="48"/>
                  </a:lnTo>
                  <a:lnTo>
                    <a:pt x="20" y="55"/>
                  </a:lnTo>
                  <a:lnTo>
                    <a:pt x="27" y="60"/>
                  </a:lnTo>
                  <a:lnTo>
                    <a:pt x="32" y="50"/>
                  </a:lnTo>
                  <a:lnTo>
                    <a:pt x="25" y="48"/>
                  </a:lnTo>
                  <a:lnTo>
                    <a:pt x="22" y="43"/>
                  </a:lnTo>
                  <a:lnTo>
                    <a:pt x="19" y="37"/>
                  </a:lnTo>
                  <a:lnTo>
                    <a:pt x="17" y="32"/>
                  </a:lnTo>
                  <a:lnTo>
                    <a:pt x="15" y="23"/>
                  </a:lnTo>
                  <a:lnTo>
                    <a:pt x="13" y="15"/>
                  </a:lnTo>
                  <a:lnTo>
                    <a:pt x="12" y="8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0" y="0"/>
                  </a:lnTo>
                  <a:lnTo>
                    <a:pt x="0" y="1"/>
                  </a:lnTo>
                  <a:lnTo>
                    <a:pt x="0" y="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92" name="Freeform 100"/>
            <p:cNvSpPr>
              <a:spLocks/>
            </p:cNvSpPr>
            <p:nvPr/>
          </p:nvSpPr>
          <p:spPr bwMode="auto">
            <a:xfrm>
              <a:off x="2437" y="1883"/>
              <a:ext cx="12" cy="27"/>
            </a:xfrm>
            <a:custGeom>
              <a:avLst/>
              <a:gdLst>
                <a:gd name="T0" fmla="*/ 0 w 12"/>
                <a:gd name="T1" fmla="*/ 2 h 27"/>
                <a:gd name="T2" fmla="*/ 0 w 12"/>
                <a:gd name="T3" fmla="*/ 5 h 27"/>
                <a:gd name="T4" fmla="*/ 3 w 12"/>
                <a:gd name="T5" fmla="*/ 9 h 27"/>
                <a:gd name="T6" fmla="*/ 3 w 12"/>
                <a:gd name="T7" fmla="*/ 14 h 27"/>
                <a:gd name="T8" fmla="*/ 3 w 12"/>
                <a:gd name="T9" fmla="*/ 19 h 27"/>
                <a:gd name="T10" fmla="*/ 1 w 12"/>
                <a:gd name="T11" fmla="*/ 25 h 27"/>
                <a:gd name="T12" fmla="*/ 11 w 12"/>
                <a:gd name="T13" fmla="*/ 27 h 27"/>
                <a:gd name="T14" fmla="*/ 12 w 12"/>
                <a:gd name="T15" fmla="*/ 19 h 27"/>
                <a:gd name="T16" fmla="*/ 12 w 12"/>
                <a:gd name="T17" fmla="*/ 14 h 27"/>
                <a:gd name="T18" fmla="*/ 12 w 12"/>
                <a:gd name="T19" fmla="*/ 7 h 27"/>
                <a:gd name="T20" fmla="*/ 10 w 12"/>
                <a:gd name="T21" fmla="*/ 0 h 27"/>
                <a:gd name="T22" fmla="*/ 10 w 12"/>
                <a:gd name="T23" fmla="*/ 2 h 27"/>
                <a:gd name="T24" fmla="*/ 0 w 12"/>
                <a:gd name="T25" fmla="*/ 2 h 27"/>
                <a:gd name="T26" fmla="*/ 0 w 12"/>
                <a:gd name="T27" fmla="*/ 3 h 27"/>
                <a:gd name="T28" fmla="*/ 0 w 12"/>
                <a:gd name="T29" fmla="*/ 5 h 27"/>
                <a:gd name="T30" fmla="*/ 0 w 12"/>
                <a:gd name="T31" fmla="*/ 2 h 27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2"/>
                <a:gd name="T49" fmla="*/ 0 h 27"/>
                <a:gd name="T50" fmla="*/ 12 w 12"/>
                <a:gd name="T51" fmla="*/ 27 h 27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2" h="27">
                  <a:moveTo>
                    <a:pt x="0" y="2"/>
                  </a:moveTo>
                  <a:lnTo>
                    <a:pt x="0" y="5"/>
                  </a:lnTo>
                  <a:lnTo>
                    <a:pt x="3" y="9"/>
                  </a:lnTo>
                  <a:lnTo>
                    <a:pt x="3" y="14"/>
                  </a:lnTo>
                  <a:lnTo>
                    <a:pt x="3" y="19"/>
                  </a:lnTo>
                  <a:lnTo>
                    <a:pt x="1" y="25"/>
                  </a:lnTo>
                  <a:lnTo>
                    <a:pt x="11" y="27"/>
                  </a:lnTo>
                  <a:lnTo>
                    <a:pt x="12" y="19"/>
                  </a:lnTo>
                  <a:lnTo>
                    <a:pt x="12" y="14"/>
                  </a:lnTo>
                  <a:lnTo>
                    <a:pt x="12" y="7"/>
                  </a:lnTo>
                  <a:lnTo>
                    <a:pt x="10" y="0"/>
                  </a:lnTo>
                  <a:lnTo>
                    <a:pt x="10" y="2"/>
                  </a:lnTo>
                  <a:lnTo>
                    <a:pt x="0" y="2"/>
                  </a:lnTo>
                  <a:lnTo>
                    <a:pt x="0" y="3"/>
                  </a:lnTo>
                  <a:lnTo>
                    <a:pt x="0" y="5"/>
                  </a:lnTo>
                  <a:lnTo>
                    <a:pt x="0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93" name="Freeform 101"/>
            <p:cNvSpPr>
              <a:spLocks/>
            </p:cNvSpPr>
            <p:nvPr/>
          </p:nvSpPr>
          <p:spPr bwMode="auto">
            <a:xfrm>
              <a:off x="2437" y="1863"/>
              <a:ext cx="24" cy="22"/>
            </a:xfrm>
            <a:custGeom>
              <a:avLst/>
              <a:gdLst>
                <a:gd name="T0" fmla="*/ 17 w 24"/>
                <a:gd name="T1" fmla="*/ 1 h 22"/>
                <a:gd name="T2" fmla="*/ 19 w 24"/>
                <a:gd name="T3" fmla="*/ 0 h 22"/>
                <a:gd name="T4" fmla="*/ 12 w 24"/>
                <a:gd name="T5" fmla="*/ 3 h 22"/>
                <a:gd name="T6" fmla="*/ 6 w 24"/>
                <a:gd name="T7" fmla="*/ 8 h 22"/>
                <a:gd name="T8" fmla="*/ 1 w 24"/>
                <a:gd name="T9" fmla="*/ 14 h 22"/>
                <a:gd name="T10" fmla="*/ 0 w 24"/>
                <a:gd name="T11" fmla="*/ 22 h 22"/>
                <a:gd name="T12" fmla="*/ 10 w 24"/>
                <a:gd name="T13" fmla="*/ 22 h 22"/>
                <a:gd name="T14" fmla="*/ 11 w 24"/>
                <a:gd name="T15" fmla="*/ 19 h 22"/>
                <a:gd name="T16" fmla="*/ 13 w 24"/>
                <a:gd name="T17" fmla="*/ 15 h 22"/>
                <a:gd name="T18" fmla="*/ 17 w 24"/>
                <a:gd name="T19" fmla="*/ 10 h 22"/>
                <a:gd name="T20" fmla="*/ 21 w 24"/>
                <a:gd name="T21" fmla="*/ 9 h 22"/>
                <a:gd name="T22" fmla="*/ 24 w 24"/>
                <a:gd name="T23" fmla="*/ 8 h 22"/>
                <a:gd name="T24" fmla="*/ 21 w 24"/>
                <a:gd name="T25" fmla="*/ 9 h 22"/>
                <a:gd name="T26" fmla="*/ 23 w 24"/>
                <a:gd name="T27" fmla="*/ 8 h 22"/>
                <a:gd name="T28" fmla="*/ 24 w 24"/>
                <a:gd name="T29" fmla="*/ 8 h 22"/>
                <a:gd name="T30" fmla="*/ 17 w 24"/>
                <a:gd name="T31" fmla="*/ 1 h 2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24"/>
                <a:gd name="T49" fmla="*/ 0 h 22"/>
                <a:gd name="T50" fmla="*/ 24 w 24"/>
                <a:gd name="T51" fmla="*/ 22 h 2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24" h="22">
                  <a:moveTo>
                    <a:pt x="17" y="1"/>
                  </a:moveTo>
                  <a:lnTo>
                    <a:pt x="19" y="0"/>
                  </a:lnTo>
                  <a:lnTo>
                    <a:pt x="12" y="3"/>
                  </a:lnTo>
                  <a:lnTo>
                    <a:pt x="6" y="8"/>
                  </a:lnTo>
                  <a:lnTo>
                    <a:pt x="1" y="14"/>
                  </a:lnTo>
                  <a:lnTo>
                    <a:pt x="0" y="22"/>
                  </a:lnTo>
                  <a:lnTo>
                    <a:pt x="10" y="22"/>
                  </a:lnTo>
                  <a:lnTo>
                    <a:pt x="11" y="19"/>
                  </a:lnTo>
                  <a:lnTo>
                    <a:pt x="13" y="15"/>
                  </a:lnTo>
                  <a:lnTo>
                    <a:pt x="17" y="10"/>
                  </a:lnTo>
                  <a:lnTo>
                    <a:pt x="21" y="9"/>
                  </a:lnTo>
                  <a:lnTo>
                    <a:pt x="24" y="8"/>
                  </a:lnTo>
                  <a:lnTo>
                    <a:pt x="21" y="9"/>
                  </a:lnTo>
                  <a:lnTo>
                    <a:pt x="23" y="8"/>
                  </a:lnTo>
                  <a:lnTo>
                    <a:pt x="24" y="8"/>
                  </a:lnTo>
                  <a:lnTo>
                    <a:pt x="17" y="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94" name="Freeform 102"/>
            <p:cNvSpPr>
              <a:spLocks/>
            </p:cNvSpPr>
            <p:nvPr/>
          </p:nvSpPr>
          <p:spPr bwMode="auto">
            <a:xfrm>
              <a:off x="2454" y="1860"/>
              <a:ext cx="13" cy="11"/>
            </a:xfrm>
            <a:custGeom>
              <a:avLst/>
              <a:gdLst>
                <a:gd name="T0" fmla="*/ 6 w 13"/>
                <a:gd name="T1" fmla="*/ 3 h 11"/>
                <a:gd name="T2" fmla="*/ 9 w 13"/>
                <a:gd name="T3" fmla="*/ 0 h 11"/>
                <a:gd name="T4" fmla="*/ 9 w 13"/>
                <a:gd name="T5" fmla="*/ 0 h 11"/>
                <a:gd name="T6" fmla="*/ 6 w 13"/>
                <a:gd name="T7" fmla="*/ 0 h 11"/>
                <a:gd name="T8" fmla="*/ 3 w 13"/>
                <a:gd name="T9" fmla="*/ 3 h 11"/>
                <a:gd name="T10" fmla="*/ 0 w 13"/>
                <a:gd name="T11" fmla="*/ 4 h 11"/>
                <a:gd name="T12" fmla="*/ 7 w 13"/>
                <a:gd name="T13" fmla="*/ 11 h 11"/>
                <a:gd name="T14" fmla="*/ 8 w 13"/>
                <a:gd name="T15" fmla="*/ 10 h 11"/>
                <a:gd name="T16" fmla="*/ 8 w 13"/>
                <a:gd name="T17" fmla="*/ 10 h 11"/>
                <a:gd name="T18" fmla="*/ 9 w 13"/>
                <a:gd name="T19" fmla="*/ 10 h 11"/>
                <a:gd name="T20" fmla="*/ 9 w 13"/>
                <a:gd name="T21" fmla="*/ 10 h 11"/>
                <a:gd name="T22" fmla="*/ 13 w 13"/>
                <a:gd name="T23" fmla="*/ 7 h 11"/>
                <a:gd name="T24" fmla="*/ 9 w 13"/>
                <a:gd name="T25" fmla="*/ 10 h 11"/>
                <a:gd name="T26" fmla="*/ 11 w 13"/>
                <a:gd name="T27" fmla="*/ 10 h 11"/>
                <a:gd name="T28" fmla="*/ 13 w 13"/>
                <a:gd name="T29" fmla="*/ 7 h 11"/>
                <a:gd name="T30" fmla="*/ 6 w 13"/>
                <a:gd name="T31" fmla="*/ 3 h 11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"/>
                <a:gd name="T49" fmla="*/ 0 h 11"/>
                <a:gd name="T50" fmla="*/ 13 w 13"/>
                <a:gd name="T51" fmla="*/ 11 h 11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" h="11">
                  <a:moveTo>
                    <a:pt x="6" y="3"/>
                  </a:moveTo>
                  <a:lnTo>
                    <a:pt x="9" y="0"/>
                  </a:lnTo>
                  <a:lnTo>
                    <a:pt x="6" y="0"/>
                  </a:lnTo>
                  <a:lnTo>
                    <a:pt x="3" y="3"/>
                  </a:lnTo>
                  <a:lnTo>
                    <a:pt x="0" y="4"/>
                  </a:lnTo>
                  <a:lnTo>
                    <a:pt x="7" y="11"/>
                  </a:lnTo>
                  <a:lnTo>
                    <a:pt x="8" y="10"/>
                  </a:lnTo>
                  <a:lnTo>
                    <a:pt x="9" y="10"/>
                  </a:lnTo>
                  <a:lnTo>
                    <a:pt x="13" y="7"/>
                  </a:lnTo>
                  <a:lnTo>
                    <a:pt x="9" y="10"/>
                  </a:lnTo>
                  <a:lnTo>
                    <a:pt x="11" y="10"/>
                  </a:lnTo>
                  <a:lnTo>
                    <a:pt x="13" y="7"/>
                  </a:lnTo>
                  <a:lnTo>
                    <a:pt x="6" y="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95" name="Freeform 103"/>
            <p:cNvSpPr>
              <a:spLocks/>
            </p:cNvSpPr>
            <p:nvPr/>
          </p:nvSpPr>
          <p:spPr bwMode="auto">
            <a:xfrm>
              <a:off x="2460" y="1826"/>
              <a:ext cx="54" cy="41"/>
            </a:xfrm>
            <a:custGeom>
              <a:avLst/>
              <a:gdLst>
                <a:gd name="T0" fmla="*/ 50 w 54"/>
                <a:gd name="T1" fmla="*/ 0 h 41"/>
                <a:gd name="T2" fmla="*/ 49 w 54"/>
                <a:gd name="T3" fmla="*/ 1 h 41"/>
                <a:gd name="T4" fmla="*/ 43 w 54"/>
                <a:gd name="T5" fmla="*/ 6 h 41"/>
                <a:gd name="T6" fmla="*/ 36 w 54"/>
                <a:gd name="T7" fmla="*/ 8 h 41"/>
                <a:gd name="T8" fmla="*/ 29 w 54"/>
                <a:gd name="T9" fmla="*/ 12 h 41"/>
                <a:gd name="T10" fmla="*/ 22 w 54"/>
                <a:gd name="T11" fmla="*/ 15 h 41"/>
                <a:gd name="T12" fmla="*/ 16 w 54"/>
                <a:gd name="T13" fmla="*/ 20 h 41"/>
                <a:gd name="T14" fmla="*/ 10 w 54"/>
                <a:gd name="T15" fmla="*/ 25 h 41"/>
                <a:gd name="T16" fmla="*/ 3 w 54"/>
                <a:gd name="T17" fmla="*/ 30 h 41"/>
                <a:gd name="T18" fmla="*/ 0 w 54"/>
                <a:gd name="T19" fmla="*/ 37 h 41"/>
                <a:gd name="T20" fmla="*/ 7 w 54"/>
                <a:gd name="T21" fmla="*/ 41 h 41"/>
                <a:gd name="T22" fmla="*/ 10 w 54"/>
                <a:gd name="T23" fmla="*/ 37 h 41"/>
                <a:gd name="T24" fmla="*/ 15 w 54"/>
                <a:gd name="T25" fmla="*/ 32 h 41"/>
                <a:gd name="T26" fmla="*/ 21 w 54"/>
                <a:gd name="T27" fmla="*/ 27 h 41"/>
                <a:gd name="T28" fmla="*/ 27 w 54"/>
                <a:gd name="T29" fmla="*/ 25 h 41"/>
                <a:gd name="T30" fmla="*/ 34 w 54"/>
                <a:gd name="T31" fmla="*/ 21 h 41"/>
                <a:gd name="T32" fmla="*/ 41 w 54"/>
                <a:gd name="T33" fmla="*/ 18 h 41"/>
                <a:gd name="T34" fmla="*/ 48 w 54"/>
                <a:gd name="T35" fmla="*/ 13 h 41"/>
                <a:gd name="T36" fmla="*/ 54 w 54"/>
                <a:gd name="T37" fmla="*/ 8 h 41"/>
                <a:gd name="T38" fmla="*/ 53 w 54"/>
                <a:gd name="T39" fmla="*/ 10 h 41"/>
                <a:gd name="T40" fmla="*/ 50 w 54"/>
                <a:gd name="T41" fmla="*/ 0 h 41"/>
                <a:gd name="T42" fmla="*/ 49 w 54"/>
                <a:gd name="T43" fmla="*/ 0 h 41"/>
                <a:gd name="T44" fmla="*/ 49 w 54"/>
                <a:gd name="T45" fmla="*/ 1 h 41"/>
                <a:gd name="T46" fmla="*/ 50 w 54"/>
                <a:gd name="T47" fmla="*/ 0 h 41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4"/>
                <a:gd name="T73" fmla="*/ 0 h 41"/>
                <a:gd name="T74" fmla="*/ 54 w 54"/>
                <a:gd name="T75" fmla="*/ 41 h 41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4" h="41">
                  <a:moveTo>
                    <a:pt x="50" y="0"/>
                  </a:moveTo>
                  <a:lnTo>
                    <a:pt x="49" y="1"/>
                  </a:lnTo>
                  <a:lnTo>
                    <a:pt x="43" y="6"/>
                  </a:lnTo>
                  <a:lnTo>
                    <a:pt x="36" y="8"/>
                  </a:lnTo>
                  <a:lnTo>
                    <a:pt x="29" y="12"/>
                  </a:lnTo>
                  <a:lnTo>
                    <a:pt x="22" y="15"/>
                  </a:lnTo>
                  <a:lnTo>
                    <a:pt x="16" y="20"/>
                  </a:lnTo>
                  <a:lnTo>
                    <a:pt x="10" y="25"/>
                  </a:lnTo>
                  <a:lnTo>
                    <a:pt x="3" y="30"/>
                  </a:lnTo>
                  <a:lnTo>
                    <a:pt x="0" y="37"/>
                  </a:lnTo>
                  <a:lnTo>
                    <a:pt x="7" y="41"/>
                  </a:lnTo>
                  <a:lnTo>
                    <a:pt x="10" y="37"/>
                  </a:lnTo>
                  <a:lnTo>
                    <a:pt x="15" y="32"/>
                  </a:lnTo>
                  <a:lnTo>
                    <a:pt x="21" y="27"/>
                  </a:lnTo>
                  <a:lnTo>
                    <a:pt x="27" y="25"/>
                  </a:lnTo>
                  <a:lnTo>
                    <a:pt x="34" y="21"/>
                  </a:lnTo>
                  <a:lnTo>
                    <a:pt x="41" y="18"/>
                  </a:lnTo>
                  <a:lnTo>
                    <a:pt x="48" y="13"/>
                  </a:lnTo>
                  <a:lnTo>
                    <a:pt x="54" y="8"/>
                  </a:lnTo>
                  <a:lnTo>
                    <a:pt x="53" y="10"/>
                  </a:lnTo>
                  <a:lnTo>
                    <a:pt x="50" y="0"/>
                  </a:lnTo>
                  <a:lnTo>
                    <a:pt x="49" y="0"/>
                  </a:lnTo>
                  <a:lnTo>
                    <a:pt x="49" y="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96" name="Freeform 104"/>
            <p:cNvSpPr>
              <a:spLocks/>
            </p:cNvSpPr>
            <p:nvPr/>
          </p:nvSpPr>
          <p:spPr bwMode="auto">
            <a:xfrm>
              <a:off x="2510" y="1824"/>
              <a:ext cx="73" cy="30"/>
            </a:xfrm>
            <a:custGeom>
              <a:avLst/>
              <a:gdLst>
                <a:gd name="T0" fmla="*/ 73 w 73"/>
                <a:gd name="T1" fmla="*/ 22 h 30"/>
                <a:gd name="T2" fmla="*/ 71 w 73"/>
                <a:gd name="T3" fmla="*/ 21 h 30"/>
                <a:gd name="T4" fmla="*/ 63 w 73"/>
                <a:gd name="T5" fmla="*/ 19 h 30"/>
                <a:gd name="T6" fmla="*/ 56 w 73"/>
                <a:gd name="T7" fmla="*/ 15 h 30"/>
                <a:gd name="T8" fmla="*/ 47 w 73"/>
                <a:gd name="T9" fmla="*/ 12 h 30"/>
                <a:gd name="T10" fmla="*/ 40 w 73"/>
                <a:gd name="T11" fmla="*/ 7 h 30"/>
                <a:gd name="T12" fmla="*/ 31 w 73"/>
                <a:gd name="T13" fmla="*/ 3 h 30"/>
                <a:gd name="T14" fmla="*/ 21 w 73"/>
                <a:gd name="T15" fmla="*/ 1 h 30"/>
                <a:gd name="T16" fmla="*/ 12 w 73"/>
                <a:gd name="T17" fmla="*/ 0 h 30"/>
                <a:gd name="T18" fmla="*/ 0 w 73"/>
                <a:gd name="T19" fmla="*/ 2 h 30"/>
                <a:gd name="T20" fmla="*/ 3 w 73"/>
                <a:gd name="T21" fmla="*/ 12 h 30"/>
                <a:gd name="T22" fmla="*/ 12 w 73"/>
                <a:gd name="T23" fmla="*/ 9 h 30"/>
                <a:gd name="T24" fmla="*/ 19 w 73"/>
                <a:gd name="T25" fmla="*/ 10 h 30"/>
                <a:gd name="T26" fmla="*/ 28 w 73"/>
                <a:gd name="T27" fmla="*/ 13 h 30"/>
                <a:gd name="T28" fmla="*/ 35 w 73"/>
                <a:gd name="T29" fmla="*/ 16 h 30"/>
                <a:gd name="T30" fmla="*/ 43 w 73"/>
                <a:gd name="T31" fmla="*/ 21 h 30"/>
                <a:gd name="T32" fmla="*/ 51 w 73"/>
                <a:gd name="T33" fmla="*/ 25 h 30"/>
                <a:gd name="T34" fmla="*/ 60 w 73"/>
                <a:gd name="T35" fmla="*/ 28 h 30"/>
                <a:gd name="T36" fmla="*/ 68 w 73"/>
                <a:gd name="T37" fmla="*/ 30 h 30"/>
                <a:gd name="T38" fmla="*/ 66 w 73"/>
                <a:gd name="T39" fmla="*/ 29 h 30"/>
                <a:gd name="T40" fmla="*/ 73 w 73"/>
                <a:gd name="T41" fmla="*/ 22 h 30"/>
                <a:gd name="T42" fmla="*/ 72 w 73"/>
                <a:gd name="T43" fmla="*/ 21 h 30"/>
                <a:gd name="T44" fmla="*/ 71 w 73"/>
                <a:gd name="T45" fmla="*/ 21 h 30"/>
                <a:gd name="T46" fmla="*/ 73 w 73"/>
                <a:gd name="T47" fmla="*/ 22 h 3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73"/>
                <a:gd name="T73" fmla="*/ 0 h 30"/>
                <a:gd name="T74" fmla="*/ 73 w 73"/>
                <a:gd name="T75" fmla="*/ 30 h 3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73" h="30">
                  <a:moveTo>
                    <a:pt x="73" y="22"/>
                  </a:moveTo>
                  <a:lnTo>
                    <a:pt x="71" y="21"/>
                  </a:lnTo>
                  <a:lnTo>
                    <a:pt x="63" y="19"/>
                  </a:lnTo>
                  <a:lnTo>
                    <a:pt x="56" y="15"/>
                  </a:lnTo>
                  <a:lnTo>
                    <a:pt x="47" y="12"/>
                  </a:lnTo>
                  <a:lnTo>
                    <a:pt x="40" y="7"/>
                  </a:lnTo>
                  <a:lnTo>
                    <a:pt x="31" y="3"/>
                  </a:lnTo>
                  <a:lnTo>
                    <a:pt x="21" y="1"/>
                  </a:lnTo>
                  <a:lnTo>
                    <a:pt x="12" y="0"/>
                  </a:lnTo>
                  <a:lnTo>
                    <a:pt x="0" y="2"/>
                  </a:lnTo>
                  <a:lnTo>
                    <a:pt x="3" y="12"/>
                  </a:lnTo>
                  <a:lnTo>
                    <a:pt x="12" y="9"/>
                  </a:lnTo>
                  <a:lnTo>
                    <a:pt x="19" y="10"/>
                  </a:lnTo>
                  <a:lnTo>
                    <a:pt x="28" y="13"/>
                  </a:lnTo>
                  <a:lnTo>
                    <a:pt x="35" y="16"/>
                  </a:lnTo>
                  <a:lnTo>
                    <a:pt x="43" y="21"/>
                  </a:lnTo>
                  <a:lnTo>
                    <a:pt x="51" y="25"/>
                  </a:lnTo>
                  <a:lnTo>
                    <a:pt x="60" y="28"/>
                  </a:lnTo>
                  <a:lnTo>
                    <a:pt x="68" y="30"/>
                  </a:lnTo>
                  <a:lnTo>
                    <a:pt x="66" y="29"/>
                  </a:lnTo>
                  <a:lnTo>
                    <a:pt x="73" y="22"/>
                  </a:lnTo>
                  <a:lnTo>
                    <a:pt x="72" y="21"/>
                  </a:lnTo>
                  <a:lnTo>
                    <a:pt x="71" y="21"/>
                  </a:lnTo>
                  <a:lnTo>
                    <a:pt x="73" y="2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97" name="Freeform 105"/>
            <p:cNvSpPr>
              <a:spLocks/>
            </p:cNvSpPr>
            <p:nvPr/>
          </p:nvSpPr>
          <p:spPr bwMode="auto">
            <a:xfrm>
              <a:off x="2576" y="1846"/>
              <a:ext cx="50" cy="40"/>
            </a:xfrm>
            <a:custGeom>
              <a:avLst/>
              <a:gdLst>
                <a:gd name="T0" fmla="*/ 50 w 50"/>
                <a:gd name="T1" fmla="*/ 39 h 40"/>
                <a:gd name="T2" fmla="*/ 50 w 50"/>
                <a:gd name="T3" fmla="*/ 38 h 40"/>
                <a:gd name="T4" fmla="*/ 46 w 50"/>
                <a:gd name="T5" fmla="*/ 30 h 40"/>
                <a:gd name="T6" fmla="*/ 41 w 50"/>
                <a:gd name="T7" fmla="*/ 24 h 40"/>
                <a:gd name="T8" fmla="*/ 37 w 50"/>
                <a:gd name="T9" fmla="*/ 19 h 40"/>
                <a:gd name="T10" fmla="*/ 30 w 50"/>
                <a:gd name="T11" fmla="*/ 14 h 40"/>
                <a:gd name="T12" fmla="*/ 24 w 50"/>
                <a:gd name="T13" fmla="*/ 10 h 40"/>
                <a:gd name="T14" fmla="*/ 18 w 50"/>
                <a:gd name="T15" fmla="*/ 7 h 40"/>
                <a:gd name="T16" fmla="*/ 11 w 50"/>
                <a:gd name="T17" fmla="*/ 4 h 40"/>
                <a:gd name="T18" fmla="*/ 7 w 50"/>
                <a:gd name="T19" fmla="*/ 0 h 40"/>
                <a:gd name="T20" fmla="*/ 0 w 50"/>
                <a:gd name="T21" fmla="*/ 7 h 40"/>
                <a:gd name="T22" fmla="*/ 6 w 50"/>
                <a:gd name="T23" fmla="*/ 11 h 40"/>
                <a:gd name="T24" fmla="*/ 13 w 50"/>
                <a:gd name="T25" fmla="*/ 17 h 40"/>
                <a:gd name="T26" fmla="*/ 19 w 50"/>
                <a:gd name="T27" fmla="*/ 19 h 40"/>
                <a:gd name="T28" fmla="*/ 25 w 50"/>
                <a:gd name="T29" fmla="*/ 21 h 40"/>
                <a:gd name="T30" fmla="*/ 30 w 50"/>
                <a:gd name="T31" fmla="*/ 26 h 40"/>
                <a:gd name="T32" fmla="*/ 34 w 50"/>
                <a:gd name="T33" fmla="*/ 31 h 40"/>
                <a:gd name="T34" fmla="*/ 39 w 50"/>
                <a:gd name="T35" fmla="*/ 34 h 40"/>
                <a:gd name="T36" fmla="*/ 40 w 50"/>
                <a:gd name="T37" fmla="*/ 40 h 40"/>
                <a:gd name="T38" fmla="*/ 40 w 50"/>
                <a:gd name="T39" fmla="*/ 39 h 40"/>
                <a:gd name="T40" fmla="*/ 50 w 50"/>
                <a:gd name="T41" fmla="*/ 39 h 40"/>
                <a:gd name="T42" fmla="*/ 50 w 50"/>
                <a:gd name="T43" fmla="*/ 39 h 40"/>
                <a:gd name="T44" fmla="*/ 50 w 50"/>
                <a:gd name="T45" fmla="*/ 38 h 40"/>
                <a:gd name="T46" fmla="*/ 50 w 50"/>
                <a:gd name="T47" fmla="*/ 39 h 40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w 50"/>
                <a:gd name="T73" fmla="*/ 0 h 40"/>
                <a:gd name="T74" fmla="*/ 50 w 50"/>
                <a:gd name="T75" fmla="*/ 40 h 40"/>
              </a:gdLst>
              <a:ahLst/>
              <a:cxnLst>
                <a:cxn ang="T48">
                  <a:pos x="T0" y="T1"/>
                </a:cxn>
                <a:cxn ang="T49">
                  <a:pos x="T2" y="T3"/>
                </a:cxn>
                <a:cxn ang="T50">
                  <a:pos x="T4" y="T5"/>
                </a:cxn>
                <a:cxn ang="T51">
                  <a:pos x="T6" y="T7"/>
                </a:cxn>
                <a:cxn ang="T52">
                  <a:pos x="T8" y="T9"/>
                </a:cxn>
                <a:cxn ang="T53">
                  <a:pos x="T10" y="T11"/>
                </a:cxn>
                <a:cxn ang="T54">
                  <a:pos x="T12" y="T13"/>
                </a:cxn>
                <a:cxn ang="T55">
                  <a:pos x="T14" y="T15"/>
                </a:cxn>
                <a:cxn ang="T56">
                  <a:pos x="T16" y="T17"/>
                </a:cxn>
                <a:cxn ang="T57">
                  <a:pos x="T18" y="T19"/>
                </a:cxn>
                <a:cxn ang="T58">
                  <a:pos x="T20" y="T21"/>
                </a:cxn>
                <a:cxn ang="T59">
                  <a:pos x="T22" y="T23"/>
                </a:cxn>
                <a:cxn ang="T60">
                  <a:pos x="T24" y="T25"/>
                </a:cxn>
                <a:cxn ang="T61">
                  <a:pos x="T26" y="T27"/>
                </a:cxn>
                <a:cxn ang="T62">
                  <a:pos x="T28" y="T29"/>
                </a:cxn>
                <a:cxn ang="T63">
                  <a:pos x="T30" y="T31"/>
                </a:cxn>
                <a:cxn ang="T64">
                  <a:pos x="T32" y="T33"/>
                </a:cxn>
                <a:cxn ang="T65">
                  <a:pos x="T34" y="T35"/>
                </a:cxn>
                <a:cxn ang="T66">
                  <a:pos x="T36" y="T37"/>
                </a:cxn>
                <a:cxn ang="T67">
                  <a:pos x="T38" y="T39"/>
                </a:cxn>
                <a:cxn ang="T68">
                  <a:pos x="T40" y="T41"/>
                </a:cxn>
                <a:cxn ang="T69">
                  <a:pos x="T42" y="T43"/>
                </a:cxn>
                <a:cxn ang="T70">
                  <a:pos x="T44" y="T45"/>
                </a:cxn>
                <a:cxn ang="T71">
                  <a:pos x="T46" y="T47"/>
                </a:cxn>
              </a:cxnLst>
              <a:rect l="T72" t="T73" r="T74" b="T75"/>
              <a:pathLst>
                <a:path w="50" h="40">
                  <a:moveTo>
                    <a:pt x="50" y="39"/>
                  </a:moveTo>
                  <a:lnTo>
                    <a:pt x="50" y="38"/>
                  </a:lnTo>
                  <a:lnTo>
                    <a:pt x="46" y="30"/>
                  </a:lnTo>
                  <a:lnTo>
                    <a:pt x="41" y="24"/>
                  </a:lnTo>
                  <a:lnTo>
                    <a:pt x="37" y="19"/>
                  </a:lnTo>
                  <a:lnTo>
                    <a:pt x="30" y="14"/>
                  </a:lnTo>
                  <a:lnTo>
                    <a:pt x="24" y="10"/>
                  </a:lnTo>
                  <a:lnTo>
                    <a:pt x="18" y="7"/>
                  </a:lnTo>
                  <a:lnTo>
                    <a:pt x="11" y="4"/>
                  </a:lnTo>
                  <a:lnTo>
                    <a:pt x="7" y="0"/>
                  </a:lnTo>
                  <a:lnTo>
                    <a:pt x="0" y="7"/>
                  </a:lnTo>
                  <a:lnTo>
                    <a:pt x="6" y="11"/>
                  </a:lnTo>
                  <a:lnTo>
                    <a:pt x="13" y="17"/>
                  </a:lnTo>
                  <a:lnTo>
                    <a:pt x="19" y="19"/>
                  </a:lnTo>
                  <a:lnTo>
                    <a:pt x="25" y="21"/>
                  </a:lnTo>
                  <a:lnTo>
                    <a:pt x="30" y="26"/>
                  </a:lnTo>
                  <a:lnTo>
                    <a:pt x="34" y="31"/>
                  </a:lnTo>
                  <a:lnTo>
                    <a:pt x="39" y="34"/>
                  </a:lnTo>
                  <a:lnTo>
                    <a:pt x="40" y="40"/>
                  </a:lnTo>
                  <a:lnTo>
                    <a:pt x="40" y="39"/>
                  </a:lnTo>
                  <a:lnTo>
                    <a:pt x="50" y="39"/>
                  </a:lnTo>
                  <a:lnTo>
                    <a:pt x="50" y="38"/>
                  </a:lnTo>
                  <a:lnTo>
                    <a:pt x="50" y="3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98" name="Freeform 106"/>
            <p:cNvSpPr>
              <a:spLocks/>
            </p:cNvSpPr>
            <p:nvPr/>
          </p:nvSpPr>
          <p:spPr bwMode="auto">
            <a:xfrm>
              <a:off x="2616" y="1885"/>
              <a:ext cx="11" cy="13"/>
            </a:xfrm>
            <a:custGeom>
              <a:avLst/>
              <a:gdLst>
                <a:gd name="T0" fmla="*/ 11 w 11"/>
                <a:gd name="T1" fmla="*/ 13 h 13"/>
                <a:gd name="T2" fmla="*/ 11 w 11"/>
                <a:gd name="T3" fmla="*/ 10 h 13"/>
                <a:gd name="T4" fmla="*/ 10 w 11"/>
                <a:gd name="T5" fmla="*/ 7 h 13"/>
                <a:gd name="T6" fmla="*/ 10 w 11"/>
                <a:gd name="T7" fmla="*/ 6 h 13"/>
                <a:gd name="T8" fmla="*/ 10 w 11"/>
                <a:gd name="T9" fmla="*/ 4 h 13"/>
                <a:gd name="T10" fmla="*/ 10 w 11"/>
                <a:gd name="T11" fmla="*/ 0 h 13"/>
                <a:gd name="T12" fmla="*/ 0 w 11"/>
                <a:gd name="T13" fmla="*/ 0 h 13"/>
                <a:gd name="T14" fmla="*/ 0 w 11"/>
                <a:gd name="T15" fmla="*/ 4 h 13"/>
                <a:gd name="T16" fmla="*/ 0 w 11"/>
                <a:gd name="T17" fmla="*/ 6 h 13"/>
                <a:gd name="T18" fmla="*/ 0 w 11"/>
                <a:gd name="T19" fmla="*/ 10 h 13"/>
                <a:gd name="T20" fmla="*/ 1 w 11"/>
                <a:gd name="T21" fmla="*/ 12 h 13"/>
                <a:gd name="T22" fmla="*/ 1 w 11"/>
                <a:gd name="T23" fmla="*/ 8 h 13"/>
                <a:gd name="T24" fmla="*/ 11 w 11"/>
                <a:gd name="T25" fmla="*/ 13 h 13"/>
                <a:gd name="T26" fmla="*/ 11 w 11"/>
                <a:gd name="T27" fmla="*/ 11 h 13"/>
                <a:gd name="T28" fmla="*/ 11 w 11"/>
                <a:gd name="T29" fmla="*/ 10 h 13"/>
                <a:gd name="T30" fmla="*/ 11 w 11"/>
                <a:gd name="T31" fmla="*/ 13 h 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1"/>
                <a:gd name="T49" fmla="*/ 0 h 13"/>
                <a:gd name="T50" fmla="*/ 11 w 11"/>
                <a:gd name="T51" fmla="*/ 13 h 1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1" h="13">
                  <a:moveTo>
                    <a:pt x="11" y="13"/>
                  </a:moveTo>
                  <a:lnTo>
                    <a:pt x="11" y="10"/>
                  </a:lnTo>
                  <a:lnTo>
                    <a:pt x="10" y="7"/>
                  </a:lnTo>
                  <a:lnTo>
                    <a:pt x="10" y="6"/>
                  </a:lnTo>
                  <a:lnTo>
                    <a:pt x="10" y="4"/>
                  </a:lnTo>
                  <a:lnTo>
                    <a:pt x="10" y="0"/>
                  </a:lnTo>
                  <a:lnTo>
                    <a:pt x="0" y="0"/>
                  </a:lnTo>
                  <a:lnTo>
                    <a:pt x="0" y="4"/>
                  </a:lnTo>
                  <a:lnTo>
                    <a:pt x="0" y="6"/>
                  </a:lnTo>
                  <a:lnTo>
                    <a:pt x="0" y="10"/>
                  </a:lnTo>
                  <a:lnTo>
                    <a:pt x="1" y="12"/>
                  </a:lnTo>
                  <a:lnTo>
                    <a:pt x="1" y="8"/>
                  </a:lnTo>
                  <a:lnTo>
                    <a:pt x="11" y="13"/>
                  </a:lnTo>
                  <a:lnTo>
                    <a:pt x="11" y="11"/>
                  </a:lnTo>
                  <a:lnTo>
                    <a:pt x="11" y="10"/>
                  </a:lnTo>
                  <a:lnTo>
                    <a:pt x="11" y="1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099" name="Freeform 107"/>
            <p:cNvSpPr>
              <a:spLocks/>
            </p:cNvSpPr>
            <p:nvPr/>
          </p:nvSpPr>
          <p:spPr bwMode="auto">
            <a:xfrm>
              <a:off x="2614" y="1893"/>
              <a:ext cx="13" cy="13"/>
            </a:xfrm>
            <a:custGeom>
              <a:avLst/>
              <a:gdLst>
                <a:gd name="T0" fmla="*/ 9 w 13"/>
                <a:gd name="T1" fmla="*/ 9 h 13"/>
                <a:gd name="T2" fmla="*/ 8 w 13"/>
                <a:gd name="T3" fmla="*/ 13 h 13"/>
                <a:gd name="T4" fmla="*/ 9 w 13"/>
                <a:gd name="T5" fmla="*/ 10 h 13"/>
                <a:gd name="T6" fmla="*/ 12 w 13"/>
                <a:gd name="T7" fmla="*/ 8 h 13"/>
                <a:gd name="T8" fmla="*/ 12 w 13"/>
                <a:gd name="T9" fmla="*/ 5 h 13"/>
                <a:gd name="T10" fmla="*/ 13 w 13"/>
                <a:gd name="T11" fmla="*/ 5 h 13"/>
                <a:gd name="T12" fmla="*/ 3 w 13"/>
                <a:gd name="T13" fmla="*/ 0 h 13"/>
                <a:gd name="T14" fmla="*/ 2 w 13"/>
                <a:gd name="T15" fmla="*/ 3 h 13"/>
                <a:gd name="T16" fmla="*/ 2 w 13"/>
                <a:gd name="T17" fmla="*/ 5 h 13"/>
                <a:gd name="T18" fmla="*/ 2 w 13"/>
                <a:gd name="T19" fmla="*/ 5 h 13"/>
                <a:gd name="T20" fmla="*/ 1 w 13"/>
                <a:gd name="T21" fmla="*/ 6 h 13"/>
                <a:gd name="T22" fmla="*/ 0 w 13"/>
                <a:gd name="T23" fmla="*/ 11 h 13"/>
                <a:gd name="T24" fmla="*/ 1 w 13"/>
                <a:gd name="T25" fmla="*/ 6 h 13"/>
                <a:gd name="T26" fmla="*/ 0 w 13"/>
                <a:gd name="T27" fmla="*/ 9 h 13"/>
                <a:gd name="T28" fmla="*/ 0 w 13"/>
                <a:gd name="T29" fmla="*/ 11 h 13"/>
                <a:gd name="T30" fmla="*/ 9 w 13"/>
                <a:gd name="T31" fmla="*/ 9 h 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"/>
                <a:gd name="T49" fmla="*/ 0 h 13"/>
                <a:gd name="T50" fmla="*/ 13 w 13"/>
                <a:gd name="T51" fmla="*/ 13 h 1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" h="13">
                  <a:moveTo>
                    <a:pt x="9" y="9"/>
                  </a:moveTo>
                  <a:lnTo>
                    <a:pt x="8" y="13"/>
                  </a:lnTo>
                  <a:lnTo>
                    <a:pt x="9" y="10"/>
                  </a:lnTo>
                  <a:lnTo>
                    <a:pt x="12" y="8"/>
                  </a:lnTo>
                  <a:lnTo>
                    <a:pt x="12" y="5"/>
                  </a:lnTo>
                  <a:lnTo>
                    <a:pt x="13" y="5"/>
                  </a:lnTo>
                  <a:lnTo>
                    <a:pt x="3" y="0"/>
                  </a:lnTo>
                  <a:lnTo>
                    <a:pt x="2" y="3"/>
                  </a:lnTo>
                  <a:lnTo>
                    <a:pt x="2" y="5"/>
                  </a:lnTo>
                  <a:lnTo>
                    <a:pt x="1" y="6"/>
                  </a:lnTo>
                  <a:lnTo>
                    <a:pt x="0" y="11"/>
                  </a:lnTo>
                  <a:lnTo>
                    <a:pt x="1" y="6"/>
                  </a:lnTo>
                  <a:lnTo>
                    <a:pt x="0" y="9"/>
                  </a:lnTo>
                  <a:lnTo>
                    <a:pt x="0" y="11"/>
                  </a:lnTo>
                  <a:lnTo>
                    <a:pt x="9" y="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00" name="Freeform 108"/>
            <p:cNvSpPr>
              <a:spLocks/>
            </p:cNvSpPr>
            <p:nvPr/>
          </p:nvSpPr>
          <p:spPr bwMode="auto">
            <a:xfrm>
              <a:off x="2614" y="1902"/>
              <a:ext cx="13" cy="13"/>
            </a:xfrm>
            <a:custGeom>
              <a:avLst/>
              <a:gdLst>
                <a:gd name="T0" fmla="*/ 13 w 13"/>
                <a:gd name="T1" fmla="*/ 12 h 13"/>
                <a:gd name="T2" fmla="*/ 12 w 13"/>
                <a:gd name="T3" fmla="*/ 8 h 13"/>
                <a:gd name="T4" fmla="*/ 12 w 13"/>
                <a:gd name="T5" fmla="*/ 6 h 13"/>
                <a:gd name="T6" fmla="*/ 10 w 13"/>
                <a:gd name="T7" fmla="*/ 4 h 13"/>
                <a:gd name="T8" fmla="*/ 10 w 13"/>
                <a:gd name="T9" fmla="*/ 3 h 13"/>
                <a:gd name="T10" fmla="*/ 9 w 13"/>
                <a:gd name="T11" fmla="*/ 0 h 13"/>
                <a:gd name="T12" fmla="*/ 0 w 13"/>
                <a:gd name="T13" fmla="*/ 2 h 13"/>
                <a:gd name="T14" fmla="*/ 1 w 13"/>
                <a:gd name="T15" fmla="*/ 6 h 13"/>
                <a:gd name="T16" fmla="*/ 1 w 13"/>
                <a:gd name="T17" fmla="*/ 7 h 13"/>
                <a:gd name="T18" fmla="*/ 2 w 13"/>
                <a:gd name="T19" fmla="*/ 10 h 13"/>
                <a:gd name="T20" fmla="*/ 4 w 13"/>
                <a:gd name="T21" fmla="*/ 13 h 13"/>
                <a:gd name="T22" fmla="*/ 3 w 13"/>
                <a:gd name="T23" fmla="*/ 9 h 13"/>
                <a:gd name="T24" fmla="*/ 13 w 13"/>
                <a:gd name="T25" fmla="*/ 12 h 13"/>
                <a:gd name="T26" fmla="*/ 13 w 13"/>
                <a:gd name="T27" fmla="*/ 9 h 13"/>
                <a:gd name="T28" fmla="*/ 12 w 13"/>
                <a:gd name="T29" fmla="*/ 8 h 13"/>
                <a:gd name="T30" fmla="*/ 13 w 13"/>
                <a:gd name="T31" fmla="*/ 12 h 13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13"/>
                <a:gd name="T49" fmla="*/ 0 h 13"/>
                <a:gd name="T50" fmla="*/ 13 w 13"/>
                <a:gd name="T51" fmla="*/ 13 h 13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13" h="13">
                  <a:moveTo>
                    <a:pt x="13" y="12"/>
                  </a:moveTo>
                  <a:lnTo>
                    <a:pt x="12" y="8"/>
                  </a:lnTo>
                  <a:lnTo>
                    <a:pt x="12" y="6"/>
                  </a:lnTo>
                  <a:lnTo>
                    <a:pt x="10" y="4"/>
                  </a:lnTo>
                  <a:lnTo>
                    <a:pt x="10" y="3"/>
                  </a:lnTo>
                  <a:lnTo>
                    <a:pt x="9" y="0"/>
                  </a:lnTo>
                  <a:lnTo>
                    <a:pt x="0" y="2"/>
                  </a:lnTo>
                  <a:lnTo>
                    <a:pt x="1" y="6"/>
                  </a:lnTo>
                  <a:lnTo>
                    <a:pt x="1" y="7"/>
                  </a:lnTo>
                  <a:lnTo>
                    <a:pt x="2" y="10"/>
                  </a:lnTo>
                  <a:lnTo>
                    <a:pt x="4" y="13"/>
                  </a:lnTo>
                  <a:lnTo>
                    <a:pt x="3" y="9"/>
                  </a:lnTo>
                  <a:lnTo>
                    <a:pt x="13" y="12"/>
                  </a:lnTo>
                  <a:lnTo>
                    <a:pt x="13" y="9"/>
                  </a:lnTo>
                  <a:lnTo>
                    <a:pt x="12" y="8"/>
                  </a:lnTo>
                  <a:lnTo>
                    <a:pt x="13" y="1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01" name="Freeform 109"/>
            <p:cNvSpPr>
              <a:spLocks/>
            </p:cNvSpPr>
            <p:nvPr/>
          </p:nvSpPr>
          <p:spPr bwMode="auto">
            <a:xfrm>
              <a:off x="2613" y="1911"/>
              <a:ext cx="14" cy="38"/>
            </a:xfrm>
            <a:custGeom>
              <a:avLst/>
              <a:gdLst>
                <a:gd name="T0" fmla="*/ 9 w 14"/>
                <a:gd name="T1" fmla="*/ 38 h 38"/>
                <a:gd name="T2" fmla="*/ 9 w 14"/>
                <a:gd name="T3" fmla="*/ 38 h 38"/>
                <a:gd name="T4" fmla="*/ 14 w 14"/>
                <a:gd name="T5" fmla="*/ 3 h 38"/>
                <a:gd name="T6" fmla="*/ 4 w 14"/>
                <a:gd name="T7" fmla="*/ 0 h 38"/>
                <a:gd name="T8" fmla="*/ 0 w 14"/>
                <a:gd name="T9" fmla="*/ 36 h 38"/>
                <a:gd name="T10" fmla="*/ 0 w 14"/>
                <a:gd name="T11" fmla="*/ 36 h 38"/>
                <a:gd name="T12" fmla="*/ 9 w 14"/>
                <a:gd name="T13" fmla="*/ 38 h 38"/>
                <a:gd name="T14" fmla="*/ 9 w 14"/>
                <a:gd name="T15" fmla="*/ 38 h 38"/>
                <a:gd name="T16" fmla="*/ 9 w 14"/>
                <a:gd name="T17" fmla="*/ 38 h 3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4"/>
                <a:gd name="T28" fmla="*/ 0 h 38"/>
                <a:gd name="T29" fmla="*/ 14 w 14"/>
                <a:gd name="T30" fmla="*/ 38 h 3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4" h="38">
                  <a:moveTo>
                    <a:pt x="9" y="38"/>
                  </a:moveTo>
                  <a:lnTo>
                    <a:pt x="9" y="38"/>
                  </a:lnTo>
                  <a:lnTo>
                    <a:pt x="14" y="3"/>
                  </a:lnTo>
                  <a:lnTo>
                    <a:pt x="4" y="0"/>
                  </a:lnTo>
                  <a:lnTo>
                    <a:pt x="0" y="36"/>
                  </a:lnTo>
                  <a:lnTo>
                    <a:pt x="9" y="38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02" name="Freeform 110"/>
            <p:cNvSpPr>
              <a:spLocks/>
            </p:cNvSpPr>
            <p:nvPr/>
          </p:nvSpPr>
          <p:spPr bwMode="auto">
            <a:xfrm>
              <a:off x="2601" y="1947"/>
              <a:ext cx="21" cy="33"/>
            </a:xfrm>
            <a:custGeom>
              <a:avLst/>
              <a:gdLst>
                <a:gd name="T0" fmla="*/ 8 w 21"/>
                <a:gd name="T1" fmla="*/ 33 h 33"/>
                <a:gd name="T2" fmla="*/ 9 w 21"/>
                <a:gd name="T3" fmla="*/ 32 h 33"/>
                <a:gd name="T4" fmla="*/ 21 w 21"/>
                <a:gd name="T5" fmla="*/ 2 h 33"/>
                <a:gd name="T6" fmla="*/ 12 w 21"/>
                <a:gd name="T7" fmla="*/ 0 h 33"/>
                <a:gd name="T8" fmla="*/ 0 w 21"/>
                <a:gd name="T9" fmla="*/ 29 h 33"/>
                <a:gd name="T10" fmla="*/ 1 w 21"/>
                <a:gd name="T11" fmla="*/ 28 h 33"/>
                <a:gd name="T12" fmla="*/ 8 w 21"/>
                <a:gd name="T13" fmla="*/ 33 h 33"/>
                <a:gd name="T14" fmla="*/ 9 w 21"/>
                <a:gd name="T15" fmla="*/ 33 h 33"/>
                <a:gd name="T16" fmla="*/ 9 w 21"/>
                <a:gd name="T17" fmla="*/ 32 h 33"/>
                <a:gd name="T18" fmla="*/ 8 w 21"/>
                <a:gd name="T19" fmla="*/ 33 h 33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1"/>
                <a:gd name="T31" fmla="*/ 0 h 33"/>
                <a:gd name="T32" fmla="*/ 21 w 21"/>
                <a:gd name="T33" fmla="*/ 33 h 33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1" h="33">
                  <a:moveTo>
                    <a:pt x="8" y="33"/>
                  </a:moveTo>
                  <a:lnTo>
                    <a:pt x="9" y="32"/>
                  </a:lnTo>
                  <a:lnTo>
                    <a:pt x="21" y="2"/>
                  </a:lnTo>
                  <a:lnTo>
                    <a:pt x="12" y="0"/>
                  </a:lnTo>
                  <a:lnTo>
                    <a:pt x="0" y="29"/>
                  </a:lnTo>
                  <a:lnTo>
                    <a:pt x="1" y="28"/>
                  </a:lnTo>
                  <a:lnTo>
                    <a:pt x="8" y="33"/>
                  </a:lnTo>
                  <a:lnTo>
                    <a:pt x="9" y="33"/>
                  </a:lnTo>
                  <a:lnTo>
                    <a:pt x="9" y="32"/>
                  </a:lnTo>
                  <a:lnTo>
                    <a:pt x="8" y="33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03" name="Freeform 111"/>
            <p:cNvSpPr>
              <a:spLocks/>
            </p:cNvSpPr>
            <p:nvPr/>
          </p:nvSpPr>
          <p:spPr bwMode="auto">
            <a:xfrm>
              <a:off x="2587" y="1975"/>
              <a:ext cx="22" cy="32"/>
            </a:xfrm>
            <a:custGeom>
              <a:avLst/>
              <a:gdLst>
                <a:gd name="T0" fmla="*/ 7 w 22"/>
                <a:gd name="T1" fmla="*/ 32 h 32"/>
                <a:gd name="T2" fmla="*/ 7 w 22"/>
                <a:gd name="T3" fmla="*/ 32 h 32"/>
                <a:gd name="T4" fmla="*/ 22 w 22"/>
                <a:gd name="T5" fmla="*/ 5 h 32"/>
                <a:gd name="T6" fmla="*/ 15 w 22"/>
                <a:gd name="T7" fmla="*/ 0 h 32"/>
                <a:gd name="T8" fmla="*/ 0 w 22"/>
                <a:gd name="T9" fmla="*/ 27 h 32"/>
                <a:gd name="T10" fmla="*/ 0 w 22"/>
                <a:gd name="T11" fmla="*/ 27 h 32"/>
                <a:gd name="T12" fmla="*/ 7 w 22"/>
                <a:gd name="T13" fmla="*/ 32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2"/>
                <a:gd name="T22" fmla="*/ 0 h 32"/>
                <a:gd name="T23" fmla="*/ 22 w 22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2" h="32">
                  <a:moveTo>
                    <a:pt x="7" y="32"/>
                  </a:moveTo>
                  <a:lnTo>
                    <a:pt x="7" y="32"/>
                  </a:lnTo>
                  <a:lnTo>
                    <a:pt x="22" y="5"/>
                  </a:lnTo>
                  <a:lnTo>
                    <a:pt x="15" y="0"/>
                  </a:lnTo>
                  <a:lnTo>
                    <a:pt x="0" y="27"/>
                  </a:lnTo>
                  <a:lnTo>
                    <a:pt x="7" y="3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04" name="Freeform 112"/>
            <p:cNvSpPr>
              <a:spLocks/>
            </p:cNvSpPr>
            <p:nvPr/>
          </p:nvSpPr>
          <p:spPr bwMode="auto">
            <a:xfrm>
              <a:off x="2574" y="2002"/>
              <a:ext cx="20" cy="24"/>
            </a:xfrm>
            <a:custGeom>
              <a:avLst/>
              <a:gdLst>
                <a:gd name="T0" fmla="*/ 9 w 20"/>
                <a:gd name="T1" fmla="*/ 19 h 24"/>
                <a:gd name="T2" fmla="*/ 9 w 20"/>
                <a:gd name="T3" fmla="*/ 24 h 24"/>
                <a:gd name="T4" fmla="*/ 20 w 20"/>
                <a:gd name="T5" fmla="*/ 5 h 24"/>
                <a:gd name="T6" fmla="*/ 13 w 20"/>
                <a:gd name="T7" fmla="*/ 0 h 24"/>
                <a:gd name="T8" fmla="*/ 2 w 20"/>
                <a:gd name="T9" fmla="*/ 19 h 24"/>
                <a:gd name="T10" fmla="*/ 2 w 20"/>
                <a:gd name="T11" fmla="*/ 24 h 24"/>
                <a:gd name="T12" fmla="*/ 2 w 20"/>
                <a:gd name="T13" fmla="*/ 19 h 24"/>
                <a:gd name="T14" fmla="*/ 0 w 20"/>
                <a:gd name="T15" fmla="*/ 22 h 24"/>
                <a:gd name="T16" fmla="*/ 2 w 20"/>
                <a:gd name="T17" fmla="*/ 24 h 24"/>
                <a:gd name="T18" fmla="*/ 9 w 20"/>
                <a:gd name="T19" fmla="*/ 19 h 24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0"/>
                <a:gd name="T31" fmla="*/ 0 h 24"/>
                <a:gd name="T32" fmla="*/ 20 w 20"/>
                <a:gd name="T33" fmla="*/ 24 h 24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0" h="24">
                  <a:moveTo>
                    <a:pt x="9" y="19"/>
                  </a:moveTo>
                  <a:lnTo>
                    <a:pt x="9" y="24"/>
                  </a:lnTo>
                  <a:lnTo>
                    <a:pt x="20" y="5"/>
                  </a:lnTo>
                  <a:lnTo>
                    <a:pt x="13" y="0"/>
                  </a:lnTo>
                  <a:lnTo>
                    <a:pt x="2" y="19"/>
                  </a:lnTo>
                  <a:lnTo>
                    <a:pt x="2" y="24"/>
                  </a:lnTo>
                  <a:lnTo>
                    <a:pt x="2" y="19"/>
                  </a:lnTo>
                  <a:lnTo>
                    <a:pt x="0" y="22"/>
                  </a:lnTo>
                  <a:lnTo>
                    <a:pt x="2" y="24"/>
                  </a:lnTo>
                  <a:lnTo>
                    <a:pt x="9" y="19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05" name="Freeform 113"/>
            <p:cNvSpPr>
              <a:spLocks/>
            </p:cNvSpPr>
            <p:nvPr/>
          </p:nvSpPr>
          <p:spPr bwMode="auto">
            <a:xfrm>
              <a:off x="2576" y="2021"/>
              <a:ext cx="22" cy="31"/>
            </a:xfrm>
            <a:custGeom>
              <a:avLst/>
              <a:gdLst>
                <a:gd name="T0" fmla="*/ 19 w 22"/>
                <a:gd name="T1" fmla="*/ 21 h 31"/>
                <a:gd name="T2" fmla="*/ 22 w 22"/>
                <a:gd name="T3" fmla="*/ 24 h 31"/>
                <a:gd name="T4" fmla="*/ 7 w 22"/>
                <a:gd name="T5" fmla="*/ 0 h 31"/>
                <a:gd name="T6" fmla="*/ 0 w 22"/>
                <a:gd name="T7" fmla="*/ 5 h 31"/>
                <a:gd name="T8" fmla="*/ 15 w 22"/>
                <a:gd name="T9" fmla="*/ 29 h 31"/>
                <a:gd name="T10" fmla="*/ 19 w 22"/>
                <a:gd name="T11" fmla="*/ 31 h 31"/>
                <a:gd name="T12" fmla="*/ 15 w 22"/>
                <a:gd name="T13" fmla="*/ 29 h 31"/>
                <a:gd name="T14" fmla="*/ 17 w 22"/>
                <a:gd name="T15" fmla="*/ 31 h 31"/>
                <a:gd name="T16" fmla="*/ 19 w 22"/>
                <a:gd name="T17" fmla="*/ 31 h 31"/>
                <a:gd name="T18" fmla="*/ 19 w 22"/>
                <a:gd name="T19" fmla="*/ 21 h 31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22"/>
                <a:gd name="T31" fmla="*/ 0 h 31"/>
                <a:gd name="T32" fmla="*/ 22 w 22"/>
                <a:gd name="T33" fmla="*/ 31 h 31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22" h="31">
                  <a:moveTo>
                    <a:pt x="19" y="21"/>
                  </a:moveTo>
                  <a:lnTo>
                    <a:pt x="22" y="24"/>
                  </a:lnTo>
                  <a:lnTo>
                    <a:pt x="7" y="0"/>
                  </a:lnTo>
                  <a:lnTo>
                    <a:pt x="0" y="5"/>
                  </a:lnTo>
                  <a:lnTo>
                    <a:pt x="15" y="29"/>
                  </a:lnTo>
                  <a:lnTo>
                    <a:pt x="19" y="31"/>
                  </a:lnTo>
                  <a:lnTo>
                    <a:pt x="15" y="29"/>
                  </a:lnTo>
                  <a:lnTo>
                    <a:pt x="17" y="31"/>
                  </a:lnTo>
                  <a:lnTo>
                    <a:pt x="19" y="31"/>
                  </a:lnTo>
                  <a:lnTo>
                    <a:pt x="19" y="21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06" name="Freeform 114"/>
            <p:cNvSpPr>
              <a:spLocks/>
            </p:cNvSpPr>
            <p:nvPr/>
          </p:nvSpPr>
          <p:spPr bwMode="auto">
            <a:xfrm>
              <a:off x="2593" y="2042"/>
              <a:ext cx="8" cy="12"/>
            </a:xfrm>
            <a:custGeom>
              <a:avLst/>
              <a:gdLst>
                <a:gd name="T0" fmla="*/ 2 w 8"/>
                <a:gd name="T1" fmla="*/ 2 h 12"/>
                <a:gd name="T2" fmla="*/ 8 w 8"/>
                <a:gd name="T3" fmla="*/ 3 h 12"/>
                <a:gd name="T4" fmla="*/ 7 w 8"/>
                <a:gd name="T5" fmla="*/ 2 h 12"/>
                <a:gd name="T6" fmla="*/ 3 w 8"/>
                <a:gd name="T7" fmla="*/ 0 h 12"/>
                <a:gd name="T8" fmla="*/ 2 w 8"/>
                <a:gd name="T9" fmla="*/ 0 h 12"/>
                <a:gd name="T10" fmla="*/ 2 w 8"/>
                <a:gd name="T11" fmla="*/ 0 h 12"/>
                <a:gd name="T12" fmla="*/ 2 w 8"/>
                <a:gd name="T13" fmla="*/ 10 h 12"/>
                <a:gd name="T14" fmla="*/ 2 w 8"/>
                <a:gd name="T15" fmla="*/ 10 h 12"/>
                <a:gd name="T16" fmla="*/ 3 w 8"/>
                <a:gd name="T17" fmla="*/ 10 h 12"/>
                <a:gd name="T18" fmla="*/ 0 w 8"/>
                <a:gd name="T19" fmla="*/ 9 h 12"/>
                <a:gd name="T20" fmla="*/ 1 w 8"/>
                <a:gd name="T21" fmla="*/ 10 h 12"/>
                <a:gd name="T22" fmla="*/ 7 w 8"/>
                <a:gd name="T23" fmla="*/ 11 h 12"/>
                <a:gd name="T24" fmla="*/ 1 w 8"/>
                <a:gd name="T25" fmla="*/ 10 h 12"/>
                <a:gd name="T26" fmla="*/ 3 w 8"/>
                <a:gd name="T27" fmla="*/ 12 h 12"/>
                <a:gd name="T28" fmla="*/ 7 w 8"/>
                <a:gd name="T29" fmla="*/ 11 h 12"/>
                <a:gd name="T30" fmla="*/ 2 w 8"/>
                <a:gd name="T31" fmla="*/ 2 h 1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8"/>
                <a:gd name="T49" fmla="*/ 0 h 12"/>
                <a:gd name="T50" fmla="*/ 8 w 8"/>
                <a:gd name="T51" fmla="*/ 12 h 1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8" h="12">
                  <a:moveTo>
                    <a:pt x="2" y="2"/>
                  </a:moveTo>
                  <a:lnTo>
                    <a:pt x="8" y="3"/>
                  </a:lnTo>
                  <a:lnTo>
                    <a:pt x="7" y="2"/>
                  </a:lnTo>
                  <a:lnTo>
                    <a:pt x="3" y="0"/>
                  </a:lnTo>
                  <a:lnTo>
                    <a:pt x="2" y="0"/>
                  </a:lnTo>
                  <a:lnTo>
                    <a:pt x="2" y="10"/>
                  </a:lnTo>
                  <a:lnTo>
                    <a:pt x="3" y="10"/>
                  </a:lnTo>
                  <a:lnTo>
                    <a:pt x="0" y="9"/>
                  </a:lnTo>
                  <a:lnTo>
                    <a:pt x="1" y="10"/>
                  </a:lnTo>
                  <a:lnTo>
                    <a:pt x="7" y="11"/>
                  </a:lnTo>
                  <a:lnTo>
                    <a:pt x="1" y="10"/>
                  </a:lnTo>
                  <a:lnTo>
                    <a:pt x="3" y="12"/>
                  </a:lnTo>
                  <a:lnTo>
                    <a:pt x="7" y="11"/>
                  </a:lnTo>
                  <a:lnTo>
                    <a:pt x="2" y="2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07" name="Freeform 115"/>
            <p:cNvSpPr>
              <a:spLocks/>
            </p:cNvSpPr>
            <p:nvPr/>
          </p:nvSpPr>
          <p:spPr bwMode="auto">
            <a:xfrm>
              <a:off x="2607" y="2047"/>
              <a:ext cx="70" cy="149"/>
            </a:xfrm>
            <a:custGeom>
              <a:avLst/>
              <a:gdLst>
                <a:gd name="T0" fmla="*/ 60 w 70"/>
                <a:gd name="T1" fmla="*/ 149 h 149"/>
                <a:gd name="T2" fmla="*/ 62 w 70"/>
                <a:gd name="T3" fmla="*/ 149 h 149"/>
                <a:gd name="T4" fmla="*/ 63 w 70"/>
                <a:gd name="T5" fmla="*/ 149 h 149"/>
                <a:gd name="T6" fmla="*/ 66 w 70"/>
                <a:gd name="T7" fmla="*/ 149 h 149"/>
                <a:gd name="T8" fmla="*/ 68 w 70"/>
                <a:gd name="T9" fmla="*/ 149 h 149"/>
                <a:gd name="T10" fmla="*/ 70 w 70"/>
                <a:gd name="T11" fmla="*/ 143 h 149"/>
                <a:gd name="T12" fmla="*/ 70 w 70"/>
                <a:gd name="T13" fmla="*/ 136 h 149"/>
                <a:gd name="T14" fmla="*/ 67 w 70"/>
                <a:gd name="T15" fmla="*/ 129 h 149"/>
                <a:gd name="T16" fmla="*/ 64 w 70"/>
                <a:gd name="T17" fmla="*/ 123 h 149"/>
                <a:gd name="T18" fmla="*/ 57 w 70"/>
                <a:gd name="T19" fmla="*/ 38 h 149"/>
                <a:gd name="T20" fmla="*/ 59 w 70"/>
                <a:gd name="T21" fmla="*/ 33 h 149"/>
                <a:gd name="T22" fmla="*/ 61 w 70"/>
                <a:gd name="T23" fmla="*/ 29 h 149"/>
                <a:gd name="T24" fmla="*/ 64 w 70"/>
                <a:gd name="T25" fmla="*/ 25 h 149"/>
                <a:gd name="T26" fmla="*/ 68 w 70"/>
                <a:gd name="T27" fmla="*/ 21 h 149"/>
                <a:gd name="T28" fmla="*/ 67 w 70"/>
                <a:gd name="T29" fmla="*/ 20 h 149"/>
                <a:gd name="T30" fmla="*/ 66 w 70"/>
                <a:gd name="T31" fmla="*/ 18 h 149"/>
                <a:gd name="T32" fmla="*/ 64 w 70"/>
                <a:gd name="T33" fmla="*/ 17 h 149"/>
                <a:gd name="T34" fmla="*/ 62 w 70"/>
                <a:gd name="T35" fmla="*/ 16 h 149"/>
                <a:gd name="T36" fmla="*/ 61 w 70"/>
                <a:gd name="T37" fmla="*/ 13 h 149"/>
                <a:gd name="T38" fmla="*/ 60 w 70"/>
                <a:gd name="T39" fmla="*/ 10 h 149"/>
                <a:gd name="T40" fmla="*/ 59 w 70"/>
                <a:gd name="T41" fmla="*/ 6 h 149"/>
                <a:gd name="T42" fmla="*/ 57 w 70"/>
                <a:gd name="T43" fmla="*/ 1 h 149"/>
                <a:gd name="T44" fmla="*/ 57 w 70"/>
                <a:gd name="T45" fmla="*/ 1 h 149"/>
                <a:gd name="T46" fmla="*/ 56 w 70"/>
                <a:gd name="T47" fmla="*/ 1 h 149"/>
                <a:gd name="T48" fmla="*/ 54 w 70"/>
                <a:gd name="T49" fmla="*/ 1 h 149"/>
                <a:gd name="T50" fmla="*/ 53 w 70"/>
                <a:gd name="T51" fmla="*/ 0 h 149"/>
                <a:gd name="T52" fmla="*/ 50 w 70"/>
                <a:gd name="T53" fmla="*/ 1 h 149"/>
                <a:gd name="T54" fmla="*/ 49 w 70"/>
                <a:gd name="T55" fmla="*/ 1 h 149"/>
                <a:gd name="T56" fmla="*/ 48 w 70"/>
                <a:gd name="T57" fmla="*/ 3 h 149"/>
                <a:gd name="T58" fmla="*/ 47 w 70"/>
                <a:gd name="T59" fmla="*/ 5 h 149"/>
                <a:gd name="T60" fmla="*/ 13 w 70"/>
                <a:gd name="T61" fmla="*/ 16 h 149"/>
                <a:gd name="T62" fmla="*/ 9 w 70"/>
                <a:gd name="T63" fmla="*/ 27 h 149"/>
                <a:gd name="T64" fmla="*/ 6 w 70"/>
                <a:gd name="T65" fmla="*/ 39 h 149"/>
                <a:gd name="T66" fmla="*/ 3 w 70"/>
                <a:gd name="T67" fmla="*/ 52 h 149"/>
                <a:gd name="T68" fmla="*/ 1 w 70"/>
                <a:gd name="T69" fmla="*/ 65 h 149"/>
                <a:gd name="T70" fmla="*/ 0 w 70"/>
                <a:gd name="T71" fmla="*/ 78 h 149"/>
                <a:gd name="T72" fmla="*/ 1 w 70"/>
                <a:gd name="T73" fmla="*/ 92 h 149"/>
                <a:gd name="T74" fmla="*/ 2 w 70"/>
                <a:gd name="T75" fmla="*/ 104 h 149"/>
                <a:gd name="T76" fmla="*/ 6 w 70"/>
                <a:gd name="T77" fmla="*/ 116 h 149"/>
                <a:gd name="T78" fmla="*/ 20 w 70"/>
                <a:gd name="T79" fmla="*/ 123 h 149"/>
                <a:gd name="T80" fmla="*/ 24 w 70"/>
                <a:gd name="T81" fmla="*/ 134 h 149"/>
                <a:gd name="T82" fmla="*/ 60 w 70"/>
                <a:gd name="T83" fmla="*/ 149 h 149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w 70"/>
                <a:gd name="T127" fmla="*/ 0 h 149"/>
                <a:gd name="T128" fmla="*/ 70 w 70"/>
                <a:gd name="T129" fmla="*/ 149 h 149"/>
              </a:gdLst>
              <a:ahLst/>
              <a:cxnLst>
                <a:cxn ang="T84">
                  <a:pos x="T0" y="T1"/>
                </a:cxn>
                <a:cxn ang="T85">
                  <a:pos x="T2" y="T3"/>
                </a:cxn>
                <a:cxn ang="T86">
                  <a:pos x="T4" y="T5"/>
                </a:cxn>
                <a:cxn ang="T87">
                  <a:pos x="T6" y="T7"/>
                </a:cxn>
                <a:cxn ang="T88">
                  <a:pos x="T8" y="T9"/>
                </a:cxn>
                <a:cxn ang="T89">
                  <a:pos x="T10" y="T11"/>
                </a:cxn>
                <a:cxn ang="T90">
                  <a:pos x="T12" y="T13"/>
                </a:cxn>
                <a:cxn ang="T91">
                  <a:pos x="T14" y="T15"/>
                </a:cxn>
                <a:cxn ang="T92">
                  <a:pos x="T16" y="T17"/>
                </a:cxn>
                <a:cxn ang="T93">
                  <a:pos x="T18" y="T19"/>
                </a:cxn>
                <a:cxn ang="T94">
                  <a:pos x="T20" y="T21"/>
                </a:cxn>
                <a:cxn ang="T95">
                  <a:pos x="T22" y="T23"/>
                </a:cxn>
                <a:cxn ang="T96">
                  <a:pos x="T24" y="T25"/>
                </a:cxn>
                <a:cxn ang="T97">
                  <a:pos x="T26" y="T27"/>
                </a:cxn>
                <a:cxn ang="T98">
                  <a:pos x="T28" y="T29"/>
                </a:cxn>
                <a:cxn ang="T99">
                  <a:pos x="T30" y="T31"/>
                </a:cxn>
                <a:cxn ang="T100">
                  <a:pos x="T32" y="T33"/>
                </a:cxn>
                <a:cxn ang="T101">
                  <a:pos x="T34" y="T35"/>
                </a:cxn>
                <a:cxn ang="T102">
                  <a:pos x="T36" y="T37"/>
                </a:cxn>
                <a:cxn ang="T103">
                  <a:pos x="T38" y="T39"/>
                </a:cxn>
                <a:cxn ang="T104">
                  <a:pos x="T40" y="T41"/>
                </a:cxn>
                <a:cxn ang="T105">
                  <a:pos x="T42" y="T43"/>
                </a:cxn>
                <a:cxn ang="T106">
                  <a:pos x="T44" y="T45"/>
                </a:cxn>
                <a:cxn ang="T107">
                  <a:pos x="T46" y="T47"/>
                </a:cxn>
                <a:cxn ang="T108">
                  <a:pos x="T48" y="T49"/>
                </a:cxn>
                <a:cxn ang="T109">
                  <a:pos x="T50" y="T51"/>
                </a:cxn>
                <a:cxn ang="T110">
                  <a:pos x="T52" y="T53"/>
                </a:cxn>
                <a:cxn ang="T111">
                  <a:pos x="T54" y="T55"/>
                </a:cxn>
                <a:cxn ang="T112">
                  <a:pos x="T56" y="T57"/>
                </a:cxn>
                <a:cxn ang="T113">
                  <a:pos x="T58" y="T59"/>
                </a:cxn>
                <a:cxn ang="T114">
                  <a:pos x="T60" y="T61"/>
                </a:cxn>
                <a:cxn ang="T115">
                  <a:pos x="T62" y="T63"/>
                </a:cxn>
                <a:cxn ang="T116">
                  <a:pos x="T64" y="T65"/>
                </a:cxn>
                <a:cxn ang="T117">
                  <a:pos x="T66" y="T67"/>
                </a:cxn>
                <a:cxn ang="T118">
                  <a:pos x="T68" y="T69"/>
                </a:cxn>
                <a:cxn ang="T119">
                  <a:pos x="T70" y="T71"/>
                </a:cxn>
                <a:cxn ang="T120">
                  <a:pos x="T72" y="T73"/>
                </a:cxn>
                <a:cxn ang="T121">
                  <a:pos x="T74" y="T75"/>
                </a:cxn>
                <a:cxn ang="T122">
                  <a:pos x="T76" y="T77"/>
                </a:cxn>
                <a:cxn ang="T123">
                  <a:pos x="T78" y="T79"/>
                </a:cxn>
                <a:cxn ang="T124">
                  <a:pos x="T80" y="T81"/>
                </a:cxn>
                <a:cxn ang="T125">
                  <a:pos x="T82" y="T83"/>
                </a:cxn>
              </a:cxnLst>
              <a:rect l="T126" t="T127" r="T128" b="T129"/>
              <a:pathLst>
                <a:path w="70" h="149">
                  <a:moveTo>
                    <a:pt x="60" y="149"/>
                  </a:moveTo>
                  <a:lnTo>
                    <a:pt x="62" y="149"/>
                  </a:lnTo>
                  <a:lnTo>
                    <a:pt x="63" y="149"/>
                  </a:lnTo>
                  <a:lnTo>
                    <a:pt x="66" y="149"/>
                  </a:lnTo>
                  <a:lnTo>
                    <a:pt x="68" y="149"/>
                  </a:lnTo>
                  <a:lnTo>
                    <a:pt x="70" y="143"/>
                  </a:lnTo>
                  <a:lnTo>
                    <a:pt x="70" y="136"/>
                  </a:lnTo>
                  <a:lnTo>
                    <a:pt x="67" y="129"/>
                  </a:lnTo>
                  <a:lnTo>
                    <a:pt x="64" y="123"/>
                  </a:lnTo>
                  <a:lnTo>
                    <a:pt x="57" y="38"/>
                  </a:lnTo>
                  <a:lnTo>
                    <a:pt x="59" y="33"/>
                  </a:lnTo>
                  <a:lnTo>
                    <a:pt x="61" y="29"/>
                  </a:lnTo>
                  <a:lnTo>
                    <a:pt x="64" y="25"/>
                  </a:lnTo>
                  <a:lnTo>
                    <a:pt x="68" y="21"/>
                  </a:lnTo>
                  <a:lnTo>
                    <a:pt x="67" y="20"/>
                  </a:lnTo>
                  <a:lnTo>
                    <a:pt x="66" y="18"/>
                  </a:lnTo>
                  <a:lnTo>
                    <a:pt x="64" y="17"/>
                  </a:lnTo>
                  <a:lnTo>
                    <a:pt x="62" y="16"/>
                  </a:lnTo>
                  <a:lnTo>
                    <a:pt x="61" y="13"/>
                  </a:lnTo>
                  <a:lnTo>
                    <a:pt x="60" y="10"/>
                  </a:lnTo>
                  <a:lnTo>
                    <a:pt x="59" y="6"/>
                  </a:lnTo>
                  <a:lnTo>
                    <a:pt x="57" y="1"/>
                  </a:lnTo>
                  <a:lnTo>
                    <a:pt x="56" y="1"/>
                  </a:lnTo>
                  <a:lnTo>
                    <a:pt x="54" y="1"/>
                  </a:lnTo>
                  <a:lnTo>
                    <a:pt x="53" y="0"/>
                  </a:lnTo>
                  <a:lnTo>
                    <a:pt x="50" y="1"/>
                  </a:lnTo>
                  <a:lnTo>
                    <a:pt x="49" y="1"/>
                  </a:lnTo>
                  <a:lnTo>
                    <a:pt x="48" y="3"/>
                  </a:lnTo>
                  <a:lnTo>
                    <a:pt x="47" y="5"/>
                  </a:lnTo>
                  <a:lnTo>
                    <a:pt x="13" y="16"/>
                  </a:lnTo>
                  <a:lnTo>
                    <a:pt x="9" y="27"/>
                  </a:lnTo>
                  <a:lnTo>
                    <a:pt x="6" y="39"/>
                  </a:lnTo>
                  <a:lnTo>
                    <a:pt x="3" y="52"/>
                  </a:lnTo>
                  <a:lnTo>
                    <a:pt x="1" y="65"/>
                  </a:lnTo>
                  <a:lnTo>
                    <a:pt x="0" y="78"/>
                  </a:lnTo>
                  <a:lnTo>
                    <a:pt x="1" y="92"/>
                  </a:lnTo>
                  <a:lnTo>
                    <a:pt x="2" y="104"/>
                  </a:lnTo>
                  <a:lnTo>
                    <a:pt x="6" y="116"/>
                  </a:lnTo>
                  <a:lnTo>
                    <a:pt x="20" y="123"/>
                  </a:lnTo>
                  <a:lnTo>
                    <a:pt x="24" y="134"/>
                  </a:lnTo>
                  <a:lnTo>
                    <a:pt x="60" y="149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08" name="Freeform 116"/>
            <p:cNvSpPr>
              <a:spLocks/>
            </p:cNvSpPr>
            <p:nvPr/>
          </p:nvSpPr>
          <p:spPr bwMode="auto">
            <a:xfrm>
              <a:off x="2398" y="2051"/>
              <a:ext cx="83" cy="142"/>
            </a:xfrm>
            <a:custGeom>
              <a:avLst/>
              <a:gdLst>
                <a:gd name="T0" fmla="*/ 44 w 83"/>
                <a:gd name="T1" fmla="*/ 142 h 142"/>
                <a:gd name="T2" fmla="*/ 45 w 83"/>
                <a:gd name="T3" fmla="*/ 142 h 142"/>
                <a:gd name="T4" fmla="*/ 46 w 83"/>
                <a:gd name="T5" fmla="*/ 142 h 142"/>
                <a:gd name="T6" fmla="*/ 49 w 83"/>
                <a:gd name="T7" fmla="*/ 142 h 142"/>
                <a:gd name="T8" fmla="*/ 50 w 83"/>
                <a:gd name="T9" fmla="*/ 142 h 142"/>
                <a:gd name="T10" fmla="*/ 52 w 83"/>
                <a:gd name="T11" fmla="*/ 136 h 142"/>
                <a:gd name="T12" fmla="*/ 52 w 83"/>
                <a:gd name="T13" fmla="*/ 129 h 142"/>
                <a:gd name="T14" fmla="*/ 51 w 83"/>
                <a:gd name="T15" fmla="*/ 121 h 142"/>
                <a:gd name="T16" fmla="*/ 50 w 83"/>
                <a:gd name="T17" fmla="*/ 114 h 142"/>
                <a:gd name="T18" fmla="*/ 67 w 83"/>
                <a:gd name="T19" fmla="*/ 106 h 142"/>
                <a:gd name="T20" fmla="*/ 71 w 83"/>
                <a:gd name="T21" fmla="*/ 101 h 142"/>
                <a:gd name="T22" fmla="*/ 72 w 83"/>
                <a:gd name="T23" fmla="*/ 95 h 142"/>
                <a:gd name="T24" fmla="*/ 72 w 83"/>
                <a:gd name="T25" fmla="*/ 88 h 142"/>
                <a:gd name="T26" fmla="*/ 70 w 83"/>
                <a:gd name="T27" fmla="*/ 82 h 142"/>
                <a:gd name="T28" fmla="*/ 79 w 83"/>
                <a:gd name="T29" fmla="*/ 60 h 142"/>
                <a:gd name="T30" fmla="*/ 79 w 83"/>
                <a:gd name="T31" fmla="*/ 59 h 142"/>
                <a:gd name="T32" fmla="*/ 79 w 83"/>
                <a:gd name="T33" fmla="*/ 58 h 142"/>
                <a:gd name="T34" fmla="*/ 79 w 83"/>
                <a:gd name="T35" fmla="*/ 55 h 142"/>
                <a:gd name="T36" fmla="*/ 78 w 83"/>
                <a:gd name="T37" fmla="*/ 54 h 142"/>
                <a:gd name="T38" fmla="*/ 80 w 83"/>
                <a:gd name="T39" fmla="*/ 51 h 142"/>
                <a:gd name="T40" fmla="*/ 82 w 83"/>
                <a:gd name="T41" fmla="*/ 46 h 142"/>
                <a:gd name="T42" fmla="*/ 83 w 83"/>
                <a:gd name="T43" fmla="*/ 40 h 142"/>
                <a:gd name="T44" fmla="*/ 83 w 83"/>
                <a:gd name="T45" fmla="*/ 35 h 142"/>
                <a:gd name="T46" fmla="*/ 83 w 83"/>
                <a:gd name="T47" fmla="*/ 29 h 142"/>
                <a:gd name="T48" fmla="*/ 83 w 83"/>
                <a:gd name="T49" fmla="*/ 23 h 142"/>
                <a:gd name="T50" fmla="*/ 82 w 83"/>
                <a:gd name="T51" fmla="*/ 19 h 142"/>
                <a:gd name="T52" fmla="*/ 80 w 83"/>
                <a:gd name="T53" fmla="*/ 14 h 142"/>
                <a:gd name="T54" fmla="*/ 76 w 83"/>
                <a:gd name="T55" fmla="*/ 9 h 142"/>
                <a:gd name="T56" fmla="*/ 72 w 83"/>
                <a:gd name="T57" fmla="*/ 6 h 142"/>
                <a:gd name="T58" fmla="*/ 69 w 83"/>
                <a:gd name="T59" fmla="*/ 2 h 142"/>
                <a:gd name="T60" fmla="*/ 65 w 83"/>
                <a:gd name="T61" fmla="*/ 0 h 142"/>
                <a:gd name="T62" fmla="*/ 52 w 83"/>
                <a:gd name="T63" fmla="*/ 2 h 142"/>
                <a:gd name="T64" fmla="*/ 44 w 83"/>
                <a:gd name="T65" fmla="*/ 10 h 142"/>
                <a:gd name="T66" fmla="*/ 40 w 83"/>
                <a:gd name="T67" fmla="*/ 9 h 142"/>
                <a:gd name="T68" fmla="*/ 38 w 83"/>
                <a:gd name="T69" fmla="*/ 6 h 142"/>
                <a:gd name="T70" fmla="*/ 35 w 83"/>
                <a:gd name="T71" fmla="*/ 3 h 142"/>
                <a:gd name="T72" fmla="*/ 31 w 83"/>
                <a:gd name="T73" fmla="*/ 1 h 142"/>
                <a:gd name="T74" fmla="*/ 18 w 83"/>
                <a:gd name="T75" fmla="*/ 2 h 142"/>
                <a:gd name="T76" fmla="*/ 0 w 83"/>
                <a:gd name="T77" fmla="*/ 90 h 142"/>
                <a:gd name="T78" fmla="*/ 3 w 83"/>
                <a:gd name="T79" fmla="*/ 98 h 142"/>
                <a:gd name="T80" fmla="*/ 6 w 83"/>
                <a:gd name="T81" fmla="*/ 106 h 142"/>
                <a:gd name="T82" fmla="*/ 11 w 83"/>
                <a:gd name="T83" fmla="*/ 113 h 142"/>
                <a:gd name="T84" fmla="*/ 16 w 83"/>
                <a:gd name="T85" fmla="*/ 120 h 142"/>
                <a:gd name="T86" fmla="*/ 22 w 83"/>
                <a:gd name="T87" fmla="*/ 127 h 142"/>
                <a:gd name="T88" fmla="*/ 27 w 83"/>
                <a:gd name="T89" fmla="*/ 132 h 142"/>
                <a:gd name="T90" fmla="*/ 36 w 83"/>
                <a:gd name="T91" fmla="*/ 138 h 142"/>
                <a:gd name="T92" fmla="*/ 44 w 83"/>
                <a:gd name="T93" fmla="*/ 142 h 142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w 83"/>
                <a:gd name="T142" fmla="*/ 0 h 142"/>
                <a:gd name="T143" fmla="*/ 83 w 83"/>
                <a:gd name="T144" fmla="*/ 142 h 142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T141" t="T142" r="T143" b="T144"/>
              <a:pathLst>
                <a:path w="83" h="142">
                  <a:moveTo>
                    <a:pt x="44" y="142"/>
                  </a:moveTo>
                  <a:lnTo>
                    <a:pt x="45" y="142"/>
                  </a:lnTo>
                  <a:lnTo>
                    <a:pt x="46" y="142"/>
                  </a:lnTo>
                  <a:lnTo>
                    <a:pt x="49" y="142"/>
                  </a:lnTo>
                  <a:lnTo>
                    <a:pt x="50" y="142"/>
                  </a:lnTo>
                  <a:lnTo>
                    <a:pt x="52" y="136"/>
                  </a:lnTo>
                  <a:lnTo>
                    <a:pt x="52" y="129"/>
                  </a:lnTo>
                  <a:lnTo>
                    <a:pt x="51" y="121"/>
                  </a:lnTo>
                  <a:lnTo>
                    <a:pt x="50" y="114"/>
                  </a:lnTo>
                  <a:lnTo>
                    <a:pt x="67" y="106"/>
                  </a:lnTo>
                  <a:lnTo>
                    <a:pt x="71" y="101"/>
                  </a:lnTo>
                  <a:lnTo>
                    <a:pt x="72" y="95"/>
                  </a:lnTo>
                  <a:lnTo>
                    <a:pt x="72" y="88"/>
                  </a:lnTo>
                  <a:lnTo>
                    <a:pt x="70" y="82"/>
                  </a:lnTo>
                  <a:lnTo>
                    <a:pt x="79" y="60"/>
                  </a:lnTo>
                  <a:lnTo>
                    <a:pt x="79" y="59"/>
                  </a:lnTo>
                  <a:lnTo>
                    <a:pt x="79" y="58"/>
                  </a:lnTo>
                  <a:lnTo>
                    <a:pt x="79" y="55"/>
                  </a:lnTo>
                  <a:lnTo>
                    <a:pt x="78" y="54"/>
                  </a:lnTo>
                  <a:lnTo>
                    <a:pt x="80" y="51"/>
                  </a:lnTo>
                  <a:lnTo>
                    <a:pt x="82" y="46"/>
                  </a:lnTo>
                  <a:lnTo>
                    <a:pt x="83" y="40"/>
                  </a:lnTo>
                  <a:lnTo>
                    <a:pt x="83" y="35"/>
                  </a:lnTo>
                  <a:lnTo>
                    <a:pt x="83" y="29"/>
                  </a:lnTo>
                  <a:lnTo>
                    <a:pt x="83" y="23"/>
                  </a:lnTo>
                  <a:lnTo>
                    <a:pt x="82" y="19"/>
                  </a:lnTo>
                  <a:lnTo>
                    <a:pt x="80" y="14"/>
                  </a:lnTo>
                  <a:lnTo>
                    <a:pt x="76" y="9"/>
                  </a:lnTo>
                  <a:lnTo>
                    <a:pt x="72" y="6"/>
                  </a:lnTo>
                  <a:lnTo>
                    <a:pt x="69" y="2"/>
                  </a:lnTo>
                  <a:lnTo>
                    <a:pt x="65" y="0"/>
                  </a:lnTo>
                  <a:lnTo>
                    <a:pt x="52" y="2"/>
                  </a:lnTo>
                  <a:lnTo>
                    <a:pt x="44" y="10"/>
                  </a:lnTo>
                  <a:lnTo>
                    <a:pt x="40" y="9"/>
                  </a:lnTo>
                  <a:lnTo>
                    <a:pt x="38" y="6"/>
                  </a:lnTo>
                  <a:lnTo>
                    <a:pt x="35" y="3"/>
                  </a:lnTo>
                  <a:lnTo>
                    <a:pt x="31" y="1"/>
                  </a:lnTo>
                  <a:lnTo>
                    <a:pt x="18" y="2"/>
                  </a:lnTo>
                  <a:lnTo>
                    <a:pt x="0" y="90"/>
                  </a:lnTo>
                  <a:lnTo>
                    <a:pt x="3" y="98"/>
                  </a:lnTo>
                  <a:lnTo>
                    <a:pt x="6" y="106"/>
                  </a:lnTo>
                  <a:lnTo>
                    <a:pt x="11" y="113"/>
                  </a:lnTo>
                  <a:lnTo>
                    <a:pt x="16" y="120"/>
                  </a:lnTo>
                  <a:lnTo>
                    <a:pt x="22" y="127"/>
                  </a:lnTo>
                  <a:lnTo>
                    <a:pt x="27" y="132"/>
                  </a:lnTo>
                  <a:lnTo>
                    <a:pt x="36" y="138"/>
                  </a:lnTo>
                  <a:lnTo>
                    <a:pt x="44" y="142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09" name="Freeform 117"/>
            <p:cNvSpPr>
              <a:spLocks/>
            </p:cNvSpPr>
            <p:nvPr/>
          </p:nvSpPr>
          <p:spPr bwMode="auto">
            <a:xfrm>
              <a:off x="2250" y="1853"/>
              <a:ext cx="132" cy="91"/>
            </a:xfrm>
            <a:custGeom>
              <a:avLst/>
              <a:gdLst>
                <a:gd name="T0" fmla="*/ 105 w 132"/>
                <a:gd name="T1" fmla="*/ 91 h 91"/>
                <a:gd name="T2" fmla="*/ 125 w 132"/>
                <a:gd name="T3" fmla="*/ 87 h 91"/>
                <a:gd name="T4" fmla="*/ 128 w 132"/>
                <a:gd name="T5" fmla="*/ 82 h 91"/>
                <a:gd name="T6" fmla="*/ 130 w 132"/>
                <a:gd name="T7" fmla="*/ 76 h 91"/>
                <a:gd name="T8" fmla="*/ 131 w 132"/>
                <a:gd name="T9" fmla="*/ 69 h 91"/>
                <a:gd name="T10" fmla="*/ 132 w 132"/>
                <a:gd name="T11" fmla="*/ 62 h 91"/>
                <a:gd name="T12" fmla="*/ 127 w 132"/>
                <a:gd name="T13" fmla="*/ 45 h 91"/>
                <a:gd name="T14" fmla="*/ 117 w 132"/>
                <a:gd name="T15" fmla="*/ 40 h 91"/>
                <a:gd name="T16" fmla="*/ 115 w 132"/>
                <a:gd name="T17" fmla="*/ 24 h 91"/>
                <a:gd name="T18" fmla="*/ 108 w 132"/>
                <a:gd name="T19" fmla="*/ 19 h 91"/>
                <a:gd name="T20" fmla="*/ 99 w 132"/>
                <a:gd name="T21" fmla="*/ 18 h 91"/>
                <a:gd name="T22" fmla="*/ 91 w 132"/>
                <a:gd name="T23" fmla="*/ 16 h 91"/>
                <a:gd name="T24" fmla="*/ 84 w 132"/>
                <a:gd name="T25" fmla="*/ 10 h 91"/>
                <a:gd name="T26" fmla="*/ 78 w 132"/>
                <a:gd name="T27" fmla="*/ 9 h 91"/>
                <a:gd name="T28" fmla="*/ 72 w 132"/>
                <a:gd name="T29" fmla="*/ 7 h 91"/>
                <a:gd name="T30" fmla="*/ 66 w 132"/>
                <a:gd name="T31" fmla="*/ 5 h 91"/>
                <a:gd name="T32" fmla="*/ 61 w 132"/>
                <a:gd name="T33" fmla="*/ 3 h 91"/>
                <a:gd name="T34" fmla="*/ 57 w 132"/>
                <a:gd name="T35" fmla="*/ 0 h 91"/>
                <a:gd name="T36" fmla="*/ 52 w 132"/>
                <a:gd name="T37" fmla="*/ 0 h 91"/>
                <a:gd name="T38" fmla="*/ 48 w 132"/>
                <a:gd name="T39" fmla="*/ 0 h 91"/>
                <a:gd name="T40" fmla="*/ 44 w 132"/>
                <a:gd name="T41" fmla="*/ 3 h 91"/>
                <a:gd name="T42" fmla="*/ 37 w 132"/>
                <a:gd name="T43" fmla="*/ 7 h 91"/>
                <a:gd name="T44" fmla="*/ 31 w 132"/>
                <a:gd name="T45" fmla="*/ 11 h 91"/>
                <a:gd name="T46" fmla="*/ 25 w 132"/>
                <a:gd name="T47" fmla="*/ 12 h 91"/>
                <a:gd name="T48" fmla="*/ 19 w 132"/>
                <a:gd name="T49" fmla="*/ 12 h 91"/>
                <a:gd name="T50" fmla="*/ 12 w 132"/>
                <a:gd name="T51" fmla="*/ 17 h 91"/>
                <a:gd name="T52" fmla="*/ 6 w 132"/>
                <a:gd name="T53" fmla="*/ 24 h 91"/>
                <a:gd name="T54" fmla="*/ 2 w 132"/>
                <a:gd name="T55" fmla="*/ 33 h 91"/>
                <a:gd name="T56" fmla="*/ 0 w 132"/>
                <a:gd name="T57" fmla="*/ 43 h 91"/>
                <a:gd name="T58" fmla="*/ 0 w 132"/>
                <a:gd name="T59" fmla="*/ 48 h 91"/>
                <a:gd name="T60" fmla="*/ 0 w 132"/>
                <a:gd name="T61" fmla="*/ 52 h 91"/>
                <a:gd name="T62" fmla="*/ 0 w 132"/>
                <a:gd name="T63" fmla="*/ 56 h 91"/>
                <a:gd name="T64" fmla="*/ 2 w 132"/>
                <a:gd name="T65" fmla="*/ 59 h 91"/>
                <a:gd name="T66" fmla="*/ 20 w 132"/>
                <a:gd name="T67" fmla="*/ 74 h 91"/>
                <a:gd name="T68" fmla="*/ 27 w 132"/>
                <a:gd name="T69" fmla="*/ 72 h 91"/>
                <a:gd name="T70" fmla="*/ 34 w 132"/>
                <a:gd name="T71" fmla="*/ 69 h 91"/>
                <a:gd name="T72" fmla="*/ 40 w 132"/>
                <a:gd name="T73" fmla="*/ 68 h 91"/>
                <a:gd name="T74" fmla="*/ 47 w 132"/>
                <a:gd name="T75" fmla="*/ 70 h 91"/>
                <a:gd name="T76" fmla="*/ 48 w 132"/>
                <a:gd name="T77" fmla="*/ 72 h 91"/>
                <a:gd name="T78" fmla="*/ 50 w 132"/>
                <a:gd name="T79" fmla="*/ 76 h 91"/>
                <a:gd name="T80" fmla="*/ 52 w 132"/>
                <a:gd name="T81" fmla="*/ 77 h 91"/>
                <a:gd name="T82" fmla="*/ 55 w 132"/>
                <a:gd name="T83" fmla="*/ 78 h 91"/>
                <a:gd name="T84" fmla="*/ 68 w 132"/>
                <a:gd name="T85" fmla="*/ 75 h 91"/>
                <a:gd name="T86" fmla="*/ 70 w 132"/>
                <a:gd name="T87" fmla="*/ 76 h 91"/>
                <a:gd name="T88" fmla="*/ 72 w 132"/>
                <a:gd name="T89" fmla="*/ 77 h 91"/>
                <a:gd name="T90" fmla="*/ 73 w 132"/>
                <a:gd name="T91" fmla="*/ 81 h 91"/>
                <a:gd name="T92" fmla="*/ 75 w 132"/>
                <a:gd name="T93" fmla="*/ 83 h 91"/>
                <a:gd name="T94" fmla="*/ 82 w 132"/>
                <a:gd name="T95" fmla="*/ 83 h 91"/>
                <a:gd name="T96" fmla="*/ 90 w 132"/>
                <a:gd name="T97" fmla="*/ 84 h 91"/>
                <a:gd name="T98" fmla="*/ 97 w 132"/>
                <a:gd name="T99" fmla="*/ 87 h 91"/>
                <a:gd name="T100" fmla="*/ 102 w 132"/>
                <a:gd name="T101" fmla="*/ 91 h 91"/>
                <a:gd name="T102" fmla="*/ 102 w 132"/>
                <a:gd name="T103" fmla="*/ 91 h 91"/>
                <a:gd name="T104" fmla="*/ 104 w 132"/>
                <a:gd name="T105" fmla="*/ 91 h 91"/>
                <a:gd name="T106" fmla="*/ 105 w 132"/>
                <a:gd name="T107" fmla="*/ 91 h 91"/>
                <a:gd name="T108" fmla="*/ 105 w 132"/>
                <a:gd name="T109" fmla="*/ 91 h 91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32"/>
                <a:gd name="T166" fmla="*/ 0 h 91"/>
                <a:gd name="T167" fmla="*/ 132 w 132"/>
                <a:gd name="T168" fmla="*/ 91 h 91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32" h="91">
                  <a:moveTo>
                    <a:pt x="105" y="91"/>
                  </a:moveTo>
                  <a:lnTo>
                    <a:pt x="125" y="87"/>
                  </a:lnTo>
                  <a:lnTo>
                    <a:pt x="128" y="82"/>
                  </a:lnTo>
                  <a:lnTo>
                    <a:pt x="130" y="76"/>
                  </a:lnTo>
                  <a:lnTo>
                    <a:pt x="131" y="69"/>
                  </a:lnTo>
                  <a:lnTo>
                    <a:pt x="132" y="62"/>
                  </a:lnTo>
                  <a:lnTo>
                    <a:pt x="127" y="45"/>
                  </a:lnTo>
                  <a:lnTo>
                    <a:pt x="117" y="40"/>
                  </a:lnTo>
                  <a:lnTo>
                    <a:pt x="115" y="24"/>
                  </a:lnTo>
                  <a:lnTo>
                    <a:pt x="108" y="19"/>
                  </a:lnTo>
                  <a:lnTo>
                    <a:pt x="99" y="18"/>
                  </a:lnTo>
                  <a:lnTo>
                    <a:pt x="91" y="16"/>
                  </a:lnTo>
                  <a:lnTo>
                    <a:pt x="84" y="10"/>
                  </a:lnTo>
                  <a:lnTo>
                    <a:pt x="78" y="9"/>
                  </a:lnTo>
                  <a:lnTo>
                    <a:pt x="72" y="7"/>
                  </a:lnTo>
                  <a:lnTo>
                    <a:pt x="66" y="5"/>
                  </a:lnTo>
                  <a:lnTo>
                    <a:pt x="61" y="3"/>
                  </a:lnTo>
                  <a:lnTo>
                    <a:pt x="57" y="0"/>
                  </a:lnTo>
                  <a:lnTo>
                    <a:pt x="52" y="0"/>
                  </a:lnTo>
                  <a:lnTo>
                    <a:pt x="48" y="0"/>
                  </a:lnTo>
                  <a:lnTo>
                    <a:pt x="44" y="3"/>
                  </a:lnTo>
                  <a:lnTo>
                    <a:pt x="37" y="7"/>
                  </a:lnTo>
                  <a:lnTo>
                    <a:pt x="31" y="11"/>
                  </a:lnTo>
                  <a:lnTo>
                    <a:pt x="25" y="12"/>
                  </a:lnTo>
                  <a:lnTo>
                    <a:pt x="19" y="12"/>
                  </a:lnTo>
                  <a:lnTo>
                    <a:pt x="12" y="17"/>
                  </a:lnTo>
                  <a:lnTo>
                    <a:pt x="6" y="24"/>
                  </a:lnTo>
                  <a:lnTo>
                    <a:pt x="2" y="33"/>
                  </a:lnTo>
                  <a:lnTo>
                    <a:pt x="0" y="43"/>
                  </a:lnTo>
                  <a:lnTo>
                    <a:pt x="0" y="48"/>
                  </a:lnTo>
                  <a:lnTo>
                    <a:pt x="0" y="52"/>
                  </a:lnTo>
                  <a:lnTo>
                    <a:pt x="0" y="56"/>
                  </a:lnTo>
                  <a:lnTo>
                    <a:pt x="2" y="59"/>
                  </a:lnTo>
                  <a:lnTo>
                    <a:pt x="20" y="74"/>
                  </a:lnTo>
                  <a:lnTo>
                    <a:pt x="27" y="72"/>
                  </a:lnTo>
                  <a:lnTo>
                    <a:pt x="34" y="69"/>
                  </a:lnTo>
                  <a:lnTo>
                    <a:pt x="40" y="68"/>
                  </a:lnTo>
                  <a:lnTo>
                    <a:pt x="47" y="70"/>
                  </a:lnTo>
                  <a:lnTo>
                    <a:pt x="48" y="72"/>
                  </a:lnTo>
                  <a:lnTo>
                    <a:pt x="50" y="76"/>
                  </a:lnTo>
                  <a:lnTo>
                    <a:pt x="52" y="77"/>
                  </a:lnTo>
                  <a:lnTo>
                    <a:pt x="55" y="78"/>
                  </a:lnTo>
                  <a:lnTo>
                    <a:pt x="68" y="75"/>
                  </a:lnTo>
                  <a:lnTo>
                    <a:pt x="70" y="76"/>
                  </a:lnTo>
                  <a:lnTo>
                    <a:pt x="72" y="77"/>
                  </a:lnTo>
                  <a:lnTo>
                    <a:pt x="73" y="81"/>
                  </a:lnTo>
                  <a:lnTo>
                    <a:pt x="75" y="83"/>
                  </a:lnTo>
                  <a:lnTo>
                    <a:pt x="82" y="83"/>
                  </a:lnTo>
                  <a:lnTo>
                    <a:pt x="90" y="84"/>
                  </a:lnTo>
                  <a:lnTo>
                    <a:pt x="97" y="87"/>
                  </a:lnTo>
                  <a:lnTo>
                    <a:pt x="102" y="91"/>
                  </a:lnTo>
                  <a:lnTo>
                    <a:pt x="104" y="91"/>
                  </a:lnTo>
                  <a:lnTo>
                    <a:pt x="105" y="91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10" name="Freeform 118"/>
            <p:cNvSpPr>
              <a:spLocks/>
            </p:cNvSpPr>
            <p:nvPr/>
          </p:nvSpPr>
          <p:spPr bwMode="auto">
            <a:xfrm>
              <a:off x="2680" y="1857"/>
              <a:ext cx="135" cy="77"/>
            </a:xfrm>
            <a:custGeom>
              <a:avLst/>
              <a:gdLst>
                <a:gd name="T0" fmla="*/ 36 w 135"/>
                <a:gd name="T1" fmla="*/ 75 h 77"/>
                <a:gd name="T2" fmla="*/ 67 w 135"/>
                <a:gd name="T3" fmla="*/ 67 h 77"/>
                <a:gd name="T4" fmla="*/ 68 w 135"/>
                <a:gd name="T5" fmla="*/ 66 h 77"/>
                <a:gd name="T6" fmla="*/ 70 w 135"/>
                <a:gd name="T7" fmla="*/ 65 h 77"/>
                <a:gd name="T8" fmla="*/ 71 w 135"/>
                <a:gd name="T9" fmla="*/ 62 h 77"/>
                <a:gd name="T10" fmla="*/ 73 w 135"/>
                <a:gd name="T11" fmla="*/ 60 h 77"/>
                <a:gd name="T12" fmla="*/ 106 w 135"/>
                <a:gd name="T13" fmla="*/ 51 h 77"/>
                <a:gd name="T14" fmla="*/ 107 w 135"/>
                <a:gd name="T15" fmla="*/ 51 h 77"/>
                <a:gd name="T16" fmla="*/ 108 w 135"/>
                <a:gd name="T17" fmla="*/ 53 h 77"/>
                <a:gd name="T18" fmla="*/ 110 w 135"/>
                <a:gd name="T19" fmla="*/ 54 h 77"/>
                <a:gd name="T20" fmla="*/ 111 w 135"/>
                <a:gd name="T21" fmla="*/ 55 h 77"/>
                <a:gd name="T22" fmla="*/ 124 w 135"/>
                <a:gd name="T23" fmla="*/ 51 h 77"/>
                <a:gd name="T24" fmla="*/ 127 w 135"/>
                <a:gd name="T25" fmla="*/ 51 h 77"/>
                <a:gd name="T26" fmla="*/ 128 w 135"/>
                <a:gd name="T27" fmla="*/ 51 h 77"/>
                <a:gd name="T28" fmla="*/ 130 w 135"/>
                <a:gd name="T29" fmla="*/ 49 h 77"/>
                <a:gd name="T30" fmla="*/ 133 w 135"/>
                <a:gd name="T31" fmla="*/ 48 h 77"/>
                <a:gd name="T32" fmla="*/ 135 w 135"/>
                <a:gd name="T33" fmla="*/ 44 h 77"/>
                <a:gd name="T34" fmla="*/ 135 w 135"/>
                <a:gd name="T35" fmla="*/ 39 h 77"/>
                <a:gd name="T36" fmla="*/ 134 w 135"/>
                <a:gd name="T37" fmla="*/ 34 h 77"/>
                <a:gd name="T38" fmla="*/ 133 w 135"/>
                <a:gd name="T39" fmla="*/ 29 h 77"/>
                <a:gd name="T40" fmla="*/ 130 w 135"/>
                <a:gd name="T41" fmla="*/ 25 h 77"/>
                <a:gd name="T42" fmla="*/ 128 w 135"/>
                <a:gd name="T43" fmla="*/ 21 h 77"/>
                <a:gd name="T44" fmla="*/ 124 w 135"/>
                <a:gd name="T45" fmla="*/ 16 h 77"/>
                <a:gd name="T46" fmla="*/ 122 w 135"/>
                <a:gd name="T47" fmla="*/ 13 h 77"/>
                <a:gd name="T48" fmla="*/ 115 w 135"/>
                <a:gd name="T49" fmla="*/ 12 h 77"/>
                <a:gd name="T50" fmla="*/ 108 w 135"/>
                <a:gd name="T51" fmla="*/ 10 h 77"/>
                <a:gd name="T52" fmla="*/ 101 w 135"/>
                <a:gd name="T53" fmla="*/ 9 h 77"/>
                <a:gd name="T54" fmla="*/ 95 w 135"/>
                <a:gd name="T55" fmla="*/ 8 h 77"/>
                <a:gd name="T56" fmla="*/ 88 w 135"/>
                <a:gd name="T57" fmla="*/ 7 h 77"/>
                <a:gd name="T58" fmla="*/ 82 w 135"/>
                <a:gd name="T59" fmla="*/ 6 h 77"/>
                <a:gd name="T60" fmla="*/ 76 w 135"/>
                <a:gd name="T61" fmla="*/ 3 h 77"/>
                <a:gd name="T62" fmla="*/ 69 w 135"/>
                <a:gd name="T63" fmla="*/ 0 h 77"/>
                <a:gd name="T64" fmla="*/ 60 w 135"/>
                <a:gd name="T65" fmla="*/ 0 h 77"/>
                <a:gd name="T66" fmla="*/ 53 w 135"/>
                <a:gd name="T67" fmla="*/ 2 h 77"/>
                <a:gd name="T68" fmla="*/ 46 w 135"/>
                <a:gd name="T69" fmla="*/ 6 h 77"/>
                <a:gd name="T70" fmla="*/ 39 w 135"/>
                <a:gd name="T71" fmla="*/ 8 h 77"/>
                <a:gd name="T72" fmla="*/ 34 w 135"/>
                <a:gd name="T73" fmla="*/ 8 h 77"/>
                <a:gd name="T74" fmla="*/ 28 w 135"/>
                <a:gd name="T75" fmla="*/ 7 h 77"/>
                <a:gd name="T76" fmla="*/ 23 w 135"/>
                <a:gd name="T77" fmla="*/ 7 h 77"/>
                <a:gd name="T78" fmla="*/ 17 w 135"/>
                <a:gd name="T79" fmla="*/ 8 h 77"/>
                <a:gd name="T80" fmla="*/ 0 w 135"/>
                <a:gd name="T81" fmla="*/ 33 h 77"/>
                <a:gd name="T82" fmla="*/ 4 w 135"/>
                <a:gd name="T83" fmla="*/ 45 h 77"/>
                <a:gd name="T84" fmla="*/ 17 w 135"/>
                <a:gd name="T85" fmla="*/ 52 h 77"/>
                <a:gd name="T86" fmla="*/ 20 w 135"/>
                <a:gd name="T87" fmla="*/ 57 h 77"/>
                <a:gd name="T88" fmla="*/ 23 w 135"/>
                <a:gd name="T89" fmla="*/ 60 h 77"/>
                <a:gd name="T90" fmla="*/ 24 w 135"/>
                <a:gd name="T91" fmla="*/ 66 h 77"/>
                <a:gd name="T92" fmla="*/ 26 w 135"/>
                <a:gd name="T93" fmla="*/ 72 h 77"/>
                <a:gd name="T94" fmla="*/ 34 w 135"/>
                <a:gd name="T95" fmla="*/ 77 h 77"/>
                <a:gd name="T96" fmla="*/ 34 w 135"/>
                <a:gd name="T97" fmla="*/ 77 h 77"/>
                <a:gd name="T98" fmla="*/ 35 w 135"/>
                <a:gd name="T99" fmla="*/ 75 h 77"/>
                <a:gd name="T100" fmla="*/ 36 w 135"/>
                <a:gd name="T101" fmla="*/ 75 h 77"/>
                <a:gd name="T102" fmla="*/ 36 w 135"/>
                <a:gd name="T103" fmla="*/ 75 h 77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w 135"/>
                <a:gd name="T157" fmla="*/ 0 h 77"/>
                <a:gd name="T158" fmla="*/ 135 w 135"/>
                <a:gd name="T159" fmla="*/ 77 h 77"/>
              </a:gdLst>
              <a:ahLst/>
              <a:cxnLst>
                <a:cxn ang="T104">
                  <a:pos x="T0" y="T1"/>
                </a:cxn>
                <a:cxn ang="T105">
                  <a:pos x="T2" y="T3"/>
                </a:cxn>
                <a:cxn ang="T106">
                  <a:pos x="T4" y="T5"/>
                </a:cxn>
                <a:cxn ang="T107">
                  <a:pos x="T6" y="T7"/>
                </a:cxn>
                <a:cxn ang="T108">
                  <a:pos x="T8" y="T9"/>
                </a:cxn>
                <a:cxn ang="T109">
                  <a:pos x="T10" y="T11"/>
                </a:cxn>
                <a:cxn ang="T110">
                  <a:pos x="T12" y="T13"/>
                </a:cxn>
                <a:cxn ang="T111">
                  <a:pos x="T14" y="T15"/>
                </a:cxn>
                <a:cxn ang="T112">
                  <a:pos x="T16" y="T17"/>
                </a:cxn>
                <a:cxn ang="T113">
                  <a:pos x="T18" y="T19"/>
                </a:cxn>
                <a:cxn ang="T114">
                  <a:pos x="T20" y="T21"/>
                </a:cxn>
                <a:cxn ang="T115">
                  <a:pos x="T22" y="T23"/>
                </a:cxn>
                <a:cxn ang="T116">
                  <a:pos x="T24" y="T25"/>
                </a:cxn>
                <a:cxn ang="T117">
                  <a:pos x="T26" y="T27"/>
                </a:cxn>
                <a:cxn ang="T118">
                  <a:pos x="T28" y="T29"/>
                </a:cxn>
                <a:cxn ang="T119">
                  <a:pos x="T30" y="T31"/>
                </a:cxn>
                <a:cxn ang="T120">
                  <a:pos x="T32" y="T33"/>
                </a:cxn>
                <a:cxn ang="T121">
                  <a:pos x="T34" y="T35"/>
                </a:cxn>
                <a:cxn ang="T122">
                  <a:pos x="T36" y="T37"/>
                </a:cxn>
                <a:cxn ang="T123">
                  <a:pos x="T38" y="T39"/>
                </a:cxn>
                <a:cxn ang="T124">
                  <a:pos x="T40" y="T41"/>
                </a:cxn>
                <a:cxn ang="T125">
                  <a:pos x="T42" y="T43"/>
                </a:cxn>
                <a:cxn ang="T126">
                  <a:pos x="T44" y="T45"/>
                </a:cxn>
                <a:cxn ang="T127">
                  <a:pos x="T46" y="T47"/>
                </a:cxn>
                <a:cxn ang="T128">
                  <a:pos x="T48" y="T49"/>
                </a:cxn>
                <a:cxn ang="T129">
                  <a:pos x="T50" y="T51"/>
                </a:cxn>
                <a:cxn ang="T130">
                  <a:pos x="T52" y="T53"/>
                </a:cxn>
                <a:cxn ang="T131">
                  <a:pos x="T54" y="T55"/>
                </a:cxn>
                <a:cxn ang="T132">
                  <a:pos x="T56" y="T57"/>
                </a:cxn>
                <a:cxn ang="T133">
                  <a:pos x="T58" y="T59"/>
                </a:cxn>
                <a:cxn ang="T134">
                  <a:pos x="T60" y="T61"/>
                </a:cxn>
                <a:cxn ang="T135">
                  <a:pos x="T62" y="T63"/>
                </a:cxn>
                <a:cxn ang="T136">
                  <a:pos x="T64" y="T65"/>
                </a:cxn>
                <a:cxn ang="T137">
                  <a:pos x="T66" y="T67"/>
                </a:cxn>
                <a:cxn ang="T138">
                  <a:pos x="T68" y="T69"/>
                </a:cxn>
                <a:cxn ang="T139">
                  <a:pos x="T70" y="T71"/>
                </a:cxn>
                <a:cxn ang="T140">
                  <a:pos x="T72" y="T73"/>
                </a:cxn>
                <a:cxn ang="T141">
                  <a:pos x="T74" y="T75"/>
                </a:cxn>
                <a:cxn ang="T142">
                  <a:pos x="T76" y="T77"/>
                </a:cxn>
                <a:cxn ang="T143">
                  <a:pos x="T78" y="T79"/>
                </a:cxn>
                <a:cxn ang="T144">
                  <a:pos x="T80" y="T81"/>
                </a:cxn>
                <a:cxn ang="T145">
                  <a:pos x="T82" y="T83"/>
                </a:cxn>
                <a:cxn ang="T146">
                  <a:pos x="T84" y="T85"/>
                </a:cxn>
                <a:cxn ang="T147">
                  <a:pos x="T86" y="T87"/>
                </a:cxn>
                <a:cxn ang="T148">
                  <a:pos x="T88" y="T89"/>
                </a:cxn>
                <a:cxn ang="T149">
                  <a:pos x="T90" y="T91"/>
                </a:cxn>
                <a:cxn ang="T150">
                  <a:pos x="T92" y="T93"/>
                </a:cxn>
                <a:cxn ang="T151">
                  <a:pos x="T94" y="T95"/>
                </a:cxn>
                <a:cxn ang="T152">
                  <a:pos x="T96" y="T97"/>
                </a:cxn>
                <a:cxn ang="T153">
                  <a:pos x="T98" y="T99"/>
                </a:cxn>
                <a:cxn ang="T154">
                  <a:pos x="T100" y="T101"/>
                </a:cxn>
                <a:cxn ang="T155">
                  <a:pos x="T102" y="T103"/>
                </a:cxn>
              </a:cxnLst>
              <a:rect l="T156" t="T157" r="T158" b="T159"/>
              <a:pathLst>
                <a:path w="135" h="77">
                  <a:moveTo>
                    <a:pt x="36" y="75"/>
                  </a:moveTo>
                  <a:lnTo>
                    <a:pt x="67" y="67"/>
                  </a:lnTo>
                  <a:lnTo>
                    <a:pt x="68" y="66"/>
                  </a:lnTo>
                  <a:lnTo>
                    <a:pt x="70" y="65"/>
                  </a:lnTo>
                  <a:lnTo>
                    <a:pt x="71" y="62"/>
                  </a:lnTo>
                  <a:lnTo>
                    <a:pt x="73" y="60"/>
                  </a:lnTo>
                  <a:lnTo>
                    <a:pt x="106" y="51"/>
                  </a:lnTo>
                  <a:lnTo>
                    <a:pt x="107" y="51"/>
                  </a:lnTo>
                  <a:lnTo>
                    <a:pt x="108" y="53"/>
                  </a:lnTo>
                  <a:lnTo>
                    <a:pt x="110" y="54"/>
                  </a:lnTo>
                  <a:lnTo>
                    <a:pt x="111" y="55"/>
                  </a:lnTo>
                  <a:lnTo>
                    <a:pt x="124" y="51"/>
                  </a:lnTo>
                  <a:lnTo>
                    <a:pt x="127" y="51"/>
                  </a:lnTo>
                  <a:lnTo>
                    <a:pt x="128" y="51"/>
                  </a:lnTo>
                  <a:lnTo>
                    <a:pt x="130" y="49"/>
                  </a:lnTo>
                  <a:lnTo>
                    <a:pt x="133" y="48"/>
                  </a:lnTo>
                  <a:lnTo>
                    <a:pt x="135" y="44"/>
                  </a:lnTo>
                  <a:lnTo>
                    <a:pt x="135" y="39"/>
                  </a:lnTo>
                  <a:lnTo>
                    <a:pt x="134" y="34"/>
                  </a:lnTo>
                  <a:lnTo>
                    <a:pt x="133" y="29"/>
                  </a:lnTo>
                  <a:lnTo>
                    <a:pt x="130" y="25"/>
                  </a:lnTo>
                  <a:lnTo>
                    <a:pt x="128" y="21"/>
                  </a:lnTo>
                  <a:lnTo>
                    <a:pt x="124" y="16"/>
                  </a:lnTo>
                  <a:lnTo>
                    <a:pt x="122" y="13"/>
                  </a:lnTo>
                  <a:lnTo>
                    <a:pt x="115" y="12"/>
                  </a:lnTo>
                  <a:lnTo>
                    <a:pt x="108" y="10"/>
                  </a:lnTo>
                  <a:lnTo>
                    <a:pt x="101" y="9"/>
                  </a:lnTo>
                  <a:lnTo>
                    <a:pt x="95" y="8"/>
                  </a:lnTo>
                  <a:lnTo>
                    <a:pt x="88" y="7"/>
                  </a:lnTo>
                  <a:lnTo>
                    <a:pt x="82" y="6"/>
                  </a:lnTo>
                  <a:lnTo>
                    <a:pt x="76" y="3"/>
                  </a:lnTo>
                  <a:lnTo>
                    <a:pt x="69" y="0"/>
                  </a:lnTo>
                  <a:lnTo>
                    <a:pt x="60" y="0"/>
                  </a:lnTo>
                  <a:lnTo>
                    <a:pt x="53" y="2"/>
                  </a:lnTo>
                  <a:lnTo>
                    <a:pt x="46" y="6"/>
                  </a:lnTo>
                  <a:lnTo>
                    <a:pt x="39" y="8"/>
                  </a:lnTo>
                  <a:lnTo>
                    <a:pt x="34" y="8"/>
                  </a:lnTo>
                  <a:lnTo>
                    <a:pt x="28" y="7"/>
                  </a:lnTo>
                  <a:lnTo>
                    <a:pt x="23" y="7"/>
                  </a:lnTo>
                  <a:lnTo>
                    <a:pt x="17" y="8"/>
                  </a:lnTo>
                  <a:lnTo>
                    <a:pt x="0" y="33"/>
                  </a:lnTo>
                  <a:lnTo>
                    <a:pt x="4" y="45"/>
                  </a:lnTo>
                  <a:lnTo>
                    <a:pt x="17" y="52"/>
                  </a:lnTo>
                  <a:lnTo>
                    <a:pt x="20" y="57"/>
                  </a:lnTo>
                  <a:lnTo>
                    <a:pt x="23" y="60"/>
                  </a:lnTo>
                  <a:lnTo>
                    <a:pt x="24" y="66"/>
                  </a:lnTo>
                  <a:lnTo>
                    <a:pt x="26" y="72"/>
                  </a:lnTo>
                  <a:lnTo>
                    <a:pt x="34" y="77"/>
                  </a:lnTo>
                  <a:lnTo>
                    <a:pt x="35" y="75"/>
                  </a:lnTo>
                  <a:lnTo>
                    <a:pt x="36" y="75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11" name="Freeform 119"/>
            <p:cNvSpPr>
              <a:spLocks/>
            </p:cNvSpPr>
            <p:nvPr/>
          </p:nvSpPr>
          <p:spPr bwMode="auto">
            <a:xfrm>
              <a:off x="2567" y="1657"/>
              <a:ext cx="107" cy="127"/>
            </a:xfrm>
            <a:custGeom>
              <a:avLst/>
              <a:gdLst>
                <a:gd name="T0" fmla="*/ 59 w 107"/>
                <a:gd name="T1" fmla="*/ 127 h 127"/>
                <a:gd name="T2" fmla="*/ 61 w 107"/>
                <a:gd name="T3" fmla="*/ 127 h 127"/>
                <a:gd name="T4" fmla="*/ 63 w 107"/>
                <a:gd name="T5" fmla="*/ 127 h 127"/>
                <a:gd name="T6" fmla="*/ 66 w 107"/>
                <a:gd name="T7" fmla="*/ 127 h 127"/>
                <a:gd name="T8" fmla="*/ 68 w 107"/>
                <a:gd name="T9" fmla="*/ 125 h 127"/>
                <a:gd name="T10" fmla="*/ 69 w 107"/>
                <a:gd name="T11" fmla="*/ 123 h 127"/>
                <a:gd name="T12" fmla="*/ 70 w 107"/>
                <a:gd name="T13" fmla="*/ 121 h 127"/>
                <a:gd name="T14" fmla="*/ 71 w 107"/>
                <a:gd name="T15" fmla="*/ 118 h 127"/>
                <a:gd name="T16" fmla="*/ 73 w 107"/>
                <a:gd name="T17" fmla="*/ 115 h 127"/>
                <a:gd name="T18" fmla="*/ 68 w 107"/>
                <a:gd name="T19" fmla="*/ 102 h 127"/>
                <a:gd name="T20" fmla="*/ 69 w 107"/>
                <a:gd name="T21" fmla="*/ 91 h 127"/>
                <a:gd name="T22" fmla="*/ 70 w 107"/>
                <a:gd name="T23" fmla="*/ 89 h 127"/>
                <a:gd name="T24" fmla="*/ 71 w 107"/>
                <a:gd name="T25" fmla="*/ 87 h 127"/>
                <a:gd name="T26" fmla="*/ 75 w 107"/>
                <a:gd name="T27" fmla="*/ 86 h 127"/>
                <a:gd name="T28" fmla="*/ 77 w 107"/>
                <a:gd name="T29" fmla="*/ 85 h 127"/>
                <a:gd name="T30" fmla="*/ 79 w 107"/>
                <a:gd name="T31" fmla="*/ 85 h 127"/>
                <a:gd name="T32" fmla="*/ 81 w 107"/>
                <a:gd name="T33" fmla="*/ 85 h 127"/>
                <a:gd name="T34" fmla="*/ 82 w 107"/>
                <a:gd name="T35" fmla="*/ 85 h 127"/>
                <a:gd name="T36" fmla="*/ 83 w 107"/>
                <a:gd name="T37" fmla="*/ 85 h 127"/>
                <a:gd name="T38" fmla="*/ 94 w 107"/>
                <a:gd name="T39" fmla="*/ 69 h 127"/>
                <a:gd name="T40" fmla="*/ 95 w 107"/>
                <a:gd name="T41" fmla="*/ 67 h 127"/>
                <a:gd name="T42" fmla="*/ 96 w 107"/>
                <a:gd name="T43" fmla="*/ 67 h 127"/>
                <a:gd name="T44" fmla="*/ 97 w 107"/>
                <a:gd name="T45" fmla="*/ 66 h 127"/>
                <a:gd name="T46" fmla="*/ 99 w 107"/>
                <a:gd name="T47" fmla="*/ 65 h 127"/>
                <a:gd name="T48" fmla="*/ 107 w 107"/>
                <a:gd name="T49" fmla="*/ 31 h 127"/>
                <a:gd name="T50" fmla="*/ 103 w 107"/>
                <a:gd name="T51" fmla="*/ 27 h 127"/>
                <a:gd name="T52" fmla="*/ 101 w 107"/>
                <a:gd name="T53" fmla="*/ 21 h 127"/>
                <a:gd name="T54" fmla="*/ 100 w 107"/>
                <a:gd name="T55" fmla="*/ 15 h 127"/>
                <a:gd name="T56" fmla="*/ 96 w 107"/>
                <a:gd name="T57" fmla="*/ 11 h 127"/>
                <a:gd name="T58" fmla="*/ 91 w 107"/>
                <a:gd name="T59" fmla="*/ 9 h 127"/>
                <a:gd name="T60" fmla="*/ 86 w 107"/>
                <a:gd name="T61" fmla="*/ 7 h 127"/>
                <a:gd name="T62" fmla="*/ 81 w 107"/>
                <a:gd name="T63" fmla="*/ 5 h 127"/>
                <a:gd name="T64" fmla="*/ 76 w 107"/>
                <a:gd name="T65" fmla="*/ 2 h 127"/>
                <a:gd name="T66" fmla="*/ 70 w 107"/>
                <a:gd name="T67" fmla="*/ 1 h 127"/>
                <a:gd name="T68" fmla="*/ 66 w 107"/>
                <a:gd name="T69" fmla="*/ 0 h 127"/>
                <a:gd name="T70" fmla="*/ 60 w 107"/>
                <a:gd name="T71" fmla="*/ 0 h 127"/>
                <a:gd name="T72" fmla="*/ 55 w 107"/>
                <a:gd name="T73" fmla="*/ 2 h 127"/>
                <a:gd name="T74" fmla="*/ 49 w 107"/>
                <a:gd name="T75" fmla="*/ 7 h 127"/>
                <a:gd name="T76" fmla="*/ 43 w 107"/>
                <a:gd name="T77" fmla="*/ 11 h 127"/>
                <a:gd name="T78" fmla="*/ 39 w 107"/>
                <a:gd name="T79" fmla="*/ 14 h 127"/>
                <a:gd name="T80" fmla="*/ 33 w 107"/>
                <a:gd name="T81" fmla="*/ 17 h 127"/>
                <a:gd name="T82" fmla="*/ 31 w 107"/>
                <a:gd name="T83" fmla="*/ 21 h 127"/>
                <a:gd name="T84" fmla="*/ 30 w 107"/>
                <a:gd name="T85" fmla="*/ 27 h 127"/>
                <a:gd name="T86" fmla="*/ 29 w 107"/>
                <a:gd name="T87" fmla="*/ 33 h 127"/>
                <a:gd name="T88" fmla="*/ 29 w 107"/>
                <a:gd name="T89" fmla="*/ 39 h 127"/>
                <a:gd name="T90" fmla="*/ 30 w 107"/>
                <a:gd name="T91" fmla="*/ 40 h 127"/>
                <a:gd name="T92" fmla="*/ 31 w 107"/>
                <a:gd name="T93" fmla="*/ 43 h 127"/>
                <a:gd name="T94" fmla="*/ 33 w 107"/>
                <a:gd name="T95" fmla="*/ 44 h 127"/>
                <a:gd name="T96" fmla="*/ 33 w 107"/>
                <a:gd name="T97" fmla="*/ 46 h 127"/>
                <a:gd name="T98" fmla="*/ 0 w 107"/>
                <a:gd name="T99" fmla="*/ 104 h 127"/>
                <a:gd name="T100" fmla="*/ 0 w 107"/>
                <a:gd name="T101" fmla="*/ 105 h 127"/>
                <a:gd name="T102" fmla="*/ 1 w 107"/>
                <a:gd name="T103" fmla="*/ 108 h 127"/>
                <a:gd name="T104" fmla="*/ 1 w 107"/>
                <a:gd name="T105" fmla="*/ 109 h 127"/>
                <a:gd name="T106" fmla="*/ 2 w 107"/>
                <a:gd name="T107" fmla="*/ 109 h 127"/>
                <a:gd name="T108" fmla="*/ 59 w 107"/>
                <a:gd name="T109" fmla="*/ 127 h 127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107"/>
                <a:gd name="T166" fmla="*/ 0 h 127"/>
                <a:gd name="T167" fmla="*/ 107 w 107"/>
                <a:gd name="T168" fmla="*/ 127 h 127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107" h="127">
                  <a:moveTo>
                    <a:pt x="59" y="127"/>
                  </a:moveTo>
                  <a:lnTo>
                    <a:pt x="61" y="127"/>
                  </a:lnTo>
                  <a:lnTo>
                    <a:pt x="63" y="127"/>
                  </a:lnTo>
                  <a:lnTo>
                    <a:pt x="66" y="127"/>
                  </a:lnTo>
                  <a:lnTo>
                    <a:pt x="68" y="125"/>
                  </a:lnTo>
                  <a:lnTo>
                    <a:pt x="69" y="123"/>
                  </a:lnTo>
                  <a:lnTo>
                    <a:pt x="70" y="121"/>
                  </a:lnTo>
                  <a:lnTo>
                    <a:pt x="71" y="118"/>
                  </a:lnTo>
                  <a:lnTo>
                    <a:pt x="73" y="115"/>
                  </a:lnTo>
                  <a:lnTo>
                    <a:pt x="68" y="102"/>
                  </a:lnTo>
                  <a:lnTo>
                    <a:pt x="69" y="91"/>
                  </a:lnTo>
                  <a:lnTo>
                    <a:pt x="70" y="89"/>
                  </a:lnTo>
                  <a:lnTo>
                    <a:pt x="71" y="87"/>
                  </a:lnTo>
                  <a:lnTo>
                    <a:pt x="75" y="86"/>
                  </a:lnTo>
                  <a:lnTo>
                    <a:pt x="77" y="85"/>
                  </a:lnTo>
                  <a:lnTo>
                    <a:pt x="79" y="85"/>
                  </a:lnTo>
                  <a:lnTo>
                    <a:pt x="81" y="85"/>
                  </a:lnTo>
                  <a:lnTo>
                    <a:pt x="82" y="85"/>
                  </a:lnTo>
                  <a:lnTo>
                    <a:pt x="83" y="85"/>
                  </a:lnTo>
                  <a:lnTo>
                    <a:pt x="94" y="69"/>
                  </a:lnTo>
                  <a:lnTo>
                    <a:pt x="95" y="67"/>
                  </a:lnTo>
                  <a:lnTo>
                    <a:pt x="96" y="67"/>
                  </a:lnTo>
                  <a:lnTo>
                    <a:pt x="97" y="66"/>
                  </a:lnTo>
                  <a:lnTo>
                    <a:pt x="99" y="65"/>
                  </a:lnTo>
                  <a:lnTo>
                    <a:pt x="107" y="31"/>
                  </a:lnTo>
                  <a:lnTo>
                    <a:pt x="103" y="27"/>
                  </a:lnTo>
                  <a:lnTo>
                    <a:pt x="101" y="21"/>
                  </a:lnTo>
                  <a:lnTo>
                    <a:pt x="100" y="15"/>
                  </a:lnTo>
                  <a:lnTo>
                    <a:pt x="96" y="11"/>
                  </a:lnTo>
                  <a:lnTo>
                    <a:pt x="91" y="9"/>
                  </a:lnTo>
                  <a:lnTo>
                    <a:pt x="86" y="7"/>
                  </a:lnTo>
                  <a:lnTo>
                    <a:pt x="81" y="5"/>
                  </a:lnTo>
                  <a:lnTo>
                    <a:pt x="76" y="2"/>
                  </a:lnTo>
                  <a:lnTo>
                    <a:pt x="70" y="1"/>
                  </a:lnTo>
                  <a:lnTo>
                    <a:pt x="66" y="0"/>
                  </a:lnTo>
                  <a:lnTo>
                    <a:pt x="60" y="0"/>
                  </a:lnTo>
                  <a:lnTo>
                    <a:pt x="55" y="2"/>
                  </a:lnTo>
                  <a:lnTo>
                    <a:pt x="49" y="7"/>
                  </a:lnTo>
                  <a:lnTo>
                    <a:pt x="43" y="11"/>
                  </a:lnTo>
                  <a:lnTo>
                    <a:pt x="39" y="14"/>
                  </a:lnTo>
                  <a:lnTo>
                    <a:pt x="33" y="17"/>
                  </a:lnTo>
                  <a:lnTo>
                    <a:pt x="31" y="21"/>
                  </a:lnTo>
                  <a:lnTo>
                    <a:pt x="30" y="27"/>
                  </a:lnTo>
                  <a:lnTo>
                    <a:pt x="29" y="33"/>
                  </a:lnTo>
                  <a:lnTo>
                    <a:pt x="29" y="39"/>
                  </a:lnTo>
                  <a:lnTo>
                    <a:pt x="30" y="40"/>
                  </a:lnTo>
                  <a:lnTo>
                    <a:pt x="31" y="43"/>
                  </a:lnTo>
                  <a:lnTo>
                    <a:pt x="33" y="44"/>
                  </a:lnTo>
                  <a:lnTo>
                    <a:pt x="33" y="46"/>
                  </a:lnTo>
                  <a:lnTo>
                    <a:pt x="0" y="104"/>
                  </a:lnTo>
                  <a:lnTo>
                    <a:pt x="0" y="105"/>
                  </a:lnTo>
                  <a:lnTo>
                    <a:pt x="1" y="108"/>
                  </a:lnTo>
                  <a:lnTo>
                    <a:pt x="1" y="109"/>
                  </a:lnTo>
                  <a:lnTo>
                    <a:pt x="2" y="109"/>
                  </a:lnTo>
                  <a:lnTo>
                    <a:pt x="59" y="127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  <p:sp>
          <p:nvSpPr>
            <p:cNvPr id="2112" name="Freeform 120"/>
            <p:cNvSpPr>
              <a:spLocks/>
            </p:cNvSpPr>
            <p:nvPr/>
          </p:nvSpPr>
          <p:spPr bwMode="auto">
            <a:xfrm>
              <a:off x="2377" y="1649"/>
              <a:ext cx="92" cy="129"/>
            </a:xfrm>
            <a:custGeom>
              <a:avLst/>
              <a:gdLst>
                <a:gd name="T0" fmla="*/ 47 w 92"/>
                <a:gd name="T1" fmla="*/ 129 h 129"/>
                <a:gd name="T2" fmla="*/ 86 w 92"/>
                <a:gd name="T3" fmla="*/ 122 h 129"/>
                <a:gd name="T4" fmla="*/ 90 w 92"/>
                <a:gd name="T5" fmla="*/ 117 h 129"/>
                <a:gd name="T6" fmla="*/ 92 w 92"/>
                <a:gd name="T7" fmla="*/ 113 h 129"/>
                <a:gd name="T8" fmla="*/ 92 w 92"/>
                <a:gd name="T9" fmla="*/ 108 h 129"/>
                <a:gd name="T10" fmla="*/ 91 w 92"/>
                <a:gd name="T11" fmla="*/ 103 h 129"/>
                <a:gd name="T12" fmla="*/ 88 w 92"/>
                <a:gd name="T13" fmla="*/ 98 h 129"/>
                <a:gd name="T14" fmla="*/ 87 w 92"/>
                <a:gd name="T15" fmla="*/ 93 h 129"/>
                <a:gd name="T16" fmla="*/ 86 w 92"/>
                <a:gd name="T17" fmla="*/ 87 h 129"/>
                <a:gd name="T18" fmla="*/ 86 w 92"/>
                <a:gd name="T19" fmla="*/ 81 h 129"/>
                <a:gd name="T20" fmla="*/ 84 w 92"/>
                <a:gd name="T21" fmla="*/ 79 h 129"/>
                <a:gd name="T22" fmla="*/ 83 w 92"/>
                <a:gd name="T23" fmla="*/ 77 h 129"/>
                <a:gd name="T24" fmla="*/ 81 w 92"/>
                <a:gd name="T25" fmla="*/ 74 h 129"/>
                <a:gd name="T26" fmla="*/ 80 w 92"/>
                <a:gd name="T27" fmla="*/ 71 h 129"/>
                <a:gd name="T28" fmla="*/ 86 w 92"/>
                <a:gd name="T29" fmla="*/ 60 h 129"/>
                <a:gd name="T30" fmla="*/ 70 w 92"/>
                <a:gd name="T31" fmla="*/ 25 h 129"/>
                <a:gd name="T32" fmla="*/ 50 w 92"/>
                <a:gd name="T33" fmla="*/ 14 h 129"/>
                <a:gd name="T34" fmla="*/ 48 w 92"/>
                <a:gd name="T35" fmla="*/ 15 h 129"/>
                <a:gd name="T36" fmla="*/ 46 w 92"/>
                <a:gd name="T37" fmla="*/ 15 h 129"/>
                <a:gd name="T38" fmla="*/ 45 w 92"/>
                <a:gd name="T39" fmla="*/ 15 h 129"/>
                <a:gd name="T40" fmla="*/ 43 w 92"/>
                <a:gd name="T41" fmla="*/ 16 h 129"/>
                <a:gd name="T42" fmla="*/ 39 w 92"/>
                <a:gd name="T43" fmla="*/ 15 h 129"/>
                <a:gd name="T44" fmla="*/ 37 w 92"/>
                <a:gd name="T45" fmla="*/ 12 h 129"/>
                <a:gd name="T46" fmla="*/ 35 w 92"/>
                <a:gd name="T47" fmla="*/ 8 h 129"/>
                <a:gd name="T48" fmla="*/ 34 w 92"/>
                <a:gd name="T49" fmla="*/ 6 h 129"/>
                <a:gd name="T50" fmla="*/ 31 w 92"/>
                <a:gd name="T51" fmla="*/ 3 h 129"/>
                <a:gd name="T52" fmla="*/ 27 w 92"/>
                <a:gd name="T53" fmla="*/ 1 h 129"/>
                <a:gd name="T54" fmla="*/ 24 w 92"/>
                <a:gd name="T55" fmla="*/ 0 h 129"/>
                <a:gd name="T56" fmla="*/ 19 w 92"/>
                <a:gd name="T57" fmla="*/ 1 h 129"/>
                <a:gd name="T58" fmla="*/ 12 w 92"/>
                <a:gd name="T59" fmla="*/ 4 h 129"/>
                <a:gd name="T60" fmla="*/ 8 w 92"/>
                <a:gd name="T61" fmla="*/ 10 h 129"/>
                <a:gd name="T62" fmla="*/ 4 w 92"/>
                <a:gd name="T63" fmla="*/ 19 h 129"/>
                <a:gd name="T64" fmla="*/ 0 w 92"/>
                <a:gd name="T65" fmla="*/ 27 h 129"/>
                <a:gd name="T66" fmla="*/ 1 w 92"/>
                <a:gd name="T67" fmla="*/ 33 h 129"/>
                <a:gd name="T68" fmla="*/ 3 w 92"/>
                <a:gd name="T69" fmla="*/ 36 h 129"/>
                <a:gd name="T70" fmla="*/ 3 w 92"/>
                <a:gd name="T71" fmla="*/ 41 h 129"/>
                <a:gd name="T72" fmla="*/ 3 w 92"/>
                <a:gd name="T73" fmla="*/ 45 h 129"/>
                <a:gd name="T74" fmla="*/ 5 w 92"/>
                <a:gd name="T75" fmla="*/ 47 h 129"/>
                <a:gd name="T76" fmla="*/ 8 w 92"/>
                <a:gd name="T77" fmla="*/ 48 h 129"/>
                <a:gd name="T78" fmla="*/ 10 w 92"/>
                <a:gd name="T79" fmla="*/ 51 h 129"/>
                <a:gd name="T80" fmla="*/ 11 w 92"/>
                <a:gd name="T81" fmla="*/ 54 h 129"/>
                <a:gd name="T82" fmla="*/ 11 w 92"/>
                <a:gd name="T83" fmla="*/ 56 h 129"/>
                <a:gd name="T84" fmla="*/ 11 w 92"/>
                <a:gd name="T85" fmla="*/ 59 h 129"/>
                <a:gd name="T86" fmla="*/ 10 w 92"/>
                <a:gd name="T87" fmla="*/ 60 h 129"/>
                <a:gd name="T88" fmla="*/ 8 w 92"/>
                <a:gd name="T89" fmla="*/ 64 h 129"/>
                <a:gd name="T90" fmla="*/ 32 w 92"/>
                <a:gd name="T91" fmla="*/ 120 h 129"/>
                <a:gd name="T92" fmla="*/ 34 w 92"/>
                <a:gd name="T93" fmla="*/ 123 h 129"/>
                <a:gd name="T94" fmla="*/ 38 w 92"/>
                <a:gd name="T95" fmla="*/ 125 h 129"/>
                <a:gd name="T96" fmla="*/ 43 w 92"/>
                <a:gd name="T97" fmla="*/ 126 h 129"/>
                <a:gd name="T98" fmla="*/ 47 w 92"/>
                <a:gd name="T99" fmla="*/ 129 h 129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w 92"/>
                <a:gd name="T151" fmla="*/ 0 h 129"/>
                <a:gd name="T152" fmla="*/ 92 w 92"/>
                <a:gd name="T153" fmla="*/ 129 h 129"/>
              </a:gdLst>
              <a:ahLst/>
              <a:cxnLst>
                <a:cxn ang="T100">
                  <a:pos x="T0" y="T1"/>
                </a:cxn>
                <a:cxn ang="T101">
                  <a:pos x="T2" y="T3"/>
                </a:cxn>
                <a:cxn ang="T102">
                  <a:pos x="T4" y="T5"/>
                </a:cxn>
                <a:cxn ang="T103">
                  <a:pos x="T6" y="T7"/>
                </a:cxn>
                <a:cxn ang="T104">
                  <a:pos x="T8" y="T9"/>
                </a:cxn>
                <a:cxn ang="T105">
                  <a:pos x="T10" y="T11"/>
                </a:cxn>
                <a:cxn ang="T106">
                  <a:pos x="T12" y="T13"/>
                </a:cxn>
                <a:cxn ang="T107">
                  <a:pos x="T14" y="T15"/>
                </a:cxn>
                <a:cxn ang="T108">
                  <a:pos x="T16" y="T17"/>
                </a:cxn>
                <a:cxn ang="T109">
                  <a:pos x="T18" y="T19"/>
                </a:cxn>
                <a:cxn ang="T110">
                  <a:pos x="T20" y="T21"/>
                </a:cxn>
                <a:cxn ang="T111">
                  <a:pos x="T22" y="T23"/>
                </a:cxn>
                <a:cxn ang="T112">
                  <a:pos x="T24" y="T25"/>
                </a:cxn>
                <a:cxn ang="T113">
                  <a:pos x="T26" y="T27"/>
                </a:cxn>
                <a:cxn ang="T114">
                  <a:pos x="T28" y="T29"/>
                </a:cxn>
                <a:cxn ang="T115">
                  <a:pos x="T30" y="T31"/>
                </a:cxn>
                <a:cxn ang="T116">
                  <a:pos x="T32" y="T33"/>
                </a:cxn>
                <a:cxn ang="T117">
                  <a:pos x="T34" y="T35"/>
                </a:cxn>
                <a:cxn ang="T118">
                  <a:pos x="T36" y="T37"/>
                </a:cxn>
                <a:cxn ang="T119">
                  <a:pos x="T38" y="T39"/>
                </a:cxn>
                <a:cxn ang="T120">
                  <a:pos x="T40" y="T41"/>
                </a:cxn>
                <a:cxn ang="T121">
                  <a:pos x="T42" y="T43"/>
                </a:cxn>
                <a:cxn ang="T122">
                  <a:pos x="T44" y="T45"/>
                </a:cxn>
                <a:cxn ang="T123">
                  <a:pos x="T46" y="T47"/>
                </a:cxn>
                <a:cxn ang="T124">
                  <a:pos x="T48" y="T49"/>
                </a:cxn>
                <a:cxn ang="T125">
                  <a:pos x="T50" y="T51"/>
                </a:cxn>
                <a:cxn ang="T126">
                  <a:pos x="T52" y="T53"/>
                </a:cxn>
                <a:cxn ang="T127">
                  <a:pos x="T54" y="T55"/>
                </a:cxn>
                <a:cxn ang="T128">
                  <a:pos x="T56" y="T57"/>
                </a:cxn>
                <a:cxn ang="T129">
                  <a:pos x="T58" y="T59"/>
                </a:cxn>
                <a:cxn ang="T130">
                  <a:pos x="T60" y="T61"/>
                </a:cxn>
                <a:cxn ang="T131">
                  <a:pos x="T62" y="T63"/>
                </a:cxn>
                <a:cxn ang="T132">
                  <a:pos x="T64" y="T65"/>
                </a:cxn>
                <a:cxn ang="T133">
                  <a:pos x="T66" y="T67"/>
                </a:cxn>
                <a:cxn ang="T134">
                  <a:pos x="T68" y="T69"/>
                </a:cxn>
                <a:cxn ang="T135">
                  <a:pos x="T70" y="T71"/>
                </a:cxn>
                <a:cxn ang="T136">
                  <a:pos x="T72" y="T73"/>
                </a:cxn>
                <a:cxn ang="T137">
                  <a:pos x="T74" y="T75"/>
                </a:cxn>
                <a:cxn ang="T138">
                  <a:pos x="T76" y="T77"/>
                </a:cxn>
                <a:cxn ang="T139">
                  <a:pos x="T78" y="T79"/>
                </a:cxn>
                <a:cxn ang="T140">
                  <a:pos x="T80" y="T81"/>
                </a:cxn>
                <a:cxn ang="T141">
                  <a:pos x="T82" y="T83"/>
                </a:cxn>
                <a:cxn ang="T142">
                  <a:pos x="T84" y="T85"/>
                </a:cxn>
                <a:cxn ang="T143">
                  <a:pos x="T86" y="T87"/>
                </a:cxn>
                <a:cxn ang="T144">
                  <a:pos x="T88" y="T89"/>
                </a:cxn>
                <a:cxn ang="T145">
                  <a:pos x="T90" y="T91"/>
                </a:cxn>
                <a:cxn ang="T146">
                  <a:pos x="T92" y="T93"/>
                </a:cxn>
                <a:cxn ang="T147">
                  <a:pos x="T94" y="T95"/>
                </a:cxn>
                <a:cxn ang="T148">
                  <a:pos x="T96" y="T97"/>
                </a:cxn>
                <a:cxn ang="T149">
                  <a:pos x="T98" y="T99"/>
                </a:cxn>
              </a:cxnLst>
              <a:rect l="T150" t="T151" r="T152" b="T153"/>
              <a:pathLst>
                <a:path w="92" h="129">
                  <a:moveTo>
                    <a:pt x="47" y="129"/>
                  </a:moveTo>
                  <a:lnTo>
                    <a:pt x="86" y="122"/>
                  </a:lnTo>
                  <a:lnTo>
                    <a:pt x="90" y="117"/>
                  </a:lnTo>
                  <a:lnTo>
                    <a:pt x="92" y="113"/>
                  </a:lnTo>
                  <a:lnTo>
                    <a:pt x="92" y="108"/>
                  </a:lnTo>
                  <a:lnTo>
                    <a:pt x="91" y="103"/>
                  </a:lnTo>
                  <a:lnTo>
                    <a:pt x="88" y="98"/>
                  </a:lnTo>
                  <a:lnTo>
                    <a:pt x="87" y="93"/>
                  </a:lnTo>
                  <a:lnTo>
                    <a:pt x="86" y="87"/>
                  </a:lnTo>
                  <a:lnTo>
                    <a:pt x="86" y="81"/>
                  </a:lnTo>
                  <a:lnTo>
                    <a:pt x="84" y="79"/>
                  </a:lnTo>
                  <a:lnTo>
                    <a:pt x="83" y="77"/>
                  </a:lnTo>
                  <a:lnTo>
                    <a:pt x="81" y="74"/>
                  </a:lnTo>
                  <a:lnTo>
                    <a:pt x="80" y="71"/>
                  </a:lnTo>
                  <a:lnTo>
                    <a:pt x="86" y="60"/>
                  </a:lnTo>
                  <a:lnTo>
                    <a:pt x="70" y="25"/>
                  </a:lnTo>
                  <a:lnTo>
                    <a:pt x="50" y="14"/>
                  </a:lnTo>
                  <a:lnTo>
                    <a:pt x="48" y="15"/>
                  </a:lnTo>
                  <a:lnTo>
                    <a:pt x="46" y="15"/>
                  </a:lnTo>
                  <a:lnTo>
                    <a:pt x="45" y="15"/>
                  </a:lnTo>
                  <a:lnTo>
                    <a:pt x="43" y="16"/>
                  </a:lnTo>
                  <a:lnTo>
                    <a:pt x="39" y="15"/>
                  </a:lnTo>
                  <a:lnTo>
                    <a:pt x="37" y="12"/>
                  </a:lnTo>
                  <a:lnTo>
                    <a:pt x="35" y="8"/>
                  </a:lnTo>
                  <a:lnTo>
                    <a:pt x="34" y="6"/>
                  </a:lnTo>
                  <a:lnTo>
                    <a:pt x="31" y="3"/>
                  </a:lnTo>
                  <a:lnTo>
                    <a:pt x="27" y="1"/>
                  </a:lnTo>
                  <a:lnTo>
                    <a:pt x="24" y="0"/>
                  </a:lnTo>
                  <a:lnTo>
                    <a:pt x="19" y="1"/>
                  </a:lnTo>
                  <a:lnTo>
                    <a:pt x="12" y="4"/>
                  </a:lnTo>
                  <a:lnTo>
                    <a:pt x="8" y="10"/>
                  </a:lnTo>
                  <a:lnTo>
                    <a:pt x="4" y="19"/>
                  </a:lnTo>
                  <a:lnTo>
                    <a:pt x="0" y="27"/>
                  </a:lnTo>
                  <a:lnTo>
                    <a:pt x="1" y="33"/>
                  </a:lnTo>
                  <a:lnTo>
                    <a:pt x="3" y="36"/>
                  </a:lnTo>
                  <a:lnTo>
                    <a:pt x="3" y="41"/>
                  </a:lnTo>
                  <a:lnTo>
                    <a:pt x="3" y="45"/>
                  </a:lnTo>
                  <a:lnTo>
                    <a:pt x="5" y="47"/>
                  </a:lnTo>
                  <a:lnTo>
                    <a:pt x="8" y="48"/>
                  </a:lnTo>
                  <a:lnTo>
                    <a:pt x="10" y="51"/>
                  </a:lnTo>
                  <a:lnTo>
                    <a:pt x="11" y="54"/>
                  </a:lnTo>
                  <a:lnTo>
                    <a:pt x="11" y="56"/>
                  </a:lnTo>
                  <a:lnTo>
                    <a:pt x="11" y="59"/>
                  </a:lnTo>
                  <a:lnTo>
                    <a:pt x="10" y="60"/>
                  </a:lnTo>
                  <a:lnTo>
                    <a:pt x="8" y="64"/>
                  </a:lnTo>
                  <a:lnTo>
                    <a:pt x="32" y="120"/>
                  </a:lnTo>
                  <a:lnTo>
                    <a:pt x="34" y="123"/>
                  </a:lnTo>
                  <a:lnTo>
                    <a:pt x="38" y="125"/>
                  </a:lnTo>
                  <a:lnTo>
                    <a:pt x="43" y="126"/>
                  </a:lnTo>
                  <a:lnTo>
                    <a:pt x="47" y="129"/>
                  </a:lnTo>
                  <a:close/>
                </a:path>
              </a:pathLst>
            </a:custGeom>
            <a:solidFill>
              <a:srgbClr val="59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s-SV"/>
            </a:p>
          </p:txBody>
        </p:sp>
      </p:grpSp>
      <p:pic>
        <p:nvPicPr>
          <p:cNvPr id="64" name="63 Imagen" descr="20aniversario_prism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61495" y="4446165"/>
            <a:ext cx="2653261" cy="847288"/>
          </a:xfrm>
          <a:prstGeom prst="rect">
            <a:avLst/>
          </a:prstGeom>
        </p:spPr>
      </p:pic>
      <p:pic>
        <p:nvPicPr>
          <p:cNvPr id="65" name="2 Imagen" descr="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560191" y="3254928"/>
            <a:ext cx="1845577" cy="847288"/>
          </a:xfrm>
          <a:prstGeom prst="rect">
            <a:avLst/>
          </a:prstGeom>
        </p:spPr>
      </p:pic>
      <p:pic>
        <p:nvPicPr>
          <p:cNvPr id="63" name="62 Imagen" descr="GrupoFocal4_NuevasTrenzas-Tacuba_Dic10 13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91743" y="218114"/>
            <a:ext cx="2852257" cy="2139193"/>
          </a:xfrm>
          <a:prstGeom prst="rect">
            <a:avLst/>
          </a:prstGeom>
        </p:spPr>
      </p:pic>
      <p:sp>
        <p:nvSpPr>
          <p:cNvPr id="66" name="65 CuadroTexto"/>
          <p:cNvSpPr txBox="1"/>
          <p:nvPr/>
        </p:nvSpPr>
        <p:spPr>
          <a:xfrm>
            <a:off x="469783" y="4781725"/>
            <a:ext cx="43622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000" b="1" i="1" dirty="0" smtClean="0">
                <a:solidFill>
                  <a:srgbClr val="004C6F"/>
                </a:solidFill>
                <a:latin typeface="Arial" charset="0"/>
              </a:rPr>
              <a:t>Ileana Gómez, Norys Ramírez y Xenia Ortiz</a:t>
            </a:r>
            <a:endParaRPr lang="es-SV" sz="2000" b="1" i="1" dirty="0">
              <a:solidFill>
                <a:srgbClr val="004C6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32272" y="302776"/>
            <a:ext cx="4506840" cy="418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28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 </a:t>
            </a:r>
            <a:r>
              <a:rPr lang="es-MX" sz="20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Labor que realiza y uso de tiempo</a:t>
            </a:r>
            <a:endParaRPr lang="es-ES" sz="2000" b="1" kern="0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ES" sz="2800" b="1" dirty="0" smtClean="0"/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28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01336" y="1073789"/>
            <a:ext cx="6652469" cy="2248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000" indent="-342000" algn="just">
              <a:spcBef>
                <a:spcPts val="384"/>
              </a:spcBef>
              <a:spcAft>
                <a:spcPts val="768"/>
              </a:spcAft>
              <a:buFont typeface="Arial" pitchFamily="34" charset="0"/>
              <a:buChar char="•"/>
            </a:pPr>
            <a:r>
              <a:rPr lang="es-ES" sz="12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Las estrategias de vida en función de obtención de ingresos, son muy limitadas frente a los gastos. </a:t>
            </a:r>
          </a:p>
          <a:p>
            <a:pPr marL="342000" indent="-342000" algn="just">
              <a:spcBef>
                <a:spcPts val="384"/>
              </a:spcBef>
              <a:spcAft>
                <a:spcPts val="768"/>
              </a:spcAft>
              <a:buFont typeface="Arial" pitchFamily="34" charset="0"/>
              <a:buChar char="•"/>
            </a:pPr>
            <a:r>
              <a:rPr lang="es-ES" sz="12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Existe bastante dependencia de familiares, parejas, padres, madres y de las remesas que envían familiares en el exterior. </a:t>
            </a:r>
          </a:p>
          <a:p>
            <a:pPr marL="342000" indent="-342000" algn="just">
              <a:spcBef>
                <a:spcPts val="384"/>
              </a:spcBef>
              <a:spcAft>
                <a:spcPts val="768"/>
              </a:spcAft>
              <a:buFont typeface="Arial" pitchFamily="34" charset="0"/>
              <a:buChar char="•"/>
            </a:pPr>
            <a:r>
              <a:rPr lang="es-ES" sz="12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Otras formas de obtener ingresos son el trabajo en la finca, la costura, la elaboración de artesanía, la venta de ropa y comida. Varias de estas alternativas no son rentables, sino únicamente respuesta inmediatas.  </a:t>
            </a:r>
          </a:p>
          <a:p>
            <a:pPr marL="342000" indent="-342000" algn="just">
              <a:spcBef>
                <a:spcPts val="384"/>
              </a:spcBef>
              <a:spcAft>
                <a:spcPts val="768"/>
              </a:spcAft>
              <a:buFont typeface="Arial" pitchFamily="34" charset="0"/>
              <a:buChar char="•"/>
            </a:pPr>
            <a:r>
              <a:rPr lang="es-ES" sz="12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Las actividades no remuneradas más realizadas en todos los lugares del estudio son limpieza del hogar, lavar y cocinar. </a:t>
            </a:r>
          </a:p>
          <a:p>
            <a:pPr algn="just">
              <a:lnSpc>
                <a:spcPct val="150000"/>
              </a:lnSpc>
            </a:pPr>
            <a:endParaRPr kumimoji="0" lang="es-SV" sz="1600" b="1" i="0" u="none" strike="noStrike" kern="0" cap="none" spc="0" normalizeH="0" baseline="0" noProof="0" dirty="0" smtClean="0">
              <a:ln>
                <a:noFill/>
              </a:ln>
              <a:solidFill>
                <a:srgbClr val="004C6F"/>
              </a:solidFill>
              <a:effectLst/>
              <a:uLnTx/>
              <a:uFillTx/>
              <a:latin typeface="Arial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7" name="Rectangle 1037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5503863"/>
            <a:ext cx="342900" cy="776287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graphicFrame>
        <p:nvGraphicFramePr>
          <p:cNvPr id="11" name="10 Tabla"/>
          <p:cNvGraphicFramePr>
            <a:graphicFrameLocks noGrp="1"/>
          </p:cNvGraphicFramePr>
          <p:nvPr/>
        </p:nvGraphicFramePr>
        <p:xfrm>
          <a:off x="744307" y="3538532"/>
          <a:ext cx="7646274" cy="3024953"/>
        </p:xfrm>
        <a:graphic>
          <a:graphicData uri="http://schemas.openxmlformats.org/drawingml/2006/table">
            <a:tbl>
              <a:tblPr/>
              <a:tblGrid>
                <a:gridCol w="2906576"/>
                <a:gridCol w="1108365"/>
                <a:gridCol w="2408337"/>
                <a:gridCol w="1222996"/>
              </a:tblGrid>
              <a:tr h="78579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600" b="1" dirty="0">
                          <a:solidFill>
                            <a:srgbClr val="BF5A00"/>
                          </a:solidFill>
                          <a:latin typeface="Calibri"/>
                          <a:ea typeface="Calibri"/>
                          <a:cs typeface="Times New Roman"/>
                        </a:rPr>
                        <a:t>Uso de tiempo promedio de  horas al </a:t>
                      </a:r>
                      <a:r>
                        <a:rPr lang="es-MX" sz="1600" b="1" dirty="0" smtClean="0">
                          <a:solidFill>
                            <a:srgbClr val="BF5A00"/>
                          </a:solidFill>
                          <a:latin typeface="Calibri"/>
                          <a:ea typeface="Calibri"/>
                          <a:cs typeface="Times New Roman"/>
                        </a:rPr>
                        <a:t>día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8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1898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dirty="0">
                          <a:solidFill>
                            <a:srgbClr val="BF5A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Actividades</a:t>
                      </a:r>
                      <a:endParaRPr lang="es-ES" sz="1400" b="1" dirty="0">
                        <a:solidFill>
                          <a:srgbClr val="BF5A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dirty="0">
                          <a:solidFill>
                            <a:srgbClr val="BF5A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Porcentaje </a:t>
                      </a:r>
                      <a:endParaRPr lang="es-ES" sz="1400" b="1" dirty="0">
                        <a:solidFill>
                          <a:srgbClr val="BF5A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dirty="0">
                          <a:solidFill>
                            <a:srgbClr val="BF5A00"/>
                          </a:solidFill>
                          <a:latin typeface="Calibri"/>
                          <a:ea typeface="Calibri"/>
                          <a:cs typeface="Times New Roman"/>
                        </a:rPr>
                        <a:t>Actividades </a:t>
                      </a:r>
                      <a:endParaRPr lang="es-ES" sz="1400" b="1" dirty="0">
                        <a:solidFill>
                          <a:srgbClr val="BF5A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dirty="0">
                          <a:solidFill>
                            <a:srgbClr val="BF5A00"/>
                          </a:solidFill>
                          <a:latin typeface="Calibri"/>
                          <a:ea typeface="Calibri"/>
                          <a:cs typeface="Times New Roman"/>
                        </a:rPr>
                        <a:t>Porcentajes</a:t>
                      </a:r>
                      <a:endParaRPr lang="es-ES" sz="1400" b="1" dirty="0">
                        <a:solidFill>
                          <a:srgbClr val="BF5A00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Times New Roman"/>
                        </a:rPr>
                        <a:t>Actividades productivas de 1 a 5 </a:t>
                      </a:r>
                      <a:endParaRPr lang="es-E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Times New Roman"/>
                        </a:rPr>
                        <a:t>48.90</a:t>
                      </a:r>
                      <a:endParaRPr lang="es-E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Times New Roman"/>
                        </a:rPr>
                        <a:t>Trabajo fuera del hogar de 1 a 7 horas </a:t>
                      </a:r>
                      <a:endParaRPr lang="es-E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Times New Roman"/>
                        </a:rPr>
                        <a:t>17.60</a:t>
                      </a:r>
                      <a:endParaRPr lang="es-E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Times New Roman"/>
                        </a:rPr>
                        <a:t>Actividades organizativas comunitarias</a:t>
                      </a:r>
                      <a:r>
                        <a:rPr lang="pt-BR" sz="1400" b="1" dirty="0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pt-BR" sz="1400" b="1" dirty="0" smtClean="0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Times New Roman"/>
                        </a:rPr>
                        <a:t> (1 </a:t>
                      </a:r>
                      <a:r>
                        <a:rPr lang="pt-BR" sz="1400" b="1" dirty="0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Times New Roman"/>
                        </a:rPr>
                        <a:t>a 8 </a:t>
                      </a:r>
                      <a:r>
                        <a:rPr lang="pt-BR" sz="1400" b="1" dirty="0" smtClean="0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Times New Roman"/>
                        </a:rPr>
                        <a:t>horas)</a:t>
                      </a:r>
                      <a:endParaRPr lang="es-E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Times New Roman"/>
                        </a:rPr>
                        <a:t>75.40</a:t>
                      </a:r>
                      <a:endParaRPr lang="es-E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Times New Roman"/>
                        </a:rPr>
                        <a:t>Negocio propio de 2 a 8 horas </a:t>
                      </a:r>
                      <a:endParaRPr lang="es-E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Times New Roman"/>
                        </a:rPr>
                        <a:t>31.10</a:t>
                      </a:r>
                      <a:endParaRPr lang="es-E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Times New Roman"/>
                        </a:rPr>
                        <a:t>Preparación de alimentos para el hogar, de 2 a 4 horas </a:t>
                      </a:r>
                      <a:endParaRPr lang="es-E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Times New Roman"/>
                        </a:rPr>
                        <a:t>55.60</a:t>
                      </a:r>
                      <a:endParaRPr lang="es-E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Times New Roman"/>
                        </a:rPr>
                        <a:t>Recreación de 1 a 5 horas </a:t>
                      </a:r>
                      <a:endParaRPr lang="es-E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Times New Roman"/>
                        </a:rPr>
                        <a:t>65.90</a:t>
                      </a:r>
                      <a:endParaRPr lang="es-E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Times New Roman"/>
                        </a:rPr>
                        <a:t>Lavado de ropa y limpieza de casa, de 1  a 5 horas </a:t>
                      </a:r>
                      <a:endParaRPr lang="es-E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Times New Roman"/>
                        </a:rPr>
                        <a:t>86.70</a:t>
                      </a:r>
                      <a:endParaRPr lang="es-E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400" b="1" dirty="0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Times New Roman"/>
                        </a:rPr>
                        <a:t>Ver </a:t>
                      </a:r>
                      <a:r>
                        <a:rPr lang="pt-BR" sz="1400" b="1" dirty="0" err="1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Times New Roman"/>
                        </a:rPr>
                        <a:t>tv</a:t>
                      </a:r>
                      <a:r>
                        <a:rPr lang="pt-BR" sz="1400" b="1" dirty="0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Times New Roman"/>
                        </a:rPr>
                        <a:t> de 1 a 3 horas </a:t>
                      </a:r>
                      <a:endParaRPr lang="es-E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Times New Roman"/>
                        </a:rPr>
                        <a:t>66.70</a:t>
                      </a:r>
                      <a:endParaRPr lang="es-E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97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SV" sz="1400" b="1" dirty="0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Times New Roman"/>
                        </a:rPr>
                        <a:t>Tareas </a:t>
                      </a:r>
                      <a:r>
                        <a:rPr lang="pt-BR" sz="1400" b="1" dirty="0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Times New Roman"/>
                        </a:rPr>
                        <a:t>escolares de 1 a 3 horas</a:t>
                      </a:r>
                      <a:endParaRPr lang="es-E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Times New Roman"/>
                        </a:rPr>
                        <a:t>48.90</a:t>
                      </a:r>
                      <a:endParaRPr lang="es-E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s-MX" sz="1400" b="1" dirty="0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Times New Roman"/>
                        </a:rPr>
                        <a:t>A la oración asistencia a templo de 1 a 3 horas </a:t>
                      </a:r>
                      <a:endParaRPr lang="es-E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400" b="1" dirty="0">
                          <a:solidFill>
                            <a:srgbClr val="4F6228"/>
                          </a:solidFill>
                          <a:latin typeface="Calibri"/>
                          <a:ea typeface="Calibri"/>
                          <a:cs typeface="Times New Roman"/>
                        </a:rPr>
                        <a:t>60.10</a:t>
                      </a:r>
                      <a:endParaRPr lang="es-ES" sz="14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546" marR="67546" marT="0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" name="9 Imagen" descr="Entrevista-LasVueltas-NuevasTrenzas_Feb10 02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37692" y="224403"/>
            <a:ext cx="2206308" cy="16547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200376" y="772511"/>
            <a:ext cx="4564571" cy="443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28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 </a:t>
            </a:r>
            <a:r>
              <a:rPr lang="es-MX" b="1" kern="0" dirty="0" smtClean="0">
                <a:solidFill>
                  <a:srgbClr val="004C6F"/>
                </a:solidFill>
                <a:latin typeface="Book Antiqua" pitchFamily="18" charset="0"/>
                <a:cs typeface="Times New Roman" pitchFamily="18" charset="0"/>
              </a:rPr>
              <a:t>Los Alimentos que consumen</a:t>
            </a:r>
            <a:endParaRPr lang="es-ES" b="1" kern="0" dirty="0" smtClean="0">
              <a:solidFill>
                <a:srgbClr val="004C6F"/>
              </a:solidFill>
              <a:latin typeface="Book Antiqua" pitchFamily="18" charset="0"/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ES" sz="2800" b="1" dirty="0" smtClean="0"/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28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61892" y="1282700"/>
            <a:ext cx="8553508" cy="520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50000"/>
              </a:lnSpc>
            </a:pPr>
            <a:endParaRPr lang="es-ES" sz="1400" dirty="0" smtClean="0">
              <a:latin typeface="Arial" pitchFamily="34" charset="0"/>
              <a:cs typeface="Arial" pitchFamily="34" charset="0"/>
            </a:endParaRPr>
          </a:p>
          <a:p>
            <a:pPr marL="342000" indent="-342000">
              <a:spcBef>
                <a:spcPts val="384"/>
              </a:spcBef>
              <a:spcAft>
                <a:spcPts val="768"/>
              </a:spcAft>
              <a:buFont typeface="Arial" pitchFamily="34" charset="0"/>
              <a:buChar char="•"/>
            </a:pPr>
            <a:r>
              <a:rPr lang="es-ES" sz="1600" b="1" kern="0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Se mantiene alto consumo de la dieta rural salvadoreña y menos frecuencia de proteína aportada por carne, pescado y frutas.</a:t>
            </a:r>
          </a:p>
          <a:p>
            <a:pPr marL="342000" indent="-342000">
              <a:spcBef>
                <a:spcPts val="384"/>
              </a:spcBef>
              <a:spcAft>
                <a:spcPts val="768"/>
              </a:spcAft>
              <a:buFont typeface="Arial" pitchFamily="34" charset="0"/>
              <a:buChar char="•"/>
            </a:pPr>
            <a:r>
              <a:rPr lang="es-ES" sz="1600" b="1" kern="0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Los productos industrializados  son más consumidos en lugares cercanos o conectados con centros urbanos. Hay producción propia de granos básicos y alguna hortaliza. </a:t>
            </a:r>
          </a:p>
          <a:p>
            <a:pPr marL="342000" indent="-342000">
              <a:spcBef>
                <a:spcPts val="384"/>
              </a:spcBef>
              <a:spcAft>
                <a:spcPts val="768"/>
              </a:spcAft>
              <a:buFont typeface="Arial" pitchFamily="34" charset="0"/>
              <a:buChar char="•"/>
            </a:pPr>
            <a:r>
              <a:rPr lang="es-SV" sz="1600" b="1" kern="0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Las mujeres agricultoras o con huerto familiar tienen alimentación más balanceada.</a:t>
            </a:r>
            <a:endParaRPr lang="es-ES" sz="1600" b="1" kern="0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marL="342000" indent="-342000">
              <a:spcBef>
                <a:spcPts val="384"/>
              </a:spcBef>
              <a:spcAft>
                <a:spcPts val="768"/>
              </a:spcAft>
              <a:buFont typeface="Arial" pitchFamily="34" charset="0"/>
              <a:buChar char="•"/>
            </a:pPr>
            <a:r>
              <a:rPr lang="es-ES" sz="1600" b="1" kern="0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Adquisición de alimentos en tiendas locales (a mayor costo); seguido por el mercado, el supermercado y la producción propia. </a:t>
            </a:r>
          </a:p>
          <a:p>
            <a:pPr marL="342000" indent="-342000">
              <a:spcBef>
                <a:spcPts val="384"/>
              </a:spcBef>
              <a:spcAft>
                <a:spcPts val="768"/>
              </a:spcAft>
              <a:buFont typeface="Arial" pitchFamily="34" charset="0"/>
              <a:buChar char="•"/>
            </a:pPr>
            <a:r>
              <a:rPr lang="es-ES" sz="1600" b="1" kern="0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La compra en la comunidad a productores es poco </a:t>
            </a:r>
            <a:r>
              <a:rPr lang="es-ES" sz="1600" b="1" kern="0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significativa (existe </a:t>
            </a:r>
            <a:r>
              <a:rPr lang="es-ES" sz="1600" b="1" kern="0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un nicho de mercado poco explotado actualmente, que puede cubrirse con una oferta local de productos </a:t>
            </a:r>
            <a:r>
              <a:rPr lang="es-ES" sz="1600" b="1" kern="0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frescos</a:t>
            </a:r>
            <a:r>
              <a:rPr lang="es-ES" sz="1600" b="1" kern="0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).</a:t>
            </a:r>
            <a:endParaRPr lang="es-ES" sz="1600" b="1" kern="0" dirty="0" smtClean="0">
              <a:solidFill>
                <a:srgbClr val="004C6F"/>
              </a:solidFill>
              <a:latin typeface="Arial" pitchFamily="34" charset="0"/>
              <a:cs typeface="Arial" pitchFamily="34" charset="0"/>
            </a:endParaRPr>
          </a:p>
          <a:p>
            <a:pPr marL="342000" indent="-342000">
              <a:spcBef>
                <a:spcPts val="384"/>
              </a:spcBef>
              <a:spcAft>
                <a:spcPts val="768"/>
              </a:spcAft>
              <a:buFont typeface="Arial" pitchFamily="34" charset="0"/>
              <a:buChar char="•"/>
            </a:pPr>
            <a:r>
              <a:rPr lang="es-ES" sz="1600" b="1" kern="0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 Las practicas de salud y nutrición (lavado de manos, verduras y frutas, tapar las comidas y recipientes) es del 46%, considerando que son mujeres que han completado los estudios básicos, hasta noveno grado, que han  accedido a información y capacitación en procesos formativos. </a:t>
            </a:r>
          </a:p>
          <a:p>
            <a:pPr indent="-342000">
              <a:spcBef>
                <a:spcPts val="384"/>
              </a:spcBef>
              <a:spcAft>
                <a:spcPts val="768"/>
              </a:spcAft>
            </a:pPr>
            <a:r>
              <a:rPr lang="es-ES" sz="1600" dirty="0" smtClean="0"/>
              <a:t> </a:t>
            </a:r>
          </a:p>
          <a:p>
            <a:pPr algn="just"/>
            <a:endParaRPr kumimoji="0" lang="es-SV" sz="1600" b="1" i="0" u="none" strike="noStrike" kern="0" cap="none" spc="0" normalizeH="0" baseline="0" noProof="0" dirty="0" smtClean="0">
              <a:ln>
                <a:noFill/>
              </a:ln>
              <a:solidFill>
                <a:srgbClr val="004C6F"/>
              </a:solidFill>
              <a:effectLst/>
              <a:uLnTx/>
              <a:uFillTx/>
              <a:latin typeface="Arial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7" name="Rectangle 1037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5503863"/>
            <a:ext cx="342900" cy="776287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pic>
        <p:nvPicPr>
          <p:cNvPr id="11" name="10 Imagen" descr="DSC_228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82638" y="218115"/>
            <a:ext cx="2038523" cy="1355401"/>
          </a:xfrm>
          <a:prstGeom prst="rect">
            <a:avLst/>
          </a:prstGeom>
        </p:spPr>
      </p:pic>
      <p:sp>
        <p:nvSpPr>
          <p:cNvPr id="13" name="12 Rectángulo"/>
          <p:cNvSpPr/>
          <p:nvPr/>
        </p:nvSpPr>
        <p:spPr>
          <a:xfrm>
            <a:off x="412142" y="202720"/>
            <a:ext cx="35365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Hallazgos preliminares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765856"/>
            <a:ext cx="4991450" cy="8783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28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 	</a:t>
            </a:r>
            <a:r>
              <a:rPr lang="es-MX" b="1" kern="0" dirty="0" smtClean="0">
                <a:solidFill>
                  <a:srgbClr val="004C6F"/>
                </a:solidFill>
                <a:latin typeface="Book Antiqua" pitchFamily="18" charset="0"/>
                <a:cs typeface="Times New Roman" pitchFamily="18" charset="0"/>
              </a:rPr>
              <a:t>Proyectos significativos en la comunidad y en su “ser mujer”</a:t>
            </a:r>
            <a:endParaRPr lang="es-ES" b="1" kern="0" dirty="0" smtClean="0">
              <a:solidFill>
                <a:srgbClr val="004C6F"/>
              </a:solidFill>
              <a:latin typeface="Book Antiqua" pitchFamily="18" charset="0"/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ES" sz="2800" b="1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ES" sz="2800" b="1" dirty="0" smtClean="0"/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28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260058" y="2099344"/>
            <a:ext cx="8642641" cy="41744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000" indent="-342000">
              <a:spcBef>
                <a:spcPts val="384"/>
              </a:spcBef>
              <a:spcAft>
                <a:spcPts val="768"/>
              </a:spcAft>
              <a:buFont typeface="Arial" pitchFamily="34" charset="0"/>
              <a:buChar char="•"/>
            </a:pPr>
            <a:r>
              <a:rPr lang="es-ES" sz="1600" b="1" kern="0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Dan más significado a infraestructura y servicios básicos, por las condiciones de pobreza, les han cambiado y facilitado mayor calidad de vida. Especialmente los vinculados al bienestar de hijos, hijas y familia. </a:t>
            </a:r>
          </a:p>
          <a:p>
            <a:pPr marL="342000" indent="-342000">
              <a:spcBef>
                <a:spcPts val="384"/>
              </a:spcBef>
              <a:spcAft>
                <a:spcPts val="768"/>
              </a:spcAft>
              <a:buFont typeface="Arial" pitchFamily="34" charset="0"/>
              <a:buChar char="•"/>
            </a:pPr>
            <a:r>
              <a:rPr lang="es-ES" sz="1600" b="1" kern="0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Los proyectos de educación en derechos, alfabetización, prevención de violencia y desarrollo de habilidades para generación de ingresos, se vinculan con el mayor empoderamiento de las mujeres para el ejercicio del  los liderazgos. </a:t>
            </a:r>
          </a:p>
          <a:p>
            <a:pPr marL="342000" indent="-342000">
              <a:spcBef>
                <a:spcPts val="384"/>
              </a:spcBef>
              <a:spcAft>
                <a:spcPts val="768"/>
              </a:spcAft>
              <a:buFont typeface="Arial" pitchFamily="34" charset="0"/>
              <a:buChar char="•"/>
            </a:pPr>
            <a:r>
              <a:rPr lang="es-SV" sz="1600" b="1" kern="0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Notable sensibilidad sobre las intervenciones para mejorar los recursos naturales.</a:t>
            </a:r>
          </a:p>
          <a:p>
            <a:pPr marL="342000" indent="-342000">
              <a:spcBef>
                <a:spcPts val="384"/>
              </a:spcBef>
              <a:spcAft>
                <a:spcPts val="768"/>
              </a:spcAft>
              <a:buFont typeface="Arial" pitchFamily="34" charset="0"/>
              <a:buChar char="•"/>
            </a:pPr>
            <a:r>
              <a:rPr lang="es-ES" sz="1600" b="1" kern="0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Los proyectos para el desarrollo agro/productivo son menos mencionados. (Más impacto en Tecoluca, Tacuba y San Esteban Catarina). La diversificación hacia hortalizas y frutales, el manejo orgánico es destacable como aportes de estas intervenciones. </a:t>
            </a:r>
          </a:p>
          <a:p>
            <a:pPr marL="342000" indent="-342000">
              <a:spcBef>
                <a:spcPts val="384"/>
              </a:spcBef>
              <a:spcAft>
                <a:spcPts val="768"/>
              </a:spcAft>
              <a:buFont typeface="Arial" pitchFamily="34" charset="0"/>
              <a:buChar char="•"/>
            </a:pPr>
            <a:r>
              <a:rPr lang="es-ES" sz="1600" b="1" kern="0" dirty="0" smtClean="0">
                <a:solidFill>
                  <a:srgbClr val="004C6F"/>
                </a:solidFill>
                <a:latin typeface="Arial" pitchFamily="34" charset="0"/>
                <a:cs typeface="Arial" pitchFamily="34" charset="0"/>
              </a:rPr>
              <a:t>Las MRJ han sido beneficiarias, han aportado mano de obra y brindado su colaboración. Pocas han participado en los puestos de responsabilidad. En estos últimos casos, las mujeres relacionan su desempeño con el comprobar a sí  mismas sus capacidades de liderazgo, su compromiso, dedicación y servicio a la comunidad.</a:t>
            </a:r>
          </a:p>
          <a:p>
            <a:endParaRPr lang="es-ES" sz="1600" b="1" kern="0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algn="just"/>
            <a:endParaRPr kumimoji="0" lang="es-SV" sz="1600" b="1" i="0" u="none" strike="noStrike" kern="0" cap="none" spc="0" normalizeH="0" baseline="0" noProof="0" dirty="0" smtClean="0">
              <a:ln>
                <a:noFill/>
              </a:ln>
              <a:solidFill>
                <a:srgbClr val="004C6F"/>
              </a:solidFill>
              <a:effectLst/>
              <a:uLnTx/>
              <a:uFillTx/>
              <a:latin typeface="Arial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7" name="Rectangle 1037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pic>
        <p:nvPicPr>
          <p:cNvPr id="10" name="9 Imagen" descr="SiembraLombrices-ElPortillo-PNUMA_Feb8 001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41797" y="219497"/>
            <a:ext cx="2592299" cy="1723603"/>
          </a:xfrm>
          <a:prstGeom prst="rect">
            <a:avLst/>
          </a:prstGeom>
        </p:spPr>
      </p:pic>
      <p:sp>
        <p:nvSpPr>
          <p:cNvPr id="12" name="11 Rectángulo"/>
          <p:cNvSpPr/>
          <p:nvPr/>
        </p:nvSpPr>
        <p:spPr>
          <a:xfrm>
            <a:off x="386974" y="211109"/>
            <a:ext cx="35365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Hallazgos preliminares 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64164" y="1186694"/>
            <a:ext cx="7993118" cy="5117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28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 	</a:t>
            </a:r>
            <a:r>
              <a:rPr lang="es-MX" sz="18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Organizaciones y como participan</a:t>
            </a:r>
            <a:endParaRPr lang="es-ES" sz="1800" b="1" kern="0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ES" sz="1800" b="1" kern="0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ES" sz="2800" b="1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ES" sz="2800" b="1" dirty="0" smtClean="0"/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28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68300" y="1836245"/>
            <a:ext cx="8373029" cy="4831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000" indent="-342000">
              <a:spcBef>
                <a:spcPts val="384"/>
              </a:spcBef>
              <a:spcAft>
                <a:spcPts val="768"/>
              </a:spcAft>
              <a:buFont typeface="Arial" pitchFamily="34" charset="0"/>
              <a:buChar char="•"/>
            </a:pPr>
            <a:r>
              <a:rPr lang="es-MX" sz="16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Alta cultura de participación organizada para resolver sus problemas. La u</a:t>
            </a:r>
            <a:r>
              <a:rPr lang="es-ES" sz="1600" b="1" kern="0" dirty="0" err="1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nidad</a:t>
            </a:r>
            <a:r>
              <a:rPr lang="es-ES" sz="16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 entre la población, con matices pero con apoyo solidario en momentos de mayor necesidad, caracteriza a la organización.</a:t>
            </a:r>
          </a:p>
          <a:p>
            <a:pPr marL="342000" indent="-342000">
              <a:spcBef>
                <a:spcPts val="384"/>
              </a:spcBef>
              <a:spcAft>
                <a:spcPts val="768"/>
              </a:spcAft>
              <a:buFont typeface="Arial" pitchFamily="34" charset="0"/>
              <a:buChar char="•"/>
            </a:pPr>
            <a:r>
              <a:rPr lang="es-ES" sz="16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Las organizaciones priorizadas como relevantes para las MRJ son aquellas de las que han recibido un beneficio significativo para sus vidas, que responden a necesidades inmediatas o prácticas y en menor grado a necesidades estratégicas  (estudios y prevención de violencia de género).</a:t>
            </a:r>
          </a:p>
          <a:p>
            <a:pPr marL="342000" indent="-342000">
              <a:spcBef>
                <a:spcPts val="384"/>
              </a:spcBef>
              <a:spcAft>
                <a:spcPts val="768"/>
              </a:spcAft>
              <a:buFont typeface="Arial" pitchFamily="34" charset="0"/>
              <a:buChar char="•"/>
            </a:pPr>
            <a:r>
              <a:rPr lang="es-ES" sz="16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En lugares con altos niveles organizativos hay presencia de comités y organizaciones de mujeres, en todos los municipios las participantes del estudio se encuentran activas en organizaciones de índole comunitaria y municipal. </a:t>
            </a:r>
          </a:p>
          <a:p>
            <a:pPr marL="342000" indent="-342000">
              <a:spcBef>
                <a:spcPts val="384"/>
              </a:spcBef>
              <a:spcAft>
                <a:spcPts val="768"/>
              </a:spcAft>
              <a:buFont typeface="Arial" pitchFamily="34" charset="0"/>
              <a:buChar char="•"/>
            </a:pPr>
            <a:r>
              <a:rPr lang="es-ES" sz="16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El tiempo dedicado a la organización es de una a ocho horas al día, en un 75.40%.</a:t>
            </a:r>
          </a:p>
          <a:p>
            <a:pPr marL="342000" indent="-342000">
              <a:spcBef>
                <a:spcPts val="384"/>
              </a:spcBef>
              <a:spcAft>
                <a:spcPts val="768"/>
              </a:spcAft>
              <a:buFont typeface="Arial" pitchFamily="34" charset="0"/>
              <a:buChar char="•"/>
            </a:pPr>
            <a:r>
              <a:rPr lang="es-ES" sz="16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Motivos de no participar: no son convocadas, tiempo imitado debido al trabajo o atención de actividades reproductivas. Otras razones: falta de credibilidad en los/as dirigentes, ya que consideran que estas son las únicas que se benefician o bien no participan porque han tenido malas experiencias previas. </a:t>
            </a:r>
          </a:p>
          <a:p>
            <a:pPr algn="just">
              <a:lnSpc>
                <a:spcPct val="150000"/>
              </a:lnSpc>
            </a:pPr>
            <a:endParaRPr lang="es-SV" sz="1200" b="1" kern="0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7" name="Rectangle 1037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5503863"/>
            <a:ext cx="342900" cy="776287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11" name="10 Rectángulo"/>
          <p:cNvSpPr/>
          <p:nvPr/>
        </p:nvSpPr>
        <p:spPr>
          <a:xfrm>
            <a:off x="537977" y="294999"/>
            <a:ext cx="35365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Hallazgos preliminares </a:t>
            </a:r>
            <a:endParaRPr lang="es-ES" dirty="0"/>
          </a:p>
        </p:txBody>
      </p:sp>
      <p:pic>
        <p:nvPicPr>
          <p:cNvPr id="10" name="9 Imagen" descr="GrupoFocal-SanEstebanCatarina-NuevasTrenzas_Enero20 05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130641" y="239202"/>
            <a:ext cx="2013359" cy="15100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80942" y="885617"/>
            <a:ext cx="4894398" cy="506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28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 	</a:t>
            </a:r>
            <a:r>
              <a:rPr lang="es-MX" sz="18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Acceso a tecnologías de comunicación</a:t>
            </a:r>
            <a:endParaRPr lang="es-ES" sz="1800" b="1" kern="0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ES" sz="1800" b="1" kern="0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ES" sz="2800" b="1" dirty="0" smtClean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ES" sz="2800" b="1" dirty="0" smtClean="0"/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28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574553" y="1117832"/>
            <a:ext cx="8067675" cy="54406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>
              <a:lnSpc>
                <a:spcPct val="150000"/>
              </a:lnSpc>
            </a:pPr>
            <a:endParaRPr kumimoji="0" lang="es-SV" sz="1600" b="1" i="0" u="none" strike="noStrike" kern="0" cap="none" spc="0" normalizeH="0" baseline="0" noProof="0" dirty="0" smtClean="0">
              <a:ln>
                <a:noFill/>
              </a:ln>
              <a:solidFill>
                <a:srgbClr val="004C6F"/>
              </a:solidFill>
              <a:effectLst/>
              <a:uLnTx/>
              <a:uFillTx/>
              <a:latin typeface="Arial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7" name="Rectangle 1037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5503863"/>
            <a:ext cx="342900" cy="776287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11" name="10 Rectángulo"/>
          <p:cNvSpPr/>
          <p:nvPr/>
        </p:nvSpPr>
        <p:spPr>
          <a:xfrm>
            <a:off x="563143" y="244665"/>
            <a:ext cx="353654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Hallazgos preliminares </a:t>
            </a:r>
            <a:endParaRPr lang="es-ES" dirty="0"/>
          </a:p>
        </p:txBody>
      </p:sp>
      <p:sp>
        <p:nvSpPr>
          <p:cNvPr id="10" name="9 Rectángulo"/>
          <p:cNvSpPr/>
          <p:nvPr/>
        </p:nvSpPr>
        <p:spPr>
          <a:xfrm>
            <a:off x="409180" y="2038670"/>
            <a:ext cx="8150772" cy="45797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spcAft>
                <a:spcPct val="40000"/>
              </a:spcAft>
              <a:buFont typeface="Arial" pitchFamily="34" charset="0"/>
              <a:buChar char="•"/>
              <a:defRPr/>
            </a:pPr>
            <a:r>
              <a:rPr lang="es-SV" sz="18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El acceso a la telefonía celular es casi generalizada, 93.39% .  Aunque la inversión en recargas de teléfono no es alta, en tanto expresan que lo utilizan el aparato para recibir llamadas. Es claro que ejercitan su derecho a estar comunicadas por esta vía, con las consecuentes beneficios de acortar distancias y reducir tiempos entre otros beneficios.  </a:t>
            </a:r>
          </a:p>
          <a:p>
            <a:pPr marL="342900" indent="-342900">
              <a:spcBef>
                <a:spcPct val="20000"/>
              </a:spcBef>
              <a:spcAft>
                <a:spcPct val="40000"/>
              </a:spcAft>
              <a:buFont typeface="Arial" pitchFamily="34" charset="0"/>
              <a:buChar char="•"/>
              <a:defRPr/>
            </a:pPr>
            <a:r>
              <a:rPr lang="es-SV" sz="18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Las mas jóvenes usan el internet en los lugares de pago, consultando algunas veces por semana y cuando viajan al casco urbano.  Se prioriza para el estudio y entretenimiento.  También ellas utilizan las redes sociales. </a:t>
            </a:r>
          </a:p>
          <a:p>
            <a:pPr marL="342900" indent="-342900">
              <a:spcBef>
                <a:spcPct val="20000"/>
              </a:spcBef>
              <a:spcAft>
                <a:spcPct val="40000"/>
              </a:spcAft>
              <a:buFont typeface="Arial" pitchFamily="34" charset="0"/>
              <a:buChar char="•"/>
              <a:defRPr/>
            </a:pPr>
            <a:r>
              <a:rPr lang="es-SV" sz="18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El televisor es preferido para el ocio y recreación, un 11% cuenta con cable para el uso de canales internacionales. En general se encuentran relacionadas con el mundo globalizado por estos medios. </a:t>
            </a:r>
            <a:r>
              <a:rPr lang="es-ES" sz="18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Buscan tiempos y espacios para acceder a estos nuevos medios. El control a nuevas tecnologías de la comunicación  progresivo.</a:t>
            </a:r>
            <a:endParaRPr lang="es-SV" sz="1800" b="1" kern="0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</p:txBody>
      </p:sp>
      <p:pic>
        <p:nvPicPr>
          <p:cNvPr id="12" name="11 Imagen" descr="GrupoFocal-SanEstebanCatarina-NuevasTrenzas_Enero20 0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16403" y="234893"/>
            <a:ext cx="2326547" cy="17449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98438"/>
            <a:ext cx="8229600" cy="868362"/>
          </a:xfrm>
        </p:spPr>
        <p:txBody>
          <a:bodyPr>
            <a:normAutofit/>
          </a:bodyPr>
          <a:lstStyle/>
          <a:p>
            <a:r>
              <a:rPr lang="es-SV" sz="40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  <a:ea typeface="+mn-ea"/>
                <a:cs typeface="+mn-cs"/>
              </a:rPr>
              <a:t>Diferencias entre generaciones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92100" y="1333500"/>
            <a:ext cx="8331200" cy="5346700"/>
          </a:xfrm>
        </p:spPr>
        <p:txBody>
          <a:bodyPr>
            <a:normAutofit/>
          </a:bodyPr>
          <a:lstStyle/>
          <a:p>
            <a:r>
              <a:rPr lang="es-ES" sz="21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Las mujeres jóvenes mantienen la soltería como estado civil predominante. </a:t>
            </a:r>
          </a:p>
          <a:p>
            <a:r>
              <a:rPr lang="es-ES" sz="21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Se ha postergado la edad para tener el primer hijo o hija. El numero de hijos e hijas es sustancialmente menor.</a:t>
            </a:r>
          </a:p>
          <a:p>
            <a:r>
              <a:rPr lang="es-ES" sz="21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Los años de estudios son sustancialmente mayores entre las hijas y las madres quienes no superan primer ciclo básico.</a:t>
            </a:r>
          </a:p>
          <a:p>
            <a:r>
              <a:rPr lang="es-ES" sz="21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Las jóvenes han roto con más determinación relaciones de pareja que reproducen esquemas de poder y dominación. </a:t>
            </a:r>
          </a:p>
          <a:p>
            <a:r>
              <a:rPr lang="es-ES" sz="21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En la toma decisiones las mujeres jóvenes por ser adultas, aportan a los ingresos del hogar y ejercen liderazgo, junto a sus madres y padres practican formas consensuadas en las cuestiones relevantes del hogar.</a:t>
            </a:r>
          </a:p>
          <a:p>
            <a:r>
              <a:rPr lang="es-ES" sz="21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Las aspiraciones de las mujeres jóvenes apuntan a continuar la formación, independencia económica.</a:t>
            </a:r>
          </a:p>
          <a:p>
            <a:endParaRPr lang="es-ES" sz="2100" b="1" kern="0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endParaRPr lang="es-ES" sz="2100" b="1" kern="0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endParaRPr lang="es-ES" dirty="0" smtClean="0"/>
          </a:p>
          <a:p>
            <a:endParaRPr lang="es-SV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</p:spTree>
  </p:cSld>
  <p:clrMapOvr>
    <a:masterClrMapping/>
  </p:clrMapOvr>
</p:sld>
</file>

<file path=ppt/slides/slide1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09577" y="912433"/>
            <a:ext cx="8682023" cy="6136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t" anchorCtr="0" bIns="45720" compatLnSpc="1" lIns="91440" numCol="1" rIns="91440" tIns="45720" vert="horz" wrap="square">
            <a:prstTxWarp prst="textNoShape">
              <a:avLst/>
            </a:prstTxWarp>
          </a:bodyPr>
          <a:lstStyle/>
          <a:p>
            <a:pPr algn="l" defTabSz="914400" eaLnBrk="1" fontAlgn="base" hangingPunct="1" indent="-342900" latinLnBrk="0" lvl="0" marL="342900" marR="0" rtl="0">
              <a:lnSpc>
                <a:spcPct val="100000"/>
              </a:lnSpc>
              <a:spcBef>
                <a:spcPct val="20000"/>
              </a:spcBef>
              <a:spcAft>
                <a:spcPct val="40000"/>
              </a:spcAft>
              <a:buClrTx/>
              <a:buSzTx/>
              <a:buFontTx/>
              <a:buNone/>
              <a:tabLst/>
              <a:defRPr/>
            </a:pPr>
            <a:r>
              <a:rPr b="1" dirty="0" kern="0" lang="es-SV" smtClean="0">
                <a:solidFill>
                  <a:srgbClr val="004C6F"/>
                </a:solidFill>
                <a:latin charset="0" typeface="Arial"/>
                <a:cs charset="0" pitchFamily="18" typeface="Times New Roman"/>
              </a:rPr>
              <a:t>  Temas a profundizar</a:t>
            </a:r>
          </a:p>
          <a:p>
            <a:pPr algn="just" defTabSz="914400" eaLnBrk="1" fontAlgn="base" hangingPunct="1" indent="-342900" latinLnBrk="0" lvl="0" marL="342900" marR="0" rtl="0">
              <a:lnSpc>
                <a:spcPct val="100000"/>
              </a:lnSpc>
              <a:spcBef>
                <a:spcPct val="20000"/>
              </a:spcBef>
              <a:spcAft>
                <a:spcPct val="40000"/>
              </a:spcAft>
              <a:buClrTx/>
              <a:buSzTx/>
              <a:buFont charset="0" pitchFamily="34" typeface="Arial"/>
              <a:buChar char="•"/>
              <a:tabLst/>
              <a:defRPr/>
            </a:pPr>
            <a:endParaRPr dirty="0" kern="0" lang="es-SV" smtClean="0" sz="1600">
              <a:solidFill>
                <a:srgbClr val="004C6F"/>
              </a:solidFill>
              <a:latin charset="0" typeface="Arial"/>
              <a:cs charset="0" pitchFamily="18" typeface="Times New Roman"/>
            </a:endParaRPr>
          </a:p>
          <a:p>
            <a:pPr defTabSz="914400" eaLnBrk="1" fontAlgn="base" hangingPunct="1" indent="-342900" latinLnBrk="0" lvl="0" marL="342900" marR="0" rtl="0">
              <a:lnSpc>
                <a:spcPct val="100000"/>
              </a:lnSpc>
              <a:spcBef>
                <a:spcPct val="20000"/>
              </a:spcBef>
              <a:spcAft>
                <a:spcPct val="40000"/>
              </a:spcAft>
              <a:buClrTx/>
              <a:buSzTx/>
              <a:buFont charset="0" pitchFamily="34" typeface="Arial"/>
              <a:buChar char="•"/>
              <a:tabLst/>
              <a:defRPr/>
            </a:pPr>
            <a:r>
              <a:rPr b="1" dirty="0" kern="0" lang="es-SV" smtClean="0" sz="1600">
                <a:solidFill>
                  <a:srgbClr val="004C6F"/>
                </a:solidFill>
                <a:latin charset="0" typeface="Arial"/>
                <a:cs charset="0" pitchFamily="18" typeface="Times New Roman"/>
              </a:rPr>
              <a:t>Las preferencias de formación que les permita optar por quedarse en sus lugares y que ofrezca respuesta desde el desarrollo rural integral .</a:t>
            </a:r>
          </a:p>
          <a:p>
            <a:pPr defTabSz="914400" eaLnBrk="1" fontAlgn="base" hangingPunct="1" indent="-342900" latinLnBrk="0" lvl="0" marL="342900" marR="0" rtl="0">
              <a:lnSpc>
                <a:spcPct val="100000"/>
              </a:lnSpc>
              <a:spcBef>
                <a:spcPct val="20000"/>
              </a:spcBef>
              <a:spcAft>
                <a:spcPct val="40000"/>
              </a:spcAft>
              <a:buClrTx/>
              <a:buSzTx/>
              <a:buFont charset="0" pitchFamily="34" typeface="Arial"/>
              <a:buChar char="•"/>
              <a:tabLst/>
              <a:defRPr/>
            </a:pPr>
            <a:r>
              <a:rPr b="1" dirty="0" kern="0" lang="es-SV" smtClean="0" sz="1600">
                <a:solidFill>
                  <a:srgbClr val="004C6F"/>
                </a:solidFill>
                <a:latin charset="0" typeface="Arial"/>
                <a:cs charset="0" pitchFamily="18" typeface="Times New Roman"/>
              </a:rPr>
              <a:t>Reconocer las principales elementos de éxito  y buenas prácticas en materia de actividades generadoras de ingresos con mujeres, aplicables a condiciones similares de las mujeres rurales jóvenes.</a:t>
            </a:r>
          </a:p>
          <a:p>
            <a:pPr defTabSz="914400" eaLnBrk="1" fontAlgn="base" hangingPunct="1" indent="-342900" latinLnBrk="0" lvl="0" marL="342900" marR="0" rtl="0">
              <a:lnSpc>
                <a:spcPct val="100000"/>
              </a:lnSpc>
              <a:spcBef>
                <a:spcPct val="20000"/>
              </a:spcBef>
              <a:spcAft>
                <a:spcPct val="40000"/>
              </a:spcAft>
              <a:buClrTx/>
              <a:buSzTx/>
              <a:buFont charset="0" pitchFamily="34" typeface="Arial"/>
              <a:buChar char="•"/>
              <a:tabLst/>
              <a:defRPr/>
            </a:pPr>
            <a:r>
              <a:rPr b="1" dirty="0" kern="0" lang="es-SV" smtClean="0" sz="1600">
                <a:solidFill>
                  <a:srgbClr val="004C6F"/>
                </a:solidFill>
                <a:latin charset="0" typeface="Arial"/>
                <a:cs charset="0" pitchFamily="18" typeface="Times New Roman"/>
              </a:rPr>
              <a:t>Identificar que aspectos de cambio en  identidad, autonomía y empoderamiento que mejoren la condición y sobre todo la posición de las mujeres</a:t>
            </a:r>
          </a:p>
          <a:p>
            <a:pPr indent="-342900" marL="342900">
              <a:spcBef>
                <a:spcPct val="20000"/>
              </a:spcBef>
              <a:spcAft>
                <a:spcPct val="40000"/>
              </a:spcAft>
              <a:buFont charset="0" pitchFamily="34" typeface="Arial"/>
              <a:buChar char="•"/>
              <a:defRPr/>
            </a:pPr>
            <a:r>
              <a:rPr b="1" dirty="0" kern="0" lang="es-SV" smtClean="0" sz="1600">
                <a:solidFill>
                  <a:srgbClr val="004C6F"/>
                </a:solidFill>
                <a:latin charset="0" typeface="Arial"/>
                <a:cs charset="0" pitchFamily="18" typeface="Times New Roman"/>
              </a:rPr>
              <a:t>Impacto de la migración en las pautas de consumo, cultura, riesgo social en MJR.</a:t>
            </a:r>
          </a:p>
          <a:p>
            <a:pPr defTabSz="914400" eaLnBrk="1" fontAlgn="base" hangingPunct="1" indent="-342900" latinLnBrk="0" lvl="0" marL="342900" marR="0" rtl="0">
              <a:lnSpc>
                <a:spcPct val="100000"/>
              </a:lnSpc>
              <a:spcBef>
                <a:spcPct val="20000"/>
              </a:spcBef>
              <a:spcAft>
                <a:spcPct val="40000"/>
              </a:spcAft>
              <a:buClrTx/>
              <a:buSzTx/>
              <a:buFont charset="0" pitchFamily="34" typeface="Arial"/>
              <a:buChar char="•"/>
              <a:tabLst/>
              <a:defRPr/>
            </a:pPr>
            <a:r>
              <a:rPr b="1" dirty="0" kern="0" lang="es-SV" smtClean="0" sz="1600">
                <a:solidFill>
                  <a:srgbClr val="004C6F"/>
                </a:solidFill>
                <a:latin charset="0" typeface="Arial"/>
                <a:cs charset="0" pitchFamily="18" typeface="Times New Roman"/>
              </a:rPr>
              <a:t>Sondear las expectativas de las MRJ con respecto a la realización de producción de patio que garantice  seguridad alimentaria (alimentación completa, variada y balanceada).</a:t>
            </a:r>
          </a:p>
          <a:p>
            <a:pPr defTabSz="914400" eaLnBrk="1" fontAlgn="base" hangingPunct="1" indent="-342900" latinLnBrk="0" lvl="0" marL="342900" marR="0" rtl="0">
              <a:lnSpc>
                <a:spcPct val="100000"/>
              </a:lnSpc>
              <a:spcBef>
                <a:spcPct val="20000"/>
              </a:spcBef>
              <a:spcAft>
                <a:spcPct val="40000"/>
              </a:spcAft>
              <a:buClrTx/>
              <a:buSzTx/>
              <a:buFont charset="0" pitchFamily="34" typeface="Arial"/>
              <a:buChar char="•"/>
              <a:tabLst/>
              <a:defRPr/>
            </a:pPr>
            <a:r>
              <a:rPr b="1" dirty="0" kern="0" lang="es-SV" smtClean="0" sz="1600">
                <a:solidFill>
                  <a:srgbClr val="004C6F"/>
                </a:solidFill>
                <a:latin charset="0" typeface="Arial"/>
                <a:cs charset="0" pitchFamily="18" typeface="Times New Roman"/>
              </a:rPr>
              <a:t>Explorar las opciones de ocio como un derecho.</a:t>
            </a:r>
          </a:p>
          <a:p>
            <a:pPr defTabSz="914400" eaLnBrk="1" fontAlgn="base" hangingPunct="1" indent="-342900" latinLnBrk="0" lvl="0" marL="342900" marR="0" rtl="0">
              <a:lnSpc>
                <a:spcPct val="100000"/>
              </a:lnSpc>
              <a:spcBef>
                <a:spcPct val="20000"/>
              </a:spcBef>
              <a:spcAft>
                <a:spcPct val="40000"/>
              </a:spcAft>
              <a:buClrTx/>
              <a:buSzTx/>
              <a:buFont charset="0" pitchFamily="34" typeface="Arial"/>
              <a:buChar char="•"/>
              <a:tabLst/>
              <a:defRPr/>
            </a:pPr>
            <a:r>
              <a:rPr b="1" dirty="0" kern="0" lang="es-SV" smtClean="0" sz="1600">
                <a:solidFill>
                  <a:srgbClr val="004C6F"/>
                </a:solidFill>
                <a:latin charset="0" typeface="Arial"/>
                <a:cs charset="0" pitchFamily="18" typeface="Times New Roman"/>
              </a:rPr>
              <a:t>Identificar apoyos que las municipalidades, centros de formación o instituciones públicas pueden brindar para que las MRJ puedan concretar sus aspiraciones en estudios superiores o aprendizajes para generación de ingresos.</a:t>
            </a:r>
          </a:p>
          <a:p>
            <a:pPr algn="l" defTabSz="914400" eaLnBrk="1" fontAlgn="base" hangingPunct="1" indent="-342900" latinLnBrk="0" lvl="0" marL="342900" marR="0" rtl="0">
              <a:lnSpc>
                <a:spcPct val="100000"/>
              </a:lnSpc>
              <a:spcBef>
                <a:spcPct val="20000"/>
              </a:spcBef>
              <a:spcAft>
                <a:spcPct val="40000"/>
              </a:spcAft>
              <a:buClrTx/>
              <a:buSzTx/>
              <a:tabLst/>
              <a:defRPr/>
            </a:pPr>
            <a:endParaRPr b="1" baseline="0" cap="none" dirty="0" i="0" kern="0" kumimoji="0" lang="es-SV" noProof="0" normalizeH="0" smtClean="0" spc="0" strike="noStrike" sz="1600" u="none">
              <a:ln>
                <a:noFill/>
              </a:ln>
              <a:solidFill>
                <a:srgbClr val="004C6F"/>
              </a:solidFill>
              <a:effectLst/>
              <a:uLnTx/>
              <a:uFillTx/>
              <a:latin charset="0" typeface="Arial"/>
              <a:ea typeface="+mn-ea"/>
              <a:cs charset="0" pitchFamily="18" typeface="Times New Roman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7" name="Rectangle 1037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5503863"/>
            <a:ext cx="342900" cy="776287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pic>
        <p:nvPicPr>
          <p:cNvPr descr="Entrevista-LasVueltas-NuevasTrenzas_Feb10 014.JPG" id="10" name="9 Imagen"/>
          <p:cNvPicPr>
            <a:picLocks noChangeAspect="1"/>
          </p:cNvPicPr>
          <p:nvPr/>
        </p:nvPicPr>
        <p:blipFill>
          <a:blip cstate="print" r:embed="rId2"/>
          <a:srcRect r="51"/>
          <a:stretch>
            <a:fillRect/>
          </a:stretch>
        </p:blipFill>
        <p:spPr>
          <a:xfrm>
            <a:off x="7251700" y="224289"/>
            <a:ext cx="1861540" cy="15434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GrupoFocal4_NuevasTrenzas-Tacuba_Dic10 130.JP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9C3A5">
                <a:tint val="50000"/>
                <a:satMod val="180000"/>
              </a:srgbClr>
            </a:duotone>
          </a:blip>
          <a:stretch>
            <a:fillRect/>
          </a:stretch>
        </p:blipFill>
        <p:spPr>
          <a:xfrm>
            <a:off x="0" y="-12700"/>
            <a:ext cx="9144000" cy="6858000"/>
          </a:xfrm>
          <a:prstGeom prst="rect">
            <a:avLst/>
          </a:prstGeom>
        </p:spPr>
      </p:pic>
      <p:sp>
        <p:nvSpPr>
          <p:cNvPr id="8" name="2 Marcador de contenido"/>
          <p:cNvSpPr>
            <a:spLocks noGrp="1"/>
          </p:cNvSpPr>
          <p:nvPr>
            <p:ph idx="1"/>
          </p:nvPr>
        </p:nvSpPr>
        <p:spPr>
          <a:xfrm>
            <a:off x="428596" y="285729"/>
            <a:ext cx="8229600" cy="21431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SV" sz="60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GRACIAS POR SU ATENCION</a:t>
            </a:r>
          </a:p>
        </p:txBody>
      </p:sp>
      <p:pic>
        <p:nvPicPr>
          <p:cNvPr id="9" name="2 Imagen" descr="Logo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6858016" y="5429264"/>
            <a:ext cx="1928826" cy="918726"/>
          </a:xfrm>
          <a:prstGeom prst="rect">
            <a:avLst/>
          </a:prstGeom>
        </p:spPr>
      </p:pic>
      <p:pic>
        <p:nvPicPr>
          <p:cNvPr id="10" name="9 Imagen" descr="20aniversario_prisma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57158" y="5429264"/>
            <a:ext cx="2653261" cy="8472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026"/>
          <p:cNvSpPr txBox="1">
            <a:spLocks noChangeArrowheads="1"/>
          </p:cNvSpPr>
          <p:nvPr/>
        </p:nvSpPr>
        <p:spPr bwMode="auto">
          <a:xfrm>
            <a:off x="429615" y="528638"/>
            <a:ext cx="819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32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Metodología</a:t>
            </a:r>
            <a:endParaRPr lang="es-SV" sz="3200" b="1" dirty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3076" name="Text Box 1028"/>
          <p:cNvSpPr txBox="1">
            <a:spLocks noChangeArrowheads="1"/>
          </p:cNvSpPr>
          <p:nvPr/>
        </p:nvSpPr>
        <p:spPr bwMode="auto">
          <a:xfrm>
            <a:off x="481363" y="1458637"/>
            <a:ext cx="3830577" cy="4293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1400" b="1" dirty="0">
                <a:solidFill>
                  <a:srgbClr val="BF5A00"/>
                </a:solidFill>
                <a:latin typeface="Arial" charset="0"/>
              </a:rPr>
              <a:t>Propósitos</a:t>
            </a:r>
            <a:endParaRPr lang="es-SV" sz="1400" b="1" dirty="0">
              <a:solidFill>
                <a:srgbClr val="BF5A00"/>
              </a:solidFill>
              <a:latin typeface="Arial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MX" sz="1200" b="1" dirty="0">
                <a:solidFill>
                  <a:srgbClr val="004C6F"/>
                </a:solidFill>
                <a:latin typeface="Arial" charset="0"/>
              </a:rPr>
              <a:t>Identificar los </a:t>
            </a:r>
            <a:r>
              <a:rPr lang="es-MX" sz="1200" b="1" i="1" dirty="0">
                <a:solidFill>
                  <a:srgbClr val="004C6F"/>
                </a:solidFill>
                <a:latin typeface="Arial" charset="0"/>
              </a:rPr>
              <a:t>cambios en el perfil </a:t>
            </a:r>
            <a:r>
              <a:rPr lang="es-MX" sz="1200" b="1" dirty="0">
                <a:solidFill>
                  <a:srgbClr val="004C6F"/>
                </a:solidFill>
                <a:latin typeface="Arial" charset="0"/>
              </a:rPr>
              <a:t>colectivo de las mujeres jóvenes rurales en El </a:t>
            </a:r>
            <a:r>
              <a:rPr lang="es-MX" sz="1200" b="1" dirty="0" smtClean="0">
                <a:solidFill>
                  <a:srgbClr val="004C6F"/>
                </a:solidFill>
                <a:latin typeface="Arial" charset="0"/>
              </a:rPr>
              <a:t>Salvador que han participado en proyectos de desarrollo rural o agrícola.</a:t>
            </a:r>
            <a:endParaRPr lang="es-SV" sz="1200" b="1" dirty="0">
              <a:solidFill>
                <a:srgbClr val="004C6F"/>
              </a:solidFill>
              <a:latin typeface="Arial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MX" sz="1200" b="1" dirty="0">
                <a:solidFill>
                  <a:srgbClr val="004C6F"/>
                </a:solidFill>
                <a:latin typeface="Arial" charset="0"/>
              </a:rPr>
              <a:t>Identificar las </a:t>
            </a:r>
            <a:r>
              <a:rPr lang="es-MX" sz="1200" b="1" i="1" dirty="0">
                <a:solidFill>
                  <a:srgbClr val="004C6F"/>
                </a:solidFill>
                <a:latin typeface="Arial" charset="0"/>
              </a:rPr>
              <a:t>estrategias </a:t>
            </a:r>
            <a:r>
              <a:rPr lang="es-MX" sz="1200" b="1" i="1" dirty="0" smtClean="0">
                <a:solidFill>
                  <a:srgbClr val="004C6F"/>
                </a:solidFill>
                <a:latin typeface="Arial" charset="0"/>
              </a:rPr>
              <a:t>predominantes</a:t>
            </a:r>
            <a:endParaRPr lang="es-SV" sz="1200" b="1" dirty="0">
              <a:solidFill>
                <a:srgbClr val="004C6F"/>
              </a:solidFill>
              <a:latin typeface="Arial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MX" sz="1200" b="1" dirty="0">
                <a:solidFill>
                  <a:srgbClr val="004C6F"/>
                </a:solidFill>
                <a:latin typeface="Arial" charset="0"/>
              </a:rPr>
              <a:t>Reconocer algunas </a:t>
            </a:r>
            <a:r>
              <a:rPr lang="es-MX" sz="1200" b="1" i="1" dirty="0">
                <a:solidFill>
                  <a:srgbClr val="004C6F"/>
                </a:solidFill>
                <a:latin typeface="Arial" charset="0"/>
              </a:rPr>
              <a:t>expectativas </a:t>
            </a:r>
            <a:r>
              <a:rPr lang="es-MX" sz="1200" b="1" i="1" dirty="0" smtClean="0">
                <a:solidFill>
                  <a:srgbClr val="004C6F"/>
                </a:solidFill>
                <a:latin typeface="Arial" charset="0"/>
              </a:rPr>
              <a:t>de futuro </a:t>
            </a:r>
            <a:endParaRPr lang="es-MX" sz="1200" b="1" dirty="0" smtClean="0">
              <a:solidFill>
                <a:srgbClr val="004C6F"/>
              </a:solidFill>
              <a:latin typeface="Arial" charset="0"/>
            </a:endParaRPr>
          </a:p>
          <a:p>
            <a:endParaRPr lang="es-MX" sz="1200" b="1" dirty="0" smtClean="0">
              <a:solidFill>
                <a:srgbClr val="004C6F"/>
              </a:solidFill>
              <a:latin typeface="Arial" charset="0"/>
            </a:endParaRPr>
          </a:p>
          <a:p>
            <a:r>
              <a:rPr lang="es-MX" sz="1400" b="1" dirty="0" smtClean="0">
                <a:solidFill>
                  <a:srgbClr val="BF5A00"/>
                </a:solidFill>
                <a:latin typeface="Arial" charset="0"/>
              </a:rPr>
              <a:t>Criterios </a:t>
            </a:r>
            <a:r>
              <a:rPr lang="es-MX" sz="1400" b="1" dirty="0">
                <a:solidFill>
                  <a:srgbClr val="BF5A00"/>
                </a:solidFill>
                <a:latin typeface="Arial" charset="0"/>
              </a:rPr>
              <a:t>de selección de mujeres participantes </a:t>
            </a:r>
            <a:endParaRPr lang="es-SV" sz="1400" b="1" dirty="0">
              <a:solidFill>
                <a:srgbClr val="BF5A00"/>
              </a:solidFill>
              <a:latin typeface="Arial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MX" sz="1200" b="1" dirty="0" smtClean="0">
                <a:solidFill>
                  <a:srgbClr val="004C6F"/>
                </a:solidFill>
                <a:latin typeface="Arial" charset="0"/>
              </a:rPr>
              <a:t>Vivir </a:t>
            </a:r>
            <a:r>
              <a:rPr lang="es-MX" sz="1200" b="1" dirty="0">
                <a:solidFill>
                  <a:srgbClr val="004C6F"/>
                </a:solidFill>
                <a:latin typeface="Arial" charset="0"/>
              </a:rPr>
              <a:t>en la zona rural y peri urbana de los municipios del país</a:t>
            </a:r>
            <a:endParaRPr lang="es-SV" sz="1200" b="1" dirty="0">
              <a:solidFill>
                <a:srgbClr val="004C6F"/>
              </a:solidFill>
              <a:latin typeface="Arial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MX" sz="1200" b="1" dirty="0">
                <a:solidFill>
                  <a:srgbClr val="004C6F"/>
                </a:solidFill>
                <a:latin typeface="Arial" charset="0"/>
              </a:rPr>
              <a:t>Ser mayor de 18 años y menor de 35 años</a:t>
            </a:r>
            <a:endParaRPr lang="es-SV" sz="1200" b="1" dirty="0">
              <a:solidFill>
                <a:srgbClr val="004C6F"/>
              </a:solidFill>
              <a:latin typeface="Arial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MX" sz="1200" b="1" dirty="0">
                <a:solidFill>
                  <a:srgbClr val="004C6F"/>
                </a:solidFill>
                <a:latin typeface="Arial" charset="0"/>
              </a:rPr>
              <a:t>De preferencia haber participado en proyectos del FIDA u otro de desarrollo rural</a:t>
            </a:r>
            <a:endParaRPr lang="es-SV" sz="1200" b="1" dirty="0">
              <a:solidFill>
                <a:srgbClr val="004C6F"/>
              </a:solidFill>
              <a:latin typeface="Arial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MX" sz="1200" b="1" dirty="0">
                <a:solidFill>
                  <a:srgbClr val="004C6F"/>
                </a:solidFill>
                <a:latin typeface="Arial" charset="0"/>
              </a:rPr>
              <a:t>Interés por compartir su experiencia de mujer joven</a:t>
            </a:r>
            <a:endParaRPr lang="es-SV" sz="1200" b="1" dirty="0">
              <a:solidFill>
                <a:srgbClr val="004C6F"/>
              </a:solidFill>
              <a:latin typeface="Arial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MX" sz="1200" b="1" dirty="0">
                <a:solidFill>
                  <a:srgbClr val="004C6F"/>
                </a:solidFill>
                <a:latin typeface="Arial" charset="0"/>
              </a:rPr>
              <a:t>Recibir la información muy general y básica de la </a:t>
            </a:r>
            <a:r>
              <a:rPr lang="es-MX" sz="1200" b="1" dirty="0" smtClean="0">
                <a:solidFill>
                  <a:srgbClr val="004C6F"/>
                </a:solidFill>
                <a:latin typeface="Arial" charset="0"/>
              </a:rPr>
              <a:t>actividad.</a:t>
            </a:r>
          </a:p>
          <a:p>
            <a:pPr lvl="0">
              <a:buFont typeface="Arial" pitchFamily="34" charset="0"/>
              <a:buChar char="•"/>
            </a:pPr>
            <a:r>
              <a:rPr lang="es-MX" sz="1200" b="1" dirty="0" smtClean="0">
                <a:solidFill>
                  <a:srgbClr val="004C6F"/>
                </a:solidFill>
                <a:latin typeface="Arial" charset="0"/>
              </a:rPr>
              <a:t>Grupo no mayor de 12 mujeres.</a:t>
            </a:r>
            <a:endParaRPr lang="es-SV" sz="1200" b="1" dirty="0">
              <a:solidFill>
                <a:srgbClr val="004C6F"/>
              </a:solidFill>
              <a:latin typeface="Arial" charset="0"/>
            </a:endParaRPr>
          </a:p>
          <a:p>
            <a:pPr>
              <a:spcBef>
                <a:spcPct val="50000"/>
              </a:spcBef>
            </a:pPr>
            <a:endParaRPr lang="en-US" sz="1800" dirty="0">
              <a:solidFill>
                <a:srgbClr val="004C6F"/>
              </a:solidFill>
              <a:latin typeface="Arial" charset="0"/>
            </a:endParaRPr>
          </a:p>
        </p:txBody>
      </p:sp>
      <p:sp>
        <p:nvSpPr>
          <p:cNvPr id="3077" name="Rectangle 1034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3078" name="Rectangle 1035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3079" name="Rectangle 1036"/>
          <p:cNvSpPr>
            <a:spLocks noChangeArrowheads="1"/>
          </p:cNvSpPr>
          <p:nvPr/>
        </p:nvSpPr>
        <p:spPr bwMode="auto">
          <a:xfrm>
            <a:off x="0" y="5503863"/>
            <a:ext cx="342900" cy="776287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3080" name="Rectangle 1037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9" name="Text Box 1028"/>
          <p:cNvSpPr txBox="1">
            <a:spLocks noChangeArrowheads="1"/>
          </p:cNvSpPr>
          <p:nvPr/>
        </p:nvSpPr>
        <p:spPr bwMode="auto">
          <a:xfrm>
            <a:off x="4889500" y="1501980"/>
            <a:ext cx="3725993" cy="44319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MX" sz="1400" b="1" dirty="0" smtClean="0">
                <a:solidFill>
                  <a:srgbClr val="BF5A00"/>
                </a:solidFill>
                <a:latin typeface="Arial" charset="0"/>
              </a:rPr>
              <a:t>Etapas</a:t>
            </a:r>
            <a:endParaRPr lang="es-SV" sz="1400" b="1" dirty="0">
              <a:solidFill>
                <a:srgbClr val="BF5A00"/>
              </a:solidFill>
              <a:latin typeface="Arial" charset="0"/>
            </a:endParaRPr>
          </a:p>
          <a:p>
            <a:pPr lvl="0"/>
            <a:r>
              <a:rPr lang="es-MX" sz="1400" b="1" dirty="0" smtClean="0">
                <a:solidFill>
                  <a:srgbClr val="004C6F"/>
                </a:solidFill>
                <a:latin typeface="Arial" charset="0"/>
              </a:rPr>
              <a:t>I. Realización de Grupos Focales</a:t>
            </a:r>
            <a:endParaRPr lang="es-SV" sz="1400" b="1" dirty="0">
              <a:solidFill>
                <a:srgbClr val="004C6F"/>
              </a:solidFill>
              <a:latin typeface="Arial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MX" sz="1200" b="1" dirty="0" smtClean="0">
                <a:solidFill>
                  <a:srgbClr val="004C6F"/>
                </a:solidFill>
                <a:latin typeface="Arial" charset="0"/>
              </a:rPr>
              <a:t>Definición de lugares representativos del país.</a:t>
            </a:r>
          </a:p>
          <a:p>
            <a:pPr lvl="0">
              <a:buFont typeface="Arial" pitchFamily="34" charset="0"/>
              <a:buChar char="•"/>
            </a:pPr>
            <a:r>
              <a:rPr lang="es-MX" sz="1200" b="1" dirty="0" smtClean="0">
                <a:solidFill>
                  <a:srgbClr val="004C6F"/>
                </a:solidFill>
                <a:latin typeface="Arial" charset="0"/>
              </a:rPr>
              <a:t>Contactos para convocatoria.</a:t>
            </a:r>
          </a:p>
          <a:p>
            <a:pPr lvl="0">
              <a:buFont typeface="Arial" pitchFamily="34" charset="0"/>
              <a:buChar char="•"/>
            </a:pPr>
            <a:r>
              <a:rPr lang="es-MX" sz="1200" b="1" dirty="0" smtClean="0">
                <a:solidFill>
                  <a:srgbClr val="004C6F"/>
                </a:solidFill>
                <a:latin typeface="Arial" charset="0"/>
              </a:rPr>
              <a:t> </a:t>
            </a:r>
            <a:r>
              <a:rPr lang="es-MX" sz="1200" b="1" dirty="0" smtClean="0">
                <a:solidFill>
                  <a:srgbClr val="004C6F"/>
                </a:solidFill>
                <a:latin typeface="Arial" charset="0"/>
              </a:rPr>
              <a:t>Técnica de v</a:t>
            </a:r>
            <a:r>
              <a:rPr lang="es-SV" sz="1200" b="1" dirty="0" err="1" smtClean="0">
                <a:solidFill>
                  <a:srgbClr val="004C6F"/>
                </a:solidFill>
                <a:latin typeface="Arial" charset="0"/>
              </a:rPr>
              <a:t>aciado</a:t>
            </a:r>
            <a:r>
              <a:rPr lang="es-SV" sz="1200" b="1" dirty="0" smtClean="0">
                <a:solidFill>
                  <a:srgbClr val="004C6F"/>
                </a:solidFill>
                <a:latin typeface="Arial" charset="0"/>
              </a:rPr>
              <a:t> </a:t>
            </a:r>
            <a:r>
              <a:rPr lang="es-SV" sz="1200" b="1" dirty="0" smtClean="0">
                <a:solidFill>
                  <a:srgbClr val="004C6F"/>
                </a:solidFill>
                <a:latin typeface="Arial" charset="0"/>
              </a:rPr>
              <a:t>de información en papelones que faciliten el diálogo y dura un promedio de 4 horas. </a:t>
            </a:r>
          </a:p>
          <a:p>
            <a:pPr lvl="0">
              <a:buFont typeface="Arial" pitchFamily="34" charset="0"/>
              <a:buChar char="•"/>
            </a:pPr>
            <a:r>
              <a:rPr lang="es-SV" sz="1200" b="1" dirty="0" smtClean="0">
                <a:solidFill>
                  <a:srgbClr val="004C6F"/>
                </a:solidFill>
                <a:latin typeface="Arial" charset="0"/>
              </a:rPr>
              <a:t>Se orienta por un guión de temas a abordar en forma de pregunta, para que de manera espontánea surgieran los comentarios.</a:t>
            </a:r>
          </a:p>
          <a:p>
            <a:pPr lvl="0">
              <a:buFont typeface="Arial" pitchFamily="34" charset="0"/>
              <a:buChar char="•"/>
            </a:pPr>
            <a:r>
              <a:rPr lang="es-SV" sz="1200" b="1" dirty="0" smtClean="0">
                <a:solidFill>
                  <a:srgbClr val="004C6F"/>
                </a:solidFill>
                <a:latin typeface="Arial" charset="0"/>
              </a:rPr>
              <a:t>Formulación de nuevas preguntas para profundizar en los significados de temas.</a:t>
            </a:r>
          </a:p>
          <a:p>
            <a:pPr lvl="0">
              <a:buFont typeface="Arial" pitchFamily="34" charset="0"/>
              <a:buChar char="•"/>
            </a:pPr>
            <a:r>
              <a:rPr lang="es-SV" sz="1200" b="1" dirty="0" smtClean="0">
                <a:solidFill>
                  <a:srgbClr val="004C6F"/>
                </a:solidFill>
                <a:latin typeface="Arial" charset="0"/>
              </a:rPr>
              <a:t>Encuesta complementaria.</a:t>
            </a:r>
            <a:endParaRPr lang="es-MX" sz="1200" b="1" dirty="0" smtClean="0">
              <a:solidFill>
                <a:srgbClr val="004C6F"/>
              </a:solidFill>
              <a:latin typeface="Arial" charset="0"/>
            </a:endParaRPr>
          </a:p>
          <a:p>
            <a:endParaRPr lang="es-MX" sz="1200" b="1" dirty="0" smtClean="0">
              <a:solidFill>
                <a:srgbClr val="004C6F"/>
              </a:solidFill>
              <a:latin typeface="Arial" charset="0"/>
            </a:endParaRPr>
          </a:p>
          <a:p>
            <a:pPr lvl="0"/>
            <a:r>
              <a:rPr lang="es-MX" sz="1400" b="1" dirty="0" smtClean="0">
                <a:solidFill>
                  <a:srgbClr val="004C6F"/>
                </a:solidFill>
                <a:latin typeface="Arial" charset="0"/>
              </a:rPr>
              <a:t>II. Relatos de Vida. </a:t>
            </a:r>
            <a:endParaRPr lang="es-SV" sz="1400" b="1" dirty="0">
              <a:solidFill>
                <a:srgbClr val="BF5A00"/>
              </a:solidFill>
              <a:latin typeface="Arial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s-SV" sz="1200" b="1" dirty="0" smtClean="0">
                <a:solidFill>
                  <a:srgbClr val="004C6F"/>
                </a:solidFill>
                <a:latin typeface="Arial" charset="0"/>
              </a:rPr>
              <a:t> Mujeres ascendientes de las mujeres jóvenes que tuvieron participaciones destacadas en la primera etapa.</a:t>
            </a:r>
          </a:p>
          <a:p>
            <a:pPr lvl="0">
              <a:buFont typeface="Arial" pitchFamily="34" charset="0"/>
              <a:buChar char="•"/>
            </a:pPr>
            <a:r>
              <a:rPr lang="es-MX" sz="1200" b="1" dirty="0" smtClean="0">
                <a:solidFill>
                  <a:srgbClr val="004C6F"/>
                </a:solidFill>
                <a:latin typeface="Arial" charset="0"/>
              </a:rPr>
              <a:t>Mujeres jóvenes de la primera etapa</a:t>
            </a:r>
          </a:p>
          <a:p>
            <a:pPr lvl="0">
              <a:buFont typeface="Arial" pitchFamily="34" charset="0"/>
              <a:buChar char="•"/>
            </a:pPr>
            <a:r>
              <a:rPr lang="es-SV" sz="1200" b="1" dirty="0" smtClean="0">
                <a:solidFill>
                  <a:srgbClr val="004C6F"/>
                </a:solidFill>
                <a:latin typeface="Arial" charset="0"/>
              </a:rPr>
              <a:t>Guión del relato incorpora: profundiza temas Etapa I, aborda aspiraciones, experiencias organizativas de las abuelas y de la generación femenina (hijas) de las mujeres jóvenes. </a:t>
            </a:r>
            <a:endParaRPr lang="en-US" sz="1800" dirty="0">
              <a:solidFill>
                <a:srgbClr val="004C6F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19825" y="1417521"/>
            <a:ext cx="3725672" cy="5160962"/>
          </a:xfrm>
        </p:spPr>
        <p:txBody>
          <a:bodyPr/>
          <a:lstStyle/>
          <a:p>
            <a:pPr eaLnBrk="1" hangingPunct="1">
              <a:spcAft>
                <a:spcPct val="40000"/>
              </a:spcAft>
              <a:buNone/>
            </a:pPr>
            <a:r>
              <a:rPr lang="es-SV" sz="1800" b="1" i="1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Dialogados en los grupos focales:</a:t>
            </a:r>
          </a:p>
          <a:p>
            <a:pPr eaLnBrk="1" hangingPunct="1">
              <a:spcAft>
                <a:spcPct val="40000"/>
              </a:spcAft>
            </a:pPr>
            <a:r>
              <a:rPr lang="es-SV" sz="1800" b="1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El lugar en que viven</a:t>
            </a:r>
            <a:r>
              <a:rPr lang="es-SV" sz="1400" b="1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 </a:t>
            </a:r>
          </a:p>
          <a:p>
            <a:pPr eaLnBrk="1" hangingPunct="1">
              <a:spcAft>
                <a:spcPct val="40000"/>
              </a:spcAft>
            </a:pPr>
            <a:r>
              <a:rPr lang="es-SV" sz="1800" b="1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Labor que realizan y uso de tiempo</a:t>
            </a:r>
            <a:endParaRPr lang="es-SV" sz="1400" b="1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eaLnBrk="1" hangingPunct="1">
              <a:spcAft>
                <a:spcPct val="40000"/>
              </a:spcAft>
            </a:pPr>
            <a:r>
              <a:rPr lang="es-SV" sz="1800" b="1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Dieta alimenticia</a:t>
            </a:r>
            <a:r>
              <a:rPr lang="es-SV" sz="1400" b="1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.</a:t>
            </a:r>
          </a:p>
          <a:p>
            <a:pPr eaLnBrk="1" hangingPunct="1">
              <a:spcAft>
                <a:spcPct val="40000"/>
              </a:spcAft>
            </a:pPr>
            <a:r>
              <a:rPr lang="es-SV" sz="1800" b="1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Proyectos significativos</a:t>
            </a:r>
            <a:endParaRPr lang="es-SV" sz="1400" b="1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eaLnBrk="1" hangingPunct="1">
              <a:spcAft>
                <a:spcPct val="40000"/>
              </a:spcAft>
            </a:pPr>
            <a:r>
              <a:rPr lang="es-SV" sz="1800" b="1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Participación  en organizaciones</a:t>
            </a:r>
            <a:endParaRPr lang="es-SV" sz="1400" b="1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eaLnBrk="1" hangingPunct="1">
              <a:spcAft>
                <a:spcPct val="40000"/>
              </a:spcAft>
            </a:pPr>
            <a:endParaRPr lang="es-SV" sz="1800" b="1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eaLnBrk="1" hangingPunct="1">
              <a:spcAft>
                <a:spcPct val="40000"/>
              </a:spcAft>
            </a:pPr>
            <a:endParaRPr lang="es-SV" sz="1400" b="1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5503863"/>
            <a:ext cx="342900" cy="776287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358775" y="369888"/>
            <a:ext cx="8516938" cy="591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28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Preguntas y temas centrales</a:t>
            </a:r>
            <a:endParaRPr lang="es-SV" sz="2800" b="1" dirty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7" name="Rectangle 1037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973712" y="1470535"/>
            <a:ext cx="4279345" cy="516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40000"/>
              </a:spcAft>
              <a:buClrTx/>
              <a:buSzTx/>
              <a:buFontTx/>
              <a:buNone/>
              <a:tabLst/>
              <a:defRPr/>
            </a:pPr>
            <a:r>
              <a:rPr kumimoji="0" lang="es-SV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4C6F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Obtenidos en la boleta de</a:t>
            </a:r>
            <a:r>
              <a:rPr kumimoji="0" lang="es-SV" sz="1800" b="1" i="1" u="none" strike="noStrike" kern="0" cap="none" spc="0" normalizeH="0" noProof="0" dirty="0" smtClean="0">
                <a:ln>
                  <a:noFill/>
                </a:ln>
                <a:solidFill>
                  <a:srgbClr val="004C6F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 información complementaria</a:t>
            </a:r>
            <a:r>
              <a:rPr kumimoji="0" lang="es-SV" sz="1800" b="1" i="1" u="none" strike="noStrike" kern="0" cap="none" spc="0" normalizeH="0" baseline="0" noProof="0" dirty="0" smtClean="0">
                <a:ln>
                  <a:noFill/>
                </a:ln>
                <a:solidFill>
                  <a:srgbClr val="004C6F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4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SV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4C6F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Educación.</a:t>
            </a:r>
            <a:endParaRPr lang="es-SV" sz="1400" b="1" kern="0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400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s-SV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4C6F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Familia y sexualidad</a:t>
            </a:r>
            <a:r>
              <a:rPr lang="es-SV" sz="1800" b="1" kern="0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.</a:t>
            </a:r>
            <a:endParaRPr kumimoji="0" lang="es-SV" sz="1400" b="1" i="0" u="none" strike="noStrike" kern="0" cap="none" spc="0" normalizeH="0" baseline="0" noProof="0" dirty="0" smtClean="0">
              <a:ln>
                <a:noFill/>
              </a:ln>
              <a:solidFill>
                <a:srgbClr val="004C6F"/>
              </a:solidFill>
              <a:effectLst/>
              <a:uLnTx/>
              <a:uFillTx/>
              <a:latin typeface="Arial" charset="0"/>
              <a:ea typeface="+mn-ea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40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s-SV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4C6F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Acceso a Recursos. </a:t>
            </a:r>
            <a:endParaRPr lang="es-SV" sz="1400" b="1" kern="0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marL="342900" lvl="0" indent="-342900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s-SV" sz="1800" b="1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Uso de Tiempo. </a:t>
            </a:r>
            <a:endParaRPr lang="es-SV" sz="1400" b="1" kern="0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4000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s-SV" sz="1800" b="1" i="0" u="none" strike="noStrike" kern="0" cap="none" spc="0" normalizeH="0" baseline="0" noProof="0" dirty="0" smtClean="0">
                <a:ln>
                  <a:noFill/>
                </a:ln>
                <a:solidFill>
                  <a:srgbClr val="004C6F"/>
                </a:solidFill>
                <a:effectLst/>
                <a:uLnTx/>
                <a:uFillTx/>
                <a:latin typeface="Arial" charset="0"/>
                <a:ea typeface="+mn-ea"/>
                <a:cs typeface="Times New Roman" pitchFamily="18" charset="0"/>
              </a:rPr>
              <a:t>Prácticas de Salud y Nutrición. </a:t>
            </a:r>
            <a:endParaRPr kumimoji="0" lang="es-SV" sz="1400" b="1" i="0" u="none" strike="noStrike" kern="0" cap="none" spc="0" normalizeH="0" noProof="0" dirty="0" smtClean="0">
              <a:ln>
                <a:noFill/>
              </a:ln>
              <a:solidFill>
                <a:srgbClr val="004C6F"/>
              </a:solidFill>
              <a:effectLst/>
              <a:uLnTx/>
              <a:uFillTx/>
              <a:latin typeface="Arial" charset="0"/>
              <a:ea typeface="+mn-ea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spcAft>
                <a:spcPct val="40000"/>
              </a:spcAft>
              <a:buFontTx/>
              <a:buChar char="•"/>
            </a:pPr>
            <a:r>
              <a:rPr lang="es-SV" sz="1800" b="1" dirty="0" smtClean="0">
                <a:solidFill>
                  <a:srgbClr val="004C6F"/>
                </a:solidFill>
                <a:latin typeface="Arial" charset="0"/>
                <a:cs typeface="Times New Roman" pitchFamily="18" charset="0"/>
              </a:rPr>
              <a:t>Uso de Tecnologías de Información. </a:t>
            </a:r>
            <a:endParaRPr lang="es-SV" sz="1400" b="1" dirty="0" smtClean="0">
              <a:solidFill>
                <a:srgbClr val="004C6F"/>
              </a:solidFill>
              <a:latin typeface="Arial" charset="0"/>
              <a:cs typeface="Times New Roman" pitchFamily="18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40000"/>
              </a:spcAft>
              <a:buClrTx/>
              <a:buSzTx/>
              <a:tabLst/>
              <a:defRPr/>
            </a:pPr>
            <a:endParaRPr kumimoji="0" lang="es-SV" sz="1400" b="1" i="0" u="none" strike="noStrike" kern="0" cap="none" spc="0" normalizeH="0" baseline="0" noProof="0" dirty="0" smtClean="0">
              <a:ln>
                <a:noFill/>
              </a:ln>
              <a:solidFill>
                <a:srgbClr val="004C6F"/>
              </a:solidFill>
              <a:effectLst/>
              <a:uLnTx/>
              <a:uFillTx/>
              <a:latin typeface="Arial" charset="0"/>
              <a:ea typeface="+mn-ea"/>
              <a:cs typeface="Times New Roman" pitchFamily="18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026"/>
          <p:cNvSpPr txBox="1">
            <a:spLocks noChangeArrowheads="1"/>
          </p:cNvSpPr>
          <p:nvPr/>
        </p:nvSpPr>
        <p:spPr bwMode="auto">
          <a:xfrm>
            <a:off x="560071" y="528638"/>
            <a:ext cx="819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s-SV" sz="32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Zonas de trabajo</a:t>
            </a:r>
            <a:endParaRPr lang="es-SV" sz="3200" b="1" dirty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pic>
        <p:nvPicPr>
          <p:cNvPr id="5" name="4 Marcador de contenido" descr="C:\Documents and Settings\FAO ELS\Configuración local\Temp\Nuevas Trenza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0845" y="1489162"/>
            <a:ext cx="6123962" cy="43119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5 CuadroTexto"/>
          <p:cNvSpPr txBox="1"/>
          <p:nvPr/>
        </p:nvSpPr>
        <p:spPr>
          <a:xfrm>
            <a:off x="7067372" y="1499278"/>
            <a:ext cx="179461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400" b="1" dirty="0" smtClean="0">
                <a:solidFill>
                  <a:srgbClr val="BF5A00"/>
                </a:solidFill>
                <a:latin typeface="Arial" pitchFamily="34" charset="0"/>
                <a:cs typeface="Arial" pitchFamily="34" charset="0"/>
              </a:rPr>
              <a:t>Criterios</a:t>
            </a:r>
          </a:p>
          <a:p>
            <a:endParaRPr lang="es-SV" sz="1400" b="1" dirty="0" smtClean="0">
              <a:solidFill>
                <a:srgbClr val="BF5A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s-MX" sz="1200" b="1" dirty="0">
                <a:solidFill>
                  <a:srgbClr val="004C6F"/>
                </a:solidFill>
                <a:latin typeface="Arial" charset="0"/>
              </a:rPr>
              <a:t>Lugares representativos de </a:t>
            </a:r>
            <a:r>
              <a:rPr lang="es-MX" sz="1200" b="1" dirty="0" smtClean="0">
                <a:solidFill>
                  <a:srgbClr val="004C6F"/>
                </a:solidFill>
                <a:latin typeface="Arial" charset="0"/>
              </a:rPr>
              <a:t>los diversos  territorios el </a:t>
            </a:r>
            <a:r>
              <a:rPr lang="es-MX" sz="1200" b="1" dirty="0">
                <a:solidFill>
                  <a:srgbClr val="004C6F"/>
                </a:solidFill>
                <a:latin typeface="Arial" charset="0"/>
              </a:rPr>
              <a:t>país.  </a:t>
            </a:r>
            <a:endParaRPr lang="es-MX" sz="1200" b="1" dirty="0" smtClean="0">
              <a:solidFill>
                <a:srgbClr val="004C6F"/>
              </a:solidFill>
              <a:latin typeface="Arial" charset="0"/>
            </a:endParaRPr>
          </a:p>
          <a:p>
            <a:endParaRPr lang="es-MX" sz="1200" b="1" dirty="0">
              <a:solidFill>
                <a:srgbClr val="004C6F"/>
              </a:solidFill>
              <a:latin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es-MX" sz="1200" b="1" dirty="0">
                <a:solidFill>
                  <a:srgbClr val="004C6F"/>
                </a:solidFill>
                <a:latin typeface="Arial" charset="0"/>
              </a:rPr>
              <a:t>Facilidad de establecer relación institucional que facilitara la convocatoria de las mujeres</a:t>
            </a:r>
            <a:r>
              <a:rPr lang="es-MX" sz="1200" b="1" dirty="0" smtClean="0">
                <a:solidFill>
                  <a:srgbClr val="004C6F"/>
                </a:solidFill>
                <a:latin typeface="Arial" charset="0"/>
              </a:rPr>
              <a:t>.</a:t>
            </a:r>
          </a:p>
          <a:p>
            <a:endParaRPr lang="es-MX" sz="1200" b="1" dirty="0">
              <a:solidFill>
                <a:srgbClr val="004C6F"/>
              </a:solidFill>
              <a:latin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es-MX" sz="1200" b="1" dirty="0">
                <a:solidFill>
                  <a:srgbClr val="004C6F"/>
                </a:solidFill>
                <a:latin typeface="Arial" charset="0"/>
              </a:rPr>
              <a:t>Zonas que tienen o han tenido experiencia en programas de desarrollo rural o agrícola.</a:t>
            </a:r>
            <a:endParaRPr lang="es-SV" sz="1200" b="1" dirty="0">
              <a:solidFill>
                <a:srgbClr val="004C6F"/>
              </a:solidFill>
              <a:latin typeface="Arial" charset="0"/>
            </a:endParaRPr>
          </a:p>
          <a:p>
            <a:endParaRPr lang="es-SV" dirty="0"/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0" y="5503863"/>
            <a:ext cx="342900" cy="776287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12" name="Rectangle 1037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6"/>
          <p:cNvSpPr txBox="1">
            <a:spLocks noChangeArrowheads="1"/>
          </p:cNvSpPr>
          <p:nvPr/>
        </p:nvSpPr>
        <p:spPr bwMode="auto">
          <a:xfrm>
            <a:off x="560071" y="235023"/>
            <a:ext cx="819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b="1" dirty="0" lang="es-SV" smtClean="0" sz="3200">
                <a:solidFill>
                  <a:srgbClr val="8BAA27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Book Antiqua"/>
              </a:rPr>
              <a:t>Características de  las zonas de trabajo</a:t>
            </a:r>
            <a:endParaRPr b="1" dirty="0" lang="es-SV" sz="3200">
              <a:solidFill>
                <a:srgbClr val="8BAA27"/>
              </a:solidFill>
              <a:effectLst>
                <a:outerShdw algn="tl" blurRad="38100" dir="2700000" dist="38100">
                  <a:srgbClr val="C0C0C0"/>
                </a:outerShdw>
              </a:effectLst>
              <a:latin charset="0" pitchFamily="18" typeface="Book Antiqua"/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4449894" y="1070876"/>
            <a:ext cx="4173406" cy="1846659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es-SV" smtClean="0" sz="1600">
                <a:solidFill>
                  <a:srgbClr val="BF5A00"/>
                </a:solidFill>
                <a:latin charset="0" pitchFamily="18" typeface="Book Antiqua"/>
              </a:rPr>
              <a:t>Chalatenango y Las Vueltas:</a:t>
            </a:r>
          </a:p>
          <a:p>
            <a:pPr>
              <a:buFont charset="0" pitchFamily="34" typeface="Arial"/>
              <a:buChar char="•"/>
            </a:pP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Tradición agropecuaria.</a:t>
            </a:r>
            <a:endParaRPr b="1" dirty="0" lang="es-SV" sz="1400">
              <a:solidFill>
                <a:srgbClr val="004C6F"/>
              </a:solidFill>
              <a:latin charset="0" typeface="Arial"/>
            </a:endParaRPr>
          </a:p>
          <a:p>
            <a:pPr>
              <a:buFont charset="0" pitchFamily="34" typeface="Arial"/>
              <a:buChar char="•"/>
            </a:pPr>
            <a:r>
              <a:rPr b="1" dirty="0" lang="es-SV" sz="1400">
                <a:solidFill>
                  <a:srgbClr val="004C6F"/>
                </a:solidFill>
                <a:latin charset="0" typeface="Arial"/>
              </a:rPr>
              <a:t>Migración al </a:t>
            </a: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exterior y remesas.</a:t>
            </a:r>
            <a:endParaRPr b="1" dirty="0" lang="es-SV" sz="1400">
              <a:solidFill>
                <a:srgbClr val="004C6F"/>
              </a:solidFill>
              <a:latin charset="0" typeface="Arial"/>
            </a:endParaRPr>
          </a:p>
          <a:p>
            <a:pPr>
              <a:buFont charset="0" pitchFamily="34" typeface="Arial"/>
              <a:buChar char="•"/>
            </a:pPr>
            <a:r>
              <a:rPr b="1" dirty="0" lang="es-SV" sz="1400">
                <a:solidFill>
                  <a:srgbClr val="004C6F"/>
                </a:solidFill>
                <a:latin charset="0" typeface="Arial"/>
              </a:rPr>
              <a:t>Pautas de vida urbana (CH</a:t>
            </a: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).</a:t>
            </a:r>
            <a:endParaRPr b="1" dirty="0" lang="es-SV" sz="1400">
              <a:solidFill>
                <a:srgbClr val="004C6F"/>
              </a:solidFill>
              <a:latin charset="0" typeface="Arial"/>
            </a:endParaRPr>
          </a:p>
          <a:p>
            <a:pPr>
              <a:buFont charset="0" pitchFamily="34" typeface="Arial"/>
              <a:buChar char="•"/>
            </a:pPr>
            <a:r>
              <a:rPr b="1" dirty="0" lang="es-SV" sz="1400">
                <a:solidFill>
                  <a:srgbClr val="004C6F"/>
                </a:solidFill>
                <a:latin charset="0" typeface="Arial"/>
              </a:rPr>
              <a:t>Incremento delincuencia (CH</a:t>
            </a: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).</a:t>
            </a:r>
            <a:endParaRPr b="1" dirty="0" lang="es-SV" sz="1400">
              <a:solidFill>
                <a:srgbClr val="004C6F"/>
              </a:solidFill>
              <a:latin charset="0" typeface="Arial"/>
            </a:endParaRPr>
          </a:p>
          <a:p>
            <a:pPr>
              <a:buFont charset="0" pitchFamily="34" typeface="Arial"/>
              <a:buChar char="•"/>
            </a:pPr>
            <a:r>
              <a:rPr b="1" dirty="0" lang="es-SV" sz="1400">
                <a:solidFill>
                  <a:srgbClr val="004C6F"/>
                </a:solidFill>
                <a:latin charset="0" typeface="Arial"/>
              </a:rPr>
              <a:t>Organización </a:t>
            </a: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comunitaria y de mujeres </a:t>
            </a:r>
            <a:r>
              <a:rPr b="1" dirty="0" lang="es-SV" sz="1400">
                <a:solidFill>
                  <a:srgbClr val="004C6F"/>
                </a:solidFill>
                <a:latin charset="0" typeface="Arial"/>
              </a:rPr>
              <a:t>(LV</a:t>
            </a: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).</a:t>
            </a:r>
            <a:endParaRPr b="1" dirty="0" lang="es-SV" sz="1400">
              <a:solidFill>
                <a:srgbClr val="004C6F"/>
              </a:solidFill>
              <a:latin charset="0" typeface="Arial"/>
            </a:endParaRPr>
          </a:p>
          <a:p>
            <a:pPr>
              <a:buFont charset="0" pitchFamily="34" typeface="Arial"/>
              <a:buChar char="•"/>
            </a:pPr>
            <a:r>
              <a:rPr b="1" dirty="0" lang="es-SV" sz="1400">
                <a:solidFill>
                  <a:srgbClr val="004C6F"/>
                </a:solidFill>
                <a:latin charset="0" typeface="Arial"/>
              </a:rPr>
              <a:t>Política de Género y Manejo RR.NN (LV</a:t>
            </a: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).</a:t>
            </a:r>
          </a:p>
          <a:p>
            <a:pPr>
              <a:buFont charset="0" pitchFamily="34" typeface="Arial"/>
              <a:buChar char="•"/>
            </a:pP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Pobreza Extrema Severa (LV).</a:t>
            </a:r>
            <a:endParaRPr b="1" dirty="0" lang="es-SV" sz="1400">
              <a:solidFill>
                <a:srgbClr val="004C6F"/>
              </a:solidFill>
              <a:latin charset="0" typeface="Arial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4193" y="4398045"/>
            <a:ext cx="3783435" cy="2277547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es-SV" smtClean="0" sz="1600">
                <a:solidFill>
                  <a:srgbClr val="BF5A00"/>
                </a:solidFill>
                <a:latin charset="0" pitchFamily="18" typeface="Book Antiqua"/>
              </a:rPr>
              <a:t>Jocoaitique:</a:t>
            </a:r>
          </a:p>
          <a:p>
            <a:pPr>
              <a:buFont charset="0" pitchFamily="34" typeface="Arial"/>
              <a:buChar char="•"/>
            </a:pP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Asentamientos </a:t>
            </a: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de repobladores </a:t>
            </a: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afectados por el conflicto.</a:t>
            </a:r>
          </a:p>
          <a:p>
            <a:pPr>
              <a:buFont charset="0" pitchFamily="34" typeface="Arial"/>
              <a:buChar char="•"/>
            </a:pP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Experiencias de economía solidaria.</a:t>
            </a:r>
          </a:p>
          <a:p>
            <a:pPr>
              <a:buFont charset="0" pitchFamily="34" typeface="Arial"/>
              <a:buChar char="•"/>
            </a:pP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Limitadas opciones productivas.</a:t>
            </a:r>
          </a:p>
          <a:p>
            <a:pPr>
              <a:buFont charset="0" pitchFamily="34" typeface="Arial"/>
              <a:buChar char="•"/>
            </a:pP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 Historia de organización comunitaria y de mujeres.</a:t>
            </a:r>
          </a:p>
          <a:p>
            <a:pPr>
              <a:buFont charset="0" pitchFamily="34" typeface="Arial"/>
              <a:buChar char="•"/>
            </a:pP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Reciente desarrollo del turismo comunitario y artesanía.</a:t>
            </a:r>
          </a:p>
          <a:p>
            <a:pPr>
              <a:buFont charset="0" pitchFamily="34" typeface="Arial"/>
              <a:buChar char="•"/>
            </a:pP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Pobreza Extrema Moderada.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461394" y="721453"/>
            <a:ext cx="2818701" cy="478172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i="1" lang="es-SV" smtClean="0">
                <a:solidFill>
                  <a:srgbClr val="BF5A00"/>
                </a:solidFill>
              </a:rPr>
              <a:t>En la zona norte…</a:t>
            </a:r>
            <a:endParaRPr dirty="0" i="1" lang="es-SV">
              <a:solidFill>
                <a:srgbClr val="BF5A00"/>
              </a:solidFill>
            </a:endParaRP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0" y="5503863"/>
            <a:ext cx="342900" cy="776287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5" name="Rectangle 1037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pic>
        <p:nvPicPr>
          <p:cNvPr descr="Varios-LaMontañona-PNUMA_Oct21 034.JPG" id="16" name="15 Imagen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169335" y="1790701"/>
            <a:ext cx="2040465" cy="1530350"/>
          </a:xfrm>
          <a:prstGeom prst="rect">
            <a:avLst/>
          </a:prstGeom>
        </p:spPr>
      </p:pic>
      <p:pic>
        <p:nvPicPr>
          <p:cNvPr descr="GrupoFocal-CARITAS-Chalatenango-NuevasTrenzas_Nov4 119.JPG" id="18" name="17 Imagen"/>
          <p:cNvPicPr>
            <a:picLocks noChangeAspect="1"/>
          </p:cNvPicPr>
          <p:nvPr/>
        </p:nvPicPr>
        <p:blipFill>
          <a:blip cstate="print" r:embed="rId3"/>
          <a:stretch>
            <a:fillRect/>
          </a:stretch>
        </p:blipFill>
        <p:spPr>
          <a:xfrm>
            <a:off x="1680943" y="2594411"/>
            <a:ext cx="2579803" cy="1444189"/>
          </a:xfrm>
          <a:prstGeom prst="rect">
            <a:avLst/>
          </a:prstGeom>
        </p:spPr>
      </p:pic>
      <p:pic>
        <p:nvPicPr>
          <p:cNvPr descr="Varios-LaMontañona-PNUMA_Oct21 095.JPG" id="19" name="18 Imagen"/>
          <p:cNvPicPr>
            <a:picLocks noChangeAspect="1"/>
          </p:cNvPicPr>
          <p:nvPr/>
        </p:nvPicPr>
        <p:blipFill>
          <a:blip cstate="print" r:embed="rId4"/>
          <a:srcRect b="228"/>
          <a:stretch>
            <a:fillRect/>
          </a:stretch>
        </p:blipFill>
        <p:spPr>
          <a:xfrm>
            <a:off x="1828800" y="1333262"/>
            <a:ext cx="2032000" cy="979320"/>
          </a:xfrm>
          <a:prstGeom prst="rect">
            <a:avLst/>
          </a:prstGeom>
        </p:spPr>
      </p:pic>
      <p:pic>
        <p:nvPicPr>
          <p:cNvPr descr="GrupoFocal-NuevasTrenzas-Morazán_Dic3 0079.JPG" id="20" name="19 Imagen"/>
          <p:cNvPicPr>
            <a:picLocks noChangeAspect="1"/>
          </p:cNvPicPr>
          <p:nvPr/>
        </p:nvPicPr>
        <p:blipFill>
          <a:blip cstate="print" r:embed="rId5"/>
          <a:stretch>
            <a:fillRect/>
          </a:stretch>
        </p:blipFill>
        <p:spPr>
          <a:xfrm>
            <a:off x="4773336" y="4493195"/>
            <a:ext cx="1640163" cy="2186885"/>
          </a:xfrm>
          <a:prstGeom prst="rect">
            <a:avLst/>
          </a:prstGeom>
        </p:spPr>
      </p:pic>
      <p:pic>
        <p:nvPicPr>
          <p:cNvPr descr="GrupoFocal-NuevasTrenzas-Morazán_Dic3 0151.JPG" id="23" name="22 Imagen"/>
          <p:cNvPicPr>
            <a:picLocks noChangeAspect="1"/>
          </p:cNvPicPr>
          <p:nvPr/>
        </p:nvPicPr>
        <p:blipFill>
          <a:blip cstate="print" r:embed="rId6"/>
          <a:stretch>
            <a:fillRect/>
          </a:stretch>
        </p:blipFill>
        <p:spPr>
          <a:xfrm>
            <a:off x="6845416" y="5118828"/>
            <a:ext cx="2318895" cy="1739172"/>
          </a:xfrm>
          <a:prstGeom prst="rect">
            <a:avLst/>
          </a:prstGeom>
        </p:spPr>
      </p:pic>
      <p:pic>
        <p:nvPicPr>
          <p:cNvPr descr="GrupoFocal-NuevasTrenzas-Morazán_Dic3 0047.JPG" id="24" name="23 Imagen"/>
          <p:cNvPicPr>
            <a:picLocks noChangeAspect="1"/>
          </p:cNvPicPr>
          <p:nvPr/>
        </p:nvPicPr>
        <p:blipFill>
          <a:blip cstate="print" r:embed="rId7"/>
          <a:stretch>
            <a:fillRect/>
          </a:stretch>
        </p:blipFill>
        <p:spPr>
          <a:xfrm>
            <a:off x="5869146" y="3379676"/>
            <a:ext cx="1576200" cy="21015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26"/>
          <p:cNvSpPr txBox="1">
            <a:spLocks noChangeArrowheads="1"/>
          </p:cNvSpPr>
          <p:nvPr/>
        </p:nvSpPr>
        <p:spPr bwMode="auto">
          <a:xfrm>
            <a:off x="356871" y="334526"/>
            <a:ext cx="81915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b="1" dirty="0" lang="es-SV" smtClean="0" sz="3200">
                <a:solidFill>
                  <a:srgbClr val="8BAA27"/>
                </a:solidFill>
                <a:effectLst>
                  <a:outerShdw algn="tl" blurRad="38100" dir="2700000" dist="38100">
                    <a:srgbClr val="C0C0C0"/>
                  </a:outerShdw>
                </a:effectLst>
                <a:latin charset="0" pitchFamily="18" typeface="Book Antiqua"/>
              </a:rPr>
              <a:t>Características de  las zonas de trabajo</a:t>
            </a:r>
            <a:endParaRPr b="1" dirty="0" lang="es-SV" sz="3200">
              <a:solidFill>
                <a:srgbClr val="8BAA27"/>
              </a:solidFill>
              <a:effectLst>
                <a:outerShdw algn="tl" blurRad="38100" dir="2700000" dist="38100">
                  <a:srgbClr val="C0C0C0"/>
                </a:outerShdw>
              </a:effectLst>
              <a:latin charset="0" pitchFamily="18" typeface="Book Antiqua"/>
            </a:endParaRPr>
          </a:p>
        </p:txBody>
      </p:sp>
      <p:sp>
        <p:nvSpPr>
          <p:cNvPr id="3" name="2 CuadroTexto"/>
          <p:cNvSpPr txBox="1"/>
          <p:nvPr/>
        </p:nvSpPr>
        <p:spPr>
          <a:xfrm>
            <a:off x="511728" y="4365010"/>
            <a:ext cx="4479372" cy="249299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>
              <a:buFont charset="0" pitchFamily="34" typeface="Arial"/>
              <a:buChar char="•"/>
            </a:pPr>
            <a:endParaRPr b="1" dirty="0" lang="es-SV" smtClean="0" sz="1200">
              <a:solidFill>
                <a:srgbClr val="004C6F"/>
              </a:solidFill>
              <a:latin charset="0" typeface="Arial"/>
            </a:endParaRPr>
          </a:p>
          <a:p>
            <a:r>
              <a:rPr b="1" dirty="0" lang="es-SV" smtClean="0" sz="1800">
                <a:solidFill>
                  <a:srgbClr val="BF5A00"/>
                </a:solidFill>
                <a:latin charset="0" pitchFamily="18" typeface="Book Antiqua"/>
              </a:rPr>
              <a:t>Tacuba</a:t>
            </a:r>
            <a:endParaRPr b="1" dirty="0" lang="es-SV" sz="1800">
              <a:solidFill>
                <a:srgbClr val="BF5A00"/>
              </a:solidFill>
              <a:latin charset="0" pitchFamily="18" typeface="Book Antiqua"/>
            </a:endParaRPr>
          </a:p>
          <a:p>
            <a:pPr>
              <a:buFont charset="0" pitchFamily="34" typeface="Arial"/>
              <a:buChar char="•"/>
            </a:pP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Población de origen indígena.</a:t>
            </a:r>
          </a:p>
          <a:p>
            <a:pPr>
              <a:buFont charset="0" pitchFamily="34" typeface="Arial"/>
              <a:buChar char="•"/>
            </a:pP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Zona cafetalera con resabios de grandes haciendas con sistema de colonato.</a:t>
            </a:r>
          </a:p>
          <a:p>
            <a:pPr>
              <a:buFont charset="0" pitchFamily="34" typeface="Arial"/>
              <a:buChar char="•"/>
            </a:pP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Programas agrícolas fomentados por el Estado y algunas ONG.</a:t>
            </a:r>
          </a:p>
          <a:p>
            <a:pPr>
              <a:buFont charset="0" pitchFamily="34" typeface="Arial"/>
              <a:buChar char="•"/>
            </a:pP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Poca organización comunitaria y de mujeres</a:t>
            </a:r>
          </a:p>
          <a:p>
            <a:pPr>
              <a:buFont charset="0" pitchFamily="34" typeface="Arial"/>
              <a:buChar char="•"/>
            </a:pP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Prácticas clientelares aun activas en la población.</a:t>
            </a:r>
          </a:p>
          <a:p>
            <a:pPr>
              <a:buFont charset="0" pitchFamily="34" typeface="Arial"/>
              <a:buChar char="•"/>
            </a:pP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Delincuencia creciente en ciertos cantones.</a:t>
            </a:r>
          </a:p>
          <a:p>
            <a:pPr>
              <a:buFont charset="0" pitchFamily="34" typeface="Arial"/>
              <a:buChar char="•"/>
            </a:pP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Pobreza Extrema Alta.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229100" y="1219200"/>
            <a:ext cx="4470400" cy="2523768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b="1" dirty="0" lang="es-SV" smtClean="0" sz="1800">
                <a:solidFill>
                  <a:srgbClr val="BF5A00"/>
                </a:solidFill>
                <a:latin charset="0" pitchFamily="18" typeface="Book Antiqua"/>
              </a:rPr>
              <a:t>Tecoluca:</a:t>
            </a:r>
          </a:p>
          <a:p>
            <a:pPr>
              <a:buFont charset="0" pitchFamily="34" typeface="Arial"/>
              <a:buChar char="•"/>
            </a:pP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Asentamientos </a:t>
            </a: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de </a:t>
            </a: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repobladores afectados por el conflicto.</a:t>
            </a:r>
          </a:p>
          <a:p>
            <a:pPr>
              <a:buFont charset="0" pitchFamily="34" typeface="Arial"/>
              <a:buChar char="•"/>
            </a:pP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Alta vulnerabilidad a inundaciones</a:t>
            </a:r>
          </a:p>
          <a:p>
            <a:pPr>
              <a:buFont charset="0" pitchFamily="34" typeface="Arial"/>
              <a:buChar char="•"/>
            </a:pP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Diversificación productiva, opción por la agricultura orgánica por parte de comunidades.</a:t>
            </a:r>
          </a:p>
          <a:p>
            <a:pPr>
              <a:buFont charset="0" pitchFamily="34" typeface="Arial"/>
              <a:buChar char="•"/>
            </a:pP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Alto impacto de cultivos agroindustriales: caña. </a:t>
            </a:r>
          </a:p>
          <a:p>
            <a:pPr>
              <a:buFont charset="0" pitchFamily="34" typeface="Arial"/>
              <a:buChar char="•"/>
            </a:pP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 Historia de organización comunitaria y de mujeres.</a:t>
            </a:r>
          </a:p>
          <a:p>
            <a:pPr>
              <a:buFont charset="0" pitchFamily="34" typeface="Arial"/>
              <a:buChar char="•"/>
            </a:pPr>
            <a:r>
              <a:rPr b="1" dirty="0" lang="es-SV" smtClean="0" sz="1400">
                <a:solidFill>
                  <a:srgbClr val="004C6F"/>
                </a:solidFill>
                <a:latin charset="0" typeface="Arial"/>
              </a:rPr>
              <a:t>Pobreza Extrema Moderada.</a:t>
            </a:r>
          </a:p>
          <a:p>
            <a:pPr>
              <a:buFont charset="0" pitchFamily="34" typeface="Arial"/>
              <a:buChar char="•"/>
            </a:pPr>
            <a:endParaRPr b="1" dirty="0" lang="es-SV" smtClean="0" sz="1400">
              <a:solidFill>
                <a:srgbClr val="004C6F"/>
              </a:solidFill>
              <a:latin charset="0" typeface="Arial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687897" y="1015068"/>
            <a:ext cx="2818701" cy="46166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i="1" lang="es-SV" smtClean="0">
                <a:solidFill>
                  <a:srgbClr val="BF5A00"/>
                </a:solidFill>
              </a:rPr>
              <a:t>En la zona costera</a:t>
            </a:r>
            <a:endParaRPr dirty="0" i="1" lang="es-SV">
              <a:solidFill>
                <a:srgbClr val="BF5A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516971" y="4083225"/>
            <a:ext cx="2818701" cy="461665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r>
              <a:rPr dirty="0" i="1" lang="es-SV" smtClean="0">
                <a:solidFill>
                  <a:srgbClr val="BF5A00"/>
                </a:solidFill>
              </a:rPr>
              <a:t>En el occidente</a:t>
            </a:r>
            <a:endParaRPr dirty="0" i="1" lang="es-SV">
              <a:solidFill>
                <a:srgbClr val="BF5A00"/>
              </a:solidFill>
            </a:endParaRP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0" y="5503863"/>
            <a:ext cx="342900" cy="776287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sp>
        <p:nvSpPr>
          <p:cNvPr id="11" name="Rectangle 1037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anchor="ctr" wrap="none"/>
          <a:lstStyle/>
          <a:p>
            <a:endParaRPr lang="es-SV"/>
          </a:p>
        </p:txBody>
      </p:sp>
      <p:pic>
        <p:nvPicPr>
          <p:cNvPr descr="IMG00558-20111119-1323.jpg" id="13" name="12 Imagen"/>
          <p:cNvPicPr>
            <a:picLocks noChangeAspect="1"/>
          </p:cNvPicPr>
          <p:nvPr/>
        </p:nvPicPr>
        <p:blipFill>
          <a:blip cstate="print" r:embed="rId2"/>
          <a:stretch>
            <a:fillRect/>
          </a:stretch>
        </p:blipFill>
        <p:spPr>
          <a:xfrm>
            <a:off x="760603" y="1719744"/>
            <a:ext cx="1722539" cy="1291904"/>
          </a:xfrm>
          <a:prstGeom prst="rect">
            <a:avLst/>
          </a:prstGeom>
        </p:spPr>
      </p:pic>
      <p:pic>
        <p:nvPicPr>
          <p:cNvPr descr="CentroTurístico-Tehuacán-Tecoluca-TRC_Marzo7  0031.JPG" id="15" name="14 Imagen"/>
          <p:cNvPicPr>
            <a:picLocks noChangeAspect="1"/>
          </p:cNvPicPr>
          <p:nvPr/>
        </p:nvPicPr>
        <p:blipFill>
          <a:blip cstate="print" r:embed="rId3"/>
          <a:stretch>
            <a:fillRect/>
          </a:stretch>
        </p:blipFill>
        <p:spPr>
          <a:xfrm>
            <a:off x="1853965" y="2619461"/>
            <a:ext cx="1879136" cy="1409352"/>
          </a:xfrm>
          <a:prstGeom prst="rect">
            <a:avLst/>
          </a:prstGeom>
        </p:spPr>
      </p:pic>
      <p:pic>
        <p:nvPicPr>
          <p:cNvPr descr="\\10.10.10.1\FotosPRISMA\2011\Eventos\GrupoFocal-NuevasTrenzas-Tecoluca_Nov19\GrupoFocal-NuevasTrenzas-Tecoluca_Nov190098.jpg" id="16" name="Picture 2"/>
          <p:cNvPicPr>
            <a:picLocks noChangeArrowheads="1" noChangeAspect="1"/>
          </p:cNvPicPr>
          <p:nvPr/>
        </p:nvPicPr>
        <p:blipFill>
          <a:blip cstate="print" r:embed="rId4"/>
          <a:srcRect/>
          <a:stretch>
            <a:fillRect/>
          </a:stretch>
        </p:blipFill>
        <p:spPr bwMode="auto">
          <a:xfrm>
            <a:off x="2446787" y="1526795"/>
            <a:ext cx="1571537" cy="1178653"/>
          </a:xfrm>
          <a:prstGeom prst="rect">
            <a:avLst/>
          </a:prstGeom>
          <a:noFill/>
        </p:spPr>
      </p:pic>
      <p:pic>
        <p:nvPicPr>
          <p:cNvPr descr="GrupoFocal4_NuevasTrenzas-Tacuba_Dic10 013.JPG" id="20" name="19 Imagen"/>
          <p:cNvPicPr>
            <a:picLocks noChangeAspect="1"/>
          </p:cNvPicPr>
          <p:nvPr/>
        </p:nvPicPr>
        <p:blipFill>
          <a:blip cstate="print" r:embed="rId5"/>
          <a:stretch>
            <a:fillRect/>
          </a:stretch>
        </p:blipFill>
        <p:spPr>
          <a:xfrm>
            <a:off x="7013196" y="5171811"/>
            <a:ext cx="2130804" cy="1598104"/>
          </a:xfrm>
          <a:prstGeom prst="rect">
            <a:avLst/>
          </a:prstGeom>
        </p:spPr>
      </p:pic>
      <p:pic>
        <p:nvPicPr>
          <p:cNvPr descr="GrupoFocal4_NuevasTrenzas-Tacuba_Dic10 075.JPG" id="21" name="20 Imagen"/>
          <p:cNvPicPr>
            <a:picLocks noChangeAspect="1"/>
          </p:cNvPicPr>
          <p:nvPr/>
        </p:nvPicPr>
        <p:blipFill>
          <a:blip cstate="print" r:embed="rId6"/>
          <a:srcRect b="64"/>
          <a:stretch>
            <a:fillRect/>
          </a:stretch>
        </p:blipFill>
        <p:spPr>
          <a:xfrm>
            <a:off x="5318620" y="4373834"/>
            <a:ext cx="2038525" cy="1536209"/>
          </a:xfrm>
          <a:prstGeom prst="rect">
            <a:avLst/>
          </a:prstGeom>
        </p:spPr>
      </p:pic>
      <p:pic>
        <p:nvPicPr>
          <p:cNvPr descr="GrupoFocal4_NuevasTrenzas-Tacuba_Dic10 062.JPG" id="22" name="21 Imagen"/>
          <p:cNvPicPr>
            <a:picLocks noChangeAspect="1"/>
          </p:cNvPicPr>
          <p:nvPr/>
        </p:nvPicPr>
        <p:blipFill>
          <a:blip cstate="print" r:embed="rId7"/>
          <a:srcRect b="120" r="56"/>
          <a:stretch>
            <a:fillRect/>
          </a:stretch>
        </p:blipFill>
        <p:spPr>
          <a:xfrm>
            <a:off x="6878973" y="3489165"/>
            <a:ext cx="1946244" cy="141000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dur="indefinite" id="1" nodeType="tmRoot" restart="never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451723" y="1826586"/>
            <a:ext cx="4018677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solidFill>
                  <a:srgbClr val="BF5A00"/>
                </a:solidFill>
                <a:latin typeface="Book Antiqua" pitchFamily="18" charset="0"/>
              </a:rPr>
              <a:t>San Esteban Catarina</a:t>
            </a:r>
          </a:p>
          <a:p>
            <a:pPr>
              <a:buFont typeface="Arial" pitchFamily="34" charset="0"/>
              <a:buChar char="•"/>
            </a:pPr>
            <a:r>
              <a:rPr lang="es-SV" sz="1400" b="1" dirty="0" smtClean="0">
                <a:solidFill>
                  <a:srgbClr val="004C6F"/>
                </a:solidFill>
                <a:latin typeface="Arial" charset="0"/>
              </a:rPr>
              <a:t>Municipio repoblado al  finalizar el conflicto.</a:t>
            </a:r>
          </a:p>
          <a:p>
            <a:pPr>
              <a:buFont typeface="Arial" pitchFamily="34" charset="0"/>
              <a:buChar char="•"/>
            </a:pPr>
            <a:r>
              <a:rPr lang="es-SV" sz="1400" b="1" dirty="0" smtClean="0">
                <a:solidFill>
                  <a:srgbClr val="004C6F"/>
                </a:solidFill>
                <a:latin typeface="Arial" charset="0"/>
              </a:rPr>
              <a:t>Libre de violencia.</a:t>
            </a:r>
          </a:p>
          <a:p>
            <a:pPr>
              <a:buFont typeface="Arial" pitchFamily="34" charset="0"/>
              <a:buChar char="•"/>
            </a:pPr>
            <a:r>
              <a:rPr lang="es-SV" sz="1400" b="1" dirty="0" smtClean="0">
                <a:solidFill>
                  <a:srgbClr val="004C6F"/>
                </a:solidFill>
                <a:latin typeface="Arial" charset="0"/>
              </a:rPr>
              <a:t>Alta organización comunitaria y de mujeres.</a:t>
            </a:r>
          </a:p>
          <a:p>
            <a:pPr>
              <a:buFont typeface="Arial" pitchFamily="34" charset="0"/>
              <a:buChar char="•"/>
            </a:pPr>
            <a:r>
              <a:rPr lang="es-SV" sz="1400" b="1" dirty="0" smtClean="0">
                <a:solidFill>
                  <a:srgbClr val="004C6F"/>
                </a:solidFill>
                <a:latin typeface="Arial" charset="0"/>
              </a:rPr>
              <a:t>Predomina cultivo de caña y subsistencia.</a:t>
            </a:r>
          </a:p>
          <a:p>
            <a:pPr>
              <a:buFont typeface="Arial" pitchFamily="34" charset="0"/>
              <a:buChar char="•"/>
            </a:pPr>
            <a:r>
              <a:rPr lang="es-SV" sz="1400" b="1" dirty="0" smtClean="0">
                <a:solidFill>
                  <a:srgbClr val="004C6F"/>
                </a:solidFill>
                <a:latin typeface="Arial" charset="0"/>
              </a:rPr>
              <a:t>Migración al exterior y remesas.</a:t>
            </a:r>
          </a:p>
          <a:p>
            <a:pPr>
              <a:buFont typeface="Arial" pitchFamily="34" charset="0"/>
              <a:buChar char="•"/>
            </a:pPr>
            <a:r>
              <a:rPr lang="es-SV" sz="1400" b="1" dirty="0" smtClean="0">
                <a:solidFill>
                  <a:srgbClr val="004C6F"/>
                </a:solidFill>
                <a:latin typeface="Arial" charset="0"/>
              </a:rPr>
              <a:t> Identidad y </a:t>
            </a:r>
            <a:r>
              <a:rPr lang="es-SV" sz="1400" b="1" dirty="0">
                <a:solidFill>
                  <a:srgbClr val="004C6F"/>
                </a:solidFill>
                <a:latin typeface="Arial" charset="0"/>
              </a:rPr>
              <a:t>t</a:t>
            </a:r>
            <a:r>
              <a:rPr lang="es-SV" sz="1400" b="1" dirty="0" smtClean="0">
                <a:solidFill>
                  <a:srgbClr val="004C6F"/>
                </a:solidFill>
                <a:latin typeface="Arial" charset="0"/>
              </a:rPr>
              <a:t>radiciones culturales reconocidas nacionalmente.</a:t>
            </a:r>
          </a:p>
          <a:p>
            <a:pPr>
              <a:buFont typeface="Arial" pitchFamily="34" charset="0"/>
              <a:buChar char="•"/>
            </a:pPr>
            <a:r>
              <a:rPr lang="es-SV" sz="1400" b="1" dirty="0" smtClean="0">
                <a:solidFill>
                  <a:srgbClr val="004C6F"/>
                </a:solidFill>
                <a:latin typeface="Arial" charset="0"/>
              </a:rPr>
              <a:t>Se agregó a solicitud del programa territorial del Ministerio de Relaciones Exteriores.</a:t>
            </a:r>
          </a:p>
          <a:p>
            <a:pPr>
              <a:buFont typeface="Arial" pitchFamily="34" charset="0"/>
              <a:buChar char="•"/>
            </a:pPr>
            <a:r>
              <a:rPr lang="es-SV" sz="1400" b="1" dirty="0" smtClean="0">
                <a:solidFill>
                  <a:srgbClr val="004C6F"/>
                </a:solidFill>
                <a:latin typeface="Arial" charset="0"/>
              </a:rPr>
              <a:t>Pobreza Extrema Severa.</a:t>
            </a:r>
          </a:p>
        </p:txBody>
      </p:sp>
      <p:sp>
        <p:nvSpPr>
          <p:cNvPr id="3" name="2 CuadroTexto"/>
          <p:cNvSpPr txBox="1"/>
          <p:nvPr/>
        </p:nvSpPr>
        <p:spPr>
          <a:xfrm>
            <a:off x="500894" y="856492"/>
            <a:ext cx="3052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i="1" dirty="0" smtClean="0">
                <a:solidFill>
                  <a:srgbClr val="BF5A00"/>
                </a:solidFill>
              </a:rPr>
              <a:t>En la zona </a:t>
            </a:r>
            <a:r>
              <a:rPr lang="es-SV" i="1" dirty="0" err="1" smtClean="0">
                <a:solidFill>
                  <a:srgbClr val="BF5A00"/>
                </a:solidFill>
              </a:rPr>
              <a:t>paracentral</a:t>
            </a:r>
            <a:endParaRPr lang="es-SV" i="1" dirty="0">
              <a:solidFill>
                <a:srgbClr val="BF5A00"/>
              </a:solidFill>
            </a:endParaRPr>
          </a:p>
        </p:txBody>
      </p:sp>
      <p:pic>
        <p:nvPicPr>
          <p:cNvPr id="4" name="3 Imagen" descr="GrupoFocal-SanEstebanCatarina-NuevasTrenzas_Enero20 0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99464" y="981513"/>
            <a:ext cx="2399251" cy="1799438"/>
          </a:xfrm>
          <a:prstGeom prst="rect">
            <a:avLst/>
          </a:prstGeom>
        </p:spPr>
      </p:pic>
      <p:pic>
        <p:nvPicPr>
          <p:cNvPr id="5" name="4 Imagen" descr="H418286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71207" y="2676088"/>
            <a:ext cx="2696361" cy="2022271"/>
          </a:xfrm>
          <a:prstGeom prst="rect">
            <a:avLst/>
          </a:prstGeom>
        </p:spPr>
      </p:pic>
      <p:pic>
        <p:nvPicPr>
          <p:cNvPr id="6" name="5 Imagen" descr="GrupoFocal-SanEstebanCatarina-NuevasTrenzas_Enero20 175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386819" y="4345498"/>
            <a:ext cx="2757181" cy="2067886"/>
          </a:xfrm>
          <a:prstGeom prst="rect">
            <a:avLst/>
          </a:prstGeom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9" name="Rectangle 1037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765264" y="767592"/>
            <a:ext cx="49878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2000" b="1" kern="0" dirty="0" smtClean="0">
                <a:solidFill>
                  <a:srgbClr val="BF5A00"/>
                </a:solidFill>
                <a:latin typeface="Book Antiqua" pitchFamily="18" charset="0"/>
                <a:cs typeface="Times New Roman" pitchFamily="18" charset="0"/>
              </a:rPr>
              <a:t>Perfil de las mujeres rurales jóvenes</a:t>
            </a:r>
            <a:endParaRPr lang="es-SV" sz="2000" b="1" kern="0" dirty="0">
              <a:solidFill>
                <a:srgbClr val="BF5A00"/>
              </a:solidFill>
              <a:latin typeface="Book Antiqua" pitchFamily="18" charset="0"/>
              <a:cs typeface="Times New Roman" pitchFamily="18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9" name="Rectangle 1037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215900" y="1264963"/>
          <a:ext cx="8394700" cy="4949704"/>
        </p:xfrm>
        <a:graphic>
          <a:graphicData uri="http://schemas.openxmlformats.org/drawingml/2006/table">
            <a:tbl>
              <a:tblPr>
                <a:tableStyleId>{35758FB7-9AC5-4552-8A53-C91805E547FA}</a:tableStyleId>
              </a:tblPr>
              <a:tblGrid>
                <a:gridCol w="2959075"/>
                <a:gridCol w="1394079"/>
                <a:gridCol w="2228359"/>
                <a:gridCol w="1813187"/>
              </a:tblGrid>
              <a:tr h="22493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rgbClr val="004C6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Datos generales</a:t>
                      </a:r>
                      <a:r>
                        <a:rPr lang="es-MX" sz="1200" b="1" dirty="0">
                          <a:solidFill>
                            <a:srgbClr val="004C6F"/>
                          </a:solidFill>
                        </a:rPr>
                        <a:t>	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kern="1200" dirty="0" smtClean="0">
                          <a:solidFill>
                            <a:srgbClr val="004C6F"/>
                          </a:solidFill>
                        </a:rPr>
                        <a:t>            Porcentaje</a:t>
                      </a:r>
                      <a:endParaRPr lang="es-ES" sz="1200" b="1" kern="1200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589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004C6F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004C6F"/>
                          </a:solidFill>
                        </a:rPr>
                        <a:t>Estudios bachillerato y técnico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4C6F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4C6F"/>
                          </a:solidFill>
                        </a:rPr>
                        <a:t>24.4.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589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004C6F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004C6F"/>
                          </a:solidFill>
                        </a:rPr>
                        <a:t>Edad al nacer primer hijo-a de 16 a 18 años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004C6F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4C6F"/>
                          </a:solidFill>
                        </a:rPr>
                        <a:t>31.20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589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004C6F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004C6F"/>
                          </a:solidFill>
                        </a:rPr>
                        <a:t>No. hijos e hijas de 1 a 3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solidFill>
                          <a:srgbClr val="004C6F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4C6F"/>
                          </a:solidFill>
                        </a:rPr>
                        <a:t>53.30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5896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004C6F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004C6F"/>
                          </a:solidFill>
                        </a:rPr>
                        <a:t>Estado civil, </a:t>
                      </a:r>
                      <a:r>
                        <a:rPr lang="es-MX" sz="1200" b="1" dirty="0" smtClean="0">
                          <a:solidFill>
                            <a:srgbClr val="004C6F"/>
                          </a:solidFill>
                        </a:rPr>
                        <a:t>soltera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solidFill>
                          <a:srgbClr val="004C6F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 smtClean="0">
                          <a:solidFill>
                            <a:srgbClr val="004C6F"/>
                          </a:solidFill>
                        </a:rPr>
                        <a:t>51.1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9560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8985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400" b="1" dirty="0">
                          <a:solidFill>
                            <a:srgbClr val="004C6F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Acceso a recursos</a:t>
                      </a:r>
                      <a:endParaRPr lang="es-ES" sz="1400" b="1" dirty="0">
                        <a:solidFill>
                          <a:srgbClr val="004C6F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1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963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004C6F"/>
                          </a:solidFill>
                        </a:rPr>
                        <a:t>Recurso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4C6F"/>
                          </a:solidFill>
                        </a:rPr>
                        <a:t>Porcentaje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4C6F"/>
                          </a:solidFill>
                        </a:rPr>
                        <a:t>Recurso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ES" sz="1200" b="1" dirty="0">
                          <a:solidFill>
                            <a:srgbClr val="004C6F"/>
                          </a:solidFill>
                        </a:rPr>
                        <a:t>Porcentaje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004C6F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004C6F"/>
                          </a:solidFill>
                        </a:rPr>
                        <a:t>Realiza negocio 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4C6F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4C6F"/>
                          </a:solidFill>
                        </a:rPr>
                        <a:t>15.40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004C6F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004C6F"/>
                          </a:solidFill>
                        </a:rPr>
                        <a:t>Cable de TV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4C6F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4C6F"/>
                          </a:solidFill>
                        </a:rPr>
                        <a:t>11.10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004C6F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004C6F"/>
                          </a:solidFill>
                        </a:rPr>
                        <a:t>Cursos de capacitación actual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4C6F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4C6F"/>
                          </a:solidFill>
                        </a:rPr>
                        <a:t>24.40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004C6F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004C6F"/>
                          </a:solidFill>
                        </a:rPr>
                        <a:t>Correo electrónico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4C6F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4C6F"/>
                          </a:solidFill>
                        </a:rPr>
                        <a:t>35.60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5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004C6F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004C6F"/>
                          </a:solidFill>
                        </a:rPr>
                        <a:t>Cultiva verduras y frutas 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4C6F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4C6F"/>
                          </a:solidFill>
                        </a:rPr>
                        <a:t>69.00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004C6F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004C6F"/>
                          </a:solidFill>
                        </a:rPr>
                        <a:t>Internet al menos una vez por semana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1">
                        <a:solidFill>
                          <a:srgbClr val="004C6F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4C6F"/>
                          </a:solidFill>
                        </a:rPr>
                        <a:t>31.10</a:t>
                      </a:r>
                      <a:endParaRPr lang="es-ES" sz="1200" b="1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54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004C6F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004C6F"/>
                          </a:solidFill>
                        </a:rPr>
                        <a:t>Manejo de gasto mensual de 60 dólares o menos  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solidFill>
                          <a:srgbClr val="004C6F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4C6F"/>
                          </a:solidFill>
                        </a:rPr>
                        <a:t>58.00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004C6F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004C6F"/>
                          </a:solidFill>
                        </a:rPr>
                        <a:t>Gasto mensual celular $5 ó menos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ES" sz="1200" b="1" dirty="0">
                        <a:solidFill>
                          <a:srgbClr val="004C6F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4C6F"/>
                          </a:solidFill>
                        </a:rPr>
                        <a:t>60.00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0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004C6F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004C6F"/>
                          </a:solidFill>
                        </a:rPr>
                        <a:t>Ha tenido crédito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4C6F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4C6F"/>
                          </a:solidFill>
                        </a:rPr>
                        <a:t>31.10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s-MX" sz="1200" b="1" dirty="0">
                        <a:solidFill>
                          <a:srgbClr val="004C6F"/>
                        </a:solidFill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s-MX" sz="1200" b="1" dirty="0">
                          <a:solidFill>
                            <a:srgbClr val="004C6F"/>
                          </a:solidFill>
                        </a:rPr>
                        <a:t>Celular propio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solidFill>
                          <a:srgbClr val="004C6F"/>
                        </a:solidFill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4C6F"/>
                          </a:solidFill>
                        </a:rPr>
                        <a:t>93.39</a:t>
                      </a:r>
                      <a:endParaRPr lang="es-ES" sz="1200" b="1" dirty="0">
                        <a:solidFill>
                          <a:srgbClr val="004C6F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0" name="9 Rectángulo"/>
          <p:cNvSpPr/>
          <p:nvPr/>
        </p:nvSpPr>
        <p:spPr>
          <a:xfrm>
            <a:off x="764540" y="217171"/>
            <a:ext cx="409759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SV" sz="28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Hallazgos preliminares </a:t>
            </a:r>
            <a:endParaRPr lang="es-E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358775" y="369888"/>
            <a:ext cx="8516938" cy="3683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28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 </a:t>
            </a:r>
          </a:p>
          <a:p>
            <a:pPr marL="342900" lvl="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r>
              <a:rPr lang="es-SV" sz="28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 smtClean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spcAft>
                <a:spcPct val="40000"/>
              </a:spcAft>
              <a:defRPr/>
            </a:pPr>
            <a:endParaRPr lang="es-SV" sz="2800" b="1" dirty="0">
              <a:solidFill>
                <a:srgbClr val="8BAA27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Book Antiqua" pitchFamily="18" charset="0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94283" y="2197915"/>
            <a:ext cx="8397380" cy="42238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just"/>
            <a:endParaRPr lang="es-ES" dirty="0" smtClean="0"/>
          </a:p>
          <a:p>
            <a:pPr algn="just"/>
            <a:endParaRPr lang="es-ES" sz="16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1600" b="1" dirty="0" smtClean="0">
                <a:solidFill>
                  <a:srgbClr val="004C6F"/>
                </a:solidFill>
                <a:latin typeface="Arial" charset="0"/>
              </a:rPr>
              <a:t>Existe consenso sobre su gusto por vivir en el lugar actual. No se quieren ir de lo rural. Motivos: belleza escénica, acceso a recursos naturales, la gente y sus maneras de relacionarse, lazos de confianza ”se conocen y  ayudan”.</a:t>
            </a:r>
          </a:p>
          <a:p>
            <a:endParaRPr lang="es-ES" sz="1600" b="1" dirty="0" smtClean="0">
              <a:solidFill>
                <a:srgbClr val="004C6F"/>
              </a:solidFill>
              <a:latin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1600" b="1" dirty="0" smtClean="0">
                <a:solidFill>
                  <a:srgbClr val="004C6F"/>
                </a:solidFill>
                <a:latin typeface="Arial" charset="0"/>
              </a:rPr>
              <a:t> Se sienten seguras, aunque reconocen que hay mayor delincuencia en particular en la zona urbana. </a:t>
            </a:r>
          </a:p>
          <a:p>
            <a:endParaRPr lang="es-ES" sz="1600" b="1" dirty="0" smtClean="0">
              <a:solidFill>
                <a:srgbClr val="004C6F"/>
              </a:solidFill>
              <a:latin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1600" b="1" dirty="0" smtClean="0">
                <a:solidFill>
                  <a:srgbClr val="004C6F"/>
                </a:solidFill>
                <a:latin typeface="Arial" charset="0"/>
              </a:rPr>
              <a:t>Los cambios que harían en sus comunidades son: superar la falta de oportunidades de ingresos y escasez de opciones de estudio, superar la vulnerabilidad socio-ambiental, mejorar la infraestructura y servicios básicos que facilitan la calidad de vida de la población rural.</a:t>
            </a:r>
          </a:p>
          <a:p>
            <a:endParaRPr lang="es-ES" sz="1600" b="1" dirty="0" smtClean="0">
              <a:solidFill>
                <a:srgbClr val="004C6F"/>
              </a:solidFill>
              <a:latin typeface="Arial" charset="0"/>
            </a:endParaRPr>
          </a:p>
          <a:p>
            <a:pPr>
              <a:buFont typeface="Arial" pitchFamily="34" charset="0"/>
              <a:buChar char="•"/>
            </a:pPr>
            <a:r>
              <a:rPr lang="es-ES" sz="1600" b="1" dirty="0" smtClean="0">
                <a:solidFill>
                  <a:srgbClr val="004C6F"/>
                </a:solidFill>
                <a:latin typeface="Arial" charset="0"/>
              </a:rPr>
              <a:t> Les disgusta la apatía y la crítica de la gente que no se involucra en ayudar a la comunidad y trabajar por el desarrollo.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192463" y="0"/>
            <a:ext cx="5951537" cy="231775"/>
          </a:xfrm>
          <a:prstGeom prst="rect">
            <a:avLst/>
          </a:prstGeom>
          <a:solidFill>
            <a:srgbClr val="9CA1A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7" name="Rectangle 1037"/>
          <p:cNvSpPr>
            <a:spLocks noChangeArrowheads="1"/>
          </p:cNvSpPr>
          <p:nvPr/>
        </p:nvSpPr>
        <p:spPr bwMode="auto">
          <a:xfrm>
            <a:off x="8801100" y="231775"/>
            <a:ext cx="342900" cy="776288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0"/>
            <a:ext cx="3192463" cy="231775"/>
          </a:xfrm>
          <a:prstGeom prst="rect">
            <a:avLst/>
          </a:prstGeom>
          <a:solidFill>
            <a:srgbClr val="8BAA27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5503863"/>
            <a:ext cx="342900" cy="776287"/>
          </a:xfrm>
          <a:prstGeom prst="rect">
            <a:avLst/>
          </a:prstGeom>
          <a:solidFill>
            <a:srgbClr val="BF5A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s-SV"/>
          </a:p>
        </p:txBody>
      </p:sp>
      <p:sp>
        <p:nvSpPr>
          <p:cNvPr id="10" name="9 Rectángulo"/>
          <p:cNvSpPr/>
          <p:nvPr/>
        </p:nvSpPr>
        <p:spPr>
          <a:xfrm>
            <a:off x="420096" y="451352"/>
            <a:ext cx="461329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2800" b="1" dirty="0" smtClean="0">
                <a:solidFill>
                  <a:srgbClr val="8BAA27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Book Antiqua" pitchFamily="18" charset="0"/>
              </a:rPr>
              <a:t>Hallazgos preliminares </a:t>
            </a:r>
            <a:endParaRPr lang="es-ES" sz="2800" dirty="0"/>
          </a:p>
        </p:txBody>
      </p:sp>
      <p:pic>
        <p:nvPicPr>
          <p:cNvPr id="11" name="10 Imagen" descr="LaMontañona-PNUMA_Nov1 065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954472" y="226502"/>
            <a:ext cx="1837190" cy="2449586"/>
          </a:xfrm>
          <a:prstGeom prst="rect">
            <a:avLst/>
          </a:prstGeom>
        </p:spPr>
      </p:pic>
      <p:sp>
        <p:nvSpPr>
          <p:cNvPr id="12" name="11 CuadroTexto"/>
          <p:cNvSpPr txBox="1"/>
          <p:nvPr/>
        </p:nvSpPr>
        <p:spPr>
          <a:xfrm>
            <a:off x="520117" y="1535185"/>
            <a:ext cx="4509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b="1" dirty="0" smtClean="0">
                <a:solidFill>
                  <a:srgbClr val="004C6F"/>
                </a:solidFill>
                <a:latin typeface="Book Antiqua" pitchFamily="18" charset="0"/>
              </a:rPr>
              <a:t>El valor del lugar donde viven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isma2">
  <a:themeElements>
    <a:clrScheme name="prisma2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isma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isma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sma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sma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sma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sma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sma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sma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Settings\ileanagomez\Local Settings\Temporary Internet Files\OLK7\prisma2.pot</Template>
  <TotalTime>10330</TotalTime>
  <Words>2054</Words>
  <Application>Microsoft PowerPoint</Application>
  <PresentationFormat>Presentación en pantalla (4:3)</PresentationFormat>
  <Paragraphs>280</Paragraphs>
  <Slides>17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17</vt:i4>
      </vt:variant>
    </vt:vector>
  </HeadingPairs>
  <TitlesOfParts>
    <vt:vector size="20" baseType="lpstr">
      <vt:lpstr>prisma2</vt:lpstr>
      <vt:lpstr>Diseño personalizado</vt:lpstr>
      <vt:lpstr>CorelDRAW</vt:lpstr>
      <vt:lpstr>El Salvador:  avances de etapa cualitativa, metodología y resultados. 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Diferencias entre generaciones</vt:lpstr>
      <vt:lpstr>Diapositiva 16</vt:lpstr>
      <vt:lpstr>Diapositiva 17</vt:lpstr>
    </vt:vector>
  </TitlesOfParts>
  <Company>FUNDACION PRISMA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general</dc:title>
  <dc:creator>ileanagomez</dc:creator>
  <cp:lastModifiedBy>Ileana Gómez</cp:lastModifiedBy>
  <cp:revision>186</cp:revision>
  <dcterms:created xsi:type="dcterms:W3CDTF">2006-05-30T17:54:27Z</dcterms:created>
  <dcterms:modified xsi:type="dcterms:W3CDTF">2012-07-18T04:20:01Z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467750</vt:lpwstr>
  </property>
  <property fmtid="{D5CDD505-2E9C-101B-9397-08002B2CF9AE}" name="NXPowerLiteVersion" pid="3">
    <vt:lpwstr>D4.1.0</vt:lpwstr>
  </property>
</Properties>
</file>