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6" r:id="rId4"/>
    <p:sldId id="258" r:id="rId5"/>
    <p:sldId id="261" r:id="rId6"/>
    <p:sldId id="262" r:id="rId7"/>
    <p:sldId id="265" r:id="rId8"/>
    <p:sldId id="267" r:id="rId9"/>
    <p:sldId id="266" r:id="rId10"/>
    <p:sldId id="271" r:id="rId11"/>
    <p:sldId id="268" r:id="rId12"/>
    <p:sldId id="269" r:id="rId13"/>
    <p:sldId id="272" r:id="rId14"/>
    <p:sldId id="274" r:id="rId15"/>
    <p:sldId id="275" r:id="rId16"/>
    <p:sldId id="279" r:id="rId17"/>
    <p:sldId id="276" r:id="rId18"/>
    <p:sldId id="277" r:id="rId19"/>
    <p:sldId id="280" r:id="rId20"/>
    <p:sldId id="278" r:id="rId21"/>
    <p:sldId id="281" r:id="rId22"/>
    <p:sldId id="282" r:id="rId23"/>
    <p:sldId id="284" r:id="rId24"/>
    <p:sldId id="283" r:id="rId25"/>
    <p:sldId id="285" r:id="rId26"/>
    <p:sldId id="287" r:id="rId27"/>
    <p:sldId id="288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8656-2617-42BE-BF74-5D7BE231035D}" type="datetimeFigureOut">
              <a:rPr lang="es-ES" smtClean="0"/>
              <a:t>18/08/2015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F68-AEC0-4B1F-925E-AE68B47E80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41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8656-2617-42BE-BF74-5D7BE231035D}" type="datetimeFigureOut">
              <a:rPr lang="es-ES" smtClean="0"/>
              <a:t>18/08/2015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F68-AEC0-4B1F-925E-AE68B47E80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61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8656-2617-42BE-BF74-5D7BE231035D}" type="datetimeFigureOut">
              <a:rPr lang="es-ES" smtClean="0"/>
              <a:t>18/08/2015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F68-AEC0-4B1F-925E-AE68B47E80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423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8656-2617-42BE-BF74-5D7BE231035D}" type="datetimeFigureOut">
              <a:rPr lang="es-ES" smtClean="0"/>
              <a:t>18/08/2015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F68-AEC0-4B1F-925E-AE68B47E80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971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8656-2617-42BE-BF74-5D7BE231035D}" type="datetimeFigureOut">
              <a:rPr lang="es-ES" smtClean="0"/>
              <a:t>18/08/2015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F68-AEC0-4B1F-925E-AE68B47E80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11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8656-2617-42BE-BF74-5D7BE231035D}" type="datetimeFigureOut">
              <a:rPr lang="es-ES" smtClean="0"/>
              <a:t>18/08/2015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F68-AEC0-4B1F-925E-AE68B47E80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77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8656-2617-42BE-BF74-5D7BE231035D}" type="datetimeFigureOut">
              <a:rPr lang="es-ES" smtClean="0"/>
              <a:t>18/08/2015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F68-AEC0-4B1F-925E-AE68B47E80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82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8656-2617-42BE-BF74-5D7BE231035D}" type="datetimeFigureOut">
              <a:rPr lang="es-ES" smtClean="0"/>
              <a:t>18/08/2015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F68-AEC0-4B1F-925E-AE68B47E80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780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8656-2617-42BE-BF74-5D7BE231035D}" type="datetimeFigureOut">
              <a:rPr lang="es-ES" smtClean="0"/>
              <a:t>18/08/2015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F68-AEC0-4B1F-925E-AE68B47E80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098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8656-2617-42BE-BF74-5D7BE231035D}" type="datetimeFigureOut">
              <a:rPr lang="es-ES" smtClean="0"/>
              <a:t>18/08/2015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F68-AEC0-4B1F-925E-AE68B47E80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584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8656-2617-42BE-BF74-5D7BE231035D}" type="datetimeFigureOut">
              <a:rPr lang="es-ES" smtClean="0"/>
              <a:t>18/08/2015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DF68-AEC0-4B1F-925E-AE68B47E80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1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E5F8656-2617-42BE-BF74-5D7BE231035D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3A9BDF68-AEC0-4B1F-925E-AE68B47E802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94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457200" y="601662"/>
            <a:ext cx="8255000" cy="3729038"/>
          </a:xfrm>
        </p:spPr>
        <p:txBody>
          <a:bodyPr>
            <a:normAutofit/>
          </a:bodyPr>
          <a:lstStyle/>
          <a:p>
            <a:r>
              <a:rPr lang="es-ES" b="1" dirty="0"/>
              <a:t>Contexto </a:t>
            </a:r>
            <a:r>
              <a:rPr lang="es-ES" b="1" dirty="0" smtClean="0"/>
              <a:t>Económico/Político Amenazas</a:t>
            </a:r>
            <a:endParaRPr lang="es-ES" b="1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143000" y="5295900"/>
            <a:ext cx="6858000" cy="482600"/>
          </a:xfrm>
        </p:spPr>
        <p:txBody>
          <a:bodyPr/>
          <a:lstStyle/>
          <a:p>
            <a:r>
              <a:rPr lang="es-ES" dirty="0" smtClean="0"/>
              <a:t>Latinoamérica en el nuevo contexto geopolítico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270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3305" y="25633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GT" dirty="0" smtClean="0"/>
              <a:t>Hechos No. 1</a:t>
            </a:r>
            <a:br>
              <a:rPr lang="es-GT" dirty="0" smtClean="0"/>
            </a:br>
            <a:r>
              <a:rPr lang="es-GT" dirty="0" smtClean="0"/>
              <a:t>Islas </a:t>
            </a:r>
            <a:r>
              <a:rPr lang="es-GT" dirty="0" err="1" smtClean="0"/>
              <a:t>Spratly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08379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4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4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3305" y="25633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GT" dirty="0" smtClean="0"/>
              <a:t>Hechos No. 2</a:t>
            </a:r>
            <a:br>
              <a:rPr lang="es-GT" dirty="0" smtClean="0"/>
            </a:br>
            <a:r>
              <a:rPr lang="es-GT" dirty="0" smtClean="0"/>
              <a:t>Ferrocarril Transamazónico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92542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4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8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3999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4436" y="6209206"/>
            <a:ext cx="2579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dirty="0" smtClean="0">
                <a:solidFill>
                  <a:schemeClr val="bg1"/>
                </a:solidFill>
              </a:rPr>
              <a:t>Li </a:t>
            </a:r>
            <a:r>
              <a:rPr lang="es-GT" dirty="0" err="1" smtClean="0">
                <a:solidFill>
                  <a:schemeClr val="bg1"/>
                </a:solidFill>
              </a:rPr>
              <a:t>Keqiang</a:t>
            </a:r>
            <a:r>
              <a:rPr lang="es-GT" dirty="0" smtClean="0">
                <a:solidFill>
                  <a:schemeClr val="bg1"/>
                </a:solidFill>
              </a:rPr>
              <a:t> y Dilma </a:t>
            </a:r>
            <a:r>
              <a:rPr lang="es-GT" dirty="0" err="1" smtClean="0">
                <a:solidFill>
                  <a:schemeClr val="bg1"/>
                </a:solidFill>
              </a:rPr>
              <a:t>Rousef</a:t>
            </a:r>
            <a:endParaRPr lang="es-G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8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48509" y="6246152"/>
            <a:ext cx="2907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dirty="0" smtClean="0">
                <a:solidFill>
                  <a:schemeClr val="bg1"/>
                </a:solidFill>
              </a:rPr>
              <a:t>Li </a:t>
            </a:r>
            <a:r>
              <a:rPr lang="es-GT" dirty="0" err="1" smtClean="0">
                <a:solidFill>
                  <a:schemeClr val="bg1"/>
                </a:solidFill>
              </a:rPr>
              <a:t>Keqiang</a:t>
            </a:r>
            <a:r>
              <a:rPr lang="es-GT" dirty="0" smtClean="0">
                <a:solidFill>
                  <a:schemeClr val="bg1"/>
                </a:solidFill>
              </a:rPr>
              <a:t> y Ollanta Humala</a:t>
            </a:r>
            <a:endParaRPr lang="es-G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1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3305" y="25633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GT" dirty="0" smtClean="0"/>
              <a:t>Hechos No. 3</a:t>
            </a:r>
            <a:br>
              <a:rPr lang="es-GT" dirty="0" smtClean="0"/>
            </a:br>
            <a:r>
              <a:rPr lang="es-GT" dirty="0" smtClean="0"/>
              <a:t>Canal Interoceánico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0565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Desde dos fuentes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100" y="2082800"/>
            <a:ext cx="3075274" cy="4000500"/>
          </a:xfrm>
          <a:prstGeom prst="rect">
            <a:avLst/>
          </a:prstGeom>
          <a:effectLst>
            <a:outerShdw blurRad="330200" dist="228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4800" y="1310817"/>
            <a:ext cx="3130550" cy="4772483"/>
          </a:xfrm>
          <a:prstGeom prst="rect">
            <a:avLst/>
          </a:prstGeom>
          <a:effectLst>
            <a:outerShdw blurRad="330200" dist="2286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12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9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9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Curved Up Arrow 4"/>
          <p:cNvSpPr/>
          <p:nvPr/>
        </p:nvSpPr>
        <p:spPr>
          <a:xfrm rot="19570017">
            <a:off x="2180235" y="4180114"/>
            <a:ext cx="4082473" cy="106035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  <p:sp>
        <p:nvSpPr>
          <p:cNvPr id="6" name="Curved Up Arrow 5"/>
          <p:cNvSpPr/>
          <p:nvPr/>
        </p:nvSpPr>
        <p:spPr>
          <a:xfrm rot="19570017" flipV="1">
            <a:off x="4690922" y="962049"/>
            <a:ext cx="4082473" cy="10452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  <p:sp>
        <p:nvSpPr>
          <p:cNvPr id="7" name="Up-Down Arrow 6"/>
          <p:cNvSpPr/>
          <p:nvPr/>
        </p:nvSpPr>
        <p:spPr>
          <a:xfrm rot="19527774">
            <a:off x="2660073" y="415636"/>
            <a:ext cx="960581" cy="1985819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3305" y="25633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GT" dirty="0" smtClean="0"/>
              <a:t>Amenazas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27085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Principales amenazas</a:t>
            </a:r>
            <a:endParaRPr lang="es-G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73745"/>
            <a:ext cx="7886700" cy="3803218"/>
          </a:xfrm>
        </p:spPr>
        <p:txBody>
          <a:bodyPr/>
          <a:lstStyle/>
          <a:p>
            <a:r>
              <a:rPr lang="es-GT" dirty="0" smtClean="0"/>
              <a:t>Búsqueda de recursos naturales</a:t>
            </a:r>
          </a:p>
          <a:p>
            <a:r>
              <a:rPr lang="es-GT" dirty="0" smtClean="0"/>
              <a:t>Carácter extractivo de las transnacionales (Rusia, China, USA, India)</a:t>
            </a:r>
          </a:p>
          <a:p>
            <a:r>
              <a:rPr lang="es-GT" dirty="0" smtClean="0"/>
              <a:t>Amenaza de control territorial de las mafias</a:t>
            </a:r>
          </a:p>
          <a:p>
            <a:r>
              <a:rPr lang="es-GT" dirty="0" smtClean="0"/>
              <a:t>Corrupción y clientelismo</a:t>
            </a:r>
          </a:p>
          <a:p>
            <a:r>
              <a:rPr lang="es-GT" dirty="0" smtClean="0"/>
              <a:t>Concertación con los Estados</a:t>
            </a:r>
          </a:p>
          <a:p>
            <a:r>
              <a:rPr lang="es-GT" dirty="0" smtClean="0"/>
              <a:t>Negociaciones legislativas sesgadas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30161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909"/>
            <a:ext cx="9144000" cy="5139950"/>
          </a:xfrm>
        </p:spPr>
      </p:pic>
    </p:spTree>
    <p:extLst>
      <p:ext uri="{BB962C8B-B14F-4D97-AF65-F5344CB8AC3E}">
        <p14:creationId xmlns:p14="http://schemas.microsoft.com/office/powerpoint/2010/main" val="90964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8436" y="177045"/>
            <a:ext cx="6622473" cy="658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6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759" y="2785053"/>
            <a:ext cx="7886700" cy="1325563"/>
          </a:xfrm>
        </p:spPr>
        <p:txBody>
          <a:bodyPr/>
          <a:lstStyle/>
          <a:p>
            <a:pPr algn="ctr"/>
            <a:r>
              <a:rPr lang="es-GT" dirty="0" smtClean="0"/>
              <a:t>Gracias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8743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9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Hacia el 2030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475345"/>
            <a:ext cx="7886700" cy="382861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ES" b="1" dirty="0" err="1" smtClean="0"/>
              <a:t>Megatendencias</a:t>
            </a:r>
            <a:r>
              <a:rPr lang="es-ES" b="1" dirty="0" smtClean="0"/>
              <a:t> y cambios importantes en el orden territorial</a:t>
            </a:r>
          </a:p>
          <a:p>
            <a:pPr>
              <a:lnSpc>
                <a:spcPct val="100000"/>
              </a:lnSpc>
            </a:pPr>
            <a:r>
              <a:rPr lang="es-ES" dirty="0" smtClean="0"/>
              <a:t>Crecimiento </a:t>
            </a:r>
            <a:r>
              <a:rPr lang="es-ES" dirty="0"/>
              <a:t>de la demanda mundial para 2030 de alimentos (35%), agua (40%) y energía (50</a:t>
            </a:r>
            <a:r>
              <a:rPr lang="es-ES" dirty="0" smtClean="0"/>
              <a:t>%)</a:t>
            </a:r>
          </a:p>
          <a:p>
            <a:pPr>
              <a:lnSpc>
                <a:spcPct val="100000"/>
              </a:lnSpc>
            </a:pPr>
            <a:r>
              <a:rPr lang="es-ES" dirty="0"/>
              <a:t>Disputas en torno al agua y los alimentos y la independencia energética (de los EE.UU. y otros mega-estados)</a:t>
            </a:r>
          </a:p>
          <a:p>
            <a:pPr>
              <a:lnSpc>
                <a:spcPct val="100000"/>
              </a:lnSpc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879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Hacia el 2030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73551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b="1" dirty="0" smtClean="0"/>
              <a:t>Naciones geoestratégicas:</a:t>
            </a:r>
          </a:p>
          <a:p>
            <a:pPr>
              <a:lnSpc>
                <a:spcPct val="120000"/>
              </a:lnSpc>
            </a:pPr>
            <a:r>
              <a:rPr lang="es-ES" dirty="0" smtClean="0"/>
              <a:t>Repliegue </a:t>
            </a:r>
            <a:r>
              <a:rPr lang="es-ES" dirty="0"/>
              <a:t>de los EE.UU como actor global, que no será sustituido por otro poder global, pero habrá un nuevo orden internacional, lo que supondrá que el mundo “unipolar” terminará</a:t>
            </a:r>
          </a:p>
          <a:p>
            <a:pPr>
              <a:lnSpc>
                <a:spcPct val="120000"/>
              </a:lnSpc>
            </a:pPr>
            <a:r>
              <a:rPr lang="es-ES" dirty="0"/>
              <a:t>Mundo “multipolar”, ni EE.UU ni China, ni ningún otro, tendrán poder hegemónico</a:t>
            </a:r>
          </a:p>
          <a:p>
            <a:pPr>
              <a:lnSpc>
                <a:spcPct val="120000"/>
              </a:lnSpc>
            </a:pPr>
            <a:r>
              <a:rPr lang="es-ES" dirty="0"/>
              <a:t>Democratización o colapso de China, que irá teniendo un papel creciente y será la primera economía mundial (sobrepasará a Europa y América del Norte)</a:t>
            </a:r>
          </a:p>
          <a:p>
            <a:pPr>
              <a:lnSpc>
                <a:spcPct val="120000"/>
              </a:lnSpc>
            </a:pPr>
            <a:r>
              <a:rPr lang="es-ES" dirty="0"/>
              <a:t>India también crecerá y achicará enormemente la brecha con </a:t>
            </a:r>
            <a:r>
              <a:rPr lang="es-ES" dirty="0" smtClean="0"/>
              <a:t>China</a:t>
            </a:r>
          </a:p>
          <a:p>
            <a:pPr>
              <a:lnSpc>
                <a:spcPct val="120000"/>
              </a:lnSpc>
            </a:pPr>
            <a:r>
              <a:rPr lang="es-ES" dirty="0" smtClean="0"/>
              <a:t>Rusia salió de la OTAN en diciembre pasado y eso implica que se ha polarizado</a:t>
            </a:r>
            <a:endParaRPr lang="es-ES" dirty="0"/>
          </a:p>
          <a:p>
            <a:pPr>
              <a:lnSpc>
                <a:spcPct val="120000"/>
              </a:lnSpc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333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Hacia el 2030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6863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b="1" dirty="0" smtClean="0"/>
              <a:t>América Latina: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sz="1800" dirty="0"/>
              <a:t>Es importante aclarar que hablar de una geopolítica latinoamericana significa autoconciencia histórica de desarrollarnos en nuestros espacios culturales, y esto </a:t>
            </a:r>
            <a:r>
              <a:rPr lang="es-ES" sz="1800" dirty="0" smtClean="0"/>
              <a:t>por el momento nos </a:t>
            </a:r>
            <a:r>
              <a:rPr lang="es-ES" sz="1800" dirty="0"/>
              <a:t>remite a la “</a:t>
            </a:r>
            <a:r>
              <a:rPr lang="es-ES" sz="1800" dirty="0" smtClean="0"/>
              <a:t>Noción </a:t>
            </a:r>
            <a:r>
              <a:rPr lang="es-ES" sz="1800" dirty="0"/>
              <a:t>de Repúblicas” de Bolívar, a la “Patria Grande” de Ugarte, al “</a:t>
            </a:r>
            <a:r>
              <a:rPr lang="es-ES" sz="1800" dirty="0" err="1"/>
              <a:t>Continentalismo</a:t>
            </a:r>
            <a:r>
              <a:rPr lang="es-ES" sz="1800" dirty="0"/>
              <a:t>” de Juan Perón. </a:t>
            </a:r>
            <a:r>
              <a:rPr lang="es-ES" sz="1800" dirty="0" smtClean="0"/>
              <a:t>Las </a:t>
            </a:r>
            <a:r>
              <a:rPr lang="es-ES" sz="1800" dirty="0"/>
              <a:t>naciones indígenas no han reclamado todavía un rol geopolítico, su actuar es más bien local.</a:t>
            </a:r>
          </a:p>
          <a:p>
            <a:pPr>
              <a:lnSpc>
                <a:spcPct val="120000"/>
              </a:lnSpc>
            </a:pPr>
            <a:r>
              <a:rPr lang="es-ES" dirty="0"/>
              <a:t>No existe una política clara de parte de USA hacia América </a:t>
            </a:r>
            <a:r>
              <a:rPr lang="es-ES" dirty="0" smtClean="0"/>
              <a:t>Latina</a:t>
            </a:r>
          </a:p>
          <a:p>
            <a:pPr>
              <a:lnSpc>
                <a:spcPct val="120000"/>
              </a:lnSpc>
            </a:pPr>
            <a:r>
              <a:rPr lang="es-ES" dirty="0"/>
              <a:t>Las competencias por los recursos son la clave para América Latina. Y no es solamente por el lado norteamericano, Rusia, China e India los </a:t>
            </a:r>
            <a:r>
              <a:rPr lang="es-ES" dirty="0" smtClean="0"/>
              <a:t>buscarán</a:t>
            </a:r>
            <a:endParaRPr lang="es-ES" dirty="0"/>
          </a:p>
          <a:p>
            <a:pPr>
              <a:lnSpc>
                <a:spcPct val="120000"/>
              </a:lnSpc>
            </a:pPr>
            <a:r>
              <a:rPr lang="es-ES" dirty="0" smtClean="0"/>
              <a:t>Para América Central es particularmente importante la peligrosidad </a:t>
            </a:r>
            <a:r>
              <a:rPr lang="es-ES" dirty="0"/>
              <a:t>del crimen </a:t>
            </a:r>
            <a:r>
              <a:rPr lang="es-ES" dirty="0" smtClean="0"/>
              <a:t>organizado. </a:t>
            </a:r>
            <a:r>
              <a:rPr lang="es-ES" dirty="0"/>
              <a:t>Hay </a:t>
            </a:r>
            <a:r>
              <a:rPr lang="es-ES" dirty="0" smtClean="0"/>
              <a:t>tres cosas que hacen viable al </a:t>
            </a:r>
            <a:r>
              <a:rPr lang="es-ES" dirty="0"/>
              <a:t>crimen organizado, el blanqueado por el sistema financiero </a:t>
            </a:r>
            <a:r>
              <a:rPr lang="es-ES" dirty="0" smtClean="0"/>
              <a:t>global, </a:t>
            </a:r>
            <a:r>
              <a:rPr lang="es-ES" dirty="0"/>
              <a:t>el tráfico de </a:t>
            </a:r>
            <a:r>
              <a:rPr lang="es-ES" dirty="0" smtClean="0"/>
              <a:t>armas y el control territorial</a:t>
            </a:r>
            <a:endParaRPr lang="es-ES" dirty="0"/>
          </a:p>
          <a:p>
            <a:pPr>
              <a:lnSpc>
                <a:spcPct val="120000"/>
              </a:lnSpc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1607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próximos 100 años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surgimiento de México como una potencia industrial, aliada pero quizás antagónica con USA (</a:t>
            </a:r>
            <a:r>
              <a:rPr lang="es-ES" dirty="0" err="1" smtClean="0"/>
              <a:t>Mexico</a:t>
            </a:r>
            <a:r>
              <a:rPr lang="es-ES" dirty="0" smtClean="0"/>
              <a:t> sobrepasó en tamaño a España en tamaño económico)</a:t>
            </a:r>
          </a:p>
          <a:p>
            <a:r>
              <a:rPr lang="es-ES" dirty="0" smtClean="0"/>
              <a:t>América Latina en este contexto será nuevamente un territorio proveedor de recursos para USA, India, China y Rusia</a:t>
            </a:r>
          </a:p>
          <a:p>
            <a:r>
              <a:rPr lang="es-ES" dirty="0" smtClean="0"/>
              <a:t>Y será un foco atractivo para el comercio y la producción secundaria de la Cuenca del Pacífico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753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3305" y="256338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GT" dirty="0" smtClean="0"/>
              <a:t>Hechos económicos geopolíticos que afectan a la región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0717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00" y="317500"/>
            <a:ext cx="8928100" cy="616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464</Words>
  <Application>Microsoft Office PowerPoint</Application>
  <PresentationFormat>On-screen Show (4:3)</PresentationFormat>
  <Paragraphs>39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Georgia</vt:lpstr>
      <vt:lpstr>Tema de Office</vt:lpstr>
      <vt:lpstr>Contexto Económico/Político Amenazas</vt:lpstr>
      <vt:lpstr>Desde dos fuentes</vt:lpstr>
      <vt:lpstr>PowerPoint Presentation</vt:lpstr>
      <vt:lpstr>Hacia el 2030</vt:lpstr>
      <vt:lpstr>Hacia el 2030</vt:lpstr>
      <vt:lpstr>Hacia el 2030</vt:lpstr>
      <vt:lpstr>Los próximos 100 años</vt:lpstr>
      <vt:lpstr>Hechos económicos geopolíticos que afectan a la región</vt:lpstr>
      <vt:lpstr>PowerPoint Presentation</vt:lpstr>
      <vt:lpstr>Hechos No. 1 Islas Spratly</vt:lpstr>
      <vt:lpstr>PowerPoint Presentation</vt:lpstr>
      <vt:lpstr>PowerPoint Presentation</vt:lpstr>
      <vt:lpstr>PowerPoint Presentation</vt:lpstr>
      <vt:lpstr>Hechos No. 2 Ferrocarril Transamazónico</vt:lpstr>
      <vt:lpstr>PowerPoint Presentation</vt:lpstr>
      <vt:lpstr>PowerPoint Presentation</vt:lpstr>
      <vt:lpstr>PowerPoint Presentation</vt:lpstr>
      <vt:lpstr>PowerPoint Presentation</vt:lpstr>
      <vt:lpstr>Hechos No. 3 Canal Interoceánico</vt:lpstr>
      <vt:lpstr>PowerPoint Presentation</vt:lpstr>
      <vt:lpstr>PowerPoint Presentation</vt:lpstr>
      <vt:lpstr>PowerPoint Presentation</vt:lpstr>
      <vt:lpstr>Amenazas</vt:lpstr>
      <vt:lpstr>Principales amenazas</vt:lpstr>
      <vt:lpstr>PowerPoint Presentation</vt:lpstr>
      <vt:lpstr>PowerPoint Presentation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Rodolfo Cardona</dc:creator>
  <cp:lastModifiedBy>Rodolfo Cardona</cp:lastModifiedBy>
  <cp:revision>28</cp:revision>
  <dcterms:created xsi:type="dcterms:W3CDTF">2015-08-17T15:10:25Z</dcterms:created>
  <dcterms:modified xsi:type="dcterms:W3CDTF">2015-08-18T06:45:45Z</dcterms:modified>
</cp:coreProperties>
</file>