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3" r:id="rId2"/>
    <p:sldId id="329" r:id="rId3"/>
    <p:sldId id="303" r:id="rId4"/>
    <p:sldId id="334" r:id="rId5"/>
    <p:sldId id="346" r:id="rId6"/>
    <p:sldId id="347" r:id="rId7"/>
    <p:sldId id="348" r:id="rId8"/>
    <p:sldId id="349" r:id="rId9"/>
    <p:sldId id="344" r:id="rId10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6600"/>
    <a:srgbClr val="CCFFFF"/>
    <a:srgbClr val="FFFFCC"/>
    <a:srgbClr val="66FFFF"/>
    <a:srgbClr val="FF9900"/>
    <a:srgbClr val="99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35336CC-A55C-4DCE-9030-6E2633012A02}" type="datetimeFigureOut">
              <a:rPr lang="es-ES"/>
              <a:pPr>
                <a:defRPr/>
              </a:pPr>
              <a:t>18/02/2020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69DB9E-EEBC-4E7E-B414-C4539401A4CF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F5AB7-E8E3-44F6-B7EE-47980D330EC0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123794-E26A-4D17-8F2C-4F806509F19A}" type="slidenum">
              <a:rPr lang="es-ES" altLang="es-US"/>
              <a:pPr eaLnBrk="1" hangingPunct="1"/>
              <a:t>1</a:t>
            </a:fld>
            <a:endParaRPr lang="es-ES" altLang="es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08EA80-F3C5-4760-8BAD-C2307B948417}" type="slidenum">
              <a:rPr lang="es-ES" altLang="es-US"/>
              <a:pPr eaLnBrk="1" hangingPunct="1"/>
              <a:t>2</a:t>
            </a:fld>
            <a:endParaRPr lang="es-ES" altLang="es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669D6B-8020-4FE7-A54D-1C3D57A15945}" type="slidenum">
              <a:rPr lang="es-ES" altLang="es-US"/>
              <a:pPr eaLnBrk="1" hangingPunct="1"/>
              <a:t>3</a:t>
            </a:fld>
            <a:endParaRPr lang="es-ES" altLang="es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559724-88C4-416D-93DB-54D11CCCB4B2}" type="slidenum">
              <a:rPr lang="es-ES" altLang="es-US"/>
              <a:pPr eaLnBrk="1" hangingPunct="1"/>
              <a:t>4</a:t>
            </a:fld>
            <a:endParaRPr lang="es-ES" altLang="es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3D3A0-0DB9-44BD-A31A-CC7D089198DF}" type="slidenum">
              <a:rPr lang="es-ES" altLang="es-US"/>
              <a:pPr eaLnBrk="1" hangingPunct="1"/>
              <a:t>5</a:t>
            </a:fld>
            <a:endParaRPr lang="es-ES" altLang="es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B29493-3359-4B8C-9374-C29B0DDAC720}" type="slidenum">
              <a:rPr lang="es-ES" altLang="es-US"/>
              <a:pPr eaLnBrk="1" hangingPunct="1"/>
              <a:t>6</a:t>
            </a:fld>
            <a:endParaRPr lang="es-ES" altLang="es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EE06B6-EB18-4C08-A881-16CB52500EC0}" type="slidenum">
              <a:rPr lang="es-ES" altLang="es-US"/>
              <a:pPr eaLnBrk="1" hangingPunct="1"/>
              <a:t>7</a:t>
            </a:fld>
            <a:endParaRPr lang="es-ES" altLang="es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C4BF18-46C1-4BFA-A0F8-8CD76C475C4B}" type="slidenum">
              <a:rPr lang="es-ES" altLang="es-US"/>
              <a:pPr eaLnBrk="1" hangingPunct="1"/>
              <a:t>8</a:t>
            </a:fld>
            <a:endParaRPr lang="es-ES" altLang="es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945D0F-FE86-47EE-AF2A-E44D5B5BFCBA}" type="slidenum">
              <a:rPr lang="en-US" altLang="es-US"/>
              <a:pPr eaLnBrk="1" hangingPunct="1"/>
              <a:t>9</a:t>
            </a:fld>
            <a:endParaRPr lang="en-US" altLang="es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A" altLang="es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A7904-5714-4976-A93C-F5636DDF63D7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16852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19AB8-0C5C-426C-B507-FDBB17CCADDF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21832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1F0AF-F2B0-445B-9B61-4F0AA20361B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5461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330FE-3BF8-4988-9995-FB8633146FC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251897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7E590-7DB1-4141-8373-C3DD961A5C5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4329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1282B-70A3-4BC6-AF75-C2764254972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744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1E7B7-71EB-4145-8CEA-9E47B95EE8F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14247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2D033-906E-485B-AB01-473E4FA0EC3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68850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BC0B7-3C21-4342-B262-0869001FC6C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3028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5B35B-2BAA-41DD-B7C7-A691CFE06A3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08008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A2A87-4540-4EB9-8E40-7267EC9CA8B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04340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66280-FE63-4D53-9414-F41F60587CA4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8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731B1-00EC-4366-B9FF-D9124D39A2E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92120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Click to edit Master text styles</a:t>
            </a:r>
          </a:p>
          <a:p>
            <a:pPr lvl="1"/>
            <a:r>
              <a:rPr lang="es-ES" altLang="es-US" smtClean="0"/>
              <a:t>Second level</a:t>
            </a:r>
          </a:p>
          <a:p>
            <a:pPr lvl="2"/>
            <a:r>
              <a:rPr lang="es-ES" altLang="es-US" smtClean="0"/>
              <a:t>Third level</a:t>
            </a:r>
          </a:p>
          <a:p>
            <a:pPr lvl="3"/>
            <a:r>
              <a:rPr lang="es-ES" altLang="es-US" smtClean="0"/>
              <a:t>Fourth level</a:t>
            </a:r>
          </a:p>
          <a:p>
            <a:pPr lvl="4"/>
            <a:r>
              <a:rPr lang="es-ES" altLang="es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AACD87-9893-423C-93B4-476CEC232987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956550" cy="18716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 DE PANAMA</a:t>
            </a:r>
            <a:b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COMARCA EMBERA Y WOUNAAN</a:t>
            </a:r>
            <a:endParaRPr lang="es-ES_tradnl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04137" cy="1800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_tradnl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TALLER DE INTERCAMBIO DE EXPERIENCIAS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CONTROL Y VIGILANCIA TERRITORIAL INDIGENA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87900" y="5445125"/>
            <a:ext cx="43561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PA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CONGRESO GENERAL</a:t>
            </a:r>
          </a:p>
          <a:p>
            <a:pPr>
              <a:defRPr/>
            </a:pPr>
            <a:endParaRPr lang="es-P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s-PA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Guatemala, Peten, 18 agosto 2015</a:t>
            </a:r>
          </a:p>
        </p:txBody>
      </p:sp>
      <p:pic>
        <p:nvPicPr>
          <p:cNvPr id="2054" name="5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r="13675"/>
          <a:stretch>
            <a:fillRect/>
          </a:stretch>
        </p:blipFill>
        <p:spPr bwMode="auto">
          <a:xfrm>
            <a:off x="971550" y="476250"/>
            <a:ext cx="7905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US" sz="3200" smtClean="0">
                <a:solidFill>
                  <a:schemeClr val="bg1"/>
                </a:solidFill>
              </a:rPr>
              <a:t>UBICACIÓN GEOGRAFICA</a:t>
            </a:r>
          </a:p>
        </p:txBody>
      </p:sp>
      <p:sp>
        <p:nvSpPr>
          <p:cNvPr id="3076" name="12 Marcador de contenido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3438" cy="5257800"/>
          </a:xfrm>
        </p:spPr>
        <p:txBody>
          <a:bodyPr/>
          <a:lstStyle/>
          <a:p>
            <a:r>
              <a:rPr lang="es-ES_tradnl" altLang="es-US" sz="2000" smtClean="0">
                <a:solidFill>
                  <a:schemeClr val="bg1"/>
                </a:solidFill>
              </a:rPr>
              <a:t>Superficie de la República de  Panamá : 	 75,717  Km</a:t>
            </a:r>
            <a:r>
              <a:rPr lang="es-ES_tradnl" altLang="es-US" sz="2000" baseline="30000" smtClean="0">
                <a:solidFill>
                  <a:schemeClr val="bg1"/>
                </a:solidFill>
              </a:rPr>
              <a:t>2</a:t>
            </a:r>
            <a:r>
              <a:rPr lang="es-ES_tradnl" altLang="es-US" sz="2000" smtClean="0">
                <a:solidFill>
                  <a:schemeClr val="bg1"/>
                </a:solidFill>
              </a:rPr>
              <a:t> </a:t>
            </a:r>
          </a:p>
          <a:p>
            <a:r>
              <a:rPr lang="es-ES_tradnl" altLang="es-US" sz="2000" smtClean="0">
                <a:solidFill>
                  <a:schemeClr val="bg1"/>
                </a:solidFill>
              </a:rPr>
              <a:t>Cobertura Boscosa: 33,645 Km</a:t>
            </a:r>
            <a:r>
              <a:rPr lang="es-ES_tradnl" altLang="es-US" sz="2000" baseline="30000" smtClean="0">
                <a:solidFill>
                  <a:schemeClr val="bg1"/>
                </a:solidFill>
              </a:rPr>
              <a:t>2</a:t>
            </a:r>
            <a:r>
              <a:rPr lang="es-ES_tradnl" altLang="es-US" sz="2000" smtClean="0">
                <a:solidFill>
                  <a:schemeClr val="bg1"/>
                </a:solidFill>
              </a:rPr>
              <a:t> </a:t>
            </a:r>
          </a:p>
          <a:p>
            <a:r>
              <a:rPr lang="es-ES_tradnl" altLang="es-US" sz="2000" smtClean="0">
                <a:solidFill>
                  <a:schemeClr val="bg1"/>
                </a:solidFill>
              </a:rPr>
              <a:t>Deforestación Bruta Anual: 47,158 has  </a:t>
            </a:r>
          </a:p>
          <a:p>
            <a:r>
              <a:rPr lang="es-ES_tradnl" altLang="es-US" sz="2000" smtClean="0">
                <a:solidFill>
                  <a:schemeClr val="bg1"/>
                </a:solidFill>
              </a:rPr>
              <a:t>Recuperación anual de bosque al 2003: 5,837 has.</a:t>
            </a:r>
          </a:p>
          <a:p>
            <a:endParaRPr lang="es-MX" altLang="es-US" sz="2000" smtClean="0">
              <a:solidFill>
                <a:schemeClr val="bg1"/>
              </a:solidFill>
            </a:endParaRPr>
          </a:p>
          <a:p>
            <a:r>
              <a:rPr lang="es-MX" altLang="es-US" sz="2000" smtClean="0">
                <a:solidFill>
                  <a:schemeClr val="bg1"/>
                </a:solidFill>
              </a:rPr>
              <a:t>Ley n° 22 de 08 de Noviembre 1983</a:t>
            </a:r>
          </a:p>
          <a:p>
            <a:r>
              <a:rPr lang="es-MX" altLang="es-US" sz="2000" smtClean="0">
                <a:solidFill>
                  <a:schemeClr val="bg1"/>
                </a:solidFill>
              </a:rPr>
              <a:t>Carta Orgánica n° 84</a:t>
            </a:r>
          </a:p>
          <a:p>
            <a:r>
              <a:rPr lang="es-MX" altLang="es-US" sz="2000" smtClean="0">
                <a:solidFill>
                  <a:schemeClr val="bg1"/>
                </a:solidFill>
              </a:rPr>
              <a:t>CEMACO 	250,000 Ha</a:t>
            </a:r>
          </a:p>
          <a:p>
            <a:r>
              <a:rPr lang="es-MX" altLang="es-US" sz="2000" smtClean="0">
                <a:solidFill>
                  <a:schemeClr val="bg1"/>
                </a:solidFill>
              </a:rPr>
              <a:t>SAMBU	180,000 Ha</a:t>
            </a:r>
          </a:p>
        </p:txBody>
      </p:sp>
      <p:pic>
        <p:nvPicPr>
          <p:cNvPr id="3077" name="Picture 5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" t="4582" r="4128" b="15237"/>
          <a:stretch>
            <a:fillRect/>
          </a:stretch>
        </p:blipFill>
        <p:spPr bwMode="auto">
          <a:xfrm>
            <a:off x="5580063" y="3860800"/>
            <a:ext cx="23050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64388" y="4652963"/>
            <a:ext cx="223361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US" sz="1400" b="1">
                <a:latin typeface="Times New Roman" panose="02020603050405020304" pitchFamily="18" charset="0"/>
              </a:rPr>
              <a:t>CEMACO 250,000 Has</a:t>
            </a:r>
            <a:r>
              <a:rPr lang="en-US" altLang="es-US" sz="1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00788" y="5445125"/>
            <a:ext cx="18002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US" sz="1400" b="1">
                <a:latin typeface="Times New Roman" panose="02020603050405020304" pitchFamily="18" charset="0"/>
              </a:rPr>
              <a:t>SAMBU 180,000 Has.</a:t>
            </a:r>
          </a:p>
        </p:txBody>
      </p:sp>
      <p:pic>
        <p:nvPicPr>
          <p:cNvPr id="3080" name="8 Marcador de contenido"/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700213"/>
            <a:ext cx="2500313" cy="1814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US" sz="2800" smtClean="0">
                <a:solidFill>
                  <a:schemeClr val="bg1"/>
                </a:solidFill>
              </a:rPr>
              <a:t>CONTEXTO NACIONAL </a:t>
            </a:r>
          </a:p>
        </p:txBody>
      </p:sp>
      <p:sp>
        <p:nvSpPr>
          <p:cNvPr id="6148" name="8 Marcador de contenido"/>
          <p:cNvSpPr>
            <a:spLocks noGrp="1"/>
          </p:cNvSpPr>
          <p:nvPr>
            <p:ph sz="half" idx="2"/>
          </p:nvPr>
        </p:nvSpPr>
        <p:spPr>
          <a:xfrm>
            <a:off x="2555875" y="1600200"/>
            <a:ext cx="6130925" cy="4997450"/>
          </a:xfrm>
        </p:spPr>
        <p:txBody>
          <a:bodyPr/>
          <a:lstStyle/>
          <a:p>
            <a:pPr>
              <a:buFontTx/>
              <a:buNone/>
              <a:defRPr/>
            </a:pPr>
            <a:endParaRPr lang="es-MX" sz="12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Deforestación y avance desordenado de la frontera agrícola</a:t>
            </a:r>
          </a:p>
          <a:p>
            <a:pPr>
              <a:buFontTx/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Tala ilegal de los recursos forestales </a:t>
            </a:r>
          </a:p>
          <a:p>
            <a:pPr>
              <a:buFontTx/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  <a:tabLst>
                <a:tab pos="0" algn="l"/>
              </a:tabLst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Carencia de un sistema nacional de control de uso de las tierras</a:t>
            </a:r>
          </a:p>
        </p:txBody>
      </p:sp>
      <p:pic>
        <p:nvPicPr>
          <p:cNvPr id="4101" name="9 Marcador de contenido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628775"/>
            <a:ext cx="2192338" cy="1600200"/>
          </a:xfrm>
        </p:spPr>
      </p:pic>
      <p:pic>
        <p:nvPicPr>
          <p:cNvPr id="4102" name="1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84538"/>
            <a:ext cx="21844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" descr="TI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84763"/>
            <a:ext cx="22320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GOBERNANZA TERRITORIAL </a:t>
            </a:r>
            <a:br>
              <a:rPr lang="es-MX" sz="2400" dirty="0" smtClean="0">
                <a:solidFill>
                  <a:schemeClr val="bg1"/>
                </a:solidFill>
              </a:rPr>
            </a:br>
            <a:r>
              <a:rPr lang="es-MX" sz="2400" dirty="0" smtClean="0">
                <a:solidFill>
                  <a:schemeClr val="bg1"/>
                </a:solidFill>
              </a:rPr>
              <a:t>COMARCA EMBERA WOUNAAN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1 CuadroTexto"/>
          <p:cNvSpPr txBox="1">
            <a:spLocks noChangeArrowheads="1"/>
          </p:cNvSpPr>
          <p:nvPr/>
        </p:nvSpPr>
        <p:spPr bwMode="auto">
          <a:xfrm>
            <a:off x="0" y="1484313"/>
            <a:ext cx="56515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US" sz="2000">
                <a:solidFill>
                  <a:schemeClr val="bg1"/>
                </a:solidFill>
              </a:rPr>
              <a:t>Ley 22 del 8 noviembre de 1983</a:t>
            </a:r>
          </a:p>
          <a:p>
            <a:pPr eaLnBrk="1" hangingPunct="1"/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r>
              <a:rPr lang="es-ES" altLang="es-US" sz="2000">
                <a:solidFill>
                  <a:schemeClr val="bg1"/>
                </a:solidFill>
              </a:rPr>
              <a:t>Establece mecanismos de decisión y expresion: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Congreso General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Congresos Regionales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Congresos Locales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Consejo de Nokoras (lideres)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r>
              <a:rPr lang="es-ES" altLang="es-US" sz="2000">
                <a:solidFill>
                  <a:schemeClr val="bg1"/>
                </a:solidFill>
              </a:rPr>
              <a:t>Mecanismo Gubernamental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Corregiduría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Alcaldía Municipal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Gobernación Comarcal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US" sz="2000">
                <a:solidFill>
                  <a:schemeClr val="bg1"/>
                </a:solidFill>
              </a:rPr>
              <a:t> Policias de Fronteras</a:t>
            </a:r>
          </a:p>
          <a:p>
            <a:pPr eaLnBrk="1" hangingPunct="1"/>
            <a:endParaRPr lang="es-ES" altLang="es-US" sz="2400">
              <a:solidFill>
                <a:schemeClr val="bg1"/>
              </a:solidFill>
            </a:endParaRPr>
          </a:p>
          <a:p>
            <a:pPr eaLnBrk="1" hangingPunct="1"/>
            <a:endParaRPr lang="es-ES" altLang="es-US" sz="2400"/>
          </a:p>
        </p:txBody>
      </p:sp>
      <p:pic>
        <p:nvPicPr>
          <p:cNvPr id="5125" name="6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2109788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7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149725"/>
            <a:ext cx="29257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GOBERNANZA TERRITORIAL </a:t>
            </a:r>
            <a:br>
              <a:rPr lang="es-MX" sz="2400" dirty="0" smtClean="0">
                <a:solidFill>
                  <a:schemeClr val="bg1"/>
                </a:solidFill>
              </a:rPr>
            </a:br>
            <a:r>
              <a:rPr lang="es-MX" sz="2400" dirty="0" smtClean="0">
                <a:solidFill>
                  <a:schemeClr val="bg1"/>
                </a:solidFill>
              </a:rPr>
              <a:t>COMARCA EMBERA WOUNAAN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1 CuadroTexto"/>
          <p:cNvSpPr txBox="1">
            <a:spLocks noChangeArrowheads="1"/>
          </p:cNvSpPr>
          <p:nvPr/>
        </p:nvSpPr>
        <p:spPr bwMode="auto">
          <a:xfrm>
            <a:off x="0" y="1484313"/>
            <a:ext cx="56515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endParaRPr lang="es-ES" altLang="es-US" sz="2400">
              <a:solidFill>
                <a:schemeClr val="bg1"/>
              </a:solidFill>
            </a:endParaRPr>
          </a:p>
          <a:p>
            <a:pPr eaLnBrk="1" hangingPunct="1"/>
            <a:endParaRPr lang="es-ES" altLang="es-US" sz="2400"/>
          </a:p>
        </p:txBody>
      </p:sp>
      <p:sp>
        <p:nvSpPr>
          <p:cNvPr id="6" name="5 Rectángulo"/>
          <p:cNvSpPr/>
          <p:nvPr/>
        </p:nvSpPr>
        <p:spPr>
          <a:xfrm>
            <a:off x="0" y="1557338"/>
            <a:ext cx="5364163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Carta Orgánica n° 84 del 9 abril de 1999:</a:t>
            </a:r>
          </a:p>
          <a:p>
            <a:pPr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Decreto Ejecutivo 84, articulo 85: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 Tierras de uso familiar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Tierras de uso comunal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 Tierras de uso colectivo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 Tierras aprovechamiento forestal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 Tierras subsistencia biocultural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>
                <a:solidFill>
                  <a:schemeClr val="bg1"/>
                </a:solidFill>
                <a:latin typeface="Arial" charset="0"/>
              </a:rPr>
              <a:t> Tierras para la reforestación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s-ES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Ley 22 de 8 noviembre de 1983</a:t>
            </a:r>
          </a:p>
          <a:p>
            <a:pPr marL="342900" indent="-342900">
              <a:defRPr/>
            </a:pPr>
            <a:endParaRPr lang="es-MX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Artículo 5:</a:t>
            </a:r>
            <a:r>
              <a:rPr lang="es-MX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Se respetarán los derechos posesorios que cualquier persona tenga sobre parte de las tierras de la Comarca </a:t>
            </a:r>
            <a:r>
              <a:rPr lang="es-MX" dirty="0" err="1">
                <a:solidFill>
                  <a:schemeClr val="bg1"/>
                </a:solidFill>
                <a:latin typeface="Arial" charset="0"/>
              </a:rPr>
              <a:t>Emberá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, siempre que el poseedor demuestre ante la Reforma Agraria, que ha estado desarrollando actividades del sector primario en forma pacífica y continua.</a:t>
            </a:r>
          </a:p>
          <a:p>
            <a:pPr marL="342900" indent="-342900">
              <a:defRPr/>
            </a:pPr>
            <a:endParaRPr lang="es-ES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50" name="7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24701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8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247015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CONTROL DE VIGILANCIA Y MECANISMO DE DEFENSA TERRITORIAL </a:t>
            </a:r>
            <a:br>
              <a:rPr lang="es-MX" sz="2400" dirty="0" smtClean="0">
                <a:solidFill>
                  <a:schemeClr val="bg1"/>
                </a:solidFill>
              </a:rPr>
            </a:br>
            <a:r>
              <a:rPr lang="es-MX" sz="2400" dirty="0" smtClean="0">
                <a:solidFill>
                  <a:schemeClr val="bg1"/>
                </a:solidFill>
              </a:rPr>
              <a:t>COMARCA EMBERA WOUNAAN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1 CuadroTexto"/>
          <p:cNvSpPr txBox="1">
            <a:spLocks noChangeArrowheads="1"/>
          </p:cNvSpPr>
          <p:nvPr/>
        </p:nvSpPr>
        <p:spPr bwMode="auto">
          <a:xfrm>
            <a:off x="0" y="1484313"/>
            <a:ext cx="56515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endParaRPr lang="es-ES" altLang="es-US" sz="2400">
              <a:solidFill>
                <a:schemeClr val="bg1"/>
              </a:solidFill>
            </a:endParaRPr>
          </a:p>
          <a:p>
            <a:pPr eaLnBrk="1" hangingPunct="1"/>
            <a:endParaRPr lang="es-ES" altLang="es-US" sz="2400"/>
          </a:p>
        </p:txBody>
      </p:sp>
      <p:sp>
        <p:nvSpPr>
          <p:cNvPr id="6" name="5 Rectángulo"/>
          <p:cNvSpPr/>
          <p:nvPr/>
        </p:nvSpPr>
        <p:spPr>
          <a:xfrm>
            <a:off x="0" y="1125538"/>
            <a:ext cx="5364163" cy="61864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Base de datos del Congreso General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Patrullajes </a:t>
            </a:r>
            <a:r>
              <a:rPr lang="es-MX" dirty="0" err="1">
                <a:solidFill>
                  <a:schemeClr val="bg1"/>
                </a:solidFill>
                <a:latin typeface="Arial" charset="0"/>
              </a:rPr>
              <a:t>p</a:t>
            </a:r>
            <a:r>
              <a:rPr lang="es-MX" dirty="0" err="1">
                <a:solidFill>
                  <a:schemeClr val="bg1"/>
                </a:solidFill>
                <a:latin typeface="Arial" charset="0"/>
              </a:rPr>
              <a:t>olicia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 tradicional (</a:t>
            </a:r>
            <a:r>
              <a:rPr lang="es-MX" dirty="0" err="1">
                <a:solidFill>
                  <a:schemeClr val="bg1"/>
                </a:solidFill>
                <a:latin typeface="Arial" charset="0"/>
              </a:rPr>
              <a:t>Zarra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) cada 15 días o miembros de la comunidad.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1987 se da la primera invasión de tierra comarcales.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Ex Cacique General en turno hace la demanda no se le dio seguimiento por el Gobierno central.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En 2010 se le da el seguimiento de la demanda a 72 familias por las nuevas autoridades tradicional electas.</a:t>
            </a:r>
            <a:endParaRPr lang="es-MX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 19 familias colonos antes de 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1983</a:t>
            </a:r>
            <a:endParaRPr lang="es-MX" dirty="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2011. Julio. Los primeros desalojos de colonos invasores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En 2012 Abogados de los Colonos interponen Amparo de </a:t>
            </a:r>
            <a:r>
              <a:rPr lang="es-MX" dirty="0" err="1">
                <a:solidFill>
                  <a:schemeClr val="bg1"/>
                </a:solidFill>
                <a:latin typeface="Arial" charset="0"/>
              </a:rPr>
              <a:t>Garantîa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 ante el Juez Mixto de Darién en contra del corregidor</a:t>
            </a:r>
            <a:endParaRPr lang="es-MX" dirty="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2014. Fallo del Primer Tribunal Superior del Distrito Judicial de Panamá</a:t>
            </a:r>
            <a:r>
              <a:rPr lang="es-MX" dirty="0">
                <a:solidFill>
                  <a:schemeClr val="bg1"/>
                </a:solidFill>
                <a:latin typeface="Arial" charset="0"/>
              </a:rPr>
              <a:t>.</a:t>
            </a:r>
            <a:endParaRPr lang="es-MX" dirty="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dirty="0">
                <a:solidFill>
                  <a:schemeClr val="bg1"/>
                </a:solidFill>
                <a:latin typeface="Arial" charset="0"/>
              </a:rPr>
              <a:t>2015. Fallo del plenario de la Corte Suprema de Justicia de Panamá,</a:t>
            </a:r>
          </a:p>
          <a:p>
            <a:pPr marL="342900" indent="-342900">
              <a:defRPr/>
            </a:pPr>
            <a:endParaRPr lang="es-ES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174" name="9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060575"/>
            <a:ext cx="30734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772400" cy="1484313"/>
          </a:xfrm>
        </p:spPr>
        <p:txBody>
          <a:bodyPr/>
          <a:lstStyle/>
          <a:p>
            <a:pPr eaLnBrk="1" hangingPunct="1"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GOBERNANZA TERRITORIAL </a:t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>COMARCA EMBERA WOUNAAN</a:t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/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>MECANISMOS DE DEFENSA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1 CuadroTexto"/>
          <p:cNvSpPr txBox="1">
            <a:spLocks noChangeArrowheads="1"/>
          </p:cNvSpPr>
          <p:nvPr/>
        </p:nvSpPr>
        <p:spPr bwMode="auto">
          <a:xfrm>
            <a:off x="0" y="1484313"/>
            <a:ext cx="56515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endParaRPr lang="es-ES" altLang="es-US" sz="2400">
              <a:solidFill>
                <a:schemeClr val="bg1"/>
              </a:solidFill>
            </a:endParaRPr>
          </a:p>
          <a:p>
            <a:pPr eaLnBrk="1" hangingPunct="1"/>
            <a:endParaRPr lang="es-ES" altLang="es-US" sz="2400"/>
          </a:p>
        </p:txBody>
      </p:sp>
      <p:sp>
        <p:nvSpPr>
          <p:cNvPr id="8197" name="7 Rectángulo"/>
          <p:cNvSpPr>
            <a:spLocks noChangeArrowheads="1"/>
          </p:cNvSpPr>
          <p:nvPr/>
        </p:nvSpPr>
        <p:spPr bwMode="auto">
          <a:xfrm>
            <a:off x="0" y="1557338"/>
            <a:ext cx="4932363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Dialogo y/o concertación entre los actores primarios.</a:t>
            </a:r>
          </a:p>
          <a:p>
            <a:pPr eaLnBrk="1" hangingPunct="1">
              <a:buFontTx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Patrullaje continuas por los zarras (policía comunitaria)</a:t>
            </a:r>
          </a:p>
          <a:p>
            <a:pPr eaLnBrk="1" hangingPunct="1">
              <a:buFontTx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Corregiduría correspondientes,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Alcaldía Municipal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Gobernación Comarcal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Juzgado Mixto del Circuito de Darién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Primer Tribunal Superior del Primer Distrito Judicial de Panamá.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Corte Suprema de Justicia de Panamá.</a:t>
            </a:r>
          </a:p>
        </p:txBody>
      </p:sp>
      <p:pic>
        <p:nvPicPr>
          <p:cNvPr id="8198" name="8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2349500"/>
            <a:ext cx="4492625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772400" cy="1484313"/>
          </a:xfrm>
        </p:spPr>
        <p:txBody>
          <a:bodyPr/>
          <a:lstStyle/>
          <a:p>
            <a:pPr eaLnBrk="1" hangingPunct="1"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GOBERNANZA TERRITORIAL </a:t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>COMARCA EMBERA WOUNAAN</a:t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/>
            </a:r>
            <a:br>
              <a:rPr lang="es-MX" sz="2000" dirty="0" smtClean="0">
                <a:solidFill>
                  <a:schemeClr val="bg1"/>
                </a:solidFill>
              </a:rPr>
            </a:br>
            <a:r>
              <a:rPr lang="es-MX" sz="2000" dirty="0" smtClean="0">
                <a:solidFill>
                  <a:schemeClr val="bg1"/>
                </a:solidFill>
              </a:rPr>
              <a:t>HOJA DE RUTA </a:t>
            </a:r>
            <a:r>
              <a:rPr lang="es-MX" sz="2000" dirty="0">
                <a:solidFill>
                  <a:schemeClr val="bg1"/>
                </a:solidFill>
              </a:rPr>
              <a:t>S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1 CuadroTexto"/>
          <p:cNvSpPr txBox="1">
            <a:spLocks noChangeArrowheads="1"/>
          </p:cNvSpPr>
          <p:nvPr/>
        </p:nvSpPr>
        <p:spPr bwMode="auto">
          <a:xfrm>
            <a:off x="0" y="1484313"/>
            <a:ext cx="56515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US" sz="2000">
              <a:solidFill>
                <a:schemeClr val="bg1"/>
              </a:solidFill>
            </a:endParaRPr>
          </a:p>
          <a:p>
            <a:pPr eaLnBrk="1" hangingPunct="1"/>
            <a:endParaRPr lang="es-ES" altLang="es-US" sz="2400">
              <a:solidFill>
                <a:schemeClr val="bg1"/>
              </a:solidFill>
            </a:endParaRPr>
          </a:p>
          <a:p>
            <a:pPr eaLnBrk="1" hangingPunct="1"/>
            <a:endParaRPr lang="es-ES" altLang="es-US" sz="2400"/>
          </a:p>
        </p:txBody>
      </p:sp>
      <p:sp>
        <p:nvSpPr>
          <p:cNvPr id="9221" name="7 Rectángulo"/>
          <p:cNvSpPr>
            <a:spLocks noChangeArrowheads="1"/>
          </p:cNvSpPr>
          <p:nvPr/>
        </p:nvSpPr>
        <p:spPr bwMode="auto">
          <a:xfrm>
            <a:off x="0" y="2205038"/>
            <a:ext cx="58674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US">
                <a:solidFill>
                  <a:schemeClr val="bg1"/>
                </a:solidFill>
              </a:rPr>
              <a:t>NACION EMBERA</a:t>
            </a:r>
          </a:p>
          <a:p>
            <a:pPr eaLnBrk="1" hangingPunct="1"/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Titulación de tierras emberas wounaan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Saneamiento de tierras invadidas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Gobernanza de bosques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Rescate cultural de la Nacion Embera Wounaan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US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US">
                <a:solidFill>
                  <a:schemeClr val="bg1"/>
                </a:solidFill>
              </a:rPr>
              <a:t>Fortalecimiento de los 3 Congresos Generales</a:t>
            </a:r>
          </a:p>
        </p:txBody>
      </p:sp>
      <p:pic>
        <p:nvPicPr>
          <p:cNvPr id="9222" name="5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133600"/>
            <a:ext cx="31210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6"/>
          <p:cNvSpPr>
            <a:spLocks noGrp="1"/>
          </p:cNvSpPr>
          <p:nvPr>
            <p:ph sz="half" idx="4294967295"/>
          </p:nvPr>
        </p:nvSpPr>
        <p:spPr>
          <a:xfrm>
            <a:off x="395288" y="4149725"/>
            <a:ext cx="8280400" cy="122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2400" kern="10" spc="800" dirty="0" smtClean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3378596" algn="ctr" rotWithShape="0">
                    <a:srgbClr val="000000">
                      <a:alpha val="80000"/>
                    </a:srgbClr>
                  </a:outerShdw>
                </a:effectLst>
                <a:latin typeface="Arial Black"/>
              </a:rPr>
              <a:t>BIA BUA</a:t>
            </a:r>
          </a:p>
          <a:p>
            <a:pPr algn="ctr">
              <a:buFontTx/>
              <a:buNone/>
              <a:defRPr/>
            </a:pPr>
            <a:r>
              <a:rPr lang="en-US" sz="2400" kern="10" spc="800" dirty="0" smtClean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3378596" algn="ctr" rotWithShape="0">
                    <a:srgbClr val="000000">
                      <a:alpha val="80000"/>
                    </a:srgbClr>
                  </a:outerShdw>
                </a:effectLst>
                <a:latin typeface="Arial Black"/>
              </a:rPr>
              <a:t>THANKS</a:t>
            </a:r>
          </a:p>
          <a:p>
            <a:pPr algn="ctr">
              <a:buFontTx/>
              <a:buNone/>
              <a:defRPr/>
            </a:pPr>
            <a:r>
              <a:rPr lang="en-US" sz="2400" kern="10" spc="800" dirty="0" smtClean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3378596" algn="ctr" rotWithShape="0">
                    <a:srgbClr val="000000">
                      <a:alpha val="80000"/>
                    </a:srgbClr>
                  </a:outerShdw>
                </a:effectLst>
                <a:latin typeface="Arial Black"/>
              </a:rPr>
              <a:t>GRACIAS</a:t>
            </a:r>
          </a:p>
          <a:p>
            <a:pPr algn="ctr">
              <a:buFontTx/>
              <a:buNone/>
              <a:defRPr/>
            </a:pPr>
            <a:endParaRPr lang="en-US" sz="2400" kern="10" spc="800" dirty="0" smtClean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FontTx/>
              <a:buNone/>
              <a:defRPr/>
            </a:pPr>
            <a:endParaRPr lang="en-US" sz="2400" kern="10" spc="800" dirty="0" smtClean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FontTx/>
              <a:buNone/>
              <a:defRPr/>
            </a:pPr>
            <a:endParaRPr lang="en-US" sz="2400" kern="10" spc="800" dirty="0" smtClean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FontTx/>
              <a:buNone/>
              <a:defRPr/>
            </a:pPr>
            <a:endParaRPr lang="en-US" sz="2400" kern="10" spc="800" dirty="0" smtClean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FontTx/>
              <a:buNone/>
              <a:defRPr/>
            </a:pPr>
            <a:endParaRPr lang="en-US" sz="5400" kern="10" spc="800" dirty="0" smtClean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FontTx/>
              <a:buNone/>
              <a:defRPr/>
            </a:pPr>
            <a:endParaRPr lang="en-US" sz="5400" kern="10" spc="800" dirty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3378596" algn="ctr" rotWithShape="0">
                  <a:srgbClr val="00000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44" name="3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686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448</Words>
  <Application>Microsoft Office PowerPoint</Application>
  <PresentationFormat>Presentación en pantalla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Arial Black</vt:lpstr>
      <vt:lpstr>Default Design</vt:lpstr>
      <vt:lpstr>REPUBLICA DE PANAMA COMARCA EMBERA Y WOUNAAN</vt:lpstr>
      <vt:lpstr>UBICACIÓN GEOGRAFICA</vt:lpstr>
      <vt:lpstr>CONTEXTO NACIONAL </vt:lpstr>
      <vt:lpstr>GOBERNANZA TERRITORIAL  COMARCA EMBERA WOUNAAN</vt:lpstr>
      <vt:lpstr>GOBERNANZA TERRITORIAL  COMARCA EMBERA WOUNAAN</vt:lpstr>
      <vt:lpstr>CONTROL DE VIGILANCIA Y MECANISMO DE DEFENSA TERRITORIAL  COMARCA EMBERA WOUNAAN</vt:lpstr>
      <vt:lpstr>GOBERNANZA TERRITORIAL  COMARCA EMBERA WOUNAAN  MECANISMOS DE DEFENSA</vt:lpstr>
      <vt:lpstr>GOBERNANZA TERRITORIAL  COMARCA EMBERA WOUNAAN  HOJA DE RUTA S</vt:lpstr>
      <vt:lpstr>Presentación de PowerPoint</vt:lpstr>
    </vt:vector>
  </TitlesOfParts>
  <Company>MASANGNI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Fortalecimiento de la Oferta Sostenible de la Cadena Maderera en Nicaragua” Componente 1</dc:title>
  <dc:creator>Freddy Ramirez Castillo</dc:creator>
  <cp:lastModifiedBy>LGonzalez</cp:lastModifiedBy>
  <cp:revision>346</cp:revision>
  <cp:lastPrinted>2011-10-03T19:55:43Z</cp:lastPrinted>
  <dcterms:created xsi:type="dcterms:W3CDTF">2007-04-30T18:08:18Z</dcterms:created>
  <dcterms:modified xsi:type="dcterms:W3CDTF">2020-02-18T22:15:31Z</dcterms:modified>
</cp:coreProperties>
</file>