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1" r:id="rId1"/>
  </p:sldMasterIdLst>
  <p:notesMasterIdLst>
    <p:notesMasterId r:id="rId32"/>
  </p:notesMasterIdLst>
  <p:sldIdLst>
    <p:sldId id="256" r:id="rId2"/>
    <p:sldId id="279" r:id="rId3"/>
    <p:sldId id="257" r:id="rId4"/>
    <p:sldId id="285" r:id="rId5"/>
    <p:sldId id="283" r:id="rId6"/>
    <p:sldId id="258" r:id="rId7"/>
    <p:sldId id="259" r:id="rId8"/>
    <p:sldId id="289" r:id="rId9"/>
    <p:sldId id="273" r:id="rId10"/>
    <p:sldId id="261" r:id="rId11"/>
    <p:sldId id="262" r:id="rId12"/>
    <p:sldId id="263" r:id="rId13"/>
    <p:sldId id="264" r:id="rId14"/>
    <p:sldId id="278" r:id="rId15"/>
    <p:sldId id="265" r:id="rId16"/>
    <p:sldId id="274" r:id="rId17"/>
    <p:sldId id="266" r:id="rId18"/>
    <p:sldId id="267" r:id="rId19"/>
    <p:sldId id="268" r:id="rId20"/>
    <p:sldId id="275" r:id="rId21"/>
    <p:sldId id="270" r:id="rId22"/>
    <p:sldId id="281" r:id="rId23"/>
    <p:sldId id="277" r:id="rId24"/>
    <p:sldId id="286" r:id="rId25"/>
    <p:sldId id="280" r:id="rId26"/>
    <p:sldId id="282" r:id="rId27"/>
    <p:sldId id="287" r:id="rId28"/>
    <p:sldId id="271" r:id="rId29"/>
    <p:sldId id="288" r:id="rId30"/>
    <p:sldId id="290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38" autoAdjust="0"/>
  </p:normalViewPr>
  <p:slideViewPr>
    <p:cSldViewPr>
      <p:cViewPr varScale="1">
        <p:scale>
          <a:sx n="69" d="100"/>
          <a:sy n="69" d="100"/>
        </p:scale>
        <p:origin x="68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7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DFC1542-A50D-40D0-9795-E1AD1DF56197}" type="datetimeFigureOut">
              <a:rPr lang="en-US"/>
              <a:pPr>
                <a:defRPr/>
              </a:pPr>
              <a:t>2/24/2020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ZA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Z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1621B9E-A86F-41A7-8330-7DE40A0D7B36}" type="slidenum">
              <a:rPr lang="en-ZA" altLang="es-US"/>
              <a:pPr/>
              <a:t>‹Nº›</a:t>
            </a:fld>
            <a:endParaRPr lang="en-ZA" altLang="es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 altLang="es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7238599-5D44-4CC9-9ACF-B3A5A518E7F9}" type="slidenum">
              <a:rPr lang="en-ZA" altLang="es-US">
                <a:latin typeface="Calibri" panose="020F0502020204030204" pitchFamily="34" charset="0"/>
              </a:rPr>
              <a:pPr eaLnBrk="1" hangingPunct="1"/>
              <a:t>19</a:t>
            </a:fld>
            <a:endParaRPr lang="en-ZA" altLang="es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 altLang="es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C308B1B-1F16-42B3-8019-DC4136D257E0}" type="slidenum">
              <a:rPr lang="en-ZA" altLang="es-US">
                <a:latin typeface="Calibri" panose="020F0502020204030204" pitchFamily="34" charset="0"/>
              </a:rPr>
              <a:pPr eaLnBrk="1" hangingPunct="1"/>
              <a:t>28</a:t>
            </a:fld>
            <a:endParaRPr lang="en-ZA" altLang="es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10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1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14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15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5F26B-269A-4DB5-8F26-50A9D644EDFE}" type="datetime1">
              <a:rPr lang="en-US"/>
              <a:pPr>
                <a:defRPr/>
              </a:pPr>
              <a:t>2/24/2020</a:t>
            </a:fld>
            <a:endParaRPr lang="en-ZA" dirty="0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A4B41-4ED9-45B1-9B5A-A2726421F342}" type="slidenum">
              <a:rPr lang="en-ZA" altLang="es-US"/>
              <a:pPr/>
              <a:t>‹Nº›</a:t>
            </a:fld>
            <a:endParaRPr lang="en-ZA" altLang="es-US"/>
          </a:p>
        </p:txBody>
      </p:sp>
    </p:spTree>
    <p:extLst>
      <p:ext uri="{BB962C8B-B14F-4D97-AF65-F5344CB8AC3E}">
        <p14:creationId xmlns:p14="http://schemas.microsoft.com/office/powerpoint/2010/main" val="2054976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F1D80-496A-4F0E-A9CC-5FB6A65F9148}" type="datetime1">
              <a:rPr lang="en-US"/>
              <a:pPr>
                <a:defRPr/>
              </a:pPr>
              <a:t>2/24/2020</a:t>
            </a:fld>
            <a:endParaRPr lang="en-ZA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87472-AC50-422C-8524-F2F95C62ED60}" type="slidenum">
              <a:rPr lang="en-ZA" altLang="es-US"/>
              <a:pPr/>
              <a:t>‹Nº›</a:t>
            </a:fld>
            <a:endParaRPr lang="en-ZA" altLang="es-US"/>
          </a:p>
        </p:txBody>
      </p:sp>
    </p:spTree>
    <p:extLst>
      <p:ext uri="{BB962C8B-B14F-4D97-AF65-F5344CB8AC3E}">
        <p14:creationId xmlns:p14="http://schemas.microsoft.com/office/powerpoint/2010/main" val="3531607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231D2-F903-4D35-9B01-2F419B7FB9C8}" type="datetime1">
              <a:rPr lang="en-US"/>
              <a:pPr>
                <a:defRPr/>
              </a:pPr>
              <a:t>2/24/2020</a:t>
            </a:fld>
            <a:endParaRPr lang="en-ZA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93398A-E6C4-4A15-9DBD-F438D8EFB480}" type="slidenum">
              <a:rPr lang="en-ZA" altLang="es-US"/>
              <a:pPr/>
              <a:t>‹Nº›</a:t>
            </a:fld>
            <a:endParaRPr lang="en-ZA" altLang="es-US"/>
          </a:p>
        </p:txBody>
      </p:sp>
    </p:spTree>
    <p:extLst>
      <p:ext uri="{BB962C8B-B14F-4D97-AF65-F5344CB8AC3E}">
        <p14:creationId xmlns:p14="http://schemas.microsoft.com/office/powerpoint/2010/main" val="1210163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59B56-7C05-4229-8651-891F1CDF67A4}" type="datetime1">
              <a:rPr lang="en-US"/>
              <a:pPr>
                <a:defRPr/>
              </a:pPr>
              <a:t>2/24/2020</a:t>
            </a:fld>
            <a:endParaRPr lang="en-ZA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ABF49-8082-4691-BDCB-B914B833F8CE}" type="slidenum">
              <a:rPr lang="en-ZA" altLang="es-US"/>
              <a:pPr/>
              <a:t>‹Nº›</a:t>
            </a:fld>
            <a:endParaRPr lang="en-ZA" altLang="es-US"/>
          </a:p>
        </p:txBody>
      </p:sp>
    </p:spTree>
    <p:extLst>
      <p:ext uri="{BB962C8B-B14F-4D97-AF65-F5344CB8AC3E}">
        <p14:creationId xmlns:p14="http://schemas.microsoft.com/office/powerpoint/2010/main" val="2662115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Rounded Rectangle 10"/>
          <p:cNvGrpSpPr>
            <a:grpSpLocks/>
          </p:cNvGrpSpPr>
          <p:nvPr/>
        </p:nvGrpSpPr>
        <p:grpSpPr bwMode="auto">
          <a:xfrm>
            <a:off x="60325" y="60325"/>
            <a:ext cx="9028113" cy="6711950"/>
            <a:chOff x="38" y="38"/>
            <a:chExt cx="5687" cy="4228"/>
          </a:xfrm>
        </p:grpSpPr>
        <p:pic>
          <p:nvPicPr>
            <p:cNvPr id="6" name="Rounded Rectangle 10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" y="38"/>
              <a:ext cx="5687" cy="4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102" y="105"/>
              <a:ext cx="5556" cy="4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s-US" altLang="es-US">
                <a:solidFill>
                  <a:srgbClr val="FFFFFF"/>
                </a:solidFill>
                <a:latin typeface="Perpetua" panose="02020502060401020303" pitchFamily="18" charset="0"/>
              </a:endParaRPr>
            </a:p>
          </p:txBody>
        </p:sp>
      </p:grpSp>
      <p:sp>
        <p:nvSpPr>
          <p:cNvPr id="8" name="Rectangle 11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14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15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305D7-4F17-4A45-9E37-D73B8F05D12D}" type="datetime1">
              <a:rPr lang="en-US"/>
              <a:pPr>
                <a:defRPr/>
              </a:pPr>
              <a:t>2/24/2020</a:t>
            </a:fld>
            <a:endParaRPr lang="en-ZA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34D821E6-F01E-4717-AFF0-6159F2744438}" type="slidenum">
              <a:rPr lang="en-ZA" altLang="es-US"/>
              <a:pPr/>
              <a:t>‹Nº›</a:t>
            </a:fld>
            <a:endParaRPr lang="en-ZA" altLang="es-US"/>
          </a:p>
        </p:txBody>
      </p:sp>
    </p:spTree>
    <p:extLst>
      <p:ext uri="{BB962C8B-B14F-4D97-AF65-F5344CB8AC3E}">
        <p14:creationId xmlns:p14="http://schemas.microsoft.com/office/powerpoint/2010/main" val="18992425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B981D-3E1F-429B-8F60-E36962674BE0}" type="datetime1">
              <a:rPr lang="en-US"/>
              <a:pPr>
                <a:defRPr/>
              </a:pPr>
              <a:t>2/24/2020</a:t>
            </a:fld>
            <a:endParaRPr lang="en-ZA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F66FD-8B9F-4A1B-885A-EAC584FE0AD2}" type="slidenum">
              <a:rPr lang="en-ZA" altLang="es-US"/>
              <a:pPr/>
              <a:t>‹Nº›</a:t>
            </a:fld>
            <a:endParaRPr lang="en-ZA" altLang="es-US"/>
          </a:p>
        </p:txBody>
      </p:sp>
    </p:spTree>
    <p:extLst>
      <p:ext uri="{BB962C8B-B14F-4D97-AF65-F5344CB8AC3E}">
        <p14:creationId xmlns:p14="http://schemas.microsoft.com/office/powerpoint/2010/main" val="2767875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3C544-3AAC-4561-84EA-DB758CC556BE}" type="datetime1">
              <a:rPr lang="en-US"/>
              <a:pPr>
                <a:defRPr/>
              </a:pPr>
              <a:t>2/24/2020</a:t>
            </a:fld>
            <a:endParaRPr lang="en-ZA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593AD-364D-4162-B06E-572B9344BEC1}" type="slidenum">
              <a:rPr lang="en-ZA" altLang="es-US"/>
              <a:pPr/>
              <a:t>‹Nº›</a:t>
            </a:fld>
            <a:endParaRPr lang="en-ZA" altLang="es-US"/>
          </a:p>
        </p:txBody>
      </p:sp>
    </p:spTree>
    <p:extLst>
      <p:ext uri="{BB962C8B-B14F-4D97-AF65-F5344CB8AC3E}">
        <p14:creationId xmlns:p14="http://schemas.microsoft.com/office/powerpoint/2010/main" val="1921500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F99EB-255E-4F0B-9CBB-ECD091E58EA9}" type="datetime1">
              <a:rPr lang="en-US"/>
              <a:pPr>
                <a:defRPr/>
              </a:pPr>
              <a:t>2/24/2020</a:t>
            </a:fld>
            <a:endParaRPr lang="en-ZA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BA2203-E34B-4856-8C70-8FCAD1F45EE3}" type="slidenum">
              <a:rPr lang="en-ZA" altLang="es-US"/>
              <a:pPr/>
              <a:t>‹Nº›</a:t>
            </a:fld>
            <a:endParaRPr lang="en-ZA" altLang="es-US"/>
          </a:p>
        </p:txBody>
      </p:sp>
    </p:spTree>
    <p:extLst>
      <p:ext uri="{BB962C8B-B14F-4D97-AF65-F5344CB8AC3E}">
        <p14:creationId xmlns:p14="http://schemas.microsoft.com/office/powerpoint/2010/main" val="2380334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1C6CC-9B83-46B5-80B0-E0A3893A1CB1}" type="datetime1">
              <a:rPr lang="en-US"/>
              <a:pPr>
                <a:defRPr/>
              </a:pPr>
              <a:t>2/24/2020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87526-7CE7-4268-A31A-C28240231707}" type="slidenum">
              <a:rPr lang="en-ZA" altLang="es-US"/>
              <a:pPr/>
              <a:t>‹Nº›</a:t>
            </a:fld>
            <a:endParaRPr lang="en-ZA" altLang="es-US"/>
          </a:p>
        </p:txBody>
      </p:sp>
    </p:spTree>
    <p:extLst>
      <p:ext uri="{BB962C8B-B14F-4D97-AF65-F5344CB8AC3E}">
        <p14:creationId xmlns:p14="http://schemas.microsoft.com/office/powerpoint/2010/main" val="2254511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10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A02D9-F46E-4398-A688-CBEE29EF00CF}" type="datetime1">
              <a:rPr lang="en-US"/>
              <a:pPr>
                <a:defRPr/>
              </a:pPr>
              <a:t>2/24/2020</a:t>
            </a:fld>
            <a:endParaRPr lang="en-ZA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E8D5F-D5D9-4490-808F-0FFA7E1D31B6}" type="slidenum">
              <a:rPr lang="en-ZA" altLang="es-US"/>
              <a:pPr/>
              <a:t>‹Nº›</a:t>
            </a:fld>
            <a:endParaRPr lang="en-ZA" altLang="es-US"/>
          </a:p>
        </p:txBody>
      </p:sp>
    </p:spTree>
    <p:extLst>
      <p:ext uri="{BB962C8B-B14F-4D97-AF65-F5344CB8AC3E}">
        <p14:creationId xmlns:p14="http://schemas.microsoft.com/office/powerpoint/2010/main" val="3599211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11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9CCFB-DF5B-4728-AA15-8F6EF9DCBCFB}" type="datetime1">
              <a:rPr lang="en-US"/>
              <a:pPr>
                <a:defRPr/>
              </a:pPr>
              <a:t>2/24/2020</a:t>
            </a:fld>
            <a:endParaRPr lang="en-ZA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7EF3A4B2-5453-4F77-A40E-1E47E47634BC}" type="slidenum">
              <a:rPr lang="en-ZA" altLang="es-US"/>
              <a:pPr/>
              <a:t>‹Nº›</a:t>
            </a:fld>
            <a:endParaRPr lang="en-ZA" altLang="es-US"/>
          </a:p>
        </p:txBody>
      </p:sp>
    </p:spTree>
    <p:extLst>
      <p:ext uri="{BB962C8B-B14F-4D97-AF65-F5344CB8AC3E}">
        <p14:creationId xmlns:p14="http://schemas.microsoft.com/office/powerpoint/2010/main" val="689225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US" smtClean="0"/>
              <a:t>Click to edit Master text styles</a:t>
            </a:r>
          </a:p>
          <a:p>
            <a:pPr lvl="1"/>
            <a:r>
              <a:rPr lang="en-US" altLang="es-US" smtClean="0"/>
              <a:t>Second level</a:t>
            </a:r>
          </a:p>
          <a:p>
            <a:pPr lvl="2"/>
            <a:r>
              <a:rPr lang="en-US" altLang="es-US" smtClean="0"/>
              <a:t>Third level</a:t>
            </a:r>
          </a:p>
          <a:p>
            <a:pPr lvl="3"/>
            <a:r>
              <a:rPr lang="en-US" altLang="es-US" smtClean="0"/>
              <a:t>Fourth level</a:t>
            </a:r>
          </a:p>
          <a:p>
            <a:pPr lvl="4"/>
            <a:r>
              <a:rPr lang="en-US" altLang="es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55FA5076-639C-41BE-9925-C5BCFF2E492A}" type="datetime1">
              <a:rPr lang="en-US"/>
              <a:pPr>
                <a:defRPr/>
              </a:pPr>
              <a:t>2/24/2020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>
              <a:defRPr sz="140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fld id="{24CAFC08-4A81-40DB-BF1A-FA48562C65CC}" type="slidenum">
              <a:rPr lang="en-ZA" altLang="es-US"/>
              <a:pPr/>
              <a:t>‹Nº›</a:t>
            </a:fld>
            <a:endParaRPr lang="en-ZA" altLang="es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42" r:id="rId2"/>
    <p:sldLayoutId id="2147483750" r:id="rId3"/>
    <p:sldLayoutId id="2147483743" r:id="rId4"/>
    <p:sldLayoutId id="2147483744" r:id="rId5"/>
    <p:sldLayoutId id="2147483745" r:id="rId6"/>
    <p:sldLayoutId id="2147483746" r:id="rId7"/>
    <p:sldLayoutId id="2147483751" r:id="rId8"/>
    <p:sldLayoutId id="2147483752" r:id="rId9"/>
    <p:sldLayoutId id="2147483747" r:id="rId10"/>
    <p:sldLayoutId id="214748374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ubtitle 2"/>
          <p:cNvSpPr>
            <a:spLocks noGrp="1"/>
          </p:cNvSpPr>
          <p:nvPr>
            <p:ph type="subTitle" idx="1"/>
          </p:nvPr>
        </p:nvSpPr>
        <p:spPr>
          <a:xfrm>
            <a:off x="285750" y="3200400"/>
            <a:ext cx="8501063" cy="2657475"/>
          </a:xfrm>
        </p:spPr>
        <p:txBody>
          <a:bodyPr/>
          <a:lstStyle/>
          <a:p>
            <a:pPr eaLnBrk="1" hangingPunct="1"/>
            <a:r>
              <a:rPr lang="it-IT" altLang="es-US" sz="2000" b="1" smtClean="0"/>
              <a:t>Prisca H. Mugabe,  Krasposy Kujinga,   Sunungurai D. Chingarande, </a:t>
            </a:r>
          </a:p>
          <a:p>
            <a:pPr eaLnBrk="1" hangingPunct="1"/>
            <a:r>
              <a:rPr lang="it-IT" altLang="es-US" sz="2000" b="1" smtClean="0"/>
              <a:t>Charity Nyelele,  Esteri Magaisa,  Pascal Sanginga</a:t>
            </a:r>
          </a:p>
          <a:p>
            <a:pPr eaLnBrk="1" hangingPunct="1"/>
            <a:endParaRPr lang="it-IT" altLang="es-US" sz="1500" b="1" smtClean="0"/>
          </a:p>
          <a:p>
            <a:pPr eaLnBrk="1" hangingPunct="1"/>
            <a:r>
              <a:rPr lang="it-IT" altLang="es-US" sz="1800" smtClean="0"/>
              <a:t>Paper presented at </a:t>
            </a:r>
            <a:r>
              <a:rPr lang="en-US" altLang="es-US" sz="1800" smtClean="0"/>
              <a:t>“Migration, Rural Livelihoods and Natural Resource Management” </a:t>
            </a:r>
            <a:endParaRPr lang="en-ZA" altLang="es-US" sz="1800" smtClean="0"/>
          </a:p>
          <a:p>
            <a:pPr eaLnBrk="1" hangingPunct="1"/>
            <a:r>
              <a:rPr lang="en-US" altLang="es-US" sz="1800" smtClean="0"/>
              <a:t>Hotel Entre Pinos, San Ignacio, Chalatenango, February 21-24, 2011</a:t>
            </a:r>
            <a:endParaRPr lang="en-ZA" altLang="es-US" sz="1800" smtClean="0"/>
          </a:p>
          <a:p>
            <a:pPr eaLnBrk="1" hangingPunct="1"/>
            <a:endParaRPr lang="it-IT" altLang="es-US" sz="1800" smtClean="0"/>
          </a:p>
          <a:p>
            <a:pPr eaLnBrk="1" hangingPunct="1"/>
            <a:endParaRPr lang="en-US" altLang="es-US" b="1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b="1" smtClean="0"/>
              <a:t/>
            </a:r>
            <a:br>
              <a:rPr lang="es-MX" b="1" smtClean="0"/>
            </a:br>
            <a:r>
              <a:rPr lang="es-MX" b="1" smtClean="0"/>
              <a:t/>
            </a:r>
            <a:br>
              <a:rPr lang="es-MX" b="1" smtClean="0"/>
            </a:br>
            <a:r>
              <a:rPr lang="es-MX" b="1" err="1" smtClean="0"/>
              <a:t>Land</a:t>
            </a:r>
            <a:r>
              <a:rPr lang="es-MX" b="1" smtClean="0"/>
              <a:t> </a:t>
            </a:r>
            <a:r>
              <a:rPr lang="es-MX" b="1" err="1"/>
              <a:t>Reform</a:t>
            </a:r>
            <a:r>
              <a:rPr lang="es-MX" b="1"/>
              <a:t> </a:t>
            </a:r>
            <a:r>
              <a:rPr lang="es-MX" b="1" err="1"/>
              <a:t>Migrations</a:t>
            </a:r>
            <a:r>
              <a:rPr lang="es-MX" b="1"/>
              <a:t> and </a:t>
            </a:r>
            <a:r>
              <a:rPr lang="es-MX" b="1" err="1"/>
              <a:t>Forest</a:t>
            </a:r>
            <a:r>
              <a:rPr lang="es-MX" b="1"/>
              <a:t> </a:t>
            </a:r>
            <a:r>
              <a:rPr lang="es-MX" b="1" err="1"/>
              <a:t>Resources</a:t>
            </a:r>
            <a:r>
              <a:rPr lang="es-MX" b="1"/>
              <a:t> Management in </a:t>
            </a:r>
            <a:r>
              <a:rPr lang="es-MX" b="1" err="1"/>
              <a:t>Zimbabwe</a:t>
            </a:r>
            <a:r>
              <a:rPr lang="en-ZA"/>
              <a:t/>
            </a:r>
            <a:br>
              <a:rPr lang="en-ZA"/>
            </a:br>
            <a:r>
              <a:rPr lang="it-IT" b="1"/>
              <a:t> </a:t>
            </a:r>
            <a:r>
              <a:rPr lang="en-ZA"/>
              <a:t/>
            </a:r>
            <a:br>
              <a:rPr lang="en-ZA"/>
            </a:br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ZA" altLang="es-US" smtClean="0"/>
              <a:t>Economic dynamics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7F892FE-9B3C-4C39-A450-F8A53FC0959D}" type="slidenum">
              <a:rPr lang="en-ZA" altLang="es-US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10</a:t>
            </a:fld>
            <a:endParaRPr lang="en-ZA" altLang="es-US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Nyabamba rural </a:t>
            </a:r>
            <a:r>
              <a:rPr lang="en-US" dirty="0"/>
              <a:t>to rural </a:t>
            </a:r>
            <a:r>
              <a:rPr lang="en-US" dirty="0" smtClean="0"/>
              <a:t>migrations derives </a:t>
            </a:r>
            <a:r>
              <a:rPr lang="en-US" dirty="0"/>
              <a:t>from </a:t>
            </a:r>
            <a:r>
              <a:rPr lang="en-US" dirty="0" smtClean="0"/>
              <a:t>colonial </a:t>
            </a:r>
            <a:r>
              <a:rPr lang="en-US" dirty="0"/>
              <a:t>land occupation of Zimbabwe </a:t>
            </a:r>
            <a:r>
              <a:rPr lang="en-US" dirty="0" smtClean="0"/>
              <a:t> of late 1800s -1980 wherein: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MX" dirty="0" smtClean="0"/>
              <a:t> Indigenous people  </a:t>
            </a:r>
          </a:p>
          <a:p>
            <a:pPr marL="822960" lvl="2" eaLnBrk="1" fontAlgn="auto" hangingPunct="1"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 2"/>
              <a:buChar char=""/>
              <a:defRPr/>
            </a:pPr>
            <a:r>
              <a:rPr lang="es-MX" dirty="0" smtClean="0"/>
              <a:t>forcibly relocated to segregated </a:t>
            </a:r>
            <a:r>
              <a:rPr lang="es-MX" dirty="0" err="1" smtClean="0"/>
              <a:t>native</a:t>
            </a:r>
            <a:r>
              <a:rPr lang="es-MX" dirty="0" smtClean="0"/>
              <a:t> reserves</a:t>
            </a:r>
          </a:p>
          <a:p>
            <a:pPr marL="822960" lvl="2" eaLnBrk="1" fontAlgn="auto" hangingPunct="1"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 2"/>
              <a:buChar char=""/>
              <a:defRPr/>
            </a:pPr>
            <a:r>
              <a:rPr lang="es-MX" dirty="0" smtClean="0"/>
              <a:t>coercively </a:t>
            </a:r>
            <a:r>
              <a:rPr lang="es-MX" dirty="0"/>
              <a:t>forced into labour on colonial settler </a:t>
            </a:r>
            <a:r>
              <a:rPr lang="es-MX" dirty="0" smtClean="0"/>
              <a:t>farms</a:t>
            </a:r>
          </a:p>
          <a:p>
            <a:pPr marL="822960" lvl="2" eaLnBrk="1" fontAlgn="auto" hangingPunct="1"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 2"/>
              <a:buChar char=""/>
              <a:defRPr/>
            </a:pPr>
            <a:r>
              <a:rPr lang="es-MX" dirty="0" smtClean="0"/>
              <a:t>forced </a:t>
            </a:r>
            <a:r>
              <a:rPr lang="es-MX" dirty="0"/>
              <a:t>rural to </a:t>
            </a:r>
            <a:r>
              <a:rPr lang="es-MX" dirty="0" smtClean="0"/>
              <a:t>rural, rural to urban migration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MX" dirty="0" smtClean="0"/>
              <a:t>Native </a:t>
            </a:r>
            <a:r>
              <a:rPr lang="es-MX" dirty="0"/>
              <a:t>reserve </a:t>
            </a:r>
            <a:r>
              <a:rPr lang="es-MX" dirty="0" smtClean="0"/>
              <a:t>lands:  </a:t>
            </a:r>
            <a:r>
              <a:rPr lang="es-MX" dirty="0"/>
              <a:t>very restricted access to natural </a:t>
            </a:r>
            <a:r>
              <a:rPr lang="es-MX" dirty="0" smtClean="0"/>
              <a:t>resources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MX" dirty="0" smtClean="0"/>
              <a:t>75%  of </a:t>
            </a:r>
            <a:r>
              <a:rPr lang="es-MX" dirty="0" err="1" smtClean="0"/>
              <a:t>native</a:t>
            </a:r>
            <a:r>
              <a:rPr lang="es-MX" dirty="0" smtClean="0"/>
              <a:t> reserves </a:t>
            </a:r>
            <a:r>
              <a:rPr lang="es-MX" dirty="0" err="1" smtClean="0"/>
              <a:t>land</a:t>
            </a:r>
            <a:r>
              <a:rPr lang="es-MX" dirty="0" smtClean="0"/>
              <a:t> was in the most arid and unfertile areas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 Severe overcrowding and land degradation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Poverty in </a:t>
            </a:r>
            <a:r>
              <a:rPr lang="en-US" dirty="0"/>
              <a:t>the native reserves was exacerbated by </a:t>
            </a:r>
            <a:endParaRPr lang="en-US" dirty="0" smtClean="0"/>
          </a:p>
          <a:p>
            <a:pPr marL="822960" lvl="2" eaLnBrk="1" fontAlgn="auto" hangingPunct="1"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 2"/>
              <a:buChar char=""/>
              <a:defRPr/>
            </a:pPr>
            <a:r>
              <a:rPr lang="en-US" dirty="0" smtClean="0"/>
              <a:t> </a:t>
            </a:r>
            <a:r>
              <a:rPr lang="en-US" dirty="0"/>
              <a:t>poor access to natural </a:t>
            </a:r>
            <a:r>
              <a:rPr lang="en-US" dirty="0" smtClean="0"/>
              <a:t>resources,  </a:t>
            </a:r>
            <a:r>
              <a:rPr lang="en-US" dirty="0"/>
              <a:t>legal, social and economic barriers created by the colonial </a:t>
            </a:r>
            <a:r>
              <a:rPr lang="en-US" dirty="0" smtClean="0"/>
              <a:t>government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MX" dirty="0" smtClean="0"/>
              <a:t>Communities used </a:t>
            </a:r>
            <a:r>
              <a:rPr lang="es-MX" dirty="0"/>
              <a:t>natural resources such as forests as safety nets against </a:t>
            </a:r>
            <a:r>
              <a:rPr lang="es-MX" dirty="0" smtClean="0"/>
              <a:t>poverty 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None/>
              <a:defRPr/>
            </a:pP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75" y="571500"/>
            <a:ext cx="77724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>Environmental dynamics  </a:t>
            </a:r>
            <a:r>
              <a:rPr lang="en-ZA" sz="4400" dirty="0"/>
              <a:t/>
            </a:r>
            <a:br>
              <a:rPr lang="en-ZA" sz="4400" dirty="0"/>
            </a:br>
            <a:endParaRPr lang="en-ZA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C38743D-C589-45A2-B625-29ED9E2FD428}" type="slidenum">
              <a:rPr lang="en-ZA" altLang="es-US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11</a:t>
            </a:fld>
            <a:endParaRPr lang="en-ZA" altLang="es-US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Nyabamba: &gt; </a:t>
            </a:r>
            <a:r>
              <a:rPr lang="en-US" dirty="0"/>
              <a:t>1000 mm </a:t>
            </a:r>
            <a:r>
              <a:rPr lang="en-US" dirty="0" smtClean="0"/>
              <a:t>rainfall </a:t>
            </a:r>
            <a:r>
              <a:rPr lang="en-US" dirty="0"/>
              <a:t>per </a:t>
            </a:r>
            <a:r>
              <a:rPr lang="en-US" dirty="0" smtClean="0"/>
              <a:t>annum,  </a:t>
            </a:r>
            <a:r>
              <a:rPr lang="en-US" dirty="0"/>
              <a:t>18-26 </a:t>
            </a:r>
            <a:r>
              <a:rPr lang="en-US" baseline="30000" dirty="0"/>
              <a:t>0</a:t>
            </a:r>
            <a:r>
              <a:rPr lang="en-US" dirty="0"/>
              <a:t>C in summer and 12-15</a:t>
            </a:r>
            <a:r>
              <a:rPr lang="en-US" baseline="30000" dirty="0"/>
              <a:t>0</a:t>
            </a:r>
            <a:r>
              <a:rPr lang="en-US" dirty="0"/>
              <a:t>C in </a:t>
            </a:r>
            <a:r>
              <a:rPr lang="en-US" dirty="0" smtClean="0"/>
              <a:t>winter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Average : </a:t>
            </a:r>
            <a:r>
              <a:rPr lang="en-US" dirty="0"/>
              <a:t>750m above sea </a:t>
            </a:r>
            <a:r>
              <a:rPr lang="en-US" dirty="0" smtClean="0"/>
              <a:t>level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&gt; </a:t>
            </a:r>
            <a:r>
              <a:rPr lang="en-US" dirty="0"/>
              <a:t>80% of </a:t>
            </a:r>
            <a:r>
              <a:rPr lang="en-US" dirty="0" smtClean="0"/>
              <a:t>land is on </a:t>
            </a:r>
            <a:r>
              <a:rPr lang="en-US" dirty="0"/>
              <a:t>steep terrain, </a:t>
            </a:r>
            <a:r>
              <a:rPr lang="en-US" dirty="0" smtClean="0"/>
              <a:t>susceptible </a:t>
            </a:r>
            <a:r>
              <a:rPr lang="en-US" dirty="0"/>
              <a:t>to </a:t>
            </a:r>
            <a:r>
              <a:rPr lang="en-US" dirty="0" smtClean="0"/>
              <a:t>erosion </a:t>
            </a:r>
            <a:r>
              <a:rPr lang="en-US" dirty="0"/>
              <a:t>and land </a:t>
            </a:r>
            <a:r>
              <a:rPr lang="en-US" dirty="0" smtClean="0"/>
              <a:t>degradation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MX" dirty="0" smtClean="0"/>
              <a:t>Ecoregion:  </a:t>
            </a:r>
            <a:r>
              <a:rPr lang="es-MX" dirty="0"/>
              <a:t>montane forest-grassland mosaic (</a:t>
            </a:r>
            <a:r>
              <a:rPr lang="es-MX" dirty="0" smtClean="0"/>
              <a:t>WWF, </a:t>
            </a:r>
            <a:r>
              <a:rPr lang="es-MX" dirty="0"/>
              <a:t>2001</a:t>
            </a:r>
            <a:r>
              <a:rPr lang="es-MX" dirty="0" smtClean="0"/>
              <a:t>)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MX" dirty="0" smtClean="0"/>
              <a:t>Patches </a:t>
            </a:r>
            <a:r>
              <a:rPr lang="es-MX" dirty="0"/>
              <a:t>of indigenous </a:t>
            </a:r>
            <a:r>
              <a:rPr lang="es-MX" dirty="0" smtClean="0"/>
              <a:t>Miombo vegetation against </a:t>
            </a:r>
            <a:r>
              <a:rPr lang="es-MX" dirty="0"/>
              <a:t>a landscape of exotic </a:t>
            </a:r>
            <a:r>
              <a:rPr lang="es-MX" dirty="0" smtClean="0"/>
              <a:t>pine and wattle plantations</a:t>
            </a:r>
            <a:endParaRPr lang="en-ZA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MX" dirty="0" smtClean="0"/>
              <a:t>Choice of forests as </a:t>
            </a:r>
            <a:r>
              <a:rPr lang="es-MX" dirty="0"/>
              <a:t>the </a:t>
            </a:r>
            <a:r>
              <a:rPr lang="es-MX" dirty="0" smtClean="0"/>
              <a:t>study natural </a:t>
            </a:r>
            <a:r>
              <a:rPr lang="es-MX" dirty="0"/>
              <a:t>resource </a:t>
            </a:r>
            <a:r>
              <a:rPr lang="es-MX" dirty="0" smtClean="0"/>
              <a:t>domain:  </a:t>
            </a:r>
            <a:r>
              <a:rPr lang="es-MX" dirty="0"/>
              <a:t>because of the abundance of natural and planted forests in Chimanimani, and the importance of forest </a:t>
            </a:r>
            <a:r>
              <a:rPr lang="es-MX" dirty="0" smtClean="0"/>
              <a:t>resources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MX" dirty="0" smtClean="0"/>
              <a:t>Before  </a:t>
            </a:r>
            <a:r>
              <a:rPr lang="es-MX" dirty="0"/>
              <a:t>FTLRP, most of the forests in the district had remained fairly intact due to inaccessible location and legal </a:t>
            </a:r>
            <a:r>
              <a:rPr lang="es-MX" dirty="0" smtClean="0"/>
              <a:t>protection </a:t>
            </a:r>
            <a:endParaRPr lang="en-ZA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Threats </a:t>
            </a:r>
            <a:r>
              <a:rPr lang="en-US" dirty="0"/>
              <a:t>to the forest </a:t>
            </a:r>
            <a:r>
              <a:rPr lang="en-US" dirty="0" smtClean="0"/>
              <a:t>resources due to resettlement: national implications due to  </a:t>
            </a:r>
            <a:r>
              <a:rPr lang="en-US" dirty="0"/>
              <a:t>wide range of timber and non-timber products </a:t>
            </a:r>
            <a:endParaRPr lang="en-US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Zimbabwe</a:t>
            </a:r>
            <a:r>
              <a:rPr lang="en-US" dirty="0"/>
              <a:t>, forests contribute </a:t>
            </a:r>
            <a:r>
              <a:rPr lang="en-US" dirty="0" smtClean="0"/>
              <a:t>3</a:t>
            </a:r>
            <a:r>
              <a:rPr lang="en-US" dirty="0"/>
              <a:t>% of GDP and </a:t>
            </a:r>
            <a:r>
              <a:rPr lang="en-US" dirty="0" smtClean="0"/>
              <a:t>employ </a:t>
            </a:r>
            <a:r>
              <a:rPr lang="en-US" dirty="0"/>
              <a:t>8% of the total </a:t>
            </a:r>
            <a:r>
              <a:rPr lang="en-US" dirty="0" err="1" smtClean="0"/>
              <a:t>labour</a:t>
            </a:r>
            <a:r>
              <a:rPr lang="en-US" dirty="0" smtClean="0"/>
              <a:t> force </a:t>
            </a:r>
            <a:r>
              <a:rPr lang="en-US" dirty="0"/>
              <a:t>in the manufacturing sector (Mabugu and Chitiga, 2002</a:t>
            </a:r>
            <a:r>
              <a:rPr lang="en-US" dirty="0" smtClean="0"/>
              <a:t>)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s-US" smtClean="0"/>
              <a:t/>
            </a:r>
            <a:br>
              <a:rPr lang="en-US" altLang="es-US" smtClean="0"/>
            </a:br>
            <a:r>
              <a:rPr lang="en-US" altLang="es-US" smtClean="0"/>
              <a:t/>
            </a:r>
            <a:br>
              <a:rPr lang="en-US" altLang="es-US" smtClean="0"/>
            </a:br>
            <a:r>
              <a:rPr lang="en-US" altLang="es-US" smtClean="0"/>
              <a:t/>
            </a:r>
            <a:br>
              <a:rPr lang="en-US" altLang="es-US" smtClean="0"/>
            </a:br>
            <a:r>
              <a:rPr lang="en-US" altLang="es-US" smtClean="0"/>
              <a:t/>
            </a:r>
            <a:br>
              <a:rPr lang="en-US" altLang="es-US" smtClean="0"/>
            </a:br>
            <a:r>
              <a:rPr lang="en-US" altLang="es-US" smtClean="0"/>
              <a:t>Institutional framework </a:t>
            </a:r>
            <a:r>
              <a:rPr lang="en-ZA" altLang="es-US" smtClean="0"/>
              <a:t/>
            </a:r>
            <a:br>
              <a:rPr lang="en-ZA" altLang="es-US" smtClean="0"/>
            </a:br>
            <a:endParaRPr lang="en-ZA" altLang="es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8237C9E-1190-48E8-A095-2E110048EC4E}" type="slidenum">
              <a:rPr lang="en-ZA" altLang="es-US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12</a:t>
            </a:fld>
            <a:endParaRPr lang="en-ZA" altLang="es-US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MX" dirty="0"/>
              <a:t>Formal institutions regulating </a:t>
            </a:r>
            <a:r>
              <a:rPr lang="es-MX" dirty="0" smtClean="0"/>
              <a:t>use </a:t>
            </a:r>
            <a:r>
              <a:rPr lang="es-MX" dirty="0"/>
              <a:t>and management of forest resources </a:t>
            </a:r>
            <a:endParaRPr lang="es-MX" dirty="0" smtClean="0"/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MX" dirty="0" smtClean="0"/>
              <a:t>State agencies: </a:t>
            </a:r>
            <a:r>
              <a:rPr lang="en-GB" dirty="0" smtClean="0"/>
              <a:t>Chimanimani </a:t>
            </a:r>
            <a:r>
              <a:rPr lang="en-GB" dirty="0"/>
              <a:t>Rural District Council, Environmental Management </a:t>
            </a:r>
            <a:r>
              <a:rPr lang="en-GB" dirty="0" smtClean="0"/>
              <a:t>Agency, </a:t>
            </a:r>
            <a:r>
              <a:rPr lang="en-GB" dirty="0"/>
              <a:t>Forestry </a:t>
            </a:r>
            <a:r>
              <a:rPr lang="en-GB" dirty="0" smtClean="0"/>
              <a:t>Commission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/>
              <a:t>Minimal effectiveness due </a:t>
            </a:r>
            <a:r>
              <a:rPr lang="en-GB" dirty="0"/>
              <a:t>to </a:t>
            </a:r>
            <a:r>
              <a:rPr lang="en-GB" dirty="0" smtClean="0"/>
              <a:t>constrained implementation capacity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MX" dirty="0" smtClean="0"/>
              <a:t>Traditional leadership: most </a:t>
            </a:r>
            <a:r>
              <a:rPr lang="es-MX" dirty="0"/>
              <a:t>important forest governance structure </a:t>
            </a:r>
            <a:endParaRPr lang="es-MX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MX" dirty="0" smtClean="0"/>
              <a:t>Thus, any </a:t>
            </a:r>
            <a:r>
              <a:rPr lang="es-MX" dirty="0"/>
              <a:t>efforts to improve the forest management practices in this area have to be centered around </a:t>
            </a:r>
            <a:r>
              <a:rPr lang="es-MX" dirty="0" smtClean="0"/>
              <a:t>traditional leadership</a:t>
            </a:r>
            <a:endParaRPr lang="en-ZA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MX" dirty="0" smtClean="0"/>
              <a:t>Local and traditional rules </a:t>
            </a:r>
            <a:r>
              <a:rPr lang="es-MX" dirty="0"/>
              <a:t>and regulations </a:t>
            </a:r>
            <a:r>
              <a:rPr lang="es-MX" dirty="0" smtClean="0"/>
              <a:t>for forest resources use were in place in </a:t>
            </a:r>
            <a:r>
              <a:rPr lang="es-MX" dirty="0" err="1" smtClean="0"/>
              <a:t>Nyabamba</a:t>
            </a:r>
            <a:r>
              <a:rPr lang="es-MX" dirty="0" smtClean="0"/>
              <a:t>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MX" dirty="0" smtClean="0"/>
              <a:t>But, problematic enforcement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MX" dirty="0" smtClean="0"/>
              <a:t>High demand for the resources, </a:t>
            </a:r>
            <a:r>
              <a:rPr lang="es-MX" dirty="0" err="1" smtClean="0"/>
              <a:t>e.g.</a:t>
            </a:r>
            <a:r>
              <a:rPr lang="es-MX" dirty="0" smtClean="0"/>
              <a:t>, </a:t>
            </a:r>
            <a:r>
              <a:rPr lang="es-MX" dirty="0" err="1" smtClean="0"/>
              <a:t>wet</a:t>
            </a:r>
            <a:r>
              <a:rPr lang="es-MX" dirty="0" smtClean="0"/>
              <a:t> wood for construction and brick curing, stream bank cultivation </a:t>
            </a:r>
            <a:r>
              <a:rPr lang="en-ZA" dirty="0" smtClean="0"/>
              <a:t>for gardening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ZA" dirty="0" smtClean="0"/>
              <a:t>Implications for forest management interventions?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>Agrarian reform regimes</a:t>
            </a:r>
            <a:r>
              <a:rPr lang="en-ZA" sz="4400" dirty="0"/>
              <a:t/>
            </a:r>
            <a:br>
              <a:rPr lang="en-ZA" sz="4400" dirty="0"/>
            </a:br>
            <a:endParaRPr lang="en-ZA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435BA04-09DA-48EB-BCF4-B4EAA97070F6}" type="slidenum">
              <a:rPr lang="en-ZA" altLang="es-US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13</a:t>
            </a:fld>
            <a:endParaRPr lang="en-ZA" altLang="es-US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Zimbabwe </a:t>
            </a:r>
            <a:r>
              <a:rPr lang="en-US" dirty="0"/>
              <a:t>initiated </a:t>
            </a:r>
            <a:r>
              <a:rPr lang="en-US" dirty="0" smtClean="0"/>
              <a:t>Fast </a:t>
            </a:r>
            <a:r>
              <a:rPr lang="en-US" dirty="0"/>
              <a:t>Track Land Reform Programme (FTLRP) in 2000 </a:t>
            </a:r>
            <a:endParaRPr lang="en-US" dirty="0" smtClean="0"/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after unsuccessful post-independence (1980) </a:t>
            </a:r>
            <a:r>
              <a:rPr lang="en-US" dirty="0"/>
              <a:t>land resettlement programmes </a:t>
            </a:r>
            <a:endParaRPr lang="en-US" dirty="0" smtClean="0"/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in </a:t>
            </a:r>
            <a:r>
              <a:rPr lang="en-US" dirty="0"/>
              <a:t>response to </a:t>
            </a:r>
            <a:r>
              <a:rPr lang="en-US" dirty="0" smtClean="0"/>
              <a:t>socio-political </a:t>
            </a:r>
            <a:r>
              <a:rPr lang="en-US" dirty="0"/>
              <a:t>pressures for faster </a:t>
            </a:r>
            <a:r>
              <a:rPr lang="en-US" dirty="0" smtClean="0"/>
              <a:t>land reforms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 </a:t>
            </a:r>
            <a:r>
              <a:rPr lang="en-US" dirty="0"/>
              <a:t>‘fast </a:t>
            </a:r>
            <a:r>
              <a:rPr lang="en-US" dirty="0" smtClean="0"/>
              <a:t>track’: spontaneously, very </a:t>
            </a:r>
            <a:r>
              <a:rPr lang="en-US" dirty="0"/>
              <a:t>short period of time </a:t>
            </a:r>
            <a:endParaRPr lang="en-US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A1 </a:t>
            </a:r>
            <a:r>
              <a:rPr lang="en-US" dirty="0"/>
              <a:t>and A2 resettlement </a:t>
            </a:r>
            <a:r>
              <a:rPr lang="en-US" dirty="0" smtClean="0"/>
              <a:t>models 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 A1:  </a:t>
            </a:r>
            <a:r>
              <a:rPr lang="en-US" dirty="0"/>
              <a:t>villagized </a:t>
            </a:r>
            <a:r>
              <a:rPr lang="en-US" dirty="0" smtClean="0"/>
              <a:t>, individual </a:t>
            </a:r>
            <a:r>
              <a:rPr lang="en-US" dirty="0"/>
              <a:t>residential and arable plots, </a:t>
            </a:r>
            <a:r>
              <a:rPr lang="en-US" dirty="0" smtClean="0"/>
              <a:t>communal grazing</a:t>
            </a:r>
            <a:r>
              <a:rPr lang="en-US" dirty="0"/>
              <a:t>, woodlots, </a:t>
            </a:r>
            <a:r>
              <a:rPr lang="en-US" dirty="0" smtClean="0"/>
              <a:t>forests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similar </a:t>
            </a:r>
            <a:r>
              <a:rPr lang="en-US" dirty="0"/>
              <a:t>to traditional communal </a:t>
            </a:r>
            <a:r>
              <a:rPr lang="en-US" dirty="0" smtClean="0"/>
              <a:t>lands but larger plots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aim: decongest </a:t>
            </a:r>
            <a:r>
              <a:rPr lang="en-US" dirty="0"/>
              <a:t>communal lands, relieve land pressure in over-populated areas, extend and </a:t>
            </a:r>
            <a:r>
              <a:rPr lang="en-US" dirty="0" smtClean="0"/>
              <a:t>improve agriculture base in </a:t>
            </a:r>
            <a:r>
              <a:rPr lang="en-US" dirty="0"/>
              <a:t>the peasant farming </a:t>
            </a:r>
            <a:r>
              <a:rPr lang="en-US" dirty="0" smtClean="0"/>
              <a:t>sector, 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official target: landless peasants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predominantly </a:t>
            </a:r>
            <a:r>
              <a:rPr lang="en-US" dirty="0"/>
              <a:t>rural to rural </a:t>
            </a:r>
            <a:r>
              <a:rPr lang="en-US" dirty="0" smtClean="0"/>
              <a:t>migration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MX" dirty="0" smtClean="0"/>
              <a:t>stipulated  A1 land </a:t>
            </a:r>
            <a:r>
              <a:rPr lang="es-MX" dirty="0"/>
              <a:t>sizes </a:t>
            </a:r>
            <a:r>
              <a:rPr lang="es-MX" dirty="0" smtClean="0"/>
              <a:t> </a:t>
            </a:r>
            <a:r>
              <a:rPr lang="es-MX" dirty="0"/>
              <a:t>inclusive of the communal grazing </a:t>
            </a:r>
            <a:r>
              <a:rPr lang="es-MX" dirty="0" smtClean="0"/>
              <a:t>area: 12-70 </a:t>
            </a:r>
            <a:r>
              <a:rPr lang="es-MX" dirty="0"/>
              <a:t>hectares </a:t>
            </a:r>
            <a:r>
              <a:rPr lang="es-MX" dirty="0" smtClean="0"/>
              <a:t>depending  on rainfall</a:t>
            </a:r>
            <a:endParaRPr lang="en-ZA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MX" dirty="0"/>
              <a:t>FTLRP was implemented concurrently in all the provinces </a:t>
            </a:r>
            <a:r>
              <a:rPr lang="es-MX" dirty="0" smtClean="0"/>
              <a:t>for socio-political equity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MX" altLang="es-US" sz="4400" smtClean="0"/>
              <a:t>FTLRP process</a:t>
            </a:r>
            <a:r>
              <a:rPr lang="en-ZA" altLang="es-US" sz="4400" smtClean="0"/>
              <a:t/>
            </a:r>
            <a:br>
              <a:rPr lang="en-ZA" altLang="es-US" sz="4400" smtClean="0"/>
            </a:br>
            <a:endParaRPr lang="en-ZA" altLang="es-US" sz="44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0F4A662-D3CA-41E2-B0E6-35FBD545DAE2}" type="slidenum">
              <a:rPr lang="en-ZA" altLang="es-US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14</a:t>
            </a:fld>
            <a:endParaRPr lang="en-ZA" altLang="es-US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9460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 eaLnBrk="1" hangingPunct="1"/>
            <a:r>
              <a:rPr lang="es-MX" altLang="es-US" smtClean="0"/>
              <a:t>Farm invasions or ‘</a:t>
            </a:r>
            <a:r>
              <a:rPr lang="es-MX" altLang="es-US" i="1" smtClean="0"/>
              <a:t>jambanja’</a:t>
            </a:r>
            <a:r>
              <a:rPr lang="es-MX" altLang="es-US" smtClean="0"/>
              <a:t>:  spotentaneous initial occupation of white owned commercial farms by black masses</a:t>
            </a:r>
            <a:endParaRPr lang="en-ZA" altLang="es-US" smtClean="0"/>
          </a:p>
          <a:p>
            <a:pPr lvl="1" eaLnBrk="1" hangingPunct="1"/>
            <a:r>
              <a:rPr lang="es-MX" altLang="es-US" smtClean="0"/>
              <a:t>Official resettlement: using Government constitutional and legislative provisions</a:t>
            </a:r>
            <a:endParaRPr lang="en-ZA" altLang="es-US" smtClean="0"/>
          </a:p>
          <a:p>
            <a:pPr lvl="1" eaLnBrk="1" hangingPunct="1"/>
            <a:r>
              <a:rPr lang="es-MX" altLang="es-US" smtClean="0"/>
              <a:t>Invaded farm demarcation and designation  to individual settlers</a:t>
            </a:r>
            <a:endParaRPr lang="en-ZA" altLang="es-US" smtClean="0"/>
          </a:p>
          <a:p>
            <a:pPr lvl="1" eaLnBrk="1" hangingPunct="1"/>
            <a:r>
              <a:rPr lang="es-MX" altLang="es-US" smtClean="0"/>
              <a:t>Offer letters: official recognition of settlers prior to official tenure </a:t>
            </a:r>
            <a:endParaRPr lang="en-ZA" altLang="es-US" smtClean="0"/>
          </a:p>
          <a:p>
            <a:pPr lvl="1" eaLnBrk="1" hangingPunct="1"/>
            <a:r>
              <a:rPr lang="es-MX" altLang="es-US" smtClean="0"/>
              <a:t>Issuance of permits and leases</a:t>
            </a:r>
            <a:endParaRPr lang="en-ZA" altLang="es-US" smtClean="0"/>
          </a:p>
          <a:p>
            <a:pPr eaLnBrk="1" hangingPunct="1"/>
            <a:endParaRPr lang="en-ZA" altLang="es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500063"/>
            <a:ext cx="7772400" cy="12858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3600" dirty="0" smtClean="0"/>
              <a:t>Local and traditional knowledge systems</a:t>
            </a:r>
            <a:r>
              <a:rPr lang="en-ZA" dirty="0" smtClean="0"/>
              <a:t/>
            </a:r>
            <a:br>
              <a:rPr lang="en-ZA" dirty="0" smtClean="0"/>
            </a:b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3F8336E-F99C-4343-A539-75C8D187678D}" type="slidenum">
              <a:rPr lang="en-ZA" altLang="es-US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15</a:t>
            </a:fld>
            <a:endParaRPr lang="en-ZA" altLang="es-US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4375" y="1928813"/>
            <a:ext cx="7772400" cy="4429125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MX" dirty="0"/>
              <a:t>Local rules governed the preservation of sacred </a:t>
            </a:r>
            <a:r>
              <a:rPr lang="es-MX" dirty="0" smtClean="0"/>
              <a:t>places in forests </a:t>
            </a:r>
            <a:r>
              <a:rPr lang="es-MX" dirty="0"/>
              <a:t>such as springs, mountains and rivers </a:t>
            </a:r>
            <a:endParaRPr lang="es-MX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MX" dirty="0" smtClean="0"/>
              <a:t>Not </a:t>
            </a:r>
            <a:r>
              <a:rPr lang="es-MX" dirty="0"/>
              <a:t>allowed to cut down trees, start fires, draw water from natural sources using metallic and modern </a:t>
            </a:r>
            <a:r>
              <a:rPr lang="es-MX" dirty="0" smtClean="0"/>
              <a:t>objects, </a:t>
            </a:r>
            <a:r>
              <a:rPr lang="es-MX" dirty="0"/>
              <a:t>and bathe at </a:t>
            </a:r>
            <a:r>
              <a:rPr lang="es-MX" dirty="0" smtClean="0"/>
              <a:t>sacred sites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MX" dirty="0" smtClean="0"/>
              <a:t>Sacred places importance: 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MX" dirty="0" smtClean="0"/>
              <a:t>believed </a:t>
            </a:r>
            <a:r>
              <a:rPr lang="es-MX" dirty="0"/>
              <a:t>to </a:t>
            </a:r>
            <a:r>
              <a:rPr lang="es-MX" dirty="0" smtClean="0"/>
              <a:t>be ancestral </a:t>
            </a:r>
            <a:r>
              <a:rPr lang="es-MX" dirty="0" err="1" smtClean="0"/>
              <a:t>spirits</a:t>
            </a:r>
            <a:r>
              <a:rPr lang="es-MX" dirty="0" smtClean="0"/>
              <a:t> </a:t>
            </a:r>
            <a:r>
              <a:rPr lang="es-MX" dirty="0" err="1" smtClean="0"/>
              <a:t>residence</a:t>
            </a:r>
            <a:r>
              <a:rPr lang="es-MX" dirty="0" smtClean="0"/>
              <a:t> 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MX" dirty="0" smtClean="0"/>
              <a:t>sites </a:t>
            </a:r>
            <a:r>
              <a:rPr lang="es-MX" dirty="0"/>
              <a:t>for traditional spiritual </a:t>
            </a:r>
            <a:r>
              <a:rPr lang="es-MX" dirty="0" smtClean="0"/>
              <a:t>ceremonials </a:t>
            </a:r>
            <a:r>
              <a:rPr lang="es-MX" dirty="0"/>
              <a:t>such as rainmaking ceremonies and rituals for appeasing the spirits</a:t>
            </a:r>
            <a:r>
              <a:rPr lang="es-MX" dirty="0" smtClean="0"/>
              <a:t>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MX" dirty="0" smtClean="0"/>
              <a:t>Violating </a:t>
            </a:r>
            <a:r>
              <a:rPr lang="es-MX" dirty="0"/>
              <a:t>rules and regulations regarding the preservation of sacred </a:t>
            </a:r>
            <a:r>
              <a:rPr lang="es-MX" dirty="0" smtClean="0"/>
              <a:t>places: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MX" dirty="0" smtClean="0"/>
              <a:t>punishment  by </a:t>
            </a:r>
            <a:r>
              <a:rPr lang="es-MX" dirty="0"/>
              <a:t>the headman </a:t>
            </a:r>
            <a:endParaRPr lang="es-MX" dirty="0" smtClean="0"/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MX" dirty="0" smtClean="0"/>
              <a:t>there </a:t>
            </a:r>
            <a:r>
              <a:rPr lang="es-MX" dirty="0"/>
              <a:t>was belief that the ancestral spirits would also punish </a:t>
            </a:r>
            <a:r>
              <a:rPr lang="es-MX" dirty="0" smtClean="0"/>
              <a:t>violaters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MX" dirty="0" smtClean="0"/>
              <a:t>Consequently, </a:t>
            </a:r>
            <a:r>
              <a:rPr lang="es-MX" dirty="0"/>
              <a:t>these areas were </a:t>
            </a:r>
            <a:r>
              <a:rPr lang="es-MX" dirty="0" smtClean="0"/>
              <a:t>relatively intact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ZA" altLang="es-US" smtClean="0"/>
              <a:t>ANALYTICAL BACKROUND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045CAB1-F1E2-44C9-896A-9311964ED26C}" type="slidenum">
              <a:rPr lang="en-ZA" altLang="es-US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16</a:t>
            </a:fld>
            <a:endParaRPr lang="en-ZA" altLang="es-US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s-US" smtClean="0"/>
              <a:t>Conceptual framework</a:t>
            </a:r>
            <a:r>
              <a:rPr lang="en-ZA" altLang="es-US" smtClean="0"/>
              <a:t/>
            </a:r>
            <a:br>
              <a:rPr lang="en-ZA" altLang="es-US" smtClean="0"/>
            </a:br>
            <a:endParaRPr lang="en-ZA" altLang="es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6F99C7F-6D04-46F7-8D38-11A7D4B988DB}" type="slidenum">
              <a:rPr lang="en-ZA" altLang="es-US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17</a:t>
            </a:fld>
            <a:endParaRPr lang="en-ZA" altLang="es-US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MX" dirty="0" smtClean="0"/>
              <a:t>Adapted Hugo’s  model (1996): </a:t>
            </a:r>
            <a:r>
              <a:rPr lang="es-MX" dirty="0"/>
              <a:t>environmentally induced </a:t>
            </a:r>
            <a:r>
              <a:rPr lang="es-MX" dirty="0" smtClean="0"/>
              <a:t>migration shaped by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MX" dirty="0" smtClean="0"/>
              <a:t> </a:t>
            </a:r>
            <a:r>
              <a:rPr lang="es-MX" i="1" dirty="0" smtClean="0"/>
              <a:t>predisposing </a:t>
            </a:r>
            <a:r>
              <a:rPr lang="es-MX" i="1" dirty="0"/>
              <a:t>conditions; </a:t>
            </a:r>
            <a:r>
              <a:rPr lang="es-MX" i="1" dirty="0" smtClean="0"/>
              <a:t>precipitating events; constraining </a:t>
            </a:r>
            <a:r>
              <a:rPr lang="es-MX" i="1" dirty="0"/>
              <a:t>and facilitating factors; </a:t>
            </a:r>
            <a:r>
              <a:rPr lang="es-MX" i="1" dirty="0" smtClean="0"/>
              <a:t>migration </a:t>
            </a:r>
            <a:r>
              <a:rPr lang="es-MX" i="1" dirty="0"/>
              <a:t>process, </a:t>
            </a:r>
            <a:r>
              <a:rPr lang="es-MX" i="1" dirty="0" smtClean="0"/>
              <a:t>natural </a:t>
            </a:r>
            <a:r>
              <a:rPr lang="es-MX" i="1" dirty="0"/>
              <a:t>resource management </a:t>
            </a:r>
            <a:r>
              <a:rPr lang="es-MX" dirty="0"/>
              <a:t>and </a:t>
            </a:r>
            <a:r>
              <a:rPr lang="es-MX" dirty="0" smtClean="0"/>
              <a:t>the </a:t>
            </a:r>
            <a:r>
              <a:rPr lang="es-MX" i="1" dirty="0"/>
              <a:t>policy </a:t>
            </a:r>
            <a:r>
              <a:rPr lang="es-MX" i="1" dirty="0" smtClean="0"/>
              <a:t>response</a:t>
            </a:r>
            <a:endParaRPr lang="en-ZA" i="1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MX" dirty="0" err="1" smtClean="0"/>
              <a:t>Predisposing</a:t>
            </a:r>
            <a:r>
              <a:rPr lang="es-MX" dirty="0" smtClean="0"/>
              <a:t> </a:t>
            </a:r>
            <a:r>
              <a:rPr lang="es-MX" dirty="0" err="1" smtClean="0"/>
              <a:t>conditions</a:t>
            </a:r>
            <a:r>
              <a:rPr lang="es-MX" dirty="0" smtClean="0"/>
              <a:t>, e.g., </a:t>
            </a:r>
            <a:r>
              <a:rPr lang="es-MX" dirty="0" err="1" smtClean="0"/>
              <a:t>forest</a:t>
            </a:r>
            <a:r>
              <a:rPr lang="es-MX" dirty="0" smtClean="0"/>
              <a:t> </a:t>
            </a:r>
            <a:r>
              <a:rPr lang="es-MX" dirty="0" err="1" smtClean="0"/>
              <a:t>degradation</a:t>
            </a:r>
            <a:r>
              <a:rPr lang="es-MX" dirty="0" smtClean="0"/>
              <a:t>, soil </a:t>
            </a:r>
            <a:r>
              <a:rPr lang="es-MX" dirty="0"/>
              <a:t>fertility </a:t>
            </a:r>
            <a:r>
              <a:rPr lang="es-MX" dirty="0" smtClean="0"/>
              <a:t>depletion 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MX" dirty="0" err="1" smtClean="0"/>
              <a:t>e.g.</a:t>
            </a:r>
            <a:r>
              <a:rPr lang="es-MX" dirty="0" smtClean="0"/>
              <a:t>,  In Zimbabwe communal </a:t>
            </a:r>
            <a:r>
              <a:rPr lang="es-MX" dirty="0"/>
              <a:t>areas </a:t>
            </a:r>
            <a:r>
              <a:rPr lang="es-MX" dirty="0" smtClean="0"/>
              <a:t> resultant </a:t>
            </a:r>
            <a:r>
              <a:rPr lang="es-MX" dirty="0"/>
              <a:t>pressure on natural resources predisposes people to </a:t>
            </a:r>
            <a:r>
              <a:rPr lang="es-MX" dirty="0" smtClean="0"/>
              <a:t>migration</a:t>
            </a:r>
            <a:endParaRPr lang="en-ZA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MX" dirty="0" smtClean="0"/>
              <a:t>A1 migrations  </a:t>
            </a:r>
            <a:r>
              <a:rPr lang="es-MX" dirty="0"/>
              <a:t>mainly precipitated by </a:t>
            </a:r>
            <a:r>
              <a:rPr lang="es-MX" dirty="0" smtClean="0"/>
              <a:t>prevailing national </a:t>
            </a:r>
            <a:r>
              <a:rPr lang="es-MX" dirty="0"/>
              <a:t>political </a:t>
            </a:r>
            <a:r>
              <a:rPr lang="es-MX" dirty="0" smtClean="0"/>
              <a:t> and legislative environment 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A1: “</a:t>
            </a:r>
            <a:r>
              <a:rPr lang="en-US" dirty="0"/>
              <a:t>impelled” </a:t>
            </a:r>
            <a:r>
              <a:rPr lang="en-US" dirty="0" smtClean="0"/>
              <a:t> not  “forced” migration,  </a:t>
            </a:r>
            <a:r>
              <a:rPr lang="en-US" dirty="0"/>
              <a:t>migrants </a:t>
            </a:r>
            <a:r>
              <a:rPr lang="en-US" dirty="0" smtClean="0"/>
              <a:t>retain </a:t>
            </a:r>
            <a:r>
              <a:rPr lang="en-US" dirty="0"/>
              <a:t>some power to decide </a:t>
            </a:r>
            <a:r>
              <a:rPr lang="en-US" dirty="0" smtClean="0"/>
              <a:t>to migrate</a:t>
            </a:r>
            <a:endParaRPr lang="en-ZA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MX" dirty="0" smtClean="0"/>
              <a:t>But different </a:t>
            </a:r>
            <a:r>
              <a:rPr lang="es-MX" dirty="0"/>
              <a:t>from voluntary migration where </a:t>
            </a:r>
            <a:r>
              <a:rPr lang="es-MX" dirty="0" smtClean="0"/>
              <a:t> migration is entirely migrant’s decision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MX" dirty="0" smtClean="0"/>
              <a:t>A1 resettlement process:  combination of complex multiple pressures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MX" dirty="0" smtClean="0"/>
              <a:t>Policy </a:t>
            </a:r>
            <a:r>
              <a:rPr lang="es-MX" dirty="0"/>
              <a:t>and legislative arrangements by government precipitated mass </a:t>
            </a:r>
            <a:r>
              <a:rPr lang="es-MX" dirty="0" smtClean="0"/>
              <a:t>migrations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MX" dirty="0" smtClean="0"/>
              <a:t>Further </a:t>
            </a:r>
            <a:r>
              <a:rPr lang="es-MX" dirty="0"/>
              <a:t>policy provisions and refinements were made to aid the FTLRP </a:t>
            </a:r>
            <a:r>
              <a:rPr lang="es-MX" dirty="0" smtClean="0"/>
              <a:t>after </a:t>
            </a:r>
            <a:r>
              <a:rPr lang="es-MX" dirty="0"/>
              <a:t>the </a:t>
            </a:r>
            <a:r>
              <a:rPr lang="es-MX" dirty="0" smtClean="0"/>
              <a:t>migrations 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Research </a:t>
            </a:r>
            <a:r>
              <a:rPr lang="en-US" dirty="0" smtClean="0"/>
              <a:t>hypotheses</a:t>
            </a:r>
            <a:r>
              <a:rPr lang="en-ZA" dirty="0"/>
              <a:t/>
            </a:r>
            <a:br>
              <a:rPr lang="en-ZA" dirty="0"/>
            </a:b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777FAD4-3C40-4EE6-98AA-085F9DBC6FB8}" type="slidenum">
              <a:rPr lang="en-ZA" altLang="es-US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18</a:t>
            </a:fld>
            <a:endParaRPr lang="en-ZA" altLang="es-US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3556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s-US" smtClean="0"/>
              <a:t>Forest resources are important pull factors for migration into Chimanimani A1 resettlement areas.</a:t>
            </a:r>
            <a:endParaRPr lang="en-ZA" altLang="es-US" smtClean="0"/>
          </a:p>
          <a:p>
            <a:pPr eaLnBrk="1" hangingPunct="1"/>
            <a:r>
              <a:rPr lang="en-US" altLang="es-US" smtClean="0"/>
              <a:t>Access to forest resources is gender and poverty related  among Chimanimani A1 migrants.</a:t>
            </a:r>
            <a:endParaRPr lang="en-ZA" altLang="es-US" smtClean="0"/>
          </a:p>
          <a:p>
            <a:pPr eaLnBrk="1" hangingPunct="1"/>
            <a:r>
              <a:rPr lang="en-US" altLang="es-US" smtClean="0"/>
              <a:t>Management of forest resources in Chimanimani A1 resettlement areas can be enhanced through improved local institutions and improved local capacity for forest management.  </a:t>
            </a:r>
            <a:endParaRPr lang="en-ZA" altLang="es-US" smtClean="0"/>
          </a:p>
          <a:p>
            <a:pPr eaLnBrk="1" hangingPunct="1"/>
            <a:endParaRPr lang="en-ZA" altLang="es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571500"/>
            <a:ext cx="7843838" cy="14287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Natural </a:t>
            </a:r>
            <a:r>
              <a:rPr lang="en-US" dirty="0"/>
              <a:t>resource management </a:t>
            </a:r>
            <a:r>
              <a:rPr lang="en-ZA" dirty="0"/>
              <a:t/>
            </a:r>
            <a:br>
              <a:rPr lang="en-ZA" dirty="0"/>
            </a:b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2211F8C-D2EC-4701-9466-DD3A236CF893}" type="slidenum">
              <a:rPr lang="en-ZA" altLang="es-US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19</a:t>
            </a:fld>
            <a:endParaRPr lang="en-ZA" altLang="es-US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MX" dirty="0" smtClean="0"/>
              <a:t>Major </a:t>
            </a:r>
            <a:r>
              <a:rPr lang="es-MX" dirty="0"/>
              <a:t>concern </a:t>
            </a:r>
            <a:r>
              <a:rPr lang="es-MX" dirty="0" smtClean="0"/>
              <a:t>: possible </a:t>
            </a:r>
            <a:r>
              <a:rPr lang="es-MX" dirty="0"/>
              <a:t>environmental degradation due to the influx of settlers to the resettlement </a:t>
            </a:r>
            <a:r>
              <a:rPr lang="es-MX" dirty="0" smtClean="0"/>
              <a:t>areas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MX" dirty="0" smtClean="0"/>
              <a:t> </a:t>
            </a:r>
            <a:r>
              <a:rPr lang="es-MX" dirty="0"/>
              <a:t>A1 settlers were drawn mostly from various communal areas, urban areas, growth points and mining areas, creating a cosmopolitan mixture of settlers, </a:t>
            </a:r>
            <a:endParaRPr lang="es-MX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/>
              <a:t> </a:t>
            </a:r>
            <a:r>
              <a:rPr lang="en-GB" dirty="0"/>
              <a:t>‘mixed bag’ of A1 settler migrants had different experiences in institutionalised forest resource </a:t>
            </a:r>
            <a:r>
              <a:rPr lang="en-GB" dirty="0" smtClean="0"/>
              <a:t>management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MX" dirty="0" smtClean="0"/>
              <a:t>This </a:t>
            </a:r>
            <a:r>
              <a:rPr lang="es-MX" dirty="0"/>
              <a:t>scenario is expected to result in </a:t>
            </a:r>
            <a:r>
              <a:rPr lang="es-MX" dirty="0" smtClean="0"/>
              <a:t>disintegrated </a:t>
            </a:r>
            <a:r>
              <a:rPr lang="es-MX" dirty="0"/>
              <a:t>natural resource management strategies and institutions whose effects on natural resource integrity could be </a:t>
            </a:r>
            <a:r>
              <a:rPr lang="es-MX" dirty="0" smtClean="0"/>
              <a:t>detrimental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MX" dirty="0" smtClean="0"/>
              <a:t>Most </a:t>
            </a:r>
            <a:r>
              <a:rPr lang="es-MX" dirty="0"/>
              <a:t>A1 migrants engage in non-agricultural livelihood strategies such as sale of fuel wood (Presidential Land Review Committee, 2003) which may result in overharvesting of trees in the </a:t>
            </a:r>
            <a:r>
              <a:rPr lang="es-MX" dirty="0" smtClean="0"/>
              <a:t>forests</a:t>
            </a:r>
            <a:endParaRPr lang="en-ZA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Requisite </a:t>
            </a:r>
            <a:r>
              <a:rPr lang="en-US" dirty="0"/>
              <a:t>sharing of forests resources by immigrants in A1 resettlement areas could re-create some of the problems experienced in communal areas where the commonly shared land resources are often over-utilized and </a:t>
            </a:r>
            <a:r>
              <a:rPr lang="en-US" dirty="0" smtClean="0"/>
              <a:t>degraded</a:t>
            </a:r>
            <a:endParaRPr lang="en-ZA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ZA" altLang="es-US" smtClean="0"/>
              <a:t>Research Partners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954D653-639D-46D8-9DB7-1590E0FB4436}" type="slidenum">
              <a:rPr lang="en-ZA" altLang="es-US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2</a:t>
            </a:fld>
            <a:endParaRPr lang="en-ZA" altLang="es-US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ZA" dirty="0" smtClean="0"/>
              <a:t>Chimanimani District farming communities (Nyabamba, Shinja, Chayamiti)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ZA" dirty="0" smtClean="0"/>
              <a:t>University of Zimbabwe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ZA" dirty="0" smtClean="0"/>
              <a:t>Institute of Environmental Studies (IES)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ZA" dirty="0" smtClean="0"/>
              <a:t>Department of Sociology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ZA" dirty="0" smtClean="0"/>
              <a:t>Department of Geography and Environmental Sciences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ZA" dirty="0" smtClean="0"/>
              <a:t>Southern Alliance for Indigenous Resources (SAFIRE)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ZA" dirty="0" smtClean="0"/>
              <a:t>Chimanimani District State Agencies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ZA" dirty="0" smtClean="0"/>
              <a:t>Environment Management Agency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ZA" dirty="0" smtClean="0"/>
              <a:t>Forestry Commission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ZA" dirty="0" smtClean="0"/>
              <a:t>Chimanimani Rural District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ZA" dirty="0" smtClean="0"/>
              <a:t>International Development Research Centre (IDRC)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ZA" altLang="es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800" b="1" dirty="0"/>
              <a:t>Key issues / Lessons </a:t>
            </a:r>
            <a:r>
              <a:rPr lang="en-US" sz="4800" b="1" dirty="0" smtClean="0"/>
              <a:t>Learned</a:t>
            </a:r>
            <a:endParaRPr lang="en-ZA" sz="4800" dirty="0"/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DEC0559-0A3D-4F24-851F-330203DD6FC3}" type="slidenum">
              <a:rPr lang="en-ZA" altLang="es-US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20</a:t>
            </a:fld>
            <a:endParaRPr lang="en-ZA" altLang="es-US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algn="ctr" eaLnBrk="1" hangingPunct="1"/>
            <a:r>
              <a:rPr lang="en-US" altLang="es-US" smtClean="0">
                <a:solidFill>
                  <a:srgbClr val="000000"/>
                </a:solidFill>
              </a:rPr>
              <a:t>Lessons: migration</a:t>
            </a:r>
            <a:r>
              <a:rPr lang="en-ZA" altLang="es-US" smtClean="0">
                <a:solidFill>
                  <a:srgbClr val="000000"/>
                </a:solidFill>
              </a:rPr>
              <a:t/>
            </a:r>
            <a:br>
              <a:rPr lang="en-ZA" altLang="es-US" smtClean="0">
                <a:solidFill>
                  <a:srgbClr val="000000"/>
                </a:solidFill>
              </a:rPr>
            </a:br>
            <a:endParaRPr lang="en-ZA" altLang="es-US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B5CC0C7-78A5-40AF-A8A8-704F4E0BFEDB}" type="slidenum">
              <a:rPr lang="en-ZA" altLang="es-US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21</a:t>
            </a:fld>
            <a:endParaRPr lang="en-ZA" altLang="es-US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6628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s-MX" altLang="es-US" smtClean="0"/>
              <a:t>Most important pull factor:  agricultural land</a:t>
            </a:r>
          </a:p>
          <a:p>
            <a:pPr eaLnBrk="1" hangingPunct="1"/>
            <a:r>
              <a:rPr lang="es-MX" altLang="es-US" smtClean="0"/>
              <a:t>Rejects research hypothesis that forest resources were the  important pull factors</a:t>
            </a:r>
          </a:p>
          <a:p>
            <a:pPr eaLnBrk="1" hangingPunct="1"/>
            <a:r>
              <a:rPr lang="en-US" altLang="es-US" smtClean="0"/>
              <a:t>90% of the pull factors were directly related to the land</a:t>
            </a:r>
          </a:p>
          <a:p>
            <a:pPr lvl="1" eaLnBrk="1" hangingPunct="1"/>
            <a:r>
              <a:rPr lang="en-US" altLang="es-US" smtClean="0"/>
              <a:t>better farm land, </a:t>
            </a:r>
          </a:p>
          <a:p>
            <a:pPr lvl="1" eaLnBrk="1" hangingPunct="1"/>
            <a:r>
              <a:rPr lang="en-US" altLang="es-US" smtClean="0"/>
              <a:t>opportunity to own land</a:t>
            </a:r>
          </a:p>
          <a:p>
            <a:pPr lvl="1" eaLnBrk="1" hangingPunct="1"/>
            <a:r>
              <a:rPr lang="en-US" altLang="es-US" smtClean="0"/>
              <a:t>less populated area</a:t>
            </a:r>
            <a:endParaRPr lang="es-MX" altLang="es-US" smtClean="0"/>
          </a:p>
          <a:p>
            <a:pPr eaLnBrk="1" hangingPunct="1">
              <a:buFont typeface="Wingdings 2" panose="05020102010507070707" pitchFamily="18" charset="2"/>
              <a:buNone/>
            </a:pPr>
            <a:endParaRPr lang="en-ZA" altLang="es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ZA" altLang="es-US" smtClean="0"/>
              <a:t>Lessons: forest management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6B5BA21-8EE9-42BD-9657-6B8D3088A8F0}" type="slidenum">
              <a:rPr lang="en-ZA" altLang="es-US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22</a:t>
            </a:fld>
            <a:endParaRPr lang="en-ZA" altLang="es-US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7652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s-MX" altLang="es-US" smtClean="0"/>
              <a:t>Forests were invaded and cleared for agricultural activities but there remained forest patches that provide a number of forest products and services </a:t>
            </a:r>
            <a:endParaRPr lang="en-ZA" altLang="es-US" smtClean="0"/>
          </a:p>
          <a:p>
            <a:pPr eaLnBrk="1" hangingPunct="1"/>
            <a:r>
              <a:rPr lang="es-MX" altLang="es-US" smtClean="0"/>
              <a:t>86% of the Nyabamba migrants had to clear the forest in order for them to commence farming </a:t>
            </a:r>
          </a:p>
          <a:p>
            <a:pPr eaLnBrk="1" hangingPunct="1"/>
            <a:r>
              <a:rPr lang="es-MX" altLang="es-US" smtClean="0"/>
              <a:t>1-3 months to clear  land for farming and residential </a:t>
            </a:r>
          </a:p>
          <a:p>
            <a:pPr eaLnBrk="1" hangingPunct="1"/>
            <a:r>
              <a:rPr lang="es-MX" altLang="es-US" smtClean="0"/>
              <a:t>Over 70% reduction in forest cover of the area</a:t>
            </a:r>
          </a:p>
          <a:p>
            <a:pPr eaLnBrk="1" hangingPunct="1"/>
            <a:r>
              <a:rPr lang="es-MX" altLang="es-US" smtClean="0"/>
              <a:t>Outside intervention should not be merely to stop deforestation but to facilitate  change of attitudes about forests </a:t>
            </a:r>
          </a:p>
          <a:p>
            <a:pPr eaLnBrk="1" hangingPunct="1"/>
            <a:endParaRPr lang="en-ZA" altLang="es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2"/>
          <p:cNvSpPr>
            <a:spLocks noGrp="1"/>
          </p:cNvSpPr>
          <p:nvPr>
            <p:ph type="title"/>
          </p:nvPr>
        </p:nvSpPr>
        <p:spPr>
          <a:xfrm>
            <a:off x="357188" y="642938"/>
            <a:ext cx="8229600" cy="639762"/>
          </a:xfrm>
        </p:spPr>
        <p:txBody>
          <a:bodyPr/>
          <a:lstStyle/>
          <a:p>
            <a:pPr algn="ctr" eaLnBrk="1" hangingPunct="1"/>
            <a:r>
              <a:rPr lang="en-US" altLang="es-US" smtClean="0"/>
              <a:t>Land cover change 2000-2009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E68E1CC-F5DE-4503-8C9A-32589E0F4F18}" type="slidenum">
              <a:rPr lang="en-ZA" altLang="es-US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23</a:t>
            </a:fld>
            <a:endParaRPr lang="en-ZA" altLang="es-US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8676" name="Content Placeholder 3" descr="nyabamba2000.bmp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4" t="4150" r="9911" b="11462"/>
          <a:stretch>
            <a:fillRect/>
          </a:stretch>
        </p:blipFill>
        <p:spPr>
          <a:xfrm>
            <a:off x="228600" y="1428750"/>
            <a:ext cx="4100513" cy="5143500"/>
          </a:xfrm>
        </p:spPr>
      </p:pic>
      <p:pic>
        <p:nvPicPr>
          <p:cNvPr id="28677" name="Content Placeholder 3" descr="nyabamba2009.bmp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3375" y="1285875"/>
            <a:ext cx="4357688" cy="5429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18B4EA7-BA1A-41D7-BF3B-B80C18B48C8F}" type="slidenum">
              <a:rPr lang="en-ZA" altLang="es-US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24</a:t>
            </a:fld>
            <a:endParaRPr lang="en-ZA" altLang="es-US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9699" name="Picture 2" descr="D:\Documents and Settings\Mugabe.PC\My Documents\chimanimani photoes\doc's pics\dec09conflict workshop\DSC005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2400" y="-5829300"/>
            <a:ext cx="24688800" cy="185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ZA" altLang="es-US" smtClean="0"/>
              <a:t>Lessons: gender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EFB8018-844B-4A0A-BB6B-EB7E74A48BBD}" type="slidenum">
              <a:rPr lang="en-ZA" altLang="es-US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25</a:t>
            </a:fld>
            <a:endParaRPr lang="en-ZA" altLang="es-US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072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s-MX" altLang="es-US" smtClean="0"/>
              <a:t>Women:  majority land invasion participants</a:t>
            </a:r>
          </a:p>
          <a:p>
            <a:pPr eaLnBrk="1" hangingPunct="1"/>
            <a:r>
              <a:rPr lang="es-MX" altLang="es-US" smtClean="0"/>
              <a:t>Offer letters: </a:t>
            </a:r>
          </a:p>
          <a:p>
            <a:pPr lvl="1" eaLnBrk="1" hangingPunct="1"/>
            <a:r>
              <a:rPr lang="es-MX" altLang="es-US" smtClean="0"/>
              <a:t>69.2%  only  men’s</a:t>
            </a:r>
          </a:p>
          <a:p>
            <a:pPr lvl="1" eaLnBrk="1" hangingPunct="1"/>
            <a:r>
              <a:rPr lang="es-MX" altLang="es-US" smtClean="0"/>
              <a:t> 7.7% both the husband and wife’s names </a:t>
            </a:r>
          </a:p>
          <a:p>
            <a:pPr lvl="1" eaLnBrk="1" hangingPunct="1"/>
            <a:r>
              <a:rPr lang="es-MX" altLang="es-US" smtClean="0"/>
              <a:t> 14.4% only the wife’s name</a:t>
            </a:r>
          </a:p>
          <a:p>
            <a:pPr eaLnBrk="1" hangingPunct="1"/>
            <a:r>
              <a:rPr lang="es-MX" altLang="es-US" smtClean="0"/>
              <a:t>Did  FTLRP advance women’s empowerment causes?</a:t>
            </a:r>
          </a:p>
          <a:p>
            <a:pPr eaLnBrk="1" hangingPunct="1"/>
            <a:endParaRPr lang="en-ZA" altLang="es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ZA" altLang="es-US" smtClean="0"/>
              <a:t>Lessons: capacity building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000F21C-1352-49C9-B133-FE153FD148AE}" type="slidenum">
              <a:rPr lang="en-ZA" altLang="es-US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26</a:t>
            </a:fld>
            <a:endParaRPr lang="en-ZA" altLang="es-US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1748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s-MX" altLang="es-US" smtClean="0"/>
              <a:t>Nyabamba migrants not oblivious to the degradation of their forests </a:t>
            </a:r>
          </a:p>
          <a:p>
            <a:pPr eaLnBrk="1" hangingPunct="1"/>
            <a:r>
              <a:rPr lang="es-MX" altLang="es-US" smtClean="0"/>
              <a:t>Formulated community action plans</a:t>
            </a:r>
          </a:p>
          <a:p>
            <a:pPr eaLnBrk="1" hangingPunct="1"/>
            <a:r>
              <a:rPr lang="es-MX" altLang="es-US" smtClean="0"/>
              <a:t>Benefited from NRM capacity building</a:t>
            </a:r>
          </a:p>
          <a:p>
            <a:pPr lvl="1" eaLnBrk="1" hangingPunct="1"/>
            <a:r>
              <a:rPr lang="es-MX" altLang="es-US" smtClean="0"/>
              <a:t>legislation awareness workshop,</a:t>
            </a:r>
          </a:p>
          <a:p>
            <a:pPr lvl="1" eaLnBrk="1" hangingPunct="1"/>
            <a:r>
              <a:rPr lang="es-MX" altLang="es-US" smtClean="0"/>
              <a:t> formed Environmental Management Committees, </a:t>
            </a:r>
          </a:p>
          <a:p>
            <a:pPr lvl="1" eaLnBrk="1" hangingPunct="1"/>
            <a:r>
              <a:rPr lang="es-MX" altLang="es-US" smtClean="0"/>
              <a:t>afforesation, </a:t>
            </a:r>
          </a:p>
          <a:p>
            <a:pPr lvl="1" eaLnBrk="1" hangingPunct="1"/>
            <a:r>
              <a:rPr lang="es-MX" altLang="es-US" smtClean="0"/>
              <a:t>sustainable bee keeping</a:t>
            </a:r>
            <a:endParaRPr lang="en-ZA" altLang="es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ZA" altLang="es-US" smtClean="0"/>
              <a:t>Forest resources management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ZA" dirty="0" smtClean="0"/>
              <a:t>This...</a:t>
            </a:r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ZA" dirty="0" smtClean="0"/>
              <a:t>....Instead of this</a:t>
            </a: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E6DC136-E69F-487B-B078-5BFBCDC795E3}" type="slidenum">
              <a:rPr lang="en-ZA" altLang="es-US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27</a:t>
            </a:fld>
            <a:endParaRPr lang="en-ZA" altLang="es-US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2774" name="Picture 4" descr="D:\Documents and Settings\Mugabe.PC\My Documents\chimanimani photoes\doc's pics\exit visit\DSC064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8688" y="2286000"/>
            <a:ext cx="3643312" cy="3429000"/>
          </a:xfrm>
          <a:noFill/>
        </p:spPr>
      </p:pic>
      <p:pic>
        <p:nvPicPr>
          <p:cNvPr id="32775" name="Picture 5" descr="D:\Documents and Settings\Mugabe.PC\My Documents\chimanimani photoes\doc's pics\exit visit\DSC06194.JPG"/>
          <p:cNvPicPr>
            <a:picLocks noGrp="1" noChangeAspect="1" noChangeArrowheads="1"/>
          </p:cNvPicPr>
          <p:nvPr>
            <p:ph sz="half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2286000"/>
            <a:ext cx="3733800" cy="3429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algn="ctr" eaLnBrk="1" hangingPunct="1"/>
            <a:r>
              <a:rPr lang="en-US" altLang="es-US" smtClean="0">
                <a:solidFill>
                  <a:srgbClr val="000000"/>
                </a:solidFill>
              </a:rPr>
              <a:t>Future scenarios</a:t>
            </a:r>
            <a:endParaRPr lang="en-ZA" altLang="es-US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AB01686-2B56-4DFC-8262-2DA93DD704E5}" type="slidenum">
              <a:rPr lang="en-ZA" altLang="es-US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28</a:t>
            </a:fld>
            <a:endParaRPr lang="en-ZA" altLang="es-US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MX" dirty="0" smtClean="0"/>
              <a:t>Disparity </a:t>
            </a:r>
            <a:r>
              <a:rPr lang="es-MX" dirty="0"/>
              <a:t>in the access to resettlement land between men and </a:t>
            </a:r>
            <a:r>
              <a:rPr lang="es-MX" dirty="0" smtClean="0"/>
              <a:t>women 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MX" dirty="0" smtClean="0"/>
              <a:t>This could </a:t>
            </a:r>
            <a:r>
              <a:rPr lang="es-MX" dirty="0"/>
              <a:t>accentuate poverty amoung the vulnerable gender groupings </a:t>
            </a:r>
            <a:r>
              <a:rPr lang="es-MX" dirty="0" smtClean="0"/>
              <a:t>where agriculture is key livelihood 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MX" dirty="0" smtClean="0"/>
              <a:t>Gender </a:t>
            </a:r>
            <a:r>
              <a:rPr lang="es-MX" dirty="0"/>
              <a:t>disparities defeat </a:t>
            </a:r>
            <a:r>
              <a:rPr lang="es-MX" dirty="0" smtClean="0"/>
              <a:t>FTLRP </a:t>
            </a:r>
            <a:r>
              <a:rPr lang="es-MX" dirty="0"/>
              <a:t>objectives of improving the livelihoods of </a:t>
            </a:r>
            <a:r>
              <a:rPr lang="es-MX" dirty="0" smtClean="0"/>
              <a:t>migrants</a:t>
            </a:r>
            <a:endParaRPr lang="en-ZA" sz="2800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 </a:t>
            </a:r>
            <a:r>
              <a:rPr lang="en-US" dirty="0" smtClean="0"/>
              <a:t>Policy </a:t>
            </a:r>
            <a:r>
              <a:rPr lang="en-US" dirty="0"/>
              <a:t>implication for the governance of forest resources is that there should be efforts to strengthen the traditional institutions which seem to be the more recognized. </a:t>
            </a:r>
            <a:endParaRPr lang="en-US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 </a:t>
            </a:r>
            <a:r>
              <a:rPr lang="en-US" dirty="0"/>
              <a:t>strong partnership of </a:t>
            </a:r>
            <a:r>
              <a:rPr lang="en-US" dirty="0" smtClean="0"/>
              <a:t>farmer </a:t>
            </a:r>
            <a:r>
              <a:rPr lang="en-US" dirty="0"/>
              <a:t>communities</a:t>
            </a:r>
            <a:r>
              <a:rPr lang="en-US" dirty="0" smtClean="0"/>
              <a:t>, traditional institutions,  </a:t>
            </a:r>
            <a:r>
              <a:rPr lang="en-US" dirty="0"/>
              <a:t>government, non-governmental organizations, commercial timber producers and the Rural District Council should be supported by institutional and technical capacity building of communities.</a:t>
            </a:r>
            <a:endParaRPr lang="en-ZA" b="1" u="sng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I</a:t>
            </a:r>
            <a:r>
              <a:rPr lang="es-MX" dirty="0" smtClean="0"/>
              <a:t>mportance </a:t>
            </a:r>
            <a:r>
              <a:rPr lang="es-MX" dirty="0"/>
              <a:t>of provision of institutional capacity building for NRM in </a:t>
            </a:r>
            <a:r>
              <a:rPr lang="es-MX" dirty="0" smtClean="0"/>
              <a:t>resettlement </a:t>
            </a:r>
            <a:r>
              <a:rPr lang="es-MX" dirty="0"/>
              <a:t>programmes. </a:t>
            </a:r>
            <a:r>
              <a:rPr lang="en-US" dirty="0" smtClean="0"/>
              <a:t>e.g., Environment Management  Committees , local by-laws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Role of collaborative research 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1FF100C-E4E3-4EEF-B5E8-9E38ED2D9404}" type="slidenum">
              <a:rPr lang="en-ZA" altLang="es-US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29</a:t>
            </a:fld>
            <a:endParaRPr lang="en-ZA" altLang="es-US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4819" name="Picture 2" descr="D:\Documents and Settings\Mugabe.PC\My Documents\chimanimani photoes\doc's pics\landscape\DSC013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6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ZA" altLang="es-US" smtClean="0"/>
              <a:t>Description of the territory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64A3771-0B91-4550-9939-F0FAED1AE97E}" type="slidenum">
              <a:rPr lang="en-ZA" altLang="es-US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3</a:t>
            </a:fld>
            <a:endParaRPr lang="en-ZA" altLang="es-US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196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s-MX" altLang="es-US" smtClean="0"/>
              <a:t>Chimanimani district, Manicaland province, eastern Zimbabwe </a:t>
            </a:r>
          </a:p>
          <a:p>
            <a:pPr eaLnBrk="1" hangingPunct="1"/>
            <a:r>
              <a:rPr lang="es-MX" altLang="es-US" smtClean="0"/>
              <a:t>Three study sites representing a gradient of agrarian settlement models before and after national independence namely:</a:t>
            </a:r>
          </a:p>
          <a:p>
            <a:pPr lvl="1" eaLnBrk="1" hangingPunct="1"/>
            <a:r>
              <a:rPr lang="es-MX" altLang="es-US" smtClean="0"/>
              <a:t>Nyabamba, a Fast Track Land Reform Programme A1 model area; </a:t>
            </a:r>
          </a:p>
          <a:p>
            <a:pPr lvl="1" eaLnBrk="1" hangingPunct="1"/>
            <a:r>
              <a:rPr lang="es-MX" altLang="es-US" smtClean="0"/>
              <a:t>Shinja, a post-independence old resettlement area </a:t>
            </a:r>
          </a:p>
          <a:p>
            <a:pPr lvl="1" eaLnBrk="1" hangingPunct="1"/>
            <a:r>
              <a:rPr lang="es-MX" altLang="es-US" smtClean="0"/>
              <a:t>Chayamiti, a traditional communal area  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ZA" altLang="es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ZA" altLang="es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ZA" sz="4400" dirty="0" smtClean="0">
                <a:latin typeface="Blackadder ITC" pitchFamily="82" charset="0"/>
              </a:rPr>
              <a:t>Thank you</a:t>
            </a:r>
          </a:p>
          <a:p>
            <a:pPr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ZA" sz="4400" dirty="0" err="1" smtClean="0">
                <a:latin typeface="Blackadder ITC" pitchFamily="82" charset="0"/>
              </a:rPr>
              <a:t>Muchas</a:t>
            </a:r>
            <a:r>
              <a:rPr lang="en-ZA" sz="4400" smtClean="0">
                <a:latin typeface="Blackadder ITC" pitchFamily="82" charset="0"/>
              </a:rPr>
              <a:t> Gracias</a:t>
            </a:r>
            <a:endParaRPr lang="en-ZA" sz="4400" dirty="0">
              <a:latin typeface="Blackadder ITC" pitchFamily="8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3285BF3-BB03-44B8-AC67-E23C31D07648}" type="slidenum">
              <a:rPr lang="en-ZA" altLang="es-US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30</a:t>
            </a:fld>
            <a:endParaRPr lang="en-ZA" altLang="es-US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ZA" altLang="es-US" smtClean="0"/>
              <a:t>Location of study 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A58A53D-23AF-4D27-AF57-BD8B946F14FB}" type="slidenum">
              <a:rPr lang="en-ZA" altLang="es-US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4</a:t>
            </a:fld>
            <a:endParaRPr lang="en-ZA" altLang="es-US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9220" name="Picture 2" descr="D:\Documents and Settings\Mugabe.PC\Desktop\africafi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0188" y="1928813"/>
            <a:ext cx="5973762" cy="4572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5CB4F00-535B-44C6-8AAD-8178BCB3B283}" type="slidenum">
              <a:rPr lang="en-ZA" altLang="es-US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5</a:t>
            </a:fld>
            <a:endParaRPr lang="en-ZA" altLang="es-US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0243" name="Picture 2" descr="DSC00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0"/>
            <a:ext cx="9286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285750" y="0"/>
            <a:ext cx="2857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ZA" altLang="es-US">
              <a:latin typeface="Bradley Hand ITC" panose="03070402050302030203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ZA" altLang="es-US" smtClean="0"/>
              <a:t>Livelihood strategies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D61DCA2-4DFF-4E74-8360-179FDF222056}" type="slidenum">
              <a:rPr lang="en-ZA" altLang="es-US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6</a:t>
            </a:fld>
            <a:endParaRPr lang="en-ZA" altLang="es-US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MX" dirty="0" smtClean="0"/>
              <a:t>Diversity </a:t>
            </a:r>
            <a:r>
              <a:rPr lang="es-MX" dirty="0"/>
              <a:t>of livelihood </a:t>
            </a:r>
            <a:r>
              <a:rPr lang="es-MX" dirty="0" smtClean="0"/>
              <a:t>activities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MX" dirty="0" smtClean="0"/>
              <a:t>Crop production: most common, 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MX" dirty="0" smtClean="0"/>
              <a:t>thus 88</a:t>
            </a:r>
            <a:r>
              <a:rPr lang="es-MX" dirty="0"/>
              <a:t>% of FTLRP migrants to Nyabamba immediately cleared forests in order to commence agricultural </a:t>
            </a:r>
            <a:r>
              <a:rPr lang="es-MX" dirty="0" smtClean="0"/>
              <a:t>activities 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MX" dirty="0" smtClean="0"/>
              <a:t>Maize (staple) </a:t>
            </a:r>
            <a:r>
              <a:rPr lang="es-MX" dirty="0"/>
              <a:t>sunflower, finger millet, sugar beans, wheat, groundnuts, round nuts, cowpeas and sweet </a:t>
            </a:r>
            <a:r>
              <a:rPr lang="es-MX" dirty="0" smtClean="0"/>
              <a:t>potatoes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MX" dirty="0" smtClean="0"/>
              <a:t>Other livelihood activities: livestock production, gardening, piecework</a:t>
            </a:r>
            <a:r>
              <a:rPr lang="es-MX" dirty="0"/>
              <a:t>, well drilling, needlecrafts, vending, brick moulding</a:t>
            </a:r>
            <a:r>
              <a:rPr lang="es-MX" dirty="0" smtClean="0"/>
              <a:t>, and beekeeping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MX" dirty="0" smtClean="0"/>
              <a:t> Nyabamba migrants claim their welfare generally improved as a result of the land reform migration</a:t>
            </a:r>
            <a:endParaRPr lang="en-ZA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ysClr val="windowText" lastClr="000000"/>
                </a:solidFill>
              </a:rPr>
              <a:t>Natural resource use </a:t>
            </a:r>
            <a:r>
              <a:rPr lang="en-ZA" sz="2800" dirty="0">
                <a:solidFill>
                  <a:sysClr val="windowText" lastClr="000000"/>
                </a:solidFill>
              </a:rPr>
              <a:t/>
            </a:r>
            <a:br>
              <a:rPr lang="en-ZA" sz="2800" dirty="0">
                <a:solidFill>
                  <a:sysClr val="windowText" lastClr="000000"/>
                </a:solidFill>
              </a:rPr>
            </a:br>
            <a:endParaRPr lang="en-ZA" sz="2800" dirty="0">
              <a:solidFill>
                <a:sysClr val="windowText" lastClr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2B5D466-DA61-4F61-B1BA-2D9670F0FD2A}" type="slidenum">
              <a:rPr lang="en-ZA" altLang="es-US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7</a:t>
            </a:fld>
            <a:endParaRPr lang="en-ZA" altLang="es-US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57250" y="1428750"/>
            <a:ext cx="7772400" cy="4572000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MX" dirty="0" smtClean="0"/>
              <a:t>Harvesting of forest resources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MX" dirty="0" smtClean="0"/>
              <a:t>80</a:t>
            </a:r>
            <a:r>
              <a:rPr lang="es-MX" dirty="0"/>
              <a:t>% </a:t>
            </a:r>
            <a:r>
              <a:rPr lang="es-MX" dirty="0" smtClean="0"/>
              <a:t>households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MX" dirty="0" smtClean="0"/>
              <a:t> </a:t>
            </a:r>
            <a:r>
              <a:rPr lang="es-MX" dirty="0"/>
              <a:t>firewood, building poles, timber, herbs, grass, </a:t>
            </a:r>
            <a:r>
              <a:rPr lang="es-MX" dirty="0" smtClean="0"/>
              <a:t>fruits</a:t>
            </a:r>
            <a:r>
              <a:rPr lang="es-MX" dirty="0"/>
              <a:t>, mushrooms, and </a:t>
            </a:r>
            <a:r>
              <a:rPr lang="es-MX" dirty="0" smtClean="0"/>
              <a:t>meat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MX" dirty="0" smtClean="0"/>
              <a:t>household use or sale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MX" dirty="0" smtClean="0"/>
              <a:t> Almost all the households relied on firewood for cooking and heating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MX" dirty="0" smtClean="0"/>
              <a:t>20% of the migrants involved in making secondary products from forest </a:t>
            </a:r>
            <a:r>
              <a:rPr lang="es-MX" dirty="0" err="1" smtClean="0"/>
              <a:t>raw</a:t>
            </a:r>
            <a:r>
              <a:rPr lang="es-MX" dirty="0" smtClean="0"/>
              <a:t> </a:t>
            </a:r>
            <a:r>
              <a:rPr lang="es-MX" dirty="0" err="1" smtClean="0"/>
              <a:t>materials</a:t>
            </a:r>
            <a:endParaRPr lang="es-MX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MX" dirty="0" smtClean="0"/>
              <a:t>Nyabamba’s  forest resources endowement 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MX" dirty="0" smtClean="0"/>
              <a:t>migrants’ </a:t>
            </a:r>
            <a:r>
              <a:rPr lang="es-MX" dirty="0"/>
              <a:t>false sense of perpetual </a:t>
            </a:r>
            <a:r>
              <a:rPr lang="es-MX" dirty="0" smtClean="0"/>
              <a:t>abundance?  </a:t>
            </a:r>
            <a:endParaRPr lang="en-ZA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Only </a:t>
            </a:r>
            <a:r>
              <a:rPr lang="en-US" dirty="0"/>
              <a:t>2% of the migrants see forest conservation responsibilities as their </a:t>
            </a:r>
            <a:r>
              <a:rPr lang="en-US" dirty="0" smtClean="0"/>
              <a:t>own</a:t>
            </a:r>
            <a:r>
              <a:rPr lang="en-US" dirty="0"/>
              <a:t>  </a:t>
            </a:r>
            <a:endParaRPr lang="en-ZA" b="1" u="sng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88" y="714375"/>
            <a:ext cx="77724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sz="4400" dirty="0" err="1" smtClean="0"/>
              <a:t>Gendered</a:t>
            </a:r>
            <a:r>
              <a:rPr lang="es-MX" dirty="0" smtClean="0"/>
              <a:t> </a:t>
            </a:r>
            <a:r>
              <a:rPr lang="es-MX" sz="4400" dirty="0" smtClean="0"/>
              <a:t>use of </a:t>
            </a:r>
            <a:r>
              <a:rPr lang="es-MX" sz="4400" dirty="0" err="1" smtClean="0"/>
              <a:t>forests</a:t>
            </a:r>
            <a:r>
              <a:rPr lang="es-MX" dirty="0" smtClean="0"/>
              <a:t/>
            </a:r>
            <a:br>
              <a:rPr lang="es-MX" dirty="0" smtClean="0"/>
            </a:br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379AE22-3732-40B8-B650-C9143C599992}" type="slidenum">
              <a:rPr lang="en-ZA" altLang="es-US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8</a:t>
            </a:fld>
            <a:endParaRPr lang="en-ZA" altLang="es-US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3316" name="Content Placeholder 3"/>
          <p:cNvSpPr>
            <a:spLocks noGrp="1"/>
          </p:cNvSpPr>
          <p:nvPr>
            <p:ph sz="quarter" idx="1"/>
          </p:nvPr>
        </p:nvSpPr>
        <p:spPr>
          <a:xfrm>
            <a:off x="928688" y="1785938"/>
            <a:ext cx="7772400" cy="4357687"/>
          </a:xfrm>
        </p:spPr>
        <p:txBody>
          <a:bodyPr/>
          <a:lstStyle/>
          <a:p>
            <a:pPr eaLnBrk="1" hangingPunct="1"/>
            <a:r>
              <a:rPr lang="es-MX" altLang="es-US" smtClean="0"/>
              <a:t>Women</a:t>
            </a:r>
          </a:p>
          <a:p>
            <a:pPr lvl="1" eaLnBrk="1" hangingPunct="1"/>
            <a:r>
              <a:rPr lang="es-MX" altLang="es-US" smtClean="0"/>
              <a:t> collection of firewood  herbs and wild fruits  </a:t>
            </a:r>
          </a:p>
          <a:p>
            <a:pPr lvl="1" eaLnBrk="1" hangingPunct="1"/>
            <a:r>
              <a:rPr lang="es-MX" altLang="es-US" smtClean="0"/>
              <a:t> 64%  of firewood collecters were women  </a:t>
            </a:r>
          </a:p>
          <a:p>
            <a:pPr eaLnBrk="1" hangingPunct="1"/>
            <a:r>
              <a:rPr lang="es-MX" altLang="es-US" smtClean="0"/>
              <a:t>Men</a:t>
            </a:r>
          </a:p>
          <a:p>
            <a:pPr lvl="1" eaLnBrk="1" hangingPunct="1"/>
            <a:r>
              <a:rPr lang="es-MX" altLang="es-US" smtClean="0"/>
              <a:t> construction poles and firewood for sale</a:t>
            </a:r>
          </a:p>
          <a:p>
            <a:pPr lvl="1" eaLnBrk="1" hangingPunct="1"/>
            <a:r>
              <a:rPr lang="es-MX" altLang="es-US" smtClean="0"/>
              <a:t>making processed forest products for sale or home use</a:t>
            </a:r>
            <a:endParaRPr lang="en-ZA" altLang="es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ZA" altLang="es-US" b="1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ZA" sz="6000" b="1" dirty="0" smtClean="0"/>
              <a:t/>
            </a:r>
            <a:br>
              <a:rPr lang="en-ZA" sz="6000" b="1" dirty="0" smtClean="0"/>
            </a:br>
            <a:r>
              <a:rPr lang="en-ZA" sz="5400" b="1" dirty="0" smtClean="0"/>
              <a:t>CONTEXT/DRIVERS</a:t>
            </a:r>
            <a:endParaRPr lang="en-ZA" sz="6000" b="1" dirty="0" smtClean="0"/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D64926A-A5A0-4554-AEA0-F4469CABB948}" type="slidenum">
              <a:rPr lang="en-ZA" altLang="es-US">
                <a:solidFill>
                  <a:srgbClr val="FFFFFF"/>
                </a:solidFill>
                <a:latin typeface="Franklin Gothic Book" panose="020B0503020102020204" pitchFamily="34" charset="0"/>
              </a:rPr>
              <a:pPr eaLnBrk="1" hangingPunct="1"/>
              <a:t>9</a:t>
            </a:fld>
            <a:endParaRPr lang="en-ZA" altLang="es-US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1055</TotalTime>
  <Words>1667</Words>
  <Application>Microsoft Office PowerPoint</Application>
  <PresentationFormat>Presentación en pantalla (4:3)</PresentationFormat>
  <Paragraphs>208</Paragraphs>
  <Slides>30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8" baseType="lpstr">
      <vt:lpstr>Arial</vt:lpstr>
      <vt:lpstr>Franklin Gothic Book</vt:lpstr>
      <vt:lpstr>Perpetua</vt:lpstr>
      <vt:lpstr>Wingdings 2</vt:lpstr>
      <vt:lpstr>Calibri</vt:lpstr>
      <vt:lpstr>Bradley Hand ITC</vt:lpstr>
      <vt:lpstr>Blackadder ITC</vt:lpstr>
      <vt:lpstr>Equity</vt:lpstr>
      <vt:lpstr>  Land Reform Migrations and Forest Resources Management in Zimbabwe   </vt:lpstr>
      <vt:lpstr>Research Partners</vt:lpstr>
      <vt:lpstr>Description of the territory</vt:lpstr>
      <vt:lpstr>Location of study site</vt:lpstr>
      <vt:lpstr>Presentación de PowerPoint</vt:lpstr>
      <vt:lpstr>Livelihood strategies</vt:lpstr>
      <vt:lpstr>Natural resource use  </vt:lpstr>
      <vt:lpstr>     Gendered use of forests </vt:lpstr>
      <vt:lpstr>Presentación de PowerPoint</vt:lpstr>
      <vt:lpstr>Economic dynamics</vt:lpstr>
      <vt:lpstr>   Environmental dynamics   </vt:lpstr>
      <vt:lpstr>    Institutional framework  </vt:lpstr>
      <vt:lpstr> Agrarian reform regimes </vt:lpstr>
      <vt:lpstr>FTLRP process </vt:lpstr>
      <vt:lpstr>           Local and traditional knowledge systems </vt:lpstr>
      <vt:lpstr>ANALYTICAL BACKROUND</vt:lpstr>
      <vt:lpstr>Conceptual framework </vt:lpstr>
      <vt:lpstr>Research hypotheses </vt:lpstr>
      <vt:lpstr>      Natural resource management  </vt:lpstr>
      <vt:lpstr>Presentación de PowerPoint</vt:lpstr>
      <vt:lpstr>Lessons: migration </vt:lpstr>
      <vt:lpstr>Lessons: forest management</vt:lpstr>
      <vt:lpstr>Land cover change 2000-2009</vt:lpstr>
      <vt:lpstr>Presentación de PowerPoint</vt:lpstr>
      <vt:lpstr>Lessons: gender</vt:lpstr>
      <vt:lpstr>Lessons: capacity building</vt:lpstr>
      <vt:lpstr>Forest resources management</vt:lpstr>
      <vt:lpstr>Future scenarios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 Reform Migrations and Forest Resources Management in Zimbabwe</dc:title>
  <dc:creator>user</dc:creator>
  <cp:lastModifiedBy>LGonzalez</cp:lastModifiedBy>
  <cp:revision>103</cp:revision>
  <dcterms:created xsi:type="dcterms:W3CDTF">2011-02-17T18:24:13Z</dcterms:created>
  <dcterms:modified xsi:type="dcterms:W3CDTF">2020-02-24T22:10:32Z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000800c81a000000000001024100</vt:lpwstr>
  </property>
</Properties>
</file>