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theme+xml" PartName="/ppt/theme/theme3.xml"/>
  <Override ContentType="application/vnd.openxmlformats-officedocument.presentationml.notesSlide+xml" PartName="/ppt/notesSlides/notesSlide29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notesSlide+xml" PartName="/ppt/notesSlides/notesSlide18.xml"/>
  <Default ContentType="image/x-wmf" Extension="wmf"/>
  <Override ContentType="application/vnd.openxmlformats-officedocument.presentationml.notesSlide+xml" PartName="/ppt/notesSlides/notesSlide27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themeOverride+xml" PartName="/ppt/theme/themeOverride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5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7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5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Default ContentType="application/vnd.openxmlformats-officedocument.oleObject" Extension="bin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notesSlide+xml" PartName="/ppt/notesSlides/notesSlide19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Default ContentType="image/jpeg" Extension="jpeg"/>
  <Override ContentType="application/vnd.openxmlformats-officedocument.presentationml.slideLayout+xml" PartName="/ppt/slideLayouts/slideLayout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8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Layout+xml" PartName="/ppt/slideLayouts/slideLayout1.xml"/>
  <Override ContentType="application/vnd.openxmlformats-officedocument.themeOverride+xml" PartName="/ppt/theme/themeOverride2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6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Layout+xml" PartName="/ppt/slideLayouts/slideLayout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2.xml"/>
  <Override ContentType="application/vnd.openxmlformats-officedocument.presentationml.slideLayout+xml" PartName="/ppt/slideLayouts/slideLayout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0.xml"/>
  <Default ContentType="application/vnd.openxmlformats-officedocument.vmlDrawing" Extension="v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.xml"/>
  <Override ContentType="application/vnd.openxmlformats-officedocument.presentationml.slide+xml" PartName="/ppt/slides/slide8.xml"/>
  <Override ContentType="application/vnd.openxmlformats-officedocument.presentationml.handoutMaster+xml" PartName="/ppt/handoutMasters/handoutMaster1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33"/>
  </p:notesMasterIdLst>
  <p:handoutMasterIdLst>
    <p:handoutMasterId r:id="rId34"/>
  </p:handoutMasterIdLst>
  <p:sldIdLst>
    <p:sldId id="326" r:id="rId2"/>
    <p:sldId id="328" r:id="rId3"/>
    <p:sldId id="329" r:id="rId4"/>
    <p:sldId id="362" r:id="rId5"/>
    <p:sldId id="327" r:id="rId6"/>
    <p:sldId id="330" r:id="rId7"/>
    <p:sldId id="333" r:id="rId8"/>
    <p:sldId id="334" r:id="rId9"/>
    <p:sldId id="335" r:id="rId10"/>
    <p:sldId id="338" r:id="rId11"/>
    <p:sldId id="337" r:id="rId12"/>
    <p:sldId id="365" r:id="rId13"/>
    <p:sldId id="339" r:id="rId14"/>
    <p:sldId id="340" r:id="rId15"/>
    <p:sldId id="341" r:id="rId16"/>
    <p:sldId id="363" r:id="rId17"/>
    <p:sldId id="343" r:id="rId18"/>
    <p:sldId id="364" r:id="rId19"/>
    <p:sldId id="342" r:id="rId20"/>
    <p:sldId id="345" r:id="rId21"/>
    <p:sldId id="350" r:id="rId22"/>
    <p:sldId id="351" r:id="rId23"/>
    <p:sldId id="353" r:id="rId24"/>
    <p:sldId id="356" r:id="rId25"/>
    <p:sldId id="355" r:id="rId26"/>
    <p:sldId id="354" r:id="rId27"/>
    <p:sldId id="357" r:id="rId28"/>
    <p:sldId id="349" r:id="rId29"/>
    <p:sldId id="358" r:id="rId30"/>
    <p:sldId id="359" r:id="rId31"/>
    <p:sldId id="36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E084"/>
    <a:srgbClr val="00CC00"/>
    <a:srgbClr val="7CAC50"/>
    <a:srgbClr val="FFFF00"/>
    <a:srgbClr val="006666"/>
    <a:srgbClr val="CCFF33"/>
    <a:srgbClr val="003366"/>
    <a:srgbClr val="8BB763"/>
    <a:srgbClr val="72C05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01" autoAdjust="0"/>
    <p:restoredTop sz="98520" autoAdjust="0"/>
  </p:normalViewPr>
  <p:slideViewPr>
    <p:cSldViewPr snapToGrid="0">
      <p:cViewPr varScale="1">
        <p:scale>
          <a:sx n="67" d="100"/>
          <a:sy n="67" d="100"/>
        </p:scale>
        <p:origin x="-480" y="-108"/>
      </p:cViewPr>
      <p:guideLst>
        <p:guide orient="horz" pos="633"/>
        <p:guide orient="horz" pos="1344"/>
        <p:guide pos="291"/>
        <p:guide pos="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90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4130D8-8B28-466E-9AF7-B7B7324D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88DA18-9245-43E0-A978-BD71F5BEC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11135-99A3-42B1-AF4D-F3C3B2D75A5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892AB-EF7F-43B1-A805-A236E50FD65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E2380-4151-48CD-90E5-E979E361C099}" type="slidenum">
              <a:rPr lang="en-US"/>
              <a:pPr/>
              <a:t>11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88DA18-9245-43E0-A978-BD71F5BECBA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1B661-0528-4611-B700-3C02AA38709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1B661-0528-4611-B700-3C02AA38709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3E1C3-55AF-4547-91D5-4B7E24AC4AA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4A2BD-206A-404F-B97E-0EB7880952B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1B661-0528-4611-B700-3C02AA3870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D5FB4-FAFD-4C8F-A8D6-12C7187673A2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1B661-0528-4611-B700-3C02AA38709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FA69E-4C26-45BD-9F1F-861102E0927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E5C39-4FFC-42F0-9B06-68261A6CFD5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D9E83-1F79-459C-8F93-F8F0395E8F1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FBD422-013A-496F-B1A5-C6B514A2A53C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177AB-72E0-4E8C-9AD1-10D7E21C75B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1B661-0528-4611-B700-3C02AA38709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80A2F-D2A2-4627-96EB-B177327E174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0EB9B-18D4-4E4B-BAF5-0BBC5841148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46F77-4A6C-42CE-993B-499B89041356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1B661-0528-4611-B700-3C02AA38709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C7BF4-B19D-4527-A88C-ED83AB04BC30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72086-41A5-4653-988A-255E68F88F7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8FC8-D129-4439-861F-69CEA191017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88DA18-9245-43E0-A978-BD71F5BECBA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E36FC-70CF-4CF9-8F8F-84421B7FCBD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88DA18-9245-43E0-A978-BD71F5BECB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1B661-0528-4611-B700-3C02AA3870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09D9A-742B-478D-9CA6-07AF789769B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5A29A-5C47-4080-922D-4ACF42161301}" type="slidenum">
              <a:rPr lang="en-US"/>
              <a:pPr/>
              <a:t>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7BEDE-CA80-4277-8D6B-916A44E8303D}" type="slidenum">
              <a:rPr lang="en-US"/>
              <a:pPr/>
              <a:t>8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625AD-4656-4F5C-8B58-5DCBE8282C6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EFC8-3775-41E5-B1DA-32ACFA4C0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48E75-AD3D-4E9F-B066-E741743C4312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85BF-C953-4289-A549-98A6D3A7F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9B846-7F34-42F3-915E-49865E35756F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76C6-1B16-4625-9A2C-B04B24283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6BDAD-3F4C-4A0A-A1B8-1B1B7958B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2E2D3-E9F5-4D85-A762-231B2E1B5112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3D860-7732-47BE-ABAC-11E11F4F9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9D7E1-DECC-4FC0-9BF3-C4F6AC7332C1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D241-2C46-4533-9EB4-35AD178B8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A8CB-79D6-4FF6-B2E0-496E113850BD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1F52-B69A-4410-856B-11AEBBFEC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8D429-2912-4FDB-A0E1-9CFD0D07E4C2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CC0A-63D5-4C86-9DE1-73B3EDDF1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22696-E147-4799-953D-ADBE90EA9FCD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EBD0D-277E-4982-94A5-B81C26CFB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5ECA6-6083-4849-8AE1-518E1557EE98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A8E8-2D26-43C4-A51F-0EACB4B47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636F-4E62-46E7-867B-718A86AA4A4F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B348-A189-4E8B-9C64-4F9D8082E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793B-B5C8-4014-A1DE-69E5717CA28F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0C45-B492-40E1-807D-529941BEA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http://www.uz.ac.zw/resources/prnt/docs/uzlogo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4AE1500-6667-454F-90E0-525DD5430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12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5128" name="Picture 11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37213" y="6005513"/>
            <a:ext cx="3268662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9" name="Group 116"/>
          <p:cNvGrpSpPr>
            <a:grpSpLocks/>
          </p:cNvGrpSpPr>
          <p:nvPr userDrawn="1"/>
        </p:nvGrpSpPr>
        <p:grpSpPr bwMode="auto">
          <a:xfrm>
            <a:off x="312738" y="5949950"/>
            <a:ext cx="2305050" cy="908050"/>
            <a:chOff x="3960" y="6300"/>
            <a:chExt cx="3240" cy="1440"/>
          </a:xfrm>
        </p:grpSpPr>
        <p:pic>
          <p:nvPicPr>
            <p:cNvPr id="5130" name="Picture 117" descr="http://www.uz.ac.zw/resources/prnt/docs/uzlogo.jpg"/>
            <p:cNvPicPr>
              <a:picLocks noChangeAspect="1" noChangeArrowheads="1"/>
            </p:cNvPicPr>
            <p:nvPr/>
          </p:nvPicPr>
          <p:blipFill>
            <a:blip r:embed="rId15" r:link="rId16" cstate="print"/>
            <a:srcRect/>
            <a:stretch>
              <a:fillRect/>
            </a:stretch>
          </p:blipFill>
          <p:spPr bwMode="auto">
            <a:xfrm>
              <a:off x="5220" y="6300"/>
              <a:ext cx="743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18"/>
            <p:cNvSpPr txBox="1">
              <a:spLocks noChangeArrowheads="1"/>
            </p:cNvSpPr>
            <p:nvPr/>
          </p:nvSpPr>
          <p:spPr bwMode="auto">
            <a:xfrm>
              <a:off x="3960" y="7201"/>
              <a:ext cx="324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GB" altLang="ja-JP" sz="1200" b="1" dirty="0">
                  <a:solidFill>
                    <a:srgbClr val="333399"/>
                  </a:solidFill>
                  <a:ea typeface="MS Mincho" pitchFamily="49" charset="-128"/>
                </a:rPr>
                <a:t>     </a:t>
              </a:r>
              <a:r>
                <a:rPr lang="en-GB" altLang="ja-JP" sz="1400" b="1" dirty="0">
                  <a:solidFill>
                    <a:srgbClr val="333399"/>
                  </a:solidFill>
                  <a:ea typeface="MS Mincho" pitchFamily="49" charset="-128"/>
                </a:rPr>
                <a:t>University of Zimbabwe</a:t>
              </a:r>
              <a:endParaRPr lang="en-GB" sz="14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 ?><Relationships xmlns="http://schemas.openxmlformats.org/package/2006/relationships"><Relationship Id="rId3" Target="../media/image15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6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6.xml" Type="http://schemas.openxmlformats.org/officeDocument/2006/relationships/slideLayout"/><Relationship Id="rId4" Target="../media/image21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uz.ac.zw/resources/prnt/docs/uzlogo.jpg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wmf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DSC003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65363"/>
            <a:ext cx="914400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4851"/>
            <a:ext cx="9144000" cy="156966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3600" dirty="0" smtClean="0">
                <a:solidFill>
                  <a:schemeClr val="tx1"/>
                </a:solidFill>
                <a:latin typeface="Arial Rounded MT Bold" pitchFamily="34" charset="0"/>
              </a:rPr>
              <a:t>Lack of resilience in African smallholder farming: A time-bound source of conflict in the wake of climate change</a:t>
            </a:r>
            <a:endParaRPr lang="en-US" sz="3600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799" y="3468688"/>
            <a:ext cx="7300913" cy="2382191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2800" b="1" dirty="0" smtClean="0">
                <a:solidFill>
                  <a:srgbClr val="FFFF00"/>
                </a:solidFill>
              </a:rPr>
              <a:t>Paul </a:t>
            </a:r>
            <a:r>
              <a:rPr lang="en-GB" sz="2800" b="1" dirty="0" err="1" smtClean="0">
                <a:solidFill>
                  <a:srgbClr val="FFFF00"/>
                </a:solidFill>
              </a:rPr>
              <a:t>Mapfumo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GB" sz="2800" b="1" dirty="0" smtClean="0">
                <a:solidFill>
                  <a:srgbClr val="FFFF00"/>
                </a:solidFill>
              </a:rPr>
              <a:t>Florence </a:t>
            </a:r>
            <a:r>
              <a:rPr lang="en-GB" sz="2800" b="1" dirty="0" err="1" smtClean="0">
                <a:solidFill>
                  <a:srgbClr val="FFFF00"/>
                </a:solidFill>
              </a:rPr>
              <a:t>Mtambanengwe</a:t>
            </a:r>
            <a:r>
              <a:rPr lang="en-GB" sz="2800" b="1" dirty="0" smtClean="0">
                <a:solidFill>
                  <a:srgbClr val="FFFF00"/>
                </a:solidFill>
              </a:rPr>
              <a:t> &amp; Regis </a:t>
            </a:r>
            <a:r>
              <a:rPr lang="en-GB" sz="2800" b="1" dirty="0" err="1" smtClean="0">
                <a:solidFill>
                  <a:srgbClr val="FFFF00"/>
                </a:solidFill>
              </a:rPr>
              <a:t>Chikowo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800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rgbClr val="FFFF00"/>
                </a:solidFill>
              </a:rPr>
              <a:t>University of Zimbabwe </a:t>
            </a:r>
          </a:p>
          <a:p>
            <a:pPr algn="ctr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rgbClr val="FFFF00"/>
                </a:solidFill>
              </a:rPr>
              <a:t>&amp; SOFECSA/CIMMYT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29350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800" b="1" dirty="0" smtClean="0">
                <a:latin typeface="+mn-lt"/>
              </a:rPr>
              <a:t>Migration, Rural Livelihoods &amp; Natural Resource Management Workshop – El Salvador  20-25 February 2011</a:t>
            </a:r>
            <a:endParaRPr lang="en-US" sz="1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4338"/>
            <a:ext cx="9144000" cy="64135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The project recognises that: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065213"/>
            <a:ext cx="8243888" cy="4819650"/>
          </a:xfrm>
        </p:spPr>
        <p:txBody>
          <a:bodyPr/>
          <a:lstStyle/>
          <a:p>
            <a:pPr eaLnBrk="1" hangingPunct="1"/>
            <a:r>
              <a:rPr lang="en-GB" dirty="0" smtClean="0"/>
              <a:t>Farming systems in Africa are diverse and heterogeneous</a:t>
            </a:r>
          </a:p>
          <a:p>
            <a:pPr eaLnBrk="1" hangingPunct="1"/>
            <a:r>
              <a:rPr lang="en-GB" dirty="0" smtClean="0"/>
              <a:t>One of emerging challenges of climate change and variability is that effects are particularly localised, </a:t>
            </a:r>
            <a:r>
              <a:rPr lang="en-GB" b="1" i="1" dirty="0" smtClean="0">
                <a:solidFill>
                  <a:srgbClr val="33CC33"/>
                </a:solidFill>
              </a:rPr>
              <a:t>requiring local solutions</a:t>
            </a:r>
          </a:p>
          <a:p>
            <a:pPr eaLnBrk="1" hangingPunct="1"/>
            <a:r>
              <a:rPr lang="en-GB" dirty="0" smtClean="0"/>
              <a:t>There are NO </a:t>
            </a:r>
            <a:r>
              <a:rPr lang="en-GB" b="1" i="1" dirty="0" smtClean="0">
                <a:solidFill>
                  <a:srgbClr val="FF3300"/>
                </a:solidFill>
              </a:rPr>
              <a:t>‘one size fit all’</a:t>
            </a:r>
            <a:r>
              <a:rPr lang="en-GB" dirty="0" smtClean="0"/>
              <a:t> or </a:t>
            </a:r>
            <a:r>
              <a:rPr lang="en-GB" i="1" dirty="0" smtClean="0">
                <a:solidFill>
                  <a:srgbClr val="FF3300"/>
                </a:solidFill>
              </a:rPr>
              <a:t>silver bullet</a:t>
            </a:r>
            <a:r>
              <a:rPr lang="en-GB" dirty="0" smtClean="0"/>
              <a:t>  technologies</a:t>
            </a:r>
          </a:p>
          <a:p>
            <a:pPr eaLnBrk="1" hangingPunct="1"/>
            <a:r>
              <a:rPr lang="en-GB" dirty="0" smtClean="0"/>
              <a:t>Need for participatory action research to generate ‘</a:t>
            </a:r>
            <a:r>
              <a:rPr lang="en-GB" b="1" i="1" dirty="0" smtClean="0">
                <a:solidFill>
                  <a:srgbClr val="33CC33"/>
                </a:solidFill>
              </a:rPr>
              <a:t>best-fitting’</a:t>
            </a:r>
            <a:r>
              <a:rPr lang="en-GB" b="1" dirty="0" smtClean="0">
                <a:solidFill>
                  <a:srgbClr val="33CC33"/>
                </a:solidFill>
              </a:rPr>
              <a:t> innovations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260" y="310108"/>
            <a:ext cx="8229600" cy="641350"/>
          </a:xfrm>
        </p:spPr>
        <p:txBody>
          <a:bodyPr/>
          <a:lstStyle/>
          <a:p>
            <a:r>
              <a:rPr lang="en-GB" b="1" dirty="0" smtClean="0"/>
              <a:t>Methodology</a:t>
            </a:r>
            <a:endParaRPr lang="en-US" b="1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118777"/>
            <a:ext cx="8468632" cy="4824823"/>
          </a:xfrm>
        </p:spPr>
        <p:txBody>
          <a:bodyPr/>
          <a:lstStyle/>
          <a:p>
            <a:pPr marL="609600" indent="-609600"/>
            <a:r>
              <a:rPr lang="en-GB" sz="2400" b="1" dirty="0" smtClean="0"/>
              <a:t>Participatory action research</a:t>
            </a:r>
            <a:endParaRPr lang="en-GB" sz="2400" b="1" dirty="0"/>
          </a:p>
          <a:p>
            <a:pPr marL="609600" indent="-609600">
              <a:buFont typeface="Wingdings" pitchFamily="2" charset="2"/>
              <a:buAutoNum type="arabicPeriod" startAt="5"/>
            </a:pPr>
            <a:endParaRPr lang="en-GB" sz="2400" b="1" dirty="0"/>
          </a:p>
          <a:p>
            <a:pPr marL="609600" indent="-609600">
              <a:buFont typeface="Wingdings" pitchFamily="2" charset="2"/>
              <a:buAutoNum type="arabicPeriod" startAt="5"/>
            </a:pPr>
            <a:endParaRPr lang="en-GB" sz="2400" b="1" dirty="0"/>
          </a:p>
          <a:p>
            <a:pPr marL="609600" indent="-609600">
              <a:buFont typeface="Wingdings" pitchFamily="2" charset="2"/>
              <a:buAutoNum type="arabicPeriod" startAt="5"/>
            </a:pPr>
            <a:endParaRPr lang="en-GB" sz="2400" b="1" dirty="0"/>
          </a:p>
          <a:p>
            <a:pPr marL="609600" indent="-609600">
              <a:buFont typeface="Wingdings" pitchFamily="2" charset="2"/>
              <a:buNone/>
            </a:pPr>
            <a:endParaRPr lang="en-GB" sz="2400" b="1" dirty="0"/>
          </a:p>
          <a:p>
            <a:pPr marL="609600" indent="-609600">
              <a:buFont typeface="Wingdings" pitchFamily="2" charset="2"/>
              <a:buNone/>
            </a:pPr>
            <a:endParaRPr lang="en-GB" sz="2400" b="1" dirty="0"/>
          </a:p>
          <a:p>
            <a:pPr marL="609600" indent="-609600">
              <a:buFont typeface="Wingdings" pitchFamily="2" charset="2"/>
              <a:buNone/>
            </a:pPr>
            <a:endParaRPr lang="en-GB" sz="2400" b="1" dirty="0" smtClean="0"/>
          </a:p>
          <a:p>
            <a:pPr marL="609600" indent="-609600"/>
            <a:endParaRPr lang="en-GB" sz="2400" b="1" dirty="0" smtClean="0"/>
          </a:p>
          <a:p>
            <a:pPr marL="609600" indent="-609600"/>
            <a:r>
              <a:rPr lang="en-GB" sz="2400" b="1" dirty="0" smtClean="0"/>
              <a:t>Farmer learning centres</a:t>
            </a:r>
          </a:p>
          <a:p>
            <a:pPr marL="609600" indent="-609600"/>
            <a:r>
              <a:rPr lang="en-GB" sz="2400" b="1" dirty="0" smtClean="0"/>
              <a:t>Participatory modelling</a:t>
            </a:r>
          </a:p>
          <a:p>
            <a:pPr marL="609600" indent="-609600"/>
            <a:r>
              <a:rPr lang="en-GB" sz="2400" b="1" dirty="0" smtClean="0"/>
              <a:t>Innovation systems approaches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3730" y="1802045"/>
            <a:ext cx="8458201" cy="2765428"/>
            <a:chOff x="144" y="2304"/>
            <a:chExt cx="5328" cy="1742"/>
          </a:xfrm>
        </p:grpSpPr>
        <p:sp>
          <p:nvSpPr>
            <p:cNvPr id="282629" name="AutoShape 5"/>
            <p:cNvSpPr>
              <a:spLocks noChangeArrowheads="1"/>
            </p:cNvSpPr>
            <p:nvPr/>
          </p:nvSpPr>
          <p:spPr bwMode="auto">
            <a:xfrm>
              <a:off x="322" y="3452"/>
              <a:ext cx="1287" cy="191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0" name="AutoShape 6"/>
            <p:cNvSpPr>
              <a:spLocks noChangeArrowheads="1"/>
            </p:cNvSpPr>
            <p:nvPr/>
          </p:nvSpPr>
          <p:spPr bwMode="auto">
            <a:xfrm>
              <a:off x="2053" y="3567"/>
              <a:ext cx="1288" cy="191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1" name="AutoShape 7"/>
            <p:cNvSpPr>
              <a:spLocks noChangeArrowheads="1"/>
            </p:cNvSpPr>
            <p:nvPr/>
          </p:nvSpPr>
          <p:spPr bwMode="auto">
            <a:xfrm>
              <a:off x="3918" y="3529"/>
              <a:ext cx="1288" cy="191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2" name="AutoShape 8"/>
            <p:cNvSpPr>
              <a:spLocks noChangeArrowheads="1"/>
            </p:cNvSpPr>
            <p:nvPr/>
          </p:nvSpPr>
          <p:spPr bwMode="auto">
            <a:xfrm rot="10351147">
              <a:off x="1964" y="2342"/>
              <a:ext cx="642" cy="1225"/>
            </a:xfrm>
            <a:prstGeom prst="curvedRightArrow">
              <a:avLst>
                <a:gd name="adj1" fmla="val 38162"/>
                <a:gd name="adj2" fmla="val 76324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3" name="AutoShape 9"/>
            <p:cNvSpPr>
              <a:spLocks noChangeArrowheads="1"/>
            </p:cNvSpPr>
            <p:nvPr/>
          </p:nvSpPr>
          <p:spPr bwMode="auto">
            <a:xfrm rot="21383975">
              <a:off x="1387" y="2725"/>
              <a:ext cx="642" cy="1225"/>
            </a:xfrm>
            <a:prstGeom prst="curvedRightArrow">
              <a:avLst>
                <a:gd name="adj1" fmla="val 38162"/>
                <a:gd name="adj2" fmla="val 7632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4" name="AutoShape 10"/>
            <p:cNvSpPr>
              <a:spLocks noChangeArrowheads="1"/>
            </p:cNvSpPr>
            <p:nvPr/>
          </p:nvSpPr>
          <p:spPr bwMode="auto">
            <a:xfrm rot="20263731">
              <a:off x="3119" y="2763"/>
              <a:ext cx="642" cy="1148"/>
            </a:xfrm>
            <a:prstGeom prst="curvedRightArrow">
              <a:avLst>
                <a:gd name="adj1" fmla="val 35763"/>
                <a:gd name="adj2" fmla="val 71526"/>
                <a:gd name="adj3" fmla="val 33333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5" name="AutoShape 11"/>
            <p:cNvSpPr>
              <a:spLocks noChangeArrowheads="1"/>
            </p:cNvSpPr>
            <p:nvPr/>
          </p:nvSpPr>
          <p:spPr bwMode="auto">
            <a:xfrm rot="9897540">
              <a:off x="3740" y="2304"/>
              <a:ext cx="642" cy="1225"/>
            </a:xfrm>
            <a:prstGeom prst="curvedRightArrow">
              <a:avLst>
                <a:gd name="adj1" fmla="val 38162"/>
                <a:gd name="adj2" fmla="val 76324"/>
                <a:gd name="adj3" fmla="val 3333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6" name="Text Box 12"/>
            <p:cNvSpPr txBox="1">
              <a:spLocks noChangeArrowheads="1"/>
            </p:cNvSpPr>
            <p:nvPr/>
          </p:nvSpPr>
          <p:spPr bwMode="auto">
            <a:xfrm>
              <a:off x="144" y="3720"/>
              <a:ext cx="88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>
                  <a:latin typeface="Arial" pitchFamily="34" charset="0"/>
                </a:rPr>
                <a:t>Problem</a:t>
              </a:r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82637" name="Text Box 13"/>
            <p:cNvSpPr txBox="1">
              <a:spLocks noChangeArrowheads="1"/>
            </p:cNvSpPr>
            <p:nvPr/>
          </p:nvSpPr>
          <p:spPr bwMode="auto">
            <a:xfrm>
              <a:off x="4495" y="3758"/>
              <a:ext cx="977" cy="288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>
                  <a:latin typeface="Arial" pitchFamily="34" charset="0"/>
                </a:rPr>
                <a:t>Solution</a:t>
              </a:r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82638" name="Text Box 14"/>
            <p:cNvSpPr txBox="1">
              <a:spLocks noChangeArrowheads="1"/>
            </p:cNvSpPr>
            <p:nvPr/>
          </p:nvSpPr>
          <p:spPr bwMode="auto">
            <a:xfrm rot="19249623">
              <a:off x="1131" y="2427"/>
              <a:ext cx="8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>
                  <a:latin typeface="Arial" pitchFamily="34" charset="0"/>
                </a:rPr>
                <a:t>Reflection</a:t>
              </a:r>
              <a:endParaRPr lang="en-US" sz="2000" b="1" dirty="0">
                <a:latin typeface="Arial" pitchFamily="34" charset="0"/>
              </a:endParaRPr>
            </a:p>
          </p:txBody>
        </p:sp>
        <p:sp>
          <p:nvSpPr>
            <p:cNvPr id="282639" name="Text Box 15"/>
            <p:cNvSpPr txBox="1">
              <a:spLocks noChangeArrowheads="1"/>
            </p:cNvSpPr>
            <p:nvPr/>
          </p:nvSpPr>
          <p:spPr bwMode="auto">
            <a:xfrm>
              <a:off x="4318" y="3337"/>
              <a:ext cx="7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latin typeface="Arial" pitchFamily="34" charset="0"/>
                </a:rPr>
                <a:t>Action</a:t>
              </a: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282640" name="Text Box 16"/>
            <p:cNvSpPr txBox="1">
              <a:spLocks noChangeArrowheads="1"/>
            </p:cNvSpPr>
            <p:nvPr/>
          </p:nvSpPr>
          <p:spPr bwMode="auto">
            <a:xfrm>
              <a:off x="2408" y="3415"/>
              <a:ext cx="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latin typeface="Arial" pitchFamily="34" charset="0"/>
                </a:rPr>
                <a:t>Action</a:t>
              </a: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282641" name="Text Box 17"/>
            <p:cNvSpPr txBox="1">
              <a:spLocks noChangeArrowheads="1"/>
            </p:cNvSpPr>
            <p:nvPr/>
          </p:nvSpPr>
          <p:spPr bwMode="auto">
            <a:xfrm>
              <a:off x="480" y="3299"/>
              <a:ext cx="7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latin typeface="Arial" pitchFamily="34" charset="0"/>
                </a:rPr>
                <a:t>Action</a:t>
              </a: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282642" name="Text Box 18"/>
            <p:cNvSpPr txBox="1">
              <a:spLocks noChangeArrowheads="1"/>
            </p:cNvSpPr>
            <p:nvPr/>
          </p:nvSpPr>
          <p:spPr bwMode="auto">
            <a:xfrm rot="18799163">
              <a:off x="2734" y="2662"/>
              <a:ext cx="9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latin typeface="Arial" pitchFamily="34" charset="0"/>
                </a:rPr>
                <a:t>Reflection</a:t>
              </a: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282643" name="Text Box 19"/>
            <p:cNvSpPr txBox="1">
              <a:spLocks noChangeArrowheads="1"/>
            </p:cNvSpPr>
            <p:nvPr/>
          </p:nvSpPr>
          <p:spPr bwMode="auto">
            <a:xfrm rot="2632842">
              <a:off x="2112" y="2561"/>
              <a:ext cx="9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latin typeface="Arial" pitchFamily="34" charset="0"/>
                </a:rPr>
                <a:t>Monitoring</a:t>
              </a: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282644" name="Text Box 20"/>
            <p:cNvSpPr txBox="1">
              <a:spLocks noChangeArrowheads="1"/>
            </p:cNvSpPr>
            <p:nvPr/>
          </p:nvSpPr>
          <p:spPr bwMode="auto">
            <a:xfrm rot="2632842">
              <a:off x="3897" y="2564"/>
              <a:ext cx="9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latin typeface="Arial" pitchFamily="34" charset="0"/>
                </a:rPr>
                <a:t>Monitoring</a:t>
              </a:r>
              <a:endParaRPr lang="en-US" sz="2000" b="1">
                <a:latin typeface="Arial" pitchFamily="34" charset="0"/>
              </a:endParaRPr>
            </a:p>
          </p:txBody>
        </p: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 rot="3808353">
            <a:off x="1571953" y="2984909"/>
            <a:ext cx="1411289" cy="41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latin typeface="Arial" pitchFamily="34" charset="0"/>
              </a:rPr>
              <a:t>Planning</a:t>
            </a:r>
            <a:endParaRPr lang="en-US" sz="20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585788"/>
            <a:ext cx="8229600" cy="762000"/>
          </a:xfrm>
        </p:spPr>
        <p:txBody>
          <a:bodyPr/>
          <a:lstStyle/>
          <a:p>
            <a:r>
              <a:rPr lang="en-GB" b="1" dirty="0" smtClean="0"/>
              <a:t>K</a:t>
            </a:r>
            <a:r>
              <a:rPr lang="en-GB" b="1" dirty="0" smtClean="0"/>
              <a:t>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520825"/>
            <a:ext cx="8229600" cy="438943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3200" b="1" dirty="0" smtClean="0">
                <a:solidFill>
                  <a:schemeClr val="tx1"/>
                </a:solidFill>
                <a:latin typeface="Albertus Extra Bold" pitchFamily="34" charset="0"/>
              </a:rPr>
              <a:t>Rainfall variability as a major source of vulnerability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115" y="1058966"/>
            <a:ext cx="7704431" cy="579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5"/>
            <a:ext cx="9144000" cy="1077218"/>
          </a:xfr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3200" b="1" dirty="0" smtClean="0">
                <a:solidFill>
                  <a:schemeClr val="tx1"/>
                </a:solidFill>
                <a:latin typeface="Albertus Extra Bold" pitchFamily="34" charset="0"/>
              </a:rPr>
              <a:t>Non-Timber Forest Product Consumption in </a:t>
            </a:r>
            <a:r>
              <a:rPr lang="en-GB" sz="3200" b="1" dirty="0" err="1" smtClean="0">
                <a:solidFill>
                  <a:schemeClr val="tx1"/>
                </a:solidFill>
                <a:latin typeface="Albertus Extra Bold" pitchFamily="34" charset="0"/>
              </a:rPr>
              <a:t>Wedza</a:t>
            </a:r>
            <a:r>
              <a:rPr lang="en-GB" sz="3200" b="1" dirty="0" smtClean="0">
                <a:solidFill>
                  <a:schemeClr val="tx1"/>
                </a:solidFill>
                <a:latin typeface="Albertus Extra Bold" pitchFamily="34" charset="0"/>
              </a:rPr>
              <a:t> Zimbabwe</a:t>
            </a:r>
            <a:endParaRPr lang="en-US" sz="3200" b="1" dirty="0" smtClean="0">
              <a:solidFill>
                <a:schemeClr val="tx1"/>
              </a:solidFill>
              <a:latin typeface="Albertus Extra Bold" pitchFamily="34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271462" y="2900362"/>
            <a:ext cx="8324851" cy="3629085"/>
            <a:chOff x="0" y="2600325"/>
            <a:chExt cx="8324851" cy="3629085"/>
          </a:xfrm>
        </p:grpSpPr>
        <p:pic>
          <p:nvPicPr>
            <p:cNvPr id="1105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600325"/>
              <a:ext cx="8280662" cy="362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2"/>
            <p:cNvGrpSpPr/>
            <p:nvPr/>
          </p:nvGrpSpPr>
          <p:grpSpPr>
            <a:xfrm>
              <a:off x="1071563" y="5795962"/>
              <a:ext cx="7253288" cy="433448"/>
              <a:chOff x="1271588" y="5224462"/>
              <a:chExt cx="7253288" cy="43344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671763" y="5257800"/>
                <a:ext cx="9429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err="1" smtClean="0"/>
                  <a:t>Hacha</a:t>
                </a:r>
                <a:endParaRPr lang="en-US" sz="2000" b="1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71588" y="5238750"/>
                <a:ext cx="13144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err="1" smtClean="0"/>
                  <a:t>Mazhanje</a:t>
                </a:r>
                <a:endParaRPr lang="en-US" sz="20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586164" y="5253038"/>
                <a:ext cx="1243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err="1" smtClean="0"/>
                  <a:t>Matamba</a:t>
                </a:r>
                <a:endParaRPr lang="en-US" sz="20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96051" y="5224463"/>
                <a:ext cx="1090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err="1" smtClean="0"/>
                  <a:t>Tsubvu</a:t>
                </a:r>
                <a:endParaRPr lang="en-US" sz="20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667375" y="5224462"/>
                <a:ext cx="9334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err="1" smtClean="0"/>
                  <a:t>Tsuro</a:t>
                </a:r>
                <a:endParaRPr lang="en-US" sz="20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738688" y="5238750"/>
                <a:ext cx="9429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err="1" smtClean="0"/>
                  <a:t>Derere</a:t>
                </a:r>
                <a:endParaRPr lang="en-US" sz="20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81901" y="5238750"/>
                <a:ext cx="9429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err="1" smtClean="0"/>
                  <a:t>Tsenza</a:t>
                </a:r>
                <a:endParaRPr lang="en-US" sz="2000" b="1" dirty="0"/>
              </a:p>
            </p:txBody>
          </p:sp>
        </p:grpSp>
      </p:grp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9648" y="1274528"/>
            <a:ext cx="4164352" cy="156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1230690"/>
            <a:ext cx="597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Franklin Gothic Demi" pitchFamily="34" charset="0"/>
              </a:rPr>
              <a:t>NTFP contributed ~20% of energy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Franklin Gothic Demi" pitchFamily="34" charset="0"/>
              </a:rPr>
              <a:t>intake for wealthier farmers</a:t>
            </a:r>
          </a:p>
          <a:p>
            <a:r>
              <a:rPr lang="en-US" dirty="0" smtClean="0">
                <a:latin typeface="Franklin Gothic Demi" pitchFamily="34" charset="0"/>
              </a:rPr>
              <a:t>•And ~40% of energy intake of </a:t>
            </a:r>
          </a:p>
          <a:p>
            <a:r>
              <a:rPr lang="en-US" dirty="0" smtClean="0">
                <a:latin typeface="Franklin Gothic Demi" pitchFamily="34" charset="0"/>
              </a:rPr>
              <a:t>poorer farmers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Franklin Gothic Demi" pitchFamily="34" charset="0"/>
              </a:rPr>
              <a:t>Often a source of conflict for communities</a:t>
            </a:r>
            <a:endParaRPr lang="en-US" dirty="0" smtClean="0">
              <a:latin typeface="Franklin Gothic Dem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3509" y="347653"/>
            <a:ext cx="8647612" cy="954107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Smallholders only food secure 4 months in a year in Mozambique</a:t>
            </a:r>
            <a:endParaRPr lang="en-US" sz="2800" b="1" dirty="0" smtClean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3063" y="1349375"/>
          <a:ext cx="8306874" cy="5301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082"/>
                <a:gridCol w="5991792"/>
              </a:tblGrid>
              <a:tr h="396545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Month</a:t>
                      </a:r>
                      <a:endParaRPr lang="en-US" b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Food sources (no legumes)</a:t>
                      </a:r>
                      <a:endParaRPr lang="en-US" b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96545">
                <a:tc>
                  <a:txBody>
                    <a:bodyPr/>
                    <a:lstStyle/>
                    <a:p>
                      <a:r>
                        <a:rPr lang="en-GB" dirty="0" smtClean="0"/>
                        <a:t>January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Vegetables, mangoes,</a:t>
                      </a:r>
                      <a:r>
                        <a:rPr lang="en-GB" baseline="0" dirty="0" smtClean="0"/>
                        <a:t> cassava leaves</a:t>
                      </a:r>
                      <a:endParaRPr lang="en-US" dirty="0"/>
                    </a:p>
                  </a:txBody>
                  <a:tcPr/>
                </a:tc>
              </a:tr>
              <a:tr h="396545">
                <a:tc>
                  <a:txBody>
                    <a:bodyPr/>
                    <a:lstStyle/>
                    <a:p>
                      <a:r>
                        <a:rPr lang="en-GB" dirty="0" smtClean="0"/>
                        <a:t>February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Vegetables, pumpkins,</a:t>
                      </a:r>
                      <a:r>
                        <a:rPr lang="en-GB" baseline="0" dirty="0" smtClean="0"/>
                        <a:t> cassava leaves</a:t>
                      </a:r>
                      <a:endParaRPr lang="en-US" dirty="0"/>
                    </a:p>
                  </a:txBody>
                  <a:tcPr/>
                </a:tc>
              </a:tr>
              <a:tr h="396545">
                <a:tc>
                  <a:txBody>
                    <a:bodyPr/>
                    <a:lstStyle/>
                    <a:p>
                      <a:r>
                        <a:rPr lang="en-GB" dirty="0" smtClean="0"/>
                        <a:t>March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Green </a:t>
                      </a:r>
                      <a:r>
                        <a:rPr lang="en-GB" dirty="0" err="1" smtClean="0"/>
                        <a:t>mealies</a:t>
                      </a:r>
                      <a:r>
                        <a:rPr lang="en-GB" dirty="0" smtClean="0"/>
                        <a:t>, early maize, pumpkins</a:t>
                      </a:r>
                      <a:endParaRPr lang="en-US" dirty="0"/>
                    </a:p>
                  </a:txBody>
                  <a:tcPr/>
                </a:tc>
              </a:tr>
              <a:tr h="396545">
                <a:tc>
                  <a:txBody>
                    <a:bodyPr/>
                    <a:lstStyle/>
                    <a:p>
                      <a:r>
                        <a:rPr lang="en-GB" dirty="0" smtClean="0"/>
                        <a:t>April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Green </a:t>
                      </a:r>
                      <a:r>
                        <a:rPr lang="en-GB" dirty="0" err="1" smtClean="0"/>
                        <a:t>mealies</a:t>
                      </a:r>
                      <a:r>
                        <a:rPr lang="en-GB" dirty="0" smtClean="0"/>
                        <a:t>, early maize, sweet</a:t>
                      </a:r>
                      <a:r>
                        <a:rPr lang="en-GB" baseline="0" dirty="0" smtClean="0"/>
                        <a:t> potatoes</a:t>
                      </a:r>
                      <a:endParaRPr lang="en-US" dirty="0"/>
                    </a:p>
                  </a:txBody>
                  <a:tcPr/>
                </a:tc>
              </a:tr>
              <a:tr h="39654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Maize, sweet potato,</a:t>
                      </a:r>
                      <a:r>
                        <a:rPr lang="en-GB" baseline="0" dirty="0" smtClean="0"/>
                        <a:t> small grain cereals, </a:t>
                      </a:r>
                      <a:r>
                        <a:rPr lang="en-GB" baseline="0" dirty="0" err="1" smtClean="0"/>
                        <a:t>madhumbe</a:t>
                      </a:r>
                      <a:endParaRPr lang="en-US" dirty="0"/>
                    </a:p>
                  </a:txBody>
                  <a:tcPr/>
                </a:tc>
              </a:tr>
              <a:tr h="39654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June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Maize, cassava,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sorghumcereals</a:t>
                      </a:r>
                      <a:r>
                        <a:rPr lang="en-GB" baseline="0" dirty="0" smtClean="0"/>
                        <a:t>, </a:t>
                      </a:r>
                      <a:r>
                        <a:rPr lang="en-GB" baseline="0" dirty="0" err="1" smtClean="0"/>
                        <a:t>madhumbe</a:t>
                      </a:r>
                      <a:endParaRPr lang="en-US" dirty="0"/>
                    </a:p>
                  </a:txBody>
                  <a:tcPr/>
                </a:tc>
              </a:tr>
              <a:tr h="39654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July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Maize, cassava,</a:t>
                      </a:r>
                      <a:r>
                        <a:rPr lang="en-GB" baseline="0" dirty="0" smtClean="0"/>
                        <a:t> small grain cereals, </a:t>
                      </a:r>
                      <a:r>
                        <a:rPr lang="en-GB" baseline="0" dirty="0" err="1" smtClean="0"/>
                        <a:t>madhumbe</a:t>
                      </a:r>
                      <a:endParaRPr lang="en-US" dirty="0"/>
                    </a:p>
                  </a:txBody>
                  <a:tcPr/>
                </a:tc>
              </a:tr>
              <a:tr h="39654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August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Maize, cassava,</a:t>
                      </a:r>
                      <a:r>
                        <a:rPr lang="en-GB" baseline="0" dirty="0" smtClean="0"/>
                        <a:t> banana, small grain cereals, </a:t>
                      </a:r>
                      <a:r>
                        <a:rPr lang="en-GB" baseline="0" dirty="0" err="1" smtClean="0"/>
                        <a:t>madhumbe</a:t>
                      </a:r>
                      <a:endParaRPr lang="en-US" dirty="0"/>
                    </a:p>
                  </a:txBody>
                  <a:tcPr/>
                </a:tc>
              </a:tr>
              <a:tr h="3965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September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Tree roots, honey,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mazhanje</a:t>
                      </a:r>
                      <a:r>
                        <a:rPr lang="en-GB" baseline="0" dirty="0" smtClean="0"/>
                        <a:t>, </a:t>
                      </a:r>
                      <a:endParaRPr lang="en-US" dirty="0"/>
                    </a:p>
                  </a:txBody>
                  <a:tcPr/>
                </a:tc>
              </a:tr>
              <a:tr h="5430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Tree roots, honey</a:t>
                      </a:r>
                      <a:endParaRPr lang="en-US" dirty="0"/>
                    </a:p>
                  </a:txBody>
                  <a:tcPr/>
                </a:tc>
              </a:tr>
              <a:tr h="3965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November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Honey, mangoes</a:t>
                      </a:r>
                      <a:endParaRPr lang="en-US" dirty="0"/>
                    </a:p>
                  </a:txBody>
                  <a:tcPr/>
                </a:tc>
              </a:tr>
              <a:tr h="3965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December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Honey, mangoes, wild fruits, vegetables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agadziro 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17" y="3432655"/>
            <a:ext cx="4572000" cy="342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2618" y="836023"/>
            <a:ext cx="4168502" cy="312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219836"/>
            <a:ext cx="5707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dirty="0" smtClean="0">
                <a:latin typeface="+mj-lt"/>
                <a:ea typeface="+mj-ea"/>
                <a:cs typeface="+mj-cs"/>
              </a:rPr>
              <a:t>Contemplating migration?</a:t>
            </a:r>
          </a:p>
        </p:txBody>
      </p:sp>
      <p:pic>
        <p:nvPicPr>
          <p:cNvPr id="7171" name="Picture 7" descr="SOFECSA April Tour 0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2700" y="3474722"/>
            <a:ext cx="4188419" cy="338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0" y="849086"/>
            <a:ext cx="5094514" cy="3278778"/>
          </a:xfrm>
          <a:prstGeom prst="roundRect">
            <a:avLst/>
          </a:prstGeom>
          <a:solidFill>
            <a:srgbClr val="7CAC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Major sources of vulnerability</a:t>
            </a:r>
          </a:p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</a:rPr>
              <a:t>Poor </a:t>
            </a:r>
            <a:r>
              <a:rPr lang="en-GB" b="1" dirty="0">
                <a:solidFill>
                  <a:schemeClr val="tx1"/>
                </a:solidFill>
              </a:rPr>
              <a:t>soil fertility, </a:t>
            </a:r>
            <a:endParaRPr lang="en-GB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</a:rPr>
              <a:t>poor </a:t>
            </a:r>
            <a:r>
              <a:rPr lang="en-GB" b="1" dirty="0">
                <a:solidFill>
                  <a:schemeClr val="tx1"/>
                </a:solidFill>
              </a:rPr>
              <a:t>infrastructure, </a:t>
            </a:r>
            <a:endParaRPr lang="en-GB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</a:rPr>
              <a:t>lack </a:t>
            </a:r>
            <a:r>
              <a:rPr lang="en-GB" b="1" dirty="0">
                <a:solidFill>
                  <a:schemeClr val="tx1"/>
                </a:solidFill>
              </a:rPr>
              <a:t>of access to </a:t>
            </a:r>
            <a:r>
              <a:rPr lang="en-GB" b="1" dirty="0" smtClean="0">
                <a:solidFill>
                  <a:schemeClr val="tx1"/>
                </a:solidFill>
              </a:rPr>
              <a:t>markets </a:t>
            </a:r>
            <a:r>
              <a:rPr lang="en-GB" b="1" dirty="0">
                <a:solidFill>
                  <a:schemeClr val="tx1"/>
                </a:solidFill>
              </a:rPr>
              <a:t>climate </a:t>
            </a:r>
            <a:r>
              <a:rPr lang="en-GB" b="1" dirty="0" smtClean="0">
                <a:solidFill>
                  <a:schemeClr val="tx1"/>
                </a:solidFill>
              </a:rPr>
              <a:t>change &amp; variability</a:t>
            </a:r>
            <a:endParaRPr lang="en-US" dirty="0"/>
          </a:p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 breakdown in social safety </a:t>
            </a:r>
            <a:r>
              <a:rPr lang="en-GB" b="1" dirty="0" smtClean="0">
                <a:solidFill>
                  <a:schemeClr val="tx1"/>
                </a:solidFill>
              </a:rPr>
              <a:t>nets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406500" y="828675"/>
            <a:ext cx="8380312" cy="6029325"/>
            <a:chOff x="406500" y="828675"/>
            <a:chExt cx="8380312" cy="6029325"/>
          </a:xfrm>
        </p:grpSpPr>
        <p:pic>
          <p:nvPicPr>
            <p:cNvPr id="1126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500" y="828675"/>
              <a:ext cx="8380312" cy="602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SOFECSA April Tour 03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0813" y="1211293"/>
              <a:ext cx="2200274" cy="1650206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5444"/>
            <a:ext cx="9144000" cy="120032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 degrading natural resource base: </a:t>
            </a:r>
            <a:r>
              <a:rPr lang="en-GB" dirty="0" smtClean="0">
                <a:solidFill>
                  <a:srgbClr val="FF0000"/>
                </a:solidFill>
              </a:rPr>
              <a:t>‘</a:t>
            </a:r>
            <a:r>
              <a:rPr lang="en-GB" sz="2800" dirty="0" smtClean="0">
                <a:solidFill>
                  <a:srgbClr val="FF0000"/>
                </a:solidFill>
              </a:rPr>
              <a:t>Wrong decisions versus difficult choices’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4538" y="213769"/>
            <a:ext cx="8229600" cy="692876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chemeClr val="tx1"/>
                </a:solidFill>
              </a:rPr>
              <a:t>Glaring threats!</a:t>
            </a:r>
            <a:endParaRPr lang="en-US" sz="4000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894216"/>
            <a:ext cx="8701087" cy="5077959"/>
          </a:xfrm>
        </p:spPr>
        <p:txBody>
          <a:bodyPr/>
          <a:lstStyle/>
          <a:p>
            <a:pPr eaLnBrk="1" hangingPunct="1"/>
            <a:r>
              <a:rPr lang="en-GB" dirty="0" smtClean="0"/>
              <a:t>Failure to attain food-self sufficiency at household, community and national levels</a:t>
            </a:r>
          </a:p>
          <a:p>
            <a:pPr lvl="1" eaLnBrk="1" hangingPunct="1"/>
            <a:r>
              <a:rPr lang="en-GB" sz="2200" dirty="0" smtClean="0"/>
              <a:t>Diminishing diversity of crop types/varieties &amp; food sources</a:t>
            </a:r>
          </a:p>
          <a:p>
            <a:pPr eaLnBrk="1" hangingPunct="1"/>
            <a:r>
              <a:rPr lang="en-GB" dirty="0" smtClean="0"/>
              <a:t>‘Tailored’ culture of dependence on aid and relief food sources</a:t>
            </a:r>
          </a:p>
          <a:p>
            <a:pPr lvl="1" eaLnBrk="1" hangingPunct="1"/>
            <a:r>
              <a:rPr lang="en-GB" dirty="0" smtClean="0"/>
              <a:t>Undermining of traditional social safety nets</a:t>
            </a:r>
          </a:p>
          <a:p>
            <a:pPr eaLnBrk="1" hangingPunct="1"/>
            <a:r>
              <a:rPr lang="en-GB" dirty="0" smtClean="0"/>
              <a:t>General lack of ‘local empirical content’ in the conceptualisation and design of research and development initiatives</a:t>
            </a:r>
          </a:p>
          <a:p>
            <a:pPr lvl="1" eaLnBrk="1" hangingPunct="1"/>
            <a:r>
              <a:rPr lang="en-GB" dirty="0" smtClean="0"/>
              <a:t>General neglect of locally generated knowledge &amp; products in development (in favour of the cut and paste solutions)</a:t>
            </a:r>
          </a:p>
          <a:p>
            <a:pPr eaLnBrk="1" hangingPunct="1"/>
            <a:r>
              <a:rPr lang="en-GB" dirty="0" smtClean="0"/>
              <a:t>Migration to unknown/unplanned destinations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5738" y="351744"/>
            <a:ext cx="8786812" cy="641350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tx1"/>
                </a:solidFill>
              </a:rPr>
              <a:t>Sources of vulnerability &amp; conflict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1258" y="918754"/>
            <a:ext cx="8582296" cy="4154984"/>
          </a:xfrm>
        </p:spPr>
        <p:txBody>
          <a:bodyPr/>
          <a:lstStyle/>
          <a:p>
            <a:r>
              <a:rPr lang="en-GB" sz="2400" dirty="0" smtClean="0"/>
              <a:t>Remittances –who leaves first (farm development cycle (education as a driver for bubbling out of poverty)</a:t>
            </a:r>
          </a:p>
          <a:p>
            <a:r>
              <a:rPr lang="en-GB" sz="2400" dirty="0" smtClean="0"/>
              <a:t>Degrade and survive now (e.g. charcoal)</a:t>
            </a:r>
          </a:p>
          <a:p>
            <a:r>
              <a:rPr lang="en-GB" sz="2400" dirty="0" smtClean="0"/>
              <a:t>Traditional values, norms and regulations for resource management giving way</a:t>
            </a:r>
          </a:p>
          <a:p>
            <a:r>
              <a:rPr lang="en-GB" sz="2400" dirty="0" smtClean="0"/>
              <a:t>Collapse of safety nets (power struggles, disintegration of extended family – rise of capitalistic tendencies as a shock established (loss of resilience)</a:t>
            </a:r>
          </a:p>
          <a:p>
            <a:r>
              <a:rPr lang="en-GB" sz="2400" dirty="0" smtClean="0"/>
              <a:t>Declining natural resource base</a:t>
            </a:r>
          </a:p>
          <a:p>
            <a:r>
              <a:rPr lang="en-GB" sz="2400" dirty="0" smtClean="0"/>
              <a:t>ESAP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322263"/>
            <a:ext cx="8229600" cy="641350"/>
          </a:xfrm>
        </p:spPr>
        <p:txBody>
          <a:bodyPr/>
          <a:lstStyle/>
          <a:p>
            <a:pPr eaLnBrk="1" hangingPunct="1"/>
            <a:r>
              <a:rPr lang="en-GB" sz="4400" b="1" dirty="0" smtClean="0">
                <a:solidFill>
                  <a:schemeClr val="tx1"/>
                </a:solidFill>
              </a:rPr>
              <a:t>Who is SOFECSA?</a:t>
            </a:r>
            <a:endParaRPr lang="en-US" sz="4400" b="1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0663" y="1020763"/>
            <a:ext cx="8597900" cy="4751387"/>
          </a:xfrm>
        </p:spPr>
        <p:txBody>
          <a:bodyPr/>
          <a:lstStyle/>
          <a:p>
            <a:pPr marL="115888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ZW" sz="2400" b="1" dirty="0" smtClean="0"/>
              <a:t>Soil Fertility Consortium for Southern Africa (SOFECSA) </a:t>
            </a:r>
            <a:r>
              <a:rPr lang="en-ZW" sz="2400" dirty="0" smtClean="0"/>
              <a:t>Multi-institutional, interdisciplinary consortium </a:t>
            </a:r>
            <a:r>
              <a:rPr lang="en-ZW" sz="2400" dirty="0" smtClean="0"/>
              <a:t>in 2005 </a:t>
            </a:r>
            <a:r>
              <a:rPr lang="en-ZW" sz="2400" dirty="0" smtClean="0"/>
              <a:t>to</a:t>
            </a:r>
            <a:r>
              <a:rPr lang="en-ZW" sz="2800" dirty="0" smtClean="0"/>
              <a:t>: </a:t>
            </a:r>
            <a:endParaRPr lang="en-ZW" sz="2800" i="1" dirty="0" smtClean="0"/>
          </a:p>
          <a:p>
            <a:pPr marL="115888" indent="0" algn="just" eaLnBrk="1" hangingPunct="1">
              <a:buFont typeface="Wingdings" pitchFamily="2" charset="2"/>
              <a:buNone/>
            </a:pPr>
            <a:r>
              <a:rPr lang="en-ZW" sz="2400" dirty="0" smtClean="0">
                <a:latin typeface="Albertus Extra Bold" pitchFamily="34" charset="0"/>
              </a:rPr>
              <a:t>Develop and promote technical and institutional innovations that enhance contributions of integrated soil fertility management (ISFM) research and development to sustainable food security and livelihood options in Southern Africa </a:t>
            </a:r>
          </a:p>
          <a:p>
            <a:pPr marL="115888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ZW" sz="2800" i="1" dirty="0" smtClean="0"/>
              <a:t>…..</a:t>
            </a:r>
            <a:r>
              <a:rPr lang="en-ZW" sz="2400" i="1" dirty="0" smtClean="0"/>
              <a:t>With a deliberate focus on improving the capacity of individual scientists and national agricultural research and extension (NAREs) institutions to conduct quality research at different levels… </a:t>
            </a:r>
            <a:r>
              <a:rPr lang="en-ZW" sz="2400" i="1" dirty="0" smtClean="0"/>
              <a:t>in Malawi, Mozambique, Zambia &amp; Zimbabwe</a:t>
            </a:r>
            <a:endParaRPr lang="en-ZW" sz="1200" i="1" dirty="0" smtClean="0"/>
          </a:p>
          <a:p>
            <a:pPr marL="115888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ZW" sz="1200" i="1" dirty="0" smtClean="0"/>
          </a:p>
          <a:p>
            <a:pPr marL="115888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ZW" sz="2400" dirty="0" smtClean="0"/>
              <a:t> </a:t>
            </a:r>
            <a:r>
              <a:rPr lang="en-ZW" sz="2400" b="1" dirty="0" smtClean="0"/>
              <a:t>Hosted by CIMMYT southern Africa in Harare, Zimbabwe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18271"/>
            <a:ext cx="9144000" cy="954107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altLang="ja-JP" sz="2800" b="1" dirty="0" smtClean="0">
                <a:solidFill>
                  <a:schemeClr val="tx1"/>
                </a:solidFill>
              </a:rPr>
              <a:t>African smallholder farmers are still heavily dependant on indigenous </a:t>
            </a:r>
            <a:r>
              <a:rPr lang="en-GB" altLang="ja-JP" sz="2800" b="1" dirty="0" smtClean="0">
                <a:solidFill>
                  <a:schemeClr val="tx1"/>
                </a:solidFill>
              </a:rPr>
              <a:t>climate </a:t>
            </a:r>
            <a:r>
              <a:rPr lang="en-GB" altLang="ja-JP" sz="2800" b="1" dirty="0" smtClean="0">
                <a:solidFill>
                  <a:schemeClr val="tx1"/>
                </a:solidFill>
              </a:rPr>
              <a:t>change indicators in their decision making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0" y="1212851"/>
            <a:ext cx="8972550" cy="4745038"/>
          </a:xfrm>
        </p:spPr>
        <p:txBody>
          <a:bodyPr/>
          <a:lstStyle/>
          <a:p>
            <a:r>
              <a:rPr lang="en-GB" sz="2800" dirty="0" smtClean="0"/>
              <a:t>What to crop types and cultivars to grow and when?</a:t>
            </a:r>
          </a:p>
          <a:p>
            <a:r>
              <a:rPr lang="en-GB" sz="2800" dirty="0" smtClean="0"/>
              <a:t>How to manage food stocks at household and community levels?</a:t>
            </a:r>
          </a:p>
          <a:p>
            <a:r>
              <a:rPr lang="en-GB" sz="2800" dirty="0" smtClean="0"/>
              <a:t>How to participate in trade and resource-sharing arrangements</a:t>
            </a:r>
          </a:p>
          <a:p>
            <a:r>
              <a:rPr lang="en-GB" sz="2800" dirty="0" smtClean="0"/>
              <a:t>How to allocate land resources in the medium to long term</a:t>
            </a:r>
          </a:p>
          <a:p>
            <a:r>
              <a:rPr lang="en-GB" sz="2800" dirty="0" smtClean="0"/>
              <a:t>How to manage investments in livestock (</a:t>
            </a:r>
            <a:r>
              <a:rPr lang="en-GB" sz="2800" dirty="0" smtClean="0">
                <a:solidFill>
                  <a:srgbClr val="C00000"/>
                </a:solidFill>
              </a:rPr>
              <a:t>key source of insurance in most communities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When to trigger local disaster response </a:t>
            </a:r>
            <a:r>
              <a:rPr lang="en-GB" sz="2800" dirty="0" smtClean="0"/>
              <a:t>mechanisms</a:t>
            </a:r>
            <a:endParaRPr lang="en-GB" sz="28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066800"/>
            <a:ext cx="23050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1828800"/>
            <a:ext cx="8686800" cy="2362200"/>
          </a:xfrm>
        </p:spPr>
        <p:txBody>
          <a:bodyPr/>
          <a:lstStyle/>
          <a:p>
            <a:pPr eaLnBrk="1" hangingPunct="1"/>
            <a:r>
              <a:rPr lang="en-GB" sz="4000" b="1" u="sng" smtClean="0">
                <a:solidFill>
                  <a:srgbClr val="009900"/>
                </a:solidFill>
                <a:latin typeface="Antique Olive Compact" pitchFamily="34" charset="0"/>
              </a:rPr>
              <a:t>SOFECSA Learning Centres</a:t>
            </a:r>
            <a:r>
              <a:rPr lang="en-GB" sz="4000" smtClean="0">
                <a:latin typeface="Antique Olive Compact" pitchFamily="34" charset="0"/>
              </a:rPr>
              <a:t/>
            </a:r>
            <a:br>
              <a:rPr lang="en-GB" sz="4000" smtClean="0">
                <a:latin typeface="Antique Olive Compact" pitchFamily="34" charset="0"/>
              </a:rPr>
            </a:br>
            <a:r>
              <a:rPr lang="en-GB" sz="3200" b="1" smtClean="0"/>
              <a:t>…Exiting the ‘Maize Poverty Trap’ through Integrated Soil Fertility Management (ISFM)…</a:t>
            </a:r>
            <a:endParaRPr lang="en-US" sz="3200" b="1" smtClean="0"/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4114800"/>
            <a:ext cx="8305800" cy="1371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2800" smtClean="0">
                <a:latin typeface="Antique Olive Compact" pitchFamily="34" charset="0"/>
              </a:rPr>
              <a:t>…Learning with communities to adapt to climate change and variability…</a:t>
            </a:r>
            <a:endParaRPr lang="en-US" sz="2800" smtClean="0">
              <a:latin typeface="Antique Olive Compact" pitchFamily="34" charset="0"/>
            </a:endParaRPr>
          </a:p>
        </p:txBody>
      </p:sp>
      <p:pic>
        <p:nvPicPr>
          <p:cNvPr id="9221" name="Picture 6" descr="FARA log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808663"/>
            <a:ext cx="12192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0" y="838200"/>
            <a:ext cx="2286000" cy="1066800"/>
            <a:chOff x="2448" y="3504"/>
            <a:chExt cx="1632" cy="816"/>
          </a:xfrm>
        </p:grpSpPr>
        <p:pic>
          <p:nvPicPr>
            <p:cNvPr id="9226" name="Picture 8" descr="http://www.uz.ac.zw/resources/prnt/docs/uzlogo.jpg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2987" y="3504"/>
              <a:ext cx="518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Text Box 9"/>
            <p:cNvSpPr txBox="1">
              <a:spLocks noChangeArrowheads="1"/>
            </p:cNvSpPr>
            <p:nvPr/>
          </p:nvSpPr>
          <p:spPr bwMode="auto">
            <a:xfrm>
              <a:off x="2448" y="4106"/>
              <a:ext cx="163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ja-JP" sz="1200" b="1">
                  <a:solidFill>
                    <a:srgbClr val="333399"/>
                  </a:solidFill>
                  <a:ea typeface="MS Mincho" pitchFamily="49" charset="-128"/>
                </a:rPr>
                <a:t>     University of Zimbabwe</a:t>
              </a:r>
              <a:endParaRPr lang="en-GB" sz="1200"/>
            </a:p>
          </p:txBody>
        </p:sp>
      </p:grpSp>
      <p:pic>
        <p:nvPicPr>
          <p:cNvPr id="922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152400"/>
            <a:ext cx="51816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NEW LOGO AGR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762000"/>
            <a:ext cx="10906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4" descr="top-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5842000"/>
            <a:ext cx="373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6" name="Picture 38" descr="sofecs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448425"/>
            <a:ext cx="2438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7" descr="DSC044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7625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DSC012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286000"/>
            <a:ext cx="2413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5" descr="DSC0449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02920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DSC0448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886200"/>
            <a:ext cx="2006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9" descr="SOFECSA April Tour 03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299085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DSC0049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201930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DSC0018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1400" y="2438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" descr="DSC00555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4687" y="3700462"/>
            <a:ext cx="1803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8" descr="SOFECSAT Tours 2008 42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" y="5334000"/>
            <a:ext cx="2008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7" descr="DSC00104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48006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DSC00073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38800" y="30480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" descr="DSC00539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5800" y="14097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38" descr="IP meeting 003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5000" y="15049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8" descr="DSC00113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52800" y="129540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Text Box 5"/>
          <p:cNvSpPr txBox="1">
            <a:spLocks noChangeArrowheads="1"/>
          </p:cNvSpPr>
          <p:nvPr/>
        </p:nvSpPr>
        <p:spPr bwMode="auto">
          <a:xfrm rot="5400000">
            <a:off x="-3167062" y="3167062"/>
            <a:ext cx="6858000" cy="523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2800" b="1">
                <a:solidFill>
                  <a:schemeClr val="tx2"/>
                </a:solidFill>
                <a:latin typeface="Broadway" pitchFamily="82" charset="0"/>
              </a:rPr>
              <a:t>  SOFECSA  in  Zimbabwe</a:t>
            </a:r>
            <a:endParaRPr lang="en-US" sz="2800" b="1">
              <a:solidFill>
                <a:schemeClr val="tx2"/>
              </a:solidFill>
              <a:latin typeface="Broadway" pitchFamily="82" charset="0"/>
            </a:endParaRPr>
          </a:p>
        </p:txBody>
      </p:sp>
      <p:sp>
        <p:nvSpPr>
          <p:cNvPr id="2065" name="AutoShape 8"/>
          <p:cNvSpPr>
            <a:spLocks noChangeArrowheads="1"/>
          </p:cNvSpPr>
          <p:nvPr/>
        </p:nvSpPr>
        <p:spPr bwMode="auto">
          <a:xfrm>
            <a:off x="3276600" y="1066799"/>
            <a:ext cx="340995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62637799 h 21600"/>
              <a:gd name="T4" fmla="*/ 2147483647 w 21600"/>
              <a:gd name="T5" fmla="*/ 325275598 h 21600"/>
              <a:gd name="T6" fmla="*/ 2147483647 w 21600"/>
              <a:gd name="T7" fmla="*/ 1626377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/>
              <a:t>Increasing resilience</a:t>
            </a:r>
            <a:endParaRPr lang="en-US" sz="2000" b="1" dirty="0"/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6705600" y="914400"/>
            <a:ext cx="2438400" cy="16335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GB" sz="1400" b="1" dirty="0">
                <a:latin typeface="Times New Roman" pitchFamily="18" charset="0"/>
              </a:rPr>
              <a:t>Enhancing capacity of farmers to adapt to climate change &amp; variability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2067" name="AutoShape 15"/>
          <p:cNvSpPr>
            <a:spLocks noChangeArrowheads="1"/>
          </p:cNvSpPr>
          <p:nvPr/>
        </p:nvSpPr>
        <p:spPr bwMode="auto">
          <a:xfrm rot="5400000">
            <a:off x="-1028700" y="4076700"/>
            <a:ext cx="35814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42771193 h 21600"/>
              <a:gd name="T4" fmla="*/ 2147483647 w 21600"/>
              <a:gd name="T5" fmla="*/ 485542386 h 21600"/>
              <a:gd name="T6" fmla="*/ 2147483647 w 21600"/>
              <a:gd name="T7" fmla="*/ 24277119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/>
              <a:t>Increasing productivity</a:t>
            </a:r>
            <a:endParaRPr lang="en-US" sz="2000" b="1" dirty="0"/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33400" y="1066800"/>
            <a:ext cx="2895600" cy="2057400"/>
          </a:xfrm>
          <a:prstGeom prst="flowChartDelay">
            <a:avLst/>
          </a:prstGeom>
          <a:gradFill rotWithShape="1">
            <a:gsLst>
              <a:gs pos="0">
                <a:srgbClr val="475E76">
                  <a:alpha val="5000"/>
                </a:srgbClr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GB" sz="1100" dirty="0">
                <a:latin typeface="Impact" pitchFamily="34" charset="0"/>
              </a:rPr>
              <a:t>Integrated Soil Fertility Management-</a:t>
            </a:r>
          </a:p>
          <a:p>
            <a:pPr>
              <a:defRPr/>
            </a:pPr>
            <a:r>
              <a:rPr lang="en-GB" sz="2000" u="sng" dirty="0">
                <a:latin typeface="Impact" pitchFamily="34" charset="0"/>
              </a:rPr>
              <a:t>ISFM- as an entry point</a:t>
            </a:r>
          </a:p>
          <a:p>
            <a:pPr>
              <a:defRPr/>
            </a:pPr>
            <a:r>
              <a:rPr lang="en-GB" sz="1400" dirty="0">
                <a:latin typeface="Arial Narrow" pitchFamily="34" charset="0"/>
              </a:rPr>
              <a:t>Legume-cereal rotations</a:t>
            </a:r>
          </a:p>
          <a:p>
            <a:pPr>
              <a:defRPr/>
            </a:pPr>
            <a:r>
              <a:rPr lang="en-GB" sz="1400" dirty="0">
                <a:latin typeface="Arial Narrow" pitchFamily="34" charset="0"/>
              </a:rPr>
              <a:t>Cereal/legume intercrops</a:t>
            </a:r>
          </a:p>
          <a:p>
            <a:pPr>
              <a:defRPr/>
            </a:pPr>
            <a:r>
              <a:rPr lang="en-GB" sz="1400" dirty="0">
                <a:latin typeface="Arial Narrow" pitchFamily="34" charset="0"/>
              </a:rPr>
              <a:t>Increased mineral fertilizer use</a:t>
            </a:r>
          </a:p>
          <a:p>
            <a:pPr>
              <a:defRPr/>
            </a:pPr>
            <a:r>
              <a:rPr lang="en-GB" sz="1400" dirty="0">
                <a:latin typeface="Arial Narrow" pitchFamily="34" charset="0"/>
              </a:rPr>
              <a:t>Matching farmer resource endowments</a:t>
            </a:r>
          </a:p>
          <a:p>
            <a:pPr>
              <a:defRPr/>
            </a:pPr>
            <a:r>
              <a:rPr lang="en-GB" sz="1400" dirty="0">
                <a:latin typeface="Arial Narrow" pitchFamily="34" charset="0"/>
              </a:rPr>
              <a:t>Combining organic &amp; mineral fertilizers</a:t>
            </a:r>
          </a:p>
          <a:p>
            <a:pPr>
              <a:defRPr/>
            </a:pPr>
            <a:r>
              <a:rPr lang="en-GB" sz="1400" dirty="0">
                <a:latin typeface="Arial Narrow" pitchFamily="34" charset="0"/>
              </a:rPr>
              <a:t>Appropriate crop types &amp; varieties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2071" name="Text Box 56"/>
          <p:cNvSpPr txBox="1">
            <a:spLocks noChangeArrowheads="1"/>
          </p:cNvSpPr>
          <p:nvPr/>
        </p:nvSpPr>
        <p:spPr bwMode="auto">
          <a:xfrm>
            <a:off x="1219200" y="762000"/>
            <a:ext cx="670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latin typeface="Arial Narrow" pitchFamily="34" charset="0"/>
              </a:rPr>
              <a:t>Employing integrated agricultural research for development (IAR4D) approaches</a:t>
            </a:r>
            <a:endParaRPr lang="en-US" sz="1600" b="1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2068" name="Rectangle 4"/>
          <p:cNvSpPr>
            <a:spLocks noGrp="1" noChangeArrowheads="1"/>
          </p:cNvSpPr>
          <p:nvPr>
            <p:ph type="title"/>
          </p:nvPr>
        </p:nvSpPr>
        <p:spPr>
          <a:xfrm>
            <a:off x="822961" y="0"/>
            <a:ext cx="8321040" cy="838200"/>
          </a:xfrm>
          <a:gradFill rotWithShape="1">
            <a:gsLst>
              <a:gs pos="0">
                <a:srgbClr val="706B06"/>
              </a:gs>
              <a:gs pos="50000">
                <a:srgbClr val="F3E80D"/>
              </a:gs>
              <a:gs pos="100000">
                <a:srgbClr val="706B06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200" b="1" dirty="0" smtClean="0">
                <a:latin typeface="Benguiat Bk BT" pitchFamily="18" charset="0"/>
              </a:rPr>
              <a:t> </a:t>
            </a:r>
            <a:r>
              <a:rPr lang="en-US" sz="2370" b="1" dirty="0" smtClean="0">
                <a:latin typeface="Benguiat Bk BT" pitchFamily="18" charset="0"/>
              </a:rPr>
              <a:t>Mobilizing smallholder farmers for collective action to increase productivity and access to markets</a:t>
            </a:r>
            <a:endParaRPr lang="en-US" sz="2200" dirty="0" smtClean="0">
              <a:latin typeface="Benguiat Bk BT" pitchFamily="18" charset="0"/>
            </a:endParaRPr>
          </a:p>
        </p:txBody>
      </p:sp>
      <p:sp>
        <p:nvSpPr>
          <p:cNvPr id="2074" name="TextBox 40"/>
          <p:cNvSpPr txBox="1">
            <a:spLocks noChangeArrowheads="1"/>
          </p:cNvSpPr>
          <p:nvPr/>
        </p:nvSpPr>
        <p:spPr bwMode="auto">
          <a:xfrm>
            <a:off x="3505200" y="2286000"/>
            <a:ext cx="2667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Building Innovation Platforms</a:t>
            </a:r>
            <a:endParaRPr lang="en-US" sz="1400"/>
          </a:p>
        </p:txBody>
      </p:sp>
      <p:sp>
        <p:nvSpPr>
          <p:cNvPr id="45" name="TextBox 44"/>
          <p:cNvSpPr txBox="1"/>
          <p:nvPr/>
        </p:nvSpPr>
        <p:spPr>
          <a:xfrm>
            <a:off x="4495800" y="2514600"/>
            <a:ext cx="1752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1200" dirty="0">
                <a:latin typeface="Agency FB" pitchFamily="34" charset="0"/>
              </a:rPr>
              <a:t>Communities</a:t>
            </a:r>
          </a:p>
          <a:p>
            <a:pPr marL="112713">
              <a:buFont typeface="Arial" pitchFamily="34" charset="0"/>
              <a:buChar char="•"/>
              <a:defRPr/>
            </a:pPr>
            <a:r>
              <a:rPr lang="en-GB" sz="1200" dirty="0">
                <a:latin typeface="Agency FB" pitchFamily="34" charset="0"/>
              </a:rPr>
              <a:t>Local leaders</a:t>
            </a:r>
          </a:p>
          <a:p>
            <a:pPr marL="225425" indent="-57150">
              <a:buFont typeface="Arial" pitchFamily="34" charset="0"/>
              <a:buChar char="•"/>
              <a:defRPr/>
            </a:pPr>
            <a:r>
              <a:rPr lang="en-GB" sz="1200" dirty="0">
                <a:latin typeface="Agency FB" pitchFamily="34" charset="0"/>
              </a:rPr>
              <a:t>Service providers</a:t>
            </a:r>
          </a:p>
          <a:p>
            <a:pPr marL="280988" indent="57150">
              <a:buFont typeface="Arial" pitchFamily="34" charset="0"/>
              <a:buChar char="•"/>
              <a:defRPr/>
            </a:pPr>
            <a:r>
              <a:rPr lang="en-GB" sz="1200" dirty="0">
                <a:latin typeface="Agency FB" pitchFamily="34" charset="0"/>
              </a:rPr>
              <a:t>Policy makers</a:t>
            </a:r>
            <a:endParaRPr lang="en-US" sz="1200" dirty="0">
              <a:latin typeface="Agency FB" pitchFamily="34" charset="0"/>
            </a:endParaRPr>
          </a:p>
        </p:txBody>
      </p:sp>
      <p:sp>
        <p:nvSpPr>
          <p:cNvPr id="2076" name="AutoShape 9"/>
          <p:cNvSpPr>
            <a:spLocks noChangeArrowheads="1"/>
          </p:cNvSpPr>
          <p:nvPr/>
        </p:nvSpPr>
        <p:spPr bwMode="auto">
          <a:xfrm rot="5400000">
            <a:off x="7391400" y="3124200"/>
            <a:ext cx="2819400" cy="685800"/>
          </a:xfrm>
          <a:prstGeom prst="notchedRightArrow">
            <a:avLst>
              <a:gd name="adj1" fmla="val 50000"/>
              <a:gd name="adj2" fmla="val 102778"/>
            </a:avLst>
          </a:prstGeom>
          <a:gradFill rotWithShape="1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/>
              <a:t>Crop diversification</a:t>
            </a:r>
            <a:endParaRPr lang="en-US" sz="2000" b="1" dirty="0"/>
          </a:p>
        </p:txBody>
      </p:sp>
      <p:sp>
        <p:nvSpPr>
          <p:cNvPr id="2077" name="TextBox 51"/>
          <p:cNvSpPr txBox="1">
            <a:spLocks noChangeArrowheads="1"/>
          </p:cNvSpPr>
          <p:nvPr/>
        </p:nvSpPr>
        <p:spPr bwMode="auto">
          <a:xfrm>
            <a:off x="7239000" y="32766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2713"/>
            <a:r>
              <a:rPr lang="en-GB" sz="1200"/>
              <a:t>Reaching the vulnerable</a:t>
            </a:r>
            <a:endParaRPr lang="en-US" sz="1200"/>
          </a:p>
        </p:txBody>
      </p:sp>
      <p:sp>
        <p:nvSpPr>
          <p:cNvPr id="2078" name="TextBox 53"/>
          <p:cNvSpPr txBox="1">
            <a:spLocks noChangeArrowheads="1"/>
          </p:cNvSpPr>
          <p:nvPr/>
        </p:nvSpPr>
        <p:spPr bwMode="auto">
          <a:xfrm>
            <a:off x="5867400" y="4114800"/>
            <a:ext cx="1219200" cy="60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/>
              <a:t>Communicating through drama &amp; song</a:t>
            </a:r>
            <a:endParaRPr lang="en-US" sz="1100"/>
          </a:p>
        </p:txBody>
      </p:sp>
      <p:sp>
        <p:nvSpPr>
          <p:cNvPr id="2079" name="TextBox 60"/>
          <p:cNvSpPr txBox="1">
            <a:spLocks noChangeArrowheads="1"/>
          </p:cNvSpPr>
          <p:nvPr/>
        </p:nvSpPr>
        <p:spPr bwMode="auto">
          <a:xfrm>
            <a:off x="2590800" y="4800600"/>
            <a:ext cx="14478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Building Capacity</a:t>
            </a:r>
            <a:endParaRPr lang="en-US" sz="1200"/>
          </a:p>
        </p:txBody>
      </p:sp>
      <p:pic>
        <p:nvPicPr>
          <p:cNvPr id="2080" name="Picture 61" descr="uz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831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62" descr="DSCI0118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33600" y="3581400"/>
            <a:ext cx="1676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581400" y="3276600"/>
            <a:ext cx="2362200" cy="1676400"/>
            <a:chOff x="3429000" y="3505200"/>
            <a:chExt cx="2362200" cy="1676400"/>
          </a:xfrm>
        </p:grpSpPr>
        <p:sp>
          <p:nvSpPr>
            <p:cNvPr id="2087" name="Oval 40"/>
            <p:cNvSpPr>
              <a:spLocks noChangeArrowheads="1"/>
            </p:cNvSpPr>
            <p:nvPr/>
          </p:nvSpPr>
          <p:spPr bwMode="auto">
            <a:xfrm>
              <a:off x="3429000" y="3505200"/>
              <a:ext cx="2362200" cy="1295400"/>
            </a:xfrm>
            <a:prstGeom prst="ellipse">
              <a:avLst/>
            </a:prstGeom>
            <a:gradFill rotWithShape="1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400" b="1">
                  <a:latin typeface="Times New Roman" pitchFamily="18" charset="0"/>
                </a:rPr>
                <a:t>Introducing The</a:t>
              </a:r>
              <a:r>
                <a:rPr lang="en-GB" sz="1400"/>
                <a:t> </a:t>
              </a:r>
              <a:r>
                <a:rPr lang="en-GB" sz="1400" b="1">
                  <a:latin typeface="Times New Roman" pitchFamily="18" charset="0"/>
                </a:rPr>
                <a:t>Learning Centre approach</a:t>
              </a:r>
            </a:p>
          </p:txBody>
        </p:sp>
        <p:sp>
          <p:nvSpPr>
            <p:cNvPr id="38" name="Moon 37"/>
            <p:cNvSpPr/>
            <p:nvPr/>
          </p:nvSpPr>
          <p:spPr>
            <a:xfrm rot="16200000">
              <a:off x="4102100" y="3492500"/>
              <a:ext cx="1016000" cy="2362200"/>
            </a:xfrm>
            <a:prstGeom prst="moon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anchor="ctr" anchorCtr="1">
              <a:normAutofit fontScale="85000" lnSpcReduction="10000"/>
            </a:bodyPr>
            <a:lstStyle/>
            <a:p>
              <a:pPr algn="ctr">
                <a:defRPr/>
              </a:pPr>
              <a:r>
                <a:rPr lang="en-GB" sz="1400" b="1" dirty="0">
                  <a:solidFill>
                    <a:schemeClr val="tx1"/>
                  </a:solidFill>
                </a:rPr>
                <a:t>Innovating with </a:t>
              </a:r>
            </a:p>
            <a:p>
              <a:pPr algn="ctr">
                <a:defRPr/>
              </a:pPr>
              <a:r>
                <a:rPr lang="en-GB" sz="1400" b="1" dirty="0">
                  <a:solidFill>
                    <a:schemeClr val="tx1"/>
                  </a:solidFill>
                </a:rPr>
                <a:t> communities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83" name="TextBox 63"/>
          <p:cNvSpPr txBox="1">
            <a:spLocks noChangeArrowheads="1"/>
          </p:cNvSpPr>
          <p:nvPr/>
        </p:nvSpPr>
        <p:spPr bwMode="auto">
          <a:xfrm>
            <a:off x="914400" y="39624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Agency FB" pitchFamily="34" charset="0"/>
              </a:rPr>
              <a:t>Fertilizers – ‘a  must’</a:t>
            </a:r>
            <a:endParaRPr lang="en-US" sz="1400">
              <a:latin typeface="Agency FB" pitchFamily="34" charset="0"/>
            </a:endParaRPr>
          </a:p>
        </p:txBody>
      </p:sp>
      <p:sp>
        <p:nvSpPr>
          <p:cNvPr id="2084" name="AutoShape 7"/>
          <p:cNvSpPr>
            <a:spLocks noChangeArrowheads="1"/>
          </p:cNvSpPr>
          <p:nvPr/>
        </p:nvSpPr>
        <p:spPr bwMode="auto">
          <a:xfrm>
            <a:off x="6172200" y="4495800"/>
            <a:ext cx="2971800" cy="2057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u="sng" dirty="0">
                <a:latin typeface="Impact" pitchFamily="34" charset="0"/>
              </a:rPr>
              <a:t>Stimulating development</a:t>
            </a:r>
          </a:p>
          <a:p>
            <a:pPr algn="ctr"/>
            <a:r>
              <a:rPr lang="en-GB" sz="1400" dirty="0">
                <a:latin typeface="Arial Narrow" pitchFamily="34" charset="0"/>
              </a:rPr>
              <a:t>Household food security</a:t>
            </a:r>
          </a:p>
          <a:p>
            <a:pPr algn="ctr"/>
            <a:r>
              <a:rPr lang="en-GB" sz="1400" dirty="0">
                <a:latin typeface="Arial Narrow" pitchFamily="34" charset="0"/>
              </a:rPr>
              <a:t>Increasing availability of farm resources </a:t>
            </a:r>
          </a:p>
          <a:p>
            <a:pPr algn="ctr"/>
            <a:r>
              <a:rPr lang="en-GB" sz="1400" dirty="0">
                <a:latin typeface="Arial Narrow" pitchFamily="34" charset="0"/>
              </a:rPr>
              <a:t>input&amp; &amp; output market opportunities</a:t>
            </a:r>
          </a:p>
          <a:p>
            <a:pPr algn="ctr"/>
            <a:r>
              <a:rPr lang="en-GB" sz="1400" dirty="0">
                <a:latin typeface="Arial Narrow" pitchFamily="34" charset="0"/>
              </a:rPr>
              <a:t>Off-farm livelihood opportunities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2085" name="AutoShape 10"/>
          <p:cNvSpPr>
            <a:spLocks noChangeArrowheads="1"/>
          </p:cNvSpPr>
          <p:nvPr/>
        </p:nvSpPr>
        <p:spPr bwMode="auto">
          <a:xfrm>
            <a:off x="2195512" y="5848350"/>
            <a:ext cx="4191000" cy="685800"/>
          </a:xfrm>
          <a:prstGeom prst="notchedRightArrow">
            <a:avLst>
              <a:gd name="adj1" fmla="val 50000"/>
              <a:gd name="adj2" fmla="val 137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1" dirty="0"/>
              <a:t>  </a:t>
            </a:r>
            <a:r>
              <a:rPr lang="en-GB" sz="1800" b="1" dirty="0"/>
              <a:t>Escaping the ‘maize poverty trap’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4324" y="278140"/>
            <a:ext cx="8829675" cy="523220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Experimenting with farmers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185737" y="760988"/>
          <a:ext cx="6757988" cy="5925562"/>
        </p:xfrm>
        <a:graphic>
          <a:graphicData uri="http://schemas.openxmlformats.org/presentationml/2006/ole">
            <p:oleObj spid="_x0000_s182274" name="SPW 10.0 Graph" r:id="rId4" imgW="8271662" imgH="6865315" progId="SigmaPlotGraphicObject.9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58038" y="2028826"/>
            <a:ext cx="1985962" cy="1815882"/>
          </a:xfrm>
          <a:prstGeom prst="rect">
            <a:avLst/>
          </a:prstGeom>
          <a:solidFill>
            <a:srgbClr val="B6E084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Managing variability - enhanced precision</a:t>
            </a:r>
            <a:endParaRPr lang="en-US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4672"/>
            <a:ext cx="9144000" cy="1077218"/>
          </a:xfr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altLang="ja-JP" sz="3200" dirty="0" smtClean="0">
                <a:solidFill>
                  <a:schemeClr val="tx1"/>
                </a:solidFill>
                <a:ea typeface="ＭＳ Ｐゴシック" charset="-128"/>
              </a:rPr>
              <a:t>Empowering farmers to access input resources and participate in markets</a:t>
            </a:r>
            <a:endParaRPr lang="en-US" altLang="ja-JP" sz="3200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124" name="Line 1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0" y="1167586"/>
          <a:ext cx="5576344" cy="4208402"/>
        </p:xfrm>
        <a:graphic>
          <a:graphicData uri="http://schemas.openxmlformats.org/presentationml/2006/ole">
            <p:oleObj spid="_x0000_s183298" r:id="rId4" imgW="5477040" imgH="4132080" progId="SigmaPlotGraphicObject.9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14813" y="2002292"/>
            <a:ext cx="4929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Yield benefits of collective action: </a:t>
            </a:r>
            <a:r>
              <a:rPr lang="en-GB" dirty="0" smtClean="0"/>
              <a:t>timely access to appropriate types of inputs</a:t>
            </a:r>
            <a:endParaRPr lang="en-US" dirty="0"/>
          </a:p>
        </p:txBody>
      </p:sp>
      <p:pic>
        <p:nvPicPr>
          <p:cNvPr id="6" name="Picture 6" descr="SOFECSAT Tours 2008 4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2286" y="5143498"/>
            <a:ext cx="2286000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icture 0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269481" y="5120640"/>
            <a:ext cx="2318677" cy="1737360"/>
          </a:xfrm>
          <a:prstGeom prst="rect">
            <a:avLst/>
          </a:prstGeom>
          <a:noFill/>
        </p:spPr>
      </p:pic>
      <p:pic>
        <p:nvPicPr>
          <p:cNvPr id="8" name="Picture 2" descr="SOFECSAT Tours 2008 1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1349" y="4419249"/>
            <a:ext cx="3252651" cy="243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64454"/>
            <a:ext cx="8783392" cy="5580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 b="1" dirty="0" smtClean="0">
                <a:solidFill>
                  <a:schemeClr val="tx1"/>
                </a:solidFill>
              </a:rPr>
              <a:t>Enhancing farmers’ capacity to respond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9699" name="Content Placeholder 9" descr="SC 635 early 09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43038"/>
            <a:ext cx="3476625" cy="2608262"/>
          </a:xfrm>
        </p:spPr>
      </p:pic>
      <p:pic>
        <p:nvPicPr>
          <p:cNvPr id="29700" name="Picture 10" descr="SC 635 nirmal 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1475" y="2755900"/>
            <a:ext cx="3592512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1" descr="SC 635 late 0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5513" y="4505325"/>
            <a:ext cx="313848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3967163" y="1725613"/>
            <a:ext cx="4879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 smtClean="0"/>
              <a:t>Yield effects of appropriate </a:t>
            </a:r>
            <a:r>
              <a:rPr lang="en-GB" b="1" dirty="0"/>
              <a:t>planting time in response to rainfall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traight Connector 4"/>
          <p:cNvCxnSpPr>
            <a:cxnSpLocks noChangeShapeType="1"/>
          </p:cNvCxnSpPr>
          <p:nvPr/>
        </p:nvCxnSpPr>
        <p:spPr bwMode="auto">
          <a:xfrm rot="5400000">
            <a:off x="-680244" y="3393282"/>
            <a:ext cx="2644775" cy="15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0723" name="Straight Connector 5"/>
          <p:cNvCxnSpPr>
            <a:cxnSpLocks noChangeShapeType="1"/>
          </p:cNvCxnSpPr>
          <p:nvPr/>
        </p:nvCxnSpPr>
        <p:spPr bwMode="auto">
          <a:xfrm rot="5400000">
            <a:off x="2036763" y="3392488"/>
            <a:ext cx="2643187" cy="1587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0724" name="Straight Connector 6"/>
          <p:cNvCxnSpPr>
            <a:cxnSpLocks noChangeShapeType="1"/>
          </p:cNvCxnSpPr>
          <p:nvPr/>
        </p:nvCxnSpPr>
        <p:spPr bwMode="auto">
          <a:xfrm rot="5400000">
            <a:off x="4822825" y="3392488"/>
            <a:ext cx="2643187" cy="1588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0725" name="Straight Connector 8"/>
          <p:cNvCxnSpPr>
            <a:cxnSpLocks noChangeShapeType="1"/>
          </p:cNvCxnSpPr>
          <p:nvPr/>
        </p:nvCxnSpPr>
        <p:spPr bwMode="auto">
          <a:xfrm>
            <a:off x="642938" y="4714875"/>
            <a:ext cx="2143125" cy="15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0726" name="Straight Connector 9"/>
          <p:cNvCxnSpPr>
            <a:cxnSpLocks noChangeShapeType="1"/>
          </p:cNvCxnSpPr>
          <p:nvPr/>
        </p:nvCxnSpPr>
        <p:spPr bwMode="auto">
          <a:xfrm>
            <a:off x="3357563" y="4714875"/>
            <a:ext cx="2143125" cy="15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0727" name="Straight Connector 10"/>
          <p:cNvCxnSpPr>
            <a:cxnSpLocks noChangeShapeType="1"/>
          </p:cNvCxnSpPr>
          <p:nvPr/>
        </p:nvCxnSpPr>
        <p:spPr bwMode="auto">
          <a:xfrm>
            <a:off x="6143625" y="4714875"/>
            <a:ext cx="2143125" cy="1588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0728" name="Straight Connector 11"/>
          <p:cNvCxnSpPr>
            <a:cxnSpLocks noChangeShapeType="1"/>
          </p:cNvCxnSpPr>
          <p:nvPr/>
        </p:nvCxnSpPr>
        <p:spPr bwMode="auto">
          <a:xfrm>
            <a:off x="714375" y="3714750"/>
            <a:ext cx="2143125" cy="15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0729" name="Straight Connector 12"/>
          <p:cNvCxnSpPr>
            <a:cxnSpLocks noChangeShapeType="1"/>
          </p:cNvCxnSpPr>
          <p:nvPr/>
        </p:nvCxnSpPr>
        <p:spPr bwMode="auto">
          <a:xfrm>
            <a:off x="3429000" y="4143375"/>
            <a:ext cx="2143125" cy="15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0730" name="Straight Connector 13"/>
          <p:cNvCxnSpPr>
            <a:cxnSpLocks noChangeShapeType="1"/>
          </p:cNvCxnSpPr>
          <p:nvPr/>
        </p:nvCxnSpPr>
        <p:spPr bwMode="auto">
          <a:xfrm>
            <a:off x="6357938" y="3786188"/>
            <a:ext cx="2143125" cy="1587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0731" name="Straight Connector 14"/>
          <p:cNvCxnSpPr>
            <a:cxnSpLocks noChangeShapeType="1"/>
          </p:cNvCxnSpPr>
          <p:nvPr/>
        </p:nvCxnSpPr>
        <p:spPr bwMode="auto">
          <a:xfrm>
            <a:off x="714375" y="2786063"/>
            <a:ext cx="2143125" cy="1587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0732" name="Straight Connector 15"/>
          <p:cNvCxnSpPr>
            <a:cxnSpLocks noChangeShapeType="1"/>
          </p:cNvCxnSpPr>
          <p:nvPr/>
        </p:nvCxnSpPr>
        <p:spPr bwMode="auto">
          <a:xfrm>
            <a:off x="3429000" y="3429000"/>
            <a:ext cx="2143125" cy="15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0733" name="Straight Connector 16"/>
          <p:cNvCxnSpPr>
            <a:cxnSpLocks noChangeShapeType="1"/>
          </p:cNvCxnSpPr>
          <p:nvPr/>
        </p:nvCxnSpPr>
        <p:spPr bwMode="auto">
          <a:xfrm>
            <a:off x="6357938" y="4357688"/>
            <a:ext cx="2143125" cy="1587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</p:spPr>
      </p:cxnSp>
      <p:sp>
        <p:nvSpPr>
          <p:cNvPr id="30734" name="TextBox 17"/>
          <p:cNvSpPr txBox="1">
            <a:spLocks noChangeArrowheads="1"/>
          </p:cNvSpPr>
          <p:nvPr/>
        </p:nvSpPr>
        <p:spPr bwMode="auto">
          <a:xfrm>
            <a:off x="657225" y="1714500"/>
            <a:ext cx="2690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Resource endowed </a:t>
            </a:r>
          </a:p>
          <a:p>
            <a:r>
              <a:rPr lang="en-US">
                <a:latin typeface="Berlin Sans FB" pitchFamily="34" charset="0"/>
              </a:rPr>
              <a:t>(3 </a:t>
            </a:r>
            <a:r>
              <a:rPr lang="en-US">
                <a:latin typeface="Berlin Sans FB" pitchFamily="34" charset="0"/>
                <a:sym typeface="Wingdings" pitchFamily="2" charset="2"/>
              </a:rPr>
              <a:t>&gt;6 t ha</a:t>
            </a:r>
            <a:r>
              <a:rPr lang="en-US" baseline="30000">
                <a:latin typeface="Berlin Sans FB" pitchFamily="34" charset="0"/>
                <a:sym typeface="Wingdings" pitchFamily="2" charset="2"/>
              </a:rPr>
              <a:t>-1</a:t>
            </a:r>
            <a:r>
              <a:rPr lang="en-US">
                <a:sym typeface="Wingdings" pitchFamily="2" charset="2"/>
              </a:rPr>
              <a:t>)</a:t>
            </a:r>
            <a:endParaRPr lang="en-US" b="1"/>
          </a:p>
        </p:txBody>
      </p:sp>
      <p:sp>
        <p:nvSpPr>
          <p:cNvPr id="30735" name="TextBox 18"/>
          <p:cNvSpPr txBox="1">
            <a:spLocks noChangeArrowheads="1"/>
          </p:cNvSpPr>
          <p:nvPr/>
        </p:nvSpPr>
        <p:spPr bwMode="auto">
          <a:xfrm>
            <a:off x="3571875" y="1928813"/>
            <a:ext cx="2214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Intermediate</a:t>
            </a:r>
          </a:p>
          <a:p>
            <a:r>
              <a:rPr lang="en-US">
                <a:latin typeface="Berlin Sans FB" pitchFamily="34" charset="0"/>
              </a:rPr>
              <a:t>(1.5 </a:t>
            </a:r>
            <a:r>
              <a:rPr lang="en-US">
                <a:latin typeface="Berlin Sans FB" pitchFamily="34" charset="0"/>
                <a:sym typeface="Wingdings" pitchFamily="2" charset="2"/>
              </a:rPr>
              <a:t>&gt;3 t ha</a:t>
            </a:r>
            <a:r>
              <a:rPr lang="en-US" baseline="30000">
                <a:latin typeface="Berlin Sans FB" pitchFamily="34" charset="0"/>
                <a:sym typeface="Wingdings" pitchFamily="2" charset="2"/>
              </a:rPr>
              <a:t>-1</a:t>
            </a:r>
            <a:r>
              <a:rPr lang="en-US">
                <a:latin typeface="Berlin Sans FB" pitchFamily="34" charset="0"/>
                <a:sym typeface="Wingdings" pitchFamily="2" charset="2"/>
              </a:rPr>
              <a:t>)</a:t>
            </a:r>
            <a:endParaRPr lang="en-US">
              <a:latin typeface="Berlin Sans FB" pitchFamily="34" charset="0"/>
            </a:endParaRPr>
          </a:p>
        </p:txBody>
      </p:sp>
      <p:sp>
        <p:nvSpPr>
          <p:cNvPr id="30736" name="TextBox 19"/>
          <p:cNvSpPr txBox="1">
            <a:spLocks noChangeArrowheads="1"/>
          </p:cNvSpPr>
          <p:nvPr/>
        </p:nvSpPr>
        <p:spPr bwMode="auto">
          <a:xfrm>
            <a:off x="6429375" y="1857375"/>
            <a:ext cx="2357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erlin Sans FB" pitchFamily="34" charset="0"/>
              </a:rPr>
              <a:t>Resource constrained </a:t>
            </a:r>
          </a:p>
          <a:p>
            <a:r>
              <a:rPr lang="en-US">
                <a:latin typeface="Berlin Sans FB" pitchFamily="34" charset="0"/>
              </a:rPr>
              <a:t>(&lt;1 </a:t>
            </a:r>
            <a:r>
              <a:rPr lang="en-US">
                <a:latin typeface="Berlin Sans FB" pitchFamily="34" charset="0"/>
                <a:sym typeface="Wingdings" pitchFamily="2" charset="2"/>
              </a:rPr>
              <a:t> &gt;2 t ha</a:t>
            </a:r>
            <a:r>
              <a:rPr lang="en-US" baseline="30000">
                <a:latin typeface="Berlin Sans FB" pitchFamily="34" charset="0"/>
                <a:sym typeface="Wingdings" pitchFamily="2" charset="2"/>
              </a:rPr>
              <a:t>-1</a:t>
            </a:r>
            <a:r>
              <a:rPr lang="en-US">
                <a:latin typeface="Berlin Sans FB" pitchFamily="34" charset="0"/>
                <a:sym typeface="Wingdings" pitchFamily="2" charset="2"/>
              </a:rPr>
              <a:t>)</a:t>
            </a:r>
            <a:endParaRPr lang="en-US">
              <a:latin typeface="Berlin Sans FB" pitchFamily="34" charset="0"/>
            </a:endParaRPr>
          </a:p>
        </p:txBody>
      </p:sp>
      <p:cxnSp>
        <p:nvCxnSpPr>
          <p:cNvPr id="30737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1464469" y="3178969"/>
            <a:ext cx="500062" cy="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30738" name="Straight Arrow Connector 24"/>
          <p:cNvCxnSpPr>
            <a:cxnSpLocks noChangeShapeType="1"/>
          </p:cNvCxnSpPr>
          <p:nvPr/>
        </p:nvCxnSpPr>
        <p:spPr bwMode="auto">
          <a:xfrm rot="5400000" flipH="1" flipV="1">
            <a:off x="4144169" y="3785394"/>
            <a:ext cx="571500" cy="158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30739" name="Straight Arrow Connector 26"/>
          <p:cNvCxnSpPr>
            <a:cxnSpLocks noChangeShapeType="1"/>
          </p:cNvCxnSpPr>
          <p:nvPr/>
        </p:nvCxnSpPr>
        <p:spPr bwMode="auto">
          <a:xfrm rot="5400000" flipH="1" flipV="1">
            <a:off x="7287419" y="4072732"/>
            <a:ext cx="428625" cy="1587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8" name="TextBox 27"/>
          <p:cNvSpPr txBox="1"/>
          <p:nvPr/>
        </p:nvSpPr>
        <p:spPr>
          <a:xfrm>
            <a:off x="0" y="390525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Putting ISFM to work according to farmer circumstances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769"/>
            <a:ext cx="9144000" cy="1077218"/>
          </a:xfr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altLang="ja-JP" sz="3200" dirty="0" smtClean="0">
                <a:solidFill>
                  <a:schemeClr val="tx1"/>
                </a:solidFill>
                <a:ea typeface="ＭＳ Ｐゴシック" charset="-128"/>
              </a:rPr>
              <a:t>Strengthening local institutions to revitalize traditional social safety nets</a:t>
            </a:r>
            <a:endParaRPr lang="en-US" altLang="ja-JP" sz="3200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155650" name="Chart 6"/>
          <p:cNvPicPr>
            <a:picLocks noChangeArrowheads="1"/>
          </p:cNvPicPr>
          <p:nvPr/>
        </p:nvPicPr>
        <p:blipFill>
          <a:blip r:embed="rId3" cstate="print"/>
          <a:srcRect l="-4054" t="-3732" r="-4054" b="-6108"/>
          <a:stretch>
            <a:fillRect/>
          </a:stretch>
        </p:blipFill>
        <p:spPr bwMode="auto">
          <a:xfrm>
            <a:off x="3243264" y="2243138"/>
            <a:ext cx="5686426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22872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ja-JP" sz="2800" dirty="0" smtClean="0">
                <a:solidFill>
                  <a:srgbClr val="006666"/>
                </a:solidFill>
                <a:latin typeface="+mj-lt"/>
                <a:ea typeface="ＭＳ Ｐゴシック" charset="-128"/>
                <a:cs typeface="+mj-cs"/>
              </a:rPr>
              <a:t>Success with the </a:t>
            </a:r>
            <a:r>
              <a:rPr lang="en-GB" altLang="ja-JP" sz="2800" i="1" dirty="0" err="1" smtClean="0">
                <a:solidFill>
                  <a:srgbClr val="006666"/>
                </a:solidFill>
                <a:latin typeface="+mj-lt"/>
                <a:ea typeface="ＭＳ Ｐゴシック" charset="-128"/>
                <a:cs typeface="+mj-cs"/>
              </a:rPr>
              <a:t>Zunde</a:t>
            </a:r>
            <a:r>
              <a:rPr lang="en-GB" altLang="ja-JP" sz="2800" i="1" dirty="0" smtClean="0">
                <a:solidFill>
                  <a:srgbClr val="006666"/>
                </a:solidFill>
                <a:latin typeface="+mj-lt"/>
                <a:ea typeface="ＭＳ Ｐゴシック" charset="-128"/>
                <a:cs typeface="+mj-cs"/>
              </a:rPr>
              <a:t> </a:t>
            </a:r>
            <a:r>
              <a:rPr lang="en-GB" altLang="ja-JP" sz="2800" i="1" dirty="0" err="1" smtClean="0">
                <a:solidFill>
                  <a:srgbClr val="006666"/>
                </a:solidFill>
                <a:latin typeface="+mj-lt"/>
                <a:ea typeface="ＭＳ Ｐゴシック" charset="-128"/>
                <a:cs typeface="+mj-cs"/>
              </a:rPr>
              <a:t>raMambo</a:t>
            </a:r>
            <a:r>
              <a:rPr lang="en-GB" altLang="ja-JP" sz="2800" i="1" dirty="0" smtClean="0">
                <a:solidFill>
                  <a:srgbClr val="006666"/>
                </a:solidFill>
                <a:latin typeface="+mj-lt"/>
                <a:ea typeface="ＭＳ Ｐゴシック" charset="-128"/>
                <a:cs typeface="+mj-cs"/>
              </a:rPr>
              <a:t> </a:t>
            </a:r>
            <a:r>
              <a:rPr lang="en-GB" altLang="ja-JP" sz="2800" dirty="0" smtClean="0">
                <a:solidFill>
                  <a:srgbClr val="006666"/>
                </a:solidFill>
                <a:latin typeface="+mj-lt"/>
                <a:ea typeface="ＭＳ Ｐゴシック" charset="-128"/>
                <a:cs typeface="+mj-cs"/>
              </a:rPr>
              <a:t>concept in </a:t>
            </a:r>
            <a:r>
              <a:rPr lang="en-GB" altLang="ja-JP" sz="2800" dirty="0" err="1" smtClean="0">
                <a:solidFill>
                  <a:srgbClr val="006666"/>
                </a:solidFill>
                <a:latin typeface="+mj-lt"/>
                <a:ea typeface="ＭＳ Ｐゴシック" charset="-128"/>
                <a:cs typeface="+mj-cs"/>
              </a:rPr>
              <a:t>Nyahava</a:t>
            </a:r>
            <a:r>
              <a:rPr lang="en-GB" altLang="ja-JP" sz="2800" dirty="0" smtClean="0">
                <a:solidFill>
                  <a:srgbClr val="006666"/>
                </a:solidFill>
                <a:latin typeface="+mj-lt"/>
                <a:ea typeface="ＭＳ Ｐゴシック" charset="-128"/>
                <a:cs typeface="+mj-cs"/>
              </a:rPr>
              <a:t>, </a:t>
            </a:r>
            <a:r>
              <a:rPr lang="en-GB" altLang="ja-JP" sz="2800" dirty="0" err="1" smtClean="0">
                <a:solidFill>
                  <a:srgbClr val="006666"/>
                </a:solidFill>
                <a:latin typeface="+mj-lt"/>
                <a:ea typeface="ＭＳ Ｐゴシック" charset="-128"/>
                <a:cs typeface="+mj-cs"/>
              </a:rPr>
              <a:t>Makoni</a:t>
            </a:r>
            <a:r>
              <a:rPr lang="en-GB" altLang="ja-JP" sz="2800" dirty="0" smtClean="0">
                <a:solidFill>
                  <a:srgbClr val="006666"/>
                </a:solidFill>
                <a:latin typeface="+mj-lt"/>
                <a:ea typeface="ＭＳ Ｐゴシック" charset="-128"/>
                <a:cs typeface="+mj-cs"/>
              </a:rPr>
              <a:t> district</a:t>
            </a:r>
            <a:endParaRPr lang="en-US" altLang="ja-JP" sz="2800" dirty="0" smtClean="0">
              <a:solidFill>
                <a:srgbClr val="006666"/>
              </a:solidFill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6" name="Picture 5" descr="DSC012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246959"/>
            <a:ext cx="3343275" cy="2507456"/>
          </a:xfrm>
          <a:prstGeom prst="rect">
            <a:avLst/>
          </a:prstGeom>
        </p:spPr>
      </p:pic>
      <p:pic>
        <p:nvPicPr>
          <p:cNvPr id="7" name="Picture 6" descr="DSC012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739503"/>
            <a:ext cx="3338514" cy="2503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7563" y="5443539"/>
            <a:ext cx="578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Realization of high yields under ISFM technologies convinced farmers to participate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0709"/>
          </a:xfrm>
          <a:solidFill>
            <a:srgbClr val="92D050"/>
          </a:solidFill>
        </p:spPr>
        <p:txBody>
          <a:bodyPr/>
          <a:lstStyle/>
          <a:p>
            <a:r>
              <a:rPr lang="en-GB" altLang="ja-JP" sz="3600" b="1" dirty="0" smtClean="0">
                <a:solidFill>
                  <a:schemeClr val="tx1"/>
                </a:solidFill>
              </a:rPr>
              <a:t>A</a:t>
            </a:r>
            <a:r>
              <a:rPr lang="en-GB" altLang="ja-JP" sz="3600" b="1" dirty="0" smtClean="0">
                <a:solidFill>
                  <a:schemeClr val="tx1"/>
                </a:solidFill>
              </a:rPr>
              <a:t>daptation options prioritized by communities?</a:t>
            </a:r>
            <a:endParaRPr lang="en-US" altLang="ja-JP" sz="3600" b="1" dirty="0" smtClean="0">
              <a:solidFill>
                <a:schemeClr val="tx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200025" y="777104"/>
            <a:ext cx="8943975" cy="5323659"/>
          </a:xfrm>
        </p:spPr>
        <p:txBody>
          <a:bodyPr/>
          <a:lstStyle/>
          <a:p>
            <a:pPr marL="63500" indent="-238125"/>
            <a:r>
              <a:rPr lang="en-GB" altLang="ja-JP" sz="2800" dirty="0" smtClean="0">
                <a:ea typeface="ＭＳ Ｐゴシック" charset="-128"/>
              </a:rPr>
              <a:t>Comprehensive capacity building programs for farmers &amp; their service providers</a:t>
            </a:r>
            <a:endParaRPr lang="en-GB" dirty="0" smtClean="0"/>
          </a:p>
          <a:p>
            <a:pPr marL="63500" indent="-238125"/>
            <a:r>
              <a:rPr lang="en-GB" dirty="0" smtClean="0"/>
              <a:t>Generate surpluses during favourable seasons to offset future deficits</a:t>
            </a:r>
          </a:p>
          <a:p>
            <a:pPr marL="63500" indent="-238125"/>
            <a:r>
              <a:rPr lang="en-GB" dirty="0" smtClean="0"/>
              <a:t>Empower communities and service providers for collective acquisition of inputs and marketing of produce</a:t>
            </a:r>
          </a:p>
          <a:p>
            <a:pPr marL="63500" indent="-238125"/>
            <a:r>
              <a:rPr lang="en-GB" dirty="0" smtClean="0"/>
              <a:t>Increasing access to production resources &amp; food by vulnerable </a:t>
            </a:r>
            <a:r>
              <a:rPr lang="en-GB" dirty="0" smtClean="0"/>
              <a:t>groups</a:t>
            </a:r>
            <a:endParaRPr lang="en-GB" dirty="0" smtClean="0"/>
          </a:p>
          <a:p>
            <a:pPr marL="63500" indent="-238125"/>
            <a:r>
              <a:rPr lang="en-GB" dirty="0" smtClean="0"/>
              <a:t>Equip policy makers with ‘locally relevant’ evidence-based scientific facts for decision making</a:t>
            </a:r>
          </a:p>
          <a:p>
            <a:pPr marL="225425" indent="-225425"/>
            <a:r>
              <a:rPr lang="en-GB" dirty="0" smtClean="0"/>
              <a:t>Support platforms for information &amp; knowledge sharing </a:t>
            </a:r>
            <a:r>
              <a:rPr lang="en-GB" b="1" dirty="0" smtClean="0">
                <a:solidFill>
                  <a:srgbClr val="C00000"/>
                </a:solidFill>
              </a:rPr>
              <a:t>…main pathway for information flow is farmer-farmer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61555"/>
            <a:ext cx="9144000" cy="954107"/>
          </a:xfr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altLang="ja-JP" sz="2800" dirty="0" smtClean="0">
                <a:solidFill>
                  <a:schemeClr val="tx1"/>
                </a:solidFill>
                <a:ea typeface="ＭＳ Ｐゴシック" charset="-128"/>
              </a:rPr>
              <a:t>Moving towards production-to-marketing models through innovation platforms</a:t>
            </a:r>
            <a:endParaRPr lang="en-US" altLang="ja-JP" sz="2800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grpSp>
        <p:nvGrpSpPr>
          <p:cNvPr id="2" name="Group 170"/>
          <p:cNvGrpSpPr>
            <a:grpSpLocks/>
          </p:cNvGrpSpPr>
          <p:nvPr/>
        </p:nvGrpSpPr>
        <p:grpSpPr bwMode="auto">
          <a:xfrm>
            <a:off x="1301750" y="989013"/>
            <a:ext cx="3187700" cy="1754187"/>
            <a:chOff x="1371600" y="988255"/>
            <a:chExt cx="3188676" cy="1754326"/>
          </a:xfrm>
        </p:grpSpPr>
        <p:cxnSp>
          <p:nvCxnSpPr>
            <p:cNvPr id="91" name="Straight Arrow Connector 90"/>
            <p:cNvCxnSpPr/>
            <p:nvPr/>
          </p:nvCxnSpPr>
          <p:spPr>
            <a:xfrm>
              <a:off x="1371600" y="1523284"/>
              <a:ext cx="1295797" cy="1143091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1665378" y="988255"/>
              <a:ext cx="2894898" cy="17543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800" b="1" i="1" u="sng" dirty="0"/>
                <a:t>‘External’ (free) Inputs from: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GB" sz="1800" dirty="0"/>
                <a:t>Government</a:t>
              </a:r>
            </a:p>
            <a:p>
              <a:pPr marL="341313" lvl="1" indent="-163513">
                <a:buFont typeface="Arial" pitchFamily="34" charset="0"/>
                <a:buChar char="•"/>
                <a:defRPr/>
              </a:pPr>
              <a:r>
                <a:rPr lang="en-GB" sz="1800" dirty="0"/>
                <a:t>NGOs</a:t>
              </a:r>
            </a:p>
            <a:p>
              <a:pPr marL="627063" lvl="1" indent="-107950">
                <a:buFont typeface="Arial" pitchFamily="34" charset="0"/>
                <a:buChar char="•"/>
                <a:defRPr/>
              </a:pPr>
              <a:r>
                <a:rPr lang="en-GB" sz="1800" dirty="0"/>
                <a:t>Research</a:t>
              </a:r>
            </a:p>
            <a:p>
              <a:pPr marL="860425" lvl="1" indent="53975">
                <a:buFont typeface="Arial" pitchFamily="34" charset="0"/>
                <a:buChar char="•"/>
                <a:defRPr/>
              </a:pPr>
              <a:r>
                <a:rPr lang="en-GB" sz="1800" dirty="0"/>
                <a:t>Remittances</a:t>
              </a:r>
              <a:endParaRPr lang="en-US" sz="1800" dirty="0"/>
            </a:p>
          </p:txBody>
        </p:sp>
      </p:grpSp>
      <p:grpSp>
        <p:nvGrpSpPr>
          <p:cNvPr id="5" name="Group 173"/>
          <p:cNvGrpSpPr>
            <a:grpSpLocks/>
          </p:cNvGrpSpPr>
          <p:nvPr/>
        </p:nvGrpSpPr>
        <p:grpSpPr bwMode="auto">
          <a:xfrm>
            <a:off x="228600" y="2405063"/>
            <a:ext cx="8686800" cy="4241800"/>
            <a:chOff x="228600" y="2362200"/>
            <a:chExt cx="8686800" cy="4242375"/>
          </a:xfrm>
        </p:grpSpPr>
        <p:sp>
          <p:nvSpPr>
            <p:cNvPr id="99" name="TextBox 98"/>
            <p:cNvSpPr txBox="1"/>
            <p:nvPr/>
          </p:nvSpPr>
          <p:spPr>
            <a:xfrm>
              <a:off x="228600" y="3657776"/>
              <a:ext cx="2667000" cy="25848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800" b="1" i="1" u="sng" dirty="0"/>
                <a:t>‘Internal’ Inputs from:</a:t>
              </a:r>
            </a:p>
            <a:p>
              <a:pPr marL="109538" indent="-109538">
                <a:buFont typeface="Arial" pitchFamily="34" charset="0"/>
                <a:buChar char="•"/>
                <a:defRPr/>
              </a:pPr>
              <a:r>
                <a:rPr lang="en-GB" sz="1800" dirty="0"/>
                <a:t> Farmers own seed reserves</a:t>
              </a:r>
            </a:p>
            <a:p>
              <a:pPr marL="109538" indent="-109538">
                <a:buFont typeface="Arial" pitchFamily="34" charset="0"/>
                <a:buChar char="•"/>
                <a:defRPr/>
              </a:pPr>
              <a:r>
                <a:rPr lang="en-GB" sz="1800" dirty="0"/>
                <a:t>Direct markets purchases</a:t>
              </a:r>
            </a:p>
            <a:p>
              <a:pPr marL="109538" lvl="1" indent="-109538">
                <a:buFont typeface="Arial" pitchFamily="34" charset="0"/>
                <a:buChar char="•"/>
                <a:defRPr/>
              </a:pPr>
              <a:r>
                <a:rPr lang="en-GB" sz="1800" dirty="0"/>
                <a:t>Credit schemes by Govt./NGOs/Agro-Financing institutions</a:t>
              </a:r>
            </a:p>
            <a:p>
              <a:pPr marL="109538" lvl="1" indent="-109538">
                <a:buFont typeface="Arial" pitchFamily="34" charset="0"/>
                <a:buChar char="•"/>
                <a:defRPr/>
              </a:pPr>
              <a:r>
                <a:rPr lang="en-GB" sz="1800" dirty="0"/>
                <a:t>Contract farming schemes</a:t>
              </a:r>
            </a:p>
          </p:txBody>
        </p:sp>
        <p:grpSp>
          <p:nvGrpSpPr>
            <p:cNvPr id="9" name="Group 171"/>
            <p:cNvGrpSpPr>
              <a:grpSpLocks/>
            </p:cNvGrpSpPr>
            <p:nvPr/>
          </p:nvGrpSpPr>
          <p:grpSpPr bwMode="auto">
            <a:xfrm>
              <a:off x="400050" y="2362200"/>
              <a:ext cx="8515350" cy="4242375"/>
              <a:chOff x="400050" y="2362200"/>
              <a:chExt cx="8515350" cy="4242375"/>
            </a:xfrm>
          </p:grpSpPr>
          <p:grpSp>
            <p:nvGrpSpPr>
              <p:cNvPr id="10" name="Group 102"/>
              <p:cNvGrpSpPr>
                <a:grpSpLocks/>
              </p:cNvGrpSpPr>
              <p:nvPr/>
            </p:nvGrpSpPr>
            <p:grpSpPr bwMode="auto">
              <a:xfrm>
                <a:off x="400050" y="2362200"/>
                <a:ext cx="8515350" cy="4242375"/>
                <a:chOff x="171450" y="2362200"/>
                <a:chExt cx="8515350" cy="4242375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2743200" y="2590831"/>
                  <a:ext cx="2286000" cy="584279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GB" sz="3200" dirty="0"/>
                    <a:t>Production</a:t>
                  </a:r>
                  <a:endParaRPr lang="en-US" sz="3200" dirty="0"/>
                </a:p>
              </p:txBody>
            </p:sp>
            <p:sp>
              <p:nvSpPr>
                <p:cNvPr id="34836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3124200" y="3886200"/>
                  <a:ext cx="2438400" cy="584775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GB" sz="3200"/>
                    <a:t>Consumption</a:t>
                  </a:r>
                  <a:endParaRPr lang="en-US" sz="320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6629400" y="6020296"/>
                  <a:ext cx="2057400" cy="58427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GB" sz="3200" dirty="0"/>
                    <a:t>Marketing</a:t>
                  </a:r>
                  <a:endParaRPr lang="en-US" sz="3200" dirty="0"/>
                </a:p>
              </p:txBody>
            </p:sp>
            <p:cxnSp>
              <p:nvCxnSpPr>
                <p:cNvPr id="13" name="Straight Arrow Connector 12"/>
                <p:cNvCxnSpPr>
                  <a:endCxn id="4" idx="1"/>
                </p:cNvCxnSpPr>
                <p:nvPr/>
              </p:nvCxnSpPr>
              <p:spPr>
                <a:xfrm flipV="1">
                  <a:off x="5029200" y="2882971"/>
                  <a:ext cx="1371600" cy="12702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headEnd type="none" w="lg" len="sm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5400000">
                  <a:off x="7354058" y="3390245"/>
                  <a:ext cx="533472" cy="1588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headEnd type="none" w="lg" len="sm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>
                  <a:endCxn id="8" idx="0"/>
                </p:cNvCxnSpPr>
                <p:nvPr/>
              </p:nvCxnSpPr>
              <p:spPr>
                <a:xfrm rot="5400000">
                  <a:off x="5677580" y="3466513"/>
                  <a:ext cx="1676627" cy="839788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headEnd type="none" w="lg" len="sm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rot="10800000" flipV="1">
                  <a:off x="5486400" y="3124303"/>
                  <a:ext cx="990600" cy="838314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headEnd type="none" w="lg" len="sm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6" idx="2"/>
                  <a:endCxn id="7" idx="0"/>
                </p:cNvCxnSpPr>
                <p:nvPr/>
              </p:nvCxnSpPr>
              <p:spPr>
                <a:xfrm rot="5400000">
                  <a:off x="6770567" y="5131175"/>
                  <a:ext cx="1776654" cy="1588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headEnd type="none" w="lg" len="sm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rot="16200000" flipH="1">
                  <a:off x="6362648" y="5372544"/>
                  <a:ext cx="762103" cy="533400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headEnd type="none" w="lg" len="sm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rot="10800000" flipV="1">
                  <a:off x="6400800" y="4191248"/>
                  <a:ext cx="609600" cy="533472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headEnd type="none" w="lg" len="sm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rot="16200000" flipV="1">
                  <a:off x="5486374" y="4343694"/>
                  <a:ext cx="381052" cy="381000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headEnd type="none" w="lg" len="sm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2209800" y="2895672"/>
                  <a:ext cx="533400" cy="1587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headEnd type="none" w="lg" len="sm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/>
                <p:cNvSpPr txBox="1"/>
                <p:nvPr/>
              </p:nvSpPr>
              <p:spPr>
                <a:xfrm>
                  <a:off x="5334000" y="4724720"/>
                  <a:ext cx="1524000" cy="58427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GB" sz="3200" dirty="0"/>
                    <a:t>Storage</a:t>
                  </a:r>
                  <a:endParaRPr lang="en-US" sz="3200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71450" y="2362200"/>
                  <a:ext cx="2190750" cy="1143155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GB" dirty="0"/>
                    <a:t>Natural Resource Base</a:t>
                  </a:r>
                  <a:endParaRPr lang="en-US" dirty="0"/>
                </a:p>
              </p:txBody>
            </p:sp>
            <p:cxnSp>
              <p:nvCxnSpPr>
                <p:cNvPr id="72" name="Curved Connector 71"/>
                <p:cNvCxnSpPr>
                  <a:stCxn id="7" idx="1"/>
                </p:cNvCxnSpPr>
                <p:nvPr/>
              </p:nvCxnSpPr>
              <p:spPr>
                <a:xfrm rot="10800000">
                  <a:off x="2514600" y="2971883"/>
                  <a:ext cx="4114800" cy="3340553"/>
                </a:xfrm>
                <a:prstGeom prst="curvedConnector3">
                  <a:avLst>
                    <a:gd name="adj1" fmla="val 100415"/>
                  </a:avLst>
                </a:prstGeom>
                <a:ln w="444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/>
                <p:cNvSpPr txBox="1"/>
                <p:nvPr/>
              </p:nvSpPr>
              <p:spPr>
                <a:xfrm>
                  <a:off x="6705600" y="3657776"/>
                  <a:ext cx="1905000" cy="58427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GB" sz="3200" dirty="0"/>
                    <a:t>Packaging</a:t>
                  </a:r>
                  <a:endParaRPr lang="en-US" sz="3200" dirty="0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6400800" y="2590831"/>
                  <a:ext cx="2209800" cy="584279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GB" sz="3200" dirty="0"/>
                    <a:t>Processing</a:t>
                  </a:r>
                  <a:endParaRPr lang="en-US" sz="3200" dirty="0"/>
                </a:p>
              </p:txBody>
            </p:sp>
          </p:grpSp>
          <p:cxnSp>
            <p:nvCxnSpPr>
              <p:cNvPr id="100" name="Curved Connector 99"/>
              <p:cNvCxnSpPr/>
              <p:nvPr/>
            </p:nvCxnSpPr>
            <p:spPr>
              <a:xfrm rot="10800000">
                <a:off x="2743200" y="2971883"/>
                <a:ext cx="2819400" cy="2286310"/>
              </a:xfrm>
              <a:prstGeom prst="curvedConnector3">
                <a:avLst>
                  <a:gd name="adj1" fmla="val 100343"/>
                </a:avLst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Left Brace 105"/>
          <p:cNvSpPr/>
          <p:nvPr/>
        </p:nvSpPr>
        <p:spPr>
          <a:xfrm>
            <a:off x="0" y="1219200"/>
            <a:ext cx="457200" cy="525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Right Brace 106"/>
          <p:cNvSpPr/>
          <p:nvPr/>
        </p:nvSpPr>
        <p:spPr>
          <a:xfrm>
            <a:off x="8763000" y="1143000"/>
            <a:ext cx="381000" cy="5486400"/>
          </a:xfrm>
          <a:prstGeom prst="rightBrace">
            <a:avLst>
              <a:gd name="adj1" fmla="val 8333"/>
              <a:gd name="adj2" fmla="val 497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3" name="TextBox 107"/>
          <p:cNvSpPr txBox="1">
            <a:spLocks noChangeArrowheads="1"/>
          </p:cNvSpPr>
          <p:nvPr/>
        </p:nvSpPr>
        <p:spPr bwMode="auto">
          <a:xfrm>
            <a:off x="1981200" y="61722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i="1">
                <a:cs typeface="Times New Roman" pitchFamily="18" charset="0"/>
              </a:rPr>
              <a:t>Institutions &amp; Policies</a:t>
            </a:r>
            <a:endParaRPr lang="en-US" i="1">
              <a:cs typeface="Times New Roman" pitchFamily="18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5219700" y="6434138"/>
            <a:ext cx="1295400" cy="158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10800000">
            <a:off x="990600" y="6477000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>
            <a:off x="2209800" y="2667000"/>
            <a:ext cx="228600" cy="304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1</a:t>
            </a:r>
            <a:endParaRPr lang="en-US" dirty="0"/>
          </a:p>
        </p:txBody>
      </p:sp>
      <p:sp>
        <p:nvSpPr>
          <p:cNvPr id="116" name="Isosceles Triangle 115"/>
          <p:cNvSpPr/>
          <p:nvPr/>
        </p:nvSpPr>
        <p:spPr>
          <a:xfrm>
            <a:off x="4953000" y="2743200"/>
            <a:ext cx="228600" cy="304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2</a:t>
            </a:r>
            <a:endParaRPr lang="en-US" dirty="0"/>
          </a:p>
        </p:txBody>
      </p:sp>
      <p:sp>
        <p:nvSpPr>
          <p:cNvPr id="118" name="Isosceles Triangle 117"/>
          <p:cNvSpPr/>
          <p:nvPr/>
        </p:nvSpPr>
        <p:spPr>
          <a:xfrm>
            <a:off x="8610600" y="6172200"/>
            <a:ext cx="228600" cy="304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3</a:t>
            </a:r>
            <a:endParaRPr lang="en-US" dirty="0"/>
          </a:p>
        </p:txBody>
      </p:sp>
      <p:sp>
        <p:nvSpPr>
          <p:cNvPr id="122" name="Isosceles Triangle 121"/>
          <p:cNvSpPr/>
          <p:nvPr/>
        </p:nvSpPr>
        <p:spPr>
          <a:xfrm>
            <a:off x="5334000" y="6324600"/>
            <a:ext cx="228600" cy="304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4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rot="16200000" flipH="1">
            <a:off x="4648200" y="3352800"/>
            <a:ext cx="762000" cy="457200"/>
          </a:xfrm>
          <a:prstGeom prst="straightConnector1">
            <a:avLst/>
          </a:prstGeom>
          <a:ln w="44450">
            <a:solidFill>
              <a:schemeClr val="tx1"/>
            </a:solidFill>
            <a:headEnd type="none" w="lg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5" name="Picture 1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0" y="4193177"/>
            <a:ext cx="4219303" cy="266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0" y="1301374"/>
            <a:ext cx="4129087" cy="309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3" name="Picture 1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4186239" y="4057650"/>
            <a:ext cx="49577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4" name="Rectangle 2"/>
          <p:cNvSpPr>
            <a:spLocks noChangeArrowheads="1" noGrp="1"/>
          </p:cNvSpPr>
          <p:nvPr>
            <p:ph type="title"/>
          </p:nvPr>
        </p:nvSpPr>
        <p:spPr>
          <a:xfrm>
            <a:off x="0" y="251518"/>
            <a:ext cx="9144000" cy="954107"/>
          </a:xfrm>
        </p:spPr>
        <p:txBody>
          <a:bodyPr/>
          <a:lstStyle/>
          <a:p>
            <a:pPr algn="ctr"/>
            <a:r>
              <a:rPr b="1" dirty="0" lang="en-US" smtClean="0" sz="2800">
                <a:latin charset="0" pitchFamily="34" typeface="Albertus Extra Bold"/>
              </a:rPr>
              <a:t>Reducing Poverty and Food insecurity remains the main Challenge for Sub-Saharan Africa</a:t>
            </a:r>
            <a:endParaRPr b="1" dirty="0" lang="en-GB" smtClean="0" sz="2800">
              <a:latin charset="0" pitchFamily="34" typeface="Albertus Extra Bold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0" y="1156471"/>
            <a:ext cx="894805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b="1" dirty="0" lang="en-US" sz="2000">
                <a:solidFill>
                  <a:srgbClr val="FF0000"/>
                </a:solidFill>
              </a:rPr>
              <a:t>About 180 million Africans live on </a:t>
            </a:r>
            <a:r>
              <a:rPr b="1" dirty="0" lang="en-US" smtClean="0" sz="2000">
                <a:solidFill>
                  <a:srgbClr val="FF0000"/>
                </a:solidFill>
              </a:rPr>
              <a:t>&lt; </a:t>
            </a:r>
            <a:r>
              <a:rPr b="1" dirty="0" lang="en-US" sz="2000">
                <a:solidFill>
                  <a:srgbClr val="FF0000"/>
                </a:solidFill>
              </a:rPr>
              <a:t>US$1 each day</a:t>
            </a:r>
            <a:endParaRPr b="1" dirty="0" lang="en-GB" sz="2000">
              <a:solidFill>
                <a:srgbClr val="FF0000"/>
              </a:solidFill>
            </a:endParaRPr>
          </a:p>
        </p:txBody>
      </p:sp>
      <p:pic>
        <p:nvPicPr>
          <p:cNvPr descr="WB_Millennium(6)_copyright" id="135" name="Picture 5"/>
          <p:cNvPicPr>
            <a:picLocks noChangeArrowheads="1" noChangeAspect="1"/>
          </p:cNvPicPr>
          <p:nvPr/>
        </p:nvPicPr>
        <p:blipFill>
          <a:blip cstate="print" r:embed="rId6"/>
          <a:stretch>
            <a:fillRect/>
          </a:stretch>
        </p:blipFill>
        <p:spPr bwMode="auto">
          <a:xfrm>
            <a:off x="4114498" y="1543051"/>
            <a:ext cx="5029502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" y="3842000"/>
            <a:ext cx="9143999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dir="t" rig="threeP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dirty="0" lang="en-US"/>
              <a:t>Livelihoods mainly based on extensive exploitation of natural resources—principally </a:t>
            </a:r>
            <a:r>
              <a:rPr dirty="0" err="1" lang="en-US" smtClean="0"/>
              <a:t>rainfed</a:t>
            </a:r>
            <a:r>
              <a:rPr dirty="0" lang="en-US" smtClean="0"/>
              <a:t> agriculture</a:t>
            </a:r>
            <a:r>
              <a:rPr dirty="0" lang="en-US" smtClean="0"/>
              <a:t>, forest and fisheries</a:t>
            </a:r>
            <a:endParaRPr dirty="0" lang="en-US" smtClean="0" sz="18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0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8298" y="4086224"/>
            <a:ext cx="3695700" cy="2771775"/>
          </a:xfrm>
          <a:prstGeom prst="rect">
            <a:avLst/>
          </a:prstGeom>
        </p:spPr>
      </p:pic>
      <p:pic>
        <p:nvPicPr>
          <p:cNvPr id="9" name="Picture 8" descr="DSC00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8912" y="907360"/>
            <a:ext cx="3705088" cy="27788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373" y="0"/>
            <a:ext cx="8477793" cy="526321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tx1"/>
                </a:solidFill>
              </a:rPr>
              <a:t>Emerging </a:t>
            </a:r>
            <a:r>
              <a:rPr lang="en-GB" sz="4000" b="1" dirty="0" smtClean="0">
                <a:solidFill>
                  <a:schemeClr val="tx1"/>
                </a:solidFill>
              </a:rPr>
              <a:t>issues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Subtitle 3"/>
          <p:cNvSpPr>
            <a:spLocks noGrp="1"/>
          </p:cNvSpPr>
          <p:nvPr>
            <p:ph idx="1"/>
          </p:nvPr>
        </p:nvSpPr>
        <p:spPr>
          <a:xfrm>
            <a:off x="0" y="534576"/>
            <a:ext cx="5600700" cy="6137686"/>
          </a:xfrm>
        </p:spPr>
        <p:txBody>
          <a:bodyPr>
            <a:noAutofit/>
          </a:bodyPr>
          <a:lstStyle/>
          <a:p>
            <a:pPr marL="339725" lvl="0" indent="-339725">
              <a:spcBef>
                <a:spcPts val="1800"/>
              </a:spcBef>
              <a:buFont typeface="+mj-lt"/>
              <a:buAutoNum type="arabicPeriod"/>
            </a:pPr>
            <a:r>
              <a:rPr lang="en-GB" sz="1900" dirty="0" smtClean="0">
                <a:latin typeface="Arial Rounded MT Bold" pitchFamily="34" charset="0"/>
              </a:rPr>
              <a:t>Employing ISFM to increase crop productivity and farmer market participation resolved challenges related to land tenure, social safety nets and competing land uses </a:t>
            </a:r>
            <a:endParaRPr lang="en-US" sz="19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339725" lvl="0" indent="-339725">
              <a:spcBef>
                <a:spcPts val="1800"/>
              </a:spcBef>
              <a:buFont typeface="+mj-lt"/>
              <a:buAutoNum type="arabicPeriod"/>
            </a:pPr>
            <a:r>
              <a:rPr lang="en-GB" sz="1900" dirty="0" smtClean="0">
                <a:latin typeface="Arial Rounded MT Bold" pitchFamily="34" charset="0"/>
              </a:rPr>
              <a:t>Climate change impacts differentiated by gender and farmer resource endowment among other factors</a:t>
            </a:r>
            <a:endParaRPr lang="en-US" sz="1900" dirty="0" smtClean="0">
              <a:latin typeface="Arial Rounded MT Bold" pitchFamily="34" charset="0"/>
            </a:endParaRPr>
          </a:p>
          <a:p>
            <a:pPr marL="339725" indent="-339725">
              <a:spcBef>
                <a:spcPts val="1800"/>
              </a:spcBef>
              <a:buFont typeface="+mj-lt"/>
              <a:buAutoNum type="arabicPeriod"/>
            </a:pPr>
            <a:r>
              <a:rPr lang="en-GB" sz="1900" dirty="0" smtClean="0">
                <a:solidFill>
                  <a:schemeClr val="tx1"/>
                </a:solidFill>
                <a:latin typeface="Arial Rounded MT Bold" pitchFamily="34" charset="0"/>
              </a:rPr>
              <a:t>Capacity building initiatives that </a:t>
            </a:r>
            <a:r>
              <a:rPr lang="en-US" sz="1900" dirty="0" smtClean="0">
                <a:solidFill>
                  <a:schemeClr val="tx1"/>
                </a:solidFill>
                <a:latin typeface="Arial Rounded MT Bold" pitchFamily="34" charset="0"/>
              </a:rPr>
              <a:t>build </a:t>
            </a:r>
            <a:r>
              <a:rPr lang="en-US" sz="1900" dirty="0" smtClean="0">
                <a:solidFill>
                  <a:schemeClr val="tx1"/>
                </a:solidFill>
                <a:latin typeface="Arial Rounded MT Bold" pitchFamily="34" charset="0"/>
              </a:rPr>
              <a:t>on indigenous </a:t>
            </a:r>
            <a:r>
              <a:rPr lang="en-US" sz="1900" dirty="0" smtClean="0">
                <a:solidFill>
                  <a:schemeClr val="tx1"/>
                </a:solidFill>
                <a:latin typeface="Arial Rounded MT Bold" pitchFamily="34" charset="0"/>
              </a:rPr>
              <a:t>knowledge enhance farmer decision making</a:t>
            </a:r>
            <a:endParaRPr lang="en-US" sz="19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339725" lvl="0" indent="-339725">
              <a:spcBef>
                <a:spcPts val="1800"/>
              </a:spcBef>
              <a:buFont typeface="+mj-lt"/>
              <a:buAutoNum type="arabicPeriod"/>
            </a:pPr>
            <a:r>
              <a:rPr lang="en-GB" sz="1900" dirty="0" smtClean="0">
                <a:solidFill>
                  <a:schemeClr val="tx1"/>
                </a:solidFill>
                <a:latin typeface="Arial Rounded MT Bold" pitchFamily="34" charset="0"/>
              </a:rPr>
              <a:t>Co-learning with communities </a:t>
            </a:r>
            <a:r>
              <a:rPr lang="en-GB" sz="1900" dirty="0" smtClean="0">
                <a:solidFill>
                  <a:schemeClr val="tx1"/>
                </a:solidFill>
                <a:latin typeface="Arial Rounded MT Bold" pitchFamily="34" charset="0"/>
              </a:rPr>
              <a:t>leads to joint development of ‘</a:t>
            </a:r>
            <a:r>
              <a:rPr lang="en-GB" sz="1900" dirty="0" smtClean="0">
                <a:solidFill>
                  <a:schemeClr val="tx1"/>
                </a:solidFill>
                <a:latin typeface="Arial Rounded MT Bold" pitchFamily="34" charset="0"/>
              </a:rPr>
              <a:t>best-fit’ adaptation </a:t>
            </a:r>
            <a:r>
              <a:rPr lang="en-GB" sz="1900" dirty="0" smtClean="0">
                <a:solidFill>
                  <a:schemeClr val="tx1"/>
                </a:solidFill>
                <a:latin typeface="Arial Rounded MT Bold" pitchFamily="34" charset="0"/>
              </a:rPr>
              <a:t>options, </a:t>
            </a:r>
            <a:r>
              <a:rPr lang="en-GB" sz="1900" dirty="0" smtClean="0">
                <a:latin typeface="Arial Rounded MT Bold" pitchFamily="34" charset="0"/>
              </a:rPr>
              <a:t>activating internal </a:t>
            </a:r>
            <a:r>
              <a:rPr lang="en-GB" sz="1900" dirty="0" smtClean="0">
                <a:latin typeface="Arial Rounded MT Bold" pitchFamily="34" charset="0"/>
              </a:rPr>
              <a:t>for mechanisms </a:t>
            </a:r>
            <a:r>
              <a:rPr lang="en-GB" sz="1900" dirty="0" smtClean="0">
                <a:latin typeface="Arial Rounded MT Bold" pitchFamily="34" charset="0"/>
              </a:rPr>
              <a:t>adaptation</a:t>
            </a:r>
            <a:endParaRPr lang="en-US" sz="1900" dirty="0" smtClean="0">
              <a:latin typeface="Arial Rounded MT Bold" pitchFamily="34" charset="0"/>
            </a:endParaRPr>
          </a:p>
          <a:p>
            <a:pPr marL="339725" lvl="0" indent="-339725" algn="l">
              <a:spcBef>
                <a:spcPts val="1800"/>
              </a:spcBef>
              <a:buFont typeface="+mj-lt"/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Arial Rounded MT Bold" pitchFamily="34" charset="0"/>
              </a:rPr>
              <a:t>PAR enabled communities </a:t>
            </a:r>
            <a:r>
              <a:rPr lang="en-US" sz="1900" dirty="0" smtClean="0">
                <a:solidFill>
                  <a:schemeClr val="tx1"/>
                </a:solidFill>
                <a:latin typeface="Arial Rounded MT Bold" pitchFamily="34" charset="0"/>
              </a:rPr>
              <a:t>and service providers for </a:t>
            </a:r>
            <a:r>
              <a:rPr lang="en-US" sz="1900" dirty="0" smtClean="0">
                <a:solidFill>
                  <a:schemeClr val="tx1"/>
                </a:solidFill>
                <a:latin typeface="Arial Rounded MT Bold" pitchFamily="34" charset="0"/>
              </a:rPr>
              <a:t>collectively manage </a:t>
            </a:r>
            <a:r>
              <a:rPr lang="en-US" sz="1900" dirty="0" smtClean="0">
                <a:solidFill>
                  <a:schemeClr val="tx1"/>
                </a:solidFill>
                <a:latin typeface="Arial Rounded MT Bold" pitchFamily="34" charset="0"/>
              </a:rPr>
              <a:t>natural </a:t>
            </a:r>
            <a:r>
              <a:rPr lang="en-US" sz="1900" dirty="0" smtClean="0">
                <a:solidFill>
                  <a:schemeClr val="tx1"/>
                </a:solidFill>
                <a:latin typeface="Arial Rounded MT Bold" pitchFamily="34" charset="0"/>
              </a:rPr>
              <a:t>resources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SC00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00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96930"/>
            <a:ext cx="3814762" cy="2861070"/>
          </a:xfrm>
          <a:prstGeom prst="rect">
            <a:avLst/>
          </a:prstGeom>
        </p:spPr>
      </p:pic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5872163"/>
            <a:ext cx="5486400" cy="985837"/>
          </a:xfrm>
        </p:spPr>
        <p:txBody>
          <a:bodyPr/>
          <a:lstStyle/>
          <a:p>
            <a:pPr algn="ctr" eaLnBrk="1" hangingPunct="1"/>
            <a:r>
              <a:rPr lang="en-GB" sz="1800" b="1" dirty="0" smtClean="0">
                <a:solidFill>
                  <a:srgbClr val="FFFF00"/>
                </a:solidFill>
              </a:rPr>
              <a:t>Funding by the </a:t>
            </a:r>
            <a:r>
              <a:rPr lang="en-GB" sz="1800" b="1" dirty="0" err="1" smtClean="0">
                <a:solidFill>
                  <a:srgbClr val="FFFF00"/>
                </a:solidFill>
              </a:rPr>
              <a:t>DFiD</a:t>
            </a:r>
            <a:r>
              <a:rPr lang="en-GB" sz="1800" b="1" dirty="0" smtClean="0">
                <a:solidFill>
                  <a:srgbClr val="FFFF00"/>
                </a:solidFill>
              </a:rPr>
              <a:t>-IDRC- Climate Change Adaptation in Africa (CCAA) program is highly acknowledged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829799" y="952337"/>
            <a:ext cx="6871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Thank You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230" y="369707"/>
            <a:ext cx="8686800" cy="823504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chemeClr val="tx1"/>
                </a:solidFill>
              </a:rPr>
              <a:t>The context of poverty in smallholder farming areas  of Southern Africa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0431" y="1152206"/>
            <a:ext cx="8765176" cy="4791393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The poverty is ‘</a:t>
            </a:r>
            <a:r>
              <a:rPr lang="en-GB" sz="2400" b="1" dirty="0" smtClean="0"/>
              <a:t>entrenched</a:t>
            </a:r>
            <a:r>
              <a:rPr lang="en-GB" sz="2400" dirty="0" smtClean="0"/>
              <a:t>’:</a:t>
            </a:r>
          </a:p>
          <a:p>
            <a:r>
              <a:rPr lang="en-GB" sz="2400" dirty="0" smtClean="0"/>
              <a:t>Legacy of colonial architecture – smallholders (natives) </a:t>
            </a:r>
            <a:r>
              <a:rPr lang="en-GB" sz="2400" i="1" dirty="0" smtClean="0"/>
              <a:t>not designed to participate in economic activities</a:t>
            </a:r>
          </a:p>
          <a:p>
            <a:r>
              <a:rPr lang="en-GB" sz="2400" dirty="0" smtClean="0"/>
              <a:t>Environmental marginality – limited livelihood opportunities </a:t>
            </a:r>
            <a:r>
              <a:rPr lang="en-GB" sz="2400" dirty="0" smtClean="0"/>
              <a:t>(vulnerable groups often excluded from </a:t>
            </a:r>
            <a:r>
              <a:rPr lang="en-GB" sz="2400" i="1" dirty="0" smtClean="0"/>
              <a:t>any </a:t>
            </a:r>
            <a:r>
              <a:rPr lang="en-GB" sz="2400" i="1" dirty="0" smtClean="0"/>
              <a:t>emerging economic </a:t>
            </a:r>
            <a:r>
              <a:rPr lang="en-GB" sz="2400" i="1" dirty="0" smtClean="0"/>
              <a:t>opportunities</a:t>
            </a:r>
            <a:r>
              <a:rPr lang="en-GB" sz="2400" dirty="0" smtClean="0"/>
              <a:t>– </a:t>
            </a:r>
            <a:r>
              <a:rPr lang="en-GB" sz="2400" dirty="0" smtClean="0"/>
              <a:t>mining, </a:t>
            </a:r>
            <a:r>
              <a:rPr lang="en-GB" sz="2400" dirty="0" smtClean="0"/>
              <a:t>irrigation schemes, cash cropping)</a:t>
            </a:r>
            <a:endParaRPr lang="en-GB" sz="2400" dirty="0" smtClean="0"/>
          </a:p>
          <a:p>
            <a:r>
              <a:rPr lang="en-GB" sz="2400" dirty="0" smtClean="0"/>
              <a:t>Loss of dignity and self-respect – adopted and endorsed by current institutions (</a:t>
            </a:r>
            <a:r>
              <a:rPr lang="en-GB" sz="2400" i="1" dirty="0" smtClean="0"/>
              <a:t>e.g. rural as punishment/icon of backwardness</a:t>
            </a:r>
            <a:r>
              <a:rPr lang="en-GB" sz="2400" dirty="0" smtClean="0"/>
              <a:t>) </a:t>
            </a:r>
          </a:p>
          <a:p>
            <a:r>
              <a:rPr lang="en-GB" sz="2400" b="1" i="1" dirty="0" smtClean="0"/>
              <a:t>Loss </a:t>
            </a:r>
            <a:r>
              <a:rPr lang="en-GB" sz="2400" b="1" i="1" dirty="0" smtClean="0"/>
              <a:t>of own languages and indigenous knowledge </a:t>
            </a:r>
            <a:r>
              <a:rPr lang="en-GB" sz="2400" i="1" dirty="0" smtClean="0"/>
              <a:t>(challenge for capacity building</a:t>
            </a:r>
            <a:r>
              <a:rPr lang="en-GB" sz="2400" i="1" dirty="0" smtClean="0"/>
              <a:t>)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r>
              <a:rPr lang="en-GB" sz="2400" dirty="0" smtClean="0"/>
              <a:t>Migration </a:t>
            </a:r>
            <a:r>
              <a:rPr lang="en-GB" sz="2400" dirty="0" smtClean="0"/>
              <a:t>a default objective to escape rural poverty </a:t>
            </a:r>
          </a:p>
          <a:p>
            <a:endParaRPr lang="en-GB" sz="2400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2"/>
          <p:cNvSpPr txBox="1">
            <a:spLocks noChangeArrowheads="1"/>
          </p:cNvSpPr>
          <p:nvPr/>
        </p:nvSpPr>
        <p:spPr>
          <a:xfrm>
            <a:off x="214314" y="542925"/>
            <a:ext cx="8658224" cy="31003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 smtClean="0">
                <a:solidFill>
                  <a:srgbClr val="006666"/>
                </a:solidFill>
                <a:latin typeface="Albertus Extra Bold" pitchFamily="34" charset="0"/>
                <a:ea typeface="+mj-ea"/>
                <a:cs typeface="+mj-cs"/>
              </a:rPr>
              <a:t>The Project:</a:t>
            </a:r>
            <a:endParaRPr kumimoji="0" lang="en-GB" sz="48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lbertus Extra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rgbClr val="006666"/>
              </a:solidFill>
              <a:latin typeface="Albertus Extra Bold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lbertus Extra Bold" pitchFamily="34" charset="0"/>
                <a:ea typeface="+mj-ea"/>
                <a:cs typeface="+mj-cs"/>
              </a:rPr>
              <a:t>Lack of resilience in African smallholder farming: Exploring measures to enhance the adaptive capacity of local communities to pressures of climate change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lbertus Extra Bold" pitchFamily="34" charset="0"/>
              <a:ea typeface="+mj-ea"/>
              <a:cs typeface="+mj-cs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0" y="4863108"/>
            <a:ext cx="9144000" cy="923330"/>
          </a:xfrm>
          <a:prstGeom prst="rect">
            <a:avLst/>
          </a:prstGeom>
          <a:solidFill>
            <a:srgbClr val="7CAC50"/>
          </a:solidFill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GB" sz="1800" b="1" dirty="0">
                <a:latin typeface="Berlin Sans FB" pitchFamily="34" charset="0"/>
              </a:rPr>
              <a:t>Lead institution: </a:t>
            </a:r>
            <a:r>
              <a:rPr lang="en-GB" sz="1800" dirty="0">
                <a:latin typeface="Berlin Sans FB" pitchFamily="34" charset="0"/>
              </a:rPr>
              <a:t>University of Zimbabwe in Collaboration with </a:t>
            </a:r>
            <a:r>
              <a:rPr lang="en-GB" sz="1800" dirty="0" smtClean="0">
                <a:latin typeface="Berlin Sans FB" pitchFamily="34" charset="0"/>
              </a:rPr>
              <a:t>SOFECSA and </a:t>
            </a:r>
            <a:r>
              <a:rPr lang="en-GB" sz="1800" dirty="0">
                <a:latin typeface="Berlin Sans FB" pitchFamily="34" charset="0"/>
              </a:rPr>
              <a:t>University of Wageningen</a:t>
            </a:r>
            <a:endParaRPr lang="it-IT" sz="1800" b="1" u="sng" dirty="0">
              <a:latin typeface="Berlin Sans FB" pitchFamily="34" charset="0"/>
            </a:endParaRPr>
          </a:p>
          <a:p>
            <a:pPr marL="1146175" indent="-1146175">
              <a:defRPr/>
            </a:pPr>
            <a:r>
              <a:rPr lang="en-GB" sz="1800" b="1" dirty="0" smtClean="0">
                <a:latin typeface="Berlin Sans FB" pitchFamily="34" charset="0"/>
              </a:rPr>
              <a:t>Funding</a:t>
            </a:r>
            <a:r>
              <a:rPr lang="en-GB" sz="1800" b="1" dirty="0">
                <a:latin typeface="Berlin Sans FB" pitchFamily="34" charset="0"/>
              </a:rPr>
              <a:t>: </a:t>
            </a:r>
            <a:r>
              <a:rPr lang="en-GB" sz="1800" dirty="0">
                <a:latin typeface="Berlin Sans FB" pitchFamily="34" charset="0"/>
              </a:rPr>
              <a:t>IDRC-DfID through the Climate Change Adaptation in Africa (CCAA)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0" y="311150"/>
            <a:ext cx="9144000" cy="708025"/>
          </a:xfrm>
          <a:solidFill>
            <a:srgbClr val="7CAC50"/>
          </a:solidFill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chemeClr val="tx1"/>
                </a:solidFill>
              </a:rPr>
              <a:t>Project objectives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166689" y="1168399"/>
            <a:ext cx="4576761" cy="46466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GB" altLang="ja-JP" sz="2400" dirty="0" smtClean="0">
                <a:solidFill>
                  <a:schemeClr val="tx1"/>
                </a:solidFill>
                <a:ea typeface="ＭＳ Ｐゴシック" charset="-128"/>
              </a:rPr>
              <a:t>The project </a:t>
            </a:r>
            <a:r>
              <a:rPr lang="en-GB" altLang="ja-JP" sz="2400" dirty="0" smtClean="0">
                <a:solidFill>
                  <a:schemeClr val="tx1"/>
                </a:solidFill>
                <a:ea typeface="ＭＳ Ｐゴシック" charset="-128"/>
              </a:rPr>
              <a:t>sought </a:t>
            </a:r>
            <a:r>
              <a:rPr lang="en-GB" altLang="ja-JP" sz="2400" dirty="0" smtClean="0">
                <a:solidFill>
                  <a:schemeClr val="tx1"/>
                </a:solidFill>
                <a:ea typeface="ＭＳ Ｐゴシック" charset="-128"/>
              </a:rPr>
              <a:t>to work with smallholder farmers in identifying and using improved farming technologies to adapt to climate change and variability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altLang="ja-JP" sz="2400" dirty="0" smtClean="0">
                <a:ea typeface="ＭＳ Ｐゴシック" charset="-128"/>
              </a:rPr>
              <a:t>			</a:t>
            </a:r>
            <a:r>
              <a:rPr lang="en-GB" altLang="ja-JP" sz="2400" dirty="0" smtClean="0">
                <a:solidFill>
                  <a:srgbClr val="000066"/>
                </a:solidFill>
                <a:ea typeface="ＭＳ Ｐゴシック" charset="-128"/>
              </a:rPr>
              <a:t>…and at the same time enhance the capacity of participating institutions and individual researchers to conduct climate change research &amp; development initiatives with communities…</a:t>
            </a:r>
            <a:endParaRPr lang="en-US" sz="2400" dirty="0" smtClean="0">
              <a:solidFill>
                <a:srgbClr val="00006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98880" y="828675"/>
            <a:ext cx="4545120" cy="5190446"/>
            <a:chOff x="2208376" y="622525"/>
            <a:chExt cx="4545120" cy="5190446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208378" y="622525"/>
              <a:ext cx="4545121" cy="5190442"/>
              <a:chOff x="3473" y="-48"/>
              <a:chExt cx="2683" cy="3032"/>
            </a:xfrm>
            <a:solidFill>
              <a:srgbClr val="FFC000"/>
            </a:solidFill>
          </p:grpSpPr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494" y="358"/>
                <a:ext cx="325" cy="266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0" y="249"/>
                  </a:cxn>
                  <a:cxn ang="0">
                    <a:pos x="5" y="233"/>
                  </a:cxn>
                  <a:cxn ang="0">
                    <a:pos x="15" y="222"/>
                  </a:cxn>
                  <a:cxn ang="0">
                    <a:pos x="26" y="216"/>
                  </a:cxn>
                  <a:cxn ang="0">
                    <a:pos x="26" y="205"/>
                  </a:cxn>
                  <a:cxn ang="0">
                    <a:pos x="46" y="155"/>
                  </a:cxn>
                  <a:cxn ang="0">
                    <a:pos x="52" y="150"/>
                  </a:cxn>
                  <a:cxn ang="0">
                    <a:pos x="77" y="127"/>
                  </a:cxn>
                  <a:cxn ang="0">
                    <a:pos x="83" y="122"/>
                  </a:cxn>
                  <a:cxn ang="0">
                    <a:pos x="83" y="100"/>
                  </a:cxn>
                  <a:cxn ang="0">
                    <a:pos x="88" y="83"/>
                  </a:cxn>
                  <a:cxn ang="0">
                    <a:pos x="103" y="61"/>
                  </a:cxn>
                  <a:cxn ang="0">
                    <a:pos x="108" y="55"/>
                  </a:cxn>
                  <a:cxn ang="0">
                    <a:pos x="113" y="50"/>
                  </a:cxn>
                  <a:cxn ang="0">
                    <a:pos x="129" y="44"/>
                  </a:cxn>
                  <a:cxn ang="0">
                    <a:pos x="134" y="33"/>
                  </a:cxn>
                  <a:cxn ang="0">
                    <a:pos x="144" y="17"/>
                  </a:cxn>
                  <a:cxn ang="0">
                    <a:pos x="150" y="0"/>
                  </a:cxn>
                  <a:cxn ang="0">
                    <a:pos x="181" y="0"/>
                  </a:cxn>
                  <a:cxn ang="0">
                    <a:pos x="222" y="0"/>
                  </a:cxn>
                  <a:cxn ang="0">
                    <a:pos x="268" y="0"/>
                  </a:cxn>
                  <a:cxn ang="0">
                    <a:pos x="299" y="0"/>
                  </a:cxn>
                  <a:cxn ang="0">
                    <a:pos x="325" y="0"/>
                  </a:cxn>
                  <a:cxn ang="0">
                    <a:pos x="325" y="17"/>
                  </a:cxn>
                  <a:cxn ang="0">
                    <a:pos x="325" y="50"/>
                  </a:cxn>
                  <a:cxn ang="0">
                    <a:pos x="325" y="61"/>
                  </a:cxn>
                  <a:cxn ang="0">
                    <a:pos x="320" y="72"/>
                  </a:cxn>
                  <a:cxn ang="0">
                    <a:pos x="315" y="72"/>
                  </a:cxn>
                  <a:cxn ang="0">
                    <a:pos x="206" y="72"/>
                  </a:cxn>
                  <a:cxn ang="0">
                    <a:pos x="196" y="72"/>
                  </a:cxn>
                  <a:cxn ang="0">
                    <a:pos x="196" y="83"/>
                  </a:cxn>
                  <a:cxn ang="0">
                    <a:pos x="196" y="122"/>
                  </a:cxn>
                  <a:cxn ang="0">
                    <a:pos x="196" y="172"/>
                  </a:cxn>
                  <a:cxn ang="0">
                    <a:pos x="191" y="177"/>
                  </a:cxn>
                  <a:cxn ang="0">
                    <a:pos x="175" y="183"/>
                  </a:cxn>
                  <a:cxn ang="0">
                    <a:pos x="165" y="188"/>
                  </a:cxn>
                  <a:cxn ang="0">
                    <a:pos x="155" y="194"/>
                  </a:cxn>
                  <a:cxn ang="0">
                    <a:pos x="150" y="199"/>
                  </a:cxn>
                  <a:cxn ang="0">
                    <a:pos x="150" y="216"/>
                  </a:cxn>
                  <a:cxn ang="0">
                    <a:pos x="155" y="244"/>
                  </a:cxn>
                  <a:cxn ang="0">
                    <a:pos x="155" y="266"/>
                  </a:cxn>
                  <a:cxn ang="0">
                    <a:pos x="150" y="266"/>
                  </a:cxn>
                  <a:cxn ang="0">
                    <a:pos x="134" y="266"/>
                  </a:cxn>
                  <a:cxn ang="0">
                    <a:pos x="93" y="266"/>
                  </a:cxn>
                  <a:cxn ang="0">
                    <a:pos x="5" y="266"/>
                  </a:cxn>
                  <a:cxn ang="0">
                    <a:pos x="0" y="260"/>
                  </a:cxn>
                </a:cxnLst>
                <a:rect l="0" t="0" r="r" b="b"/>
                <a:pathLst>
                  <a:path w="325" h="266">
                    <a:moveTo>
                      <a:pt x="0" y="260"/>
                    </a:moveTo>
                    <a:lnTo>
                      <a:pt x="0" y="249"/>
                    </a:lnTo>
                    <a:lnTo>
                      <a:pt x="5" y="233"/>
                    </a:lnTo>
                    <a:lnTo>
                      <a:pt x="15" y="222"/>
                    </a:lnTo>
                    <a:lnTo>
                      <a:pt x="26" y="216"/>
                    </a:lnTo>
                    <a:lnTo>
                      <a:pt x="26" y="205"/>
                    </a:lnTo>
                    <a:lnTo>
                      <a:pt x="46" y="155"/>
                    </a:lnTo>
                    <a:lnTo>
                      <a:pt x="52" y="150"/>
                    </a:lnTo>
                    <a:lnTo>
                      <a:pt x="77" y="127"/>
                    </a:lnTo>
                    <a:lnTo>
                      <a:pt x="83" y="122"/>
                    </a:lnTo>
                    <a:lnTo>
                      <a:pt x="83" y="100"/>
                    </a:lnTo>
                    <a:lnTo>
                      <a:pt x="88" y="83"/>
                    </a:lnTo>
                    <a:lnTo>
                      <a:pt x="103" y="61"/>
                    </a:lnTo>
                    <a:lnTo>
                      <a:pt x="108" y="55"/>
                    </a:lnTo>
                    <a:lnTo>
                      <a:pt x="113" y="50"/>
                    </a:lnTo>
                    <a:lnTo>
                      <a:pt x="129" y="44"/>
                    </a:lnTo>
                    <a:lnTo>
                      <a:pt x="134" y="33"/>
                    </a:lnTo>
                    <a:lnTo>
                      <a:pt x="144" y="17"/>
                    </a:lnTo>
                    <a:lnTo>
                      <a:pt x="150" y="0"/>
                    </a:lnTo>
                    <a:lnTo>
                      <a:pt x="181" y="0"/>
                    </a:lnTo>
                    <a:lnTo>
                      <a:pt x="222" y="0"/>
                    </a:lnTo>
                    <a:lnTo>
                      <a:pt x="268" y="0"/>
                    </a:lnTo>
                    <a:lnTo>
                      <a:pt x="299" y="0"/>
                    </a:lnTo>
                    <a:lnTo>
                      <a:pt x="325" y="0"/>
                    </a:lnTo>
                    <a:lnTo>
                      <a:pt x="325" y="17"/>
                    </a:lnTo>
                    <a:lnTo>
                      <a:pt x="325" y="50"/>
                    </a:lnTo>
                    <a:lnTo>
                      <a:pt x="325" y="61"/>
                    </a:lnTo>
                    <a:lnTo>
                      <a:pt x="320" y="72"/>
                    </a:lnTo>
                    <a:lnTo>
                      <a:pt x="315" y="72"/>
                    </a:lnTo>
                    <a:lnTo>
                      <a:pt x="206" y="72"/>
                    </a:lnTo>
                    <a:lnTo>
                      <a:pt x="196" y="72"/>
                    </a:lnTo>
                    <a:lnTo>
                      <a:pt x="196" y="83"/>
                    </a:lnTo>
                    <a:lnTo>
                      <a:pt x="196" y="122"/>
                    </a:lnTo>
                    <a:lnTo>
                      <a:pt x="196" y="172"/>
                    </a:lnTo>
                    <a:lnTo>
                      <a:pt x="191" y="177"/>
                    </a:lnTo>
                    <a:lnTo>
                      <a:pt x="175" y="183"/>
                    </a:lnTo>
                    <a:lnTo>
                      <a:pt x="165" y="188"/>
                    </a:lnTo>
                    <a:lnTo>
                      <a:pt x="155" y="194"/>
                    </a:lnTo>
                    <a:lnTo>
                      <a:pt x="150" y="199"/>
                    </a:lnTo>
                    <a:lnTo>
                      <a:pt x="150" y="216"/>
                    </a:lnTo>
                    <a:lnTo>
                      <a:pt x="155" y="244"/>
                    </a:lnTo>
                    <a:lnTo>
                      <a:pt x="155" y="266"/>
                    </a:lnTo>
                    <a:lnTo>
                      <a:pt x="150" y="266"/>
                    </a:lnTo>
                    <a:lnTo>
                      <a:pt x="134" y="266"/>
                    </a:lnTo>
                    <a:lnTo>
                      <a:pt x="93" y="266"/>
                    </a:lnTo>
                    <a:lnTo>
                      <a:pt x="5" y="266"/>
                    </a:lnTo>
                    <a:lnTo>
                      <a:pt x="0" y="26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3679" y="469"/>
                <a:ext cx="640" cy="627"/>
                <a:chOff x="3056" y="783"/>
                <a:chExt cx="640" cy="627"/>
              </a:xfrm>
              <a:grpFill/>
            </p:grpSpPr>
            <p:sp>
              <p:nvSpPr>
                <p:cNvPr id="130" name="Freeform 14"/>
                <p:cNvSpPr>
                  <a:spLocks/>
                </p:cNvSpPr>
                <p:nvPr/>
              </p:nvSpPr>
              <p:spPr bwMode="auto">
                <a:xfrm>
                  <a:off x="3056" y="783"/>
                  <a:ext cx="640" cy="627"/>
                </a:xfrm>
                <a:custGeom>
                  <a:avLst/>
                  <a:gdLst/>
                  <a:ahLst/>
                  <a:cxnLst>
                    <a:cxn ang="0">
                      <a:pos x="305" y="11"/>
                    </a:cxn>
                    <a:cxn ang="0">
                      <a:pos x="413" y="89"/>
                    </a:cxn>
                    <a:cxn ang="0">
                      <a:pos x="475" y="133"/>
                    </a:cxn>
                    <a:cxn ang="0">
                      <a:pos x="521" y="172"/>
                    </a:cxn>
                    <a:cxn ang="0">
                      <a:pos x="547" y="200"/>
                    </a:cxn>
                    <a:cxn ang="0">
                      <a:pos x="568" y="205"/>
                    </a:cxn>
                    <a:cxn ang="0">
                      <a:pos x="594" y="211"/>
                    </a:cxn>
                    <a:cxn ang="0">
                      <a:pos x="599" y="239"/>
                    </a:cxn>
                    <a:cxn ang="0">
                      <a:pos x="640" y="261"/>
                    </a:cxn>
                    <a:cxn ang="0">
                      <a:pos x="640" y="338"/>
                    </a:cxn>
                    <a:cxn ang="0">
                      <a:pos x="619" y="394"/>
                    </a:cxn>
                    <a:cxn ang="0">
                      <a:pos x="563" y="405"/>
                    </a:cxn>
                    <a:cxn ang="0">
                      <a:pos x="521" y="416"/>
                    </a:cxn>
                    <a:cxn ang="0">
                      <a:pos x="485" y="416"/>
                    </a:cxn>
                    <a:cxn ang="0">
                      <a:pos x="454" y="411"/>
                    </a:cxn>
                    <a:cxn ang="0">
                      <a:pos x="413" y="433"/>
                    </a:cxn>
                    <a:cxn ang="0">
                      <a:pos x="387" y="449"/>
                    </a:cxn>
                    <a:cxn ang="0">
                      <a:pos x="366" y="461"/>
                    </a:cxn>
                    <a:cxn ang="0">
                      <a:pos x="346" y="494"/>
                    </a:cxn>
                    <a:cxn ang="0">
                      <a:pos x="325" y="483"/>
                    </a:cxn>
                    <a:cxn ang="0">
                      <a:pos x="305" y="516"/>
                    </a:cxn>
                    <a:cxn ang="0">
                      <a:pos x="284" y="544"/>
                    </a:cxn>
                    <a:cxn ang="0">
                      <a:pos x="268" y="555"/>
                    </a:cxn>
                    <a:cxn ang="0">
                      <a:pos x="263" y="605"/>
                    </a:cxn>
                    <a:cxn ang="0">
                      <a:pos x="258" y="616"/>
                    </a:cxn>
                    <a:cxn ang="0">
                      <a:pos x="237" y="616"/>
                    </a:cxn>
                    <a:cxn ang="0">
                      <a:pos x="232" y="599"/>
                    </a:cxn>
                    <a:cxn ang="0">
                      <a:pos x="212" y="610"/>
                    </a:cxn>
                    <a:cxn ang="0">
                      <a:pos x="191" y="616"/>
                    </a:cxn>
                    <a:cxn ang="0">
                      <a:pos x="165" y="621"/>
                    </a:cxn>
                    <a:cxn ang="0">
                      <a:pos x="150" y="572"/>
                    </a:cxn>
                    <a:cxn ang="0">
                      <a:pos x="129" y="538"/>
                    </a:cxn>
                    <a:cxn ang="0">
                      <a:pos x="119" y="522"/>
                    </a:cxn>
                    <a:cxn ang="0">
                      <a:pos x="93" y="544"/>
                    </a:cxn>
                    <a:cxn ang="0">
                      <a:pos x="72" y="538"/>
                    </a:cxn>
                    <a:cxn ang="0">
                      <a:pos x="52" y="544"/>
                    </a:cxn>
                    <a:cxn ang="0">
                      <a:pos x="31" y="522"/>
                    </a:cxn>
                    <a:cxn ang="0">
                      <a:pos x="26" y="494"/>
                    </a:cxn>
                    <a:cxn ang="0">
                      <a:pos x="10" y="472"/>
                    </a:cxn>
                    <a:cxn ang="0">
                      <a:pos x="0" y="433"/>
                    </a:cxn>
                    <a:cxn ang="0">
                      <a:pos x="15" y="411"/>
                    </a:cxn>
                    <a:cxn ang="0">
                      <a:pos x="31" y="394"/>
                    </a:cxn>
                    <a:cxn ang="0">
                      <a:pos x="52" y="411"/>
                    </a:cxn>
                    <a:cxn ang="0">
                      <a:pos x="57" y="405"/>
                    </a:cxn>
                    <a:cxn ang="0">
                      <a:pos x="83" y="405"/>
                    </a:cxn>
                    <a:cxn ang="0">
                      <a:pos x="114" y="400"/>
                    </a:cxn>
                    <a:cxn ang="0">
                      <a:pos x="268" y="366"/>
                    </a:cxn>
                    <a:cxn ang="0">
                      <a:pos x="248" y="277"/>
                    </a:cxn>
                    <a:cxn ang="0">
                      <a:pos x="237" y="166"/>
                    </a:cxn>
                    <a:cxn ang="0">
                      <a:pos x="279" y="0"/>
                    </a:cxn>
                  </a:cxnLst>
                  <a:rect l="0" t="0" r="r" b="b"/>
                  <a:pathLst>
                    <a:path w="640" h="627">
                      <a:moveTo>
                        <a:pt x="284" y="0"/>
                      </a:moveTo>
                      <a:lnTo>
                        <a:pt x="289" y="0"/>
                      </a:lnTo>
                      <a:lnTo>
                        <a:pt x="305" y="11"/>
                      </a:lnTo>
                      <a:lnTo>
                        <a:pt x="341" y="33"/>
                      </a:lnTo>
                      <a:lnTo>
                        <a:pt x="356" y="44"/>
                      </a:lnTo>
                      <a:lnTo>
                        <a:pt x="413" y="89"/>
                      </a:lnTo>
                      <a:lnTo>
                        <a:pt x="444" y="111"/>
                      </a:lnTo>
                      <a:lnTo>
                        <a:pt x="470" y="128"/>
                      </a:lnTo>
                      <a:lnTo>
                        <a:pt x="475" y="133"/>
                      </a:lnTo>
                      <a:lnTo>
                        <a:pt x="516" y="161"/>
                      </a:lnTo>
                      <a:lnTo>
                        <a:pt x="521" y="166"/>
                      </a:lnTo>
                      <a:lnTo>
                        <a:pt x="521" y="172"/>
                      </a:lnTo>
                      <a:lnTo>
                        <a:pt x="521" y="178"/>
                      </a:lnTo>
                      <a:lnTo>
                        <a:pt x="526" y="183"/>
                      </a:lnTo>
                      <a:lnTo>
                        <a:pt x="547" y="200"/>
                      </a:lnTo>
                      <a:lnTo>
                        <a:pt x="552" y="200"/>
                      </a:lnTo>
                      <a:lnTo>
                        <a:pt x="557" y="194"/>
                      </a:lnTo>
                      <a:lnTo>
                        <a:pt x="568" y="205"/>
                      </a:lnTo>
                      <a:lnTo>
                        <a:pt x="578" y="211"/>
                      </a:lnTo>
                      <a:lnTo>
                        <a:pt x="588" y="211"/>
                      </a:lnTo>
                      <a:lnTo>
                        <a:pt x="594" y="211"/>
                      </a:lnTo>
                      <a:lnTo>
                        <a:pt x="599" y="216"/>
                      </a:lnTo>
                      <a:lnTo>
                        <a:pt x="604" y="227"/>
                      </a:lnTo>
                      <a:lnTo>
                        <a:pt x="599" y="239"/>
                      </a:lnTo>
                      <a:lnTo>
                        <a:pt x="604" y="250"/>
                      </a:lnTo>
                      <a:lnTo>
                        <a:pt x="640" y="244"/>
                      </a:lnTo>
                      <a:lnTo>
                        <a:pt x="640" y="261"/>
                      </a:lnTo>
                      <a:lnTo>
                        <a:pt x="640" y="305"/>
                      </a:lnTo>
                      <a:lnTo>
                        <a:pt x="640" y="322"/>
                      </a:lnTo>
                      <a:lnTo>
                        <a:pt x="640" y="338"/>
                      </a:lnTo>
                      <a:lnTo>
                        <a:pt x="640" y="355"/>
                      </a:lnTo>
                      <a:lnTo>
                        <a:pt x="630" y="383"/>
                      </a:lnTo>
                      <a:lnTo>
                        <a:pt x="619" y="394"/>
                      </a:lnTo>
                      <a:lnTo>
                        <a:pt x="614" y="400"/>
                      </a:lnTo>
                      <a:lnTo>
                        <a:pt x="609" y="405"/>
                      </a:lnTo>
                      <a:lnTo>
                        <a:pt x="563" y="405"/>
                      </a:lnTo>
                      <a:lnTo>
                        <a:pt x="532" y="405"/>
                      </a:lnTo>
                      <a:lnTo>
                        <a:pt x="526" y="411"/>
                      </a:lnTo>
                      <a:lnTo>
                        <a:pt x="521" y="416"/>
                      </a:lnTo>
                      <a:lnTo>
                        <a:pt x="511" y="422"/>
                      </a:lnTo>
                      <a:lnTo>
                        <a:pt x="495" y="422"/>
                      </a:lnTo>
                      <a:lnTo>
                        <a:pt x="485" y="416"/>
                      </a:lnTo>
                      <a:lnTo>
                        <a:pt x="470" y="416"/>
                      </a:lnTo>
                      <a:lnTo>
                        <a:pt x="459" y="416"/>
                      </a:lnTo>
                      <a:lnTo>
                        <a:pt x="454" y="411"/>
                      </a:lnTo>
                      <a:lnTo>
                        <a:pt x="449" y="416"/>
                      </a:lnTo>
                      <a:lnTo>
                        <a:pt x="428" y="427"/>
                      </a:lnTo>
                      <a:lnTo>
                        <a:pt x="413" y="433"/>
                      </a:lnTo>
                      <a:lnTo>
                        <a:pt x="408" y="438"/>
                      </a:lnTo>
                      <a:lnTo>
                        <a:pt x="397" y="455"/>
                      </a:lnTo>
                      <a:lnTo>
                        <a:pt x="387" y="449"/>
                      </a:lnTo>
                      <a:lnTo>
                        <a:pt x="382" y="449"/>
                      </a:lnTo>
                      <a:lnTo>
                        <a:pt x="377" y="449"/>
                      </a:lnTo>
                      <a:lnTo>
                        <a:pt x="366" y="461"/>
                      </a:lnTo>
                      <a:lnTo>
                        <a:pt x="356" y="472"/>
                      </a:lnTo>
                      <a:lnTo>
                        <a:pt x="351" y="488"/>
                      </a:lnTo>
                      <a:lnTo>
                        <a:pt x="346" y="494"/>
                      </a:lnTo>
                      <a:lnTo>
                        <a:pt x="335" y="494"/>
                      </a:lnTo>
                      <a:lnTo>
                        <a:pt x="330" y="488"/>
                      </a:lnTo>
                      <a:lnTo>
                        <a:pt x="325" y="483"/>
                      </a:lnTo>
                      <a:lnTo>
                        <a:pt x="320" y="483"/>
                      </a:lnTo>
                      <a:lnTo>
                        <a:pt x="310" y="494"/>
                      </a:lnTo>
                      <a:lnTo>
                        <a:pt x="305" y="516"/>
                      </a:lnTo>
                      <a:lnTo>
                        <a:pt x="299" y="533"/>
                      </a:lnTo>
                      <a:lnTo>
                        <a:pt x="294" y="538"/>
                      </a:lnTo>
                      <a:lnTo>
                        <a:pt x="284" y="544"/>
                      </a:lnTo>
                      <a:lnTo>
                        <a:pt x="279" y="549"/>
                      </a:lnTo>
                      <a:lnTo>
                        <a:pt x="274" y="549"/>
                      </a:lnTo>
                      <a:lnTo>
                        <a:pt x="268" y="555"/>
                      </a:lnTo>
                      <a:lnTo>
                        <a:pt x="268" y="566"/>
                      </a:lnTo>
                      <a:lnTo>
                        <a:pt x="268" y="583"/>
                      </a:lnTo>
                      <a:lnTo>
                        <a:pt x="263" y="605"/>
                      </a:lnTo>
                      <a:lnTo>
                        <a:pt x="263" y="610"/>
                      </a:lnTo>
                      <a:lnTo>
                        <a:pt x="258" y="610"/>
                      </a:lnTo>
                      <a:lnTo>
                        <a:pt x="258" y="616"/>
                      </a:lnTo>
                      <a:lnTo>
                        <a:pt x="248" y="621"/>
                      </a:lnTo>
                      <a:lnTo>
                        <a:pt x="237" y="621"/>
                      </a:lnTo>
                      <a:lnTo>
                        <a:pt x="237" y="616"/>
                      </a:lnTo>
                      <a:lnTo>
                        <a:pt x="232" y="610"/>
                      </a:lnTo>
                      <a:lnTo>
                        <a:pt x="232" y="605"/>
                      </a:lnTo>
                      <a:lnTo>
                        <a:pt x="232" y="599"/>
                      </a:lnTo>
                      <a:lnTo>
                        <a:pt x="227" y="599"/>
                      </a:lnTo>
                      <a:lnTo>
                        <a:pt x="222" y="605"/>
                      </a:lnTo>
                      <a:lnTo>
                        <a:pt x="212" y="610"/>
                      </a:lnTo>
                      <a:lnTo>
                        <a:pt x="206" y="621"/>
                      </a:lnTo>
                      <a:lnTo>
                        <a:pt x="201" y="627"/>
                      </a:lnTo>
                      <a:lnTo>
                        <a:pt x="191" y="616"/>
                      </a:lnTo>
                      <a:lnTo>
                        <a:pt x="181" y="610"/>
                      </a:lnTo>
                      <a:lnTo>
                        <a:pt x="175" y="610"/>
                      </a:lnTo>
                      <a:lnTo>
                        <a:pt x="165" y="621"/>
                      </a:lnTo>
                      <a:lnTo>
                        <a:pt x="155" y="605"/>
                      </a:lnTo>
                      <a:lnTo>
                        <a:pt x="155" y="583"/>
                      </a:lnTo>
                      <a:lnTo>
                        <a:pt x="150" y="572"/>
                      </a:lnTo>
                      <a:lnTo>
                        <a:pt x="139" y="560"/>
                      </a:lnTo>
                      <a:lnTo>
                        <a:pt x="134" y="555"/>
                      </a:lnTo>
                      <a:lnTo>
                        <a:pt x="129" y="538"/>
                      </a:lnTo>
                      <a:lnTo>
                        <a:pt x="129" y="533"/>
                      </a:lnTo>
                      <a:lnTo>
                        <a:pt x="124" y="527"/>
                      </a:lnTo>
                      <a:lnTo>
                        <a:pt x="119" y="522"/>
                      </a:lnTo>
                      <a:lnTo>
                        <a:pt x="108" y="533"/>
                      </a:lnTo>
                      <a:lnTo>
                        <a:pt x="103" y="538"/>
                      </a:lnTo>
                      <a:lnTo>
                        <a:pt x="93" y="544"/>
                      </a:lnTo>
                      <a:lnTo>
                        <a:pt x="83" y="538"/>
                      </a:lnTo>
                      <a:lnTo>
                        <a:pt x="77" y="538"/>
                      </a:lnTo>
                      <a:lnTo>
                        <a:pt x="72" y="538"/>
                      </a:lnTo>
                      <a:lnTo>
                        <a:pt x="62" y="544"/>
                      </a:lnTo>
                      <a:lnTo>
                        <a:pt x="62" y="549"/>
                      </a:lnTo>
                      <a:lnTo>
                        <a:pt x="52" y="544"/>
                      </a:lnTo>
                      <a:lnTo>
                        <a:pt x="36" y="533"/>
                      </a:lnTo>
                      <a:lnTo>
                        <a:pt x="31" y="527"/>
                      </a:lnTo>
                      <a:lnTo>
                        <a:pt x="31" y="522"/>
                      </a:lnTo>
                      <a:lnTo>
                        <a:pt x="31" y="510"/>
                      </a:lnTo>
                      <a:lnTo>
                        <a:pt x="31" y="499"/>
                      </a:lnTo>
                      <a:lnTo>
                        <a:pt x="26" y="494"/>
                      </a:lnTo>
                      <a:lnTo>
                        <a:pt x="15" y="483"/>
                      </a:lnTo>
                      <a:lnTo>
                        <a:pt x="10" y="483"/>
                      </a:lnTo>
                      <a:lnTo>
                        <a:pt x="10" y="472"/>
                      </a:lnTo>
                      <a:lnTo>
                        <a:pt x="5" y="461"/>
                      </a:lnTo>
                      <a:lnTo>
                        <a:pt x="0" y="438"/>
                      </a:lnTo>
                      <a:lnTo>
                        <a:pt x="0" y="433"/>
                      </a:lnTo>
                      <a:lnTo>
                        <a:pt x="10" y="427"/>
                      </a:lnTo>
                      <a:lnTo>
                        <a:pt x="15" y="422"/>
                      </a:lnTo>
                      <a:lnTo>
                        <a:pt x="15" y="411"/>
                      </a:lnTo>
                      <a:lnTo>
                        <a:pt x="21" y="400"/>
                      </a:lnTo>
                      <a:lnTo>
                        <a:pt x="26" y="394"/>
                      </a:lnTo>
                      <a:lnTo>
                        <a:pt x="31" y="394"/>
                      </a:lnTo>
                      <a:lnTo>
                        <a:pt x="36" y="394"/>
                      </a:lnTo>
                      <a:lnTo>
                        <a:pt x="46" y="411"/>
                      </a:lnTo>
                      <a:lnTo>
                        <a:pt x="52" y="411"/>
                      </a:lnTo>
                      <a:lnTo>
                        <a:pt x="57" y="416"/>
                      </a:lnTo>
                      <a:lnTo>
                        <a:pt x="62" y="411"/>
                      </a:lnTo>
                      <a:lnTo>
                        <a:pt x="57" y="405"/>
                      </a:lnTo>
                      <a:lnTo>
                        <a:pt x="62" y="400"/>
                      </a:lnTo>
                      <a:lnTo>
                        <a:pt x="72" y="400"/>
                      </a:lnTo>
                      <a:lnTo>
                        <a:pt x="83" y="405"/>
                      </a:lnTo>
                      <a:lnTo>
                        <a:pt x="93" y="405"/>
                      </a:lnTo>
                      <a:lnTo>
                        <a:pt x="98" y="405"/>
                      </a:lnTo>
                      <a:lnTo>
                        <a:pt x="114" y="400"/>
                      </a:lnTo>
                      <a:lnTo>
                        <a:pt x="150" y="400"/>
                      </a:lnTo>
                      <a:lnTo>
                        <a:pt x="263" y="400"/>
                      </a:lnTo>
                      <a:lnTo>
                        <a:pt x="268" y="366"/>
                      </a:lnTo>
                      <a:lnTo>
                        <a:pt x="258" y="350"/>
                      </a:lnTo>
                      <a:lnTo>
                        <a:pt x="253" y="322"/>
                      </a:lnTo>
                      <a:lnTo>
                        <a:pt x="248" y="277"/>
                      </a:lnTo>
                      <a:lnTo>
                        <a:pt x="243" y="227"/>
                      </a:lnTo>
                      <a:lnTo>
                        <a:pt x="243" y="194"/>
                      </a:lnTo>
                      <a:lnTo>
                        <a:pt x="237" y="166"/>
                      </a:lnTo>
                      <a:lnTo>
                        <a:pt x="222" y="17"/>
                      </a:lnTo>
                      <a:lnTo>
                        <a:pt x="222" y="0"/>
                      </a:lnTo>
                      <a:lnTo>
                        <a:pt x="279" y="0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5"/>
                <p:cNvSpPr>
                  <a:spLocks/>
                </p:cNvSpPr>
                <p:nvPr/>
              </p:nvSpPr>
              <p:spPr bwMode="auto">
                <a:xfrm>
                  <a:off x="3056" y="783"/>
                  <a:ext cx="640" cy="627"/>
                </a:xfrm>
                <a:custGeom>
                  <a:avLst/>
                  <a:gdLst/>
                  <a:ahLst/>
                  <a:cxnLst>
                    <a:cxn ang="0">
                      <a:pos x="305" y="11"/>
                    </a:cxn>
                    <a:cxn ang="0">
                      <a:pos x="413" y="89"/>
                    </a:cxn>
                    <a:cxn ang="0">
                      <a:pos x="475" y="133"/>
                    </a:cxn>
                    <a:cxn ang="0">
                      <a:pos x="521" y="172"/>
                    </a:cxn>
                    <a:cxn ang="0">
                      <a:pos x="547" y="200"/>
                    </a:cxn>
                    <a:cxn ang="0">
                      <a:pos x="568" y="205"/>
                    </a:cxn>
                    <a:cxn ang="0">
                      <a:pos x="594" y="211"/>
                    </a:cxn>
                    <a:cxn ang="0">
                      <a:pos x="599" y="239"/>
                    </a:cxn>
                    <a:cxn ang="0">
                      <a:pos x="640" y="261"/>
                    </a:cxn>
                    <a:cxn ang="0">
                      <a:pos x="640" y="338"/>
                    </a:cxn>
                    <a:cxn ang="0">
                      <a:pos x="619" y="394"/>
                    </a:cxn>
                    <a:cxn ang="0">
                      <a:pos x="563" y="405"/>
                    </a:cxn>
                    <a:cxn ang="0">
                      <a:pos x="521" y="416"/>
                    </a:cxn>
                    <a:cxn ang="0">
                      <a:pos x="485" y="416"/>
                    </a:cxn>
                    <a:cxn ang="0">
                      <a:pos x="454" y="411"/>
                    </a:cxn>
                    <a:cxn ang="0">
                      <a:pos x="413" y="433"/>
                    </a:cxn>
                    <a:cxn ang="0">
                      <a:pos x="387" y="449"/>
                    </a:cxn>
                    <a:cxn ang="0">
                      <a:pos x="366" y="461"/>
                    </a:cxn>
                    <a:cxn ang="0">
                      <a:pos x="346" y="494"/>
                    </a:cxn>
                    <a:cxn ang="0">
                      <a:pos x="325" y="483"/>
                    </a:cxn>
                    <a:cxn ang="0">
                      <a:pos x="305" y="516"/>
                    </a:cxn>
                    <a:cxn ang="0">
                      <a:pos x="284" y="544"/>
                    </a:cxn>
                    <a:cxn ang="0">
                      <a:pos x="268" y="555"/>
                    </a:cxn>
                    <a:cxn ang="0">
                      <a:pos x="263" y="605"/>
                    </a:cxn>
                    <a:cxn ang="0">
                      <a:pos x="258" y="616"/>
                    </a:cxn>
                    <a:cxn ang="0">
                      <a:pos x="237" y="616"/>
                    </a:cxn>
                    <a:cxn ang="0">
                      <a:pos x="232" y="599"/>
                    </a:cxn>
                    <a:cxn ang="0">
                      <a:pos x="212" y="610"/>
                    </a:cxn>
                    <a:cxn ang="0">
                      <a:pos x="191" y="616"/>
                    </a:cxn>
                    <a:cxn ang="0">
                      <a:pos x="165" y="621"/>
                    </a:cxn>
                    <a:cxn ang="0">
                      <a:pos x="150" y="572"/>
                    </a:cxn>
                    <a:cxn ang="0">
                      <a:pos x="129" y="538"/>
                    </a:cxn>
                    <a:cxn ang="0">
                      <a:pos x="119" y="522"/>
                    </a:cxn>
                    <a:cxn ang="0">
                      <a:pos x="93" y="544"/>
                    </a:cxn>
                    <a:cxn ang="0">
                      <a:pos x="72" y="538"/>
                    </a:cxn>
                    <a:cxn ang="0">
                      <a:pos x="52" y="544"/>
                    </a:cxn>
                    <a:cxn ang="0">
                      <a:pos x="31" y="522"/>
                    </a:cxn>
                    <a:cxn ang="0">
                      <a:pos x="26" y="494"/>
                    </a:cxn>
                    <a:cxn ang="0">
                      <a:pos x="10" y="472"/>
                    </a:cxn>
                    <a:cxn ang="0">
                      <a:pos x="0" y="433"/>
                    </a:cxn>
                    <a:cxn ang="0">
                      <a:pos x="15" y="411"/>
                    </a:cxn>
                    <a:cxn ang="0">
                      <a:pos x="31" y="394"/>
                    </a:cxn>
                    <a:cxn ang="0">
                      <a:pos x="52" y="411"/>
                    </a:cxn>
                    <a:cxn ang="0">
                      <a:pos x="57" y="405"/>
                    </a:cxn>
                    <a:cxn ang="0">
                      <a:pos x="83" y="405"/>
                    </a:cxn>
                    <a:cxn ang="0">
                      <a:pos x="114" y="400"/>
                    </a:cxn>
                    <a:cxn ang="0">
                      <a:pos x="268" y="366"/>
                    </a:cxn>
                    <a:cxn ang="0">
                      <a:pos x="248" y="277"/>
                    </a:cxn>
                    <a:cxn ang="0">
                      <a:pos x="237" y="166"/>
                    </a:cxn>
                    <a:cxn ang="0">
                      <a:pos x="279" y="0"/>
                    </a:cxn>
                  </a:cxnLst>
                  <a:rect l="0" t="0" r="r" b="b"/>
                  <a:pathLst>
                    <a:path w="640" h="627">
                      <a:moveTo>
                        <a:pt x="284" y="0"/>
                      </a:moveTo>
                      <a:lnTo>
                        <a:pt x="289" y="0"/>
                      </a:lnTo>
                      <a:lnTo>
                        <a:pt x="305" y="11"/>
                      </a:lnTo>
                      <a:lnTo>
                        <a:pt x="341" y="33"/>
                      </a:lnTo>
                      <a:lnTo>
                        <a:pt x="356" y="44"/>
                      </a:lnTo>
                      <a:lnTo>
                        <a:pt x="413" y="89"/>
                      </a:lnTo>
                      <a:lnTo>
                        <a:pt x="444" y="111"/>
                      </a:lnTo>
                      <a:lnTo>
                        <a:pt x="470" y="128"/>
                      </a:lnTo>
                      <a:lnTo>
                        <a:pt x="475" y="133"/>
                      </a:lnTo>
                      <a:lnTo>
                        <a:pt x="516" y="161"/>
                      </a:lnTo>
                      <a:lnTo>
                        <a:pt x="521" y="166"/>
                      </a:lnTo>
                      <a:lnTo>
                        <a:pt x="521" y="172"/>
                      </a:lnTo>
                      <a:lnTo>
                        <a:pt x="521" y="178"/>
                      </a:lnTo>
                      <a:lnTo>
                        <a:pt x="526" y="183"/>
                      </a:lnTo>
                      <a:lnTo>
                        <a:pt x="547" y="200"/>
                      </a:lnTo>
                      <a:lnTo>
                        <a:pt x="552" y="200"/>
                      </a:lnTo>
                      <a:lnTo>
                        <a:pt x="557" y="194"/>
                      </a:lnTo>
                      <a:lnTo>
                        <a:pt x="568" y="205"/>
                      </a:lnTo>
                      <a:lnTo>
                        <a:pt x="578" y="211"/>
                      </a:lnTo>
                      <a:lnTo>
                        <a:pt x="588" y="211"/>
                      </a:lnTo>
                      <a:lnTo>
                        <a:pt x="594" y="211"/>
                      </a:lnTo>
                      <a:lnTo>
                        <a:pt x="599" y="216"/>
                      </a:lnTo>
                      <a:lnTo>
                        <a:pt x="604" y="227"/>
                      </a:lnTo>
                      <a:lnTo>
                        <a:pt x="599" y="239"/>
                      </a:lnTo>
                      <a:lnTo>
                        <a:pt x="604" y="250"/>
                      </a:lnTo>
                      <a:lnTo>
                        <a:pt x="640" y="244"/>
                      </a:lnTo>
                      <a:lnTo>
                        <a:pt x="640" y="261"/>
                      </a:lnTo>
                      <a:lnTo>
                        <a:pt x="640" y="305"/>
                      </a:lnTo>
                      <a:lnTo>
                        <a:pt x="640" y="322"/>
                      </a:lnTo>
                      <a:lnTo>
                        <a:pt x="640" y="338"/>
                      </a:lnTo>
                      <a:lnTo>
                        <a:pt x="640" y="355"/>
                      </a:lnTo>
                      <a:lnTo>
                        <a:pt x="630" y="383"/>
                      </a:lnTo>
                      <a:lnTo>
                        <a:pt x="619" y="394"/>
                      </a:lnTo>
                      <a:lnTo>
                        <a:pt x="614" y="400"/>
                      </a:lnTo>
                      <a:lnTo>
                        <a:pt x="609" y="405"/>
                      </a:lnTo>
                      <a:lnTo>
                        <a:pt x="563" y="405"/>
                      </a:lnTo>
                      <a:lnTo>
                        <a:pt x="532" y="405"/>
                      </a:lnTo>
                      <a:lnTo>
                        <a:pt x="526" y="411"/>
                      </a:lnTo>
                      <a:lnTo>
                        <a:pt x="521" y="416"/>
                      </a:lnTo>
                      <a:lnTo>
                        <a:pt x="511" y="422"/>
                      </a:lnTo>
                      <a:lnTo>
                        <a:pt x="495" y="422"/>
                      </a:lnTo>
                      <a:lnTo>
                        <a:pt x="485" y="416"/>
                      </a:lnTo>
                      <a:lnTo>
                        <a:pt x="470" y="416"/>
                      </a:lnTo>
                      <a:lnTo>
                        <a:pt x="459" y="416"/>
                      </a:lnTo>
                      <a:lnTo>
                        <a:pt x="454" y="411"/>
                      </a:lnTo>
                      <a:lnTo>
                        <a:pt x="449" y="416"/>
                      </a:lnTo>
                      <a:lnTo>
                        <a:pt x="428" y="427"/>
                      </a:lnTo>
                      <a:lnTo>
                        <a:pt x="413" y="433"/>
                      </a:lnTo>
                      <a:lnTo>
                        <a:pt x="408" y="438"/>
                      </a:lnTo>
                      <a:lnTo>
                        <a:pt x="397" y="455"/>
                      </a:lnTo>
                      <a:lnTo>
                        <a:pt x="387" y="449"/>
                      </a:lnTo>
                      <a:lnTo>
                        <a:pt x="382" y="449"/>
                      </a:lnTo>
                      <a:lnTo>
                        <a:pt x="377" y="449"/>
                      </a:lnTo>
                      <a:lnTo>
                        <a:pt x="366" y="461"/>
                      </a:lnTo>
                      <a:lnTo>
                        <a:pt x="356" y="472"/>
                      </a:lnTo>
                      <a:lnTo>
                        <a:pt x="351" y="488"/>
                      </a:lnTo>
                      <a:lnTo>
                        <a:pt x="346" y="494"/>
                      </a:lnTo>
                      <a:lnTo>
                        <a:pt x="335" y="494"/>
                      </a:lnTo>
                      <a:lnTo>
                        <a:pt x="330" y="488"/>
                      </a:lnTo>
                      <a:lnTo>
                        <a:pt x="325" y="483"/>
                      </a:lnTo>
                      <a:lnTo>
                        <a:pt x="320" y="483"/>
                      </a:lnTo>
                      <a:lnTo>
                        <a:pt x="310" y="494"/>
                      </a:lnTo>
                      <a:lnTo>
                        <a:pt x="305" y="516"/>
                      </a:lnTo>
                      <a:lnTo>
                        <a:pt x="299" y="533"/>
                      </a:lnTo>
                      <a:lnTo>
                        <a:pt x="294" y="538"/>
                      </a:lnTo>
                      <a:lnTo>
                        <a:pt x="284" y="544"/>
                      </a:lnTo>
                      <a:lnTo>
                        <a:pt x="279" y="549"/>
                      </a:lnTo>
                      <a:lnTo>
                        <a:pt x="274" y="549"/>
                      </a:lnTo>
                      <a:lnTo>
                        <a:pt x="268" y="555"/>
                      </a:lnTo>
                      <a:lnTo>
                        <a:pt x="268" y="566"/>
                      </a:lnTo>
                      <a:lnTo>
                        <a:pt x="268" y="583"/>
                      </a:lnTo>
                      <a:lnTo>
                        <a:pt x="263" y="605"/>
                      </a:lnTo>
                      <a:lnTo>
                        <a:pt x="263" y="610"/>
                      </a:lnTo>
                      <a:lnTo>
                        <a:pt x="258" y="610"/>
                      </a:lnTo>
                      <a:lnTo>
                        <a:pt x="258" y="616"/>
                      </a:lnTo>
                      <a:lnTo>
                        <a:pt x="248" y="621"/>
                      </a:lnTo>
                      <a:lnTo>
                        <a:pt x="237" y="621"/>
                      </a:lnTo>
                      <a:lnTo>
                        <a:pt x="237" y="616"/>
                      </a:lnTo>
                      <a:lnTo>
                        <a:pt x="232" y="610"/>
                      </a:lnTo>
                      <a:lnTo>
                        <a:pt x="232" y="605"/>
                      </a:lnTo>
                      <a:lnTo>
                        <a:pt x="232" y="599"/>
                      </a:lnTo>
                      <a:lnTo>
                        <a:pt x="227" y="599"/>
                      </a:lnTo>
                      <a:lnTo>
                        <a:pt x="222" y="605"/>
                      </a:lnTo>
                      <a:lnTo>
                        <a:pt x="212" y="610"/>
                      </a:lnTo>
                      <a:lnTo>
                        <a:pt x="206" y="621"/>
                      </a:lnTo>
                      <a:lnTo>
                        <a:pt x="201" y="627"/>
                      </a:lnTo>
                      <a:lnTo>
                        <a:pt x="191" y="616"/>
                      </a:lnTo>
                      <a:lnTo>
                        <a:pt x="181" y="610"/>
                      </a:lnTo>
                      <a:lnTo>
                        <a:pt x="175" y="610"/>
                      </a:lnTo>
                      <a:lnTo>
                        <a:pt x="165" y="621"/>
                      </a:lnTo>
                      <a:lnTo>
                        <a:pt x="155" y="605"/>
                      </a:lnTo>
                      <a:lnTo>
                        <a:pt x="155" y="583"/>
                      </a:lnTo>
                      <a:lnTo>
                        <a:pt x="150" y="572"/>
                      </a:lnTo>
                      <a:lnTo>
                        <a:pt x="139" y="560"/>
                      </a:lnTo>
                      <a:lnTo>
                        <a:pt x="134" y="555"/>
                      </a:lnTo>
                      <a:lnTo>
                        <a:pt x="129" y="538"/>
                      </a:lnTo>
                      <a:lnTo>
                        <a:pt x="129" y="533"/>
                      </a:lnTo>
                      <a:lnTo>
                        <a:pt x="124" y="527"/>
                      </a:lnTo>
                      <a:lnTo>
                        <a:pt x="119" y="522"/>
                      </a:lnTo>
                      <a:lnTo>
                        <a:pt x="108" y="533"/>
                      </a:lnTo>
                      <a:lnTo>
                        <a:pt x="103" y="538"/>
                      </a:lnTo>
                      <a:lnTo>
                        <a:pt x="93" y="544"/>
                      </a:lnTo>
                      <a:lnTo>
                        <a:pt x="83" y="538"/>
                      </a:lnTo>
                      <a:lnTo>
                        <a:pt x="77" y="538"/>
                      </a:lnTo>
                      <a:lnTo>
                        <a:pt x="72" y="538"/>
                      </a:lnTo>
                      <a:lnTo>
                        <a:pt x="62" y="544"/>
                      </a:lnTo>
                      <a:lnTo>
                        <a:pt x="62" y="549"/>
                      </a:lnTo>
                      <a:lnTo>
                        <a:pt x="52" y="544"/>
                      </a:lnTo>
                      <a:lnTo>
                        <a:pt x="36" y="533"/>
                      </a:lnTo>
                      <a:lnTo>
                        <a:pt x="31" y="527"/>
                      </a:lnTo>
                      <a:lnTo>
                        <a:pt x="31" y="522"/>
                      </a:lnTo>
                      <a:lnTo>
                        <a:pt x="31" y="510"/>
                      </a:lnTo>
                      <a:lnTo>
                        <a:pt x="31" y="499"/>
                      </a:lnTo>
                      <a:lnTo>
                        <a:pt x="26" y="494"/>
                      </a:lnTo>
                      <a:lnTo>
                        <a:pt x="15" y="483"/>
                      </a:lnTo>
                      <a:lnTo>
                        <a:pt x="10" y="483"/>
                      </a:lnTo>
                      <a:lnTo>
                        <a:pt x="10" y="472"/>
                      </a:lnTo>
                      <a:lnTo>
                        <a:pt x="5" y="461"/>
                      </a:lnTo>
                      <a:lnTo>
                        <a:pt x="0" y="438"/>
                      </a:lnTo>
                      <a:lnTo>
                        <a:pt x="0" y="433"/>
                      </a:lnTo>
                      <a:lnTo>
                        <a:pt x="10" y="427"/>
                      </a:lnTo>
                      <a:lnTo>
                        <a:pt x="15" y="422"/>
                      </a:lnTo>
                      <a:lnTo>
                        <a:pt x="15" y="411"/>
                      </a:lnTo>
                      <a:lnTo>
                        <a:pt x="21" y="400"/>
                      </a:lnTo>
                      <a:lnTo>
                        <a:pt x="26" y="394"/>
                      </a:lnTo>
                      <a:lnTo>
                        <a:pt x="31" y="394"/>
                      </a:lnTo>
                      <a:lnTo>
                        <a:pt x="36" y="394"/>
                      </a:lnTo>
                      <a:lnTo>
                        <a:pt x="46" y="411"/>
                      </a:lnTo>
                      <a:lnTo>
                        <a:pt x="52" y="411"/>
                      </a:lnTo>
                      <a:lnTo>
                        <a:pt x="57" y="416"/>
                      </a:lnTo>
                      <a:lnTo>
                        <a:pt x="62" y="411"/>
                      </a:lnTo>
                      <a:lnTo>
                        <a:pt x="57" y="405"/>
                      </a:lnTo>
                      <a:lnTo>
                        <a:pt x="62" y="400"/>
                      </a:lnTo>
                      <a:lnTo>
                        <a:pt x="72" y="400"/>
                      </a:lnTo>
                      <a:lnTo>
                        <a:pt x="83" y="405"/>
                      </a:lnTo>
                      <a:lnTo>
                        <a:pt x="93" y="405"/>
                      </a:lnTo>
                      <a:lnTo>
                        <a:pt x="98" y="405"/>
                      </a:lnTo>
                      <a:lnTo>
                        <a:pt x="114" y="400"/>
                      </a:lnTo>
                      <a:lnTo>
                        <a:pt x="150" y="400"/>
                      </a:lnTo>
                      <a:lnTo>
                        <a:pt x="263" y="400"/>
                      </a:lnTo>
                      <a:lnTo>
                        <a:pt x="268" y="366"/>
                      </a:lnTo>
                      <a:lnTo>
                        <a:pt x="258" y="350"/>
                      </a:lnTo>
                      <a:lnTo>
                        <a:pt x="253" y="322"/>
                      </a:lnTo>
                      <a:lnTo>
                        <a:pt x="248" y="277"/>
                      </a:lnTo>
                      <a:lnTo>
                        <a:pt x="243" y="227"/>
                      </a:lnTo>
                      <a:lnTo>
                        <a:pt x="243" y="194"/>
                      </a:lnTo>
                      <a:lnTo>
                        <a:pt x="237" y="166"/>
                      </a:lnTo>
                      <a:lnTo>
                        <a:pt x="222" y="17"/>
                      </a:lnTo>
                      <a:lnTo>
                        <a:pt x="222" y="0"/>
                      </a:lnTo>
                      <a:lnTo>
                        <a:pt x="279" y="0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4164" y="530"/>
                <a:ext cx="614" cy="494"/>
                <a:chOff x="3541" y="844"/>
                <a:chExt cx="614" cy="494"/>
              </a:xfrm>
              <a:grpFill/>
            </p:grpSpPr>
            <p:sp>
              <p:nvSpPr>
                <p:cNvPr id="128" name="Freeform 17"/>
                <p:cNvSpPr>
                  <a:spLocks/>
                </p:cNvSpPr>
                <p:nvPr/>
              </p:nvSpPr>
              <p:spPr bwMode="auto">
                <a:xfrm>
                  <a:off x="3541" y="844"/>
                  <a:ext cx="614" cy="494"/>
                </a:xfrm>
                <a:custGeom>
                  <a:avLst/>
                  <a:gdLst/>
                  <a:ahLst/>
                  <a:cxnLst>
                    <a:cxn ang="0">
                      <a:pos x="72" y="455"/>
                    </a:cxn>
                    <a:cxn ang="0">
                      <a:pos x="57" y="455"/>
                    </a:cxn>
                    <a:cxn ang="0">
                      <a:pos x="31" y="438"/>
                    </a:cxn>
                    <a:cxn ang="0">
                      <a:pos x="31" y="427"/>
                    </a:cxn>
                    <a:cxn ang="0">
                      <a:pos x="31" y="416"/>
                    </a:cxn>
                    <a:cxn ang="0">
                      <a:pos x="15" y="405"/>
                    </a:cxn>
                    <a:cxn ang="0">
                      <a:pos x="0" y="377"/>
                    </a:cxn>
                    <a:cxn ang="0">
                      <a:pos x="0" y="355"/>
                    </a:cxn>
                    <a:cxn ang="0">
                      <a:pos x="26" y="361"/>
                    </a:cxn>
                    <a:cxn ang="0">
                      <a:pos x="41" y="350"/>
                    </a:cxn>
                    <a:cxn ang="0">
                      <a:pos x="77" y="344"/>
                    </a:cxn>
                    <a:cxn ang="0">
                      <a:pos x="129" y="339"/>
                    </a:cxn>
                    <a:cxn ang="0">
                      <a:pos x="144" y="322"/>
                    </a:cxn>
                    <a:cxn ang="0">
                      <a:pos x="155" y="278"/>
                    </a:cxn>
                    <a:cxn ang="0">
                      <a:pos x="155" y="244"/>
                    </a:cxn>
                    <a:cxn ang="0">
                      <a:pos x="155" y="183"/>
                    </a:cxn>
                    <a:cxn ang="0">
                      <a:pos x="217" y="172"/>
                    </a:cxn>
                    <a:cxn ang="0">
                      <a:pos x="284" y="105"/>
                    </a:cxn>
                    <a:cxn ang="0">
                      <a:pos x="351" y="61"/>
                    </a:cxn>
                    <a:cxn ang="0">
                      <a:pos x="454" y="6"/>
                    </a:cxn>
                    <a:cxn ang="0">
                      <a:pos x="470" y="6"/>
                    </a:cxn>
                    <a:cxn ang="0">
                      <a:pos x="516" y="17"/>
                    </a:cxn>
                    <a:cxn ang="0">
                      <a:pos x="542" y="39"/>
                    </a:cxn>
                    <a:cxn ang="0">
                      <a:pos x="573" y="22"/>
                    </a:cxn>
                    <a:cxn ang="0">
                      <a:pos x="583" y="89"/>
                    </a:cxn>
                    <a:cxn ang="0">
                      <a:pos x="599" y="122"/>
                    </a:cxn>
                    <a:cxn ang="0">
                      <a:pos x="609" y="144"/>
                    </a:cxn>
                    <a:cxn ang="0">
                      <a:pos x="599" y="183"/>
                    </a:cxn>
                    <a:cxn ang="0">
                      <a:pos x="599" y="216"/>
                    </a:cxn>
                    <a:cxn ang="0">
                      <a:pos x="599" y="250"/>
                    </a:cxn>
                    <a:cxn ang="0">
                      <a:pos x="593" y="278"/>
                    </a:cxn>
                    <a:cxn ang="0">
                      <a:pos x="542" y="339"/>
                    </a:cxn>
                    <a:cxn ang="0">
                      <a:pos x="516" y="383"/>
                    </a:cxn>
                    <a:cxn ang="0">
                      <a:pos x="516" y="405"/>
                    </a:cxn>
                    <a:cxn ang="0">
                      <a:pos x="500" y="411"/>
                    </a:cxn>
                    <a:cxn ang="0">
                      <a:pos x="485" y="422"/>
                    </a:cxn>
                    <a:cxn ang="0">
                      <a:pos x="470" y="438"/>
                    </a:cxn>
                    <a:cxn ang="0">
                      <a:pos x="444" y="427"/>
                    </a:cxn>
                    <a:cxn ang="0">
                      <a:pos x="418" y="422"/>
                    </a:cxn>
                    <a:cxn ang="0">
                      <a:pos x="397" y="427"/>
                    </a:cxn>
                    <a:cxn ang="0">
                      <a:pos x="377" y="438"/>
                    </a:cxn>
                    <a:cxn ang="0">
                      <a:pos x="361" y="450"/>
                    </a:cxn>
                    <a:cxn ang="0">
                      <a:pos x="325" y="444"/>
                    </a:cxn>
                    <a:cxn ang="0">
                      <a:pos x="299" y="427"/>
                    </a:cxn>
                    <a:cxn ang="0">
                      <a:pos x="268" y="438"/>
                    </a:cxn>
                    <a:cxn ang="0">
                      <a:pos x="258" y="438"/>
                    </a:cxn>
                    <a:cxn ang="0">
                      <a:pos x="227" y="411"/>
                    </a:cxn>
                    <a:cxn ang="0">
                      <a:pos x="186" y="411"/>
                    </a:cxn>
                    <a:cxn ang="0">
                      <a:pos x="155" y="422"/>
                    </a:cxn>
                    <a:cxn ang="0">
                      <a:pos x="134" y="461"/>
                    </a:cxn>
                    <a:cxn ang="0">
                      <a:pos x="129" y="494"/>
                    </a:cxn>
                    <a:cxn ang="0">
                      <a:pos x="103" y="472"/>
                    </a:cxn>
                    <a:cxn ang="0">
                      <a:pos x="93" y="472"/>
                    </a:cxn>
                  </a:cxnLst>
                  <a:rect l="0" t="0" r="r" b="b"/>
                  <a:pathLst>
                    <a:path w="614" h="494">
                      <a:moveTo>
                        <a:pt x="83" y="477"/>
                      </a:moveTo>
                      <a:lnTo>
                        <a:pt x="72" y="455"/>
                      </a:lnTo>
                      <a:lnTo>
                        <a:pt x="62" y="455"/>
                      </a:lnTo>
                      <a:lnTo>
                        <a:pt x="57" y="455"/>
                      </a:lnTo>
                      <a:lnTo>
                        <a:pt x="46" y="455"/>
                      </a:lnTo>
                      <a:lnTo>
                        <a:pt x="31" y="438"/>
                      </a:lnTo>
                      <a:lnTo>
                        <a:pt x="26" y="433"/>
                      </a:lnTo>
                      <a:lnTo>
                        <a:pt x="31" y="427"/>
                      </a:lnTo>
                      <a:lnTo>
                        <a:pt x="31" y="422"/>
                      </a:lnTo>
                      <a:lnTo>
                        <a:pt x="31" y="416"/>
                      </a:lnTo>
                      <a:lnTo>
                        <a:pt x="21" y="411"/>
                      </a:lnTo>
                      <a:lnTo>
                        <a:pt x="15" y="405"/>
                      </a:lnTo>
                      <a:lnTo>
                        <a:pt x="5" y="394"/>
                      </a:lnTo>
                      <a:lnTo>
                        <a:pt x="0" y="377"/>
                      </a:lnTo>
                      <a:lnTo>
                        <a:pt x="0" y="372"/>
                      </a:lnTo>
                      <a:lnTo>
                        <a:pt x="0" y="355"/>
                      </a:lnTo>
                      <a:lnTo>
                        <a:pt x="10" y="361"/>
                      </a:lnTo>
                      <a:lnTo>
                        <a:pt x="26" y="361"/>
                      </a:lnTo>
                      <a:lnTo>
                        <a:pt x="36" y="355"/>
                      </a:lnTo>
                      <a:lnTo>
                        <a:pt x="41" y="350"/>
                      </a:lnTo>
                      <a:lnTo>
                        <a:pt x="46" y="344"/>
                      </a:lnTo>
                      <a:lnTo>
                        <a:pt x="77" y="344"/>
                      </a:lnTo>
                      <a:lnTo>
                        <a:pt x="124" y="344"/>
                      </a:lnTo>
                      <a:lnTo>
                        <a:pt x="129" y="339"/>
                      </a:lnTo>
                      <a:lnTo>
                        <a:pt x="134" y="333"/>
                      </a:lnTo>
                      <a:lnTo>
                        <a:pt x="144" y="322"/>
                      </a:lnTo>
                      <a:lnTo>
                        <a:pt x="155" y="294"/>
                      </a:lnTo>
                      <a:lnTo>
                        <a:pt x="155" y="278"/>
                      </a:lnTo>
                      <a:lnTo>
                        <a:pt x="155" y="261"/>
                      </a:lnTo>
                      <a:lnTo>
                        <a:pt x="155" y="244"/>
                      </a:lnTo>
                      <a:lnTo>
                        <a:pt x="155" y="200"/>
                      </a:lnTo>
                      <a:lnTo>
                        <a:pt x="155" y="183"/>
                      </a:lnTo>
                      <a:lnTo>
                        <a:pt x="186" y="178"/>
                      </a:lnTo>
                      <a:lnTo>
                        <a:pt x="217" y="172"/>
                      </a:lnTo>
                      <a:lnTo>
                        <a:pt x="268" y="122"/>
                      </a:lnTo>
                      <a:lnTo>
                        <a:pt x="284" y="105"/>
                      </a:lnTo>
                      <a:lnTo>
                        <a:pt x="325" y="83"/>
                      </a:lnTo>
                      <a:lnTo>
                        <a:pt x="351" y="61"/>
                      </a:lnTo>
                      <a:lnTo>
                        <a:pt x="423" y="22"/>
                      </a:lnTo>
                      <a:lnTo>
                        <a:pt x="454" y="6"/>
                      </a:lnTo>
                      <a:lnTo>
                        <a:pt x="459" y="0"/>
                      </a:lnTo>
                      <a:lnTo>
                        <a:pt x="470" y="6"/>
                      </a:lnTo>
                      <a:lnTo>
                        <a:pt x="500" y="11"/>
                      </a:lnTo>
                      <a:lnTo>
                        <a:pt x="516" y="17"/>
                      </a:lnTo>
                      <a:lnTo>
                        <a:pt x="521" y="22"/>
                      </a:lnTo>
                      <a:lnTo>
                        <a:pt x="542" y="39"/>
                      </a:lnTo>
                      <a:lnTo>
                        <a:pt x="547" y="33"/>
                      </a:lnTo>
                      <a:lnTo>
                        <a:pt x="573" y="22"/>
                      </a:lnTo>
                      <a:lnTo>
                        <a:pt x="583" y="61"/>
                      </a:lnTo>
                      <a:lnTo>
                        <a:pt x="583" y="89"/>
                      </a:lnTo>
                      <a:lnTo>
                        <a:pt x="593" y="105"/>
                      </a:lnTo>
                      <a:lnTo>
                        <a:pt x="599" y="122"/>
                      </a:lnTo>
                      <a:lnTo>
                        <a:pt x="614" y="133"/>
                      </a:lnTo>
                      <a:lnTo>
                        <a:pt x="609" y="144"/>
                      </a:lnTo>
                      <a:lnTo>
                        <a:pt x="604" y="167"/>
                      </a:lnTo>
                      <a:lnTo>
                        <a:pt x="599" y="183"/>
                      </a:lnTo>
                      <a:lnTo>
                        <a:pt x="599" y="205"/>
                      </a:lnTo>
                      <a:lnTo>
                        <a:pt x="599" y="216"/>
                      </a:lnTo>
                      <a:lnTo>
                        <a:pt x="599" y="228"/>
                      </a:lnTo>
                      <a:lnTo>
                        <a:pt x="599" y="250"/>
                      </a:lnTo>
                      <a:lnTo>
                        <a:pt x="593" y="266"/>
                      </a:lnTo>
                      <a:lnTo>
                        <a:pt x="593" y="278"/>
                      </a:lnTo>
                      <a:lnTo>
                        <a:pt x="552" y="327"/>
                      </a:lnTo>
                      <a:lnTo>
                        <a:pt x="542" y="339"/>
                      </a:lnTo>
                      <a:lnTo>
                        <a:pt x="526" y="366"/>
                      </a:lnTo>
                      <a:lnTo>
                        <a:pt x="516" y="383"/>
                      </a:lnTo>
                      <a:lnTo>
                        <a:pt x="516" y="394"/>
                      </a:lnTo>
                      <a:lnTo>
                        <a:pt x="516" y="405"/>
                      </a:lnTo>
                      <a:lnTo>
                        <a:pt x="521" y="411"/>
                      </a:lnTo>
                      <a:lnTo>
                        <a:pt x="500" y="411"/>
                      </a:lnTo>
                      <a:lnTo>
                        <a:pt x="495" y="416"/>
                      </a:lnTo>
                      <a:lnTo>
                        <a:pt x="485" y="422"/>
                      </a:lnTo>
                      <a:lnTo>
                        <a:pt x="475" y="438"/>
                      </a:lnTo>
                      <a:lnTo>
                        <a:pt x="470" y="438"/>
                      </a:lnTo>
                      <a:lnTo>
                        <a:pt x="459" y="433"/>
                      </a:lnTo>
                      <a:lnTo>
                        <a:pt x="444" y="427"/>
                      </a:lnTo>
                      <a:lnTo>
                        <a:pt x="428" y="427"/>
                      </a:lnTo>
                      <a:lnTo>
                        <a:pt x="418" y="422"/>
                      </a:lnTo>
                      <a:lnTo>
                        <a:pt x="408" y="427"/>
                      </a:lnTo>
                      <a:lnTo>
                        <a:pt x="397" y="427"/>
                      </a:lnTo>
                      <a:lnTo>
                        <a:pt x="382" y="433"/>
                      </a:lnTo>
                      <a:lnTo>
                        <a:pt x="377" y="438"/>
                      </a:lnTo>
                      <a:lnTo>
                        <a:pt x="366" y="444"/>
                      </a:lnTo>
                      <a:lnTo>
                        <a:pt x="361" y="450"/>
                      </a:lnTo>
                      <a:lnTo>
                        <a:pt x="346" y="450"/>
                      </a:lnTo>
                      <a:lnTo>
                        <a:pt x="325" y="444"/>
                      </a:lnTo>
                      <a:lnTo>
                        <a:pt x="304" y="427"/>
                      </a:lnTo>
                      <a:lnTo>
                        <a:pt x="299" y="427"/>
                      </a:lnTo>
                      <a:lnTo>
                        <a:pt x="294" y="427"/>
                      </a:lnTo>
                      <a:lnTo>
                        <a:pt x="268" y="438"/>
                      </a:lnTo>
                      <a:lnTo>
                        <a:pt x="263" y="438"/>
                      </a:lnTo>
                      <a:lnTo>
                        <a:pt x="258" y="438"/>
                      </a:lnTo>
                      <a:lnTo>
                        <a:pt x="237" y="416"/>
                      </a:lnTo>
                      <a:lnTo>
                        <a:pt x="227" y="411"/>
                      </a:lnTo>
                      <a:lnTo>
                        <a:pt x="206" y="405"/>
                      </a:lnTo>
                      <a:lnTo>
                        <a:pt x="186" y="411"/>
                      </a:lnTo>
                      <a:lnTo>
                        <a:pt x="165" y="411"/>
                      </a:lnTo>
                      <a:lnTo>
                        <a:pt x="155" y="422"/>
                      </a:lnTo>
                      <a:lnTo>
                        <a:pt x="144" y="450"/>
                      </a:lnTo>
                      <a:lnTo>
                        <a:pt x="134" y="461"/>
                      </a:lnTo>
                      <a:lnTo>
                        <a:pt x="134" y="477"/>
                      </a:lnTo>
                      <a:lnTo>
                        <a:pt x="129" y="494"/>
                      </a:lnTo>
                      <a:lnTo>
                        <a:pt x="114" y="483"/>
                      </a:lnTo>
                      <a:lnTo>
                        <a:pt x="103" y="472"/>
                      </a:lnTo>
                      <a:lnTo>
                        <a:pt x="98" y="466"/>
                      </a:lnTo>
                      <a:lnTo>
                        <a:pt x="93" y="472"/>
                      </a:lnTo>
                      <a:lnTo>
                        <a:pt x="83" y="47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8"/>
                <p:cNvSpPr>
                  <a:spLocks/>
                </p:cNvSpPr>
                <p:nvPr/>
              </p:nvSpPr>
              <p:spPr bwMode="auto">
                <a:xfrm>
                  <a:off x="3541" y="844"/>
                  <a:ext cx="614" cy="494"/>
                </a:xfrm>
                <a:custGeom>
                  <a:avLst/>
                  <a:gdLst/>
                  <a:ahLst/>
                  <a:cxnLst>
                    <a:cxn ang="0">
                      <a:pos x="72" y="455"/>
                    </a:cxn>
                    <a:cxn ang="0">
                      <a:pos x="57" y="455"/>
                    </a:cxn>
                    <a:cxn ang="0">
                      <a:pos x="31" y="438"/>
                    </a:cxn>
                    <a:cxn ang="0">
                      <a:pos x="31" y="427"/>
                    </a:cxn>
                    <a:cxn ang="0">
                      <a:pos x="31" y="416"/>
                    </a:cxn>
                    <a:cxn ang="0">
                      <a:pos x="15" y="405"/>
                    </a:cxn>
                    <a:cxn ang="0">
                      <a:pos x="0" y="377"/>
                    </a:cxn>
                    <a:cxn ang="0">
                      <a:pos x="0" y="355"/>
                    </a:cxn>
                    <a:cxn ang="0">
                      <a:pos x="26" y="361"/>
                    </a:cxn>
                    <a:cxn ang="0">
                      <a:pos x="41" y="350"/>
                    </a:cxn>
                    <a:cxn ang="0">
                      <a:pos x="77" y="344"/>
                    </a:cxn>
                    <a:cxn ang="0">
                      <a:pos x="129" y="339"/>
                    </a:cxn>
                    <a:cxn ang="0">
                      <a:pos x="144" y="322"/>
                    </a:cxn>
                    <a:cxn ang="0">
                      <a:pos x="155" y="278"/>
                    </a:cxn>
                    <a:cxn ang="0">
                      <a:pos x="155" y="244"/>
                    </a:cxn>
                    <a:cxn ang="0">
                      <a:pos x="155" y="183"/>
                    </a:cxn>
                    <a:cxn ang="0">
                      <a:pos x="217" y="172"/>
                    </a:cxn>
                    <a:cxn ang="0">
                      <a:pos x="284" y="105"/>
                    </a:cxn>
                    <a:cxn ang="0">
                      <a:pos x="351" y="61"/>
                    </a:cxn>
                    <a:cxn ang="0">
                      <a:pos x="454" y="6"/>
                    </a:cxn>
                    <a:cxn ang="0">
                      <a:pos x="470" y="6"/>
                    </a:cxn>
                    <a:cxn ang="0">
                      <a:pos x="516" y="17"/>
                    </a:cxn>
                    <a:cxn ang="0">
                      <a:pos x="542" y="39"/>
                    </a:cxn>
                    <a:cxn ang="0">
                      <a:pos x="573" y="22"/>
                    </a:cxn>
                    <a:cxn ang="0">
                      <a:pos x="583" y="89"/>
                    </a:cxn>
                    <a:cxn ang="0">
                      <a:pos x="599" y="122"/>
                    </a:cxn>
                    <a:cxn ang="0">
                      <a:pos x="609" y="144"/>
                    </a:cxn>
                    <a:cxn ang="0">
                      <a:pos x="599" y="183"/>
                    </a:cxn>
                    <a:cxn ang="0">
                      <a:pos x="599" y="216"/>
                    </a:cxn>
                    <a:cxn ang="0">
                      <a:pos x="599" y="250"/>
                    </a:cxn>
                    <a:cxn ang="0">
                      <a:pos x="593" y="278"/>
                    </a:cxn>
                    <a:cxn ang="0">
                      <a:pos x="542" y="339"/>
                    </a:cxn>
                    <a:cxn ang="0">
                      <a:pos x="516" y="383"/>
                    </a:cxn>
                    <a:cxn ang="0">
                      <a:pos x="516" y="405"/>
                    </a:cxn>
                    <a:cxn ang="0">
                      <a:pos x="500" y="411"/>
                    </a:cxn>
                    <a:cxn ang="0">
                      <a:pos x="485" y="422"/>
                    </a:cxn>
                    <a:cxn ang="0">
                      <a:pos x="470" y="438"/>
                    </a:cxn>
                    <a:cxn ang="0">
                      <a:pos x="444" y="427"/>
                    </a:cxn>
                    <a:cxn ang="0">
                      <a:pos x="418" y="422"/>
                    </a:cxn>
                    <a:cxn ang="0">
                      <a:pos x="397" y="427"/>
                    </a:cxn>
                    <a:cxn ang="0">
                      <a:pos x="377" y="438"/>
                    </a:cxn>
                    <a:cxn ang="0">
                      <a:pos x="361" y="450"/>
                    </a:cxn>
                    <a:cxn ang="0">
                      <a:pos x="325" y="444"/>
                    </a:cxn>
                    <a:cxn ang="0">
                      <a:pos x="299" y="427"/>
                    </a:cxn>
                    <a:cxn ang="0">
                      <a:pos x="268" y="438"/>
                    </a:cxn>
                    <a:cxn ang="0">
                      <a:pos x="258" y="438"/>
                    </a:cxn>
                    <a:cxn ang="0">
                      <a:pos x="227" y="411"/>
                    </a:cxn>
                    <a:cxn ang="0">
                      <a:pos x="186" y="411"/>
                    </a:cxn>
                    <a:cxn ang="0">
                      <a:pos x="155" y="422"/>
                    </a:cxn>
                    <a:cxn ang="0">
                      <a:pos x="134" y="461"/>
                    </a:cxn>
                    <a:cxn ang="0">
                      <a:pos x="129" y="494"/>
                    </a:cxn>
                    <a:cxn ang="0">
                      <a:pos x="103" y="472"/>
                    </a:cxn>
                    <a:cxn ang="0">
                      <a:pos x="93" y="472"/>
                    </a:cxn>
                  </a:cxnLst>
                  <a:rect l="0" t="0" r="r" b="b"/>
                  <a:pathLst>
                    <a:path w="614" h="494">
                      <a:moveTo>
                        <a:pt x="83" y="477"/>
                      </a:moveTo>
                      <a:lnTo>
                        <a:pt x="72" y="455"/>
                      </a:lnTo>
                      <a:lnTo>
                        <a:pt x="62" y="455"/>
                      </a:lnTo>
                      <a:lnTo>
                        <a:pt x="57" y="455"/>
                      </a:lnTo>
                      <a:lnTo>
                        <a:pt x="46" y="455"/>
                      </a:lnTo>
                      <a:lnTo>
                        <a:pt x="31" y="438"/>
                      </a:lnTo>
                      <a:lnTo>
                        <a:pt x="26" y="433"/>
                      </a:lnTo>
                      <a:lnTo>
                        <a:pt x="31" y="427"/>
                      </a:lnTo>
                      <a:lnTo>
                        <a:pt x="31" y="422"/>
                      </a:lnTo>
                      <a:lnTo>
                        <a:pt x="31" y="416"/>
                      </a:lnTo>
                      <a:lnTo>
                        <a:pt x="21" y="411"/>
                      </a:lnTo>
                      <a:lnTo>
                        <a:pt x="15" y="405"/>
                      </a:lnTo>
                      <a:lnTo>
                        <a:pt x="5" y="394"/>
                      </a:lnTo>
                      <a:lnTo>
                        <a:pt x="0" y="377"/>
                      </a:lnTo>
                      <a:lnTo>
                        <a:pt x="0" y="372"/>
                      </a:lnTo>
                      <a:lnTo>
                        <a:pt x="0" y="355"/>
                      </a:lnTo>
                      <a:lnTo>
                        <a:pt x="10" y="361"/>
                      </a:lnTo>
                      <a:lnTo>
                        <a:pt x="26" y="361"/>
                      </a:lnTo>
                      <a:lnTo>
                        <a:pt x="36" y="355"/>
                      </a:lnTo>
                      <a:lnTo>
                        <a:pt x="41" y="350"/>
                      </a:lnTo>
                      <a:lnTo>
                        <a:pt x="46" y="344"/>
                      </a:lnTo>
                      <a:lnTo>
                        <a:pt x="77" y="344"/>
                      </a:lnTo>
                      <a:lnTo>
                        <a:pt x="124" y="344"/>
                      </a:lnTo>
                      <a:lnTo>
                        <a:pt x="129" y="339"/>
                      </a:lnTo>
                      <a:lnTo>
                        <a:pt x="134" y="333"/>
                      </a:lnTo>
                      <a:lnTo>
                        <a:pt x="144" y="322"/>
                      </a:lnTo>
                      <a:lnTo>
                        <a:pt x="155" y="294"/>
                      </a:lnTo>
                      <a:lnTo>
                        <a:pt x="155" y="278"/>
                      </a:lnTo>
                      <a:lnTo>
                        <a:pt x="155" y="261"/>
                      </a:lnTo>
                      <a:lnTo>
                        <a:pt x="155" y="244"/>
                      </a:lnTo>
                      <a:lnTo>
                        <a:pt x="155" y="200"/>
                      </a:lnTo>
                      <a:lnTo>
                        <a:pt x="155" y="183"/>
                      </a:lnTo>
                      <a:lnTo>
                        <a:pt x="186" y="178"/>
                      </a:lnTo>
                      <a:lnTo>
                        <a:pt x="217" y="172"/>
                      </a:lnTo>
                      <a:lnTo>
                        <a:pt x="268" y="122"/>
                      </a:lnTo>
                      <a:lnTo>
                        <a:pt x="284" y="105"/>
                      </a:lnTo>
                      <a:lnTo>
                        <a:pt x="325" y="83"/>
                      </a:lnTo>
                      <a:lnTo>
                        <a:pt x="351" y="61"/>
                      </a:lnTo>
                      <a:lnTo>
                        <a:pt x="423" y="22"/>
                      </a:lnTo>
                      <a:lnTo>
                        <a:pt x="454" y="6"/>
                      </a:lnTo>
                      <a:lnTo>
                        <a:pt x="459" y="0"/>
                      </a:lnTo>
                      <a:lnTo>
                        <a:pt x="470" y="6"/>
                      </a:lnTo>
                      <a:lnTo>
                        <a:pt x="500" y="11"/>
                      </a:lnTo>
                      <a:lnTo>
                        <a:pt x="516" y="17"/>
                      </a:lnTo>
                      <a:lnTo>
                        <a:pt x="521" y="22"/>
                      </a:lnTo>
                      <a:lnTo>
                        <a:pt x="542" y="39"/>
                      </a:lnTo>
                      <a:lnTo>
                        <a:pt x="547" y="33"/>
                      </a:lnTo>
                      <a:lnTo>
                        <a:pt x="573" y="22"/>
                      </a:lnTo>
                      <a:lnTo>
                        <a:pt x="583" y="61"/>
                      </a:lnTo>
                      <a:lnTo>
                        <a:pt x="583" y="89"/>
                      </a:lnTo>
                      <a:lnTo>
                        <a:pt x="593" y="105"/>
                      </a:lnTo>
                      <a:lnTo>
                        <a:pt x="599" y="122"/>
                      </a:lnTo>
                      <a:lnTo>
                        <a:pt x="614" y="133"/>
                      </a:lnTo>
                      <a:lnTo>
                        <a:pt x="609" y="144"/>
                      </a:lnTo>
                      <a:lnTo>
                        <a:pt x="604" y="167"/>
                      </a:lnTo>
                      <a:lnTo>
                        <a:pt x="599" y="183"/>
                      </a:lnTo>
                      <a:lnTo>
                        <a:pt x="599" y="205"/>
                      </a:lnTo>
                      <a:lnTo>
                        <a:pt x="599" y="216"/>
                      </a:lnTo>
                      <a:lnTo>
                        <a:pt x="599" y="228"/>
                      </a:lnTo>
                      <a:lnTo>
                        <a:pt x="599" y="250"/>
                      </a:lnTo>
                      <a:lnTo>
                        <a:pt x="593" y="266"/>
                      </a:lnTo>
                      <a:lnTo>
                        <a:pt x="593" y="278"/>
                      </a:lnTo>
                      <a:lnTo>
                        <a:pt x="552" y="327"/>
                      </a:lnTo>
                      <a:lnTo>
                        <a:pt x="542" y="339"/>
                      </a:lnTo>
                      <a:lnTo>
                        <a:pt x="526" y="366"/>
                      </a:lnTo>
                      <a:lnTo>
                        <a:pt x="516" y="383"/>
                      </a:lnTo>
                      <a:lnTo>
                        <a:pt x="516" y="394"/>
                      </a:lnTo>
                      <a:lnTo>
                        <a:pt x="516" y="405"/>
                      </a:lnTo>
                      <a:lnTo>
                        <a:pt x="521" y="411"/>
                      </a:lnTo>
                      <a:lnTo>
                        <a:pt x="500" y="411"/>
                      </a:lnTo>
                      <a:lnTo>
                        <a:pt x="495" y="416"/>
                      </a:lnTo>
                      <a:lnTo>
                        <a:pt x="485" y="422"/>
                      </a:lnTo>
                      <a:lnTo>
                        <a:pt x="475" y="438"/>
                      </a:lnTo>
                      <a:lnTo>
                        <a:pt x="470" y="438"/>
                      </a:lnTo>
                      <a:lnTo>
                        <a:pt x="459" y="433"/>
                      </a:lnTo>
                      <a:lnTo>
                        <a:pt x="444" y="427"/>
                      </a:lnTo>
                      <a:lnTo>
                        <a:pt x="428" y="427"/>
                      </a:lnTo>
                      <a:lnTo>
                        <a:pt x="418" y="422"/>
                      </a:lnTo>
                      <a:lnTo>
                        <a:pt x="408" y="427"/>
                      </a:lnTo>
                      <a:lnTo>
                        <a:pt x="397" y="427"/>
                      </a:lnTo>
                      <a:lnTo>
                        <a:pt x="382" y="433"/>
                      </a:lnTo>
                      <a:lnTo>
                        <a:pt x="377" y="438"/>
                      </a:lnTo>
                      <a:lnTo>
                        <a:pt x="366" y="444"/>
                      </a:lnTo>
                      <a:lnTo>
                        <a:pt x="361" y="450"/>
                      </a:lnTo>
                      <a:lnTo>
                        <a:pt x="346" y="450"/>
                      </a:lnTo>
                      <a:lnTo>
                        <a:pt x="325" y="444"/>
                      </a:lnTo>
                      <a:lnTo>
                        <a:pt x="304" y="427"/>
                      </a:lnTo>
                      <a:lnTo>
                        <a:pt x="299" y="427"/>
                      </a:lnTo>
                      <a:lnTo>
                        <a:pt x="294" y="427"/>
                      </a:lnTo>
                      <a:lnTo>
                        <a:pt x="268" y="438"/>
                      </a:lnTo>
                      <a:lnTo>
                        <a:pt x="263" y="438"/>
                      </a:lnTo>
                      <a:lnTo>
                        <a:pt x="258" y="438"/>
                      </a:lnTo>
                      <a:lnTo>
                        <a:pt x="237" y="416"/>
                      </a:lnTo>
                      <a:lnTo>
                        <a:pt x="227" y="411"/>
                      </a:lnTo>
                      <a:lnTo>
                        <a:pt x="206" y="405"/>
                      </a:lnTo>
                      <a:lnTo>
                        <a:pt x="186" y="411"/>
                      </a:lnTo>
                      <a:lnTo>
                        <a:pt x="165" y="411"/>
                      </a:lnTo>
                      <a:lnTo>
                        <a:pt x="155" y="422"/>
                      </a:lnTo>
                      <a:lnTo>
                        <a:pt x="144" y="450"/>
                      </a:lnTo>
                      <a:lnTo>
                        <a:pt x="134" y="461"/>
                      </a:lnTo>
                      <a:lnTo>
                        <a:pt x="134" y="477"/>
                      </a:lnTo>
                      <a:lnTo>
                        <a:pt x="129" y="494"/>
                      </a:lnTo>
                      <a:lnTo>
                        <a:pt x="114" y="483"/>
                      </a:lnTo>
                      <a:lnTo>
                        <a:pt x="103" y="472"/>
                      </a:lnTo>
                      <a:lnTo>
                        <a:pt x="98" y="466"/>
                      </a:lnTo>
                      <a:lnTo>
                        <a:pt x="93" y="472"/>
                      </a:lnTo>
                      <a:lnTo>
                        <a:pt x="83" y="47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9"/>
              <p:cNvGrpSpPr>
                <a:grpSpLocks/>
              </p:cNvGrpSpPr>
              <p:nvPr/>
            </p:nvGrpSpPr>
            <p:grpSpPr bwMode="auto">
              <a:xfrm>
                <a:off x="4680" y="535"/>
                <a:ext cx="408" cy="667"/>
                <a:chOff x="4057" y="849"/>
                <a:chExt cx="408" cy="667"/>
              </a:xfrm>
              <a:grpFill/>
            </p:grpSpPr>
            <p:sp>
              <p:nvSpPr>
                <p:cNvPr id="126" name="Freeform 20"/>
                <p:cNvSpPr>
                  <a:spLocks/>
                </p:cNvSpPr>
                <p:nvPr/>
              </p:nvSpPr>
              <p:spPr bwMode="auto">
                <a:xfrm>
                  <a:off x="4057" y="849"/>
                  <a:ext cx="408" cy="667"/>
                </a:xfrm>
                <a:custGeom>
                  <a:avLst/>
                  <a:gdLst/>
                  <a:ahLst/>
                  <a:cxnLst>
                    <a:cxn ang="0">
                      <a:pos x="15" y="422"/>
                    </a:cxn>
                    <a:cxn ang="0">
                      <a:pos x="5" y="406"/>
                    </a:cxn>
                    <a:cxn ang="0">
                      <a:pos x="0" y="389"/>
                    </a:cxn>
                    <a:cxn ang="0">
                      <a:pos x="10" y="361"/>
                    </a:cxn>
                    <a:cxn ang="0">
                      <a:pos x="36" y="322"/>
                    </a:cxn>
                    <a:cxn ang="0">
                      <a:pos x="77" y="261"/>
                    </a:cxn>
                    <a:cxn ang="0">
                      <a:pos x="83" y="222"/>
                    </a:cxn>
                    <a:cxn ang="0">
                      <a:pos x="83" y="200"/>
                    </a:cxn>
                    <a:cxn ang="0">
                      <a:pos x="88" y="161"/>
                    </a:cxn>
                    <a:cxn ang="0">
                      <a:pos x="98" y="128"/>
                    </a:cxn>
                    <a:cxn ang="0">
                      <a:pos x="77" y="100"/>
                    </a:cxn>
                    <a:cxn ang="0">
                      <a:pos x="67" y="56"/>
                    </a:cxn>
                    <a:cxn ang="0">
                      <a:pos x="93" y="0"/>
                    </a:cxn>
                    <a:cxn ang="0">
                      <a:pos x="191" y="50"/>
                    </a:cxn>
                    <a:cxn ang="0">
                      <a:pos x="377" y="145"/>
                    </a:cxn>
                    <a:cxn ang="0">
                      <a:pos x="408" y="183"/>
                    </a:cxn>
                    <a:cxn ang="0">
                      <a:pos x="408" y="211"/>
                    </a:cxn>
                    <a:cxn ang="0">
                      <a:pos x="408" y="272"/>
                    </a:cxn>
                    <a:cxn ang="0">
                      <a:pos x="408" y="317"/>
                    </a:cxn>
                    <a:cxn ang="0">
                      <a:pos x="393" y="322"/>
                    </a:cxn>
                    <a:cxn ang="0">
                      <a:pos x="367" y="328"/>
                    </a:cxn>
                    <a:cxn ang="0">
                      <a:pos x="351" y="367"/>
                    </a:cxn>
                    <a:cxn ang="0">
                      <a:pos x="351" y="384"/>
                    </a:cxn>
                    <a:cxn ang="0">
                      <a:pos x="336" y="395"/>
                    </a:cxn>
                    <a:cxn ang="0">
                      <a:pos x="341" y="417"/>
                    </a:cxn>
                    <a:cxn ang="0">
                      <a:pos x="331" y="434"/>
                    </a:cxn>
                    <a:cxn ang="0">
                      <a:pos x="331" y="450"/>
                    </a:cxn>
                    <a:cxn ang="0">
                      <a:pos x="341" y="450"/>
                    </a:cxn>
                    <a:cxn ang="0">
                      <a:pos x="351" y="478"/>
                    </a:cxn>
                    <a:cxn ang="0">
                      <a:pos x="356" y="489"/>
                    </a:cxn>
                    <a:cxn ang="0">
                      <a:pos x="367" y="506"/>
                    </a:cxn>
                    <a:cxn ang="0">
                      <a:pos x="367" y="522"/>
                    </a:cxn>
                    <a:cxn ang="0">
                      <a:pos x="351" y="517"/>
                    </a:cxn>
                    <a:cxn ang="0">
                      <a:pos x="325" y="534"/>
                    </a:cxn>
                    <a:cxn ang="0">
                      <a:pos x="320" y="545"/>
                    </a:cxn>
                    <a:cxn ang="0">
                      <a:pos x="315" y="556"/>
                    </a:cxn>
                    <a:cxn ang="0">
                      <a:pos x="263" y="600"/>
                    </a:cxn>
                    <a:cxn ang="0">
                      <a:pos x="217" y="606"/>
                    </a:cxn>
                    <a:cxn ang="0">
                      <a:pos x="212" y="623"/>
                    </a:cxn>
                    <a:cxn ang="0">
                      <a:pos x="191" y="650"/>
                    </a:cxn>
                    <a:cxn ang="0">
                      <a:pos x="170" y="650"/>
                    </a:cxn>
                    <a:cxn ang="0">
                      <a:pos x="145" y="661"/>
                    </a:cxn>
                    <a:cxn ang="0">
                      <a:pos x="129" y="667"/>
                    </a:cxn>
                    <a:cxn ang="0">
                      <a:pos x="93" y="667"/>
                    </a:cxn>
                    <a:cxn ang="0">
                      <a:pos x="83" y="667"/>
                    </a:cxn>
                    <a:cxn ang="0">
                      <a:pos x="72" y="645"/>
                    </a:cxn>
                    <a:cxn ang="0">
                      <a:pos x="36" y="600"/>
                    </a:cxn>
                    <a:cxn ang="0">
                      <a:pos x="21" y="573"/>
                    </a:cxn>
                    <a:cxn ang="0">
                      <a:pos x="31" y="561"/>
                    </a:cxn>
                    <a:cxn ang="0">
                      <a:pos x="62" y="567"/>
                    </a:cxn>
                    <a:cxn ang="0">
                      <a:pos x="77" y="561"/>
                    </a:cxn>
                    <a:cxn ang="0">
                      <a:pos x="67" y="545"/>
                    </a:cxn>
                    <a:cxn ang="0">
                      <a:pos x="62" y="511"/>
                    </a:cxn>
                    <a:cxn ang="0">
                      <a:pos x="62" y="478"/>
                    </a:cxn>
                    <a:cxn ang="0">
                      <a:pos x="36" y="439"/>
                    </a:cxn>
                    <a:cxn ang="0">
                      <a:pos x="21" y="434"/>
                    </a:cxn>
                  </a:cxnLst>
                  <a:rect l="0" t="0" r="r" b="b"/>
                  <a:pathLst>
                    <a:path w="408" h="667">
                      <a:moveTo>
                        <a:pt x="21" y="434"/>
                      </a:moveTo>
                      <a:lnTo>
                        <a:pt x="15" y="422"/>
                      </a:lnTo>
                      <a:lnTo>
                        <a:pt x="5" y="417"/>
                      </a:lnTo>
                      <a:lnTo>
                        <a:pt x="5" y="406"/>
                      </a:lnTo>
                      <a:lnTo>
                        <a:pt x="0" y="400"/>
                      </a:lnTo>
                      <a:lnTo>
                        <a:pt x="0" y="389"/>
                      </a:lnTo>
                      <a:lnTo>
                        <a:pt x="0" y="378"/>
                      </a:lnTo>
                      <a:lnTo>
                        <a:pt x="10" y="361"/>
                      </a:lnTo>
                      <a:lnTo>
                        <a:pt x="26" y="333"/>
                      </a:lnTo>
                      <a:lnTo>
                        <a:pt x="36" y="322"/>
                      </a:lnTo>
                      <a:lnTo>
                        <a:pt x="77" y="272"/>
                      </a:lnTo>
                      <a:lnTo>
                        <a:pt x="77" y="261"/>
                      </a:lnTo>
                      <a:lnTo>
                        <a:pt x="83" y="245"/>
                      </a:lnTo>
                      <a:lnTo>
                        <a:pt x="83" y="222"/>
                      </a:lnTo>
                      <a:lnTo>
                        <a:pt x="83" y="211"/>
                      </a:lnTo>
                      <a:lnTo>
                        <a:pt x="83" y="200"/>
                      </a:lnTo>
                      <a:lnTo>
                        <a:pt x="83" y="178"/>
                      </a:lnTo>
                      <a:lnTo>
                        <a:pt x="88" y="161"/>
                      </a:lnTo>
                      <a:lnTo>
                        <a:pt x="93" y="139"/>
                      </a:lnTo>
                      <a:lnTo>
                        <a:pt x="98" y="128"/>
                      </a:lnTo>
                      <a:lnTo>
                        <a:pt x="83" y="117"/>
                      </a:lnTo>
                      <a:lnTo>
                        <a:pt x="77" y="100"/>
                      </a:lnTo>
                      <a:lnTo>
                        <a:pt x="67" y="83"/>
                      </a:lnTo>
                      <a:lnTo>
                        <a:pt x="67" y="56"/>
                      </a:lnTo>
                      <a:lnTo>
                        <a:pt x="57" y="17"/>
                      </a:lnTo>
                      <a:lnTo>
                        <a:pt x="93" y="0"/>
                      </a:lnTo>
                      <a:lnTo>
                        <a:pt x="98" y="0"/>
                      </a:lnTo>
                      <a:lnTo>
                        <a:pt x="191" y="50"/>
                      </a:lnTo>
                      <a:lnTo>
                        <a:pt x="279" y="94"/>
                      </a:lnTo>
                      <a:lnTo>
                        <a:pt x="377" y="145"/>
                      </a:lnTo>
                      <a:lnTo>
                        <a:pt x="408" y="161"/>
                      </a:lnTo>
                      <a:lnTo>
                        <a:pt x="408" y="183"/>
                      </a:lnTo>
                      <a:lnTo>
                        <a:pt x="408" y="200"/>
                      </a:lnTo>
                      <a:lnTo>
                        <a:pt x="408" y="211"/>
                      </a:lnTo>
                      <a:lnTo>
                        <a:pt x="408" y="261"/>
                      </a:lnTo>
                      <a:lnTo>
                        <a:pt x="408" y="272"/>
                      </a:lnTo>
                      <a:lnTo>
                        <a:pt x="408" y="295"/>
                      </a:lnTo>
                      <a:lnTo>
                        <a:pt x="408" y="317"/>
                      </a:lnTo>
                      <a:lnTo>
                        <a:pt x="408" y="322"/>
                      </a:lnTo>
                      <a:lnTo>
                        <a:pt x="393" y="322"/>
                      </a:lnTo>
                      <a:lnTo>
                        <a:pt x="372" y="322"/>
                      </a:lnTo>
                      <a:lnTo>
                        <a:pt x="367" y="328"/>
                      </a:lnTo>
                      <a:lnTo>
                        <a:pt x="362" y="350"/>
                      </a:lnTo>
                      <a:lnTo>
                        <a:pt x="351" y="367"/>
                      </a:lnTo>
                      <a:lnTo>
                        <a:pt x="351" y="372"/>
                      </a:lnTo>
                      <a:lnTo>
                        <a:pt x="351" y="384"/>
                      </a:lnTo>
                      <a:lnTo>
                        <a:pt x="351" y="389"/>
                      </a:lnTo>
                      <a:lnTo>
                        <a:pt x="336" y="395"/>
                      </a:lnTo>
                      <a:lnTo>
                        <a:pt x="336" y="400"/>
                      </a:lnTo>
                      <a:lnTo>
                        <a:pt x="341" y="417"/>
                      </a:lnTo>
                      <a:lnTo>
                        <a:pt x="341" y="422"/>
                      </a:lnTo>
                      <a:lnTo>
                        <a:pt x="331" y="434"/>
                      </a:lnTo>
                      <a:lnTo>
                        <a:pt x="325" y="445"/>
                      </a:lnTo>
                      <a:lnTo>
                        <a:pt x="331" y="450"/>
                      </a:lnTo>
                      <a:lnTo>
                        <a:pt x="336" y="450"/>
                      </a:lnTo>
                      <a:lnTo>
                        <a:pt x="341" y="450"/>
                      </a:lnTo>
                      <a:lnTo>
                        <a:pt x="346" y="456"/>
                      </a:lnTo>
                      <a:lnTo>
                        <a:pt x="351" y="478"/>
                      </a:lnTo>
                      <a:lnTo>
                        <a:pt x="351" y="484"/>
                      </a:lnTo>
                      <a:lnTo>
                        <a:pt x="356" y="489"/>
                      </a:lnTo>
                      <a:lnTo>
                        <a:pt x="362" y="500"/>
                      </a:lnTo>
                      <a:lnTo>
                        <a:pt x="367" y="506"/>
                      </a:lnTo>
                      <a:lnTo>
                        <a:pt x="367" y="517"/>
                      </a:lnTo>
                      <a:lnTo>
                        <a:pt x="367" y="522"/>
                      </a:lnTo>
                      <a:lnTo>
                        <a:pt x="356" y="517"/>
                      </a:lnTo>
                      <a:lnTo>
                        <a:pt x="351" y="517"/>
                      </a:lnTo>
                      <a:lnTo>
                        <a:pt x="346" y="522"/>
                      </a:lnTo>
                      <a:lnTo>
                        <a:pt x="325" y="534"/>
                      </a:lnTo>
                      <a:lnTo>
                        <a:pt x="320" y="539"/>
                      </a:lnTo>
                      <a:lnTo>
                        <a:pt x="320" y="545"/>
                      </a:lnTo>
                      <a:lnTo>
                        <a:pt x="320" y="550"/>
                      </a:lnTo>
                      <a:lnTo>
                        <a:pt x="315" y="556"/>
                      </a:lnTo>
                      <a:lnTo>
                        <a:pt x="269" y="600"/>
                      </a:lnTo>
                      <a:lnTo>
                        <a:pt x="263" y="600"/>
                      </a:lnTo>
                      <a:lnTo>
                        <a:pt x="222" y="600"/>
                      </a:lnTo>
                      <a:lnTo>
                        <a:pt x="217" y="606"/>
                      </a:lnTo>
                      <a:lnTo>
                        <a:pt x="212" y="606"/>
                      </a:lnTo>
                      <a:lnTo>
                        <a:pt x="212" y="623"/>
                      </a:lnTo>
                      <a:lnTo>
                        <a:pt x="196" y="645"/>
                      </a:lnTo>
                      <a:lnTo>
                        <a:pt x="191" y="650"/>
                      </a:lnTo>
                      <a:lnTo>
                        <a:pt x="186" y="650"/>
                      </a:lnTo>
                      <a:lnTo>
                        <a:pt x="170" y="650"/>
                      </a:lnTo>
                      <a:lnTo>
                        <a:pt x="155" y="656"/>
                      </a:lnTo>
                      <a:lnTo>
                        <a:pt x="145" y="661"/>
                      </a:lnTo>
                      <a:lnTo>
                        <a:pt x="134" y="667"/>
                      </a:lnTo>
                      <a:lnTo>
                        <a:pt x="129" y="667"/>
                      </a:lnTo>
                      <a:lnTo>
                        <a:pt x="119" y="650"/>
                      </a:lnTo>
                      <a:lnTo>
                        <a:pt x="93" y="667"/>
                      </a:lnTo>
                      <a:lnTo>
                        <a:pt x="88" y="667"/>
                      </a:lnTo>
                      <a:lnTo>
                        <a:pt x="83" y="667"/>
                      </a:lnTo>
                      <a:lnTo>
                        <a:pt x="77" y="661"/>
                      </a:lnTo>
                      <a:lnTo>
                        <a:pt x="72" y="645"/>
                      </a:lnTo>
                      <a:lnTo>
                        <a:pt x="62" y="623"/>
                      </a:lnTo>
                      <a:lnTo>
                        <a:pt x="36" y="600"/>
                      </a:lnTo>
                      <a:lnTo>
                        <a:pt x="15" y="578"/>
                      </a:lnTo>
                      <a:lnTo>
                        <a:pt x="21" y="573"/>
                      </a:lnTo>
                      <a:lnTo>
                        <a:pt x="26" y="561"/>
                      </a:lnTo>
                      <a:lnTo>
                        <a:pt x="31" y="561"/>
                      </a:lnTo>
                      <a:lnTo>
                        <a:pt x="41" y="561"/>
                      </a:lnTo>
                      <a:lnTo>
                        <a:pt x="62" y="567"/>
                      </a:lnTo>
                      <a:lnTo>
                        <a:pt x="72" y="567"/>
                      </a:lnTo>
                      <a:lnTo>
                        <a:pt x="77" y="561"/>
                      </a:lnTo>
                      <a:lnTo>
                        <a:pt x="72" y="556"/>
                      </a:lnTo>
                      <a:lnTo>
                        <a:pt x="67" y="545"/>
                      </a:lnTo>
                      <a:lnTo>
                        <a:pt x="62" y="534"/>
                      </a:lnTo>
                      <a:lnTo>
                        <a:pt x="62" y="511"/>
                      </a:lnTo>
                      <a:lnTo>
                        <a:pt x="62" y="500"/>
                      </a:lnTo>
                      <a:lnTo>
                        <a:pt x="62" y="478"/>
                      </a:lnTo>
                      <a:lnTo>
                        <a:pt x="52" y="461"/>
                      </a:lnTo>
                      <a:lnTo>
                        <a:pt x="36" y="439"/>
                      </a:lnTo>
                      <a:lnTo>
                        <a:pt x="31" y="434"/>
                      </a:lnTo>
                      <a:lnTo>
                        <a:pt x="21" y="43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21"/>
                <p:cNvSpPr>
                  <a:spLocks/>
                </p:cNvSpPr>
                <p:nvPr/>
              </p:nvSpPr>
              <p:spPr bwMode="auto">
                <a:xfrm>
                  <a:off x="4057" y="849"/>
                  <a:ext cx="408" cy="667"/>
                </a:xfrm>
                <a:custGeom>
                  <a:avLst/>
                  <a:gdLst/>
                  <a:ahLst/>
                  <a:cxnLst>
                    <a:cxn ang="0">
                      <a:pos x="15" y="422"/>
                    </a:cxn>
                    <a:cxn ang="0">
                      <a:pos x="5" y="406"/>
                    </a:cxn>
                    <a:cxn ang="0">
                      <a:pos x="0" y="389"/>
                    </a:cxn>
                    <a:cxn ang="0">
                      <a:pos x="10" y="361"/>
                    </a:cxn>
                    <a:cxn ang="0">
                      <a:pos x="36" y="322"/>
                    </a:cxn>
                    <a:cxn ang="0">
                      <a:pos x="77" y="261"/>
                    </a:cxn>
                    <a:cxn ang="0">
                      <a:pos x="83" y="222"/>
                    </a:cxn>
                    <a:cxn ang="0">
                      <a:pos x="83" y="200"/>
                    </a:cxn>
                    <a:cxn ang="0">
                      <a:pos x="88" y="161"/>
                    </a:cxn>
                    <a:cxn ang="0">
                      <a:pos x="98" y="128"/>
                    </a:cxn>
                    <a:cxn ang="0">
                      <a:pos x="77" y="100"/>
                    </a:cxn>
                    <a:cxn ang="0">
                      <a:pos x="67" y="56"/>
                    </a:cxn>
                    <a:cxn ang="0">
                      <a:pos x="93" y="0"/>
                    </a:cxn>
                    <a:cxn ang="0">
                      <a:pos x="191" y="50"/>
                    </a:cxn>
                    <a:cxn ang="0">
                      <a:pos x="377" y="145"/>
                    </a:cxn>
                    <a:cxn ang="0">
                      <a:pos x="408" y="183"/>
                    </a:cxn>
                    <a:cxn ang="0">
                      <a:pos x="408" y="211"/>
                    </a:cxn>
                    <a:cxn ang="0">
                      <a:pos x="408" y="272"/>
                    </a:cxn>
                    <a:cxn ang="0">
                      <a:pos x="408" y="317"/>
                    </a:cxn>
                    <a:cxn ang="0">
                      <a:pos x="393" y="322"/>
                    </a:cxn>
                    <a:cxn ang="0">
                      <a:pos x="367" y="328"/>
                    </a:cxn>
                    <a:cxn ang="0">
                      <a:pos x="351" y="367"/>
                    </a:cxn>
                    <a:cxn ang="0">
                      <a:pos x="351" y="384"/>
                    </a:cxn>
                    <a:cxn ang="0">
                      <a:pos x="336" y="395"/>
                    </a:cxn>
                    <a:cxn ang="0">
                      <a:pos x="341" y="417"/>
                    </a:cxn>
                    <a:cxn ang="0">
                      <a:pos x="331" y="434"/>
                    </a:cxn>
                    <a:cxn ang="0">
                      <a:pos x="331" y="450"/>
                    </a:cxn>
                    <a:cxn ang="0">
                      <a:pos x="341" y="450"/>
                    </a:cxn>
                    <a:cxn ang="0">
                      <a:pos x="351" y="478"/>
                    </a:cxn>
                    <a:cxn ang="0">
                      <a:pos x="356" y="489"/>
                    </a:cxn>
                    <a:cxn ang="0">
                      <a:pos x="367" y="506"/>
                    </a:cxn>
                    <a:cxn ang="0">
                      <a:pos x="367" y="522"/>
                    </a:cxn>
                    <a:cxn ang="0">
                      <a:pos x="351" y="517"/>
                    </a:cxn>
                    <a:cxn ang="0">
                      <a:pos x="325" y="534"/>
                    </a:cxn>
                    <a:cxn ang="0">
                      <a:pos x="320" y="545"/>
                    </a:cxn>
                    <a:cxn ang="0">
                      <a:pos x="315" y="556"/>
                    </a:cxn>
                    <a:cxn ang="0">
                      <a:pos x="263" y="600"/>
                    </a:cxn>
                    <a:cxn ang="0">
                      <a:pos x="217" y="606"/>
                    </a:cxn>
                    <a:cxn ang="0">
                      <a:pos x="212" y="623"/>
                    </a:cxn>
                    <a:cxn ang="0">
                      <a:pos x="191" y="650"/>
                    </a:cxn>
                    <a:cxn ang="0">
                      <a:pos x="170" y="650"/>
                    </a:cxn>
                    <a:cxn ang="0">
                      <a:pos x="145" y="661"/>
                    </a:cxn>
                    <a:cxn ang="0">
                      <a:pos x="129" y="667"/>
                    </a:cxn>
                    <a:cxn ang="0">
                      <a:pos x="93" y="667"/>
                    </a:cxn>
                    <a:cxn ang="0">
                      <a:pos x="83" y="667"/>
                    </a:cxn>
                    <a:cxn ang="0">
                      <a:pos x="72" y="645"/>
                    </a:cxn>
                    <a:cxn ang="0">
                      <a:pos x="36" y="600"/>
                    </a:cxn>
                    <a:cxn ang="0">
                      <a:pos x="21" y="573"/>
                    </a:cxn>
                    <a:cxn ang="0">
                      <a:pos x="31" y="561"/>
                    </a:cxn>
                    <a:cxn ang="0">
                      <a:pos x="62" y="567"/>
                    </a:cxn>
                    <a:cxn ang="0">
                      <a:pos x="77" y="561"/>
                    </a:cxn>
                    <a:cxn ang="0">
                      <a:pos x="67" y="545"/>
                    </a:cxn>
                    <a:cxn ang="0">
                      <a:pos x="62" y="511"/>
                    </a:cxn>
                    <a:cxn ang="0">
                      <a:pos x="62" y="478"/>
                    </a:cxn>
                    <a:cxn ang="0">
                      <a:pos x="36" y="439"/>
                    </a:cxn>
                    <a:cxn ang="0">
                      <a:pos x="21" y="434"/>
                    </a:cxn>
                  </a:cxnLst>
                  <a:rect l="0" t="0" r="r" b="b"/>
                  <a:pathLst>
                    <a:path w="408" h="667">
                      <a:moveTo>
                        <a:pt x="21" y="434"/>
                      </a:moveTo>
                      <a:lnTo>
                        <a:pt x="15" y="422"/>
                      </a:lnTo>
                      <a:lnTo>
                        <a:pt x="5" y="417"/>
                      </a:lnTo>
                      <a:lnTo>
                        <a:pt x="5" y="406"/>
                      </a:lnTo>
                      <a:lnTo>
                        <a:pt x="0" y="400"/>
                      </a:lnTo>
                      <a:lnTo>
                        <a:pt x="0" y="389"/>
                      </a:lnTo>
                      <a:lnTo>
                        <a:pt x="0" y="378"/>
                      </a:lnTo>
                      <a:lnTo>
                        <a:pt x="10" y="361"/>
                      </a:lnTo>
                      <a:lnTo>
                        <a:pt x="26" y="333"/>
                      </a:lnTo>
                      <a:lnTo>
                        <a:pt x="36" y="322"/>
                      </a:lnTo>
                      <a:lnTo>
                        <a:pt x="77" y="272"/>
                      </a:lnTo>
                      <a:lnTo>
                        <a:pt x="77" y="261"/>
                      </a:lnTo>
                      <a:lnTo>
                        <a:pt x="83" y="245"/>
                      </a:lnTo>
                      <a:lnTo>
                        <a:pt x="83" y="222"/>
                      </a:lnTo>
                      <a:lnTo>
                        <a:pt x="83" y="211"/>
                      </a:lnTo>
                      <a:lnTo>
                        <a:pt x="83" y="200"/>
                      </a:lnTo>
                      <a:lnTo>
                        <a:pt x="83" y="178"/>
                      </a:lnTo>
                      <a:lnTo>
                        <a:pt x="88" y="161"/>
                      </a:lnTo>
                      <a:lnTo>
                        <a:pt x="93" y="139"/>
                      </a:lnTo>
                      <a:lnTo>
                        <a:pt x="98" y="128"/>
                      </a:lnTo>
                      <a:lnTo>
                        <a:pt x="83" y="117"/>
                      </a:lnTo>
                      <a:lnTo>
                        <a:pt x="77" y="100"/>
                      </a:lnTo>
                      <a:lnTo>
                        <a:pt x="67" y="83"/>
                      </a:lnTo>
                      <a:lnTo>
                        <a:pt x="67" y="56"/>
                      </a:lnTo>
                      <a:lnTo>
                        <a:pt x="57" y="17"/>
                      </a:lnTo>
                      <a:lnTo>
                        <a:pt x="93" y="0"/>
                      </a:lnTo>
                      <a:lnTo>
                        <a:pt x="98" y="0"/>
                      </a:lnTo>
                      <a:lnTo>
                        <a:pt x="191" y="50"/>
                      </a:lnTo>
                      <a:lnTo>
                        <a:pt x="279" y="94"/>
                      </a:lnTo>
                      <a:lnTo>
                        <a:pt x="377" y="145"/>
                      </a:lnTo>
                      <a:lnTo>
                        <a:pt x="408" y="161"/>
                      </a:lnTo>
                      <a:lnTo>
                        <a:pt x="408" y="183"/>
                      </a:lnTo>
                      <a:lnTo>
                        <a:pt x="408" y="200"/>
                      </a:lnTo>
                      <a:lnTo>
                        <a:pt x="408" y="211"/>
                      </a:lnTo>
                      <a:lnTo>
                        <a:pt x="408" y="261"/>
                      </a:lnTo>
                      <a:lnTo>
                        <a:pt x="408" y="272"/>
                      </a:lnTo>
                      <a:lnTo>
                        <a:pt x="408" y="295"/>
                      </a:lnTo>
                      <a:lnTo>
                        <a:pt x="408" y="317"/>
                      </a:lnTo>
                      <a:lnTo>
                        <a:pt x="408" y="322"/>
                      </a:lnTo>
                      <a:lnTo>
                        <a:pt x="393" y="322"/>
                      </a:lnTo>
                      <a:lnTo>
                        <a:pt x="372" y="322"/>
                      </a:lnTo>
                      <a:lnTo>
                        <a:pt x="367" y="328"/>
                      </a:lnTo>
                      <a:lnTo>
                        <a:pt x="362" y="350"/>
                      </a:lnTo>
                      <a:lnTo>
                        <a:pt x="351" y="367"/>
                      </a:lnTo>
                      <a:lnTo>
                        <a:pt x="351" y="372"/>
                      </a:lnTo>
                      <a:lnTo>
                        <a:pt x="351" y="384"/>
                      </a:lnTo>
                      <a:lnTo>
                        <a:pt x="351" y="389"/>
                      </a:lnTo>
                      <a:lnTo>
                        <a:pt x="336" y="395"/>
                      </a:lnTo>
                      <a:lnTo>
                        <a:pt x="336" y="400"/>
                      </a:lnTo>
                      <a:lnTo>
                        <a:pt x="341" y="417"/>
                      </a:lnTo>
                      <a:lnTo>
                        <a:pt x="341" y="422"/>
                      </a:lnTo>
                      <a:lnTo>
                        <a:pt x="331" y="434"/>
                      </a:lnTo>
                      <a:lnTo>
                        <a:pt x="325" y="445"/>
                      </a:lnTo>
                      <a:lnTo>
                        <a:pt x="331" y="450"/>
                      </a:lnTo>
                      <a:lnTo>
                        <a:pt x="336" y="450"/>
                      </a:lnTo>
                      <a:lnTo>
                        <a:pt x="341" y="450"/>
                      </a:lnTo>
                      <a:lnTo>
                        <a:pt x="346" y="456"/>
                      </a:lnTo>
                      <a:lnTo>
                        <a:pt x="351" y="478"/>
                      </a:lnTo>
                      <a:lnTo>
                        <a:pt x="351" y="484"/>
                      </a:lnTo>
                      <a:lnTo>
                        <a:pt x="356" y="489"/>
                      </a:lnTo>
                      <a:lnTo>
                        <a:pt x="362" y="500"/>
                      </a:lnTo>
                      <a:lnTo>
                        <a:pt x="367" y="506"/>
                      </a:lnTo>
                      <a:lnTo>
                        <a:pt x="367" y="517"/>
                      </a:lnTo>
                      <a:lnTo>
                        <a:pt x="367" y="522"/>
                      </a:lnTo>
                      <a:lnTo>
                        <a:pt x="356" y="517"/>
                      </a:lnTo>
                      <a:lnTo>
                        <a:pt x="351" y="517"/>
                      </a:lnTo>
                      <a:lnTo>
                        <a:pt x="346" y="522"/>
                      </a:lnTo>
                      <a:lnTo>
                        <a:pt x="325" y="534"/>
                      </a:lnTo>
                      <a:lnTo>
                        <a:pt x="320" y="539"/>
                      </a:lnTo>
                      <a:lnTo>
                        <a:pt x="320" y="545"/>
                      </a:lnTo>
                      <a:lnTo>
                        <a:pt x="320" y="550"/>
                      </a:lnTo>
                      <a:lnTo>
                        <a:pt x="315" y="556"/>
                      </a:lnTo>
                      <a:lnTo>
                        <a:pt x="269" y="600"/>
                      </a:lnTo>
                      <a:lnTo>
                        <a:pt x="263" y="600"/>
                      </a:lnTo>
                      <a:lnTo>
                        <a:pt x="222" y="600"/>
                      </a:lnTo>
                      <a:lnTo>
                        <a:pt x="217" y="606"/>
                      </a:lnTo>
                      <a:lnTo>
                        <a:pt x="212" y="606"/>
                      </a:lnTo>
                      <a:lnTo>
                        <a:pt x="212" y="623"/>
                      </a:lnTo>
                      <a:lnTo>
                        <a:pt x="196" y="645"/>
                      </a:lnTo>
                      <a:lnTo>
                        <a:pt x="191" y="650"/>
                      </a:lnTo>
                      <a:lnTo>
                        <a:pt x="186" y="650"/>
                      </a:lnTo>
                      <a:lnTo>
                        <a:pt x="170" y="650"/>
                      </a:lnTo>
                      <a:lnTo>
                        <a:pt x="155" y="656"/>
                      </a:lnTo>
                      <a:lnTo>
                        <a:pt x="145" y="661"/>
                      </a:lnTo>
                      <a:lnTo>
                        <a:pt x="134" y="667"/>
                      </a:lnTo>
                      <a:lnTo>
                        <a:pt x="129" y="667"/>
                      </a:lnTo>
                      <a:lnTo>
                        <a:pt x="119" y="650"/>
                      </a:lnTo>
                      <a:lnTo>
                        <a:pt x="93" y="667"/>
                      </a:lnTo>
                      <a:lnTo>
                        <a:pt x="88" y="667"/>
                      </a:lnTo>
                      <a:lnTo>
                        <a:pt x="83" y="667"/>
                      </a:lnTo>
                      <a:lnTo>
                        <a:pt x="77" y="661"/>
                      </a:lnTo>
                      <a:lnTo>
                        <a:pt x="72" y="645"/>
                      </a:lnTo>
                      <a:lnTo>
                        <a:pt x="62" y="623"/>
                      </a:lnTo>
                      <a:lnTo>
                        <a:pt x="36" y="600"/>
                      </a:lnTo>
                      <a:lnTo>
                        <a:pt x="15" y="578"/>
                      </a:lnTo>
                      <a:lnTo>
                        <a:pt x="21" y="573"/>
                      </a:lnTo>
                      <a:lnTo>
                        <a:pt x="26" y="561"/>
                      </a:lnTo>
                      <a:lnTo>
                        <a:pt x="31" y="561"/>
                      </a:lnTo>
                      <a:lnTo>
                        <a:pt x="41" y="561"/>
                      </a:lnTo>
                      <a:lnTo>
                        <a:pt x="62" y="567"/>
                      </a:lnTo>
                      <a:lnTo>
                        <a:pt x="72" y="567"/>
                      </a:lnTo>
                      <a:lnTo>
                        <a:pt x="77" y="561"/>
                      </a:lnTo>
                      <a:lnTo>
                        <a:pt x="72" y="556"/>
                      </a:lnTo>
                      <a:lnTo>
                        <a:pt x="67" y="545"/>
                      </a:lnTo>
                      <a:lnTo>
                        <a:pt x="62" y="534"/>
                      </a:lnTo>
                      <a:lnTo>
                        <a:pt x="62" y="511"/>
                      </a:lnTo>
                      <a:lnTo>
                        <a:pt x="62" y="500"/>
                      </a:lnTo>
                      <a:lnTo>
                        <a:pt x="62" y="478"/>
                      </a:lnTo>
                      <a:lnTo>
                        <a:pt x="52" y="461"/>
                      </a:lnTo>
                      <a:lnTo>
                        <a:pt x="36" y="439"/>
                      </a:lnTo>
                      <a:lnTo>
                        <a:pt x="31" y="434"/>
                      </a:lnTo>
                      <a:lnTo>
                        <a:pt x="21" y="43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3937" y="880"/>
                <a:ext cx="310" cy="233"/>
                <a:chOff x="3314" y="1194"/>
                <a:chExt cx="310" cy="233"/>
              </a:xfrm>
              <a:grpFill/>
            </p:grpSpPr>
            <p:sp>
              <p:nvSpPr>
                <p:cNvPr id="124" name="Freeform 23"/>
                <p:cNvSpPr>
                  <a:spLocks/>
                </p:cNvSpPr>
                <p:nvPr/>
              </p:nvSpPr>
              <p:spPr bwMode="auto">
                <a:xfrm>
                  <a:off x="3314" y="1194"/>
                  <a:ext cx="310" cy="233"/>
                </a:xfrm>
                <a:custGeom>
                  <a:avLst/>
                  <a:gdLst/>
                  <a:ahLst/>
                  <a:cxnLst>
                    <a:cxn ang="0">
                      <a:pos x="212" y="172"/>
                    </a:cxn>
                    <a:cxn ang="0">
                      <a:pos x="191" y="178"/>
                    </a:cxn>
                    <a:cxn ang="0">
                      <a:pos x="150" y="178"/>
                    </a:cxn>
                    <a:cxn ang="0">
                      <a:pos x="108" y="183"/>
                    </a:cxn>
                    <a:cxn ang="0">
                      <a:pos x="108" y="222"/>
                    </a:cxn>
                    <a:cxn ang="0">
                      <a:pos x="98" y="227"/>
                    </a:cxn>
                    <a:cxn ang="0">
                      <a:pos x="72" y="222"/>
                    </a:cxn>
                    <a:cxn ang="0">
                      <a:pos x="52" y="233"/>
                    </a:cxn>
                    <a:cxn ang="0">
                      <a:pos x="41" y="233"/>
                    </a:cxn>
                    <a:cxn ang="0">
                      <a:pos x="21" y="216"/>
                    </a:cxn>
                    <a:cxn ang="0">
                      <a:pos x="15" y="205"/>
                    </a:cxn>
                    <a:cxn ang="0">
                      <a:pos x="0" y="200"/>
                    </a:cxn>
                    <a:cxn ang="0">
                      <a:pos x="5" y="194"/>
                    </a:cxn>
                    <a:cxn ang="0">
                      <a:pos x="10" y="155"/>
                    </a:cxn>
                    <a:cxn ang="0">
                      <a:pos x="15" y="139"/>
                    </a:cxn>
                    <a:cxn ang="0">
                      <a:pos x="26" y="133"/>
                    </a:cxn>
                    <a:cxn ang="0">
                      <a:pos x="41" y="122"/>
                    </a:cxn>
                    <a:cxn ang="0">
                      <a:pos x="52" y="83"/>
                    </a:cxn>
                    <a:cxn ang="0">
                      <a:pos x="67" y="72"/>
                    </a:cxn>
                    <a:cxn ang="0">
                      <a:pos x="77" y="83"/>
                    </a:cxn>
                    <a:cxn ang="0">
                      <a:pos x="93" y="78"/>
                    </a:cxn>
                    <a:cxn ang="0">
                      <a:pos x="108" y="50"/>
                    </a:cxn>
                    <a:cxn ang="0">
                      <a:pos x="124" y="39"/>
                    </a:cxn>
                    <a:cxn ang="0">
                      <a:pos x="139" y="44"/>
                    </a:cxn>
                    <a:cxn ang="0">
                      <a:pos x="155" y="22"/>
                    </a:cxn>
                    <a:cxn ang="0">
                      <a:pos x="191" y="6"/>
                    </a:cxn>
                    <a:cxn ang="0">
                      <a:pos x="201" y="6"/>
                    </a:cxn>
                    <a:cxn ang="0">
                      <a:pos x="227" y="6"/>
                    </a:cxn>
                    <a:cxn ang="0">
                      <a:pos x="227" y="28"/>
                    </a:cxn>
                    <a:cxn ang="0">
                      <a:pos x="243" y="55"/>
                    </a:cxn>
                    <a:cxn ang="0">
                      <a:pos x="258" y="67"/>
                    </a:cxn>
                    <a:cxn ang="0">
                      <a:pos x="258" y="78"/>
                    </a:cxn>
                    <a:cxn ang="0">
                      <a:pos x="258" y="89"/>
                    </a:cxn>
                    <a:cxn ang="0">
                      <a:pos x="284" y="105"/>
                    </a:cxn>
                    <a:cxn ang="0">
                      <a:pos x="300" y="105"/>
                    </a:cxn>
                    <a:cxn ang="0">
                      <a:pos x="310" y="133"/>
                    </a:cxn>
                    <a:cxn ang="0">
                      <a:pos x="300" y="155"/>
                    </a:cxn>
                    <a:cxn ang="0">
                      <a:pos x="279" y="155"/>
                    </a:cxn>
                    <a:cxn ang="0">
                      <a:pos x="263" y="161"/>
                    </a:cxn>
                    <a:cxn ang="0">
                      <a:pos x="253" y="178"/>
                    </a:cxn>
                    <a:cxn ang="0">
                      <a:pos x="238" y="178"/>
                    </a:cxn>
                  </a:cxnLst>
                  <a:rect l="0" t="0" r="r" b="b"/>
                  <a:pathLst>
                    <a:path w="310" h="233">
                      <a:moveTo>
                        <a:pt x="222" y="172"/>
                      </a:moveTo>
                      <a:lnTo>
                        <a:pt x="212" y="172"/>
                      </a:lnTo>
                      <a:lnTo>
                        <a:pt x="207" y="166"/>
                      </a:lnTo>
                      <a:lnTo>
                        <a:pt x="191" y="178"/>
                      </a:lnTo>
                      <a:lnTo>
                        <a:pt x="165" y="178"/>
                      </a:lnTo>
                      <a:lnTo>
                        <a:pt x="150" y="178"/>
                      </a:lnTo>
                      <a:lnTo>
                        <a:pt x="114" y="178"/>
                      </a:lnTo>
                      <a:lnTo>
                        <a:pt x="108" y="183"/>
                      </a:lnTo>
                      <a:lnTo>
                        <a:pt x="103" y="189"/>
                      </a:lnTo>
                      <a:lnTo>
                        <a:pt x="108" y="222"/>
                      </a:lnTo>
                      <a:lnTo>
                        <a:pt x="108" y="233"/>
                      </a:lnTo>
                      <a:lnTo>
                        <a:pt x="98" y="227"/>
                      </a:lnTo>
                      <a:lnTo>
                        <a:pt x="83" y="222"/>
                      </a:lnTo>
                      <a:lnTo>
                        <a:pt x="72" y="222"/>
                      </a:lnTo>
                      <a:lnTo>
                        <a:pt x="62" y="227"/>
                      </a:lnTo>
                      <a:lnTo>
                        <a:pt x="52" y="233"/>
                      </a:lnTo>
                      <a:lnTo>
                        <a:pt x="46" y="233"/>
                      </a:lnTo>
                      <a:lnTo>
                        <a:pt x="41" y="233"/>
                      </a:lnTo>
                      <a:lnTo>
                        <a:pt x="31" y="227"/>
                      </a:lnTo>
                      <a:lnTo>
                        <a:pt x="21" y="216"/>
                      </a:lnTo>
                      <a:lnTo>
                        <a:pt x="21" y="211"/>
                      </a:lnTo>
                      <a:lnTo>
                        <a:pt x="15" y="205"/>
                      </a:lnTo>
                      <a:lnTo>
                        <a:pt x="5" y="205"/>
                      </a:lnTo>
                      <a:lnTo>
                        <a:pt x="0" y="200"/>
                      </a:lnTo>
                      <a:lnTo>
                        <a:pt x="5" y="200"/>
                      </a:lnTo>
                      <a:lnTo>
                        <a:pt x="5" y="194"/>
                      </a:lnTo>
                      <a:lnTo>
                        <a:pt x="10" y="172"/>
                      </a:lnTo>
                      <a:lnTo>
                        <a:pt x="10" y="155"/>
                      </a:lnTo>
                      <a:lnTo>
                        <a:pt x="10" y="144"/>
                      </a:lnTo>
                      <a:lnTo>
                        <a:pt x="15" y="139"/>
                      </a:lnTo>
                      <a:lnTo>
                        <a:pt x="21" y="139"/>
                      </a:lnTo>
                      <a:lnTo>
                        <a:pt x="26" y="133"/>
                      </a:lnTo>
                      <a:lnTo>
                        <a:pt x="36" y="128"/>
                      </a:lnTo>
                      <a:lnTo>
                        <a:pt x="41" y="122"/>
                      </a:lnTo>
                      <a:lnTo>
                        <a:pt x="46" y="105"/>
                      </a:lnTo>
                      <a:lnTo>
                        <a:pt x="52" y="83"/>
                      </a:lnTo>
                      <a:lnTo>
                        <a:pt x="62" y="72"/>
                      </a:lnTo>
                      <a:lnTo>
                        <a:pt x="67" y="72"/>
                      </a:lnTo>
                      <a:lnTo>
                        <a:pt x="72" y="78"/>
                      </a:lnTo>
                      <a:lnTo>
                        <a:pt x="77" y="83"/>
                      </a:lnTo>
                      <a:lnTo>
                        <a:pt x="88" y="83"/>
                      </a:lnTo>
                      <a:lnTo>
                        <a:pt x="93" y="78"/>
                      </a:lnTo>
                      <a:lnTo>
                        <a:pt x="98" y="61"/>
                      </a:lnTo>
                      <a:lnTo>
                        <a:pt x="108" y="50"/>
                      </a:lnTo>
                      <a:lnTo>
                        <a:pt x="119" y="39"/>
                      </a:lnTo>
                      <a:lnTo>
                        <a:pt x="124" y="39"/>
                      </a:lnTo>
                      <a:lnTo>
                        <a:pt x="129" y="39"/>
                      </a:lnTo>
                      <a:lnTo>
                        <a:pt x="139" y="44"/>
                      </a:lnTo>
                      <a:lnTo>
                        <a:pt x="150" y="28"/>
                      </a:lnTo>
                      <a:lnTo>
                        <a:pt x="155" y="22"/>
                      </a:lnTo>
                      <a:lnTo>
                        <a:pt x="170" y="17"/>
                      </a:lnTo>
                      <a:lnTo>
                        <a:pt x="191" y="6"/>
                      </a:lnTo>
                      <a:lnTo>
                        <a:pt x="196" y="0"/>
                      </a:lnTo>
                      <a:lnTo>
                        <a:pt x="201" y="6"/>
                      </a:lnTo>
                      <a:lnTo>
                        <a:pt x="212" y="6"/>
                      </a:lnTo>
                      <a:lnTo>
                        <a:pt x="227" y="6"/>
                      </a:lnTo>
                      <a:lnTo>
                        <a:pt x="227" y="22"/>
                      </a:lnTo>
                      <a:lnTo>
                        <a:pt x="227" y="28"/>
                      </a:lnTo>
                      <a:lnTo>
                        <a:pt x="232" y="44"/>
                      </a:lnTo>
                      <a:lnTo>
                        <a:pt x="243" y="55"/>
                      </a:lnTo>
                      <a:lnTo>
                        <a:pt x="248" y="61"/>
                      </a:lnTo>
                      <a:lnTo>
                        <a:pt x="258" y="67"/>
                      </a:lnTo>
                      <a:lnTo>
                        <a:pt x="258" y="72"/>
                      </a:lnTo>
                      <a:lnTo>
                        <a:pt x="258" y="78"/>
                      </a:lnTo>
                      <a:lnTo>
                        <a:pt x="253" y="83"/>
                      </a:lnTo>
                      <a:lnTo>
                        <a:pt x="258" y="89"/>
                      </a:lnTo>
                      <a:lnTo>
                        <a:pt x="274" y="105"/>
                      </a:lnTo>
                      <a:lnTo>
                        <a:pt x="284" y="105"/>
                      </a:lnTo>
                      <a:lnTo>
                        <a:pt x="289" y="105"/>
                      </a:lnTo>
                      <a:lnTo>
                        <a:pt x="300" y="105"/>
                      </a:lnTo>
                      <a:lnTo>
                        <a:pt x="310" y="128"/>
                      </a:lnTo>
                      <a:lnTo>
                        <a:pt x="310" y="133"/>
                      </a:lnTo>
                      <a:lnTo>
                        <a:pt x="305" y="144"/>
                      </a:lnTo>
                      <a:lnTo>
                        <a:pt x="300" y="155"/>
                      </a:lnTo>
                      <a:lnTo>
                        <a:pt x="294" y="161"/>
                      </a:lnTo>
                      <a:lnTo>
                        <a:pt x="279" y="155"/>
                      </a:lnTo>
                      <a:lnTo>
                        <a:pt x="274" y="155"/>
                      </a:lnTo>
                      <a:lnTo>
                        <a:pt x="263" y="161"/>
                      </a:lnTo>
                      <a:lnTo>
                        <a:pt x="258" y="172"/>
                      </a:lnTo>
                      <a:lnTo>
                        <a:pt x="253" y="178"/>
                      </a:lnTo>
                      <a:lnTo>
                        <a:pt x="248" y="178"/>
                      </a:lnTo>
                      <a:lnTo>
                        <a:pt x="238" y="178"/>
                      </a:lnTo>
                      <a:lnTo>
                        <a:pt x="222" y="1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24"/>
                <p:cNvSpPr>
                  <a:spLocks/>
                </p:cNvSpPr>
                <p:nvPr/>
              </p:nvSpPr>
              <p:spPr bwMode="auto">
                <a:xfrm>
                  <a:off x="3314" y="1194"/>
                  <a:ext cx="310" cy="233"/>
                </a:xfrm>
                <a:custGeom>
                  <a:avLst/>
                  <a:gdLst/>
                  <a:ahLst/>
                  <a:cxnLst>
                    <a:cxn ang="0">
                      <a:pos x="212" y="172"/>
                    </a:cxn>
                    <a:cxn ang="0">
                      <a:pos x="191" y="178"/>
                    </a:cxn>
                    <a:cxn ang="0">
                      <a:pos x="150" y="178"/>
                    </a:cxn>
                    <a:cxn ang="0">
                      <a:pos x="108" y="183"/>
                    </a:cxn>
                    <a:cxn ang="0">
                      <a:pos x="108" y="222"/>
                    </a:cxn>
                    <a:cxn ang="0">
                      <a:pos x="98" y="227"/>
                    </a:cxn>
                    <a:cxn ang="0">
                      <a:pos x="72" y="222"/>
                    </a:cxn>
                    <a:cxn ang="0">
                      <a:pos x="52" y="233"/>
                    </a:cxn>
                    <a:cxn ang="0">
                      <a:pos x="41" y="233"/>
                    </a:cxn>
                    <a:cxn ang="0">
                      <a:pos x="21" y="216"/>
                    </a:cxn>
                    <a:cxn ang="0">
                      <a:pos x="15" y="205"/>
                    </a:cxn>
                    <a:cxn ang="0">
                      <a:pos x="0" y="200"/>
                    </a:cxn>
                    <a:cxn ang="0">
                      <a:pos x="5" y="194"/>
                    </a:cxn>
                    <a:cxn ang="0">
                      <a:pos x="10" y="155"/>
                    </a:cxn>
                    <a:cxn ang="0">
                      <a:pos x="15" y="139"/>
                    </a:cxn>
                    <a:cxn ang="0">
                      <a:pos x="26" y="133"/>
                    </a:cxn>
                    <a:cxn ang="0">
                      <a:pos x="41" y="122"/>
                    </a:cxn>
                    <a:cxn ang="0">
                      <a:pos x="52" y="83"/>
                    </a:cxn>
                    <a:cxn ang="0">
                      <a:pos x="67" y="72"/>
                    </a:cxn>
                    <a:cxn ang="0">
                      <a:pos x="77" y="83"/>
                    </a:cxn>
                    <a:cxn ang="0">
                      <a:pos x="93" y="78"/>
                    </a:cxn>
                    <a:cxn ang="0">
                      <a:pos x="108" y="50"/>
                    </a:cxn>
                    <a:cxn ang="0">
                      <a:pos x="124" y="39"/>
                    </a:cxn>
                    <a:cxn ang="0">
                      <a:pos x="139" y="44"/>
                    </a:cxn>
                    <a:cxn ang="0">
                      <a:pos x="155" y="22"/>
                    </a:cxn>
                    <a:cxn ang="0">
                      <a:pos x="191" y="6"/>
                    </a:cxn>
                    <a:cxn ang="0">
                      <a:pos x="201" y="6"/>
                    </a:cxn>
                    <a:cxn ang="0">
                      <a:pos x="227" y="6"/>
                    </a:cxn>
                    <a:cxn ang="0">
                      <a:pos x="227" y="28"/>
                    </a:cxn>
                    <a:cxn ang="0">
                      <a:pos x="243" y="55"/>
                    </a:cxn>
                    <a:cxn ang="0">
                      <a:pos x="258" y="67"/>
                    </a:cxn>
                    <a:cxn ang="0">
                      <a:pos x="258" y="78"/>
                    </a:cxn>
                    <a:cxn ang="0">
                      <a:pos x="258" y="89"/>
                    </a:cxn>
                    <a:cxn ang="0">
                      <a:pos x="284" y="105"/>
                    </a:cxn>
                    <a:cxn ang="0">
                      <a:pos x="300" y="105"/>
                    </a:cxn>
                    <a:cxn ang="0">
                      <a:pos x="310" y="133"/>
                    </a:cxn>
                    <a:cxn ang="0">
                      <a:pos x="300" y="155"/>
                    </a:cxn>
                    <a:cxn ang="0">
                      <a:pos x="279" y="155"/>
                    </a:cxn>
                    <a:cxn ang="0">
                      <a:pos x="263" y="161"/>
                    </a:cxn>
                    <a:cxn ang="0">
                      <a:pos x="253" y="178"/>
                    </a:cxn>
                    <a:cxn ang="0">
                      <a:pos x="238" y="178"/>
                    </a:cxn>
                  </a:cxnLst>
                  <a:rect l="0" t="0" r="r" b="b"/>
                  <a:pathLst>
                    <a:path w="310" h="233">
                      <a:moveTo>
                        <a:pt x="222" y="172"/>
                      </a:moveTo>
                      <a:lnTo>
                        <a:pt x="212" y="172"/>
                      </a:lnTo>
                      <a:lnTo>
                        <a:pt x="207" y="166"/>
                      </a:lnTo>
                      <a:lnTo>
                        <a:pt x="191" y="178"/>
                      </a:lnTo>
                      <a:lnTo>
                        <a:pt x="165" y="178"/>
                      </a:lnTo>
                      <a:lnTo>
                        <a:pt x="150" y="178"/>
                      </a:lnTo>
                      <a:lnTo>
                        <a:pt x="114" y="178"/>
                      </a:lnTo>
                      <a:lnTo>
                        <a:pt x="108" y="183"/>
                      </a:lnTo>
                      <a:lnTo>
                        <a:pt x="103" y="189"/>
                      </a:lnTo>
                      <a:lnTo>
                        <a:pt x="108" y="222"/>
                      </a:lnTo>
                      <a:lnTo>
                        <a:pt x="108" y="233"/>
                      </a:lnTo>
                      <a:lnTo>
                        <a:pt x="98" y="227"/>
                      </a:lnTo>
                      <a:lnTo>
                        <a:pt x="83" y="222"/>
                      </a:lnTo>
                      <a:lnTo>
                        <a:pt x="72" y="222"/>
                      </a:lnTo>
                      <a:lnTo>
                        <a:pt x="62" y="227"/>
                      </a:lnTo>
                      <a:lnTo>
                        <a:pt x="52" y="233"/>
                      </a:lnTo>
                      <a:lnTo>
                        <a:pt x="46" y="233"/>
                      </a:lnTo>
                      <a:lnTo>
                        <a:pt x="41" y="233"/>
                      </a:lnTo>
                      <a:lnTo>
                        <a:pt x="31" y="227"/>
                      </a:lnTo>
                      <a:lnTo>
                        <a:pt x="21" y="216"/>
                      </a:lnTo>
                      <a:lnTo>
                        <a:pt x="21" y="211"/>
                      </a:lnTo>
                      <a:lnTo>
                        <a:pt x="15" y="205"/>
                      </a:lnTo>
                      <a:lnTo>
                        <a:pt x="5" y="205"/>
                      </a:lnTo>
                      <a:lnTo>
                        <a:pt x="0" y="200"/>
                      </a:lnTo>
                      <a:lnTo>
                        <a:pt x="5" y="200"/>
                      </a:lnTo>
                      <a:lnTo>
                        <a:pt x="5" y="194"/>
                      </a:lnTo>
                      <a:lnTo>
                        <a:pt x="10" y="172"/>
                      </a:lnTo>
                      <a:lnTo>
                        <a:pt x="10" y="155"/>
                      </a:lnTo>
                      <a:lnTo>
                        <a:pt x="10" y="144"/>
                      </a:lnTo>
                      <a:lnTo>
                        <a:pt x="15" y="139"/>
                      </a:lnTo>
                      <a:lnTo>
                        <a:pt x="21" y="139"/>
                      </a:lnTo>
                      <a:lnTo>
                        <a:pt x="26" y="133"/>
                      </a:lnTo>
                      <a:lnTo>
                        <a:pt x="36" y="128"/>
                      </a:lnTo>
                      <a:lnTo>
                        <a:pt x="41" y="122"/>
                      </a:lnTo>
                      <a:lnTo>
                        <a:pt x="46" y="105"/>
                      </a:lnTo>
                      <a:lnTo>
                        <a:pt x="52" y="83"/>
                      </a:lnTo>
                      <a:lnTo>
                        <a:pt x="62" y="72"/>
                      </a:lnTo>
                      <a:lnTo>
                        <a:pt x="67" y="72"/>
                      </a:lnTo>
                      <a:lnTo>
                        <a:pt x="72" y="78"/>
                      </a:lnTo>
                      <a:lnTo>
                        <a:pt x="77" y="83"/>
                      </a:lnTo>
                      <a:lnTo>
                        <a:pt x="88" y="83"/>
                      </a:lnTo>
                      <a:lnTo>
                        <a:pt x="93" y="78"/>
                      </a:lnTo>
                      <a:lnTo>
                        <a:pt x="98" y="61"/>
                      </a:lnTo>
                      <a:lnTo>
                        <a:pt x="108" y="50"/>
                      </a:lnTo>
                      <a:lnTo>
                        <a:pt x="119" y="39"/>
                      </a:lnTo>
                      <a:lnTo>
                        <a:pt x="124" y="39"/>
                      </a:lnTo>
                      <a:lnTo>
                        <a:pt x="129" y="39"/>
                      </a:lnTo>
                      <a:lnTo>
                        <a:pt x="139" y="44"/>
                      </a:lnTo>
                      <a:lnTo>
                        <a:pt x="150" y="28"/>
                      </a:lnTo>
                      <a:lnTo>
                        <a:pt x="155" y="22"/>
                      </a:lnTo>
                      <a:lnTo>
                        <a:pt x="170" y="17"/>
                      </a:lnTo>
                      <a:lnTo>
                        <a:pt x="191" y="6"/>
                      </a:lnTo>
                      <a:lnTo>
                        <a:pt x="196" y="0"/>
                      </a:lnTo>
                      <a:lnTo>
                        <a:pt x="201" y="6"/>
                      </a:lnTo>
                      <a:lnTo>
                        <a:pt x="212" y="6"/>
                      </a:lnTo>
                      <a:lnTo>
                        <a:pt x="227" y="6"/>
                      </a:lnTo>
                      <a:lnTo>
                        <a:pt x="227" y="22"/>
                      </a:lnTo>
                      <a:lnTo>
                        <a:pt x="227" y="28"/>
                      </a:lnTo>
                      <a:lnTo>
                        <a:pt x="232" y="44"/>
                      </a:lnTo>
                      <a:lnTo>
                        <a:pt x="243" y="55"/>
                      </a:lnTo>
                      <a:lnTo>
                        <a:pt x="248" y="61"/>
                      </a:lnTo>
                      <a:lnTo>
                        <a:pt x="258" y="67"/>
                      </a:lnTo>
                      <a:lnTo>
                        <a:pt x="258" y="72"/>
                      </a:lnTo>
                      <a:lnTo>
                        <a:pt x="258" y="78"/>
                      </a:lnTo>
                      <a:lnTo>
                        <a:pt x="253" y="83"/>
                      </a:lnTo>
                      <a:lnTo>
                        <a:pt x="258" y="89"/>
                      </a:lnTo>
                      <a:lnTo>
                        <a:pt x="274" y="105"/>
                      </a:lnTo>
                      <a:lnTo>
                        <a:pt x="284" y="105"/>
                      </a:lnTo>
                      <a:lnTo>
                        <a:pt x="289" y="105"/>
                      </a:lnTo>
                      <a:lnTo>
                        <a:pt x="300" y="105"/>
                      </a:lnTo>
                      <a:lnTo>
                        <a:pt x="310" y="128"/>
                      </a:lnTo>
                      <a:lnTo>
                        <a:pt x="310" y="133"/>
                      </a:lnTo>
                      <a:lnTo>
                        <a:pt x="305" y="144"/>
                      </a:lnTo>
                      <a:lnTo>
                        <a:pt x="300" y="155"/>
                      </a:lnTo>
                      <a:lnTo>
                        <a:pt x="294" y="161"/>
                      </a:lnTo>
                      <a:lnTo>
                        <a:pt x="279" y="155"/>
                      </a:lnTo>
                      <a:lnTo>
                        <a:pt x="274" y="155"/>
                      </a:lnTo>
                      <a:lnTo>
                        <a:pt x="263" y="161"/>
                      </a:lnTo>
                      <a:lnTo>
                        <a:pt x="258" y="172"/>
                      </a:lnTo>
                      <a:lnTo>
                        <a:pt x="253" y="178"/>
                      </a:lnTo>
                      <a:lnTo>
                        <a:pt x="248" y="178"/>
                      </a:lnTo>
                      <a:lnTo>
                        <a:pt x="238" y="178"/>
                      </a:lnTo>
                      <a:lnTo>
                        <a:pt x="222" y="17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4716" y="1052"/>
                <a:ext cx="501" cy="378"/>
                <a:chOff x="4093" y="1366"/>
                <a:chExt cx="501" cy="378"/>
              </a:xfrm>
              <a:grpFill/>
            </p:grpSpPr>
            <p:sp>
              <p:nvSpPr>
                <p:cNvPr id="122" name="Freeform 26"/>
                <p:cNvSpPr>
                  <a:spLocks/>
                </p:cNvSpPr>
                <p:nvPr/>
              </p:nvSpPr>
              <p:spPr bwMode="auto">
                <a:xfrm>
                  <a:off x="4093" y="1366"/>
                  <a:ext cx="501" cy="378"/>
                </a:xfrm>
                <a:custGeom>
                  <a:avLst/>
                  <a:gdLst/>
                  <a:ahLst/>
                  <a:cxnLst>
                    <a:cxn ang="0">
                      <a:pos x="62" y="367"/>
                    </a:cxn>
                    <a:cxn ang="0">
                      <a:pos x="52" y="339"/>
                    </a:cxn>
                    <a:cxn ang="0">
                      <a:pos x="26" y="306"/>
                    </a:cxn>
                    <a:cxn ang="0">
                      <a:pos x="15" y="278"/>
                    </a:cxn>
                    <a:cxn ang="0">
                      <a:pos x="5" y="256"/>
                    </a:cxn>
                    <a:cxn ang="0">
                      <a:pos x="0" y="222"/>
                    </a:cxn>
                    <a:cxn ang="0">
                      <a:pos x="5" y="206"/>
                    </a:cxn>
                    <a:cxn ang="0">
                      <a:pos x="21" y="189"/>
                    </a:cxn>
                    <a:cxn ang="0">
                      <a:pos x="41" y="150"/>
                    </a:cxn>
                    <a:cxn ang="0">
                      <a:pos x="52" y="150"/>
                    </a:cxn>
                    <a:cxn ang="0">
                      <a:pos x="83" y="133"/>
                    </a:cxn>
                    <a:cxn ang="0">
                      <a:pos x="98" y="150"/>
                    </a:cxn>
                    <a:cxn ang="0">
                      <a:pos x="119" y="139"/>
                    </a:cxn>
                    <a:cxn ang="0">
                      <a:pos x="150" y="133"/>
                    </a:cxn>
                    <a:cxn ang="0">
                      <a:pos x="160" y="128"/>
                    </a:cxn>
                    <a:cxn ang="0">
                      <a:pos x="176" y="89"/>
                    </a:cxn>
                    <a:cxn ang="0">
                      <a:pos x="186" y="83"/>
                    </a:cxn>
                    <a:cxn ang="0">
                      <a:pos x="232" y="83"/>
                    </a:cxn>
                    <a:cxn ang="0">
                      <a:pos x="284" y="33"/>
                    </a:cxn>
                    <a:cxn ang="0">
                      <a:pos x="284" y="22"/>
                    </a:cxn>
                    <a:cxn ang="0">
                      <a:pos x="310" y="6"/>
                    </a:cxn>
                    <a:cxn ang="0">
                      <a:pos x="320" y="0"/>
                    </a:cxn>
                    <a:cxn ang="0">
                      <a:pos x="351" y="39"/>
                    </a:cxn>
                    <a:cxn ang="0">
                      <a:pos x="362" y="61"/>
                    </a:cxn>
                    <a:cxn ang="0">
                      <a:pos x="351" y="100"/>
                    </a:cxn>
                    <a:cxn ang="0">
                      <a:pos x="372" y="100"/>
                    </a:cxn>
                    <a:cxn ang="0">
                      <a:pos x="377" y="106"/>
                    </a:cxn>
                    <a:cxn ang="0">
                      <a:pos x="387" y="117"/>
                    </a:cxn>
                    <a:cxn ang="0">
                      <a:pos x="413" y="133"/>
                    </a:cxn>
                    <a:cxn ang="0">
                      <a:pos x="424" y="139"/>
                    </a:cxn>
                    <a:cxn ang="0">
                      <a:pos x="424" y="156"/>
                    </a:cxn>
                    <a:cxn ang="0">
                      <a:pos x="444" y="172"/>
                    </a:cxn>
                    <a:cxn ang="0">
                      <a:pos x="460" y="183"/>
                    </a:cxn>
                    <a:cxn ang="0">
                      <a:pos x="465" y="200"/>
                    </a:cxn>
                    <a:cxn ang="0">
                      <a:pos x="475" y="217"/>
                    </a:cxn>
                    <a:cxn ang="0">
                      <a:pos x="501" y="228"/>
                    </a:cxn>
                    <a:cxn ang="0">
                      <a:pos x="501" y="245"/>
                    </a:cxn>
                    <a:cxn ang="0">
                      <a:pos x="491" y="250"/>
                    </a:cxn>
                    <a:cxn ang="0">
                      <a:pos x="470" y="256"/>
                    </a:cxn>
                    <a:cxn ang="0">
                      <a:pos x="455" y="250"/>
                    </a:cxn>
                    <a:cxn ang="0">
                      <a:pos x="429" y="245"/>
                    </a:cxn>
                    <a:cxn ang="0">
                      <a:pos x="424" y="261"/>
                    </a:cxn>
                    <a:cxn ang="0">
                      <a:pos x="413" y="261"/>
                    </a:cxn>
                    <a:cxn ang="0">
                      <a:pos x="387" y="256"/>
                    </a:cxn>
                    <a:cxn ang="0">
                      <a:pos x="351" y="272"/>
                    </a:cxn>
                    <a:cxn ang="0">
                      <a:pos x="336" y="267"/>
                    </a:cxn>
                    <a:cxn ang="0">
                      <a:pos x="325" y="267"/>
                    </a:cxn>
                    <a:cxn ang="0">
                      <a:pos x="310" y="295"/>
                    </a:cxn>
                    <a:cxn ang="0">
                      <a:pos x="263" y="283"/>
                    </a:cxn>
                    <a:cxn ang="0">
                      <a:pos x="232" y="278"/>
                    </a:cxn>
                    <a:cxn ang="0">
                      <a:pos x="222" y="267"/>
                    </a:cxn>
                    <a:cxn ang="0">
                      <a:pos x="201" y="250"/>
                    </a:cxn>
                    <a:cxn ang="0">
                      <a:pos x="186" y="256"/>
                    </a:cxn>
                    <a:cxn ang="0">
                      <a:pos x="165" y="283"/>
                    </a:cxn>
                    <a:cxn ang="0">
                      <a:pos x="165" y="295"/>
                    </a:cxn>
                    <a:cxn ang="0">
                      <a:pos x="165" y="317"/>
                    </a:cxn>
                    <a:cxn ang="0">
                      <a:pos x="150" y="322"/>
                    </a:cxn>
                    <a:cxn ang="0">
                      <a:pos x="119" y="317"/>
                    </a:cxn>
                    <a:cxn ang="0">
                      <a:pos x="98" y="317"/>
                    </a:cxn>
                    <a:cxn ang="0">
                      <a:pos x="83" y="328"/>
                    </a:cxn>
                    <a:cxn ang="0">
                      <a:pos x="77" y="361"/>
                    </a:cxn>
                    <a:cxn ang="0">
                      <a:pos x="67" y="378"/>
                    </a:cxn>
                  </a:cxnLst>
                  <a:rect l="0" t="0" r="r" b="b"/>
                  <a:pathLst>
                    <a:path w="501" h="378">
                      <a:moveTo>
                        <a:pt x="67" y="378"/>
                      </a:moveTo>
                      <a:lnTo>
                        <a:pt x="62" y="367"/>
                      </a:lnTo>
                      <a:lnTo>
                        <a:pt x="57" y="350"/>
                      </a:lnTo>
                      <a:lnTo>
                        <a:pt x="52" y="339"/>
                      </a:lnTo>
                      <a:lnTo>
                        <a:pt x="31" y="311"/>
                      </a:lnTo>
                      <a:lnTo>
                        <a:pt x="26" y="306"/>
                      </a:lnTo>
                      <a:lnTo>
                        <a:pt x="26" y="295"/>
                      </a:lnTo>
                      <a:lnTo>
                        <a:pt x="15" y="278"/>
                      </a:lnTo>
                      <a:lnTo>
                        <a:pt x="10" y="267"/>
                      </a:lnTo>
                      <a:lnTo>
                        <a:pt x="5" y="256"/>
                      </a:lnTo>
                      <a:lnTo>
                        <a:pt x="0" y="233"/>
                      </a:lnTo>
                      <a:lnTo>
                        <a:pt x="0" y="222"/>
                      </a:lnTo>
                      <a:lnTo>
                        <a:pt x="0" y="211"/>
                      </a:lnTo>
                      <a:lnTo>
                        <a:pt x="5" y="206"/>
                      </a:lnTo>
                      <a:lnTo>
                        <a:pt x="15" y="200"/>
                      </a:lnTo>
                      <a:lnTo>
                        <a:pt x="21" y="189"/>
                      </a:lnTo>
                      <a:lnTo>
                        <a:pt x="36" y="156"/>
                      </a:lnTo>
                      <a:lnTo>
                        <a:pt x="41" y="150"/>
                      </a:lnTo>
                      <a:lnTo>
                        <a:pt x="46" y="150"/>
                      </a:lnTo>
                      <a:lnTo>
                        <a:pt x="52" y="150"/>
                      </a:lnTo>
                      <a:lnTo>
                        <a:pt x="57" y="150"/>
                      </a:lnTo>
                      <a:lnTo>
                        <a:pt x="83" y="133"/>
                      </a:lnTo>
                      <a:lnTo>
                        <a:pt x="93" y="150"/>
                      </a:lnTo>
                      <a:lnTo>
                        <a:pt x="98" y="150"/>
                      </a:lnTo>
                      <a:lnTo>
                        <a:pt x="108" y="145"/>
                      </a:lnTo>
                      <a:lnTo>
                        <a:pt x="119" y="139"/>
                      </a:lnTo>
                      <a:lnTo>
                        <a:pt x="134" y="133"/>
                      </a:lnTo>
                      <a:lnTo>
                        <a:pt x="150" y="133"/>
                      </a:lnTo>
                      <a:lnTo>
                        <a:pt x="155" y="133"/>
                      </a:lnTo>
                      <a:lnTo>
                        <a:pt x="160" y="128"/>
                      </a:lnTo>
                      <a:lnTo>
                        <a:pt x="176" y="106"/>
                      </a:lnTo>
                      <a:lnTo>
                        <a:pt x="176" y="89"/>
                      </a:lnTo>
                      <a:lnTo>
                        <a:pt x="181" y="89"/>
                      </a:lnTo>
                      <a:lnTo>
                        <a:pt x="186" y="83"/>
                      </a:lnTo>
                      <a:lnTo>
                        <a:pt x="227" y="83"/>
                      </a:lnTo>
                      <a:lnTo>
                        <a:pt x="232" y="83"/>
                      </a:lnTo>
                      <a:lnTo>
                        <a:pt x="279" y="39"/>
                      </a:lnTo>
                      <a:lnTo>
                        <a:pt x="284" y="33"/>
                      </a:lnTo>
                      <a:lnTo>
                        <a:pt x="284" y="28"/>
                      </a:lnTo>
                      <a:lnTo>
                        <a:pt x="284" y="22"/>
                      </a:lnTo>
                      <a:lnTo>
                        <a:pt x="289" y="17"/>
                      </a:lnTo>
                      <a:lnTo>
                        <a:pt x="310" y="6"/>
                      </a:lnTo>
                      <a:lnTo>
                        <a:pt x="315" y="0"/>
                      </a:lnTo>
                      <a:lnTo>
                        <a:pt x="320" y="0"/>
                      </a:lnTo>
                      <a:lnTo>
                        <a:pt x="331" y="6"/>
                      </a:lnTo>
                      <a:lnTo>
                        <a:pt x="351" y="39"/>
                      </a:lnTo>
                      <a:lnTo>
                        <a:pt x="356" y="50"/>
                      </a:lnTo>
                      <a:lnTo>
                        <a:pt x="362" y="61"/>
                      </a:lnTo>
                      <a:lnTo>
                        <a:pt x="351" y="89"/>
                      </a:lnTo>
                      <a:lnTo>
                        <a:pt x="351" y="100"/>
                      </a:lnTo>
                      <a:lnTo>
                        <a:pt x="356" y="106"/>
                      </a:lnTo>
                      <a:lnTo>
                        <a:pt x="372" y="100"/>
                      </a:lnTo>
                      <a:lnTo>
                        <a:pt x="377" y="100"/>
                      </a:lnTo>
                      <a:lnTo>
                        <a:pt x="377" y="106"/>
                      </a:lnTo>
                      <a:lnTo>
                        <a:pt x="382" y="117"/>
                      </a:lnTo>
                      <a:lnTo>
                        <a:pt x="387" y="117"/>
                      </a:lnTo>
                      <a:lnTo>
                        <a:pt x="403" y="128"/>
                      </a:lnTo>
                      <a:lnTo>
                        <a:pt x="413" y="133"/>
                      </a:lnTo>
                      <a:lnTo>
                        <a:pt x="424" y="133"/>
                      </a:lnTo>
                      <a:lnTo>
                        <a:pt x="424" y="139"/>
                      </a:lnTo>
                      <a:lnTo>
                        <a:pt x="424" y="150"/>
                      </a:lnTo>
                      <a:lnTo>
                        <a:pt x="424" y="156"/>
                      </a:lnTo>
                      <a:lnTo>
                        <a:pt x="434" y="161"/>
                      </a:lnTo>
                      <a:lnTo>
                        <a:pt x="444" y="172"/>
                      </a:lnTo>
                      <a:lnTo>
                        <a:pt x="455" y="178"/>
                      </a:lnTo>
                      <a:lnTo>
                        <a:pt x="460" y="183"/>
                      </a:lnTo>
                      <a:lnTo>
                        <a:pt x="465" y="189"/>
                      </a:lnTo>
                      <a:lnTo>
                        <a:pt x="465" y="200"/>
                      </a:lnTo>
                      <a:lnTo>
                        <a:pt x="470" y="211"/>
                      </a:lnTo>
                      <a:lnTo>
                        <a:pt x="475" y="217"/>
                      </a:lnTo>
                      <a:lnTo>
                        <a:pt x="491" y="217"/>
                      </a:lnTo>
                      <a:lnTo>
                        <a:pt x="501" y="228"/>
                      </a:lnTo>
                      <a:lnTo>
                        <a:pt x="501" y="233"/>
                      </a:lnTo>
                      <a:lnTo>
                        <a:pt x="501" y="245"/>
                      </a:lnTo>
                      <a:lnTo>
                        <a:pt x="501" y="250"/>
                      </a:lnTo>
                      <a:lnTo>
                        <a:pt x="491" y="250"/>
                      </a:lnTo>
                      <a:lnTo>
                        <a:pt x="475" y="256"/>
                      </a:lnTo>
                      <a:lnTo>
                        <a:pt x="470" y="256"/>
                      </a:lnTo>
                      <a:lnTo>
                        <a:pt x="465" y="256"/>
                      </a:lnTo>
                      <a:lnTo>
                        <a:pt x="455" y="250"/>
                      </a:lnTo>
                      <a:lnTo>
                        <a:pt x="434" y="239"/>
                      </a:lnTo>
                      <a:lnTo>
                        <a:pt x="429" y="245"/>
                      </a:lnTo>
                      <a:lnTo>
                        <a:pt x="424" y="256"/>
                      </a:lnTo>
                      <a:lnTo>
                        <a:pt x="424" y="261"/>
                      </a:lnTo>
                      <a:lnTo>
                        <a:pt x="418" y="261"/>
                      </a:lnTo>
                      <a:lnTo>
                        <a:pt x="413" y="261"/>
                      </a:lnTo>
                      <a:lnTo>
                        <a:pt x="398" y="256"/>
                      </a:lnTo>
                      <a:lnTo>
                        <a:pt x="387" y="256"/>
                      </a:lnTo>
                      <a:lnTo>
                        <a:pt x="367" y="267"/>
                      </a:lnTo>
                      <a:lnTo>
                        <a:pt x="351" y="272"/>
                      </a:lnTo>
                      <a:lnTo>
                        <a:pt x="346" y="272"/>
                      </a:lnTo>
                      <a:lnTo>
                        <a:pt x="336" y="267"/>
                      </a:lnTo>
                      <a:lnTo>
                        <a:pt x="331" y="267"/>
                      </a:lnTo>
                      <a:lnTo>
                        <a:pt x="325" y="267"/>
                      </a:lnTo>
                      <a:lnTo>
                        <a:pt x="315" y="295"/>
                      </a:lnTo>
                      <a:lnTo>
                        <a:pt x="310" y="295"/>
                      </a:lnTo>
                      <a:lnTo>
                        <a:pt x="300" y="295"/>
                      </a:lnTo>
                      <a:lnTo>
                        <a:pt x="263" y="283"/>
                      </a:lnTo>
                      <a:lnTo>
                        <a:pt x="243" y="283"/>
                      </a:lnTo>
                      <a:lnTo>
                        <a:pt x="232" y="278"/>
                      </a:lnTo>
                      <a:lnTo>
                        <a:pt x="227" y="272"/>
                      </a:lnTo>
                      <a:lnTo>
                        <a:pt x="222" y="267"/>
                      </a:lnTo>
                      <a:lnTo>
                        <a:pt x="212" y="256"/>
                      </a:lnTo>
                      <a:lnTo>
                        <a:pt x="201" y="250"/>
                      </a:lnTo>
                      <a:lnTo>
                        <a:pt x="196" y="250"/>
                      </a:lnTo>
                      <a:lnTo>
                        <a:pt x="186" y="256"/>
                      </a:lnTo>
                      <a:lnTo>
                        <a:pt x="181" y="267"/>
                      </a:lnTo>
                      <a:lnTo>
                        <a:pt x="165" y="283"/>
                      </a:lnTo>
                      <a:lnTo>
                        <a:pt x="165" y="289"/>
                      </a:lnTo>
                      <a:lnTo>
                        <a:pt x="165" y="295"/>
                      </a:lnTo>
                      <a:lnTo>
                        <a:pt x="165" y="306"/>
                      </a:lnTo>
                      <a:lnTo>
                        <a:pt x="165" y="317"/>
                      </a:lnTo>
                      <a:lnTo>
                        <a:pt x="160" y="317"/>
                      </a:lnTo>
                      <a:lnTo>
                        <a:pt x="150" y="322"/>
                      </a:lnTo>
                      <a:lnTo>
                        <a:pt x="129" y="322"/>
                      </a:lnTo>
                      <a:lnTo>
                        <a:pt x="119" y="317"/>
                      </a:lnTo>
                      <a:lnTo>
                        <a:pt x="114" y="317"/>
                      </a:lnTo>
                      <a:lnTo>
                        <a:pt x="98" y="317"/>
                      </a:lnTo>
                      <a:lnTo>
                        <a:pt x="88" y="322"/>
                      </a:lnTo>
                      <a:lnTo>
                        <a:pt x="83" y="328"/>
                      </a:lnTo>
                      <a:lnTo>
                        <a:pt x="83" y="350"/>
                      </a:lnTo>
                      <a:lnTo>
                        <a:pt x="77" y="361"/>
                      </a:lnTo>
                      <a:lnTo>
                        <a:pt x="72" y="367"/>
                      </a:lnTo>
                      <a:lnTo>
                        <a:pt x="67" y="3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27"/>
                <p:cNvSpPr>
                  <a:spLocks/>
                </p:cNvSpPr>
                <p:nvPr/>
              </p:nvSpPr>
              <p:spPr bwMode="auto">
                <a:xfrm>
                  <a:off x="4093" y="1366"/>
                  <a:ext cx="501" cy="378"/>
                </a:xfrm>
                <a:custGeom>
                  <a:avLst/>
                  <a:gdLst/>
                  <a:ahLst/>
                  <a:cxnLst>
                    <a:cxn ang="0">
                      <a:pos x="62" y="367"/>
                    </a:cxn>
                    <a:cxn ang="0">
                      <a:pos x="52" y="339"/>
                    </a:cxn>
                    <a:cxn ang="0">
                      <a:pos x="26" y="306"/>
                    </a:cxn>
                    <a:cxn ang="0">
                      <a:pos x="15" y="278"/>
                    </a:cxn>
                    <a:cxn ang="0">
                      <a:pos x="5" y="256"/>
                    </a:cxn>
                    <a:cxn ang="0">
                      <a:pos x="0" y="222"/>
                    </a:cxn>
                    <a:cxn ang="0">
                      <a:pos x="5" y="206"/>
                    </a:cxn>
                    <a:cxn ang="0">
                      <a:pos x="21" y="189"/>
                    </a:cxn>
                    <a:cxn ang="0">
                      <a:pos x="41" y="150"/>
                    </a:cxn>
                    <a:cxn ang="0">
                      <a:pos x="52" y="150"/>
                    </a:cxn>
                    <a:cxn ang="0">
                      <a:pos x="83" y="133"/>
                    </a:cxn>
                    <a:cxn ang="0">
                      <a:pos x="98" y="150"/>
                    </a:cxn>
                    <a:cxn ang="0">
                      <a:pos x="119" y="139"/>
                    </a:cxn>
                    <a:cxn ang="0">
                      <a:pos x="150" y="133"/>
                    </a:cxn>
                    <a:cxn ang="0">
                      <a:pos x="160" y="128"/>
                    </a:cxn>
                    <a:cxn ang="0">
                      <a:pos x="176" y="89"/>
                    </a:cxn>
                    <a:cxn ang="0">
                      <a:pos x="186" y="83"/>
                    </a:cxn>
                    <a:cxn ang="0">
                      <a:pos x="232" y="83"/>
                    </a:cxn>
                    <a:cxn ang="0">
                      <a:pos x="284" y="33"/>
                    </a:cxn>
                    <a:cxn ang="0">
                      <a:pos x="284" y="22"/>
                    </a:cxn>
                    <a:cxn ang="0">
                      <a:pos x="310" y="6"/>
                    </a:cxn>
                    <a:cxn ang="0">
                      <a:pos x="320" y="0"/>
                    </a:cxn>
                    <a:cxn ang="0">
                      <a:pos x="351" y="39"/>
                    </a:cxn>
                    <a:cxn ang="0">
                      <a:pos x="362" y="61"/>
                    </a:cxn>
                    <a:cxn ang="0">
                      <a:pos x="351" y="100"/>
                    </a:cxn>
                    <a:cxn ang="0">
                      <a:pos x="372" y="100"/>
                    </a:cxn>
                    <a:cxn ang="0">
                      <a:pos x="377" y="106"/>
                    </a:cxn>
                    <a:cxn ang="0">
                      <a:pos x="387" y="117"/>
                    </a:cxn>
                    <a:cxn ang="0">
                      <a:pos x="413" y="133"/>
                    </a:cxn>
                    <a:cxn ang="0">
                      <a:pos x="424" y="139"/>
                    </a:cxn>
                    <a:cxn ang="0">
                      <a:pos x="424" y="156"/>
                    </a:cxn>
                    <a:cxn ang="0">
                      <a:pos x="444" y="172"/>
                    </a:cxn>
                    <a:cxn ang="0">
                      <a:pos x="460" y="183"/>
                    </a:cxn>
                    <a:cxn ang="0">
                      <a:pos x="465" y="200"/>
                    </a:cxn>
                    <a:cxn ang="0">
                      <a:pos x="475" y="217"/>
                    </a:cxn>
                    <a:cxn ang="0">
                      <a:pos x="501" y="228"/>
                    </a:cxn>
                    <a:cxn ang="0">
                      <a:pos x="501" y="245"/>
                    </a:cxn>
                    <a:cxn ang="0">
                      <a:pos x="491" y="250"/>
                    </a:cxn>
                    <a:cxn ang="0">
                      <a:pos x="470" y="256"/>
                    </a:cxn>
                    <a:cxn ang="0">
                      <a:pos x="455" y="250"/>
                    </a:cxn>
                    <a:cxn ang="0">
                      <a:pos x="429" y="245"/>
                    </a:cxn>
                    <a:cxn ang="0">
                      <a:pos x="424" y="261"/>
                    </a:cxn>
                    <a:cxn ang="0">
                      <a:pos x="413" y="261"/>
                    </a:cxn>
                    <a:cxn ang="0">
                      <a:pos x="387" y="256"/>
                    </a:cxn>
                    <a:cxn ang="0">
                      <a:pos x="351" y="272"/>
                    </a:cxn>
                    <a:cxn ang="0">
                      <a:pos x="336" y="267"/>
                    </a:cxn>
                    <a:cxn ang="0">
                      <a:pos x="325" y="267"/>
                    </a:cxn>
                    <a:cxn ang="0">
                      <a:pos x="310" y="295"/>
                    </a:cxn>
                    <a:cxn ang="0">
                      <a:pos x="263" y="283"/>
                    </a:cxn>
                    <a:cxn ang="0">
                      <a:pos x="232" y="278"/>
                    </a:cxn>
                    <a:cxn ang="0">
                      <a:pos x="222" y="267"/>
                    </a:cxn>
                    <a:cxn ang="0">
                      <a:pos x="201" y="250"/>
                    </a:cxn>
                    <a:cxn ang="0">
                      <a:pos x="186" y="256"/>
                    </a:cxn>
                    <a:cxn ang="0">
                      <a:pos x="165" y="283"/>
                    </a:cxn>
                    <a:cxn ang="0">
                      <a:pos x="165" y="295"/>
                    </a:cxn>
                    <a:cxn ang="0">
                      <a:pos x="165" y="317"/>
                    </a:cxn>
                    <a:cxn ang="0">
                      <a:pos x="150" y="322"/>
                    </a:cxn>
                    <a:cxn ang="0">
                      <a:pos x="119" y="317"/>
                    </a:cxn>
                    <a:cxn ang="0">
                      <a:pos x="98" y="317"/>
                    </a:cxn>
                    <a:cxn ang="0">
                      <a:pos x="83" y="328"/>
                    </a:cxn>
                    <a:cxn ang="0">
                      <a:pos x="77" y="361"/>
                    </a:cxn>
                    <a:cxn ang="0">
                      <a:pos x="67" y="378"/>
                    </a:cxn>
                  </a:cxnLst>
                  <a:rect l="0" t="0" r="r" b="b"/>
                  <a:pathLst>
                    <a:path w="501" h="378">
                      <a:moveTo>
                        <a:pt x="67" y="378"/>
                      </a:moveTo>
                      <a:lnTo>
                        <a:pt x="62" y="367"/>
                      </a:lnTo>
                      <a:lnTo>
                        <a:pt x="57" y="350"/>
                      </a:lnTo>
                      <a:lnTo>
                        <a:pt x="52" y="339"/>
                      </a:lnTo>
                      <a:lnTo>
                        <a:pt x="31" y="311"/>
                      </a:lnTo>
                      <a:lnTo>
                        <a:pt x="26" y="306"/>
                      </a:lnTo>
                      <a:lnTo>
                        <a:pt x="26" y="295"/>
                      </a:lnTo>
                      <a:lnTo>
                        <a:pt x="15" y="278"/>
                      </a:lnTo>
                      <a:lnTo>
                        <a:pt x="10" y="267"/>
                      </a:lnTo>
                      <a:lnTo>
                        <a:pt x="5" y="256"/>
                      </a:lnTo>
                      <a:lnTo>
                        <a:pt x="0" y="233"/>
                      </a:lnTo>
                      <a:lnTo>
                        <a:pt x="0" y="222"/>
                      </a:lnTo>
                      <a:lnTo>
                        <a:pt x="0" y="211"/>
                      </a:lnTo>
                      <a:lnTo>
                        <a:pt x="5" y="206"/>
                      </a:lnTo>
                      <a:lnTo>
                        <a:pt x="15" y="200"/>
                      </a:lnTo>
                      <a:lnTo>
                        <a:pt x="21" y="189"/>
                      </a:lnTo>
                      <a:lnTo>
                        <a:pt x="36" y="156"/>
                      </a:lnTo>
                      <a:lnTo>
                        <a:pt x="41" y="150"/>
                      </a:lnTo>
                      <a:lnTo>
                        <a:pt x="46" y="150"/>
                      </a:lnTo>
                      <a:lnTo>
                        <a:pt x="52" y="150"/>
                      </a:lnTo>
                      <a:lnTo>
                        <a:pt x="57" y="150"/>
                      </a:lnTo>
                      <a:lnTo>
                        <a:pt x="83" y="133"/>
                      </a:lnTo>
                      <a:lnTo>
                        <a:pt x="93" y="150"/>
                      </a:lnTo>
                      <a:lnTo>
                        <a:pt x="98" y="150"/>
                      </a:lnTo>
                      <a:lnTo>
                        <a:pt x="108" y="145"/>
                      </a:lnTo>
                      <a:lnTo>
                        <a:pt x="119" y="139"/>
                      </a:lnTo>
                      <a:lnTo>
                        <a:pt x="134" y="133"/>
                      </a:lnTo>
                      <a:lnTo>
                        <a:pt x="150" y="133"/>
                      </a:lnTo>
                      <a:lnTo>
                        <a:pt x="155" y="133"/>
                      </a:lnTo>
                      <a:lnTo>
                        <a:pt x="160" y="128"/>
                      </a:lnTo>
                      <a:lnTo>
                        <a:pt x="176" y="106"/>
                      </a:lnTo>
                      <a:lnTo>
                        <a:pt x="176" y="89"/>
                      </a:lnTo>
                      <a:lnTo>
                        <a:pt x="181" y="89"/>
                      </a:lnTo>
                      <a:lnTo>
                        <a:pt x="186" y="83"/>
                      </a:lnTo>
                      <a:lnTo>
                        <a:pt x="227" y="83"/>
                      </a:lnTo>
                      <a:lnTo>
                        <a:pt x="232" y="83"/>
                      </a:lnTo>
                      <a:lnTo>
                        <a:pt x="279" y="39"/>
                      </a:lnTo>
                      <a:lnTo>
                        <a:pt x="284" y="33"/>
                      </a:lnTo>
                      <a:lnTo>
                        <a:pt x="284" y="28"/>
                      </a:lnTo>
                      <a:lnTo>
                        <a:pt x="284" y="22"/>
                      </a:lnTo>
                      <a:lnTo>
                        <a:pt x="289" y="17"/>
                      </a:lnTo>
                      <a:lnTo>
                        <a:pt x="310" y="6"/>
                      </a:lnTo>
                      <a:lnTo>
                        <a:pt x="315" y="0"/>
                      </a:lnTo>
                      <a:lnTo>
                        <a:pt x="320" y="0"/>
                      </a:lnTo>
                      <a:lnTo>
                        <a:pt x="331" y="6"/>
                      </a:lnTo>
                      <a:lnTo>
                        <a:pt x="351" y="39"/>
                      </a:lnTo>
                      <a:lnTo>
                        <a:pt x="356" y="50"/>
                      </a:lnTo>
                      <a:lnTo>
                        <a:pt x="362" y="61"/>
                      </a:lnTo>
                      <a:lnTo>
                        <a:pt x="351" y="89"/>
                      </a:lnTo>
                      <a:lnTo>
                        <a:pt x="351" y="100"/>
                      </a:lnTo>
                      <a:lnTo>
                        <a:pt x="356" y="106"/>
                      </a:lnTo>
                      <a:lnTo>
                        <a:pt x="372" y="100"/>
                      </a:lnTo>
                      <a:lnTo>
                        <a:pt x="377" y="100"/>
                      </a:lnTo>
                      <a:lnTo>
                        <a:pt x="377" y="106"/>
                      </a:lnTo>
                      <a:lnTo>
                        <a:pt x="382" y="117"/>
                      </a:lnTo>
                      <a:lnTo>
                        <a:pt x="387" y="117"/>
                      </a:lnTo>
                      <a:lnTo>
                        <a:pt x="403" y="128"/>
                      </a:lnTo>
                      <a:lnTo>
                        <a:pt x="413" y="133"/>
                      </a:lnTo>
                      <a:lnTo>
                        <a:pt x="424" y="133"/>
                      </a:lnTo>
                      <a:lnTo>
                        <a:pt x="424" y="139"/>
                      </a:lnTo>
                      <a:lnTo>
                        <a:pt x="424" y="150"/>
                      </a:lnTo>
                      <a:lnTo>
                        <a:pt x="424" y="156"/>
                      </a:lnTo>
                      <a:lnTo>
                        <a:pt x="434" y="161"/>
                      </a:lnTo>
                      <a:lnTo>
                        <a:pt x="444" y="172"/>
                      </a:lnTo>
                      <a:lnTo>
                        <a:pt x="455" y="178"/>
                      </a:lnTo>
                      <a:lnTo>
                        <a:pt x="460" y="183"/>
                      </a:lnTo>
                      <a:lnTo>
                        <a:pt x="465" y="189"/>
                      </a:lnTo>
                      <a:lnTo>
                        <a:pt x="465" y="200"/>
                      </a:lnTo>
                      <a:lnTo>
                        <a:pt x="470" y="211"/>
                      </a:lnTo>
                      <a:lnTo>
                        <a:pt x="475" y="217"/>
                      </a:lnTo>
                      <a:lnTo>
                        <a:pt x="491" y="217"/>
                      </a:lnTo>
                      <a:lnTo>
                        <a:pt x="501" y="228"/>
                      </a:lnTo>
                      <a:lnTo>
                        <a:pt x="501" y="233"/>
                      </a:lnTo>
                      <a:lnTo>
                        <a:pt x="501" y="245"/>
                      </a:lnTo>
                      <a:lnTo>
                        <a:pt x="501" y="250"/>
                      </a:lnTo>
                      <a:lnTo>
                        <a:pt x="491" y="250"/>
                      </a:lnTo>
                      <a:lnTo>
                        <a:pt x="475" y="256"/>
                      </a:lnTo>
                      <a:lnTo>
                        <a:pt x="470" y="256"/>
                      </a:lnTo>
                      <a:lnTo>
                        <a:pt x="465" y="256"/>
                      </a:lnTo>
                      <a:lnTo>
                        <a:pt x="455" y="250"/>
                      </a:lnTo>
                      <a:lnTo>
                        <a:pt x="434" y="239"/>
                      </a:lnTo>
                      <a:lnTo>
                        <a:pt x="429" y="245"/>
                      </a:lnTo>
                      <a:lnTo>
                        <a:pt x="424" y="256"/>
                      </a:lnTo>
                      <a:lnTo>
                        <a:pt x="424" y="261"/>
                      </a:lnTo>
                      <a:lnTo>
                        <a:pt x="418" y="261"/>
                      </a:lnTo>
                      <a:lnTo>
                        <a:pt x="413" y="261"/>
                      </a:lnTo>
                      <a:lnTo>
                        <a:pt x="398" y="256"/>
                      </a:lnTo>
                      <a:lnTo>
                        <a:pt x="387" y="256"/>
                      </a:lnTo>
                      <a:lnTo>
                        <a:pt x="367" y="267"/>
                      </a:lnTo>
                      <a:lnTo>
                        <a:pt x="351" y="272"/>
                      </a:lnTo>
                      <a:lnTo>
                        <a:pt x="346" y="272"/>
                      </a:lnTo>
                      <a:lnTo>
                        <a:pt x="336" y="267"/>
                      </a:lnTo>
                      <a:lnTo>
                        <a:pt x="331" y="267"/>
                      </a:lnTo>
                      <a:lnTo>
                        <a:pt x="325" y="267"/>
                      </a:lnTo>
                      <a:lnTo>
                        <a:pt x="315" y="295"/>
                      </a:lnTo>
                      <a:lnTo>
                        <a:pt x="310" y="295"/>
                      </a:lnTo>
                      <a:lnTo>
                        <a:pt x="300" y="295"/>
                      </a:lnTo>
                      <a:lnTo>
                        <a:pt x="263" y="283"/>
                      </a:lnTo>
                      <a:lnTo>
                        <a:pt x="243" y="283"/>
                      </a:lnTo>
                      <a:lnTo>
                        <a:pt x="232" y="278"/>
                      </a:lnTo>
                      <a:lnTo>
                        <a:pt x="227" y="272"/>
                      </a:lnTo>
                      <a:lnTo>
                        <a:pt x="222" y="267"/>
                      </a:lnTo>
                      <a:lnTo>
                        <a:pt x="212" y="256"/>
                      </a:lnTo>
                      <a:lnTo>
                        <a:pt x="201" y="250"/>
                      </a:lnTo>
                      <a:lnTo>
                        <a:pt x="196" y="250"/>
                      </a:lnTo>
                      <a:lnTo>
                        <a:pt x="186" y="256"/>
                      </a:lnTo>
                      <a:lnTo>
                        <a:pt x="181" y="267"/>
                      </a:lnTo>
                      <a:lnTo>
                        <a:pt x="165" y="283"/>
                      </a:lnTo>
                      <a:lnTo>
                        <a:pt x="165" y="289"/>
                      </a:lnTo>
                      <a:lnTo>
                        <a:pt x="165" y="295"/>
                      </a:lnTo>
                      <a:lnTo>
                        <a:pt x="165" y="306"/>
                      </a:lnTo>
                      <a:lnTo>
                        <a:pt x="165" y="317"/>
                      </a:lnTo>
                      <a:lnTo>
                        <a:pt x="160" y="317"/>
                      </a:lnTo>
                      <a:lnTo>
                        <a:pt x="150" y="322"/>
                      </a:lnTo>
                      <a:lnTo>
                        <a:pt x="129" y="322"/>
                      </a:lnTo>
                      <a:lnTo>
                        <a:pt x="119" y="317"/>
                      </a:lnTo>
                      <a:lnTo>
                        <a:pt x="114" y="317"/>
                      </a:lnTo>
                      <a:lnTo>
                        <a:pt x="98" y="317"/>
                      </a:lnTo>
                      <a:lnTo>
                        <a:pt x="88" y="322"/>
                      </a:lnTo>
                      <a:lnTo>
                        <a:pt x="83" y="328"/>
                      </a:lnTo>
                      <a:lnTo>
                        <a:pt x="83" y="350"/>
                      </a:lnTo>
                      <a:lnTo>
                        <a:pt x="77" y="361"/>
                      </a:lnTo>
                      <a:lnTo>
                        <a:pt x="72" y="367"/>
                      </a:lnTo>
                      <a:lnTo>
                        <a:pt x="67" y="37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3638" y="1102"/>
                <a:ext cx="114" cy="128"/>
                <a:chOff x="3015" y="1416"/>
                <a:chExt cx="114" cy="128"/>
              </a:xfrm>
              <a:grpFill/>
            </p:grpSpPr>
            <p:sp>
              <p:nvSpPr>
                <p:cNvPr id="120" name="Freeform 29"/>
                <p:cNvSpPr>
                  <a:spLocks/>
                </p:cNvSpPr>
                <p:nvPr/>
              </p:nvSpPr>
              <p:spPr bwMode="auto">
                <a:xfrm>
                  <a:off x="3015" y="1416"/>
                  <a:ext cx="114" cy="128"/>
                </a:xfrm>
                <a:custGeom>
                  <a:avLst/>
                  <a:gdLst/>
                  <a:ahLst/>
                  <a:cxnLst>
                    <a:cxn ang="0">
                      <a:pos x="5" y="45"/>
                    </a:cxn>
                    <a:cxn ang="0">
                      <a:pos x="21" y="17"/>
                    </a:cxn>
                    <a:cxn ang="0">
                      <a:pos x="36" y="6"/>
                    </a:cxn>
                    <a:cxn ang="0">
                      <a:pos x="36" y="0"/>
                    </a:cxn>
                    <a:cxn ang="0">
                      <a:pos x="47" y="0"/>
                    </a:cxn>
                    <a:cxn ang="0">
                      <a:pos x="67" y="0"/>
                    </a:cxn>
                    <a:cxn ang="0">
                      <a:pos x="78" y="0"/>
                    </a:cxn>
                    <a:cxn ang="0">
                      <a:pos x="83" y="6"/>
                    </a:cxn>
                    <a:cxn ang="0">
                      <a:pos x="93" y="11"/>
                    </a:cxn>
                    <a:cxn ang="0">
                      <a:pos x="98" y="22"/>
                    </a:cxn>
                    <a:cxn ang="0">
                      <a:pos x="104" y="39"/>
                    </a:cxn>
                    <a:cxn ang="0">
                      <a:pos x="109" y="61"/>
                    </a:cxn>
                    <a:cxn ang="0">
                      <a:pos x="114" y="78"/>
                    </a:cxn>
                    <a:cxn ang="0">
                      <a:pos x="109" y="83"/>
                    </a:cxn>
                    <a:cxn ang="0">
                      <a:pos x="88" y="106"/>
                    </a:cxn>
                    <a:cxn ang="0">
                      <a:pos x="78" y="122"/>
                    </a:cxn>
                    <a:cxn ang="0">
                      <a:pos x="73" y="128"/>
                    </a:cxn>
                    <a:cxn ang="0">
                      <a:pos x="67" y="128"/>
                    </a:cxn>
                    <a:cxn ang="0">
                      <a:pos x="57" y="117"/>
                    </a:cxn>
                    <a:cxn ang="0">
                      <a:pos x="47" y="111"/>
                    </a:cxn>
                    <a:cxn ang="0">
                      <a:pos x="36" y="106"/>
                    </a:cxn>
                    <a:cxn ang="0">
                      <a:pos x="41" y="100"/>
                    </a:cxn>
                    <a:cxn ang="0">
                      <a:pos x="36" y="95"/>
                    </a:cxn>
                    <a:cxn ang="0">
                      <a:pos x="31" y="89"/>
                    </a:cxn>
                    <a:cxn ang="0">
                      <a:pos x="16" y="78"/>
                    </a:cxn>
                    <a:cxn ang="0">
                      <a:pos x="10" y="72"/>
                    </a:cxn>
                    <a:cxn ang="0">
                      <a:pos x="0" y="61"/>
                    </a:cxn>
                    <a:cxn ang="0">
                      <a:pos x="10" y="61"/>
                    </a:cxn>
                    <a:cxn ang="0">
                      <a:pos x="16" y="56"/>
                    </a:cxn>
                    <a:cxn ang="0">
                      <a:pos x="10" y="50"/>
                    </a:cxn>
                    <a:cxn ang="0">
                      <a:pos x="5" y="50"/>
                    </a:cxn>
                    <a:cxn ang="0">
                      <a:pos x="5" y="45"/>
                    </a:cxn>
                  </a:cxnLst>
                  <a:rect l="0" t="0" r="r" b="b"/>
                  <a:pathLst>
                    <a:path w="114" h="128">
                      <a:moveTo>
                        <a:pt x="5" y="45"/>
                      </a:moveTo>
                      <a:lnTo>
                        <a:pt x="21" y="17"/>
                      </a:lnTo>
                      <a:lnTo>
                        <a:pt x="36" y="6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3" y="6"/>
                      </a:lnTo>
                      <a:lnTo>
                        <a:pt x="93" y="11"/>
                      </a:lnTo>
                      <a:lnTo>
                        <a:pt x="98" y="22"/>
                      </a:lnTo>
                      <a:lnTo>
                        <a:pt x="104" y="39"/>
                      </a:lnTo>
                      <a:lnTo>
                        <a:pt x="109" y="61"/>
                      </a:lnTo>
                      <a:lnTo>
                        <a:pt x="114" y="78"/>
                      </a:lnTo>
                      <a:lnTo>
                        <a:pt x="109" y="83"/>
                      </a:lnTo>
                      <a:lnTo>
                        <a:pt x="88" y="106"/>
                      </a:lnTo>
                      <a:lnTo>
                        <a:pt x="78" y="122"/>
                      </a:lnTo>
                      <a:lnTo>
                        <a:pt x="73" y="128"/>
                      </a:lnTo>
                      <a:lnTo>
                        <a:pt x="67" y="128"/>
                      </a:lnTo>
                      <a:lnTo>
                        <a:pt x="57" y="117"/>
                      </a:lnTo>
                      <a:lnTo>
                        <a:pt x="47" y="111"/>
                      </a:lnTo>
                      <a:lnTo>
                        <a:pt x="36" y="106"/>
                      </a:lnTo>
                      <a:lnTo>
                        <a:pt x="41" y="100"/>
                      </a:lnTo>
                      <a:lnTo>
                        <a:pt x="36" y="95"/>
                      </a:lnTo>
                      <a:lnTo>
                        <a:pt x="31" y="89"/>
                      </a:lnTo>
                      <a:lnTo>
                        <a:pt x="16" y="78"/>
                      </a:lnTo>
                      <a:lnTo>
                        <a:pt x="10" y="72"/>
                      </a:lnTo>
                      <a:lnTo>
                        <a:pt x="0" y="61"/>
                      </a:lnTo>
                      <a:lnTo>
                        <a:pt x="10" y="61"/>
                      </a:lnTo>
                      <a:lnTo>
                        <a:pt x="16" y="56"/>
                      </a:lnTo>
                      <a:lnTo>
                        <a:pt x="10" y="50"/>
                      </a:lnTo>
                      <a:lnTo>
                        <a:pt x="5" y="50"/>
                      </a:lnTo>
                      <a:lnTo>
                        <a:pt x="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30"/>
                <p:cNvSpPr>
                  <a:spLocks/>
                </p:cNvSpPr>
                <p:nvPr/>
              </p:nvSpPr>
              <p:spPr bwMode="auto">
                <a:xfrm>
                  <a:off x="3015" y="1416"/>
                  <a:ext cx="114" cy="128"/>
                </a:xfrm>
                <a:custGeom>
                  <a:avLst/>
                  <a:gdLst/>
                  <a:ahLst/>
                  <a:cxnLst>
                    <a:cxn ang="0">
                      <a:pos x="5" y="45"/>
                    </a:cxn>
                    <a:cxn ang="0">
                      <a:pos x="21" y="17"/>
                    </a:cxn>
                    <a:cxn ang="0">
                      <a:pos x="36" y="6"/>
                    </a:cxn>
                    <a:cxn ang="0">
                      <a:pos x="36" y="0"/>
                    </a:cxn>
                    <a:cxn ang="0">
                      <a:pos x="47" y="0"/>
                    </a:cxn>
                    <a:cxn ang="0">
                      <a:pos x="67" y="0"/>
                    </a:cxn>
                    <a:cxn ang="0">
                      <a:pos x="78" y="0"/>
                    </a:cxn>
                    <a:cxn ang="0">
                      <a:pos x="83" y="6"/>
                    </a:cxn>
                    <a:cxn ang="0">
                      <a:pos x="93" y="11"/>
                    </a:cxn>
                    <a:cxn ang="0">
                      <a:pos x="98" y="22"/>
                    </a:cxn>
                    <a:cxn ang="0">
                      <a:pos x="104" y="39"/>
                    </a:cxn>
                    <a:cxn ang="0">
                      <a:pos x="109" y="61"/>
                    </a:cxn>
                    <a:cxn ang="0">
                      <a:pos x="114" y="78"/>
                    </a:cxn>
                    <a:cxn ang="0">
                      <a:pos x="109" y="83"/>
                    </a:cxn>
                    <a:cxn ang="0">
                      <a:pos x="88" y="106"/>
                    </a:cxn>
                    <a:cxn ang="0">
                      <a:pos x="78" y="122"/>
                    </a:cxn>
                    <a:cxn ang="0">
                      <a:pos x="73" y="128"/>
                    </a:cxn>
                    <a:cxn ang="0">
                      <a:pos x="67" y="128"/>
                    </a:cxn>
                    <a:cxn ang="0">
                      <a:pos x="57" y="117"/>
                    </a:cxn>
                    <a:cxn ang="0">
                      <a:pos x="47" y="111"/>
                    </a:cxn>
                    <a:cxn ang="0">
                      <a:pos x="36" y="106"/>
                    </a:cxn>
                    <a:cxn ang="0">
                      <a:pos x="41" y="100"/>
                    </a:cxn>
                    <a:cxn ang="0">
                      <a:pos x="36" y="95"/>
                    </a:cxn>
                    <a:cxn ang="0">
                      <a:pos x="31" y="89"/>
                    </a:cxn>
                    <a:cxn ang="0">
                      <a:pos x="16" y="78"/>
                    </a:cxn>
                    <a:cxn ang="0">
                      <a:pos x="10" y="72"/>
                    </a:cxn>
                    <a:cxn ang="0">
                      <a:pos x="0" y="61"/>
                    </a:cxn>
                    <a:cxn ang="0">
                      <a:pos x="10" y="61"/>
                    </a:cxn>
                    <a:cxn ang="0">
                      <a:pos x="16" y="56"/>
                    </a:cxn>
                    <a:cxn ang="0">
                      <a:pos x="10" y="50"/>
                    </a:cxn>
                    <a:cxn ang="0">
                      <a:pos x="5" y="50"/>
                    </a:cxn>
                    <a:cxn ang="0">
                      <a:pos x="5" y="45"/>
                    </a:cxn>
                  </a:cxnLst>
                  <a:rect l="0" t="0" r="r" b="b"/>
                  <a:pathLst>
                    <a:path w="114" h="128">
                      <a:moveTo>
                        <a:pt x="5" y="45"/>
                      </a:moveTo>
                      <a:lnTo>
                        <a:pt x="21" y="17"/>
                      </a:lnTo>
                      <a:lnTo>
                        <a:pt x="36" y="6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3" y="6"/>
                      </a:lnTo>
                      <a:lnTo>
                        <a:pt x="93" y="11"/>
                      </a:lnTo>
                      <a:lnTo>
                        <a:pt x="98" y="22"/>
                      </a:lnTo>
                      <a:lnTo>
                        <a:pt x="104" y="39"/>
                      </a:lnTo>
                      <a:lnTo>
                        <a:pt x="109" y="61"/>
                      </a:lnTo>
                      <a:lnTo>
                        <a:pt x="114" y="78"/>
                      </a:lnTo>
                      <a:lnTo>
                        <a:pt x="109" y="83"/>
                      </a:lnTo>
                      <a:lnTo>
                        <a:pt x="88" y="106"/>
                      </a:lnTo>
                      <a:lnTo>
                        <a:pt x="78" y="122"/>
                      </a:lnTo>
                      <a:lnTo>
                        <a:pt x="73" y="128"/>
                      </a:lnTo>
                      <a:lnTo>
                        <a:pt x="67" y="128"/>
                      </a:lnTo>
                      <a:lnTo>
                        <a:pt x="57" y="117"/>
                      </a:lnTo>
                      <a:lnTo>
                        <a:pt x="47" y="111"/>
                      </a:lnTo>
                      <a:lnTo>
                        <a:pt x="36" y="106"/>
                      </a:lnTo>
                      <a:lnTo>
                        <a:pt x="41" y="100"/>
                      </a:lnTo>
                      <a:lnTo>
                        <a:pt x="36" y="95"/>
                      </a:lnTo>
                      <a:lnTo>
                        <a:pt x="31" y="89"/>
                      </a:lnTo>
                      <a:lnTo>
                        <a:pt x="16" y="78"/>
                      </a:lnTo>
                      <a:lnTo>
                        <a:pt x="10" y="72"/>
                      </a:lnTo>
                      <a:lnTo>
                        <a:pt x="0" y="61"/>
                      </a:lnTo>
                      <a:lnTo>
                        <a:pt x="10" y="61"/>
                      </a:lnTo>
                      <a:lnTo>
                        <a:pt x="16" y="56"/>
                      </a:lnTo>
                      <a:lnTo>
                        <a:pt x="10" y="50"/>
                      </a:lnTo>
                      <a:lnTo>
                        <a:pt x="5" y="50"/>
                      </a:lnTo>
                      <a:lnTo>
                        <a:pt x="5" y="4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31"/>
              <p:cNvGrpSpPr>
                <a:grpSpLocks/>
              </p:cNvGrpSpPr>
              <p:nvPr/>
            </p:nvGrpSpPr>
            <p:grpSpPr bwMode="auto">
              <a:xfrm>
                <a:off x="3705" y="1163"/>
                <a:ext cx="165" cy="172"/>
                <a:chOff x="3082" y="1477"/>
                <a:chExt cx="165" cy="172"/>
              </a:xfrm>
              <a:grpFill/>
            </p:grpSpPr>
            <p:sp>
              <p:nvSpPr>
                <p:cNvPr id="118" name="Freeform 32"/>
                <p:cNvSpPr>
                  <a:spLocks/>
                </p:cNvSpPr>
                <p:nvPr/>
              </p:nvSpPr>
              <p:spPr bwMode="auto">
                <a:xfrm>
                  <a:off x="3082" y="1477"/>
                  <a:ext cx="165" cy="172"/>
                </a:xfrm>
                <a:custGeom>
                  <a:avLst/>
                  <a:gdLst/>
                  <a:ahLst/>
                  <a:cxnLst>
                    <a:cxn ang="0">
                      <a:pos x="46" y="17"/>
                    </a:cxn>
                    <a:cxn ang="0">
                      <a:pos x="46" y="6"/>
                    </a:cxn>
                    <a:cxn ang="0">
                      <a:pos x="52" y="0"/>
                    </a:cxn>
                    <a:cxn ang="0">
                      <a:pos x="57" y="0"/>
                    </a:cxn>
                    <a:cxn ang="0">
                      <a:pos x="67" y="0"/>
                    </a:cxn>
                    <a:cxn ang="0">
                      <a:pos x="72" y="0"/>
                    </a:cxn>
                    <a:cxn ang="0">
                      <a:pos x="77" y="6"/>
                    </a:cxn>
                    <a:cxn ang="0">
                      <a:pos x="82" y="22"/>
                    </a:cxn>
                    <a:cxn ang="0">
                      <a:pos x="82" y="33"/>
                    </a:cxn>
                    <a:cxn ang="0">
                      <a:pos x="82" y="39"/>
                    </a:cxn>
                    <a:cxn ang="0">
                      <a:pos x="88" y="50"/>
                    </a:cxn>
                    <a:cxn ang="0">
                      <a:pos x="93" y="55"/>
                    </a:cxn>
                    <a:cxn ang="0">
                      <a:pos x="98" y="55"/>
                    </a:cxn>
                    <a:cxn ang="0">
                      <a:pos x="113" y="39"/>
                    </a:cxn>
                    <a:cxn ang="0">
                      <a:pos x="113" y="33"/>
                    </a:cxn>
                    <a:cxn ang="0">
                      <a:pos x="119" y="39"/>
                    </a:cxn>
                    <a:cxn ang="0">
                      <a:pos x="124" y="39"/>
                    </a:cxn>
                    <a:cxn ang="0">
                      <a:pos x="124" y="44"/>
                    </a:cxn>
                    <a:cxn ang="0">
                      <a:pos x="129" y="55"/>
                    </a:cxn>
                    <a:cxn ang="0">
                      <a:pos x="124" y="61"/>
                    </a:cxn>
                    <a:cxn ang="0">
                      <a:pos x="119" y="78"/>
                    </a:cxn>
                    <a:cxn ang="0">
                      <a:pos x="119" y="83"/>
                    </a:cxn>
                    <a:cxn ang="0">
                      <a:pos x="124" y="89"/>
                    </a:cxn>
                    <a:cxn ang="0">
                      <a:pos x="129" y="89"/>
                    </a:cxn>
                    <a:cxn ang="0">
                      <a:pos x="139" y="89"/>
                    </a:cxn>
                    <a:cxn ang="0">
                      <a:pos x="160" y="111"/>
                    </a:cxn>
                    <a:cxn ang="0">
                      <a:pos x="165" y="117"/>
                    </a:cxn>
                    <a:cxn ang="0">
                      <a:pos x="160" y="128"/>
                    </a:cxn>
                    <a:cxn ang="0">
                      <a:pos x="155" y="144"/>
                    </a:cxn>
                    <a:cxn ang="0">
                      <a:pos x="155" y="155"/>
                    </a:cxn>
                    <a:cxn ang="0">
                      <a:pos x="155" y="172"/>
                    </a:cxn>
                    <a:cxn ang="0">
                      <a:pos x="129" y="161"/>
                    </a:cxn>
                    <a:cxn ang="0">
                      <a:pos x="108" y="144"/>
                    </a:cxn>
                    <a:cxn ang="0">
                      <a:pos x="88" y="133"/>
                    </a:cxn>
                    <a:cxn ang="0">
                      <a:pos x="82" y="128"/>
                    </a:cxn>
                    <a:cxn ang="0">
                      <a:pos x="62" y="105"/>
                    </a:cxn>
                    <a:cxn ang="0">
                      <a:pos x="41" y="94"/>
                    </a:cxn>
                    <a:cxn ang="0">
                      <a:pos x="31" y="89"/>
                    </a:cxn>
                    <a:cxn ang="0">
                      <a:pos x="15" y="78"/>
                    </a:cxn>
                    <a:cxn ang="0">
                      <a:pos x="0" y="67"/>
                    </a:cxn>
                    <a:cxn ang="0">
                      <a:pos x="5" y="67"/>
                    </a:cxn>
                    <a:cxn ang="0">
                      <a:pos x="10" y="61"/>
                    </a:cxn>
                    <a:cxn ang="0">
                      <a:pos x="21" y="44"/>
                    </a:cxn>
                    <a:cxn ang="0">
                      <a:pos x="41" y="22"/>
                    </a:cxn>
                    <a:cxn ang="0">
                      <a:pos x="46" y="17"/>
                    </a:cxn>
                  </a:cxnLst>
                  <a:rect l="0" t="0" r="r" b="b"/>
                  <a:pathLst>
                    <a:path w="165" h="172">
                      <a:moveTo>
                        <a:pt x="46" y="17"/>
                      </a:moveTo>
                      <a:lnTo>
                        <a:pt x="46" y="6"/>
                      </a:lnTo>
                      <a:lnTo>
                        <a:pt x="52" y="0"/>
                      </a:lnTo>
                      <a:lnTo>
                        <a:pt x="57" y="0"/>
                      </a:lnTo>
                      <a:lnTo>
                        <a:pt x="67" y="0"/>
                      </a:lnTo>
                      <a:lnTo>
                        <a:pt x="72" y="0"/>
                      </a:lnTo>
                      <a:lnTo>
                        <a:pt x="77" y="6"/>
                      </a:lnTo>
                      <a:lnTo>
                        <a:pt x="82" y="22"/>
                      </a:lnTo>
                      <a:lnTo>
                        <a:pt x="82" y="33"/>
                      </a:lnTo>
                      <a:lnTo>
                        <a:pt x="82" y="39"/>
                      </a:lnTo>
                      <a:lnTo>
                        <a:pt x="88" y="50"/>
                      </a:lnTo>
                      <a:lnTo>
                        <a:pt x="93" y="55"/>
                      </a:lnTo>
                      <a:lnTo>
                        <a:pt x="98" y="55"/>
                      </a:lnTo>
                      <a:lnTo>
                        <a:pt x="113" y="39"/>
                      </a:lnTo>
                      <a:lnTo>
                        <a:pt x="113" y="33"/>
                      </a:lnTo>
                      <a:lnTo>
                        <a:pt x="119" y="39"/>
                      </a:lnTo>
                      <a:lnTo>
                        <a:pt x="124" y="39"/>
                      </a:lnTo>
                      <a:lnTo>
                        <a:pt x="124" y="44"/>
                      </a:lnTo>
                      <a:lnTo>
                        <a:pt x="129" y="55"/>
                      </a:lnTo>
                      <a:lnTo>
                        <a:pt x="124" y="61"/>
                      </a:lnTo>
                      <a:lnTo>
                        <a:pt x="119" y="78"/>
                      </a:lnTo>
                      <a:lnTo>
                        <a:pt x="119" y="83"/>
                      </a:lnTo>
                      <a:lnTo>
                        <a:pt x="124" y="89"/>
                      </a:lnTo>
                      <a:lnTo>
                        <a:pt x="129" y="89"/>
                      </a:lnTo>
                      <a:lnTo>
                        <a:pt x="139" y="89"/>
                      </a:lnTo>
                      <a:lnTo>
                        <a:pt x="160" y="111"/>
                      </a:lnTo>
                      <a:lnTo>
                        <a:pt x="165" y="117"/>
                      </a:lnTo>
                      <a:lnTo>
                        <a:pt x="160" y="128"/>
                      </a:lnTo>
                      <a:lnTo>
                        <a:pt x="155" y="144"/>
                      </a:lnTo>
                      <a:lnTo>
                        <a:pt x="155" y="155"/>
                      </a:lnTo>
                      <a:lnTo>
                        <a:pt x="155" y="172"/>
                      </a:lnTo>
                      <a:lnTo>
                        <a:pt x="129" y="161"/>
                      </a:lnTo>
                      <a:lnTo>
                        <a:pt x="108" y="144"/>
                      </a:lnTo>
                      <a:lnTo>
                        <a:pt x="88" y="133"/>
                      </a:lnTo>
                      <a:lnTo>
                        <a:pt x="82" y="128"/>
                      </a:lnTo>
                      <a:lnTo>
                        <a:pt x="62" y="105"/>
                      </a:lnTo>
                      <a:lnTo>
                        <a:pt x="41" y="94"/>
                      </a:lnTo>
                      <a:lnTo>
                        <a:pt x="31" y="89"/>
                      </a:lnTo>
                      <a:lnTo>
                        <a:pt x="15" y="78"/>
                      </a:lnTo>
                      <a:lnTo>
                        <a:pt x="0" y="67"/>
                      </a:lnTo>
                      <a:lnTo>
                        <a:pt x="5" y="67"/>
                      </a:lnTo>
                      <a:lnTo>
                        <a:pt x="10" y="61"/>
                      </a:lnTo>
                      <a:lnTo>
                        <a:pt x="21" y="44"/>
                      </a:lnTo>
                      <a:lnTo>
                        <a:pt x="41" y="22"/>
                      </a:lnTo>
                      <a:lnTo>
                        <a:pt x="46" y="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33"/>
                <p:cNvSpPr>
                  <a:spLocks/>
                </p:cNvSpPr>
                <p:nvPr/>
              </p:nvSpPr>
              <p:spPr bwMode="auto">
                <a:xfrm>
                  <a:off x="3082" y="1477"/>
                  <a:ext cx="165" cy="172"/>
                </a:xfrm>
                <a:custGeom>
                  <a:avLst/>
                  <a:gdLst/>
                  <a:ahLst/>
                  <a:cxnLst>
                    <a:cxn ang="0">
                      <a:pos x="46" y="17"/>
                    </a:cxn>
                    <a:cxn ang="0">
                      <a:pos x="46" y="6"/>
                    </a:cxn>
                    <a:cxn ang="0">
                      <a:pos x="52" y="0"/>
                    </a:cxn>
                    <a:cxn ang="0">
                      <a:pos x="57" y="0"/>
                    </a:cxn>
                    <a:cxn ang="0">
                      <a:pos x="67" y="0"/>
                    </a:cxn>
                    <a:cxn ang="0">
                      <a:pos x="72" y="0"/>
                    </a:cxn>
                    <a:cxn ang="0">
                      <a:pos x="77" y="6"/>
                    </a:cxn>
                    <a:cxn ang="0">
                      <a:pos x="82" y="22"/>
                    </a:cxn>
                    <a:cxn ang="0">
                      <a:pos x="82" y="33"/>
                    </a:cxn>
                    <a:cxn ang="0">
                      <a:pos x="82" y="39"/>
                    </a:cxn>
                    <a:cxn ang="0">
                      <a:pos x="88" y="50"/>
                    </a:cxn>
                    <a:cxn ang="0">
                      <a:pos x="93" y="55"/>
                    </a:cxn>
                    <a:cxn ang="0">
                      <a:pos x="98" y="55"/>
                    </a:cxn>
                    <a:cxn ang="0">
                      <a:pos x="113" y="39"/>
                    </a:cxn>
                    <a:cxn ang="0">
                      <a:pos x="113" y="33"/>
                    </a:cxn>
                    <a:cxn ang="0">
                      <a:pos x="119" y="39"/>
                    </a:cxn>
                    <a:cxn ang="0">
                      <a:pos x="124" y="39"/>
                    </a:cxn>
                    <a:cxn ang="0">
                      <a:pos x="124" y="44"/>
                    </a:cxn>
                    <a:cxn ang="0">
                      <a:pos x="129" y="55"/>
                    </a:cxn>
                    <a:cxn ang="0">
                      <a:pos x="124" y="61"/>
                    </a:cxn>
                    <a:cxn ang="0">
                      <a:pos x="119" y="78"/>
                    </a:cxn>
                    <a:cxn ang="0">
                      <a:pos x="119" y="83"/>
                    </a:cxn>
                    <a:cxn ang="0">
                      <a:pos x="124" y="89"/>
                    </a:cxn>
                    <a:cxn ang="0">
                      <a:pos x="129" y="89"/>
                    </a:cxn>
                    <a:cxn ang="0">
                      <a:pos x="139" y="89"/>
                    </a:cxn>
                    <a:cxn ang="0">
                      <a:pos x="160" y="111"/>
                    </a:cxn>
                    <a:cxn ang="0">
                      <a:pos x="165" y="117"/>
                    </a:cxn>
                    <a:cxn ang="0">
                      <a:pos x="160" y="128"/>
                    </a:cxn>
                    <a:cxn ang="0">
                      <a:pos x="155" y="144"/>
                    </a:cxn>
                    <a:cxn ang="0">
                      <a:pos x="155" y="155"/>
                    </a:cxn>
                    <a:cxn ang="0">
                      <a:pos x="155" y="172"/>
                    </a:cxn>
                    <a:cxn ang="0">
                      <a:pos x="129" y="161"/>
                    </a:cxn>
                    <a:cxn ang="0">
                      <a:pos x="108" y="144"/>
                    </a:cxn>
                    <a:cxn ang="0">
                      <a:pos x="88" y="133"/>
                    </a:cxn>
                    <a:cxn ang="0">
                      <a:pos x="82" y="128"/>
                    </a:cxn>
                    <a:cxn ang="0">
                      <a:pos x="62" y="105"/>
                    </a:cxn>
                    <a:cxn ang="0">
                      <a:pos x="41" y="94"/>
                    </a:cxn>
                    <a:cxn ang="0">
                      <a:pos x="31" y="89"/>
                    </a:cxn>
                    <a:cxn ang="0">
                      <a:pos x="15" y="78"/>
                    </a:cxn>
                    <a:cxn ang="0">
                      <a:pos x="0" y="67"/>
                    </a:cxn>
                    <a:cxn ang="0">
                      <a:pos x="5" y="67"/>
                    </a:cxn>
                    <a:cxn ang="0">
                      <a:pos x="10" y="61"/>
                    </a:cxn>
                    <a:cxn ang="0">
                      <a:pos x="21" y="44"/>
                    </a:cxn>
                    <a:cxn ang="0">
                      <a:pos x="41" y="22"/>
                    </a:cxn>
                    <a:cxn ang="0">
                      <a:pos x="46" y="17"/>
                    </a:cxn>
                  </a:cxnLst>
                  <a:rect l="0" t="0" r="r" b="b"/>
                  <a:pathLst>
                    <a:path w="165" h="172">
                      <a:moveTo>
                        <a:pt x="46" y="17"/>
                      </a:moveTo>
                      <a:lnTo>
                        <a:pt x="46" y="6"/>
                      </a:lnTo>
                      <a:lnTo>
                        <a:pt x="52" y="0"/>
                      </a:lnTo>
                      <a:lnTo>
                        <a:pt x="57" y="0"/>
                      </a:lnTo>
                      <a:lnTo>
                        <a:pt x="67" y="0"/>
                      </a:lnTo>
                      <a:lnTo>
                        <a:pt x="72" y="0"/>
                      </a:lnTo>
                      <a:lnTo>
                        <a:pt x="77" y="6"/>
                      </a:lnTo>
                      <a:lnTo>
                        <a:pt x="82" y="22"/>
                      </a:lnTo>
                      <a:lnTo>
                        <a:pt x="82" y="33"/>
                      </a:lnTo>
                      <a:lnTo>
                        <a:pt x="82" y="39"/>
                      </a:lnTo>
                      <a:lnTo>
                        <a:pt x="88" y="50"/>
                      </a:lnTo>
                      <a:lnTo>
                        <a:pt x="93" y="55"/>
                      </a:lnTo>
                      <a:lnTo>
                        <a:pt x="98" y="55"/>
                      </a:lnTo>
                      <a:lnTo>
                        <a:pt x="113" y="39"/>
                      </a:lnTo>
                      <a:lnTo>
                        <a:pt x="113" y="33"/>
                      </a:lnTo>
                      <a:lnTo>
                        <a:pt x="119" y="39"/>
                      </a:lnTo>
                      <a:lnTo>
                        <a:pt x="124" y="39"/>
                      </a:lnTo>
                      <a:lnTo>
                        <a:pt x="124" y="44"/>
                      </a:lnTo>
                      <a:lnTo>
                        <a:pt x="129" y="55"/>
                      </a:lnTo>
                      <a:lnTo>
                        <a:pt x="124" y="61"/>
                      </a:lnTo>
                      <a:lnTo>
                        <a:pt x="119" y="78"/>
                      </a:lnTo>
                      <a:lnTo>
                        <a:pt x="119" y="83"/>
                      </a:lnTo>
                      <a:lnTo>
                        <a:pt x="124" y="89"/>
                      </a:lnTo>
                      <a:lnTo>
                        <a:pt x="129" y="89"/>
                      </a:lnTo>
                      <a:lnTo>
                        <a:pt x="139" y="89"/>
                      </a:lnTo>
                      <a:lnTo>
                        <a:pt x="160" y="111"/>
                      </a:lnTo>
                      <a:lnTo>
                        <a:pt x="165" y="117"/>
                      </a:lnTo>
                      <a:lnTo>
                        <a:pt x="160" y="128"/>
                      </a:lnTo>
                      <a:lnTo>
                        <a:pt x="155" y="144"/>
                      </a:lnTo>
                      <a:lnTo>
                        <a:pt x="155" y="155"/>
                      </a:lnTo>
                      <a:lnTo>
                        <a:pt x="155" y="172"/>
                      </a:lnTo>
                      <a:lnTo>
                        <a:pt x="129" y="161"/>
                      </a:lnTo>
                      <a:lnTo>
                        <a:pt x="108" y="144"/>
                      </a:lnTo>
                      <a:lnTo>
                        <a:pt x="88" y="133"/>
                      </a:lnTo>
                      <a:lnTo>
                        <a:pt x="82" y="128"/>
                      </a:lnTo>
                      <a:lnTo>
                        <a:pt x="62" y="105"/>
                      </a:lnTo>
                      <a:lnTo>
                        <a:pt x="41" y="94"/>
                      </a:lnTo>
                      <a:lnTo>
                        <a:pt x="31" y="89"/>
                      </a:lnTo>
                      <a:lnTo>
                        <a:pt x="15" y="78"/>
                      </a:lnTo>
                      <a:lnTo>
                        <a:pt x="0" y="67"/>
                      </a:lnTo>
                      <a:lnTo>
                        <a:pt x="5" y="67"/>
                      </a:lnTo>
                      <a:lnTo>
                        <a:pt x="10" y="61"/>
                      </a:lnTo>
                      <a:lnTo>
                        <a:pt x="21" y="44"/>
                      </a:lnTo>
                      <a:lnTo>
                        <a:pt x="41" y="22"/>
                      </a:lnTo>
                      <a:lnTo>
                        <a:pt x="46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34"/>
              <p:cNvGrpSpPr>
                <a:grpSpLocks/>
              </p:cNvGrpSpPr>
              <p:nvPr/>
            </p:nvGrpSpPr>
            <p:grpSpPr bwMode="auto">
              <a:xfrm>
                <a:off x="4629" y="1291"/>
                <a:ext cx="743" cy="788"/>
                <a:chOff x="4006" y="1605"/>
                <a:chExt cx="743" cy="788"/>
              </a:xfrm>
              <a:grpFill/>
            </p:grpSpPr>
            <p:sp>
              <p:nvSpPr>
                <p:cNvPr id="116" name="Freeform 35"/>
                <p:cNvSpPr>
                  <a:spLocks/>
                </p:cNvSpPr>
                <p:nvPr/>
              </p:nvSpPr>
              <p:spPr bwMode="auto">
                <a:xfrm>
                  <a:off x="4006" y="1605"/>
                  <a:ext cx="743" cy="788"/>
                </a:xfrm>
                <a:custGeom>
                  <a:avLst/>
                  <a:gdLst/>
                  <a:ahLst/>
                  <a:cxnLst>
                    <a:cxn ang="0">
                      <a:pos x="52" y="427"/>
                    </a:cxn>
                    <a:cxn ang="0">
                      <a:pos x="88" y="427"/>
                    </a:cxn>
                    <a:cxn ang="0">
                      <a:pos x="124" y="400"/>
                    </a:cxn>
                    <a:cxn ang="0">
                      <a:pos x="150" y="350"/>
                    </a:cxn>
                    <a:cxn ang="0">
                      <a:pos x="170" y="294"/>
                    </a:cxn>
                    <a:cxn ang="0">
                      <a:pos x="206" y="261"/>
                    </a:cxn>
                    <a:cxn ang="0">
                      <a:pos x="217" y="200"/>
                    </a:cxn>
                    <a:cxn ang="0">
                      <a:pos x="232" y="122"/>
                    </a:cxn>
                    <a:cxn ang="0">
                      <a:pos x="248" y="78"/>
                    </a:cxn>
                    <a:cxn ang="0">
                      <a:pos x="253" y="50"/>
                    </a:cxn>
                    <a:cxn ang="0">
                      <a:pos x="284" y="11"/>
                    </a:cxn>
                    <a:cxn ang="0">
                      <a:pos x="315" y="33"/>
                    </a:cxn>
                    <a:cxn ang="0">
                      <a:pos x="387" y="55"/>
                    </a:cxn>
                    <a:cxn ang="0">
                      <a:pos x="418" y="28"/>
                    </a:cxn>
                    <a:cxn ang="0">
                      <a:pos x="454" y="28"/>
                    </a:cxn>
                    <a:cxn ang="0">
                      <a:pos x="506" y="22"/>
                    </a:cxn>
                    <a:cxn ang="0">
                      <a:pos x="521" y="0"/>
                    </a:cxn>
                    <a:cxn ang="0">
                      <a:pos x="562" y="17"/>
                    </a:cxn>
                    <a:cxn ang="0">
                      <a:pos x="604" y="28"/>
                    </a:cxn>
                    <a:cxn ang="0">
                      <a:pos x="635" y="50"/>
                    </a:cxn>
                    <a:cxn ang="0">
                      <a:pos x="666" y="50"/>
                    </a:cxn>
                    <a:cxn ang="0">
                      <a:pos x="686" y="33"/>
                    </a:cxn>
                    <a:cxn ang="0">
                      <a:pos x="728" y="89"/>
                    </a:cxn>
                    <a:cxn ang="0">
                      <a:pos x="743" y="133"/>
                    </a:cxn>
                    <a:cxn ang="0">
                      <a:pos x="697" y="189"/>
                    </a:cxn>
                    <a:cxn ang="0">
                      <a:pos x="681" y="233"/>
                    </a:cxn>
                    <a:cxn ang="0">
                      <a:pos x="676" y="283"/>
                    </a:cxn>
                    <a:cxn ang="0">
                      <a:pos x="660" y="311"/>
                    </a:cxn>
                    <a:cxn ang="0">
                      <a:pos x="666" y="366"/>
                    </a:cxn>
                    <a:cxn ang="0">
                      <a:pos x="671" y="427"/>
                    </a:cxn>
                    <a:cxn ang="0">
                      <a:pos x="676" y="494"/>
                    </a:cxn>
                    <a:cxn ang="0">
                      <a:pos x="722" y="572"/>
                    </a:cxn>
                    <a:cxn ang="0">
                      <a:pos x="650" y="594"/>
                    </a:cxn>
                    <a:cxn ang="0">
                      <a:pos x="635" y="688"/>
                    </a:cxn>
                    <a:cxn ang="0">
                      <a:pos x="655" y="744"/>
                    </a:cxn>
                    <a:cxn ang="0">
                      <a:pos x="686" y="733"/>
                    </a:cxn>
                    <a:cxn ang="0">
                      <a:pos x="686" y="788"/>
                    </a:cxn>
                    <a:cxn ang="0">
                      <a:pos x="645" y="771"/>
                    </a:cxn>
                    <a:cxn ang="0">
                      <a:pos x="604" y="744"/>
                    </a:cxn>
                    <a:cxn ang="0">
                      <a:pos x="573" y="727"/>
                    </a:cxn>
                    <a:cxn ang="0">
                      <a:pos x="526" y="721"/>
                    </a:cxn>
                    <a:cxn ang="0">
                      <a:pos x="480" y="705"/>
                    </a:cxn>
                    <a:cxn ang="0">
                      <a:pos x="439" y="688"/>
                    </a:cxn>
                    <a:cxn ang="0">
                      <a:pos x="392" y="688"/>
                    </a:cxn>
                    <a:cxn ang="0">
                      <a:pos x="392" y="649"/>
                    </a:cxn>
                    <a:cxn ang="0">
                      <a:pos x="377" y="599"/>
                    </a:cxn>
                    <a:cxn ang="0">
                      <a:pos x="371" y="549"/>
                    </a:cxn>
                    <a:cxn ang="0">
                      <a:pos x="346" y="533"/>
                    </a:cxn>
                    <a:cxn ang="0">
                      <a:pos x="289" y="522"/>
                    </a:cxn>
                    <a:cxn ang="0">
                      <a:pos x="279" y="560"/>
                    </a:cxn>
                    <a:cxn ang="0">
                      <a:pos x="212" y="566"/>
                    </a:cxn>
                    <a:cxn ang="0">
                      <a:pos x="175" y="499"/>
                    </a:cxn>
                    <a:cxn ang="0">
                      <a:pos x="165" y="477"/>
                    </a:cxn>
                    <a:cxn ang="0">
                      <a:pos x="114" y="477"/>
                    </a:cxn>
                    <a:cxn ang="0">
                      <a:pos x="52" y="477"/>
                    </a:cxn>
                    <a:cxn ang="0">
                      <a:pos x="10" y="483"/>
                    </a:cxn>
                    <a:cxn ang="0">
                      <a:pos x="15" y="444"/>
                    </a:cxn>
                  </a:cxnLst>
                  <a:rect l="0" t="0" r="r" b="b"/>
                  <a:pathLst>
                    <a:path w="743" h="788">
                      <a:moveTo>
                        <a:pt x="36" y="427"/>
                      </a:moveTo>
                      <a:lnTo>
                        <a:pt x="41" y="433"/>
                      </a:lnTo>
                      <a:lnTo>
                        <a:pt x="46" y="433"/>
                      </a:lnTo>
                      <a:lnTo>
                        <a:pt x="52" y="427"/>
                      </a:lnTo>
                      <a:lnTo>
                        <a:pt x="57" y="416"/>
                      </a:lnTo>
                      <a:lnTo>
                        <a:pt x="88" y="405"/>
                      </a:lnTo>
                      <a:lnTo>
                        <a:pt x="88" y="416"/>
                      </a:lnTo>
                      <a:lnTo>
                        <a:pt x="88" y="427"/>
                      </a:lnTo>
                      <a:lnTo>
                        <a:pt x="88" y="433"/>
                      </a:lnTo>
                      <a:lnTo>
                        <a:pt x="98" y="422"/>
                      </a:lnTo>
                      <a:lnTo>
                        <a:pt x="108" y="416"/>
                      </a:lnTo>
                      <a:lnTo>
                        <a:pt x="124" y="400"/>
                      </a:lnTo>
                      <a:lnTo>
                        <a:pt x="134" y="400"/>
                      </a:lnTo>
                      <a:lnTo>
                        <a:pt x="150" y="377"/>
                      </a:lnTo>
                      <a:lnTo>
                        <a:pt x="150" y="366"/>
                      </a:lnTo>
                      <a:lnTo>
                        <a:pt x="150" y="350"/>
                      </a:lnTo>
                      <a:lnTo>
                        <a:pt x="150" y="344"/>
                      </a:lnTo>
                      <a:lnTo>
                        <a:pt x="155" y="322"/>
                      </a:lnTo>
                      <a:lnTo>
                        <a:pt x="160" y="311"/>
                      </a:lnTo>
                      <a:lnTo>
                        <a:pt x="170" y="294"/>
                      </a:lnTo>
                      <a:lnTo>
                        <a:pt x="175" y="283"/>
                      </a:lnTo>
                      <a:lnTo>
                        <a:pt x="191" y="272"/>
                      </a:lnTo>
                      <a:lnTo>
                        <a:pt x="201" y="266"/>
                      </a:lnTo>
                      <a:lnTo>
                        <a:pt x="206" y="261"/>
                      </a:lnTo>
                      <a:lnTo>
                        <a:pt x="212" y="250"/>
                      </a:lnTo>
                      <a:lnTo>
                        <a:pt x="212" y="239"/>
                      </a:lnTo>
                      <a:lnTo>
                        <a:pt x="217" y="228"/>
                      </a:lnTo>
                      <a:lnTo>
                        <a:pt x="217" y="200"/>
                      </a:lnTo>
                      <a:lnTo>
                        <a:pt x="222" y="161"/>
                      </a:lnTo>
                      <a:lnTo>
                        <a:pt x="227" y="150"/>
                      </a:lnTo>
                      <a:lnTo>
                        <a:pt x="227" y="139"/>
                      </a:lnTo>
                      <a:lnTo>
                        <a:pt x="232" y="122"/>
                      </a:lnTo>
                      <a:lnTo>
                        <a:pt x="243" y="105"/>
                      </a:lnTo>
                      <a:lnTo>
                        <a:pt x="248" y="83"/>
                      </a:lnTo>
                      <a:lnTo>
                        <a:pt x="253" y="83"/>
                      </a:lnTo>
                      <a:lnTo>
                        <a:pt x="248" y="78"/>
                      </a:lnTo>
                      <a:lnTo>
                        <a:pt x="253" y="78"/>
                      </a:lnTo>
                      <a:lnTo>
                        <a:pt x="253" y="67"/>
                      </a:lnTo>
                      <a:lnTo>
                        <a:pt x="253" y="55"/>
                      </a:lnTo>
                      <a:lnTo>
                        <a:pt x="253" y="50"/>
                      </a:lnTo>
                      <a:lnTo>
                        <a:pt x="253" y="44"/>
                      </a:lnTo>
                      <a:lnTo>
                        <a:pt x="268" y="28"/>
                      </a:lnTo>
                      <a:lnTo>
                        <a:pt x="273" y="17"/>
                      </a:lnTo>
                      <a:lnTo>
                        <a:pt x="284" y="11"/>
                      </a:lnTo>
                      <a:lnTo>
                        <a:pt x="289" y="11"/>
                      </a:lnTo>
                      <a:lnTo>
                        <a:pt x="299" y="17"/>
                      </a:lnTo>
                      <a:lnTo>
                        <a:pt x="310" y="28"/>
                      </a:lnTo>
                      <a:lnTo>
                        <a:pt x="315" y="33"/>
                      </a:lnTo>
                      <a:lnTo>
                        <a:pt x="320" y="39"/>
                      </a:lnTo>
                      <a:lnTo>
                        <a:pt x="330" y="44"/>
                      </a:lnTo>
                      <a:lnTo>
                        <a:pt x="351" y="44"/>
                      </a:lnTo>
                      <a:lnTo>
                        <a:pt x="387" y="55"/>
                      </a:lnTo>
                      <a:lnTo>
                        <a:pt x="397" y="55"/>
                      </a:lnTo>
                      <a:lnTo>
                        <a:pt x="402" y="55"/>
                      </a:lnTo>
                      <a:lnTo>
                        <a:pt x="413" y="28"/>
                      </a:lnTo>
                      <a:lnTo>
                        <a:pt x="418" y="28"/>
                      </a:lnTo>
                      <a:lnTo>
                        <a:pt x="423" y="28"/>
                      </a:lnTo>
                      <a:lnTo>
                        <a:pt x="433" y="33"/>
                      </a:lnTo>
                      <a:lnTo>
                        <a:pt x="439" y="33"/>
                      </a:lnTo>
                      <a:lnTo>
                        <a:pt x="454" y="28"/>
                      </a:lnTo>
                      <a:lnTo>
                        <a:pt x="475" y="17"/>
                      </a:lnTo>
                      <a:lnTo>
                        <a:pt x="485" y="17"/>
                      </a:lnTo>
                      <a:lnTo>
                        <a:pt x="500" y="22"/>
                      </a:lnTo>
                      <a:lnTo>
                        <a:pt x="506" y="22"/>
                      </a:lnTo>
                      <a:lnTo>
                        <a:pt x="511" y="22"/>
                      </a:lnTo>
                      <a:lnTo>
                        <a:pt x="511" y="17"/>
                      </a:lnTo>
                      <a:lnTo>
                        <a:pt x="516" y="6"/>
                      </a:lnTo>
                      <a:lnTo>
                        <a:pt x="521" y="0"/>
                      </a:lnTo>
                      <a:lnTo>
                        <a:pt x="542" y="11"/>
                      </a:lnTo>
                      <a:lnTo>
                        <a:pt x="552" y="17"/>
                      </a:lnTo>
                      <a:lnTo>
                        <a:pt x="557" y="17"/>
                      </a:lnTo>
                      <a:lnTo>
                        <a:pt x="562" y="17"/>
                      </a:lnTo>
                      <a:lnTo>
                        <a:pt x="578" y="11"/>
                      </a:lnTo>
                      <a:lnTo>
                        <a:pt x="588" y="11"/>
                      </a:lnTo>
                      <a:lnTo>
                        <a:pt x="593" y="11"/>
                      </a:lnTo>
                      <a:lnTo>
                        <a:pt x="604" y="28"/>
                      </a:lnTo>
                      <a:lnTo>
                        <a:pt x="614" y="39"/>
                      </a:lnTo>
                      <a:lnTo>
                        <a:pt x="619" y="44"/>
                      </a:lnTo>
                      <a:lnTo>
                        <a:pt x="629" y="50"/>
                      </a:lnTo>
                      <a:lnTo>
                        <a:pt x="635" y="50"/>
                      </a:lnTo>
                      <a:lnTo>
                        <a:pt x="640" y="44"/>
                      </a:lnTo>
                      <a:lnTo>
                        <a:pt x="645" y="39"/>
                      </a:lnTo>
                      <a:lnTo>
                        <a:pt x="655" y="39"/>
                      </a:lnTo>
                      <a:lnTo>
                        <a:pt x="666" y="50"/>
                      </a:lnTo>
                      <a:lnTo>
                        <a:pt x="671" y="50"/>
                      </a:lnTo>
                      <a:lnTo>
                        <a:pt x="676" y="39"/>
                      </a:lnTo>
                      <a:lnTo>
                        <a:pt x="681" y="33"/>
                      </a:lnTo>
                      <a:lnTo>
                        <a:pt x="686" y="33"/>
                      </a:lnTo>
                      <a:lnTo>
                        <a:pt x="702" y="55"/>
                      </a:lnTo>
                      <a:lnTo>
                        <a:pt x="728" y="78"/>
                      </a:lnTo>
                      <a:lnTo>
                        <a:pt x="728" y="83"/>
                      </a:lnTo>
                      <a:lnTo>
                        <a:pt x="728" y="89"/>
                      </a:lnTo>
                      <a:lnTo>
                        <a:pt x="722" y="128"/>
                      </a:lnTo>
                      <a:lnTo>
                        <a:pt x="728" y="133"/>
                      </a:lnTo>
                      <a:lnTo>
                        <a:pt x="738" y="133"/>
                      </a:lnTo>
                      <a:lnTo>
                        <a:pt x="743" y="133"/>
                      </a:lnTo>
                      <a:lnTo>
                        <a:pt x="743" y="139"/>
                      </a:lnTo>
                      <a:lnTo>
                        <a:pt x="743" y="150"/>
                      </a:lnTo>
                      <a:lnTo>
                        <a:pt x="722" y="172"/>
                      </a:lnTo>
                      <a:lnTo>
                        <a:pt x="697" y="189"/>
                      </a:lnTo>
                      <a:lnTo>
                        <a:pt x="697" y="194"/>
                      </a:lnTo>
                      <a:lnTo>
                        <a:pt x="686" y="205"/>
                      </a:lnTo>
                      <a:lnTo>
                        <a:pt x="686" y="228"/>
                      </a:lnTo>
                      <a:lnTo>
                        <a:pt x="681" y="233"/>
                      </a:lnTo>
                      <a:lnTo>
                        <a:pt x="681" y="244"/>
                      </a:lnTo>
                      <a:lnTo>
                        <a:pt x="681" y="261"/>
                      </a:lnTo>
                      <a:lnTo>
                        <a:pt x="681" y="277"/>
                      </a:lnTo>
                      <a:lnTo>
                        <a:pt x="676" y="283"/>
                      </a:lnTo>
                      <a:lnTo>
                        <a:pt x="671" y="294"/>
                      </a:lnTo>
                      <a:lnTo>
                        <a:pt x="666" y="294"/>
                      </a:lnTo>
                      <a:lnTo>
                        <a:pt x="660" y="300"/>
                      </a:lnTo>
                      <a:lnTo>
                        <a:pt x="660" y="311"/>
                      </a:lnTo>
                      <a:lnTo>
                        <a:pt x="650" y="333"/>
                      </a:lnTo>
                      <a:lnTo>
                        <a:pt x="655" y="344"/>
                      </a:lnTo>
                      <a:lnTo>
                        <a:pt x="666" y="361"/>
                      </a:lnTo>
                      <a:lnTo>
                        <a:pt x="666" y="366"/>
                      </a:lnTo>
                      <a:lnTo>
                        <a:pt x="666" y="377"/>
                      </a:lnTo>
                      <a:lnTo>
                        <a:pt x="666" y="388"/>
                      </a:lnTo>
                      <a:lnTo>
                        <a:pt x="671" y="400"/>
                      </a:lnTo>
                      <a:lnTo>
                        <a:pt x="671" y="427"/>
                      </a:lnTo>
                      <a:lnTo>
                        <a:pt x="671" y="438"/>
                      </a:lnTo>
                      <a:lnTo>
                        <a:pt x="676" y="466"/>
                      </a:lnTo>
                      <a:lnTo>
                        <a:pt x="676" y="483"/>
                      </a:lnTo>
                      <a:lnTo>
                        <a:pt x="676" y="494"/>
                      </a:lnTo>
                      <a:lnTo>
                        <a:pt x="686" y="505"/>
                      </a:lnTo>
                      <a:lnTo>
                        <a:pt x="702" y="522"/>
                      </a:lnTo>
                      <a:lnTo>
                        <a:pt x="712" y="538"/>
                      </a:lnTo>
                      <a:lnTo>
                        <a:pt x="722" y="572"/>
                      </a:lnTo>
                      <a:lnTo>
                        <a:pt x="712" y="577"/>
                      </a:lnTo>
                      <a:lnTo>
                        <a:pt x="660" y="583"/>
                      </a:lnTo>
                      <a:lnTo>
                        <a:pt x="655" y="588"/>
                      </a:lnTo>
                      <a:lnTo>
                        <a:pt x="650" y="594"/>
                      </a:lnTo>
                      <a:lnTo>
                        <a:pt x="635" y="616"/>
                      </a:lnTo>
                      <a:lnTo>
                        <a:pt x="635" y="627"/>
                      </a:lnTo>
                      <a:lnTo>
                        <a:pt x="645" y="666"/>
                      </a:lnTo>
                      <a:lnTo>
                        <a:pt x="635" y="688"/>
                      </a:lnTo>
                      <a:lnTo>
                        <a:pt x="629" y="710"/>
                      </a:lnTo>
                      <a:lnTo>
                        <a:pt x="629" y="716"/>
                      </a:lnTo>
                      <a:lnTo>
                        <a:pt x="640" y="727"/>
                      </a:lnTo>
                      <a:lnTo>
                        <a:pt x="655" y="744"/>
                      </a:lnTo>
                      <a:lnTo>
                        <a:pt x="660" y="749"/>
                      </a:lnTo>
                      <a:lnTo>
                        <a:pt x="671" y="749"/>
                      </a:lnTo>
                      <a:lnTo>
                        <a:pt x="681" y="738"/>
                      </a:lnTo>
                      <a:lnTo>
                        <a:pt x="686" y="733"/>
                      </a:lnTo>
                      <a:lnTo>
                        <a:pt x="686" y="738"/>
                      </a:lnTo>
                      <a:lnTo>
                        <a:pt x="686" y="755"/>
                      </a:lnTo>
                      <a:lnTo>
                        <a:pt x="686" y="782"/>
                      </a:lnTo>
                      <a:lnTo>
                        <a:pt x="686" y="788"/>
                      </a:lnTo>
                      <a:lnTo>
                        <a:pt x="681" y="788"/>
                      </a:lnTo>
                      <a:lnTo>
                        <a:pt x="655" y="788"/>
                      </a:lnTo>
                      <a:lnTo>
                        <a:pt x="650" y="782"/>
                      </a:lnTo>
                      <a:lnTo>
                        <a:pt x="645" y="771"/>
                      </a:lnTo>
                      <a:lnTo>
                        <a:pt x="635" y="760"/>
                      </a:lnTo>
                      <a:lnTo>
                        <a:pt x="629" y="749"/>
                      </a:lnTo>
                      <a:lnTo>
                        <a:pt x="619" y="749"/>
                      </a:lnTo>
                      <a:lnTo>
                        <a:pt x="604" y="744"/>
                      </a:lnTo>
                      <a:lnTo>
                        <a:pt x="599" y="738"/>
                      </a:lnTo>
                      <a:lnTo>
                        <a:pt x="583" y="710"/>
                      </a:lnTo>
                      <a:lnTo>
                        <a:pt x="583" y="716"/>
                      </a:lnTo>
                      <a:lnTo>
                        <a:pt x="573" y="727"/>
                      </a:lnTo>
                      <a:lnTo>
                        <a:pt x="562" y="733"/>
                      </a:lnTo>
                      <a:lnTo>
                        <a:pt x="557" y="727"/>
                      </a:lnTo>
                      <a:lnTo>
                        <a:pt x="542" y="727"/>
                      </a:lnTo>
                      <a:lnTo>
                        <a:pt x="526" y="721"/>
                      </a:lnTo>
                      <a:lnTo>
                        <a:pt x="516" y="716"/>
                      </a:lnTo>
                      <a:lnTo>
                        <a:pt x="506" y="699"/>
                      </a:lnTo>
                      <a:lnTo>
                        <a:pt x="485" y="705"/>
                      </a:lnTo>
                      <a:lnTo>
                        <a:pt x="480" y="705"/>
                      </a:lnTo>
                      <a:lnTo>
                        <a:pt x="480" y="699"/>
                      </a:lnTo>
                      <a:lnTo>
                        <a:pt x="470" y="688"/>
                      </a:lnTo>
                      <a:lnTo>
                        <a:pt x="459" y="688"/>
                      </a:lnTo>
                      <a:lnTo>
                        <a:pt x="439" y="688"/>
                      </a:lnTo>
                      <a:lnTo>
                        <a:pt x="423" y="688"/>
                      </a:lnTo>
                      <a:lnTo>
                        <a:pt x="408" y="694"/>
                      </a:lnTo>
                      <a:lnTo>
                        <a:pt x="397" y="694"/>
                      </a:lnTo>
                      <a:lnTo>
                        <a:pt x="392" y="688"/>
                      </a:lnTo>
                      <a:lnTo>
                        <a:pt x="392" y="683"/>
                      </a:lnTo>
                      <a:lnTo>
                        <a:pt x="397" y="666"/>
                      </a:lnTo>
                      <a:lnTo>
                        <a:pt x="397" y="660"/>
                      </a:lnTo>
                      <a:lnTo>
                        <a:pt x="392" y="649"/>
                      </a:lnTo>
                      <a:lnTo>
                        <a:pt x="377" y="627"/>
                      </a:lnTo>
                      <a:lnTo>
                        <a:pt x="371" y="627"/>
                      </a:lnTo>
                      <a:lnTo>
                        <a:pt x="371" y="622"/>
                      </a:lnTo>
                      <a:lnTo>
                        <a:pt x="377" y="599"/>
                      </a:lnTo>
                      <a:lnTo>
                        <a:pt x="377" y="583"/>
                      </a:lnTo>
                      <a:lnTo>
                        <a:pt x="377" y="572"/>
                      </a:lnTo>
                      <a:lnTo>
                        <a:pt x="371" y="560"/>
                      </a:lnTo>
                      <a:lnTo>
                        <a:pt x="371" y="549"/>
                      </a:lnTo>
                      <a:lnTo>
                        <a:pt x="377" y="538"/>
                      </a:lnTo>
                      <a:lnTo>
                        <a:pt x="377" y="533"/>
                      </a:lnTo>
                      <a:lnTo>
                        <a:pt x="371" y="533"/>
                      </a:lnTo>
                      <a:lnTo>
                        <a:pt x="346" y="533"/>
                      </a:lnTo>
                      <a:lnTo>
                        <a:pt x="330" y="533"/>
                      </a:lnTo>
                      <a:lnTo>
                        <a:pt x="330" y="522"/>
                      </a:lnTo>
                      <a:lnTo>
                        <a:pt x="325" y="516"/>
                      </a:lnTo>
                      <a:lnTo>
                        <a:pt x="289" y="522"/>
                      </a:lnTo>
                      <a:lnTo>
                        <a:pt x="289" y="527"/>
                      </a:lnTo>
                      <a:lnTo>
                        <a:pt x="289" y="538"/>
                      </a:lnTo>
                      <a:lnTo>
                        <a:pt x="284" y="555"/>
                      </a:lnTo>
                      <a:lnTo>
                        <a:pt x="279" y="560"/>
                      </a:lnTo>
                      <a:lnTo>
                        <a:pt x="263" y="560"/>
                      </a:lnTo>
                      <a:lnTo>
                        <a:pt x="248" y="560"/>
                      </a:lnTo>
                      <a:lnTo>
                        <a:pt x="227" y="566"/>
                      </a:lnTo>
                      <a:lnTo>
                        <a:pt x="212" y="566"/>
                      </a:lnTo>
                      <a:lnTo>
                        <a:pt x="206" y="560"/>
                      </a:lnTo>
                      <a:lnTo>
                        <a:pt x="196" y="549"/>
                      </a:lnTo>
                      <a:lnTo>
                        <a:pt x="186" y="527"/>
                      </a:lnTo>
                      <a:lnTo>
                        <a:pt x="175" y="499"/>
                      </a:lnTo>
                      <a:lnTo>
                        <a:pt x="175" y="488"/>
                      </a:lnTo>
                      <a:lnTo>
                        <a:pt x="175" y="483"/>
                      </a:lnTo>
                      <a:lnTo>
                        <a:pt x="170" y="477"/>
                      </a:lnTo>
                      <a:lnTo>
                        <a:pt x="165" y="477"/>
                      </a:lnTo>
                      <a:lnTo>
                        <a:pt x="160" y="477"/>
                      </a:lnTo>
                      <a:lnTo>
                        <a:pt x="139" y="477"/>
                      </a:lnTo>
                      <a:lnTo>
                        <a:pt x="124" y="477"/>
                      </a:lnTo>
                      <a:lnTo>
                        <a:pt x="114" y="477"/>
                      </a:lnTo>
                      <a:lnTo>
                        <a:pt x="93" y="477"/>
                      </a:lnTo>
                      <a:lnTo>
                        <a:pt x="72" y="472"/>
                      </a:lnTo>
                      <a:lnTo>
                        <a:pt x="62" y="477"/>
                      </a:lnTo>
                      <a:lnTo>
                        <a:pt x="52" y="477"/>
                      </a:lnTo>
                      <a:lnTo>
                        <a:pt x="46" y="477"/>
                      </a:lnTo>
                      <a:lnTo>
                        <a:pt x="31" y="477"/>
                      </a:lnTo>
                      <a:lnTo>
                        <a:pt x="21" y="483"/>
                      </a:lnTo>
                      <a:lnTo>
                        <a:pt x="10" y="483"/>
                      </a:lnTo>
                      <a:lnTo>
                        <a:pt x="5" y="483"/>
                      </a:lnTo>
                      <a:lnTo>
                        <a:pt x="0" y="466"/>
                      </a:lnTo>
                      <a:lnTo>
                        <a:pt x="15" y="461"/>
                      </a:lnTo>
                      <a:lnTo>
                        <a:pt x="15" y="444"/>
                      </a:lnTo>
                      <a:lnTo>
                        <a:pt x="21" y="438"/>
                      </a:lnTo>
                      <a:lnTo>
                        <a:pt x="26" y="438"/>
                      </a:lnTo>
                      <a:lnTo>
                        <a:pt x="36" y="4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36"/>
                <p:cNvSpPr>
                  <a:spLocks/>
                </p:cNvSpPr>
                <p:nvPr/>
              </p:nvSpPr>
              <p:spPr bwMode="auto">
                <a:xfrm>
                  <a:off x="4006" y="1605"/>
                  <a:ext cx="743" cy="788"/>
                </a:xfrm>
                <a:custGeom>
                  <a:avLst/>
                  <a:gdLst/>
                  <a:ahLst/>
                  <a:cxnLst>
                    <a:cxn ang="0">
                      <a:pos x="52" y="427"/>
                    </a:cxn>
                    <a:cxn ang="0">
                      <a:pos x="88" y="427"/>
                    </a:cxn>
                    <a:cxn ang="0">
                      <a:pos x="124" y="400"/>
                    </a:cxn>
                    <a:cxn ang="0">
                      <a:pos x="150" y="350"/>
                    </a:cxn>
                    <a:cxn ang="0">
                      <a:pos x="170" y="294"/>
                    </a:cxn>
                    <a:cxn ang="0">
                      <a:pos x="206" y="261"/>
                    </a:cxn>
                    <a:cxn ang="0">
                      <a:pos x="217" y="200"/>
                    </a:cxn>
                    <a:cxn ang="0">
                      <a:pos x="232" y="122"/>
                    </a:cxn>
                    <a:cxn ang="0">
                      <a:pos x="248" y="78"/>
                    </a:cxn>
                    <a:cxn ang="0">
                      <a:pos x="253" y="50"/>
                    </a:cxn>
                    <a:cxn ang="0">
                      <a:pos x="284" y="11"/>
                    </a:cxn>
                    <a:cxn ang="0">
                      <a:pos x="315" y="33"/>
                    </a:cxn>
                    <a:cxn ang="0">
                      <a:pos x="387" y="55"/>
                    </a:cxn>
                    <a:cxn ang="0">
                      <a:pos x="418" y="28"/>
                    </a:cxn>
                    <a:cxn ang="0">
                      <a:pos x="454" y="28"/>
                    </a:cxn>
                    <a:cxn ang="0">
                      <a:pos x="506" y="22"/>
                    </a:cxn>
                    <a:cxn ang="0">
                      <a:pos x="521" y="0"/>
                    </a:cxn>
                    <a:cxn ang="0">
                      <a:pos x="562" y="17"/>
                    </a:cxn>
                    <a:cxn ang="0">
                      <a:pos x="604" y="28"/>
                    </a:cxn>
                    <a:cxn ang="0">
                      <a:pos x="635" y="50"/>
                    </a:cxn>
                    <a:cxn ang="0">
                      <a:pos x="666" y="50"/>
                    </a:cxn>
                    <a:cxn ang="0">
                      <a:pos x="686" y="33"/>
                    </a:cxn>
                    <a:cxn ang="0">
                      <a:pos x="728" y="89"/>
                    </a:cxn>
                    <a:cxn ang="0">
                      <a:pos x="743" y="133"/>
                    </a:cxn>
                    <a:cxn ang="0">
                      <a:pos x="697" y="189"/>
                    </a:cxn>
                    <a:cxn ang="0">
                      <a:pos x="681" y="233"/>
                    </a:cxn>
                    <a:cxn ang="0">
                      <a:pos x="676" y="283"/>
                    </a:cxn>
                    <a:cxn ang="0">
                      <a:pos x="660" y="311"/>
                    </a:cxn>
                    <a:cxn ang="0">
                      <a:pos x="666" y="366"/>
                    </a:cxn>
                    <a:cxn ang="0">
                      <a:pos x="671" y="427"/>
                    </a:cxn>
                    <a:cxn ang="0">
                      <a:pos x="676" y="494"/>
                    </a:cxn>
                    <a:cxn ang="0">
                      <a:pos x="722" y="572"/>
                    </a:cxn>
                    <a:cxn ang="0">
                      <a:pos x="650" y="594"/>
                    </a:cxn>
                    <a:cxn ang="0">
                      <a:pos x="635" y="688"/>
                    </a:cxn>
                    <a:cxn ang="0">
                      <a:pos x="655" y="744"/>
                    </a:cxn>
                    <a:cxn ang="0">
                      <a:pos x="686" y="733"/>
                    </a:cxn>
                    <a:cxn ang="0">
                      <a:pos x="686" y="788"/>
                    </a:cxn>
                    <a:cxn ang="0">
                      <a:pos x="645" y="771"/>
                    </a:cxn>
                    <a:cxn ang="0">
                      <a:pos x="604" y="744"/>
                    </a:cxn>
                    <a:cxn ang="0">
                      <a:pos x="573" y="727"/>
                    </a:cxn>
                    <a:cxn ang="0">
                      <a:pos x="526" y="721"/>
                    </a:cxn>
                    <a:cxn ang="0">
                      <a:pos x="480" y="705"/>
                    </a:cxn>
                    <a:cxn ang="0">
                      <a:pos x="439" y="688"/>
                    </a:cxn>
                    <a:cxn ang="0">
                      <a:pos x="392" y="688"/>
                    </a:cxn>
                    <a:cxn ang="0">
                      <a:pos x="392" y="649"/>
                    </a:cxn>
                    <a:cxn ang="0">
                      <a:pos x="377" y="599"/>
                    </a:cxn>
                    <a:cxn ang="0">
                      <a:pos x="371" y="549"/>
                    </a:cxn>
                    <a:cxn ang="0">
                      <a:pos x="346" y="533"/>
                    </a:cxn>
                    <a:cxn ang="0">
                      <a:pos x="289" y="522"/>
                    </a:cxn>
                    <a:cxn ang="0">
                      <a:pos x="279" y="560"/>
                    </a:cxn>
                    <a:cxn ang="0">
                      <a:pos x="212" y="566"/>
                    </a:cxn>
                    <a:cxn ang="0">
                      <a:pos x="175" y="499"/>
                    </a:cxn>
                    <a:cxn ang="0">
                      <a:pos x="165" y="477"/>
                    </a:cxn>
                    <a:cxn ang="0">
                      <a:pos x="114" y="477"/>
                    </a:cxn>
                    <a:cxn ang="0">
                      <a:pos x="52" y="477"/>
                    </a:cxn>
                    <a:cxn ang="0">
                      <a:pos x="10" y="483"/>
                    </a:cxn>
                    <a:cxn ang="0">
                      <a:pos x="15" y="444"/>
                    </a:cxn>
                  </a:cxnLst>
                  <a:rect l="0" t="0" r="r" b="b"/>
                  <a:pathLst>
                    <a:path w="743" h="788">
                      <a:moveTo>
                        <a:pt x="36" y="427"/>
                      </a:moveTo>
                      <a:lnTo>
                        <a:pt x="41" y="433"/>
                      </a:lnTo>
                      <a:lnTo>
                        <a:pt x="46" y="433"/>
                      </a:lnTo>
                      <a:lnTo>
                        <a:pt x="52" y="427"/>
                      </a:lnTo>
                      <a:lnTo>
                        <a:pt x="57" y="416"/>
                      </a:lnTo>
                      <a:lnTo>
                        <a:pt x="88" y="405"/>
                      </a:lnTo>
                      <a:lnTo>
                        <a:pt x="88" y="416"/>
                      </a:lnTo>
                      <a:lnTo>
                        <a:pt x="88" y="427"/>
                      </a:lnTo>
                      <a:lnTo>
                        <a:pt x="88" y="433"/>
                      </a:lnTo>
                      <a:lnTo>
                        <a:pt x="98" y="422"/>
                      </a:lnTo>
                      <a:lnTo>
                        <a:pt x="108" y="416"/>
                      </a:lnTo>
                      <a:lnTo>
                        <a:pt x="124" y="400"/>
                      </a:lnTo>
                      <a:lnTo>
                        <a:pt x="134" y="400"/>
                      </a:lnTo>
                      <a:lnTo>
                        <a:pt x="150" y="377"/>
                      </a:lnTo>
                      <a:lnTo>
                        <a:pt x="150" y="366"/>
                      </a:lnTo>
                      <a:lnTo>
                        <a:pt x="150" y="350"/>
                      </a:lnTo>
                      <a:lnTo>
                        <a:pt x="150" y="344"/>
                      </a:lnTo>
                      <a:lnTo>
                        <a:pt x="155" y="322"/>
                      </a:lnTo>
                      <a:lnTo>
                        <a:pt x="160" y="311"/>
                      </a:lnTo>
                      <a:lnTo>
                        <a:pt x="170" y="294"/>
                      </a:lnTo>
                      <a:lnTo>
                        <a:pt x="175" y="283"/>
                      </a:lnTo>
                      <a:lnTo>
                        <a:pt x="191" y="272"/>
                      </a:lnTo>
                      <a:lnTo>
                        <a:pt x="201" y="266"/>
                      </a:lnTo>
                      <a:lnTo>
                        <a:pt x="206" y="261"/>
                      </a:lnTo>
                      <a:lnTo>
                        <a:pt x="212" y="250"/>
                      </a:lnTo>
                      <a:lnTo>
                        <a:pt x="212" y="239"/>
                      </a:lnTo>
                      <a:lnTo>
                        <a:pt x="217" y="228"/>
                      </a:lnTo>
                      <a:lnTo>
                        <a:pt x="217" y="200"/>
                      </a:lnTo>
                      <a:lnTo>
                        <a:pt x="222" y="161"/>
                      </a:lnTo>
                      <a:lnTo>
                        <a:pt x="227" y="150"/>
                      </a:lnTo>
                      <a:lnTo>
                        <a:pt x="227" y="139"/>
                      </a:lnTo>
                      <a:lnTo>
                        <a:pt x="232" y="122"/>
                      </a:lnTo>
                      <a:lnTo>
                        <a:pt x="243" y="105"/>
                      </a:lnTo>
                      <a:lnTo>
                        <a:pt x="248" y="83"/>
                      </a:lnTo>
                      <a:lnTo>
                        <a:pt x="253" y="83"/>
                      </a:lnTo>
                      <a:lnTo>
                        <a:pt x="248" y="78"/>
                      </a:lnTo>
                      <a:lnTo>
                        <a:pt x="253" y="78"/>
                      </a:lnTo>
                      <a:lnTo>
                        <a:pt x="253" y="67"/>
                      </a:lnTo>
                      <a:lnTo>
                        <a:pt x="253" y="55"/>
                      </a:lnTo>
                      <a:lnTo>
                        <a:pt x="253" y="50"/>
                      </a:lnTo>
                      <a:lnTo>
                        <a:pt x="253" y="44"/>
                      </a:lnTo>
                      <a:lnTo>
                        <a:pt x="268" y="28"/>
                      </a:lnTo>
                      <a:lnTo>
                        <a:pt x="273" y="17"/>
                      </a:lnTo>
                      <a:lnTo>
                        <a:pt x="284" y="11"/>
                      </a:lnTo>
                      <a:lnTo>
                        <a:pt x="289" y="11"/>
                      </a:lnTo>
                      <a:lnTo>
                        <a:pt x="299" y="17"/>
                      </a:lnTo>
                      <a:lnTo>
                        <a:pt x="310" y="28"/>
                      </a:lnTo>
                      <a:lnTo>
                        <a:pt x="315" y="33"/>
                      </a:lnTo>
                      <a:lnTo>
                        <a:pt x="320" y="39"/>
                      </a:lnTo>
                      <a:lnTo>
                        <a:pt x="330" y="44"/>
                      </a:lnTo>
                      <a:lnTo>
                        <a:pt x="351" y="44"/>
                      </a:lnTo>
                      <a:lnTo>
                        <a:pt x="387" y="55"/>
                      </a:lnTo>
                      <a:lnTo>
                        <a:pt x="397" y="55"/>
                      </a:lnTo>
                      <a:lnTo>
                        <a:pt x="402" y="55"/>
                      </a:lnTo>
                      <a:lnTo>
                        <a:pt x="413" y="28"/>
                      </a:lnTo>
                      <a:lnTo>
                        <a:pt x="418" y="28"/>
                      </a:lnTo>
                      <a:lnTo>
                        <a:pt x="423" y="28"/>
                      </a:lnTo>
                      <a:lnTo>
                        <a:pt x="433" y="33"/>
                      </a:lnTo>
                      <a:lnTo>
                        <a:pt x="439" y="33"/>
                      </a:lnTo>
                      <a:lnTo>
                        <a:pt x="454" y="28"/>
                      </a:lnTo>
                      <a:lnTo>
                        <a:pt x="475" y="17"/>
                      </a:lnTo>
                      <a:lnTo>
                        <a:pt x="485" y="17"/>
                      </a:lnTo>
                      <a:lnTo>
                        <a:pt x="500" y="22"/>
                      </a:lnTo>
                      <a:lnTo>
                        <a:pt x="506" y="22"/>
                      </a:lnTo>
                      <a:lnTo>
                        <a:pt x="511" y="22"/>
                      </a:lnTo>
                      <a:lnTo>
                        <a:pt x="511" y="17"/>
                      </a:lnTo>
                      <a:lnTo>
                        <a:pt x="516" y="6"/>
                      </a:lnTo>
                      <a:lnTo>
                        <a:pt x="521" y="0"/>
                      </a:lnTo>
                      <a:lnTo>
                        <a:pt x="542" y="11"/>
                      </a:lnTo>
                      <a:lnTo>
                        <a:pt x="552" y="17"/>
                      </a:lnTo>
                      <a:lnTo>
                        <a:pt x="557" y="17"/>
                      </a:lnTo>
                      <a:lnTo>
                        <a:pt x="562" y="17"/>
                      </a:lnTo>
                      <a:lnTo>
                        <a:pt x="578" y="11"/>
                      </a:lnTo>
                      <a:lnTo>
                        <a:pt x="588" y="11"/>
                      </a:lnTo>
                      <a:lnTo>
                        <a:pt x="593" y="11"/>
                      </a:lnTo>
                      <a:lnTo>
                        <a:pt x="604" y="28"/>
                      </a:lnTo>
                      <a:lnTo>
                        <a:pt x="614" y="39"/>
                      </a:lnTo>
                      <a:lnTo>
                        <a:pt x="619" y="44"/>
                      </a:lnTo>
                      <a:lnTo>
                        <a:pt x="629" y="50"/>
                      </a:lnTo>
                      <a:lnTo>
                        <a:pt x="635" y="50"/>
                      </a:lnTo>
                      <a:lnTo>
                        <a:pt x="640" y="44"/>
                      </a:lnTo>
                      <a:lnTo>
                        <a:pt x="645" y="39"/>
                      </a:lnTo>
                      <a:lnTo>
                        <a:pt x="655" y="39"/>
                      </a:lnTo>
                      <a:lnTo>
                        <a:pt x="666" y="50"/>
                      </a:lnTo>
                      <a:lnTo>
                        <a:pt x="671" y="50"/>
                      </a:lnTo>
                      <a:lnTo>
                        <a:pt x="676" y="39"/>
                      </a:lnTo>
                      <a:lnTo>
                        <a:pt x="681" y="33"/>
                      </a:lnTo>
                      <a:lnTo>
                        <a:pt x="686" y="33"/>
                      </a:lnTo>
                      <a:lnTo>
                        <a:pt x="702" y="55"/>
                      </a:lnTo>
                      <a:lnTo>
                        <a:pt x="728" y="78"/>
                      </a:lnTo>
                      <a:lnTo>
                        <a:pt x="728" y="83"/>
                      </a:lnTo>
                      <a:lnTo>
                        <a:pt x="728" y="89"/>
                      </a:lnTo>
                      <a:lnTo>
                        <a:pt x="722" y="128"/>
                      </a:lnTo>
                      <a:lnTo>
                        <a:pt x="728" y="133"/>
                      </a:lnTo>
                      <a:lnTo>
                        <a:pt x="738" y="133"/>
                      </a:lnTo>
                      <a:lnTo>
                        <a:pt x="743" y="133"/>
                      </a:lnTo>
                      <a:lnTo>
                        <a:pt x="743" y="139"/>
                      </a:lnTo>
                      <a:lnTo>
                        <a:pt x="743" y="150"/>
                      </a:lnTo>
                      <a:lnTo>
                        <a:pt x="722" y="172"/>
                      </a:lnTo>
                      <a:lnTo>
                        <a:pt x="697" y="189"/>
                      </a:lnTo>
                      <a:lnTo>
                        <a:pt x="697" y="194"/>
                      </a:lnTo>
                      <a:lnTo>
                        <a:pt x="686" y="205"/>
                      </a:lnTo>
                      <a:lnTo>
                        <a:pt x="686" y="228"/>
                      </a:lnTo>
                      <a:lnTo>
                        <a:pt x="681" y="233"/>
                      </a:lnTo>
                      <a:lnTo>
                        <a:pt x="681" y="244"/>
                      </a:lnTo>
                      <a:lnTo>
                        <a:pt x="681" y="261"/>
                      </a:lnTo>
                      <a:lnTo>
                        <a:pt x="681" y="277"/>
                      </a:lnTo>
                      <a:lnTo>
                        <a:pt x="676" y="283"/>
                      </a:lnTo>
                      <a:lnTo>
                        <a:pt x="671" y="294"/>
                      </a:lnTo>
                      <a:lnTo>
                        <a:pt x="666" y="294"/>
                      </a:lnTo>
                      <a:lnTo>
                        <a:pt x="660" y="300"/>
                      </a:lnTo>
                      <a:lnTo>
                        <a:pt x="660" y="311"/>
                      </a:lnTo>
                      <a:lnTo>
                        <a:pt x="650" y="333"/>
                      </a:lnTo>
                      <a:lnTo>
                        <a:pt x="655" y="344"/>
                      </a:lnTo>
                      <a:lnTo>
                        <a:pt x="666" y="361"/>
                      </a:lnTo>
                      <a:lnTo>
                        <a:pt x="666" y="366"/>
                      </a:lnTo>
                      <a:lnTo>
                        <a:pt x="666" y="377"/>
                      </a:lnTo>
                      <a:lnTo>
                        <a:pt x="666" y="388"/>
                      </a:lnTo>
                      <a:lnTo>
                        <a:pt x="671" y="400"/>
                      </a:lnTo>
                      <a:lnTo>
                        <a:pt x="671" y="427"/>
                      </a:lnTo>
                      <a:lnTo>
                        <a:pt x="671" y="438"/>
                      </a:lnTo>
                      <a:lnTo>
                        <a:pt x="676" y="466"/>
                      </a:lnTo>
                      <a:lnTo>
                        <a:pt x="676" y="483"/>
                      </a:lnTo>
                      <a:lnTo>
                        <a:pt x="676" y="494"/>
                      </a:lnTo>
                      <a:lnTo>
                        <a:pt x="686" y="505"/>
                      </a:lnTo>
                      <a:lnTo>
                        <a:pt x="702" y="522"/>
                      </a:lnTo>
                      <a:lnTo>
                        <a:pt x="712" y="538"/>
                      </a:lnTo>
                      <a:lnTo>
                        <a:pt x="722" y="572"/>
                      </a:lnTo>
                      <a:lnTo>
                        <a:pt x="712" y="577"/>
                      </a:lnTo>
                      <a:lnTo>
                        <a:pt x="660" y="583"/>
                      </a:lnTo>
                      <a:lnTo>
                        <a:pt x="655" y="588"/>
                      </a:lnTo>
                      <a:lnTo>
                        <a:pt x="650" y="594"/>
                      </a:lnTo>
                      <a:lnTo>
                        <a:pt x="635" y="616"/>
                      </a:lnTo>
                      <a:lnTo>
                        <a:pt x="635" y="627"/>
                      </a:lnTo>
                      <a:lnTo>
                        <a:pt x="645" y="666"/>
                      </a:lnTo>
                      <a:lnTo>
                        <a:pt x="635" y="688"/>
                      </a:lnTo>
                      <a:lnTo>
                        <a:pt x="629" y="710"/>
                      </a:lnTo>
                      <a:lnTo>
                        <a:pt x="629" y="716"/>
                      </a:lnTo>
                      <a:lnTo>
                        <a:pt x="640" y="727"/>
                      </a:lnTo>
                      <a:lnTo>
                        <a:pt x="655" y="744"/>
                      </a:lnTo>
                      <a:lnTo>
                        <a:pt x="660" y="749"/>
                      </a:lnTo>
                      <a:lnTo>
                        <a:pt x="671" y="749"/>
                      </a:lnTo>
                      <a:lnTo>
                        <a:pt x="681" y="738"/>
                      </a:lnTo>
                      <a:lnTo>
                        <a:pt x="686" y="733"/>
                      </a:lnTo>
                      <a:lnTo>
                        <a:pt x="686" y="738"/>
                      </a:lnTo>
                      <a:lnTo>
                        <a:pt x="686" y="755"/>
                      </a:lnTo>
                      <a:lnTo>
                        <a:pt x="686" y="782"/>
                      </a:lnTo>
                      <a:lnTo>
                        <a:pt x="686" y="788"/>
                      </a:lnTo>
                      <a:lnTo>
                        <a:pt x="681" y="788"/>
                      </a:lnTo>
                      <a:lnTo>
                        <a:pt x="655" y="788"/>
                      </a:lnTo>
                      <a:lnTo>
                        <a:pt x="650" y="782"/>
                      </a:lnTo>
                      <a:lnTo>
                        <a:pt x="645" y="771"/>
                      </a:lnTo>
                      <a:lnTo>
                        <a:pt x="635" y="760"/>
                      </a:lnTo>
                      <a:lnTo>
                        <a:pt x="629" y="749"/>
                      </a:lnTo>
                      <a:lnTo>
                        <a:pt x="619" y="749"/>
                      </a:lnTo>
                      <a:lnTo>
                        <a:pt x="604" y="744"/>
                      </a:lnTo>
                      <a:lnTo>
                        <a:pt x="599" y="738"/>
                      </a:lnTo>
                      <a:lnTo>
                        <a:pt x="583" y="710"/>
                      </a:lnTo>
                      <a:lnTo>
                        <a:pt x="583" y="716"/>
                      </a:lnTo>
                      <a:lnTo>
                        <a:pt x="573" y="727"/>
                      </a:lnTo>
                      <a:lnTo>
                        <a:pt x="562" y="733"/>
                      </a:lnTo>
                      <a:lnTo>
                        <a:pt x="557" y="727"/>
                      </a:lnTo>
                      <a:lnTo>
                        <a:pt x="542" y="727"/>
                      </a:lnTo>
                      <a:lnTo>
                        <a:pt x="526" y="721"/>
                      </a:lnTo>
                      <a:lnTo>
                        <a:pt x="516" y="716"/>
                      </a:lnTo>
                      <a:lnTo>
                        <a:pt x="506" y="699"/>
                      </a:lnTo>
                      <a:lnTo>
                        <a:pt x="485" y="705"/>
                      </a:lnTo>
                      <a:lnTo>
                        <a:pt x="480" y="705"/>
                      </a:lnTo>
                      <a:lnTo>
                        <a:pt x="480" y="699"/>
                      </a:lnTo>
                      <a:lnTo>
                        <a:pt x="470" y="688"/>
                      </a:lnTo>
                      <a:lnTo>
                        <a:pt x="459" y="688"/>
                      </a:lnTo>
                      <a:lnTo>
                        <a:pt x="439" y="688"/>
                      </a:lnTo>
                      <a:lnTo>
                        <a:pt x="423" y="688"/>
                      </a:lnTo>
                      <a:lnTo>
                        <a:pt x="408" y="694"/>
                      </a:lnTo>
                      <a:lnTo>
                        <a:pt x="397" y="694"/>
                      </a:lnTo>
                      <a:lnTo>
                        <a:pt x="392" y="688"/>
                      </a:lnTo>
                      <a:lnTo>
                        <a:pt x="392" y="683"/>
                      </a:lnTo>
                      <a:lnTo>
                        <a:pt x="397" y="666"/>
                      </a:lnTo>
                      <a:lnTo>
                        <a:pt x="397" y="660"/>
                      </a:lnTo>
                      <a:lnTo>
                        <a:pt x="392" y="649"/>
                      </a:lnTo>
                      <a:lnTo>
                        <a:pt x="377" y="627"/>
                      </a:lnTo>
                      <a:lnTo>
                        <a:pt x="371" y="627"/>
                      </a:lnTo>
                      <a:lnTo>
                        <a:pt x="371" y="622"/>
                      </a:lnTo>
                      <a:lnTo>
                        <a:pt x="377" y="599"/>
                      </a:lnTo>
                      <a:lnTo>
                        <a:pt x="377" y="583"/>
                      </a:lnTo>
                      <a:lnTo>
                        <a:pt x="377" y="572"/>
                      </a:lnTo>
                      <a:lnTo>
                        <a:pt x="371" y="560"/>
                      </a:lnTo>
                      <a:lnTo>
                        <a:pt x="371" y="549"/>
                      </a:lnTo>
                      <a:lnTo>
                        <a:pt x="377" y="538"/>
                      </a:lnTo>
                      <a:lnTo>
                        <a:pt x="377" y="533"/>
                      </a:lnTo>
                      <a:lnTo>
                        <a:pt x="371" y="533"/>
                      </a:lnTo>
                      <a:lnTo>
                        <a:pt x="346" y="533"/>
                      </a:lnTo>
                      <a:lnTo>
                        <a:pt x="330" y="533"/>
                      </a:lnTo>
                      <a:lnTo>
                        <a:pt x="330" y="522"/>
                      </a:lnTo>
                      <a:lnTo>
                        <a:pt x="325" y="516"/>
                      </a:lnTo>
                      <a:lnTo>
                        <a:pt x="289" y="522"/>
                      </a:lnTo>
                      <a:lnTo>
                        <a:pt x="289" y="527"/>
                      </a:lnTo>
                      <a:lnTo>
                        <a:pt x="289" y="538"/>
                      </a:lnTo>
                      <a:lnTo>
                        <a:pt x="284" y="555"/>
                      </a:lnTo>
                      <a:lnTo>
                        <a:pt x="279" y="560"/>
                      </a:lnTo>
                      <a:lnTo>
                        <a:pt x="263" y="560"/>
                      </a:lnTo>
                      <a:lnTo>
                        <a:pt x="248" y="560"/>
                      </a:lnTo>
                      <a:lnTo>
                        <a:pt x="227" y="566"/>
                      </a:lnTo>
                      <a:lnTo>
                        <a:pt x="212" y="566"/>
                      </a:lnTo>
                      <a:lnTo>
                        <a:pt x="206" y="560"/>
                      </a:lnTo>
                      <a:lnTo>
                        <a:pt x="196" y="549"/>
                      </a:lnTo>
                      <a:lnTo>
                        <a:pt x="186" y="527"/>
                      </a:lnTo>
                      <a:lnTo>
                        <a:pt x="175" y="499"/>
                      </a:lnTo>
                      <a:lnTo>
                        <a:pt x="175" y="488"/>
                      </a:lnTo>
                      <a:lnTo>
                        <a:pt x="175" y="483"/>
                      </a:lnTo>
                      <a:lnTo>
                        <a:pt x="170" y="477"/>
                      </a:lnTo>
                      <a:lnTo>
                        <a:pt x="165" y="477"/>
                      </a:lnTo>
                      <a:lnTo>
                        <a:pt x="160" y="477"/>
                      </a:lnTo>
                      <a:lnTo>
                        <a:pt x="139" y="477"/>
                      </a:lnTo>
                      <a:lnTo>
                        <a:pt x="124" y="477"/>
                      </a:lnTo>
                      <a:lnTo>
                        <a:pt x="114" y="477"/>
                      </a:lnTo>
                      <a:lnTo>
                        <a:pt x="93" y="477"/>
                      </a:lnTo>
                      <a:lnTo>
                        <a:pt x="72" y="472"/>
                      </a:lnTo>
                      <a:lnTo>
                        <a:pt x="62" y="477"/>
                      </a:lnTo>
                      <a:lnTo>
                        <a:pt x="52" y="477"/>
                      </a:lnTo>
                      <a:lnTo>
                        <a:pt x="46" y="477"/>
                      </a:lnTo>
                      <a:lnTo>
                        <a:pt x="31" y="477"/>
                      </a:lnTo>
                      <a:lnTo>
                        <a:pt x="21" y="483"/>
                      </a:lnTo>
                      <a:lnTo>
                        <a:pt x="10" y="483"/>
                      </a:lnTo>
                      <a:lnTo>
                        <a:pt x="5" y="483"/>
                      </a:lnTo>
                      <a:lnTo>
                        <a:pt x="0" y="466"/>
                      </a:lnTo>
                      <a:lnTo>
                        <a:pt x="15" y="461"/>
                      </a:lnTo>
                      <a:lnTo>
                        <a:pt x="15" y="444"/>
                      </a:lnTo>
                      <a:lnTo>
                        <a:pt x="21" y="438"/>
                      </a:lnTo>
                      <a:lnTo>
                        <a:pt x="26" y="438"/>
                      </a:lnTo>
                      <a:lnTo>
                        <a:pt x="36" y="42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37"/>
              <p:cNvGrpSpPr>
                <a:grpSpLocks/>
              </p:cNvGrpSpPr>
              <p:nvPr/>
            </p:nvGrpSpPr>
            <p:grpSpPr bwMode="auto">
              <a:xfrm>
                <a:off x="5300" y="1562"/>
                <a:ext cx="433" cy="450"/>
                <a:chOff x="4677" y="1876"/>
                <a:chExt cx="433" cy="450"/>
              </a:xfrm>
              <a:grpFill/>
            </p:grpSpPr>
            <p:sp>
              <p:nvSpPr>
                <p:cNvPr id="114" name="Freeform 38"/>
                <p:cNvSpPr>
                  <a:spLocks/>
                </p:cNvSpPr>
                <p:nvPr/>
              </p:nvSpPr>
              <p:spPr bwMode="auto">
                <a:xfrm>
                  <a:off x="4677" y="1876"/>
                  <a:ext cx="433" cy="450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180" y="0"/>
                    </a:cxn>
                    <a:cxn ang="0">
                      <a:pos x="325" y="89"/>
                    </a:cxn>
                    <a:cxn ang="0">
                      <a:pos x="325" y="106"/>
                    </a:cxn>
                    <a:cxn ang="0">
                      <a:pos x="366" y="139"/>
                    </a:cxn>
                    <a:cxn ang="0">
                      <a:pos x="381" y="167"/>
                    </a:cxn>
                    <a:cxn ang="0">
                      <a:pos x="371" y="211"/>
                    </a:cxn>
                    <a:cxn ang="0">
                      <a:pos x="387" y="239"/>
                    </a:cxn>
                    <a:cxn ang="0">
                      <a:pos x="397" y="256"/>
                    </a:cxn>
                    <a:cxn ang="0">
                      <a:pos x="387" y="283"/>
                    </a:cxn>
                    <a:cxn ang="0">
                      <a:pos x="397" y="289"/>
                    </a:cxn>
                    <a:cxn ang="0">
                      <a:pos x="392" y="322"/>
                    </a:cxn>
                    <a:cxn ang="0">
                      <a:pos x="402" y="367"/>
                    </a:cxn>
                    <a:cxn ang="0">
                      <a:pos x="423" y="383"/>
                    </a:cxn>
                    <a:cxn ang="0">
                      <a:pos x="433" y="394"/>
                    </a:cxn>
                    <a:cxn ang="0">
                      <a:pos x="402" y="417"/>
                    </a:cxn>
                    <a:cxn ang="0">
                      <a:pos x="361" y="433"/>
                    </a:cxn>
                    <a:cxn ang="0">
                      <a:pos x="340" y="428"/>
                    </a:cxn>
                    <a:cxn ang="0">
                      <a:pos x="335" y="433"/>
                    </a:cxn>
                    <a:cxn ang="0">
                      <a:pos x="314" y="450"/>
                    </a:cxn>
                    <a:cxn ang="0">
                      <a:pos x="294" y="450"/>
                    </a:cxn>
                    <a:cxn ang="0">
                      <a:pos x="268" y="444"/>
                    </a:cxn>
                    <a:cxn ang="0">
                      <a:pos x="258" y="433"/>
                    </a:cxn>
                    <a:cxn ang="0">
                      <a:pos x="242" y="444"/>
                    </a:cxn>
                    <a:cxn ang="0">
                      <a:pos x="216" y="439"/>
                    </a:cxn>
                    <a:cxn ang="0">
                      <a:pos x="196" y="428"/>
                    </a:cxn>
                    <a:cxn ang="0">
                      <a:pos x="196" y="406"/>
                    </a:cxn>
                    <a:cxn ang="0">
                      <a:pos x="186" y="372"/>
                    </a:cxn>
                    <a:cxn ang="0">
                      <a:pos x="155" y="361"/>
                    </a:cxn>
                    <a:cxn ang="0">
                      <a:pos x="144" y="350"/>
                    </a:cxn>
                    <a:cxn ang="0">
                      <a:pos x="103" y="333"/>
                    </a:cxn>
                    <a:cxn ang="0">
                      <a:pos x="67" y="317"/>
                    </a:cxn>
                    <a:cxn ang="0">
                      <a:pos x="52" y="300"/>
                    </a:cxn>
                    <a:cxn ang="0">
                      <a:pos x="31" y="250"/>
                    </a:cxn>
                    <a:cxn ang="0">
                      <a:pos x="5" y="222"/>
                    </a:cxn>
                    <a:cxn ang="0">
                      <a:pos x="5" y="194"/>
                    </a:cxn>
                    <a:cxn ang="0">
                      <a:pos x="0" y="156"/>
                    </a:cxn>
                    <a:cxn ang="0">
                      <a:pos x="31" y="139"/>
                    </a:cxn>
                    <a:cxn ang="0">
                      <a:pos x="52" y="100"/>
                    </a:cxn>
                    <a:cxn ang="0">
                      <a:pos x="57" y="89"/>
                    </a:cxn>
                    <a:cxn ang="0">
                      <a:pos x="52" y="83"/>
                    </a:cxn>
                    <a:cxn ang="0">
                      <a:pos x="41" y="78"/>
                    </a:cxn>
                    <a:cxn ang="0">
                      <a:pos x="52" y="56"/>
                    </a:cxn>
                    <a:cxn ang="0">
                      <a:pos x="57" y="50"/>
                    </a:cxn>
                    <a:cxn ang="0">
                      <a:pos x="57" y="3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33" h="450">
                      <a:moveTo>
                        <a:pt x="46" y="0"/>
                      </a:moveTo>
                      <a:lnTo>
                        <a:pt x="72" y="0"/>
                      </a:lnTo>
                      <a:lnTo>
                        <a:pt x="155" y="0"/>
                      </a:lnTo>
                      <a:lnTo>
                        <a:pt x="180" y="0"/>
                      </a:lnTo>
                      <a:lnTo>
                        <a:pt x="258" y="50"/>
                      </a:lnTo>
                      <a:lnTo>
                        <a:pt x="325" y="89"/>
                      </a:lnTo>
                      <a:lnTo>
                        <a:pt x="325" y="94"/>
                      </a:lnTo>
                      <a:lnTo>
                        <a:pt x="325" y="106"/>
                      </a:lnTo>
                      <a:lnTo>
                        <a:pt x="325" y="111"/>
                      </a:lnTo>
                      <a:lnTo>
                        <a:pt x="366" y="139"/>
                      </a:lnTo>
                      <a:lnTo>
                        <a:pt x="387" y="156"/>
                      </a:lnTo>
                      <a:lnTo>
                        <a:pt x="381" y="167"/>
                      </a:lnTo>
                      <a:lnTo>
                        <a:pt x="376" y="189"/>
                      </a:lnTo>
                      <a:lnTo>
                        <a:pt x="371" y="211"/>
                      </a:lnTo>
                      <a:lnTo>
                        <a:pt x="371" y="222"/>
                      </a:lnTo>
                      <a:lnTo>
                        <a:pt x="387" y="239"/>
                      </a:lnTo>
                      <a:lnTo>
                        <a:pt x="397" y="250"/>
                      </a:lnTo>
                      <a:lnTo>
                        <a:pt x="397" y="256"/>
                      </a:lnTo>
                      <a:lnTo>
                        <a:pt x="392" y="261"/>
                      </a:lnTo>
                      <a:lnTo>
                        <a:pt x="387" y="283"/>
                      </a:lnTo>
                      <a:lnTo>
                        <a:pt x="392" y="283"/>
                      </a:lnTo>
                      <a:lnTo>
                        <a:pt x="397" y="289"/>
                      </a:lnTo>
                      <a:lnTo>
                        <a:pt x="392" y="300"/>
                      </a:lnTo>
                      <a:lnTo>
                        <a:pt x="392" y="322"/>
                      </a:lnTo>
                      <a:lnTo>
                        <a:pt x="397" y="356"/>
                      </a:lnTo>
                      <a:lnTo>
                        <a:pt x="402" y="367"/>
                      </a:lnTo>
                      <a:lnTo>
                        <a:pt x="407" y="372"/>
                      </a:lnTo>
                      <a:lnTo>
                        <a:pt x="423" y="383"/>
                      </a:lnTo>
                      <a:lnTo>
                        <a:pt x="433" y="389"/>
                      </a:lnTo>
                      <a:lnTo>
                        <a:pt x="433" y="394"/>
                      </a:lnTo>
                      <a:lnTo>
                        <a:pt x="412" y="411"/>
                      </a:lnTo>
                      <a:lnTo>
                        <a:pt x="402" y="417"/>
                      </a:lnTo>
                      <a:lnTo>
                        <a:pt x="381" y="422"/>
                      </a:lnTo>
                      <a:lnTo>
                        <a:pt x="361" y="433"/>
                      </a:lnTo>
                      <a:lnTo>
                        <a:pt x="356" y="433"/>
                      </a:lnTo>
                      <a:lnTo>
                        <a:pt x="340" y="428"/>
                      </a:lnTo>
                      <a:lnTo>
                        <a:pt x="335" y="422"/>
                      </a:lnTo>
                      <a:lnTo>
                        <a:pt x="335" y="433"/>
                      </a:lnTo>
                      <a:lnTo>
                        <a:pt x="325" y="444"/>
                      </a:lnTo>
                      <a:lnTo>
                        <a:pt x="314" y="450"/>
                      </a:lnTo>
                      <a:lnTo>
                        <a:pt x="309" y="444"/>
                      </a:lnTo>
                      <a:lnTo>
                        <a:pt x="294" y="450"/>
                      </a:lnTo>
                      <a:lnTo>
                        <a:pt x="278" y="450"/>
                      </a:lnTo>
                      <a:lnTo>
                        <a:pt x="268" y="444"/>
                      </a:lnTo>
                      <a:lnTo>
                        <a:pt x="263" y="433"/>
                      </a:lnTo>
                      <a:lnTo>
                        <a:pt x="258" y="433"/>
                      </a:lnTo>
                      <a:lnTo>
                        <a:pt x="253" y="433"/>
                      </a:lnTo>
                      <a:lnTo>
                        <a:pt x="242" y="444"/>
                      </a:lnTo>
                      <a:lnTo>
                        <a:pt x="232" y="444"/>
                      </a:lnTo>
                      <a:lnTo>
                        <a:pt x="216" y="439"/>
                      </a:lnTo>
                      <a:lnTo>
                        <a:pt x="201" y="439"/>
                      </a:lnTo>
                      <a:lnTo>
                        <a:pt x="196" y="428"/>
                      </a:lnTo>
                      <a:lnTo>
                        <a:pt x="196" y="417"/>
                      </a:lnTo>
                      <a:lnTo>
                        <a:pt x="196" y="406"/>
                      </a:lnTo>
                      <a:lnTo>
                        <a:pt x="191" y="389"/>
                      </a:lnTo>
                      <a:lnTo>
                        <a:pt x="186" y="372"/>
                      </a:lnTo>
                      <a:lnTo>
                        <a:pt x="170" y="361"/>
                      </a:lnTo>
                      <a:lnTo>
                        <a:pt x="155" y="361"/>
                      </a:lnTo>
                      <a:lnTo>
                        <a:pt x="149" y="361"/>
                      </a:lnTo>
                      <a:lnTo>
                        <a:pt x="144" y="350"/>
                      </a:lnTo>
                      <a:lnTo>
                        <a:pt x="129" y="344"/>
                      </a:lnTo>
                      <a:lnTo>
                        <a:pt x="103" y="333"/>
                      </a:lnTo>
                      <a:lnTo>
                        <a:pt x="82" y="322"/>
                      </a:lnTo>
                      <a:lnTo>
                        <a:pt x="67" y="317"/>
                      </a:lnTo>
                      <a:lnTo>
                        <a:pt x="62" y="311"/>
                      </a:lnTo>
                      <a:lnTo>
                        <a:pt x="52" y="300"/>
                      </a:lnTo>
                      <a:lnTo>
                        <a:pt x="41" y="267"/>
                      </a:lnTo>
                      <a:lnTo>
                        <a:pt x="31" y="250"/>
                      </a:lnTo>
                      <a:lnTo>
                        <a:pt x="15" y="233"/>
                      </a:lnTo>
                      <a:lnTo>
                        <a:pt x="5" y="222"/>
                      </a:lnTo>
                      <a:lnTo>
                        <a:pt x="5" y="211"/>
                      </a:lnTo>
                      <a:lnTo>
                        <a:pt x="5" y="194"/>
                      </a:lnTo>
                      <a:lnTo>
                        <a:pt x="0" y="167"/>
                      </a:lnTo>
                      <a:lnTo>
                        <a:pt x="0" y="156"/>
                      </a:lnTo>
                      <a:lnTo>
                        <a:pt x="21" y="144"/>
                      </a:lnTo>
                      <a:lnTo>
                        <a:pt x="31" y="139"/>
                      </a:lnTo>
                      <a:lnTo>
                        <a:pt x="41" y="111"/>
                      </a:lnTo>
                      <a:lnTo>
                        <a:pt x="52" y="100"/>
                      </a:lnTo>
                      <a:lnTo>
                        <a:pt x="57" y="94"/>
                      </a:lnTo>
                      <a:lnTo>
                        <a:pt x="57" y="89"/>
                      </a:lnTo>
                      <a:lnTo>
                        <a:pt x="57" y="83"/>
                      </a:lnTo>
                      <a:lnTo>
                        <a:pt x="52" y="83"/>
                      </a:lnTo>
                      <a:lnTo>
                        <a:pt x="46" y="78"/>
                      </a:lnTo>
                      <a:lnTo>
                        <a:pt x="41" y="78"/>
                      </a:lnTo>
                      <a:lnTo>
                        <a:pt x="41" y="56"/>
                      </a:lnTo>
                      <a:lnTo>
                        <a:pt x="52" y="56"/>
                      </a:lnTo>
                      <a:lnTo>
                        <a:pt x="57" y="56"/>
                      </a:lnTo>
                      <a:lnTo>
                        <a:pt x="57" y="50"/>
                      </a:lnTo>
                      <a:lnTo>
                        <a:pt x="62" y="44"/>
                      </a:lnTo>
                      <a:lnTo>
                        <a:pt x="57" y="33"/>
                      </a:lnTo>
                      <a:lnTo>
                        <a:pt x="52" y="1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39"/>
                <p:cNvSpPr>
                  <a:spLocks/>
                </p:cNvSpPr>
                <p:nvPr/>
              </p:nvSpPr>
              <p:spPr bwMode="auto">
                <a:xfrm>
                  <a:off x="4677" y="1876"/>
                  <a:ext cx="433" cy="450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180" y="0"/>
                    </a:cxn>
                    <a:cxn ang="0">
                      <a:pos x="325" y="89"/>
                    </a:cxn>
                    <a:cxn ang="0">
                      <a:pos x="325" y="106"/>
                    </a:cxn>
                    <a:cxn ang="0">
                      <a:pos x="366" y="139"/>
                    </a:cxn>
                    <a:cxn ang="0">
                      <a:pos x="381" y="167"/>
                    </a:cxn>
                    <a:cxn ang="0">
                      <a:pos x="371" y="211"/>
                    </a:cxn>
                    <a:cxn ang="0">
                      <a:pos x="387" y="239"/>
                    </a:cxn>
                    <a:cxn ang="0">
                      <a:pos x="397" y="256"/>
                    </a:cxn>
                    <a:cxn ang="0">
                      <a:pos x="387" y="283"/>
                    </a:cxn>
                    <a:cxn ang="0">
                      <a:pos x="397" y="289"/>
                    </a:cxn>
                    <a:cxn ang="0">
                      <a:pos x="392" y="322"/>
                    </a:cxn>
                    <a:cxn ang="0">
                      <a:pos x="402" y="367"/>
                    </a:cxn>
                    <a:cxn ang="0">
                      <a:pos x="423" y="383"/>
                    </a:cxn>
                    <a:cxn ang="0">
                      <a:pos x="433" y="394"/>
                    </a:cxn>
                    <a:cxn ang="0">
                      <a:pos x="402" y="417"/>
                    </a:cxn>
                    <a:cxn ang="0">
                      <a:pos x="361" y="433"/>
                    </a:cxn>
                    <a:cxn ang="0">
                      <a:pos x="340" y="428"/>
                    </a:cxn>
                    <a:cxn ang="0">
                      <a:pos x="335" y="433"/>
                    </a:cxn>
                    <a:cxn ang="0">
                      <a:pos x="314" y="450"/>
                    </a:cxn>
                    <a:cxn ang="0">
                      <a:pos x="294" y="450"/>
                    </a:cxn>
                    <a:cxn ang="0">
                      <a:pos x="268" y="444"/>
                    </a:cxn>
                    <a:cxn ang="0">
                      <a:pos x="258" y="433"/>
                    </a:cxn>
                    <a:cxn ang="0">
                      <a:pos x="242" y="444"/>
                    </a:cxn>
                    <a:cxn ang="0">
                      <a:pos x="216" y="439"/>
                    </a:cxn>
                    <a:cxn ang="0">
                      <a:pos x="196" y="428"/>
                    </a:cxn>
                    <a:cxn ang="0">
                      <a:pos x="196" y="406"/>
                    </a:cxn>
                    <a:cxn ang="0">
                      <a:pos x="186" y="372"/>
                    </a:cxn>
                    <a:cxn ang="0">
                      <a:pos x="155" y="361"/>
                    </a:cxn>
                    <a:cxn ang="0">
                      <a:pos x="144" y="350"/>
                    </a:cxn>
                    <a:cxn ang="0">
                      <a:pos x="103" y="333"/>
                    </a:cxn>
                    <a:cxn ang="0">
                      <a:pos x="67" y="317"/>
                    </a:cxn>
                    <a:cxn ang="0">
                      <a:pos x="52" y="300"/>
                    </a:cxn>
                    <a:cxn ang="0">
                      <a:pos x="31" y="250"/>
                    </a:cxn>
                    <a:cxn ang="0">
                      <a:pos x="5" y="222"/>
                    </a:cxn>
                    <a:cxn ang="0">
                      <a:pos x="5" y="194"/>
                    </a:cxn>
                    <a:cxn ang="0">
                      <a:pos x="0" y="156"/>
                    </a:cxn>
                    <a:cxn ang="0">
                      <a:pos x="31" y="139"/>
                    </a:cxn>
                    <a:cxn ang="0">
                      <a:pos x="52" y="100"/>
                    </a:cxn>
                    <a:cxn ang="0">
                      <a:pos x="57" y="89"/>
                    </a:cxn>
                    <a:cxn ang="0">
                      <a:pos x="52" y="83"/>
                    </a:cxn>
                    <a:cxn ang="0">
                      <a:pos x="41" y="78"/>
                    </a:cxn>
                    <a:cxn ang="0">
                      <a:pos x="52" y="56"/>
                    </a:cxn>
                    <a:cxn ang="0">
                      <a:pos x="57" y="50"/>
                    </a:cxn>
                    <a:cxn ang="0">
                      <a:pos x="57" y="3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33" h="450">
                      <a:moveTo>
                        <a:pt x="46" y="0"/>
                      </a:moveTo>
                      <a:lnTo>
                        <a:pt x="72" y="0"/>
                      </a:lnTo>
                      <a:lnTo>
                        <a:pt x="155" y="0"/>
                      </a:lnTo>
                      <a:lnTo>
                        <a:pt x="180" y="0"/>
                      </a:lnTo>
                      <a:lnTo>
                        <a:pt x="258" y="50"/>
                      </a:lnTo>
                      <a:lnTo>
                        <a:pt x="325" y="89"/>
                      </a:lnTo>
                      <a:lnTo>
                        <a:pt x="325" y="94"/>
                      </a:lnTo>
                      <a:lnTo>
                        <a:pt x="325" y="106"/>
                      </a:lnTo>
                      <a:lnTo>
                        <a:pt x="325" y="111"/>
                      </a:lnTo>
                      <a:lnTo>
                        <a:pt x="366" y="139"/>
                      </a:lnTo>
                      <a:lnTo>
                        <a:pt x="387" y="156"/>
                      </a:lnTo>
                      <a:lnTo>
                        <a:pt x="381" y="167"/>
                      </a:lnTo>
                      <a:lnTo>
                        <a:pt x="376" y="189"/>
                      </a:lnTo>
                      <a:lnTo>
                        <a:pt x="371" y="211"/>
                      </a:lnTo>
                      <a:lnTo>
                        <a:pt x="371" y="222"/>
                      </a:lnTo>
                      <a:lnTo>
                        <a:pt x="387" y="239"/>
                      </a:lnTo>
                      <a:lnTo>
                        <a:pt x="397" y="250"/>
                      </a:lnTo>
                      <a:lnTo>
                        <a:pt x="397" y="256"/>
                      </a:lnTo>
                      <a:lnTo>
                        <a:pt x="392" y="261"/>
                      </a:lnTo>
                      <a:lnTo>
                        <a:pt x="387" y="283"/>
                      </a:lnTo>
                      <a:lnTo>
                        <a:pt x="392" y="283"/>
                      </a:lnTo>
                      <a:lnTo>
                        <a:pt x="397" y="289"/>
                      </a:lnTo>
                      <a:lnTo>
                        <a:pt x="392" y="300"/>
                      </a:lnTo>
                      <a:lnTo>
                        <a:pt x="392" y="322"/>
                      </a:lnTo>
                      <a:lnTo>
                        <a:pt x="397" y="356"/>
                      </a:lnTo>
                      <a:lnTo>
                        <a:pt x="402" y="367"/>
                      </a:lnTo>
                      <a:lnTo>
                        <a:pt x="407" y="372"/>
                      </a:lnTo>
                      <a:lnTo>
                        <a:pt x="423" y="383"/>
                      </a:lnTo>
                      <a:lnTo>
                        <a:pt x="433" y="389"/>
                      </a:lnTo>
                      <a:lnTo>
                        <a:pt x="433" y="394"/>
                      </a:lnTo>
                      <a:lnTo>
                        <a:pt x="412" y="411"/>
                      </a:lnTo>
                      <a:lnTo>
                        <a:pt x="402" y="417"/>
                      </a:lnTo>
                      <a:lnTo>
                        <a:pt x="381" y="422"/>
                      </a:lnTo>
                      <a:lnTo>
                        <a:pt x="361" y="433"/>
                      </a:lnTo>
                      <a:lnTo>
                        <a:pt x="356" y="433"/>
                      </a:lnTo>
                      <a:lnTo>
                        <a:pt x="340" y="428"/>
                      </a:lnTo>
                      <a:lnTo>
                        <a:pt x="335" y="422"/>
                      </a:lnTo>
                      <a:lnTo>
                        <a:pt x="335" y="433"/>
                      </a:lnTo>
                      <a:lnTo>
                        <a:pt x="325" y="444"/>
                      </a:lnTo>
                      <a:lnTo>
                        <a:pt x="314" y="450"/>
                      </a:lnTo>
                      <a:lnTo>
                        <a:pt x="309" y="444"/>
                      </a:lnTo>
                      <a:lnTo>
                        <a:pt x="294" y="450"/>
                      </a:lnTo>
                      <a:lnTo>
                        <a:pt x="278" y="450"/>
                      </a:lnTo>
                      <a:lnTo>
                        <a:pt x="268" y="444"/>
                      </a:lnTo>
                      <a:lnTo>
                        <a:pt x="263" y="433"/>
                      </a:lnTo>
                      <a:lnTo>
                        <a:pt x="258" y="433"/>
                      </a:lnTo>
                      <a:lnTo>
                        <a:pt x="253" y="433"/>
                      </a:lnTo>
                      <a:lnTo>
                        <a:pt x="242" y="444"/>
                      </a:lnTo>
                      <a:lnTo>
                        <a:pt x="232" y="444"/>
                      </a:lnTo>
                      <a:lnTo>
                        <a:pt x="216" y="439"/>
                      </a:lnTo>
                      <a:lnTo>
                        <a:pt x="201" y="439"/>
                      </a:lnTo>
                      <a:lnTo>
                        <a:pt x="196" y="428"/>
                      </a:lnTo>
                      <a:lnTo>
                        <a:pt x="196" y="417"/>
                      </a:lnTo>
                      <a:lnTo>
                        <a:pt x="196" y="406"/>
                      </a:lnTo>
                      <a:lnTo>
                        <a:pt x="191" y="389"/>
                      </a:lnTo>
                      <a:lnTo>
                        <a:pt x="186" y="372"/>
                      </a:lnTo>
                      <a:lnTo>
                        <a:pt x="170" y="361"/>
                      </a:lnTo>
                      <a:lnTo>
                        <a:pt x="155" y="361"/>
                      </a:lnTo>
                      <a:lnTo>
                        <a:pt x="149" y="361"/>
                      </a:lnTo>
                      <a:lnTo>
                        <a:pt x="144" y="350"/>
                      </a:lnTo>
                      <a:lnTo>
                        <a:pt x="129" y="344"/>
                      </a:lnTo>
                      <a:lnTo>
                        <a:pt x="103" y="333"/>
                      </a:lnTo>
                      <a:lnTo>
                        <a:pt x="82" y="322"/>
                      </a:lnTo>
                      <a:lnTo>
                        <a:pt x="67" y="317"/>
                      </a:lnTo>
                      <a:lnTo>
                        <a:pt x="62" y="311"/>
                      </a:lnTo>
                      <a:lnTo>
                        <a:pt x="52" y="300"/>
                      </a:lnTo>
                      <a:lnTo>
                        <a:pt x="41" y="267"/>
                      </a:lnTo>
                      <a:lnTo>
                        <a:pt x="31" y="250"/>
                      </a:lnTo>
                      <a:lnTo>
                        <a:pt x="15" y="233"/>
                      </a:lnTo>
                      <a:lnTo>
                        <a:pt x="5" y="222"/>
                      </a:lnTo>
                      <a:lnTo>
                        <a:pt x="5" y="211"/>
                      </a:lnTo>
                      <a:lnTo>
                        <a:pt x="5" y="194"/>
                      </a:lnTo>
                      <a:lnTo>
                        <a:pt x="0" y="167"/>
                      </a:lnTo>
                      <a:lnTo>
                        <a:pt x="0" y="156"/>
                      </a:lnTo>
                      <a:lnTo>
                        <a:pt x="21" y="144"/>
                      </a:lnTo>
                      <a:lnTo>
                        <a:pt x="31" y="139"/>
                      </a:lnTo>
                      <a:lnTo>
                        <a:pt x="41" y="111"/>
                      </a:lnTo>
                      <a:lnTo>
                        <a:pt x="52" y="100"/>
                      </a:lnTo>
                      <a:lnTo>
                        <a:pt x="57" y="94"/>
                      </a:lnTo>
                      <a:lnTo>
                        <a:pt x="57" y="89"/>
                      </a:lnTo>
                      <a:lnTo>
                        <a:pt x="57" y="83"/>
                      </a:lnTo>
                      <a:lnTo>
                        <a:pt x="52" y="83"/>
                      </a:lnTo>
                      <a:lnTo>
                        <a:pt x="46" y="78"/>
                      </a:lnTo>
                      <a:lnTo>
                        <a:pt x="41" y="78"/>
                      </a:lnTo>
                      <a:lnTo>
                        <a:pt x="41" y="56"/>
                      </a:lnTo>
                      <a:lnTo>
                        <a:pt x="52" y="56"/>
                      </a:lnTo>
                      <a:lnTo>
                        <a:pt x="57" y="56"/>
                      </a:lnTo>
                      <a:lnTo>
                        <a:pt x="57" y="50"/>
                      </a:lnTo>
                      <a:lnTo>
                        <a:pt x="62" y="44"/>
                      </a:lnTo>
                      <a:lnTo>
                        <a:pt x="57" y="33"/>
                      </a:lnTo>
                      <a:lnTo>
                        <a:pt x="52" y="1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40"/>
              <p:cNvGrpSpPr>
                <a:grpSpLocks/>
              </p:cNvGrpSpPr>
              <p:nvPr/>
            </p:nvGrpSpPr>
            <p:grpSpPr bwMode="auto">
              <a:xfrm>
                <a:off x="5279" y="1562"/>
                <a:ext cx="82" cy="78"/>
                <a:chOff x="4656" y="1876"/>
                <a:chExt cx="82" cy="78"/>
              </a:xfrm>
              <a:grpFill/>
            </p:grpSpPr>
            <p:sp>
              <p:nvSpPr>
                <p:cNvPr id="112" name="Freeform 41"/>
                <p:cNvSpPr>
                  <a:spLocks/>
                </p:cNvSpPr>
                <p:nvPr/>
              </p:nvSpPr>
              <p:spPr bwMode="auto">
                <a:xfrm>
                  <a:off x="4656" y="1876"/>
                  <a:ext cx="82" cy="78"/>
                </a:xfrm>
                <a:custGeom>
                  <a:avLst/>
                  <a:gdLst/>
                  <a:ahLst/>
                  <a:cxnLst>
                    <a:cxn ang="0">
                      <a:pos x="5" y="72"/>
                    </a:cxn>
                    <a:cxn ang="0">
                      <a:pos x="0" y="61"/>
                    </a:cxn>
                    <a:cxn ang="0">
                      <a:pos x="10" y="39"/>
                    </a:cxn>
                    <a:cxn ang="0">
                      <a:pos x="10" y="28"/>
                    </a:cxn>
                    <a:cxn ang="0">
                      <a:pos x="15" y="22"/>
                    </a:cxn>
                    <a:cxn ang="0">
                      <a:pos x="20" y="22"/>
                    </a:cxn>
                    <a:cxn ang="0">
                      <a:pos x="26" y="11"/>
                    </a:cxn>
                    <a:cxn ang="0">
                      <a:pos x="31" y="17"/>
                    </a:cxn>
                    <a:cxn ang="0">
                      <a:pos x="36" y="17"/>
                    </a:cxn>
                    <a:cxn ang="0">
                      <a:pos x="46" y="17"/>
                    </a:cxn>
                    <a:cxn ang="0">
                      <a:pos x="56" y="11"/>
                    </a:cxn>
                    <a:cxn ang="0">
                      <a:pos x="61" y="0"/>
                    </a:cxn>
                    <a:cxn ang="0">
                      <a:pos x="67" y="0"/>
                    </a:cxn>
                    <a:cxn ang="0">
                      <a:pos x="72" y="17"/>
                    </a:cxn>
                    <a:cxn ang="0">
                      <a:pos x="77" y="33"/>
                    </a:cxn>
                    <a:cxn ang="0">
                      <a:pos x="82" y="45"/>
                    </a:cxn>
                    <a:cxn ang="0">
                      <a:pos x="77" y="50"/>
                    </a:cxn>
                    <a:cxn ang="0">
                      <a:pos x="77" y="56"/>
                    </a:cxn>
                    <a:cxn ang="0">
                      <a:pos x="72" y="56"/>
                    </a:cxn>
                    <a:cxn ang="0">
                      <a:pos x="61" y="56"/>
                    </a:cxn>
                    <a:cxn ang="0">
                      <a:pos x="56" y="56"/>
                    </a:cxn>
                    <a:cxn ang="0">
                      <a:pos x="46" y="61"/>
                    </a:cxn>
                    <a:cxn ang="0">
                      <a:pos x="41" y="72"/>
                    </a:cxn>
                    <a:cxn ang="0">
                      <a:pos x="36" y="72"/>
                    </a:cxn>
                    <a:cxn ang="0">
                      <a:pos x="31" y="78"/>
                    </a:cxn>
                    <a:cxn ang="0">
                      <a:pos x="15" y="72"/>
                    </a:cxn>
                    <a:cxn ang="0">
                      <a:pos x="5" y="72"/>
                    </a:cxn>
                  </a:cxnLst>
                  <a:rect l="0" t="0" r="r" b="b"/>
                  <a:pathLst>
                    <a:path w="82" h="78">
                      <a:moveTo>
                        <a:pt x="5" y="72"/>
                      </a:moveTo>
                      <a:lnTo>
                        <a:pt x="0" y="61"/>
                      </a:lnTo>
                      <a:lnTo>
                        <a:pt x="10" y="39"/>
                      </a:lnTo>
                      <a:lnTo>
                        <a:pt x="10" y="28"/>
                      </a:lnTo>
                      <a:lnTo>
                        <a:pt x="15" y="22"/>
                      </a:lnTo>
                      <a:lnTo>
                        <a:pt x="20" y="22"/>
                      </a:lnTo>
                      <a:lnTo>
                        <a:pt x="26" y="11"/>
                      </a:lnTo>
                      <a:lnTo>
                        <a:pt x="31" y="17"/>
                      </a:lnTo>
                      <a:lnTo>
                        <a:pt x="36" y="17"/>
                      </a:lnTo>
                      <a:lnTo>
                        <a:pt x="46" y="17"/>
                      </a:lnTo>
                      <a:lnTo>
                        <a:pt x="56" y="11"/>
                      </a:lnTo>
                      <a:lnTo>
                        <a:pt x="61" y="0"/>
                      </a:lnTo>
                      <a:lnTo>
                        <a:pt x="67" y="0"/>
                      </a:lnTo>
                      <a:lnTo>
                        <a:pt x="72" y="17"/>
                      </a:lnTo>
                      <a:lnTo>
                        <a:pt x="77" y="33"/>
                      </a:lnTo>
                      <a:lnTo>
                        <a:pt x="82" y="45"/>
                      </a:lnTo>
                      <a:lnTo>
                        <a:pt x="77" y="50"/>
                      </a:lnTo>
                      <a:lnTo>
                        <a:pt x="77" y="56"/>
                      </a:lnTo>
                      <a:lnTo>
                        <a:pt x="72" y="56"/>
                      </a:lnTo>
                      <a:lnTo>
                        <a:pt x="61" y="56"/>
                      </a:lnTo>
                      <a:lnTo>
                        <a:pt x="56" y="56"/>
                      </a:lnTo>
                      <a:lnTo>
                        <a:pt x="46" y="61"/>
                      </a:lnTo>
                      <a:lnTo>
                        <a:pt x="41" y="72"/>
                      </a:lnTo>
                      <a:lnTo>
                        <a:pt x="36" y="72"/>
                      </a:lnTo>
                      <a:lnTo>
                        <a:pt x="31" y="78"/>
                      </a:lnTo>
                      <a:lnTo>
                        <a:pt x="15" y="72"/>
                      </a:lnTo>
                      <a:lnTo>
                        <a:pt x="5" y="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42"/>
                <p:cNvSpPr>
                  <a:spLocks/>
                </p:cNvSpPr>
                <p:nvPr/>
              </p:nvSpPr>
              <p:spPr bwMode="auto">
                <a:xfrm>
                  <a:off x="4656" y="1876"/>
                  <a:ext cx="82" cy="78"/>
                </a:xfrm>
                <a:custGeom>
                  <a:avLst/>
                  <a:gdLst/>
                  <a:ahLst/>
                  <a:cxnLst>
                    <a:cxn ang="0">
                      <a:pos x="5" y="72"/>
                    </a:cxn>
                    <a:cxn ang="0">
                      <a:pos x="0" y="61"/>
                    </a:cxn>
                    <a:cxn ang="0">
                      <a:pos x="10" y="39"/>
                    </a:cxn>
                    <a:cxn ang="0">
                      <a:pos x="10" y="28"/>
                    </a:cxn>
                    <a:cxn ang="0">
                      <a:pos x="15" y="22"/>
                    </a:cxn>
                    <a:cxn ang="0">
                      <a:pos x="20" y="22"/>
                    </a:cxn>
                    <a:cxn ang="0">
                      <a:pos x="26" y="11"/>
                    </a:cxn>
                    <a:cxn ang="0">
                      <a:pos x="31" y="17"/>
                    </a:cxn>
                    <a:cxn ang="0">
                      <a:pos x="36" y="17"/>
                    </a:cxn>
                    <a:cxn ang="0">
                      <a:pos x="46" y="17"/>
                    </a:cxn>
                    <a:cxn ang="0">
                      <a:pos x="56" y="11"/>
                    </a:cxn>
                    <a:cxn ang="0">
                      <a:pos x="61" y="0"/>
                    </a:cxn>
                    <a:cxn ang="0">
                      <a:pos x="67" y="0"/>
                    </a:cxn>
                    <a:cxn ang="0">
                      <a:pos x="72" y="17"/>
                    </a:cxn>
                    <a:cxn ang="0">
                      <a:pos x="77" y="33"/>
                    </a:cxn>
                    <a:cxn ang="0">
                      <a:pos x="82" y="45"/>
                    </a:cxn>
                    <a:cxn ang="0">
                      <a:pos x="77" y="50"/>
                    </a:cxn>
                    <a:cxn ang="0">
                      <a:pos x="77" y="56"/>
                    </a:cxn>
                    <a:cxn ang="0">
                      <a:pos x="72" y="56"/>
                    </a:cxn>
                    <a:cxn ang="0">
                      <a:pos x="61" y="56"/>
                    </a:cxn>
                    <a:cxn ang="0">
                      <a:pos x="56" y="56"/>
                    </a:cxn>
                    <a:cxn ang="0">
                      <a:pos x="46" y="61"/>
                    </a:cxn>
                    <a:cxn ang="0">
                      <a:pos x="41" y="72"/>
                    </a:cxn>
                    <a:cxn ang="0">
                      <a:pos x="36" y="72"/>
                    </a:cxn>
                    <a:cxn ang="0">
                      <a:pos x="31" y="78"/>
                    </a:cxn>
                    <a:cxn ang="0">
                      <a:pos x="15" y="72"/>
                    </a:cxn>
                    <a:cxn ang="0">
                      <a:pos x="5" y="72"/>
                    </a:cxn>
                  </a:cxnLst>
                  <a:rect l="0" t="0" r="r" b="b"/>
                  <a:pathLst>
                    <a:path w="82" h="78">
                      <a:moveTo>
                        <a:pt x="5" y="72"/>
                      </a:moveTo>
                      <a:lnTo>
                        <a:pt x="0" y="61"/>
                      </a:lnTo>
                      <a:lnTo>
                        <a:pt x="10" y="39"/>
                      </a:lnTo>
                      <a:lnTo>
                        <a:pt x="10" y="28"/>
                      </a:lnTo>
                      <a:lnTo>
                        <a:pt x="15" y="22"/>
                      </a:lnTo>
                      <a:lnTo>
                        <a:pt x="20" y="22"/>
                      </a:lnTo>
                      <a:lnTo>
                        <a:pt x="26" y="11"/>
                      </a:lnTo>
                      <a:lnTo>
                        <a:pt x="31" y="17"/>
                      </a:lnTo>
                      <a:lnTo>
                        <a:pt x="36" y="17"/>
                      </a:lnTo>
                      <a:lnTo>
                        <a:pt x="46" y="17"/>
                      </a:lnTo>
                      <a:lnTo>
                        <a:pt x="56" y="11"/>
                      </a:lnTo>
                      <a:lnTo>
                        <a:pt x="61" y="0"/>
                      </a:lnTo>
                      <a:lnTo>
                        <a:pt x="67" y="0"/>
                      </a:lnTo>
                      <a:lnTo>
                        <a:pt x="72" y="17"/>
                      </a:lnTo>
                      <a:lnTo>
                        <a:pt x="77" y="33"/>
                      </a:lnTo>
                      <a:lnTo>
                        <a:pt x="82" y="45"/>
                      </a:lnTo>
                      <a:lnTo>
                        <a:pt x="77" y="50"/>
                      </a:lnTo>
                      <a:lnTo>
                        <a:pt x="77" y="56"/>
                      </a:lnTo>
                      <a:lnTo>
                        <a:pt x="72" y="56"/>
                      </a:lnTo>
                      <a:lnTo>
                        <a:pt x="61" y="56"/>
                      </a:lnTo>
                      <a:lnTo>
                        <a:pt x="56" y="56"/>
                      </a:lnTo>
                      <a:lnTo>
                        <a:pt x="46" y="61"/>
                      </a:lnTo>
                      <a:lnTo>
                        <a:pt x="41" y="72"/>
                      </a:lnTo>
                      <a:lnTo>
                        <a:pt x="36" y="72"/>
                      </a:lnTo>
                      <a:lnTo>
                        <a:pt x="31" y="78"/>
                      </a:lnTo>
                      <a:lnTo>
                        <a:pt x="15" y="72"/>
                      </a:lnTo>
                      <a:lnTo>
                        <a:pt x="5" y="7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43"/>
              <p:cNvGrpSpPr>
                <a:grpSpLocks/>
              </p:cNvGrpSpPr>
              <p:nvPr/>
            </p:nvGrpSpPr>
            <p:grpSpPr bwMode="auto">
              <a:xfrm>
                <a:off x="5284" y="1617"/>
                <a:ext cx="72" cy="100"/>
                <a:chOff x="4661" y="1931"/>
                <a:chExt cx="72" cy="100"/>
              </a:xfrm>
              <a:grpFill/>
            </p:grpSpPr>
            <p:sp>
              <p:nvSpPr>
                <p:cNvPr id="110" name="Freeform 44"/>
                <p:cNvSpPr>
                  <a:spLocks/>
                </p:cNvSpPr>
                <p:nvPr/>
              </p:nvSpPr>
              <p:spPr bwMode="auto">
                <a:xfrm>
                  <a:off x="4661" y="1931"/>
                  <a:ext cx="72" cy="100"/>
                </a:xfrm>
                <a:custGeom>
                  <a:avLst/>
                  <a:gdLst/>
                  <a:ahLst/>
                  <a:cxnLst>
                    <a:cxn ang="0">
                      <a:pos x="15" y="100"/>
                    </a:cxn>
                    <a:cxn ang="0">
                      <a:pos x="15" y="72"/>
                    </a:cxn>
                    <a:cxn ang="0">
                      <a:pos x="10" y="61"/>
                    </a:cxn>
                    <a:cxn ang="0">
                      <a:pos x="10" y="50"/>
                    </a:cxn>
                    <a:cxn ang="0">
                      <a:pos x="10" y="39"/>
                    </a:cxn>
                    <a:cxn ang="0">
                      <a:pos x="10" y="33"/>
                    </a:cxn>
                    <a:cxn ang="0">
                      <a:pos x="0" y="17"/>
                    </a:cxn>
                    <a:cxn ang="0">
                      <a:pos x="10" y="17"/>
                    </a:cxn>
                    <a:cxn ang="0">
                      <a:pos x="26" y="22"/>
                    </a:cxn>
                    <a:cxn ang="0">
                      <a:pos x="31" y="17"/>
                    </a:cxn>
                    <a:cxn ang="0">
                      <a:pos x="36" y="17"/>
                    </a:cxn>
                    <a:cxn ang="0">
                      <a:pos x="41" y="6"/>
                    </a:cxn>
                    <a:cxn ang="0">
                      <a:pos x="51" y="0"/>
                    </a:cxn>
                    <a:cxn ang="0">
                      <a:pos x="57" y="0"/>
                    </a:cxn>
                    <a:cxn ang="0">
                      <a:pos x="57" y="22"/>
                    </a:cxn>
                    <a:cxn ang="0">
                      <a:pos x="62" y="22"/>
                    </a:cxn>
                    <a:cxn ang="0">
                      <a:pos x="67" y="28"/>
                    </a:cxn>
                    <a:cxn ang="0">
                      <a:pos x="72" y="28"/>
                    </a:cxn>
                    <a:cxn ang="0">
                      <a:pos x="72" y="33"/>
                    </a:cxn>
                    <a:cxn ang="0">
                      <a:pos x="72" y="39"/>
                    </a:cxn>
                    <a:cxn ang="0">
                      <a:pos x="67" y="44"/>
                    </a:cxn>
                    <a:cxn ang="0">
                      <a:pos x="57" y="56"/>
                    </a:cxn>
                    <a:cxn ang="0">
                      <a:pos x="46" y="83"/>
                    </a:cxn>
                    <a:cxn ang="0">
                      <a:pos x="36" y="89"/>
                    </a:cxn>
                    <a:cxn ang="0">
                      <a:pos x="15" y="100"/>
                    </a:cxn>
                  </a:cxnLst>
                  <a:rect l="0" t="0" r="r" b="b"/>
                  <a:pathLst>
                    <a:path w="72" h="100">
                      <a:moveTo>
                        <a:pt x="15" y="100"/>
                      </a:moveTo>
                      <a:lnTo>
                        <a:pt x="15" y="72"/>
                      </a:lnTo>
                      <a:lnTo>
                        <a:pt x="10" y="61"/>
                      </a:lnTo>
                      <a:lnTo>
                        <a:pt x="10" y="50"/>
                      </a:lnTo>
                      <a:lnTo>
                        <a:pt x="10" y="39"/>
                      </a:lnTo>
                      <a:lnTo>
                        <a:pt x="10" y="33"/>
                      </a:lnTo>
                      <a:lnTo>
                        <a:pt x="0" y="17"/>
                      </a:lnTo>
                      <a:lnTo>
                        <a:pt x="10" y="17"/>
                      </a:lnTo>
                      <a:lnTo>
                        <a:pt x="26" y="22"/>
                      </a:lnTo>
                      <a:lnTo>
                        <a:pt x="31" y="17"/>
                      </a:lnTo>
                      <a:lnTo>
                        <a:pt x="36" y="17"/>
                      </a:lnTo>
                      <a:lnTo>
                        <a:pt x="41" y="6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57" y="22"/>
                      </a:lnTo>
                      <a:lnTo>
                        <a:pt x="62" y="22"/>
                      </a:lnTo>
                      <a:lnTo>
                        <a:pt x="67" y="28"/>
                      </a:lnTo>
                      <a:lnTo>
                        <a:pt x="72" y="28"/>
                      </a:lnTo>
                      <a:lnTo>
                        <a:pt x="72" y="33"/>
                      </a:lnTo>
                      <a:lnTo>
                        <a:pt x="72" y="39"/>
                      </a:lnTo>
                      <a:lnTo>
                        <a:pt x="67" y="44"/>
                      </a:lnTo>
                      <a:lnTo>
                        <a:pt x="57" y="56"/>
                      </a:lnTo>
                      <a:lnTo>
                        <a:pt x="46" y="83"/>
                      </a:lnTo>
                      <a:lnTo>
                        <a:pt x="36" y="89"/>
                      </a:lnTo>
                      <a:lnTo>
                        <a:pt x="15" y="1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45"/>
                <p:cNvSpPr>
                  <a:spLocks/>
                </p:cNvSpPr>
                <p:nvPr/>
              </p:nvSpPr>
              <p:spPr bwMode="auto">
                <a:xfrm>
                  <a:off x="4661" y="1931"/>
                  <a:ext cx="72" cy="100"/>
                </a:xfrm>
                <a:custGeom>
                  <a:avLst/>
                  <a:gdLst/>
                  <a:ahLst/>
                  <a:cxnLst>
                    <a:cxn ang="0">
                      <a:pos x="15" y="100"/>
                    </a:cxn>
                    <a:cxn ang="0">
                      <a:pos x="15" y="72"/>
                    </a:cxn>
                    <a:cxn ang="0">
                      <a:pos x="10" y="61"/>
                    </a:cxn>
                    <a:cxn ang="0">
                      <a:pos x="10" y="50"/>
                    </a:cxn>
                    <a:cxn ang="0">
                      <a:pos x="10" y="39"/>
                    </a:cxn>
                    <a:cxn ang="0">
                      <a:pos x="10" y="33"/>
                    </a:cxn>
                    <a:cxn ang="0">
                      <a:pos x="0" y="17"/>
                    </a:cxn>
                    <a:cxn ang="0">
                      <a:pos x="10" y="17"/>
                    </a:cxn>
                    <a:cxn ang="0">
                      <a:pos x="26" y="22"/>
                    </a:cxn>
                    <a:cxn ang="0">
                      <a:pos x="31" y="17"/>
                    </a:cxn>
                    <a:cxn ang="0">
                      <a:pos x="36" y="17"/>
                    </a:cxn>
                    <a:cxn ang="0">
                      <a:pos x="41" y="6"/>
                    </a:cxn>
                    <a:cxn ang="0">
                      <a:pos x="51" y="0"/>
                    </a:cxn>
                    <a:cxn ang="0">
                      <a:pos x="57" y="0"/>
                    </a:cxn>
                    <a:cxn ang="0">
                      <a:pos x="57" y="22"/>
                    </a:cxn>
                    <a:cxn ang="0">
                      <a:pos x="62" y="22"/>
                    </a:cxn>
                    <a:cxn ang="0">
                      <a:pos x="67" y="28"/>
                    </a:cxn>
                    <a:cxn ang="0">
                      <a:pos x="72" y="28"/>
                    </a:cxn>
                    <a:cxn ang="0">
                      <a:pos x="72" y="33"/>
                    </a:cxn>
                    <a:cxn ang="0">
                      <a:pos x="72" y="39"/>
                    </a:cxn>
                    <a:cxn ang="0">
                      <a:pos x="67" y="44"/>
                    </a:cxn>
                    <a:cxn ang="0">
                      <a:pos x="57" y="56"/>
                    </a:cxn>
                    <a:cxn ang="0">
                      <a:pos x="46" y="83"/>
                    </a:cxn>
                    <a:cxn ang="0">
                      <a:pos x="36" y="89"/>
                    </a:cxn>
                    <a:cxn ang="0">
                      <a:pos x="15" y="100"/>
                    </a:cxn>
                  </a:cxnLst>
                  <a:rect l="0" t="0" r="r" b="b"/>
                  <a:pathLst>
                    <a:path w="72" h="100">
                      <a:moveTo>
                        <a:pt x="15" y="100"/>
                      </a:moveTo>
                      <a:lnTo>
                        <a:pt x="15" y="72"/>
                      </a:lnTo>
                      <a:lnTo>
                        <a:pt x="10" y="61"/>
                      </a:lnTo>
                      <a:lnTo>
                        <a:pt x="10" y="50"/>
                      </a:lnTo>
                      <a:lnTo>
                        <a:pt x="10" y="39"/>
                      </a:lnTo>
                      <a:lnTo>
                        <a:pt x="10" y="33"/>
                      </a:lnTo>
                      <a:lnTo>
                        <a:pt x="0" y="17"/>
                      </a:lnTo>
                      <a:lnTo>
                        <a:pt x="10" y="17"/>
                      </a:lnTo>
                      <a:lnTo>
                        <a:pt x="26" y="22"/>
                      </a:lnTo>
                      <a:lnTo>
                        <a:pt x="31" y="17"/>
                      </a:lnTo>
                      <a:lnTo>
                        <a:pt x="36" y="17"/>
                      </a:lnTo>
                      <a:lnTo>
                        <a:pt x="41" y="6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57" y="22"/>
                      </a:lnTo>
                      <a:lnTo>
                        <a:pt x="62" y="22"/>
                      </a:lnTo>
                      <a:lnTo>
                        <a:pt x="67" y="28"/>
                      </a:lnTo>
                      <a:lnTo>
                        <a:pt x="72" y="28"/>
                      </a:lnTo>
                      <a:lnTo>
                        <a:pt x="72" y="33"/>
                      </a:lnTo>
                      <a:lnTo>
                        <a:pt x="72" y="39"/>
                      </a:lnTo>
                      <a:lnTo>
                        <a:pt x="67" y="44"/>
                      </a:lnTo>
                      <a:lnTo>
                        <a:pt x="57" y="56"/>
                      </a:lnTo>
                      <a:lnTo>
                        <a:pt x="46" y="83"/>
                      </a:lnTo>
                      <a:lnTo>
                        <a:pt x="36" y="89"/>
                      </a:lnTo>
                      <a:lnTo>
                        <a:pt x="15" y="10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46"/>
              <p:cNvGrpSpPr>
                <a:grpSpLocks/>
              </p:cNvGrpSpPr>
              <p:nvPr/>
            </p:nvGrpSpPr>
            <p:grpSpPr bwMode="auto">
              <a:xfrm>
                <a:off x="4613" y="1706"/>
                <a:ext cx="480" cy="567"/>
                <a:chOff x="3990" y="2020"/>
                <a:chExt cx="480" cy="567"/>
              </a:xfrm>
              <a:grpFill/>
            </p:grpSpPr>
            <p:sp>
              <p:nvSpPr>
                <p:cNvPr id="108" name="Freeform 47"/>
                <p:cNvSpPr>
                  <a:spLocks noEditPoints="1"/>
                </p:cNvSpPr>
                <p:nvPr/>
              </p:nvSpPr>
              <p:spPr bwMode="auto">
                <a:xfrm>
                  <a:off x="3990" y="2020"/>
                  <a:ext cx="480" cy="567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41" y="22"/>
                    </a:cxn>
                    <a:cxn ang="0">
                      <a:pos x="31" y="44"/>
                    </a:cxn>
                    <a:cxn ang="0">
                      <a:pos x="21" y="33"/>
                    </a:cxn>
                    <a:cxn ang="0">
                      <a:pos x="21" y="67"/>
                    </a:cxn>
                    <a:cxn ang="0">
                      <a:pos x="46" y="61"/>
                    </a:cxn>
                    <a:cxn ang="0">
                      <a:pos x="77" y="61"/>
                    </a:cxn>
                    <a:cxn ang="0">
                      <a:pos x="129" y="61"/>
                    </a:cxn>
                    <a:cxn ang="0">
                      <a:pos x="175" y="61"/>
                    </a:cxn>
                    <a:cxn ang="0">
                      <a:pos x="191" y="67"/>
                    </a:cxn>
                    <a:cxn ang="0">
                      <a:pos x="201" y="111"/>
                    </a:cxn>
                    <a:cxn ang="0">
                      <a:pos x="227" y="150"/>
                    </a:cxn>
                    <a:cxn ang="0">
                      <a:pos x="279" y="145"/>
                    </a:cxn>
                    <a:cxn ang="0">
                      <a:pos x="305" y="122"/>
                    </a:cxn>
                    <a:cxn ang="0">
                      <a:pos x="341" y="100"/>
                    </a:cxn>
                    <a:cxn ang="0">
                      <a:pos x="361" y="117"/>
                    </a:cxn>
                    <a:cxn ang="0">
                      <a:pos x="392" y="122"/>
                    </a:cxn>
                    <a:cxn ang="0">
                      <a:pos x="392" y="156"/>
                    </a:cxn>
                    <a:cxn ang="0">
                      <a:pos x="387" y="206"/>
                    </a:cxn>
                    <a:cxn ang="0">
                      <a:pos x="408" y="233"/>
                    </a:cxn>
                    <a:cxn ang="0">
                      <a:pos x="408" y="267"/>
                    </a:cxn>
                    <a:cxn ang="0">
                      <a:pos x="423" y="278"/>
                    </a:cxn>
                    <a:cxn ang="0">
                      <a:pos x="475" y="272"/>
                    </a:cxn>
                    <a:cxn ang="0">
                      <a:pos x="480" y="322"/>
                    </a:cxn>
                    <a:cxn ang="0">
                      <a:pos x="470" y="345"/>
                    </a:cxn>
                    <a:cxn ang="0">
                      <a:pos x="397" y="356"/>
                    </a:cxn>
                    <a:cxn ang="0">
                      <a:pos x="397" y="461"/>
                    </a:cxn>
                    <a:cxn ang="0">
                      <a:pos x="397" y="495"/>
                    </a:cxn>
                    <a:cxn ang="0">
                      <a:pos x="439" y="539"/>
                    </a:cxn>
                    <a:cxn ang="0">
                      <a:pos x="397" y="561"/>
                    </a:cxn>
                    <a:cxn ang="0">
                      <a:pos x="346" y="567"/>
                    </a:cxn>
                    <a:cxn ang="0">
                      <a:pos x="299" y="561"/>
                    </a:cxn>
                    <a:cxn ang="0">
                      <a:pos x="268" y="550"/>
                    </a:cxn>
                    <a:cxn ang="0">
                      <a:pos x="237" y="545"/>
                    </a:cxn>
                    <a:cxn ang="0">
                      <a:pos x="150" y="545"/>
                    </a:cxn>
                    <a:cxn ang="0">
                      <a:pos x="77" y="539"/>
                    </a:cxn>
                    <a:cxn ang="0">
                      <a:pos x="57" y="523"/>
                    </a:cxn>
                    <a:cxn ang="0">
                      <a:pos x="26" y="539"/>
                    </a:cxn>
                    <a:cxn ang="0">
                      <a:pos x="0" y="539"/>
                    </a:cxn>
                    <a:cxn ang="0">
                      <a:pos x="0" y="478"/>
                    </a:cxn>
                    <a:cxn ang="0">
                      <a:pos x="15" y="450"/>
                    </a:cxn>
                    <a:cxn ang="0">
                      <a:pos x="26" y="395"/>
                    </a:cxn>
                    <a:cxn ang="0">
                      <a:pos x="46" y="350"/>
                    </a:cxn>
                    <a:cxn ang="0">
                      <a:pos x="67" y="334"/>
                    </a:cxn>
                    <a:cxn ang="0">
                      <a:pos x="83" y="283"/>
                    </a:cxn>
                    <a:cxn ang="0">
                      <a:pos x="72" y="239"/>
                    </a:cxn>
                    <a:cxn ang="0">
                      <a:pos x="52" y="200"/>
                    </a:cxn>
                    <a:cxn ang="0">
                      <a:pos x="67" y="178"/>
                    </a:cxn>
                    <a:cxn ang="0">
                      <a:pos x="62" y="150"/>
                    </a:cxn>
                    <a:cxn ang="0">
                      <a:pos x="46" y="106"/>
                    </a:cxn>
                    <a:cxn ang="0">
                      <a:pos x="26" y="72"/>
                    </a:cxn>
                  </a:cxnLst>
                  <a:rect l="0" t="0" r="r" b="b"/>
                  <a:pathLst>
                    <a:path w="480" h="567">
                      <a:moveTo>
                        <a:pt x="10" y="17"/>
                      </a:moveTo>
                      <a:lnTo>
                        <a:pt x="21" y="11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52" y="11"/>
                      </a:lnTo>
                      <a:lnTo>
                        <a:pt x="41" y="22"/>
                      </a:lnTo>
                      <a:lnTo>
                        <a:pt x="36" y="22"/>
                      </a:lnTo>
                      <a:lnTo>
                        <a:pt x="31" y="28"/>
                      </a:lnTo>
                      <a:lnTo>
                        <a:pt x="31" y="44"/>
                      </a:lnTo>
                      <a:lnTo>
                        <a:pt x="15" y="50"/>
                      </a:lnTo>
                      <a:lnTo>
                        <a:pt x="21" y="39"/>
                      </a:lnTo>
                      <a:lnTo>
                        <a:pt x="21" y="33"/>
                      </a:lnTo>
                      <a:lnTo>
                        <a:pt x="10" y="17"/>
                      </a:lnTo>
                      <a:lnTo>
                        <a:pt x="10" y="17"/>
                      </a:lnTo>
                      <a:close/>
                      <a:moveTo>
                        <a:pt x="21" y="67"/>
                      </a:moveTo>
                      <a:lnTo>
                        <a:pt x="26" y="67"/>
                      </a:lnTo>
                      <a:lnTo>
                        <a:pt x="36" y="67"/>
                      </a:lnTo>
                      <a:lnTo>
                        <a:pt x="46" y="61"/>
                      </a:lnTo>
                      <a:lnTo>
                        <a:pt x="62" y="61"/>
                      </a:lnTo>
                      <a:lnTo>
                        <a:pt x="67" y="61"/>
                      </a:lnTo>
                      <a:lnTo>
                        <a:pt x="77" y="61"/>
                      </a:lnTo>
                      <a:lnTo>
                        <a:pt x="88" y="56"/>
                      </a:lnTo>
                      <a:lnTo>
                        <a:pt x="108" y="61"/>
                      </a:lnTo>
                      <a:lnTo>
                        <a:pt x="129" y="61"/>
                      </a:lnTo>
                      <a:lnTo>
                        <a:pt x="139" y="61"/>
                      </a:lnTo>
                      <a:lnTo>
                        <a:pt x="155" y="61"/>
                      </a:lnTo>
                      <a:lnTo>
                        <a:pt x="175" y="61"/>
                      </a:lnTo>
                      <a:lnTo>
                        <a:pt x="181" y="61"/>
                      </a:lnTo>
                      <a:lnTo>
                        <a:pt x="186" y="61"/>
                      </a:lnTo>
                      <a:lnTo>
                        <a:pt x="191" y="67"/>
                      </a:lnTo>
                      <a:lnTo>
                        <a:pt x="191" y="72"/>
                      </a:lnTo>
                      <a:lnTo>
                        <a:pt x="191" y="83"/>
                      </a:lnTo>
                      <a:lnTo>
                        <a:pt x="201" y="111"/>
                      </a:lnTo>
                      <a:lnTo>
                        <a:pt x="212" y="133"/>
                      </a:lnTo>
                      <a:lnTo>
                        <a:pt x="222" y="145"/>
                      </a:lnTo>
                      <a:lnTo>
                        <a:pt x="227" y="150"/>
                      </a:lnTo>
                      <a:lnTo>
                        <a:pt x="243" y="150"/>
                      </a:lnTo>
                      <a:lnTo>
                        <a:pt x="263" y="145"/>
                      </a:lnTo>
                      <a:lnTo>
                        <a:pt x="279" y="145"/>
                      </a:lnTo>
                      <a:lnTo>
                        <a:pt x="294" y="145"/>
                      </a:lnTo>
                      <a:lnTo>
                        <a:pt x="299" y="139"/>
                      </a:lnTo>
                      <a:lnTo>
                        <a:pt x="305" y="122"/>
                      </a:lnTo>
                      <a:lnTo>
                        <a:pt x="305" y="111"/>
                      </a:lnTo>
                      <a:lnTo>
                        <a:pt x="305" y="106"/>
                      </a:lnTo>
                      <a:lnTo>
                        <a:pt x="341" y="100"/>
                      </a:lnTo>
                      <a:lnTo>
                        <a:pt x="346" y="106"/>
                      </a:lnTo>
                      <a:lnTo>
                        <a:pt x="346" y="117"/>
                      </a:lnTo>
                      <a:lnTo>
                        <a:pt x="361" y="117"/>
                      </a:lnTo>
                      <a:lnTo>
                        <a:pt x="387" y="117"/>
                      </a:lnTo>
                      <a:lnTo>
                        <a:pt x="392" y="117"/>
                      </a:lnTo>
                      <a:lnTo>
                        <a:pt x="392" y="122"/>
                      </a:lnTo>
                      <a:lnTo>
                        <a:pt x="387" y="133"/>
                      </a:lnTo>
                      <a:lnTo>
                        <a:pt x="387" y="145"/>
                      </a:lnTo>
                      <a:lnTo>
                        <a:pt x="392" y="156"/>
                      </a:lnTo>
                      <a:lnTo>
                        <a:pt x="392" y="167"/>
                      </a:lnTo>
                      <a:lnTo>
                        <a:pt x="392" y="183"/>
                      </a:lnTo>
                      <a:lnTo>
                        <a:pt x="387" y="206"/>
                      </a:lnTo>
                      <a:lnTo>
                        <a:pt x="387" y="211"/>
                      </a:lnTo>
                      <a:lnTo>
                        <a:pt x="392" y="211"/>
                      </a:lnTo>
                      <a:lnTo>
                        <a:pt x="408" y="233"/>
                      </a:lnTo>
                      <a:lnTo>
                        <a:pt x="413" y="245"/>
                      </a:lnTo>
                      <a:lnTo>
                        <a:pt x="413" y="250"/>
                      </a:lnTo>
                      <a:lnTo>
                        <a:pt x="408" y="267"/>
                      </a:lnTo>
                      <a:lnTo>
                        <a:pt x="408" y="272"/>
                      </a:lnTo>
                      <a:lnTo>
                        <a:pt x="413" y="278"/>
                      </a:lnTo>
                      <a:lnTo>
                        <a:pt x="423" y="278"/>
                      </a:lnTo>
                      <a:lnTo>
                        <a:pt x="439" y="272"/>
                      </a:lnTo>
                      <a:lnTo>
                        <a:pt x="454" y="272"/>
                      </a:lnTo>
                      <a:lnTo>
                        <a:pt x="475" y="272"/>
                      </a:lnTo>
                      <a:lnTo>
                        <a:pt x="470" y="300"/>
                      </a:lnTo>
                      <a:lnTo>
                        <a:pt x="475" y="317"/>
                      </a:lnTo>
                      <a:lnTo>
                        <a:pt x="480" y="322"/>
                      </a:lnTo>
                      <a:lnTo>
                        <a:pt x="480" y="328"/>
                      </a:lnTo>
                      <a:lnTo>
                        <a:pt x="480" y="334"/>
                      </a:lnTo>
                      <a:lnTo>
                        <a:pt x="470" y="345"/>
                      </a:lnTo>
                      <a:lnTo>
                        <a:pt x="470" y="356"/>
                      </a:lnTo>
                      <a:lnTo>
                        <a:pt x="459" y="356"/>
                      </a:lnTo>
                      <a:lnTo>
                        <a:pt x="397" y="356"/>
                      </a:lnTo>
                      <a:lnTo>
                        <a:pt x="397" y="372"/>
                      </a:lnTo>
                      <a:lnTo>
                        <a:pt x="397" y="400"/>
                      </a:lnTo>
                      <a:lnTo>
                        <a:pt x="397" y="461"/>
                      </a:lnTo>
                      <a:lnTo>
                        <a:pt x="397" y="478"/>
                      </a:lnTo>
                      <a:lnTo>
                        <a:pt x="397" y="489"/>
                      </a:lnTo>
                      <a:lnTo>
                        <a:pt x="397" y="495"/>
                      </a:lnTo>
                      <a:lnTo>
                        <a:pt x="408" y="506"/>
                      </a:lnTo>
                      <a:lnTo>
                        <a:pt x="413" y="511"/>
                      </a:lnTo>
                      <a:lnTo>
                        <a:pt x="439" y="539"/>
                      </a:lnTo>
                      <a:lnTo>
                        <a:pt x="449" y="550"/>
                      </a:lnTo>
                      <a:lnTo>
                        <a:pt x="434" y="556"/>
                      </a:lnTo>
                      <a:lnTo>
                        <a:pt x="397" y="561"/>
                      </a:lnTo>
                      <a:lnTo>
                        <a:pt x="377" y="567"/>
                      </a:lnTo>
                      <a:lnTo>
                        <a:pt x="366" y="567"/>
                      </a:lnTo>
                      <a:lnTo>
                        <a:pt x="346" y="567"/>
                      </a:lnTo>
                      <a:lnTo>
                        <a:pt x="341" y="567"/>
                      </a:lnTo>
                      <a:lnTo>
                        <a:pt x="330" y="561"/>
                      </a:lnTo>
                      <a:lnTo>
                        <a:pt x="299" y="561"/>
                      </a:lnTo>
                      <a:lnTo>
                        <a:pt x="284" y="561"/>
                      </a:lnTo>
                      <a:lnTo>
                        <a:pt x="274" y="556"/>
                      </a:lnTo>
                      <a:lnTo>
                        <a:pt x="268" y="550"/>
                      </a:lnTo>
                      <a:lnTo>
                        <a:pt x="263" y="545"/>
                      </a:lnTo>
                      <a:lnTo>
                        <a:pt x="253" y="545"/>
                      </a:lnTo>
                      <a:lnTo>
                        <a:pt x="237" y="545"/>
                      </a:lnTo>
                      <a:lnTo>
                        <a:pt x="191" y="545"/>
                      </a:lnTo>
                      <a:lnTo>
                        <a:pt x="165" y="545"/>
                      </a:lnTo>
                      <a:lnTo>
                        <a:pt x="150" y="545"/>
                      </a:lnTo>
                      <a:lnTo>
                        <a:pt x="129" y="539"/>
                      </a:lnTo>
                      <a:lnTo>
                        <a:pt x="88" y="545"/>
                      </a:lnTo>
                      <a:lnTo>
                        <a:pt x="77" y="539"/>
                      </a:lnTo>
                      <a:lnTo>
                        <a:pt x="72" y="534"/>
                      </a:lnTo>
                      <a:lnTo>
                        <a:pt x="62" y="523"/>
                      </a:lnTo>
                      <a:lnTo>
                        <a:pt x="57" y="523"/>
                      </a:lnTo>
                      <a:lnTo>
                        <a:pt x="52" y="523"/>
                      </a:lnTo>
                      <a:lnTo>
                        <a:pt x="41" y="528"/>
                      </a:lnTo>
                      <a:lnTo>
                        <a:pt x="26" y="539"/>
                      </a:lnTo>
                      <a:lnTo>
                        <a:pt x="10" y="534"/>
                      </a:lnTo>
                      <a:lnTo>
                        <a:pt x="5" y="534"/>
                      </a:lnTo>
                      <a:lnTo>
                        <a:pt x="0" y="539"/>
                      </a:lnTo>
                      <a:lnTo>
                        <a:pt x="0" y="506"/>
                      </a:lnTo>
                      <a:lnTo>
                        <a:pt x="0" y="489"/>
                      </a:lnTo>
                      <a:lnTo>
                        <a:pt x="0" y="478"/>
                      </a:lnTo>
                      <a:lnTo>
                        <a:pt x="10" y="467"/>
                      </a:lnTo>
                      <a:lnTo>
                        <a:pt x="10" y="461"/>
                      </a:lnTo>
                      <a:lnTo>
                        <a:pt x="15" y="450"/>
                      </a:lnTo>
                      <a:lnTo>
                        <a:pt x="21" y="439"/>
                      </a:lnTo>
                      <a:lnTo>
                        <a:pt x="21" y="411"/>
                      </a:lnTo>
                      <a:lnTo>
                        <a:pt x="26" y="395"/>
                      </a:lnTo>
                      <a:lnTo>
                        <a:pt x="31" y="372"/>
                      </a:lnTo>
                      <a:lnTo>
                        <a:pt x="41" y="361"/>
                      </a:lnTo>
                      <a:lnTo>
                        <a:pt x="46" y="350"/>
                      </a:lnTo>
                      <a:lnTo>
                        <a:pt x="52" y="345"/>
                      </a:lnTo>
                      <a:lnTo>
                        <a:pt x="62" y="339"/>
                      </a:lnTo>
                      <a:lnTo>
                        <a:pt x="67" y="334"/>
                      </a:lnTo>
                      <a:lnTo>
                        <a:pt x="72" y="322"/>
                      </a:lnTo>
                      <a:lnTo>
                        <a:pt x="83" y="300"/>
                      </a:lnTo>
                      <a:lnTo>
                        <a:pt x="83" y="283"/>
                      </a:lnTo>
                      <a:lnTo>
                        <a:pt x="83" y="272"/>
                      </a:lnTo>
                      <a:lnTo>
                        <a:pt x="77" y="250"/>
                      </a:lnTo>
                      <a:lnTo>
                        <a:pt x="72" y="239"/>
                      </a:lnTo>
                      <a:lnTo>
                        <a:pt x="67" y="228"/>
                      </a:lnTo>
                      <a:lnTo>
                        <a:pt x="57" y="211"/>
                      </a:lnTo>
                      <a:lnTo>
                        <a:pt x="52" y="200"/>
                      </a:lnTo>
                      <a:lnTo>
                        <a:pt x="57" y="189"/>
                      </a:lnTo>
                      <a:lnTo>
                        <a:pt x="62" y="183"/>
                      </a:lnTo>
                      <a:lnTo>
                        <a:pt x="67" y="178"/>
                      </a:lnTo>
                      <a:lnTo>
                        <a:pt x="67" y="172"/>
                      </a:lnTo>
                      <a:lnTo>
                        <a:pt x="67" y="161"/>
                      </a:lnTo>
                      <a:lnTo>
                        <a:pt x="62" y="150"/>
                      </a:lnTo>
                      <a:lnTo>
                        <a:pt x="57" y="139"/>
                      </a:lnTo>
                      <a:lnTo>
                        <a:pt x="46" y="122"/>
                      </a:lnTo>
                      <a:lnTo>
                        <a:pt x="46" y="106"/>
                      </a:lnTo>
                      <a:lnTo>
                        <a:pt x="41" y="94"/>
                      </a:lnTo>
                      <a:lnTo>
                        <a:pt x="36" y="89"/>
                      </a:lnTo>
                      <a:lnTo>
                        <a:pt x="26" y="72"/>
                      </a:lnTo>
                      <a:lnTo>
                        <a:pt x="21" y="67"/>
                      </a:lnTo>
                      <a:lnTo>
                        <a:pt x="21" y="6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48"/>
                <p:cNvSpPr>
                  <a:spLocks noEditPoints="1"/>
                </p:cNvSpPr>
                <p:nvPr/>
              </p:nvSpPr>
              <p:spPr bwMode="auto">
                <a:xfrm>
                  <a:off x="3990" y="2020"/>
                  <a:ext cx="480" cy="567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41" y="22"/>
                    </a:cxn>
                    <a:cxn ang="0">
                      <a:pos x="31" y="44"/>
                    </a:cxn>
                    <a:cxn ang="0">
                      <a:pos x="21" y="33"/>
                    </a:cxn>
                    <a:cxn ang="0">
                      <a:pos x="21" y="67"/>
                    </a:cxn>
                    <a:cxn ang="0">
                      <a:pos x="46" y="61"/>
                    </a:cxn>
                    <a:cxn ang="0">
                      <a:pos x="77" y="61"/>
                    </a:cxn>
                    <a:cxn ang="0">
                      <a:pos x="129" y="61"/>
                    </a:cxn>
                    <a:cxn ang="0">
                      <a:pos x="175" y="61"/>
                    </a:cxn>
                    <a:cxn ang="0">
                      <a:pos x="191" y="67"/>
                    </a:cxn>
                    <a:cxn ang="0">
                      <a:pos x="201" y="111"/>
                    </a:cxn>
                    <a:cxn ang="0">
                      <a:pos x="227" y="150"/>
                    </a:cxn>
                    <a:cxn ang="0">
                      <a:pos x="279" y="145"/>
                    </a:cxn>
                    <a:cxn ang="0">
                      <a:pos x="305" y="122"/>
                    </a:cxn>
                    <a:cxn ang="0">
                      <a:pos x="341" y="100"/>
                    </a:cxn>
                    <a:cxn ang="0">
                      <a:pos x="361" y="117"/>
                    </a:cxn>
                    <a:cxn ang="0">
                      <a:pos x="392" y="122"/>
                    </a:cxn>
                    <a:cxn ang="0">
                      <a:pos x="392" y="156"/>
                    </a:cxn>
                    <a:cxn ang="0">
                      <a:pos x="387" y="206"/>
                    </a:cxn>
                    <a:cxn ang="0">
                      <a:pos x="408" y="233"/>
                    </a:cxn>
                    <a:cxn ang="0">
                      <a:pos x="408" y="267"/>
                    </a:cxn>
                    <a:cxn ang="0">
                      <a:pos x="423" y="278"/>
                    </a:cxn>
                    <a:cxn ang="0">
                      <a:pos x="475" y="272"/>
                    </a:cxn>
                    <a:cxn ang="0">
                      <a:pos x="480" y="322"/>
                    </a:cxn>
                    <a:cxn ang="0">
                      <a:pos x="470" y="345"/>
                    </a:cxn>
                    <a:cxn ang="0">
                      <a:pos x="397" y="356"/>
                    </a:cxn>
                    <a:cxn ang="0">
                      <a:pos x="397" y="461"/>
                    </a:cxn>
                    <a:cxn ang="0">
                      <a:pos x="397" y="495"/>
                    </a:cxn>
                    <a:cxn ang="0">
                      <a:pos x="439" y="539"/>
                    </a:cxn>
                    <a:cxn ang="0">
                      <a:pos x="397" y="561"/>
                    </a:cxn>
                    <a:cxn ang="0">
                      <a:pos x="346" y="567"/>
                    </a:cxn>
                    <a:cxn ang="0">
                      <a:pos x="299" y="561"/>
                    </a:cxn>
                    <a:cxn ang="0">
                      <a:pos x="268" y="550"/>
                    </a:cxn>
                    <a:cxn ang="0">
                      <a:pos x="237" y="545"/>
                    </a:cxn>
                    <a:cxn ang="0">
                      <a:pos x="150" y="545"/>
                    </a:cxn>
                    <a:cxn ang="0">
                      <a:pos x="77" y="539"/>
                    </a:cxn>
                    <a:cxn ang="0">
                      <a:pos x="57" y="523"/>
                    </a:cxn>
                    <a:cxn ang="0">
                      <a:pos x="26" y="539"/>
                    </a:cxn>
                    <a:cxn ang="0">
                      <a:pos x="0" y="539"/>
                    </a:cxn>
                    <a:cxn ang="0">
                      <a:pos x="0" y="478"/>
                    </a:cxn>
                    <a:cxn ang="0">
                      <a:pos x="15" y="450"/>
                    </a:cxn>
                    <a:cxn ang="0">
                      <a:pos x="26" y="395"/>
                    </a:cxn>
                    <a:cxn ang="0">
                      <a:pos x="46" y="350"/>
                    </a:cxn>
                    <a:cxn ang="0">
                      <a:pos x="67" y="334"/>
                    </a:cxn>
                    <a:cxn ang="0">
                      <a:pos x="83" y="283"/>
                    </a:cxn>
                    <a:cxn ang="0">
                      <a:pos x="72" y="239"/>
                    </a:cxn>
                    <a:cxn ang="0">
                      <a:pos x="52" y="200"/>
                    </a:cxn>
                    <a:cxn ang="0">
                      <a:pos x="67" y="178"/>
                    </a:cxn>
                    <a:cxn ang="0">
                      <a:pos x="62" y="150"/>
                    </a:cxn>
                    <a:cxn ang="0">
                      <a:pos x="46" y="106"/>
                    </a:cxn>
                    <a:cxn ang="0">
                      <a:pos x="26" y="72"/>
                    </a:cxn>
                  </a:cxnLst>
                  <a:rect l="0" t="0" r="r" b="b"/>
                  <a:pathLst>
                    <a:path w="480" h="567">
                      <a:moveTo>
                        <a:pt x="10" y="17"/>
                      </a:moveTo>
                      <a:lnTo>
                        <a:pt x="21" y="11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52" y="11"/>
                      </a:lnTo>
                      <a:lnTo>
                        <a:pt x="41" y="22"/>
                      </a:lnTo>
                      <a:lnTo>
                        <a:pt x="36" y="22"/>
                      </a:lnTo>
                      <a:lnTo>
                        <a:pt x="31" y="28"/>
                      </a:lnTo>
                      <a:lnTo>
                        <a:pt x="31" y="44"/>
                      </a:lnTo>
                      <a:lnTo>
                        <a:pt x="15" y="50"/>
                      </a:lnTo>
                      <a:lnTo>
                        <a:pt x="21" y="39"/>
                      </a:lnTo>
                      <a:lnTo>
                        <a:pt x="21" y="33"/>
                      </a:lnTo>
                      <a:lnTo>
                        <a:pt x="10" y="17"/>
                      </a:lnTo>
                      <a:lnTo>
                        <a:pt x="10" y="17"/>
                      </a:lnTo>
                      <a:close/>
                      <a:moveTo>
                        <a:pt x="21" y="67"/>
                      </a:moveTo>
                      <a:lnTo>
                        <a:pt x="26" y="67"/>
                      </a:lnTo>
                      <a:lnTo>
                        <a:pt x="36" y="67"/>
                      </a:lnTo>
                      <a:lnTo>
                        <a:pt x="46" y="61"/>
                      </a:lnTo>
                      <a:lnTo>
                        <a:pt x="62" y="61"/>
                      </a:lnTo>
                      <a:lnTo>
                        <a:pt x="67" y="61"/>
                      </a:lnTo>
                      <a:lnTo>
                        <a:pt x="77" y="61"/>
                      </a:lnTo>
                      <a:lnTo>
                        <a:pt x="88" y="56"/>
                      </a:lnTo>
                      <a:lnTo>
                        <a:pt x="108" y="61"/>
                      </a:lnTo>
                      <a:lnTo>
                        <a:pt x="129" y="61"/>
                      </a:lnTo>
                      <a:lnTo>
                        <a:pt x="139" y="61"/>
                      </a:lnTo>
                      <a:lnTo>
                        <a:pt x="155" y="61"/>
                      </a:lnTo>
                      <a:lnTo>
                        <a:pt x="175" y="61"/>
                      </a:lnTo>
                      <a:lnTo>
                        <a:pt x="181" y="61"/>
                      </a:lnTo>
                      <a:lnTo>
                        <a:pt x="186" y="61"/>
                      </a:lnTo>
                      <a:lnTo>
                        <a:pt x="191" y="67"/>
                      </a:lnTo>
                      <a:lnTo>
                        <a:pt x="191" y="72"/>
                      </a:lnTo>
                      <a:lnTo>
                        <a:pt x="191" y="83"/>
                      </a:lnTo>
                      <a:lnTo>
                        <a:pt x="201" y="111"/>
                      </a:lnTo>
                      <a:lnTo>
                        <a:pt x="212" y="133"/>
                      </a:lnTo>
                      <a:lnTo>
                        <a:pt x="222" y="145"/>
                      </a:lnTo>
                      <a:lnTo>
                        <a:pt x="227" y="150"/>
                      </a:lnTo>
                      <a:lnTo>
                        <a:pt x="243" y="150"/>
                      </a:lnTo>
                      <a:lnTo>
                        <a:pt x="263" y="145"/>
                      </a:lnTo>
                      <a:lnTo>
                        <a:pt x="279" y="145"/>
                      </a:lnTo>
                      <a:lnTo>
                        <a:pt x="294" y="145"/>
                      </a:lnTo>
                      <a:lnTo>
                        <a:pt x="299" y="139"/>
                      </a:lnTo>
                      <a:lnTo>
                        <a:pt x="305" y="122"/>
                      </a:lnTo>
                      <a:lnTo>
                        <a:pt x="305" y="111"/>
                      </a:lnTo>
                      <a:lnTo>
                        <a:pt x="305" y="106"/>
                      </a:lnTo>
                      <a:lnTo>
                        <a:pt x="341" y="100"/>
                      </a:lnTo>
                      <a:lnTo>
                        <a:pt x="346" y="106"/>
                      </a:lnTo>
                      <a:lnTo>
                        <a:pt x="346" y="117"/>
                      </a:lnTo>
                      <a:lnTo>
                        <a:pt x="361" y="117"/>
                      </a:lnTo>
                      <a:lnTo>
                        <a:pt x="387" y="117"/>
                      </a:lnTo>
                      <a:lnTo>
                        <a:pt x="392" y="117"/>
                      </a:lnTo>
                      <a:lnTo>
                        <a:pt x="392" y="122"/>
                      </a:lnTo>
                      <a:lnTo>
                        <a:pt x="387" y="133"/>
                      </a:lnTo>
                      <a:lnTo>
                        <a:pt x="387" y="145"/>
                      </a:lnTo>
                      <a:lnTo>
                        <a:pt x="392" y="156"/>
                      </a:lnTo>
                      <a:lnTo>
                        <a:pt x="392" y="167"/>
                      </a:lnTo>
                      <a:lnTo>
                        <a:pt x="392" y="183"/>
                      </a:lnTo>
                      <a:lnTo>
                        <a:pt x="387" y="206"/>
                      </a:lnTo>
                      <a:lnTo>
                        <a:pt x="387" y="211"/>
                      </a:lnTo>
                      <a:lnTo>
                        <a:pt x="392" y="211"/>
                      </a:lnTo>
                      <a:lnTo>
                        <a:pt x="408" y="233"/>
                      </a:lnTo>
                      <a:lnTo>
                        <a:pt x="413" y="245"/>
                      </a:lnTo>
                      <a:lnTo>
                        <a:pt x="413" y="250"/>
                      </a:lnTo>
                      <a:lnTo>
                        <a:pt x="408" y="267"/>
                      </a:lnTo>
                      <a:lnTo>
                        <a:pt x="408" y="272"/>
                      </a:lnTo>
                      <a:lnTo>
                        <a:pt x="413" y="278"/>
                      </a:lnTo>
                      <a:lnTo>
                        <a:pt x="423" y="278"/>
                      </a:lnTo>
                      <a:lnTo>
                        <a:pt x="439" y="272"/>
                      </a:lnTo>
                      <a:lnTo>
                        <a:pt x="454" y="272"/>
                      </a:lnTo>
                      <a:lnTo>
                        <a:pt x="475" y="272"/>
                      </a:lnTo>
                      <a:lnTo>
                        <a:pt x="470" y="300"/>
                      </a:lnTo>
                      <a:lnTo>
                        <a:pt x="475" y="317"/>
                      </a:lnTo>
                      <a:lnTo>
                        <a:pt x="480" y="322"/>
                      </a:lnTo>
                      <a:lnTo>
                        <a:pt x="480" y="328"/>
                      </a:lnTo>
                      <a:lnTo>
                        <a:pt x="480" y="334"/>
                      </a:lnTo>
                      <a:lnTo>
                        <a:pt x="470" y="345"/>
                      </a:lnTo>
                      <a:lnTo>
                        <a:pt x="470" y="356"/>
                      </a:lnTo>
                      <a:lnTo>
                        <a:pt x="459" y="356"/>
                      </a:lnTo>
                      <a:lnTo>
                        <a:pt x="397" y="356"/>
                      </a:lnTo>
                      <a:lnTo>
                        <a:pt x="397" y="372"/>
                      </a:lnTo>
                      <a:lnTo>
                        <a:pt x="397" y="400"/>
                      </a:lnTo>
                      <a:lnTo>
                        <a:pt x="397" y="461"/>
                      </a:lnTo>
                      <a:lnTo>
                        <a:pt x="397" y="478"/>
                      </a:lnTo>
                      <a:lnTo>
                        <a:pt x="397" y="489"/>
                      </a:lnTo>
                      <a:lnTo>
                        <a:pt x="397" y="495"/>
                      </a:lnTo>
                      <a:lnTo>
                        <a:pt x="408" y="506"/>
                      </a:lnTo>
                      <a:lnTo>
                        <a:pt x="413" y="511"/>
                      </a:lnTo>
                      <a:lnTo>
                        <a:pt x="439" y="539"/>
                      </a:lnTo>
                      <a:lnTo>
                        <a:pt x="449" y="550"/>
                      </a:lnTo>
                      <a:lnTo>
                        <a:pt x="434" y="556"/>
                      </a:lnTo>
                      <a:lnTo>
                        <a:pt x="397" y="561"/>
                      </a:lnTo>
                      <a:lnTo>
                        <a:pt x="377" y="567"/>
                      </a:lnTo>
                      <a:lnTo>
                        <a:pt x="366" y="567"/>
                      </a:lnTo>
                      <a:lnTo>
                        <a:pt x="346" y="567"/>
                      </a:lnTo>
                      <a:lnTo>
                        <a:pt x="341" y="567"/>
                      </a:lnTo>
                      <a:lnTo>
                        <a:pt x="330" y="561"/>
                      </a:lnTo>
                      <a:lnTo>
                        <a:pt x="299" y="561"/>
                      </a:lnTo>
                      <a:lnTo>
                        <a:pt x="284" y="561"/>
                      </a:lnTo>
                      <a:lnTo>
                        <a:pt x="274" y="556"/>
                      </a:lnTo>
                      <a:lnTo>
                        <a:pt x="268" y="550"/>
                      </a:lnTo>
                      <a:lnTo>
                        <a:pt x="263" y="545"/>
                      </a:lnTo>
                      <a:lnTo>
                        <a:pt x="253" y="545"/>
                      </a:lnTo>
                      <a:lnTo>
                        <a:pt x="237" y="545"/>
                      </a:lnTo>
                      <a:lnTo>
                        <a:pt x="191" y="545"/>
                      </a:lnTo>
                      <a:lnTo>
                        <a:pt x="165" y="545"/>
                      </a:lnTo>
                      <a:lnTo>
                        <a:pt x="150" y="545"/>
                      </a:lnTo>
                      <a:lnTo>
                        <a:pt x="129" y="539"/>
                      </a:lnTo>
                      <a:lnTo>
                        <a:pt x="88" y="545"/>
                      </a:lnTo>
                      <a:lnTo>
                        <a:pt x="77" y="539"/>
                      </a:lnTo>
                      <a:lnTo>
                        <a:pt x="72" y="534"/>
                      </a:lnTo>
                      <a:lnTo>
                        <a:pt x="62" y="523"/>
                      </a:lnTo>
                      <a:lnTo>
                        <a:pt x="57" y="523"/>
                      </a:lnTo>
                      <a:lnTo>
                        <a:pt x="52" y="523"/>
                      </a:lnTo>
                      <a:lnTo>
                        <a:pt x="41" y="528"/>
                      </a:lnTo>
                      <a:lnTo>
                        <a:pt x="26" y="539"/>
                      </a:lnTo>
                      <a:lnTo>
                        <a:pt x="10" y="534"/>
                      </a:lnTo>
                      <a:lnTo>
                        <a:pt x="5" y="534"/>
                      </a:lnTo>
                      <a:lnTo>
                        <a:pt x="0" y="539"/>
                      </a:lnTo>
                      <a:lnTo>
                        <a:pt x="0" y="506"/>
                      </a:lnTo>
                      <a:lnTo>
                        <a:pt x="0" y="489"/>
                      </a:lnTo>
                      <a:lnTo>
                        <a:pt x="0" y="478"/>
                      </a:lnTo>
                      <a:lnTo>
                        <a:pt x="10" y="467"/>
                      </a:lnTo>
                      <a:lnTo>
                        <a:pt x="10" y="461"/>
                      </a:lnTo>
                      <a:lnTo>
                        <a:pt x="15" y="450"/>
                      </a:lnTo>
                      <a:lnTo>
                        <a:pt x="21" y="439"/>
                      </a:lnTo>
                      <a:lnTo>
                        <a:pt x="21" y="411"/>
                      </a:lnTo>
                      <a:lnTo>
                        <a:pt x="26" y="395"/>
                      </a:lnTo>
                      <a:lnTo>
                        <a:pt x="31" y="372"/>
                      </a:lnTo>
                      <a:lnTo>
                        <a:pt x="41" y="361"/>
                      </a:lnTo>
                      <a:lnTo>
                        <a:pt x="46" y="350"/>
                      </a:lnTo>
                      <a:lnTo>
                        <a:pt x="52" y="345"/>
                      </a:lnTo>
                      <a:lnTo>
                        <a:pt x="62" y="339"/>
                      </a:lnTo>
                      <a:lnTo>
                        <a:pt x="67" y="334"/>
                      </a:lnTo>
                      <a:lnTo>
                        <a:pt x="72" y="322"/>
                      </a:lnTo>
                      <a:lnTo>
                        <a:pt x="83" y="300"/>
                      </a:lnTo>
                      <a:lnTo>
                        <a:pt x="83" y="283"/>
                      </a:lnTo>
                      <a:lnTo>
                        <a:pt x="83" y="272"/>
                      </a:lnTo>
                      <a:lnTo>
                        <a:pt x="77" y="250"/>
                      </a:lnTo>
                      <a:lnTo>
                        <a:pt x="72" y="239"/>
                      </a:lnTo>
                      <a:lnTo>
                        <a:pt x="67" y="228"/>
                      </a:lnTo>
                      <a:lnTo>
                        <a:pt x="57" y="211"/>
                      </a:lnTo>
                      <a:lnTo>
                        <a:pt x="52" y="200"/>
                      </a:lnTo>
                      <a:lnTo>
                        <a:pt x="57" y="189"/>
                      </a:lnTo>
                      <a:lnTo>
                        <a:pt x="62" y="183"/>
                      </a:lnTo>
                      <a:lnTo>
                        <a:pt x="67" y="178"/>
                      </a:lnTo>
                      <a:lnTo>
                        <a:pt x="67" y="172"/>
                      </a:lnTo>
                      <a:lnTo>
                        <a:pt x="67" y="161"/>
                      </a:lnTo>
                      <a:lnTo>
                        <a:pt x="62" y="150"/>
                      </a:lnTo>
                      <a:lnTo>
                        <a:pt x="57" y="139"/>
                      </a:lnTo>
                      <a:lnTo>
                        <a:pt x="46" y="122"/>
                      </a:lnTo>
                      <a:lnTo>
                        <a:pt x="46" y="106"/>
                      </a:lnTo>
                      <a:lnTo>
                        <a:pt x="41" y="94"/>
                      </a:lnTo>
                      <a:lnTo>
                        <a:pt x="36" y="89"/>
                      </a:lnTo>
                      <a:lnTo>
                        <a:pt x="26" y="72"/>
                      </a:lnTo>
                      <a:lnTo>
                        <a:pt x="21" y="67"/>
                      </a:lnTo>
                      <a:lnTo>
                        <a:pt x="21" y="6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49"/>
              <p:cNvGrpSpPr>
                <a:grpSpLocks/>
              </p:cNvGrpSpPr>
              <p:nvPr/>
            </p:nvGrpSpPr>
            <p:grpSpPr bwMode="auto">
              <a:xfrm>
                <a:off x="5011" y="1862"/>
                <a:ext cx="459" cy="417"/>
                <a:chOff x="4388" y="2176"/>
                <a:chExt cx="459" cy="417"/>
              </a:xfrm>
              <a:grpFill/>
            </p:grpSpPr>
            <p:sp>
              <p:nvSpPr>
                <p:cNvPr id="106" name="Freeform 50"/>
                <p:cNvSpPr>
                  <a:spLocks/>
                </p:cNvSpPr>
                <p:nvPr/>
              </p:nvSpPr>
              <p:spPr bwMode="auto">
                <a:xfrm>
                  <a:off x="4388" y="2176"/>
                  <a:ext cx="459" cy="417"/>
                </a:xfrm>
                <a:custGeom>
                  <a:avLst/>
                  <a:gdLst/>
                  <a:ahLst/>
                  <a:cxnLst>
                    <a:cxn ang="0">
                      <a:pos x="41" y="384"/>
                    </a:cxn>
                    <a:cxn ang="0">
                      <a:pos x="10" y="350"/>
                    </a:cxn>
                    <a:cxn ang="0">
                      <a:pos x="0" y="334"/>
                    </a:cxn>
                    <a:cxn ang="0">
                      <a:pos x="0" y="306"/>
                    </a:cxn>
                    <a:cxn ang="0">
                      <a:pos x="0" y="217"/>
                    </a:cxn>
                    <a:cxn ang="0">
                      <a:pos x="62" y="200"/>
                    </a:cxn>
                    <a:cxn ang="0">
                      <a:pos x="72" y="189"/>
                    </a:cxn>
                    <a:cxn ang="0">
                      <a:pos x="83" y="172"/>
                    </a:cxn>
                    <a:cxn ang="0">
                      <a:pos x="77" y="161"/>
                    </a:cxn>
                    <a:cxn ang="0">
                      <a:pos x="77" y="117"/>
                    </a:cxn>
                    <a:cxn ang="0">
                      <a:pos x="98" y="128"/>
                    </a:cxn>
                    <a:cxn ang="0">
                      <a:pos x="103" y="133"/>
                    </a:cxn>
                    <a:cxn ang="0">
                      <a:pos x="134" y="145"/>
                    </a:cxn>
                    <a:cxn ang="0">
                      <a:pos x="160" y="156"/>
                    </a:cxn>
                    <a:cxn ang="0">
                      <a:pos x="181" y="161"/>
                    </a:cxn>
                    <a:cxn ang="0">
                      <a:pos x="201" y="145"/>
                    </a:cxn>
                    <a:cxn ang="0">
                      <a:pos x="217" y="167"/>
                    </a:cxn>
                    <a:cxn ang="0">
                      <a:pos x="237" y="178"/>
                    </a:cxn>
                    <a:cxn ang="0">
                      <a:pos x="253" y="189"/>
                    </a:cxn>
                    <a:cxn ang="0">
                      <a:pos x="268" y="211"/>
                    </a:cxn>
                    <a:cxn ang="0">
                      <a:pos x="299" y="217"/>
                    </a:cxn>
                    <a:cxn ang="0">
                      <a:pos x="304" y="211"/>
                    </a:cxn>
                    <a:cxn ang="0">
                      <a:pos x="304" y="167"/>
                    </a:cxn>
                    <a:cxn ang="0">
                      <a:pos x="299" y="167"/>
                    </a:cxn>
                    <a:cxn ang="0">
                      <a:pos x="278" y="178"/>
                    </a:cxn>
                    <a:cxn ang="0">
                      <a:pos x="258" y="156"/>
                    </a:cxn>
                    <a:cxn ang="0">
                      <a:pos x="248" y="139"/>
                    </a:cxn>
                    <a:cxn ang="0">
                      <a:pos x="263" y="95"/>
                    </a:cxn>
                    <a:cxn ang="0">
                      <a:pos x="253" y="44"/>
                    </a:cxn>
                    <a:cxn ang="0">
                      <a:pos x="273" y="17"/>
                    </a:cxn>
                    <a:cxn ang="0">
                      <a:pos x="330" y="6"/>
                    </a:cxn>
                    <a:cxn ang="0">
                      <a:pos x="351" y="11"/>
                    </a:cxn>
                    <a:cxn ang="0">
                      <a:pos x="371" y="22"/>
                    </a:cxn>
                    <a:cxn ang="0">
                      <a:pos x="418" y="44"/>
                    </a:cxn>
                    <a:cxn ang="0">
                      <a:pos x="438" y="61"/>
                    </a:cxn>
                    <a:cxn ang="0">
                      <a:pos x="459" y="95"/>
                    </a:cxn>
                    <a:cxn ang="0">
                      <a:pos x="454" y="106"/>
                    </a:cxn>
                    <a:cxn ang="0">
                      <a:pos x="444" y="122"/>
                    </a:cxn>
                    <a:cxn ang="0">
                      <a:pos x="444" y="161"/>
                    </a:cxn>
                    <a:cxn ang="0">
                      <a:pos x="454" y="172"/>
                    </a:cxn>
                    <a:cxn ang="0">
                      <a:pos x="444" y="183"/>
                    </a:cxn>
                    <a:cxn ang="0">
                      <a:pos x="428" y="195"/>
                    </a:cxn>
                    <a:cxn ang="0">
                      <a:pos x="423" y="222"/>
                    </a:cxn>
                    <a:cxn ang="0">
                      <a:pos x="428" y="239"/>
                    </a:cxn>
                    <a:cxn ang="0">
                      <a:pos x="413" y="256"/>
                    </a:cxn>
                    <a:cxn ang="0">
                      <a:pos x="366" y="272"/>
                    </a:cxn>
                    <a:cxn ang="0">
                      <a:pos x="325" y="284"/>
                    </a:cxn>
                    <a:cxn ang="0">
                      <a:pos x="330" y="306"/>
                    </a:cxn>
                    <a:cxn ang="0">
                      <a:pos x="320" y="311"/>
                    </a:cxn>
                    <a:cxn ang="0">
                      <a:pos x="289" y="317"/>
                    </a:cxn>
                    <a:cxn ang="0">
                      <a:pos x="273" y="334"/>
                    </a:cxn>
                    <a:cxn ang="0">
                      <a:pos x="268" y="350"/>
                    </a:cxn>
                    <a:cxn ang="0">
                      <a:pos x="248" y="356"/>
                    </a:cxn>
                    <a:cxn ang="0">
                      <a:pos x="232" y="367"/>
                    </a:cxn>
                    <a:cxn ang="0">
                      <a:pos x="206" y="395"/>
                    </a:cxn>
                    <a:cxn ang="0">
                      <a:pos x="186" y="417"/>
                    </a:cxn>
                    <a:cxn ang="0">
                      <a:pos x="165" y="406"/>
                    </a:cxn>
                    <a:cxn ang="0">
                      <a:pos x="150" y="411"/>
                    </a:cxn>
                    <a:cxn ang="0">
                      <a:pos x="134" y="411"/>
                    </a:cxn>
                    <a:cxn ang="0">
                      <a:pos x="124" y="406"/>
                    </a:cxn>
                    <a:cxn ang="0">
                      <a:pos x="113" y="395"/>
                    </a:cxn>
                    <a:cxn ang="0">
                      <a:pos x="88" y="389"/>
                    </a:cxn>
                    <a:cxn ang="0">
                      <a:pos x="52" y="395"/>
                    </a:cxn>
                  </a:cxnLst>
                  <a:rect l="0" t="0" r="r" b="b"/>
                  <a:pathLst>
                    <a:path w="459" h="417">
                      <a:moveTo>
                        <a:pt x="52" y="395"/>
                      </a:moveTo>
                      <a:lnTo>
                        <a:pt x="41" y="384"/>
                      </a:lnTo>
                      <a:lnTo>
                        <a:pt x="15" y="356"/>
                      </a:lnTo>
                      <a:lnTo>
                        <a:pt x="10" y="350"/>
                      </a:lnTo>
                      <a:lnTo>
                        <a:pt x="0" y="339"/>
                      </a:lnTo>
                      <a:lnTo>
                        <a:pt x="0" y="334"/>
                      </a:lnTo>
                      <a:lnTo>
                        <a:pt x="0" y="322"/>
                      </a:lnTo>
                      <a:lnTo>
                        <a:pt x="0" y="306"/>
                      </a:lnTo>
                      <a:lnTo>
                        <a:pt x="0" y="245"/>
                      </a:lnTo>
                      <a:lnTo>
                        <a:pt x="0" y="217"/>
                      </a:lnTo>
                      <a:lnTo>
                        <a:pt x="0" y="200"/>
                      </a:lnTo>
                      <a:lnTo>
                        <a:pt x="62" y="200"/>
                      </a:lnTo>
                      <a:lnTo>
                        <a:pt x="72" y="200"/>
                      </a:lnTo>
                      <a:lnTo>
                        <a:pt x="72" y="189"/>
                      </a:lnTo>
                      <a:lnTo>
                        <a:pt x="83" y="178"/>
                      </a:lnTo>
                      <a:lnTo>
                        <a:pt x="83" y="172"/>
                      </a:lnTo>
                      <a:lnTo>
                        <a:pt x="83" y="167"/>
                      </a:lnTo>
                      <a:lnTo>
                        <a:pt x="77" y="161"/>
                      </a:lnTo>
                      <a:lnTo>
                        <a:pt x="72" y="145"/>
                      </a:lnTo>
                      <a:lnTo>
                        <a:pt x="77" y="117"/>
                      </a:lnTo>
                      <a:lnTo>
                        <a:pt x="88" y="117"/>
                      </a:lnTo>
                      <a:lnTo>
                        <a:pt x="98" y="128"/>
                      </a:lnTo>
                      <a:lnTo>
                        <a:pt x="98" y="133"/>
                      </a:lnTo>
                      <a:lnTo>
                        <a:pt x="103" y="133"/>
                      </a:lnTo>
                      <a:lnTo>
                        <a:pt x="124" y="128"/>
                      </a:lnTo>
                      <a:lnTo>
                        <a:pt x="134" y="145"/>
                      </a:lnTo>
                      <a:lnTo>
                        <a:pt x="144" y="150"/>
                      </a:lnTo>
                      <a:lnTo>
                        <a:pt x="160" y="156"/>
                      </a:lnTo>
                      <a:lnTo>
                        <a:pt x="175" y="156"/>
                      </a:lnTo>
                      <a:lnTo>
                        <a:pt x="181" y="161"/>
                      </a:lnTo>
                      <a:lnTo>
                        <a:pt x="191" y="156"/>
                      </a:lnTo>
                      <a:lnTo>
                        <a:pt x="201" y="145"/>
                      </a:lnTo>
                      <a:lnTo>
                        <a:pt x="201" y="139"/>
                      </a:lnTo>
                      <a:lnTo>
                        <a:pt x="217" y="167"/>
                      </a:lnTo>
                      <a:lnTo>
                        <a:pt x="222" y="172"/>
                      </a:lnTo>
                      <a:lnTo>
                        <a:pt x="237" y="178"/>
                      </a:lnTo>
                      <a:lnTo>
                        <a:pt x="248" y="178"/>
                      </a:lnTo>
                      <a:lnTo>
                        <a:pt x="253" y="189"/>
                      </a:lnTo>
                      <a:lnTo>
                        <a:pt x="263" y="200"/>
                      </a:lnTo>
                      <a:lnTo>
                        <a:pt x="268" y="211"/>
                      </a:lnTo>
                      <a:lnTo>
                        <a:pt x="273" y="217"/>
                      </a:lnTo>
                      <a:lnTo>
                        <a:pt x="299" y="217"/>
                      </a:lnTo>
                      <a:lnTo>
                        <a:pt x="304" y="217"/>
                      </a:lnTo>
                      <a:lnTo>
                        <a:pt x="304" y="211"/>
                      </a:lnTo>
                      <a:lnTo>
                        <a:pt x="304" y="183"/>
                      </a:lnTo>
                      <a:lnTo>
                        <a:pt x="304" y="167"/>
                      </a:lnTo>
                      <a:lnTo>
                        <a:pt x="304" y="161"/>
                      </a:lnTo>
                      <a:lnTo>
                        <a:pt x="299" y="167"/>
                      </a:lnTo>
                      <a:lnTo>
                        <a:pt x="289" y="178"/>
                      </a:lnTo>
                      <a:lnTo>
                        <a:pt x="278" y="178"/>
                      </a:lnTo>
                      <a:lnTo>
                        <a:pt x="273" y="172"/>
                      </a:lnTo>
                      <a:lnTo>
                        <a:pt x="258" y="156"/>
                      </a:lnTo>
                      <a:lnTo>
                        <a:pt x="248" y="145"/>
                      </a:lnTo>
                      <a:lnTo>
                        <a:pt x="248" y="139"/>
                      </a:lnTo>
                      <a:lnTo>
                        <a:pt x="253" y="117"/>
                      </a:lnTo>
                      <a:lnTo>
                        <a:pt x="263" y="95"/>
                      </a:lnTo>
                      <a:lnTo>
                        <a:pt x="253" y="56"/>
                      </a:lnTo>
                      <a:lnTo>
                        <a:pt x="253" y="44"/>
                      </a:lnTo>
                      <a:lnTo>
                        <a:pt x="268" y="22"/>
                      </a:lnTo>
                      <a:lnTo>
                        <a:pt x="273" y="17"/>
                      </a:lnTo>
                      <a:lnTo>
                        <a:pt x="278" y="11"/>
                      </a:lnTo>
                      <a:lnTo>
                        <a:pt x="330" y="6"/>
                      </a:lnTo>
                      <a:lnTo>
                        <a:pt x="340" y="0"/>
                      </a:lnTo>
                      <a:lnTo>
                        <a:pt x="351" y="11"/>
                      </a:lnTo>
                      <a:lnTo>
                        <a:pt x="356" y="17"/>
                      </a:lnTo>
                      <a:lnTo>
                        <a:pt x="371" y="22"/>
                      </a:lnTo>
                      <a:lnTo>
                        <a:pt x="392" y="33"/>
                      </a:lnTo>
                      <a:lnTo>
                        <a:pt x="418" y="44"/>
                      </a:lnTo>
                      <a:lnTo>
                        <a:pt x="433" y="50"/>
                      </a:lnTo>
                      <a:lnTo>
                        <a:pt x="438" y="61"/>
                      </a:lnTo>
                      <a:lnTo>
                        <a:pt x="449" y="78"/>
                      </a:lnTo>
                      <a:lnTo>
                        <a:pt x="459" y="95"/>
                      </a:lnTo>
                      <a:lnTo>
                        <a:pt x="459" y="100"/>
                      </a:lnTo>
                      <a:lnTo>
                        <a:pt x="454" y="106"/>
                      </a:lnTo>
                      <a:lnTo>
                        <a:pt x="444" y="111"/>
                      </a:lnTo>
                      <a:lnTo>
                        <a:pt x="444" y="122"/>
                      </a:lnTo>
                      <a:lnTo>
                        <a:pt x="438" y="156"/>
                      </a:lnTo>
                      <a:lnTo>
                        <a:pt x="444" y="161"/>
                      </a:lnTo>
                      <a:lnTo>
                        <a:pt x="444" y="167"/>
                      </a:lnTo>
                      <a:lnTo>
                        <a:pt x="454" y="172"/>
                      </a:lnTo>
                      <a:lnTo>
                        <a:pt x="454" y="178"/>
                      </a:lnTo>
                      <a:lnTo>
                        <a:pt x="444" y="183"/>
                      </a:lnTo>
                      <a:lnTo>
                        <a:pt x="428" y="189"/>
                      </a:lnTo>
                      <a:lnTo>
                        <a:pt x="428" y="195"/>
                      </a:lnTo>
                      <a:lnTo>
                        <a:pt x="428" y="211"/>
                      </a:lnTo>
                      <a:lnTo>
                        <a:pt x="423" y="222"/>
                      </a:lnTo>
                      <a:lnTo>
                        <a:pt x="423" y="234"/>
                      </a:lnTo>
                      <a:lnTo>
                        <a:pt x="428" y="239"/>
                      </a:lnTo>
                      <a:lnTo>
                        <a:pt x="433" y="245"/>
                      </a:lnTo>
                      <a:lnTo>
                        <a:pt x="413" y="256"/>
                      </a:lnTo>
                      <a:lnTo>
                        <a:pt x="382" y="267"/>
                      </a:lnTo>
                      <a:lnTo>
                        <a:pt x="366" y="272"/>
                      </a:lnTo>
                      <a:lnTo>
                        <a:pt x="330" y="284"/>
                      </a:lnTo>
                      <a:lnTo>
                        <a:pt x="325" y="284"/>
                      </a:lnTo>
                      <a:lnTo>
                        <a:pt x="325" y="295"/>
                      </a:lnTo>
                      <a:lnTo>
                        <a:pt x="330" y="306"/>
                      </a:lnTo>
                      <a:lnTo>
                        <a:pt x="330" y="311"/>
                      </a:lnTo>
                      <a:lnTo>
                        <a:pt x="320" y="311"/>
                      </a:lnTo>
                      <a:lnTo>
                        <a:pt x="304" y="311"/>
                      </a:lnTo>
                      <a:lnTo>
                        <a:pt x="289" y="317"/>
                      </a:lnTo>
                      <a:lnTo>
                        <a:pt x="278" y="328"/>
                      </a:lnTo>
                      <a:lnTo>
                        <a:pt x="273" y="334"/>
                      </a:lnTo>
                      <a:lnTo>
                        <a:pt x="273" y="345"/>
                      </a:lnTo>
                      <a:lnTo>
                        <a:pt x="268" y="350"/>
                      </a:lnTo>
                      <a:lnTo>
                        <a:pt x="263" y="350"/>
                      </a:lnTo>
                      <a:lnTo>
                        <a:pt x="248" y="356"/>
                      </a:lnTo>
                      <a:lnTo>
                        <a:pt x="237" y="356"/>
                      </a:lnTo>
                      <a:lnTo>
                        <a:pt x="232" y="367"/>
                      </a:lnTo>
                      <a:lnTo>
                        <a:pt x="217" y="384"/>
                      </a:lnTo>
                      <a:lnTo>
                        <a:pt x="206" y="395"/>
                      </a:lnTo>
                      <a:lnTo>
                        <a:pt x="191" y="411"/>
                      </a:lnTo>
                      <a:lnTo>
                        <a:pt x="186" y="417"/>
                      </a:lnTo>
                      <a:lnTo>
                        <a:pt x="175" y="411"/>
                      </a:lnTo>
                      <a:lnTo>
                        <a:pt x="165" y="406"/>
                      </a:lnTo>
                      <a:lnTo>
                        <a:pt x="160" y="406"/>
                      </a:lnTo>
                      <a:lnTo>
                        <a:pt x="150" y="411"/>
                      </a:lnTo>
                      <a:lnTo>
                        <a:pt x="144" y="411"/>
                      </a:lnTo>
                      <a:lnTo>
                        <a:pt x="134" y="411"/>
                      </a:lnTo>
                      <a:lnTo>
                        <a:pt x="129" y="406"/>
                      </a:lnTo>
                      <a:lnTo>
                        <a:pt x="124" y="406"/>
                      </a:lnTo>
                      <a:lnTo>
                        <a:pt x="119" y="400"/>
                      </a:lnTo>
                      <a:lnTo>
                        <a:pt x="113" y="395"/>
                      </a:lnTo>
                      <a:lnTo>
                        <a:pt x="108" y="395"/>
                      </a:lnTo>
                      <a:lnTo>
                        <a:pt x="88" y="389"/>
                      </a:lnTo>
                      <a:lnTo>
                        <a:pt x="83" y="389"/>
                      </a:lnTo>
                      <a:lnTo>
                        <a:pt x="52" y="3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51"/>
                <p:cNvSpPr>
                  <a:spLocks/>
                </p:cNvSpPr>
                <p:nvPr/>
              </p:nvSpPr>
              <p:spPr bwMode="auto">
                <a:xfrm>
                  <a:off x="4388" y="2176"/>
                  <a:ext cx="459" cy="417"/>
                </a:xfrm>
                <a:custGeom>
                  <a:avLst/>
                  <a:gdLst/>
                  <a:ahLst/>
                  <a:cxnLst>
                    <a:cxn ang="0">
                      <a:pos x="41" y="384"/>
                    </a:cxn>
                    <a:cxn ang="0">
                      <a:pos x="10" y="350"/>
                    </a:cxn>
                    <a:cxn ang="0">
                      <a:pos x="0" y="334"/>
                    </a:cxn>
                    <a:cxn ang="0">
                      <a:pos x="0" y="306"/>
                    </a:cxn>
                    <a:cxn ang="0">
                      <a:pos x="0" y="217"/>
                    </a:cxn>
                    <a:cxn ang="0">
                      <a:pos x="62" y="200"/>
                    </a:cxn>
                    <a:cxn ang="0">
                      <a:pos x="72" y="189"/>
                    </a:cxn>
                    <a:cxn ang="0">
                      <a:pos x="83" y="172"/>
                    </a:cxn>
                    <a:cxn ang="0">
                      <a:pos x="77" y="161"/>
                    </a:cxn>
                    <a:cxn ang="0">
                      <a:pos x="77" y="117"/>
                    </a:cxn>
                    <a:cxn ang="0">
                      <a:pos x="98" y="128"/>
                    </a:cxn>
                    <a:cxn ang="0">
                      <a:pos x="103" y="133"/>
                    </a:cxn>
                    <a:cxn ang="0">
                      <a:pos x="134" y="145"/>
                    </a:cxn>
                    <a:cxn ang="0">
                      <a:pos x="160" y="156"/>
                    </a:cxn>
                    <a:cxn ang="0">
                      <a:pos x="181" y="161"/>
                    </a:cxn>
                    <a:cxn ang="0">
                      <a:pos x="201" y="145"/>
                    </a:cxn>
                    <a:cxn ang="0">
                      <a:pos x="217" y="167"/>
                    </a:cxn>
                    <a:cxn ang="0">
                      <a:pos x="237" y="178"/>
                    </a:cxn>
                    <a:cxn ang="0">
                      <a:pos x="253" y="189"/>
                    </a:cxn>
                    <a:cxn ang="0">
                      <a:pos x="268" y="211"/>
                    </a:cxn>
                    <a:cxn ang="0">
                      <a:pos x="299" y="217"/>
                    </a:cxn>
                    <a:cxn ang="0">
                      <a:pos x="304" y="211"/>
                    </a:cxn>
                    <a:cxn ang="0">
                      <a:pos x="304" y="167"/>
                    </a:cxn>
                    <a:cxn ang="0">
                      <a:pos x="299" y="167"/>
                    </a:cxn>
                    <a:cxn ang="0">
                      <a:pos x="278" y="178"/>
                    </a:cxn>
                    <a:cxn ang="0">
                      <a:pos x="258" y="156"/>
                    </a:cxn>
                    <a:cxn ang="0">
                      <a:pos x="248" y="139"/>
                    </a:cxn>
                    <a:cxn ang="0">
                      <a:pos x="263" y="95"/>
                    </a:cxn>
                    <a:cxn ang="0">
                      <a:pos x="253" y="44"/>
                    </a:cxn>
                    <a:cxn ang="0">
                      <a:pos x="273" y="17"/>
                    </a:cxn>
                    <a:cxn ang="0">
                      <a:pos x="330" y="6"/>
                    </a:cxn>
                    <a:cxn ang="0">
                      <a:pos x="351" y="11"/>
                    </a:cxn>
                    <a:cxn ang="0">
                      <a:pos x="371" y="22"/>
                    </a:cxn>
                    <a:cxn ang="0">
                      <a:pos x="418" y="44"/>
                    </a:cxn>
                    <a:cxn ang="0">
                      <a:pos x="438" y="61"/>
                    </a:cxn>
                    <a:cxn ang="0">
                      <a:pos x="459" y="95"/>
                    </a:cxn>
                    <a:cxn ang="0">
                      <a:pos x="454" y="106"/>
                    </a:cxn>
                    <a:cxn ang="0">
                      <a:pos x="444" y="122"/>
                    </a:cxn>
                    <a:cxn ang="0">
                      <a:pos x="444" y="161"/>
                    </a:cxn>
                    <a:cxn ang="0">
                      <a:pos x="454" y="172"/>
                    </a:cxn>
                    <a:cxn ang="0">
                      <a:pos x="444" y="183"/>
                    </a:cxn>
                    <a:cxn ang="0">
                      <a:pos x="428" y="195"/>
                    </a:cxn>
                    <a:cxn ang="0">
                      <a:pos x="423" y="222"/>
                    </a:cxn>
                    <a:cxn ang="0">
                      <a:pos x="428" y="239"/>
                    </a:cxn>
                    <a:cxn ang="0">
                      <a:pos x="413" y="256"/>
                    </a:cxn>
                    <a:cxn ang="0">
                      <a:pos x="366" y="272"/>
                    </a:cxn>
                    <a:cxn ang="0">
                      <a:pos x="325" y="284"/>
                    </a:cxn>
                    <a:cxn ang="0">
                      <a:pos x="330" y="306"/>
                    </a:cxn>
                    <a:cxn ang="0">
                      <a:pos x="320" y="311"/>
                    </a:cxn>
                    <a:cxn ang="0">
                      <a:pos x="289" y="317"/>
                    </a:cxn>
                    <a:cxn ang="0">
                      <a:pos x="273" y="334"/>
                    </a:cxn>
                    <a:cxn ang="0">
                      <a:pos x="268" y="350"/>
                    </a:cxn>
                    <a:cxn ang="0">
                      <a:pos x="248" y="356"/>
                    </a:cxn>
                    <a:cxn ang="0">
                      <a:pos x="232" y="367"/>
                    </a:cxn>
                    <a:cxn ang="0">
                      <a:pos x="206" y="395"/>
                    </a:cxn>
                    <a:cxn ang="0">
                      <a:pos x="186" y="417"/>
                    </a:cxn>
                    <a:cxn ang="0">
                      <a:pos x="165" y="406"/>
                    </a:cxn>
                    <a:cxn ang="0">
                      <a:pos x="150" y="411"/>
                    </a:cxn>
                    <a:cxn ang="0">
                      <a:pos x="134" y="411"/>
                    </a:cxn>
                    <a:cxn ang="0">
                      <a:pos x="124" y="406"/>
                    </a:cxn>
                    <a:cxn ang="0">
                      <a:pos x="113" y="395"/>
                    </a:cxn>
                    <a:cxn ang="0">
                      <a:pos x="88" y="389"/>
                    </a:cxn>
                    <a:cxn ang="0">
                      <a:pos x="52" y="395"/>
                    </a:cxn>
                  </a:cxnLst>
                  <a:rect l="0" t="0" r="r" b="b"/>
                  <a:pathLst>
                    <a:path w="459" h="417">
                      <a:moveTo>
                        <a:pt x="52" y="395"/>
                      </a:moveTo>
                      <a:lnTo>
                        <a:pt x="41" y="384"/>
                      </a:lnTo>
                      <a:lnTo>
                        <a:pt x="15" y="356"/>
                      </a:lnTo>
                      <a:lnTo>
                        <a:pt x="10" y="350"/>
                      </a:lnTo>
                      <a:lnTo>
                        <a:pt x="0" y="339"/>
                      </a:lnTo>
                      <a:lnTo>
                        <a:pt x="0" y="334"/>
                      </a:lnTo>
                      <a:lnTo>
                        <a:pt x="0" y="322"/>
                      </a:lnTo>
                      <a:lnTo>
                        <a:pt x="0" y="306"/>
                      </a:lnTo>
                      <a:lnTo>
                        <a:pt x="0" y="245"/>
                      </a:lnTo>
                      <a:lnTo>
                        <a:pt x="0" y="217"/>
                      </a:lnTo>
                      <a:lnTo>
                        <a:pt x="0" y="200"/>
                      </a:lnTo>
                      <a:lnTo>
                        <a:pt x="62" y="200"/>
                      </a:lnTo>
                      <a:lnTo>
                        <a:pt x="72" y="200"/>
                      </a:lnTo>
                      <a:lnTo>
                        <a:pt x="72" y="189"/>
                      </a:lnTo>
                      <a:lnTo>
                        <a:pt x="83" y="178"/>
                      </a:lnTo>
                      <a:lnTo>
                        <a:pt x="83" y="172"/>
                      </a:lnTo>
                      <a:lnTo>
                        <a:pt x="83" y="167"/>
                      </a:lnTo>
                      <a:lnTo>
                        <a:pt x="77" y="161"/>
                      </a:lnTo>
                      <a:lnTo>
                        <a:pt x="72" y="145"/>
                      </a:lnTo>
                      <a:lnTo>
                        <a:pt x="77" y="117"/>
                      </a:lnTo>
                      <a:lnTo>
                        <a:pt x="88" y="117"/>
                      </a:lnTo>
                      <a:lnTo>
                        <a:pt x="98" y="128"/>
                      </a:lnTo>
                      <a:lnTo>
                        <a:pt x="98" y="133"/>
                      </a:lnTo>
                      <a:lnTo>
                        <a:pt x="103" y="133"/>
                      </a:lnTo>
                      <a:lnTo>
                        <a:pt x="124" y="128"/>
                      </a:lnTo>
                      <a:lnTo>
                        <a:pt x="134" y="145"/>
                      </a:lnTo>
                      <a:lnTo>
                        <a:pt x="144" y="150"/>
                      </a:lnTo>
                      <a:lnTo>
                        <a:pt x="160" y="156"/>
                      </a:lnTo>
                      <a:lnTo>
                        <a:pt x="175" y="156"/>
                      </a:lnTo>
                      <a:lnTo>
                        <a:pt x="181" y="161"/>
                      </a:lnTo>
                      <a:lnTo>
                        <a:pt x="191" y="156"/>
                      </a:lnTo>
                      <a:lnTo>
                        <a:pt x="201" y="145"/>
                      </a:lnTo>
                      <a:lnTo>
                        <a:pt x="201" y="139"/>
                      </a:lnTo>
                      <a:lnTo>
                        <a:pt x="217" y="167"/>
                      </a:lnTo>
                      <a:lnTo>
                        <a:pt x="222" y="172"/>
                      </a:lnTo>
                      <a:lnTo>
                        <a:pt x="237" y="178"/>
                      </a:lnTo>
                      <a:lnTo>
                        <a:pt x="248" y="178"/>
                      </a:lnTo>
                      <a:lnTo>
                        <a:pt x="253" y="189"/>
                      </a:lnTo>
                      <a:lnTo>
                        <a:pt x="263" y="200"/>
                      </a:lnTo>
                      <a:lnTo>
                        <a:pt x="268" y="211"/>
                      </a:lnTo>
                      <a:lnTo>
                        <a:pt x="273" y="217"/>
                      </a:lnTo>
                      <a:lnTo>
                        <a:pt x="299" y="217"/>
                      </a:lnTo>
                      <a:lnTo>
                        <a:pt x="304" y="217"/>
                      </a:lnTo>
                      <a:lnTo>
                        <a:pt x="304" y="211"/>
                      </a:lnTo>
                      <a:lnTo>
                        <a:pt x="304" y="183"/>
                      </a:lnTo>
                      <a:lnTo>
                        <a:pt x="304" y="167"/>
                      </a:lnTo>
                      <a:lnTo>
                        <a:pt x="304" y="161"/>
                      </a:lnTo>
                      <a:lnTo>
                        <a:pt x="299" y="167"/>
                      </a:lnTo>
                      <a:lnTo>
                        <a:pt x="289" y="178"/>
                      </a:lnTo>
                      <a:lnTo>
                        <a:pt x="278" y="178"/>
                      </a:lnTo>
                      <a:lnTo>
                        <a:pt x="273" y="172"/>
                      </a:lnTo>
                      <a:lnTo>
                        <a:pt x="258" y="156"/>
                      </a:lnTo>
                      <a:lnTo>
                        <a:pt x="248" y="145"/>
                      </a:lnTo>
                      <a:lnTo>
                        <a:pt x="248" y="139"/>
                      </a:lnTo>
                      <a:lnTo>
                        <a:pt x="253" y="117"/>
                      </a:lnTo>
                      <a:lnTo>
                        <a:pt x="263" y="95"/>
                      </a:lnTo>
                      <a:lnTo>
                        <a:pt x="253" y="56"/>
                      </a:lnTo>
                      <a:lnTo>
                        <a:pt x="253" y="44"/>
                      </a:lnTo>
                      <a:lnTo>
                        <a:pt x="268" y="22"/>
                      </a:lnTo>
                      <a:lnTo>
                        <a:pt x="273" y="17"/>
                      </a:lnTo>
                      <a:lnTo>
                        <a:pt x="278" y="11"/>
                      </a:lnTo>
                      <a:lnTo>
                        <a:pt x="330" y="6"/>
                      </a:lnTo>
                      <a:lnTo>
                        <a:pt x="340" y="0"/>
                      </a:lnTo>
                      <a:lnTo>
                        <a:pt x="351" y="11"/>
                      </a:lnTo>
                      <a:lnTo>
                        <a:pt x="356" y="17"/>
                      </a:lnTo>
                      <a:lnTo>
                        <a:pt x="371" y="22"/>
                      </a:lnTo>
                      <a:lnTo>
                        <a:pt x="392" y="33"/>
                      </a:lnTo>
                      <a:lnTo>
                        <a:pt x="418" y="44"/>
                      </a:lnTo>
                      <a:lnTo>
                        <a:pt x="433" y="50"/>
                      </a:lnTo>
                      <a:lnTo>
                        <a:pt x="438" y="61"/>
                      </a:lnTo>
                      <a:lnTo>
                        <a:pt x="449" y="78"/>
                      </a:lnTo>
                      <a:lnTo>
                        <a:pt x="459" y="95"/>
                      </a:lnTo>
                      <a:lnTo>
                        <a:pt x="459" y="100"/>
                      </a:lnTo>
                      <a:lnTo>
                        <a:pt x="454" y="106"/>
                      </a:lnTo>
                      <a:lnTo>
                        <a:pt x="444" y="111"/>
                      </a:lnTo>
                      <a:lnTo>
                        <a:pt x="444" y="122"/>
                      </a:lnTo>
                      <a:lnTo>
                        <a:pt x="438" y="156"/>
                      </a:lnTo>
                      <a:lnTo>
                        <a:pt x="444" y="161"/>
                      </a:lnTo>
                      <a:lnTo>
                        <a:pt x="444" y="167"/>
                      </a:lnTo>
                      <a:lnTo>
                        <a:pt x="454" y="172"/>
                      </a:lnTo>
                      <a:lnTo>
                        <a:pt x="454" y="178"/>
                      </a:lnTo>
                      <a:lnTo>
                        <a:pt x="444" y="183"/>
                      </a:lnTo>
                      <a:lnTo>
                        <a:pt x="428" y="189"/>
                      </a:lnTo>
                      <a:lnTo>
                        <a:pt x="428" y="195"/>
                      </a:lnTo>
                      <a:lnTo>
                        <a:pt x="428" y="211"/>
                      </a:lnTo>
                      <a:lnTo>
                        <a:pt x="423" y="222"/>
                      </a:lnTo>
                      <a:lnTo>
                        <a:pt x="423" y="234"/>
                      </a:lnTo>
                      <a:lnTo>
                        <a:pt x="428" y="239"/>
                      </a:lnTo>
                      <a:lnTo>
                        <a:pt x="433" y="245"/>
                      </a:lnTo>
                      <a:lnTo>
                        <a:pt x="413" y="256"/>
                      </a:lnTo>
                      <a:lnTo>
                        <a:pt x="382" y="267"/>
                      </a:lnTo>
                      <a:lnTo>
                        <a:pt x="366" y="272"/>
                      </a:lnTo>
                      <a:lnTo>
                        <a:pt x="330" y="284"/>
                      </a:lnTo>
                      <a:lnTo>
                        <a:pt x="325" y="284"/>
                      </a:lnTo>
                      <a:lnTo>
                        <a:pt x="325" y="295"/>
                      </a:lnTo>
                      <a:lnTo>
                        <a:pt x="330" y="306"/>
                      </a:lnTo>
                      <a:lnTo>
                        <a:pt x="330" y="311"/>
                      </a:lnTo>
                      <a:lnTo>
                        <a:pt x="320" y="311"/>
                      </a:lnTo>
                      <a:lnTo>
                        <a:pt x="304" y="311"/>
                      </a:lnTo>
                      <a:lnTo>
                        <a:pt x="289" y="317"/>
                      </a:lnTo>
                      <a:lnTo>
                        <a:pt x="278" y="328"/>
                      </a:lnTo>
                      <a:lnTo>
                        <a:pt x="273" y="334"/>
                      </a:lnTo>
                      <a:lnTo>
                        <a:pt x="273" y="345"/>
                      </a:lnTo>
                      <a:lnTo>
                        <a:pt x="268" y="350"/>
                      </a:lnTo>
                      <a:lnTo>
                        <a:pt x="263" y="350"/>
                      </a:lnTo>
                      <a:lnTo>
                        <a:pt x="248" y="356"/>
                      </a:lnTo>
                      <a:lnTo>
                        <a:pt x="237" y="356"/>
                      </a:lnTo>
                      <a:lnTo>
                        <a:pt x="232" y="367"/>
                      </a:lnTo>
                      <a:lnTo>
                        <a:pt x="217" y="384"/>
                      </a:lnTo>
                      <a:lnTo>
                        <a:pt x="206" y="395"/>
                      </a:lnTo>
                      <a:lnTo>
                        <a:pt x="191" y="411"/>
                      </a:lnTo>
                      <a:lnTo>
                        <a:pt x="186" y="417"/>
                      </a:lnTo>
                      <a:lnTo>
                        <a:pt x="175" y="411"/>
                      </a:lnTo>
                      <a:lnTo>
                        <a:pt x="165" y="406"/>
                      </a:lnTo>
                      <a:lnTo>
                        <a:pt x="160" y="406"/>
                      </a:lnTo>
                      <a:lnTo>
                        <a:pt x="150" y="411"/>
                      </a:lnTo>
                      <a:lnTo>
                        <a:pt x="144" y="411"/>
                      </a:lnTo>
                      <a:lnTo>
                        <a:pt x="134" y="411"/>
                      </a:lnTo>
                      <a:lnTo>
                        <a:pt x="129" y="406"/>
                      </a:lnTo>
                      <a:lnTo>
                        <a:pt x="124" y="406"/>
                      </a:lnTo>
                      <a:lnTo>
                        <a:pt x="119" y="400"/>
                      </a:lnTo>
                      <a:lnTo>
                        <a:pt x="113" y="395"/>
                      </a:lnTo>
                      <a:lnTo>
                        <a:pt x="108" y="395"/>
                      </a:lnTo>
                      <a:lnTo>
                        <a:pt x="88" y="389"/>
                      </a:lnTo>
                      <a:lnTo>
                        <a:pt x="83" y="389"/>
                      </a:lnTo>
                      <a:lnTo>
                        <a:pt x="52" y="395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52"/>
              <p:cNvGrpSpPr>
                <a:grpSpLocks/>
              </p:cNvGrpSpPr>
              <p:nvPr/>
            </p:nvGrpSpPr>
            <p:grpSpPr bwMode="auto">
              <a:xfrm>
                <a:off x="5434" y="1923"/>
                <a:ext cx="118" cy="311"/>
                <a:chOff x="4811" y="2237"/>
                <a:chExt cx="118" cy="311"/>
              </a:xfrm>
              <a:grpFill/>
            </p:grpSpPr>
            <p:sp>
              <p:nvSpPr>
                <p:cNvPr id="104" name="Freeform 53"/>
                <p:cNvSpPr>
                  <a:spLocks/>
                </p:cNvSpPr>
                <p:nvPr/>
              </p:nvSpPr>
              <p:spPr bwMode="auto">
                <a:xfrm>
                  <a:off x="4811" y="2237"/>
                  <a:ext cx="118" cy="311"/>
                </a:xfrm>
                <a:custGeom>
                  <a:avLst/>
                  <a:gdLst/>
                  <a:ahLst/>
                  <a:cxnLst>
                    <a:cxn ang="0">
                      <a:pos x="67" y="78"/>
                    </a:cxn>
                    <a:cxn ang="0">
                      <a:pos x="62" y="100"/>
                    </a:cxn>
                    <a:cxn ang="0">
                      <a:pos x="62" y="111"/>
                    </a:cxn>
                    <a:cxn ang="0">
                      <a:pos x="67" y="128"/>
                    </a:cxn>
                    <a:cxn ang="0">
                      <a:pos x="67" y="150"/>
                    </a:cxn>
                    <a:cxn ang="0">
                      <a:pos x="72" y="155"/>
                    </a:cxn>
                    <a:cxn ang="0">
                      <a:pos x="77" y="161"/>
                    </a:cxn>
                    <a:cxn ang="0">
                      <a:pos x="87" y="172"/>
                    </a:cxn>
                    <a:cxn ang="0">
                      <a:pos x="108" y="194"/>
                    </a:cxn>
                    <a:cxn ang="0">
                      <a:pos x="118" y="205"/>
                    </a:cxn>
                    <a:cxn ang="0">
                      <a:pos x="118" y="217"/>
                    </a:cxn>
                    <a:cxn ang="0">
                      <a:pos x="118" y="261"/>
                    </a:cxn>
                    <a:cxn ang="0">
                      <a:pos x="118" y="267"/>
                    </a:cxn>
                    <a:cxn ang="0">
                      <a:pos x="113" y="272"/>
                    </a:cxn>
                    <a:cxn ang="0">
                      <a:pos x="108" y="272"/>
                    </a:cxn>
                    <a:cxn ang="0">
                      <a:pos x="97" y="272"/>
                    </a:cxn>
                    <a:cxn ang="0">
                      <a:pos x="97" y="278"/>
                    </a:cxn>
                    <a:cxn ang="0">
                      <a:pos x="92" y="289"/>
                    </a:cxn>
                    <a:cxn ang="0">
                      <a:pos x="97" y="300"/>
                    </a:cxn>
                    <a:cxn ang="0">
                      <a:pos x="97" y="305"/>
                    </a:cxn>
                    <a:cxn ang="0">
                      <a:pos x="92" y="311"/>
                    </a:cxn>
                    <a:cxn ang="0">
                      <a:pos x="82" y="300"/>
                    </a:cxn>
                    <a:cxn ang="0">
                      <a:pos x="67" y="283"/>
                    </a:cxn>
                    <a:cxn ang="0">
                      <a:pos x="62" y="272"/>
                    </a:cxn>
                    <a:cxn ang="0">
                      <a:pos x="56" y="261"/>
                    </a:cxn>
                    <a:cxn ang="0">
                      <a:pos x="67" y="244"/>
                    </a:cxn>
                    <a:cxn ang="0">
                      <a:pos x="67" y="228"/>
                    </a:cxn>
                    <a:cxn ang="0">
                      <a:pos x="67" y="211"/>
                    </a:cxn>
                    <a:cxn ang="0">
                      <a:pos x="62" y="200"/>
                    </a:cxn>
                    <a:cxn ang="0">
                      <a:pos x="56" y="200"/>
                    </a:cxn>
                    <a:cxn ang="0">
                      <a:pos x="46" y="200"/>
                    </a:cxn>
                    <a:cxn ang="0">
                      <a:pos x="36" y="205"/>
                    </a:cxn>
                    <a:cxn ang="0">
                      <a:pos x="31" y="200"/>
                    </a:cxn>
                    <a:cxn ang="0">
                      <a:pos x="21" y="194"/>
                    </a:cxn>
                    <a:cxn ang="0">
                      <a:pos x="15" y="183"/>
                    </a:cxn>
                    <a:cxn ang="0">
                      <a:pos x="10" y="183"/>
                    </a:cxn>
                    <a:cxn ang="0">
                      <a:pos x="5" y="178"/>
                    </a:cxn>
                    <a:cxn ang="0">
                      <a:pos x="0" y="172"/>
                    </a:cxn>
                    <a:cxn ang="0">
                      <a:pos x="0" y="161"/>
                    </a:cxn>
                    <a:cxn ang="0">
                      <a:pos x="5" y="150"/>
                    </a:cxn>
                    <a:cxn ang="0">
                      <a:pos x="5" y="133"/>
                    </a:cxn>
                    <a:cxn ang="0">
                      <a:pos x="5" y="128"/>
                    </a:cxn>
                    <a:cxn ang="0">
                      <a:pos x="21" y="122"/>
                    </a:cxn>
                    <a:cxn ang="0">
                      <a:pos x="31" y="117"/>
                    </a:cxn>
                    <a:cxn ang="0">
                      <a:pos x="31" y="111"/>
                    </a:cxn>
                    <a:cxn ang="0">
                      <a:pos x="21" y="106"/>
                    </a:cxn>
                    <a:cxn ang="0">
                      <a:pos x="21" y="100"/>
                    </a:cxn>
                    <a:cxn ang="0">
                      <a:pos x="15" y="94"/>
                    </a:cxn>
                    <a:cxn ang="0">
                      <a:pos x="21" y="61"/>
                    </a:cxn>
                    <a:cxn ang="0">
                      <a:pos x="21" y="50"/>
                    </a:cxn>
                    <a:cxn ang="0">
                      <a:pos x="31" y="44"/>
                    </a:cxn>
                    <a:cxn ang="0">
                      <a:pos x="36" y="39"/>
                    </a:cxn>
                    <a:cxn ang="0">
                      <a:pos x="36" y="33"/>
                    </a:cxn>
                    <a:cxn ang="0">
                      <a:pos x="26" y="17"/>
                    </a:cxn>
                    <a:cxn ang="0">
                      <a:pos x="15" y="0"/>
                    </a:cxn>
                    <a:cxn ang="0">
                      <a:pos x="21" y="0"/>
                    </a:cxn>
                    <a:cxn ang="0">
                      <a:pos x="36" y="0"/>
                    </a:cxn>
                    <a:cxn ang="0">
                      <a:pos x="51" y="11"/>
                    </a:cxn>
                    <a:cxn ang="0">
                      <a:pos x="56" y="28"/>
                    </a:cxn>
                    <a:cxn ang="0">
                      <a:pos x="62" y="44"/>
                    </a:cxn>
                    <a:cxn ang="0">
                      <a:pos x="62" y="56"/>
                    </a:cxn>
                    <a:cxn ang="0">
                      <a:pos x="62" y="67"/>
                    </a:cxn>
                    <a:cxn ang="0">
                      <a:pos x="67" y="78"/>
                    </a:cxn>
                  </a:cxnLst>
                  <a:rect l="0" t="0" r="r" b="b"/>
                  <a:pathLst>
                    <a:path w="118" h="311">
                      <a:moveTo>
                        <a:pt x="67" y="78"/>
                      </a:moveTo>
                      <a:lnTo>
                        <a:pt x="62" y="100"/>
                      </a:lnTo>
                      <a:lnTo>
                        <a:pt x="62" y="111"/>
                      </a:lnTo>
                      <a:lnTo>
                        <a:pt x="67" y="128"/>
                      </a:lnTo>
                      <a:lnTo>
                        <a:pt x="67" y="150"/>
                      </a:lnTo>
                      <a:lnTo>
                        <a:pt x="72" y="155"/>
                      </a:lnTo>
                      <a:lnTo>
                        <a:pt x="77" y="161"/>
                      </a:lnTo>
                      <a:lnTo>
                        <a:pt x="87" y="172"/>
                      </a:lnTo>
                      <a:lnTo>
                        <a:pt x="108" y="194"/>
                      </a:lnTo>
                      <a:lnTo>
                        <a:pt x="118" y="205"/>
                      </a:lnTo>
                      <a:lnTo>
                        <a:pt x="118" y="217"/>
                      </a:lnTo>
                      <a:lnTo>
                        <a:pt x="118" y="261"/>
                      </a:lnTo>
                      <a:lnTo>
                        <a:pt x="118" y="267"/>
                      </a:lnTo>
                      <a:lnTo>
                        <a:pt x="113" y="272"/>
                      </a:lnTo>
                      <a:lnTo>
                        <a:pt x="108" y="272"/>
                      </a:lnTo>
                      <a:lnTo>
                        <a:pt x="97" y="272"/>
                      </a:lnTo>
                      <a:lnTo>
                        <a:pt x="97" y="278"/>
                      </a:lnTo>
                      <a:lnTo>
                        <a:pt x="92" y="289"/>
                      </a:lnTo>
                      <a:lnTo>
                        <a:pt x="97" y="300"/>
                      </a:lnTo>
                      <a:lnTo>
                        <a:pt x="97" y="305"/>
                      </a:lnTo>
                      <a:lnTo>
                        <a:pt x="92" y="311"/>
                      </a:lnTo>
                      <a:lnTo>
                        <a:pt x="82" y="300"/>
                      </a:lnTo>
                      <a:lnTo>
                        <a:pt x="67" y="283"/>
                      </a:lnTo>
                      <a:lnTo>
                        <a:pt x="62" y="272"/>
                      </a:lnTo>
                      <a:lnTo>
                        <a:pt x="56" y="261"/>
                      </a:lnTo>
                      <a:lnTo>
                        <a:pt x="67" y="244"/>
                      </a:lnTo>
                      <a:lnTo>
                        <a:pt x="67" y="228"/>
                      </a:lnTo>
                      <a:lnTo>
                        <a:pt x="67" y="211"/>
                      </a:lnTo>
                      <a:lnTo>
                        <a:pt x="62" y="200"/>
                      </a:lnTo>
                      <a:lnTo>
                        <a:pt x="56" y="200"/>
                      </a:lnTo>
                      <a:lnTo>
                        <a:pt x="46" y="200"/>
                      </a:lnTo>
                      <a:lnTo>
                        <a:pt x="36" y="205"/>
                      </a:lnTo>
                      <a:lnTo>
                        <a:pt x="31" y="200"/>
                      </a:lnTo>
                      <a:lnTo>
                        <a:pt x="21" y="194"/>
                      </a:lnTo>
                      <a:lnTo>
                        <a:pt x="15" y="183"/>
                      </a:lnTo>
                      <a:lnTo>
                        <a:pt x="10" y="183"/>
                      </a:lnTo>
                      <a:lnTo>
                        <a:pt x="5" y="178"/>
                      </a:lnTo>
                      <a:lnTo>
                        <a:pt x="0" y="172"/>
                      </a:lnTo>
                      <a:lnTo>
                        <a:pt x="0" y="161"/>
                      </a:lnTo>
                      <a:lnTo>
                        <a:pt x="5" y="150"/>
                      </a:lnTo>
                      <a:lnTo>
                        <a:pt x="5" y="133"/>
                      </a:lnTo>
                      <a:lnTo>
                        <a:pt x="5" y="128"/>
                      </a:lnTo>
                      <a:lnTo>
                        <a:pt x="21" y="122"/>
                      </a:lnTo>
                      <a:lnTo>
                        <a:pt x="31" y="117"/>
                      </a:lnTo>
                      <a:lnTo>
                        <a:pt x="31" y="111"/>
                      </a:lnTo>
                      <a:lnTo>
                        <a:pt x="21" y="106"/>
                      </a:lnTo>
                      <a:lnTo>
                        <a:pt x="21" y="100"/>
                      </a:lnTo>
                      <a:lnTo>
                        <a:pt x="15" y="94"/>
                      </a:lnTo>
                      <a:lnTo>
                        <a:pt x="21" y="61"/>
                      </a:lnTo>
                      <a:lnTo>
                        <a:pt x="21" y="50"/>
                      </a:lnTo>
                      <a:lnTo>
                        <a:pt x="31" y="44"/>
                      </a:lnTo>
                      <a:lnTo>
                        <a:pt x="36" y="39"/>
                      </a:lnTo>
                      <a:lnTo>
                        <a:pt x="36" y="33"/>
                      </a:lnTo>
                      <a:lnTo>
                        <a:pt x="26" y="17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36" y="0"/>
                      </a:lnTo>
                      <a:lnTo>
                        <a:pt x="51" y="11"/>
                      </a:lnTo>
                      <a:lnTo>
                        <a:pt x="56" y="28"/>
                      </a:lnTo>
                      <a:lnTo>
                        <a:pt x="62" y="44"/>
                      </a:lnTo>
                      <a:lnTo>
                        <a:pt x="62" y="56"/>
                      </a:lnTo>
                      <a:lnTo>
                        <a:pt x="62" y="67"/>
                      </a:lnTo>
                      <a:lnTo>
                        <a:pt x="67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54"/>
                <p:cNvSpPr>
                  <a:spLocks/>
                </p:cNvSpPr>
                <p:nvPr/>
              </p:nvSpPr>
              <p:spPr bwMode="auto">
                <a:xfrm>
                  <a:off x="4811" y="2237"/>
                  <a:ext cx="118" cy="311"/>
                </a:xfrm>
                <a:custGeom>
                  <a:avLst/>
                  <a:gdLst/>
                  <a:ahLst/>
                  <a:cxnLst>
                    <a:cxn ang="0">
                      <a:pos x="67" y="78"/>
                    </a:cxn>
                    <a:cxn ang="0">
                      <a:pos x="62" y="100"/>
                    </a:cxn>
                    <a:cxn ang="0">
                      <a:pos x="62" y="111"/>
                    </a:cxn>
                    <a:cxn ang="0">
                      <a:pos x="67" y="128"/>
                    </a:cxn>
                    <a:cxn ang="0">
                      <a:pos x="67" y="150"/>
                    </a:cxn>
                    <a:cxn ang="0">
                      <a:pos x="72" y="155"/>
                    </a:cxn>
                    <a:cxn ang="0">
                      <a:pos x="77" y="161"/>
                    </a:cxn>
                    <a:cxn ang="0">
                      <a:pos x="87" y="172"/>
                    </a:cxn>
                    <a:cxn ang="0">
                      <a:pos x="108" y="194"/>
                    </a:cxn>
                    <a:cxn ang="0">
                      <a:pos x="118" y="205"/>
                    </a:cxn>
                    <a:cxn ang="0">
                      <a:pos x="118" y="217"/>
                    </a:cxn>
                    <a:cxn ang="0">
                      <a:pos x="118" y="261"/>
                    </a:cxn>
                    <a:cxn ang="0">
                      <a:pos x="118" y="267"/>
                    </a:cxn>
                    <a:cxn ang="0">
                      <a:pos x="113" y="272"/>
                    </a:cxn>
                    <a:cxn ang="0">
                      <a:pos x="108" y="272"/>
                    </a:cxn>
                    <a:cxn ang="0">
                      <a:pos x="97" y="272"/>
                    </a:cxn>
                    <a:cxn ang="0">
                      <a:pos x="97" y="278"/>
                    </a:cxn>
                    <a:cxn ang="0">
                      <a:pos x="92" y="289"/>
                    </a:cxn>
                    <a:cxn ang="0">
                      <a:pos x="97" y="300"/>
                    </a:cxn>
                    <a:cxn ang="0">
                      <a:pos x="97" y="305"/>
                    </a:cxn>
                    <a:cxn ang="0">
                      <a:pos x="92" y="311"/>
                    </a:cxn>
                    <a:cxn ang="0">
                      <a:pos x="82" y="300"/>
                    </a:cxn>
                    <a:cxn ang="0">
                      <a:pos x="67" y="283"/>
                    </a:cxn>
                    <a:cxn ang="0">
                      <a:pos x="62" y="272"/>
                    </a:cxn>
                    <a:cxn ang="0">
                      <a:pos x="56" y="261"/>
                    </a:cxn>
                    <a:cxn ang="0">
                      <a:pos x="67" y="244"/>
                    </a:cxn>
                    <a:cxn ang="0">
                      <a:pos x="67" y="228"/>
                    </a:cxn>
                    <a:cxn ang="0">
                      <a:pos x="67" y="211"/>
                    </a:cxn>
                    <a:cxn ang="0">
                      <a:pos x="62" y="200"/>
                    </a:cxn>
                    <a:cxn ang="0">
                      <a:pos x="56" y="200"/>
                    </a:cxn>
                    <a:cxn ang="0">
                      <a:pos x="46" y="200"/>
                    </a:cxn>
                    <a:cxn ang="0">
                      <a:pos x="36" y="205"/>
                    </a:cxn>
                    <a:cxn ang="0">
                      <a:pos x="31" y="200"/>
                    </a:cxn>
                    <a:cxn ang="0">
                      <a:pos x="21" y="194"/>
                    </a:cxn>
                    <a:cxn ang="0">
                      <a:pos x="15" y="183"/>
                    </a:cxn>
                    <a:cxn ang="0">
                      <a:pos x="10" y="183"/>
                    </a:cxn>
                    <a:cxn ang="0">
                      <a:pos x="5" y="178"/>
                    </a:cxn>
                    <a:cxn ang="0">
                      <a:pos x="0" y="172"/>
                    </a:cxn>
                    <a:cxn ang="0">
                      <a:pos x="0" y="161"/>
                    </a:cxn>
                    <a:cxn ang="0">
                      <a:pos x="5" y="150"/>
                    </a:cxn>
                    <a:cxn ang="0">
                      <a:pos x="5" y="133"/>
                    </a:cxn>
                    <a:cxn ang="0">
                      <a:pos x="5" y="128"/>
                    </a:cxn>
                    <a:cxn ang="0">
                      <a:pos x="21" y="122"/>
                    </a:cxn>
                    <a:cxn ang="0">
                      <a:pos x="31" y="117"/>
                    </a:cxn>
                    <a:cxn ang="0">
                      <a:pos x="31" y="111"/>
                    </a:cxn>
                    <a:cxn ang="0">
                      <a:pos x="21" y="106"/>
                    </a:cxn>
                    <a:cxn ang="0">
                      <a:pos x="21" y="100"/>
                    </a:cxn>
                    <a:cxn ang="0">
                      <a:pos x="15" y="94"/>
                    </a:cxn>
                    <a:cxn ang="0">
                      <a:pos x="21" y="61"/>
                    </a:cxn>
                    <a:cxn ang="0">
                      <a:pos x="21" y="50"/>
                    </a:cxn>
                    <a:cxn ang="0">
                      <a:pos x="31" y="44"/>
                    </a:cxn>
                    <a:cxn ang="0">
                      <a:pos x="36" y="39"/>
                    </a:cxn>
                    <a:cxn ang="0">
                      <a:pos x="36" y="33"/>
                    </a:cxn>
                    <a:cxn ang="0">
                      <a:pos x="26" y="17"/>
                    </a:cxn>
                    <a:cxn ang="0">
                      <a:pos x="15" y="0"/>
                    </a:cxn>
                    <a:cxn ang="0">
                      <a:pos x="21" y="0"/>
                    </a:cxn>
                    <a:cxn ang="0">
                      <a:pos x="36" y="0"/>
                    </a:cxn>
                    <a:cxn ang="0">
                      <a:pos x="51" y="11"/>
                    </a:cxn>
                    <a:cxn ang="0">
                      <a:pos x="56" y="28"/>
                    </a:cxn>
                    <a:cxn ang="0">
                      <a:pos x="62" y="44"/>
                    </a:cxn>
                    <a:cxn ang="0">
                      <a:pos x="62" y="56"/>
                    </a:cxn>
                    <a:cxn ang="0">
                      <a:pos x="62" y="67"/>
                    </a:cxn>
                    <a:cxn ang="0">
                      <a:pos x="67" y="78"/>
                    </a:cxn>
                  </a:cxnLst>
                  <a:rect l="0" t="0" r="r" b="b"/>
                  <a:pathLst>
                    <a:path w="118" h="311">
                      <a:moveTo>
                        <a:pt x="67" y="78"/>
                      </a:moveTo>
                      <a:lnTo>
                        <a:pt x="62" y="100"/>
                      </a:lnTo>
                      <a:lnTo>
                        <a:pt x="62" y="111"/>
                      </a:lnTo>
                      <a:lnTo>
                        <a:pt x="67" y="128"/>
                      </a:lnTo>
                      <a:lnTo>
                        <a:pt x="67" y="150"/>
                      </a:lnTo>
                      <a:lnTo>
                        <a:pt x="72" y="155"/>
                      </a:lnTo>
                      <a:lnTo>
                        <a:pt x="77" y="161"/>
                      </a:lnTo>
                      <a:lnTo>
                        <a:pt x="87" y="172"/>
                      </a:lnTo>
                      <a:lnTo>
                        <a:pt x="108" y="194"/>
                      </a:lnTo>
                      <a:lnTo>
                        <a:pt x="118" y="205"/>
                      </a:lnTo>
                      <a:lnTo>
                        <a:pt x="118" y="217"/>
                      </a:lnTo>
                      <a:lnTo>
                        <a:pt x="118" y="261"/>
                      </a:lnTo>
                      <a:lnTo>
                        <a:pt x="118" y="267"/>
                      </a:lnTo>
                      <a:lnTo>
                        <a:pt x="113" y="272"/>
                      </a:lnTo>
                      <a:lnTo>
                        <a:pt x="108" y="272"/>
                      </a:lnTo>
                      <a:lnTo>
                        <a:pt x="97" y="272"/>
                      </a:lnTo>
                      <a:lnTo>
                        <a:pt x="97" y="278"/>
                      </a:lnTo>
                      <a:lnTo>
                        <a:pt x="92" y="289"/>
                      </a:lnTo>
                      <a:lnTo>
                        <a:pt x="97" y="300"/>
                      </a:lnTo>
                      <a:lnTo>
                        <a:pt x="97" y="305"/>
                      </a:lnTo>
                      <a:lnTo>
                        <a:pt x="92" y="311"/>
                      </a:lnTo>
                      <a:lnTo>
                        <a:pt x="82" y="300"/>
                      </a:lnTo>
                      <a:lnTo>
                        <a:pt x="67" y="283"/>
                      </a:lnTo>
                      <a:lnTo>
                        <a:pt x="62" y="272"/>
                      </a:lnTo>
                      <a:lnTo>
                        <a:pt x="56" y="261"/>
                      </a:lnTo>
                      <a:lnTo>
                        <a:pt x="67" y="244"/>
                      </a:lnTo>
                      <a:lnTo>
                        <a:pt x="67" y="228"/>
                      </a:lnTo>
                      <a:lnTo>
                        <a:pt x="67" y="211"/>
                      </a:lnTo>
                      <a:lnTo>
                        <a:pt x="62" y="200"/>
                      </a:lnTo>
                      <a:lnTo>
                        <a:pt x="56" y="200"/>
                      </a:lnTo>
                      <a:lnTo>
                        <a:pt x="46" y="200"/>
                      </a:lnTo>
                      <a:lnTo>
                        <a:pt x="36" y="205"/>
                      </a:lnTo>
                      <a:lnTo>
                        <a:pt x="31" y="200"/>
                      </a:lnTo>
                      <a:lnTo>
                        <a:pt x="21" y="194"/>
                      </a:lnTo>
                      <a:lnTo>
                        <a:pt x="15" y="183"/>
                      </a:lnTo>
                      <a:lnTo>
                        <a:pt x="10" y="183"/>
                      </a:lnTo>
                      <a:lnTo>
                        <a:pt x="5" y="178"/>
                      </a:lnTo>
                      <a:lnTo>
                        <a:pt x="0" y="172"/>
                      </a:lnTo>
                      <a:lnTo>
                        <a:pt x="0" y="161"/>
                      </a:lnTo>
                      <a:lnTo>
                        <a:pt x="5" y="150"/>
                      </a:lnTo>
                      <a:lnTo>
                        <a:pt x="5" y="133"/>
                      </a:lnTo>
                      <a:lnTo>
                        <a:pt x="5" y="128"/>
                      </a:lnTo>
                      <a:lnTo>
                        <a:pt x="21" y="122"/>
                      </a:lnTo>
                      <a:lnTo>
                        <a:pt x="31" y="117"/>
                      </a:lnTo>
                      <a:lnTo>
                        <a:pt x="31" y="111"/>
                      </a:lnTo>
                      <a:lnTo>
                        <a:pt x="21" y="106"/>
                      </a:lnTo>
                      <a:lnTo>
                        <a:pt x="21" y="100"/>
                      </a:lnTo>
                      <a:lnTo>
                        <a:pt x="15" y="94"/>
                      </a:lnTo>
                      <a:lnTo>
                        <a:pt x="21" y="61"/>
                      </a:lnTo>
                      <a:lnTo>
                        <a:pt x="21" y="50"/>
                      </a:lnTo>
                      <a:lnTo>
                        <a:pt x="31" y="44"/>
                      </a:lnTo>
                      <a:lnTo>
                        <a:pt x="36" y="39"/>
                      </a:lnTo>
                      <a:lnTo>
                        <a:pt x="36" y="33"/>
                      </a:lnTo>
                      <a:lnTo>
                        <a:pt x="26" y="17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36" y="0"/>
                      </a:lnTo>
                      <a:lnTo>
                        <a:pt x="51" y="11"/>
                      </a:lnTo>
                      <a:lnTo>
                        <a:pt x="56" y="28"/>
                      </a:lnTo>
                      <a:lnTo>
                        <a:pt x="62" y="44"/>
                      </a:lnTo>
                      <a:lnTo>
                        <a:pt x="62" y="56"/>
                      </a:lnTo>
                      <a:lnTo>
                        <a:pt x="62" y="67"/>
                      </a:lnTo>
                      <a:lnTo>
                        <a:pt x="67" y="78"/>
                      </a:lnTo>
                      <a:close/>
                    </a:path>
                  </a:pathLst>
                </a:custGeom>
                <a:solidFill>
                  <a:srgbClr val="B6E084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55"/>
              <p:cNvGrpSpPr>
                <a:grpSpLocks/>
              </p:cNvGrpSpPr>
              <p:nvPr/>
            </p:nvGrpSpPr>
            <p:grpSpPr bwMode="auto">
              <a:xfrm>
                <a:off x="5336" y="1956"/>
                <a:ext cx="412" cy="695"/>
                <a:chOff x="4713" y="2270"/>
                <a:chExt cx="412" cy="695"/>
              </a:xfrm>
              <a:grpFill/>
            </p:grpSpPr>
            <p:sp>
              <p:nvSpPr>
                <p:cNvPr id="102" name="Freeform 56"/>
                <p:cNvSpPr>
                  <a:spLocks/>
                </p:cNvSpPr>
                <p:nvPr/>
              </p:nvSpPr>
              <p:spPr bwMode="auto">
                <a:xfrm>
                  <a:off x="4713" y="2270"/>
                  <a:ext cx="412" cy="695"/>
                </a:xfrm>
                <a:custGeom>
                  <a:avLst/>
                  <a:gdLst/>
                  <a:ahLst/>
                  <a:cxnLst>
                    <a:cxn ang="0">
                      <a:pos x="72" y="695"/>
                    </a:cxn>
                    <a:cxn ang="0">
                      <a:pos x="67" y="662"/>
                    </a:cxn>
                    <a:cxn ang="0">
                      <a:pos x="67" y="634"/>
                    </a:cxn>
                    <a:cxn ang="0">
                      <a:pos x="62" y="584"/>
                    </a:cxn>
                    <a:cxn ang="0">
                      <a:pos x="46" y="534"/>
                    </a:cxn>
                    <a:cxn ang="0">
                      <a:pos x="46" y="500"/>
                    </a:cxn>
                    <a:cxn ang="0">
                      <a:pos x="88" y="456"/>
                    </a:cxn>
                    <a:cxn ang="0">
                      <a:pos x="88" y="423"/>
                    </a:cxn>
                    <a:cxn ang="0">
                      <a:pos x="108" y="395"/>
                    </a:cxn>
                    <a:cxn ang="0">
                      <a:pos x="93" y="356"/>
                    </a:cxn>
                    <a:cxn ang="0">
                      <a:pos x="108" y="334"/>
                    </a:cxn>
                    <a:cxn ang="0">
                      <a:pos x="103" y="278"/>
                    </a:cxn>
                    <a:cxn ang="0">
                      <a:pos x="82" y="250"/>
                    </a:cxn>
                    <a:cxn ang="0">
                      <a:pos x="36" y="234"/>
                    </a:cxn>
                    <a:cxn ang="0">
                      <a:pos x="5" y="222"/>
                    </a:cxn>
                    <a:cxn ang="0">
                      <a:pos x="0" y="200"/>
                    </a:cxn>
                    <a:cxn ang="0">
                      <a:pos x="41" y="178"/>
                    </a:cxn>
                    <a:cxn ang="0">
                      <a:pos x="108" y="150"/>
                    </a:cxn>
                    <a:cxn ang="0">
                      <a:pos x="129" y="167"/>
                    </a:cxn>
                    <a:cxn ang="0">
                      <a:pos x="154" y="167"/>
                    </a:cxn>
                    <a:cxn ang="0">
                      <a:pos x="165" y="195"/>
                    </a:cxn>
                    <a:cxn ang="0">
                      <a:pos x="160" y="239"/>
                    </a:cxn>
                    <a:cxn ang="0">
                      <a:pos x="191" y="278"/>
                    </a:cxn>
                    <a:cxn ang="0">
                      <a:pos x="191" y="256"/>
                    </a:cxn>
                    <a:cxn ang="0">
                      <a:pos x="206" y="239"/>
                    </a:cxn>
                    <a:cxn ang="0">
                      <a:pos x="216" y="228"/>
                    </a:cxn>
                    <a:cxn ang="0">
                      <a:pos x="206" y="161"/>
                    </a:cxn>
                    <a:cxn ang="0">
                      <a:pos x="170" y="122"/>
                    </a:cxn>
                    <a:cxn ang="0">
                      <a:pos x="160" y="78"/>
                    </a:cxn>
                    <a:cxn ang="0">
                      <a:pos x="180" y="44"/>
                    </a:cxn>
                    <a:cxn ang="0">
                      <a:pos x="216" y="39"/>
                    </a:cxn>
                    <a:cxn ang="0">
                      <a:pos x="232" y="50"/>
                    </a:cxn>
                    <a:cxn ang="0">
                      <a:pos x="273" y="50"/>
                    </a:cxn>
                    <a:cxn ang="0">
                      <a:pos x="299" y="39"/>
                    </a:cxn>
                    <a:cxn ang="0">
                      <a:pos x="319" y="39"/>
                    </a:cxn>
                    <a:cxn ang="0">
                      <a:pos x="366" y="22"/>
                    </a:cxn>
                    <a:cxn ang="0">
                      <a:pos x="402" y="0"/>
                    </a:cxn>
                    <a:cxn ang="0">
                      <a:pos x="397" y="33"/>
                    </a:cxn>
                    <a:cxn ang="0">
                      <a:pos x="397" y="56"/>
                    </a:cxn>
                    <a:cxn ang="0">
                      <a:pos x="397" y="100"/>
                    </a:cxn>
                    <a:cxn ang="0">
                      <a:pos x="402" y="128"/>
                    </a:cxn>
                    <a:cxn ang="0">
                      <a:pos x="402" y="167"/>
                    </a:cxn>
                    <a:cxn ang="0">
                      <a:pos x="412" y="178"/>
                    </a:cxn>
                    <a:cxn ang="0">
                      <a:pos x="402" y="206"/>
                    </a:cxn>
                    <a:cxn ang="0">
                      <a:pos x="381" y="239"/>
                    </a:cxn>
                    <a:cxn ang="0">
                      <a:pos x="335" y="278"/>
                    </a:cxn>
                    <a:cxn ang="0">
                      <a:pos x="273" y="306"/>
                    </a:cxn>
                    <a:cxn ang="0">
                      <a:pos x="221" y="356"/>
                    </a:cxn>
                    <a:cxn ang="0">
                      <a:pos x="175" y="395"/>
                    </a:cxn>
                    <a:cxn ang="0">
                      <a:pos x="175" y="423"/>
                    </a:cxn>
                    <a:cxn ang="0">
                      <a:pos x="185" y="450"/>
                    </a:cxn>
                    <a:cxn ang="0">
                      <a:pos x="196" y="495"/>
                    </a:cxn>
                    <a:cxn ang="0">
                      <a:pos x="206" y="500"/>
                    </a:cxn>
                    <a:cxn ang="0">
                      <a:pos x="201" y="562"/>
                    </a:cxn>
                    <a:cxn ang="0">
                      <a:pos x="201" y="578"/>
                    </a:cxn>
                    <a:cxn ang="0">
                      <a:pos x="170" y="606"/>
                    </a:cxn>
                    <a:cxn ang="0">
                      <a:pos x="118" y="623"/>
                    </a:cxn>
                    <a:cxn ang="0">
                      <a:pos x="88" y="656"/>
                    </a:cxn>
                    <a:cxn ang="0">
                      <a:pos x="103" y="673"/>
                    </a:cxn>
                  </a:cxnLst>
                  <a:rect l="0" t="0" r="r" b="b"/>
                  <a:pathLst>
                    <a:path w="412" h="695">
                      <a:moveTo>
                        <a:pt x="103" y="695"/>
                      </a:moveTo>
                      <a:lnTo>
                        <a:pt x="77" y="695"/>
                      </a:lnTo>
                      <a:lnTo>
                        <a:pt x="72" y="695"/>
                      </a:lnTo>
                      <a:lnTo>
                        <a:pt x="72" y="689"/>
                      </a:lnTo>
                      <a:lnTo>
                        <a:pt x="67" y="667"/>
                      </a:lnTo>
                      <a:lnTo>
                        <a:pt x="67" y="662"/>
                      </a:lnTo>
                      <a:lnTo>
                        <a:pt x="67" y="656"/>
                      </a:lnTo>
                      <a:lnTo>
                        <a:pt x="67" y="651"/>
                      </a:lnTo>
                      <a:lnTo>
                        <a:pt x="67" y="634"/>
                      </a:lnTo>
                      <a:lnTo>
                        <a:pt x="67" y="612"/>
                      </a:lnTo>
                      <a:lnTo>
                        <a:pt x="67" y="595"/>
                      </a:lnTo>
                      <a:lnTo>
                        <a:pt x="62" y="584"/>
                      </a:lnTo>
                      <a:lnTo>
                        <a:pt x="57" y="562"/>
                      </a:lnTo>
                      <a:lnTo>
                        <a:pt x="51" y="550"/>
                      </a:lnTo>
                      <a:lnTo>
                        <a:pt x="46" y="534"/>
                      </a:lnTo>
                      <a:lnTo>
                        <a:pt x="41" y="512"/>
                      </a:lnTo>
                      <a:lnTo>
                        <a:pt x="41" y="506"/>
                      </a:lnTo>
                      <a:lnTo>
                        <a:pt x="46" y="500"/>
                      </a:lnTo>
                      <a:lnTo>
                        <a:pt x="57" y="489"/>
                      </a:lnTo>
                      <a:lnTo>
                        <a:pt x="82" y="461"/>
                      </a:lnTo>
                      <a:lnTo>
                        <a:pt x="88" y="456"/>
                      </a:lnTo>
                      <a:lnTo>
                        <a:pt x="82" y="450"/>
                      </a:lnTo>
                      <a:lnTo>
                        <a:pt x="88" y="434"/>
                      </a:lnTo>
                      <a:lnTo>
                        <a:pt x="88" y="423"/>
                      </a:lnTo>
                      <a:lnTo>
                        <a:pt x="103" y="411"/>
                      </a:lnTo>
                      <a:lnTo>
                        <a:pt x="108" y="406"/>
                      </a:lnTo>
                      <a:lnTo>
                        <a:pt x="108" y="395"/>
                      </a:lnTo>
                      <a:lnTo>
                        <a:pt x="98" y="378"/>
                      </a:lnTo>
                      <a:lnTo>
                        <a:pt x="98" y="367"/>
                      </a:lnTo>
                      <a:lnTo>
                        <a:pt x="93" y="356"/>
                      </a:lnTo>
                      <a:lnTo>
                        <a:pt x="98" y="350"/>
                      </a:lnTo>
                      <a:lnTo>
                        <a:pt x="103" y="339"/>
                      </a:lnTo>
                      <a:lnTo>
                        <a:pt x="108" y="334"/>
                      </a:lnTo>
                      <a:lnTo>
                        <a:pt x="108" y="317"/>
                      </a:lnTo>
                      <a:lnTo>
                        <a:pt x="103" y="295"/>
                      </a:lnTo>
                      <a:lnTo>
                        <a:pt x="103" y="278"/>
                      </a:lnTo>
                      <a:lnTo>
                        <a:pt x="103" y="261"/>
                      </a:lnTo>
                      <a:lnTo>
                        <a:pt x="93" y="256"/>
                      </a:lnTo>
                      <a:lnTo>
                        <a:pt x="82" y="250"/>
                      </a:lnTo>
                      <a:lnTo>
                        <a:pt x="62" y="245"/>
                      </a:lnTo>
                      <a:lnTo>
                        <a:pt x="46" y="239"/>
                      </a:lnTo>
                      <a:lnTo>
                        <a:pt x="36" y="234"/>
                      </a:lnTo>
                      <a:lnTo>
                        <a:pt x="10" y="234"/>
                      </a:lnTo>
                      <a:lnTo>
                        <a:pt x="5" y="228"/>
                      </a:lnTo>
                      <a:lnTo>
                        <a:pt x="5" y="222"/>
                      </a:lnTo>
                      <a:lnTo>
                        <a:pt x="5" y="217"/>
                      </a:lnTo>
                      <a:lnTo>
                        <a:pt x="5" y="211"/>
                      </a:lnTo>
                      <a:lnTo>
                        <a:pt x="0" y="200"/>
                      </a:lnTo>
                      <a:lnTo>
                        <a:pt x="0" y="189"/>
                      </a:lnTo>
                      <a:lnTo>
                        <a:pt x="5" y="189"/>
                      </a:lnTo>
                      <a:lnTo>
                        <a:pt x="41" y="178"/>
                      </a:lnTo>
                      <a:lnTo>
                        <a:pt x="57" y="172"/>
                      </a:lnTo>
                      <a:lnTo>
                        <a:pt x="88" y="161"/>
                      </a:lnTo>
                      <a:lnTo>
                        <a:pt x="108" y="150"/>
                      </a:lnTo>
                      <a:lnTo>
                        <a:pt x="113" y="150"/>
                      </a:lnTo>
                      <a:lnTo>
                        <a:pt x="118" y="161"/>
                      </a:lnTo>
                      <a:lnTo>
                        <a:pt x="129" y="167"/>
                      </a:lnTo>
                      <a:lnTo>
                        <a:pt x="134" y="172"/>
                      </a:lnTo>
                      <a:lnTo>
                        <a:pt x="144" y="167"/>
                      </a:lnTo>
                      <a:lnTo>
                        <a:pt x="154" y="167"/>
                      </a:lnTo>
                      <a:lnTo>
                        <a:pt x="160" y="167"/>
                      </a:lnTo>
                      <a:lnTo>
                        <a:pt x="165" y="178"/>
                      </a:lnTo>
                      <a:lnTo>
                        <a:pt x="165" y="195"/>
                      </a:lnTo>
                      <a:lnTo>
                        <a:pt x="165" y="211"/>
                      </a:lnTo>
                      <a:lnTo>
                        <a:pt x="154" y="228"/>
                      </a:lnTo>
                      <a:lnTo>
                        <a:pt x="160" y="239"/>
                      </a:lnTo>
                      <a:lnTo>
                        <a:pt x="165" y="250"/>
                      </a:lnTo>
                      <a:lnTo>
                        <a:pt x="180" y="267"/>
                      </a:lnTo>
                      <a:lnTo>
                        <a:pt x="191" y="278"/>
                      </a:lnTo>
                      <a:lnTo>
                        <a:pt x="196" y="272"/>
                      </a:lnTo>
                      <a:lnTo>
                        <a:pt x="196" y="267"/>
                      </a:lnTo>
                      <a:lnTo>
                        <a:pt x="191" y="256"/>
                      </a:lnTo>
                      <a:lnTo>
                        <a:pt x="196" y="245"/>
                      </a:lnTo>
                      <a:lnTo>
                        <a:pt x="196" y="239"/>
                      </a:lnTo>
                      <a:lnTo>
                        <a:pt x="206" y="239"/>
                      </a:lnTo>
                      <a:lnTo>
                        <a:pt x="211" y="239"/>
                      </a:lnTo>
                      <a:lnTo>
                        <a:pt x="216" y="234"/>
                      </a:lnTo>
                      <a:lnTo>
                        <a:pt x="216" y="228"/>
                      </a:lnTo>
                      <a:lnTo>
                        <a:pt x="216" y="183"/>
                      </a:lnTo>
                      <a:lnTo>
                        <a:pt x="216" y="172"/>
                      </a:lnTo>
                      <a:lnTo>
                        <a:pt x="206" y="161"/>
                      </a:lnTo>
                      <a:lnTo>
                        <a:pt x="185" y="139"/>
                      </a:lnTo>
                      <a:lnTo>
                        <a:pt x="175" y="128"/>
                      </a:lnTo>
                      <a:lnTo>
                        <a:pt x="170" y="122"/>
                      </a:lnTo>
                      <a:lnTo>
                        <a:pt x="165" y="117"/>
                      </a:lnTo>
                      <a:lnTo>
                        <a:pt x="165" y="95"/>
                      </a:lnTo>
                      <a:lnTo>
                        <a:pt x="160" y="78"/>
                      </a:lnTo>
                      <a:lnTo>
                        <a:pt x="160" y="67"/>
                      </a:lnTo>
                      <a:lnTo>
                        <a:pt x="165" y="44"/>
                      </a:lnTo>
                      <a:lnTo>
                        <a:pt x="180" y="44"/>
                      </a:lnTo>
                      <a:lnTo>
                        <a:pt x="196" y="50"/>
                      </a:lnTo>
                      <a:lnTo>
                        <a:pt x="206" y="50"/>
                      </a:lnTo>
                      <a:lnTo>
                        <a:pt x="216" y="39"/>
                      </a:lnTo>
                      <a:lnTo>
                        <a:pt x="221" y="39"/>
                      </a:lnTo>
                      <a:lnTo>
                        <a:pt x="227" y="39"/>
                      </a:lnTo>
                      <a:lnTo>
                        <a:pt x="232" y="50"/>
                      </a:lnTo>
                      <a:lnTo>
                        <a:pt x="242" y="56"/>
                      </a:lnTo>
                      <a:lnTo>
                        <a:pt x="257" y="56"/>
                      </a:lnTo>
                      <a:lnTo>
                        <a:pt x="273" y="50"/>
                      </a:lnTo>
                      <a:lnTo>
                        <a:pt x="278" y="56"/>
                      </a:lnTo>
                      <a:lnTo>
                        <a:pt x="288" y="50"/>
                      </a:lnTo>
                      <a:lnTo>
                        <a:pt x="299" y="39"/>
                      </a:lnTo>
                      <a:lnTo>
                        <a:pt x="299" y="28"/>
                      </a:lnTo>
                      <a:lnTo>
                        <a:pt x="304" y="33"/>
                      </a:lnTo>
                      <a:lnTo>
                        <a:pt x="319" y="39"/>
                      </a:lnTo>
                      <a:lnTo>
                        <a:pt x="324" y="39"/>
                      </a:lnTo>
                      <a:lnTo>
                        <a:pt x="345" y="28"/>
                      </a:lnTo>
                      <a:lnTo>
                        <a:pt x="366" y="22"/>
                      </a:lnTo>
                      <a:lnTo>
                        <a:pt x="376" y="17"/>
                      </a:lnTo>
                      <a:lnTo>
                        <a:pt x="397" y="0"/>
                      </a:lnTo>
                      <a:lnTo>
                        <a:pt x="402" y="0"/>
                      </a:lnTo>
                      <a:lnTo>
                        <a:pt x="402" y="11"/>
                      </a:lnTo>
                      <a:lnTo>
                        <a:pt x="402" y="22"/>
                      </a:lnTo>
                      <a:lnTo>
                        <a:pt x="397" y="33"/>
                      </a:lnTo>
                      <a:lnTo>
                        <a:pt x="391" y="33"/>
                      </a:lnTo>
                      <a:lnTo>
                        <a:pt x="397" y="44"/>
                      </a:lnTo>
                      <a:lnTo>
                        <a:pt x="397" y="56"/>
                      </a:lnTo>
                      <a:lnTo>
                        <a:pt x="397" y="67"/>
                      </a:lnTo>
                      <a:lnTo>
                        <a:pt x="402" y="89"/>
                      </a:lnTo>
                      <a:lnTo>
                        <a:pt x="397" y="100"/>
                      </a:lnTo>
                      <a:lnTo>
                        <a:pt x="391" y="106"/>
                      </a:lnTo>
                      <a:lnTo>
                        <a:pt x="402" y="117"/>
                      </a:lnTo>
                      <a:lnTo>
                        <a:pt x="402" y="128"/>
                      </a:lnTo>
                      <a:lnTo>
                        <a:pt x="402" y="150"/>
                      </a:lnTo>
                      <a:lnTo>
                        <a:pt x="402" y="161"/>
                      </a:lnTo>
                      <a:lnTo>
                        <a:pt x="402" y="167"/>
                      </a:lnTo>
                      <a:lnTo>
                        <a:pt x="407" y="172"/>
                      </a:lnTo>
                      <a:lnTo>
                        <a:pt x="412" y="172"/>
                      </a:lnTo>
                      <a:lnTo>
                        <a:pt x="412" y="178"/>
                      </a:lnTo>
                      <a:lnTo>
                        <a:pt x="407" y="183"/>
                      </a:lnTo>
                      <a:lnTo>
                        <a:pt x="402" y="195"/>
                      </a:lnTo>
                      <a:lnTo>
                        <a:pt x="402" y="206"/>
                      </a:lnTo>
                      <a:lnTo>
                        <a:pt x="402" y="211"/>
                      </a:lnTo>
                      <a:lnTo>
                        <a:pt x="397" y="222"/>
                      </a:lnTo>
                      <a:lnTo>
                        <a:pt x="381" y="239"/>
                      </a:lnTo>
                      <a:lnTo>
                        <a:pt x="371" y="250"/>
                      </a:lnTo>
                      <a:lnTo>
                        <a:pt x="360" y="261"/>
                      </a:lnTo>
                      <a:lnTo>
                        <a:pt x="335" y="278"/>
                      </a:lnTo>
                      <a:lnTo>
                        <a:pt x="309" y="289"/>
                      </a:lnTo>
                      <a:lnTo>
                        <a:pt x="294" y="295"/>
                      </a:lnTo>
                      <a:lnTo>
                        <a:pt x="273" y="306"/>
                      </a:lnTo>
                      <a:lnTo>
                        <a:pt x="257" y="317"/>
                      </a:lnTo>
                      <a:lnTo>
                        <a:pt x="237" y="345"/>
                      </a:lnTo>
                      <a:lnTo>
                        <a:pt x="221" y="356"/>
                      </a:lnTo>
                      <a:lnTo>
                        <a:pt x="201" y="373"/>
                      </a:lnTo>
                      <a:lnTo>
                        <a:pt x="180" y="389"/>
                      </a:lnTo>
                      <a:lnTo>
                        <a:pt x="175" y="395"/>
                      </a:lnTo>
                      <a:lnTo>
                        <a:pt x="175" y="411"/>
                      </a:lnTo>
                      <a:lnTo>
                        <a:pt x="170" y="423"/>
                      </a:lnTo>
                      <a:lnTo>
                        <a:pt x="175" y="423"/>
                      </a:lnTo>
                      <a:lnTo>
                        <a:pt x="185" y="434"/>
                      </a:lnTo>
                      <a:lnTo>
                        <a:pt x="191" y="439"/>
                      </a:lnTo>
                      <a:lnTo>
                        <a:pt x="185" y="450"/>
                      </a:lnTo>
                      <a:lnTo>
                        <a:pt x="191" y="484"/>
                      </a:lnTo>
                      <a:lnTo>
                        <a:pt x="196" y="489"/>
                      </a:lnTo>
                      <a:lnTo>
                        <a:pt x="196" y="495"/>
                      </a:lnTo>
                      <a:lnTo>
                        <a:pt x="201" y="495"/>
                      </a:lnTo>
                      <a:lnTo>
                        <a:pt x="206" y="489"/>
                      </a:lnTo>
                      <a:lnTo>
                        <a:pt x="206" y="500"/>
                      </a:lnTo>
                      <a:lnTo>
                        <a:pt x="201" y="545"/>
                      </a:lnTo>
                      <a:lnTo>
                        <a:pt x="196" y="562"/>
                      </a:lnTo>
                      <a:lnTo>
                        <a:pt x="201" y="562"/>
                      </a:lnTo>
                      <a:lnTo>
                        <a:pt x="206" y="567"/>
                      </a:lnTo>
                      <a:lnTo>
                        <a:pt x="206" y="573"/>
                      </a:lnTo>
                      <a:lnTo>
                        <a:pt x="201" y="578"/>
                      </a:lnTo>
                      <a:lnTo>
                        <a:pt x="191" y="589"/>
                      </a:lnTo>
                      <a:lnTo>
                        <a:pt x="180" y="600"/>
                      </a:lnTo>
                      <a:lnTo>
                        <a:pt x="170" y="606"/>
                      </a:lnTo>
                      <a:lnTo>
                        <a:pt x="144" y="612"/>
                      </a:lnTo>
                      <a:lnTo>
                        <a:pt x="134" y="617"/>
                      </a:lnTo>
                      <a:lnTo>
                        <a:pt x="118" y="623"/>
                      </a:lnTo>
                      <a:lnTo>
                        <a:pt x="103" y="634"/>
                      </a:lnTo>
                      <a:lnTo>
                        <a:pt x="93" y="645"/>
                      </a:lnTo>
                      <a:lnTo>
                        <a:pt x="88" y="656"/>
                      </a:lnTo>
                      <a:lnTo>
                        <a:pt x="93" y="662"/>
                      </a:lnTo>
                      <a:lnTo>
                        <a:pt x="103" y="667"/>
                      </a:lnTo>
                      <a:lnTo>
                        <a:pt x="103" y="673"/>
                      </a:lnTo>
                      <a:lnTo>
                        <a:pt x="103" y="6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57"/>
                <p:cNvSpPr>
                  <a:spLocks/>
                </p:cNvSpPr>
                <p:nvPr/>
              </p:nvSpPr>
              <p:spPr bwMode="auto">
                <a:xfrm>
                  <a:off x="4713" y="2270"/>
                  <a:ext cx="412" cy="695"/>
                </a:xfrm>
                <a:custGeom>
                  <a:avLst/>
                  <a:gdLst/>
                  <a:ahLst/>
                  <a:cxnLst>
                    <a:cxn ang="0">
                      <a:pos x="72" y="695"/>
                    </a:cxn>
                    <a:cxn ang="0">
                      <a:pos x="67" y="662"/>
                    </a:cxn>
                    <a:cxn ang="0">
                      <a:pos x="67" y="634"/>
                    </a:cxn>
                    <a:cxn ang="0">
                      <a:pos x="62" y="584"/>
                    </a:cxn>
                    <a:cxn ang="0">
                      <a:pos x="46" y="534"/>
                    </a:cxn>
                    <a:cxn ang="0">
                      <a:pos x="46" y="500"/>
                    </a:cxn>
                    <a:cxn ang="0">
                      <a:pos x="88" y="456"/>
                    </a:cxn>
                    <a:cxn ang="0">
                      <a:pos x="88" y="423"/>
                    </a:cxn>
                    <a:cxn ang="0">
                      <a:pos x="108" y="395"/>
                    </a:cxn>
                    <a:cxn ang="0">
                      <a:pos x="93" y="356"/>
                    </a:cxn>
                    <a:cxn ang="0">
                      <a:pos x="108" y="334"/>
                    </a:cxn>
                    <a:cxn ang="0">
                      <a:pos x="103" y="278"/>
                    </a:cxn>
                    <a:cxn ang="0">
                      <a:pos x="82" y="250"/>
                    </a:cxn>
                    <a:cxn ang="0">
                      <a:pos x="36" y="234"/>
                    </a:cxn>
                    <a:cxn ang="0">
                      <a:pos x="5" y="222"/>
                    </a:cxn>
                    <a:cxn ang="0">
                      <a:pos x="0" y="200"/>
                    </a:cxn>
                    <a:cxn ang="0">
                      <a:pos x="41" y="178"/>
                    </a:cxn>
                    <a:cxn ang="0">
                      <a:pos x="108" y="150"/>
                    </a:cxn>
                    <a:cxn ang="0">
                      <a:pos x="129" y="167"/>
                    </a:cxn>
                    <a:cxn ang="0">
                      <a:pos x="154" y="167"/>
                    </a:cxn>
                    <a:cxn ang="0">
                      <a:pos x="165" y="195"/>
                    </a:cxn>
                    <a:cxn ang="0">
                      <a:pos x="160" y="239"/>
                    </a:cxn>
                    <a:cxn ang="0">
                      <a:pos x="191" y="278"/>
                    </a:cxn>
                    <a:cxn ang="0">
                      <a:pos x="191" y="256"/>
                    </a:cxn>
                    <a:cxn ang="0">
                      <a:pos x="206" y="239"/>
                    </a:cxn>
                    <a:cxn ang="0">
                      <a:pos x="216" y="228"/>
                    </a:cxn>
                    <a:cxn ang="0">
                      <a:pos x="206" y="161"/>
                    </a:cxn>
                    <a:cxn ang="0">
                      <a:pos x="170" y="122"/>
                    </a:cxn>
                    <a:cxn ang="0">
                      <a:pos x="160" y="78"/>
                    </a:cxn>
                    <a:cxn ang="0">
                      <a:pos x="180" y="44"/>
                    </a:cxn>
                    <a:cxn ang="0">
                      <a:pos x="216" y="39"/>
                    </a:cxn>
                    <a:cxn ang="0">
                      <a:pos x="232" y="50"/>
                    </a:cxn>
                    <a:cxn ang="0">
                      <a:pos x="273" y="50"/>
                    </a:cxn>
                    <a:cxn ang="0">
                      <a:pos x="299" y="39"/>
                    </a:cxn>
                    <a:cxn ang="0">
                      <a:pos x="319" y="39"/>
                    </a:cxn>
                    <a:cxn ang="0">
                      <a:pos x="366" y="22"/>
                    </a:cxn>
                    <a:cxn ang="0">
                      <a:pos x="402" y="0"/>
                    </a:cxn>
                    <a:cxn ang="0">
                      <a:pos x="397" y="33"/>
                    </a:cxn>
                    <a:cxn ang="0">
                      <a:pos x="397" y="56"/>
                    </a:cxn>
                    <a:cxn ang="0">
                      <a:pos x="397" y="100"/>
                    </a:cxn>
                    <a:cxn ang="0">
                      <a:pos x="402" y="128"/>
                    </a:cxn>
                    <a:cxn ang="0">
                      <a:pos x="402" y="167"/>
                    </a:cxn>
                    <a:cxn ang="0">
                      <a:pos x="412" y="178"/>
                    </a:cxn>
                    <a:cxn ang="0">
                      <a:pos x="402" y="206"/>
                    </a:cxn>
                    <a:cxn ang="0">
                      <a:pos x="381" y="239"/>
                    </a:cxn>
                    <a:cxn ang="0">
                      <a:pos x="335" y="278"/>
                    </a:cxn>
                    <a:cxn ang="0">
                      <a:pos x="273" y="306"/>
                    </a:cxn>
                    <a:cxn ang="0">
                      <a:pos x="221" y="356"/>
                    </a:cxn>
                    <a:cxn ang="0">
                      <a:pos x="175" y="395"/>
                    </a:cxn>
                    <a:cxn ang="0">
                      <a:pos x="175" y="423"/>
                    </a:cxn>
                    <a:cxn ang="0">
                      <a:pos x="185" y="450"/>
                    </a:cxn>
                    <a:cxn ang="0">
                      <a:pos x="196" y="495"/>
                    </a:cxn>
                    <a:cxn ang="0">
                      <a:pos x="206" y="500"/>
                    </a:cxn>
                    <a:cxn ang="0">
                      <a:pos x="201" y="562"/>
                    </a:cxn>
                    <a:cxn ang="0">
                      <a:pos x="201" y="578"/>
                    </a:cxn>
                    <a:cxn ang="0">
                      <a:pos x="170" y="606"/>
                    </a:cxn>
                    <a:cxn ang="0">
                      <a:pos x="118" y="623"/>
                    </a:cxn>
                    <a:cxn ang="0">
                      <a:pos x="88" y="656"/>
                    </a:cxn>
                    <a:cxn ang="0">
                      <a:pos x="103" y="673"/>
                    </a:cxn>
                  </a:cxnLst>
                  <a:rect l="0" t="0" r="r" b="b"/>
                  <a:pathLst>
                    <a:path w="412" h="695">
                      <a:moveTo>
                        <a:pt x="103" y="695"/>
                      </a:moveTo>
                      <a:lnTo>
                        <a:pt x="77" y="695"/>
                      </a:lnTo>
                      <a:lnTo>
                        <a:pt x="72" y="695"/>
                      </a:lnTo>
                      <a:lnTo>
                        <a:pt x="72" y="689"/>
                      </a:lnTo>
                      <a:lnTo>
                        <a:pt x="67" y="667"/>
                      </a:lnTo>
                      <a:lnTo>
                        <a:pt x="67" y="662"/>
                      </a:lnTo>
                      <a:lnTo>
                        <a:pt x="67" y="656"/>
                      </a:lnTo>
                      <a:lnTo>
                        <a:pt x="67" y="651"/>
                      </a:lnTo>
                      <a:lnTo>
                        <a:pt x="67" y="634"/>
                      </a:lnTo>
                      <a:lnTo>
                        <a:pt x="67" y="612"/>
                      </a:lnTo>
                      <a:lnTo>
                        <a:pt x="67" y="595"/>
                      </a:lnTo>
                      <a:lnTo>
                        <a:pt x="62" y="584"/>
                      </a:lnTo>
                      <a:lnTo>
                        <a:pt x="57" y="562"/>
                      </a:lnTo>
                      <a:lnTo>
                        <a:pt x="51" y="550"/>
                      </a:lnTo>
                      <a:lnTo>
                        <a:pt x="46" y="534"/>
                      </a:lnTo>
                      <a:lnTo>
                        <a:pt x="41" y="512"/>
                      </a:lnTo>
                      <a:lnTo>
                        <a:pt x="41" y="506"/>
                      </a:lnTo>
                      <a:lnTo>
                        <a:pt x="46" y="500"/>
                      </a:lnTo>
                      <a:lnTo>
                        <a:pt x="57" y="489"/>
                      </a:lnTo>
                      <a:lnTo>
                        <a:pt x="82" y="461"/>
                      </a:lnTo>
                      <a:lnTo>
                        <a:pt x="88" y="456"/>
                      </a:lnTo>
                      <a:lnTo>
                        <a:pt x="82" y="450"/>
                      </a:lnTo>
                      <a:lnTo>
                        <a:pt x="88" y="434"/>
                      </a:lnTo>
                      <a:lnTo>
                        <a:pt x="88" y="423"/>
                      </a:lnTo>
                      <a:lnTo>
                        <a:pt x="103" y="411"/>
                      </a:lnTo>
                      <a:lnTo>
                        <a:pt x="108" y="406"/>
                      </a:lnTo>
                      <a:lnTo>
                        <a:pt x="108" y="395"/>
                      </a:lnTo>
                      <a:lnTo>
                        <a:pt x="98" y="378"/>
                      </a:lnTo>
                      <a:lnTo>
                        <a:pt x="98" y="367"/>
                      </a:lnTo>
                      <a:lnTo>
                        <a:pt x="93" y="356"/>
                      </a:lnTo>
                      <a:lnTo>
                        <a:pt x="98" y="350"/>
                      </a:lnTo>
                      <a:lnTo>
                        <a:pt x="103" y="339"/>
                      </a:lnTo>
                      <a:lnTo>
                        <a:pt x="108" y="334"/>
                      </a:lnTo>
                      <a:lnTo>
                        <a:pt x="108" y="317"/>
                      </a:lnTo>
                      <a:lnTo>
                        <a:pt x="103" y="295"/>
                      </a:lnTo>
                      <a:lnTo>
                        <a:pt x="103" y="278"/>
                      </a:lnTo>
                      <a:lnTo>
                        <a:pt x="103" y="261"/>
                      </a:lnTo>
                      <a:lnTo>
                        <a:pt x="93" y="256"/>
                      </a:lnTo>
                      <a:lnTo>
                        <a:pt x="82" y="250"/>
                      </a:lnTo>
                      <a:lnTo>
                        <a:pt x="62" y="245"/>
                      </a:lnTo>
                      <a:lnTo>
                        <a:pt x="46" y="239"/>
                      </a:lnTo>
                      <a:lnTo>
                        <a:pt x="36" y="234"/>
                      </a:lnTo>
                      <a:lnTo>
                        <a:pt x="10" y="234"/>
                      </a:lnTo>
                      <a:lnTo>
                        <a:pt x="5" y="228"/>
                      </a:lnTo>
                      <a:lnTo>
                        <a:pt x="5" y="222"/>
                      </a:lnTo>
                      <a:lnTo>
                        <a:pt x="5" y="217"/>
                      </a:lnTo>
                      <a:lnTo>
                        <a:pt x="5" y="211"/>
                      </a:lnTo>
                      <a:lnTo>
                        <a:pt x="0" y="200"/>
                      </a:lnTo>
                      <a:lnTo>
                        <a:pt x="0" y="189"/>
                      </a:lnTo>
                      <a:lnTo>
                        <a:pt x="5" y="189"/>
                      </a:lnTo>
                      <a:lnTo>
                        <a:pt x="41" y="178"/>
                      </a:lnTo>
                      <a:lnTo>
                        <a:pt x="57" y="172"/>
                      </a:lnTo>
                      <a:lnTo>
                        <a:pt x="88" y="161"/>
                      </a:lnTo>
                      <a:lnTo>
                        <a:pt x="108" y="150"/>
                      </a:lnTo>
                      <a:lnTo>
                        <a:pt x="113" y="150"/>
                      </a:lnTo>
                      <a:lnTo>
                        <a:pt x="118" y="161"/>
                      </a:lnTo>
                      <a:lnTo>
                        <a:pt x="129" y="167"/>
                      </a:lnTo>
                      <a:lnTo>
                        <a:pt x="134" y="172"/>
                      </a:lnTo>
                      <a:lnTo>
                        <a:pt x="144" y="167"/>
                      </a:lnTo>
                      <a:lnTo>
                        <a:pt x="154" y="167"/>
                      </a:lnTo>
                      <a:lnTo>
                        <a:pt x="160" y="167"/>
                      </a:lnTo>
                      <a:lnTo>
                        <a:pt x="165" y="178"/>
                      </a:lnTo>
                      <a:lnTo>
                        <a:pt x="165" y="195"/>
                      </a:lnTo>
                      <a:lnTo>
                        <a:pt x="165" y="211"/>
                      </a:lnTo>
                      <a:lnTo>
                        <a:pt x="154" y="228"/>
                      </a:lnTo>
                      <a:lnTo>
                        <a:pt x="160" y="239"/>
                      </a:lnTo>
                      <a:lnTo>
                        <a:pt x="165" y="250"/>
                      </a:lnTo>
                      <a:lnTo>
                        <a:pt x="180" y="267"/>
                      </a:lnTo>
                      <a:lnTo>
                        <a:pt x="191" y="278"/>
                      </a:lnTo>
                      <a:lnTo>
                        <a:pt x="196" y="272"/>
                      </a:lnTo>
                      <a:lnTo>
                        <a:pt x="196" y="267"/>
                      </a:lnTo>
                      <a:lnTo>
                        <a:pt x="191" y="256"/>
                      </a:lnTo>
                      <a:lnTo>
                        <a:pt x="196" y="245"/>
                      </a:lnTo>
                      <a:lnTo>
                        <a:pt x="196" y="239"/>
                      </a:lnTo>
                      <a:lnTo>
                        <a:pt x="206" y="239"/>
                      </a:lnTo>
                      <a:lnTo>
                        <a:pt x="211" y="239"/>
                      </a:lnTo>
                      <a:lnTo>
                        <a:pt x="216" y="234"/>
                      </a:lnTo>
                      <a:lnTo>
                        <a:pt x="216" y="228"/>
                      </a:lnTo>
                      <a:lnTo>
                        <a:pt x="216" y="183"/>
                      </a:lnTo>
                      <a:lnTo>
                        <a:pt x="216" y="172"/>
                      </a:lnTo>
                      <a:lnTo>
                        <a:pt x="206" y="161"/>
                      </a:lnTo>
                      <a:lnTo>
                        <a:pt x="185" y="139"/>
                      </a:lnTo>
                      <a:lnTo>
                        <a:pt x="175" y="128"/>
                      </a:lnTo>
                      <a:lnTo>
                        <a:pt x="170" y="122"/>
                      </a:lnTo>
                      <a:lnTo>
                        <a:pt x="165" y="117"/>
                      </a:lnTo>
                      <a:lnTo>
                        <a:pt x="165" y="95"/>
                      </a:lnTo>
                      <a:lnTo>
                        <a:pt x="160" y="78"/>
                      </a:lnTo>
                      <a:lnTo>
                        <a:pt x="160" y="67"/>
                      </a:lnTo>
                      <a:lnTo>
                        <a:pt x="165" y="44"/>
                      </a:lnTo>
                      <a:lnTo>
                        <a:pt x="180" y="44"/>
                      </a:lnTo>
                      <a:lnTo>
                        <a:pt x="196" y="50"/>
                      </a:lnTo>
                      <a:lnTo>
                        <a:pt x="206" y="50"/>
                      </a:lnTo>
                      <a:lnTo>
                        <a:pt x="216" y="39"/>
                      </a:lnTo>
                      <a:lnTo>
                        <a:pt x="221" y="39"/>
                      </a:lnTo>
                      <a:lnTo>
                        <a:pt x="227" y="39"/>
                      </a:lnTo>
                      <a:lnTo>
                        <a:pt x="232" y="50"/>
                      </a:lnTo>
                      <a:lnTo>
                        <a:pt x="242" y="56"/>
                      </a:lnTo>
                      <a:lnTo>
                        <a:pt x="257" y="56"/>
                      </a:lnTo>
                      <a:lnTo>
                        <a:pt x="273" y="50"/>
                      </a:lnTo>
                      <a:lnTo>
                        <a:pt x="278" y="56"/>
                      </a:lnTo>
                      <a:lnTo>
                        <a:pt x="288" y="50"/>
                      </a:lnTo>
                      <a:lnTo>
                        <a:pt x="299" y="39"/>
                      </a:lnTo>
                      <a:lnTo>
                        <a:pt x="299" y="28"/>
                      </a:lnTo>
                      <a:lnTo>
                        <a:pt x="304" y="33"/>
                      </a:lnTo>
                      <a:lnTo>
                        <a:pt x="319" y="39"/>
                      </a:lnTo>
                      <a:lnTo>
                        <a:pt x="324" y="39"/>
                      </a:lnTo>
                      <a:lnTo>
                        <a:pt x="345" y="28"/>
                      </a:lnTo>
                      <a:lnTo>
                        <a:pt x="366" y="22"/>
                      </a:lnTo>
                      <a:lnTo>
                        <a:pt x="376" y="17"/>
                      </a:lnTo>
                      <a:lnTo>
                        <a:pt x="397" y="0"/>
                      </a:lnTo>
                      <a:lnTo>
                        <a:pt x="402" y="0"/>
                      </a:lnTo>
                      <a:lnTo>
                        <a:pt x="402" y="11"/>
                      </a:lnTo>
                      <a:lnTo>
                        <a:pt x="402" y="22"/>
                      </a:lnTo>
                      <a:lnTo>
                        <a:pt x="397" y="33"/>
                      </a:lnTo>
                      <a:lnTo>
                        <a:pt x="391" y="33"/>
                      </a:lnTo>
                      <a:lnTo>
                        <a:pt x="397" y="44"/>
                      </a:lnTo>
                      <a:lnTo>
                        <a:pt x="397" y="56"/>
                      </a:lnTo>
                      <a:lnTo>
                        <a:pt x="397" y="67"/>
                      </a:lnTo>
                      <a:lnTo>
                        <a:pt x="402" y="89"/>
                      </a:lnTo>
                      <a:lnTo>
                        <a:pt x="397" y="100"/>
                      </a:lnTo>
                      <a:lnTo>
                        <a:pt x="391" y="106"/>
                      </a:lnTo>
                      <a:lnTo>
                        <a:pt x="402" y="117"/>
                      </a:lnTo>
                      <a:lnTo>
                        <a:pt x="402" y="128"/>
                      </a:lnTo>
                      <a:lnTo>
                        <a:pt x="402" y="150"/>
                      </a:lnTo>
                      <a:lnTo>
                        <a:pt x="402" y="161"/>
                      </a:lnTo>
                      <a:lnTo>
                        <a:pt x="402" y="167"/>
                      </a:lnTo>
                      <a:lnTo>
                        <a:pt x="407" y="172"/>
                      </a:lnTo>
                      <a:lnTo>
                        <a:pt x="412" y="172"/>
                      </a:lnTo>
                      <a:lnTo>
                        <a:pt x="412" y="178"/>
                      </a:lnTo>
                      <a:lnTo>
                        <a:pt x="407" y="183"/>
                      </a:lnTo>
                      <a:lnTo>
                        <a:pt x="402" y="195"/>
                      </a:lnTo>
                      <a:lnTo>
                        <a:pt x="402" y="206"/>
                      </a:lnTo>
                      <a:lnTo>
                        <a:pt x="402" y="211"/>
                      </a:lnTo>
                      <a:lnTo>
                        <a:pt x="397" y="222"/>
                      </a:lnTo>
                      <a:lnTo>
                        <a:pt x="381" y="239"/>
                      </a:lnTo>
                      <a:lnTo>
                        <a:pt x="371" y="250"/>
                      </a:lnTo>
                      <a:lnTo>
                        <a:pt x="360" y="261"/>
                      </a:lnTo>
                      <a:lnTo>
                        <a:pt x="335" y="278"/>
                      </a:lnTo>
                      <a:lnTo>
                        <a:pt x="309" y="289"/>
                      </a:lnTo>
                      <a:lnTo>
                        <a:pt x="294" y="295"/>
                      </a:lnTo>
                      <a:lnTo>
                        <a:pt x="273" y="306"/>
                      </a:lnTo>
                      <a:lnTo>
                        <a:pt x="257" y="317"/>
                      </a:lnTo>
                      <a:lnTo>
                        <a:pt x="237" y="345"/>
                      </a:lnTo>
                      <a:lnTo>
                        <a:pt x="221" y="356"/>
                      </a:lnTo>
                      <a:lnTo>
                        <a:pt x="201" y="373"/>
                      </a:lnTo>
                      <a:lnTo>
                        <a:pt x="180" y="389"/>
                      </a:lnTo>
                      <a:lnTo>
                        <a:pt x="175" y="395"/>
                      </a:lnTo>
                      <a:lnTo>
                        <a:pt x="175" y="411"/>
                      </a:lnTo>
                      <a:lnTo>
                        <a:pt x="170" y="423"/>
                      </a:lnTo>
                      <a:lnTo>
                        <a:pt x="175" y="423"/>
                      </a:lnTo>
                      <a:lnTo>
                        <a:pt x="185" y="434"/>
                      </a:lnTo>
                      <a:lnTo>
                        <a:pt x="191" y="439"/>
                      </a:lnTo>
                      <a:lnTo>
                        <a:pt x="185" y="450"/>
                      </a:lnTo>
                      <a:lnTo>
                        <a:pt x="191" y="484"/>
                      </a:lnTo>
                      <a:lnTo>
                        <a:pt x="196" y="489"/>
                      </a:lnTo>
                      <a:lnTo>
                        <a:pt x="196" y="495"/>
                      </a:lnTo>
                      <a:lnTo>
                        <a:pt x="201" y="495"/>
                      </a:lnTo>
                      <a:lnTo>
                        <a:pt x="206" y="489"/>
                      </a:lnTo>
                      <a:lnTo>
                        <a:pt x="206" y="500"/>
                      </a:lnTo>
                      <a:lnTo>
                        <a:pt x="201" y="545"/>
                      </a:lnTo>
                      <a:lnTo>
                        <a:pt x="196" y="562"/>
                      </a:lnTo>
                      <a:lnTo>
                        <a:pt x="201" y="562"/>
                      </a:lnTo>
                      <a:lnTo>
                        <a:pt x="206" y="567"/>
                      </a:lnTo>
                      <a:lnTo>
                        <a:pt x="206" y="573"/>
                      </a:lnTo>
                      <a:lnTo>
                        <a:pt x="201" y="578"/>
                      </a:lnTo>
                      <a:lnTo>
                        <a:pt x="191" y="589"/>
                      </a:lnTo>
                      <a:lnTo>
                        <a:pt x="180" y="600"/>
                      </a:lnTo>
                      <a:lnTo>
                        <a:pt x="170" y="606"/>
                      </a:lnTo>
                      <a:lnTo>
                        <a:pt x="144" y="612"/>
                      </a:lnTo>
                      <a:lnTo>
                        <a:pt x="134" y="617"/>
                      </a:lnTo>
                      <a:lnTo>
                        <a:pt x="118" y="623"/>
                      </a:lnTo>
                      <a:lnTo>
                        <a:pt x="103" y="634"/>
                      </a:lnTo>
                      <a:lnTo>
                        <a:pt x="93" y="645"/>
                      </a:lnTo>
                      <a:lnTo>
                        <a:pt x="88" y="656"/>
                      </a:lnTo>
                      <a:lnTo>
                        <a:pt x="93" y="662"/>
                      </a:lnTo>
                      <a:lnTo>
                        <a:pt x="103" y="667"/>
                      </a:lnTo>
                      <a:lnTo>
                        <a:pt x="103" y="673"/>
                      </a:lnTo>
                      <a:lnTo>
                        <a:pt x="103" y="695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58"/>
              <p:cNvGrpSpPr>
                <a:grpSpLocks/>
              </p:cNvGrpSpPr>
              <p:nvPr/>
            </p:nvGrpSpPr>
            <p:grpSpPr bwMode="auto">
              <a:xfrm>
                <a:off x="5841" y="2029"/>
                <a:ext cx="284" cy="566"/>
                <a:chOff x="5218" y="2343"/>
                <a:chExt cx="284" cy="566"/>
              </a:xfrm>
              <a:grpFill/>
            </p:grpSpPr>
            <p:sp>
              <p:nvSpPr>
                <p:cNvPr id="100" name="Freeform 59"/>
                <p:cNvSpPr>
                  <a:spLocks/>
                </p:cNvSpPr>
                <p:nvPr/>
              </p:nvSpPr>
              <p:spPr bwMode="auto">
                <a:xfrm>
                  <a:off x="5218" y="2343"/>
                  <a:ext cx="284" cy="566"/>
                </a:xfrm>
                <a:custGeom>
                  <a:avLst/>
                  <a:gdLst/>
                  <a:ahLst/>
                  <a:cxnLst>
                    <a:cxn ang="0">
                      <a:pos x="67" y="166"/>
                    </a:cxn>
                    <a:cxn ang="0">
                      <a:pos x="88" y="161"/>
                    </a:cxn>
                    <a:cxn ang="0">
                      <a:pos x="98" y="155"/>
                    </a:cxn>
                    <a:cxn ang="0">
                      <a:pos x="119" y="155"/>
                    </a:cxn>
                    <a:cxn ang="0">
                      <a:pos x="124" y="150"/>
                    </a:cxn>
                    <a:cxn ang="0">
                      <a:pos x="139" y="133"/>
                    </a:cxn>
                    <a:cxn ang="0">
                      <a:pos x="150" y="133"/>
                    </a:cxn>
                    <a:cxn ang="0">
                      <a:pos x="150" y="122"/>
                    </a:cxn>
                    <a:cxn ang="0">
                      <a:pos x="165" y="111"/>
                    </a:cxn>
                    <a:cxn ang="0">
                      <a:pos x="181" y="105"/>
                    </a:cxn>
                    <a:cxn ang="0">
                      <a:pos x="176" y="94"/>
                    </a:cxn>
                    <a:cxn ang="0">
                      <a:pos x="181" y="89"/>
                    </a:cxn>
                    <a:cxn ang="0">
                      <a:pos x="186" y="78"/>
                    </a:cxn>
                    <a:cxn ang="0">
                      <a:pos x="186" y="55"/>
                    </a:cxn>
                    <a:cxn ang="0">
                      <a:pos x="196" y="67"/>
                    </a:cxn>
                    <a:cxn ang="0">
                      <a:pos x="201" y="61"/>
                    </a:cxn>
                    <a:cxn ang="0">
                      <a:pos x="222" y="44"/>
                    </a:cxn>
                    <a:cxn ang="0">
                      <a:pos x="227" y="22"/>
                    </a:cxn>
                    <a:cxn ang="0">
                      <a:pos x="222" y="11"/>
                    </a:cxn>
                    <a:cxn ang="0">
                      <a:pos x="238" y="6"/>
                    </a:cxn>
                    <a:cxn ang="0">
                      <a:pos x="258" y="28"/>
                    </a:cxn>
                    <a:cxn ang="0">
                      <a:pos x="269" y="78"/>
                    </a:cxn>
                    <a:cxn ang="0">
                      <a:pos x="274" y="105"/>
                    </a:cxn>
                    <a:cxn ang="0">
                      <a:pos x="284" y="128"/>
                    </a:cxn>
                    <a:cxn ang="0">
                      <a:pos x="279" y="139"/>
                    </a:cxn>
                    <a:cxn ang="0">
                      <a:pos x="269" y="155"/>
                    </a:cxn>
                    <a:cxn ang="0">
                      <a:pos x="253" y="133"/>
                    </a:cxn>
                    <a:cxn ang="0">
                      <a:pos x="248" y="144"/>
                    </a:cxn>
                    <a:cxn ang="0">
                      <a:pos x="258" y="172"/>
                    </a:cxn>
                    <a:cxn ang="0">
                      <a:pos x="253" y="189"/>
                    </a:cxn>
                    <a:cxn ang="0">
                      <a:pos x="243" y="216"/>
                    </a:cxn>
                    <a:cxn ang="0">
                      <a:pos x="238" y="250"/>
                    </a:cxn>
                    <a:cxn ang="0">
                      <a:pos x="212" y="338"/>
                    </a:cxn>
                    <a:cxn ang="0">
                      <a:pos x="165" y="499"/>
                    </a:cxn>
                    <a:cxn ang="0">
                      <a:pos x="155" y="533"/>
                    </a:cxn>
                    <a:cxn ang="0">
                      <a:pos x="139" y="544"/>
                    </a:cxn>
                    <a:cxn ang="0">
                      <a:pos x="98" y="555"/>
                    </a:cxn>
                    <a:cxn ang="0">
                      <a:pos x="77" y="566"/>
                    </a:cxn>
                    <a:cxn ang="0">
                      <a:pos x="67" y="555"/>
                    </a:cxn>
                    <a:cxn ang="0">
                      <a:pos x="52" y="549"/>
                    </a:cxn>
                    <a:cxn ang="0">
                      <a:pos x="31" y="538"/>
                    </a:cxn>
                    <a:cxn ang="0">
                      <a:pos x="31" y="522"/>
                    </a:cxn>
                    <a:cxn ang="0">
                      <a:pos x="21" y="511"/>
                    </a:cxn>
                    <a:cxn ang="0">
                      <a:pos x="15" y="488"/>
                    </a:cxn>
                    <a:cxn ang="0">
                      <a:pos x="21" y="466"/>
                    </a:cxn>
                    <a:cxn ang="0">
                      <a:pos x="5" y="438"/>
                    </a:cxn>
                    <a:cxn ang="0">
                      <a:pos x="5" y="416"/>
                    </a:cxn>
                    <a:cxn ang="0">
                      <a:pos x="15" y="383"/>
                    </a:cxn>
                    <a:cxn ang="0">
                      <a:pos x="36" y="355"/>
                    </a:cxn>
                    <a:cxn ang="0">
                      <a:pos x="52" y="327"/>
                    </a:cxn>
                    <a:cxn ang="0">
                      <a:pos x="52" y="300"/>
                    </a:cxn>
                    <a:cxn ang="0">
                      <a:pos x="41" y="289"/>
                    </a:cxn>
                    <a:cxn ang="0">
                      <a:pos x="46" y="277"/>
                    </a:cxn>
                    <a:cxn ang="0">
                      <a:pos x="36" y="244"/>
                    </a:cxn>
                    <a:cxn ang="0">
                      <a:pos x="31" y="222"/>
                    </a:cxn>
                    <a:cxn ang="0">
                      <a:pos x="46" y="200"/>
                    </a:cxn>
                    <a:cxn ang="0">
                      <a:pos x="46" y="166"/>
                    </a:cxn>
                  </a:cxnLst>
                  <a:rect l="0" t="0" r="r" b="b"/>
                  <a:pathLst>
                    <a:path w="284" h="566">
                      <a:moveTo>
                        <a:pt x="57" y="166"/>
                      </a:moveTo>
                      <a:lnTo>
                        <a:pt x="67" y="166"/>
                      </a:lnTo>
                      <a:lnTo>
                        <a:pt x="77" y="161"/>
                      </a:lnTo>
                      <a:lnTo>
                        <a:pt x="88" y="161"/>
                      </a:lnTo>
                      <a:lnTo>
                        <a:pt x="93" y="161"/>
                      </a:lnTo>
                      <a:lnTo>
                        <a:pt x="98" y="155"/>
                      </a:lnTo>
                      <a:lnTo>
                        <a:pt x="114" y="150"/>
                      </a:lnTo>
                      <a:lnTo>
                        <a:pt x="119" y="155"/>
                      </a:lnTo>
                      <a:lnTo>
                        <a:pt x="124" y="155"/>
                      </a:lnTo>
                      <a:lnTo>
                        <a:pt x="124" y="150"/>
                      </a:lnTo>
                      <a:lnTo>
                        <a:pt x="124" y="144"/>
                      </a:lnTo>
                      <a:lnTo>
                        <a:pt x="139" y="133"/>
                      </a:lnTo>
                      <a:lnTo>
                        <a:pt x="145" y="133"/>
                      </a:lnTo>
                      <a:lnTo>
                        <a:pt x="150" y="133"/>
                      </a:lnTo>
                      <a:lnTo>
                        <a:pt x="155" y="133"/>
                      </a:lnTo>
                      <a:lnTo>
                        <a:pt x="150" y="122"/>
                      </a:lnTo>
                      <a:lnTo>
                        <a:pt x="155" y="117"/>
                      </a:lnTo>
                      <a:lnTo>
                        <a:pt x="165" y="111"/>
                      </a:lnTo>
                      <a:lnTo>
                        <a:pt x="170" y="117"/>
                      </a:lnTo>
                      <a:lnTo>
                        <a:pt x="181" y="105"/>
                      </a:lnTo>
                      <a:lnTo>
                        <a:pt x="181" y="100"/>
                      </a:lnTo>
                      <a:lnTo>
                        <a:pt x="176" y="94"/>
                      </a:lnTo>
                      <a:lnTo>
                        <a:pt x="176" y="89"/>
                      </a:lnTo>
                      <a:lnTo>
                        <a:pt x="181" y="89"/>
                      </a:lnTo>
                      <a:lnTo>
                        <a:pt x="186" y="89"/>
                      </a:lnTo>
                      <a:lnTo>
                        <a:pt x="186" y="78"/>
                      </a:lnTo>
                      <a:lnTo>
                        <a:pt x="181" y="61"/>
                      </a:lnTo>
                      <a:lnTo>
                        <a:pt x="186" y="55"/>
                      </a:lnTo>
                      <a:lnTo>
                        <a:pt x="191" y="55"/>
                      </a:lnTo>
                      <a:lnTo>
                        <a:pt x="196" y="67"/>
                      </a:lnTo>
                      <a:lnTo>
                        <a:pt x="201" y="67"/>
                      </a:lnTo>
                      <a:lnTo>
                        <a:pt x="201" y="61"/>
                      </a:lnTo>
                      <a:lnTo>
                        <a:pt x="217" y="50"/>
                      </a:lnTo>
                      <a:lnTo>
                        <a:pt x="222" y="44"/>
                      </a:lnTo>
                      <a:lnTo>
                        <a:pt x="222" y="33"/>
                      </a:lnTo>
                      <a:lnTo>
                        <a:pt x="227" y="22"/>
                      </a:lnTo>
                      <a:lnTo>
                        <a:pt x="222" y="17"/>
                      </a:lnTo>
                      <a:lnTo>
                        <a:pt x="222" y="11"/>
                      </a:lnTo>
                      <a:lnTo>
                        <a:pt x="232" y="0"/>
                      </a:lnTo>
                      <a:lnTo>
                        <a:pt x="238" y="6"/>
                      </a:lnTo>
                      <a:lnTo>
                        <a:pt x="248" y="22"/>
                      </a:lnTo>
                      <a:lnTo>
                        <a:pt x="258" y="28"/>
                      </a:lnTo>
                      <a:lnTo>
                        <a:pt x="263" y="44"/>
                      </a:lnTo>
                      <a:lnTo>
                        <a:pt x="269" y="78"/>
                      </a:lnTo>
                      <a:lnTo>
                        <a:pt x="269" y="94"/>
                      </a:lnTo>
                      <a:lnTo>
                        <a:pt x="274" y="105"/>
                      </a:lnTo>
                      <a:lnTo>
                        <a:pt x="279" y="122"/>
                      </a:lnTo>
                      <a:lnTo>
                        <a:pt x="284" y="128"/>
                      </a:lnTo>
                      <a:lnTo>
                        <a:pt x="284" y="139"/>
                      </a:lnTo>
                      <a:lnTo>
                        <a:pt x="279" y="139"/>
                      </a:lnTo>
                      <a:lnTo>
                        <a:pt x="274" y="155"/>
                      </a:lnTo>
                      <a:lnTo>
                        <a:pt x="269" y="155"/>
                      </a:lnTo>
                      <a:lnTo>
                        <a:pt x="263" y="150"/>
                      </a:lnTo>
                      <a:lnTo>
                        <a:pt x="253" y="133"/>
                      </a:lnTo>
                      <a:lnTo>
                        <a:pt x="248" y="139"/>
                      </a:lnTo>
                      <a:lnTo>
                        <a:pt x="248" y="144"/>
                      </a:lnTo>
                      <a:lnTo>
                        <a:pt x="253" y="161"/>
                      </a:lnTo>
                      <a:lnTo>
                        <a:pt x="258" y="172"/>
                      </a:lnTo>
                      <a:lnTo>
                        <a:pt x="258" y="178"/>
                      </a:lnTo>
                      <a:lnTo>
                        <a:pt x="253" y="189"/>
                      </a:lnTo>
                      <a:lnTo>
                        <a:pt x="243" y="211"/>
                      </a:lnTo>
                      <a:lnTo>
                        <a:pt x="243" y="216"/>
                      </a:lnTo>
                      <a:lnTo>
                        <a:pt x="243" y="233"/>
                      </a:lnTo>
                      <a:lnTo>
                        <a:pt x="238" y="250"/>
                      </a:lnTo>
                      <a:lnTo>
                        <a:pt x="227" y="294"/>
                      </a:lnTo>
                      <a:lnTo>
                        <a:pt x="212" y="338"/>
                      </a:lnTo>
                      <a:lnTo>
                        <a:pt x="191" y="411"/>
                      </a:lnTo>
                      <a:lnTo>
                        <a:pt x="165" y="499"/>
                      </a:lnTo>
                      <a:lnTo>
                        <a:pt x="155" y="527"/>
                      </a:lnTo>
                      <a:lnTo>
                        <a:pt x="155" y="533"/>
                      </a:lnTo>
                      <a:lnTo>
                        <a:pt x="145" y="544"/>
                      </a:lnTo>
                      <a:lnTo>
                        <a:pt x="139" y="544"/>
                      </a:lnTo>
                      <a:lnTo>
                        <a:pt x="119" y="549"/>
                      </a:lnTo>
                      <a:lnTo>
                        <a:pt x="98" y="555"/>
                      </a:lnTo>
                      <a:lnTo>
                        <a:pt x="93" y="560"/>
                      </a:lnTo>
                      <a:lnTo>
                        <a:pt x="77" y="566"/>
                      </a:lnTo>
                      <a:lnTo>
                        <a:pt x="72" y="555"/>
                      </a:lnTo>
                      <a:lnTo>
                        <a:pt x="67" y="555"/>
                      </a:lnTo>
                      <a:lnTo>
                        <a:pt x="57" y="549"/>
                      </a:lnTo>
                      <a:lnTo>
                        <a:pt x="52" y="549"/>
                      </a:lnTo>
                      <a:lnTo>
                        <a:pt x="46" y="549"/>
                      </a:lnTo>
                      <a:lnTo>
                        <a:pt x="31" y="538"/>
                      </a:lnTo>
                      <a:lnTo>
                        <a:pt x="31" y="533"/>
                      </a:lnTo>
                      <a:lnTo>
                        <a:pt x="31" y="522"/>
                      </a:lnTo>
                      <a:lnTo>
                        <a:pt x="26" y="516"/>
                      </a:lnTo>
                      <a:lnTo>
                        <a:pt x="21" y="511"/>
                      </a:lnTo>
                      <a:lnTo>
                        <a:pt x="15" y="505"/>
                      </a:lnTo>
                      <a:lnTo>
                        <a:pt x="15" y="488"/>
                      </a:lnTo>
                      <a:lnTo>
                        <a:pt x="26" y="472"/>
                      </a:lnTo>
                      <a:lnTo>
                        <a:pt x="21" y="466"/>
                      </a:lnTo>
                      <a:lnTo>
                        <a:pt x="15" y="455"/>
                      </a:lnTo>
                      <a:lnTo>
                        <a:pt x="5" y="438"/>
                      </a:lnTo>
                      <a:lnTo>
                        <a:pt x="0" y="427"/>
                      </a:lnTo>
                      <a:lnTo>
                        <a:pt x="5" y="416"/>
                      </a:lnTo>
                      <a:lnTo>
                        <a:pt x="10" y="388"/>
                      </a:lnTo>
                      <a:lnTo>
                        <a:pt x="15" y="383"/>
                      </a:lnTo>
                      <a:lnTo>
                        <a:pt x="21" y="383"/>
                      </a:lnTo>
                      <a:lnTo>
                        <a:pt x="36" y="355"/>
                      </a:lnTo>
                      <a:lnTo>
                        <a:pt x="46" y="333"/>
                      </a:lnTo>
                      <a:lnTo>
                        <a:pt x="52" y="327"/>
                      </a:lnTo>
                      <a:lnTo>
                        <a:pt x="52" y="305"/>
                      </a:lnTo>
                      <a:lnTo>
                        <a:pt x="52" y="300"/>
                      </a:lnTo>
                      <a:lnTo>
                        <a:pt x="46" y="294"/>
                      </a:lnTo>
                      <a:lnTo>
                        <a:pt x="41" y="289"/>
                      </a:lnTo>
                      <a:lnTo>
                        <a:pt x="41" y="283"/>
                      </a:lnTo>
                      <a:lnTo>
                        <a:pt x="46" y="277"/>
                      </a:lnTo>
                      <a:lnTo>
                        <a:pt x="36" y="261"/>
                      </a:lnTo>
                      <a:lnTo>
                        <a:pt x="36" y="244"/>
                      </a:lnTo>
                      <a:lnTo>
                        <a:pt x="31" y="239"/>
                      </a:lnTo>
                      <a:lnTo>
                        <a:pt x="31" y="222"/>
                      </a:lnTo>
                      <a:lnTo>
                        <a:pt x="36" y="211"/>
                      </a:lnTo>
                      <a:lnTo>
                        <a:pt x="46" y="200"/>
                      </a:lnTo>
                      <a:lnTo>
                        <a:pt x="46" y="189"/>
                      </a:lnTo>
                      <a:lnTo>
                        <a:pt x="46" y="166"/>
                      </a:lnTo>
                      <a:lnTo>
                        <a:pt x="57" y="1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60"/>
                <p:cNvSpPr>
                  <a:spLocks/>
                </p:cNvSpPr>
                <p:nvPr/>
              </p:nvSpPr>
              <p:spPr bwMode="auto">
                <a:xfrm>
                  <a:off x="5218" y="2343"/>
                  <a:ext cx="284" cy="566"/>
                </a:xfrm>
                <a:custGeom>
                  <a:avLst/>
                  <a:gdLst/>
                  <a:ahLst/>
                  <a:cxnLst>
                    <a:cxn ang="0">
                      <a:pos x="67" y="166"/>
                    </a:cxn>
                    <a:cxn ang="0">
                      <a:pos x="88" y="161"/>
                    </a:cxn>
                    <a:cxn ang="0">
                      <a:pos x="98" y="155"/>
                    </a:cxn>
                    <a:cxn ang="0">
                      <a:pos x="119" y="155"/>
                    </a:cxn>
                    <a:cxn ang="0">
                      <a:pos x="124" y="150"/>
                    </a:cxn>
                    <a:cxn ang="0">
                      <a:pos x="139" y="133"/>
                    </a:cxn>
                    <a:cxn ang="0">
                      <a:pos x="150" y="133"/>
                    </a:cxn>
                    <a:cxn ang="0">
                      <a:pos x="150" y="122"/>
                    </a:cxn>
                    <a:cxn ang="0">
                      <a:pos x="165" y="111"/>
                    </a:cxn>
                    <a:cxn ang="0">
                      <a:pos x="181" y="105"/>
                    </a:cxn>
                    <a:cxn ang="0">
                      <a:pos x="176" y="94"/>
                    </a:cxn>
                    <a:cxn ang="0">
                      <a:pos x="181" y="89"/>
                    </a:cxn>
                    <a:cxn ang="0">
                      <a:pos x="186" y="78"/>
                    </a:cxn>
                    <a:cxn ang="0">
                      <a:pos x="186" y="55"/>
                    </a:cxn>
                    <a:cxn ang="0">
                      <a:pos x="196" y="67"/>
                    </a:cxn>
                    <a:cxn ang="0">
                      <a:pos x="201" y="61"/>
                    </a:cxn>
                    <a:cxn ang="0">
                      <a:pos x="222" y="44"/>
                    </a:cxn>
                    <a:cxn ang="0">
                      <a:pos x="227" y="22"/>
                    </a:cxn>
                    <a:cxn ang="0">
                      <a:pos x="222" y="11"/>
                    </a:cxn>
                    <a:cxn ang="0">
                      <a:pos x="238" y="6"/>
                    </a:cxn>
                    <a:cxn ang="0">
                      <a:pos x="258" y="28"/>
                    </a:cxn>
                    <a:cxn ang="0">
                      <a:pos x="269" y="78"/>
                    </a:cxn>
                    <a:cxn ang="0">
                      <a:pos x="274" y="105"/>
                    </a:cxn>
                    <a:cxn ang="0">
                      <a:pos x="284" y="128"/>
                    </a:cxn>
                    <a:cxn ang="0">
                      <a:pos x="279" y="139"/>
                    </a:cxn>
                    <a:cxn ang="0">
                      <a:pos x="269" y="155"/>
                    </a:cxn>
                    <a:cxn ang="0">
                      <a:pos x="253" y="133"/>
                    </a:cxn>
                    <a:cxn ang="0">
                      <a:pos x="248" y="144"/>
                    </a:cxn>
                    <a:cxn ang="0">
                      <a:pos x="258" y="172"/>
                    </a:cxn>
                    <a:cxn ang="0">
                      <a:pos x="253" y="189"/>
                    </a:cxn>
                    <a:cxn ang="0">
                      <a:pos x="243" y="216"/>
                    </a:cxn>
                    <a:cxn ang="0">
                      <a:pos x="238" y="250"/>
                    </a:cxn>
                    <a:cxn ang="0">
                      <a:pos x="212" y="338"/>
                    </a:cxn>
                    <a:cxn ang="0">
                      <a:pos x="165" y="499"/>
                    </a:cxn>
                    <a:cxn ang="0">
                      <a:pos x="155" y="533"/>
                    </a:cxn>
                    <a:cxn ang="0">
                      <a:pos x="139" y="544"/>
                    </a:cxn>
                    <a:cxn ang="0">
                      <a:pos x="98" y="555"/>
                    </a:cxn>
                    <a:cxn ang="0">
                      <a:pos x="77" y="566"/>
                    </a:cxn>
                    <a:cxn ang="0">
                      <a:pos x="67" y="555"/>
                    </a:cxn>
                    <a:cxn ang="0">
                      <a:pos x="52" y="549"/>
                    </a:cxn>
                    <a:cxn ang="0">
                      <a:pos x="31" y="538"/>
                    </a:cxn>
                    <a:cxn ang="0">
                      <a:pos x="31" y="522"/>
                    </a:cxn>
                    <a:cxn ang="0">
                      <a:pos x="21" y="511"/>
                    </a:cxn>
                    <a:cxn ang="0">
                      <a:pos x="15" y="488"/>
                    </a:cxn>
                    <a:cxn ang="0">
                      <a:pos x="21" y="466"/>
                    </a:cxn>
                    <a:cxn ang="0">
                      <a:pos x="5" y="438"/>
                    </a:cxn>
                    <a:cxn ang="0">
                      <a:pos x="5" y="416"/>
                    </a:cxn>
                    <a:cxn ang="0">
                      <a:pos x="15" y="383"/>
                    </a:cxn>
                    <a:cxn ang="0">
                      <a:pos x="36" y="355"/>
                    </a:cxn>
                    <a:cxn ang="0">
                      <a:pos x="52" y="327"/>
                    </a:cxn>
                    <a:cxn ang="0">
                      <a:pos x="52" y="300"/>
                    </a:cxn>
                    <a:cxn ang="0">
                      <a:pos x="41" y="289"/>
                    </a:cxn>
                    <a:cxn ang="0">
                      <a:pos x="46" y="277"/>
                    </a:cxn>
                    <a:cxn ang="0">
                      <a:pos x="36" y="244"/>
                    </a:cxn>
                    <a:cxn ang="0">
                      <a:pos x="31" y="222"/>
                    </a:cxn>
                    <a:cxn ang="0">
                      <a:pos x="46" y="200"/>
                    </a:cxn>
                    <a:cxn ang="0">
                      <a:pos x="46" y="166"/>
                    </a:cxn>
                  </a:cxnLst>
                  <a:rect l="0" t="0" r="r" b="b"/>
                  <a:pathLst>
                    <a:path w="284" h="566">
                      <a:moveTo>
                        <a:pt x="57" y="166"/>
                      </a:moveTo>
                      <a:lnTo>
                        <a:pt x="67" y="166"/>
                      </a:lnTo>
                      <a:lnTo>
                        <a:pt x="77" y="161"/>
                      </a:lnTo>
                      <a:lnTo>
                        <a:pt x="88" y="161"/>
                      </a:lnTo>
                      <a:lnTo>
                        <a:pt x="93" y="161"/>
                      </a:lnTo>
                      <a:lnTo>
                        <a:pt x="98" y="155"/>
                      </a:lnTo>
                      <a:lnTo>
                        <a:pt x="114" y="150"/>
                      </a:lnTo>
                      <a:lnTo>
                        <a:pt x="119" y="155"/>
                      </a:lnTo>
                      <a:lnTo>
                        <a:pt x="124" y="155"/>
                      </a:lnTo>
                      <a:lnTo>
                        <a:pt x="124" y="150"/>
                      </a:lnTo>
                      <a:lnTo>
                        <a:pt x="124" y="144"/>
                      </a:lnTo>
                      <a:lnTo>
                        <a:pt x="139" y="133"/>
                      </a:lnTo>
                      <a:lnTo>
                        <a:pt x="145" y="133"/>
                      </a:lnTo>
                      <a:lnTo>
                        <a:pt x="150" y="133"/>
                      </a:lnTo>
                      <a:lnTo>
                        <a:pt x="155" y="133"/>
                      </a:lnTo>
                      <a:lnTo>
                        <a:pt x="150" y="122"/>
                      </a:lnTo>
                      <a:lnTo>
                        <a:pt x="155" y="117"/>
                      </a:lnTo>
                      <a:lnTo>
                        <a:pt x="165" y="111"/>
                      </a:lnTo>
                      <a:lnTo>
                        <a:pt x="170" y="117"/>
                      </a:lnTo>
                      <a:lnTo>
                        <a:pt x="181" y="105"/>
                      </a:lnTo>
                      <a:lnTo>
                        <a:pt x="181" y="100"/>
                      </a:lnTo>
                      <a:lnTo>
                        <a:pt x="176" y="94"/>
                      </a:lnTo>
                      <a:lnTo>
                        <a:pt x="176" y="89"/>
                      </a:lnTo>
                      <a:lnTo>
                        <a:pt x="181" y="89"/>
                      </a:lnTo>
                      <a:lnTo>
                        <a:pt x="186" y="89"/>
                      </a:lnTo>
                      <a:lnTo>
                        <a:pt x="186" y="78"/>
                      </a:lnTo>
                      <a:lnTo>
                        <a:pt x="181" y="61"/>
                      </a:lnTo>
                      <a:lnTo>
                        <a:pt x="186" y="55"/>
                      </a:lnTo>
                      <a:lnTo>
                        <a:pt x="191" y="55"/>
                      </a:lnTo>
                      <a:lnTo>
                        <a:pt x="196" y="67"/>
                      </a:lnTo>
                      <a:lnTo>
                        <a:pt x="201" y="67"/>
                      </a:lnTo>
                      <a:lnTo>
                        <a:pt x="201" y="61"/>
                      </a:lnTo>
                      <a:lnTo>
                        <a:pt x="217" y="50"/>
                      </a:lnTo>
                      <a:lnTo>
                        <a:pt x="222" y="44"/>
                      </a:lnTo>
                      <a:lnTo>
                        <a:pt x="222" y="33"/>
                      </a:lnTo>
                      <a:lnTo>
                        <a:pt x="227" y="22"/>
                      </a:lnTo>
                      <a:lnTo>
                        <a:pt x="222" y="17"/>
                      </a:lnTo>
                      <a:lnTo>
                        <a:pt x="222" y="11"/>
                      </a:lnTo>
                      <a:lnTo>
                        <a:pt x="232" y="0"/>
                      </a:lnTo>
                      <a:lnTo>
                        <a:pt x="238" y="6"/>
                      </a:lnTo>
                      <a:lnTo>
                        <a:pt x="248" y="22"/>
                      </a:lnTo>
                      <a:lnTo>
                        <a:pt x="258" y="28"/>
                      </a:lnTo>
                      <a:lnTo>
                        <a:pt x="263" y="44"/>
                      </a:lnTo>
                      <a:lnTo>
                        <a:pt x="269" y="78"/>
                      </a:lnTo>
                      <a:lnTo>
                        <a:pt x="269" y="94"/>
                      </a:lnTo>
                      <a:lnTo>
                        <a:pt x="274" y="105"/>
                      </a:lnTo>
                      <a:lnTo>
                        <a:pt x="279" y="122"/>
                      </a:lnTo>
                      <a:lnTo>
                        <a:pt x="284" y="128"/>
                      </a:lnTo>
                      <a:lnTo>
                        <a:pt x="284" y="139"/>
                      </a:lnTo>
                      <a:lnTo>
                        <a:pt x="279" y="139"/>
                      </a:lnTo>
                      <a:lnTo>
                        <a:pt x="274" y="155"/>
                      </a:lnTo>
                      <a:lnTo>
                        <a:pt x="269" y="155"/>
                      </a:lnTo>
                      <a:lnTo>
                        <a:pt x="263" y="150"/>
                      </a:lnTo>
                      <a:lnTo>
                        <a:pt x="253" y="133"/>
                      </a:lnTo>
                      <a:lnTo>
                        <a:pt x="248" y="139"/>
                      </a:lnTo>
                      <a:lnTo>
                        <a:pt x="248" y="144"/>
                      </a:lnTo>
                      <a:lnTo>
                        <a:pt x="253" y="161"/>
                      </a:lnTo>
                      <a:lnTo>
                        <a:pt x="258" y="172"/>
                      </a:lnTo>
                      <a:lnTo>
                        <a:pt x="258" y="178"/>
                      </a:lnTo>
                      <a:lnTo>
                        <a:pt x="253" y="189"/>
                      </a:lnTo>
                      <a:lnTo>
                        <a:pt x="243" y="211"/>
                      </a:lnTo>
                      <a:lnTo>
                        <a:pt x="243" y="216"/>
                      </a:lnTo>
                      <a:lnTo>
                        <a:pt x="243" y="233"/>
                      </a:lnTo>
                      <a:lnTo>
                        <a:pt x="238" y="250"/>
                      </a:lnTo>
                      <a:lnTo>
                        <a:pt x="227" y="294"/>
                      </a:lnTo>
                      <a:lnTo>
                        <a:pt x="212" y="338"/>
                      </a:lnTo>
                      <a:lnTo>
                        <a:pt x="191" y="411"/>
                      </a:lnTo>
                      <a:lnTo>
                        <a:pt x="165" y="499"/>
                      </a:lnTo>
                      <a:lnTo>
                        <a:pt x="155" y="527"/>
                      </a:lnTo>
                      <a:lnTo>
                        <a:pt x="155" y="533"/>
                      </a:lnTo>
                      <a:lnTo>
                        <a:pt x="145" y="544"/>
                      </a:lnTo>
                      <a:lnTo>
                        <a:pt x="139" y="544"/>
                      </a:lnTo>
                      <a:lnTo>
                        <a:pt x="119" y="549"/>
                      </a:lnTo>
                      <a:lnTo>
                        <a:pt x="98" y="555"/>
                      </a:lnTo>
                      <a:lnTo>
                        <a:pt x="93" y="560"/>
                      </a:lnTo>
                      <a:lnTo>
                        <a:pt x="77" y="566"/>
                      </a:lnTo>
                      <a:lnTo>
                        <a:pt x="72" y="555"/>
                      </a:lnTo>
                      <a:lnTo>
                        <a:pt x="67" y="555"/>
                      </a:lnTo>
                      <a:lnTo>
                        <a:pt x="57" y="549"/>
                      </a:lnTo>
                      <a:lnTo>
                        <a:pt x="52" y="549"/>
                      </a:lnTo>
                      <a:lnTo>
                        <a:pt x="46" y="549"/>
                      </a:lnTo>
                      <a:lnTo>
                        <a:pt x="31" y="538"/>
                      </a:lnTo>
                      <a:lnTo>
                        <a:pt x="31" y="533"/>
                      </a:lnTo>
                      <a:lnTo>
                        <a:pt x="31" y="522"/>
                      </a:lnTo>
                      <a:lnTo>
                        <a:pt x="26" y="516"/>
                      </a:lnTo>
                      <a:lnTo>
                        <a:pt x="21" y="511"/>
                      </a:lnTo>
                      <a:lnTo>
                        <a:pt x="15" y="505"/>
                      </a:lnTo>
                      <a:lnTo>
                        <a:pt x="15" y="488"/>
                      </a:lnTo>
                      <a:lnTo>
                        <a:pt x="26" y="472"/>
                      </a:lnTo>
                      <a:lnTo>
                        <a:pt x="21" y="466"/>
                      </a:lnTo>
                      <a:lnTo>
                        <a:pt x="15" y="455"/>
                      </a:lnTo>
                      <a:lnTo>
                        <a:pt x="5" y="438"/>
                      </a:lnTo>
                      <a:lnTo>
                        <a:pt x="0" y="427"/>
                      </a:lnTo>
                      <a:lnTo>
                        <a:pt x="5" y="416"/>
                      </a:lnTo>
                      <a:lnTo>
                        <a:pt x="10" y="388"/>
                      </a:lnTo>
                      <a:lnTo>
                        <a:pt x="15" y="383"/>
                      </a:lnTo>
                      <a:lnTo>
                        <a:pt x="21" y="383"/>
                      </a:lnTo>
                      <a:lnTo>
                        <a:pt x="36" y="355"/>
                      </a:lnTo>
                      <a:lnTo>
                        <a:pt x="46" y="333"/>
                      </a:lnTo>
                      <a:lnTo>
                        <a:pt x="52" y="327"/>
                      </a:lnTo>
                      <a:lnTo>
                        <a:pt x="52" y="305"/>
                      </a:lnTo>
                      <a:lnTo>
                        <a:pt x="52" y="300"/>
                      </a:lnTo>
                      <a:lnTo>
                        <a:pt x="46" y="294"/>
                      </a:lnTo>
                      <a:lnTo>
                        <a:pt x="41" y="289"/>
                      </a:lnTo>
                      <a:lnTo>
                        <a:pt x="41" y="283"/>
                      </a:lnTo>
                      <a:lnTo>
                        <a:pt x="46" y="277"/>
                      </a:lnTo>
                      <a:lnTo>
                        <a:pt x="36" y="261"/>
                      </a:lnTo>
                      <a:lnTo>
                        <a:pt x="36" y="244"/>
                      </a:lnTo>
                      <a:lnTo>
                        <a:pt x="31" y="239"/>
                      </a:lnTo>
                      <a:lnTo>
                        <a:pt x="31" y="222"/>
                      </a:lnTo>
                      <a:lnTo>
                        <a:pt x="36" y="211"/>
                      </a:lnTo>
                      <a:lnTo>
                        <a:pt x="46" y="200"/>
                      </a:lnTo>
                      <a:lnTo>
                        <a:pt x="46" y="189"/>
                      </a:lnTo>
                      <a:lnTo>
                        <a:pt x="46" y="166"/>
                      </a:lnTo>
                      <a:lnTo>
                        <a:pt x="57" y="16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61"/>
              <p:cNvGrpSpPr>
                <a:grpSpLocks/>
              </p:cNvGrpSpPr>
              <p:nvPr/>
            </p:nvGrpSpPr>
            <p:grpSpPr bwMode="auto">
              <a:xfrm>
                <a:off x="5140" y="2173"/>
                <a:ext cx="304" cy="289"/>
                <a:chOff x="4517" y="2487"/>
                <a:chExt cx="304" cy="289"/>
              </a:xfrm>
              <a:grpFill/>
            </p:grpSpPr>
            <p:sp>
              <p:nvSpPr>
                <p:cNvPr id="98" name="Freeform 62"/>
                <p:cNvSpPr>
                  <a:spLocks/>
                </p:cNvSpPr>
                <p:nvPr/>
              </p:nvSpPr>
              <p:spPr bwMode="auto">
                <a:xfrm>
                  <a:off x="4517" y="2487"/>
                  <a:ext cx="304" cy="289"/>
                </a:xfrm>
                <a:custGeom>
                  <a:avLst/>
                  <a:gdLst/>
                  <a:ahLst/>
                  <a:cxnLst>
                    <a:cxn ang="0">
                      <a:pos x="201" y="6"/>
                    </a:cxn>
                    <a:cxn ang="0">
                      <a:pos x="206" y="17"/>
                    </a:cxn>
                    <a:cxn ang="0">
                      <a:pos x="242" y="22"/>
                    </a:cxn>
                    <a:cxn ang="0">
                      <a:pos x="278" y="33"/>
                    </a:cxn>
                    <a:cxn ang="0">
                      <a:pos x="299" y="44"/>
                    </a:cxn>
                    <a:cxn ang="0">
                      <a:pos x="299" y="78"/>
                    </a:cxn>
                    <a:cxn ang="0">
                      <a:pos x="304" y="117"/>
                    </a:cxn>
                    <a:cxn ang="0">
                      <a:pos x="294" y="133"/>
                    </a:cxn>
                    <a:cxn ang="0">
                      <a:pos x="294" y="150"/>
                    </a:cxn>
                    <a:cxn ang="0">
                      <a:pos x="304" y="178"/>
                    </a:cxn>
                    <a:cxn ang="0">
                      <a:pos x="299" y="195"/>
                    </a:cxn>
                    <a:cxn ang="0">
                      <a:pos x="283" y="217"/>
                    </a:cxn>
                    <a:cxn ang="0">
                      <a:pos x="283" y="239"/>
                    </a:cxn>
                    <a:cxn ang="0">
                      <a:pos x="252" y="272"/>
                    </a:cxn>
                    <a:cxn ang="0">
                      <a:pos x="237" y="289"/>
                    </a:cxn>
                    <a:cxn ang="0">
                      <a:pos x="222" y="283"/>
                    </a:cxn>
                    <a:cxn ang="0">
                      <a:pos x="201" y="283"/>
                    </a:cxn>
                    <a:cxn ang="0">
                      <a:pos x="180" y="278"/>
                    </a:cxn>
                    <a:cxn ang="0">
                      <a:pos x="155" y="272"/>
                    </a:cxn>
                    <a:cxn ang="0">
                      <a:pos x="139" y="256"/>
                    </a:cxn>
                    <a:cxn ang="0">
                      <a:pos x="113" y="250"/>
                    </a:cxn>
                    <a:cxn ang="0">
                      <a:pos x="98" y="233"/>
                    </a:cxn>
                    <a:cxn ang="0">
                      <a:pos x="93" y="211"/>
                    </a:cxn>
                    <a:cxn ang="0">
                      <a:pos x="77" y="206"/>
                    </a:cxn>
                    <a:cxn ang="0">
                      <a:pos x="72" y="189"/>
                    </a:cxn>
                    <a:cxn ang="0">
                      <a:pos x="52" y="178"/>
                    </a:cxn>
                    <a:cxn ang="0">
                      <a:pos x="36" y="161"/>
                    </a:cxn>
                    <a:cxn ang="0">
                      <a:pos x="21" y="133"/>
                    </a:cxn>
                    <a:cxn ang="0">
                      <a:pos x="5" y="111"/>
                    </a:cxn>
                    <a:cxn ang="0">
                      <a:pos x="5" y="100"/>
                    </a:cxn>
                    <a:cxn ang="0">
                      <a:pos x="21" y="100"/>
                    </a:cxn>
                    <a:cxn ang="0">
                      <a:pos x="36" y="94"/>
                    </a:cxn>
                    <a:cxn ang="0">
                      <a:pos x="57" y="106"/>
                    </a:cxn>
                    <a:cxn ang="0">
                      <a:pos x="77" y="83"/>
                    </a:cxn>
                    <a:cxn ang="0">
                      <a:pos x="103" y="56"/>
                    </a:cxn>
                    <a:cxn ang="0">
                      <a:pos x="119" y="44"/>
                    </a:cxn>
                    <a:cxn ang="0">
                      <a:pos x="139" y="39"/>
                    </a:cxn>
                    <a:cxn ang="0">
                      <a:pos x="144" y="22"/>
                    </a:cxn>
                    <a:cxn ang="0">
                      <a:pos x="160" y="6"/>
                    </a:cxn>
                    <a:cxn ang="0">
                      <a:pos x="191" y="0"/>
                    </a:cxn>
                  </a:cxnLst>
                  <a:rect l="0" t="0" r="r" b="b"/>
                  <a:pathLst>
                    <a:path w="304" h="289">
                      <a:moveTo>
                        <a:pt x="201" y="0"/>
                      </a:moveTo>
                      <a:lnTo>
                        <a:pt x="201" y="6"/>
                      </a:lnTo>
                      <a:lnTo>
                        <a:pt x="201" y="11"/>
                      </a:lnTo>
                      <a:lnTo>
                        <a:pt x="206" y="17"/>
                      </a:lnTo>
                      <a:lnTo>
                        <a:pt x="232" y="17"/>
                      </a:lnTo>
                      <a:lnTo>
                        <a:pt x="242" y="22"/>
                      </a:lnTo>
                      <a:lnTo>
                        <a:pt x="258" y="28"/>
                      </a:lnTo>
                      <a:lnTo>
                        <a:pt x="278" y="33"/>
                      </a:lnTo>
                      <a:lnTo>
                        <a:pt x="289" y="39"/>
                      </a:lnTo>
                      <a:lnTo>
                        <a:pt x="299" y="44"/>
                      </a:lnTo>
                      <a:lnTo>
                        <a:pt x="299" y="61"/>
                      </a:lnTo>
                      <a:lnTo>
                        <a:pt x="299" y="78"/>
                      </a:lnTo>
                      <a:lnTo>
                        <a:pt x="304" y="100"/>
                      </a:lnTo>
                      <a:lnTo>
                        <a:pt x="304" y="117"/>
                      </a:lnTo>
                      <a:lnTo>
                        <a:pt x="299" y="122"/>
                      </a:lnTo>
                      <a:lnTo>
                        <a:pt x="294" y="133"/>
                      </a:lnTo>
                      <a:lnTo>
                        <a:pt x="289" y="139"/>
                      </a:lnTo>
                      <a:lnTo>
                        <a:pt x="294" y="150"/>
                      </a:lnTo>
                      <a:lnTo>
                        <a:pt x="294" y="161"/>
                      </a:lnTo>
                      <a:lnTo>
                        <a:pt x="304" y="178"/>
                      </a:lnTo>
                      <a:lnTo>
                        <a:pt x="304" y="189"/>
                      </a:lnTo>
                      <a:lnTo>
                        <a:pt x="299" y="195"/>
                      </a:lnTo>
                      <a:lnTo>
                        <a:pt x="283" y="206"/>
                      </a:lnTo>
                      <a:lnTo>
                        <a:pt x="283" y="217"/>
                      </a:lnTo>
                      <a:lnTo>
                        <a:pt x="278" y="233"/>
                      </a:lnTo>
                      <a:lnTo>
                        <a:pt x="283" y="239"/>
                      </a:lnTo>
                      <a:lnTo>
                        <a:pt x="278" y="245"/>
                      </a:lnTo>
                      <a:lnTo>
                        <a:pt x="252" y="272"/>
                      </a:lnTo>
                      <a:lnTo>
                        <a:pt x="242" y="283"/>
                      </a:lnTo>
                      <a:lnTo>
                        <a:pt x="237" y="289"/>
                      </a:lnTo>
                      <a:lnTo>
                        <a:pt x="227" y="283"/>
                      </a:lnTo>
                      <a:lnTo>
                        <a:pt x="222" y="283"/>
                      </a:lnTo>
                      <a:lnTo>
                        <a:pt x="211" y="283"/>
                      </a:lnTo>
                      <a:lnTo>
                        <a:pt x="201" y="283"/>
                      </a:lnTo>
                      <a:lnTo>
                        <a:pt x="196" y="283"/>
                      </a:lnTo>
                      <a:lnTo>
                        <a:pt x="180" y="278"/>
                      </a:lnTo>
                      <a:lnTo>
                        <a:pt x="170" y="278"/>
                      </a:lnTo>
                      <a:lnTo>
                        <a:pt x="155" y="272"/>
                      </a:lnTo>
                      <a:lnTo>
                        <a:pt x="149" y="261"/>
                      </a:lnTo>
                      <a:lnTo>
                        <a:pt x="139" y="256"/>
                      </a:lnTo>
                      <a:lnTo>
                        <a:pt x="129" y="256"/>
                      </a:lnTo>
                      <a:lnTo>
                        <a:pt x="113" y="250"/>
                      </a:lnTo>
                      <a:lnTo>
                        <a:pt x="108" y="250"/>
                      </a:lnTo>
                      <a:lnTo>
                        <a:pt x="98" y="233"/>
                      </a:lnTo>
                      <a:lnTo>
                        <a:pt x="93" y="222"/>
                      </a:lnTo>
                      <a:lnTo>
                        <a:pt x="93" y="211"/>
                      </a:lnTo>
                      <a:lnTo>
                        <a:pt x="93" y="206"/>
                      </a:lnTo>
                      <a:lnTo>
                        <a:pt x="77" y="206"/>
                      </a:lnTo>
                      <a:lnTo>
                        <a:pt x="72" y="200"/>
                      </a:lnTo>
                      <a:lnTo>
                        <a:pt x="72" y="189"/>
                      </a:lnTo>
                      <a:lnTo>
                        <a:pt x="62" y="183"/>
                      </a:lnTo>
                      <a:lnTo>
                        <a:pt x="52" y="178"/>
                      </a:lnTo>
                      <a:lnTo>
                        <a:pt x="41" y="172"/>
                      </a:lnTo>
                      <a:lnTo>
                        <a:pt x="36" y="161"/>
                      </a:lnTo>
                      <a:lnTo>
                        <a:pt x="26" y="150"/>
                      </a:lnTo>
                      <a:lnTo>
                        <a:pt x="21" y="133"/>
                      </a:lnTo>
                      <a:lnTo>
                        <a:pt x="15" y="122"/>
                      </a:lnTo>
                      <a:lnTo>
                        <a:pt x="5" y="111"/>
                      </a:lnTo>
                      <a:lnTo>
                        <a:pt x="0" y="106"/>
                      </a:lnTo>
                      <a:lnTo>
                        <a:pt x="5" y="100"/>
                      </a:lnTo>
                      <a:lnTo>
                        <a:pt x="15" y="100"/>
                      </a:lnTo>
                      <a:lnTo>
                        <a:pt x="21" y="100"/>
                      </a:lnTo>
                      <a:lnTo>
                        <a:pt x="31" y="94"/>
                      </a:lnTo>
                      <a:lnTo>
                        <a:pt x="36" y="94"/>
                      </a:lnTo>
                      <a:lnTo>
                        <a:pt x="46" y="100"/>
                      </a:lnTo>
                      <a:lnTo>
                        <a:pt x="57" y="106"/>
                      </a:lnTo>
                      <a:lnTo>
                        <a:pt x="62" y="100"/>
                      </a:lnTo>
                      <a:lnTo>
                        <a:pt x="77" y="83"/>
                      </a:lnTo>
                      <a:lnTo>
                        <a:pt x="88" y="72"/>
                      </a:lnTo>
                      <a:lnTo>
                        <a:pt x="103" y="56"/>
                      </a:lnTo>
                      <a:lnTo>
                        <a:pt x="108" y="44"/>
                      </a:lnTo>
                      <a:lnTo>
                        <a:pt x="119" y="44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4" y="33"/>
                      </a:lnTo>
                      <a:lnTo>
                        <a:pt x="144" y="22"/>
                      </a:lnTo>
                      <a:lnTo>
                        <a:pt x="149" y="17"/>
                      </a:lnTo>
                      <a:lnTo>
                        <a:pt x="160" y="6"/>
                      </a:lnTo>
                      <a:lnTo>
                        <a:pt x="175" y="0"/>
                      </a:lnTo>
                      <a:lnTo>
                        <a:pt x="19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63"/>
                <p:cNvSpPr>
                  <a:spLocks/>
                </p:cNvSpPr>
                <p:nvPr/>
              </p:nvSpPr>
              <p:spPr bwMode="auto">
                <a:xfrm>
                  <a:off x="4517" y="2487"/>
                  <a:ext cx="304" cy="289"/>
                </a:xfrm>
                <a:custGeom>
                  <a:avLst/>
                  <a:gdLst/>
                  <a:ahLst/>
                  <a:cxnLst>
                    <a:cxn ang="0">
                      <a:pos x="201" y="6"/>
                    </a:cxn>
                    <a:cxn ang="0">
                      <a:pos x="206" y="17"/>
                    </a:cxn>
                    <a:cxn ang="0">
                      <a:pos x="242" y="22"/>
                    </a:cxn>
                    <a:cxn ang="0">
                      <a:pos x="278" y="33"/>
                    </a:cxn>
                    <a:cxn ang="0">
                      <a:pos x="299" y="44"/>
                    </a:cxn>
                    <a:cxn ang="0">
                      <a:pos x="299" y="78"/>
                    </a:cxn>
                    <a:cxn ang="0">
                      <a:pos x="304" y="117"/>
                    </a:cxn>
                    <a:cxn ang="0">
                      <a:pos x="294" y="133"/>
                    </a:cxn>
                    <a:cxn ang="0">
                      <a:pos x="294" y="150"/>
                    </a:cxn>
                    <a:cxn ang="0">
                      <a:pos x="304" y="178"/>
                    </a:cxn>
                    <a:cxn ang="0">
                      <a:pos x="299" y="195"/>
                    </a:cxn>
                    <a:cxn ang="0">
                      <a:pos x="283" y="217"/>
                    </a:cxn>
                    <a:cxn ang="0">
                      <a:pos x="283" y="239"/>
                    </a:cxn>
                    <a:cxn ang="0">
                      <a:pos x="252" y="272"/>
                    </a:cxn>
                    <a:cxn ang="0">
                      <a:pos x="237" y="289"/>
                    </a:cxn>
                    <a:cxn ang="0">
                      <a:pos x="222" y="283"/>
                    </a:cxn>
                    <a:cxn ang="0">
                      <a:pos x="201" y="283"/>
                    </a:cxn>
                    <a:cxn ang="0">
                      <a:pos x="180" y="278"/>
                    </a:cxn>
                    <a:cxn ang="0">
                      <a:pos x="155" y="272"/>
                    </a:cxn>
                    <a:cxn ang="0">
                      <a:pos x="139" y="256"/>
                    </a:cxn>
                    <a:cxn ang="0">
                      <a:pos x="113" y="250"/>
                    </a:cxn>
                    <a:cxn ang="0">
                      <a:pos x="98" y="233"/>
                    </a:cxn>
                    <a:cxn ang="0">
                      <a:pos x="93" y="211"/>
                    </a:cxn>
                    <a:cxn ang="0">
                      <a:pos x="77" y="206"/>
                    </a:cxn>
                    <a:cxn ang="0">
                      <a:pos x="72" y="189"/>
                    </a:cxn>
                    <a:cxn ang="0">
                      <a:pos x="52" y="178"/>
                    </a:cxn>
                    <a:cxn ang="0">
                      <a:pos x="36" y="161"/>
                    </a:cxn>
                    <a:cxn ang="0">
                      <a:pos x="21" y="133"/>
                    </a:cxn>
                    <a:cxn ang="0">
                      <a:pos x="5" y="111"/>
                    </a:cxn>
                    <a:cxn ang="0">
                      <a:pos x="5" y="100"/>
                    </a:cxn>
                    <a:cxn ang="0">
                      <a:pos x="21" y="100"/>
                    </a:cxn>
                    <a:cxn ang="0">
                      <a:pos x="36" y="94"/>
                    </a:cxn>
                    <a:cxn ang="0">
                      <a:pos x="57" y="106"/>
                    </a:cxn>
                    <a:cxn ang="0">
                      <a:pos x="77" y="83"/>
                    </a:cxn>
                    <a:cxn ang="0">
                      <a:pos x="103" y="56"/>
                    </a:cxn>
                    <a:cxn ang="0">
                      <a:pos x="119" y="44"/>
                    </a:cxn>
                    <a:cxn ang="0">
                      <a:pos x="139" y="39"/>
                    </a:cxn>
                    <a:cxn ang="0">
                      <a:pos x="144" y="22"/>
                    </a:cxn>
                    <a:cxn ang="0">
                      <a:pos x="160" y="6"/>
                    </a:cxn>
                    <a:cxn ang="0">
                      <a:pos x="191" y="0"/>
                    </a:cxn>
                  </a:cxnLst>
                  <a:rect l="0" t="0" r="r" b="b"/>
                  <a:pathLst>
                    <a:path w="304" h="289">
                      <a:moveTo>
                        <a:pt x="201" y="0"/>
                      </a:moveTo>
                      <a:lnTo>
                        <a:pt x="201" y="6"/>
                      </a:lnTo>
                      <a:lnTo>
                        <a:pt x="201" y="11"/>
                      </a:lnTo>
                      <a:lnTo>
                        <a:pt x="206" y="17"/>
                      </a:lnTo>
                      <a:lnTo>
                        <a:pt x="232" y="17"/>
                      </a:lnTo>
                      <a:lnTo>
                        <a:pt x="242" y="22"/>
                      </a:lnTo>
                      <a:lnTo>
                        <a:pt x="258" y="28"/>
                      </a:lnTo>
                      <a:lnTo>
                        <a:pt x="278" y="33"/>
                      </a:lnTo>
                      <a:lnTo>
                        <a:pt x="289" y="39"/>
                      </a:lnTo>
                      <a:lnTo>
                        <a:pt x="299" y="44"/>
                      </a:lnTo>
                      <a:lnTo>
                        <a:pt x="299" y="61"/>
                      </a:lnTo>
                      <a:lnTo>
                        <a:pt x="299" y="78"/>
                      </a:lnTo>
                      <a:lnTo>
                        <a:pt x="304" y="100"/>
                      </a:lnTo>
                      <a:lnTo>
                        <a:pt x="304" y="117"/>
                      </a:lnTo>
                      <a:lnTo>
                        <a:pt x="299" y="122"/>
                      </a:lnTo>
                      <a:lnTo>
                        <a:pt x="294" y="133"/>
                      </a:lnTo>
                      <a:lnTo>
                        <a:pt x="289" y="139"/>
                      </a:lnTo>
                      <a:lnTo>
                        <a:pt x="294" y="150"/>
                      </a:lnTo>
                      <a:lnTo>
                        <a:pt x="294" y="161"/>
                      </a:lnTo>
                      <a:lnTo>
                        <a:pt x="304" y="178"/>
                      </a:lnTo>
                      <a:lnTo>
                        <a:pt x="304" y="189"/>
                      </a:lnTo>
                      <a:lnTo>
                        <a:pt x="299" y="195"/>
                      </a:lnTo>
                      <a:lnTo>
                        <a:pt x="283" y="206"/>
                      </a:lnTo>
                      <a:lnTo>
                        <a:pt x="283" y="217"/>
                      </a:lnTo>
                      <a:lnTo>
                        <a:pt x="278" y="233"/>
                      </a:lnTo>
                      <a:lnTo>
                        <a:pt x="283" y="239"/>
                      </a:lnTo>
                      <a:lnTo>
                        <a:pt x="278" y="245"/>
                      </a:lnTo>
                      <a:lnTo>
                        <a:pt x="252" y="272"/>
                      </a:lnTo>
                      <a:lnTo>
                        <a:pt x="242" y="283"/>
                      </a:lnTo>
                      <a:lnTo>
                        <a:pt x="237" y="289"/>
                      </a:lnTo>
                      <a:lnTo>
                        <a:pt x="227" y="283"/>
                      </a:lnTo>
                      <a:lnTo>
                        <a:pt x="222" y="283"/>
                      </a:lnTo>
                      <a:lnTo>
                        <a:pt x="211" y="283"/>
                      </a:lnTo>
                      <a:lnTo>
                        <a:pt x="201" y="283"/>
                      </a:lnTo>
                      <a:lnTo>
                        <a:pt x="196" y="283"/>
                      </a:lnTo>
                      <a:lnTo>
                        <a:pt x="180" y="278"/>
                      </a:lnTo>
                      <a:lnTo>
                        <a:pt x="170" y="278"/>
                      </a:lnTo>
                      <a:lnTo>
                        <a:pt x="155" y="272"/>
                      </a:lnTo>
                      <a:lnTo>
                        <a:pt x="149" y="261"/>
                      </a:lnTo>
                      <a:lnTo>
                        <a:pt x="139" y="256"/>
                      </a:lnTo>
                      <a:lnTo>
                        <a:pt x="129" y="256"/>
                      </a:lnTo>
                      <a:lnTo>
                        <a:pt x="113" y="250"/>
                      </a:lnTo>
                      <a:lnTo>
                        <a:pt x="108" y="250"/>
                      </a:lnTo>
                      <a:lnTo>
                        <a:pt x="98" y="233"/>
                      </a:lnTo>
                      <a:lnTo>
                        <a:pt x="93" y="222"/>
                      </a:lnTo>
                      <a:lnTo>
                        <a:pt x="93" y="211"/>
                      </a:lnTo>
                      <a:lnTo>
                        <a:pt x="93" y="206"/>
                      </a:lnTo>
                      <a:lnTo>
                        <a:pt x="77" y="206"/>
                      </a:lnTo>
                      <a:lnTo>
                        <a:pt x="72" y="200"/>
                      </a:lnTo>
                      <a:lnTo>
                        <a:pt x="72" y="189"/>
                      </a:lnTo>
                      <a:lnTo>
                        <a:pt x="62" y="183"/>
                      </a:lnTo>
                      <a:lnTo>
                        <a:pt x="52" y="178"/>
                      </a:lnTo>
                      <a:lnTo>
                        <a:pt x="41" y="172"/>
                      </a:lnTo>
                      <a:lnTo>
                        <a:pt x="36" y="161"/>
                      </a:lnTo>
                      <a:lnTo>
                        <a:pt x="26" y="150"/>
                      </a:lnTo>
                      <a:lnTo>
                        <a:pt x="21" y="133"/>
                      </a:lnTo>
                      <a:lnTo>
                        <a:pt x="15" y="122"/>
                      </a:lnTo>
                      <a:lnTo>
                        <a:pt x="5" y="111"/>
                      </a:lnTo>
                      <a:lnTo>
                        <a:pt x="0" y="106"/>
                      </a:lnTo>
                      <a:lnTo>
                        <a:pt x="5" y="100"/>
                      </a:lnTo>
                      <a:lnTo>
                        <a:pt x="15" y="100"/>
                      </a:lnTo>
                      <a:lnTo>
                        <a:pt x="21" y="100"/>
                      </a:lnTo>
                      <a:lnTo>
                        <a:pt x="31" y="94"/>
                      </a:lnTo>
                      <a:lnTo>
                        <a:pt x="36" y="94"/>
                      </a:lnTo>
                      <a:lnTo>
                        <a:pt x="46" y="100"/>
                      </a:lnTo>
                      <a:lnTo>
                        <a:pt x="57" y="106"/>
                      </a:lnTo>
                      <a:lnTo>
                        <a:pt x="62" y="100"/>
                      </a:lnTo>
                      <a:lnTo>
                        <a:pt x="77" y="83"/>
                      </a:lnTo>
                      <a:lnTo>
                        <a:pt x="88" y="72"/>
                      </a:lnTo>
                      <a:lnTo>
                        <a:pt x="103" y="56"/>
                      </a:lnTo>
                      <a:lnTo>
                        <a:pt x="108" y="44"/>
                      </a:lnTo>
                      <a:lnTo>
                        <a:pt x="119" y="44"/>
                      </a:lnTo>
                      <a:lnTo>
                        <a:pt x="134" y="39"/>
                      </a:lnTo>
                      <a:lnTo>
                        <a:pt x="139" y="39"/>
                      </a:lnTo>
                      <a:lnTo>
                        <a:pt x="144" y="33"/>
                      </a:lnTo>
                      <a:lnTo>
                        <a:pt x="144" y="22"/>
                      </a:lnTo>
                      <a:lnTo>
                        <a:pt x="149" y="17"/>
                      </a:lnTo>
                      <a:lnTo>
                        <a:pt x="160" y="6"/>
                      </a:lnTo>
                      <a:lnTo>
                        <a:pt x="175" y="0"/>
                      </a:lnTo>
                      <a:lnTo>
                        <a:pt x="19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Freeform 64"/>
              <p:cNvSpPr>
                <a:spLocks/>
              </p:cNvSpPr>
              <p:nvPr/>
            </p:nvSpPr>
            <p:spPr bwMode="auto">
              <a:xfrm>
                <a:off x="4613" y="2229"/>
                <a:ext cx="516" cy="505"/>
              </a:xfrm>
              <a:custGeom>
                <a:avLst/>
                <a:gdLst/>
                <a:ahLst/>
                <a:cxnLst>
                  <a:cxn ang="0">
                    <a:pos x="315" y="400"/>
                  </a:cxn>
                  <a:cxn ang="0">
                    <a:pos x="315" y="477"/>
                  </a:cxn>
                  <a:cxn ang="0">
                    <a:pos x="310" y="488"/>
                  </a:cxn>
                  <a:cxn ang="0">
                    <a:pos x="289" y="499"/>
                  </a:cxn>
                  <a:cxn ang="0">
                    <a:pos x="268" y="499"/>
                  </a:cxn>
                  <a:cxn ang="0">
                    <a:pos x="243" y="499"/>
                  </a:cxn>
                  <a:cxn ang="0">
                    <a:pos x="227" y="494"/>
                  </a:cxn>
                  <a:cxn ang="0">
                    <a:pos x="227" y="477"/>
                  </a:cxn>
                  <a:cxn ang="0">
                    <a:pos x="212" y="466"/>
                  </a:cxn>
                  <a:cxn ang="0">
                    <a:pos x="201" y="466"/>
                  </a:cxn>
                  <a:cxn ang="0">
                    <a:pos x="191" y="477"/>
                  </a:cxn>
                  <a:cxn ang="0">
                    <a:pos x="181" y="488"/>
                  </a:cxn>
                  <a:cxn ang="0">
                    <a:pos x="155" y="455"/>
                  </a:cxn>
                  <a:cxn ang="0">
                    <a:pos x="139" y="427"/>
                  </a:cxn>
                  <a:cxn ang="0">
                    <a:pos x="129" y="405"/>
                  </a:cxn>
                  <a:cxn ang="0">
                    <a:pos x="134" y="394"/>
                  </a:cxn>
                  <a:cxn ang="0">
                    <a:pos x="119" y="361"/>
                  </a:cxn>
                  <a:cxn ang="0">
                    <a:pos x="124" y="339"/>
                  </a:cxn>
                  <a:cxn ang="0">
                    <a:pos x="103" y="272"/>
                  </a:cxn>
                  <a:cxn ang="0">
                    <a:pos x="119" y="255"/>
                  </a:cxn>
                  <a:cxn ang="0">
                    <a:pos x="108" y="244"/>
                  </a:cxn>
                  <a:cxn ang="0">
                    <a:pos x="108" y="233"/>
                  </a:cxn>
                  <a:cxn ang="0">
                    <a:pos x="88" y="200"/>
                  </a:cxn>
                  <a:cxn ang="0">
                    <a:pos x="62" y="144"/>
                  </a:cxn>
                  <a:cxn ang="0">
                    <a:pos x="31" y="89"/>
                  </a:cxn>
                  <a:cxn ang="0">
                    <a:pos x="5" y="44"/>
                  </a:cxn>
                  <a:cxn ang="0">
                    <a:pos x="0" y="28"/>
                  </a:cxn>
                  <a:cxn ang="0">
                    <a:pos x="5" y="11"/>
                  </a:cxn>
                  <a:cxn ang="0">
                    <a:pos x="26" y="17"/>
                  </a:cxn>
                  <a:cxn ang="0">
                    <a:pos x="52" y="0"/>
                  </a:cxn>
                  <a:cxn ang="0">
                    <a:pos x="62" y="0"/>
                  </a:cxn>
                  <a:cxn ang="0">
                    <a:pos x="77" y="17"/>
                  </a:cxn>
                  <a:cxn ang="0">
                    <a:pos x="129" y="17"/>
                  </a:cxn>
                  <a:cxn ang="0">
                    <a:pos x="165" y="22"/>
                  </a:cxn>
                  <a:cxn ang="0">
                    <a:pos x="237" y="22"/>
                  </a:cxn>
                  <a:cxn ang="0">
                    <a:pos x="263" y="22"/>
                  </a:cxn>
                  <a:cxn ang="0">
                    <a:pos x="273" y="33"/>
                  </a:cxn>
                  <a:cxn ang="0">
                    <a:pos x="299" y="39"/>
                  </a:cxn>
                  <a:cxn ang="0">
                    <a:pos x="341" y="44"/>
                  </a:cxn>
                  <a:cxn ang="0">
                    <a:pos x="366" y="44"/>
                  </a:cxn>
                  <a:cxn ang="0">
                    <a:pos x="397" y="39"/>
                  </a:cxn>
                  <a:cxn ang="0">
                    <a:pos x="449" y="28"/>
                  </a:cxn>
                  <a:cxn ang="0">
                    <a:pos x="485" y="22"/>
                  </a:cxn>
                  <a:cxn ang="0">
                    <a:pos x="511" y="28"/>
                  </a:cxn>
                  <a:cxn ang="0">
                    <a:pos x="501" y="39"/>
                  </a:cxn>
                  <a:cxn ang="0">
                    <a:pos x="480" y="44"/>
                  </a:cxn>
                  <a:cxn ang="0">
                    <a:pos x="459" y="61"/>
                  </a:cxn>
                  <a:cxn ang="0">
                    <a:pos x="433" y="50"/>
                  </a:cxn>
                  <a:cxn ang="0">
                    <a:pos x="361" y="61"/>
                  </a:cxn>
                  <a:cxn ang="0">
                    <a:pos x="361" y="105"/>
                  </a:cxn>
                  <a:cxn ang="0">
                    <a:pos x="356" y="144"/>
                  </a:cxn>
                  <a:cxn ang="0">
                    <a:pos x="346" y="216"/>
                  </a:cxn>
                  <a:cxn ang="0">
                    <a:pos x="315" y="266"/>
                  </a:cxn>
                  <a:cxn ang="0">
                    <a:pos x="315" y="316"/>
                  </a:cxn>
                </a:cxnLst>
                <a:rect l="0" t="0" r="r" b="b"/>
                <a:pathLst>
                  <a:path w="516" h="505">
                    <a:moveTo>
                      <a:pt x="315" y="333"/>
                    </a:moveTo>
                    <a:lnTo>
                      <a:pt x="315" y="400"/>
                    </a:lnTo>
                    <a:lnTo>
                      <a:pt x="315" y="433"/>
                    </a:lnTo>
                    <a:lnTo>
                      <a:pt x="315" y="477"/>
                    </a:lnTo>
                    <a:lnTo>
                      <a:pt x="315" y="483"/>
                    </a:lnTo>
                    <a:lnTo>
                      <a:pt x="310" y="488"/>
                    </a:lnTo>
                    <a:lnTo>
                      <a:pt x="299" y="494"/>
                    </a:lnTo>
                    <a:lnTo>
                      <a:pt x="289" y="499"/>
                    </a:lnTo>
                    <a:lnTo>
                      <a:pt x="279" y="505"/>
                    </a:lnTo>
                    <a:lnTo>
                      <a:pt x="268" y="499"/>
                    </a:lnTo>
                    <a:lnTo>
                      <a:pt x="258" y="499"/>
                    </a:lnTo>
                    <a:lnTo>
                      <a:pt x="243" y="499"/>
                    </a:lnTo>
                    <a:lnTo>
                      <a:pt x="232" y="499"/>
                    </a:lnTo>
                    <a:lnTo>
                      <a:pt x="227" y="494"/>
                    </a:lnTo>
                    <a:lnTo>
                      <a:pt x="227" y="483"/>
                    </a:lnTo>
                    <a:lnTo>
                      <a:pt x="227" y="477"/>
                    </a:lnTo>
                    <a:lnTo>
                      <a:pt x="222" y="472"/>
                    </a:lnTo>
                    <a:lnTo>
                      <a:pt x="212" y="466"/>
                    </a:lnTo>
                    <a:lnTo>
                      <a:pt x="206" y="466"/>
                    </a:lnTo>
                    <a:lnTo>
                      <a:pt x="201" y="466"/>
                    </a:lnTo>
                    <a:lnTo>
                      <a:pt x="196" y="472"/>
                    </a:lnTo>
                    <a:lnTo>
                      <a:pt x="191" y="477"/>
                    </a:lnTo>
                    <a:lnTo>
                      <a:pt x="181" y="483"/>
                    </a:lnTo>
                    <a:lnTo>
                      <a:pt x="181" y="488"/>
                    </a:lnTo>
                    <a:lnTo>
                      <a:pt x="170" y="477"/>
                    </a:lnTo>
                    <a:lnTo>
                      <a:pt x="155" y="455"/>
                    </a:lnTo>
                    <a:lnTo>
                      <a:pt x="144" y="444"/>
                    </a:lnTo>
                    <a:lnTo>
                      <a:pt x="139" y="427"/>
                    </a:lnTo>
                    <a:lnTo>
                      <a:pt x="134" y="411"/>
                    </a:lnTo>
                    <a:lnTo>
                      <a:pt x="129" y="405"/>
                    </a:lnTo>
                    <a:lnTo>
                      <a:pt x="134" y="400"/>
                    </a:lnTo>
                    <a:lnTo>
                      <a:pt x="134" y="394"/>
                    </a:lnTo>
                    <a:lnTo>
                      <a:pt x="124" y="377"/>
                    </a:lnTo>
                    <a:lnTo>
                      <a:pt x="119" y="361"/>
                    </a:lnTo>
                    <a:lnTo>
                      <a:pt x="124" y="344"/>
                    </a:lnTo>
                    <a:lnTo>
                      <a:pt x="124" y="339"/>
                    </a:lnTo>
                    <a:lnTo>
                      <a:pt x="114" y="311"/>
                    </a:lnTo>
                    <a:lnTo>
                      <a:pt x="103" y="272"/>
                    </a:lnTo>
                    <a:lnTo>
                      <a:pt x="119" y="272"/>
                    </a:lnTo>
                    <a:lnTo>
                      <a:pt x="119" y="255"/>
                    </a:lnTo>
                    <a:lnTo>
                      <a:pt x="119" y="244"/>
                    </a:lnTo>
                    <a:lnTo>
                      <a:pt x="108" y="244"/>
                    </a:lnTo>
                    <a:lnTo>
                      <a:pt x="108" y="239"/>
                    </a:lnTo>
                    <a:lnTo>
                      <a:pt x="108" y="233"/>
                    </a:lnTo>
                    <a:lnTo>
                      <a:pt x="103" y="222"/>
                    </a:lnTo>
                    <a:lnTo>
                      <a:pt x="88" y="200"/>
                    </a:lnTo>
                    <a:lnTo>
                      <a:pt x="83" y="189"/>
                    </a:lnTo>
                    <a:lnTo>
                      <a:pt x="62" y="144"/>
                    </a:lnTo>
                    <a:lnTo>
                      <a:pt x="46" y="117"/>
                    </a:lnTo>
                    <a:lnTo>
                      <a:pt x="31" y="89"/>
                    </a:lnTo>
                    <a:lnTo>
                      <a:pt x="15" y="61"/>
                    </a:lnTo>
                    <a:lnTo>
                      <a:pt x="5" y="44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10" y="11"/>
                    </a:lnTo>
                    <a:lnTo>
                      <a:pt x="26" y="17"/>
                    </a:lnTo>
                    <a:lnTo>
                      <a:pt x="41" y="6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72" y="11"/>
                    </a:lnTo>
                    <a:lnTo>
                      <a:pt x="77" y="17"/>
                    </a:lnTo>
                    <a:lnTo>
                      <a:pt x="88" y="22"/>
                    </a:lnTo>
                    <a:lnTo>
                      <a:pt x="129" y="17"/>
                    </a:lnTo>
                    <a:lnTo>
                      <a:pt x="150" y="22"/>
                    </a:lnTo>
                    <a:lnTo>
                      <a:pt x="165" y="22"/>
                    </a:lnTo>
                    <a:lnTo>
                      <a:pt x="191" y="22"/>
                    </a:lnTo>
                    <a:lnTo>
                      <a:pt x="237" y="22"/>
                    </a:lnTo>
                    <a:lnTo>
                      <a:pt x="253" y="22"/>
                    </a:lnTo>
                    <a:lnTo>
                      <a:pt x="263" y="22"/>
                    </a:lnTo>
                    <a:lnTo>
                      <a:pt x="268" y="28"/>
                    </a:lnTo>
                    <a:lnTo>
                      <a:pt x="273" y="33"/>
                    </a:lnTo>
                    <a:lnTo>
                      <a:pt x="284" y="39"/>
                    </a:lnTo>
                    <a:lnTo>
                      <a:pt x="299" y="39"/>
                    </a:lnTo>
                    <a:lnTo>
                      <a:pt x="330" y="39"/>
                    </a:lnTo>
                    <a:lnTo>
                      <a:pt x="341" y="44"/>
                    </a:lnTo>
                    <a:lnTo>
                      <a:pt x="346" y="44"/>
                    </a:lnTo>
                    <a:lnTo>
                      <a:pt x="366" y="44"/>
                    </a:lnTo>
                    <a:lnTo>
                      <a:pt x="377" y="44"/>
                    </a:lnTo>
                    <a:lnTo>
                      <a:pt x="397" y="39"/>
                    </a:lnTo>
                    <a:lnTo>
                      <a:pt x="433" y="33"/>
                    </a:lnTo>
                    <a:lnTo>
                      <a:pt x="449" y="28"/>
                    </a:lnTo>
                    <a:lnTo>
                      <a:pt x="480" y="22"/>
                    </a:lnTo>
                    <a:lnTo>
                      <a:pt x="485" y="22"/>
                    </a:lnTo>
                    <a:lnTo>
                      <a:pt x="506" y="28"/>
                    </a:lnTo>
                    <a:lnTo>
                      <a:pt x="511" y="28"/>
                    </a:lnTo>
                    <a:lnTo>
                      <a:pt x="516" y="33"/>
                    </a:lnTo>
                    <a:lnTo>
                      <a:pt x="501" y="39"/>
                    </a:lnTo>
                    <a:lnTo>
                      <a:pt x="485" y="39"/>
                    </a:lnTo>
                    <a:lnTo>
                      <a:pt x="480" y="44"/>
                    </a:lnTo>
                    <a:lnTo>
                      <a:pt x="464" y="61"/>
                    </a:lnTo>
                    <a:lnTo>
                      <a:pt x="459" y="61"/>
                    </a:lnTo>
                    <a:lnTo>
                      <a:pt x="449" y="50"/>
                    </a:lnTo>
                    <a:lnTo>
                      <a:pt x="433" y="50"/>
                    </a:lnTo>
                    <a:lnTo>
                      <a:pt x="382" y="61"/>
                    </a:lnTo>
                    <a:lnTo>
                      <a:pt x="361" y="61"/>
                    </a:lnTo>
                    <a:lnTo>
                      <a:pt x="361" y="83"/>
                    </a:lnTo>
                    <a:lnTo>
                      <a:pt x="361" y="105"/>
                    </a:lnTo>
                    <a:lnTo>
                      <a:pt x="356" y="122"/>
                    </a:lnTo>
                    <a:lnTo>
                      <a:pt x="356" y="144"/>
                    </a:lnTo>
                    <a:lnTo>
                      <a:pt x="356" y="211"/>
                    </a:lnTo>
                    <a:lnTo>
                      <a:pt x="346" y="216"/>
                    </a:lnTo>
                    <a:lnTo>
                      <a:pt x="320" y="216"/>
                    </a:lnTo>
                    <a:lnTo>
                      <a:pt x="315" y="266"/>
                    </a:lnTo>
                    <a:lnTo>
                      <a:pt x="315" y="289"/>
                    </a:lnTo>
                    <a:lnTo>
                      <a:pt x="315" y="316"/>
                    </a:lnTo>
                    <a:lnTo>
                      <a:pt x="315" y="333"/>
                    </a:lnTo>
                    <a:close/>
                  </a:path>
                </a:pathLst>
              </a:custGeom>
              <a:solidFill>
                <a:srgbClr val="B6E08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" name="Group 65"/>
              <p:cNvGrpSpPr>
                <a:grpSpLocks/>
              </p:cNvGrpSpPr>
              <p:nvPr/>
            </p:nvGrpSpPr>
            <p:grpSpPr bwMode="auto">
              <a:xfrm>
                <a:off x="4928" y="2262"/>
                <a:ext cx="366" cy="383"/>
                <a:chOff x="4305" y="2576"/>
                <a:chExt cx="366" cy="383"/>
              </a:xfrm>
              <a:grpFill/>
            </p:grpSpPr>
            <p:sp>
              <p:nvSpPr>
                <p:cNvPr id="96" name="Freeform 66"/>
                <p:cNvSpPr>
                  <a:spLocks/>
                </p:cNvSpPr>
                <p:nvPr/>
              </p:nvSpPr>
              <p:spPr bwMode="auto">
                <a:xfrm>
                  <a:off x="4305" y="2576"/>
                  <a:ext cx="366" cy="383"/>
                </a:xfrm>
                <a:custGeom>
                  <a:avLst/>
                  <a:gdLst/>
                  <a:ahLst/>
                  <a:cxnLst>
                    <a:cxn ang="0">
                      <a:pos x="206" y="6"/>
                    </a:cxn>
                    <a:cxn ang="0">
                      <a:pos x="217" y="11"/>
                    </a:cxn>
                    <a:cxn ang="0">
                      <a:pos x="217" y="22"/>
                    </a:cxn>
                    <a:cxn ang="0">
                      <a:pos x="232" y="44"/>
                    </a:cxn>
                    <a:cxn ang="0">
                      <a:pos x="247" y="72"/>
                    </a:cxn>
                    <a:cxn ang="0">
                      <a:pos x="263" y="89"/>
                    </a:cxn>
                    <a:cxn ang="0">
                      <a:pos x="284" y="100"/>
                    </a:cxn>
                    <a:cxn ang="0">
                      <a:pos x="289" y="117"/>
                    </a:cxn>
                    <a:cxn ang="0">
                      <a:pos x="304" y="122"/>
                    </a:cxn>
                    <a:cxn ang="0">
                      <a:pos x="309" y="144"/>
                    </a:cxn>
                    <a:cxn ang="0">
                      <a:pos x="325" y="161"/>
                    </a:cxn>
                    <a:cxn ang="0">
                      <a:pos x="351" y="167"/>
                    </a:cxn>
                    <a:cxn ang="0">
                      <a:pos x="366" y="183"/>
                    </a:cxn>
                    <a:cxn ang="0">
                      <a:pos x="356" y="200"/>
                    </a:cxn>
                    <a:cxn ang="0">
                      <a:pos x="335" y="205"/>
                    </a:cxn>
                    <a:cxn ang="0">
                      <a:pos x="314" y="222"/>
                    </a:cxn>
                    <a:cxn ang="0">
                      <a:pos x="299" y="239"/>
                    </a:cxn>
                    <a:cxn ang="0">
                      <a:pos x="278" y="250"/>
                    </a:cxn>
                    <a:cxn ang="0">
                      <a:pos x="273" y="278"/>
                    </a:cxn>
                    <a:cxn ang="0">
                      <a:pos x="258" y="289"/>
                    </a:cxn>
                    <a:cxn ang="0">
                      <a:pos x="237" y="300"/>
                    </a:cxn>
                    <a:cxn ang="0">
                      <a:pos x="227" y="327"/>
                    </a:cxn>
                    <a:cxn ang="0">
                      <a:pos x="217" y="339"/>
                    </a:cxn>
                    <a:cxn ang="0">
                      <a:pos x="201" y="339"/>
                    </a:cxn>
                    <a:cxn ang="0">
                      <a:pos x="180" y="339"/>
                    </a:cxn>
                    <a:cxn ang="0">
                      <a:pos x="155" y="333"/>
                    </a:cxn>
                    <a:cxn ang="0">
                      <a:pos x="129" y="316"/>
                    </a:cxn>
                    <a:cxn ang="0">
                      <a:pos x="119" y="327"/>
                    </a:cxn>
                    <a:cxn ang="0">
                      <a:pos x="103" y="355"/>
                    </a:cxn>
                    <a:cxn ang="0">
                      <a:pos x="82" y="377"/>
                    </a:cxn>
                    <a:cxn ang="0">
                      <a:pos x="52" y="383"/>
                    </a:cxn>
                    <a:cxn ang="0">
                      <a:pos x="31" y="383"/>
                    </a:cxn>
                    <a:cxn ang="0">
                      <a:pos x="31" y="372"/>
                    </a:cxn>
                    <a:cxn ang="0">
                      <a:pos x="36" y="350"/>
                    </a:cxn>
                    <a:cxn ang="0">
                      <a:pos x="21" y="316"/>
                    </a:cxn>
                    <a:cxn ang="0">
                      <a:pos x="0" y="300"/>
                    </a:cxn>
                    <a:cxn ang="0">
                      <a:pos x="0" y="255"/>
                    </a:cxn>
                    <a:cxn ang="0">
                      <a:pos x="5" y="183"/>
                    </a:cxn>
                    <a:cxn ang="0">
                      <a:pos x="41" y="178"/>
                    </a:cxn>
                    <a:cxn ang="0">
                      <a:pos x="41" y="89"/>
                    </a:cxn>
                    <a:cxn ang="0">
                      <a:pos x="46" y="50"/>
                    </a:cxn>
                    <a:cxn ang="0">
                      <a:pos x="67" y="28"/>
                    </a:cxn>
                    <a:cxn ang="0">
                      <a:pos x="134" y="17"/>
                    </a:cxn>
                    <a:cxn ang="0">
                      <a:pos x="149" y="28"/>
                    </a:cxn>
                    <a:cxn ang="0">
                      <a:pos x="170" y="6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366" h="383">
                      <a:moveTo>
                        <a:pt x="201" y="0"/>
                      </a:moveTo>
                      <a:lnTo>
                        <a:pt x="206" y="6"/>
                      </a:lnTo>
                      <a:lnTo>
                        <a:pt x="211" y="6"/>
                      </a:lnTo>
                      <a:lnTo>
                        <a:pt x="217" y="11"/>
                      </a:lnTo>
                      <a:lnTo>
                        <a:pt x="211" y="17"/>
                      </a:lnTo>
                      <a:lnTo>
                        <a:pt x="217" y="22"/>
                      </a:lnTo>
                      <a:lnTo>
                        <a:pt x="227" y="33"/>
                      </a:lnTo>
                      <a:lnTo>
                        <a:pt x="232" y="44"/>
                      </a:lnTo>
                      <a:lnTo>
                        <a:pt x="237" y="61"/>
                      </a:lnTo>
                      <a:lnTo>
                        <a:pt x="247" y="72"/>
                      </a:lnTo>
                      <a:lnTo>
                        <a:pt x="253" y="83"/>
                      </a:lnTo>
                      <a:lnTo>
                        <a:pt x="263" y="89"/>
                      </a:lnTo>
                      <a:lnTo>
                        <a:pt x="273" y="94"/>
                      </a:lnTo>
                      <a:lnTo>
                        <a:pt x="284" y="100"/>
                      </a:lnTo>
                      <a:lnTo>
                        <a:pt x="284" y="111"/>
                      </a:lnTo>
                      <a:lnTo>
                        <a:pt x="289" y="117"/>
                      </a:lnTo>
                      <a:lnTo>
                        <a:pt x="304" y="117"/>
                      </a:lnTo>
                      <a:lnTo>
                        <a:pt x="304" y="122"/>
                      </a:lnTo>
                      <a:lnTo>
                        <a:pt x="304" y="133"/>
                      </a:lnTo>
                      <a:lnTo>
                        <a:pt x="309" y="144"/>
                      </a:lnTo>
                      <a:lnTo>
                        <a:pt x="320" y="161"/>
                      </a:lnTo>
                      <a:lnTo>
                        <a:pt x="325" y="161"/>
                      </a:lnTo>
                      <a:lnTo>
                        <a:pt x="340" y="167"/>
                      </a:lnTo>
                      <a:lnTo>
                        <a:pt x="351" y="167"/>
                      </a:lnTo>
                      <a:lnTo>
                        <a:pt x="361" y="172"/>
                      </a:lnTo>
                      <a:lnTo>
                        <a:pt x="366" y="183"/>
                      </a:lnTo>
                      <a:lnTo>
                        <a:pt x="361" y="194"/>
                      </a:lnTo>
                      <a:lnTo>
                        <a:pt x="356" y="200"/>
                      </a:lnTo>
                      <a:lnTo>
                        <a:pt x="345" y="205"/>
                      </a:lnTo>
                      <a:lnTo>
                        <a:pt x="335" y="205"/>
                      </a:lnTo>
                      <a:lnTo>
                        <a:pt x="325" y="205"/>
                      </a:lnTo>
                      <a:lnTo>
                        <a:pt x="314" y="222"/>
                      </a:lnTo>
                      <a:lnTo>
                        <a:pt x="304" y="233"/>
                      </a:lnTo>
                      <a:lnTo>
                        <a:pt x="299" y="239"/>
                      </a:lnTo>
                      <a:lnTo>
                        <a:pt x="284" y="244"/>
                      </a:lnTo>
                      <a:lnTo>
                        <a:pt x="278" y="250"/>
                      </a:lnTo>
                      <a:lnTo>
                        <a:pt x="278" y="261"/>
                      </a:lnTo>
                      <a:lnTo>
                        <a:pt x="273" y="278"/>
                      </a:lnTo>
                      <a:lnTo>
                        <a:pt x="268" y="283"/>
                      </a:lnTo>
                      <a:lnTo>
                        <a:pt x="258" y="289"/>
                      </a:lnTo>
                      <a:lnTo>
                        <a:pt x="242" y="294"/>
                      </a:lnTo>
                      <a:lnTo>
                        <a:pt x="237" y="300"/>
                      </a:lnTo>
                      <a:lnTo>
                        <a:pt x="232" y="311"/>
                      </a:lnTo>
                      <a:lnTo>
                        <a:pt x="227" y="327"/>
                      </a:lnTo>
                      <a:lnTo>
                        <a:pt x="222" y="339"/>
                      </a:lnTo>
                      <a:lnTo>
                        <a:pt x="217" y="339"/>
                      </a:lnTo>
                      <a:lnTo>
                        <a:pt x="206" y="339"/>
                      </a:lnTo>
                      <a:lnTo>
                        <a:pt x="201" y="339"/>
                      </a:lnTo>
                      <a:lnTo>
                        <a:pt x="191" y="339"/>
                      </a:lnTo>
                      <a:lnTo>
                        <a:pt x="180" y="339"/>
                      </a:lnTo>
                      <a:lnTo>
                        <a:pt x="165" y="339"/>
                      </a:lnTo>
                      <a:lnTo>
                        <a:pt x="155" y="333"/>
                      </a:lnTo>
                      <a:lnTo>
                        <a:pt x="139" y="316"/>
                      </a:lnTo>
                      <a:lnTo>
                        <a:pt x="129" y="316"/>
                      </a:lnTo>
                      <a:lnTo>
                        <a:pt x="124" y="322"/>
                      </a:lnTo>
                      <a:lnTo>
                        <a:pt x="119" y="327"/>
                      </a:lnTo>
                      <a:lnTo>
                        <a:pt x="108" y="350"/>
                      </a:lnTo>
                      <a:lnTo>
                        <a:pt x="103" y="355"/>
                      </a:lnTo>
                      <a:lnTo>
                        <a:pt x="93" y="366"/>
                      </a:lnTo>
                      <a:lnTo>
                        <a:pt x="82" y="377"/>
                      </a:lnTo>
                      <a:lnTo>
                        <a:pt x="67" y="383"/>
                      </a:lnTo>
                      <a:lnTo>
                        <a:pt x="52" y="383"/>
                      </a:lnTo>
                      <a:lnTo>
                        <a:pt x="36" y="383"/>
                      </a:lnTo>
                      <a:lnTo>
                        <a:pt x="31" y="383"/>
                      </a:lnTo>
                      <a:lnTo>
                        <a:pt x="31" y="377"/>
                      </a:lnTo>
                      <a:lnTo>
                        <a:pt x="31" y="372"/>
                      </a:lnTo>
                      <a:lnTo>
                        <a:pt x="31" y="361"/>
                      </a:lnTo>
                      <a:lnTo>
                        <a:pt x="36" y="350"/>
                      </a:lnTo>
                      <a:lnTo>
                        <a:pt x="31" y="333"/>
                      </a:lnTo>
                      <a:lnTo>
                        <a:pt x="21" y="316"/>
                      </a:lnTo>
                      <a:lnTo>
                        <a:pt x="10" y="300"/>
                      </a:lnTo>
                      <a:lnTo>
                        <a:pt x="0" y="300"/>
                      </a:lnTo>
                      <a:lnTo>
                        <a:pt x="0" y="283"/>
                      </a:lnTo>
                      <a:lnTo>
                        <a:pt x="0" y="255"/>
                      </a:lnTo>
                      <a:lnTo>
                        <a:pt x="0" y="233"/>
                      </a:lnTo>
                      <a:lnTo>
                        <a:pt x="5" y="183"/>
                      </a:lnTo>
                      <a:lnTo>
                        <a:pt x="31" y="183"/>
                      </a:lnTo>
                      <a:lnTo>
                        <a:pt x="41" y="178"/>
                      </a:lnTo>
                      <a:lnTo>
                        <a:pt x="41" y="111"/>
                      </a:lnTo>
                      <a:lnTo>
                        <a:pt x="41" y="89"/>
                      </a:lnTo>
                      <a:lnTo>
                        <a:pt x="46" y="72"/>
                      </a:lnTo>
                      <a:lnTo>
                        <a:pt x="46" y="50"/>
                      </a:lnTo>
                      <a:lnTo>
                        <a:pt x="46" y="28"/>
                      </a:lnTo>
                      <a:lnTo>
                        <a:pt x="67" y="28"/>
                      </a:lnTo>
                      <a:lnTo>
                        <a:pt x="119" y="17"/>
                      </a:lnTo>
                      <a:lnTo>
                        <a:pt x="134" y="17"/>
                      </a:lnTo>
                      <a:lnTo>
                        <a:pt x="144" y="28"/>
                      </a:lnTo>
                      <a:lnTo>
                        <a:pt x="149" y="28"/>
                      </a:lnTo>
                      <a:lnTo>
                        <a:pt x="165" y="11"/>
                      </a:lnTo>
                      <a:lnTo>
                        <a:pt x="170" y="6"/>
                      </a:lnTo>
                      <a:lnTo>
                        <a:pt x="186" y="6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67"/>
                <p:cNvSpPr>
                  <a:spLocks/>
                </p:cNvSpPr>
                <p:nvPr/>
              </p:nvSpPr>
              <p:spPr bwMode="auto">
                <a:xfrm>
                  <a:off x="4305" y="2576"/>
                  <a:ext cx="366" cy="383"/>
                </a:xfrm>
                <a:custGeom>
                  <a:avLst/>
                  <a:gdLst/>
                  <a:ahLst/>
                  <a:cxnLst>
                    <a:cxn ang="0">
                      <a:pos x="206" y="6"/>
                    </a:cxn>
                    <a:cxn ang="0">
                      <a:pos x="217" y="11"/>
                    </a:cxn>
                    <a:cxn ang="0">
                      <a:pos x="217" y="22"/>
                    </a:cxn>
                    <a:cxn ang="0">
                      <a:pos x="232" y="44"/>
                    </a:cxn>
                    <a:cxn ang="0">
                      <a:pos x="247" y="72"/>
                    </a:cxn>
                    <a:cxn ang="0">
                      <a:pos x="263" y="89"/>
                    </a:cxn>
                    <a:cxn ang="0">
                      <a:pos x="284" y="100"/>
                    </a:cxn>
                    <a:cxn ang="0">
                      <a:pos x="289" y="117"/>
                    </a:cxn>
                    <a:cxn ang="0">
                      <a:pos x="304" y="122"/>
                    </a:cxn>
                    <a:cxn ang="0">
                      <a:pos x="309" y="144"/>
                    </a:cxn>
                    <a:cxn ang="0">
                      <a:pos x="325" y="161"/>
                    </a:cxn>
                    <a:cxn ang="0">
                      <a:pos x="351" y="167"/>
                    </a:cxn>
                    <a:cxn ang="0">
                      <a:pos x="366" y="183"/>
                    </a:cxn>
                    <a:cxn ang="0">
                      <a:pos x="356" y="200"/>
                    </a:cxn>
                    <a:cxn ang="0">
                      <a:pos x="335" y="205"/>
                    </a:cxn>
                    <a:cxn ang="0">
                      <a:pos x="314" y="222"/>
                    </a:cxn>
                    <a:cxn ang="0">
                      <a:pos x="299" y="239"/>
                    </a:cxn>
                    <a:cxn ang="0">
                      <a:pos x="278" y="250"/>
                    </a:cxn>
                    <a:cxn ang="0">
                      <a:pos x="273" y="278"/>
                    </a:cxn>
                    <a:cxn ang="0">
                      <a:pos x="258" y="289"/>
                    </a:cxn>
                    <a:cxn ang="0">
                      <a:pos x="237" y="300"/>
                    </a:cxn>
                    <a:cxn ang="0">
                      <a:pos x="227" y="327"/>
                    </a:cxn>
                    <a:cxn ang="0">
                      <a:pos x="217" y="339"/>
                    </a:cxn>
                    <a:cxn ang="0">
                      <a:pos x="201" y="339"/>
                    </a:cxn>
                    <a:cxn ang="0">
                      <a:pos x="180" y="339"/>
                    </a:cxn>
                    <a:cxn ang="0">
                      <a:pos x="155" y="333"/>
                    </a:cxn>
                    <a:cxn ang="0">
                      <a:pos x="129" y="316"/>
                    </a:cxn>
                    <a:cxn ang="0">
                      <a:pos x="119" y="327"/>
                    </a:cxn>
                    <a:cxn ang="0">
                      <a:pos x="103" y="355"/>
                    </a:cxn>
                    <a:cxn ang="0">
                      <a:pos x="82" y="377"/>
                    </a:cxn>
                    <a:cxn ang="0">
                      <a:pos x="52" y="383"/>
                    </a:cxn>
                    <a:cxn ang="0">
                      <a:pos x="31" y="383"/>
                    </a:cxn>
                    <a:cxn ang="0">
                      <a:pos x="31" y="372"/>
                    </a:cxn>
                    <a:cxn ang="0">
                      <a:pos x="36" y="350"/>
                    </a:cxn>
                    <a:cxn ang="0">
                      <a:pos x="21" y="316"/>
                    </a:cxn>
                    <a:cxn ang="0">
                      <a:pos x="0" y="300"/>
                    </a:cxn>
                    <a:cxn ang="0">
                      <a:pos x="0" y="255"/>
                    </a:cxn>
                    <a:cxn ang="0">
                      <a:pos x="5" y="183"/>
                    </a:cxn>
                    <a:cxn ang="0">
                      <a:pos x="41" y="178"/>
                    </a:cxn>
                    <a:cxn ang="0">
                      <a:pos x="41" y="89"/>
                    </a:cxn>
                    <a:cxn ang="0">
                      <a:pos x="46" y="50"/>
                    </a:cxn>
                    <a:cxn ang="0">
                      <a:pos x="67" y="28"/>
                    </a:cxn>
                    <a:cxn ang="0">
                      <a:pos x="134" y="17"/>
                    </a:cxn>
                    <a:cxn ang="0">
                      <a:pos x="149" y="28"/>
                    </a:cxn>
                    <a:cxn ang="0">
                      <a:pos x="170" y="6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366" h="383">
                      <a:moveTo>
                        <a:pt x="201" y="0"/>
                      </a:moveTo>
                      <a:lnTo>
                        <a:pt x="206" y="6"/>
                      </a:lnTo>
                      <a:lnTo>
                        <a:pt x="211" y="6"/>
                      </a:lnTo>
                      <a:lnTo>
                        <a:pt x="217" y="11"/>
                      </a:lnTo>
                      <a:lnTo>
                        <a:pt x="211" y="17"/>
                      </a:lnTo>
                      <a:lnTo>
                        <a:pt x="217" y="22"/>
                      </a:lnTo>
                      <a:lnTo>
                        <a:pt x="227" y="33"/>
                      </a:lnTo>
                      <a:lnTo>
                        <a:pt x="232" y="44"/>
                      </a:lnTo>
                      <a:lnTo>
                        <a:pt x="237" y="61"/>
                      </a:lnTo>
                      <a:lnTo>
                        <a:pt x="247" y="72"/>
                      </a:lnTo>
                      <a:lnTo>
                        <a:pt x="253" y="83"/>
                      </a:lnTo>
                      <a:lnTo>
                        <a:pt x="263" y="89"/>
                      </a:lnTo>
                      <a:lnTo>
                        <a:pt x="273" y="94"/>
                      </a:lnTo>
                      <a:lnTo>
                        <a:pt x="284" y="100"/>
                      </a:lnTo>
                      <a:lnTo>
                        <a:pt x="284" y="111"/>
                      </a:lnTo>
                      <a:lnTo>
                        <a:pt x="289" y="117"/>
                      </a:lnTo>
                      <a:lnTo>
                        <a:pt x="304" y="117"/>
                      </a:lnTo>
                      <a:lnTo>
                        <a:pt x="304" y="122"/>
                      </a:lnTo>
                      <a:lnTo>
                        <a:pt x="304" y="133"/>
                      </a:lnTo>
                      <a:lnTo>
                        <a:pt x="309" y="144"/>
                      </a:lnTo>
                      <a:lnTo>
                        <a:pt x="320" y="161"/>
                      </a:lnTo>
                      <a:lnTo>
                        <a:pt x="325" y="161"/>
                      </a:lnTo>
                      <a:lnTo>
                        <a:pt x="340" y="167"/>
                      </a:lnTo>
                      <a:lnTo>
                        <a:pt x="351" y="167"/>
                      </a:lnTo>
                      <a:lnTo>
                        <a:pt x="361" y="172"/>
                      </a:lnTo>
                      <a:lnTo>
                        <a:pt x="366" y="183"/>
                      </a:lnTo>
                      <a:lnTo>
                        <a:pt x="361" y="194"/>
                      </a:lnTo>
                      <a:lnTo>
                        <a:pt x="356" y="200"/>
                      </a:lnTo>
                      <a:lnTo>
                        <a:pt x="345" y="205"/>
                      </a:lnTo>
                      <a:lnTo>
                        <a:pt x="335" y="205"/>
                      </a:lnTo>
                      <a:lnTo>
                        <a:pt x="325" y="205"/>
                      </a:lnTo>
                      <a:lnTo>
                        <a:pt x="314" y="222"/>
                      </a:lnTo>
                      <a:lnTo>
                        <a:pt x="304" y="233"/>
                      </a:lnTo>
                      <a:lnTo>
                        <a:pt x="299" y="239"/>
                      </a:lnTo>
                      <a:lnTo>
                        <a:pt x="284" y="244"/>
                      </a:lnTo>
                      <a:lnTo>
                        <a:pt x="278" y="250"/>
                      </a:lnTo>
                      <a:lnTo>
                        <a:pt x="278" y="261"/>
                      </a:lnTo>
                      <a:lnTo>
                        <a:pt x="273" y="278"/>
                      </a:lnTo>
                      <a:lnTo>
                        <a:pt x="268" y="283"/>
                      </a:lnTo>
                      <a:lnTo>
                        <a:pt x="258" y="289"/>
                      </a:lnTo>
                      <a:lnTo>
                        <a:pt x="242" y="294"/>
                      </a:lnTo>
                      <a:lnTo>
                        <a:pt x="237" y="300"/>
                      </a:lnTo>
                      <a:lnTo>
                        <a:pt x="232" y="311"/>
                      </a:lnTo>
                      <a:lnTo>
                        <a:pt x="227" y="327"/>
                      </a:lnTo>
                      <a:lnTo>
                        <a:pt x="222" y="339"/>
                      </a:lnTo>
                      <a:lnTo>
                        <a:pt x="217" y="339"/>
                      </a:lnTo>
                      <a:lnTo>
                        <a:pt x="206" y="339"/>
                      </a:lnTo>
                      <a:lnTo>
                        <a:pt x="201" y="339"/>
                      </a:lnTo>
                      <a:lnTo>
                        <a:pt x="191" y="339"/>
                      </a:lnTo>
                      <a:lnTo>
                        <a:pt x="180" y="339"/>
                      </a:lnTo>
                      <a:lnTo>
                        <a:pt x="165" y="339"/>
                      </a:lnTo>
                      <a:lnTo>
                        <a:pt x="155" y="333"/>
                      </a:lnTo>
                      <a:lnTo>
                        <a:pt x="139" y="316"/>
                      </a:lnTo>
                      <a:lnTo>
                        <a:pt x="129" y="316"/>
                      </a:lnTo>
                      <a:lnTo>
                        <a:pt x="124" y="322"/>
                      </a:lnTo>
                      <a:lnTo>
                        <a:pt x="119" y="327"/>
                      </a:lnTo>
                      <a:lnTo>
                        <a:pt x="108" y="350"/>
                      </a:lnTo>
                      <a:lnTo>
                        <a:pt x="103" y="355"/>
                      </a:lnTo>
                      <a:lnTo>
                        <a:pt x="93" y="366"/>
                      </a:lnTo>
                      <a:lnTo>
                        <a:pt x="82" y="377"/>
                      </a:lnTo>
                      <a:lnTo>
                        <a:pt x="67" y="383"/>
                      </a:lnTo>
                      <a:lnTo>
                        <a:pt x="52" y="383"/>
                      </a:lnTo>
                      <a:lnTo>
                        <a:pt x="36" y="383"/>
                      </a:lnTo>
                      <a:lnTo>
                        <a:pt x="31" y="383"/>
                      </a:lnTo>
                      <a:lnTo>
                        <a:pt x="31" y="377"/>
                      </a:lnTo>
                      <a:lnTo>
                        <a:pt x="31" y="372"/>
                      </a:lnTo>
                      <a:lnTo>
                        <a:pt x="31" y="361"/>
                      </a:lnTo>
                      <a:lnTo>
                        <a:pt x="36" y="350"/>
                      </a:lnTo>
                      <a:lnTo>
                        <a:pt x="31" y="333"/>
                      </a:lnTo>
                      <a:lnTo>
                        <a:pt x="21" y="316"/>
                      </a:lnTo>
                      <a:lnTo>
                        <a:pt x="10" y="300"/>
                      </a:lnTo>
                      <a:lnTo>
                        <a:pt x="0" y="300"/>
                      </a:lnTo>
                      <a:lnTo>
                        <a:pt x="0" y="283"/>
                      </a:lnTo>
                      <a:lnTo>
                        <a:pt x="0" y="255"/>
                      </a:lnTo>
                      <a:lnTo>
                        <a:pt x="0" y="233"/>
                      </a:lnTo>
                      <a:lnTo>
                        <a:pt x="5" y="183"/>
                      </a:lnTo>
                      <a:lnTo>
                        <a:pt x="31" y="183"/>
                      </a:lnTo>
                      <a:lnTo>
                        <a:pt x="41" y="178"/>
                      </a:lnTo>
                      <a:lnTo>
                        <a:pt x="41" y="111"/>
                      </a:lnTo>
                      <a:lnTo>
                        <a:pt x="41" y="89"/>
                      </a:lnTo>
                      <a:lnTo>
                        <a:pt x="46" y="72"/>
                      </a:lnTo>
                      <a:lnTo>
                        <a:pt x="46" y="50"/>
                      </a:lnTo>
                      <a:lnTo>
                        <a:pt x="46" y="28"/>
                      </a:lnTo>
                      <a:lnTo>
                        <a:pt x="67" y="28"/>
                      </a:lnTo>
                      <a:lnTo>
                        <a:pt x="119" y="17"/>
                      </a:lnTo>
                      <a:lnTo>
                        <a:pt x="134" y="17"/>
                      </a:lnTo>
                      <a:lnTo>
                        <a:pt x="144" y="28"/>
                      </a:lnTo>
                      <a:lnTo>
                        <a:pt x="149" y="28"/>
                      </a:lnTo>
                      <a:lnTo>
                        <a:pt x="165" y="11"/>
                      </a:lnTo>
                      <a:lnTo>
                        <a:pt x="170" y="6"/>
                      </a:lnTo>
                      <a:lnTo>
                        <a:pt x="186" y="6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B6E084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" name="Freeform 68"/>
              <p:cNvSpPr>
                <a:spLocks noEditPoints="1"/>
              </p:cNvSpPr>
              <p:nvPr/>
            </p:nvSpPr>
            <p:spPr bwMode="auto">
              <a:xfrm>
                <a:off x="4716" y="2445"/>
                <a:ext cx="723" cy="539"/>
              </a:xfrm>
              <a:custGeom>
                <a:avLst/>
                <a:gdLst/>
                <a:ahLst/>
                <a:cxnLst>
                  <a:cxn ang="0">
                    <a:pos x="243" y="150"/>
                  </a:cxn>
                  <a:cxn ang="0">
                    <a:pos x="243" y="194"/>
                  </a:cxn>
                  <a:cxn ang="0">
                    <a:pos x="279" y="200"/>
                  </a:cxn>
                  <a:cxn ang="0">
                    <a:pos x="320" y="167"/>
                  </a:cxn>
                  <a:cxn ang="0">
                    <a:pos x="351" y="133"/>
                  </a:cxn>
                  <a:cxn ang="0">
                    <a:pos x="403" y="156"/>
                  </a:cxn>
                  <a:cxn ang="0">
                    <a:pos x="434" y="156"/>
                  </a:cxn>
                  <a:cxn ang="0">
                    <a:pos x="454" y="111"/>
                  </a:cxn>
                  <a:cxn ang="0">
                    <a:pos x="491" y="78"/>
                  </a:cxn>
                  <a:cxn ang="0">
                    <a:pos x="516" y="50"/>
                  </a:cxn>
                  <a:cxn ang="0">
                    <a:pos x="558" y="22"/>
                  </a:cxn>
                  <a:cxn ang="0">
                    <a:pos x="594" y="6"/>
                  </a:cxn>
                  <a:cxn ang="0">
                    <a:pos x="635" y="11"/>
                  </a:cxn>
                  <a:cxn ang="0">
                    <a:pos x="661" y="22"/>
                  </a:cxn>
                  <a:cxn ang="0">
                    <a:pos x="682" y="94"/>
                  </a:cxn>
                  <a:cxn ang="0">
                    <a:pos x="687" y="161"/>
                  </a:cxn>
                  <a:cxn ang="0">
                    <a:pos x="646" y="178"/>
                  </a:cxn>
                  <a:cxn ang="0">
                    <a:pos x="651" y="217"/>
                  </a:cxn>
                  <a:cxn ang="0">
                    <a:pos x="687" y="211"/>
                  </a:cxn>
                  <a:cxn ang="0">
                    <a:pos x="723" y="206"/>
                  </a:cxn>
                  <a:cxn ang="0">
                    <a:pos x="702" y="244"/>
                  </a:cxn>
                  <a:cxn ang="0">
                    <a:pos x="697" y="278"/>
                  </a:cxn>
                  <a:cxn ang="0">
                    <a:pos x="635" y="350"/>
                  </a:cxn>
                  <a:cxn ang="0">
                    <a:pos x="568" y="428"/>
                  </a:cxn>
                  <a:cxn ang="0">
                    <a:pos x="491" y="483"/>
                  </a:cxn>
                  <a:cxn ang="0">
                    <a:pos x="439" y="495"/>
                  </a:cxn>
                  <a:cxn ang="0">
                    <a:pos x="418" y="500"/>
                  </a:cxn>
                  <a:cxn ang="0">
                    <a:pos x="398" y="511"/>
                  </a:cxn>
                  <a:cxn ang="0">
                    <a:pos x="356" y="500"/>
                  </a:cxn>
                  <a:cxn ang="0">
                    <a:pos x="325" y="500"/>
                  </a:cxn>
                  <a:cxn ang="0">
                    <a:pos x="284" y="517"/>
                  </a:cxn>
                  <a:cxn ang="0">
                    <a:pos x="238" y="522"/>
                  </a:cxn>
                  <a:cxn ang="0">
                    <a:pos x="191" y="517"/>
                  </a:cxn>
                  <a:cxn ang="0">
                    <a:pos x="170" y="506"/>
                  </a:cxn>
                  <a:cxn ang="0">
                    <a:pos x="155" y="511"/>
                  </a:cxn>
                  <a:cxn ang="0">
                    <a:pos x="145" y="467"/>
                  </a:cxn>
                  <a:cxn ang="0">
                    <a:pos x="150" y="450"/>
                  </a:cxn>
                  <a:cxn ang="0">
                    <a:pos x="150" y="406"/>
                  </a:cxn>
                  <a:cxn ang="0">
                    <a:pos x="103" y="322"/>
                  </a:cxn>
                  <a:cxn ang="0">
                    <a:pos x="77" y="267"/>
                  </a:cxn>
                  <a:cxn ang="0">
                    <a:pos x="103" y="250"/>
                  </a:cxn>
                  <a:cxn ang="0">
                    <a:pos x="124" y="267"/>
                  </a:cxn>
                  <a:cxn ang="0">
                    <a:pos x="155" y="283"/>
                  </a:cxn>
                  <a:cxn ang="0">
                    <a:pos x="196" y="278"/>
                  </a:cxn>
                  <a:cxn ang="0">
                    <a:pos x="212" y="217"/>
                  </a:cxn>
                  <a:cxn ang="0">
                    <a:pos x="527" y="361"/>
                  </a:cxn>
                  <a:cxn ang="0">
                    <a:pos x="563" y="339"/>
                  </a:cxn>
                  <a:cxn ang="0">
                    <a:pos x="589" y="306"/>
                  </a:cxn>
                  <a:cxn ang="0">
                    <a:pos x="558" y="278"/>
                  </a:cxn>
                  <a:cxn ang="0">
                    <a:pos x="511" y="300"/>
                  </a:cxn>
                  <a:cxn ang="0">
                    <a:pos x="506" y="345"/>
                  </a:cxn>
                  <a:cxn ang="0">
                    <a:pos x="5" y="28"/>
                  </a:cxn>
                  <a:cxn ang="0">
                    <a:pos x="0" y="56"/>
                  </a:cxn>
                  <a:cxn ang="0">
                    <a:pos x="5" y="28"/>
                  </a:cxn>
                </a:cxnLst>
                <a:rect l="0" t="0" r="r" b="b"/>
                <a:pathLst>
                  <a:path w="723" h="539">
                    <a:moveTo>
                      <a:pt x="212" y="117"/>
                    </a:moveTo>
                    <a:lnTo>
                      <a:pt x="222" y="117"/>
                    </a:lnTo>
                    <a:lnTo>
                      <a:pt x="232" y="133"/>
                    </a:lnTo>
                    <a:lnTo>
                      <a:pt x="243" y="150"/>
                    </a:lnTo>
                    <a:lnTo>
                      <a:pt x="248" y="167"/>
                    </a:lnTo>
                    <a:lnTo>
                      <a:pt x="243" y="178"/>
                    </a:lnTo>
                    <a:lnTo>
                      <a:pt x="243" y="189"/>
                    </a:lnTo>
                    <a:lnTo>
                      <a:pt x="243" y="194"/>
                    </a:lnTo>
                    <a:lnTo>
                      <a:pt x="243" y="200"/>
                    </a:lnTo>
                    <a:lnTo>
                      <a:pt x="248" y="200"/>
                    </a:lnTo>
                    <a:lnTo>
                      <a:pt x="263" y="200"/>
                    </a:lnTo>
                    <a:lnTo>
                      <a:pt x="279" y="200"/>
                    </a:lnTo>
                    <a:lnTo>
                      <a:pt x="294" y="194"/>
                    </a:lnTo>
                    <a:lnTo>
                      <a:pt x="305" y="183"/>
                    </a:lnTo>
                    <a:lnTo>
                      <a:pt x="315" y="172"/>
                    </a:lnTo>
                    <a:lnTo>
                      <a:pt x="320" y="167"/>
                    </a:lnTo>
                    <a:lnTo>
                      <a:pt x="331" y="144"/>
                    </a:lnTo>
                    <a:lnTo>
                      <a:pt x="336" y="139"/>
                    </a:lnTo>
                    <a:lnTo>
                      <a:pt x="341" y="133"/>
                    </a:lnTo>
                    <a:lnTo>
                      <a:pt x="351" y="133"/>
                    </a:lnTo>
                    <a:lnTo>
                      <a:pt x="367" y="150"/>
                    </a:lnTo>
                    <a:lnTo>
                      <a:pt x="377" y="156"/>
                    </a:lnTo>
                    <a:lnTo>
                      <a:pt x="392" y="156"/>
                    </a:lnTo>
                    <a:lnTo>
                      <a:pt x="403" y="156"/>
                    </a:lnTo>
                    <a:lnTo>
                      <a:pt x="413" y="156"/>
                    </a:lnTo>
                    <a:lnTo>
                      <a:pt x="418" y="156"/>
                    </a:lnTo>
                    <a:lnTo>
                      <a:pt x="429" y="156"/>
                    </a:lnTo>
                    <a:lnTo>
                      <a:pt x="434" y="156"/>
                    </a:lnTo>
                    <a:lnTo>
                      <a:pt x="439" y="144"/>
                    </a:lnTo>
                    <a:lnTo>
                      <a:pt x="444" y="128"/>
                    </a:lnTo>
                    <a:lnTo>
                      <a:pt x="449" y="117"/>
                    </a:lnTo>
                    <a:lnTo>
                      <a:pt x="454" y="111"/>
                    </a:lnTo>
                    <a:lnTo>
                      <a:pt x="470" y="106"/>
                    </a:lnTo>
                    <a:lnTo>
                      <a:pt x="480" y="100"/>
                    </a:lnTo>
                    <a:lnTo>
                      <a:pt x="485" y="94"/>
                    </a:lnTo>
                    <a:lnTo>
                      <a:pt x="491" y="78"/>
                    </a:lnTo>
                    <a:lnTo>
                      <a:pt x="491" y="67"/>
                    </a:lnTo>
                    <a:lnTo>
                      <a:pt x="496" y="61"/>
                    </a:lnTo>
                    <a:lnTo>
                      <a:pt x="511" y="56"/>
                    </a:lnTo>
                    <a:lnTo>
                      <a:pt x="516" y="50"/>
                    </a:lnTo>
                    <a:lnTo>
                      <a:pt x="527" y="39"/>
                    </a:lnTo>
                    <a:lnTo>
                      <a:pt x="537" y="22"/>
                    </a:lnTo>
                    <a:lnTo>
                      <a:pt x="547" y="22"/>
                    </a:lnTo>
                    <a:lnTo>
                      <a:pt x="558" y="22"/>
                    </a:lnTo>
                    <a:lnTo>
                      <a:pt x="568" y="17"/>
                    </a:lnTo>
                    <a:lnTo>
                      <a:pt x="573" y="11"/>
                    </a:lnTo>
                    <a:lnTo>
                      <a:pt x="578" y="0"/>
                    </a:lnTo>
                    <a:lnTo>
                      <a:pt x="594" y="6"/>
                    </a:lnTo>
                    <a:lnTo>
                      <a:pt x="604" y="6"/>
                    </a:lnTo>
                    <a:lnTo>
                      <a:pt x="620" y="11"/>
                    </a:lnTo>
                    <a:lnTo>
                      <a:pt x="625" y="11"/>
                    </a:lnTo>
                    <a:lnTo>
                      <a:pt x="635" y="11"/>
                    </a:lnTo>
                    <a:lnTo>
                      <a:pt x="646" y="11"/>
                    </a:lnTo>
                    <a:lnTo>
                      <a:pt x="651" y="11"/>
                    </a:lnTo>
                    <a:lnTo>
                      <a:pt x="661" y="17"/>
                    </a:lnTo>
                    <a:lnTo>
                      <a:pt x="661" y="22"/>
                    </a:lnTo>
                    <a:lnTo>
                      <a:pt x="666" y="44"/>
                    </a:lnTo>
                    <a:lnTo>
                      <a:pt x="671" y="61"/>
                    </a:lnTo>
                    <a:lnTo>
                      <a:pt x="677" y="72"/>
                    </a:lnTo>
                    <a:lnTo>
                      <a:pt x="682" y="94"/>
                    </a:lnTo>
                    <a:lnTo>
                      <a:pt x="687" y="106"/>
                    </a:lnTo>
                    <a:lnTo>
                      <a:pt x="687" y="122"/>
                    </a:lnTo>
                    <a:lnTo>
                      <a:pt x="687" y="144"/>
                    </a:lnTo>
                    <a:lnTo>
                      <a:pt x="687" y="161"/>
                    </a:lnTo>
                    <a:lnTo>
                      <a:pt x="687" y="167"/>
                    </a:lnTo>
                    <a:lnTo>
                      <a:pt x="661" y="156"/>
                    </a:lnTo>
                    <a:lnTo>
                      <a:pt x="656" y="156"/>
                    </a:lnTo>
                    <a:lnTo>
                      <a:pt x="646" y="178"/>
                    </a:lnTo>
                    <a:lnTo>
                      <a:pt x="640" y="189"/>
                    </a:lnTo>
                    <a:lnTo>
                      <a:pt x="640" y="194"/>
                    </a:lnTo>
                    <a:lnTo>
                      <a:pt x="646" y="206"/>
                    </a:lnTo>
                    <a:lnTo>
                      <a:pt x="651" y="217"/>
                    </a:lnTo>
                    <a:lnTo>
                      <a:pt x="661" y="222"/>
                    </a:lnTo>
                    <a:lnTo>
                      <a:pt x="671" y="222"/>
                    </a:lnTo>
                    <a:lnTo>
                      <a:pt x="682" y="222"/>
                    </a:lnTo>
                    <a:lnTo>
                      <a:pt x="687" y="211"/>
                    </a:lnTo>
                    <a:lnTo>
                      <a:pt x="687" y="206"/>
                    </a:lnTo>
                    <a:lnTo>
                      <a:pt x="692" y="206"/>
                    </a:lnTo>
                    <a:lnTo>
                      <a:pt x="697" y="206"/>
                    </a:lnTo>
                    <a:lnTo>
                      <a:pt x="723" y="206"/>
                    </a:lnTo>
                    <a:lnTo>
                      <a:pt x="718" y="228"/>
                    </a:lnTo>
                    <a:lnTo>
                      <a:pt x="713" y="244"/>
                    </a:lnTo>
                    <a:lnTo>
                      <a:pt x="708" y="244"/>
                    </a:lnTo>
                    <a:lnTo>
                      <a:pt x="702" y="244"/>
                    </a:lnTo>
                    <a:lnTo>
                      <a:pt x="697" y="250"/>
                    </a:lnTo>
                    <a:lnTo>
                      <a:pt x="702" y="261"/>
                    </a:lnTo>
                    <a:lnTo>
                      <a:pt x="702" y="272"/>
                    </a:lnTo>
                    <a:lnTo>
                      <a:pt x="697" y="278"/>
                    </a:lnTo>
                    <a:lnTo>
                      <a:pt x="687" y="283"/>
                    </a:lnTo>
                    <a:lnTo>
                      <a:pt x="671" y="295"/>
                    </a:lnTo>
                    <a:lnTo>
                      <a:pt x="661" y="311"/>
                    </a:lnTo>
                    <a:lnTo>
                      <a:pt x="635" y="350"/>
                    </a:lnTo>
                    <a:lnTo>
                      <a:pt x="625" y="367"/>
                    </a:lnTo>
                    <a:lnTo>
                      <a:pt x="604" y="389"/>
                    </a:lnTo>
                    <a:lnTo>
                      <a:pt x="584" y="411"/>
                    </a:lnTo>
                    <a:lnTo>
                      <a:pt x="568" y="428"/>
                    </a:lnTo>
                    <a:lnTo>
                      <a:pt x="542" y="445"/>
                    </a:lnTo>
                    <a:lnTo>
                      <a:pt x="516" y="467"/>
                    </a:lnTo>
                    <a:lnTo>
                      <a:pt x="506" y="472"/>
                    </a:lnTo>
                    <a:lnTo>
                      <a:pt x="491" y="483"/>
                    </a:lnTo>
                    <a:lnTo>
                      <a:pt x="480" y="489"/>
                    </a:lnTo>
                    <a:lnTo>
                      <a:pt x="465" y="495"/>
                    </a:lnTo>
                    <a:lnTo>
                      <a:pt x="449" y="495"/>
                    </a:lnTo>
                    <a:lnTo>
                      <a:pt x="439" y="495"/>
                    </a:lnTo>
                    <a:lnTo>
                      <a:pt x="434" y="500"/>
                    </a:lnTo>
                    <a:lnTo>
                      <a:pt x="434" y="506"/>
                    </a:lnTo>
                    <a:lnTo>
                      <a:pt x="429" y="506"/>
                    </a:lnTo>
                    <a:lnTo>
                      <a:pt x="418" y="500"/>
                    </a:lnTo>
                    <a:lnTo>
                      <a:pt x="413" y="500"/>
                    </a:lnTo>
                    <a:lnTo>
                      <a:pt x="408" y="506"/>
                    </a:lnTo>
                    <a:lnTo>
                      <a:pt x="403" y="511"/>
                    </a:lnTo>
                    <a:lnTo>
                      <a:pt x="398" y="511"/>
                    </a:lnTo>
                    <a:lnTo>
                      <a:pt x="392" y="511"/>
                    </a:lnTo>
                    <a:lnTo>
                      <a:pt x="377" y="506"/>
                    </a:lnTo>
                    <a:lnTo>
                      <a:pt x="367" y="500"/>
                    </a:lnTo>
                    <a:lnTo>
                      <a:pt x="356" y="500"/>
                    </a:lnTo>
                    <a:lnTo>
                      <a:pt x="351" y="506"/>
                    </a:lnTo>
                    <a:lnTo>
                      <a:pt x="341" y="506"/>
                    </a:lnTo>
                    <a:lnTo>
                      <a:pt x="336" y="506"/>
                    </a:lnTo>
                    <a:lnTo>
                      <a:pt x="325" y="500"/>
                    </a:lnTo>
                    <a:lnTo>
                      <a:pt x="320" y="506"/>
                    </a:lnTo>
                    <a:lnTo>
                      <a:pt x="305" y="506"/>
                    </a:lnTo>
                    <a:lnTo>
                      <a:pt x="294" y="511"/>
                    </a:lnTo>
                    <a:lnTo>
                      <a:pt x="284" y="517"/>
                    </a:lnTo>
                    <a:lnTo>
                      <a:pt x="274" y="522"/>
                    </a:lnTo>
                    <a:lnTo>
                      <a:pt x="263" y="522"/>
                    </a:lnTo>
                    <a:lnTo>
                      <a:pt x="253" y="517"/>
                    </a:lnTo>
                    <a:lnTo>
                      <a:pt x="238" y="522"/>
                    </a:lnTo>
                    <a:lnTo>
                      <a:pt x="227" y="522"/>
                    </a:lnTo>
                    <a:lnTo>
                      <a:pt x="217" y="539"/>
                    </a:lnTo>
                    <a:lnTo>
                      <a:pt x="191" y="528"/>
                    </a:lnTo>
                    <a:lnTo>
                      <a:pt x="191" y="517"/>
                    </a:lnTo>
                    <a:lnTo>
                      <a:pt x="186" y="517"/>
                    </a:lnTo>
                    <a:lnTo>
                      <a:pt x="181" y="517"/>
                    </a:lnTo>
                    <a:lnTo>
                      <a:pt x="176" y="517"/>
                    </a:lnTo>
                    <a:lnTo>
                      <a:pt x="170" y="506"/>
                    </a:lnTo>
                    <a:lnTo>
                      <a:pt x="165" y="506"/>
                    </a:lnTo>
                    <a:lnTo>
                      <a:pt x="160" y="511"/>
                    </a:lnTo>
                    <a:lnTo>
                      <a:pt x="160" y="517"/>
                    </a:lnTo>
                    <a:lnTo>
                      <a:pt x="155" y="511"/>
                    </a:lnTo>
                    <a:lnTo>
                      <a:pt x="150" y="511"/>
                    </a:lnTo>
                    <a:lnTo>
                      <a:pt x="155" y="500"/>
                    </a:lnTo>
                    <a:lnTo>
                      <a:pt x="160" y="489"/>
                    </a:lnTo>
                    <a:lnTo>
                      <a:pt x="145" y="467"/>
                    </a:lnTo>
                    <a:lnTo>
                      <a:pt x="139" y="461"/>
                    </a:lnTo>
                    <a:lnTo>
                      <a:pt x="134" y="456"/>
                    </a:lnTo>
                    <a:lnTo>
                      <a:pt x="139" y="450"/>
                    </a:lnTo>
                    <a:lnTo>
                      <a:pt x="150" y="450"/>
                    </a:lnTo>
                    <a:lnTo>
                      <a:pt x="155" y="445"/>
                    </a:lnTo>
                    <a:lnTo>
                      <a:pt x="155" y="428"/>
                    </a:lnTo>
                    <a:lnTo>
                      <a:pt x="150" y="417"/>
                    </a:lnTo>
                    <a:lnTo>
                      <a:pt x="150" y="406"/>
                    </a:lnTo>
                    <a:lnTo>
                      <a:pt x="139" y="383"/>
                    </a:lnTo>
                    <a:lnTo>
                      <a:pt x="124" y="367"/>
                    </a:lnTo>
                    <a:lnTo>
                      <a:pt x="114" y="350"/>
                    </a:lnTo>
                    <a:lnTo>
                      <a:pt x="103" y="322"/>
                    </a:lnTo>
                    <a:lnTo>
                      <a:pt x="93" y="295"/>
                    </a:lnTo>
                    <a:lnTo>
                      <a:pt x="83" y="278"/>
                    </a:lnTo>
                    <a:lnTo>
                      <a:pt x="77" y="272"/>
                    </a:lnTo>
                    <a:lnTo>
                      <a:pt x="77" y="267"/>
                    </a:lnTo>
                    <a:lnTo>
                      <a:pt x="88" y="261"/>
                    </a:lnTo>
                    <a:lnTo>
                      <a:pt x="93" y="256"/>
                    </a:lnTo>
                    <a:lnTo>
                      <a:pt x="98" y="250"/>
                    </a:lnTo>
                    <a:lnTo>
                      <a:pt x="103" y="250"/>
                    </a:lnTo>
                    <a:lnTo>
                      <a:pt x="108" y="250"/>
                    </a:lnTo>
                    <a:lnTo>
                      <a:pt x="119" y="256"/>
                    </a:lnTo>
                    <a:lnTo>
                      <a:pt x="124" y="261"/>
                    </a:lnTo>
                    <a:lnTo>
                      <a:pt x="124" y="267"/>
                    </a:lnTo>
                    <a:lnTo>
                      <a:pt x="124" y="278"/>
                    </a:lnTo>
                    <a:lnTo>
                      <a:pt x="129" y="283"/>
                    </a:lnTo>
                    <a:lnTo>
                      <a:pt x="139" y="283"/>
                    </a:lnTo>
                    <a:lnTo>
                      <a:pt x="155" y="283"/>
                    </a:lnTo>
                    <a:lnTo>
                      <a:pt x="165" y="283"/>
                    </a:lnTo>
                    <a:lnTo>
                      <a:pt x="176" y="289"/>
                    </a:lnTo>
                    <a:lnTo>
                      <a:pt x="186" y="283"/>
                    </a:lnTo>
                    <a:lnTo>
                      <a:pt x="196" y="278"/>
                    </a:lnTo>
                    <a:lnTo>
                      <a:pt x="207" y="272"/>
                    </a:lnTo>
                    <a:lnTo>
                      <a:pt x="212" y="267"/>
                    </a:lnTo>
                    <a:lnTo>
                      <a:pt x="212" y="261"/>
                    </a:lnTo>
                    <a:lnTo>
                      <a:pt x="212" y="217"/>
                    </a:lnTo>
                    <a:lnTo>
                      <a:pt x="212" y="183"/>
                    </a:lnTo>
                    <a:lnTo>
                      <a:pt x="212" y="117"/>
                    </a:lnTo>
                    <a:lnTo>
                      <a:pt x="212" y="117"/>
                    </a:lnTo>
                    <a:close/>
                    <a:moveTo>
                      <a:pt x="527" y="361"/>
                    </a:moveTo>
                    <a:lnTo>
                      <a:pt x="532" y="361"/>
                    </a:lnTo>
                    <a:lnTo>
                      <a:pt x="537" y="350"/>
                    </a:lnTo>
                    <a:lnTo>
                      <a:pt x="547" y="345"/>
                    </a:lnTo>
                    <a:lnTo>
                      <a:pt x="563" y="339"/>
                    </a:lnTo>
                    <a:lnTo>
                      <a:pt x="568" y="333"/>
                    </a:lnTo>
                    <a:lnTo>
                      <a:pt x="578" y="317"/>
                    </a:lnTo>
                    <a:lnTo>
                      <a:pt x="584" y="311"/>
                    </a:lnTo>
                    <a:lnTo>
                      <a:pt x="589" y="306"/>
                    </a:lnTo>
                    <a:lnTo>
                      <a:pt x="584" y="300"/>
                    </a:lnTo>
                    <a:lnTo>
                      <a:pt x="568" y="289"/>
                    </a:lnTo>
                    <a:lnTo>
                      <a:pt x="563" y="283"/>
                    </a:lnTo>
                    <a:lnTo>
                      <a:pt x="558" y="278"/>
                    </a:lnTo>
                    <a:lnTo>
                      <a:pt x="547" y="278"/>
                    </a:lnTo>
                    <a:lnTo>
                      <a:pt x="532" y="283"/>
                    </a:lnTo>
                    <a:lnTo>
                      <a:pt x="522" y="289"/>
                    </a:lnTo>
                    <a:lnTo>
                      <a:pt x="511" y="300"/>
                    </a:lnTo>
                    <a:lnTo>
                      <a:pt x="506" y="311"/>
                    </a:lnTo>
                    <a:lnTo>
                      <a:pt x="496" y="322"/>
                    </a:lnTo>
                    <a:lnTo>
                      <a:pt x="496" y="328"/>
                    </a:lnTo>
                    <a:lnTo>
                      <a:pt x="506" y="345"/>
                    </a:lnTo>
                    <a:lnTo>
                      <a:pt x="511" y="350"/>
                    </a:lnTo>
                    <a:lnTo>
                      <a:pt x="527" y="361"/>
                    </a:lnTo>
                    <a:lnTo>
                      <a:pt x="527" y="361"/>
                    </a:lnTo>
                    <a:close/>
                    <a:moveTo>
                      <a:pt x="5" y="28"/>
                    </a:moveTo>
                    <a:lnTo>
                      <a:pt x="15" y="28"/>
                    </a:lnTo>
                    <a:lnTo>
                      <a:pt x="15" y="39"/>
                    </a:lnTo>
                    <a:lnTo>
                      <a:pt x="15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5" y="33"/>
                    </a:lnTo>
                    <a:lnTo>
                      <a:pt x="5" y="28"/>
                    </a:lnTo>
                    <a:lnTo>
                      <a:pt x="5" y="28"/>
                    </a:lnTo>
                    <a:close/>
                  </a:path>
                </a:pathLst>
              </a:custGeom>
              <a:solidFill>
                <a:srgbClr val="B6E08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9"/>
              <p:cNvSpPr>
                <a:spLocks/>
              </p:cNvSpPr>
              <p:nvPr/>
            </p:nvSpPr>
            <p:spPr bwMode="auto">
              <a:xfrm>
                <a:off x="5356" y="2601"/>
                <a:ext cx="52" cy="66"/>
              </a:xfrm>
              <a:custGeom>
                <a:avLst/>
                <a:gdLst/>
                <a:ahLst/>
                <a:cxnLst>
                  <a:cxn ang="0">
                    <a:pos x="47" y="11"/>
                  </a:cxn>
                  <a:cxn ang="0">
                    <a:pos x="47" y="16"/>
                  </a:cxn>
                  <a:cxn ang="0">
                    <a:pos x="47" y="22"/>
                  </a:cxn>
                  <a:cxn ang="0">
                    <a:pos x="52" y="44"/>
                  </a:cxn>
                  <a:cxn ang="0">
                    <a:pos x="52" y="49"/>
                  </a:cxn>
                  <a:cxn ang="0">
                    <a:pos x="47" y="49"/>
                  </a:cxn>
                  <a:cxn ang="0">
                    <a:pos x="47" y="55"/>
                  </a:cxn>
                  <a:cxn ang="0">
                    <a:pos x="42" y="66"/>
                  </a:cxn>
                  <a:cxn ang="0">
                    <a:pos x="31" y="66"/>
                  </a:cxn>
                  <a:cxn ang="0">
                    <a:pos x="21" y="66"/>
                  </a:cxn>
                  <a:cxn ang="0">
                    <a:pos x="10" y="60"/>
                  </a:cxn>
                  <a:cxn ang="0">
                    <a:pos x="5" y="49"/>
                  </a:cxn>
                  <a:cxn ang="0">
                    <a:pos x="0" y="38"/>
                  </a:cxn>
                  <a:cxn ang="0">
                    <a:pos x="0" y="33"/>
                  </a:cxn>
                  <a:cxn ang="0">
                    <a:pos x="5" y="22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47" y="11"/>
                  </a:cxn>
                </a:cxnLst>
                <a:rect l="0" t="0" r="r" b="b"/>
                <a:pathLst>
                  <a:path w="52" h="66">
                    <a:moveTo>
                      <a:pt x="47" y="11"/>
                    </a:moveTo>
                    <a:lnTo>
                      <a:pt x="47" y="16"/>
                    </a:lnTo>
                    <a:lnTo>
                      <a:pt x="47" y="22"/>
                    </a:lnTo>
                    <a:lnTo>
                      <a:pt x="52" y="44"/>
                    </a:lnTo>
                    <a:lnTo>
                      <a:pt x="52" y="49"/>
                    </a:lnTo>
                    <a:lnTo>
                      <a:pt x="47" y="49"/>
                    </a:lnTo>
                    <a:lnTo>
                      <a:pt x="47" y="55"/>
                    </a:lnTo>
                    <a:lnTo>
                      <a:pt x="42" y="66"/>
                    </a:lnTo>
                    <a:lnTo>
                      <a:pt x="31" y="66"/>
                    </a:lnTo>
                    <a:lnTo>
                      <a:pt x="21" y="66"/>
                    </a:lnTo>
                    <a:lnTo>
                      <a:pt x="10" y="60"/>
                    </a:lnTo>
                    <a:lnTo>
                      <a:pt x="5" y="49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5" y="2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47" y="11"/>
                    </a:lnTo>
                    <a:close/>
                  </a:path>
                </a:pathLst>
              </a:custGeom>
              <a:solidFill>
                <a:srgbClr val="B6E084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" name="Group 70"/>
              <p:cNvGrpSpPr>
                <a:grpSpLocks/>
              </p:cNvGrpSpPr>
              <p:nvPr/>
            </p:nvGrpSpPr>
            <p:grpSpPr bwMode="auto">
              <a:xfrm>
                <a:off x="5212" y="2723"/>
                <a:ext cx="93" cy="83"/>
                <a:chOff x="4589" y="3037"/>
                <a:chExt cx="93" cy="83"/>
              </a:xfrm>
              <a:grpFill/>
            </p:grpSpPr>
            <p:sp>
              <p:nvSpPr>
                <p:cNvPr id="94" name="Freeform 71"/>
                <p:cNvSpPr>
                  <a:spLocks/>
                </p:cNvSpPr>
                <p:nvPr/>
              </p:nvSpPr>
              <p:spPr bwMode="auto">
                <a:xfrm>
                  <a:off x="4589" y="3037"/>
                  <a:ext cx="93" cy="83"/>
                </a:xfrm>
                <a:custGeom>
                  <a:avLst/>
                  <a:gdLst/>
                  <a:ahLst/>
                  <a:cxnLst>
                    <a:cxn ang="0">
                      <a:pos x="31" y="83"/>
                    </a:cxn>
                    <a:cxn ang="0">
                      <a:pos x="15" y="72"/>
                    </a:cxn>
                    <a:cxn ang="0">
                      <a:pos x="10" y="66"/>
                    </a:cxn>
                    <a:cxn ang="0">
                      <a:pos x="0" y="50"/>
                    </a:cxn>
                    <a:cxn ang="0">
                      <a:pos x="0" y="44"/>
                    </a:cxn>
                    <a:cxn ang="0">
                      <a:pos x="10" y="33"/>
                    </a:cxn>
                    <a:cxn ang="0">
                      <a:pos x="15" y="22"/>
                    </a:cxn>
                    <a:cxn ang="0">
                      <a:pos x="26" y="11"/>
                    </a:cxn>
                    <a:cxn ang="0">
                      <a:pos x="36" y="6"/>
                    </a:cxn>
                    <a:cxn ang="0">
                      <a:pos x="52" y="0"/>
                    </a:cxn>
                    <a:cxn ang="0">
                      <a:pos x="62" y="0"/>
                    </a:cxn>
                    <a:cxn ang="0">
                      <a:pos x="67" y="6"/>
                    </a:cxn>
                    <a:cxn ang="0">
                      <a:pos x="72" y="11"/>
                    </a:cxn>
                    <a:cxn ang="0">
                      <a:pos x="88" y="22"/>
                    </a:cxn>
                    <a:cxn ang="0">
                      <a:pos x="93" y="28"/>
                    </a:cxn>
                    <a:cxn ang="0">
                      <a:pos x="88" y="33"/>
                    </a:cxn>
                    <a:cxn ang="0">
                      <a:pos x="83" y="39"/>
                    </a:cxn>
                    <a:cxn ang="0">
                      <a:pos x="72" y="55"/>
                    </a:cxn>
                    <a:cxn ang="0">
                      <a:pos x="67" y="61"/>
                    </a:cxn>
                    <a:cxn ang="0">
                      <a:pos x="52" y="66"/>
                    </a:cxn>
                    <a:cxn ang="0">
                      <a:pos x="41" y="72"/>
                    </a:cxn>
                    <a:cxn ang="0">
                      <a:pos x="36" y="83"/>
                    </a:cxn>
                    <a:cxn ang="0">
                      <a:pos x="31" y="83"/>
                    </a:cxn>
                  </a:cxnLst>
                  <a:rect l="0" t="0" r="r" b="b"/>
                  <a:pathLst>
                    <a:path w="93" h="83">
                      <a:moveTo>
                        <a:pt x="31" y="83"/>
                      </a:moveTo>
                      <a:lnTo>
                        <a:pt x="15" y="72"/>
                      </a:lnTo>
                      <a:lnTo>
                        <a:pt x="10" y="66"/>
                      </a:lnTo>
                      <a:lnTo>
                        <a:pt x="0" y="50"/>
                      </a:lnTo>
                      <a:lnTo>
                        <a:pt x="0" y="44"/>
                      </a:lnTo>
                      <a:lnTo>
                        <a:pt x="10" y="33"/>
                      </a:lnTo>
                      <a:lnTo>
                        <a:pt x="15" y="22"/>
                      </a:lnTo>
                      <a:lnTo>
                        <a:pt x="26" y="11"/>
                      </a:lnTo>
                      <a:lnTo>
                        <a:pt x="36" y="6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67" y="6"/>
                      </a:lnTo>
                      <a:lnTo>
                        <a:pt x="72" y="11"/>
                      </a:lnTo>
                      <a:lnTo>
                        <a:pt x="88" y="22"/>
                      </a:lnTo>
                      <a:lnTo>
                        <a:pt x="93" y="28"/>
                      </a:lnTo>
                      <a:lnTo>
                        <a:pt x="88" y="33"/>
                      </a:lnTo>
                      <a:lnTo>
                        <a:pt x="83" y="39"/>
                      </a:lnTo>
                      <a:lnTo>
                        <a:pt x="72" y="55"/>
                      </a:lnTo>
                      <a:lnTo>
                        <a:pt x="67" y="61"/>
                      </a:lnTo>
                      <a:lnTo>
                        <a:pt x="52" y="66"/>
                      </a:lnTo>
                      <a:lnTo>
                        <a:pt x="41" y="72"/>
                      </a:lnTo>
                      <a:lnTo>
                        <a:pt x="36" y="83"/>
                      </a:lnTo>
                      <a:lnTo>
                        <a:pt x="31" y="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72"/>
                <p:cNvSpPr>
                  <a:spLocks/>
                </p:cNvSpPr>
                <p:nvPr/>
              </p:nvSpPr>
              <p:spPr bwMode="auto">
                <a:xfrm>
                  <a:off x="4589" y="3037"/>
                  <a:ext cx="93" cy="83"/>
                </a:xfrm>
                <a:custGeom>
                  <a:avLst/>
                  <a:gdLst/>
                  <a:ahLst/>
                  <a:cxnLst>
                    <a:cxn ang="0">
                      <a:pos x="31" y="83"/>
                    </a:cxn>
                    <a:cxn ang="0">
                      <a:pos x="15" y="72"/>
                    </a:cxn>
                    <a:cxn ang="0">
                      <a:pos x="10" y="66"/>
                    </a:cxn>
                    <a:cxn ang="0">
                      <a:pos x="0" y="50"/>
                    </a:cxn>
                    <a:cxn ang="0">
                      <a:pos x="0" y="44"/>
                    </a:cxn>
                    <a:cxn ang="0">
                      <a:pos x="10" y="33"/>
                    </a:cxn>
                    <a:cxn ang="0">
                      <a:pos x="15" y="22"/>
                    </a:cxn>
                    <a:cxn ang="0">
                      <a:pos x="26" y="11"/>
                    </a:cxn>
                    <a:cxn ang="0">
                      <a:pos x="36" y="6"/>
                    </a:cxn>
                    <a:cxn ang="0">
                      <a:pos x="52" y="0"/>
                    </a:cxn>
                    <a:cxn ang="0">
                      <a:pos x="62" y="0"/>
                    </a:cxn>
                    <a:cxn ang="0">
                      <a:pos x="67" y="6"/>
                    </a:cxn>
                    <a:cxn ang="0">
                      <a:pos x="72" y="11"/>
                    </a:cxn>
                    <a:cxn ang="0">
                      <a:pos x="88" y="22"/>
                    </a:cxn>
                    <a:cxn ang="0">
                      <a:pos x="93" y="28"/>
                    </a:cxn>
                    <a:cxn ang="0">
                      <a:pos x="88" y="33"/>
                    </a:cxn>
                    <a:cxn ang="0">
                      <a:pos x="83" y="39"/>
                    </a:cxn>
                    <a:cxn ang="0">
                      <a:pos x="72" y="55"/>
                    </a:cxn>
                    <a:cxn ang="0">
                      <a:pos x="67" y="61"/>
                    </a:cxn>
                    <a:cxn ang="0">
                      <a:pos x="52" y="66"/>
                    </a:cxn>
                    <a:cxn ang="0">
                      <a:pos x="41" y="72"/>
                    </a:cxn>
                    <a:cxn ang="0">
                      <a:pos x="36" y="83"/>
                    </a:cxn>
                    <a:cxn ang="0">
                      <a:pos x="31" y="83"/>
                    </a:cxn>
                  </a:cxnLst>
                  <a:rect l="0" t="0" r="r" b="b"/>
                  <a:pathLst>
                    <a:path w="93" h="83">
                      <a:moveTo>
                        <a:pt x="31" y="83"/>
                      </a:moveTo>
                      <a:lnTo>
                        <a:pt x="15" y="72"/>
                      </a:lnTo>
                      <a:lnTo>
                        <a:pt x="10" y="66"/>
                      </a:lnTo>
                      <a:lnTo>
                        <a:pt x="0" y="50"/>
                      </a:lnTo>
                      <a:lnTo>
                        <a:pt x="0" y="44"/>
                      </a:lnTo>
                      <a:lnTo>
                        <a:pt x="10" y="33"/>
                      </a:lnTo>
                      <a:lnTo>
                        <a:pt x="15" y="22"/>
                      </a:lnTo>
                      <a:lnTo>
                        <a:pt x="26" y="11"/>
                      </a:lnTo>
                      <a:lnTo>
                        <a:pt x="36" y="6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67" y="6"/>
                      </a:lnTo>
                      <a:lnTo>
                        <a:pt x="72" y="11"/>
                      </a:lnTo>
                      <a:lnTo>
                        <a:pt x="88" y="22"/>
                      </a:lnTo>
                      <a:lnTo>
                        <a:pt x="93" y="28"/>
                      </a:lnTo>
                      <a:lnTo>
                        <a:pt x="88" y="33"/>
                      </a:lnTo>
                      <a:lnTo>
                        <a:pt x="83" y="39"/>
                      </a:lnTo>
                      <a:lnTo>
                        <a:pt x="72" y="55"/>
                      </a:lnTo>
                      <a:lnTo>
                        <a:pt x="67" y="61"/>
                      </a:lnTo>
                      <a:lnTo>
                        <a:pt x="52" y="66"/>
                      </a:lnTo>
                      <a:lnTo>
                        <a:pt x="41" y="72"/>
                      </a:lnTo>
                      <a:lnTo>
                        <a:pt x="36" y="83"/>
                      </a:lnTo>
                      <a:lnTo>
                        <a:pt x="31" y="83"/>
                      </a:lnTo>
                      <a:close/>
                    </a:path>
                  </a:pathLst>
                </a:custGeom>
                <a:solidFill>
                  <a:srgbClr val="B6E084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" name="Freeform 73"/>
              <p:cNvSpPr>
                <a:spLocks/>
              </p:cNvSpPr>
              <p:nvPr/>
            </p:nvSpPr>
            <p:spPr bwMode="auto">
              <a:xfrm>
                <a:off x="4448" y="-48"/>
                <a:ext cx="155" cy="294"/>
              </a:xfrm>
              <a:custGeom>
                <a:avLst/>
                <a:gdLst/>
                <a:ahLst/>
                <a:cxnLst>
                  <a:cxn ang="0">
                    <a:pos x="155" y="189"/>
                  </a:cxn>
                  <a:cxn ang="0">
                    <a:pos x="150" y="205"/>
                  </a:cxn>
                  <a:cxn ang="0">
                    <a:pos x="129" y="222"/>
                  </a:cxn>
                  <a:cxn ang="0">
                    <a:pos x="98" y="250"/>
                  </a:cxn>
                  <a:cxn ang="0">
                    <a:pos x="103" y="277"/>
                  </a:cxn>
                  <a:cxn ang="0">
                    <a:pos x="83" y="294"/>
                  </a:cxn>
                  <a:cxn ang="0">
                    <a:pos x="57" y="222"/>
                  </a:cxn>
                  <a:cxn ang="0">
                    <a:pos x="46" y="211"/>
                  </a:cxn>
                  <a:cxn ang="0">
                    <a:pos x="31" y="189"/>
                  </a:cxn>
                  <a:cxn ang="0">
                    <a:pos x="21" y="178"/>
                  </a:cxn>
                  <a:cxn ang="0">
                    <a:pos x="5" y="161"/>
                  </a:cxn>
                  <a:cxn ang="0">
                    <a:pos x="0" y="133"/>
                  </a:cxn>
                  <a:cxn ang="0">
                    <a:pos x="26" y="111"/>
                  </a:cxn>
                  <a:cxn ang="0">
                    <a:pos x="31" y="94"/>
                  </a:cxn>
                  <a:cxn ang="0">
                    <a:pos x="31" y="67"/>
                  </a:cxn>
                  <a:cxn ang="0">
                    <a:pos x="31" y="28"/>
                  </a:cxn>
                  <a:cxn ang="0">
                    <a:pos x="52" y="11"/>
                  </a:cxn>
                  <a:cxn ang="0">
                    <a:pos x="72" y="0"/>
                  </a:cxn>
                  <a:cxn ang="0">
                    <a:pos x="98" y="0"/>
                  </a:cxn>
                  <a:cxn ang="0">
                    <a:pos x="103" y="11"/>
                  </a:cxn>
                  <a:cxn ang="0">
                    <a:pos x="114" y="22"/>
                  </a:cxn>
                  <a:cxn ang="0">
                    <a:pos x="129" y="11"/>
                  </a:cxn>
                  <a:cxn ang="0">
                    <a:pos x="139" y="17"/>
                  </a:cxn>
                  <a:cxn ang="0">
                    <a:pos x="124" y="33"/>
                  </a:cxn>
                  <a:cxn ang="0">
                    <a:pos x="119" y="50"/>
                  </a:cxn>
                  <a:cxn ang="0">
                    <a:pos x="129" y="67"/>
                  </a:cxn>
                  <a:cxn ang="0">
                    <a:pos x="139" y="83"/>
                  </a:cxn>
                  <a:cxn ang="0">
                    <a:pos x="129" y="100"/>
                  </a:cxn>
                  <a:cxn ang="0">
                    <a:pos x="103" y="128"/>
                  </a:cxn>
                  <a:cxn ang="0">
                    <a:pos x="103" y="139"/>
                  </a:cxn>
                  <a:cxn ang="0">
                    <a:pos x="124" y="155"/>
                  </a:cxn>
                  <a:cxn ang="0">
                    <a:pos x="134" y="155"/>
                  </a:cxn>
                  <a:cxn ang="0">
                    <a:pos x="145" y="166"/>
                  </a:cxn>
                </a:cxnLst>
                <a:rect l="0" t="0" r="r" b="b"/>
                <a:pathLst>
                  <a:path w="155" h="294">
                    <a:moveTo>
                      <a:pt x="155" y="172"/>
                    </a:moveTo>
                    <a:lnTo>
                      <a:pt x="155" y="189"/>
                    </a:lnTo>
                    <a:lnTo>
                      <a:pt x="155" y="200"/>
                    </a:lnTo>
                    <a:lnTo>
                      <a:pt x="150" y="205"/>
                    </a:lnTo>
                    <a:lnTo>
                      <a:pt x="139" y="216"/>
                    </a:lnTo>
                    <a:lnTo>
                      <a:pt x="129" y="222"/>
                    </a:lnTo>
                    <a:lnTo>
                      <a:pt x="103" y="244"/>
                    </a:lnTo>
                    <a:lnTo>
                      <a:pt x="98" y="250"/>
                    </a:lnTo>
                    <a:lnTo>
                      <a:pt x="103" y="266"/>
                    </a:lnTo>
                    <a:lnTo>
                      <a:pt x="103" y="277"/>
                    </a:lnTo>
                    <a:lnTo>
                      <a:pt x="98" y="283"/>
                    </a:lnTo>
                    <a:lnTo>
                      <a:pt x="83" y="294"/>
                    </a:lnTo>
                    <a:lnTo>
                      <a:pt x="72" y="266"/>
                    </a:lnTo>
                    <a:lnTo>
                      <a:pt x="57" y="222"/>
                    </a:lnTo>
                    <a:lnTo>
                      <a:pt x="52" y="216"/>
                    </a:lnTo>
                    <a:lnTo>
                      <a:pt x="46" y="211"/>
                    </a:lnTo>
                    <a:lnTo>
                      <a:pt x="36" y="205"/>
                    </a:lnTo>
                    <a:lnTo>
                      <a:pt x="31" y="189"/>
                    </a:lnTo>
                    <a:lnTo>
                      <a:pt x="26" y="183"/>
                    </a:lnTo>
                    <a:lnTo>
                      <a:pt x="21" y="178"/>
                    </a:lnTo>
                    <a:lnTo>
                      <a:pt x="10" y="178"/>
                    </a:lnTo>
                    <a:lnTo>
                      <a:pt x="5" y="161"/>
                    </a:lnTo>
                    <a:lnTo>
                      <a:pt x="0" y="144"/>
                    </a:lnTo>
                    <a:lnTo>
                      <a:pt x="0" y="133"/>
                    </a:lnTo>
                    <a:lnTo>
                      <a:pt x="21" y="116"/>
                    </a:lnTo>
                    <a:lnTo>
                      <a:pt x="26" y="111"/>
                    </a:lnTo>
                    <a:lnTo>
                      <a:pt x="31" y="105"/>
                    </a:lnTo>
                    <a:lnTo>
                      <a:pt x="31" y="94"/>
                    </a:lnTo>
                    <a:lnTo>
                      <a:pt x="31" y="83"/>
                    </a:lnTo>
                    <a:lnTo>
                      <a:pt x="31" y="67"/>
                    </a:lnTo>
                    <a:lnTo>
                      <a:pt x="31" y="39"/>
                    </a:lnTo>
                    <a:lnTo>
                      <a:pt x="31" y="28"/>
                    </a:lnTo>
                    <a:lnTo>
                      <a:pt x="41" y="17"/>
                    </a:lnTo>
                    <a:lnTo>
                      <a:pt x="52" y="11"/>
                    </a:lnTo>
                    <a:lnTo>
                      <a:pt x="62" y="6"/>
                    </a:lnTo>
                    <a:lnTo>
                      <a:pt x="72" y="0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103" y="6"/>
                    </a:lnTo>
                    <a:lnTo>
                      <a:pt x="103" y="11"/>
                    </a:lnTo>
                    <a:lnTo>
                      <a:pt x="108" y="22"/>
                    </a:lnTo>
                    <a:lnTo>
                      <a:pt x="114" y="22"/>
                    </a:lnTo>
                    <a:lnTo>
                      <a:pt x="119" y="17"/>
                    </a:lnTo>
                    <a:lnTo>
                      <a:pt x="129" y="11"/>
                    </a:lnTo>
                    <a:lnTo>
                      <a:pt x="139" y="6"/>
                    </a:lnTo>
                    <a:lnTo>
                      <a:pt x="139" y="17"/>
                    </a:lnTo>
                    <a:lnTo>
                      <a:pt x="134" y="22"/>
                    </a:lnTo>
                    <a:lnTo>
                      <a:pt x="124" y="33"/>
                    </a:lnTo>
                    <a:lnTo>
                      <a:pt x="119" y="44"/>
                    </a:lnTo>
                    <a:lnTo>
                      <a:pt x="119" y="50"/>
                    </a:lnTo>
                    <a:lnTo>
                      <a:pt x="119" y="55"/>
                    </a:lnTo>
                    <a:lnTo>
                      <a:pt x="129" y="67"/>
                    </a:lnTo>
                    <a:lnTo>
                      <a:pt x="134" y="67"/>
                    </a:lnTo>
                    <a:lnTo>
                      <a:pt x="139" y="83"/>
                    </a:lnTo>
                    <a:lnTo>
                      <a:pt x="139" y="89"/>
                    </a:lnTo>
                    <a:lnTo>
                      <a:pt x="129" y="100"/>
                    </a:lnTo>
                    <a:lnTo>
                      <a:pt x="119" y="111"/>
                    </a:lnTo>
                    <a:lnTo>
                      <a:pt x="103" y="128"/>
                    </a:lnTo>
                    <a:lnTo>
                      <a:pt x="98" y="133"/>
                    </a:lnTo>
                    <a:lnTo>
                      <a:pt x="103" y="139"/>
                    </a:lnTo>
                    <a:lnTo>
                      <a:pt x="114" y="150"/>
                    </a:lnTo>
                    <a:lnTo>
                      <a:pt x="124" y="155"/>
                    </a:lnTo>
                    <a:lnTo>
                      <a:pt x="129" y="161"/>
                    </a:lnTo>
                    <a:lnTo>
                      <a:pt x="134" y="155"/>
                    </a:lnTo>
                    <a:lnTo>
                      <a:pt x="139" y="155"/>
                    </a:lnTo>
                    <a:lnTo>
                      <a:pt x="145" y="166"/>
                    </a:lnTo>
                    <a:lnTo>
                      <a:pt x="155" y="17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4"/>
              <p:cNvSpPr>
                <a:spLocks/>
              </p:cNvSpPr>
              <p:nvPr/>
            </p:nvSpPr>
            <p:spPr bwMode="auto">
              <a:xfrm>
                <a:off x="3819" y="-42"/>
                <a:ext cx="805" cy="761"/>
              </a:xfrm>
              <a:custGeom>
                <a:avLst/>
                <a:gdLst/>
                <a:ahLst/>
                <a:cxnLst>
                  <a:cxn ang="0">
                    <a:pos x="0" y="361"/>
                  </a:cxn>
                  <a:cxn ang="0">
                    <a:pos x="41" y="333"/>
                  </a:cxn>
                  <a:cxn ang="0">
                    <a:pos x="88" y="322"/>
                  </a:cxn>
                  <a:cxn ang="0">
                    <a:pos x="119" y="306"/>
                  </a:cxn>
                  <a:cxn ang="0">
                    <a:pos x="144" y="283"/>
                  </a:cxn>
                  <a:cxn ang="0">
                    <a:pos x="191" y="256"/>
                  </a:cxn>
                  <a:cxn ang="0">
                    <a:pos x="191" y="233"/>
                  </a:cxn>
                  <a:cxn ang="0">
                    <a:pos x="227" y="217"/>
                  </a:cxn>
                  <a:cxn ang="0">
                    <a:pos x="289" y="217"/>
                  </a:cxn>
                  <a:cxn ang="0">
                    <a:pos x="273" y="172"/>
                  </a:cxn>
                  <a:cxn ang="0">
                    <a:pos x="273" y="122"/>
                  </a:cxn>
                  <a:cxn ang="0">
                    <a:pos x="253" y="94"/>
                  </a:cxn>
                  <a:cxn ang="0">
                    <a:pos x="268" y="83"/>
                  </a:cxn>
                  <a:cxn ang="0">
                    <a:pos x="294" y="61"/>
                  </a:cxn>
                  <a:cxn ang="0">
                    <a:pos x="320" y="50"/>
                  </a:cxn>
                  <a:cxn ang="0">
                    <a:pos x="335" y="56"/>
                  </a:cxn>
                  <a:cxn ang="0">
                    <a:pos x="366" y="33"/>
                  </a:cxn>
                  <a:cxn ang="0">
                    <a:pos x="428" y="22"/>
                  </a:cxn>
                  <a:cxn ang="0">
                    <a:pos x="454" y="22"/>
                  </a:cxn>
                  <a:cxn ang="0">
                    <a:pos x="480" y="11"/>
                  </a:cxn>
                  <a:cxn ang="0">
                    <a:pos x="511" y="11"/>
                  </a:cxn>
                  <a:cxn ang="0">
                    <a:pos x="537" y="17"/>
                  </a:cxn>
                  <a:cxn ang="0">
                    <a:pos x="573" y="11"/>
                  </a:cxn>
                  <a:cxn ang="0">
                    <a:pos x="609" y="11"/>
                  </a:cxn>
                  <a:cxn ang="0">
                    <a:pos x="619" y="0"/>
                  </a:cxn>
                  <a:cxn ang="0">
                    <a:pos x="640" y="11"/>
                  </a:cxn>
                  <a:cxn ang="0">
                    <a:pos x="671" y="11"/>
                  </a:cxn>
                  <a:cxn ang="0">
                    <a:pos x="661" y="61"/>
                  </a:cxn>
                  <a:cxn ang="0">
                    <a:pos x="661" y="100"/>
                  </a:cxn>
                  <a:cxn ang="0">
                    <a:pos x="630" y="128"/>
                  </a:cxn>
                  <a:cxn ang="0">
                    <a:pos x="640" y="172"/>
                  </a:cxn>
                  <a:cxn ang="0">
                    <a:pos x="661" y="183"/>
                  </a:cxn>
                  <a:cxn ang="0">
                    <a:pos x="681" y="211"/>
                  </a:cxn>
                  <a:cxn ang="0">
                    <a:pos x="712" y="289"/>
                  </a:cxn>
                  <a:cxn ang="0">
                    <a:pos x="717" y="333"/>
                  </a:cxn>
                  <a:cxn ang="0">
                    <a:pos x="717" y="378"/>
                  </a:cxn>
                  <a:cxn ang="0">
                    <a:pos x="717" y="411"/>
                  </a:cxn>
                  <a:cxn ang="0">
                    <a:pos x="722" y="450"/>
                  </a:cxn>
                  <a:cxn ang="0">
                    <a:pos x="702" y="467"/>
                  </a:cxn>
                  <a:cxn ang="0">
                    <a:pos x="738" y="533"/>
                  </a:cxn>
                  <a:cxn ang="0">
                    <a:pos x="764" y="533"/>
                  </a:cxn>
                  <a:cxn ang="0">
                    <a:pos x="800" y="572"/>
                  </a:cxn>
                  <a:cxn ang="0">
                    <a:pos x="769" y="594"/>
                  </a:cxn>
                  <a:cxn ang="0">
                    <a:pos x="630" y="678"/>
                  </a:cxn>
                  <a:cxn ang="0">
                    <a:pos x="532" y="750"/>
                  </a:cxn>
                  <a:cxn ang="0">
                    <a:pos x="459" y="750"/>
                  </a:cxn>
                  <a:cxn ang="0">
                    <a:pos x="454" y="722"/>
                  </a:cxn>
                  <a:cxn ang="0">
                    <a:pos x="428" y="717"/>
                  </a:cxn>
                  <a:cxn ang="0">
                    <a:pos x="408" y="711"/>
                  </a:cxn>
                  <a:cxn ang="0">
                    <a:pos x="382" y="683"/>
                  </a:cxn>
                  <a:cxn ang="0">
                    <a:pos x="335" y="644"/>
                  </a:cxn>
                  <a:cxn ang="0">
                    <a:pos x="273" y="600"/>
                  </a:cxn>
                  <a:cxn ang="0">
                    <a:pos x="165" y="522"/>
                  </a:cxn>
                  <a:cxn ang="0">
                    <a:pos x="124" y="494"/>
                  </a:cxn>
                </a:cxnLst>
                <a:rect l="0" t="0" r="r" b="b"/>
                <a:pathLst>
                  <a:path w="805" h="761">
                    <a:moveTo>
                      <a:pt x="0" y="417"/>
                    </a:moveTo>
                    <a:lnTo>
                      <a:pt x="0" y="400"/>
                    </a:lnTo>
                    <a:lnTo>
                      <a:pt x="0" y="361"/>
                    </a:lnTo>
                    <a:lnTo>
                      <a:pt x="0" y="356"/>
                    </a:lnTo>
                    <a:lnTo>
                      <a:pt x="15" y="350"/>
                    </a:lnTo>
                    <a:lnTo>
                      <a:pt x="41" y="333"/>
                    </a:lnTo>
                    <a:lnTo>
                      <a:pt x="57" y="322"/>
                    </a:lnTo>
                    <a:lnTo>
                      <a:pt x="77" y="322"/>
                    </a:lnTo>
                    <a:lnTo>
                      <a:pt x="88" y="322"/>
                    </a:lnTo>
                    <a:lnTo>
                      <a:pt x="88" y="306"/>
                    </a:lnTo>
                    <a:lnTo>
                      <a:pt x="103" y="306"/>
                    </a:lnTo>
                    <a:lnTo>
                      <a:pt x="119" y="306"/>
                    </a:lnTo>
                    <a:lnTo>
                      <a:pt x="129" y="300"/>
                    </a:lnTo>
                    <a:lnTo>
                      <a:pt x="134" y="294"/>
                    </a:lnTo>
                    <a:lnTo>
                      <a:pt x="144" y="283"/>
                    </a:lnTo>
                    <a:lnTo>
                      <a:pt x="165" y="272"/>
                    </a:lnTo>
                    <a:lnTo>
                      <a:pt x="191" y="261"/>
                    </a:lnTo>
                    <a:lnTo>
                      <a:pt x="191" y="256"/>
                    </a:lnTo>
                    <a:lnTo>
                      <a:pt x="186" y="244"/>
                    </a:lnTo>
                    <a:lnTo>
                      <a:pt x="186" y="239"/>
                    </a:lnTo>
                    <a:lnTo>
                      <a:pt x="191" y="233"/>
                    </a:lnTo>
                    <a:lnTo>
                      <a:pt x="217" y="228"/>
                    </a:lnTo>
                    <a:lnTo>
                      <a:pt x="222" y="228"/>
                    </a:lnTo>
                    <a:lnTo>
                      <a:pt x="227" y="217"/>
                    </a:lnTo>
                    <a:lnTo>
                      <a:pt x="243" y="217"/>
                    </a:lnTo>
                    <a:lnTo>
                      <a:pt x="258" y="217"/>
                    </a:lnTo>
                    <a:lnTo>
                      <a:pt x="289" y="217"/>
                    </a:lnTo>
                    <a:lnTo>
                      <a:pt x="294" y="194"/>
                    </a:lnTo>
                    <a:lnTo>
                      <a:pt x="284" y="183"/>
                    </a:lnTo>
                    <a:lnTo>
                      <a:pt x="273" y="172"/>
                    </a:lnTo>
                    <a:lnTo>
                      <a:pt x="268" y="161"/>
                    </a:lnTo>
                    <a:lnTo>
                      <a:pt x="273" y="139"/>
                    </a:lnTo>
                    <a:lnTo>
                      <a:pt x="273" y="122"/>
                    </a:lnTo>
                    <a:lnTo>
                      <a:pt x="268" y="106"/>
                    </a:lnTo>
                    <a:lnTo>
                      <a:pt x="263" y="100"/>
                    </a:lnTo>
                    <a:lnTo>
                      <a:pt x="253" y="94"/>
                    </a:lnTo>
                    <a:lnTo>
                      <a:pt x="253" y="89"/>
                    </a:lnTo>
                    <a:lnTo>
                      <a:pt x="258" y="89"/>
                    </a:lnTo>
                    <a:lnTo>
                      <a:pt x="268" y="83"/>
                    </a:lnTo>
                    <a:lnTo>
                      <a:pt x="279" y="78"/>
                    </a:lnTo>
                    <a:lnTo>
                      <a:pt x="284" y="67"/>
                    </a:lnTo>
                    <a:lnTo>
                      <a:pt x="294" y="61"/>
                    </a:lnTo>
                    <a:lnTo>
                      <a:pt x="299" y="61"/>
                    </a:lnTo>
                    <a:lnTo>
                      <a:pt x="310" y="56"/>
                    </a:lnTo>
                    <a:lnTo>
                      <a:pt x="320" y="50"/>
                    </a:lnTo>
                    <a:lnTo>
                      <a:pt x="325" y="56"/>
                    </a:lnTo>
                    <a:lnTo>
                      <a:pt x="330" y="56"/>
                    </a:lnTo>
                    <a:lnTo>
                      <a:pt x="335" y="56"/>
                    </a:lnTo>
                    <a:lnTo>
                      <a:pt x="346" y="44"/>
                    </a:lnTo>
                    <a:lnTo>
                      <a:pt x="356" y="39"/>
                    </a:lnTo>
                    <a:lnTo>
                      <a:pt x="366" y="33"/>
                    </a:lnTo>
                    <a:lnTo>
                      <a:pt x="377" y="28"/>
                    </a:lnTo>
                    <a:lnTo>
                      <a:pt x="397" y="28"/>
                    </a:lnTo>
                    <a:lnTo>
                      <a:pt x="428" y="22"/>
                    </a:lnTo>
                    <a:lnTo>
                      <a:pt x="433" y="22"/>
                    </a:lnTo>
                    <a:lnTo>
                      <a:pt x="444" y="17"/>
                    </a:lnTo>
                    <a:lnTo>
                      <a:pt x="454" y="22"/>
                    </a:lnTo>
                    <a:lnTo>
                      <a:pt x="464" y="22"/>
                    </a:lnTo>
                    <a:lnTo>
                      <a:pt x="475" y="11"/>
                    </a:lnTo>
                    <a:lnTo>
                      <a:pt x="480" y="11"/>
                    </a:lnTo>
                    <a:lnTo>
                      <a:pt x="501" y="11"/>
                    </a:lnTo>
                    <a:lnTo>
                      <a:pt x="506" y="11"/>
                    </a:lnTo>
                    <a:lnTo>
                      <a:pt x="511" y="11"/>
                    </a:lnTo>
                    <a:lnTo>
                      <a:pt x="516" y="11"/>
                    </a:lnTo>
                    <a:lnTo>
                      <a:pt x="521" y="17"/>
                    </a:lnTo>
                    <a:lnTo>
                      <a:pt x="537" y="17"/>
                    </a:lnTo>
                    <a:lnTo>
                      <a:pt x="547" y="17"/>
                    </a:lnTo>
                    <a:lnTo>
                      <a:pt x="557" y="17"/>
                    </a:lnTo>
                    <a:lnTo>
                      <a:pt x="573" y="11"/>
                    </a:lnTo>
                    <a:lnTo>
                      <a:pt x="583" y="0"/>
                    </a:lnTo>
                    <a:lnTo>
                      <a:pt x="599" y="11"/>
                    </a:lnTo>
                    <a:lnTo>
                      <a:pt x="609" y="11"/>
                    </a:lnTo>
                    <a:lnTo>
                      <a:pt x="614" y="11"/>
                    </a:lnTo>
                    <a:lnTo>
                      <a:pt x="619" y="6"/>
                    </a:lnTo>
                    <a:lnTo>
                      <a:pt x="619" y="0"/>
                    </a:lnTo>
                    <a:lnTo>
                      <a:pt x="630" y="6"/>
                    </a:lnTo>
                    <a:lnTo>
                      <a:pt x="640" y="6"/>
                    </a:lnTo>
                    <a:lnTo>
                      <a:pt x="640" y="11"/>
                    </a:lnTo>
                    <a:lnTo>
                      <a:pt x="645" y="17"/>
                    </a:lnTo>
                    <a:lnTo>
                      <a:pt x="655" y="11"/>
                    </a:lnTo>
                    <a:lnTo>
                      <a:pt x="671" y="11"/>
                    </a:lnTo>
                    <a:lnTo>
                      <a:pt x="661" y="22"/>
                    </a:lnTo>
                    <a:lnTo>
                      <a:pt x="661" y="33"/>
                    </a:lnTo>
                    <a:lnTo>
                      <a:pt x="661" y="61"/>
                    </a:lnTo>
                    <a:lnTo>
                      <a:pt x="661" y="78"/>
                    </a:lnTo>
                    <a:lnTo>
                      <a:pt x="661" y="89"/>
                    </a:lnTo>
                    <a:lnTo>
                      <a:pt x="661" y="100"/>
                    </a:lnTo>
                    <a:lnTo>
                      <a:pt x="655" y="106"/>
                    </a:lnTo>
                    <a:lnTo>
                      <a:pt x="650" y="111"/>
                    </a:lnTo>
                    <a:lnTo>
                      <a:pt x="630" y="128"/>
                    </a:lnTo>
                    <a:lnTo>
                      <a:pt x="630" y="139"/>
                    </a:lnTo>
                    <a:lnTo>
                      <a:pt x="635" y="156"/>
                    </a:lnTo>
                    <a:lnTo>
                      <a:pt x="640" y="172"/>
                    </a:lnTo>
                    <a:lnTo>
                      <a:pt x="650" y="172"/>
                    </a:lnTo>
                    <a:lnTo>
                      <a:pt x="655" y="178"/>
                    </a:lnTo>
                    <a:lnTo>
                      <a:pt x="661" y="183"/>
                    </a:lnTo>
                    <a:lnTo>
                      <a:pt x="666" y="200"/>
                    </a:lnTo>
                    <a:lnTo>
                      <a:pt x="676" y="206"/>
                    </a:lnTo>
                    <a:lnTo>
                      <a:pt x="681" y="211"/>
                    </a:lnTo>
                    <a:lnTo>
                      <a:pt x="686" y="217"/>
                    </a:lnTo>
                    <a:lnTo>
                      <a:pt x="702" y="261"/>
                    </a:lnTo>
                    <a:lnTo>
                      <a:pt x="712" y="289"/>
                    </a:lnTo>
                    <a:lnTo>
                      <a:pt x="707" y="294"/>
                    </a:lnTo>
                    <a:lnTo>
                      <a:pt x="702" y="300"/>
                    </a:lnTo>
                    <a:lnTo>
                      <a:pt x="717" y="333"/>
                    </a:lnTo>
                    <a:lnTo>
                      <a:pt x="722" y="344"/>
                    </a:lnTo>
                    <a:lnTo>
                      <a:pt x="722" y="361"/>
                    </a:lnTo>
                    <a:lnTo>
                      <a:pt x="717" y="378"/>
                    </a:lnTo>
                    <a:lnTo>
                      <a:pt x="722" y="389"/>
                    </a:lnTo>
                    <a:lnTo>
                      <a:pt x="717" y="400"/>
                    </a:lnTo>
                    <a:lnTo>
                      <a:pt x="717" y="411"/>
                    </a:lnTo>
                    <a:lnTo>
                      <a:pt x="722" y="433"/>
                    </a:lnTo>
                    <a:lnTo>
                      <a:pt x="722" y="444"/>
                    </a:lnTo>
                    <a:lnTo>
                      <a:pt x="722" y="450"/>
                    </a:lnTo>
                    <a:lnTo>
                      <a:pt x="707" y="455"/>
                    </a:lnTo>
                    <a:lnTo>
                      <a:pt x="707" y="461"/>
                    </a:lnTo>
                    <a:lnTo>
                      <a:pt x="702" y="467"/>
                    </a:lnTo>
                    <a:lnTo>
                      <a:pt x="722" y="500"/>
                    </a:lnTo>
                    <a:lnTo>
                      <a:pt x="728" y="517"/>
                    </a:lnTo>
                    <a:lnTo>
                      <a:pt x="738" y="533"/>
                    </a:lnTo>
                    <a:lnTo>
                      <a:pt x="743" y="533"/>
                    </a:lnTo>
                    <a:lnTo>
                      <a:pt x="753" y="528"/>
                    </a:lnTo>
                    <a:lnTo>
                      <a:pt x="764" y="533"/>
                    </a:lnTo>
                    <a:lnTo>
                      <a:pt x="784" y="539"/>
                    </a:lnTo>
                    <a:lnTo>
                      <a:pt x="784" y="544"/>
                    </a:lnTo>
                    <a:lnTo>
                      <a:pt x="800" y="572"/>
                    </a:lnTo>
                    <a:lnTo>
                      <a:pt x="805" y="572"/>
                    </a:lnTo>
                    <a:lnTo>
                      <a:pt x="800" y="578"/>
                    </a:lnTo>
                    <a:lnTo>
                      <a:pt x="769" y="594"/>
                    </a:lnTo>
                    <a:lnTo>
                      <a:pt x="697" y="633"/>
                    </a:lnTo>
                    <a:lnTo>
                      <a:pt x="671" y="655"/>
                    </a:lnTo>
                    <a:lnTo>
                      <a:pt x="630" y="678"/>
                    </a:lnTo>
                    <a:lnTo>
                      <a:pt x="614" y="694"/>
                    </a:lnTo>
                    <a:lnTo>
                      <a:pt x="562" y="744"/>
                    </a:lnTo>
                    <a:lnTo>
                      <a:pt x="532" y="750"/>
                    </a:lnTo>
                    <a:lnTo>
                      <a:pt x="501" y="755"/>
                    </a:lnTo>
                    <a:lnTo>
                      <a:pt x="464" y="761"/>
                    </a:lnTo>
                    <a:lnTo>
                      <a:pt x="459" y="750"/>
                    </a:lnTo>
                    <a:lnTo>
                      <a:pt x="464" y="739"/>
                    </a:lnTo>
                    <a:lnTo>
                      <a:pt x="459" y="728"/>
                    </a:lnTo>
                    <a:lnTo>
                      <a:pt x="454" y="722"/>
                    </a:lnTo>
                    <a:lnTo>
                      <a:pt x="449" y="722"/>
                    </a:lnTo>
                    <a:lnTo>
                      <a:pt x="439" y="722"/>
                    </a:lnTo>
                    <a:lnTo>
                      <a:pt x="428" y="717"/>
                    </a:lnTo>
                    <a:lnTo>
                      <a:pt x="418" y="705"/>
                    </a:lnTo>
                    <a:lnTo>
                      <a:pt x="413" y="711"/>
                    </a:lnTo>
                    <a:lnTo>
                      <a:pt x="408" y="711"/>
                    </a:lnTo>
                    <a:lnTo>
                      <a:pt x="387" y="694"/>
                    </a:lnTo>
                    <a:lnTo>
                      <a:pt x="382" y="689"/>
                    </a:lnTo>
                    <a:lnTo>
                      <a:pt x="382" y="683"/>
                    </a:lnTo>
                    <a:lnTo>
                      <a:pt x="382" y="678"/>
                    </a:lnTo>
                    <a:lnTo>
                      <a:pt x="377" y="672"/>
                    </a:lnTo>
                    <a:lnTo>
                      <a:pt x="335" y="644"/>
                    </a:lnTo>
                    <a:lnTo>
                      <a:pt x="330" y="639"/>
                    </a:lnTo>
                    <a:lnTo>
                      <a:pt x="304" y="622"/>
                    </a:lnTo>
                    <a:lnTo>
                      <a:pt x="273" y="600"/>
                    </a:lnTo>
                    <a:lnTo>
                      <a:pt x="217" y="555"/>
                    </a:lnTo>
                    <a:lnTo>
                      <a:pt x="201" y="544"/>
                    </a:lnTo>
                    <a:lnTo>
                      <a:pt x="165" y="522"/>
                    </a:lnTo>
                    <a:lnTo>
                      <a:pt x="150" y="511"/>
                    </a:lnTo>
                    <a:lnTo>
                      <a:pt x="144" y="511"/>
                    </a:lnTo>
                    <a:lnTo>
                      <a:pt x="124" y="494"/>
                    </a:lnTo>
                    <a:lnTo>
                      <a:pt x="52" y="444"/>
                    </a:lnTo>
                    <a:lnTo>
                      <a:pt x="0" y="41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5"/>
              <p:cNvSpPr>
                <a:spLocks/>
              </p:cNvSpPr>
              <p:nvPr/>
            </p:nvSpPr>
            <p:spPr bwMode="auto">
              <a:xfrm>
                <a:off x="3643" y="8"/>
                <a:ext cx="470" cy="350"/>
              </a:xfrm>
              <a:custGeom>
                <a:avLst/>
                <a:gdLst/>
                <a:ahLst/>
                <a:cxnLst>
                  <a:cxn ang="0">
                    <a:pos x="429" y="44"/>
                  </a:cxn>
                  <a:cxn ang="0">
                    <a:pos x="444" y="56"/>
                  </a:cxn>
                  <a:cxn ang="0">
                    <a:pos x="449" y="89"/>
                  </a:cxn>
                  <a:cxn ang="0">
                    <a:pos x="449" y="122"/>
                  </a:cxn>
                  <a:cxn ang="0">
                    <a:pos x="470" y="144"/>
                  </a:cxn>
                  <a:cxn ang="0">
                    <a:pos x="434" y="167"/>
                  </a:cxn>
                  <a:cxn ang="0">
                    <a:pos x="403" y="167"/>
                  </a:cxn>
                  <a:cxn ang="0">
                    <a:pos x="393" y="178"/>
                  </a:cxn>
                  <a:cxn ang="0">
                    <a:pos x="362" y="189"/>
                  </a:cxn>
                  <a:cxn ang="0">
                    <a:pos x="367" y="206"/>
                  </a:cxn>
                  <a:cxn ang="0">
                    <a:pos x="341" y="222"/>
                  </a:cxn>
                  <a:cxn ang="0">
                    <a:pos x="310" y="244"/>
                  </a:cxn>
                  <a:cxn ang="0">
                    <a:pos x="294" y="256"/>
                  </a:cxn>
                  <a:cxn ang="0">
                    <a:pos x="263" y="256"/>
                  </a:cxn>
                  <a:cxn ang="0">
                    <a:pos x="253" y="272"/>
                  </a:cxn>
                  <a:cxn ang="0">
                    <a:pos x="217" y="283"/>
                  </a:cxn>
                  <a:cxn ang="0">
                    <a:pos x="176" y="306"/>
                  </a:cxn>
                  <a:cxn ang="0">
                    <a:pos x="176" y="350"/>
                  </a:cxn>
                  <a:cxn ang="0">
                    <a:pos x="119" y="350"/>
                  </a:cxn>
                  <a:cxn ang="0">
                    <a:pos x="31" y="350"/>
                  </a:cxn>
                  <a:cxn ang="0">
                    <a:pos x="0" y="344"/>
                  </a:cxn>
                  <a:cxn ang="0">
                    <a:pos x="15" y="339"/>
                  </a:cxn>
                  <a:cxn ang="0">
                    <a:pos x="62" y="322"/>
                  </a:cxn>
                  <a:cxn ang="0">
                    <a:pos x="88" y="300"/>
                  </a:cxn>
                  <a:cxn ang="0">
                    <a:pos x="129" y="261"/>
                  </a:cxn>
                  <a:cxn ang="0">
                    <a:pos x="139" y="239"/>
                  </a:cxn>
                  <a:cxn ang="0">
                    <a:pos x="129" y="217"/>
                  </a:cxn>
                  <a:cxn ang="0">
                    <a:pos x="129" y="194"/>
                  </a:cxn>
                  <a:cxn ang="0">
                    <a:pos x="150" y="167"/>
                  </a:cxn>
                  <a:cxn ang="0">
                    <a:pos x="150" y="144"/>
                  </a:cxn>
                  <a:cxn ang="0">
                    <a:pos x="176" y="117"/>
                  </a:cxn>
                  <a:cxn ang="0">
                    <a:pos x="201" y="100"/>
                  </a:cxn>
                  <a:cxn ang="0">
                    <a:pos x="238" y="83"/>
                  </a:cxn>
                  <a:cxn ang="0">
                    <a:pos x="258" y="61"/>
                  </a:cxn>
                  <a:cxn ang="0">
                    <a:pos x="279" y="6"/>
                  </a:cxn>
                  <a:cxn ang="0">
                    <a:pos x="294" y="0"/>
                  </a:cxn>
                  <a:cxn ang="0">
                    <a:pos x="310" y="22"/>
                  </a:cxn>
                  <a:cxn ang="0">
                    <a:pos x="331" y="33"/>
                  </a:cxn>
                  <a:cxn ang="0">
                    <a:pos x="356" y="33"/>
                  </a:cxn>
                  <a:cxn ang="0">
                    <a:pos x="387" y="28"/>
                  </a:cxn>
                  <a:cxn ang="0">
                    <a:pos x="403" y="33"/>
                  </a:cxn>
                  <a:cxn ang="0">
                    <a:pos x="418" y="39"/>
                  </a:cxn>
                </a:cxnLst>
                <a:rect l="0" t="0" r="r" b="b"/>
                <a:pathLst>
                  <a:path w="470" h="350">
                    <a:moveTo>
                      <a:pt x="429" y="39"/>
                    </a:moveTo>
                    <a:lnTo>
                      <a:pt x="429" y="44"/>
                    </a:lnTo>
                    <a:lnTo>
                      <a:pt x="439" y="50"/>
                    </a:lnTo>
                    <a:lnTo>
                      <a:pt x="444" y="56"/>
                    </a:lnTo>
                    <a:lnTo>
                      <a:pt x="449" y="72"/>
                    </a:lnTo>
                    <a:lnTo>
                      <a:pt x="449" y="89"/>
                    </a:lnTo>
                    <a:lnTo>
                      <a:pt x="444" y="111"/>
                    </a:lnTo>
                    <a:lnTo>
                      <a:pt x="449" y="122"/>
                    </a:lnTo>
                    <a:lnTo>
                      <a:pt x="460" y="133"/>
                    </a:lnTo>
                    <a:lnTo>
                      <a:pt x="470" y="144"/>
                    </a:lnTo>
                    <a:lnTo>
                      <a:pt x="465" y="167"/>
                    </a:lnTo>
                    <a:lnTo>
                      <a:pt x="434" y="167"/>
                    </a:lnTo>
                    <a:lnTo>
                      <a:pt x="418" y="167"/>
                    </a:lnTo>
                    <a:lnTo>
                      <a:pt x="403" y="167"/>
                    </a:lnTo>
                    <a:lnTo>
                      <a:pt x="398" y="178"/>
                    </a:lnTo>
                    <a:lnTo>
                      <a:pt x="393" y="178"/>
                    </a:lnTo>
                    <a:lnTo>
                      <a:pt x="367" y="183"/>
                    </a:lnTo>
                    <a:lnTo>
                      <a:pt x="362" y="189"/>
                    </a:lnTo>
                    <a:lnTo>
                      <a:pt x="362" y="194"/>
                    </a:lnTo>
                    <a:lnTo>
                      <a:pt x="367" y="206"/>
                    </a:lnTo>
                    <a:lnTo>
                      <a:pt x="367" y="211"/>
                    </a:lnTo>
                    <a:lnTo>
                      <a:pt x="341" y="222"/>
                    </a:lnTo>
                    <a:lnTo>
                      <a:pt x="320" y="233"/>
                    </a:lnTo>
                    <a:lnTo>
                      <a:pt x="310" y="244"/>
                    </a:lnTo>
                    <a:lnTo>
                      <a:pt x="305" y="250"/>
                    </a:lnTo>
                    <a:lnTo>
                      <a:pt x="294" y="256"/>
                    </a:lnTo>
                    <a:lnTo>
                      <a:pt x="279" y="256"/>
                    </a:lnTo>
                    <a:lnTo>
                      <a:pt x="263" y="256"/>
                    </a:lnTo>
                    <a:lnTo>
                      <a:pt x="263" y="272"/>
                    </a:lnTo>
                    <a:lnTo>
                      <a:pt x="253" y="272"/>
                    </a:lnTo>
                    <a:lnTo>
                      <a:pt x="232" y="272"/>
                    </a:lnTo>
                    <a:lnTo>
                      <a:pt x="217" y="283"/>
                    </a:lnTo>
                    <a:lnTo>
                      <a:pt x="191" y="300"/>
                    </a:lnTo>
                    <a:lnTo>
                      <a:pt x="176" y="306"/>
                    </a:lnTo>
                    <a:lnTo>
                      <a:pt x="176" y="311"/>
                    </a:lnTo>
                    <a:lnTo>
                      <a:pt x="176" y="350"/>
                    </a:lnTo>
                    <a:lnTo>
                      <a:pt x="150" y="350"/>
                    </a:lnTo>
                    <a:lnTo>
                      <a:pt x="119" y="350"/>
                    </a:lnTo>
                    <a:lnTo>
                      <a:pt x="72" y="350"/>
                    </a:lnTo>
                    <a:lnTo>
                      <a:pt x="31" y="350"/>
                    </a:lnTo>
                    <a:lnTo>
                      <a:pt x="0" y="350"/>
                    </a:lnTo>
                    <a:lnTo>
                      <a:pt x="0" y="344"/>
                    </a:lnTo>
                    <a:lnTo>
                      <a:pt x="10" y="339"/>
                    </a:lnTo>
                    <a:lnTo>
                      <a:pt x="15" y="339"/>
                    </a:lnTo>
                    <a:lnTo>
                      <a:pt x="41" y="333"/>
                    </a:lnTo>
                    <a:lnTo>
                      <a:pt x="62" y="322"/>
                    </a:lnTo>
                    <a:lnTo>
                      <a:pt x="67" y="317"/>
                    </a:lnTo>
                    <a:lnTo>
                      <a:pt x="88" y="300"/>
                    </a:lnTo>
                    <a:lnTo>
                      <a:pt x="108" y="283"/>
                    </a:lnTo>
                    <a:lnTo>
                      <a:pt x="129" y="261"/>
                    </a:lnTo>
                    <a:lnTo>
                      <a:pt x="134" y="250"/>
                    </a:lnTo>
                    <a:lnTo>
                      <a:pt x="139" y="239"/>
                    </a:lnTo>
                    <a:lnTo>
                      <a:pt x="134" y="233"/>
                    </a:lnTo>
                    <a:lnTo>
                      <a:pt x="129" y="217"/>
                    </a:lnTo>
                    <a:lnTo>
                      <a:pt x="129" y="206"/>
                    </a:lnTo>
                    <a:lnTo>
                      <a:pt x="129" y="194"/>
                    </a:lnTo>
                    <a:lnTo>
                      <a:pt x="134" y="183"/>
                    </a:lnTo>
                    <a:lnTo>
                      <a:pt x="150" y="167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50" y="139"/>
                    </a:lnTo>
                    <a:lnTo>
                      <a:pt x="176" y="117"/>
                    </a:lnTo>
                    <a:lnTo>
                      <a:pt x="186" y="111"/>
                    </a:lnTo>
                    <a:lnTo>
                      <a:pt x="201" y="100"/>
                    </a:lnTo>
                    <a:lnTo>
                      <a:pt x="227" y="94"/>
                    </a:lnTo>
                    <a:lnTo>
                      <a:pt x="238" y="83"/>
                    </a:lnTo>
                    <a:lnTo>
                      <a:pt x="248" y="78"/>
                    </a:lnTo>
                    <a:lnTo>
                      <a:pt x="258" y="61"/>
                    </a:lnTo>
                    <a:lnTo>
                      <a:pt x="269" y="44"/>
                    </a:lnTo>
                    <a:lnTo>
                      <a:pt x="279" y="6"/>
                    </a:lnTo>
                    <a:lnTo>
                      <a:pt x="284" y="6"/>
                    </a:lnTo>
                    <a:lnTo>
                      <a:pt x="294" y="0"/>
                    </a:lnTo>
                    <a:lnTo>
                      <a:pt x="300" y="6"/>
                    </a:lnTo>
                    <a:lnTo>
                      <a:pt x="310" y="22"/>
                    </a:lnTo>
                    <a:lnTo>
                      <a:pt x="315" y="22"/>
                    </a:lnTo>
                    <a:lnTo>
                      <a:pt x="331" y="33"/>
                    </a:lnTo>
                    <a:lnTo>
                      <a:pt x="346" y="33"/>
                    </a:lnTo>
                    <a:lnTo>
                      <a:pt x="356" y="33"/>
                    </a:lnTo>
                    <a:lnTo>
                      <a:pt x="377" y="33"/>
                    </a:lnTo>
                    <a:lnTo>
                      <a:pt x="387" y="28"/>
                    </a:lnTo>
                    <a:lnTo>
                      <a:pt x="393" y="22"/>
                    </a:lnTo>
                    <a:lnTo>
                      <a:pt x="403" y="33"/>
                    </a:lnTo>
                    <a:lnTo>
                      <a:pt x="408" y="33"/>
                    </a:lnTo>
                    <a:lnTo>
                      <a:pt x="418" y="39"/>
                    </a:lnTo>
                    <a:lnTo>
                      <a:pt x="429" y="3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" name="Group 76"/>
              <p:cNvGrpSpPr>
                <a:grpSpLocks/>
              </p:cNvGrpSpPr>
              <p:nvPr/>
            </p:nvGrpSpPr>
            <p:grpSpPr bwMode="auto">
              <a:xfrm>
                <a:off x="4190" y="996"/>
                <a:ext cx="114" cy="256"/>
                <a:chOff x="3567" y="1310"/>
                <a:chExt cx="114" cy="256"/>
              </a:xfrm>
              <a:grpFill/>
            </p:grpSpPr>
            <p:sp>
              <p:nvSpPr>
                <p:cNvPr id="92" name="Freeform 77"/>
                <p:cNvSpPr>
                  <a:spLocks/>
                </p:cNvSpPr>
                <p:nvPr/>
              </p:nvSpPr>
              <p:spPr bwMode="auto">
                <a:xfrm>
                  <a:off x="3567" y="1310"/>
                  <a:ext cx="114" cy="256"/>
                </a:xfrm>
                <a:custGeom>
                  <a:avLst/>
                  <a:gdLst/>
                  <a:ahLst/>
                  <a:cxnLst>
                    <a:cxn ang="0">
                      <a:pos x="104" y="28"/>
                    </a:cxn>
                    <a:cxn ang="0">
                      <a:pos x="104" y="45"/>
                    </a:cxn>
                    <a:cxn ang="0">
                      <a:pos x="109" y="56"/>
                    </a:cxn>
                    <a:cxn ang="0">
                      <a:pos x="114" y="72"/>
                    </a:cxn>
                    <a:cxn ang="0">
                      <a:pos x="109" y="89"/>
                    </a:cxn>
                    <a:cxn ang="0">
                      <a:pos x="104" y="100"/>
                    </a:cxn>
                    <a:cxn ang="0">
                      <a:pos x="104" y="106"/>
                    </a:cxn>
                    <a:cxn ang="0">
                      <a:pos x="88" y="111"/>
                    </a:cxn>
                    <a:cxn ang="0">
                      <a:pos x="88" y="117"/>
                    </a:cxn>
                    <a:cxn ang="0">
                      <a:pos x="88" y="128"/>
                    </a:cxn>
                    <a:cxn ang="0">
                      <a:pos x="88" y="139"/>
                    </a:cxn>
                    <a:cxn ang="0">
                      <a:pos x="83" y="139"/>
                    </a:cxn>
                    <a:cxn ang="0">
                      <a:pos x="78" y="139"/>
                    </a:cxn>
                    <a:cxn ang="0">
                      <a:pos x="73" y="150"/>
                    </a:cxn>
                    <a:cxn ang="0">
                      <a:pos x="73" y="156"/>
                    </a:cxn>
                    <a:cxn ang="0">
                      <a:pos x="73" y="167"/>
                    </a:cxn>
                    <a:cxn ang="0">
                      <a:pos x="73" y="184"/>
                    </a:cxn>
                    <a:cxn ang="0">
                      <a:pos x="73" y="200"/>
                    </a:cxn>
                    <a:cxn ang="0">
                      <a:pos x="73" y="228"/>
                    </a:cxn>
                    <a:cxn ang="0">
                      <a:pos x="73" y="250"/>
                    </a:cxn>
                    <a:cxn ang="0">
                      <a:pos x="73" y="256"/>
                    </a:cxn>
                    <a:cxn ang="0">
                      <a:pos x="67" y="256"/>
                    </a:cxn>
                    <a:cxn ang="0">
                      <a:pos x="47" y="256"/>
                    </a:cxn>
                    <a:cxn ang="0">
                      <a:pos x="31" y="256"/>
                    </a:cxn>
                    <a:cxn ang="0">
                      <a:pos x="26" y="234"/>
                    </a:cxn>
                    <a:cxn ang="0">
                      <a:pos x="31" y="223"/>
                    </a:cxn>
                    <a:cxn ang="0">
                      <a:pos x="31" y="206"/>
                    </a:cxn>
                    <a:cxn ang="0">
                      <a:pos x="31" y="195"/>
                    </a:cxn>
                    <a:cxn ang="0">
                      <a:pos x="26" y="178"/>
                    </a:cxn>
                    <a:cxn ang="0">
                      <a:pos x="26" y="161"/>
                    </a:cxn>
                    <a:cxn ang="0">
                      <a:pos x="26" y="150"/>
                    </a:cxn>
                    <a:cxn ang="0">
                      <a:pos x="26" y="139"/>
                    </a:cxn>
                    <a:cxn ang="0">
                      <a:pos x="21" y="111"/>
                    </a:cxn>
                    <a:cxn ang="0">
                      <a:pos x="16" y="100"/>
                    </a:cxn>
                    <a:cxn ang="0">
                      <a:pos x="10" y="95"/>
                    </a:cxn>
                    <a:cxn ang="0">
                      <a:pos x="0" y="89"/>
                    </a:cxn>
                    <a:cxn ang="0">
                      <a:pos x="0" y="83"/>
                    </a:cxn>
                    <a:cxn ang="0">
                      <a:pos x="0" y="72"/>
                    </a:cxn>
                    <a:cxn ang="0">
                      <a:pos x="0" y="61"/>
                    </a:cxn>
                    <a:cxn ang="0">
                      <a:pos x="5" y="56"/>
                    </a:cxn>
                    <a:cxn ang="0">
                      <a:pos x="10" y="45"/>
                    </a:cxn>
                    <a:cxn ang="0">
                      <a:pos x="21" y="39"/>
                    </a:cxn>
                    <a:cxn ang="0">
                      <a:pos x="26" y="39"/>
                    </a:cxn>
                    <a:cxn ang="0">
                      <a:pos x="41" y="45"/>
                    </a:cxn>
                    <a:cxn ang="0">
                      <a:pos x="47" y="39"/>
                    </a:cxn>
                    <a:cxn ang="0">
                      <a:pos x="52" y="28"/>
                    </a:cxn>
                    <a:cxn ang="0">
                      <a:pos x="57" y="17"/>
                    </a:cxn>
                    <a:cxn ang="0">
                      <a:pos x="57" y="11"/>
                    </a:cxn>
                    <a:cxn ang="0">
                      <a:pos x="67" y="6"/>
                    </a:cxn>
                    <a:cxn ang="0">
                      <a:pos x="73" y="0"/>
                    </a:cxn>
                    <a:cxn ang="0">
                      <a:pos x="78" y="6"/>
                    </a:cxn>
                    <a:cxn ang="0">
                      <a:pos x="88" y="17"/>
                    </a:cxn>
                    <a:cxn ang="0">
                      <a:pos x="104" y="28"/>
                    </a:cxn>
                  </a:cxnLst>
                  <a:rect l="0" t="0" r="r" b="b"/>
                  <a:pathLst>
                    <a:path w="114" h="256">
                      <a:moveTo>
                        <a:pt x="104" y="28"/>
                      </a:moveTo>
                      <a:lnTo>
                        <a:pt x="104" y="45"/>
                      </a:lnTo>
                      <a:lnTo>
                        <a:pt x="109" y="56"/>
                      </a:lnTo>
                      <a:lnTo>
                        <a:pt x="114" y="72"/>
                      </a:lnTo>
                      <a:lnTo>
                        <a:pt x="109" y="89"/>
                      </a:lnTo>
                      <a:lnTo>
                        <a:pt x="104" y="100"/>
                      </a:lnTo>
                      <a:lnTo>
                        <a:pt x="104" y="106"/>
                      </a:lnTo>
                      <a:lnTo>
                        <a:pt x="88" y="111"/>
                      </a:lnTo>
                      <a:lnTo>
                        <a:pt x="88" y="117"/>
                      </a:lnTo>
                      <a:lnTo>
                        <a:pt x="88" y="128"/>
                      </a:lnTo>
                      <a:lnTo>
                        <a:pt x="88" y="139"/>
                      </a:lnTo>
                      <a:lnTo>
                        <a:pt x="83" y="139"/>
                      </a:lnTo>
                      <a:lnTo>
                        <a:pt x="78" y="139"/>
                      </a:lnTo>
                      <a:lnTo>
                        <a:pt x="73" y="150"/>
                      </a:lnTo>
                      <a:lnTo>
                        <a:pt x="73" y="156"/>
                      </a:lnTo>
                      <a:lnTo>
                        <a:pt x="73" y="167"/>
                      </a:lnTo>
                      <a:lnTo>
                        <a:pt x="73" y="184"/>
                      </a:lnTo>
                      <a:lnTo>
                        <a:pt x="73" y="200"/>
                      </a:lnTo>
                      <a:lnTo>
                        <a:pt x="73" y="228"/>
                      </a:lnTo>
                      <a:lnTo>
                        <a:pt x="73" y="250"/>
                      </a:lnTo>
                      <a:lnTo>
                        <a:pt x="73" y="256"/>
                      </a:lnTo>
                      <a:lnTo>
                        <a:pt x="67" y="256"/>
                      </a:lnTo>
                      <a:lnTo>
                        <a:pt x="47" y="256"/>
                      </a:lnTo>
                      <a:lnTo>
                        <a:pt x="31" y="256"/>
                      </a:lnTo>
                      <a:lnTo>
                        <a:pt x="26" y="234"/>
                      </a:lnTo>
                      <a:lnTo>
                        <a:pt x="31" y="223"/>
                      </a:lnTo>
                      <a:lnTo>
                        <a:pt x="31" y="206"/>
                      </a:lnTo>
                      <a:lnTo>
                        <a:pt x="31" y="195"/>
                      </a:lnTo>
                      <a:lnTo>
                        <a:pt x="26" y="178"/>
                      </a:lnTo>
                      <a:lnTo>
                        <a:pt x="26" y="161"/>
                      </a:lnTo>
                      <a:lnTo>
                        <a:pt x="26" y="150"/>
                      </a:lnTo>
                      <a:lnTo>
                        <a:pt x="26" y="139"/>
                      </a:lnTo>
                      <a:lnTo>
                        <a:pt x="21" y="111"/>
                      </a:lnTo>
                      <a:lnTo>
                        <a:pt x="16" y="100"/>
                      </a:lnTo>
                      <a:lnTo>
                        <a:pt x="10" y="95"/>
                      </a:lnTo>
                      <a:lnTo>
                        <a:pt x="0" y="89"/>
                      </a:lnTo>
                      <a:lnTo>
                        <a:pt x="0" y="83"/>
                      </a:lnTo>
                      <a:lnTo>
                        <a:pt x="0" y="72"/>
                      </a:lnTo>
                      <a:lnTo>
                        <a:pt x="0" y="61"/>
                      </a:lnTo>
                      <a:lnTo>
                        <a:pt x="5" y="56"/>
                      </a:lnTo>
                      <a:lnTo>
                        <a:pt x="10" y="45"/>
                      </a:lnTo>
                      <a:lnTo>
                        <a:pt x="21" y="39"/>
                      </a:lnTo>
                      <a:lnTo>
                        <a:pt x="26" y="39"/>
                      </a:lnTo>
                      <a:lnTo>
                        <a:pt x="41" y="45"/>
                      </a:lnTo>
                      <a:lnTo>
                        <a:pt x="47" y="39"/>
                      </a:lnTo>
                      <a:lnTo>
                        <a:pt x="52" y="28"/>
                      </a:lnTo>
                      <a:lnTo>
                        <a:pt x="57" y="17"/>
                      </a:lnTo>
                      <a:lnTo>
                        <a:pt x="57" y="11"/>
                      </a:lnTo>
                      <a:lnTo>
                        <a:pt x="67" y="6"/>
                      </a:lnTo>
                      <a:lnTo>
                        <a:pt x="73" y="0"/>
                      </a:lnTo>
                      <a:lnTo>
                        <a:pt x="78" y="6"/>
                      </a:lnTo>
                      <a:lnTo>
                        <a:pt x="88" y="17"/>
                      </a:lnTo>
                      <a:lnTo>
                        <a:pt x="104" y="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78"/>
                <p:cNvSpPr>
                  <a:spLocks/>
                </p:cNvSpPr>
                <p:nvPr/>
              </p:nvSpPr>
              <p:spPr bwMode="auto">
                <a:xfrm>
                  <a:off x="3567" y="1310"/>
                  <a:ext cx="114" cy="256"/>
                </a:xfrm>
                <a:custGeom>
                  <a:avLst/>
                  <a:gdLst/>
                  <a:ahLst/>
                  <a:cxnLst>
                    <a:cxn ang="0">
                      <a:pos x="104" y="28"/>
                    </a:cxn>
                    <a:cxn ang="0">
                      <a:pos x="104" y="45"/>
                    </a:cxn>
                    <a:cxn ang="0">
                      <a:pos x="109" y="56"/>
                    </a:cxn>
                    <a:cxn ang="0">
                      <a:pos x="114" y="72"/>
                    </a:cxn>
                    <a:cxn ang="0">
                      <a:pos x="109" y="89"/>
                    </a:cxn>
                    <a:cxn ang="0">
                      <a:pos x="104" y="100"/>
                    </a:cxn>
                    <a:cxn ang="0">
                      <a:pos x="104" y="106"/>
                    </a:cxn>
                    <a:cxn ang="0">
                      <a:pos x="88" y="111"/>
                    </a:cxn>
                    <a:cxn ang="0">
                      <a:pos x="88" y="117"/>
                    </a:cxn>
                    <a:cxn ang="0">
                      <a:pos x="88" y="128"/>
                    </a:cxn>
                    <a:cxn ang="0">
                      <a:pos x="88" y="139"/>
                    </a:cxn>
                    <a:cxn ang="0">
                      <a:pos x="83" y="139"/>
                    </a:cxn>
                    <a:cxn ang="0">
                      <a:pos x="78" y="139"/>
                    </a:cxn>
                    <a:cxn ang="0">
                      <a:pos x="73" y="150"/>
                    </a:cxn>
                    <a:cxn ang="0">
                      <a:pos x="73" y="156"/>
                    </a:cxn>
                    <a:cxn ang="0">
                      <a:pos x="73" y="167"/>
                    </a:cxn>
                    <a:cxn ang="0">
                      <a:pos x="73" y="184"/>
                    </a:cxn>
                    <a:cxn ang="0">
                      <a:pos x="73" y="200"/>
                    </a:cxn>
                    <a:cxn ang="0">
                      <a:pos x="73" y="228"/>
                    </a:cxn>
                    <a:cxn ang="0">
                      <a:pos x="73" y="250"/>
                    </a:cxn>
                    <a:cxn ang="0">
                      <a:pos x="73" y="256"/>
                    </a:cxn>
                    <a:cxn ang="0">
                      <a:pos x="67" y="256"/>
                    </a:cxn>
                    <a:cxn ang="0">
                      <a:pos x="47" y="256"/>
                    </a:cxn>
                    <a:cxn ang="0">
                      <a:pos x="31" y="256"/>
                    </a:cxn>
                    <a:cxn ang="0">
                      <a:pos x="26" y="234"/>
                    </a:cxn>
                    <a:cxn ang="0">
                      <a:pos x="31" y="223"/>
                    </a:cxn>
                    <a:cxn ang="0">
                      <a:pos x="31" y="206"/>
                    </a:cxn>
                    <a:cxn ang="0">
                      <a:pos x="31" y="195"/>
                    </a:cxn>
                    <a:cxn ang="0">
                      <a:pos x="26" y="178"/>
                    </a:cxn>
                    <a:cxn ang="0">
                      <a:pos x="26" y="161"/>
                    </a:cxn>
                    <a:cxn ang="0">
                      <a:pos x="26" y="150"/>
                    </a:cxn>
                    <a:cxn ang="0">
                      <a:pos x="26" y="139"/>
                    </a:cxn>
                    <a:cxn ang="0">
                      <a:pos x="21" y="111"/>
                    </a:cxn>
                    <a:cxn ang="0">
                      <a:pos x="16" y="100"/>
                    </a:cxn>
                    <a:cxn ang="0">
                      <a:pos x="10" y="95"/>
                    </a:cxn>
                    <a:cxn ang="0">
                      <a:pos x="0" y="89"/>
                    </a:cxn>
                    <a:cxn ang="0">
                      <a:pos x="0" y="83"/>
                    </a:cxn>
                    <a:cxn ang="0">
                      <a:pos x="0" y="72"/>
                    </a:cxn>
                    <a:cxn ang="0">
                      <a:pos x="0" y="61"/>
                    </a:cxn>
                    <a:cxn ang="0">
                      <a:pos x="5" y="56"/>
                    </a:cxn>
                    <a:cxn ang="0">
                      <a:pos x="10" y="45"/>
                    </a:cxn>
                    <a:cxn ang="0">
                      <a:pos x="21" y="39"/>
                    </a:cxn>
                    <a:cxn ang="0">
                      <a:pos x="26" y="39"/>
                    </a:cxn>
                    <a:cxn ang="0">
                      <a:pos x="41" y="45"/>
                    </a:cxn>
                    <a:cxn ang="0">
                      <a:pos x="47" y="39"/>
                    </a:cxn>
                    <a:cxn ang="0">
                      <a:pos x="52" y="28"/>
                    </a:cxn>
                    <a:cxn ang="0">
                      <a:pos x="57" y="17"/>
                    </a:cxn>
                    <a:cxn ang="0">
                      <a:pos x="57" y="11"/>
                    </a:cxn>
                    <a:cxn ang="0">
                      <a:pos x="67" y="6"/>
                    </a:cxn>
                    <a:cxn ang="0">
                      <a:pos x="73" y="0"/>
                    </a:cxn>
                    <a:cxn ang="0">
                      <a:pos x="78" y="6"/>
                    </a:cxn>
                    <a:cxn ang="0">
                      <a:pos x="88" y="17"/>
                    </a:cxn>
                    <a:cxn ang="0">
                      <a:pos x="104" y="28"/>
                    </a:cxn>
                  </a:cxnLst>
                  <a:rect l="0" t="0" r="r" b="b"/>
                  <a:pathLst>
                    <a:path w="114" h="256">
                      <a:moveTo>
                        <a:pt x="104" y="28"/>
                      </a:moveTo>
                      <a:lnTo>
                        <a:pt x="104" y="45"/>
                      </a:lnTo>
                      <a:lnTo>
                        <a:pt x="109" y="56"/>
                      </a:lnTo>
                      <a:lnTo>
                        <a:pt x="114" y="72"/>
                      </a:lnTo>
                      <a:lnTo>
                        <a:pt x="109" y="89"/>
                      </a:lnTo>
                      <a:lnTo>
                        <a:pt x="104" y="100"/>
                      </a:lnTo>
                      <a:lnTo>
                        <a:pt x="104" y="106"/>
                      </a:lnTo>
                      <a:lnTo>
                        <a:pt x="88" y="111"/>
                      </a:lnTo>
                      <a:lnTo>
                        <a:pt x="88" y="117"/>
                      </a:lnTo>
                      <a:lnTo>
                        <a:pt x="88" y="128"/>
                      </a:lnTo>
                      <a:lnTo>
                        <a:pt x="88" y="139"/>
                      </a:lnTo>
                      <a:lnTo>
                        <a:pt x="83" y="139"/>
                      </a:lnTo>
                      <a:lnTo>
                        <a:pt x="78" y="139"/>
                      </a:lnTo>
                      <a:lnTo>
                        <a:pt x="73" y="150"/>
                      </a:lnTo>
                      <a:lnTo>
                        <a:pt x="73" y="156"/>
                      </a:lnTo>
                      <a:lnTo>
                        <a:pt x="73" y="167"/>
                      </a:lnTo>
                      <a:lnTo>
                        <a:pt x="73" y="184"/>
                      </a:lnTo>
                      <a:lnTo>
                        <a:pt x="73" y="200"/>
                      </a:lnTo>
                      <a:lnTo>
                        <a:pt x="73" y="228"/>
                      </a:lnTo>
                      <a:lnTo>
                        <a:pt x="73" y="250"/>
                      </a:lnTo>
                      <a:lnTo>
                        <a:pt x="73" y="256"/>
                      </a:lnTo>
                      <a:lnTo>
                        <a:pt x="67" y="256"/>
                      </a:lnTo>
                      <a:lnTo>
                        <a:pt x="47" y="256"/>
                      </a:lnTo>
                      <a:lnTo>
                        <a:pt x="31" y="256"/>
                      </a:lnTo>
                      <a:lnTo>
                        <a:pt x="26" y="234"/>
                      </a:lnTo>
                      <a:lnTo>
                        <a:pt x="31" y="223"/>
                      </a:lnTo>
                      <a:lnTo>
                        <a:pt x="31" y="206"/>
                      </a:lnTo>
                      <a:lnTo>
                        <a:pt x="31" y="195"/>
                      </a:lnTo>
                      <a:lnTo>
                        <a:pt x="26" y="178"/>
                      </a:lnTo>
                      <a:lnTo>
                        <a:pt x="26" y="161"/>
                      </a:lnTo>
                      <a:lnTo>
                        <a:pt x="26" y="150"/>
                      </a:lnTo>
                      <a:lnTo>
                        <a:pt x="26" y="139"/>
                      </a:lnTo>
                      <a:lnTo>
                        <a:pt x="21" y="111"/>
                      </a:lnTo>
                      <a:lnTo>
                        <a:pt x="16" y="100"/>
                      </a:lnTo>
                      <a:lnTo>
                        <a:pt x="10" y="95"/>
                      </a:lnTo>
                      <a:lnTo>
                        <a:pt x="0" y="89"/>
                      </a:lnTo>
                      <a:lnTo>
                        <a:pt x="0" y="83"/>
                      </a:lnTo>
                      <a:lnTo>
                        <a:pt x="0" y="72"/>
                      </a:lnTo>
                      <a:lnTo>
                        <a:pt x="0" y="61"/>
                      </a:lnTo>
                      <a:lnTo>
                        <a:pt x="5" y="56"/>
                      </a:lnTo>
                      <a:lnTo>
                        <a:pt x="10" y="45"/>
                      </a:lnTo>
                      <a:lnTo>
                        <a:pt x="21" y="39"/>
                      </a:lnTo>
                      <a:lnTo>
                        <a:pt x="26" y="39"/>
                      </a:lnTo>
                      <a:lnTo>
                        <a:pt x="41" y="45"/>
                      </a:lnTo>
                      <a:lnTo>
                        <a:pt x="47" y="39"/>
                      </a:lnTo>
                      <a:lnTo>
                        <a:pt x="52" y="28"/>
                      </a:lnTo>
                      <a:lnTo>
                        <a:pt x="57" y="17"/>
                      </a:lnTo>
                      <a:lnTo>
                        <a:pt x="57" y="11"/>
                      </a:lnTo>
                      <a:lnTo>
                        <a:pt x="67" y="6"/>
                      </a:lnTo>
                      <a:lnTo>
                        <a:pt x="73" y="0"/>
                      </a:lnTo>
                      <a:lnTo>
                        <a:pt x="78" y="6"/>
                      </a:lnTo>
                      <a:lnTo>
                        <a:pt x="88" y="17"/>
                      </a:lnTo>
                      <a:lnTo>
                        <a:pt x="104" y="2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79"/>
              <p:cNvGrpSpPr>
                <a:grpSpLocks/>
              </p:cNvGrpSpPr>
              <p:nvPr/>
            </p:nvGrpSpPr>
            <p:grpSpPr bwMode="auto">
              <a:xfrm>
                <a:off x="4010" y="1019"/>
                <a:ext cx="170" cy="272"/>
                <a:chOff x="3387" y="1333"/>
                <a:chExt cx="170" cy="272"/>
              </a:xfrm>
              <a:grpFill/>
            </p:grpSpPr>
            <p:sp>
              <p:nvSpPr>
                <p:cNvPr id="90" name="Freeform 80"/>
                <p:cNvSpPr>
                  <a:spLocks/>
                </p:cNvSpPr>
                <p:nvPr/>
              </p:nvSpPr>
              <p:spPr bwMode="auto">
                <a:xfrm>
                  <a:off x="3387" y="1333"/>
                  <a:ext cx="170" cy="272"/>
                </a:xfrm>
                <a:custGeom>
                  <a:avLst/>
                  <a:gdLst/>
                  <a:ahLst/>
                  <a:cxnLst>
                    <a:cxn ang="0">
                      <a:pos x="15" y="67"/>
                    </a:cxn>
                    <a:cxn ang="0">
                      <a:pos x="15" y="56"/>
                    </a:cxn>
                    <a:cxn ang="0">
                      <a:pos x="10" y="22"/>
                    </a:cxn>
                    <a:cxn ang="0">
                      <a:pos x="15" y="17"/>
                    </a:cxn>
                    <a:cxn ang="0">
                      <a:pos x="21" y="11"/>
                    </a:cxn>
                    <a:cxn ang="0">
                      <a:pos x="57" y="11"/>
                    </a:cxn>
                    <a:cxn ang="0">
                      <a:pos x="72" y="11"/>
                    </a:cxn>
                    <a:cxn ang="0">
                      <a:pos x="98" y="11"/>
                    </a:cxn>
                    <a:cxn ang="0">
                      <a:pos x="113" y="0"/>
                    </a:cxn>
                    <a:cxn ang="0">
                      <a:pos x="118" y="6"/>
                    </a:cxn>
                    <a:cxn ang="0">
                      <a:pos x="129" y="6"/>
                    </a:cxn>
                    <a:cxn ang="0">
                      <a:pos x="124" y="22"/>
                    </a:cxn>
                    <a:cxn ang="0">
                      <a:pos x="124" y="28"/>
                    </a:cxn>
                    <a:cxn ang="0">
                      <a:pos x="134" y="44"/>
                    </a:cxn>
                    <a:cxn ang="0">
                      <a:pos x="139" y="50"/>
                    </a:cxn>
                    <a:cxn ang="0">
                      <a:pos x="134" y="67"/>
                    </a:cxn>
                    <a:cxn ang="0">
                      <a:pos x="134" y="72"/>
                    </a:cxn>
                    <a:cxn ang="0">
                      <a:pos x="139" y="94"/>
                    </a:cxn>
                    <a:cxn ang="0">
                      <a:pos x="144" y="105"/>
                    </a:cxn>
                    <a:cxn ang="0">
                      <a:pos x="155" y="122"/>
                    </a:cxn>
                    <a:cxn ang="0">
                      <a:pos x="149" y="128"/>
                    </a:cxn>
                    <a:cxn ang="0">
                      <a:pos x="144" y="133"/>
                    </a:cxn>
                    <a:cxn ang="0">
                      <a:pos x="144" y="161"/>
                    </a:cxn>
                    <a:cxn ang="0">
                      <a:pos x="144" y="172"/>
                    </a:cxn>
                    <a:cxn ang="0">
                      <a:pos x="144" y="183"/>
                    </a:cxn>
                    <a:cxn ang="0">
                      <a:pos x="149" y="194"/>
                    </a:cxn>
                    <a:cxn ang="0">
                      <a:pos x="155" y="205"/>
                    </a:cxn>
                    <a:cxn ang="0">
                      <a:pos x="170" y="216"/>
                    </a:cxn>
                    <a:cxn ang="0">
                      <a:pos x="160" y="228"/>
                    </a:cxn>
                    <a:cxn ang="0">
                      <a:pos x="155" y="228"/>
                    </a:cxn>
                    <a:cxn ang="0">
                      <a:pos x="144" y="228"/>
                    </a:cxn>
                    <a:cxn ang="0">
                      <a:pos x="129" y="233"/>
                    </a:cxn>
                    <a:cxn ang="0">
                      <a:pos x="118" y="233"/>
                    </a:cxn>
                    <a:cxn ang="0">
                      <a:pos x="118" y="239"/>
                    </a:cxn>
                    <a:cxn ang="0">
                      <a:pos x="103" y="244"/>
                    </a:cxn>
                    <a:cxn ang="0">
                      <a:pos x="77" y="255"/>
                    </a:cxn>
                    <a:cxn ang="0">
                      <a:pos x="62" y="261"/>
                    </a:cxn>
                    <a:cxn ang="0">
                      <a:pos x="46" y="272"/>
                    </a:cxn>
                    <a:cxn ang="0">
                      <a:pos x="36" y="266"/>
                    </a:cxn>
                    <a:cxn ang="0">
                      <a:pos x="21" y="255"/>
                    </a:cxn>
                    <a:cxn ang="0">
                      <a:pos x="15" y="255"/>
                    </a:cxn>
                    <a:cxn ang="0">
                      <a:pos x="15" y="244"/>
                    </a:cxn>
                    <a:cxn ang="0">
                      <a:pos x="5" y="222"/>
                    </a:cxn>
                    <a:cxn ang="0">
                      <a:pos x="0" y="205"/>
                    </a:cxn>
                    <a:cxn ang="0">
                      <a:pos x="0" y="194"/>
                    </a:cxn>
                    <a:cxn ang="0">
                      <a:pos x="5" y="172"/>
                    </a:cxn>
                    <a:cxn ang="0">
                      <a:pos x="15" y="150"/>
                    </a:cxn>
                    <a:cxn ang="0">
                      <a:pos x="21" y="133"/>
                    </a:cxn>
                    <a:cxn ang="0">
                      <a:pos x="26" y="122"/>
                    </a:cxn>
                    <a:cxn ang="0">
                      <a:pos x="21" y="94"/>
                    </a:cxn>
                    <a:cxn ang="0">
                      <a:pos x="15" y="72"/>
                    </a:cxn>
                    <a:cxn ang="0">
                      <a:pos x="15" y="67"/>
                    </a:cxn>
                  </a:cxnLst>
                  <a:rect l="0" t="0" r="r" b="b"/>
                  <a:pathLst>
                    <a:path w="170" h="272">
                      <a:moveTo>
                        <a:pt x="15" y="67"/>
                      </a:moveTo>
                      <a:lnTo>
                        <a:pt x="15" y="56"/>
                      </a:lnTo>
                      <a:lnTo>
                        <a:pt x="10" y="22"/>
                      </a:lnTo>
                      <a:lnTo>
                        <a:pt x="15" y="17"/>
                      </a:lnTo>
                      <a:lnTo>
                        <a:pt x="21" y="11"/>
                      </a:lnTo>
                      <a:lnTo>
                        <a:pt x="57" y="11"/>
                      </a:lnTo>
                      <a:lnTo>
                        <a:pt x="72" y="11"/>
                      </a:lnTo>
                      <a:lnTo>
                        <a:pt x="98" y="11"/>
                      </a:lnTo>
                      <a:lnTo>
                        <a:pt x="113" y="0"/>
                      </a:lnTo>
                      <a:lnTo>
                        <a:pt x="118" y="6"/>
                      </a:lnTo>
                      <a:lnTo>
                        <a:pt x="129" y="6"/>
                      </a:lnTo>
                      <a:lnTo>
                        <a:pt x="124" y="22"/>
                      </a:lnTo>
                      <a:lnTo>
                        <a:pt x="124" y="28"/>
                      </a:lnTo>
                      <a:lnTo>
                        <a:pt x="134" y="44"/>
                      </a:lnTo>
                      <a:lnTo>
                        <a:pt x="139" y="50"/>
                      </a:lnTo>
                      <a:lnTo>
                        <a:pt x="134" y="67"/>
                      </a:lnTo>
                      <a:lnTo>
                        <a:pt x="134" y="72"/>
                      </a:lnTo>
                      <a:lnTo>
                        <a:pt x="139" y="94"/>
                      </a:lnTo>
                      <a:lnTo>
                        <a:pt x="144" y="105"/>
                      </a:lnTo>
                      <a:lnTo>
                        <a:pt x="155" y="122"/>
                      </a:lnTo>
                      <a:lnTo>
                        <a:pt x="149" y="128"/>
                      </a:lnTo>
                      <a:lnTo>
                        <a:pt x="144" y="133"/>
                      </a:lnTo>
                      <a:lnTo>
                        <a:pt x="144" y="161"/>
                      </a:lnTo>
                      <a:lnTo>
                        <a:pt x="144" y="172"/>
                      </a:lnTo>
                      <a:lnTo>
                        <a:pt x="144" y="183"/>
                      </a:lnTo>
                      <a:lnTo>
                        <a:pt x="149" y="194"/>
                      </a:lnTo>
                      <a:lnTo>
                        <a:pt x="155" y="205"/>
                      </a:lnTo>
                      <a:lnTo>
                        <a:pt x="170" y="216"/>
                      </a:lnTo>
                      <a:lnTo>
                        <a:pt x="160" y="228"/>
                      </a:lnTo>
                      <a:lnTo>
                        <a:pt x="155" y="228"/>
                      </a:lnTo>
                      <a:lnTo>
                        <a:pt x="144" y="228"/>
                      </a:lnTo>
                      <a:lnTo>
                        <a:pt x="129" y="233"/>
                      </a:lnTo>
                      <a:lnTo>
                        <a:pt x="118" y="233"/>
                      </a:lnTo>
                      <a:lnTo>
                        <a:pt x="118" y="239"/>
                      </a:lnTo>
                      <a:lnTo>
                        <a:pt x="103" y="244"/>
                      </a:lnTo>
                      <a:lnTo>
                        <a:pt x="77" y="255"/>
                      </a:lnTo>
                      <a:lnTo>
                        <a:pt x="62" y="261"/>
                      </a:lnTo>
                      <a:lnTo>
                        <a:pt x="46" y="272"/>
                      </a:lnTo>
                      <a:lnTo>
                        <a:pt x="36" y="266"/>
                      </a:lnTo>
                      <a:lnTo>
                        <a:pt x="21" y="255"/>
                      </a:lnTo>
                      <a:lnTo>
                        <a:pt x="15" y="255"/>
                      </a:lnTo>
                      <a:lnTo>
                        <a:pt x="15" y="244"/>
                      </a:lnTo>
                      <a:lnTo>
                        <a:pt x="5" y="222"/>
                      </a:lnTo>
                      <a:lnTo>
                        <a:pt x="0" y="205"/>
                      </a:lnTo>
                      <a:lnTo>
                        <a:pt x="0" y="194"/>
                      </a:lnTo>
                      <a:lnTo>
                        <a:pt x="5" y="172"/>
                      </a:lnTo>
                      <a:lnTo>
                        <a:pt x="15" y="150"/>
                      </a:lnTo>
                      <a:lnTo>
                        <a:pt x="21" y="133"/>
                      </a:lnTo>
                      <a:lnTo>
                        <a:pt x="26" y="122"/>
                      </a:lnTo>
                      <a:lnTo>
                        <a:pt x="21" y="94"/>
                      </a:lnTo>
                      <a:lnTo>
                        <a:pt x="15" y="72"/>
                      </a:lnTo>
                      <a:lnTo>
                        <a:pt x="15" y="6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81"/>
                <p:cNvSpPr>
                  <a:spLocks/>
                </p:cNvSpPr>
                <p:nvPr/>
              </p:nvSpPr>
              <p:spPr bwMode="auto">
                <a:xfrm>
                  <a:off x="3387" y="1333"/>
                  <a:ext cx="170" cy="272"/>
                </a:xfrm>
                <a:custGeom>
                  <a:avLst/>
                  <a:gdLst/>
                  <a:ahLst/>
                  <a:cxnLst>
                    <a:cxn ang="0">
                      <a:pos x="15" y="67"/>
                    </a:cxn>
                    <a:cxn ang="0">
                      <a:pos x="15" y="56"/>
                    </a:cxn>
                    <a:cxn ang="0">
                      <a:pos x="10" y="22"/>
                    </a:cxn>
                    <a:cxn ang="0">
                      <a:pos x="15" y="17"/>
                    </a:cxn>
                    <a:cxn ang="0">
                      <a:pos x="21" y="11"/>
                    </a:cxn>
                    <a:cxn ang="0">
                      <a:pos x="57" y="11"/>
                    </a:cxn>
                    <a:cxn ang="0">
                      <a:pos x="72" y="11"/>
                    </a:cxn>
                    <a:cxn ang="0">
                      <a:pos x="98" y="11"/>
                    </a:cxn>
                    <a:cxn ang="0">
                      <a:pos x="113" y="0"/>
                    </a:cxn>
                    <a:cxn ang="0">
                      <a:pos x="118" y="6"/>
                    </a:cxn>
                    <a:cxn ang="0">
                      <a:pos x="129" y="6"/>
                    </a:cxn>
                    <a:cxn ang="0">
                      <a:pos x="124" y="22"/>
                    </a:cxn>
                    <a:cxn ang="0">
                      <a:pos x="124" y="28"/>
                    </a:cxn>
                    <a:cxn ang="0">
                      <a:pos x="134" y="44"/>
                    </a:cxn>
                    <a:cxn ang="0">
                      <a:pos x="139" y="50"/>
                    </a:cxn>
                    <a:cxn ang="0">
                      <a:pos x="134" y="67"/>
                    </a:cxn>
                    <a:cxn ang="0">
                      <a:pos x="134" y="72"/>
                    </a:cxn>
                    <a:cxn ang="0">
                      <a:pos x="139" y="94"/>
                    </a:cxn>
                    <a:cxn ang="0">
                      <a:pos x="144" y="105"/>
                    </a:cxn>
                    <a:cxn ang="0">
                      <a:pos x="155" y="122"/>
                    </a:cxn>
                    <a:cxn ang="0">
                      <a:pos x="149" y="128"/>
                    </a:cxn>
                    <a:cxn ang="0">
                      <a:pos x="144" y="133"/>
                    </a:cxn>
                    <a:cxn ang="0">
                      <a:pos x="144" y="161"/>
                    </a:cxn>
                    <a:cxn ang="0">
                      <a:pos x="144" y="172"/>
                    </a:cxn>
                    <a:cxn ang="0">
                      <a:pos x="144" y="183"/>
                    </a:cxn>
                    <a:cxn ang="0">
                      <a:pos x="149" y="194"/>
                    </a:cxn>
                    <a:cxn ang="0">
                      <a:pos x="155" y="205"/>
                    </a:cxn>
                    <a:cxn ang="0">
                      <a:pos x="170" y="216"/>
                    </a:cxn>
                    <a:cxn ang="0">
                      <a:pos x="160" y="228"/>
                    </a:cxn>
                    <a:cxn ang="0">
                      <a:pos x="155" y="228"/>
                    </a:cxn>
                    <a:cxn ang="0">
                      <a:pos x="144" y="228"/>
                    </a:cxn>
                    <a:cxn ang="0">
                      <a:pos x="129" y="233"/>
                    </a:cxn>
                    <a:cxn ang="0">
                      <a:pos x="118" y="233"/>
                    </a:cxn>
                    <a:cxn ang="0">
                      <a:pos x="118" y="239"/>
                    </a:cxn>
                    <a:cxn ang="0">
                      <a:pos x="103" y="244"/>
                    </a:cxn>
                    <a:cxn ang="0">
                      <a:pos x="77" y="255"/>
                    </a:cxn>
                    <a:cxn ang="0">
                      <a:pos x="62" y="261"/>
                    </a:cxn>
                    <a:cxn ang="0">
                      <a:pos x="46" y="272"/>
                    </a:cxn>
                    <a:cxn ang="0">
                      <a:pos x="36" y="266"/>
                    </a:cxn>
                    <a:cxn ang="0">
                      <a:pos x="21" y="255"/>
                    </a:cxn>
                    <a:cxn ang="0">
                      <a:pos x="15" y="255"/>
                    </a:cxn>
                    <a:cxn ang="0">
                      <a:pos x="15" y="244"/>
                    </a:cxn>
                    <a:cxn ang="0">
                      <a:pos x="5" y="222"/>
                    </a:cxn>
                    <a:cxn ang="0">
                      <a:pos x="0" y="205"/>
                    </a:cxn>
                    <a:cxn ang="0">
                      <a:pos x="0" y="194"/>
                    </a:cxn>
                    <a:cxn ang="0">
                      <a:pos x="5" y="172"/>
                    </a:cxn>
                    <a:cxn ang="0">
                      <a:pos x="15" y="150"/>
                    </a:cxn>
                    <a:cxn ang="0">
                      <a:pos x="21" y="133"/>
                    </a:cxn>
                    <a:cxn ang="0">
                      <a:pos x="26" y="122"/>
                    </a:cxn>
                    <a:cxn ang="0">
                      <a:pos x="21" y="94"/>
                    </a:cxn>
                    <a:cxn ang="0">
                      <a:pos x="15" y="72"/>
                    </a:cxn>
                    <a:cxn ang="0">
                      <a:pos x="15" y="67"/>
                    </a:cxn>
                  </a:cxnLst>
                  <a:rect l="0" t="0" r="r" b="b"/>
                  <a:pathLst>
                    <a:path w="170" h="272">
                      <a:moveTo>
                        <a:pt x="15" y="67"/>
                      </a:moveTo>
                      <a:lnTo>
                        <a:pt x="15" y="56"/>
                      </a:lnTo>
                      <a:lnTo>
                        <a:pt x="10" y="22"/>
                      </a:lnTo>
                      <a:lnTo>
                        <a:pt x="15" y="17"/>
                      </a:lnTo>
                      <a:lnTo>
                        <a:pt x="21" y="11"/>
                      </a:lnTo>
                      <a:lnTo>
                        <a:pt x="57" y="11"/>
                      </a:lnTo>
                      <a:lnTo>
                        <a:pt x="72" y="11"/>
                      </a:lnTo>
                      <a:lnTo>
                        <a:pt x="98" y="11"/>
                      </a:lnTo>
                      <a:lnTo>
                        <a:pt x="113" y="0"/>
                      </a:lnTo>
                      <a:lnTo>
                        <a:pt x="118" y="6"/>
                      </a:lnTo>
                      <a:lnTo>
                        <a:pt x="129" y="6"/>
                      </a:lnTo>
                      <a:lnTo>
                        <a:pt x="124" y="22"/>
                      </a:lnTo>
                      <a:lnTo>
                        <a:pt x="124" y="28"/>
                      </a:lnTo>
                      <a:lnTo>
                        <a:pt x="134" y="44"/>
                      </a:lnTo>
                      <a:lnTo>
                        <a:pt x="139" y="50"/>
                      </a:lnTo>
                      <a:lnTo>
                        <a:pt x="134" y="67"/>
                      </a:lnTo>
                      <a:lnTo>
                        <a:pt x="134" y="72"/>
                      </a:lnTo>
                      <a:lnTo>
                        <a:pt x="139" y="94"/>
                      </a:lnTo>
                      <a:lnTo>
                        <a:pt x="144" y="105"/>
                      </a:lnTo>
                      <a:lnTo>
                        <a:pt x="155" y="122"/>
                      </a:lnTo>
                      <a:lnTo>
                        <a:pt x="149" y="128"/>
                      </a:lnTo>
                      <a:lnTo>
                        <a:pt x="144" y="133"/>
                      </a:lnTo>
                      <a:lnTo>
                        <a:pt x="144" y="161"/>
                      </a:lnTo>
                      <a:lnTo>
                        <a:pt x="144" y="172"/>
                      </a:lnTo>
                      <a:lnTo>
                        <a:pt x="144" y="183"/>
                      </a:lnTo>
                      <a:lnTo>
                        <a:pt x="149" y="194"/>
                      </a:lnTo>
                      <a:lnTo>
                        <a:pt x="155" y="205"/>
                      </a:lnTo>
                      <a:lnTo>
                        <a:pt x="170" y="216"/>
                      </a:lnTo>
                      <a:lnTo>
                        <a:pt x="160" y="228"/>
                      </a:lnTo>
                      <a:lnTo>
                        <a:pt x="155" y="228"/>
                      </a:lnTo>
                      <a:lnTo>
                        <a:pt x="144" y="228"/>
                      </a:lnTo>
                      <a:lnTo>
                        <a:pt x="129" y="233"/>
                      </a:lnTo>
                      <a:lnTo>
                        <a:pt x="118" y="233"/>
                      </a:lnTo>
                      <a:lnTo>
                        <a:pt x="118" y="239"/>
                      </a:lnTo>
                      <a:lnTo>
                        <a:pt x="103" y="244"/>
                      </a:lnTo>
                      <a:lnTo>
                        <a:pt x="77" y="255"/>
                      </a:lnTo>
                      <a:lnTo>
                        <a:pt x="62" y="261"/>
                      </a:lnTo>
                      <a:lnTo>
                        <a:pt x="46" y="272"/>
                      </a:lnTo>
                      <a:lnTo>
                        <a:pt x="36" y="266"/>
                      </a:lnTo>
                      <a:lnTo>
                        <a:pt x="21" y="255"/>
                      </a:lnTo>
                      <a:lnTo>
                        <a:pt x="15" y="255"/>
                      </a:lnTo>
                      <a:lnTo>
                        <a:pt x="15" y="244"/>
                      </a:lnTo>
                      <a:lnTo>
                        <a:pt x="5" y="222"/>
                      </a:lnTo>
                      <a:lnTo>
                        <a:pt x="0" y="205"/>
                      </a:lnTo>
                      <a:lnTo>
                        <a:pt x="0" y="194"/>
                      </a:lnTo>
                      <a:lnTo>
                        <a:pt x="5" y="172"/>
                      </a:lnTo>
                      <a:lnTo>
                        <a:pt x="15" y="150"/>
                      </a:lnTo>
                      <a:lnTo>
                        <a:pt x="21" y="133"/>
                      </a:lnTo>
                      <a:lnTo>
                        <a:pt x="26" y="122"/>
                      </a:lnTo>
                      <a:lnTo>
                        <a:pt x="21" y="94"/>
                      </a:lnTo>
                      <a:lnTo>
                        <a:pt x="15" y="72"/>
                      </a:lnTo>
                      <a:lnTo>
                        <a:pt x="15" y="67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82"/>
              <p:cNvGrpSpPr>
                <a:grpSpLocks/>
              </p:cNvGrpSpPr>
              <p:nvPr/>
            </p:nvGrpSpPr>
            <p:grpSpPr bwMode="auto">
              <a:xfrm>
                <a:off x="4154" y="1052"/>
                <a:ext cx="67" cy="211"/>
                <a:chOff x="3531" y="1366"/>
                <a:chExt cx="67" cy="211"/>
              </a:xfrm>
              <a:grpFill/>
            </p:grpSpPr>
            <p:sp>
              <p:nvSpPr>
                <p:cNvPr id="88" name="Freeform 83"/>
                <p:cNvSpPr>
                  <a:spLocks/>
                </p:cNvSpPr>
                <p:nvPr/>
              </p:nvSpPr>
              <p:spPr bwMode="auto">
                <a:xfrm>
                  <a:off x="3531" y="1366"/>
                  <a:ext cx="67" cy="21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1" y="6"/>
                    </a:cxn>
                    <a:cxn ang="0">
                      <a:pos x="31" y="6"/>
                    </a:cxn>
                    <a:cxn ang="0">
                      <a:pos x="36" y="6"/>
                    </a:cxn>
                    <a:cxn ang="0">
                      <a:pos x="36" y="17"/>
                    </a:cxn>
                    <a:cxn ang="0">
                      <a:pos x="36" y="28"/>
                    </a:cxn>
                    <a:cxn ang="0">
                      <a:pos x="36" y="33"/>
                    </a:cxn>
                    <a:cxn ang="0">
                      <a:pos x="46" y="39"/>
                    </a:cxn>
                    <a:cxn ang="0">
                      <a:pos x="52" y="44"/>
                    </a:cxn>
                    <a:cxn ang="0">
                      <a:pos x="57" y="56"/>
                    </a:cxn>
                    <a:cxn ang="0">
                      <a:pos x="62" y="83"/>
                    </a:cxn>
                    <a:cxn ang="0">
                      <a:pos x="62" y="94"/>
                    </a:cxn>
                    <a:cxn ang="0">
                      <a:pos x="62" y="105"/>
                    </a:cxn>
                    <a:cxn ang="0">
                      <a:pos x="62" y="122"/>
                    </a:cxn>
                    <a:cxn ang="0">
                      <a:pos x="67" y="139"/>
                    </a:cxn>
                    <a:cxn ang="0">
                      <a:pos x="67" y="150"/>
                    </a:cxn>
                    <a:cxn ang="0">
                      <a:pos x="67" y="167"/>
                    </a:cxn>
                    <a:cxn ang="0">
                      <a:pos x="62" y="178"/>
                    </a:cxn>
                    <a:cxn ang="0">
                      <a:pos x="67" y="200"/>
                    </a:cxn>
                    <a:cxn ang="0">
                      <a:pos x="62" y="200"/>
                    </a:cxn>
                    <a:cxn ang="0">
                      <a:pos x="52" y="205"/>
                    </a:cxn>
                    <a:cxn ang="0">
                      <a:pos x="46" y="211"/>
                    </a:cxn>
                    <a:cxn ang="0">
                      <a:pos x="31" y="200"/>
                    </a:cxn>
                    <a:cxn ang="0">
                      <a:pos x="26" y="189"/>
                    </a:cxn>
                    <a:cxn ang="0">
                      <a:pos x="21" y="178"/>
                    </a:cxn>
                    <a:cxn ang="0">
                      <a:pos x="21" y="167"/>
                    </a:cxn>
                    <a:cxn ang="0">
                      <a:pos x="21" y="155"/>
                    </a:cxn>
                    <a:cxn ang="0">
                      <a:pos x="21" y="128"/>
                    </a:cxn>
                    <a:cxn ang="0">
                      <a:pos x="26" y="122"/>
                    </a:cxn>
                    <a:cxn ang="0">
                      <a:pos x="31" y="117"/>
                    </a:cxn>
                    <a:cxn ang="0">
                      <a:pos x="21" y="100"/>
                    </a:cxn>
                    <a:cxn ang="0">
                      <a:pos x="15" y="89"/>
                    </a:cxn>
                    <a:cxn ang="0">
                      <a:pos x="10" y="67"/>
                    </a:cxn>
                    <a:cxn ang="0">
                      <a:pos x="10" y="61"/>
                    </a:cxn>
                    <a:cxn ang="0">
                      <a:pos x="15" y="44"/>
                    </a:cxn>
                    <a:cxn ang="0">
                      <a:pos x="10" y="39"/>
                    </a:cxn>
                    <a:cxn ang="0">
                      <a:pos x="0" y="22"/>
                    </a:cxn>
                    <a:cxn ang="0">
                      <a:pos x="0" y="17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67" h="211">
                      <a:moveTo>
                        <a:pt x="5" y="0"/>
                      </a:moveTo>
                      <a:lnTo>
                        <a:pt x="21" y="6"/>
                      </a:lnTo>
                      <a:lnTo>
                        <a:pt x="31" y="6"/>
                      </a:lnTo>
                      <a:lnTo>
                        <a:pt x="36" y="6"/>
                      </a:lnTo>
                      <a:lnTo>
                        <a:pt x="36" y="17"/>
                      </a:lnTo>
                      <a:lnTo>
                        <a:pt x="36" y="28"/>
                      </a:lnTo>
                      <a:lnTo>
                        <a:pt x="36" y="33"/>
                      </a:lnTo>
                      <a:lnTo>
                        <a:pt x="46" y="39"/>
                      </a:lnTo>
                      <a:lnTo>
                        <a:pt x="52" y="44"/>
                      </a:lnTo>
                      <a:lnTo>
                        <a:pt x="57" y="56"/>
                      </a:lnTo>
                      <a:lnTo>
                        <a:pt x="62" y="83"/>
                      </a:lnTo>
                      <a:lnTo>
                        <a:pt x="62" y="94"/>
                      </a:lnTo>
                      <a:lnTo>
                        <a:pt x="62" y="105"/>
                      </a:lnTo>
                      <a:lnTo>
                        <a:pt x="62" y="122"/>
                      </a:lnTo>
                      <a:lnTo>
                        <a:pt x="67" y="139"/>
                      </a:lnTo>
                      <a:lnTo>
                        <a:pt x="67" y="150"/>
                      </a:lnTo>
                      <a:lnTo>
                        <a:pt x="67" y="167"/>
                      </a:lnTo>
                      <a:lnTo>
                        <a:pt x="62" y="178"/>
                      </a:lnTo>
                      <a:lnTo>
                        <a:pt x="67" y="200"/>
                      </a:lnTo>
                      <a:lnTo>
                        <a:pt x="62" y="200"/>
                      </a:lnTo>
                      <a:lnTo>
                        <a:pt x="52" y="205"/>
                      </a:lnTo>
                      <a:lnTo>
                        <a:pt x="46" y="211"/>
                      </a:lnTo>
                      <a:lnTo>
                        <a:pt x="31" y="200"/>
                      </a:lnTo>
                      <a:lnTo>
                        <a:pt x="26" y="189"/>
                      </a:lnTo>
                      <a:lnTo>
                        <a:pt x="21" y="178"/>
                      </a:lnTo>
                      <a:lnTo>
                        <a:pt x="21" y="167"/>
                      </a:lnTo>
                      <a:lnTo>
                        <a:pt x="21" y="155"/>
                      </a:lnTo>
                      <a:lnTo>
                        <a:pt x="21" y="128"/>
                      </a:lnTo>
                      <a:lnTo>
                        <a:pt x="26" y="122"/>
                      </a:lnTo>
                      <a:lnTo>
                        <a:pt x="31" y="117"/>
                      </a:lnTo>
                      <a:lnTo>
                        <a:pt x="21" y="100"/>
                      </a:lnTo>
                      <a:lnTo>
                        <a:pt x="15" y="89"/>
                      </a:lnTo>
                      <a:lnTo>
                        <a:pt x="10" y="67"/>
                      </a:lnTo>
                      <a:lnTo>
                        <a:pt x="10" y="61"/>
                      </a:lnTo>
                      <a:lnTo>
                        <a:pt x="15" y="44"/>
                      </a:lnTo>
                      <a:lnTo>
                        <a:pt x="10" y="39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84"/>
                <p:cNvSpPr>
                  <a:spLocks/>
                </p:cNvSpPr>
                <p:nvPr/>
              </p:nvSpPr>
              <p:spPr bwMode="auto">
                <a:xfrm>
                  <a:off x="3531" y="1366"/>
                  <a:ext cx="67" cy="21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1" y="6"/>
                    </a:cxn>
                    <a:cxn ang="0">
                      <a:pos x="31" y="6"/>
                    </a:cxn>
                    <a:cxn ang="0">
                      <a:pos x="36" y="6"/>
                    </a:cxn>
                    <a:cxn ang="0">
                      <a:pos x="36" y="17"/>
                    </a:cxn>
                    <a:cxn ang="0">
                      <a:pos x="36" y="28"/>
                    </a:cxn>
                    <a:cxn ang="0">
                      <a:pos x="36" y="33"/>
                    </a:cxn>
                    <a:cxn ang="0">
                      <a:pos x="46" y="39"/>
                    </a:cxn>
                    <a:cxn ang="0">
                      <a:pos x="52" y="44"/>
                    </a:cxn>
                    <a:cxn ang="0">
                      <a:pos x="57" y="56"/>
                    </a:cxn>
                    <a:cxn ang="0">
                      <a:pos x="62" y="83"/>
                    </a:cxn>
                    <a:cxn ang="0">
                      <a:pos x="62" y="94"/>
                    </a:cxn>
                    <a:cxn ang="0">
                      <a:pos x="62" y="105"/>
                    </a:cxn>
                    <a:cxn ang="0">
                      <a:pos x="62" y="122"/>
                    </a:cxn>
                    <a:cxn ang="0">
                      <a:pos x="67" y="139"/>
                    </a:cxn>
                    <a:cxn ang="0">
                      <a:pos x="67" y="150"/>
                    </a:cxn>
                    <a:cxn ang="0">
                      <a:pos x="67" y="167"/>
                    </a:cxn>
                    <a:cxn ang="0">
                      <a:pos x="62" y="178"/>
                    </a:cxn>
                    <a:cxn ang="0">
                      <a:pos x="67" y="200"/>
                    </a:cxn>
                    <a:cxn ang="0">
                      <a:pos x="62" y="200"/>
                    </a:cxn>
                    <a:cxn ang="0">
                      <a:pos x="52" y="205"/>
                    </a:cxn>
                    <a:cxn ang="0">
                      <a:pos x="46" y="211"/>
                    </a:cxn>
                    <a:cxn ang="0">
                      <a:pos x="31" y="200"/>
                    </a:cxn>
                    <a:cxn ang="0">
                      <a:pos x="26" y="189"/>
                    </a:cxn>
                    <a:cxn ang="0">
                      <a:pos x="21" y="178"/>
                    </a:cxn>
                    <a:cxn ang="0">
                      <a:pos x="21" y="167"/>
                    </a:cxn>
                    <a:cxn ang="0">
                      <a:pos x="21" y="155"/>
                    </a:cxn>
                    <a:cxn ang="0">
                      <a:pos x="21" y="128"/>
                    </a:cxn>
                    <a:cxn ang="0">
                      <a:pos x="26" y="122"/>
                    </a:cxn>
                    <a:cxn ang="0">
                      <a:pos x="31" y="117"/>
                    </a:cxn>
                    <a:cxn ang="0">
                      <a:pos x="21" y="100"/>
                    </a:cxn>
                    <a:cxn ang="0">
                      <a:pos x="15" y="89"/>
                    </a:cxn>
                    <a:cxn ang="0">
                      <a:pos x="10" y="67"/>
                    </a:cxn>
                    <a:cxn ang="0">
                      <a:pos x="10" y="61"/>
                    </a:cxn>
                    <a:cxn ang="0">
                      <a:pos x="15" y="44"/>
                    </a:cxn>
                    <a:cxn ang="0">
                      <a:pos x="10" y="39"/>
                    </a:cxn>
                    <a:cxn ang="0">
                      <a:pos x="0" y="22"/>
                    </a:cxn>
                    <a:cxn ang="0">
                      <a:pos x="0" y="17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67" h="211">
                      <a:moveTo>
                        <a:pt x="5" y="0"/>
                      </a:moveTo>
                      <a:lnTo>
                        <a:pt x="21" y="6"/>
                      </a:lnTo>
                      <a:lnTo>
                        <a:pt x="31" y="6"/>
                      </a:lnTo>
                      <a:lnTo>
                        <a:pt x="36" y="6"/>
                      </a:lnTo>
                      <a:lnTo>
                        <a:pt x="36" y="17"/>
                      </a:lnTo>
                      <a:lnTo>
                        <a:pt x="36" y="28"/>
                      </a:lnTo>
                      <a:lnTo>
                        <a:pt x="36" y="33"/>
                      </a:lnTo>
                      <a:lnTo>
                        <a:pt x="46" y="39"/>
                      </a:lnTo>
                      <a:lnTo>
                        <a:pt x="52" y="44"/>
                      </a:lnTo>
                      <a:lnTo>
                        <a:pt x="57" y="56"/>
                      </a:lnTo>
                      <a:lnTo>
                        <a:pt x="62" y="83"/>
                      </a:lnTo>
                      <a:lnTo>
                        <a:pt x="62" y="94"/>
                      </a:lnTo>
                      <a:lnTo>
                        <a:pt x="62" y="105"/>
                      </a:lnTo>
                      <a:lnTo>
                        <a:pt x="62" y="122"/>
                      </a:lnTo>
                      <a:lnTo>
                        <a:pt x="67" y="139"/>
                      </a:lnTo>
                      <a:lnTo>
                        <a:pt x="67" y="150"/>
                      </a:lnTo>
                      <a:lnTo>
                        <a:pt x="67" y="167"/>
                      </a:lnTo>
                      <a:lnTo>
                        <a:pt x="62" y="178"/>
                      </a:lnTo>
                      <a:lnTo>
                        <a:pt x="67" y="200"/>
                      </a:lnTo>
                      <a:lnTo>
                        <a:pt x="62" y="200"/>
                      </a:lnTo>
                      <a:lnTo>
                        <a:pt x="52" y="205"/>
                      </a:lnTo>
                      <a:lnTo>
                        <a:pt x="46" y="211"/>
                      </a:lnTo>
                      <a:lnTo>
                        <a:pt x="31" y="200"/>
                      </a:lnTo>
                      <a:lnTo>
                        <a:pt x="26" y="189"/>
                      </a:lnTo>
                      <a:lnTo>
                        <a:pt x="21" y="178"/>
                      </a:lnTo>
                      <a:lnTo>
                        <a:pt x="21" y="167"/>
                      </a:lnTo>
                      <a:lnTo>
                        <a:pt x="21" y="155"/>
                      </a:lnTo>
                      <a:lnTo>
                        <a:pt x="21" y="128"/>
                      </a:lnTo>
                      <a:lnTo>
                        <a:pt x="26" y="122"/>
                      </a:lnTo>
                      <a:lnTo>
                        <a:pt x="31" y="117"/>
                      </a:lnTo>
                      <a:lnTo>
                        <a:pt x="21" y="100"/>
                      </a:lnTo>
                      <a:lnTo>
                        <a:pt x="15" y="89"/>
                      </a:lnTo>
                      <a:lnTo>
                        <a:pt x="10" y="67"/>
                      </a:lnTo>
                      <a:lnTo>
                        <a:pt x="10" y="61"/>
                      </a:lnTo>
                      <a:lnTo>
                        <a:pt x="15" y="44"/>
                      </a:lnTo>
                      <a:lnTo>
                        <a:pt x="10" y="39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85"/>
              <p:cNvGrpSpPr>
                <a:grpSpLocks/>
              </p:cNvGrpSpPr>
              <p:nvPr/>
            </p:nvGrpSpPr>
            <p:grpSpPr bwMode="auto">
              <a:xfrm>
                <a:off x="3824" y="1069"/>
                <a:ext cx="232" cy="266"/>
                <a:chOff x="3201" y="1383"/>
                <a:chExt cx="232" cy="266"/>
              </a:xfrm>
              <a:grpFill/>
            </p:grpSpPr>
            <p:sp>
              <p:nvSpPr>
                <p:cNvPr id="86" name="Freeform 86"/>
                <p:cNvSpPr>
                  <a:spLocks/>
                </p:cNvSpPr>
                <p:nvPr/>
              </p:nvSpPr>
              <p:spPr bwMode="auto">
                <a:xfrm>
                  <a:off x="3201" y="1383"/>
                  <a:ext cx="232" cy="266"/>
                </a:xfrm>
                <a:custGeom>
                  <a:avLst/>
                  <a:gdLst/>
                  <a:ahLst/>
                  <a:cxnLst>
                    <a:cxn ang="0">
                      <a:pos x="36" y="249"/>
                    </a:cxn>
                    <a:cxn ang="0">
                      <a:pos x="41" y="222"/>
                    </a:cxn>
                    <a:cxn ang="0">
                      <a:pos x="41" y="205"/>
                    </a:cxn>
                    <a:cxn ang="0">
                      <a:pos x="10" y="183"/>
                    </a:cxn>
                    <a:cxn ang="0">
                      <a:pos x="0" y="177"/>
                    </a:cxn>
                    <a:cxn ang="0">
                      <a:pos x="5" y="155"/>
                    </a:cxn>
                    <a:cxn ang="0">
                      <a:pos x="5" y="139"/>
                    </a:cxn>
                    <a:cxn ang="0">
                      <a:pos x="10" y="133"/>
                    </a:cxn>
                    <a:cxn ang="0">
                      <a:pos x="21" y="116"/>
                    </a:cxn>
                    <a:cxn ang="0">
                      <a:pos x="15" y="100"/>
                    </a:cxn>
                    <a:cxn ang="0">
                      <a:pos x="21" y="94"/>
                    </a:cxn>
                    <a:cxn ang="0">
                      <a:pos x="36" y="100"/>
                    </a:cxn>
                    <a:cxn ang="0">
                      <a:pos x="26" y="83"/>
                    </a:cxn>
                    <a:cxn ang="0">
                      <a:pos x="31" y="66"/>
                    </a:cxn>
                    <a:cxn ang="0">
                      <a:pos x="26" y="55"/>
                    </a:cxn>
                    <a:cxn ang="0">
                      <a:pos x="10" y="44"/>
                    </a:cxn>
                    <a:cxn ang="0">
                      <a:pos x="21" y="22"/>
                    </a:cxn>
                    <a:cxn ang="0">
                      <a:pos x="36" y="11"/>
                    </a:cxn>
                    <a:cxn ang="0">
                      <a:pos x="57" y="28"/>
                    </a:cxn>
                    <a:cxn ang="0">
                      <a:pos x="67" y="11"/>
                    </a:cxn>
                    <a:cxn ang="0">
                      <a:pos x="82" y="0"/>
                    </a:cxn>
                    <a:cxn ang="0">
                      <a:pos x="88" y="6"/>
                    </a:cxn>
                    <a:cxn ang="0">
                      <a:pos x="93" y="17"/>
                    </a:cxn>
                    <a:cxn ang="0">
                      <a:pos x="103" y="22"/>
                    </a:cxn>
                    <a:cxn ang="0">
                      <a:pos x="113" y="11"/>
                    </a:cxn>
                    <a:cxn ang="0">
                      <a:pos x="129" y="17"/>
                    </a:cxn>
                    <a:cxn ang="0">
                      <a:pos x="134" y="28"/>
                    </a:cxn>
                    <a:cxn ang="0">
                      <a:pos x="155" y="44"/>
                    </a:cxn>
                    <a:cxn ang="0">
                      <a:pos x="165" y="44"/>
                    </a:cxn>
                    <a:cxn ang="0">
                      <a:pos x="186" y="33"/>
                    </a:cxn>
                    <a:cxn ang="0">
                      <a:pos x="211" y="39"/>
                    </a:cxn>
                    <a:cxn ang="0">
                      <a:pos x="222" y="50"/>
                    </a:cxn>
                    <a:cxn ang="0">
                      <a:pos x="232" y="100"/>
                    </a:cxn>
                    <a:cxn ang="0">
                      <a:pos x="222" y="127"/>
                    </a:cxn>
                    <a:cxn ang="0">
                      <a:pos x="206" y="172"/>
                    </a:cxn>
                    <a:cxn ang="0">
                      <a:pos x="211" y="199"/>
                    </a:cxn>
                    <a:cxn ang="0">
                      <a:pos x="222" y="233"/>
                    </a:cxn>
                    <a:cxn ang="0">
                      <a:pos x="217" y="227"/>
                    </a:cxn>
                    <a:cxn ang="0">
                      <a:pos x="211" y="233"/>
                    </a:cxn>
                    <a:cxn ang="0">
                      <a:pos x="201" y="233"/>
                    </a:cxn>
                    <a:cxn ang="0">
                      <a:pos x="175" y="227"/>
                    </a:cxn>
                    <a:cxn ang="0">
                      <a:pos x="113" y="233"/>
                    </a:cxn>
                    <a:cxn ang="0">
                      <a:pos x="82" y="244"/>
                    </a:cxn>
                    <a:cxn ang="0">
                      <a:pos x="41" y="266"/>
                    </a:cxn>
                  </a:cxnLst>
                  <a:rect l="0" t="0" r="r" b="b"/>
                  <a:pathLst>
                    <a:path w="232" h="266">
                      <a:moveTo>
                        <a:pt x="36" y="266"/>
                      </a:moveTo>
                      <a:lnTo>
                        <a:pt x="36" y="249"/>
                      </a:lnTo>
                      <a:lnTo>
                        <a:pt x="36" y="238"/>
                      </a:lnTo>
                      <a:lnTo>
                        <a:pt x="41" y="222"/>
                      </a:lnTo>
                      <a:lnTo>
                        <a:pt x="46" y="211"/>
                      </a:lnTo>
                      <a:lnTo>
                        <a:pt x="41" y="205"/>
                      </a:lnTo>
                      <a:lnTo>
                        <a:pt x="21" y="183"/>
                      </a:lnTo>
                      <a:lnTo>
                        <a:pt x="10" y="183"/>
                      </a:lnTo>
                      <a:lnTo>
                        <a:pt x="5" y="183"/>
                      </a:lnTo>
                      <a:lnTo>
                        <a:pt x="0" y="177"/>
                      </a:lnTo>
                      <a:lnTo>
                        <a:pt x="0" y="172"/>
                      </a:lnTo>
                      <a:lnTo>
                        <a:pt x="5" y="155"/>
                      </a:lnTo>
                      <a:lnTo>
                        <a:pt x="10" y="150"/>
                      </a:lnTo>
                      <a:lnTo>
                        <a:pt x="5" y="139"/>
                      </a:lnTo>
                      <a:lnTo>
                        <a:pt x="5" y="133"/>
                      </a:lnTo>
                      <a:lnTo>
                        <a:pt x="10" y="133"/>
                      </a:lnTo>
                      <a:lnTo>
                        <a:pt x="21" y="122"/>
                      </a:lnTo>
                      <a:lnTo>
                        <a:pt x="21" y="116"/>
                      </a:lnTo>
                      <a:lnTo>
                        <a:pt x="21" y="111"/>
                      </a:lnTo>
                      <a:lnTo>
                        <a:pt x="15" y="100"/>
                      </a:lnTo>
                      <a:lnTo>
                        <a:pt x="15" y="94"/>
                      </a:lnTo>
                      <a:lnTo>
                        <a:pt x="21" y="94"/>
                      </a:lnTo>
                      <a:lnTo>
                        <a:pt x="31" y="100"/>
                      </a:lnTo>
                      <a:lnTo>
                        <a:pt x="36" y="100"/>
                      </a:lnTo>
                      <a:lnTo>
                        <a:pt x="41" y="94"/>
                      </a:lnTo>
                      <a:lnTo>
                        <a:pt x="26" y="83"/>
                      </a:lnTo>
                      <a:lnTo>
                        <a:pt x="21" y="78"/>
                      </a:lnTo>
                      <a:lnTo>
                        <a:pt x="31" y="66"/>
                      </a:lnTo>
                      <a:lnTo>
                        <a:pt x="31" y="61"/>
                      </a:lnTo>
                      <a:lnTo>
                        <a:pt x="26" y="55"/>
                      </a:lnTo>
                      <a:lnTo>
                        <a:pt x="15" y="50"/>
                      </a:lnTo>
                      <a:lnTo>
                        <a:pt x="10" y="44"/>
                      </a:lnTo>
                      <a:lnTo>
                        <a:pt x="15" y="28"/>
                      </a:lnTo>
                      <a:lnTo>
                        <a:pt x="21" y="22"/>
                      </a:lnTo>
                      <a:lnTo>
                        <a:pt x="31" y="11"/>
                      </a:lnTo>
                      <a:lnTo>
                        <a:pt x="36" y="11"/>
                      </a:lnTo>
                      <a:lnTo>
                        <a:pt x="46" y="17"/>
                      </a:lnTo>
                      <a:lnTo>
                        <a:pt x="57" y="28"/>
                      </a:lnTo>
                      <a:lnTo>
                        <a:pt x="62" y="22"/>
                      </a:lnTo>
                      <a:lnTo>
                        <a:pt x="67" y="11"/>
                      </a:lnTo>
                      <a:lnTo>
                        <a:pt x="77" y="6"/>
                      </a:lnTo>
                      <a:lnTo>
                        <a:pt x="82" y="0"/>
                      </a:lnTo>
                      <a:lnTo>
                        <a:pt x="88" y="0"/>
                      </a:lnTo>
                      <a:lnTo>
                        <a:pt x="88" y="6"/>
                      </a:lnTo>
                      <a:lnTo>
                        <a:pt x="88" y="11"/>
                      </a:lnTo>
                      <a:lnTo>
                        <a:pt x="93" y="17"/>
                      </a:lnTo>
                      <a:lnTo>
                        <a:pt x="93" y="22"/>
                      </a:lnTo>
                      <a:lnTo>
                        <a:pt x="103" y="22"/>
                      </a:lnTo>
                      <a:lnTo>
                        <a:pt x="113" y="17"/>
                      </a:lnTo>
                      <a:lnTo>
                        <a:pt x="113" y="11"/>
                      </a:lnTo>
                      <a:lnTo>
                        <a:pt x="119" y="17"/>
                      </a:lnTo>
                      <a:lnTo>
                        <a:pt x="129" y="17"/>
                      </a:lnTo>
                      <a:lnTo>
                        <a:pt x="134" y="22"/>
                      </a:lnTo>
                      <a:lnTo>
                        <a:pt x="134" y="28"/>
                      </a:lnTo>
                      <a:lnTo>
                        <a:pt x="144" y="39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4"/>
                      </a:lnTo>
                      <a:lnTo>
                        <a:pt x="175" y="39"/>
                      </a:lnTo>
                      <a:lnTo>
                        <a:pt x="186" y="33"/>
                      </a:lnTo>
                      <a:lnTo>
                        <a:pt x="196" y="33"/>
                      </a:lnTo>
                      <a:lnTo>
                        <a:pt x="211" y="39"/>
                      </a:lnTo>
                      <a:lnTo>
                        <a:pt x="222" y="44"/>
                      </a:lnTo>
                      <a:lnTo>
                        <a:pt x="222" y="50"/>
                      </a:lnTo>
                      <a:lnTo>
                        <a:pt x="227" y="72"/>
                      </a:lnTo>
                      <a:lnTo>
                        <a:pt x="232" y="100"/>
                      </a:lnTo>
                      <a:lnTo>
                        <a:pt x="227" y="111"/>
                      </a:lnTo>
                      <a:lnTo>
                        <a:pt x="222" y="127"/>
                      </a:lnTo>
                      <a:lnTo>
                        <a:pt x="211" y="150"/>
                      </a:lnTo>
                      <a:lnTo>
                        <a:pt x="206" y="172"/>
                      </a:lnTo>
                      <a:lnTo>
                        <a:pt x="206" y="183"/>
                      </a:lnTo>
                      <a:lnTo>
                        <a:pt x="211" y="199"/>
                      </a:lnTo>
                      <a:lnTo>
                        <a:pt x="222" y="222"/>
                      </a:lnTo>
                      <a:lnTo>
                        <a:pt x="222" y="233"/>
                      </a:lnTo>
                      <a:lnTo>
                        <a:pt x="222" y="227"/>
                      </a:lnTo>
                      <a:lnTo>
                        <a:pt x="217" y="227"/>
                      </a:lnTo>
                      <a:lnTo>
                        <a:pt x="211" y="227"/>
                      </a:lnTo>
                      <a:lnTo>
                        <a:pt x="211" y="233"/>
                      </a:lnTo>
                      <a:lnTo>
                        <a:pt x="206" y="233"/>
                      </a:lnTo>
                      <a:lnTo>
                        <a:pt x="201" y="233"/>
                      </a:lnTo>
                      <a:lnTo>
                        <a:pt x="186" y="227"/>
                      </a:lnTo>
                      <a:lnTo>
                        <a:pt x="175" y="227"/>
                      </a:lnTo>
                      <a:lnTo>
                        <a:pt x="134" y="227"/>
                      </a:lnTo>
                      <a:lnTo>
                        <a:pt x="113" y="233"/>
                      </a:lnTo>
                      <a:lnTo>
                        <a:pt x="103" y="238"/>
                      </a:lnTo>
                      <a:lnTo>
                        <a:pt x="82" y="244"/>
                      </a:lnTo>
                      <a:lnTo>
                        <a:pt x="57" y="255"/>
                      </a:lnTo>
                      <a:lnTo>
                        <a:pt x="41" y="266"/>
                      </a:lnTo>
                      <a:lnTo>
                        <a:pt x="36" y="2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87"/>
                <p:cNvSpPr>
                  <a:spLocks/>
                </p:cNvSpPr>
                <p:nvPr/>
              </p:nvSpPr>
              <p:spPr bwMode="auto">
                <a:xfrm>
                  <a:off x="3201" y="1383"/>
                  <a:ext cx="232" cy="266"/>
                </a:xfrm>
                <a:custGeom>
                  <a:avLst/>
                  <a:gdLst/>
                  <a:ahLst/>
                  <a:cxnLst>
                    <a:cxn ang="0">
                      <a:pos x="36" y="249"/>
                    </a:cxn>
                    <a:cxn ang="0">
                      <a:pos x="41" y="222"/>
                    </a:cxn>
                    <a:cxn ang="0">
                      <a:pos x="41" y="205"/>
                    </a:cxn>
                    <a:cxn ang="0">
                      <a:pos x="10" y="183"/>
                    </a:cxn>
                    <a:cxn ang="0">
                      <a:pos x="0" y="177"/>
                    </a:cxn>
                    <a:cxn ang="0">
                      <a:pos x="5" y="155"/>
                    </a:cxn>
                    <a:cxn ang="0">
                      <a:pos x="5" y="139"/>
                    </a:cxn>
                    <a:cxn ang="0">
                      <a:pos x="10" y="133"/>
                    </a:cxn>
                    <a:cxn ang="0">
                      <a:pos x="21" y="116"/>
                    </a:cxn>
                    <a:cxn ang="0">
                      <a:pos x="15" y="100"/>
                    </a:cxn>
                    <a:cxn ang="0">
                      <a:pos x="21" y="94"/>
                    </a:cxn>
                    <a:cxn ang="0">
                      <a:pos x="36" y="100"/>
                    </a:cxn>
                    <a:cxn ang="0">
                      <a:pos x="26" y="83"/>
                    </a:cxn>
                    <a:cxn ang="0">
                      <a:pos x="31" y="66"/>
                    </a:cxn>
                    <a:cxn ang="0">
                      <a:pos x="26" y="55"/>
                    </a:cxn>
                    <a:cxn ang="0">
                      <a:pos x="10" y="44"/>
                    </a:cxn>
                    <a:cxn ang="0">
                      <a:pos x="21" y="22"/>
                    </a:cxn>
                    <a:cxn ang="0">
                      <a:pos x="36" y="11"/>
                    </a:cxn>
                    <a:cxn ang="0">
                      <a:pos x="57" y="28"/>
                    </a:cxn>
                    <a:cxn ang="0">
                      <a:pos x="67" y="11"/>
                    </a:cxn>
                    <a:cxn ang="0">
                      <a:pos x="82" y="0"/>
                    </a:cxn>
                    <a:cxn ang="0">
                      <a:pos x="88" y="6"/>
                    </a:cxn>
                    <a:cxn ang="0">
                      <a:pos x="93" y="17"/>
                    </a:cxn>
                    <a:cxn ang="0">
                      <a:pos x="103" y="22"/>
                    </a:cxn>
                    <a:cxn ang="0">
                      <a:pos x="113" y="11"/>
                    </a:cxn>
                    <a:cxn ang="0">
                      <a:pos x="129" y="17"/>
                    </a:cxn>
                    <a:cxn ang="0">
                      <a:pos x="134" y="28"/>
                    </a:cxn>
                    <a:cxn ang="0">
                      <a:pos x="155" y="44"/>
                    </a:cxn>
                    <a:cxn ang="0">
                      <a:pos x="165" y="44"/>
                    </a:cxn>
                    <a:cxn ang="0">
                      <a:pos x="186" y="33"/>
                    </a:cxn>
                    <a:cxn ang="0">
                      <a:pos x="211" y="39"/>
                    </a:cxn>
                    <a:cxn ang="0">
                      <a:pos x="222" y="50"/>
                    </a:cxn>
                    <a:cxn ang="0">
                      <a:pos x="232" y="100"/>
                    </a:cxn>
                    <a:cxn ang="0">
                      <a:pos x="222" y="127"/>
                    </a:cxn>
                    <a:cxn ang="0">
                      <a:pos x="206" y="172"/>
                    </a:cxn>
                    <a:cxn ang="0">
                      <a:pos x="211" y="199"/>
                    </a:cxn>
                    <a:cxn ang="0">
                      <a:pos x="222" y="233"/>
                    </a:cxn>
                    <a:cxn ang="0">
                      <a:pos x="217" y="227"/>
                    </a:cxn>
                    <a:cxn ang="0">
                      <a:pos x="211" y="233"/>
                    </a:cxn>
                    <a:cxn ang="0">
                      <a:pos x="201" y="233"/>
                    </a:cxn>
                    <a:cxn ang="0">
                      <a:pos x="175" y="227"/>
                    </a:cxn>
                    <a:cxn ang="0">
                      <a:pos x="113" y="233"/>
                    </a:cxn>
                    <a:cxn ang="0">
                      <a:pos x="82" y="244"/>
                    </a:cxn>
                    <a:cxn ang="0">
                      <a:pos x="41" y="266"/>
                    </a:cxn>
                  </a:cxnLst>
                  <a:rect l="0" t="0" r="r" b="b"/>
                  <a:pathLst>
                    <a:path w="232" h="266">
                      <a:moveTo>
                        <a:pt x="36" y="266"/>
                      </a:moveTo>
                      <a:lnTo>
                        <a:pt x="36" y="249"/>
                      </a:lnTo>
                      <a:lnTo>
                        <a:pt x="36" y="238"/>
                      </a:lnTo>
                      <a:lnTo>
                        <a:pt x="41" y="222"/>
                      </a:lnTo>
                      <a:lnTo>
                        <a:pt x="46" y="211"/>
                      </a:lnTo>
                      <a:lnTo>
                        <a:pt x="41" y="205"/>
                      </a:lnTo>
                      <a:lnTo>
                        <a:pt x="21" y="183"/>
                      </a:lnTo>
                      <a:lnTo>
                        <a:pt x="10" y="183"/>
                      </a:lnTo>
                      <a:lnTo>
                        <a:pt x="5" y="183"/>
                      </a:lnTo>
                      <a:lnTo>
                        <a:pt x="0" y="177"/>
                      </a:lnTo>
                      <a:lnTo>
                        <a:pt x="0" y="172"/>
                      </a:lnTo>
                      <a:lnTo>
                        <a:pt x="5" y="155"/>
                      </a:lnTo>
                      <a:lnTo>
                        <a:pt x="10" y="150"/>
                      </a:lnTo>
                      <a:lnTo>
                        <a:pt x="5" y="139"/>
                      </a:lnTo>
                      <a:lnTo>
                        <a:pt x="5" y="133"/>
                      </a:lnTo>
                      <a:lnTo>
                        <a:pt x="10" y="133"/>
                      </a:lnTo>
                      <a:lnTo>
                        <a:pt x="21" y="122"/>
                      </a:lnTo>
                      <a:lnTo>
                        <a:pt x="21" y="116"/>
                      </a:lnTo>
                      <a:lnTo>
                        <a:pt x="21" y="111"/>
                      </a:lnTo>
                      <a:lnTo>
                        <a:pt x="15" y="100"/>
                      </a:lnTo>
                      <a:lnTo>
                        <a:pt x="15" y="94"/>
                      </a:lnTo>
                      <a:lnTo>
                        <a:pt x="21" y="94"/>
                      </a:lnTo>
                      <a:lnTo>
                        <a:pt x="31" y="100"/>
                      </a:lnTo>
                      <a:lnTo>
                        <a:pt x="36" y="100"/>
                      </a:lnTo>
                      <a:lnTo>
                        <a:pt x="41" y="94"/>
                      </a:lnTo>
                      <a:lnTo>
                        <a:pt x="26" y="83"/>
                      </a:lnTo>
                      <a:lnTo>
                        <a:pt x="21" y="78"/>
                      </a:lnTo>
                      <a:lnTo>
                        <a:pt x="31" y="66"/>
                      </a:lnTo>
                      <a:lnTo>
                        <a:pt x="31" y="61"/>
                      </a:lnTo>
                      <a:lnTo>
                        <a:pt x="26" y="55"/>
                      </a:lnTo>
                      <a:lnTo>
                        <a:pt x="15" y="50"/>
                      </a:lnTo>
                      <a:lnTo>
                        <a:pt x="10" y="44"/>
                      </a:lnTo>
                      <a:lnTo>
                        <a:pt x="15" y="28"/>
                      </a:lnTo>
                      <a:lnTo>
                        <a:pt x="21" y="22"/>
                      </a:lnTo>
                      <a:lnTo>
                        <a:pt x="31" y="11"/>
                      </a:lnTo>
                      <a:lnTo>
                        <a:pt x="36" y="11"/>
                      </a:lnTo>
                      <a:lnTo>
                        <a:pt x="46" y="17"/>
                      </a:lnTo>
                      <a:lnTo>
                        <a:pt x="57" y="28"/>
                      </a:lnTo>
                      <a:lnTo>
                        <a:pt x="62" y="22"/>
                      </a:lnTo>
                      <a:lnTo>
                        <a:pt x="67" y="11"/>
                      </a:lnTo>
                      <a:lnTo>
                        <a:pt x="77" y="6"/>
                      </a:lnTo>
                      <a:lnTo>
                        <a:pt x="82" y="0"/>
                      </a:lnTo>
                      <a:lnTo>
                        <a:pt x="88" y="0"/>
                      </a:lnTo>
                      <a:lnTo>
                        <a:pt x="88" y="6"/>
                      </a:lnTo>
                      <a:lnTo>
                        <a:pt x="88" y="11"/>
                      </a:lnTo>
                      <a:lnTo>
                        <a:pt x="93" y="17"/>
                      </a:lnTo>
                      <a:lnTo>
                        <a:pt x="93" y="22"/>
                      </a:lnTo>
                      <a:lnTo>
                        <a:pt x="103" y="22"/>
                      </a:lnTo>
                      <a:lnTo>
                        <a:pt x="113" y="17"/>
                      </a:lnTo>
                      <a:lnTo>
                        <a:pt x="113" y="11"/>
                      </a:lnTo>
                      <a:lnTo>
                        <a:pt x="119" y="17"/>
                      </a:lnTo>
                      <a:lnTo>
                        <a:pt x="129" y="17"/>
                      </a:lnTo>
                      <a:lnTo>
                        <a:pt x="134" y="22"/>
                      </a:lnTo>
                      <a:lnTo>
                        <a:pt x="134" y="28"/>
                      </a:lnTo>
                      <a:lnTo>
                        <a:pt x="144" y="39"/>
                      </a:lnTo>
                      <a:lnTo>
                        <a:pt x="155" y="44"/>
                      </a:lnTo>
                      <a:lnTo>
                        <a:pt x="160" y="44"/>
                      </a:lnTo>
                      <a:lnTo>
                        <a:pt x="165" y="44"/>
                      </a:lnTo>
                      <a:lnTo>
                        <a:pt x="175" y="39"/>
                      </a:lnTo>
                      <a:lnTo>
                        <a:pt x="186" y="33"/>
                      </a:lnTo>
                      <a:lnTo>
                        <a:pt x="196" y="33"/>
                      </a:lnTo>
                      <a:lnTo>
                        <a:pt x="211" y="39"/>
                      </a:lnTo>
                      <a:lnTo>
                        <a:pt x="222" y="44"/>
                      </a:lnTo>
                      <a:lnTo>
                        <a:pt x="222" y="50"/>
                      </a:lnTo>
                      <a:lnTo>
                        <a:pt x="227" y="72"/>
                      </a:lnTo>
                      <a:lnTo>
                        <a:pt x="232" y="100"/>
                      </a:lnTo>
                      <a:lnTo>
                        <a:pt x="227" y="111"/>
                      </a:lnTo>
                      <a:lnTo>
                        <a:pt x="222" y="127"/>
                      </a:lnTo>
                      <a:lnTo>
                        <a:pt x="211" y="150"/>
                      </a:lnTo>
                      <a:lnTo>
                        <a:pt x="206" y="172"/>
                      </a:lnTo>
                      <a:lnTo>
                        <a:pt x="206" y="183"/>
                      </a:lnTo>
                      <a:lnTo>
                        <a:pt x="211" y="199"/>
                      </a:lnTo>
                      <a:lnTo>
                        <a:pt x="222" y="222"/>
                      </a:lnTo>
                      <a:lnTo>
                        <a:pt x="222" y="233"/>
                      </a:lnTo>
                      <a:lnTo>
                        <a:pt x="222" y="227"/>
                      </a:lnTo>
                      <a:lnTo>
                        <a:pt x="217" y="227"/>
                      </a:lnTo>
                      <a:lnTo>
                        <a:pt x="211" y="227"/>
                      </a:lnTo>
                      <a:lnTo>
                        <a:pt x="211" y="233"/>
                      </a:lnTo>
                      <a:lnTo>
                        <a:pt x="206" y="233"/>
                      </a:lnTo>
                      <a:lnTo>
                        <a:pt x="201" y="233"/>
                      </a:lnTo>
                      <a:lnTo>
                        <a:pt x="186" y="227"/>
                      </a:lnTo>
                      <a:lnTo>
                        <a:pt x="175" y="227"/>
                      </a:lnTo>
                      <a:lnTo>
                        <a:pt x="134" y="227"/>
                      </a:lnTo>
                      <a:lnTo>
                        <a:pt x="113" y="233"/>
                      </a:lnTo>
                      <a:lnTo>
                        <a:pt x="103" y="238"/>
                      </a:lnTo>
                      <a:lnTo>
                        <a:pt x="82" y="244"/>
                      </a:lnTo>
                      <a:lnTo>
                        <a:pt x="57" y="255"/>
                      </a:lnTo>
                      <a:lnTo>
                        <a:pt x="41" y="266"/>
                      </a:lnTo>
                      <a:lnTo>
                        <a:pt x="36" y="26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88"/>
              <p:cNvGrpSpPr>
                <a:grpSpLocks/>
              </p:cNvGrpSpPr>
              <p:nvPr/>
            </p:nvGrpSpPr>
            <p:grpSpPr bwMode="auto">
              <a:xfrm>
                <a:off x="4587" y="1369"/>
                <a:ext cx="295" cy="354"/>
                <a:chOff x="3964" y="1683"/>
                <a:chExt cx="295" cy="354"/>
              </a:xfrm>
              <a:grpFill/>
            </p:grpSpPr>
            <p:sp>
              <p:nvSpPr>
                <p:cNvPr id="84" name="Freeform 89"/>
                <p:cNvSpPr>
                  <a:spLocks/>
                </p:cNvSpPr>
                <p:nvPr/>
              </p:nvSpPr>
              <p:spPr bwMode="auto">
                <a:xfrm>
                  <a:off x="3964" y="1683"/>
                  <a:ext cx="295" cy="354"/>
                </a:xfrm>
                <a:custGeom>
                  <a:avLst/>
                  <a:gdLst/>
                  <a:ahLst/>
                  <a:cxnLst>
                    <a:cxn ang="0">
                      <a:pos x="62" y="337"/>
                    </a:cxn>
                    <a:cxn ang="0">
                      <a:pos x="47" y="348"/>
                    </a:cxn>
                    <a:cxn ang="0">
                      <a:pos x="26" y="337"/>
                    </a:cxn>
                    <a:cxn ang="0">
                      <a:pos x="5" y="304"/>
                    </a:cxn>
                    <a:cxn ang="0">
                      <a:pos x="26" y="310"/>
                    </a:cxn>
                    <a:cxn ang="0">
                      <a:pos x="31" y="288"/>
                    </a:cxn>
                    <a:cxn ang="0">
                      <a:pos x="21" y="277"/>
                    </a:cxn>
                    <a:cxn ang="0">
                      <a:pos x="21" y="260"/>
                    </a:cxn>
                    <a:cxn ang="0">
                      <a:pos x="36" y="254"/>
                    </a:cxn>
                    <a:cxn ang="0">
                      <a:pos x="52" y="243"/>
                    </a:cxn>
                    <a:cxn ang="0">
                      <a:pos x="57" y="227"/>
                    </a:cxn>
                    <a:cxn ang="0">
                      <a:pos x="72" y="238"/>
                    </a:cxn>
                    <a:cxn ang="0">
                      <a:pos x="83" y="249"/>
                    </a:cxn>
                    <a:cxn ang="0">
                      <a:pos x="93" y="249"/>
                    </a:cxn>
                    <a:cxn ang="0">
                      <a:pos x="104" y="243"/>
                    </a:cxn>
                    <a:cxn ang="0">
                      <a:pos x="114" y="254"/>
                    </a:cxn>
                    <a:cxn ang="0">
                      <a:pos x="124" y="243"/>
                    </a:cxn>
                    <a:cxn ang="0">
                      <a:pos x="129" y="199"/>
                    </a:cxn>
                    <a:cxn ang="0">
                      <a:pos x="129" y="171"/>
                    </a:cxn>
                    <a:cxn ang="0">
                      <a:pos x="114" y="166"/>
                    </a:cxn>
                    <a:cxn ang="0">
                      <a:pos x="104" y="149"/>
                    </a:cxn>
                    <a:cxn ang="0">
                      <a:pos x="109" y="138"/>
                    </a:cxn>
                    <a:cxn ang="0">
                      <a:pos x="129" y="122"/>
                    </a:cxn>
                    <a:cxn ang="0">
                      <a:pos x="124" y="100"/>
                    </a:cxn>
                    <a:cxn ang="0">
                      <a:pos x="104" y="88"/>
                    </a:cxn>
                    <a:cxn ang="0">
                      <a:pos x="83" y="100"/>
                    </a:cxn>
                    <a:cxn ang="0">
                      <a:pos x="78" y="83"/>
                    </a:cxn>
                    <a:cxn ang="0">
                      <a:pos x="83" y="61"/>
                    </a:cxn>
                    <a:cxn ang="0">
                      <a:pos x="109" y="61"/>
                    </a:cxn>
                    <a:cxn ang="0">
                      <a:pos x="129" y="61"/>
                    </a:cxn>
                    <a:cxn ang="0">
                      <a:pos x="150" y="66"/>
                    </a:cxn>
                    <a:cxn ang="0">
                      <a:pos x="176" y="72"/>
                    </a:cxn>
                    <a:cxn ang="0">
                      <a:pos x="197" y="77"/>
                    </a:cxn>
                    <a:cxn ang="0">
                      <a:pos x="197" y="61"/>
                    </a:cxn>
                    <a:cxn ang="0">
                      <a:pos x="207" y="44"/>
                    </a:cxn>
                    <a:cxn ang="0">
                      <a:pos x="212" y="11"/>
                    </a:cxn>
                    <a:cxn ang="0">
                      <a:pos x="228" y="0"/>
                    </a:cxn>
                    <a:cxn ang="0">
                      <a:pos x="248" y="0"/>
                    </a:cxn>
                    <a:cxn ang="0">
                      <a:pos x="279" y="6"/>
                    </a:cxn>
                    <a:cxn ang="0">
                      <a:pos x="295" y="6"/>
                    </a:cxn>
                    <a:cxn ang="0">
                      <a:pos x="285" y="28"/>
                    </a:cxn>
                    <a:cxn ang="0">
                      <a:pos x="269" y="61"/>
                    </a:cxn>
                    <a:cxn ang="0">
                      <a:pos x="264" y="83"/>
                    </a:cxn>
                    <a:cxn ang="0">
                      <a:pos x="259" y="149"/>
                    </a:cxn>
                    <a:cxn ang="0">
                      <a:pos x="254" y="171"/>
                    </a:cxn>
                    <a:cxn ang="0">
                      <a:pos x="243" y="188"/>
                    </a:cxn>
                    <a:cxn ang="0">
                      <a:pos x="217" y="205"/>
                    </a:cxn>
                    <a:cxn ang="0">
                      <a:pos x="202" y="232"/>
                    </a:cxn>
                    <a:cxn ang="0">
                      <a:pos x="191" y="265"/>
                    </a:cxn>
                    <a:cxn ang="0">
                      <a:pos x="191" y="288"/>
                    </a:cxn>
                    <a:cxn ang="0">
                      <a:pos x="176" y="321"/>
                    </a:cxn>
                    <a:cxn ang="0">
                      <a:pos x="150" y="337"/>
                    </a:cxn>
                    <a:cxn ang="0">
                      <a:pos x="129" y="354"/>
                    </a:cxn>
                    <a:cxn ang="0">
                      <a:pos x="129" y="337"/>
                    </a:cxn>
                    <a:cxn ang="0">
                      <a:pos x="98" y="337"/>
                    </a:cxn>
                    <a:cxn ang="0">
                      <a:pos x="88" y="354"/>
                    </a:cxn>
                    <a:cxn ang="0">
                      <a:pos x="78" y="348"/>
                    </a:cxn>
                  </a:cxnLst>
                  <a:rect l="0" t="0" r="r" b="b"/>
                  <a:pathLst>
                    <a:path w="295" h="354">
                      <a:moveTo>
                        <a:pt x="78" y="348"/>
                      </a:moveTo>
                      <a:lnTo>
                        <a:pt x="62" y="337"/>
                      </a:lnTo>
                      <a:lnTo>
                        <a:pt x="57" y="337"/>
                      </a:lnTo>
                      <a:lnTo>
                        <a:pt x="47" y="348"/>
                      </a:lnTo>
                      <a:lnTo>
                        <a:pt x="36" y="354"/>
                      </a:lnTo>
                      <a:lnTo>
                        <a:pt x="26" y="337"/>
                      </a:lnTo>
                      <a:lnTo>
                        <a:pt x="0" y="310"/>
                      </a:lnTo>
                      <a:lnTo>
                        <a:pt x="5" y="304"/>
                      </a:lnTo>
                      <a:lnTo>
                        <a:pt x="16" y="304"/>
                      </a:lnTo>
                      <a:lnTo>
                        <a:pt x="26" y="310"/>
                      </a:lnTo>
                      <a:lnTo>
                        <a:pt x="31" y="293"/>
                      </a:lnTo>
                      <a:lnTo>
                        <a:pt x="31" y="288"/>
                      </a:lnTo>
                      <a:lnTo>
                        <a:pt x="26" y="282"/>
                      </a:lnTo>
                      <a:lnTo>
                        <a:pt x="21" y="277"/>
                      </a:lnTo>
                      <a:lnTo>
                        <a:pt x="21" y="265"/>
                      </a:lnTo>
                      <a:lnTo>
                        <a:pt x="21" y="260"/>
                      </a:lnTo>
                      <a:lnTo>
                        <a:pt x="21" y="254"/>
                      </a:lnTo>
                      <a:lnTo>
                        <a:pt x="36" y="254"/>
                      </a:lnTo>
                      <a:lnTo>
                        <a:pt x="47" y="249"/>
                      </a:lnTo>
                      <a:lnTo>
                        <a:pt x="52" y="243"/>
                      </a:lnTo>
                      <a:lnTo>
                        <a:pt x="52" y="232"/>
                      </a:lnTo>
                      <a:lnTo>
                        <a:pt x="57" y="227"/>
                      </a:lnTo>
                      <a:lnTo>
                        <a:pt x="62" y="227"/>
                      </a:lnTo>
                      <a:lnTo>
                        <a:pt x="72" y="238"/>
                      </a:lnTo>
                      <a:lnTo>
                        <a:pt x="78" y="249"/>
                      </a:lnTo>
                      <a:lnTo>
                        <a:pt x="83" y="249"/>
                      </a:lnTo>
                      <a:lnTo>
                        <a:pt x="88" y="249"/>
                      </a:lnTo>
                      <a:lnTo>
                        <a:pt x="93" y="249"/>
                      </a:lnTo>
                      <a:lnTo>
                        <a:pt x="98" y="238"/>
                      </a:lnTo>
                      <a:lnTo>
                        <a:pt x="104" y="243"/>
                      </a:lnTo>
                      <a:lnTo>
                        <a:pt x="109" y="254"/>
                      </a:lnTo>
                      <a:lnTo>
                        <a:pt x="114" y="254"/>
                      </a:lnTo>
                      <a:lnTo>
                        <a:pt x="119" y="254"/>
                      </a:lnTo>
                      <a:lnTo>
                        <a:pt x="124" y="243"/>
                      </a:lnTo>
                      <a:lnTo>
                        <a:pt x="129" y="221"/>
                      </a:lnTo>
                      <a:lnTo>
                        <a:pt x="129" y="199"/>
                      </a:lnTo>
                      <a:lnTo>
                        <a:pt x="135" y="177"/>
                      </a:lnTo>
                      <a:lnTo>
                        <a:pt x="129" y="171"/>
                      </a:lnTo>
                      <a:lnTo>
                        <a:pt x="124" y="166"/>
                      </a:lnTo>
                      <a:lnTo>
                        <a:pt x="114" y="166"/>
                      </a:lnTo>
                      <a:lnTo>
                        <a:pt x="109" y="160"/>
                      </a:lnTo>
                      <a:lnTo>
                        <a:pt x="104" y="149"/>
                      </a:lnTo>
                      <a:lnTo>
                        <a:pt x="109" y="144"/>
                      </a:lnTo>
                      <a:lnTo>
                        <a:pt x="109" y="138"/>
                      </a:lnTo>
                      <a:lnTo>
                        <a:pt x="119" y="127"/>
                      </a:lnTo>
                      <a:lnTo>
                        <a:pt x="129" y="122"/>
                      </a:lnTo>
                      <a:lnTo>
                        <a:pt x="129" y="116"/>
                      </a:lnTo>
                      <a:lnTo>
                        <a:pt x="124" y="100"/>
                      </a:lnTo>
                      <a:lnTo>
                        <a:pt x="114" y="94"/>
                      </a:lnTo>
                      <a:lnTo>
                        <a:pt x="104" y="88"/>
                      </a:lnTo>
                      <a:lnTo>
                        <a:pt x="88" y="100"/>
                      </a:lnTo>
                      <a:lnTo>
                        <a:pt x="83" y="100"/>
                      </a:lnTo>
                      <a:lnTo>
                        <a:pt x="78" y="94"/>
                      </a:lnTo>
                      <a:lnTo>
                        <a:pt x="78" y="83"/>
                      </a:lnTo>
                      <a:lnTo>
                        <a:pt x="78" y="66"/>
                      </a:lnTo>
                      <a:lnTo>
                        <a:pt x="83" y="61"/>
                      </a:lnTo>
                      <a:lnTo>
                        <a:pt x="93" y="61"/>
                      </a:lnTo>
                      <a:lnTo>
                        <a:pt x="109" y="61"/>
                      </a:lnTo>
                      <a:lnTo>
                        <a:pt x="124" y="61"/>
                      </a:lnTo>
                      <a:lnTo>
                        <a:pt x="129" y="61"/>
                      </a:lnTo>
                      <a:lnTo>
                        <a:pt x="140" y="61"/>
                      </a:lnTo>
                      <a:lnTo>
                        <a:pt x="150" y="66"/>
                      </a:lnTo>
                      <a:lnTo>
                        <a:pt x="160" y="66"/>
                      </a:lnTo>
                      <a:lnTo>
                        <a:pt x="176" y="72"/>
                      </a:lnTo>
                      <a:lnTo>
                        <a:pt x="191" y="77"/>
                      </a:lnTo>
                      <a:lnTo>
                        <a:pt x="197" y="77"/>
                      </a:lnTo>
                      <a:lnTo>
                        <a:pt x="191" y="61"/>
                      </a:lnTo>
                      <a:lnTo>
                        <a:pt x="197" y="61"/>
                      </a:lnTo>
                      <a:lnTo>
                        <a:pt x="202" y="50"/>
                      </a:lnTo>
                      <a:lnTo>
                        <a:pt x="207" y="44"/>
                      </a:lnTo>
                      <a:lnTo>
                        <a:pt x="212" y="33"/>
                      </a:lnTo>
                      <a:lnTo>
                        <a:pt x="212" y="11"/>
                      </a:lnTo>
                      <a:lnTo>
                        <a:pt x="217" y="6"/>
                      </a:lnTo>
                      <a:lnTo>
                        <a:pt x="228" y="0"/>
                      </a:lnTo>
                      <a:lnTo>
                        <a:pt x="243" y="0"/>
                      </a:lnTo>
                      <a:lnTo>
                        <a:pt x="248" y="0"/>
                      </a:lnTo>
                      <a:lnTo>
                        <a:pt x="259" y="6"/>
                      </a:lnTo>
                      <a:lnTo>
                        <a:pt x="279" y="6"/>
                      </a:lnTo>
                      <a:lnTo>
                        <a:pt x="290" y="0"/>
                      </a:lnTo>
                      <a:lnTo>
                        <a:pt x="295" y="6"/>
                      </a:lnTo>
                      <a:lnTo>
                        <a:pt x="290" y="6"/>
                      </a:lnTo>
                      <a:lnTo>
                        <a:pt x="285" y="28"/>
                      </a:lnTo>
                      <a:lnTo>
                        <a:pt x="274" y="44"/>
                      </a:lnTo>
                      <a:lnTo>
                        <a:pt x="269" y="61"/>
                      </a:lnTo>
                      <a:lnTo>
                        <a:pt x="269" y="72"/>
                      </a:lnTo>
                      <a:lnTo>
                        <a:pt x="264" y="83"/>
                      </a:lnTo>
                      <a:lnTo>
                        <a:pt x="259" y="122"/>
                      </a:lnTo>
                      <a:lnTo>
                        <a:pt x="259" y="149"/>
                      </a:lnTo>
                      <a:lnTo>
                        <a:pt x="254" y="160"/>
                      </a:lnTo>
                      <a:lnTo>
                        <a:pt x="254" y="171"/>
                      </a:lnTo>
                      <a:lnTo>
                        <a:pt x="248" y="183"/>
                      </a:lnTo>
                      <a:lnTo>
                        <a:pt x="243" y="188"/>
                      </a:lnTo>
                      <a:lnTo>
                        <a:pt x="233" y="194"/>
                      </a:lnTo>
                      <a:lnTo>
                        <a:pt x="217" y="205"/>
                      </a:lnTo>
                      <a:lnTo>
                        <a:pt x="212" y="216"/>
                      </a:lnTo>
                      <a:lnTo>
                        <a:pt x="202" y="232"/>
                      </a:lnTo>
                      <a:lnTo>
                        <a:pt x="197" y="243"/>
                      </a:lnTo>
                      <a:lnTo>
                        <a:pt x="191" y="265"/>
                      </a:lnTo>
                      <a:lnTo>
                        <a:pt x="191" y="271"/>
                      </a:lnTo>
                      <a:lnTo>
                        <a:pt x="191" y="288"/>
                      </a:lnTo>
                      <a:lnTo>
                        <a:pt x="191" y="299"/>
                      </a:lnTo>
                      <a:lnTo>
                        <a:pt x="176" y="321"/>
                      </a:lnTo>
                      <a:lnTo>
                        <a:pt x="166" y="321"/>
                      </a:lnTo>
                      <a:lnTo>
                        <a:pt x="150" y="337"/>
                      </a:lnTo>
                      <a:lnTo>
                        <a:pt x="140" y="343"/>
                      </a:lnTo>
                      <a:lnTo>
                        <a:pt x="129" y="354"/>
                      </a:lnTo>
                      <a:lnTo>
                        <a:pt x="129" y="348"/>
                      </a:lnTo>
                      <a:lnTo>
                        <a:pt x="129" y="337"/>
                      </a:lnTo>
                      <a:lnTo>
                        <a:pt x="129" y="326"/>
                      </a:lnTo>
                      <a:lnTo>
                        <a:pt x="98" y="337"/>
                      </a:lnTo>
                      <a:lnTo>
                        <a:pt x="93" y="348"/>
                      </a:lnTo>
                      <a:lnTo>
                        <a:pt x="88" y="354"/>
                      </a:lnTo>
                      <a:lnTo>
                        <a:pt x="83" y="354"/>
                      </a:lnTo>
                      <a:lnTo>
                        <a:pt x="78" y="34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90"/>
                <p:cNvSpPr>
                  <a:spLocks/>
                </p:cNvSpPr>
                <p:nvPr/>
              </p:nvSpPr>
              <p:spPr bwMode="auto">
                <a:xfrm>
                  <a:off x="3964" y="1683"/>
                  <a:ext cx="295" cy="354"/>
                </a:xfrm>
                <a:custGeom>
                  <a:avLst/>
                  <a:gdLst/>
                  <a:ahLst/>
                  <a:cxnLst>
                    <a:cxn ang="0">
                      <a:pos x="62" y="337"/>
                    </a:cxn>
                    <a:cxn ang="0">
                      <a:pos x="47" y="348"/>
                    </a:cxn>
                    <a:cxn ang="0">
                      <a:pos x="26" y="337"/>
                    </a:cxn>
                    <a:cxn ang="0">
                      <a:pos x="5" y="304"/>
                    </a:cxn>
                    <a:cxn ang="0">
                      <a:pos x="26" y="310"/>
                    </a:cxn>
                    <a:cxn ang="0">
                      <a:pos x="31" y="288"/>
                    </a:cxn>
                    <a:cxn ang="0">
                      <a:pos x="21" y="277"/>
                    </a:cxn>
                    <a:cxn ang="0">
                      <a:pos x="21" y="260"/>
                    </a:cxn>
                    <a:cxn ang="0">
                      <a:pos x="36" y="254"/>
                    </a:cxn>
                    <a:cxn ang="0">
                      <a:pos x="52" y="243"/>
                    </a:cxn>
                    <a:cxn ang="0">
                      <a:pos x="57" y="227"/>
                    </a:cxn>
                    <a:cxn ang="0">
                      <a:pos x="72" y="238"/>
                    </a:cxn>
                    <a:cxn ang="0">
                      <a:pos x="83" y="249"/>
                    </a:cxn>
                    <a:cxn ang="0">
                      <a:pos x="93" y="249"/>
                    </a:cxn>
                    <a:cxn ang="0">
                      <a:pos x="104" y="243"/>
                    </a:cxn>
                    <a:cxn ang="0">
                      <a:pos x="114" y="254"/>
                    </a:cxn>
                    <a:cxn ang="0">
                      <a:pos x="124" y="243"/>
                    </a:cxn>
                    <a:cxn ang="0">
                      <a:pos x="129" y="199"/>
                    </a:cxn>
                    <a:cxn ang="0">
                      <a:pos x="129" y="171"/>
                    </a:cxn>
                    <a:cxn ang="0">
                      <a:pos x="114" y="166"/>
                    </a:cxn>
                    <a:cxn ang="0">
                      <a:pos x="104" y="149"/>
                    </a:cxn>
                    <a:cxn ang="0">
                      <a:pos x="109" y="138"/>
                    </a:cxn>
                    <a:cxn ang="0">
                      <a:pos x="129" y="122"/>
                    </a:cxn>
                    <a:cxn ang="0">
                      <a:pos x="124" y="100"/>
                    </a:cxn>
                    <a:cxn ang="0">
                      <a:pos x="104" y="88"/>
                    </a:cxn>
                    <a:cxn ang="0">
                      <a:pos x="83" y="100"/>
                    </a:cxn>
                    <a:cxn ang="0">
                      <a:pos x="78" y="83"/>
                    </a:cxn>
                    <a:cxn ang="0">
                      <a:pos x="83" y="61"/>
                    </a:cxn>
                    <a:cxn ang="0">
                      <a:pos x="109" y="61"/>
                    </a:cxn>
                    <a:cxn ang="0">
                      <a:pos x="129" y="61"/>
                    </a:cxn>
                    <a:cxn ang="0">
                      <a:pos x="150" y="66"/>
                    </a:cxn>
                    <a:cxn ang="0">
                      <a:pos x="176" y="72"/>
                    </a:cxn>
                    <a:cxn ang="0">
                      <a:pos x="197" y="77"/>
                    </a:cxn>
                    <a:cxn ang="0">
                      <a:pos x="197" y="61"/>
                    </a:cxn>
                    <a:cxn ang="0">
                      <a:pos x="207" y="44"/>
                    </a:cxn>
                    <a:cxn ang="0">
                      <a:pos x="212" y="11"/>
                    </a:cxn>
                    <a:cxn ang="0">
                      <a:pos x="228" y="0"/>
                    </a:cxn>
                    <a:cxn ang="0">
                      <a:pos x="248" y="0"/>
                    </a:cxn>
                    <a:cxn ang="0">
                      <a:pos x="279" y="6"/>
                    </a:cxn>
                    <a:cxn ang="0">
                      <a:pos x="295" y="6"/>
                    </a:cxn>
                    <a:cxn ang="0">
                      <a:pos x="285" y="28"/>
                    </a:cxn>
                    <a:cxn ang="0">
                      <a:pos x="269" y="61"/>
                    </a:cxn>
                    <a:cxn ang="0">
                      <a:pos x="264" y="83"/>
                    </a:cxn>
                    <a:cxn ang="0">
                      <a:pos x="259" y="149"/>
                    </a:cxn>
                    <a:cxn ang="0">
                      <a:pos x="254" y="171"/>
                    </a:cxn>
                    <a:cxn ang="0">
                      <a:pos x="243" y="188"/>
                    </a:cxn>
                    <a:cxn ang="0">
                      <a:pos x="217" y="205"/>
                    </a:cxn>
                    <a:cxn ang="0">
                      <a:pos x="202" y="232"/>
                    </a:cxn>
                    <a:cxn ang="0">
                      <a:pos x="191" y="265"/>
                    </a:cxn>
                    <a:cxn ang="0">
                      <a:pos x="191" y="288"/>
                    </a:cxn>
                    <a:cxn ang="0">
                      <a:pos x="176" y="321"/>
                    </a:cxn>
                    <a:cxn ang="0">
                      <a:pos x="150" y="337"/>
                    </a:cxn>
                    <a:cxn ang="0">
                      <a:pos x="129" y="354"/>
                    </a:cxn>
                    <a:cxn ang="0">
                      <a:pos x="129" y="337"/>
                    </a:cxn>
                    <a:cxn ang="0">
                      <a:pos x="98" y="337"/>
                    </a:cxn>
                    <a:cxn ang="0">
                      <a:pos x="88" y="354"/>
                    </a:cxn>
                    <a:cxn ang="0">
                      <a:pos x="78" y="348"/>
                    </a:cxn>
                  </a:cxnLst>
                  <a:rect l="0" t="0" r="r" b="b"/>
                  <a:pathLst>
                    <a:path w="295" h="354">
                      <a:moveTo>
                        <a:pt x="78" y="348"/>
                      </a:moveTo>
                      <a:lnTo>
                        <a:pt x="62" y="337"/>
                      </a:lnTo>
                      <a:lnTo>
                        <a:pt x="57" y="337"/>
                      </a:lnTo>
                      <a:lnTo>
                        <a:pt x="47" y="348"/>
                      </a:lnTo>
                      <a:lnTo>
                        <a:pt x="36" y="354"/>
                      </a:lnTo>
                      <a:lnTo>
                        <a:pt x="26" y="337"/>
                      </a:lnTo>
                      <a:lnTo>
                        <a:pt x="0" y="310"/>
                      </a:lnTo>
                      <a:lnTo>
                        <a:pt x="5" y="304"/>
                      </a:lnTo>
                      <a:lnTo>
                        <a:pt x="16" y="304"/>
                      </a:lnTo>
                      <a:lnTo>
                        <a:pt x="26" y="310"/>
                      </a:lnTo>
                      <a:lnTo>
                        <a:pt x="31" y="293"/>
                      </a:lnTo>
                      <a:lnTo>
                        <a:pt x="31" y="288"/>
                      </a:lnTo>
                      <a:lnTo>
                        <a:pt x="26" y="282"/>
                      </a:lnTo>
                      <a:lnTo>
                        <a:pt x="21" y="277"/>
                      </a:lnTo>
                      <a:lnTo>
                        <a:pt x="21" y="265"/>
                      </a:lnTo>
                      <a:lnTo>
                        <a:pt x="21" y="260"/>
                      </a:lnTo>
                      <a:lnTo>
                        <a:pt x="21" y="254"/>
                      </a:lnTo>
                      <a:lnTo>
                        <a:pt x="36" y="254"/>
                      </a:lnTo>
                      <a:lnTo>
                        <a:pt x="47" y="249"/>
                      </a:lnTo>
                      <a:lnTo>
                        <a:pt x="52" y="243"/>
                      </a:lnTo>
                      <a:lnTo>
                        <a:pt x="52" y="232"/>
                      </a:lnTo>
                      <a:lnTo>
                        <a:pt x="57" y="227"/>
                      </a:lnTo>
                      <a:lnTo>
                        <a:pt x="62" y="227"/>
                      </a:lnTo>
                      <a:lnTo>
                        <a:pt x="72" y="238"/>
                      </a:lnTo>
                      <a:lnTo>
                        <a:pt x="78" y="249"/>
                      </a:lnTo>
                      <a:lnTo>
                        <a:pt x="83" y="249"/>
                      </a:lnTo>
                      <a:lnTo>
                        <a:pt x="88" y="249"/>
                      </a:lnTo>
                      <a:lnTo>
                        <a:pt x="93" y="249"/>
                      </a:lnTo>
                      <a:lnTo>
                        <a:pt x="98" y="238"/>
                      </a:lnTo>
                      <a:lnTo>
                        <a:pt x="104" y="243"/>
                      </a:lnTo>
                      <a:lnTo>
                        <a:pt x="109" y="254"/>
                      </a:lnTo>
                      <a:lnTo>
                        <a:pt x="114" y="254"/>
                      </a:lnTo>
                      <a:lnTo>
                        <a:pt x="119" y="254"/>
                      </a:lnTo>
                      <a:lnTo>
                        <a:pt x="124" y="243"/>
                      </a:lnTo>
                      <a:lnTo>
                        <a:pt x="129" y="221"/>
                      </a:lnTo>
                      <a:lnTo>
                        <a:pt x="129" y="199"/>
                      </a:lnTo>
                      <a:lnTo>
                        <a:pt x="135" y="177"/>
                      </a:lnTo>
                      <a:lnTo>
                        <a:pt x="129" y="171"/>
                      </a:lnTo>
                      <a:lnTo>
                        <a:pt x="124" y="166"/>
                      </a:lnTo>
                      <a:lnTo>
                        <a:pt x="114" y="166"/>
                      </a:lnTo>
                      <a:lnTo>
                        <a:pt x="109" y="160"/>
                      </a:lnTo>
                      <a:lnTo>
                        <a:pt x="104" y="149"/>
                      </a:lnTo>
                      <a:lnTo>
                        <a:pt x="109" y="144"/>
                      </a:lnTo>
                      <a:lnTo>
                        <a:pt x="109" y="138"/>
                      </a:lnTo>
                      <a:lnTo>
                        <a:pt x="119" y="127"/>
                      </a:lnTo>
                      <a:lnTo>
                        <a:pt x="129" y="122"/>
                      </a:lnTo>
                      <a:lnTo>
                        <a:pt x="129" y="116"/>
                      </a:lnTo>
                      <a:lnTo>
                        <a:pt x="124" y="100"/>
                      </a:lnTo>
                      <a:lnTo>
                        <a:pt x="114" y="94"/>
                      </a:lnTo>
                      <a:lnTo>
                        <a:pt x="104" y="88"/>
                      </a:lnTo>
                      <a:lnTo>
                        <a:pt x="88" y="100"/>
                      </a:lnTo>
                      <a:lnTo>
                        <a:pt x="83" y="100"/>
                      </a:lnTo>
                      <a:lnTo>
                        <a:pt x="78" y="94"/>
                      </a:lnTo>
                      <a:lnTo>
                        <a:pt x="78" y="83"/>
                      </a:lnTo>
                      <a:lnTo>
                        <a:pt x="78" y="66"/>
                      </a:lnTo>
                      <a:lnTo>
                        <a:pt x="83" y="61"/>
                      </a:lnTo>
                      <a:lnTo>
                        <a:pt x="93" y="61"/>
                      </a:lnTo>
                      <a:lnTo>
                        <a:pt x="109" y="61"/>
                      </a:lnTo>
                      <a:lnTo>
                        <a:pt x="124" y="61"/>
                      </a:lnTo>
                      <a:lnTo>
                        <a:pt x="129" y="61"/>
                      </a:lnTo>
                      <a:lnTo>
                        <a:pt x="140" y="61"/>
                      </a:lnTo>
                      <a:lnTo>
                        <a:pt x="150" y="66"/>
                      </a:lnTo>
                      <a:lnTo>
                        <a:pt x="160" y="66"/>
                      </a:lnTo>
                      <a:lnTo>
                        <a:pt x="176" y="72"/>
                      </a:lnTo>
                      <a:lnTo>
                        <a:pt x="191" y="77"/>
                      </a:lnTo>
                      <a:lnTo>
                        <a:pt x="197" y="77"/>
                      </a:lnTo>
                      <a:lnTo>
                        <a:pt x="191" y="61"/>
                      </a:lnTo>
                      <a:lnTo>
                        <a:pt x="197" y="61"/>
                      </a:lnTo>
                      <a:lnTo>
                        <a:pt x="202" y="50"/>
                      </a:lnTo>
                      <a:lnTo>
                        <a:pt x="207" y="44"/>
                      </a:lnTo>
                      <a:lnTo>
                        <a:pt x="212" y="33"/>
                      </a:lnTo>
                      <a:lnTo>
                        <a:pt x="212" y="11"/>
                      </a:lnTo>
                      <a:lnTo>
                        <a:pt x="217" y="6"/>
                      </a:lnTo>
                      <a:lnTo>
                        <a:pt x="228" y="0"/>
                      </a:lnTo>
                      <a:lnTo>
                        <a:pt x="243" y="0"/>
                      </a:lnTo>
                      <a:lnTo>
                        <a:pt x="248" y="0"/>
                      </a:lnTo>
                      <a:lnTo>
                        <a:pt x="259" y="6"/>
                      </a:lnTo>
                      <a:lnTo>
                        <a:pt x="279" y="6"/>
                      </a:lnTo>
                      <a:lnTo>
                        <a:pt x="290" y="0"/>
                      </a:lnTo>
                      <a:lnTo>
                        <a:pt x="295" y="6"/>
                      </a:lnTo>
                      <a:lnTo>
                        <a:pt x="290" y="6"/>
                      </a:lnTo>
                      <a:lnTo>
                        <a:pt x="285" y="28"/>
                      </a:lnTo>
                      <a:lnTo>
                        <a:pt x="274" y="44"/>
                      </a:lnTo>
                      <a:lnTo>
                        <a:pt x="269" y="61"/>
                      </a:lnTo>
                      <a:lnTo>
                        <a:pt x="269" y="72"/>
                      </a:lnTo>
                      <a:lnTo>
                        <a:pt x="264" y="83"/>
                      </a:lnTo>
                      <a:lnTo>
                        <a:pt x="259" y="122"/>
                      </a:lnTo>
                      <a:lnTo>
                        <a:pt x="259" y="149"/>
                      </a:lnTo>
                      <a:lnTo>
                        <a:pt x="254" y="160"/>
                      </a:lnTo>
                      <a:lnTo>
                        <a:pt x="254" y="171"/>
                      </a:lnTo>
                      <a:lnTo>
                        <a:pt x="248" y="183"/>
                      </a:lnTo>
                      <a:lnTo>
                        <a:pt x="243" y="188"/>
                      </a:lnTo>
                      <a:lnTo>
                        <a:pt x="233" y="194"/>
                      </a:lnTo>
                      <a:lnTo>
                        <a:pt x="217" y="205"/>
                      </a:lnTo>
                      <a:lnTo>
                        <a:pt x="212" y="216"/>
                      </a:lnTo>
                      <a:lnTo>
                        <a:pt x="202" y="232"/>
                      </a:lnTo>
                      <a:lnTo>
                        <a:pt x="197" y="243"/>
                      </a:lnTo>
                      <a:lnTo>
                        <a:pt x="191" y="265"/>
                      </a:lnTo>
                      <a:lnTo>
                        <a:pt x="191" y="271"/>
                      </a:lnTo>
                      <a:lnTo>
                        <a:pt x="191" y="288"/>
                      </a:lnTo>
                      <a:lnTo>
                        <a:pt x="191" y="299"/>
                      </a:lnTo>
                      <a:lnTo>
                        <a:pt x="176" y="321"/>
                      </a:lnTo>
                      <a:lnTo>
                        <a:pt x="166" y="321"/>
                      </a:lnTo>
                      <a:lnTo>
                        <a:pt x="150" y="337"/>
                      </a:lnTo>
                      <a:lnTo>
                        <a:pt x="140" y="343"/>
                      </a:lnTo>
                      <a:lnTo>
                        <a:pt x="129" y="354"/>
                      </a:lnTo>
                      <a:lnTo>
                        <a:pt x="129" y="348"/>
                      </a:lnTo>
                      <a:lnTo>
                        <a:pt x="129" y="337"/>
                      </a:lnTo>
                      <a:lnTo>
                        <a:pt x="129" y="326"/>
                      </a:lnTo>
                      <a:lnTo>
                        <a:pt x="98" y="337"/>
                      </a:lnTo>
                      <a:lnTo>
                        <a:pt x="93" y="348"/>
                      </a:lnTo>
                      <a:lnTo>
                        <a:pt x="88" y="354"/>
                      </a:lnTo>
                      <a:lnTo>
                        <a:pt x="83" y="354"/>
                      </a:lnTo>
                      <a:lnTo>
                        <a:pt x="78" y="34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91"/>
              <p:cNvGrpSpPr>
                <a:grpSpLocks/>
              </p:cNvGrpSpPr>
              <p:nvPr/>
            </p:nvGrpSpPr>
            <p:grpSpPr bwMode="auto">
              <a:xfrm>
                <a:off x="4500" y="1419"/>
                <a:ext cx="222" cy="260"/>
                <a:chOff x="3877" y="1733"/>
                <a:chExt cx="222" cy="260"/>
              </a:xfrm>
              <a:grpFill/>
            </p:grpSpPr>
            <p:sp>
              <p:nvSpPr>
                <p:cNvPr id="82" name="Freeform 92"/>
                <p:cNvSpPr>
                  <a:spLocks/>
                </p:cNvSpPr>
                <p:nvPr/>
              </p:nvSpPr>
              <p:spPr bwMode="auto">
                <a:xfrm>
                  <a:off x="3877" y="1733"/>
                  <a:ext cx="222" cy="260"/>
                </a:xfrm>
                <a:custGeom>
                  <a:avLst/>
                  <a:gdLst/>
                  <a:ahLst/>
                  <a:cxnLst>
                    <a:cxn ang="0">
                      <a:pos x="93" y="0"/>
                    </a:cxn>
                    <a:cxn ang="0">
                      <a:pos x="139" y="6"/>
                    </a:cxn>
                    <a:cxn ang="0">
                      <a:pos x="170" y="11"/>
                    </a:cxn>
                    <a:cxn ang="0">
                      <a:pos x="165" y="33"/>
                    </a:cxn>
                    <a:cxn ang="0">
                      <a:pos x="170" y="50"/>
                    </a:cxn>
                    <a:cxn ang="0">
                      <a:pos x="191" y="39"/>
                    </a:cxn>
                    <a:cxn ang="0">
                      <a:pos x="212" y="50"/>
                    </a:cxn>
                    <a:cxn ang="0">
                      <a:pos x="217" y="72"/>
                    </a:cxn>
                    <a:cxn ang="0">
                      <a:pos x="196" y="89"/>
                    </a:cxn>
                    <a:cxn ang="0">
                      <a:pos x="191" y="100"/>
                    </a:cxn>
                    <a:cxn ang="0">
                      <a:pos x="201" y="116"/>
                    </a:cxn>
                    <a:cxn ang="0">
                      <a:pos x="217" y="122"/>
                    </a:cxn>
                    <a:cxn ang="0">
                      <a:pos x="217" y="149"/>
                    </a:cxn>
                    <a:cxn ang="0">
                      <a:pos x="212" y="194"/>
                    </a:cxn>
                    <a:cxn ang="0">
                      <a:pos x="201" y="205"/>
                    </a:cxn>
                    <a:cxn ang="0">
                      <a:pos x="191" y="194"/>
                    </a:cxn>
                    <a:cxn ang="0">
                      <a:pos x="181" y="199"/>
                    </a:cxn>
                    <a:cxn ang="0">
                      <a:pos x="170" y="199"/>
                    </a:cxn>
                    <a:cxn ang="0">
                      <a:pos x="160" y="188"/>
                    </a:cxn>
                    <a:cxn ang="0">
                      <a:pos x="145" y="177"/>
                    </a:cxn>
                    <a:cxn ang="0">
                      <a:pos x="139" y="194"/>
                    </a:cxn>
                    <a:cxn ang="0">
                      <a:pos x="124" y="205"/>
                    </a:cxn>
                    <a:cxn ang="0">
                      <a:pos x="108" y="210"/>
                    </a:cxn>
                    <a:cxn ang="0">
                      <a:pos x="108" y="227"/>
                    </a:cxn>
                    <a:cxn ang="0">
                      <a:pos x="119" y="238"/>
                    </a:cxn>
                    <a:cxn ang="0">
                      <a:pos x="114" y="260"/>
                    </a:cxn>
                    <a:cxn ang="0">
                      <a:pos x="93" y="254"/>
                    </a:cxn>
                    <a:cxn ang="0">
                      <a:pos x="77" y="254"/>
                    </a:cxn>
                    <a:cxn ang="0">
                      <a:pos x="67" y="232"/>
                    </a:cxn>
                    <a:cxn ang="0">
                      <a:pos x="46" y="205"/>
                    </a:cxn>
                    <a:cxn ang="0">
                      <a:pos x="31" y="199"/>
                    </a:cxn>
                    <a:cxn ang="0">
                      <a:pos x="21" y="166"/>
                    </a:cxn>
                    <a:cxn ang="0">
                      <a:pos x="21" y="155"/>
                    </a:cxn>
                    <a:cxn ang="0">
                      <a:pos x="5" y="144"/>
                    </a:cxn>
                    <a:cxn ang="0">
                      <a:pos x="5" y="133"/>
                    </a:cxn>
                    <a:cxn ang="0">
                      <a:pos x="21" y="116"/>
                    </a:cxn>
                    <a:cxn ang="0">
                      <a:pos x="26" y="94"/>
                    </a:cxn>
                    <a:cxn ang="0">
                      <a:pos x="41" y="94"/>
                    </a:cxn>
                    <a:cxn ang="0">
                      <a:pos x="31" y="83"/>
                    </a:cxn>
                    <a:cxn ang="0">
                      <a:pos x="26" y="72"/>
                    </a:cxn>
                    <a:cxn ang="0">
                      <a:pos x="46" y="61"/>
                    </a:cxn>
                    <a:cxn ang="0">
                      <a:pos x="83" y="61"/>
                    </a:cxn>
                    <a:cxn ang="0">
                      <a:pos x="93" y="55"/>
                    </a:cxn>
                    <a:cxn ang="0">
                      <a:pos x="93" y="11"/>
                    </a:cxn>
                  </a:cxnLst>
                  <a:rect l="0" t="0" r="r" b="b"/>
                  <a:pathLst>
                    <a:path w="222" h="260">
                      <a:moveTo>
                        <a:pt x="93" y="11"/>
                      </a:moveTo>
                      <a:lnTo>
                        <a:pt x="93" y="0"/>
                      </a:lnTo>
                      <a:lnTo>
                        <a:pt x="108" y="6"/>
                      </a:lnTo>
                      <a:lnTo>
                        <a:pt x="139" y="6"/>
                      </a:lnTo>
                      <a:lnTo>
                        <a:pt x="155" y="6"/>
                      </a:lnTo>
                      <a:lnTo>
                        <a:pt x="170" y="11"/>
                      </a:lnTo>
                      <a:lnTo>
                        <a:pt x="165" y="17"/>
                      </a:lnTo>
                      <a:lnTo>
                        <a:pt x="165" y="33"/>
                      </a:lnTo>
                      <a:lnTo>
                        <a:pt x="165" y="44"/>
                      </a:lnTo>
                      <a:lnTo>
                        <a:pt x="170" y="50"/>
                      </a:lnTo>
                      <a:lnTo>
                        <a:pt x="176" y="50"/>
                      </a:lnTo>
                      <a:lnTo>
                        <a:pt x="191" y="39"/>
                      </a:lnTo>
                      <a:lnTo>
                        <a:pt x="201" y="44"/>
                      </a:lnTo>
                      <a:lnTo>
                        <a:pt x="212" y="50"/>
                      </a:lnTo>
                      <a:lnTo>
                        <a:pt x="217" y="66"/>
                      </a:lnTo>
                      <a:lnTo>
                        <a:pt x="217" y="72"/>
                      </a:lnTo>
                      <a:lnTo>
                        <a:pt x="207" y="77"/>
                      </a:lnTo>
                      <a:lnTo>
                        <a:pt x="196" y="89"/>
                      </a:lnTo>
                      <a:lnTo>
                        <a:pt x="196" y="94"/>
                      </a:lnTo>
                      <a:lnTo>
                        <a:pt x="191" y="100"/>
                      </a:lnTo>
                      <a:lnTo>
                        <a:pt x="196" y="111"/>
                      </a:lnTo>
                      <a:lnTo>
                        <a:pt x="201" y="116"/>
                      </a:lnTo>
                      <a:lnTo>
                        <a:pt x="212" y="116"/>
                      </a:lnTo>
                      <a:lnTo>
                        <a:pt x="217" y="122"/>
                      </a:lnTo>
                      <a:lnTo>
                        <a:pt x="222" y="127"/>
                      </a:lnTo>
                      <a:lnTo>
                        <a:pt x="217" y="149"/>
                      </a:lnTo>
                      <a:lnTo>
                        <a:pt x="217" y="171"/>
                      </a:lnTo>
                      <a:lnTo>
                        <a:pt x="212" y="194"/>
                      </a:lnTo>
                      <a:lnTo>
                        <a:pt x="207" y="205"/>
                      </a:lnTo>
                      <a:lnTo>
                        <a:pt x="201" y="205"/>
                      </a:lnTo>
                      <a:lnTo>
                        <a:pt x="196" y="205"/>
                      </a:lnTo>
                      <a:lnTo>
                        <a:pt x="191" y="194"/>
                      </a:lnTo>
                      <a:lnTo>
                        <a:pt x="186" y="188"/>
                      </a:lnTo>
                      <a:lnTo>
                        <a:pt x="181" y="199"/>
                      </a:lnTo>
                      <a:lnTo>
                        <a:pt x="176" y="199"/>
                      </a:lnTo>
                      <a:lnTo>
                        <a:pt x="170" y="199"/>
                      </a:lnTo>
                      <a:lnTo>
                        <a:pt x="165" y="199"/>
                      </a:lnTo>
                      <a:lnTo>
                        <a:pt x="160" y="188"/>
                      </a:lnTo>
                      <a:lnTo>
                        <a:pt x="150" y="177"/>
                      </a:lnTo>
                      <a:lnTo>
                        <a:pt x="145" y="177"/>
                      </a:lnTo>
                      <a:lnTo>
                        <a:pt x="139" y="183"/>
                      </a:lnTo>
                      <a:lnTo>
                        <a:pt x="139" y="194"/>
                      </a:lnTo>
                      <a:lnTo>
                        <a:pt x="134" y="199"/>
                      </a:lnTo>
                      <a:lnTo>
                        <a:pt x="124" y="205"/>
                      </a:lnTo>
                      <a:lnTo>
                        <a:pt x="108" y="205"/>
                      </a:lnTo>
                      <a:lnTo>
                        <a:pt x="108" y="210"/>
                      </a:lnTo>
                      <a:lnTo>
                        <a:pt x="108" y="216"/>
                      </a:lnTo>
                      <a:lnTo>
                        <a:pt x="108" y="227"/>
                      </a:lnTo>
                      <a:lnTo>
                        <a:pt x="114" y="232"/>
                      </a:lnTo>
                      <a:lnTo>
                        <a:pt x="119" y="238"/>
                      </a:lnTo>
                      <a:lnTo>
                        <a:pt x="119" y="243"/>
                      </a:lnTo>
                      <a:lnTo>
                        <a:pt x="114" y="260"/>
                      </a:lnTo>
                      <a:lnTo>
                        <a:pt x="103" y="254"/>
                      </a:lnTo>
                      <a:lnTo>
                        <a:pt x="93" y="254"/>
                      </a:lnTo>
                      <a:lnTo>
                        <a:pt x="88" y="260"/>
                      </a:lnTo>
                      <a:lnTo>
                        <a:pt x="77" y="254"/>
                      </a:lnTo>
                      <a:lnTo>
                        <a:pt x="72" y="243"/>
                      </a:lnTo>
                      <a:lnTo>
                        <a:pt x="67" y="232"/>
                      </a:lnTo>
                      <a:lnTo>
                        <a:pt x="41" y="210"/>
                      </a:lnTo>
                      <a:lnTo>
                        <a:pt x="46" y="205"/>
                      </a:lnTo>
                      <a:lnTo>
                        <a:pt x="41" y="199"/>
                      </a:lnTo>
                      <a:lnTo>
                        <a:pt x="31" y="199"/>
                      </a:lnTo>
                      <a:lnTo>
                        <a:pt x="15" y="171"/>
                      </a:lnTo>
                      <a:lnTo>
                        <a:pt x="21" y="166"/>
                      </a:lnTo>
                      <a:lnTo>
                        <a:pt x="26" y="166"/>
                      </a:lnTo>
                      <a:lnTo>
                        <a:pt x="21" y="155"/>
                      </a:lnTo>
                      <a:lnTo>
                        <a:pt x="10" y="155"/>
                      </a:lnTo>
                      <a:lnTo>
                        <a:pt x="5" y="144"/>
                      </a:lnTo>
                      <a:lnTo>
                        <a:pt x="0" y="133"/>
                      </a:lnTo>
                      <a:lnTo>
                        <a:pt x="5" y="133"/>
                      </a:lnTo>
                      <a:lnTo>
                        <a:pt x="15" y="122"/>
                      </a:lnTo>
                      <a:lnTo>
                        <a:pt x="21" y="116"/>
                      </a:lnTo>
                      <a:lnTo>
                        <a:pt x="21" y="100"/>
                      </a:lnTo>
                      <a:lnTo>
                        <a:pt x="26" y="94"/>
                      </a:lnTo>
                      <a:lnTo>
                        <a:pt x="31" y="94"/>
                      </a:lnTo>
                      <a:lnTo>
                        <a:pt x="41" y="94"/>
                      </a:lnTo>
                      <a:lnTo>
                        <a:pt x="41" y="89"/>
                      </a:lnTo>
                      <a:lnTo>
                        <a:pt x="31" y="83"/>
                      </a:lnTo>
                      <a:lnTo>
                        <a:pt x="21" y="77"/>
                      </a:lnTo>
                      <a:lnTo>
                        <a:pt x="26" y="72"/>
                      </a:lnTo>
                      <a:lnTo>
                        <a:pt x="31" y="61"/>
                      </a:lnTo>
                      <a:lnTo>
                        <a:pt x="46" y="61"/>
                      </a:lnTo>
                      <a:lnTo>
                        <a:pt x="62" y="61"/>
                      </a:lnTo>
                      <a:lnTo>
                        <a:pt x="83" y="61"/>
                      </a:lnTo>
                      <a:lnTo>
                        <a:pt x="93" y="61"/>
                      </a:lnTo>
                      <a:lnTo>
                        <a:pt x="93" y="55"/>
                      </a:lnTo>
                      <a:lnTo>
                        <a:pt x="93" y="44"/>
                      </a:lnTo>
                      <a:lnTo>
                        <a:pt x="93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93"/>
                <p:cNvSpPr>
                  <a:spLocks/>
                </p:cNvSpPr>
                <p:nvPr/>
              </p:nvSpPr>
              <p:spPr bwMode="auto">
                <a:xfrm>
                  <a:off x="3877" y="1733"/>
                  <a:ext cx="222" cy="260"/>
                </a:xfrm>
                <a:custGeom>
                  <a:avLst/>
                  <a:gdLst/>
                  <a:ahLst/>
                  <a:cxnLst>
                    <a:cxn ang="0">
                      <a:pos x="93" y="0"/>
                    </a:cxn>
                    <a:cxn ang="0">
                      <a:pos x="139" y="6"/>
                    </a:cxn>
                    <a:cxn ang="0">
                      <a:pos x="170" y="11"/>
                    </a:cxn>
                    <a:cxn ang="0">
                      <a:pos x="165" y="33"/>
                    </a:cxn>
                    <a:cxn ang="0">
                      <a:pos x="170" y="50"/>
                    </a:cxn>
                    <a:cxn ang="0">
                      <a:pos x="191" y="39"/>
                    </a:cxn>
                    <a:cxn ang="0">
                      <a:pos x="212" y="50"/>
                    </a:cxn>
                    <a:cxn ang="0">
                      <a:pos x="217" y="72"/>
                    </a:cxn>
                    <a:cxn ang="0">
                      <a:pos x="196" y="89"/>
                    </a:cxn>
                    <a:cxn ang="0">
                      <a:pos x="191" y="100"/>
                    </a:cxn>
                    <a:cxn ang="0">
                      <a:pos x="201" y="116"/>
                    </a:cxn>
                    <a:cxn ang="0">
                      <a:pos x="217" y="122"/>
                    </a:cxn>
                    <a:cxn ang="0">
                      <a:pos x="217" y="149"/>
                    </a:cxn>
                    <a:cxn ang="0">
                      <a:pos x="212" y="194"/>
                    </a:cxn>
                    <a:cxn ang="0">
                      <a:pos x="201" y="205"/>
                    </a:cxn>
                    <a:cxn ang="0">
                      <a:pos x="191" y="194"/>
                    </a:cxn>
                    <a:cxn ang="0">
                      <a:pos x="181" y="199"/>
                    </a:cxn>
                    <a:cxn ang="0">
                      <a:pos x="170" y="199"/>
                    </a:cxn>
                    <a:cxn ang="0">
                      <a:pos x="160" y="188"/>
                    </a:cxn>
                    <a:cxn ang="0">
                      <a:pos x="145" y="177"/>
                    </a:cxn>
                    <a:cxn ang="0">
                      <a:pos x="139" y="194"/>
                    </a:cxn>
                    <a:cxn ang="0">
                      <a:pos x="124" y="205"/>
                    </a:cxn>
                    <a:cxn ang="0">
                      <a:pos x="108" y="210"/>
                    </a:cxn>
                    <a:cxn ang="0">
                      <a:pos x="108" y="227"/>
                    </a:cxn>
                    <a:cxn ang="0">
                      <a:pos x="119" y="238"/>
                    </a:cxn>
                    <a:cxn ang="0">
                      <a:pos x="114" y="260"/>
                    </a:cxn>
                    <a:cxn ang="0">
                      <a:pos x="93" y="254"/>
                    </a:cxn>
                    <a:cxn ang="0">
                      <a:pos x="77" y="254"/>
                    </a:cxn>
                    <a:cxn ang="0">
                      <a:pos x="67" y="232"/>
                    </a:cxn>
                    <a:cxn ang="0">
                      <a:pos x="46" y="205"/>
                    </a:cxn>
                    <a:cxn ang="0">
                      <a:pos x="31" y="199"/>
                    </a:cxn>
                    <a:cxn ang="0">
                      <a:pos x="21" y="166"/>
                    </a:cxn>
                    <a:cxn ang="0">
                      <a:pos x="21" y="155"/>
                    </a:cxn>
                    <a:cxn ang="0">
                      <a:pos x="5" y="144"/>
                    </a:cxn>
                    <a:cxn ang="0">
                      <a:pos x="5" y="133"/>
                    </a:cxn>
                    <a:cxn ang="0">
                      <a:pos x="21" y="116"/>
                    </a:cxn>
                    <a:cxn ang="0">
                      <a:pos x="26" y="94"/>
                    </a:cxn>
                    <a:cxn ang="0">
                      <a:pos x="41" y="94"/>
                    </a:cxn>
                    <a:cxn ang="0">
                      <a:pos x="31" y="83"/>
                    </a:cxn>
                    <a:cxn ang="0">
                      <a:pos x="26" y="72"/>
                    </a:cxn>
                    <a:cxn ang="0">
                      <a:pos x="46" y="61"/>
                    </a:cxn>
                    <a:cxn ang="0">
                      <a:pos x="83" y="61"/>
                    </a:cxn>
                    <a:cxn ang="0">
                      <a:pos x="93" y="55"/>
                    </a:cxn>
                    <a:cxn ang="0">
                      <a:pos x="93" y="11"/>
                    </a:cxn>
                  </a:cxnLst>
                  <a:rect l="0" t="0" r="r" b="b"/>
                  <a:pathLst>
                    <a:path w="222" h="260">
                      <a:moveTo>
                        <a:pt x="93" y="11"/>
                      </a:moveTo>
                      <a:lnTo>
                        <a:pt x="93" y="0"/>
                      </a:lnTo>
                      <a:lnTo>
                        <a:pt x="108" y="6"/>
                      </a:lnTo>
                      <a:lnTo>
                        <a:pt x="139" y="6"/>
                      </a:lnTo>
                      <a:lnTo>
                        <a:pt x="155" y="6"/>
                      </a:lnTo>
                      <a:lnTo>
                        <a:pt x="170" y="11"/>
                      </a:lnTo>
                      <a:lnTo>
                        <a:pt x="165" y="17"/>
                      </a:lnTo>
                      <a:lnTo>
                        <a:pt x="165" y="33"/>
                      </a:lnTo>
                      <a:lnTo>
                        <a:pt x="165" y="44"/>
                      </a:lnTo>
                      <a:lnTo>
                        <a:pt x="170" y="50"/>
                      </a:lnTo>
                      <a:lnTo>
                        <a:pt x="176" y="50"/>
                      </a:lnTo>
                      <a:lnTo>
                        <a:pt x="191" y="39"/>
                      </a:lnTo>
                      <a:lnTo>
                        <a:pt x="201" y="44"/>
                      </a:lnTo>
                      <a:lnTo>
                        <a:pt x="212" y="50"/>
                      </a:lnTo>
                      <a:lnTo>
                        <a:pt x="217" y="66"/>
                      </a:lnTo>
                      <a:lnTo>
                        <a:pt x="217" y="72"/>
                      </a:lnTo>
                      <a:lnTo>
                        <a:pt x="207" y="77"/>
                      </a:lnTo>
                      <a:lnTo>
                        <a:pt x="196" y="89"/>
                      </a:lnTo>
                      <a:lnTo>
                        <a:pt x="196" y="94"/>
                      </a:lnTo>
                      <a:lnTo>
                        <a:pt x="191" y="100"/>
                      </a:lnTo>
                      <a:lnTo>
                        <a:pt x="196" y="111"/>
                      </a:lnTo>
                      <a:lnTo>
                        <a:pt x="201" y="116"/>
                      </a:lnTo>
                      <a:lnTo>
                        <a:pt x="212" y="116"/>
                      </a:lnTo>
                      <a:lnTo>
                        <a:pt x="217" y="122"/>
                      </a:lnTo>
                      <a:lnTo>
                        <a:pt x="222" y="127"/>
                      </a:lnTo>
                      <a:lnTo>
                        <a:pt x="217" y="149"/>
                      </a:lnTo>
                      <a:lnTo>
                        <a:pt x="217" y="171"/>
                      </a:lnTo>
                      <a:lnTo>
                        <a:pt x="212" y="194"/>
                      </a:lnTo>
                      <a:lnTo>
                        <a:pt x="207" y="205"/>
                      </a:lnTo>
                      <a:lnTo>
                        <a:pt x="201" y="205"/>
                      </a:lnTo>
                      <a:lnTo>
                        <a:pt x="196" y="205"/>
                      </a:lnTo>
                      <a:lnTo>
                        <a:pt x="191" y="194"/>
                      </a:lnTo>
                      <a:lnTo>
                        <a:pt x="186" y="188"/>
                      </a:lnTo>
                      <a:lnTo>
                        <a:pt x="181" y="199"/>
                      </a:lnTo>
                      <a:lnTo>
                        <a:pt x="176" y="199"/>
                      </a:lnTo>
                      <a:lnTo>
                        <a:pt x="170" y="199"/>
                      </a:lnTo>
                      <a:lnTo>
                        <a:pt x="165" y="199"/>
                      </a:lnTo>
                      <a:lnTo>
                        <a:pt x="160" y="188"/>
                      </a:lnTo>
                      <a:lnTo>
                        <a:pt x="150" y="177"/>
                      </a:lnTo>
                      <a:lnTo>
                        <a:pt x="145" y="177"/>
                      </a:lnTo>
                      <a:lnTo>
                        <a:pt x="139" y="183"/>
                      </a:lnTo>
                      <a:lnTo>
                        <a:pt x="139" y="194"/>
                      </a:lnTo>
                      <a:lnTo>
                        <a:pt x="134" y="199"/>
                      </a:lnTo>
                      <a:lnTo>
                        <a:pt x="124" y="205"/>
                      </a:lnTo>
                      <a:lnTo>
                        <a:pt x="108" y="205"/>
                      </a:lnTo>
                      <a:lnTo>
                        <a:pt x="108" y="210"/>
                      </a:lnTo>
                      <a:lnTo>
                        <a:pt x="108" y="216"/>
                      </a:lnTo>
                      <a:lnTo>
                        <a:pt x="108" y="227"/>
                      </a:lnTo>
                      <a:lnTo>
                        <a:pt x="114" y="232"/>
                      </a:lnTo>
                      <a:lnTo>
                        <a:pt x="119" y="238"/>
                      </a:lnTo>
                      <a:lnTo>
                        <a:pt x="119" y="243"/>
                      </a:lnTo>
                      <a:lnTo>
                        <a:pt x="114" y="260"/>
                      </a:lnTo>
                      <a:lnTo>
                        <a:pt x="103" y="254"/>
                      </a:lnTo>
                      <a:lnTo>
                        <a:pt x="93" y="254"/>
                      </a:lnTo>
                      <a:lnTo>
                        <a:pt x="88" y="260"/>
                      </a:lnTo>
                      <a:lnTo>
                        <a:pt x="77" y="254"/>
                      </a:lnTo>
                      <a:lnTo>
                        <a:pt x="72" y="243"/>
                      </a:lnTo>
                      <a:lnTo>
                        <a:pt x="67" y="232"/>
                      </a:lnTo>
                      <a:lnTo>
                        <a:pt x="41" y="210"/>
                      </a:lnTo>
                      <a:lnTo>
                        <a:pt x="46" y="205"/>
                      </a:lnTo>
                      <a:lnTo>
                        <a:pt x="41" y="199"/>
                      </a:lnTo>
                      <a:lnTo>
                        <a:pt x="31" y="199"/>
                      </a:lnTo>
                      <a:lnTo>
                        <a:pt x="15" y="171"/>
                      </a:lnTo>
                      <a:lnTo>
                        <a:pt x="21" y="166"/>
                      </a:lnTo>
                      <a:lnTo>
                        <a:pt x="26" y="166"/>
                      </a:lnTo>
                      <a:lnTo>
                        <a:pt x="21" y="155"/>
                      </a:lnTo>
                      <a:lnTo>
                        <a:pt x="10" y="155"/>
                      </a:lnTo>
                      <a:lnTo>
                        <a:pt x="5" y="144"/>
                      </a:lnTo>
                      <a:lnTo>
                        <a:pt x="0" y="133"/>
                      </a:lnTo>
                      <a:lnTo>
                        <a:pt x="5" y="133"/>
                      </a:lnTo>
                      <a:lnTo>
                        <a:pt x="15" y="122"/>
                      </a:lnTo>
                      <a:lnTo>
                        <a:pt x="21" y="116"/>
                      </a:lnTo>
                      <a:lnTo>
                        <a:pt x="21" y="100"/>
                      </a:lnTo>
                      <a:lnTo>
                        <a:pt x="26" y="94"/>
                      </a:lnTo>
                      <a:lnTo>
                        <a:pt x="31" y="94"/>
                      </a:lnTo>
                      <a:lnTo>
                        <a:pt x="41" y="94"/>
                      </a:lnTo>
                      <a:lnTo>
                        <a:pt x="41" y="89"/>
                      </a:lnTo>
                      <a:lnTo>
                        <a:pt x="31" y="83"/>
                      </a:lnTo>
                      <a:lnTo>
                        <a:pt x="21" y="77"/>
                      </a:lnTo>
                      <a:lnTo>
                        <a:pt x="26" y="72"/>
                      </a:lnTo>
                      <a:lnTo>
                        <a:pt x="31" y="61"/>
                      </a:lnTo>
                      <a:lnTo>
                        <a:pt x="46" y="61"/>
                      </a:lnTo>
                      <a:lnTo>
                        <a:pt x="62" y="61"/>
                      </a:lnTo>
                      <a:lnTo>
                        <a:pt x="83" y="61"/>
                      </a:lnTo>
                      <a:lnTo>
                        <a:pt x="93" y="61"/>
                      </a:lnTo>
                      <a:lnTo>
                        <a:pt x="93" y="55"/>
                      </a:lnTo>
                      <a:lnTo>
                        <a:pt x="93" y="44"/>
                      </a:lnTo>
                      <a:lnTo>
                        <a:pt x="93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Freeform 94"/>
              <p:cNvSpPr>
                <a:spLocks noEditPoints="1"/>
              </p:cNvSpPr>
              <p:nvPr/>
            </p:nvSpPr>
            <p:spPr bwMode="auto">
              <a:xfrm>
                <a:off x="4479" y="1363"/>
                <a:ext cx="114" cy="116"/>
              </a:xfrm>
              <a:custGeom>
                <a:avLst/>
                <a:gdLst/>
                <a:ahLst/>
                <a:cxnLst>
                  <a:cxn ang="0">
                    <a:pos x="62" y="66"/>
                  </a:cxn>
                  <a:cxn ang="0">
                    <a:pos x="78" y="66"/>
                  </a:cxn>
                  <a:cxn ang="0">
                    <a:pos x="114" y="66"/>
                  </a:cxn>
                  <a:cxn ang="0">
                    <a:pos x="114" y="99"/>
                  </a:cxn>
                  <a:cxn ang="0">
                    <a:pos x="114" y="110"/>
                  </a:cxn>
                  <a:cxn ang="0">
                    <a:pos x="114" y="116"/>
                  </a:cxn>
                  <a:cxn ang="0">
                    <a:pos x="104" y="116"/>
                  </a:cxn>
                  <a:cxn ang="0">
                    <a:pos x="83" y="116"/>
                  </a:cxn>
                  <a:cxn ang="0">
                    <a:pos x="67" y="116"/>
                  </a:cxn>
                  <a:cxn ang="0">
                    <a:pos x="52" y="116"/>
                  </a:cxn>
                  <a:cxn ang="0">
                    <a:pos x="52" y="110"/>
                  </a:cxn>
                  <a:cxn ang="0">
                    <a:pos x="52" y="105"/>
                  </a:cxn>
                  <a:cxn ang="0">
                    <a:pos x="47" y="105"/>
                  </a:cxn>
                  <a:cxn ang="0">
                    <a:pos x="41" y="105"/>
                  </a:cxn>
                  <a:cxn ang="0">
                    <a:pos x="47" y="94"/>
                  </a:cxn>
                  <a:cxn ang="0">
                    <a:pos x="57" y="83"/>
                  </a:cxn>
                  <a:cxn ang="0">
                    <a:pos x="62" y="72"/>
                  </a:cxn>
                  <a:cxn ang="0">
                    <a:pos x="62" y="66"/>
                  </a:cxn>
                  <a:cxn ang="0">
                    <a:pos x="62" y="66"/>
                  </a:cxn>
                  <a:cxn ang="0">
                    <a:pos x="10" y="22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5" y="11"/>
                  </a:cxn>
                  <a:cxn ang="0">
                    <a:pos x="5" y="6"/>
                  </a:cxn>
                  <a:cxn ang="0">
                    <a:pos x="10" y="0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1" y="6"/>
                  </a:cxn>
                  <a:cxn ang="0">
                    <a:pos x="21" y="11"/>
                  </a:cxn>
                  <a:cxn ang="0">
                    <a:pos x="16" y="11"/>
                  </a:cxn>
                  <a:cxn ang="0">
                    <a:pos x="16" y="22"/>
                  </a:cxn>
                  <a:cxn ang="0">
                    <a:pos x="10" y="22"/>
                  </a:cxn>
                  <a:cxn ang="0">
                    <a:pos x="10" y="22"/>
                  </a:cxn>
                </a:cxnLst>
                <a:rect l="0" t="0" r="r" b="b"/>
                <a:pathLst>
                  <a:path w="114" h="116">
                    <a:moveTo>
                      <a:pt x="62" y="66"/>
                    </a:moveTo>
                    <a:lnTo>
                      <a:pt x="78" y="66"/>
                    </a:lnTo>
                    <a:lnTo>
                      <a:pt x="114" y="66"/>
                    </a:lnTo>
                    <a:lnTo>
                      <a:pt x="114" y="99"/>
                    </a:lnTo>
                    <a:lnTo>
                      <a:pt x="114" y="110"/>
                    </a:lnTo>
                    <a:lnTo>
                      <a:pt x="114" y="116"/>
                    </a:lnTo>
                    <a:lnTo>
                      <a:pt x="104" y="116"/>
                    </a:lnTo>
                    <a:lnTo>
                      <a:pt x="83" y="116"/>
                    </a:lnTo>
                    <a:lnTo>
                      <a:pt x="67" y="116"/>
                    </a:lnTo>
                    <a:lnTo>
                      <a:pt x="52" y="116"/>
                    </a:lnTo>
                    <a:lnTo>
                      <a:pt x="52" y="110"/>
                    </a:lnTo>
                    <a:lnTo>
                      <a:pt x="52" y="105"/>
                    </a:lnTo>
                    <a:lnTo>
                      <a:pt x="47" y="105"/>
                    </a:lnTo>
                    <a:lnTo>
                      <a:pt x="41" y="105"/>
                    </a:lnTo>
                    <a:lnTo>
                      <a:pt x="47" y="94"/>
                    </a:lnTo>
                    <a:lnTo>
                      <a:pt x="57" y="83"/>
                    </a:lnTo>
                    <a:lnTo>
                      <a:pt x="62" y="72"/>
                    </a:lnTo>
                    <a:lnTo>
                      <a:pt x="62" y="66"/>
                    </a:lnTo>
                    <a:lnTo>
                      <a:pt x="62" y="66"/>
                    </a:lnTo>
                    <a:close/>
                    <a:moveTo>
                      <a:pt x="10" y="22"/>
                    </a:moveTo>
                    <a:lnTo>
                      <a:pt x="0" y="22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5" y="6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21" y="11"/>
                    </a:lnTo>
                    <a:lnTo>
                      <a:pt x="16" y="11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" name="Group 95"/>
              <p:cNvGrpSpPr>
                <a:grpSpLocks/>
              </p:cNvGrpSpPr>
              <p:nvPr/>
            </p:nvGrpSpPr>
            <p:grpSpPr bwMode="auto">
              <a:xfrm>
                <a:off x="4262" y="935"/>
                <a:ext cx="460" cy="400"/>
                <a:chOff x="3639" y="1249"/>
                <a:chExt cx="460" cy="400"/>
              </a:xfrm>
              <a:grpFill/>
            </p:grpSpPr>
            <p:sp>
              <p:nvSpPr>
                <p:cNvPr id="80" name="Freeform 96"/>
                <p:cNvSpPr>
                  <a:spLocks/>
                </p:cNvSpPr>
                <p:nvPr/>
              </p:nvSpPr>
              <p:spPr bwMode="auto">
                <a:xfrm>
                  <a:off x="3639" y="1249"/>
                  <a:ext cx="460" cy="400"/>
                </a:xfrm>
                <a:custGeom>
                  <a:avLst/>
                  <a:gdLst/>
                  <a:ahLst/>
                  <a:cxnLst>
                    <a:cxn ang="0">
                      <a:pos x="439" y="56"/>
                    </a:cxn>
                    <a:cxn ang="0">
                      <a:pos x="455" y="67"/>
                    </a:cxn>
                    <a:cxn ang="0">
                      <a:pos x="460" y="100"/>
                    </a:cxn>
                    <a:cxn ang="0">
                      <a:pos x="434" y="111"/>
                    </a:cxn>
                    <a:cxn ang="0">
                      <a:pos x="408" y="161"/>
                    </a:cxn>
                    <a:cxn ang="0">
                      <a:pos x="393" y="183"/>
                    </a:cxn>
                    <a:cxn ang="0">
                      <a:pos x="388" y="222"/>
                    </a:cxn>
                    <a:cxn ang="0">
                      <a:pos x="367" y="244"/>
                    </a:cxn>
                    <a:cxn ang="0">
                      <a:pos x="341" y="306"/>
                    </a:cxn>
                    <a:cxn ang="0">
                      <a:pos x="326" y="311"/>
                    </a:cxn>
                    <a:cxn ang="0">
                      <a:pos x="289" y="289"/>
                    </a:cxn>
                    <a:cxn ang="0">
                      <a:pos x="248" y="333"/>
                    </a:cxn>
                    <a:cxn ang="0">
                      <a:pos x="233" y="372"/>
                    </a:cxn>
                    <a:cxn ang="0">
                      <a:pos x="222" y="378"/>
                    </a:cxn>
                    <a:cxn ang="0">
                      <a:pos x="217" y="389"/>
                    </a:cxn>
                    <a:cxn ang="0">
                      <a:pos x="181" y="394"/>
                    </a:cxn>
                    <a:cxn ang="0">
                      <a:pos x="165" y="400"/>
                    </a:cxn>
                    <a:cxn ang="0">
                      <a:pos x="129" y="400"/>
                    </a:cxn>
                    <a:cxn ang="0">
                      <a:pos x="103" y="372"/>
                    </a:cxn>
                    <a:cxn ang="0">
                      <a:pos x="103" y="350"/>
                    </a:cxn>
                    <a:cxn ang="0">
                      <a:pos x="93" y="339"/>
                    </a:cxn>
                    <a:cxn ang="0">
                      <a:pos x="62" y="317"/>
                    </a:cxn>
                    <a:cxn ang="0">
                      <a:pos x="36" y="306"/>
                    </a:cxn>
                    <a:cxn ang="0">
                      <a:pos x="10" y="317"/>
                    </a:cxn>
                    <a:cxn ang="0">
                      <a:pos x="0" y="289"/>
                    </a:cxn>
                    <a:cxn ang="0">
                      <a:pos x="0" y="228"/>
                    </a:cxn>
                    <a:cxn ang="0">
                      <a:pos x="5" y="200"/>
                    </a:cxn>
                    <a:cxn ang="0">
                      <a:pos x="16" y="189"/>
                    </a:cxn>
                    <a:cxn ang="0">
                      <a:pos x="31" y="167"/>
                    </a:cxn>
                    <a:cxn ang="0">
                      <a:pos x="41" y="133"/>
                    </a:cxn>
                    <a:cxn ang="0">
                      <a:pos x="31" y="89"/>
                    </a:cxn>
                    <a:cxn ang="0">
                      <a:pos x="47" y="44"/>
                    </a:cxn>
                    <a:cxn ang="0">
                      <a:pos x="88" y="6"/>
                    </a:cxn>
                    <a:cxn ang="0">
                      <a:pos x="140" y="11"/>
                    </a:cxn>
                    <a:cxn ang="0">
                      <a:pos x="171" y="33"/>
                    </a:cxn>
                    <a:cxn ang="0">
                      <a:pos x="207" y="22"/>
                    </a:cxn>
                    <a:cxn ang="0">
                      <a:pos x="264" y="44"/>
                    </a:cxn>
                    <a:cxn ang="0">
                      <a:pos x="284" y="28"/>
                    </a:cxn>
                    <a:cxn ang="0">
                      <a:pos x="320" y="17"/>
                    </a:cxn>
                    <a:cxn ang="0">
                      <a:pos x="362" y="28"/>
                    </a:cxn>
                    <a:cxn ang="0">
                      <a:pos x="388" y="17"/>
                    </a:cxn>
                    <a:cxn ang="0">
                      <a:pos x="424" y="6"/>
                    </a:cxn>
                    <a:cxn ang="0">
                      <a:pos x="439" y="33"/>
                    </a:cxn>
                  </a:cxnLst>
                  <a:rect l="0" t="0" r="r" b="b"/>
                  <a:pathLst>
                    <a:path w="460" h="400">
                      <a:moveTo>
                        <a:pt x="439" y="33"/>
                      </a:moveTo>
                      <a:lnTo>
                        <a:pt x="439" y="39"/>
                      </a:lnTo>
                      <a:lnTo>
                        <a:pt x="439" y="56"/>
                      </a:lnTo>
                      <a:lnTo>
                        <a:pt x="444" y="61"/>
                      </a:lnTo>
                      <a:lnTo>
                        <a:pt x="444" y="67"/>
                      </a:lnTo>
                      <a:lnTo>
                        <a:pt x="455" y="67"/>
                      </a:lnTo>
                      <a:lnTo>
                        <a:pt x="460" y="72"/>
                      </a:lnTo>
                      <a:lnTo>
                        <a:pt x="460" y="78"/>
                      </a:lnTo>
                      <a:lnTo>
                        <a:pt x="460" y="100"/>
                      </a:lnTo>
                      <a:lnTo>
                        <a:pt x="455" y="106"/>
                      </a:lnTo>
                      <a:lnTo>
                        <a:pt x="450" y="106"/>
                      </a:lnTo>
                      <a:lnTo>
                        <a:pt x="434" y="111"/>
                      </a:lnTo>
                      <a:lnTo>
                        <a:pt x="429" y="117"/>
                      </a:lnTo>
                      <a:lnTo>
                        <a:pt x="419" y="139"/>
                      </a:lnTo>
                      <a:lnTo>
                        <a:pt x="408" y="161"/>
                      </a:lnTo>
                      <a:lnTo>
                        <a:pt x="408" y="183"/>
                      </a:lnTo>
                      <a:lnTo>
                        <a:pt x="398" y="183"/>
                      </a:lnTo>
                      <a:lnTo>
                        <a:pt x="393" y="183"/>
                      </a:lnTo>
                      <a:lnTo>
                        <a:pt x="393" y="189"/>
                      </a:lnTo>
                      <a:lnTo>
                        <a:pt x="388" y="217"/>
                      </a:lnTo>
                      <a:lnTo>
                        <a:pt x="388" y="222"/>
                      </a:lnTo>
                      <a:lnTo>
                        <a:pt x="377" y="222"/>
                      </a:lnTo>
                      <a:lnTo>
                        <a:pt x="372" y="228"/>
                      </a:lnTo>
                      <a:lnTo>
                        <a:pt x="367" y="244"/>
                      </a:lnTo>
                      <a:lnTo>
                        <a:pt x="351" y="283"/>
                      </a:lnTo>
                      <a:lnTo>
                        <a:pt x="346" y="294"/>
                      </a:lnTo>
                      <a:lnTo>
                        <a:pt x="341" y="306"/>
                      </a:lnTo>
                      <a:lnTo>
                        <a:pt x="331" y="311"/>
                      </a:lnTo>
                      <a:lnTo>
                        <a:pt x="326" y="317"/>
                      </a:lnTo>
                      <a:lnTo>
                        <a:pt x="326" y="311"/>
                      </a:lnTo>
                      <a:lnTo>
                        <a:pt x="315" y="294"/>
                      </a:lnTo>
                      <a:lnTo>
                        <a:pt x="310" y="294"/>
                      </a:lnTo>
                      <a:lnTo>
                        <a:pt x="289" y="289"/>
                      </a:lnTo>
                      <a:lnTo>
                        <a:pt x="284" y="294"/>
                      </a:lnTo>
                      <a:lnTo>
                        <a:pt x="264" y="317"/>
                      </a:lnTo>
                      <a:lnTo>
                        <a:pt x="248" y="333"/>
                      </a:lnTo>
                      <a:lnTo>
                        <a:pt x="238" y="339"/>
                      </a:lnTo>
                      <a:lnTo>
                        <a:pt x="238" y="361"/>
                      </a:lnTo>
                      <a:lnTo>
                        <a:pt x="233" y="372"/>
                      </a:lnTo>
                      <a:lnTo>
                        <a:pt x="227" y="383"/>
                      </a:lnTo>
                      <a:lnTo>
                        <a:pt x="222" y="383"/>
                      </a:lnTo>
                      <a:lnTo>
                        <a:pt x="222" y="378"/>
                      </a:lnTo>
                      <a:lnTo>
                        <a:pt x="217" y="378"/>
                      </a:lnTo>
                      <a:lnTo>
                        <a:pt x="217" y="383"/>
                      </a:lnTo>
                      <a:lnTo>
                        <a:pt x="217" y="389"/>
                      </a:lnTo>
                      <a:lnTo>
                        <a:pt x="212" y="394"/>
                      </a:lnTo>
                      <a:lnTo>
                        <a:pt x="202" y="394"/>
                      </a:lnTo>
                      <a:lnTo>
                        <a:pt x="181" y="394"/>
                      </a:lnTo>
                      <a:lnTo>
                        <a:pt x="171" y="389"/>
                      </a:lnTo>
                      <a:lnTo>
                        <a:pt x="165" y="394"/>
                      </a:lnTo>
                      <a:lnTo>
                        <a:pt x="165" y="400"/>
                      </a:lnTo>
                      <a:lnTo>
                        <a:pt x="160" y="400"/>
                      </a:lnTo>
                      <a:lnTo>
                        <a:pt x="150" y="400"/>
                      </a:lnTo>
                      <a:lnTo>
                        <a:pt x="129" y="400"/>
                      </a:lnTo>
                      <a:lnTo>
                        <a:pt x="119" y="394"/>
                      </a:lnTo>
                      <a:lnTo>
                        <a:pt x="114" y="389"/>
                      </a:lnTo>
                      <a:lnTo>
                        <a:pt x="103" y="372"/>
                      </a:lnTo>
                      <a:lnTo>
                        <a:pt x="98" y="361"/>
                      </a:lnTo>
                      <a:lnTo>
                        <a:pt x="103" y="356"/>
                      </a:lnTo>
                      <a:lnTo>
                        <a:pt x="103" y="350"/>
                      </a:lnTo>
                      <a:lnTo>
                        <a:pt x="103" y="344"/>
                      </a:lnTo>
                      <a:lnTo>
                        <a:pt x="93" y="344"/>
                      </a:lnTo>
                      <a:lnTo>
                        <a:pt x="93" y="339"/>
                      </a:lnTo>
                      <a:lnTo>
                        <a:pt x="83" y="328"/>
                      </a:lnTo>
                      <a:lnTo>
                        <a:pt x="72" y="322"/>
                      </a:lnTo>
                      <a:lnTo>
                        <a:pt x="62" y="317"/>
                      </a:lnTo>
                      <a:lnTo>
                        <a:pt x="52" y="311"/>
                      </a:lnTo>
                      <a:lnTo>
                        <a:pt x="47" y="306"/>
                      </a:lnTo>
                      <a:lnTo>
                        <a:pt x="36" y="306"/>
                      </a:lnTo>
                      <a:lnTo>
                        <a:pt x="31" y="311"/>
                      </a:lnTo>
                      <a:lnTo>
                        <a:pt x="26" y="311"/>
                      </a:lnTo>
                      <a:lnTo>
                        <a:pt x="10" y="317"/>
                      </a:lnTo>
                      <a:lnTo>
                        <a:pt x="0" y="317"/>
                      </a:lnTo>
                      <a:lnTo>
                        <a:pt x="0" y="311"/>
                      </a:lnTo>
                      <a:lnTo>
                        <a:pt x="0" y="289"/>
                      </a:lnTo>
                      <a:lnTo>
                        <a:pt x="0" y="261"/>
                      </a:lnTo>
                      <a:lnTo>
                        <a:pt x="0" y="244"/>
                      </a:lnTo>
                      <a:lnTo>
                        <a:pt x="0" y="228"/>
                      </a:lnTo>
                      <a:lnTo>
                        <a:pt x="0" y="217"/>
                      </a:lnTo>
                      <a:lnTo>
                        <a:pt x="0" y="211"/>
                      </a:lnTo>
                      <a:lnTo>
                        <a:pt x="5" y="200"/>
                      </a:lnTo>
                      <a:lnTo>
                        <a:pt x="10" y="200"/>
                      </a:lnTo>
                      <a:lnTo>
                        <a:pt x="16" y="200"/>
                      </a:lnTo>
                      <a:lnTo>
                        <a:pt x="16" y="189"/>
                      </a:lnTo>
                      <a:lnTo>
                        <a:pt x="16" y="178"/>
                      </a:lnTo>
                      <a:lnTo>
                        <a:pt x="16" y="172"/>
                      </a:lnTo>
                      <a:lnTo>
                        <a:pt x="31" y="167"/>
                      </a:lnTo>
                      <a:lnTo>
                        <a:pt x="31" y="161"/>
                      </a:lnTo>
                      <a:lnTo>
                        <a:pt x="36" y="150"/>
                      </a:lnTo>
                      <a:lnTo>
                        <a:pt x="41" y="133"/>
                      </a:lnTo>
                      <a:lnTo>
                        <a:pt x="36" y="117"/>
                      </a:lnTo>
                      <a:lnTo>
                        <a:pt x="31" y="106"/>
                      </a:lnTo>
                      <a:lnTo>
                        <a:pt x="31" y="89"/>
                      </a:lnTo>
                      <a:lnTo>
                        <a:pt x="36" y="72"/>
                      </a:lnTo>
                      <a:lnTo>
                        <a:pt x="36" y="56"/>
                      </a:lnTo>
                      <a:lnTo>
                        <a:pt x="47" y="44"/>
                      </a:lnTo>
                      <a:lnTo>
                        <a:pt x="57" y="17"/>
                      </a:lnTo>
                      <a:lnTo>
                        <a:pt x="67" y="6"/>
                      </a:lnTo>
                      <a:lnTo>
                        <a:pt x="88" y="6"/>
                      </a:lnTo>
                      <a:lnTo>
                        <a:pt x="109" y="0"/>
                      </a:lnTo>
                      <a:lnTo>
                        <a:pt x="129" y="6"/>
                      </a:lnTo>
                      <a:lnTo>
                        <a:pt x="140" y="11"/>
                      </a:lnTo>
                      <a:lnTo>
                        <a:pt x="160" y="33"/>
                      </a:lnTo>
                      <a:lnTo>
                        <a:pt x="165" y="33"/>
                      </a:lnTo>
                      <a:lnTo>
                        <a:pt x="171" y="33"/>
                      </a:lnTo>
                      <a:lnTo>
                        <a:pt x="196" y="22"/>
                      </a:lnTo>
                      <a:lnTo>
                        <a:pt x="202" y="22"/>
                      </a:lnTo>
                      <a:lnTo>
                        <a:pt x="207" y="22"/>
                      </a:lnTo>
                      <a:lnTo>
                        <a:pt x="227" y="39"/>
                      </a:lnTo>
                      <a:lnTo>
                        <a:pt x="248" y="44"/>
                      </a:lnTo>
                      <a:lnTo>
                        <a:pt x="264" y="44"/>
                      </a:lnTo>
                      <a:lnTo>
                        <a:pt x="269" y="39"/>
                      </a:lnTo>
                      <a:lnTo>
                        <a:pt x="279" y="33"/>
                      </a:lnTo>
                      <a:lnTo>
                        <a:pt x="284" y="28"/>
                      </a:lnTo>
                      <a:lnTo>
                        <a:pt x="300" y="22"/>
                      </a:lnTo>
                      <a:lnTo>
                        <a:pt x="310" y="22"/>
                      </a:lnTo>
                      <a:lnTo>
                        <a:pt x="320" y="17"/>
                      </a:lnTo>
                      <a:lnTo>
                        <a:pt x="331" y="22"/>
                      </a:lnTo>
                      <a:lnTo>
                        <a:pt x="346" y="22"/>
                      </a:lnTo>
                      <a:lnTo>
                        <a:pt x="362" y="28"/>
                      </a:lnTo>
                      <a:lnTo>
                        <a:pt x="372" y="33"/>
                      </a:lnTo>
                      <a:lnTo>
                        <a:pt x="377" y="33"/>
                      </a:lnTo>
                      <a:lnTo>
                        <a:pt x="388" y="17"/>
                      </a:lnTo>
                      <a:lnTo>
                        <a:pt x="398" y="11"/>
                      </a:lnTo>
                      <a:lnTo>
                        <a:pt x="403" y="6"/>
                      </a:lnTo>
                      <a:lnTo>
                        <a:pt x="424" y="6"/>
                      </a:lnTo>
                      <a:lnTo>
                        <a:pt x="424" y="17"/>
                      </a:lnTo>
                      <a:lnTo>
                        <a:pt x="434" y="22"/>
                      </a:lnTo>
                      <a:lnTo>
                        <a:pt x="439" y="3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97"/>
                <p:cNvSpPr>
                  <a:spLocks/>
                </p:cNvSpPr>
                <p:nvPr/>
              </p:nvSpPr>
              <p:spPr bwMode="auto">
                <a:xfrm>
                  <a:off x="3639" y="1249"/>
                  <a:ext cx="460" cy="400"/>
                </a:xfrm>
                <a:custGeom>
                  <a:avLst/>
                  <a:gdLst/>
                  <a:ahLst/>
                  <a:cxnLst>
                    <a:cxn ang="0">
                      <a:pos x="439" y="56"/>
                    </a:cxn>
                    <a:cxn ang="0">
                      <a:pos x="455" y="67"/>
                    </a:cxn>
                    <a:cxn ang="0">
                      <a:pos x="460" y="100"/>
                    </a:cxn>
                    <a:cxn ang="0">
                      <a:pos x="434" y="111"/>
                    </a:cxn>
                    <a:cxn ang="0">
                      <a:pos x="408" y="161"/>
                    </a:cxn>
                    <a:cxn ang="0">
                      <a:pos x="393" y="183"/>
                    </a:cxn>
                    <a:cxn ang="0">
                      <a:pos x="388" y="222"/>
                    </a:cxn>
                    <a:cxn ang="0">
                      <a:pos x="367" y="244"/>
                    </a:cxn>
                    <a:cxn ang="0">
                      <a:pos x="341" y="306"/>
                    </a:cxn>
                    <a:cxn ang="0">
                      <a:pos x="326" y="311"/>
                    </a:cxn>
                    <a:cxn ang="0">
                      <a:pos x="289" y="289"/>
                    </a:cxn>
                    <a:cxn ang="0">
                      <a:pos x="248" y="333"/>
                    </a:cxn>
                    <a:cxn ang="0">
                      <a:pos x="233" y="372"/>
                    </a:cxn>
                    <a:cxn ang="0">
                      <a:pos x="222" y="378"/>
                    </a:cxn>
                    <a:cxn ang="0">
                      <a:pos x="217" y="389"/>
                    </a:cxn>
                    <a:cxn ang="0">
                      <a:pos x="181" y="394"/>
                    </a:cxn>
                    <a:cxn ang="0">
                      <a:pos x="165" y="400"/>
                    </a:cxn>
                    <a:cxn ang="0">
                      <a:pos x="129" y="400"/>
                    </a:cxn>
                    <a:cxn ang="0">
                      <a:pos x="103" y="372"/>
                    </a:cxn>
                    <a:cxn ang="0">
                      <a:pos x="103" y="350"/>
                    </a:cxn>
                    <a:cxn ang="0">
                      <a:pos x="93" y="339"/>
                    </a:cxn>
                    <a:cxn ang="0">
                      <a:pos x="62" y="317"/>
                    </a:cxn>
                    <a:cxn ang="0">
                      <a:pos x="36" y="306"/>
                    </a:cxn>
                    <a:cxn ang="0">
                      <a:pos x="10" y="317"/>
                    </a:cxn>
                    <a:cxn ang="0">
                      <a:pos x="0" y="289"/>
                    </a:cxn>
                    <a:cxn ang="0">
                      <a:pos x="0" y="228"/>
                    </a:cxn>
                    <a:cxn ang="0">
                      <a:pos x="5" y="200"/>
                    </a:cxn>
                    <a:cxn ang="0">
                      <a:pos x="16" y="189"/>
                    </a:cxn>
                    <a:cxn ang="0">
                      <a:pos x="31" y="167"/>
                    </a:cxn>
                    <a:cxn ang="0">
                      <a:pos x="41" y="133"/>
                    </a:cxn>
                    <a:cxn ang="0">
                      <a:pos x="31" y="89"/>
                    </a:cxn>
                    <a:cxn ang="0">
                      <a:pos x="47" y="44"/>
                    </a:cxn>
                    <a:cxn ang="0">
                      <a:pos x="88" y="6"/>
                    </a:cxn>
                    <a:cxn ang="0">
                      <a:pos x="140" y="11"/>
                    </a:cxn>
                    <a:cxn ang="0">
                      <a:pos x="171" y="33"/>
                    </a:cxn>
                    <a:cxn ang="0">
                      <a:pos x="207" y="22"/>
                    </a:cxn>
                    <a:cxn ang="0">
                      <a:pos x="264" y="44"/>
                    </a:cxn>
                    <a:cxn ang="0">
                      <a:pos x="284" y="28"/>
                    </a:cxn>
                    <a:cxn ang="0">
                      <a:pos x="320" y="17"/>
                    </a:cxn>
                    <a:cxn ang="0">
                      <a:pos x="362" y="28"/>
                    </a:cxn>
                    <a:cxn ang="0">
                      <a:pos x="388" y="17"/>
                    </a:cxn>
                    <a:cxn ang="0">
                      <a:pos x="424" y="6"/>
                    </a:cxn>
                    <a:cxn ang="0">
                      <a:pos x="439" y="33"/>
                    </a:cxn>
                  </a:cxnLst>
                  <a:rect l="0" t="0" r="r" b="b"/>
                  <a:pathLst>
                    <a:path w="460" h="400">
                      <a:moveTo>
                        <a:pt x="439" y="33"/>
                      </a:moveTo>
                      <a:lnTo>
                        <a:pt x="439" y="39"/>
                      </a:lnTo>
                      <a:lnTo>
                        <a:pt x="439" y="56"/>
                      </a:lnTo>
                      <a:lnTo>
                        <a:pt x="444" y="61"/>
                      </a:lnTo>
                      <a:lnTo>
                        <a:pt x="444" y="67"/>
                      </a:lnTo>
                      <a:lnTo>
                        <a:pt x="455" y="67"/>
                      </a:lnTo>
                      <a:lnTo>
                        <a:pt x="460" y="72"/>
                      </a:lnTo>
                      <a:lnTo>
                        <a:pt x="460" y="78"/>
                      </a:lnTo>
                      <a:lnTo>
                        <a:pt x="460" y="100"/>
                      </a:lnTo>
                      <a:lnTo>
                        <a:pt x="455" y="106"/>
                      </a:lnTo>
                      <a:lnTo>
                        <a:pt x="450" y="106"/>
                      </a:lnTo>
                      <a:lnTo>
                        <a:pt x="434" y="111"/>
                      </a:lnTo>
                      <a:lnTo>
                        <a:pt x="429" y="117"/>
                      </a:lnTo>
                      <a:lnTo>
                        <a:pt x="419" y="139"/>
                      </a:lnTo>
                      <a:lnTo>
                        <a:pt x="408" y="161"/>
                      </a:lnTo>
                      <a:lnTo>
                        <a:pt x="408" y="183"/>
                      </a:lnTo>
                      <a:lnTo>
                        <a:pt x="398" y="183"/>
                      </a:lnTo>
                      <a:lnTo>
                        <a:pt x="393" y="183"/>
                      </a:lnTo>
                      <a:lnTo>
                        <a:pt x="393" y="189"/>
                      </a:lnTo>
                      <a:lnTo>
                        <a:pt x="388" y="217"/>
                      </a:lnTo>
                      <a:lnTo>
                        <a:pt x="388" y="222"/>
                      </a:lnTo>
                      <a:lnTo>
                        <a:pt x="377" y="222"/>
                      </a:lnTo>
                      <a:lnTo>
                        <a:pt x="372" y="228"/>
                      </a:lnTo>
                      <a:lnTo>
                        <a:pt x="367" y="244"/>
                      </a:lnTo>
                      <a:lnTo>
                        <a:pt x="351" y="283"/>
                      </a:lnTo>
                      <a:lnTo>
                        <a:pt x="346" y="294"/>
                      </a:lnTo>
                      <a:lnTo>
                        <a:pt x="341" y="306"/>
                      </a:lnTo>
                      <a:lnTo>
                        <a:pt x="331" y="311"/>
                      </a:lnTo>
                      <a:lnTo>
                        <a:pt x="326" y="317"/>
                      </a:lnTo>
                      <a:lnTo>
                        <a:pt x="326" y="311"/>
                      </a:lnTo>
                      <a:lnTo>
                        <a:pt x="315" y="294"/>
                      </a:lnTo>
                      <a:lnTo>
                        <a:pt x="310" y="294"/>
                      </a:lnTo>
                      <a:lnTo>
                        <a:pt x="289" y="289"/>
                      </a:lnTo>
                      <a:lnTo>
                        <a:pt x="284" y="294"/>
                      </a:lnTo>
                      <a:lnTo>
                        <a:pt x="264" y="317"/>
                      </a:lnTo>
                      <a:lnTo>
                        <a:pt x="248" y="333"/>
                      </a:lnTo>
                      <a:lnTo>
                        <a:pt x="238" y="339"/>
                      </a:lnTo>
                      <a:lnTo>
                        <a:pt x="238" y="361"/>
                      </a:lnTo>
                      <a:lnTo>
                        <a:pt x="233" y="372"/>
                      </a:lnTo>
                      <a:lnTo>
                        <a:pt x="227" y="383"/>
                      </a:lnTo>
                      <a:lnTo>
                        <a:pt x="222" y="383"/>
                      </a:lnTo>
                      <a:lnTo>
                        <a:pt x="222" y="378"/>
                      </a:lnTo>
                      <a:lnTo>
                        <a:pt x="217" y="378"/>
                      </a:lnTo>
                      <a:lnTo>
                        <a:pt x="217" y="383"/>
                      </a:lnTo>
                      <a:lnTo>
                        <a:pt x="217" y="389"/>
                      </a:lnTo>
                      <a:lnTo>
                        <a:pt x="212" y="394"/>
                      </a:lnTo>
                      <a:lnTo>
                        <a:pt x="202" y="394"/>
                      </a:lnTo>
                      <a:lnTo>
                        <a:pt x="181" y="394"/>
                      </a:lnTo>
                      <a:lnTo>
                        <a:pt x="171" y="389"/>
                      </a:lnTo>
                      <a:lnTo>
                        <a:pt x="165" y="394"/>
                      </a:lnTo>
                      <a:lnTo>
                        <a:pt x="165" y="400"/>
                      </a:lnTo>
                      <a:lnTo>
                        <a:pt x="160" y="400"/>
                      </a:lnTo>
                      <a:lnTo>
                        <a:pt x="150" y="400"/>
                      </a:lnTo>
                      <a:lnTo>
                        <a:pt x="129" y="400"/>
                      </a:lnTo>
                      <a:lnTo>
                        <a:pt x="119" y="394"/>
                      </a:lnTo>
                      <a:lnTo>
                        <a:pt x="114" y="389"/>
                      </a:lnTo>
                      <a:lnTo>
                        <a:pt x="103" y="372"/>
                      </a:lnTo>
                      <a:lnTo>
                        <a:pt x="98" y="361"/>
                      </a:lnTo>
                      <a:lnTo>
                        <a:pt x="103" y="356"/>
                      </a:lnTo>
                      <a:lnTo>
                        <a:pt x="103" y="350"/>
                      </a:lnTo>
                      <a:lnTo>
                        <a:pt x="103" y="344"/>
                      </a:lnTo>
                      <a:lnTo>
                        <a:pt x="93" y="344"/>
                      </a:lnTo>
                      <a:lnTo>
                        <a:pt x="93" y="339"/>
                      </a:lnTo>
                      <a:lnTo>
                        <a:pt x="83" y="328"/>
                      </a:lnTo>
                      <a:lnTo>
                        <a:pt x="72" y="322"/>
                      </a:lnTo>
                      <a:lnTo>
                        <a:pt x="62" y="317"/>
                      </a:lnTo>
                      <a:lnTo>
                        <a:pt x="52" y="311"/>
                      </a:lnTo>
                      <a:lnTo>
                        <a:pt x="47" y="306"/>
                      </a:lnTo>
                      <a:lnTo>
                        <a:pt x="36" y="306"/>
                      </a:lnTo>
                      <a:lnTo>
                        <a:pt x="31" y="311"/>
                      </a:lnTo>
                      <a:lnTo>
                        <a:pt x="26" y="311"/>
                      </a:lnTo>
                      <a:lnTo>
                        <a:pt x="10" y="317"/>
                      </a:lnTo>
                      <a:lnTo>
                        <a:pt x="0" y="317"/>
                      </a:lnTo>
                      <a:lnTo>
                        <a:pt x="0" y="311"/>
                      </a:lnTo>
                      <a:lnTo>
                        <a:pt x="0" y="289"/>
                      </a:lnTo>
                      <a:lnTo>
                        <a:pt x="0" y="261"/>
                      </a:lnTo>
                      <a:lnTo>
                        <a:pt x="0" y="244"/>
                      </a:lnTo>
                      <a:lnTo>
                        <a:pt x="0" y="228"/>
                      </a:lnTo>
                      <a:lnTo>
                        <a:pt x="0" y="217"/>
                      </a:lnTo>
                      <a:lnTo>
                        <a:pt x="0" y="211"/>
                      </a:lnTo>
                      <a:lnTo>
                        <a:pt x="5" y="200"/>
                      </a:lnTo>
                      <a:lnTo>
                        <a:pt x="10" y="200"/>
                      </a:lnTo>
                      <a:lnTo>
                        <a:pt x="16" y="200"/>
                      </a:lnTo>
                      <a:lnTo>
                        <a:pt x="16" y="189"/>
                      </a:lnTo>
                      <a:lnTo>
                        <a:pt x="16" y="178"/>
                      </a:lnTo>
                      <a:lnTo>
                        <a:pt x="16" y="172"/>
                      </a:lnTo>
                      <a:lnTo>
                        <a:pt x="31" y="167"/>
                      </a:lnTo>
                      <a:lnTo>
                        <a:pt x="31" y="161"/>
                      </a:lnTo>
                      <a:lnTo>
                        <a:pt x="36" y="150"/>
                      </a:lnTo>
                      <a:lnTo>
                        <a:pt x="41" y="133"/>
                      </a:lnTo>
                      <a:lnTo>
                        <a:pt x="36" y="117"/>
                      </a:lnTo>
                      <a:lnTo>
                        <a:pt x="31" y="106"/>
                      </a:lnTo>
                      <a:lnTo>
                        <a:pt x="31" y="89"/>
                      </a:lnTo>
                      <a:lnTo>
                        <a:pt x="36" y="72"/>
                      </a:lnTo>
                      <a:lnTo>
                        <a:pt x="36" y="56"/>
                      </a:lnTo>
                      <a:lnTo>
                        <a:pt x="47" y="44"/>
                      </a:lnTo>
                      <a:lnTo>
                        <a:pt x="57" y="17"/>
                      </a:lnTo>
                      <a:lnTo>
                        <a:pt x="67" y="6"/>
                      </a:lnTo>
                      <a:lnTo>
                        <a:pt x="88" y="6"/>
                      </a:lnTo>
                      <a:lnTo>
                        <a:pt x="109" y="0"/>
                      </a:lnTo>
                      <a:lnTo>
                        <a:pt x="129" y="6"/>
                      </a:lnTo>
                      <a:lnTo>
                        <a:pt x="140" y="11"/>
                      </a:lnTo>
                      <a:lnTo>
                        <a:pt x="160" y="33"/>
                      </a:lnTo>
                      <a:lnTo>
                        <a:pt x="165" y="33"/>
                      </a:lnTo>
                      <a:lnTo>
                        <a:pt x="171" y="33"/>
                      </a:lnTo>
                      <a:lnTo>
                        <a:pt x="196" y="22"/>
                      </a:lnTo>
                      <a:lnTo>
                        <a:pt x="202" y="22"/>
                      </a:lnTo>
                      <a:lnTo>
                        <a:pt x="207" y="22"/>
                      </a:lnTo>
                      <a:lnTo>
                        <a:pt x="227" y="39"/>
                      </a:lnTo>
                      <a:lnTo>
                        <a:pt x="248" y="44"/>
                      </a:lnTo>
                      <a:lnTo>
                        <a:pt x="264" y="44"/>
                      </a:lnTo>
                      <a:lnTo>
                        <a:pt x="269" y="39"/>
                      </a:lnTo>
                      <a:lnTo>
                        <a:pt x="279" y="33"/>
                      </a:lnTo>
                      <a:lnTo>
                        <a:pt x="284" y="28"/>
                      </a:lnTo>
                      <a:lnTo>
                        <a:pt x="300" y="22"/>
                      </a:lnTo>
                      <a:lnTo>
                        <a:pt x="310" y="22"/>
                      </a:lnTo>
                      <a:lnTo>
                        <a:pt x="320" y="17"/>
                      </a:lnTo>
                      <a:lnTo>
                        <a:pt x="331" y="22"/>
                      </a:lnTo>
                      <a:lnTo>
                        <a:pt x="346" y="22"/>
                      </a:lnTo>
                      <a:lnTo>
                        <a:pt x="362" y="28"/>
                      </a:lnTo>
                      <a:lnTo>
                        <a:pt x="372" y="33"/>
                      </a:lnTo>
                      <a:lnTo>
                        <a:pt x="377" y="33"/>
                      </a:lnTo>
                      <a:lnTo>
                        <a:pt x="388" y="17"/>
                      </a:lnTo>
                      <a:lnTo>
                        <a:pt x="398" y="11"/>
                      </a:lnTo>
                      <a:lnTo>
                        <a:pt x="403" y="6"/>
                      </a:lnTo>
                      <a:lnTo>
                        <a:pt x="424" y="6"/>
                      </a:lnTo>
                      <a:lnTo>
                        <a:pt x="424" y="17"/>
                      </a:lnTo>
                      <a:lnTo>
                        <a:pt x="434" y="22"/>
                      </a:lnTo>
                      <a:lnTo>
                        <a:pt x="439" y="3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98"/>
              <p:cNvGrpSpPr>
                <a:grpSpLocks/>
              </p:cNvGrpSpPr>
              <p:nvPr/>
            </p:nvGrpSpPr>
            <p:grpSpPr bwMode="auto">
              <a:xfrm>
                <a:off x="4489" y="969"/>
                <a:ext cx="295" cy="477"/>
                <a:chOff x="3866" y="1283"/>
                <a:chExt cx="295" cy="477"/>
              </a:xfrm>
              <a:grpFill/>
            </p:grpSpPr>
            <p:sp>
              <p:nvSpPr>
                <p:cNvPr id="78" name="Freeform 99"/>
                <p:cNvSpPr>
                  <a:spLocks/>
                </p:cNvSpPr>
                <p:nvPr/>
              </p:nvSpPr>
              <p:spPr bwMode="auto">
                <a:xfrm>
                  <a:off x="3866" y="1283"/>
                  <a:ext cx="295" cy="477"/>
                </a:xfrm>
                <a:custGeom>
                  <a:avLst/>
                  <a:gdLst/>
                  <a:ahLst/>
                  <a:cxnLst>
                    <a:cxn ang="0">
                      <a:pos x="67" y="460"/>
                    </a:cxn>
                    <a:cxn ang="0">
                      <a:pos x="52" y="455"/>
                    </a:cxn>
                    <a:cxn ang="0">
                      <a:pos x="52" y="427"/>
                    </a:cxn>
                    <a:cxn ang="0">
                      <a:pos x="47" y="405"/>
                    </a:cxn>
                    <a:cxn ang="0">
                      <a:pos x="47" y="383"/>
                    </a:cxn>
                    <a:cxn ang="0">
                      <a:pos x="36" y="377"/>
                    </a:cxn>
                    <a:cxn ang="0">
                      <a:pos x="16" y="372"/>
                    </a:cxn>
                    <a:cxn ang="0">
                      <a:pos x="16" y="355"/>
                    </a:cxn>
                    <a:cxn ang="0">
                      <a:pos x="0" y="349"/>
                    </a:cxn>
                    <a:cxn ang="0">
                      <a:pos x="10" y="327"/>
                    </a:cxn>
                    <a:cxn ang="0">
                      <a:pos x="21" y="300"/>
                    </a:cxn>
                    <a:cxn ang="0">
                      <a:pos x="57" y="261"/>
                    </a:cxn>
                    <a:cxn ang="0">
                      <a:pos x="83" y="261"/>
                    </a:cxn>
                    <a:cxn ang="0">
                      <a:pos x="98" y="277"/>
                    </a:cxn>
                    <a:cxn ang="0">
                      <a:pos x="104" y="277"/>
                    </a:cxn>
                    <a:cxn ang="0">
                      <a:pos x="119" y="261"/>
                    </a:cxn>
                    <a:cxn ang="0">
                      <a:pos x="140" y="211"/>
                    </a:cxn>
                    <a:cxn ang="0">
                      <a:pos x="150" y="189"/>
                    </a:cxn>
                    <a:cxn ang="0">
                      <a:pos x="160" y="183"/>
                    </a:cxn>
                    <a:cxn ang="0">
                      <a:pos x="166" y="150"/>
                    </a:cxn>
                    <a:cxn ang="0">
                      <a:pos x="181" y="150"/>
                    </a:cxn>
                    <a:cxn ang="0">
                      <a:pos x="191" y="105"/>
                    </a:cxn>
                    <a:cxn ang="0">
                      <a:pos x="207" y="78"/>
                    </a:cxn>
                    <a:cxn ang="0">
                      <a:pos x="228" y="72"/>
                    </a:cxn>
                    <a:cxn ang="0">
                      <a:pos x="233" y="44"/>
                    </a:cxn>
                    <a:cxn ang="0">
                      <a:pos x="228" y="33"/>
                    </a:cxn>
                    <a:cxn ang="0">
                      <a:pos x="217" y="28"/>
                    </a:cxn>
                    <a:cxn ang="0">
                      <a:pos x="212" y="6"/>
                    </a:cxn>
                    <a:cxn ang="0">
                      <a:pos x="223" y="0"/>
                    </a:cxn>
                    <a:cxn ang="0">
                      <a:pos x="243" y="28"/>
                    </a:cxn>
                    <a:cxn ang="0">
                      <a:pos x="254" y="67"/>
                    </a:cxn>
                    <a:cxn ang="0">
                      <a:pos x="254" y="100"/>
                    </a:cxn>
                    <a:cxn ang="0">
                      <a:pos x="264" y="122"/>
                    </a:cxn>
                    <a:cxn ang="0">
                      <a:pos x="264" y="133"/>
                    </a:cxn>
                    <a:cxn ang="0">
                      <a:pos x="233" y="128"/>
                    </a:cxn>
                    <a:cxn ang="0">
                      <a:pos x="217" y="128"/>
                    </a:cxn>
                    <a:cxn ang="0">
                      <a:pos x="207" y="144"/>
                    </a:cxn>
                    <a:cxn ang="0">
                      <a:pos x="254" y="189"/>
                    </a:cxn>
                    <a:cxn ang="0">
                      <a:pos x="269" y="227"/>
                    </a:cxn>
                    <a:cxn ang="0">
                      <a:pos x="269" y="233"/>
                    </a:cxn>
                    <a:cxn ang="0">
                      <a:pos x="248" y="272"/>
                    </a:cxn>
                    <a:cxn ang="0">
                      <a:pos x="233" y="288"/>
                    </a:cxn>
                    <a:cxn ang="0">
                      <a:pos x="228" y="305"/>
                    </a:cxn>
                    <a:cxn ang="0">
                      <a:pos x="233" y="338"/>
                    </a:cxn>
                    <a:cxn ang="0">
                      <a:pos x="243" y="361"/>
                    </a:cxn>
                    <a:cxn ang="0">
                      <a:pos x="254" y="388"/>
                    </a:cxn>
                    <a:cxn ang="0">
                      <a:pos x="279" y="422"/>
                    </a:cxn>
                    <a:cxn ang="0">
                      <a:pos x="290" y="449"/>
                    </a:cxn>
                    <a:cxn ang="0">
                      <a:pos x="290" y="460"/>
                    </a:cxn>
                    <a:cxn ang="0">
                      <a:pos x="290" y="477"/>
                    </a:cxn>
                    <a:cxn ang="0">
                      <a:pos x="259" y="466"/>
                    </a:cxn>
                    <a:cxn ang="0">
                      <a:pos x="238" y="460"/>
                    </a:cxn>
                    <a:cxn ang="0">
                      <a:pos x="223" y="460"/>
                    </a:cxn>
                    <a:cxn ang="0">
                      <a:pos x="191" y="460"/>
                    </a:cxn>
                    <a:cxn ang="0">
                      <a:pos x="166" y="455"/>
                    </a:cxn>
                    <a:cxn ang="0">
                      <a:pos x="119" y="455"/>
                    </a:cxn>
                    <a:cxn ang="0">
                      <a:pos x="104" y="460"/>
                    </a:cxn>
                  </a:cxnLst>
                  <a:rect l="0" t="0" r="r" b="b"/>
                  <a:pathLst>
                    <a:path w="295" h="477">
                      <a:moveTo>
                        <a:pt x="104" y="460"/>
                      </a:moveTo>
                      <a:lnTo>
                        <a:pt x="67" y="460"/>
                      </a:lnTo>
                      <a:lnTo>
                        <a:pt x="52" y="460"/>
                      </a:lnTo>
                      <a:lnTo>
                        <a:pt x="52" y="455"/>
                      </a:lnTo>
                      <a:lnTo>
                        <a:pt x="47" y="449"/>
                      </a:lnTo>
                      <a:lnTo>
                        <a:pt x="52" y="427"/>
                      </a:lnTo>
                      <a:lnTo>
                        <a:pt x="52" y="416"/>
                      </a:lnTo>
                      <a:lnTo>
                        <a:pt x="47" y="405"/>
                      </a:lnTo>
                      <a:lnTo>
                        <a:pt x="41" y="394"/>
                      </a:lnTo>
                      <a:lnTo>
                        <a:pt x="47" y="383"/>
                      </a:lnTo>
                      <a:lnTo>
                        <a:pt x="41" y="377"/>
                      </a:lnTo>
                      <a:lnTo>
                        <a:pt x="36" y="377"/>
                      </a:lnTo>
                      <a:lnTo>
                        <a:pt x="26" y="377"/>
                      </a:lnTo>
                      <a:lnTo>
                        <a:pt x="16" y="372"/>
                      </a:lnTo>
                      <a:lnTo>
                        <a:pt x="16" y="366"/>
                      </a:lnTo>
                      <a:lnTo>
                        <a:pt x="16" y="355"/>
                      </a:lnTo>
                      <a:lnTo>
                        <a:pt x="10" y="355"/>
                      </a:lnTo>
                      <a:lnTo>
                        <a:pt x="0" y="349"/>
                      </a:lnTo>
                      <a:lnTo>
                        <a:pt x="5" y="338"/>
                      </a:lnTo>
                      <a:lnTo>
                        <a:pt x="10" y="327"/>
                      </a:lnTo>
                      <a:lnTo>
                        <a:pt x="10" y="305"/>
                      </a:lnTo>
                      <a:lnTo>
                        <a:pt x="21" y="300"/>
                      </a:lnTo>
                      <a:lnTo>
                        <a:pt x="36" y="283"/>
                      </a:lnTo>
                      <a:lnTo>
                        <a:pt x="57" y="261"/>
                      </a:lnTo>
                      <a:lnTo>
                        <a:pt x="62" y="255"/>
                      </a:lnTo>
                      <a:lnTo>
                        <a:pt x="83" y="261"/>
                      </a:lnTo>
                      <a:lnTo>
                        <a:pt x="88" y="261"/>
                      </a:lnTo>
                      <a:lnTo>
                        <a:pt x="98" y="277"/>
                      </a:lnTo>
                      <a:lnTo>
                        <a:pt x="98" y="283"/>
                      </a:lnTo>
                      <a:lnTo>
                        <a:pt x="104" y="277"/>
                      </a:lnTo>
                      <a:lnTo>
                        <a:pt x="114" y="272"/>
                      </a:lnTo>
                      <a:lnTo>
                        <a:pt x="119" y="261"/>
                      </a:lnTo>
                      <a:lnTo>
                        <a:pt x="124" y="250"/>
                      </a:lnTo>
                      <a:lnTo>
                        <a:pt x="140" y="211"/>
                      </a:lnTo>
                      <a:lnTo>
                        <a:pt x="145" y="194"/>
                      </a:lnTo>
                      <a:lnTo>
                        <a:pt x="150" y="189"/>
                      </a:lnTo>
                      <a:lnTo>
                        <a:pt x="160" y="189"/>
                      </a:lnTo>
                      <a:lnTo>
                        <a:pt x="160" y="183"/>
                      </a:lnTo>
                      <a:lnTo>
                        <a:pt x="166" y="155"/>
                      </a:lnTo>
                      <a:lnTo>
                        <a:pt x="166" y="150"/>
                      </a:lnTo>
                      <a:lnTo>
                        <a:pt x="171" y="150"/>
                      </a:lnTo>
                      <a:lnTo>
                        <a:pt x="181" y="150"/>
                      </a:lnTo>
                      <a:lnTo>
                        <a:pt x="181" y="128"/>
                      </a:lnTo>
                      <a:lnTo>
                        <a:pt x="191" y="105"/>
                      </a:lnTo>
                      <a:lnTo>
                        <a:pt x="202" y="83"/>
                      </a:lnTo>
                      <a:lnTo>
                        <a:pt x="207" y="78"/>
                      </a:lnTo>
                      <a:lnTo>
                        <a:pt x="223" y="72"/>
                      </a:lnTo>
                      <a:lnTo>
                        <a:pt x="228" y="72"/>
                      </a:lnTo>
                      <a:lnTo>
                        <a:pt x="233" y="67"/>
                      </a:lnTo>
                      <a:lnTo>
                        <a:pt x="233" y="44"/>
                      </a:lnTo>
                      <a:lnTo>
                        <a:pt x="233" y="39"/>
                      </a:lnTo>
                      <a:lnTo>
                        <a:pt x="228" y="33"/>
                      </a:lnTo>
                      <a:lnTo>
                        <a:pt x="217" y="33"/>
                      </a:lnTo>
                      <a:lnTo>
                        <a:pt x="217" y="28"/>
                      </a:lnTo>
                      <a:lnTo>
                        <a:pt x="212" y="22"/>
                      </a:lnTo>
                      <a:lnTo>
                        <a:pt x="212" y="6"/>
                      </a:lnTo>
                      <a:lnTo>
                        <a:pt x="212" y="0"/>
                      </a:lnTo>
                      <a:lnTo>
                        <a:pt x="223" y="0"/>
                      </a:lnTo>
                      <a:lnTo>
                        <a:pt x="228" y="6"/>
                      </a:lnTo>
                      <a:lnTo>
                        <a:pt x="243" y="28"/>
                      </a:lnTo>
                      <a:lnTo>
                        <a:pt x="254" y="44"/>
                      </a:lnTo>
                      <a:lnTo>
                        <a:pt x="254" y="67"/>
                      </a:lnTo>
                      <a:lnTo>
                        <a:pt x="254" y="78"/>
                      </a:lnTo>
                      <a:lnTo>
                        <a:pt x="254" y="100"/>
                      </a:lnTo>
                      <a:lnTo>
                        <a:pt x="259" y="111"/>
                      </a:lnTo>
                      <a:lnTo>
                        <a:pt x="264" y="122"/>
                      </a:lnTo>
                      <a:lnTo>
                        <a:pt x="269" y="128"/>
                      </a:lnTo>
                      <a:lnTo>
                        <a:pt x="264" y="133"/>
                      </a:lnTo>
                      <a:lnTo>
                        <a:pt x="254" y="133"/>
                      </a:lnTo>
                      <a:lnTo>
                        <a:pt x="233" y="128"/>
                      </a:lnTo>
                      <a:lnTo>
                        <a:pt x="223" y="128"/>
                      </a:lnTo>
                      <a:lnTo>
                        <a:pt x="217" y="128"/>
                      </a:lnTo>
                      <a:lnTo>
                        <a:pt x="212" y="139"/>
                      </a:lnTo>
                      <a:lnTo>
                        <a:pt x="207" y="144"/>
                      </a:lnTo>
                      <a:lnTo>
                        <a:pt x="228" y="166"/>
                      </a:lnTo>
                      <a:lnTo>
                        <a:pt x="254" y="189"/>
                      </a:lnTo>
                      <a:lnTo>
                        <a:pt x="264" y="211"/>
                      </a:lnTo>
                      <a:lnTo>
                        <a:pt x="269" y="227"/>
                      </a:lnTo>
                      <a:lnTo>
                        <a:pt x="274" y="233"/>
                      </a:lnTo>
                      <a:lnTo>
                        <a:pt x="269" y="233"/>
                      </a:lnTo>
                      <a:lnTo>
                        <a:pt x="264" y="238"/>
                      </a:lnTo>
                      <a:lnTo>
                        <a:pt x="248" y="272"/>
                      </a:lnTo>
                      <a:lnTo>
                        <a:pt x="243" y="283"/>
                      </a:lnTo>
                      <a:lnTo>
                        <a:pt x="233" y="288"/>
                      </a:lnTo>
                      <a:lnTo>
                        <a:pt x="228" y="294"/>
                      </a:lnTo>
                      <a:lnTo>
                        <a:pt x="228" y="305"/>
                      </a:lnTo>
                      <a:lnTo>
                        <a:pt x="228" y="316"/>
                      </a:lnTo>
                      <a:lnTo>
                        <a:pt x="233" y="338"/>
                      </a:lnTo>
                      <a:lnTo>
                        <a:pt x="238" y="349"/>
                      </a:lnTo>
                      <a:lnTo>
                        <a:pt x="243" y="361"/>
                      </a:lnTo>
                      <a:lnTo>
                        <a:pt x="254" y="377"/>
                      </a:lnTo>
                      <a:lnTo>
                        <a:pt x="254" y="388"/>
                      </a:lnTo>
                      <a:lnTo>
                        <a:pt x="259" y="394"/>
                      </a:lnTo>
                      <a:lnTo>
                        <a:pt x="279" y="422"/>
                      </a:lnTo>
                      <a:lnTo>
                        <a:pt x="285" y="433"/>
                      </a:lnTo>
                      <a:lnTo>
                        <a:pt x="290" y="449"/>
                      </a:lnTo>
                      <a:lnTo>
                        <a:pt x="295" y="460"/>
                      </a:lnTo>
                      <a:lnTo>
                        <a:pt x="290" y="460"/>
                      </a:lnTo>
                      <a:lnTo>
                        <a:pt x="295" y="477"/>
                      </a:lnTo>
                      <a:lnTo>
                        <a:pt x="290" y="477"/>
                      </a:lnTo>
                      <a:lnTo>
                        <a:pt x="274" y="471"/>
                      </a:lnTo>
                      <a:lnTo>
                        <a:pt x="259" y="466"/>
                      </a:lnTo>
                      <a:lnTo>
                        <a:pt x="248" y="466"/>
                      </a:lnTo>
                      <a:lnTo>
                        <a:pt x="238" y="460"/>
                      </a:lnTo>
                      <a:lnTo>
                        <a:pt x="228" y="460"/>
                      </a:lnTo>
                      <a:lnTo>
                        <a:pt x="223" y="460"/>
                      </a:lnTo>
                      <a:lnTo>
                        <a:pt x="207" y="460"/>
                      </a:lnTo>
                      <a:lnTo>
                        <a:pt x="191" y="460"/>
                      </a:lnTo>
                      <a:lnTo>
                        <a:pt x="181" y="460"/>
                      </a:lnTo>
                      <a:lnTo>
                        <a:pt x="166" y="455"/>
                      </a:lnTo>
                      <a:lnTo>
                        <a:pt x="150" y="455"/>
                      </a:lnTo>
                      <a:lnTo>
                        <a:pt x="119" y="455"/>
                      </a:lnTo>
                      <a:lnTo>
                        <a:pt x="104" y="449"/>
                      </a:lnTo>
                      <a:lnTo>
                        <a:pt x="104" y="46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100"/>
                <p:cNvSpPr>
                  <a:spLocks/>
                </p:cNvSpPr>
                <p:nvPr/>
              </p:nvSpPr>
              <p:spPr bwMode="auto">
                <a:xfrm>
                  <a:off x="3866" y="1283"/>
                  <a:ext cx="295" cy="477"/>
                </a:xfrm>
                <a:custGeom>
                  <a:avLst/>
                  <a:gdLst/>
                  <a:ahLst/>
                  <a:cxnLst>
                    <a:cxn ang="0">
                      <a:pos x="67" y="460"/>
                    </a:cxn>
                    <a:cxn ang="0">
                      <a:pos x="52" y="455"/>
                    </a:cxn>
                    <a:cxn ang="0">
                      <a:pos x="52" y="427"/>
                    </a:cxn>
                    <a:cxn ang="0">
                      <a:pos x="47" y="405"/>
                    </a:cxn>
                    <a:cxn ang="0">
                      <a:pos x="47" y="383"/>
                    </a:cxn>
                    <a:cxn ang="0">
                      <a:pos x="36" y="377"/>
                    </a:cxn>
                    <a:cxn ang="0">
                      <a:pos x="16" y="372"/>
                    </a:cxn>
                    <a:cxn ang="0">
                      <a:pos x="16" y="355"/>
                    </a:cxn>
                    <a:cxn ang="0">
                      <a:pos x="0" y="349"/>
                    </a:cxn>
                    <a:cxn ang="0">
                      <a:pos x="10" y="327"/>
                    </a:cxn>
                    <a:cxn ang="0">
                      <a:pos x="21" y="300"/>
                    </a:cxn>
                    <a:cxn ang="0">
                      <a:pos x="57" y="261"/>
                    </a:cxn>
                    <a:cxn ang="0">
                      <a:pos x="83" y="261"/>
                    </a:cxn>
                    <a:cxn ang="0">
                      <a:pos x="98" y="277"/>
                    </a:cxn>
                    <a:cxn ang="0">
                      <a:pos x="104" y="277"/>
                    </a:cxn>
                    <a:cxn ang="0">
                      <a:pos x="119" y="261"/>
                    </a:cxn>
                    <a:cxn ang="0">
                      <a:pos x="140" y="211"/>
                    </a:cxn>
                    <a:cxn ang="0">
                      <a:pos x="150" y="189"/>
                    </a:cxn>
                    <a:cxn ang="0">
                      <a:pos x="160" y="183"/>
                    </a:cxn>
                    <a:cxn ang="0">
                      <a:pos x="166" y="150"/>
                    </a:cxn>
                    <a:cxn ang="0">
                      <a:pos x="181" y="150"/>
                    </a:cxn>
                    <a:cxn ang="0">
                      <a:pos x="191" y="105"/>
                    </a:cxn>
                    <a:cxn ang="0">
                      <a:pos x="207" y="78"/>
                    </a:cxn>
                    <a:cxn ang="0">
                      <a:pos x="228" y="72"/>
                    </a:cxn>
                    <a:cxn ang="0">
                      <a:pos x="233" y="44"/>
                    </a:cxn>
                    <a:cxn ang="0">
                      <a:pos x="228" y="33"/>
                    </a:cxn>
                    <a:cxn ang="0">
                      <a:pos x="217" y="28"/>
                    </a:cxn>
                    <a:cxn ang="0">
                      <a:pos x="212" y="6"/>
                    </a:cxn>
                    <a:cxn ang="0">
                      <a:pos x="223" y="0"/>
                    </a:cxn>
                    <a:cxn ang="0">
                      <a:pos x="243" y="28"/>
                    </a:cxn>
                    <a:cxn ang="0">
                      <a:pos x="254" y="67"/>
                    </a:cxn>
                    <a:cxn ang="0">
                      <a:pos x="254" y="100"/>
                    </a:cxn>
                    <a:cxn ang="0">
                      <a:pos x="264" y="122"/>
                    </a:cxn>
                    <a:cxn ang="0">
                      <a:pos x="264" y="133"/>
                    </a:cxn>
                    <a:cxn ang="0">
                      <a:pos x="233" y="128"/>
                    </a:cxn>
                    <a:cxn ang="0">
                      <a:pos x="217" y="128"/>
                    </a:cxn>
                    <a:cxn ang="0">
                      <a:pos x="207" y="144"/>
                    </a:cxn>
                    <a:cxn ang="0">
                      <a:pos x="254" y="189"/>
                    </a:cxn>
                    <a:cxn ang="0">
                      <a:pos x="269" y="227"/>
                    </a:cxn>
                    <a:cxn ang="0">
                      <a:pos x="269" y="233"/>
                    </a:cxn>
                    <a:cxn ang="0">
                      <a:pos x="248" y="272"/>
                    </a:cxn>
                    <a:cxn ang="0">
                      <a:pos x="233" y="288"/>
                    </a:cxn>
                    <a:cxn ang="0">
                      <a:pos x="228" y="305"/>
                    </a:cxn>
                    <a:cxn ang="0">
                      <a:pos x="233" y="338"/>
                    </a:cxn>
                    <a:cxn ang="0">
                      <a:pos x="243" y="361"/>
                    </a:cxn>
                    <a:cxn ang="0">
                      <a:pos x="254" y="388"/>
                    </a:cxn>
                    <a:cxn ang="0">
                      <a:pos x="279" y="422"/>
                    </a:cxn>
                    <a:cxn ang="0">
                      <a:pos x="290" y="449"/>
                    </a:cxn>
                    <a:cxn ang="0">
                      <a:pos x="290" y="460"/>
                    </a:cxn>
                    <a:cxn ang="0">
                      <a:pos x="290" y="477"/>
                    </a:cxn>
                    <a:cxn ang="0">
                      <a:pos x="259" y="466"/>
                    </a:cxn>
                    <a:cxn ang="0">
                      <a:pos x="238" y="460"/>
                    </a:cxn>
                    <a:cxn ang="0">
                      <a:pos x="223" y="460"/>
                    </a:cxn>
                    <a:cxn ang="0">
                      <a:pos x="191" y="460"/>
                    </a:cxn>
                    <a:cxn ang="0">
                      <a:pos x="166" y="455"/>
                    </a:cxn>
                    <a:cxn ang="0">
                      <a:pos x="119" y="455"/>
                    </a:cxn>
                    <a:cxn ang="0">
                      <a:pos x="104" y="460"/>
                    </a:cxn>
                  </a:cxnLst>
                  <a:rect l="0" t="0" r="r" b="b"/>
                  <a:pathLst>
                    <a:path w="295" h="477">
                      <a:moveTo>
                        <a:pt x="104" y="460"/>
                      </a:moveTo>
                      <a:lnTo>
                        <a:pt x="67" y="460"/>
                      </a:lnTo>
                      <a:lnTo>
                        <a:pt x="52" y="460"/>
                      </a:lnTo>
                      <a:lnTo>
                        <a:pt x="52" y="455"/>
                      </a:lnTo>
                      <a:lnTo>
                        <a:pt x="47" y="449"/>
                      </a:lnTo>
                      <a:lnTo>
                        <a:pt x="52" y="427"/>
                      </a:lnTo>
                      <a:lnTo>
                        <a:pt x="52" y="416"/>
                      </a:lnTo>
                      <a:lnTo>
                        <a:pt x="47" y="405"/>
                      </a:lnTo>
                      <a:lnTo>
                        <a:pt x="41" y="394"/>
                      </a:lnTo>
                      <a:lnTo>
                        <a:pt x="47" y="383"/>
                      </a:lnTo>
                      <a:lnTo>
                        <a:pt x="41" y="377"/>
                      </a:lnTo>
                      <a:lnTo>
                        <a:pt x="36" y="377"/>
                      </a:lnTo>
                      <a:lnTo>
                        <a:pt x="26" y="377"/>
                      </a:lnTo>
                      <a:lnTo>
                        <a:pt x="16" y="372"/>
                      </a:lnTo>
                      <a:lnTo>
                        <a:pt x="16" y="366"/>
                      </a:lnTo>
                      <a:lnTo>
                        <a:pt x="16" y="355"/>
                      </a:lnTo>
                      <a:lnTo>
                        <a:pt x="10" y="355"/>
                      </a:lnTo>
                      <a:lnTo>
                        <a:pt x="0" y="349"/>
                      </a:lnTo>
                      <a:lnTo>
                        <a:pt x="5" y="338"/>
                      </a:lnTo>
                      <a:lnTo>
                        <a:pt x="10" y="327"/>
                      </a:lnTo>
                      <a:lnTo>
                        <a:pt x="10" y="305"/>
                      </a:lnTo>
                      <a:lnTo>
                        <a:pt x="21" y="300"/>
                      </a:lnTo>
                      <a:lnTo>
                        <a:pt x="36" y="283"/>
                      </a:lnTo>
                      <a:lnTo>
                        <a:pt x="57" y="261"/>
                      </a:lnTo>
                      <a:lnTo>
                        <a:pt x="62" y="255"/>
                      </a:lnTo>
                      <a:lnTo>
                        <a:pt x="83" y="261"/>
                      </a:lnTo>
                      <a:lnTo>
                        <a:pt x="88" y="261"/>
                      </a:lnTo>
                      <a:lnTo>
                        <a:pt x="98" y="277"/>
                      </a:lnTo>
                      <a:lnTo>
                        <a:pt x="98" y="283"/>
                      </a:lnTo>
                      <a:lnTo>
                        <a:pt x="104" y="277"/>
                      </a:lnTo>
                      <a:lnTo>
                        <a:pt x="114" y="272"/>
                      </a:lnTo>
                      <a:lnTo>
                        <a:pt x="119" y="261"/>
                      </a:lnTo>
                      <a:lnTo>
                        <a:pt x="124" y="250"/>
                      </a:lnTo>
                      <a:lnTo>
                        <a:pt x="140" y="211"/>
                      </a:lnTo>
                      <a:lnTo>
                        <a:pt x="145" y="194"/>
                      </a:lnTo>
                      <a:lnTo>
                        <a:pt x="150" y="189"/>
                      </a:lnTo>
                      <a:lnTo>
                        <a:pt x="160" y="189"/>
                      </a:lnTo>
                      <a:lnTo>
                        <a:pt x="160" y="183"/>
                      </a:lnTo>
                      <a:lnTo>
                        <a:pt x="166" y="155"/>
                      </a:lnTo>
                      <a:lnTo>
                        <a:pt x="166" y="150"/>
                      </a:lnTo>
                      <a:lnTo>
                        <a:pt x="171" y="150"/>
                      </a:lnTo>
                      <a:lnTo>
                        <a:pt x="181" y="150"/>
                      </a:lnTo>
                      <a:lnTo>
                        <a:pt x="181" y="128"/>
                      </a:lnTo>
                      <a:lnTo>
                        <a:pt x="191" y="105"/>
                      </a:lnTo>
                      <a:lnTo>
                        <a:pt x="202" y="83"/>
                      </a:lnTo>
                      <a:lnTo>
                        <a:pt x="207" y="78"/>
                      </a:lnTo>
                      <a:lnTo>
                        <a:pt x="223" y="72"/>
                      </a:lnTo>
                      <a:lnTo>
                        <a:pt x="228" y="72"/>
                      </a:lnTo>
                      <a:lnTo>
                        <a:pt x="233" y="67"/>
                      </a:lnTo>
                      <a:lnTo>
                        <a:pt x="233" y="44"/>
                      </a:lnTo>
                      <a:lnTo>
                        <a:pt x="233" y="39"/>
                      </a:lnTo>
                      <a:lnTo>
                        <a:pt x="228" y="33"/>
                      </a:lnTo>
                      <a:lnTo>
                        <a:pt x="217" y="33"/>
                      </a:lnTo>
                      <a:lnTo>
                        <a:pt x="217" y="28"/>
                      </a:lnTo>
                      <a:lnTo>
                        <a:pt x="212" y="22"/>
                      </a:lnTo>
                      <a:lnTo>
                        <a:pt x="212" y="6"/>
                      </a:lnTo>
                      <a:lnTo>
                        <a:pt x="212" y="0"/>
                      </a:lnTo>
                      <a:lnTo>
                        <a:pt x="223" y="0"/>
                      </a:lnTo>
                      <a:lnTo>
                        <a:pt x="228" y="6"/>
                      </a:lnTo>
                      <a:lnTo>
                        <a:pt x="243" y="28"/>
                      </a:lnTo>
                      <a:lnTo>
                        <a:pt x="254" y="44"/>
                      </a:lnTo>
                      <a:lnTo>
                        <a:pt x="254" y="67"/>
                      </a:lnTo>
                      <a:lnTo>
                        <a:pt x="254" y="78"/>
                      </a:lnTo>
                      <a:lnTo>
                        <a:pt x="254" y="100"/>
                      </a:lnTo>
                      <a:lnTo>
                        <a:pt x="259" y="111"/>
                      </a:lnTo>
                      <a:lnTo>
                        <a:pt x="264" y="122"/>
                      </a:lnTo>
                      <a:lnTo>
                        <a:pt x="269" y="128"/>
                      </a:lnTo>
                      <a:lnTo>
                        <a:pt x="264" y="133"/>
                      </a:lnTo>
                      <a:lnTo>
                        <a:pt x="254" y="133"/>
                      </a:lnTo>
                      <a:lnTo>
                        <a:pt x="233" y="128"/>
                      </a:lnTo>
                      <a:lnTo>
                        <a:pt x="223" y="128"/>
                      </a:lnTo>
                      <a:lnTo>
                        <a:pt x="217" y="128"/>
                      </a:lnTo>
                      <a:lnTo>
                        <a:pt x="212" y="139"/>
                      </a:lnTo>
                      <a:lnTo>
                        <a:pt x="207" y="144"/>
                      </a:lnTo>
                      <a:lnTo>
                        <a:pt x="228" y="166"/>
                      </a:lnTo>
                      <a:lnTo>
                        <a:pt x="254" y="189"/>
                      </a:lnTo>
                      <a:lnTo>
                        <a:pt x="264" y="211"/>
                      </a:lnTo>
                      <a:lnTo>
                        <a:pt x="269" y="227"/>
                      </a:lnTo>
                      <a:lnTo>
                        <a:pt x="274" y="233"/>
                      </a:lnTo>
                      <a:lnTo>
                        <a:pt x="269" y="233"/>
                      </a:lnTo>
                      <a:lnTo>
                        <a:pt x="264" y="238"/>
                      </a:lnTo>
                      <a:lnTo>
                        <a:pt x="248" y="272"/>
                      </a:lnTo>
                      <a:lnTo>
                        <a:pt x="243" y="283"/>
                      </a:lnTo>
                      <a:lnTo>
                        <a:pt x="233" y="288"/>
                      </a:lnTo>
                      <a:lnTo>
                        <a:pt x="228" y="294"/>
                      </a:lnTo>
                      <a:lnTo>
                        <a:pt x="228" y="305"/>
                      </a:lnTo>
                      <a:lnTo>
                        <a:pt x="228" y="316"/>
                      </a:lnTo>
                      <a:lnTo>
                        <a:pt x="233" y="338"/>
                      </a:lnTo>
                      <a:lnTo>
                        <a:pt x="238" y="349"/>
                      </a:lnTo>
                      <a:lnTo>
                        <a:pt x="243" y="361"/>
                      </a:lnTo>
                      <a:lnTo>
                        <a:pt x="254" y="377"/>
                      </a:lnTo>
                      <a:lnTo>
                        <a:pt x="254" y="388"/>
                      </a:lnTo>
                      <a:lnTo>
                        <a:pt x="259" y="394"/>
                      </a:lnTo>
                      <a:lnTo>
                        <a:pt x="279" y="422"/>
                      </a:lnTo>
                      <a:lnTo>
                        <a:pt x="285" y="433"/>
                      </a:lnTo>
                      <a:lnTo>
                        <a:pt x="290" y="449"/>
                      </a:lnTo>
                      <a:lnTo>
                        <a:pt x="295" y="460"/>
                      </a:lnTo>
                      <a:lnTo>
                        <a:pt x="290" y="460"/>
                      </a:lnTo>
                      <a:lnTo>
                        <a:pt x="295" y="477"/>
                      </a:lnTo>
                      <a:lnTo>
                        <a:pt x="290" y="477"/>
                      </a:lnTo>
                      <a:lnTo>
                        <a:pt x="274" y="471"/>
                      </a:lnTo>
                      <a:lnTo>
                        <a:pt x="259" y="466"/>
                      </a:lnTo>
                      <a:lnTo>
                        <a:pt x="248" y="466"/>
                      </a:lnTo>
                      <a:lnTo>
                        <a:pt x="238" y="460"/>
                      </a:lnTo>
                      <a:lnTo>
                        <a:pt x="228" y="460"/>
                      </a:lnTo>
                      <a:lnTo>
                        <a:pt x="223" y="460"/>
                      </a:lnTo>
                      <a:lnTo>
                        <a:pt x="207" y="460"/>
                      </a:lnTo>
                      <a:lnTo>
                        <a:pt x="191" y="460"/>
                      </a:lnTo>
                      <a:lnTo>
                        <a:pt x="181" y="460"/>
                      </a:lnTo>
                      <a:lnTo>
                        <a:pt x="166" y="455"/>
                      </a:lnTo>
                      <a:lnTo>
                        <a:pt x="150" y="455"/>
                      </a:lnTo>
                      <a:lnTo>
                        <a:pt x="119" y="455"/>
                      </a:lnTo>
                      <a:lnTo>
                        <a:pt x="104" y="449"/>
                      </a:lnTo>
                      <a:lnTo>
                        <a:pt x="104" y="46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" name="Freeform 101"/>
              <p:cNvSpPr>
                <a:spLocks/>
              </p:cNvSpPr>
              <p:nvPr/>
            </p:nvSpPr>
            <p:spPr bwMode="auto">
              <a:xfrm>
                <a:off x="4520" y="124"/>
                <a:ext cx="614" cy="572"/>
              </a:xfrm>
              <a:custGeom>
                <a:avLst/>
                <a:gdLst/>
                <a:ahLst/>
                <a:cxnLst>
                  <a:cxn ang="0">
                    <a:pos x="609" y="494"/>
                  </a:cxn>
                  <a:cxn ang="0">
                    <a:pos x="609" y="555"/>
                  </a:cxn>
                  <a:cxn ang="0">
                    <a:pos x="568" y="555"/>
                  </a:cxn>
                  <a:cxn ang="0">
                    <a:pos x="537" y="555"/>
                  </a:cxn>
                  <a:cxn ang="0">
                    <a:pos x="351" y="461"/>
                  </a:cxn>
                  <a:cxn ang="0">
                    <a:pos x="253" y="411"/>
                  </a:cxn>
                  <a:cxn ang="0">
                    <a:pos x="191" y="439"/>
                  </a:cxn>
                  <a:cxn ang="0">
                    <a:pos x="165" y="428"/>
                  </a:cxn>
                  <a:cxn ang="0">
                    <a:pos x="144" y="417"/>
                  </a:cxn>
                  <a:cxn ang="0">
                    <a:pos x="103" y="405"/>
                  </a:cxn>
                  <a:cxn ang="0">
                    <a:pos x="83" y="378"/>
                  </a:cxn>
                  <a:cxn ang="0">
                    <a:pos x="62" y="367"/>
                  </a:cxn>
                  <a:cxn ang="0">
                    <a:pos x="41" y="367"/>
                  </a:cxn>
                  <a:cxn ang="0">
                    <a:pos x="26" y="350"/>
                  </a:cxn>
                  <a:cxn ang="0">
                    <a:pos x="0" y="300"/>
                  </a:cxn>
                  <a:cxn ang="0">
                    <a:pos x="5" y="289"/>
                  </a:cxn>
                  <a:cxn ang="0">
                    <a:pos x="21" y="278"/>
                  </a:cxn>
                  <a:cxn ang="0">
                    <a:pos x="15" y="244"/>
                  </a:cxn>
                  <a:cxn ang="0">
                    <a:pos x="21" y="222"/>
                  </a:cxn>
                  <a:cxn ang="0">
                    <a:pos x="21" y="194"/>
                  </a:cxn>
                  <a:cxn ang="0">
                    <a:pos x="15" y="167"/>
                  </a:cxn>
                  <a:cxn ang="0">
                    <a:pos x="5" y="128"/>
                  </a:cxn>
                  <a:cxn ang="0">
                    <a:pos x="26" y="111"/>
                  </a:cxn>
                  <a:cxn ang="0">
                    <a:pos x="31" y="94"/>
                  </a:cxn>
                  <a:cxn ang="0">
                    <a:pos x="31" y="72"/>
                  </a:cxn>
                  <a:cxn ang="0">
                    <a:pos x="67" y="44"/>
                  </a:cxn>
                  <a:cxn ang="0">
                    <a:pos x="83" y="28"/>
                  </a:cxn>
                  <a:cxn ang="0">
                    <a:pos x="83" y="0"/>
                  </a:cxn>
                  <a:cxn ang="0">
                    <a:pos x="124" y="17"/>
                  </a:cxn>
                  <a:cxn ang="0">
                    <a:pos x="150" y="17"/>
                  </a:cxn>
                  <a:cxn ang="0">
                    <a:pos x="186" y="22"/>
                  </a:cxn>
                  <a:cxn ang="0">
                    <a:pos x="212" y="33"/>
                  </a:cxn>
                  <a:cxn ang="0">
                    <a:pos x="227" y="39"/>
                  </a:cxn>
                  <a:cxn ang="0">
                    <a:pos x="243" y="67"/>
                  </a:cxn>
                  <a:cxn ang="0">
                    <a:pos x="258" y="83"/>
                  </a:cxn>
                  <a:cxn ang="0">
                    <a:pos x="289" y="83"/>
                  </a:cxn>
                  <a:cxn ang="0">
                    <a:pos x="315" y="89"/>
                  </a:cxn>
                  <a:cxn ang="0">
                    <a:pos x="335" y="100"/>
                  </a:cxn>
                  <a:cxn ang="0">
                    <a:pos x="371" y="122"/>
                  </a:cxn>
                  <a:cxn ang="0">
                    <a:pos x="387" y="122"/>
                  </a:cxn>
                  <a:cxn ang="0">
                    <a:pos x="413" y="100"/>
                  </a:cxn>
                  <a:cxn ang="0">
                    <a:pos x="418" y="89"/>
                  </a:cxn>
                  <a:cxn ang="0">
                    <a:pos x="413" y="67"/>
                  </a:cxn>
                  <a:cxn ang="0">
                    <a:pos x="418" y="44"/>
                  </a:cxn>
                  <a:cxn ang="0">
                    <a:pos x="433" y="33"/>
                  </a:cxn>
                  <a:cxn ang="0">
                    <a:pos x="454" y="22"/>
                  </a:cxn>
                  <a:cxn ang="0">
                    <a:pos x="500" y="17"/>
                  </a:cxn>
                  <a:cxn ang="0">
                    <a:pos x="526" y="22"/>
                  </a:cxn>
                  <a:cxn ang="0">
                    <a:pos x="531" y="39"/>
                  </a:cxn>
                  <a:cxn ang="0">
                    <a:pos x="542" y="44"/>
                  </a:cxn>
                  <a:cxn ang="0">
                    <a:pos x="573" y="50"/>
                  </a:cxn>
                  <a:cxn ang="0">
                    <a:pos x="604" y="50"/>
                  </a:cxn>
                  <a:cxn ang="0">
                    <a:pos x="609" y="61"/>
                  </a:cxn>
                  <a:cxn ang="0">
                    <a:pos x="614" y="72"/>
                  </a:cxn>
                  <a:cxn ang="0">
                    <a:pos x="604" y="83"/>
                  </a:cxn>
                  <a:cxn ang="0">
                    <a:pos x="604" y="117"/>
                  </a:cxn>
                  <a:cxn ang="0">
                    <a:pos x="599" y="133"/>
                  </a:cxn>
                  <a:cxn ang="0">
                    <a:pos x="609" y="167"/>
                  </a:cxn>
                  <a:cxn ang="0">
                    <a:pos x="609" y="194"/>
                  </a:cxn>
                  <a:cxn ang="0">
                    <a:pos x="609" y="294"/>
                  </a:cxn>
                  <a:cxn ang="0">
                    <a:pos x="609" y="344"/>
                  </a:cxn>
                  <a:cxn ang="0">
                    <a:pos x="609" y="422"/>
                  </a:cxn>
                </a:cxnLst>
                <a:rect l="0" t="0" r="r" b="b"/>
                <a:pathLst>
                  <a:path w="614" h="572">
                    <a:moveTo>
                      <a:pt x="609" y="472"/>
                    </a:moveTo>
                    <a:lnTo>
                      <a:pt x="609" y="494"/>
                    </a:lnTo>
                    <a:lnTo>
                      <a:pt x="609" y="550"/>
                    </a:lnTo>
                    <a:lnTo>
                      <a:pt x="609" y="555"/>
                    </a:lnTo>
                    <a:lnTo>
                      <a:pt x="578" y="555"/>
                    </a:lnTo>
                    <a:lnTo>
                      <a:pt x="568" y="555"/>
                    </a:lnTo>
                    <a:lnTo>
                      <a:pt x="568" y="572"/>
                    </a:lnTo>
                    <a:lnTo>
                      <a:pt x="537" y="555"/>
                    </a:lnTo>
                    <a:lnTo>
                      <a:pt x="439" y="505"/>
                    </a:lnTo>
                    <a:lnTo>
                      <a:pt x="351" y="461"/>
                    </a:lnTo>
                    <a:lnTo>
                      <a:pt x="258" y="411"/>
                    </a:lnTo>
                    <a:lnTo>
                      <a:pt x="253" y="411"/>
                    </a:lnTo>
                    <a:lnTo>
                      <a:pt x="217" y="428"/>
                    </a:lnTo>
                    <a:lnTo>
                      <a:pt x="191" y="439"/>
                    </a:lnTo>
                    <a:lnTo>
                      <a:pt x="186" y="444"/>
                    </a:lnTo>
                    <a:lnTo>
                      <a:pt x="165" y="428"/>
                    </a:lnTo>
                    <a:lnTo>
                      <a:pt x="160" y="422"/>
                    </a:lnTo>
                    <a:lnTo>
                      <a:pt x="144" y="417"/>
                    </a:lnTo>
                    <a:lnTo>
                      <a:pt x="114" y="411"/>
                    </a:lnTo>
                    <a:lnTo>
                      <a:pt x="103" y="405"/>
                    </a:lnTo>
                    <a:lnTo>
                      <a:pt x="98" y="405"/>
                    </a:lnTo>
                    <a:lnTo>
                      <a:pt x="83" y="378"/>
                    </a:lnTo>
                    <a:lnTo>
                      <a:pt x="83" y="372"/>
                    </a:lnTo>
                    <a:lnTo>
                      <a:pt x="62" y="367"/>
                    </a:lnTo>
                    <a:lnTo>
                      <a:pt x="52" y="361"/>
                    </a:lnTo>
                    <a:lnTo>
                      <a:pt x="41" y="367"/>
                    </a:lnTo>
                    <a:lnTo>
                      <a:pt x="36" y="367"/>
                    </a:lnTo>
                    <a:lnTo>
                      <a:pt x="26" y="350"/>
                    </a:lnTo>
                    <a:lnTo>
                      <a:pt x="21" y="333"/>
                    </a:lnTo>
                    <a:lnTo>
                      <a:pt x="0" y="300"/>
                    </a:lnTo>
                    <a:lnTo>
                      <a:pt x="5" y="294"/>
                    </a:lnTo>
                    <a:lnTo>
                      <a:pt x="5" y="289"/>
                    </a:lnTo>
                    <a:lnTo>
                      <a:pt x="21" y="283"/>
                    </a:lnTo>
                    <a:lnTo>
                      <a:pt x="21" y="278"/>
                    </a:lnTo>
                    <a:lnTo>
                      <a:pt x="21" y="267"/>
                    </a:lnTo>
                    <a:lnTo>
                      <a:pt x="15" y="244"/>
                    </a:lnTo>
                    <a:lnTo>
                      <a:pt x="15" y="233"/>
                    </a:lnTo>
                    <a:lnTo>
                      <a:pt x="21" y="222"/>
                    </a:lnTo>
                    <a:lnTo>
                      <a:pt x="15" y="211"/>
                    </a:lnTo>
                    <a:lnTo>
                      <a:pt x="21" y="194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0" y="133"/>
                    </a:lnTo>
                    <a:lnTo>
                      <a:pt x="5" y="128"/>
                    </a:lnTo>
                    <a:lnTo>
                      <a:pt x="10" y="122"/>
                    </a:lnTo>
                    <a:lnTo>
                      <a:pt x="26" y="111"/>
                    </a:lnTo>
                    <a:lnTo>
                      <a:pt x="31" y="106"/>
                    </a:lnTo>
                    <a:lnTo>
                      <a:pt x="31" y="94"/>
                    </a:lnTo>
                    <a:lnTo>
                      <a:pt x="26" y="78"/>
                    </a:lnTo>
                    <a:lnTo>
                      <a:pt x="31" y="72"/>
                    </a:lnTo>
                    <a:lnTo>
                      <a:pt x="57" y="50"/>
                    </a:lnTo>
                    <a:lnTo>
                      <a:pt x="67" y="44"/>
                    </a:lnTo>
                    <a:lnTo>
                      <a:pt x="77" y="33"/>
                    </a:lnTo>
                    <a:lnTo>
                      <a:pt x="83" y="28"/>
                    </a:lnTo>
                    <a:lnTo>
                      <a:pt x="83" y="17"/>
                    </a:lnTo>
                    <a:lnTo>
                      <a:pt x="83" y="0"/>
                    </a:lnTo>
                    <a:lnTo>
                      <a:pt x="108" y="11"/>
                    </a:lnTo>
                    <a:lnTo>
                      <a:pt x="124" y="17"/>
                    </a:lnTo>
                    <a:lnTo>
                      <a:pt x="134" y="17"/>
                    </a:lnTo>
                    <a:lnTo>
                      <a:pt x="150" y="17"/>
                    </a:lnTo>
                    <a:lnTo>
                      <a:pt x="160" y="17"/>
                    </a:lnTo>
                    <a:lnTo>
                      <a:pt x="186" y="22"/>
                    </a:lnTo>
                    <a:lnTo>
                      <a:pt x="196" y="28"/>
                    </a:lnTo>
                    <a:lnTo>
                      <a:pt x="212" y="33"/>
                    </a:lnTo>
                    <a:lnTo>
                      <a:pt x="222" y="33"/>
                    </a:lnTo>
                    <a:lnTo>
                      <a:pt x="227" y="39"/>
                    </a:lnTo>
                    <a:lnTo>
                      <a:pt x="232" y="56"/>
                    </a:lnTo>
                    <a:lnTo>
                      <a:pt x="243" y="67"/>
                    </a:lnTo>
                    <a:lnTo>
                      <a:pt x="253" y="78"/>
                    </a:lnTo>
                    <a:lnTo>
                      <a:pt x="258" y="83"/>
                    </a:lnTo>
                    <a:lnTo>
                      <a:pt x="273" y="83"/>
                    </a:lnTo>
                    <a:lnTo>
                      <a:pt x="289" y="83"/>
                    </a:lnTo>
                    <a:lnTo>
                      <a:pt x="299" y="83"/>
                    </a:lnTo>
                    <a:lnTo>
                      <a:pt x="315" y="89"/>
                    </a:lnTo>
                    <a:lnTo>
                      <a:pt x="325" y="94"/>
                    </a:lnTo>
                    <a:lnTo>
                      <a:pt x="335" y="100"/>
                    </a:lnTo>
                    <a:lnTo>
                      <a:pt x="356" y="117"/>
                    </a:lnTo>
                    <a:lnTo>
                      <a:pt x="371" y="122"/>
                    </a:lnTo>
                    <a:lnTo>
                      <a:pt x="382" y="122"/>
                    </a:lnTo>
                    <a:lnTo>
                      <a:pt x="387" y="122"/>
                    </a:lnTo>
                    <a:lnTo>
                      <a:pt x="402" y="111"/>
                    </a:lnTo>
                    <a:lnTo>
                      <a:pt x="413" y="100"/>
                    </a:lnTo>
                    <a:lnTo>
                      <a:pt x="418" y="94"/>
                    </a:lnTo>
                    <a:lnTo>
                      <a:pt x="418" y="89"/>
                    </a:lnTo>
                    <a:lnTo>
                      <a:pt x="413" y="78"/>
                    </a:lnTo>
                    <a:lnTo>
                      <a:pt x="413" y="67"/>
                    </a:lnTo>
                    <a:lnTo>
                      <a:pt x="413" y="56"/>
                    </a:lnTo>
                    <a:lnTo>
                      <a:pt x="418" y="44"/>
                    </a:lnTo>
                    <a:lnTo>
                      <a:pt x="428" y="33"/>
                    </a:lnTo>
                    <a:lnTo>
                      <a:pt x="433" y="33"/>
                    </a:lnTo>
                    <a:lnTo>
                      <a:pt x="444" y="28"/>
                    </a:lnTo>
                    <a:lnTo>
                      <a:pt x="454" y="22"/>
                    </a:lnTo>
                    <a:lnTo>
                      <a:pt x="480" y="17"/>
                    </a:lnTo>
                    <a:lnTo>
                      <a:pt x="500" y="17"/>
                    </a:lnTo>
                    <a:lnTo>
                      <a:pt x="516" y="17"/>
                    </a:lnTo>
                    <a:lnTo>
                      <a:pt x="526" y="22"/>
                    </a:lnTo>
                    <a:lnTo>
                      <a:pt x="531" y="28"/>
                    </a:lnTo>
                    <a:lnTo>
                      <a:pt x="531" y="39"/>
                    </a:lnTo>
                    <a:lnTo>
                      <a:pt x="537" y="44"/>
                    </a:lnTo>
                    <a:lnTo>
                      <a:pt x="542" y="44"/>
                    </a:lnTo>
                    <a:lnTo>
                      <a:pt x="557" y="44"/>
                    </a:lnTo>
                    <a:lnTo>
                      <a:pt x="573" y="50"/>
                    </a:lnTo>
                    <a:lnTo>
                      <a:pt x="578" y="50"/>
                    </a:lnTo>
                    <a:lnTo>
                      <a:pt x="604" y="50"/>
                    </a:lnTo>
                    <a:lnTo>
                      <a:pt x="609" y="56"/>
                    </a:lnTo>
                    <a:lnTo>
                      <a:pt x="609" y="61"/>
                    </a:lnTo>
                    <a:lnTo>
                      <a:pt x="614" y="67"/>
                    </a:lnTo>
                    <a:lnTo>
                      <a:pt x="614" y="72"/>
                    </a:lnTo>
                    <a:lnTo>
                      <a:pt x="604" y="78"/>
                    </a:lnTo>
                    <a:lnTo>
                      <a:pt x="604" y="83"/>
                    </a:lnTo>
                    <a:lnTo>
                      <a:pt x="609" y="106"/>
                    </a:lnTo>
                    <a:lnTo>
                      <a:pt x="604" y="117"/>
                    </a:lnTo>
                    <a:lnTo>
                      <a:pt x="599" y="128"/>
                    </a:lnTo>
                    <a:lnTo>
                      <a:pt x="599" y="133"/>
                    </a:lnTo>
                    <a:lnTo>
                      <a:pt x="599" y="150"/>
                    </a:lnTo>
                    <a:lnTo>
                      <a:pt x="609" y="167"/>
                    </a:lnTo>
                    <a:lnTo>
                      <a:pt x="609" y="172"/>
                    </a:lnTo>
                    <a:lnTo>
                      <a:pt x="609" y="194"/>
                    </a:lnTo>
                    <a:lnTo>
                      <a:pt x="609" y="267"/>
                    </a:lnTo>
                    <a:lnTo>
                      <a:pt x="609" y="294"/>
                    </a:lnTo>
                    <a:lnTo>
                      <a:pt x="609" y="333"/>
                    </a:lnTo>
                    <a:lnTo>
                      <a:pt x="609" y="344"/>
                    </a:lnTo>
                    <a:lnTo>
                      <a:pt x="609" y="400"/>
                    </a:lnTo>
                    <a:lnTo>
                      <a:pt x="609" y="422"/>
                    </a:lnTo>
                    <a:lnTo>
                      <a:pt x="609" y="47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02"/>
              <p:cNvSpPr>
                <a:spLocks/>
              </p:cNvSpPr>
              <p:nvPr/>
            </p:nvSpPr>
            <p:spPr bwMode="auto">
              <a:xfrm>
                <a:off x="5119" y="191"/>
                <a:ext cx="469" cy="405"/>
              </a:xfrm>
              <a:custGeom>
                <a:avLst/>
                <a:gdLst/>
                <a:ahLst/>
                <a:cxnLst>
                  <a:cxn ang="0">
                    <a:pos x="371" y="22"/>
                  </a:cxn>
                  <a:cxn ang="0">
                    <a:pos x="397" y="89"/>
                  </a:cxn>
                  <a:cxn ang="0">
                    <a:pos x="381" y="117"/>
                  </a:cxn>
                  <a:cxn ang="0">
                    <a:pos x="376" y="155"/>
                  </a:cxn>
                  <a:cxn ang="0">
                    <a:pos x="366" y="155"/>
                  </a:cxn>
                  <a:cxn ang="0">
                    <a:pos x="340" y="133"/>
                  </a:cxn>
                  <a:cxn ang="0">
                    <a:pos x="330" y="105"/>
                  </a:cxn>
                  <a:cxn ang="0">
                    <a:pos x="314" y="89"/>
                  </a:cxn>
                  <a:cxn ang="0">
                    <a:pos x="309" y="72"/>
                  </a:cxn>
                  <a:cxn ang="0">
                    <a:pos x="299" y="83"/>
                  </a:cxn>
                  <a:cxn ang="0">
                    <a:pos x="309" y="117"/>
                  </a:cxn>
                  <a:cxn ang="0">
                    <a:pos x="335" y="155"/>
                  </a:cxn>
                  <a:cxn ang="0">
                    <a:pos x="356" y="194"/>
                  </a:cxn>
                  <a:cxn ang="0">
                    <a:pos x="366" y="216"/>
                  </a:cxn>
                  <a:cxn ang="0">
                    <a:pos x="402" y="288"/>
                  </a:cxn>
                  <a:cxn ang="0">
                    <a:pos x="417" y="311"/>
                  </a:cxn>
                  <a:cxn ang="0">
                    <a:pos x="428" y="322"/>
                  </a:cxn>
                  <a:cxn ang="0">
                    <a:pos x="417" y="327"/>
                  </a:cxn>
                  <a:cxn ang="0">
                    <a:pos x="428" y="361"/>
                  </a:cxn>
                  <a:cxn ang="0">
                    <a:pos x="454" y="377"/>
                  </a:cxn>
                  <a:cxn ang="0">
                    <a:pos x="464" y="394"/>
                  </a:cxn>
                  <a:cxn ang="0">
                    <a:pos x="289" y="405"/>
                  </a:cxn>
                  <a:cxn ang="0">
                    <a:pos x="201" y="405"/>
                  </a:cxn>
                  <a:cxn ang="0">
                    <a:pos x="119" y="405"/>
                  </a:cxn>
                  <a:cxn ang="0">
                    <a:pos x="67" y="405"/>
                  </a:cxn>
                  <a:cxn ang="0">
                    <a:pos x="26" y="405"/>
                  </a:cxn>
                  <a:cxn ang="0">
                    <a:pos x="10" y="355"/>
                  </a:cxn>
                  <a:cxn ang="0">
                    <a:pos x="10" y="277"/>
                  </a:cxn>
                  <a:cxn ang="0">
                    <a:pos x="10" y="227"/>
                  </a:cxn>
                  <a:cxn ang="0">
                    <a:pos x="10" y="128"/>
                  </a:cxn>
                  <a:cxn ang="0">
                    <a:pos x="10" y="100"/>
                  </a:cxn>
                  <a:cxn ang="0">
                    <a:pos x="0" y="67"/>
                  </a:cxn>
                  <a:cxn ang="0">
                    <a:pos x="5" y="50"/>
                  </a:cxn>
                  <a:cxn ang="0">
                    <a:pos x="5" y="17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41" y="6"/>
                  </a:cxn>
                  <a:cxn ang="0">
                    <a:pos x="82" y="11"/>
                  </a:cxn>
                  <a:cxn ang="0">
                    <a:pos x="108" y="11"/>
                  </a:cxn>
                  <a:cxn ang="0">
                    <a:pos x="124" y="22"/>
                  </a:cxn>
                  <a:cxn ang="0">
                    <a:pos x="149" y="28"/>
                  </a:cxn>
                  <a:cxn ang="0">
                    <a:pos x="175" y="33"/>
                  </a:cxn>
                  <a:cxn ang="0">
                    <a:pos x="196" y="22"/>
                  </a:cxn>
                  <a:cxn ang="0">
                    <a:pos x="227" y="11"/>
                  </a:cxn>
                  <a:cxn ang="0">
                    <a:pos x="247" y="6"/>
                  </a:cxn>
                  <a:cxn ang="0">
                    <a:pos x="263" y="6"/>
                  </a:cxn>
                  <a:cxn ang="0">
                    <a:pos x="278" y="17"/>
                  </a:cxn>
                  <a:cxn ang="0">
                    <a:pos x="294" y="22"/>
                  </a:cxn>
                  <a:cxn ang="0">
                    <a:pos x="314" y="28"/>
                  </a:cxn>
                  <a:cxn ang="0">
                    <a:pos x="330" y="22"/>
                  </a:cxn>
                  <a:cxn ang="0">
                    <a:pos x="345" y="22"/>
                  </a:cxn>
                  <a:cxn ang="0">
                    <a:pos x="361" y="22"/>
                  </a:cxn>
                </a:cxnLst>
                <a:rect l="0" t="0" r="r" b="b"/>
                <a:pathLst>
                  <a:path w="469" h="405">
                    <a:moveTo>
                      <a:pt x="366" y="17"/>
                    </a:moveTo>
                    <a:lnTo>
                      <a:pt x="371" y="22"/>
                    </a:lnTo>
                    <a:lnTo>
                      <a:pt x="381" y="55"/>
                    </a:lnTo>
                    <a:lnTo>
                      <a:pt x="397" y="89"/>
                    </a:lnTo>
                    <a:lnTo>
                      <a:pt x="392" y="94"/>
                    </a:lnTo>
                    <a:lnTo>
                      <a:pt x="381" y="117"/>
                    </a:lnTo>
                    <a:lnTo>
                      <a:pt x="376" y="144"/>
                    </a:lnTo>
                    <a:lnTo>
                      <a:pt x="376" y="155"/>
                    </a:lnTo>
                    <a:lnTo>
                      <a:pt x="371" y="161"/>
                    </a:lnTo>
                    <a:lnTo>
                      <a:pt x="366" y="155"/>
                    </a:lnTo>
                    <a:lnTo>
                      <a:pt x="356" y="150"/>
                    </a:lnTo>
                    <a:lnTo>
                      <a:pt x="340" y="133"/>
                    </a:lnTo>
                    <a:lnTo>
                      <a:pt x="335" y="128"/>
                    </a:lnTo>
                    <a:lnTo>
                      <a:pt x="330" y="105"/>
                    </a:lnTo>
                    <a:lnTo>
                      <a:pt x="320" y="100"/>
                    </a:lnTo>
                    <a:lnTo>
                      <a:pt x="314" y="89"/>
                    </a:lnTo>
                    <a:lnTo>
                      <a:pt x="314" y="78"/>
                    </a:lnTo>
                    <a:lnTo>
                      <a:pt x="309" y="72"/>
                    </a:lnTo>
                    <a:lnTo>
                      <a:pt x="299" y="72"/>
                    </a:lnTo>
                    <a:lnTo>
                      <a:pt x="299" y="83"/>
                    </a:lnTo>
                    <a:lnTo>
                      <a:pt x="309" y="111"/>
                    </a:lnTo>
                    <a:lnTo>
                      <a:pt x="309" y="117"/>
                    </a:lnTo>
                    <a:lnTo>
                      <a:pt x="320" y="133"/>
                    </a:lnTo>
                    <a:lnTo>
                      <a:pt x="335" y="155"/>
                    </a:lnTo>
                    <a:lnTo>
                      <a:pt x="345" y="178"/>
                    </a:lnTo>
                    <a:lnTo>
                      <a:pt x="356" y="194"/>
                    </a:lnTo>
                    <a:lnTo>
                      <a:pt x="361" y="211"/>
                    </a:lnTo>
                    <a:lnTo>
                      <a:pt x="366" y="216"/>
                    </a:lnTo>
                    <a:lnTo>
                      <a:pt x="381" y="250"/>
                    </a:lnTo>
                    <a:lnTo>
                      <a:pt x="402" y="288"/>
                    </a:lnTo>
                    <a:lnTo>
                      <a:pt x="407" y="300"/>
                    </a:lnTo>
                    <a:lnTo>
                      <a:pt x="417" y="311"/>
                    </a:lnTo>
                    <a:lnTo>
                      <a:pt x="428" y="316"/>
                    </a:lnTo>
                    <a:lnTo>
                      <a:pt x="428" y="322"/>
                    </a:lnTo>
                    <a:lnTo>
                      <a:pt x="423" y="322"/>
                    </a:lnTo>
                    <a:lnTo>
                      <a:pt x="417" y="327"/>
                    </a:lnTo>
                    <a:lnTo>
                      <a:pt x="423" y="350"/>
                    </a:lnTo>
                    <a:lnTo>
                      <a:pt x="428" y="361"/>
                    </a:lnTo>
                    <a:lnTo>
                      <a:pt x="443" y="372"/>
                    </a:lnTo>
                    <a:lnTo>
                      <a:pt x="454" y="377"/>
                    </a:lnTo>
                    <a:lnTo>
                      <a:pt x="459" y="388"/>
                    </a:lnTo>
                    <a:lnTo>
                      <a:pt x="464" y="394"/>
                    </a:lnTo>
                    <a:lnTo>
                      <a:pt x="469" y="405"/>
                    </a:lnTo>
                    <a:lnTo>
                      <a:pt x="289" y="405"/>
                    </a:lnTo>
                    <a:lnTo>
                      <a:pt x="253" y="405"/>
                    </a:lnTo>
                    <a:lnTo>
                      <a:pt x="201" y="405"/>
                    </a:lnTo>
                    <a:lnTo>
                      <a:pt x="160" y="405"/>
                    </a:lnTo>
                    <a:lnTo>
                      <a:pt x="119" y="405"/>
                    </a:lnTo>
                    <a:lnTo>
                      <a:pt x="88" y="405"/>
                    </a:lnTo>
                    <a:lnTo>
                      <a:pt x="67" y="405"/>
                    </a:lnTo>
                    <a:lnTo>
                      <a:pt x="41" y="405"/>
                    </a:lnTo>
                    <a:lnTo>
                      <a:pt x="26" y="405"/>
                    </a:lnTo>
                    <a:lnTo>
                      <a:pt x="10" y="405"/>
                    </a:lnTo>
                    <a:lnTo>
                      <a:pt x="10" y="355"/>
                    </a:lnTo>
                    <a:lnTo>
                      <a:pt x="10" y="333"/>
                    </a:lnTo>
                    <a:lnTo>
                      <a:pt x="10" y="277"/>
                    </a:lnTo>
                    <a:lnTo>
                      <a:pt x="10" y="266"/>
                    </a:lnTo>
                    <a:lnTo>
                      <a:pt x="10" y="227"/>
                    </a:lnTo>
                    <a:lnTo>
                      <a:pt x="10" y="200"/>
                    </a:lnTo>
                    <a:lnTo>
                      <a:pt x="10" y="128"/>
                    </a:lnTo>
                    <a:lnTo>
                      <a:pt x="10" y="105"/>
                    </a:lnTo>
                    <a:lnTo>
                      <a:pt x="10" y="100"/>
                    </a:lnTo>
                    <a:lnTo>
                      <a:pt x="0" y="83"/>
                    </a:lnTo>
                    <a:lnTo>
                      <a:pt x="0" y="67"/>
                    </a:lnTo>
                    <a:lnTo>
                      <a:pt x="0" y="61"/>
                    </a:lnTo>
                    <a:lnTo>
                      <a:pt x="5" y="50"/>
                    </a:lnTo>
                    <a:lnTo>
                      <a:pt x="10" y="39"/>
                    </a:lnTo>
                    <a:lnTo>
                      <a:pt x="5" y="17"/>
                    </a:lnTo>
                    <a:lnTo>
                      <a:pt x="5" y="11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21" y="6"/>
                    </a:lnTo>
                    <a:lnTo>
                      <a:pt x="31" y="6"/>
                    </a:lnTo>
                    <a:lnTo>
                      <a:pt x="41" y="6"/>
                    </a:lnTo>
                    <a:lnTo>
                      <a:pt x="57" y="6"/>
                    </a:lnTo>
                    <a:lnTo>
                      <a:pt x="82" y="11"/>
                    </a:lnTo>
                    <a:lnTo>
                      <a:pt x="93" y="11"/>
                    </a:lnTo>
                    <a:lnTo>
                      <a:pt x="108" y="11"/>
                    </a:lnTo>
                    <a:lnTo>
                      <a:pt x="119" y="17"/>
                    </a:lnTo>
                    <a:lnTo>
                      <a:pt x="124" y="22"/>
                    </a:lnTo>
                    <a:lnTo>
                      <a:pt x="134" y="22"/>
                    </a:lnTo>
                    <a:lnTo>
                      <a:pt x="149" y="28"/>
                    </a:lnTo>
                    <a:lnTo>
                      <a:pt x="165" y="33"/>
                    </a:lnTo>
                    <a:lnTo>
                      <a:pt x="175" y="33"/>
                    </a:lnTo>
                    <a:lnTo>
                      <a:pt x="180" y="33"/>
                    </a:lnTo>
                    <a:lnTo>
                      <a:pt x="196" y="22"/>
                    </a:lnTo>
                    <a:lnTo>
                      <a:pt x="211" y="11"/>
                    </a:lnTo>
                    <a:lnTo>
                      <a:pt x="227" y="11"/>
                    </a:lnTo>
                    <a:lnTo>
                      <a:pt x="237" y="6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63" y="6"/>
                    </a:lnTo>
                    <a:lnTo>
                      <a:pt x="273" y="6"/>
                    </a:lnTo>
                    <a:lnTo>
                      <a:pt x="278" y="17"/>
                    </a:lnTo>
                    <a:lnTo>
                      <a:pt x="289" y="22"/>
                    </a:lnTo>
                    <a:lnTo>
                      <a:pt x="294" y="22"/>
                    </a:lnTo>
                    <a:lnTo>
                      <a:pt x="309" y="28"/>
                    </a:lnTo>
                    <a:lnTo>
                      <a:pt x="314" y="28"/>
                    </a:lnTo>
                    <a:lnTo>
                      <a:pt x="325" y="17"/>
                    </a:lnTo>
                    <a:lnTo>
                      <a:pt x="330" y="22"/>
                    </a:lnTo>
                    <a:lnTo>
                      <a:pt x="335" y="22"/>
                    </a:lnTo>
                    <a:lnTo>
                      <a:pt x="345" y="22"/>
                    </a:lnTo>
                    <a:lnTo>
                      <a:pt x="350" y="22"/>
                    </a:lnTo>
                    <a:lnTo>
                      <a:pt x="361" y="22"/>
                    </a:lnTo>
                    <a:lnTo>
                      <a:pt x="366" y="1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" name="Group 103"/>
              <p:cNvGrpSpPr>
                <a:grpSpLocks/>
              </p:cNvGrpSpPr>
              <p:nvPr/>
            </p:nvGrpSpPr>
            <p:grpSpPr bwMode="auto">
              <a:xfrm>
                <a:off x="3488" y="374"/>
                <a:ext cx="475" cy="522"/>
                <a:chOff x="2865" y="688"/>
                <a:chExt cx="475" cy="522"/>
              </a:xfrm>
              <a:grpFill/>
            </p:grpSpPr>
            <p:sp>
              <p:nvSpPr>
                <p:cNvPr id="76" name="Freeform 104"/>
                <p:cNvSpPr>
                  <a:spLocks/>
                </p:cNvSpPr>
                <p:nvPr/>
              </p:nvSpPr>
              <p:spPr bwMode="auto">
                <a:xfrm>
                  <a:off x="2865" y="688"/>
                  <a:ext cx="475" cy="522"/>
                </a:xfrm>
                <a:custGeom>
                  <a:avLst/>
                  <a:gdLst/>
                  <a:ahLst/>
                  <a:cxnLst>
                    <a:cxn ang="0">
                      <a:pos x="176" y="500"/>
                    </a:cxn>
                    <a:cxn ang="0">
                      <a:pos x="155" y="478"/>
                    </a:cxn>
                    <a:cxn ang="0">
                      <a:pos x="145" y="455"/>
                    </a:cxn>
                    <a:cxn ang="0">
                      <a:pos x="124" y="450"/>
                    </a:cxn>
                    <a:cxn ang="0">
                      <a:pos x="98" y="439"/>
                    </a:cxn>
                    <a:cxn ang="0">
                      <a:pos x="67" y="439"/>
                    </a:cxn>
                    <a:cxn ang="0">
                      <a:pos x="26" y="450"/>
                    </a:cxn>
                    <a:cxn ang="0">
                      <a:pos x="36" y="416"/>
                    </a:cxn>
                    <a:cxn ang="0">
                      <a:pos x="41" y="378"/>
                    </a:cxn>
                    <a:cxn ang="0">
                      <a:pos x="36" y="344"/>
                    </a:cxn>
                    <a:cxn ang="0">
                      <a:pos x="31" y="322"/>
                    </a:cxn>
                    <a:cxn ang="0">
                      <a:pos x="31" y="294"/>
                    </a:cxn>
                    <a:cxn ang="0">
                      <a:pos x="31" y="278"/>
                    </a:cxn>
                    <a:cxn ang="0">
                      <a:pos x="10" y="261"/>
                    </a:cxn>
                    <a:cxn ang="0">
                      <a:pos x="0" y="267"/>
                    </a:cxn>
                    <a:cxn ang="0">
                      <a:pos x="5" y="244"/>
                    </a:cxn>
                    <a:cxn ang="0">
                      <a:pos x="98" y="250"/>
                    </a:cxn>
                    <a:cxn ang="0">
                      <a:pos x="155" y="250"/>
                    </a:cxn>
                    <a:cxn ang="0">
                      <a:pos x="160" y="228"/>
                    </a:cxn>
                    <a:cxn ang="0">
                      <a:pos x="155" y="183"/>
                    </a:cxn>
                    <a:cxn ang="0">
                      <a:pos x="170" y="172"/>
                    </a:cxn>
                    <a:cxn ang="0">
                      <a:pos x="196" y="161"/>
                    </a:cxn>
                    <a:cxn ang="0">
                      <a:pos x="201" y="106"/>
                    </a:cxn>
                    <a:cxn ang="0">
                      <a:pos x="201" y="56"/>
                    </a:cxn>
                    <a:cxn ang="0">
                      <a:pos x="320" y="56"/>
                    </a:cxn>
                    <a:cxn ang="0">
                      <a:pos x="330" y="44"/>
                    </a:cxn>
                    <a:cxn ang="0">
                      <a:pos x="330" y="0"/>
                    </a:cxn>
                    <a:cxn ang="0">
                      <a:pos x="454" y="78"/>
                    </a:cxn>
                    <a:cxn ang="0">
                      <a:pos x="470" y="94"/>
                    </a:cxn>
                    <a:cxn ang="0">
                      <a:pos x="413" y="111"/>
                    </a:cxn>
                    <a:cxn ang="0">
                      <a:pos x="434" y="289"/>
                    </a:cxn>
                    <a:cxn ang="0">
                      <a:pos x="439" y="372"/>
                    </a:cxn>
                    <a:cxn ang="0">
                      <a:pos x="449" y="444"/>
                    </a:cxn>
                    <a:cxn ang="0">
                      <a:pos x="454" y="494"/>
                    </a:cxn>
                    <a:cxn ang="0">
                      <a:pos x="305" y="494"/>
                    </a:cxn>
                    <a:cxn ang="0">
                      <a:pos x="284" y="500"/>
                    </a:cxn>
                    <a:cxn ang="0">
                      <a:pos x="263" y="494"/>
                    </a:cxn>
                    <a:cxn ang="0">
                      <a:pos x="248" y="500"/>
                    </a:cxn>
                    <a:cxn ang="0">
                      <a:pos x="248" y="511"/>
                    </a:cxn>
                    <a:cxn ang="0">
                      <a:pos x="237" y="505"/>
                    </a:cxn>
                    <a:cxn ang="0">
                      <a:pos x="222" y="489"/>
                    </a:cxn>
                    <a:cxn ang="0">
                      <a:pos x="212" y="494"/>
                    </a:cxn>
                    <a:cxn ang="0">
                      <a:pos x="207" y="516"/>
                    </a:cxn>
                  </a:cxnLst>
                  <a:rect l="0" t="0" r="r" b="b"/>
                  <a:pathLst>
                    <a:path w="475" h="522">
                      <a:moveTo>
                        <a:pt x="201" y="522"/>
                      </a:moveTo>
                      <a:lnTo>
                        <a:pt x="176" y="500"/>
                      </a:lnTo>
                      <a:lnTo>
                        <a:pt x="165" y="489"/>
                      </a:lnTo>
                      <a:lnTo>
                        <a:pt x="155" y="478"/>
                      </a:lnTo>
                      <a:lnTo>
                        <a:pt x="150" y="461"/>
                      </a:lnTo>
                      <a:lnTo>
                        <a:pt x="145" y="455"/>
                      </a:lnTo>
                      <a:lnTo>
                        <a:pt x="134" y="455"/>
                      </a:lnTo>
                      <a:lnTo>
                        <a:pt x="124" y="450"/>
                      </a:lnTo>
                      <a:lnTo>
                        <a:pt x="108" y="439"/>
                      </a:lnTo>
                      <a:lnTo>
                        <a:pt x="98" y="439"/>
                      </a:lnTo>
                      <a:lnTo>
                        <a:pt x="88" y="433"/>
                      </a:lnTo>
                      <a:lnTo>
                        <a:pt x="67" y="439"/>
                      </a:lnTo>
                      <a:lnTo>
                        <a:pt x="36" y="444"/>
                      </a:lnTo>
                      <a:lnTo>
                        <a:pt x="26" y="450"/>
                      </a:lnTo>
                      <a:lnTo>
                        <a:pt x="26" y="439"/>
                      </a:lnTo>
                      <a:lnTo>
                        <a:pt x="36" y="416"/>
                      </a:lnTo>
                      <a:lnTo>
                        <a:pt x="41" y="400"/>
                      </a:lnTo>
                      <a:lnTo>
                        <a:pt x="41" y="378"/>
                      </a:lnTo>
                      <a:lnTo>
                        <a:pt x="41" y="355"/>
                      </a:lnTo>
                      <a:lnTo>
                        <a:pt x="36" y="344"/>
                      </a:lnTo>
                      <a:lnTo>
                        <a:pt x="26" y="328"/>
                      </a:lnTo>
                      <a:lnTo>
                        <a:pt x="31" y="322"/>
                      </a:lnTo>
                      <a:lnTo>
                        <a:pt x="31" y="317"/>
                      </a:lnTo>
                      <a:lnTo>
                        <a:pt x="31" y="294"/>
                      </a:lnTo>
                      <a:lnTo>
                        <a:pt x="31" y="289"/>
                      </a:lnTo>
                      <a:lnTo>
                        <a:pt x="31" y="278"/>
                      </a:lnTo>
                      <a:lnTo>
                        <a:pt x="15" y="267"/>
                      </a:lnTo>
                      <a:lnTo>
                        <a:pt x="10" y="261"/>
                      </a:lnTo>
                      <a:lnTo>
                        <a:pt x="0" y="272"/>
                      </a:lnTo>
                      <a:lnTo>
                        <a:pt x="0" y="267"/>
                      </a:lnTo>
                      <a:lnTo>
                        <a:pt x="0" y="261"/>
                      </a:lnTo>
                      <a:lnTo>
                        <a:pt x="5" y="244"/>
                      </a:lnTo>
                      <a:lnTo>
                        <a:pt x="10" y="250"/>
                      </a:lnTo>
                      <a:lnTo>
                        <a:pt x="98" y="250"/>
                      </a:lnTo>
                      <a:lnTo>
                        <a:pt x="139" y="250"/>
                      </a:lnTo>
                      <a:lnTo>
                        <a:pt x="155" y="250"/>
                      </a:lnTo>
                      <a:lnTo>
                        <a:pt x="160" y="250"/>
                      </a:lnTo>
                      <a:lnTo>
                        <a:pt x="160" y="228"/>
                      </a:lnTo>
                      <a:lnTo>
                        <a:pt x="155" y="200"/>
                      </a:lnTo>
                      <a:lnTo>
                        <a:pt x="155" y="183"/>
                      </a:lnTo>
                      <a:lnTo>
                        <a:pt x="160" y="178"/>
                      </a:lnTo>
                      <a:lnTo>
                        <a:pt x="170" y="172"/>
                      </a:lnTo>
                      <a:lnTo>
                        <a:pt x="181" y="167"/>
                      </a:lnTo>
                      <a:lnTo>
                        <a:pt x="196" y="161"/>
                      </a:lnTo>
                      <a:lnTo>
                        <a:pt x="201" y="155"/>
                      </a:lnTo>
                      <a:lnTo>
                        <a:pt x="201" y="106"/>
                      </a:lnTo>
                      <a:lnTo>
                        <a:pt x="201" y="67"/>
                      </a:lnTo>
                      <a:lnTo>
                        <a:pt x="201" y="56"/>
                      </a:lnTo>
                      <a:lnTo>
                        <a:pt x="212" y="56"/>
                      </a:lnTo>
                      <a:lnTo>
                        <a:pt x="320" y="56"/>
                      </a:lnTo>
                      <a:lnTo>
                        <a:pt x="325" y="56"/>
                      </a:lnTo>
                      <a:lnTo>
                        <a:pt x="330" y="44"/>
                      </a:lnTo>
                      <a:lnTo>
                        <a:pt x="330" y="33"/>
                      </a:lnTo>
                      <a:lnTo>
                        <a:pt x="330" y="0"/>
                      </a:lnTo>
                      <a:lnTo>
                        <a:pt x="382" y="28"/>
                      </a:lnTo>
                      <a:lnTo>
                        <a:pt x="454" y="78"/>
                      </a:lnTo>
                      <a:lnTo>
                        <a:pt x="475" y="94"/>
                      </a:lnTo>
                      <a:lnTo>
                        <a:pt x="470" y="94"/>
                      </a:lnTo>
                      <a:lnTo>
                        <a:pt x="413" y="94"/>
                      </a:lnTo>
                      <a:lnTo>
                        <a:pt x="413" y="111"/>
                      </a:lnTo>
                      <a:lnTo>
                        <a:pt x="429" y="261"/>
                      </a:lnTo>
                      <a:lnTo>
                        <a:pt x="434" y="289"/>
                      </a:lnTo>
                      <a:lnTo>
                        <a:pt x="434" y="322"/>
                      </a:lnTo>
                      <a:lnTo>
                        <a:pt x="439" y="372"/>
                      </a:lnTo>
                      <a:lnTo>
                        <a:pt x="444" y="416"/>
                      </a:lnTo>
                      <a:lnTo>
                        <a:pt x="449" y="444"/>
                      </a:lnTo>
                      <a:lnTo>
                        <a:pt x="460" y="461"/>
                      </a:lnTo>
                      <a:lnTo>
                        <a:pt x="454" y="494"/>
                      </a:lnTo>
                      <a:lnTo>
                        <a:pt x="341" y="494"/>
                      </a:lnTo>
                      <a:lnTo>
                        <a:pt x="305" y="494"/>
                      </a:lnTo>
                      <a:lnTo>
                        <a:pt x="289" y="500"/>
                      </a:lnTo>
                      <a:lnTo>
                        <a:pt x="284" y="500"/>
                      </a:lnTo>
                      <a:lnTo>
                        <a:pt x="274" y="500"/>
                      </a:lnTo>
                      <a:lnTo>
                        <a:pt x="263" y="494"/>
                      </a:lnTo>
                      <a:lnTo>
                        <a:pt x="253" y="494"/>
                      </a:lnTo>
                      <a:lnTo>
                        <a:pt x="248" y="500"/>
                      </a:lnTo>
                      <a:lnTo>
                        <a:pt x="253" y="505"/>
                      </a:lnTo>
                      <a:lnTo>
                        <a:pt x="248" y="511"/>
                      </a:lnTo>
                      <a:lnTo>
                        <a:pt x="243" y="505"/>
                      </a:lnTo>
                      <a:lnTo>
                        <a:pt x="237" y="505"/>
                      </a:lnTo>
                      <a:lnTo>
                        <a:pt x="227" y="489"/>
                      </a:lnTo>
                      <a:lnTo>
                        <a:pt x="222" y="489"/>
                      </a:lnTo>
                      <a:lnTo>
                        <a:pt x="217" y="489"/>
                      </a:lnTo>
                      <a:lnTo>
                        <a:pt x="212" y="494"/>
                      </a:lnTo>
                      <a:lnTo>
                        <a:pt x="207" y="505"/>
                      </a:lnTo>
                      <a:lnTo>
                        <a:pt x="207" y="516"/>
                      </a:lnTo>
                      <a:lnTo>
                        <a:pt x="201" y="5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105"/>
                <p:cNvSpPr>
                  <a:spLocks/>
                </p:cNvSpPr>
                <p:nvPr/>
              </p:nvSpPr>
              <p:spPr bwMode="auto">
                <a:xfrm>
                  <a:off x="2865" y="688"/>
                  <a:ext cx="475" cy="522"/>
                </a:xfrm>
                <a:custGeom>
                  <a:avLst/>
                  <a:gdLst/>
                  <a:ahLst/>
                  <a:cxnLst>
                    <a:cxn ang="0">
                      <a:pos x="176" y="500"/>
                    </a:cxn>
                    <a:cxn ang="0">
                      <a:pos x="155" y="478"/>
                    </a:cxn>
                    <a:cxn ang="0">
                      <a:pos x="145" y="455"/>
                    </a:cxn>
                    <a:cxn ang="0">
                      <a:pos x="124" y="450"/>
                    </a:cxn>
                    <a:cxn ang="0">
                      <a:pos x="98" y="439"/>
                    </a:cxn>
                    <a:cxn ang="0">
                      <a:pos x="67" y="439"/>
                    </a:cxn>
                    <a:cxn ang="0">
                      <a:pos x="26" y="450"/>
                    </a:cxn>
                    <a:cxn ang="0">
                      <a:pos x="36" y="416"/>
                    </a:cxn>
                    <a:cxn ang="0">
                      <a:pos x="41" y="378"/>
                    </a:cxn>
                    <a:cxn ang="0">
                      <a:pos x="36" y="344"/>
                    </a:cxn>
                    <a:cxn ang="0">
                      <a:pos x="31" y="322"/>
                    </a:cxn>
                    <a:cxn ang="0">
                      <a:pos x="31" y="294"/>
                    </a:cxn>
                    <a:cxn ang="0">
                      <a:pos x="31" y="278"/>
                    </a:cxn>
                    <a:cxn ang="0">
                      <a:pos x="10" y="261"/>
                    </a:cxn>
                    <a:cxn ang="0">
                      <a:pos x="0" y="267"/>
                    </a:cxn>
                    <a:cxn ang="0">
                      <a:pos x="5" y="244"/>
                    </a:cxn>
                    <a:cxn ang="0">
                      <a:pos x="98" y="250"/>
                    </a:cxn>
                    <a:cxn ang="0">
                      <a:pos x="155" y="250"/>
                    </a:cxn>
                    <a:cxn ang="0">
                      <a:pos x="160" y="228"/>
                    </a:cxn>
                    <a:cxn ang="0">
                      <a:pos x="155" y="183"/>
                    </a:cxn>
                    <a:cxn ang="0">
                      <a:pos x="170" y="172"/>
                    </a:cxn>
                    <a:cxn ang="0">
                      <a:pos x="196" y="161"/>
                    </a:cxn>
                    <a:cxn ang="0">
                      <a:pos x="201" y="106"/>
                    </a:cxn>
                    <a:cxn ang="0">
                      <a:pos x="201" y="56"/>
                    </a:cxn>
                    <a:cxn ang="0">
                      <a:pos x="320" y="56"/>
                    </a:cxn>
                    <a:cxn ang="0">
                      <a:pos x="330" y="44"/>
                    </a:cxn>
                    <a:cxn ang="0">
                      <a:pos x="330" y="0"/>
                    </a:cxn>
                    <a:cxn ang="0">
                      <a:pos x="454" y="78"/>
                    </a:cxn>
                    <a:cxn ang="0">
                      <a:pos x="470" y="94"/>
                    </a:cxn>
                    <a:cxn ang="0">
                      <a:pos x="413" y="111"/>
                    </a:cxn>
                    <a:cxn ang="0">
                      <a:pos x="434" y="289"/>
                    </a:cxn>
                    <a:cxn ang="0">
                      <a:pos x="439" y="372"/>
                    </a:cxn>
                    <a:cxn ang="0">
                      <a:pos x="449" y="444"/>
                    </a:cxn>
                    <a:cxn ang="0">
                      <a:pos x="454" y="494"/>
                    </a:cxn>
                    <a:cxn ang="0">
                      <a:pos x="305" y="494"/>
                    </a:cxn>
                    <a:cxn ang="0">
                      <a:pos x="284" y="500"/>
                    </a:cxn>
                    <a:cxn ang="0">
                      <a:pos x="263" y="494"/>
                    </a:cxn>
                    <a:cxn ang="0">
                      <a:pos x="248" y="500"/>
                    </a:cxn>
                    <a:cxn ang="0">
                      <a:pos x="248" y="511"/>
                    </a:cxn>
                    <a:cxn ang="0">
                      <a:pos x="237" y="505"/>
                    </a:cxn>
                    <a:cxn ang="0">
                      <a:pos x="222" y="489"/>
                    </a:cxn>
                    <a:cxn ang="0">
                      <a:pos x="212" y="494"/>
                    </a:cxn>
                    <a:cxn ang="0">
                      <a:pos x="207" y="516"/>
                    </a:cxn>
                  </a:cxnLst>
                  <a:rect l="0" t="0" r="r" b="b"/>
                  <a:pathLst>
                    <a:path w="475" h="522">
                      <a:moveTo>
                        <a:pt x="201" y="522"/>
                      </a:moveTo>
                      <a:lnTo>
                        <a:pt x="176" y="500"/>
                      </a:lnTo>
                      <a:lnTo>
                        <a:pt x="165" y="489"/>
                      </a:lnTo>
                      <a:lnTo>
                        <a:pt x="155" y="478"/>
                      </a:lnTo>
                      <a:lnTo>
                        <a:pt x="150" y="461"/>
                      </a:lnTo>
                      <a:lnTo>
                        <a:pt x="145" y="455"/>
                      </a:lnTo>
                      <a:lnTo>
                        <a:pt x="134" y="455"/>
                      </a:lnTo>
                      <a:lnTo>
                        <a:pt x="124" y="450"/>
                      </a:lnTo>
                      <a:lnTo>
                        <a:pt x="108" y="439"/>
                      </a:lnTo>
                      <a:lnTo>
                        <a:pt x="98" y="439"/>
                      </a:lnTo>
                      <a:lnTo>
                        <a:pt x="88" y="433"/>
                      </a:lnTo>
                      <a:lnTo>
                        <a:pt x="67" y="439"/>
                      </a:lnTo>
                      <a:lnTo>
                        <a:pt x="36" y="444"/>
                      </a:lnTo>
                      <a:lnTo>
                        <a:pt x="26" y="450"/>
                      </a:lnTo>
                      <a:lnTo>
                        <a:pt x="26" y="439"/>
                      </a:lnTo>
                      <a:lnTo>
                        <a:pt x="36" y="416"/>
                      </a:lnTo>
                      <a:lnTo>
                        <a:pt x="41" y="400"/>
                      </a:lnTo>
                      <a:lnTo>
                        <a:pt x="41" y="378"/>
                      </a:lnTo>
                      <a:lnTo>
                        <a:pt x="41" y="355"/>
                      </a:lnTo>
                      <a:lnTo>
                        <a:pt x="36" y="344"/>
                      </a:lnTo>
                      <a:lnTo>
                        <a:pt x="26" y="328"/>
                      </a:lnTo>
                      <a:lnTo>
                        <a:pt x="31" y="322"/>
                      </a:lnTo>
                      <a:lnTo>
                        <a:pt x="31" y="317"/>
                      </a:lnTo>
                      <a:lnTo>
                        <a:pt x="31" y="294"/>
                      </a:lnTo>
                      <a:lnTo>
                        <a:pt x="31" y="289"/>
                      </a:lnTo>
                      <a:lnTo>
                        <a:pt x="31" y="278"/>
                      </a:lnTo>
                      <a:lnTo>
                        <a:pt x="15" y="267"/>
                      </a:lnTo>
                      <a:lnTo>
                        <a:pt x="10" y="261"/>
                      </a:lnTo>
                      <a:lnTo>
                        <a:pt x="0" y="272"/>
                      </a:lnTo>
                      <a:lnTo>
                        <a:pt x="0" y="267"/>
                      </a:lnTo>
                      <a:lnTo>
                        <a:pt x="0" y="261"/>
                      </a:lnTo>
                      <a:lnTo>
                        <a:pt x="5" y="244"/>
                      </a:lnTo>
                      <a:lnTo>
                        <a:pt x="10" y="250"/>
                      </a:lnTo>
                      <a:lnTo>
                        <a:pt x="98" y="250"/>
                      </a:lnTo>
                      <a:lnTo>
                        <a:pt x="139" y="250"/>
                      </a:lnTo>
                      <a:lnTo>
                        <a:pt x="155" y="250"/>
                      </a:lnTo>
                      <a:lnTo>
                        <a:pt x="160" y="250"/>
                      </a:lnTo>
                      <a:lnTo>
                        <a:pt x="160" y="228"/>
                      </a:lnTo>
                      <a:lnTo>
                        <a:pt x="155" y="200"/>
                      </a:lnTo>
                      <a:lnTo>
                        <a:pt x="155" y="183"/>
                      </a:lnTo>
                      <a:lnTo>
                        <a:pt x="160" y="178"/>
                      </a:lnTo>
                      <a:lnTo>
                        <a:pt x="170" y="172"/>
                      </a:lnTo>
                      <a:lnTo>
                        <a:pt x="181" y="167"/>
                      </a:lnTo>
                      <a:lnTo>
                        <a:pt x="196" y="161"/>
                      </a:lnTo>
                      <a:lnTo>
                        <a:pt x="201" y="155"/>
                      </a:lnTo>
                      <a:lnTo>
                        <a:pt x="201" y="106"/>
                      </a:lnTo>
                      <a:lnTo>
                        <a:pt x="201" y="67"/>
                      </a:lnTo>
                      <a:lnTo>
                        <a:pt x="201" y="56"/>
                      </a:lnTo>
                      <a:lnTo>
                        <a:pt x="212" y="56"/>
                      </a:lnTo>
                      <a:lnTo>
                        <a:pt x="320" y="56"/>
                      </a:lnTo>
                      <a:lnTo>
                        <a:pt x="325" y="56"/>
                      </a:lnTo>
                      <a:lnTo>
                        <a:pt x="330" y="44"/>
                      </a:lnTo>
                      <a:lnTo>
                        <a:pt x="330" y="33"/>
                      </a:lnTo>
                      <a:lnTo>
                        <a:pt x="330" y="0"/>
                      </a:lnTo>
                      <a:lnTo>
                        <a:pt x="382" y="28"/>
                      </a:lnTo>
                      <a:lnTo>
                        <a:pt x="454" y="78"/>
                      </a:lnTo>
                      <a:lnTo>
                        <a:pt x="475" y="94"/>
                      </a:lnTo>
                      <a:lnTo>
                        <a:pt x="470" y="94"/>
                      </a:lnTo>
                      <a:lnTo>
                        <a:pt x="413" y="94"/>
                      </a:lnTo>
                      <a:lnTo>
                        <a:pt x="413" y="111"/>
                      </a:lnTo>
                      <a:lnTo>
                        <a:pt x="429" y="261"/>
                      </a:lnTo>
                      <a:lnTo>
                        <a:pt x="434" y="289"/>
                      </a:lnTo>
                      <a:lnTo>
                        <a:pt x="434" y="322"/>
                      </a:lnTo>
                      <a:lnTo>
                        <a:pt x="439" y="372"/>
                      </a:lnTo>
                      <a:lnTo>
                        <a:pt x="444" y="416"/>
                      </a:lnTo>
                      <a:lnTo>
                        <a:pt x="449" y="444"/>
                      </a:lnTo>
                      <a:lnTo>
                        <a:pt x="460" y="461"/>
                      </a:lnTo>
                      <a:lnTo>
                        <a:pt x="454" y="494"/>
                      </a:lnTo>
                      <a:lnTo>
                        <a:pt x="341" y="494"/>
                      </a:lnTo>
                      <a:lnTo>
                        <a:pt x="305" y="494"/>
                      </a:lnTo>
                      <a:lnTo>
                        <a:pt x="289" y="500"/>
                      </a:lnTo>
                      <a:lnTo>
                        <a:pt x="284" y="500"/>
                      </a:lnTo>
                      <a:lnTo>
                        <a:pt x="274" y="500"/>
                      </a:lnTo>
                      <a:lnTo>
                        <a:pt x="263" y="494"/>
                      </a:lnTo>
                      <a:lnTo>
                        <a:pt x="253" y="494"/>
                      </a:lnTo>
                      <a:lnTo>
                        <a:pt x="248" y="500"/>
                      </a:lnTo>
                      <a:lnTo>
                        <a:pt x="253" y="505"/>
                      </a:lnTo>
                      <a:lnTo>
                        <a:pt x="248" y="511"/>
                      </a:lnTo>
                      <a:lnTo>
                        <a:pt x="243" y="505"/>
                      </a:lnTo>
                      <a:lnTo>
                        <a:pt x="237" y="505"/>
                      </a:lnTo>
                      <a:lnTo>
                        <a:pt x="227" y="489"/>
                      </a:lnTo>
                      <a:lnTo>
                        <a:pt x="222" y="489"/>
                      </a:lnTo>
                      <a:lnTo>
                        <a:pt x="217" y="489"/>
                      </a:lnTo>
                      <a:lnTo>
                        <a:pt x="212" y="494"/>
                      </a:lnTo>
                      <a:lnTo>
                        <a:pt x="207" y="505"/>
                      </a:lnTo>
                      <a:lnTo>
                        <a:pt x="207" y="516"/>
                      </a:lnTo>
                      <a:lnTo>
                        <a:pt x="201" y="52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06"/>
              <p:cNvGrpSpPr>
                <a:grpSpLocks/>
              </p:cNvGrpSpPr>
              <p:nvPr/>
            </p:nvGrpSpPr>
            <p:grpSpPr bwMode="auto">
              <a:xfrm>
                <a:off x="5005" y="596"/>
                <a:ext cx="656" cy="773"/>
                <a:chOff x="4382" y="910"/>
                <a:chExt cx="656" cy="773"/>
              </a:xfrm>
              <a:grpFill/>
            </p:grpSpPr>
            <p:sp>
              <p:nvSpPr>
                <p:cNvPr id="74" name="Freeform 107"/>
                <p:cNvSpPr>
                  <a:spLocks/>
                </p:cNvSpPr>
                <p:nvPr/>
              </p:nvSpPr>
              <p:spPr bwMode="auto">
                <a:xfrm>
                  <a:off x="4382" y="910"/>
                  <a:ext cx="656" cy="773"/>
                </a:xfrm>
                <a:custGeom>
                  <a:avLst/>
                  <a:gdLst/>
                  <a:ahLst/>
                  <a:cxnLst>
                    <a:cxn ang="0">
                      <a:pos x="455" y="767"/>
                    </a:cxn>
                    <a:cxn ang="0">
                      <a:pos x="439" y="762"/>
                    </a:cxn>
                    <a:cxn ang="0">
                      <a:pos x="393" y="773"/>
                    </a:cxn>
                    <a:cxn ang="0">
                      <a:pos x="356" y="767"/>
                    </a:cxn>
                    <a:cxn ang="0">
                      <a:pos x="310" y="729"/>
                    </a:cxn>
                    <a:cxn ang="0">
                      <a:pos x="294" y="745"/>
                    </a:cxn>
                    <a:cxn ang="0">
                      <a:pos x="269" y="734"/>
                    </a:cxn>
                    <a:cxn ang="0">
                      <a:pos x="253" y="745"/>
                    </a:cxn>
                    <a:cxn ang="0">
                      <a:pos x="227" y="723"/>
                    </a:cxn>
                    <a:cxn ang="0">
                      <a:pos x="212" y="701"/>
                    </a:cxn>
                    <a:cxn ang="0">
                      <a:pos x="201" y="673"/>
                    </a:cxn>
                    <a:cxn ang="0">
                      <a:pos x="176" y="656"/>
                    </a:cxn>
                    <a:cxn ang="0">
                      <a:pos x="165" y="634"/>
                    </a:cxn>
                    <a:cxn ang="0">
                      <a:pos x="134" y="612"/>
                    </a:cxn>
                    <a:cxn ang="0">
                      <a:pos x="134" y="589"/>
                    </a:cxn>
                    <a:cxn ang="0">
                      <a:pos x="98" y="573"/>
                    </a:cxn>
                    <a:cxn ang="0">
                      <a:pos x="88" y="556"/>
                    </a:cxn>
                    <a:cxn ang="0">
                      <a:pos x="62" y="556"/>
                    </a:cxn>
                    <a:cxn ang="0">
                      <a:pos x="67" y="506"/>
                    </a:cxn>
                    <a:cxn ang="0">
                      <a:pos x="41" y="456"/>
                    </a:cxn>
                    <a:cxn ang="0">
                      <a:pos x="31" y="428"/>
                    </a:cxn>
                    <a:cxn ang="0">
                      <a:pos x="21" y="395"/>
                    </a:cxn>
                    <a:cxn ang="0">
                      <a:pos x="5" y="389"/>
                    </a:cxn>
                    <a:cxn ang="0">
                      <a:pos x="15" y="361"/>
                    </a:cxn>
                    <a:cxn ang="0">
                      <a:pos x="10" y="334"/>
                    </a:cxn>
                    <a:cxn ang="0">
                      <a:pos x="26" y="311"/>
                    </a:cxn>
                    <a:cxn ang="0">
                      <a:pos x="41" y="267"/>
                    </a:cxn>
                    <a:cxn ang="0">
                      <a:pos x="83" y="261"/>
                    </a:cxn>
                    <a:cxn ang="0">
                      <a:pos x="83" y="211"/>
                    </a:cxn>
                    <a:cxn ang="0">
                      <a:pos x="83" y="139"/>
                    </a:cxn>
                    <a:cxn ang="0">
                      <a:pos x="83" y="83"/>
                    </a:cxn>
                    <a:cxn ang="0">
                      <a:pos x="124" y="78"/>
                    </a:cxn>
                    <a:cxn ang="0">
                      <a:pos x="139" y="0"/>
                    </a:cxn>
                    <a:cxn ang="0">
                      <a:pos x="201" y="0"/>
                    </a:cxn>
                    <a:cxn ang="0">
                      <a:pos x="315" y="0"/>
                    </a:cxn>
                    <a:cxn ang="0">
                      <a:pos x="584" y="0"/>
                    </a:cxn>
                    <a:cxn ang="0">
                      <a:pos x="604" y="95"/>
                    </a:cxn>
                    <a:cxn ang="0">
                      <a:pos x="625" y="139"/>
                    </a:cxn>
                    <a:cxn ang="0">
                      <a:pos x="651" y="156"/>
                    </a:cxn>
                    <a:cxn ang="0">
                      <a:pos x="651" y="172"/>
                    </a:cxn>
                    <a:cxn ang="0">
                      <a:pos x="630" y="189"/>
                    </a:cxn>
                    <a:cxn ang="0">
                      <a:pos x="610" y="206"/>
                    </a:cxn>
                    <a:cxn ang="0">
                      <a:pos x="589" y="228"/>
                    </a:cxn>
                    <a:cxn ang="0">
                      <a:pos x="573" y="284"/>
                    </a:cxn>
                    <a:cxn ang="0">
                      <a:pos x="573" y="323"/>
                    </a:cxn>
                    <a:cxn ang="0">
                      <a:pos x="558" y="384"/>
                    </a:cxn>
                    <a:cxn ang="0">
                      <a:pos x="522" y="417"/>
                    </a:cxn>
                    <a:cxn ang="0">
                      <a:pos x="511" y="467"/>
                    </a:cxn>
                    <a:cxn ang="0">
                      <a:pos x="491" y="467"/>
                    </a:cxn>
                    <a:cxn ang="0">
                      <a:pos x="486" y="512"/>
                    </a:cxn>
                    <a:cxn ang="0">
                      <a:pos x="480" y="567"/>
                    </a:cxn>
                    <a:cxn ang="0">
                      <a:pos x="449" y="567"/>
                    </a:cxn>
                    <a:cxn ang="0">
                      <a:pos x="439" y="595"/>
                    </a:cxn>
                    <a:cxn ang="0">
                      <a:pos x="465" y="606"/>
                    </a:cxn>
                    <a:cxn ang="0">
                      <a:pos x="511" y="667"/>
                    </a:cxn>
                    <a:cxn ang="0">
                      <a:pos x="532" y="695"/>
                    </a:cxn>
                    <a:cxn ang="0">
                      <a:pos x="548" y="723"/>
                    </a:cxn>
                    <a:cxn ang="0">
                      <a:pos x="522" y="734"/>
                    </a:cxn>
                    <a:cxn ang="0">
                      <a:pos x="486" y="734"/>
                    </a:cxn>
                  </a:cxnLst>
                  <a:rect l="0" t="0" r="r" b="b"/>
                  <a:pathLst>
                    <a:path w="656" h="773">
                      <a:moveTo>
                        <a:pt x="475" y="751"/>
                      </a:moveTo>
                      <a:lnTo>
                        <a:pt x="465" y="762"/>
                      </a:lnTo>
                      <a:lnTo>
                        <a:pt x="455" y="767"/>
                      </a:lnTo>
                      <a:lnTo>
                        <a:pt x="449" y="767"/>
                      </a:lnTo>
                      <a:lnTo>
                        <a:pt x="444" y="762"/>
                      </a:lnTo>
                      <a:lnTo>
                        <a:pt x="439" y="762"/>
                      </a:lnTo>
                      <a:lnTo>
                        <a:pt x="424" y="767"/>
                      </a:lnTo>
                      <a:lnTo>
                        <a:pt x="408" y="773"/>
                      </a:lnTo>
                      <a:lnTo>
                        <a:pt x="393" y="773"/>
                      </a:lnTo>
                      <a:lnTo>
                        <a:pt x="377" y="767"/>
                      </a:lnTo>
                      <a:lnTo>
                        <a:pt x="367" y="767"/>
                      </a:lnTo>
                      <a:lnTo>
                        <a:pt x="356" y="767"/>
                      </a:lnTo>
                      <a:lnTo>
                        <a:pt x="351" y="773"/>
                      </a:lnTo>
                      <a:lnTo>
                        <a:pt x="325" y="751"/>
                      </a:lnTo>
                      <a:lnTo>
                        <a:pt x="310" y="729"/>
                      </a:lnTo>
                      <a:lnTo>
                        <a:pt x="305" y="729"/>
                      </a:lnTo>
                      <a:lnTo>
                        <a:pt x="300" y="734"/>
                      </a:lnTo>
                      <a:lnTo>
                        <a:pt x="294" y="745"/>
                      </a:lnTo>
                      <a:lnTo>
                        <a:pt x="289" y="745"/>
                      </a:lnTo>
                      <a:lnTo>
                        <a:pt x="279" y="734"/>
                      </a:lnTo>
                      <a:lnTo>
                        <a:pt x="269" y="734"/>
                      </a:lnTo>
                      <a:lnTo>
                        <a:pt x="263" y="740"/>
                      </a:lnTo>
                      <a:lnTo>
                        <a:pt x="258" y="745"/>
                      </a:lnTo>
                      <a:lnTo>
                        <a:pt x="253" y="745"/>
                      </a:lnTo>
                      <a:lnTo>
                        <a:pt x="243" y="740"/>
                      </a:lnTo>
                      <a:lnTo>
                        <a:pt x="238" y="734"/>
                      </a:lnTo>
                      <a:lnTo>
                        <a:pt x="227" y="723"/>
                      </a:lnTo>
                      <a:lnTo>
                        <a:pt x="217" y="706"/>
                      </a:lnTo>
                      <a:lnTo>
                        <a:pt x="212" y="706"/>
                      </a:lnTo>
                      <a:lnTo>
                        <a:pt x="212" y="701"/>
                      </a:lnTo>
                      <a:lnTo>
                        <a:pt x="212" y="690"/>
                      </a:lnTo>
                      <a:lnTo>
                        <a:pt x="212" y="684"/>
                      </a:lnTo>
                      <a:lnTo>
                        <a:pt x="201" y="673"/>
                      </a:lnTo>
                      <a:lnTo>
                        <a:pt x="186" y="673"/>
                      </a:lnTo>
                      <a:lnTo>
                        <a:pt x="181" y="667"/>
                      </a:lnTo>
                      <a:lnTo>
                        <a:pt x="176" y="656"/>
                      </a:lnTo>
                      <a:lnTo>
                        <a:pt x="176" y="645"/>
                      </a:lnTo>
                      <a:lnTo>
                        <a:pt x="170" y="640"/>
                      </a:lnTo>
                      <a:lnTo>
                        <a:pt x="165" y="634"/>
                      </a:lnTo>
                      <a:lnTo>
                        <a:pt x="155" y="628"/>
                      </a:lnTo>
                      <a:lnTo>
                        <a:pt x="145" y="617"/>
                      </a:lnTo>
                      <a:lnTo>
                        <a:pt x="134" y="612"/>
                      </a:lnTo>
                      <a:lnTo>
                        <a:pt x="134" y="606"/>
                      </a:lnTo>
                      <a:lnTo>
                        <a:pt x="134" y="595"/>
                      </a:lnTo>
                      <a:lnTo>
                        <a:pt x="134" y="589"/>
                      </a:lnTo>
                      <a:lnTo>
                        <a:pt x="124" y="589"/>
                      </a:lnTo>
                      <a:lnTo>
                        <a:pt x="114" y="584"/>
                      </a:lnTo>
                      <a:lnTo>
                        <a:pt x="98" y="573"/>
                      </a:lnTo>
                      <a:lnTo>
                        <a:pt x="93" y="573"/>
                      </a:lnTo>
                      <a:lnTo>
                        <a:pt x="88" y="562"/>
                      </a:lnTo>
                      <a:lnTo>
                        <a:pt x="88" y="556"/>
                      </a:lnTo>
                      <a:lnTo>
                        <a:pt x="83" y="556"/>
                      </a:lnTo>
                      <a:lnTo>
                        <a:pt x="67" y="562"/>
                      </a:lnTo>
                      <a:lnTo>
                        <a:pt x="62" y="556"/>
                      </a:lnTo>
                      <a:lnTo>
                        <a:pt x="62" y="545"/>
                      </a:lnTo>
                      <a:lnTo>
                        <a:pt x="72" y="517"/>
                      </a:lnTo>
                      <a:lnTo>
                        <a:pt x="67" y="506"/>
                      </a:lnTo>
                      <a:lnTo>
                        <a:pt x="62" y="495"/>
                      </a:lnTo>
                      <a:lnTo>
                        <a:pt x="41" y="462"/>
                      </a:lnTo>
                      <a:lnTo>
                        <a:pt x="41" y="456"/>
                      </a:lnTo>
                      <a:lnTo>
                        <a:pt x="41" y="445"/>
                      </a:lnTo>
                      <a:lnTo>
                        <a:pt x="36" y="439"/>
                      </a:lnTo>
                      <a:lnTo>
                        <a:pt x="31" y="428"/>
                      </a:lnTo>
                      <a:lnTo>
                        <a:pt x="26" y="423"/>
                      </a:lnTo>
                      <a:lnTo>
                        <a:pt x="26" y="417"/>
                      </a:lnTo>
                      <a:lnTo>
                        <a:pt x="21" y="395"/>
                      </a:lnTo>
                      <a:lnTo>
                        <a:pt x="15" y="389"/>
                      </a:lnTo>
                      <a:lnTo>
                        <a:pt x="10" y="389"/>
                      </a:lnTo>
                      <a:lnTo>
                        <a:pt x="5" y="389"/>
                      </a:lnTo>
                      <a:lnTo>
                        <a:pt x="0" y="384"/>
                      </a:lnTo>
                      <a:lnTo>
                        <a:pt x="5" y="373"/>
                      </a:lnTo>
                      <a:lnTo>
                        <a:pt x="15" y="361"/>
                      </a:lnTo>
                      <a:lnTo>
                        <a:pt x="15" y="356"/>
                      </a:lnTo>
                      <a:lnTo>
                        <a:pt x="10" y="339"/>
                      </a:lnTo>
                      <a:lnTo>
                        <a:pt x="10" y="334"/>
                      </a:lnTo>
                      <a:lnTo>
                        <a:pt x="26" y="328"/>
                      </a:lnTo>
                      <a:lnTo>
                        <a:pt x="26" y="323"/>
                      </a:lnTo>
                      <a:lnTo>
                        <a:pt x="26" y="311"/>
                      </a:lnTo>
                      <a:lnTo>
                        <a:pt x="26" y="306"/>
                      </a:lnTo>
                      <a:lnTo>
                        <a:pt x="36" y="289"/>
                      </a:lnTo>
                      <a:lnTo>
                        <a:pt x="41" y="267"/>
                      </a:lnTo>
                      <a:lnTo>
                        <a:pt x="46" y="261"/>
                      </a:lnTo>
                      <a:lnTo>
                        <a:pt x="67" y="261"/>
                      </a:lnTo>
                      <a:lnTo>
                        <a:pt x="83" y="261"/>
                      </a:lnTo>
                      <a:lnTo>
                        <a:pt x="83" y="256"/>
                      </a:lnTo>
                      <a:lnTo>
                        <a:pt x="83" y="234"/>
                      </a:lnTo>
                      <a:lnTo>
                        <a:pt x="83" y="211"/>
                      </a:lnTo>
                      <a:lnTo>
                        <a:pt x="83" y="200"/>
                      </a:lnTo>
                      <a:lnTo>
                        <a:pt x="83" y="150"/>
                      </a:lnTo>
                      <a:lnTo>
                        <a:pt x="83" y="139"/>
                      </a:lnTo>
                      <a:lnTo>
                        <a:pt x="83" y="122"/>
                      </a:lnTo>
                      <a:lnTo>
                        <a:pt x="83" y="100"/>
                      </a:lnTo>
                      <a:lnTo>
                        <a:pt x="83" y="83"/>
                      </a:lnTo>
                      <a:lnTo>
                        <a:pt x="93" y="83"/>
                      </a:lnTo>
                      <a:lnTo>
                        <a:pt x="124" y="83"/>
                      </a:lnTo>
                      <a:lnTo>
                        <a:pt x="124" y="78"/>
                      </a:lnTo>
                      <a:lnTo>
                        <a:pt x="124" y="22"/>
                      </a:lnTo>
                      <a:lnTo>
                        <a:pt x="124" y="0"/>
                      </a:lnTo>
                      <a:lnTo>
                        <a:pt x="139" y="0"/>
                      </a:lnTo>
                      <a:lnTo>
                        <a:pt x="155" y="0"/>
                      </a:lnTo>
                      <a:lnTo>
                        <a:pt x="181" y="0"/>
                      </a:lnTo>
                      <a:lnTo>
                        <a:pt x="201" y="0"/>
                      </a:lnTo>
                      <a:lnTo>
                        <a:pt x="232" y="0"/>
                      </a:lnTo>
                      <a:lnTo>
                        <a:pt x="274" y="0"/>
                      </a:lnTo>
                      <a:lnTo>
                        <a:pt x="315" y="0"/>
                      </a:lnTo>
                      <a:lnTo>
                        <a:pt x="367" y="0"/>
                      </a:lnTo>
                      <a:lnTo>
                        <a:pt x="403" y="0"/>
                      </a:lnTo>
                      <a:lnTo>
                        <a:pt x="584" y="0"/>
                      </a:lnTo>
                      <a:lnTo>
                        <a:pt x="589" y="6"/>
                      </a:lnTo>
                      <a:lnTo>
                        <a:pt x="599" y="28"/>
                      </a:lnTo>
                      <a:lnTo>
                        <a:pt x="604" y="95"/>
                      </a:lnTo>
                      <a:lnTo>
                        <a:pt x="610" y="128"/>
                      </a:lnTo>
                      <a:lnTo>
                        <a:pt x="615" y="128"/>
                      </a:lnTo>
                      <a:lnTo>
                        <a:pt x="625" y="139"/>
                      </a:lnTo>
                      <a:lnTo>
                        <a:pt x="635" y="145"/>
                      </a:lnTo>
                      <a:lnTo>
                        <a:pt x="646" y="156"/>
                      </a:lnTo>
                      <a:lnTo>
                        <a:pt x="651" y="156"/>
                      </a:lnTo>
                      <a:lnTo>
                        <a:pt x="656" y="161"/>
                      </a:lnTo>
                      <a:lnTo>
                        <a:pt x="656" y="167"/>
                      </a:lnTo>
                      <a:lnTo>
                        <a:pt x="651" y="172"/>
                      </a:lnTo>
                      <a:lnTo>
                        <a:pt x="646" y="184"/>
                      </a:lnTo>
                      <a:lnTo>
                        <a:pt x="635" y="189"/>
                      </a:lnTo>
                      <a:lnTo>
                        <a:pt x="630" y="189"/>
                      </a:lnTo>
                      <a:lnTo>
                        <a:pt x="620" y="195"/>
                      </a:lnTo>
                      <a:lnTo>
                        <a:pt x="615" y="206"/>
                      </a:lnTo>
                      <a:lnTo>
                        <a:pt x="610" y="206"/>
                      </a:lnTo>
                      <a:lnTo>
                        <a:pt x="594" y="206"/>
                      </a:lnTo>
                      <a:lnTo>
                        <a:pt x="589" y="217"/>
                      </a:lnTo>
                      <a:lnTo>
                        <a:pt x="589" y="228"/>
                      </a:lnTo>
                      <a:lnTo>
                        <a:pt x="589" y="245"/>
                      </a:lnTo>
                      <a:lnTo>
                        <a:pt x="584" y="256"/>
                      </a:lnTo>
                      <a:lnTo>
                        <a:pt x="573" y="284"/>
                      </a:lnTo>
                      <a:lnTo>
                        <a:pt x="573" y="289"/>
                      </a:lnTo>
                      <a:lnTo>
                        <a:pt x="573" y="306"/>
                      </a:lnTo>
                      <a:lnTo>
                        <a:pt x="573" y="323"/>
                      </a:lnTo>
                      <a:lnTo>
                        <a:pt x="568" y="339"/>
                      </a:lnTo>
                      <a:lnTo>
                        <a:pt x="563" y="361"/>
                      </a:lnTo>
                      <a:lnTo>
                        <a:pt x="558" y="384"/>
                      </a:lnTo>
                      <a:lnTo>
                        <a:pt x="542" y="389"/>
                      </a:lnTo>
                      <a:lnTo>
                        <a:pt x="532" y="395"/>
                      </a:lnTo>
                      <a:lnTo>
                        <a:pt x="522" y="417"/>
                      </a:lnTo>
                      <a:lnTo>
                        <a:pt x="522" y="423"/>
                      </a:lnTo>
                      <a:lnTo>
                        <a:pt x="517" y="445"/>
                      </a:lnTo>
                      <a:lnTo>
                        <a:pt x="511" y="467"/>
                      </a:lnTo>
                      <a:lnTo>
                        <a:pt x="506" y="473"/>
                      </a:lnTo>
                      <a:lnTo>
                        <a:pt x="496" y="467"/>
                      </a:lnTo>
                      <a:lnTo>
                        <a:pt x="491" y="467"/>
                      </a:lnTo>
                      <a:lnTo>
                        <a:pt x="491" y="473"/>
                      </a:lnTo>
                      <a:lnTo>
                        <a:pt x="486" y="495"/>
                      </a:lnTo>
                      <a:lnTo>
                        <a:pt x="486" y="512"/>
                      </a:lnTo>
                      <a:lnTo>
                        <a:pt x="480" y="534"/>
                      </a:lnTo>
                      <a:lnTo>
                        <a:pt x="480" y="545"/>
                      </a:lnTo>
                      <a:lnTo>
                        <a:pt x="480" y="567"/>
                      </a:lnTo>
                      <a:lnTo>
                        <a:pt x="470" y="573"/>
                      </a:lnTo>
                      <a:lnTo>
                        <a:pt x="465" y="573"/>
                      </a:lnTo>
                      <a:lnTo>
                        <a:pt x="449" y="567"/>
                      </a:lnTo>
                      <a:lnTo>
                        <a:pt x="444" y="573"/>
                      </a:lnTo>
                      <a:lnTo>
                        <a:pt x="439" y="584"/>
                      </a:lnTo>
                      <a:lnTo>
                        <a:pt x="439" y="595"/>
                      </a:lnTo>
                      <a:lnTo>
                        <a:pt x="449" y="601"/>
                      </a:lnTo>
                      <a:lnTo>
                        <a:pt x="460" y="601"/>
                      </a:lnTo>
                      <a:lnTo>
                        <a:pt x="465" y="606"/>
                      </a:lnTo>
                      <a:lnTo>
                        <a:pt x="480" y="623"/>
                      </a:lnTo>
                      <a:lnTo>
                        <a:pt x="501" y="640"/>
                      </a:lnTo>
                      <a:lnTo>
                        <a:pt x="511" y="667"/>
                      </a:lnTo>
                      <a:lnTo>
                        <a:pt x="522" y="684"/>
                      </a:lnTo>
                      <a:lnTo>
                        <a:pt x="527" y="690"/>
                      </a:lnTo>
                      <a:lnTo>
                        <a:pt x="532" y="695"/>
                      </a:lnTo>
                      <a:lnTo>
                        <a:pt x="542" y="701"/>
                      </a:lnTo>
                      <a:lnTo>
                        <a:pt x="548" y="706"/>
                      </a:lnTo>
                      <a:lnTo>
                        <a:pt x="548" y="723"/>
                      </a:lnTo>
                      <a:lnTo>
                        <a:pt x="548" y="729"/>
                      </a:lnTo>
                      <a:lnTo>
                        <a:pt x="537" y="729"/>
                      </a:lnTo>
                      <a:lnTo>
                        <a:pt x="522" y="734"/>
                      </a:lnTo>
                      <a:lnTo>
                        <a:pt x="506" y="734"/>
                      </a:lnTo>
                      <a:lnTo>
                        <a:pt x="491" y="729"/>
                      </a:lnTo>
                      <a:lnTo>
                        <a:pt x="486" y="734"/>
                      </a:lnTo>
                      <a:lnTo>
                        <a:pt x="475" y="75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108"/>
                <p:cNvSpPr>
                  <a:spLocks/>
                </p:cNvSpPr>
                <p:nvPr/>
              </p:nvSpPr>
              <p:spPr bwMode="auto">
                <a:xfrm>
                  <a:off x="4382" y="910"/>
                  <a:ext cx="656" cy="773"/>
                </a:xfrm>
                <a:custGeom>
                  <a:avLst/>
                  <a:gdLst/>
                  <a:ahLst/>
                  <a:cxnLst>
                    <a:cxn ang="0">
                      <a:pos x="455" y="767"/>
                    </a:cxn>
                    <a:cxn ang="0">
                      <a:pos x="439" y="762"/>
                    </a:cxn>
                    <a:cxn ang="0">
                      <a:pos x="393" y="773"/>
                    </a:cxn>
                    <a:cxn ang="0">
                      <a:pos x="356" y="767"/>
                    </a:cxn>
                    <a:cxn ang="0">
                      <a:pos x="310" y="729"/>
                    </a:cxn>
                    <a:cxn ang="0">
                      <a:pos x="294" y="745"/>
                    </a:cxn>
                    <a:cxn ang="0">
                      <a:pos x="269" y="734"/>
                    </a:cxn>
                    <a:cxn ang="0">
                      <a:pos x="253" y="745"/>
                    </a:cxn>
                    <a:cxn ang="0">
                      <a:pos x="227" y="723"/>
                    </a:cxn>
                    <a:cxn ang="0">
                      <a:pos x="212" y="701"/>
                    </a:cxn>
                    <a:cxn ang="0">
                      <a:pos x="201" y="673"/>
                    </a:cxn>
                    <a:cxn ang="0">
                      <a:pos x="176" y="656"/>
                    </a:cxn>
                    <a:cxn ang="0">
                      <a:pos x="165" y="634"/>
                    </a:cxn>
                    <a:cxn ang="0">
                      <a:pos x="134" y="612"/>
                    </a:cxn>
                    <a:cxn ang="0">
                      <a:pos x="134" y="589"/>
                    </a:cxn>
                    <a:cxn ang="0">
                      <a:pos x="98" y="573"/>
                    </a:cxn>
                    <a:cxn ang="0">
                      <a:pos x="88" y="556"/>
                    </a:cxn>
                    <a:cxn ang="0">
                      <a:pos x="62" y="556"/>
                    </a:cxn>
                    <a:cxn ang="0">
                      <a:pos x="67" y="506"/>
                    </a:cxn>
                    <a:cxn ang="0">
                      <a:pos x="41" y="456"/>
                    </a:cxn>
                    <a:cxn ang="0">
                      <a:pos x="31" y="428"/>
                    </a:cxn>
                    <a:cxn ang="0">
                      <a:pos x="21" y="395"/>
                    </a:cxn>
                    <a:cxn ang="0">
                      <a:pos x="5" y="389"/>
                    </a:cxn>
                    <a:cxn ang="0">
                      <a:pos x="15" y="361"/>
                    </a:cxn>
                    <a:cxn ang="0">
                      <a:pos x="10" y="334"/>
                    </a:cxn>
                    <a:cxn ang="0">
                      <a:pos x="26" y="311"/>
                    </a:cxn>
                    <a:cxn ang="0">
                      <a:pos x="41" y="267"/>
                    </a:cxn>
                    <a:cxn ang="0">
                      <a:pos x="83" y="261"/>
                    </a:cxn>
                    <a:cxn ang="0">
                      <a:pos x="83" y="211"/>
                    </a:cxn>
                    <a:cxn ang="0">
                      <a:pos x="83" y="139"/>
                    </a:cxn>
                    <a:cxn ang="0">
                      <a:pos x="83" y="83"/>
                    </a:cxn>
                    <a:cxn ang="0">
                      <a:pos x="124" y="78"/>
                    </a:cxn>
                    <a:cxn ang="0">
                      <a:pos x="139" y="0"/>
                    </a:cxn>
                    <a:cxn ang="0">
                      <a:pos x="201" y="0"/>
                    </a:cxn>
                    <a:cxn ang="0">
                      <a:pos x="315" y="0"/>
                    </a:cxn>
                    <a:cxn ang="0">
                      <a:pos x="584" y="0"/>
                    </a:cxn>
                    <a:cxn ang="0">
                      <a:pos x="604" y="95"/>
                    </a:cxn>
                    <a:cxn ang="0">
                      <a:pos x="625" y="139"/>
                    </a:cxn>
                    <a:cxn ang="0">
                      <a:pos x="651" y="156"/>
                    </a:cxn>
                    <a:cxn ang="0">
                      <a:pos x="651" y="172"/>
                    </a:cxn>
                    <a:cxn ang="0">
                      <a:pos x="630" y="189"/>
                    </a:cxn>
                    <a:cxn ang="0">
                      <a:pos x="610" y="206"/>
                    </a:cxn>
                    <a:cxn ang="0">
                      <a:pos x="589" y="228"/>
                    </a:cxn>
                    <a:cxn ang="0">
                      <a:pos x="573" y="284"/>
                    </a:cxn>
                    <a:cxn ang="0">
                      <a:pos x="573" y="323"/>
                    </a:cxn>
                    <a:cxn ang="0">
                      <a:pos x="558" y="384"/>
                    </a:cxn>
                    <a:cxn ang="0">
                      <a:pos x="522" y="417"/>
                    </a:cxn>
                    <a:cxn ang="0">
                      <a:pos x="511" y="467"/>
                    </a:cxn>
                    <a:cxn ang="0">
                      <a:pos x="491" y="467"/>
                    </a:cxn>
                    <a:cxn ang="0">
                      <a:pos x="486" y="512"/>
                    </a:cxn>
                    <a:cxn ang="0">
                      <a:pos x="480" y="567"/>
                    </a:cxn>
                    <a:cxn ang="0">
                      <a:pos x="449" y="567"/>
                    </a:cxn>
                    <a:cxn ang="0">
                      <a:pos x="439" y="595"/>
                    </a:cxn>
                    <a:cxn ang="0">
                      <a:pos x="465" y="606"/>
                    </a:cxn>
                    <a:cxn ang="0">
                      <a:pos x="511" y="667"/>
                    </a:cxn>
                    <a:cxn ang="0">
                      <a:pos x="532" y="695"/>
                    </a:cxn>
                    <a:cxn ang="0">
                      <a:pos x="548" y="723"/>
                    </a:cxn>
                    <a:cxn ang="0">
                      <a:pos x="522" y="734"/>
                    </a:cxn>
                    <a:cxn ang="0">
                      <a:pos x="486" y="734"/>
                    </a:cxn>
                  </a:cxnLst>
                  <a:rect l="0" t="0" r="r" b="b"/>
                  <a:pathLst>
                    <a:path w="656" h="773">
                      <a:moveTo>
                        <a:pt x="475" y="751"/>
                      </a:moveTo>
                      <a:lnTo>
                        <a:pt x="465" y="762"/>
                      </a:lnTo>
                      <a:lnTo>
                        <a:pt x="455" y="767"/>
                      </a:lnTo>
                      <a:lnTo>
                        <a:pt x="449" y="767"/>
                      </a:lnTo>
                      <a:lnTo>
                        <a:pt x="444" y="762"/>
                      </a:lnTo>
                      <a:lnTo>
                        <a:pt x="439" y="762"/>
                      </a:lnTo>
                      <a:lnTo>
                        <a:pt x="424" y="767"/>
                      </a:lnTo>
                      <a:lnTo>
                        <a:pt x="408" y="773"/>
                      </a:lnTo>
                      <a:lnTo>
                        <a:pt x="393" y="773"/>
                      </a:lnTo>
                      <a:lnTo>
                        <a:pt x="377" y="767"/>
                      </a:lnTo>
                      <a:lnTo>
                        <a:pt x="367" y="767"/>
                      </a:lnTo>
                      <a:lnTo>
                        <a:pt x="356" y="767"/>
                      </a:lnTo>
                      <a:lnTo>
                        <a:pt x="351" y="773"/>
                      </a:lnTo>
                      <a:lnTo>
                        <a:pt x="325" y="751"/>
                      </a:lnTo>
                      <a:lnTo>
                        <a:pt x="310" y="729"/>
                      </a:lnTo>
                      <a:lnTo>
                        <a:pt x="305" y="729"/>
                      </a:lnTo>
                      <a:lnTo>
                        <a:pt x="300" y="734"/>
                      </a:lnTo>
                      <a:lnTo>
                        <a:pt x="294" y="745"/>
                      </a:lnTo>
                      <a:lnTo>
                        <a:pt x="289" y="745"/>
                      </a:lnTo>
                      <a:lnTo>
                        <a:pt x="279" y="734"/>
                      </a:lnTo>
                      <a:lnTo>
                        <a:pt x="269" y="734"/>
                      </a:lnTo>
                      <a:lnTo>
                        <a:pt x="263" y="740"/>
                      </a:lnTo>
                      <a:lnTo>
                        <a:pt x="258" y="745"/>
                      </a:lnTo>
                      <a:lnTo>
                        <a:pt x="253" y="745"/>
                      </a:lnTo>
                      <a:lnTo>
                        <a:pt x="243" y="740"/>
                      </a:lnTo>
                      <a:lnTo>
                        <a:pt x="238" y="734"/>
                      </a:lnTo>
                      <a:lnTo>
                        <a:pt x="227" y="723"/>
                      </a:lnTo>
                      <a:lnTo>
                        <a:pt x="217" y="706"/>
                      </a:lnTo>
                      <a:lnTo>
                        <a:pt x="212" y="706"/>
                      </a:lnTo>
                      <a:lnTo>
                        <a:pt x="212" y="701"/>
                      </a:lnTo>
                      <a:lnTo>
                        <a:pt x="212" y="690"/>
                      </a:lnTo>
                      <a:lnTo>
                        <a:pt x="212" y="684"/>
                      </a:lnTo>
                      <a:lnTo>
                        <a:pt x="201" y="673"/>
                      </a:lnTo>
                      <a:lnTo>
                        <a:pt x="186" y="673"/>
                      </a:lnTo>
                      <a:lnTo>
                        <a:pt x="181" y="667"/>
                      </a:lnTo>
                      <a:lnTo>
                        <a:pt x="176" y="656"/>
                      </a:lnTo>
                      <a:lnTo>
                        <a:pt x="176" y="645"/>
                      </a:lnTo>
                      <a:lnTo>
                        <a:pt x="170" y="640"/>
                      </a:lnTo>
                      <a:lnTo>
                        <a:pt x="165" y="634"/>
                      </a:lnTo>
                      <a:lnTo>
                        <a:pt x="155" y="628"/>
                      </a:lnTo>
                      <a:lnTo>
                        <a:pt x="145" y="617"/>
                      </a:lnTo>
                      <a:lnTo>
                        <a:pt x="134" y="612"/>
                      </a:lnTo>
                      <a:lnTo>
                        <a:pt x="134" y="606"/>
                      </a:lnTo>
                      <a:lnTo>
                        <a:pt x="134" y="595"/>
                      </a:lnTo>
                      <a:lnTo>
                        <a:pt x="134" y="589"/>
                      </a:lnTo>
                      <a:lnTo>
                        <a:pt x="124" y="589"/>
                      </a:lnTo>
                      <a:lnTo>
                        <a:pt x="114" y="584"/>
                      </a:lnTo>
                      <a:lnTo>
                        <a:pt x="98" y="573"/>
                      </a:lnTo>
                      <a:lnTo>
                        <a:pt x="93" y="573"/>
                      </a:lnTo>
                      <a:lnTo>
                        <a:pt x="88" y="562"/>
                      </a:lnTo>
                      <a:lnTo>
                        <a:pt x="88" y="556"/>
                      </a:lnTo>
                      <a:lnTo>
                        <a:pt x="83" y="556"/>
                      </a:lnTo>
                      <a:lnTo>
                        <a:pt x="67" y="562"/>
                      </a:lnTo>
                      <a:lnTo>
                        <a:pt x="62" y="556"/>
                      </a:lnTo>
                      <a:lnTo>
                        <a:pt x="62" y="545"/>
                      </a:lnTo>
                      <a:lnTo>
                        <a:pt x="72" y="517"/>
                      </a:lnTo>
                      <a:lnTo>
                        <a:pt x="67" y="506"/>
                      </a:lnTo>
                      <a:lnTo>
                        <a:pt x="62" y="495"/>
                      </a:lnTo>
                      <a:lnTo>
                        <a:pt x="41" y="462"/>
                      </a:lnTo>
                      <a:lnTo>
                        <a:pt x="41" y="456"/>
                      </a:lnTo>
                      <a:lnTo>
                        <a:pt x="41" y="445"/>
                      </a:lnTo>
                      <a:lnTo>
                        <a:pt x="36" y="439"/>
                      </a:lnTo>
                      <a:lnTo>
                        <a:pt x="31" y="428"/>
                      </a:lnTo>
                      <a:lnTo>
                        <a:pt x="26" y="423"/>
                      </a:lnTo>
                      <a:lnTo>
                        <a:pt x="26" y="417"/>
                      </a:lnTo>
                      <a:lnTo>
                        <a:pt x="21" y="395"/>
                      </a:lnTo>
                      <a:lnTo>
                        <a:pt x="15" y="389"/>
                      </a:lnTo>
                      <a:lnTo>
                        <a:pt x="10" y="389"/>
                      </a:lnTo>
                      <a:lnTo>
                        <a:pt x="5" y="389"/>
                      </a:lnTo>
                      <a:lnTo>
                        <a:pt x="0" y="384"/>
                      </a:lnTo>
                      <a:lnTo>
                        <a:pt x="5" y="373"/>
                      </a:lnTo>
                      <a:lnTo>
                        <a:pt x="15" y="361"/>
                      </a:lnTo>
                      <a:lnTo>
                        <a:pt x="15" y="356"/>
                      </a:lnTo>
                      <a:lnTo>
                        <a:pt x="10" y="339"/>
                      </a:lnTo>
                      <a:lnTo>
                        <a:pt x="10" y="334"/>
                      </a:lnTo>
                      <a:lnTo>
                        <a:pt x="26" y="328"/>
                      </a:lnTo>
                      <a:lnTo>
                        <a:pt x="26" y="323"/>
                      </a:lnTo>
                      <a:lnTo>
                        <a:pt x="26" y="311"/>
                      </a:lnTo>
                      <a:lnTo>
                        <a:pt x="26" y="306"/>
                      </a:lnTo>
                      <a:lnTo>
                        <a:pt x="36" y="289"/>
                      </a:lnTo>
                      <a:lnTo>
                        <a:pt x="41" y="267"/>
                      </a:lnTo>
                      <a:lnTo>
                        <a:pt x="46" y="261"/>
                      </a:lnTo>
                      <a:lnTo>
                        <a:pt x="67" y="261"/>
                      </a:lnTo>
                      <a:lnTo>
                        <a:pt x="83" y="261"/>
                      </a:lnTo>
                      <a:lnTo>
                        <a:pt x="83" y="256"/>
                      </a:lnTo>
                      <a:lnTo>
                        <a:pt x="83" y="234"/>
                      </a:lnTo>
                      <a:lnTo>
                        <a:pt x="83" y="211"/>
                      </a:lnTo>
                      <a:lnTo>
                        <a:pt x="83" y="200"/>
                      </a:lnTo>
                      <a:lnTo>
                        <a:pt x="83" y="150"/>
                      </a:lnTo>
                      <a:lnTo>
                        <a:pt x="83" y="139"/>
                      </a:lnTo>
                      <a:lnTo>
                        <a:pt x="83" y="122"/>
                      </a:lnTo>
                      <a:lnTo>
                        <a:pt x="83" y="100"/>
                      </a:lnTo>
                      <a:lnTo>
                        <a:pt x="83" y="83"/>
                      </a:lnTo>
                      <a:lnTo>
                        <a:pt x="93" y="83"/>
                      </a:lnTo>
                      <a:lnTo>
                        <a:pt x="124" y="83"/>
                      </a:lnTo>
                      <a:lnTo>
                        <a:pt x="124" y="78"/>
                      </a:lnTo>
                      <a:lnTo>
                        <a:pt x="124" y="22"/>
                      </a:lnTo>
                      <a:lnTo>
                        <a:pt x="124" y="0"/>
                      </a:lnTo>
                      <a:lnTo>
                        <a:pt x="139" y="0"/>
                      </a:lnTo>
                      <a:lnTo>
                        <a:pt x="155" y="0"/>
                      </a:lnTo>
                      <a:lnTo>
                        <a:pt x="181" y="0"/>
                      </a:lnTo>
                      <a:lnTo>
                        <a:pt x="201" y="0"/>
                      </a:lnTo>
                      <a:lnTo>
                        <a:pt x="232" y="0"/>
                      </a:lnTo>
                      <a:lnTo>
                        <a:pt x="274" y="0"/>
                      </a:lnTo>
                      <a:lnTo>
                        <a:pt x="315" y="0"/>
                      </a:lnTo>
                      <a:lnTo>
                        <a:pt x="367" y="0"/>
                      </a:lnTo>
                      <a:lnTo>
                        <a:pt x="403" y="0"/>
                      </a:lnTo>
                      <a:lnTo>
                        <a:pt x="584" y="0"/>
                      </a:lnTo>
                      <a:lnTo>
                        <a:pt x="589" y="6"/>
                      </a:lnTo>
                      <a:lnTo>
                        <a:pt x="599" y="28"/>
                      </a:lnTo>
                      <a:lnTo>
                        <a:pt x="604" y="95"/>
                      </a:lnTo>
                      <a:lnTo>
                        <a:pt x="610" y="128"/>
                      </a:lnTo>
                      <a:lnTo>
                        <a:pt x="615" y="128"/>
                      </a:lnTo>
                      <a:lnTo>
                        <a:pt x="625" y="139"/>
                      </a:lnTo>
                      <a:lnTo>
                        <a:pt x="635" y="145"/>
                      </a:lnTo>
                      <a:lnTo>
                        <a:pt x="646" y="156"/>
                      </a:lnTo>
                      <a:lnTo>
                        <a:pt x="651" y="156"/>
                      </a:lnTo>
                      <a:lnTo>
                        <a:pt x="656" y="161"/>
                      </a:lnTo>
                      <a:lnTo>
                        <a:pt x="656" y="167"/>
                      </a:lnTo>
                      <a:lnTo>
                        <a:pt x="651" y="172"/>
                      </a:lnTo>
                      <a:lnTo>
                        <a:pt x="646" y="184"/>
                      </a:lnTo>
                      <a:lnTo>
                        <a:pt x="635" y="189"/>
                      </a:lnTo>
                      <a:lnTo>
                        <a:pt x="630" y="189"/>
                      </a:lnTo>
                      <a:lnTo>
                        <a:pt x="620" y="195"/>
                      </a:lnTo>
                      <a:lnTo>
                        <a:pt x="615" y="206"/>
                      </a:lnTo>
                      <a:lnTo>
                        <a:pt x="610" y="206"/>
                      </a:lnTo>
                      <a:lnTo>
                        <a:pt x="594" y="206"/>
                      </a:lnTo>
                      <a:lnTo>
                        <a:pt x="589" y="217"/>
                      </a:lnTo>
                      <a:lnTo>
                        <a:pt x="589" y="228"/>
                      </a:lnTo>
                      <a:lnTo>
                        <a:pt x="589" y="245"/>
                      </a:lnTo>
                      <a:lnTo>
                        <a:pt x="584" y="256"/>
                      </a:lnTo>
                      <a:lnTo>
                        <a:pt x="573" y="284"/>
                      </a:lnTo>
                      <a:lnTo>
                        <a:pt x="573" y="289"/>
                      </a:lnTo>
                      <a:lnTo>
                        <a:pt x="573" y="306"/>
                      </a:lnTo>
                      <a:lnTo>
                        <a:pt x="573" y="323"/>
                      </a:lnTo>
                      <a:lnTo>
                        <a:pt x="568" y="339"/>
                      </a:lnTo>
                      <a:lnTo>
                        <a:pt x="563" y="361"/>
                      </a:lnTo>
                      <a:lnTo>
                        <a:pt x="558" y="384"/>
                      </a:lnTo>
                      <a:lnTo>
                        <a:pt x="542" y="389"/>
                      </a:lnTo>
                      <a:lnTo>
                        <a:pt x="532" y="395"/>
                      </a:lnTo>
                      <a:lnTo>
                        <a:pt x="522" y="417"/>
                      </a:lnTo>
                      <a:lnTo>
                        <a:pt x="522" y="423"/>
                      </a:lnTo>
                      <a:lnTo>
                        <a:pt x="517" y="445"/>
                      </a:lnTo>
                      <a:lnTo>
                        <a:pt x="511" y="467"/>
                      </a:lnTo>
                      <a:lnTo>
                        <a:pt x="506" y="473"/>
                      </a:lnTo>
                      <a:lnTo>
                        <a:pt x="496" y="467"/>
                      </a:lnTo>
                      <a:lnTo>
                        <a:pt x="491" y="467"/>
                      </a:lnTo>
                      <a:lnTo>
                        <a:pt x="491" y="473"/>
                      </a:lnTo>
                      <a:lnTo>
                        <a:pt x="486" y="495"/>
                      </a:lnTo>
                      <a:lnTo>
                        <a:pt x="486" y="512"/>
                      </a:lnTo>
                      <a:lnTo>
                        <a:pt x="480" y="534"/>
                      </a:lnTo>
                      <a:lnTo>
                        <a:pt x="480" y="545"/>
                      </a:lnTo>
                      <a:lnTo>
                        <a:pt x="480" y="567"/>
                      </a:lnTo>
                      <a:lnTo>
                        <a:pt x="470" y="573"/>
                      </a:lnTo>
                      <a:lnTo>
                        <a:pt x="465" y="573"/>
                      </a:lnTo>
                      <a:lnTo>
                        <a:pt x="449" y="567"/>
                      </a:lnTo>
                      <a:lnTo>
                        <a:pt x="444" y="573"/>
                      </a:lnTo>
                      <a:lnTo>
                        <a:pt x="439" y="584"/>
                      </a:lnTo>
                      <a:lnTo>
                        <a:pt x="439" y="595"/>
                      </a:lnTo>
                      <a:lnTo>
                        <a:pt x="449" y="601"/>
                      </a:lnTo>
                      <a:lnTo>
                        <a:pt x="460" y="601"/>
                      </a:lnTo>
                      <a:lnTo>
                        <a:pt x="465" y="606"/>
                      </a:lnTo>
                      <a:lnTo>
                        <a:pt x="480" y="623"/>
                      </a:lnTo>
                      <a:lnTo>
                        <a:pt x="501" y="640"/>
                      </a:lnTo>
                      <a:lnTo>
                        <a:pt x="511" y="667"/>
                      </a:lnTo>
                      <a:lnTo>
                        <a:pt x="522" y="684"/>
                      </a:lnTo>
                      <a:lnTo>
                        <a:pt x="527" y="690"/>
                      </a:lnTo>
                      <a:lnTo>
                        <a:pt x="532" y="695"/>
                      </a:lnTo>
                      <a:lnTo>
                        <a:pt x="542" y="701"/>
                      </a:lnTo>
                      <a:lnTo>
                        <a:pt x="548" y="706"/>
                      </a:lnTo>
                      <a:lnTo>
                        <a:pt x="548" y="723"/>
                      </a:lnTo>
                      <a:lnTo>
                        <a:pt x="548" y="729"/>
                      </a:lnTo>
                      <a:lnTo>
                        <a:pt x="537" y="729"/>
                      </a:lnTo>
                      <a:lnTo>
                        <a:pt x="522" y="734"/>
                      </a:lnTo>
                      <a:lnTo>
                        <a:pt x="506" y="734"/>
                      </a:lnTo>
                      <a:lnTo>
                        <a:pt x="491" y="729"/>
                      </a:lnTo>
                      <a:lnTo>
                        <a:pt x="486" y="734"/>
                      </a:lnTo>
                      <a:lnTo>
                        <a:pt x="475" y="75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109"/>
              <p:cNvGrpSpPr>
                <a:grpSpLocks/>
              </p:cNvGrpSpPr>
              <p:nvPr/>
            </p:nvGrpSpPr>
            <p:grpSpPr bwMode="auto">
              <a:xfrm>
                <a:off x="3473" y="807"/>
                <a:ext cx="237" cy="195"/>
                <a:chOff x="2850" y="1121"/>
                <a:chExt cx="237" cy="195"/>
              </a:xfrm>
              <a:grpFill/>
            </p:grpSpPr>
            <p:sp>
              <p:nvSpPr>
                <p:cNvPr id="72" name="Freeform 110"/>
                <p:cNvSpPr>
                  <a:spLocks/>
                </p:cNvSpPr>
                <p:nvPr/>
              </p:nvSpPr>
              <p:spPr bwMode="auto">
                <a:xfrm>
                  <a:off x="2850" y="1121"/>
                  <a:ext cx="237" cy="195"/>
                </a:xfrm>
                <a:custGeom>
                  <a:avLst/>
                  <a:gdLst/>
                  <a:ahLst/>
                  <a:cxnLst>
                    <a:cxn ang="0">
                      <a:pos x="108" y="178"/>
                    </a:cxn>
                    <a:cxn ang="0">
                      <a:pos x="82" y="184"/>
                    </a:cxn>
                    <a:cxn ang="0">
                      <a:pos x="57" y="189"/>
                    </a:cxn>
                    <a:cxn ang="0">
                      <a:pos x="36" y="195"/>
                    </a:cxn>
                    <a:cxn ang="0">
                      <a:pos x="26" y="178"/>
                    </a:cxn>
                    <a:cxn ang="0">
                      <a:pos x="26" y="162"/>
                    </a:cxn>
                    <a:cxn ang="0">
                      <a:pos x="57" y="156"/>
                    </a:cxn>
                    <a:cxn ang="0">
                      <a:pos x="62" y="150"/>
                    </a:cxn>
                    <a:cxn ang="0">
                      <a:pos x="67" y="145"/>
                    </a:cxn>
                    <a:cxn ang="0">
                      <a:pos x="77" y="150"/>
                    </a:cxn>
                    <a:cxn ang="0">
                      <a:pos x="82" y="139"/>
                    </a:cxn>
                    <a:cxn ang="0">
                      <a:pos x="93" y="145"/>
                    </a:cxn>
                    <a:cxn ang="0">
                      <a:pos x="98" y="150"/>
                    </a:cxn>
                    <a:cxn ang="0">
                      <a:pos x="108" y="150"/>
                    </a:cxn>
                    <a:cxn ang="0">
                      <a:pos x="118" y="156"/>
                    </a:cxn>
                    <a:cxn ang="0">
                      <a:pos x="129" y="150"/>
                    </a:cxn>
                    <a:cxn ang="0">
                      <a:pos x="134" y="145"/>
                    </a:cxn>
                    <a:cxn ang="0">
                      <a:pos x="129" y="139"/>
                    </a:cxn>
                    <a:cxn ang="0">
                      <a:pos x="118" y="145"/>
                    </a:cxn>
                    <a:cxn ang="0">
                      <a:pos x="108" y="139"/>
                    </a:cxn>
                    <a:cxn ang="0">
                      <a:pos x="98" y="139"/>
                    </a:cxn>
                    <a:cxn ang="0">
                      <a:pos x="93" y="134"/>
                    </a:cxn>
                    <a:cxn ang="0">
                      <a:pos x="88" y="128"/>
                    </a:cxn>
                    <a:cxn ang="0">
                      <a:pos x="77" y="128"/>
                    </a:cxn>
                    <a:cxn ang="0">
                      <a:pos x="67" y="139"/>
                    </a:cxn>
                    <a:cxn ang="0">
                      <a:pos x="41" y="134"/>
                    </a:cxn>
                    <a:cxn ang="0">
                      <a:pos x="31" y="123"/>
                    </a:cxn>
                    <a:cxn ang="0">
                      <a:pos x="26" y="106"/>
                    </a:cxn>
                    <a:cxn ang="0">
                      <a:pos x="10" y="89"/>
                    </a:cxn>
                    <a:cxn ang="0">
                      <a:pos x="10" y="78"/>
                    </a:cxn>
                    <a:cxn ang="0">
                      <a:pos x="36" y="50"/>
                    </a:cxn>
                    <a:cxn ang="0">
                      <a:pos x="41" y="17"/>
                    </a:cxn>
                    <a:cxn ang="0">
                      <a:pos x="82" y="6"/>
                    </a:cxn>
                    <a:cxn ang="0">
                      <a:pos x="113" y="6"/>
                    </a:cxn>
                    <a:cxn ang="0">
                      <a:pos x="139" y="17"/>
                    </a:cxn>
                    <a:cxn ang="0">
                      <a:pos x="160" y="22"/>
                    </a:cxn>
                    <a:cxn ang="0">
                      <a:pos x="170" y="45"/>
                    </a:cxn>
                    <a:cxn ang="0">
                      <a:pos x="191" y="67"/>
                    </a:cxn>
                    <a:cxn ang="0">
                      <a:pos x="206" y="95"/>
                    </a:cxn>
                    <a:cxn ang="0">
                      <a:pos x="211" y="123"/>
                    </a:cxn>
                    <a:cxn ang="0">
                      <a:pos x="216" y="145"/>
                    </a:cxn>
                    <a:cxn ang="0">
                      <a:pos x="232" y="156"/>
                    </a:cxn>
                    <a:cxn ang="0">
                      <a:pos x="237" y="173"/>
                    </a:cxn>
                    <a:cxn ang="0">
                      <a:pos x="237" y="189"/>
                    </a:cxn>
                    <a:cxn ang="0">
                      <a:pos x="216" y="189"/>
                    </a:cxn>
                    <a:cxn ang="0">
                      <a:pos x="191" y="189"/>
                    </a:cxn>
                    <a:cxn ang="0">
                      <a:pos x="170" y="178"/>
                    </a:cxn>
                  </a:cxnLst>
                  <a:rect l="0" t="0" r="r" b="b"/>
                  <a:pathLst>
                    <a:path w="237" h="195">
                      <a:moveTo>
                        <a:pt x="149" y="178"/>
                      </a:moveTo>
                      <a:lnTo>
                        <a:pt x="108" y="178"/>
                      </a:lnTo>
                      <a:lnTo>
                        <a:pt x="88" y="178"/>
                      </a:lnTo>
                      <a:lnTo>
                        <a:pt x="82" y="184"/>
                      </a:lnTo>
                      <a:lnTo>
                        <a:pt x="72" y="189"/>
                      </a:lnTo>
                      <a:lnTo>
                        <a:pt x="57" y="189"/>
                      </a:lnTo>
                      <a:lnTo>
                        <a:pt x="46" y="189"/>
                      </a:lnTo>
                      <a:lnTo>
                        <a:pt x="36" y="195"/>
                      </a:lnTo>
                      <a:lnTo>
                        <a:pt x="31" y="189"/>
                      </a:lnTo>
                      <a:lnTo>
                        <a:pt x="26" y="178"/>
                      </a:lnTo>
                      <a:lnTo>
                        <a:pt x="31" y="173"/>
                      </a:lnTo>
                      <a:lnTo>
                        <a:pt x="26" y="162"/>
                      </a:lnTo>
                      <a:lnTo>
                        <a:pt x="26" y="156"/>
                      </a:lnTo>
                      <a:lnTo>
                        <a:pt x="57" y="156"/>
                      </a:lnTo>
                      <a:lnTo>
                        <a:pt x="57" y="150"/>
                      </a:lnTo>
                      <a:lnTo>
                        <a:pt x="62" y="150"/>
                      </a:lnTo>
                      <a:lnTo>
                        <a:pt x="67" y="150"/>
                      </a:lnTo>
                      <a:lnTo>
                        <a:pt x="67" y="145"/>
                      </a:lnTo>
                      <a:lnTo>
                        <a:pt x="72" y="150"/>
                      </a:lnTo>
                      <a:lnTo>
                        <a:pt x="77" y="150"/>
                      </a:lnTo>
                      <a:lnTo>
                        <a:pt x="82" y="145"/>
                      </a:lnTo>
                      <a:lnTo>
                        <a:pt x="82" y="139"/>
                      </a:lnTo>
                      <a:lnTo>
                        <a:pt x="88" y="145"/>
                      </a:lnTo>
                      <a:lnTo>
                        <a:pt x="93" y="145"/>
                      </a:lnTo>
                      <a:lnTo>
                        <a:pt x="98" y="145"/>
                      </a:lnTo>
                      <a:lnTo>
                        <a:pt x="98" y="150"/>
                      </a:lnTo>
                      <a:lnTo>
                        <a:pt x="103" y="150"/>
                      </a:lnTo>
                      <a:lnTo>
                        <a:pt x="108" y="150"/>
                      </a:lnTo>
                      <a:lnTo>
                        <a:pt x="113" y="156"/>
                      </a:lnTo>
                      <a:lnTo>
                        <a:pt x="118" y="156"/>
                      </a:lnTo>
                      <a:lnTo>
                        <a:pt x="124" y="150"/>
                      </a:lnTo>
                      <a:lnTo>
                        <a:pt x="129" y="150"/>
                      </a:lnTo>
                      <a:lnTo>
                        <a:pt x="134" y="150"/>
                      </a:lnTo>
                      <a:lnTo>
                        <a:pt x="134" y="145"/>
                      </a:lnTo>
                      <a:lnTo>
                        <a:pt x="134" y="139"/>
                      </a:lnTo>
                      <a:lnTo>
                        <a:pt x="129" y="139"/>
                      </a:lnTo>
                      <a:lnTo>
                        <a:pt x="124" y="139"/>
                      </a:lnTo>
                      <a:lnTo>
                        <a:pt x="118" y="145"/>
                      </a:lnTo>
                      <a:lnTo>
                        <a:pt x="113" y="145"/>
                      </a:lnTo>
                      <a:lnTo>
                        <a:pt x="108" y="139"/>
                      </a:lnTo>
                      <a:lnTo>
                        <a:pt x="103" y="134"/>
                      </a:lnTo>
                      <a:lnTo>
                        <a:pt x="98" y="139"/>
                      </a:lnTo>
                      <a:lnTo>
                        <a:pt x="98" y="134"/>
                      </a:lnTo>
                      <a:lnTo>
                        <a:pt x="93" y="134"/>
                      </a:lnTo>
                      <a:lnTo>
                        <a:pt x="93" y="128"/>
                      </a:lnTo>
                      <a:lnTo>
                        <a:pt x="88" y="128"/>
                      </a:lnTo>
                      <a:lnTo>
                        <a:pt x="77" y="134"/>
                      </a:lnTo>
                      <a:lnTo>
                        <a:pt x="77" y="128"/>
                      </a:lnTo>
                      <a:lnTo>
                        <a:pt x="72" y="134"/>
                      </a:lnTo>
                      <a:lnTo>
                        <a:pt x="67" y="139"/>
                      </a:lnTo>
                      <a:lnTo>
                        <a:pt x="41" y="139"/>
                      </a:lnTo>
                      <a:lnTo>
                        <a:pt x="41" y="134"/>
                      </a:lnTo>
                      <a:lnTo>
                        <a:pt x="31" y="128"/>
                      </a:lnTo>
                      <a:lnTo>
                        <a:pt x="31" y="123"/>
                      </a:lnTo>
                      <a:lnTo>
                        <a:pt x="31" y="117"/>
                      </a:lnTo>
                      <a:lnTo>
                        <a:pt x="26" y="106"/>
                      </a:lnTo>
                      <a:lnTo>
                        <a:pt x="15" y="95"/>
                      </a:lnTo>
                      <a:lnTo>
                        <a:pt x="10" y="89"/>
                      </a:lnTo>
                      <a:lnTo>
                        <a:pt x="0" y="89"/>
                      </a:lnTo>
                      <a:lnTo>
                        <a:pt x="10" y="78"/>
                      </a:lnTo>
                      <a:lnTo>
                        <a:pt x="26" y="67"/>
                      </a:lnTo>
                      <a:lnTo>
                        <a:pt x="36" y="50"/>
                      </a:lnTo>
                      <a:lnTo>
                        <a:pt x="41" y="33"/>
                      </a:lnTo>
                      <a:lnTo>
                        <a:pt x="41" y="17"/>
                      </a:lnTo>
                      <a:lnTo>
                        <a:pt x="52" y="11"/>
                      </a:lnTo>
                      <a:lnTo>
                        <a:pt x="82" y="6"/>
                      </a:lnTo>
                      <a:lnTo>
                        <a:pt x="103" y="0"/>
                      </a:lnTo>
                      <a:lnTo>
                        <a:pt x="113" y="6"/>
                      </a:lnTo>
                      <a:lnTo>
                        <a:pt x="124" y="6"/>
                      </a:lnTo>
                      <a:lnTo>
                        <a:pt x="139" y="17"/>
                      </a:lnTo>
                      <a:lnTo>
                        <a:pt x="149" y="22"/>
                      </a:lnTo>
                      <a:lnTo>
                        <a:pt x="160" y="22"/>
                      </a:lnTo>
                      <a:lnTo>
                        <a:pt x="165" y="28"/>
                      </a:lnTo>
                      <a:lnTo>
                        <a:pt x="170" y="45"/>
                      </a:lnTo>
                      <a:lnTo>
                        <a:pt x="180" y="56"/>
                      </a:lnTo>
                      <a:lnTo>
                        <a:pt x="191" y="67"/>
                      </a:lnTo>
                      <a:lnTo>
                        <a:pt x="216" y="89"/>
                      </a:lnTo>
                      <a:lnTo>
                        <a:pt x="206" y="95"/>
                      </a:lnTo>
                      <a:lnTo>
                        <a:pt x="206" y="100"/>
                      </a:lnTo>
                      <a:lnTo>
                        <a:pt x="211" y="123"/>
                      </a:lnTo>
                      <a:lnTo>
                        <a:pt x="216" y="134"/>
                      </a:lnTo>
                      <a:lnTo>
                        <a:pt x="216" y="145"/>
                      </a:lnTo>
                      <a:lnTo>
                        <a:pt x="222" y="145"/>
                      </a:lnTo>
                      <a:lnTo>
                        <a:pt x="232" y="156"/>
                      </a:lnTo>
                      <a:lnTo>
                        <a:pt x="237" y="162"/>
                      </a:lnTo>
                      <a:lnTo>
                        <a:pt x="237" y="173"/>
                      </a:lnTo>
                      <a:lnTo>
                        <a:pt x="237" y="184"/>
                      </a:lnTo>
                      <a:lnTo>
                        <a:pt x="237" y="189"/>
                      </a:lnTo>
                      <a:lnTo>
                        <a:pt x="232" y="189"/>
                      </a:lnTo>
                      <a:lnTo>
                        <a:pt x="216" y="189"/>
                      </a:lnTo>
                      <a:lnTo>
                        <a:pt x="206" y="189"/>
                      </a:lnTo>
                      <a:lnTo>
                        <a:pt x="191" y="189"/>
                      </a:lnTo>
                      <a:lnTo>
                        <a:pt x="185" y="184"/>
                      </a:lnTo>
                      <a:lnTo>
                        <a:pt x="170" y="178"/>
                      </a:lnTo>
                      <a:lnTo>
                        <a:pt x="149" y="1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111"/>
                <p:cNvSpPr>
                  <a:spLocks/>
                </p:cNvSpPr>
                <p:nvPr/>
              </p:nvSpPr>
              <p:spPr bwMode="auto">
                <a:xfrm>
                  <a:off x="2850" y="1121"/>
                  <a:ext cx="237" cy="195"/>
                </a:xfrm>
                <a:custGeom>
                  <a:avLst/>
                  <a:gdLst/>
                  <a:ahLst/>
                  <a:cxnLst>
                    <a:cxn ang="0">
                      <a:pos x="108" y="178"/>
                    </a:cxn>
                    <a:cxn ang="0">
                      <a:pos x="82" y="184"/>
                    </a:cxn>
                    <a:cxn ang="0">
                      <a:pos x="57" y="189"/>
                    </a:cxn>
                    <a:cxn ang="0">
                      <a:pos x="36" y="195"/>
                    </a:cxn>
                    <a:cxn ang="0">
                      <a:pos x="26" y="178"/>
                    </a:cxn>
                    <a:cxn ang="0">
                      <a:pos x="26" y="162"/>
                    </a:cxn>
                    <a:cxn ang="0">
                      <a:pos x="57" y="156"/>
                    </a:cxn>
                    <a:cxn ang="0">
                      <a:pos x="62" y="150"/>
                    </a:cxn>
                    <a:cxn ang="0">
                      <a:pos x="67" y="145"/>
                    </a:cxn>
                    <a:cxn ang="0">
                      <a:pos x="77" y="150"/>
                    </a:cxn>
                    <a:cxn ang="0">
                      <a:pos x="82" y="139"/>
                    </a:cxn>
                    <a:cxn ang="0">
                      <a:pos x="93" y="145"/>
                    </a:cxn>
                    <a:cxn ang="0">
                      <a:pos x="98" y="150"/>
                    </a:cxn>
                    <a:cxn ang="0">
                      <a:pos x="108" y="150"/>
                    </a:cxn>
                    <a:cxn ang="0">
                      <a:pos x="118" y="156"/>
                    </a:cxn>
                    <a:cxn ang="0">
                      <a:pos x="129" y="150"/>
                    </a:cxn>
                    <a:cxn ang="0">
                      <a:pos x="134" y="145"/>
                    </a:cxn>
                    <a:cxn ang="0">
                      <a:pos x="129" y="139"/>
                    </a:cxn>
                    <a:cxn ang="0">
                      <a:pos x="118" y="145"/>
                    </a:cxn>
                    <a:cxn ang="0">
                      <a:pos x="108" y="139"/>
                    </a:cxn>
                    <a:cxn ang="0">
                      <a:pos x="98" y="139"/>
                    </a:cxn>
                    <a:cxn ang="0">
                      <a:pos x="93" y="134"/>
                    </a:cxn>
                    <a:cxn ang="0">
                      <a:pos x="88" y="128"/>
                    </a:cxn>
                    <a:cxn ang="0">
                      <a:pos x="77" y="128"/>
                    </a:cxn>
                    <a:cxn ang="0">
                      <a:pos x="67" y="139"/>
                    </a:cxn>
                    <a:cxn ang="0">
                      <a:pos x="41" y="134"/>
                    </a:cxn>
                    <a:cxn ang="0">
                      <a:pos x="31" y="123"/>
                    </a:cxn>
                    <a:cxn ang="0">
                      <a:pos x="26" y="106"/>
                    </a:cxn>
                    <a:cxn ang="0">
                      <a:pos x="10" y="89"/>
                    </a:cxn>
                    <a:cxn ang="0">
                      <a:pos x="10" y="78"/>
                    </a:cxn>
                    <a:cxn ang="0">
                      <a:pos x="36" y="50"/>
                    </a:cxn>
                    <a:cxn ang="0">
                      <a:pos x="41" y="17"/>
                    </a:cxn>
                    <a:cxn ang="0">
                      <a:pos x="82" y="6"/>
                    </a:cxn>
                    <a:cxn ang="0">
                      <a:pos x="113" y="6"/>
                    </a:cxn>
                    <a:cxn ang="0">
                      <a:pos x="139" y="17"/>
                    </a:cxn>
                    <a:cxn ang="0">
                      <a:pos x="160" y="22"/>
                    </a:cxn>
                    <a:cxn ang="0">
                      <a:pos x="170" y="45"/>
                    </a:cxn>
                    <a:cxn ang="0">
                      <a:pos x="191" y="67"/>
                    </a:cxn>
                    <a:cxn ang="0">
                      <a:pos x="206" y="95"/>
                    </a:cxn>
                    <a:cxn ang="0">
                      <a:pos x="211" y="123"/>
                    </a:cxn>
                    <a:cxn ang="0">
                      <a:pos x="216" y="145"/>
                    </a:cxn>
                    <a:cxn ang="0">
                      <a:pos x="232" y="156"/>
                    </a:cxn>
                    <a:cxn ang="0">
                      <a:pos x="237" y="173"/>
                    </a:cxn>
                    <a:cxn ang="0">
                      <a:pos x="237" y="189"/>
                    </a:cxn>
                    <a:cxn ang="0">
                      <a:pos x="216" y="189"/>
                    </a:cxn>
                    <a:cxn ang="0">
                      <a:pos x="191" y="189"/>
                    </a:cxn>
                    <a:cxn ang="0">
                      <a:pos x="170" y="178"/>
                    </a:cxn>
                  </a:cxnLst>
                  <a:rect l="0" t="0" r="r" b="b"/>
                  <a:pathLst>
                    <a:path w="237" h="195">
                      <a:moveTo>
                        <a:pt x="149" y="178"/>
                      </a:moveTo>
                      <a:lnTo>
                        <a:pt x="108" y="178"/>
                      </a:lnTo>
                      <a:lnTo>
                        <a:pt x="88" y="178"/>
                      </a:lnTo>
                      <a:lnTo>
                        <a:pt x="82" y="184"/>
                      </a:lnTo>
                      <a:lnTo>
                        <a:pt x="72" y="189"/>
                      </a:lnTo>
                      <a:lnTo>
                        <a:pt x="57" y="189"/>
                      </a:lnTo>
                      <a:lnTo>
                        <a:pt x="46" y="189"/>
                      </a:lnTo>
                      <a:lnTo>
                        <a:pt x="36" y="195"/>
                      </a:lnTo>
                      <a:lnTo>
                        <a:pt x="31" y="189"/>
                      </a:lnTo>
                      <a:lnTo>
                        <a:pt x="26" y="178"/>
                      </a:lnTo>
                      <a:lnTo>
                        <a:pt x="31" y="173"/>
                      </a:lnTo>
                      <a:lnTo>
                        <a:pt x="26" y="162"/>
                      </a:lnTo>
                      <a:lnTo>
                        <a:pt x="26" y="156"/>
                      </a:lnTo>
                      <a:lnTo>
                        <a:pt x="57" y="156"/>
                      </a:lnTo>
                      <a:lnTo>
                        <a:pt x="57" y="150"/>
                      </a:lnTo>
                      <a:lnTo>
                        <a:pt x="62" y="150"/>
                      </a:lnTo>
                      <a:lnTo>
                        <a:pt x="67" y="150"/>
                      </a:lnTo>
                      <a:lnTo>
                        <a:pt x="67" y="145"/>
                      </a:lnTo>
                      <a:lnTo>
                        <a:pt x="72" y="150"/>
                      </a:lnTo>
                      <a:lnTo>
                        <a:pt x="77" y="150"/>
                      </a:lnTo>
                      <a:lnTo>
                        <a:pt x="82" y="145"/>
                      </a:lnTo>
                      <a:lnTo>
                        <a:pt x="82" y="139"/>
                      </a:lnTo>
                      <a:lnTo>
                        <a:pt x="88" y="145"/>
                      </a:lnTo>
                      <a:lnTo>
                        <a:pt x="93" y="145"/>
                      </a:lnTo>
                      <a:lnTo>
                        <a:pt x="98" y="145"/>
                      </a:lnTo>
                      <a:lnTo>
                        <a:pt x="98" y="150"/>
                      </a:lnTo>
                      <a:lnTo>
                        <a:pt x="103" y="150"/>
                      </a:lnTo>
                      <a:lnTo>
                        <a:pt x="108" y="150"/>
                      </a:lnTo>
                      <a:lnTo>
                        <a:pt x="113" y="156"/>
                      </a:lnTo>
                      <a:lnTo>
                        <a:pt x="118" y="156"/>
                      </a:lnTo>
                      <a:lnTo>
                        <a:pt x="124" y="150"/>
                      </a:lnTo>
                      <a:lnTo>
                        <a:pt x="129" y="150"/>
                      </a:lnTo>
                      <a:lnTo>
                        <a:pt x="134" y="150"/>
                      </a:lnTo>
                      <a:lnTo>
                        <a:pt x="134" y="145"/>
                      </a:lnTo>
                      <a:lnTo>
                        <a:pt x="134" y="139"/>
                      </a:lnTo>
                      <a:lnTo>
                        <a:pt x="129" y="139"/>
                      </a:lnTo>
                      <a:lnTo>
                        <a:pt x="124" y="139"/>
                      </a:lnTo>
                      <a:lnTo>
                        <a:pt x="118" y="145"/>
                      </a:lnTo>
                      <a:lnTo>
                        <a:pt x="113" y="145"/>
                      </a:lnTo>
                      <a:lnTo>
                        <a:pt x="108" y="139"/>
                      </a:lnTo>
                      <a:lnTo>
                        <a:pt x="103" y="134"/>
                      </a:lnTo>
                      <a:lnTo>
                        <a:pt x="98" y="139"/>
                      </a:lnTo>
                      <a:lnTo>
                        <a:pt x="98" y="134"/>
                      </a:lnTo>
                      <a:lnTo>
                        <a:pt x="93" y="134"/>
                      </a:lnTo>
                      <a:lnTo>
                        <a:pt x="93" y="128"/>
                      </a:lnTo>
                      <a:lnTo>
                        <a:pt x="88" y="128"/>
                      </a:lnTo>
                      <a:lnTo>
                        <a:pt x="77" y="134"/>
                      </a:lnTo>
                      <a:lnTo>
                        <a:pt x="77" y="128"/>
                      </a:lnTo>
                      <a:lnTo>
                        <a:pt x="72" y="134"/>
                      </a:lnTo>
                      <a:lnTo>
                        <a:pt x="67" y="139"/>
                      </a:lnTo>
                      <a:lnTo>
                        <a:pt x="41" y="139"/>
                      </a:lnTo>
                      <a:lnTo>
                        <a:pt x="41" y="134"/>
                      </a:lnTo>
                      <a:lnTo>
                        <a:pt x="31" y="128"/>
                      </a:lnTo>
                      <a:lnTo>
                        <a:pt x="31" y="123"/>
                      </a:lnTo>
                      <a:lnTo>
                        <a:pt x="31" y="117"/>
                      </a:lnTo>
                      <a:lnTo>
                        <a:pt x="26" y="106"/>
                      </a:lnTo>
                      <a:lnTo>
                        <a:pt x="15" y="95"/>
                      </a:lnTo>
                      <a:lnTo>
                        <a:pt x="10" y="89"/>
                      </a:lnTo>
                      <a:lnTo>
                        <a:pt x="0" y="89"/>
                      </a:lnTo>
                      <a:lnTo>
                        <a:pt x="10" y="78"/>
                      </a:lnTo>
                      <a:lnTo>
                        <a:pt x="26" y="67"/>
                      </a:lnTo>
                      <a:lnTo>
                        <a:pt x="36" y="50"/>
                      </a:lnTo>
                      <a:lnTo>
                        <a:pt x="41" y="33"/>
                      </a:lnTo>
                      <a:lnTo>
                        <a:pt x="41" y="17"/>
                      </a:lnTo>
                      <a:lnTo>
                        <a:pt x="52" y="11"/>
                      </a:lnTo>
                      <a:lnTo>
                        <a:pt x="82" y="6"/>
                      </a:lnTo>
                      <a:lnTo>
                        <a:pt x="103" y="0"/>
                      </a:lnTo>
                      <a:lnTo>
                        <a:pt x="113" y="6"/>
                      </a:lnTo>
                      <a:lnTo>
                        <a:pt x="124" y="6"/>
                      </a:lnTo>
                      <a:lnTo>
                        <a:pt x="139" y="17"/>
                      </a:lnTo>
                      <a:lnTo>
                        <a:pt x="149" y="22"/>
                      </a:lnTo>
                      <a:lnTo>
                        <a:pt x="160" y="22"/>
                      </a:lnTo>
                      <a:lnTo>
                        <a:pt x="165" y="28"/>
                      </a:lnTo>
                      <a:lnTo>
                        <a:pt x="170" y="45"/>
                      </a:lnTo>
                      <a:lnTo>
                        <a:pt x="180" y="56"/>
                      </a:lnTo>
                      <a:lnTo>
                        <a:pt x="191" y="67"/>
                      </a:lnTo>
                      <a:lnTo>
                        <a:pt x="216" y="89"/>
                      </a:lnTo>
                      <a:lnTo>
                        <a:pt x="206" y="95"/>
                      </a:lnTo>
                      <a:lnTo>
                        <a:pt x="206" y="100"/>
                      </a:lnTo>
                      <a:lnTo>
                        <a:pt x="211" y="123"/>
                      </a:lnTo>
                      <a:lnTo>
                        <a:pt x="216" y="134"/>
                      </a:lnTo>
                      <a:lnTo>
                        <a:pt x="216" y="145"/>
                      </a:lnTo>
                      <a:lnTo>
                        <a:pt x="222" y="145"/>
                      </a:lnTo>
                      <a:lnTo>
                        <a:pt x="232" y="156"/>
                      </a:lnTo>
                      <a:lnTo>
                        <a:pt x="237" y="162"/>
                      </a:lnTo>
                      <a:lnTo>
                        <a:pt x="237" y="173"/>
                      </a:lnTo>
                      <a:lnTo>
                        <a:pt x="237" y="184"/>
                      </a:lnTo>
                      <a:lnTo>
                        <a:pt x="237" y="189"/>
                      </a:lnTo>
                      <a:lnTo>
                        <a:pt x="232" y="189"/>
                      </a:lnTo>
                      <a:lnTo>
                        <a:pt x="216" y="189"/>
                      </a:lnTo>
                      <a:lnTo>
                        <a:pt x="206" y="189"/>
                      </a:lnTo>
                      <a:lnTo>
                        <a:pt x="191" y="189"/>
                      </a:lnTo>
                      <a:lnTo>
                        <a:pt x="185" y="184"/>
                      </a:lnTo>
                      <a:lnTo>
                        <a:pt x="170" y="178"/>
                      </a:lnTo>
                      <a:lnTo>
                        <a:pt x="149" y="17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112"/>
              <p:cNvGrpSpPr>
                <a:grpSpLocks/>
              </p:cNvGrpSpPr>
              <p:nvPr/>
            </p:nvGrpSpPr>
            <p:grpSpPr bwMode="auto">
              <a:xfrm>
                <a:off x="5444" y="757"/>
                <a:ext cx="578" cy="617"/>
                <a:chOff x="4821" y="1071"/>
                <a:chExt cx="578" cy="617"/>
              </a:xfrm>
              <a:grpFill/>
            </p:grpSpPr>
            <p:sp>
              <p:nvSpPr>
                <p:cNvPr id="70" name="Freeform 113"/>
                <p:cNvSpPr>
                  <a:spLocks/>
                </p:cNvSpPr>
                <p:nvPr/>
              </p:nvSpPr>
              <p:spPr bwMode="auto">
                <a:xfrm>
                  <a:off x="4821" y="1071"/>
                  <a:ext cx="578" cy="617"/>
                </a:xfrm>
                <a:custGeom>
                  <a:avLst/>
                  <a:gdLst/>
                  <a:ahLst/>
                  <a:cxnLst>
                    <a:cxn ang="0">
                      <a:pos x="382" y="322"/>
                    </a:cxn>
                    <a:cxn ang="0">
                      <a:pos x="413" y="367"/>
                    </a:cxn>
                    <a:cxn ang="0">
                      <a:pos x="444" y="389"/>
                    </a:cxn>
                    <a:cxn ang="0">
                      <a:pos x="578" y="428"/>
                    </a:cxn>
                    <a:cxn ang="0">
                      <a:pos x="464" y="556"/>
                    </a:cxn>
                    <a:cxn ang="0">
                      <a:pos x="413" y="556"/>
                    </a:cxn>
                    <a:cxn ang="0">
                      <a:pos x="387" y="573"/>
                    </a:cxn>
                    <a:cxn ang="0">
                      <a:pos x="356" y="589"/>
                    </a:cxn>
                    <a:cxn ang="0">
                      <a:pos x="320" y="595"/>
                    </a:cxn>
                    <a:cxn ang="0">
                      <a:pos x="299" y="584"/>
                    </a:cxn>
                    <a:cxn ang="0">
                      <a:pos x="268" y="600"/>
                    </a:cxn>
                    <a:cxn ang="0">
                      <a:pos x="237" y="617"/>
                    </a:cxn>
                    <a:cxn ang="0">
                      <a:pos x="196" y="611"/>
                    </a:cxn>
                    <a:cxn ang="0">
                      <a:pos x="134" y="573"/>
                    </a:cxn>
                    <a:cxn ang="0">
                      <a:pos x="108" y="561"/>
                    </a:cxn>
                    <a:cxn ang="0">
                      <a:pos x="93" y="534"/>
                    </a:cxn>
                    <a:cxn ang="0">
                      <a:pos x="72" y="506"/>
                    </a:cxn>
                    <a:cxn ang="0">
                      <a:pos x="26" y="445"/>
                    </a:cxn>
                    <a:cxn ang="0">
                      <a:pos x="0" y="434"/>
                    </a:cxn>
                    <a:cxn ang="0">
                      <a:pos x="10" y="406"/>
                    </a:cxn>
                    <a:cxn ang="0">
                      <a:pos x="41" y="406"/>
                    </a:cxn>
                    <a:cxn ang="0">
                      <a:pos x="46" y="350"/>
                    </a:cxn>
                    <a:cxn ang="0">
                      <a:pos x="52" y="306"/>
                    </a:cxn>
                    <a:cxn ang="0">
                      <a:pos x="72" y="306"/>
                    </a:cxn>
                    <a:cxn ang="0">
                      <a:pos x="83" y="256"/>
                    </a:cxn>
                    <a:cxn ang="0">
                      <a:pos x="119" y="222"/>
                    </a:cxn>
                    <a:cxn ang="0">
                      <a:pos x="134" y="161"/>
                    </a:cxn>
                    <a:cxn ang="0">
                      <a:pos x="134" y="122"/>
                    </a:cxn>
                    <a:cxn ang="0">
                      <a:pos x="150" y="67"/>
                    </a:cxn>
                    <a:cxn ang="0">
                      <a:pos x="170" y="44"/>
                    </a:cxn>
                    <a:cxn ang="0">
                      <a:pos x="191" y="28"/>
                    </a:cxn>
                    <a:cxn ang="0">
                      <a:pos x="212" y="11"/>
                    </a:cxn>
                    <a:cxn ang="0">
                      <a:pos x="222" y="0"/>
                    </a:cxn>
                    <a:cxn ang="0">
                      <a:pos x="253" y="111"/>
                    </a:cxn>
                    <a:cxn ang="0">
                      <a:pos x="268" y="111"/>
                    </a:cxn>
                    <a:cxn ang="0">
                      <a:pos x="279" y="128"/>
                    </a:cxn>
                    <a:cxn ang="0">
                      <a:pos x="299" y="133"/>
                    </a:cxn>
                    <a:cxn ang="0">
                      <a:pos x="341" y="178"/>
                    </a:cxn>
                    <a:cxn ang="0">
                      <a:pos x="361" y="200"/>
                    </a:cxn>
                    <a:cxn ang="0">
                      <a:pos x="392" y="228"/>
                    </a:cxn>
                    <a:cxn ang="0">
                      <a:pos x="372" y="239"/>
                    </a:cxn>
                    <a:cxn ang="0">
                      <a:pos x="351" y="256"/>
                    </a:cxn>
                    <a:cxn ang="0">
                      <a:pos x="341" y="283"/>
                    </a:cxn>
                    <a:cxn ang="0">
                      <a:pos x="366" y="295"/>
                    </a:cxn>
                  </a:cxnLst>
                  <a:rect l="0" t="0" r="r" b="b"/>
                  <a:pathLst>
                    <a:path w="578" h="617">
                      <a:moveTo>
                        <a:pt x="387" y="300"/>
                      </a:moveTo>
                      <a:lnTo>
                        <a:pt x="377" y="317"/>
                      </a:lnTo>
                      <a:lnTo>
                        <a:pt x="382" y="322"/>
                      </a:lnTo>
                      <a:lnTo>
                        <a:pt x="387" y="339"/>
                      </a:lnTo>
                      <a:lnTo>
                        <a:pt x="397" y="356"/>
                      </a:lnTo>
                      <a:lnTo>
                        <a:pt x="413" y="367"/>
                      </a:lnTo>
                      <a:lnTo>
                        <a:pt x="423" y="378"/>
                      </a:lnTo>
                      <a:lnTo>
                        <a:pt x="433" y="384"/>
                      </a:lnTo>
                      <a:lnTo>
                        <a:pt x="444" y="389"/>
                      </a:lnTo>
                      <a:lnTo>
                        <a:pt x="516" y="417"/>
                      </a:lnTo>
                      <a:lnTo>
                        <a:pt x="542" y="428"/>
                      </a:lnTo>
                      <a:lnTo>
                        <a:pt x="578" y="428"/>
                      </a:lnTo>
                      <a:lnTo>
                        <a:pt x="506" y="506"/>
                      </a:lnTo>
                      <a:lnTo>
                        <a:pt x="480" y="539"/>
                      </a:lnTo>
                      <a:lnTo>
                        <a:pt x="464" y="556"/>
                      </a:lnTo>
                      <a:lnTo>
                        <a:pt x="454" y="556"/>
                      </a:lnTo>
                      <a:lnTo>
                        <a:pt x="423" y="556"/>
                      </a:lnTo>
                      <a:lnTo>
                        <a:pt x="413" y="556"/>
                      </a:lnTo>
                      <a:lnTo>
                        <a:pt x="403" y="561"/>
                      </a:lnTo>
                      <a:lnTo>
                        <a:pt x="397" y="567"/>
                      </a:lnTo>
                      <a:lnTo>
                        <a:pt x="387" y="573"/>
                      </a:lnTo>
                      <a:lnTo>
                        <a:pt x="382" y="584"/>
                      </a:lnTo>
                      <a:lnTo>
                        <a:pt x="377" y="584"/>
                      </a:lnTo>
                      <a:lnTo>
                        <a:pt x="356" y="589"/>
                      </a:lnTo>
                      <a:lnTo>
                        <a:pt x="346" y="589"/>
                      </a:lnTo>
                      <a:lnTo>
                        <a:pt x="341" y="600"/>
                      </a:lnTo>
                      <a:lnTo>
                        <a:pt x="320" y="595"/>
                      </a:lnTo>
                      <a:lnTo>
                        <a:pt x="315" y="595"/>
                      </a:lnTo>
                      <a:lnTo>
                        <a:pt x="304" y="589"/>
                      </a:lnTo>
                      <a:lnTo>
                        <a:pt x="299" y="584"/>
                      </a:lnTo>
                      <a:lnTo>
                        <a:pt x="284" y="589"/>
                      </a:lnTo>
                      <a:lnTo>
                        <a:pt x="274" y="600"/>
                      </a:lnTo>
                      <a:lnTo>
                        <a:pt x="268" y="600"/>
                      </a:lnTo>
                      <a:lnTo>
                        <a:pt x="258" y="617"/>
                      </a:lnTo>
                      <a:lnTo>
                        <a:pt x="253" y="617"/>
                      </a:lnTo>
                      <a:lnTo>
                        <a:pt x="237" y="617"/>
                      </a:lnTo>
                      <a:lnTo>
                        <a:pt x="227" y="611"/>
                      </a:lnTo>
                      <a:lnTo>
                        <a:pt x="201" y="611"/>
                      </a:lnTo>
                      <a:lnTo>
                        <a:pt x="196" y="611"/>
                      </a:lnTo>
                      <a:lnTo>
                        <a:pt x="155" y="578"/>
                      </a:lnTo>
                      <a:lnTo>
                        <a:pt x="144" y="573"/>
                      </a:lnTo>
                      <a:lnTo>
                        <a:pt x="134" y="573"/>
                      </a:lnTo>
                      <a:lnTo>
                        <a:pt x="114" y="567"/>
                      </a:lnTo>
                      <a:lnTo>
                        <a:pt x="108" y="567"/>
                      </a:lnTo>
                      <a:lnTo>
                        <a:pt x="108" y="561"/>
                      </a:lnTo>
                      <a:lnTo>
                        <a:pt x="108" y="545"/>
                      </a:lnTo>
                      <a:lnTo>
                        <a:pt x="103" y="539"/>
                      </a:lnTo>
                      <a:lnTo>
                        <a:pt x="93" y="534"/>
                      </a:lnTo>
                      <a:lnTo>
                        <a:pt x="88" y="528"/>
                      </a:lnTo>
                      <a:lnTo>
                        <a:pt x="83" y="523"/>
                      </a:lnTo>
                      <a:lnTo>
                        <a:pt x="72" y="506"/>
                      </a:lnTo>
                      <a:lnTo>
                        <a:pt x="62" y="478"/>
                      </a:lnTo>
                      <a:lnTo>
                        <a:pt x="41" y="461"/>
                      </a:lnTo>
                      <a:lnTo>
                        <a:pt x="26" y="445"/>
                      </a:lnTo>
                      <a:lnTo>
                        <a:pt x="21" y="439"/>
                      </a:lnTo>
                      <a:lnTo>
                        <a:pt x="10" y="439"/>
                      </a:lnTo>
                      <a:lnTo>
                        <a:pt x="0" y="434"/>
                      </a:lnTo>
                      <a:lnTo>
                        <a:pt x="0" y="422"/>
                      </a:lnTo>
                      <a:lnTo>
                        <a:pt x="5" y="411"/>
                      </a:lnTo>
                      <a:lnTo>
                        <a:pt x="10" y="406"/>
                      </a:lnTo>
                      <a:lnTo>
                        <a:pt x="26" y="411"/>
                      </a:lnTo>
                      <a:lnTo>
                        <a:pt x="31" y="411"/>
                      </a:lnTo>
                      <a:lnTo>
                        <a:pt x="41" y="406"/>
                      </a:lnTo>
                      <a:lnTo>
                        <a:pt x="41" y="384"/>
                      </a:lnTo>
                      <a:lnTo>
                        <a:pt x="41" y="372"/>
                      </a:lnTo>
                      <a:lnTo>
                        <a:pt x="46" y="350"/>
                      </a:lnTo>
                      <a:lnTo>
                        <a:pt x="46" y="334"/>
                      </a:lnTo>
                      <a:lnTo>
                        <a:pt x="52" y="311"/>
                      </a:lnTo>
                      <a:lnTo>
                        <a:pt x="52" y="306"/>
                      </a:lnTo>
                      <a:lnTo>
                        <a:pt x="57" y="306"/>
                      </a:lnTo>
                      <a:lnTo>
                        <a:pt x="67" y="311"/>
                      </a:lnTo>
                      <a:lnTo>
                        <a:pt x="72" y="306"/>
                      </a:lnTo>
                      <a:lnTo>
                        <a:pt x="77" y="283"/>
                      </a:lnTo>
                      <a:lnTo>
                        <a:pt x="83" y="261"/>
                      </a:lnTo>
                      <a:lnTo>
                        <a:pt x="83" y="256"/>
                      </a:lnTo>
                      <a:lnTo>
                        <a:pt x="93" y="233"/>
                      </a:lnTo>
                      <a:lnTo>
                        <a:pt x="103" y="228"/>
                      </a:lnTo>
                      <a:lnTo>
                        <a:pt x="119" y="222"/>
                      </a:lnTo>
                      <a:lnTo>
                        <a:pt x="124" y="200"/>
                      </a:lnTo>
                      <a:lnTo>
                        <a:pt x="129" y="178"/>
                      </a:lnTo>
                      <a:lnTo>
                        <a:pt x="134" y="161"/>
                      </a:lnTo>
                      <a:lnTo>
                        <a:pt x="134" y="145"/>
                      </a:lnTo>
                      <a:lnTo>
                        <a:pt x="134" y="128"/>
                      </a:lnTo>
                      <a:lnTo>
                        <a:pt x="134" y="122"/>
                      </a:lnTo>
                      <a:lnTo>
                        <a:pt x="144" y="94"/>
                      </a:lnTo>
                      <a:lnTo>
                        <a:pt x="150" y="83"/>
                      </a:lnTo>
                      <a:lnTo>
                        <a:pt x="150" y="67"/>
                      </a:lnTo>
                      <a:lnTo>
                        <a:pt x="150" y="56"/>
                      </a:lnTo>
                      <a:lnTo>
                        <a:pt x="155" y="44"/>
                      </a:lnTo>
                      <a:lnTo>
                        <a:pt x="170" y="44"/>
                      </a:lnTo>
                      <a:lnTo>
                        <a:pt x="175" y="44"/>
                      </a:lnTo>
                      <a:lnTo>
                        <a:pt x="181" y="33"/>
                      </a:lnTo>
                      <a:lnTo>
                        <a:pt x="191" y="28"/>
                      </a:lnTo>
                      <a:lnTo>
                        <a:pt x="196" y="28"/>
                      </a:lnTo>
                      <a:lnTo>
                        <a:pt x="206" y="22"/>
                      </a:lnTo>
                      <a:lnTo>
                        <a:pt x="212" y="11"/>
                      </a:lnTo>
                      <a:lnTo>
                        <a:pt x="217" y="6"/>
                      </a:lnTo>
                      <a:lnTo>
                        <a:pt x="217" y="0"/>
                      </a:lnTo>
                      <a:lnTo>
                        <a:pt x="222" y="0"/>
                      </a:lnTo>
                      <a:lnTo>
                        <a:pt x="232" y="44"/>
                      </a:lnTo>
                      <a:lnTo>
                        <a:pt x="243" y="72"/>
                      </a:lnTo>
                      <a:lnTo>
                        <a:pt x="253" y="111"/>
                      </a:lnTo>
                      <a:lnTo>
                        <a:pt x="263" y="128"/>
                      </a:lnTo>
                      <a:lnTo>
                        <a:pt x="268" y="122"/>
                      </a:lnTo>
                      <a:lnTo>
                        <a:pt x="268" y="111"/>
                      </a:lnTo>
                      <a:lnTo>
                        <a:pt x="268" y="106"/>
                      </a:lnTo>
                      <a:lnTo>
                        <a:pt x="274" y="111"/>
                      </a:lnTo>
                      <a:lnTo>
                        <a:pt x="279" y="128"/>
                      </a:lnTo>
                      <a:lnTo>
                        <a:pt x="289" y="133"/>
                      </a:lnTo>
                      <a:lnTo>
                        <a:pt x="294" y="133"/>
                      </a:lnTo>
                      <a:lnTo>
                        <a:pt x="299" y="133"/>
                      </a:lnTo>
                      <a:lnTo>
                        <a:pt x="325" y="156"/>
                      </a:lnTo>
                      <a:lnTo>
                        <a:pt x="335" y="172"/>
                      </a:lnTo>
                      <a:lnTo>
                        <a:pt x="341" y="178"/>
                      </a:lnTo>
                      <a:lnTo>
                        <a:pt x="351" y="178"/>
                      </a:lnTo>
                      <a:lnTo>
                        <a:pt x="361" y="195"/>
                      </a:lnTo>
                      <a:lnTo>
                        <a:pt x="361" y="200"/>
                      </a:lnTo>
                      <a:lnTo>
                        <a:pt x="366" y="206"/>
                      </a:lnTo>
                      <a:lnTo>
                        <a:pt x="377" y="211"/>
                      </a:lnTo>
                      <a:lnTo>
                        <a:pt x="392" y="228"/>
                      </a:lnTo>
                      <a:lnTo>
                        <a:pt x="387" y="228"/>
                      </a:lnTo>
                      <a:lnTo>
                        <a:pt x="382" y="245"/>
                      </a:lnTo>
                      <a:lnTo>
                        <a:pt x="372" y="239"/>
                      </a:lnTo>
                      <a:lnTo>
                        <a:pt x="366" y="233"/>
                      </a:lnTo>
                      <a:lnTo>
                        <a:pt x="361" y="239"/>
                      </a:lnTo>
                      <a:lnTo>
                        <a:pt x="351" y="256"/>
                      </a:lnTo>
                      <a:lnTo>
                        <a:pt x="346" y="267"/>
                      </a:lnTo>
                      <a:lnTo>
                        <a:pt x="341" y="272"/>
                      </a:lnTo>
                      <a:lnTo>
                        <a:pt x="341" y="283"/>
                      </a:lnTo>
                      <a:lnTo>
                        <a:pt x="346" y="306"/>
                      </a:lnTo>
                      <a:lnTo>
                        <a:pt x="351" y="300"/>
                      </a:lnTo>
                      <a:lnTo>
                        <a:pt x="366" y="295"/>
                      </a:lnTo>
                      <a:lnTo>
                        <a:pt x="377" y="300"/>
                      </a:lnTo>
                      <a:lnTo>
                        <a:pt x="387" y="3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114"/>
                <p:cNvSpPr>
                  <a:spLocks/>
                </p:cNvSpPr>
                <p:nvPr/>
              </p:nvSpPr>
              <p:spPr bwMode="auto">
                <a:xfrm>
                  <a:off x="4821" y="1071"/>
                  <a:ext cx="578" cy="617"/>
                </a:xfrm>
                <a:custGeom>
                  <a:avLst/>
                  <a:gdLst/>
                  <a:ahLst/>
                  <a:cxnLst>
                    <a:cxn ang="0">
                      <a:pos x="382" y="322"/>
                    </a:cxn>
                    <a:cxn ang="0">
                      <a:pos x="413" y="367"/>
                    </a:cxn>
                    <a:cxn ang="0">
                      <a:pos x="444" y="389"/>
                    </a:cxn>
                    <a:cxn ang="0">
                      <a:pos x="578" y="428"/>
                    </a:cxn>
                    <a:cxn ang="0">
                      <a:pos x="464" y="556"/>
                    </a:cxn>
                    <a:cxn ang="0">
                      <a:pos x="413" y="556"/>
                    </a:cxn>
                    <a:cxn ang="0">
                      <a:pos x="387" y="573"/>
                    </a:cxn>
                    <a:cxn ang="0">
                      <a:pos x="356" y="589"/>
                    </a:cxn>
                    <a:cxn ang="0">
                      <a:pos x="320" y="595"/>
                    </a:cxn>
                    <a:cxn ang="0">
                      <a:pos x="299" y="584"/>
                    </a:cxn>
                    <a:cxn ang="0">
                      <a:pos x="268" y="600"/>
                    </a:cxn>
                    <a:cxn ang="0">
                      <a:pos x="237" y="617"/>
                    </a:cxn>
                    <a:cxn ang="0">
                      <a:pos x="196" y="611"/>
                    </a:cxn>
                    <a:cxn ang="0">
                      <a:pos x="134" y="573"/>
                    </a:cxn>
                    <a:cxn ang="0">
                      <a:pos x="108" y="561"/>
                    </a:cxn>
                    <a:cxn ang="0">
                      <a:pos x="93" y="534"/>
                    </a:cxn>
                    <a:cxn ang="0">
                      <a:pos x="72" y="506"/>
                    </a:cxn>
                    <a:cxn ang="0">
                      <a:pos x="26" y="445"/>
                    </a:cxn>
                    <a:cxn ang="0">
                      <a:pos x="0" y="434"/>
                    </a:cxn>
                    <a:cxn ang="0">
                      <a:pos x="10" y="406"/>
                    </a:cxn>
                    <a:cxn ang="0">
                      <a:pos x="41" y="406"/>
                    </a:cxn>
                    <a:cxn ang="0">
                      <a:pos x="46" y="350"/>
                    </a:cxn>
                    <a:cxn ang="0">
                      <a:pos x="52" y="306"/>
                    </a:cxn>
                    <a:cxn ang="0">
                      <a:pos x="72" y="306"/>
                    </a:cxn>
                    <a:cxn ang="0">
                      <a:pos x="83" y="256"/>
                    </a:cxn>
                    <a:cxn ang="0">
                      <a:pos x="119" y="222"/>
                    </a:cxn>
                    <a:cxn ang="0">
                      <a:pos x="134" y="161"/>
                    </a:cxn>
                    <a:cxn ang="0">
                      <a:pos x="134" y="122"/>
                    </a:cxn>
                    <a:cxn ang="0">
                      <a:pos x="150" y="67"/>
                    </a:cxn>
                    <a:cxn ang="0">
                      <a:pos x="170" y="44"/>
                    </a:cxn>
                    <a:cxn ang="0">
                      <a:pos x="191" y="28"/>
                    </a:cxn>
                    <a:cxn ang="0">
                      <a:pos x="212" y="11"/>
                    </a:cxn>
                    <a:cxn ang="0">
                      <a:pos x="222" y="0"/>
                    </a:cxn>
                    <a:cxn ang="0">
                      <a:pos x="253" y="111"/>
                    </a:cxn>
                    <a:cxn ang="0">
                      <a:pos x="268" y="111"/>
                    </a:cxn>
                    <a:cxn ang="0">
                      <a:pos x="279" y="128"/>
                    </a:cxn>
                    <a:cxn ang="0">
                      <a:pos x="299" y="133"/>
                    </a:cxn>
                    <a:cxn ang="0">
                      <a:pos x="341" y="178"/>
                    </a:cxn>
                    <a:cxn ang="0">
                      <a:pos x="361" y="200"/>
                    </a:cxn>
                    <a:cxn ang="0">
                      <a:pos x="392" y="228"/>
                    </a:cxn>
                    <a:cxn ang="0">
                      <a:pos x="372" y="239"/>
                    </a:cxn>
                    <a:cxn ang="0">
                      <a:pos x="351" y="256"/>
                    </a:cxn>
                    <a:cxn ang="0">
                      <a:pos x="341" y="283"/>
                    </a:cxn>
                    <a:cxn ang="0">
                      <a:pos x="366" y="295"/>
                    </a:cxn>
                  </a:cxnLst>
                  <a:rect l="0" t="0" r="r" b="b"/>
                  <a:pathLst>
                    <a:path w="578" h="617">
                      <a:moveTo>
                        <a:pt x="387" y="300"/>
                      </a:moveTo>
                      <a:lnTo>
                        <a:pt x="377" y="317"/>
                      </a:lnTo>
                      <a:lnTo>
                        <a:pt x="382" y="322"/>
                      </a:lnTo>
                      <a:lnTo>
                        <a:pt x="387" y="339"/>
                      </a:lnTo>
                      <a:lnTo>
                        <a:pt x="397" y="356"/>
                      </a:lnTo>
                      <a:lnTo>
                        <a:pt x="413" y="367"/>
                      </a:lnTo>
                      <a:lnTo>
                        <a:pt x="423" y="378"/>
                      </a:lnTo>
                      <a:lnTo>
                        <a:pt x="433" y="384"/>
                      </a:lnTo>
                      <a:lnTo>
                        <a:pt x="444" y="389"/>
                      </a:lnTo>
                      <a:lnTo>
                        <a:pt x="516" y="417"/>
                      </a:lnTo>
                      <a:lnTo>
                        <a:pt x="542" y="428"/>
                      </a:lnTo>
                      <a:lnTo>
                        <a:pt x="578" y="428"/>
                      </a:lnTo>
                      <a:lnTo>
                        <a:pt x="506" y="506"/>
                      </a:lnTo>
                      <a:lnTo>
                        <a:pt x="480" y="539"/>
                      </a:lnTo>
                      <a:lnTo>
                        <a:pt x="464" y="556"/>
                      </a:lnTo>
                      <a:lnTo>
                        <a:pt x="454" y="556"/>
                      </a:lnTo>
                      <a:lnTo>
                        <a:pt x="423" y="556"/>
                      </a:lnTo>
                      <a:lnTo>
                        <a:pt x="413" y="556"/>
                      </a:lnTo>
                      <a:lnTo>
                        <a:pt x="403" y="561"/>
                      </a:lnTo>
                      <a:lnTo>
                        <a:pt x="397" y="567"/>
                      </a:lnTo>
                      <a:lnTo>
                        <a:pt x="387" y="573"/>
                      </a:lnTo>
                      <a:lnTo>
                        <a:pt x="382" y="584"/>
                      </a:lnTo>
                      <a:lnTo>
                        <a:pt x="377" y="584"/>
                      </a:lnTo>
                      <a:lnTo>
                        <a:pt x="356" y="589"/>
                      </a:lnTo>
                      <a:lnTo>
                        <a:pt x="346" y="589"/>
                      </a:lnTo>
                      <a:lnTo>
                        <a:pt x="341" y="600"/>
                      </a:lnTo>
                      <a:lnTo>
                        <a:pt x="320" y="595"/>
                      </a:lnTo>
                      <a:lnTo>
                        <a:pt x="315" y="595"/>
                      </a:lnTo>
                      <a:lnTo>
                        <a:pt x="304" y="589"/>
                      </a:lnTo>
                      <a:lnTo>
                        <a:pt x="299" y="584"/>
                      </a:lnTo>
                      <a:lnTo>
                        <a:pt x="284" y="589"/>
                      </a:lnTo>
                      <a:lnTo>
                        <a:pt x="274" y="600"/>
                      </a:lnTo>
                      <a:lnTo>
                        <a:pt x="268" y="600"/>
                      </a:lnTo>
                      <a:lnTo>
                        <a:pt x="258" y="617"/>
                      </a:lnTo>
                      <a:lnTo>
                        <a:pt x="253" y="617"/>
                      </a:lnTo>
                      <a:lnTo>
                        <a:pt x="237" y="617"/>
                      </a:lnTo>
                      <a:lnTo>
                        <a:pt x="227" y="611"/>
                      </a:lnTo>
                      <a:lnTo>
                        <a:pt x="201" y="611"/>
                      </a:lnTo>
                      <a:lnTo>
                        <a:pt x="196" y="611"/>
                      </a:lnTo>
                      <a:lnTo>
                        <a:pt x="155" y="578"/>
                      </a:lnTo>
                      <a:lnTo>
                        <a:pt x="144" y="573"/>
                      </a:lnTo>
                      <a:lnTo>
                        <a:pt x="134" y="573"/>
                      </a:lnTo>
                      <a:lnTo>
                        <a:pt x="114" y="567"/>
                      </a:lnTo>
                      <a:lnTo>
                        <a:pt x="108" y="567"/>
                      </a:lnTo>
                      <a:lnTo>
                        <a:pt x="108" y="561"/>
                      </a:lnTo>
                      <a:lnTo>
                        <a:pt x="108" y="545"/>
                      </a:lnTo>
                      <a:lnTo>
                        <a:pt x="103" y="539"/>
                      </a:lnTo>
                      <a:lnTo>
                        <a:pt x="93" y="534"/>
                      </a:lnTo>
                      <a:lnTo>
                        <a:pt x="88" y="528"/>
                      </a:lnTo>
                      <a:lnTo>
                        <a:pt x="83" y="523"/>
                      </a:lnTo>
                      <a:lnTo>
                        <a:pt x="72" y="506"/>
                      </a:lnTo>
                      <a:lnTo>
                        <a:pt x="62" y="478"/>
                      </a:lnTo>
                      <a:lnTo>
                        <a:pt x="41" y="461"/>
                      </a:lnTo>
                      <a:lnTo>
                        <a:pt x="26" y="445"/>
                      </a:lnTo>
                      <a:lnTo>
                        <a:pt x="21" y="439"/>
                      </a:lnTo>
                      <a:lnTo>
                        <a:pt x="10" y="439"/>
                      </a:lnTo>
                      <a:lnTo>
                        <a:pt x="0" y="434"/>
                      </a:lnTo>
                      <a:lnTo>
                        <a:pt x="0" y="422"/>
                      </a:lnTo>
                      <a:lnTo>
                        <a:pt x="5" y="411"/>
                      </a:lnTo>
                      <a:lnTo>
                        <a:pt x="10" y="406"/>
                      </a:lnTo>
                      <a:lnTo>
                        <a:pt x="26" y="411"/>
                      </a:lnTo>
                      <a:lnTo>
                        <a:pt x="31" y="411"/>
                      </a:lnTo>
                      <a:lnTo>
                        <a:pt x="41" y="406"/>
                      </a:lnTo>
                      <a:lnTo>
                        <a:pt x="41" y="384"/>
                      </a:lnTo>
                      <a:lnTo>
                        <a:pt x="41" y="372"/>
                      </a:lnTo>
                      <a:lnTo>
                        <a:pt x="46" y="350"/>
                      </a:lnTo>
                      <a:lnTo>
                        <a:pt x="46" y="334"/>
                      </a:lnTo>
                      <a:lnTo>
                        <a:pt x="52" y="311"/>
                      </a:lnTo>
                      <a:lnTo>
                        <a:pt x="52" y="306"/>
                      </a:lnTo>
                      <a:lnTo>
                        <a:pt x="57" y="306"/>
                      </a:lnTo>
                      <a:lnTo>
                        <a:pt x="67" y="311"/>
                      </a:lnTo>
                      <a:lnTo>
                        <a:pt x="72" y="306"/>
                      </a:lnTo>
                      <a:lnTo>
                        <a:pt x="77" y="283"/>
                      </a:lnTo>
                      <a:lnTo>
                        <a:pt x="83" y="261"/>
                      </a:lnTo>
                      <a:lnTo>
                        <a:pt x="83" y="256"/>
                      </a:lnTo>
                      <a:lnTo>
                        <a:pt x="93" y="233"/>
                      </a:lnTo>
                      <a:lnTo>
                        <a:pt x="103" y="228"/>
                      </a:lnTo>
                      <a:lnTo>
                        <a:pt x="119" y="222"/>
                      </a:lnTo>
                      <a:lnTo>
                        <a:pt x="124" y="200"/>
                      </a:lnTo>
                      <a:lnTo>
                        <a:pt x="129" y="178"/>
                      </a:lnTo>
                      <a:lnTo>
                        <a:pt x="134" y="161"/>
                      </a:lnTo>
                      <a:lnTo>
                        <a:pt x="134" y="145"/>
                      </a:lnTo>
                      <a:lnTo>
                        <a:pt x="134" y="128"/>
                      </a:lnTo>
                      <a:lnTo>
                        <a:pt x="134" y="122"/>
                      </a:lnTo>
                      <a:lnTo>
                        <a:pt x="144" y="94"/>
                      </a:lnTo>
                      <a:lnTo>
                        <a:pt x="150" y="83"/>
                      </a:lnTo>
                      <a:lnTo>
                        <a:pt x="150" y="67"/>
                      </a:lnTo>
                      <a:lnTo>
                        <a:pt x="150" y="56"/>
                      </a:lnTo>
                      <a:lnTo>
                        <a:pt x="155" y="44"/>
                      </a:lnTo>
                      <a:lnTo>
                        <a:pt x="170" y="44"/>
                      </a:lnTo>
                      <a:lnTo>
                        <a:pt x="175" y="44"/>
                      </a:lnTo>
                      <a:lnTo>
                        <a:pt x="181" y="33"/>
                      </a:lnTo>
                      <a:lnTo>
                        <a:pt x="191" y="28"/>
                      </a:lnTo>
                      <a:lnTo>
                        <a:pt x="196" y="28"/>
                      </a:lnTo>
                      <a:lnTo>
                        <a:pt x="206" y="22"/>
                      </a:lnTo>
                      <a:lnTo>
                        <a:pt x="212" y="11"/>
                      </a:lnTo>
                      <a:lnTo>
                        <a:pt x="217" y="6"/>
                      </a:lnTo>
                      <a:lnTo>
                        <a:pt x="217" y="0"/>
                      </a:lnTo>
                      <a:lnTo>
                        <a:pt x="222" y="0"/>
                      </a:lnTo>
                      <a:lnTo>
                        <a:pt x="232" y="44"/>
                      </a:lnTo>
                      <a:lnTo>
                        <a:pt x="243" y="72"/>
                      </a:lnTo>
                      <a:lnTo>
                        <a:pt x="253" y="111"/>
                      </a:lnTo>
                      <a:lnTo>
                        <a:pt x="263" y="128"/>
                      </a:lnTo>
                      <a:lnTo>
                        <a:pt x="268" y="122"/>
                      </a:lnTo>
                      <a:lnTo>
                        <a:pt x="268" y="111"/>
                      </a:lnTo>
                      <a:lnTo>
                        <a:pt x="268" y="106"/>
                      </a:lnTo>
                      <a:lnTo>
                        <a:pt x="274" y="111"/>
                      </a:lnTo>
                      <a:lnTo>
                        <a:pt x="279" y="128"/>
                      </a:lnTo>
                      <a:lnTo>
                        <a:pt x="289" y="133"/>
                      </a:lnTo>
                      <a:lnTo>
                        <a:pt x="294" y="133"/>
                      </a:lnTo>
                      <a:lnTo>
                        <a:pt x="299" y="133"/>
                      </a:lnTo>
                      <a:lnTo>
                        <a:pt x="325" y="156"/>
                      </a:lnTo>
                      <a:lnTo>
                        <a:pt x="335" y="172"/>
                      </a:lnTo>
                      <a:lnTo>
                        <a:pt x="341" y="178"/>
                      </a:lnTo>
                      <a:lnTo>
                        <a:pt x="351" y="178"/>
                      </a:lnTo>
                      <a:lnTo>
                        <a:pt x="361" y="195"/>
                      </a:lnTo>
                      <a:lnTo>
                        <a:pt x="361" y="200"/>
                      </a:lnTo>
                      <a:lnTo>
                        <a:pt x="366" y="206"/>
                      </a:lnTo>
                      <a:lnTo>
                        <a:pt x="377" y="211"/>
                      </a:lnTo>
                      <a:lnTo>
                        <a:pt x="392" y="228"/>
                      </a:lnTo>
                      <a:lnTo>
                        <a:pt x="387" y="228"/>
                      </a:lnTo>
                      <a:lnTo>
                        <a:pt x="382" y="245"/>
                      </a:lnTo>
                      <a:lnTo>
                        <a:pt x="372" y="239"/>
                      </a:lnTo>
                      <a:lnTo>
                        <a:pt x="366" y="233"/>
                      </a:lnTo>
                      <a:lnTo>
                        <a:pt x="361" y="239"/>
                      </a:lnTo>
                      <a:lnTo>
                        <a:pt x="351" y="256"/>
                      </a:lnTo>
                      <a:lnTo>
                        <a:pt x="346" y="267"/>
                      </a:lnTo>
                      <a:lnTo>
                        <a:pt x="341" y="272"/>
                      </a:lnTo>
                      <a:lnTo>
                        <a:pt x="341" y="283"/>
                      </a:lnTo>
                      <a:lnTo>
                        <a:pt x="346" y="306"/>
                      </a:lnTo>
                      <a:lnTo>
                        <a:pt x="351" y="300"/>
                      </a:lnTo>
                      <a:lnTo>
                        <a:pt x="366" y="295"/>
                      </a:lnTo>
                      <a:lnTo>
                        <a:pt x="377" y="300"/>
                      </a:lnTo>
                      <a:lnTo>
                        <a:pt x="387" y="30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Freeform 115"/>
              <p:cNvSpPr>
                <a:spLocks/>
              </p:cNvSpPr>
              <p:nvPr/>
            </p:nvSpPr>
            <p:spPr bwMode="auto">
              <a:xfrm>
                <a:off x="5785" y="985"/>
                <a:ext cx="67" cy="78"/>
              </a:xfrm>
              <a:custGeom>
                <a:avLst/>
                <a:gdLst/>
                <a:ahLst/>
                <a:cxnLst>
                  <a:cxn ang="0">
                    <a:pos x="46" y="72"/>
                  </a:cxn>
                  <a:cxn ang="0">
                    <a:pos x="36" y="72"/>
                  </a:cxn>
                  <a:cxn ang="0">
                    <a:pos x="26" y="67"/>
                  </a:cxn>
                  <a:cxn ang="0">
                    <a:pos x="10" y="72"/>
                  </a:cxn>
                  <a:cxn ang="0">
                    <a:pos x="5" y="78"/>
                  </a:cxn>
                  <a:cxn ang="0">
                    <a:pos x="0" y="56"/>
                  </a:cxn>
                  <a:cxn ang="0">
                    <a:pos x="0" y="45"/>
                  </a:cxn>
                  <a:cxn ang="0">
                    <a:pos x="5" y="39"/>
                  </a:cxn>
                  <a:cxn ang="0">
                    <a:pos x="10" y="28"/>
                  </a:cxn>
                  <a:cxn ang="0">
                    <a:pos x="21" y="11"/>
                  </a:cxn>
                  <a:cxn ang="0">
                    <a:pos x="26" y="6"/>
                  </a:cxn>
                  <a:cxn ang="0">
                    <a:pos x="31" y="11"/>
                  </a:cxn>
                  <a:cxn ang="0">
                    <a:pos x="41" y="17"/>
                  </a:cxn>
                  <a:cxn ang="0">
                    <a:pos x="46" y="0"/>
                  </a:cxn>
                  <a:cxn ang="0">
                    <a:pos x="52" y="0"/>
                  </a:cxn>
                  <a:cxn ang="0">
                    <a:pos x="62" y="11"/>
                  </a:cxn>
                  <a:cxn ang="0">
                    <a:pos x="67" y="17"/>
                  </a:cxn>
                  <a:cxn ang="0">
                    <a:pos x="67" y="22"/>
                  </a:cxn>
                  <a:cxn ang="0">
                    <a:pos x="62" y="28"/>
                  </a:cxn>
                  <a:cxn ang="0">
                    <a:pos x="57" y="28"/>
                  </a:cxn>
                  <a:cxn ang="0">
                    <a:pos x="52" y="28"/>
                  </a:cxn>
                  <a:cxn ang="0">
                    <a:pos x="41" y="39"/>
                  </a:cxn>
                  <a:cxn ang="0">
                    <a:pos x="31" y="45"/>
                  </a:cxn>
                  <a:cxn ang="0">
                    <a:pos x="36" y="50"/>
                  </a:cxn>
                  <a:cxn ang="0">
                    <a:pos x="46" y="45"/>
                  </a:cxn>
                  <a:cxn ang="0">
                    <a:pos x="52" y="45"/>
                  </a:cxn>
                  <a:cxn ang="0">
                    <a:pos x="62" y="50"/>
                  </a:cxn>
                  <a:cxn ang="0">
                    <a:pos x="57" y="56"/>
                  </a:cxn>
                  <a:cxn ang="0">
                    <a:pos x="52" y="61"/>
                  </a:cxn>
                  <a:cxn ang="0">
                    <a:pos x="46" y="72"/>
                  </a:cxn>
                </a:cxnLst>
                <a:rect l="0" t="0" r="r" b="b"/>
                <a:pathLst>
                  <a:path w="67" h="78">
                    <a:moveTo>
                      <a:pt x="46" y="72"/>
                    </a:moveTo>
                    <a:lnTo>
                      <a:pt x="36" y="72"/>
                    </a:lnTo>
                    <a:lnTo>
                      <a:pt x="26" y="67"/>
                    </a:lnTo>
                    <a:lnTo>
                      <a:pt x="10" y="72"/>
                    </a:lnTo>
                    <a:lnTo>
                      <a:pt x="5" y="78"/>
                    </a:lnTo>
                    <a:lnTo>
                      <a:pt x="0" y="56"/>
                    </a:lnTo>
                    <a:lnTo>
                      <a:pt x="0" y="45"/>
                    </a:lnTo>
                    <a:lnTo>
                      <a:pt x="5" y="39"/>
                    </a:lnTo>
                    <a:lnTo>
                      <a:pt x="10" y="28"/>
                    </a:lnTo>
                    <a:lnTo>
                      <a:pt x="21" y="11"/>
                    </a:lnTo>
                    <a:lnTo>
                      <a:pt x="26" y="6"/>
                    </a:lnTo>
                    <a:lnTo>
                      <a:pt x="31" y="11"/>
                    </a:lnTo>
                    <a:lnTo>
                      <a:pt x="41" y="17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62" y="11"/>
                    </a:lnTo>
                    <a:lnTo>
                      <a:pt x="67" y="17"/>
                    </a:lnTo>
                    <a:lnTo>
                      <a:pt x="67" y="22"/>
                    </a:lnTo>
                    <a:lnTo>
                      <a:pt x="62" y="28"/>
                    </a:lnTo>
                    <a:lnTo>
                      <a:pt x="57" y="28"/>
                    </a:lnTo>
                    <a:lnTo>
                      <a:pt x="52" y="28"/>
                    </a:lnTo>
                    <a:lnTo>
                      <a:pt x="41" y="39"/>
                    </a:lnTo>
                    <a:lnTo>
                      <a:pt x="31" y="45"/>
                    </a:lnTo>
                    <a:lnTo>
                      <a:pt x="36" y="50"/>
                    </a:lnTo>
                    <a:lnTo>
                      <a:pt x="46" y="45"/>
                    </a:lnTo>
                    <a:lnTo>
                      <a:pt x="52" y="45"/>
                    </a:lnTo>
                    <a:lnTo>
                      <a:pt x="62" y="50"/>
                    </a:lnTo>
                    <a:lnTo>
                      <a:pt x="57" y="56"/>
                    </a:lnTo>
                    <a:lnTo>
                      <a:pt x="52" y="61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16"/>
              <p:cNvSpPr>
                <a:spLocks/>
              </p:cNvSpPr>
              <p:nvPr/>
            </p:nvSpPr>
            <p:spPr bwMode="auto">
              <a:xfrm>
                <a:off x="3509" y="985"/>
                <a:ext cx="114" cy="6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0" y="11"/>
                  </a:cxn>
                  <a:cxn ang="0">
                    <a:pos x="21" y="11"/>
                  </a:cxn>
                  <a:cxn ang="0">
                    <a:pos x="36" y="11"/>
                  </a:cxn>
                  <a:cxn ang="0">
                    <a:pos x="47" y="6"/>
                  </a:cxn>
                  <a:cxn ang="0">
                    <a:pos x="52" y="0"/>
                  </a:cxn>
                  <a:cxn ang="0">
                    <a:pos x="73" y="0"/>
                  </a:cxn>
                  <a:cxn ang="0">
                    <a:pos x="114" y="0"/>
                  </a:cxn>
                  <a:cxn ang="0">
                    <a:pos x="109" y="17"/>
                  </a:cxn>
                  <a:cxn ang="0">
                    <a:pos x="114" y="33"/>
                  </a:cxn>
                  <a:cxn ang="0">
                    <a:pos x="109" y="39"/>
                  </a:cxn>
                  <a:cxn ang="0">
                    <a:pos x="104" y="39"/>
                  </a:cxn>
                  <a:cxn ang="0">
                    <a:pos x="93" y="45"/>
                  </a:cxn>
                  <a:cxn ang="0">
                    <a:pos x="88" y="45"/>
                  </a:cxn>
                  <a:cxn ang="0">
                    <a:pos x="78" y="45"/>
                  </a:cxn>
                  <a:cxn ang="0">
                    <a:pos x="67" y="56"/>
                  </a:cxn>
                  <a:cxn ang="0">
                    <a:pos x="62" y="67"/>
                  </a:cxn>
                  <a:cxn ang="0">
                    <a:pos x="62" y="61"/>
                  </a:cxn>
                  <a:cxn ang="0">
                    <a:pos x="57" y="61"/>
                  </a:cxn>
                  <a:cxn ang="0">
                    <a:pos x="47" y="61"/>
                  </a:cxn>
                  <a:cxn ang="0">
                    <a:pos x="47" y="56"/>
                  </a:cxn>
                  <a:cxn ang="0">
                    <a:pos x="47" y="50"/>
                  </a:cxn>
                  <a:cxn ang="0">
                    <a:pos x="52" y="39"/>
                  </a:cxn>
                  <a:cxn ang="0">
                    <a:pos x="57" y="33"/>
                  </a:cxn>
                  <a:cxn ang="0">
                    <a:pos x="47" y="28"/>
                  </a:cxn>
                  <a:cxn ang="0">
                    <a:pos x="41" y="28"/>
                  </a:cxn>
                  <a:cxn ang="0">
                    <a:pos x="31" y="33"/>
                  </a:cxn>
                  <a:cxn ang="0">
                    <a:pos x="21" y="28"/>
                  </a:cxn>
                  <a:cxn ang="0">
                    <a:pos x="10" y="22"/>
                  </a:cxn>
                  <a:cxn ang="0">
                    <a:pos x="10" y="17"/>
                  </a:cxn>
                  <a:cxn ang="0">
                    <a:pos x="5" y="17"/>
                  </a:cxn>
                  <a:cxn ang="0">
                    <a:pos x="0" y="17"/>
                  </a:cxn>
                </a:cxnLst>
                <a:rect l="0" t="0" r="r" b="b"/>
                <a:pathLst>
                  <a:path w="114" h="67">
                    <a:moveTo>
                      <a:pt x="0" y="17"/>
                    </a:moveTo>
                    <a:lnTo>
                      <a:pt x="10" y="11"/>
                    </a:lnTo>
                    <a:lnTo>
                      <a:pt x="21" y="11"/>
                    </a:lnTo>
                    <a:lnTo>
                      <a:pt x="36" y="11"/>
                    </a:lnTo>
                    <a:lnTo>
                      <a:pt x="47" y="6"/>
                    </a:lnTo>
                    <a:lnTo>
                      <a:pt x="52" y="0"/>
                    </a:lnTo>
                    <a:lnTo>
                      <a:pt x="73" y="0"/>
                    </a:lnTo>
                    <a:lnTo>
                      <a:pt x="114" y="0"/>
                    </a:lnTo>
                    <a:lnTo>
                      <a:pt x="109" y="17"/>
                    </a:lnTo>
                    <a:lnTo>
                      <a:pt x="114" y="33"/>
                    </a:lnTo>
                    <a:lnTo>
                      <a:pt x="109" y="39"/>
                    </a:lnTo>
                    <a:lnTo>
                      <a:pt x="104" y="39"/>
                    </a:lnTo>
                    <a:lnTo>
                      <a:pt x="93" y="45"/>
                    </a:lnTo>
                    <a:lnTo>
                      <a:pt x="88" y="45"/>
                    </a:lnTo>
                    <a:lnTo>
                      <a:pt x="78" y="45"/>
                    </a:lnTo>
                    <a:lnTo>
                      <a:pt x="67" y="56"/>
                    </a:lnTo>
                    <a:lnTo>
                      <a:pt x="62" y="67"/>
                    </a:lnTo>
                    <a:lnTo>
                      <a:pt x="62" y="61"/>
                    </a:lnTo>
                    <a:lnTo>
                      <a:pt x="57" y="61"/>
                    </a:lnTo>
                    <a:lnTo>
                      <a:pt x="47" y="61"/>
                    </a:lnTo>
                    <a:lnTo>
                      <a:pt x="47" y="56"/>
                    </a:lnTo>
                    <a:lnTo>
                      <a:pt x="47" y="50"/>
                    </a:lnTo>
                    <a:lnTo>
                      <a:pt x="52" y="39"/>
                    </a:lnTo>
                    <a:lnTo>
                      <a:pt x="57" y="33"/>
                    </a:lnTo>
                    <a:lnTo>
                      <a:pt x="47" y="28"/>
                    </a:lnTo>
                    <a:lnTo>
                      <a:pt x="41" y="28"/>
                    </a:lnTo>
                    <a:lnTo>
                      <a:pt x="31" y="33"/>
                    </a:lnTo>
                    <a:lnTo>
                      <a:pt x="21" y="28"/>
                    </a:lnTo>
                    <a:lnTo>
                      <a:pt x="10" y="22"/>
                    </a:lnTo>
                    <a:lnTo>
                      <a:pt x="10" y="17"/>
                    </a:lnTo>
                    <a:lnTo>
                      <a:pt x="5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" name="Group 117"/>
              <p:cNvGrpSpPr>
                <a:grpSpLocks/>
              </p:cNvGrpSpPr>
              <p:nvPr/>
            </p:nvGrpSpPr>
            <p:grpSpPr bwMode="auto">
              <a:xfrm>
                <a:off x="3571" y="985"/>
                <a:ext cx="294" cy="234"/>
                <a:chOff x="2948" y="1299"/>
                <a:chExt cx="294" cy="234"/>
              </a:xfrm>
              <a:grpFill/>
            </p:grpSpPr>
            <p:sp>
              <p:nvSpPr>
                <p:cNvPr id="68" name="Freeform 118"/>
                <p:cNvSpPr>
                  <a:spLocks/>
                </p:cNvSpPr>
                <p:nvPr/>
              </p:nvSpPr>
              <p:spPr bwMode="auto">
                <a:xfrm>
                  <a:off x="2948" y="1299"/>
                  <a:ext cx="294" cy="234"/>
                </a:xfrm>
                <a:custGeom>
                  <a:avLst/>
                  <a:gdLst/>
                  <a:ahLst/>
                  <a:cxnLst>
                    <a:cxn ang="0">
                      <a:pos x="268" y="111"/>
                    </a:cxn>
                    <a:cxn ang="0">
                      <a:pos x="268" y="134"/>
                    </a:cxn>
                    <a:cxn ang="0">
                      <a:pos x="284" y="145"/>
                    </a:cxn>
                    <a:cxn ang="0">
                      <a:pos x="273" y="162"/>
                    </a:cxn>
                    <a:cxn ang="0">
                      <a:pos x="294" y="178"/>
                    </a:cxn>
                    <a:cxn ang="0">
                      <a:pos x="284" y="184"/>
                    </a:cxn>
                    <a:cxn ang="0">
                      <a:pos x="268" y="178"/>
                    </a:cxn>
                    <a:cxn ang="0">
                      <a:pos x="273" y="195"/>
                    </a:cxn>
                    <a:cxn ang="0">
                      <a:pos x="273" y="206"/>
                    </a:cxn>
                    <a:cxn ang="0">
                      <a:pos x="258" y="217"/>
                    </a:cxn>
                    <a:cxn ang="0">
                      <a:pos x="248" y="212"/>
                    </a:cxn>
                    <a:cxn ang="0">
                      <a:pos x="232" y="234"/>
                    </a:cxn>
                    <a:cxn ang="0">
                      <a:pos x="222" y="228"/>
                    </a:cxn>
                    <a:cxn ang="0">
                      <a:pos x="217" y="212"/>
                    </a:cxn>
                    <a:cxn ang="0">
                      <a:pos x="211" y="184"/>
                    </a:cxn>
                    <a:cxn ang="0">
                      <a:pos x="201" y="178"/>
                    </a:cxn>
                    <a:cxn ang="0">
                      <a:pos x="186" y="178"/>
                    </a:cxn>
                    <a:cxn ang="0">
                      <a:pos x="181" y="195"/>
                    </a:cxn>
                    <a:cxn ang="0">
                      <a:pos x="170" y="156"/>
                    </a:cxn>
                    <a:cxn ang="0">
                      <a:pos x="160" y="128"/>
                    </a:cxn>
                    <a:cxn ang="0">
                      <a:pos x="144" y="117"/>
                    </a:cxn>
                    <a:cxn ang="0">
                      <a:pos x="113" y="117"/>
                    </a:cxn>
                    <a:cxn ang="0">
                      <a:pos x="103" y="123"/>
                    </a:cxn>
                    <a:cxn ang="0">
                      <a:pos x="72" y="162"/>
                    </a:cxn>
                    <a:cxn ang="0">
                      <a:pos x="67" y="139"/>
                    </a:cxn>
                    <a:cxn ang="0">
                      <a:pos x="52" y="117"/>
                    </a:cxn>
                    <a:cxn ang="0">
                      <a:pos x="21" y="95"/>
                    </a:cxn>
                    <a:cxn ang="0">
                      <a:pos x="15" y="84"/>
                    </a:cxn>
                    <a:cxn ang="0">
                      <a:pos x="5" y="78"/>
                    </a:cxn>
                    <a:cxn ang="0">
                      <a:pos x="0" y="72"/>
                    </a:cxn>
                    <a:cxn ang="0">
                      <a:pos x="5" y="56"/>
                    </a:cxn>
                    <a:cxn ang="0">
                      <a:pos x="26" y="45"/>
                    </a:cxn>
                    <a:cxn ang="0">
                      <a:pos x="41" y="39"/>
                    </a:cxn>
                    <a:cxn ang="0">
                      <a:pos x="52" y="33"/>
                    </a:cxn>
                    <a:cxn ang="0">
                      <a:pos x="52" y="0"/>
                    </a:cxn>
                    <a:cxn ang="0">
                      <a:pos x="88" y="6"/>
                    </a:cxn>
                    <a:cxn ang="0">
                      <a:pos x="108" y="11"/>
                    </a:cxn>
                    <a:cxn ang="0">
                      <a:pos x="134" y="11"/>
                    </a:cxn>
                    <a:cxn ang="0">
                      <a:pos x="144" y="17"/>
                    </a:cxn>
                    <a:cxn ang="0">
                      <a:pos x="170" y="33"/>
                    </a:cxn>
                    <a:cxn ang="0">
                      <a:pos x="181" y="22"/>
                    </a:cxn>
                    <a:cxn ang="0">
                      <a:pos x="191" y="22"/>
                    </a:cxn>
                    <a:cxn ang="0">
                      <a:pos x="211" y="22"/>
                    </a:cxn>
                    <a:cxn ang="0">
                      <a:pos x="227" y="6"/>
                    </a:cxn>
                    <a:cxn ang="0">
                      <a:pos x="237" y="17"/>
                    </a:cxn>
                    <a:cxn ang="0">
                      <a:pos x="242" y="39"/>
                    </a:cxn>
                    <a:cxn ang="0">
                      <a:pos x="258" y="56"/>
                    </a:cxn>
                    <a:cxn ang="0">
                      <a:pos x="263" y="89"/>
                    </a:cxn>
                  </a:cxnLst>
                  <a:rect l="0" t="0" r="r" b="b"/>
                  <a:pathLst>
                    <a:path w="294" h="234">
                      <a:moveTo>
                        <a:pt x="273" y="106"/>
                      </a:moveTo>
                      <a:lnTo>
                        <a:pt x="268" y="111"/>
                      </a:lnTo>
                      <a:lnTo>
                        <a:pt x="263" y="128"/>
                      </a:lnTo>
                      <a:lnTo>
                        <a:pt x="268" y="134"/>
                      </a:lnTo>
                      <a:lnTo>
                        <a:pt x="279" y="139"/>
                      </a:lnTo>
                      <a:lnTo>
                        <a:pt x="284" y="145"/>
                      </a:lnTo>
                      <a:lnTo>
                        <a:pt x="284" y="150"/>
                      </a:lnTo>
                      <a:lnTo>
                        <a:pt x="273" y="162"/>
                      </a:lnTo>
                      <a:lnTo>
                        <a:pt x="279" y="167"/>
                      </a:lnTo>
                      <a:lnTo>
                        <a:pt x="294" y="178"/>
                      </a:lnTo>
                      <a:lnTo>
                        <a:pt x="289" y="184"/>
                      </a:lnTo>
                      <a:lnTo>
                        <a:pt x="284" y="184"/>
                      </a:lnTo>
                      <a:lnTo>
                        <a:pt x="273" y="178"/>
                      </a:lnTo>
                      <a:lnTo>
                        <a:pt x="268" y="178"/>
                      </a:lnTo>
                      <a:lnTo>
                        <a:pt x="268" y="184"/>
                      </a:lnTo>
                      <a:lnTo>
                        <a:pt x="273" y="195"/>
                      </a:lnTo>
                      <a:lnTo>
                        <a:pt x="273" y="201"/>
                      </a:lnTo>
                      <a:lnTo>
                        <a:pt x="273" y="206"/>
                      </a:lnTo>
                      <a:lnTo>
                        <a:pt x="263" y="217"/>
                      </a:lnTo>
                      <a:lnTo>
                        <a:pt x="258" y="217"/>
                      </a:lnTo>
                      <a:lnTo>
                        <a:pt x="253" y="217"/>
                      </a:lnTo>
                      <a:lnTo>
                        <a:pt x="248" y="212"/>
                      </a:lnTo>
                      <a:lnTo>
                        <a:pt x="248" y="217"/>
                      </a:lnTo>
                      <a:lnTo>
                        <a:pt x="232" y="234"/>
                      </a:lnTo>
                      <a:lnTo>
                        <a:pt x="227" y="234"/>
                      </a:lnTo>
                      <a:lnTo>
                        <a:pt x="222" y="228"/>
                      </a:lnTo>
                      <a:lnTo>
                        <a:pt x="217" y="217"/>
                      </a:lnTo>
                      <a:lnTo>
                        <a:pt x="217" y="212"/>
                      </a:lnTo>
                      <a:lnTo>
                        <a:pt x="217" y="201"/>
                      </a:lnTo>
                      <a:lnTo>
                        <a:pt x="211" y="184"/>
                      </a:lnTo>
                      <a:lnTo>
                        <a:pt x="206" y="178"/>
                      </a:lnTo>
                      <a:lnTo>
                        <a:pt x="201" y="178"/>
                      </a:lnTo>
                      <a:lnTo>
                        <a:pt x="191" y="178"/>
                      </a:lnTo>
                      <a:lnTo>
                        <a:pt x="186" y="178"/>
                      </a:lnTo>
                      <a:lnTo>
                        <a:pt x="181" y="184"/>
                      </a:lnTo>
                      <a:lnTo>
                        <a:pt x="181" y="195"/>
                      </a:lnTo>
                      <a:lnTo>
                        <a:pt x="175" y="178"/>
                      </a:lnTo>
                      <a:lnTo>
                        <a:pt x="170" y="156"/>
                      </a:lnTo>
                      <a:lnTo>
                        <a:pt x="165" y="139"/>
                      </a:lnTo>
                      <a:lnTo>
                        <a:pt x="160" y="128"/>
                      </a:lnTo>
                      <a:lnTo>
                        <a:pt x="150" y="123"/>
                      </a:lnTo>
                      <a:lnTo>
                        <a:pt x="144" y="117"/>
                      </a:lnTo>
                      <a:lnTo>
                        <a:pt x="134" y="117"/>
                      </a:lnTo>
                      <a:lnTo>
                        <a:pt x="113" y="117"/>
                      </a:lnTo>
                      <a:lnTo>
                        <a:pt x="103" y="117"/>
                      </a:lnTo>
                      <a:lnTo>
                        <a:pt x="103" y="123"/>
                      </a:lnTo>
                      <a:lnTo>
                        <a:pt x="88" y="134"/>
                      </a:lnTo>
                      <a:lnTo>
                        <a:pt x="72" y="162"/>
                      </a:lnTo>
                      <a:lnTo>
                        <a:pt x="72" y="150"/>
                      </a:lnTo>
                      <a:lnTo>
                        <a:pt x="67" y="139"/>
                      </a:lnTo>
                      <a:lnTo>
                        <a:pt x="52" y="128"/>
                      </a:lnTo>
                      <a:lnTo>
                        <a:pt x="52" y="117"/>
                      </a:lnTo>
                      <a:lnTo>
                        <a:pt x="36" y="106"/>
                      </a:lnTo>
                      <a:lnTo>
                        <a:pt x="21" y="95"/>
                      </a:lnTo>
                      <a:lnTo>
                        <a:pt x="15" y="89"/>
                      </a:lnTo>
                      <a:lnTo>
                        <a:pt x="15" y="84"/>
                      </a:lnTo>
                      <a:lnTo>
                        <a:pt x="15" y="78"/>
                      </a:lnTo>
                      <a:lnTo>
                        <a:pt x="5" y="78"/>
                      </a:lnTo>
                      <a:lnTo>
                        <a:pt x="0" y="78"/>
                      </a:lnTo>
                      <a:lnTo>
                        <a:pt x="0" y="72"/>
                      </a:lnTo>
                      <a:lnTo>
                        <a:pt x="0" y="67"/>
                      </a:lnTo>
                      <a:lnTo>
                        <a:pt x="5" y="56"/>
                      </a:lnTo>
                      <a:lnTo>
                        <a:pt x="15" y="45"/>
                      </a:lnTo>
                      <a:lnTo>
                        <a:pt x="26" y="45"/>
                      </a:lnTo>
                      <a:lnTo>
                        <a:pt x="31" y="45"/>
                      </a:lnTo>
                      <a:lnTo>
                        <a:pt x="41" y="39"/>
                      </a:lnTo>
                      <a:lnTo>
                        <a:pt x="46" y="39"/>
                      </a:lnTo>
                      <a:lnTo>
                        <a:pt x="52" y="33"/>
                      </a:lnTo>
                      <a:lnTo>
                        <a:pt x="46" y="17"/>
                      </a:lnTo>
                      <a:lnTo>
                        <a:pt x="52" y="0"/>
                      </a:lnTo>
                      <a:lnTo>
                        <a:pt x="72" y="0"/>
                      </a:lnTo>
                      <a:lnTo>
                        <a:pt x="88" y="6"/>
                      </a:lnTo>
                      <a:lnTo>
                        <a:pt x="93" y="11"/>
                      </a:lnTo>
                      <a:lnTo>
                        <a:pt x="108" y="11"/>
                      </a:lnTo>
                      <a:lnTo>
                        <a:pt x="119" y="11"/>
                      </a:lnTo>
                      <a:lnTo>
                        <a:pt x="134" y="11"/>
                      </a:lnTo>
                      <a:lnTo>
                        <a:pt x="139" y="11"/>
                      </a:lnTo>
                      <a:lnTo>
                        <a:pt x="144" y="17"/>
                      </a:lnTo>
                      <a:lnTo>
                        <a:pt x="160" y="28"/>
                      </a:lnTo>
                      <a:lnTo>
                        <a:pt x="170" y="33"/>
                      </a:lnTo>
                      <a:lnTo>
                        <a:pt x="170" y="28"/>
                      </a:lnTo>
                      <a:lnTo>
                        <a:pt x="181" y="22"/>
                      </a:lnTo>
                      <a:lnTo>
                        <a:pt x="186" y="22"/>
                      </a:lnTo>
                      <a:lnTo>
                        <a:pt x="191" y="22"/>
                      </a:lnTo>
                      <a:lnTo>
                        <a:pt x="201" y="28"/>
                      </a:lnTo>
                      <a:lnTo>
                        <a:pt x="211" y="22"/>
                      </a:lnTo>
                      <a:lnTo>
                        <a:pt x="217" y="17"/>
                      </a:lnTo>
                      <a:lnTo>
                        <a:pt x="227" y="6"/>
                      </a:lnTo>
                      <a:lnTo>
                        <a:pt x="232" y="11"/>
                      </a:lnTo>
                      <a:lnTo>
                        <a:pt x="237" y="17"/>
                      </a:lnTo>
                      <a:lnTo>
                        <a:pt x="237" y="22"/>
                      </a:lnTo>
                      <a:lnTo>
                        <a:pt x="242" y="39"/>
                      </a:lnTo>
                      <a:lnTo>
                        <a:pt x="248" y="45"/>
                      </a:lnTo>
                      <a:lnTo>
                        <a:pt x="258" y="56"/>
                      </a:lnTo>
                      <a:lnTo>
                        <a:pt x="263" y="67"/>
                      </a:lnTo>
                      <a:lnTo>
                        <a:pt x="263" y="89"/>
                      </a:lnTo>
                      <a:lnTo>
                        <a:pt x="273" y="10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119"/>
                <p:cNvSpPr>
                  <a:spLocks/>
                </p:cNvSpPr>
                <p:nvPr/>
              </p:nvSpPr>
              <p:spPr bwMode="auto">
                <a:xfrm>
                  <a:off x="2948" y="1299"/>
                  <a:ext cx="294" cy="234"/>
                </a:xfrm>
                <a:custGeom>
                  <a:avLst/>
                  <a:gdLst/>
                  <a:ahLst/>
                  <a:cxnLst>
                    <a:cxn ang="0">
                      <a:pos x="268" y="111"/>
                    </a:cxn>
                    <a:cxn ang="0">
                      <a:pos x="268" y="134"/>
                    </a:cxn>
                    <a:cxn ang="0">
                      <a:pos x="284" y="145"/>
                    </a:cxn>
                    <a:cxn ang="0">
                      <a:pos x="273" y="162"/>
                    </a:cxn>
                    <a:cxn ang="0">
                      <a:pos x="294" y="178"/>
                    </a:cxn>
                    <a:cxn ang="0">
                      <a:pos x="284" y="184"/>
                    </a:cxn>
                    <a:cxn ang="0">
                      <a:pos x="268" y="178"/>
                    </a:cxn>
                    <a:cxn ang="0">
                      <a:pos x="273" y="195"/>
                    </a:cxn>
                    <a:cxn ang="0">
                      <a:pos x="273" y="206"/>
                    </a:cxn>
                    <a:cxn ang="0">
                      <a:pos x="258" y="217"/>
                    </a:cxn>
                    <a:cxn ang="0">
                      <a:pos x="248" y="212"/>
                    </a:cxn>
                    <a:cxn ang="0">
                      <a:pos x="232" y="234"/>
                    </a:cxn>
                    <a:cxn ang="0">
                      <a:pos x="222" y="228"/>
                    </a:cxn>
                    <a:cxn ang="0">
                      <a:pos x="217" y="212"/>
                    </a:cxn>
                    <a:cxn ang="0">
                      <a:pos x="211" y="184"/>
                    </a:cxn>
                    <a:cxn ang="0">
                      <a:pos x="201" y="178"/>
                    </a:cxn>
                    <a:cxn ang="0">
                      <a:pos x="186" y="178"/>
                    </a:cxn>
                    <a:cxn ang="0">
                      <a:pos x="181" y="195"/>
                    </a:cxn>
                    <a:cxn ang="0">
                      <a:pos x="170" y="156"/>
                    </a:cxn>
                    <a:cxn ang="0">
                      <a:pos x="160" y="128"/>
                    </a:cxn>
                    <a:cxn ang="0">
                      <a:pos x="144" y="117"/>
                    </a:cxn>
                    <a:cxn ang="0">
                      <a:pos x="113" y="117"/>
                    </a:cxn>
                    <a:cxn ang="0">
                      <a:pos x="103" y="123"/>
                    </a:cxn>
                    <a:cxn ang="0">
                      <a:pos x="72" y="162"/>
                    </a:cxn>
                    <a:cxn ang="0">
                      <a:pos x="67" y="139"/>
                    </a:cxn>
                    <a:cxn ang="0">
                      <a:pos x="52" y="117"/>
                    </a:cxn>
                    <a:cxn ang="0">
                      <a:pos x="21" y="95"/>
                    </a:cxn>
                    <a:cxn ang="0">
                      <a:pos x="15" y="84"/>
                    </a:cxn>
                    <a:cxn ang="0">
                      <a:pos x="5" y="78"/>
                    </a:cxn>
                    <a:cxn ang="0">
                      <a:pos x="0" y="72"/>
                    </a:cxn>
                    <a:cxn ang="0">
                      <a:pos x="5" y="56"/>
                    </a:cxn>
                    <a:cxn ang="0">
                      <a:pos x="26" y="45"/>
                    </a:cxn>
                    <a:cxn ang="0">
                      <a:pos x="41" y="39"/>
                    </a:cxn>
                    <a:cxn ang="0">
                      <a:pos x="52" y="33"/>
                    </a:cxn>
                    <a:cxn ang="0">
                      <a:pos x="52" y="0"/>
                    </a:cxn>
                    <a:cxn ang="0">
                      <a:pos x="88" y="6"/>
                    </a:cxn>
                    <a:cxn ang="0">
                      <a:pos x="108" y="11"/>
                    </a:cxn>
                    <a:cxn ang="0">
                      <a:pos x="134" y="11"/>
                    </a:cxn>
                    <a:cxn ang="0">
                      <a:pos x="144" y="17"/>
                    </a:cxn>
                    <a:cxn ang="0">
                      <a:pos x="170" y="33"/>
                    </a:cxn>
                    <a:cxn ang="0">
                      <a:pos x="181" y="22"/>
                    </a:cxn>
                    <a:cxn ang="0">
                      <a:pos x="191" y="22"/>
                    </a:cxn>
                    <a:cxn ang="0">
                      <a:pos x="211" y="22"/>
                    </a:cxn>
                    <a:cxn ang="0">
                      <a:pos x="227" y="6"/>
                    </a:cxn>
                    <a:cxn ang="0">
                      <a:pos x="237" y="17"/>
                    </a:cxn>
                    <a:cxn ang="0">
                      <a:pos x="242" y="39"/>
                    </a:cxn>
                    <a:cxn ang="0">
                      <a:pos x="258" y="56"/>
                    </a:cxn>
                    <a:cxn ang="0">
                      <a:pos x="263" y="89"/>
                    </a:cxn>
                  </a:cxnLst>
                  <a:rect l="0" t="0" r="r" b="b"/>
                  <a:pathLst>
                    <a:path w="294" h="234">
                      <a:moveTo>
                        <a:pt x="273" y="106"/>
                      </a:moveTo>
                      <a:lnTo>
                        <a:pt x="268" y="111"/>
                      </a:lnTo>
                      <a:lnTo>
                        <a:pt x="263" y="128"/>
                      </a:lnTo>
                      <a:lnTo>
                        <a:pt x="268" y="134"/>
                      </a:lnTo>
                      <a:lnTo>
                        <a:pt x="279" y="139"/>
                      </a:lnTo>
                      <a:lnTo>
                        <a:pt x="284" y="145"/>
                      </a:lnTo>
                      <a:lnTo>
                        <a:pt x="284" y="150"/>
                      </a:lnTo>
                      <a:lnTo>
                        <a:pt x="273" y="162"/>
                      </a:lnTo>
                      <a:lnTo>
                        <a:pt x="279" y="167"/>
                      </a:lnTo>
                      <a:lnTo>
                        <a:pt x="294" y="178"/>
                      </a:lnTo>
                      <a:lnTo>
                        <a:pt x="289" y="184"/>
                      </a:lnTo>
                      <a:lnTo>
                        <a:pt x="284" y="184"/>
                      </a:lnTo>
                      <a:lnTo>
                        <a:pt x="273" y="178"/>
                      </a:lnTo>
                      <a:lnTo>
                        <a:pt x="268" y="178"/>
                      </a:lnTo>
                      <a:lnTo>
                        <a:pt x="268" y="184"/>
                      </a:lnTo>
                      <a:lnTo>
                        <a:pt x="273" y="195"/>
                      </a:lnTo>
                      <a:lnTo>
                        <a:pt x="273" y="201"/>
                      </a:lnTo>
                      <a:lnTo>
                        <a:pt x="273" y="206"/>
                      </a:lnTo>
                      <a:lnTo>
                        <a:pt x="263" y="217"/>
                      </a:lnTo>
                      <a:lnTo>
                        <a:pt x="258" y="217"/>
                      </a:lnTo>
                      <a:lnTo>
                        <a:pt x="253" y="217"/>
                      </a:lnTo>
                      <a:lnTo>
                        <a:pt x="248" y="212"/>
                      </a:lnTo>
                      <a:lnTo>
                        <a:pt x="248" y="217"/>
                      </a:lnTo>
                      <a:lnTo>
                        <a:pt x="232" y="234"/>
                      </a:lnTo>
                      <a:lnTo>
                        <a:pt x="227" y="234"/>
                      </a:lnTo>
                      <a:lnTo>
                        <a:pt x="222" y="228"/>
                      </a:lnTo>
                      <a:lnTo>
                        <a:pt x="217" y="217"/>
                      </a:lnTo>
                      <a:lnTo>
                        <a:pt x="217" y="212"/>
                      </a:lnTo>
                      <a:lnTo>
                        <a:pt x="217" y="201"/>
                      </a:lnTo>
                      <a:lnTo>
                        <a:pt x="211" y="184"/>
                      </a:lnTo>
                      <a:lnTo>
                        <a:pt x="206" y="178"/>
                      </a:lnTo>
                      <a:lnTo>
                        <a:pt x="201" y="178"/>
                      </a:lnTo>
                      <a:lnTo>
                        <a:pt x="191" y="178"/>
                      </a:lnTo>
                      <a:lnTo>
                        <a:pt x="186" y="178"/>
                      </a:lnTo>
                      <a:lnTo>
                        <a:pt x="181" y="184"/>
                      </a:lnTo>
                      <a:lnTo>
                        <a:pt x="181" y="195"/>
                      </a:lnTo>
                      <a:lnTo>
                        <a:pt x="175" y="178"/>
                      </a:lnTo>
                      <a:lnTo>
                        <a:pt x="170" y="156"/>
                      </a:lnTo>
                      <a:lnTo>
                        <a:pt x="165" y="139"/>
                      </a:lnTo>
                      <a:lnTo>
                        <a:pt x="160" y="128"/>
                      </a:lnTo>
                      <a:lnTo>
                        <a:pt x="150" y="123"/>
                      </a:lnTo>
                      <a:lnTo>
                        <a:pt x="144" y="117"/>
                      </a:lnTo>
                      <a:lnTo>
                        <a:pt x="134" y="117"/>
                      </a:lnTo>
                      <a:lnTo>
                        <a:pt x="113" y="117"/>
                      </a:lnTo>
                      <a:lnTo>
                        <a:pt x="103" y="117"/>
                      </a:lnTo>
                      <a:lnTo>
                        <a:pt x="103" y="123"/>
                      </a:lnTo>
                      <a:lnTo>
                        <a:pt x="88" y="134"/>
                      </a:lnTo>
                      <a:lnTo>
                        <a:pt x="72" y="162"/>
                      </a:lnTo>
                      <a:lnTo>
                        <a:pt x="72" y="150"/>
                      </a:lnTo>
                      <a:lnTo>
                        <a:pt x="67" y="139"/>
                      </a:lnTo>
                      <a:lnTo>
                        <a:pt x="52" y="128"/>
                      </a:lnTo>
                      <a:lnTo>
                        <a:pt x="52" y="117"/>
                      </a:lnTo>
                      <a:lnTo>
                        <a:pt x="36" y="106"/>
                      </a:lnTo>
                      <a:lnTo>
                        <a:pt x="21" y="95"/>
                      </a:lnTo>
                      <a:lnTo>
                        <a:pt x="15" y="89"/>
                      </a:lnTo>
                      <a:lnTo>
                        <a:pt x="15" y="84"/>
                      </a:lnTo>
                      <a:lnTo>
                        <a:pt x="15" y="78"/>
                      </a:lnTo>
                      <a:lnTo>
                        <a:pt x="5" y="78"/>
                      </a:lnTo>
                      <a:lnTo>
                        <a:pt x="0" y="78"/>
                      </a:lnTo>
                      <a:lnTo>
                        <a:pt x="0" y="72"/>
                      </a:lnTo>
                      <a:lnTo>
                        <a:pt x="0" y="67"/>
                      </a:lnTo>
                      <a:lnTo>
                        <a:pt x="5" y="56"/>
                      </a:lnTo>
                      <a:lnTo>
                        <a:pt x="15" y="45"/>
                      </a:lnTo>
                      <a:lnTo>
                        <a:pt x="26" y="45"/>
                      </a:lnTo>
                      <a:lnTo>
                        <a:pt x="31" y="45"/>
                      </a:lnTo>
                      <a:lnTo>
                        <a:pt x="41" y="39"/>
                      </a:lnTo>
                      <a:lnTo>
                        <a:pt x="46" y="39"/>
                      </a:lnTo>
                      <a:lnTo>
                        <a:pt x="52" y="33"/>
                      </a:lnTo>
                      <a:lnTo>
                        <a:pt x="46" y="17"/>
                      </a:lnTo>
                      <a:lnTo>
                        <a:pt x="52" y="0"/>
                      </a:lnTo>
                      <a:lnTo>
                        <a:pt x="72" y="0"/>
                      </a:lnTo>
                      <a:lnTo>
                        <a:pt x="88" y="6"/>
                      </a:lnTo>
                      <a:lnTo>
                        <a:pt x="93" y="11"/>
                      </a:lnTo>
                      <a:lnTo>
                        <a:pt x="108" y="11"/>
                      </a:lnTo>
                      <a:lnTo>
                        <a:pt x="119" y="11"/>
                      </a:lnTo>
                      <a:lnTo>
                        <a:pt x="134" y="11"/>
                      </a:lnTo>
                      <a:lnTo>
                        <a:pt x="139" y="11"/>
                      </a:lnTo>
                      <a:lnTo>
                        <a:pt x="144" y="17"/>
                      </a:lnTo>
                      <a:lnTo>
                        <a:pt x="160" y="28"/>
                      </a:lnTo>
                      <a:lnTo>
                        <a:pt x="170" y="33"/>
                      </a:lnTo>
                      <a:lnTo>
                        <a:pt x="170" y="28"/>
                      </a:lnTo>
                      <a:lnTo>
                        <a:pt x="181" y="22"/>
                      </a:lnTo>
                      <a:lnTo>
                        <a:pt x="186" y="22"/>
                      </a:lnTo>
                      <a:lnTo>
                        <a:pt x="191" y="22"/>
                      </a:lnTo>
                      <a:lnTo>
                        <a:pt x="201" y="28"/>
                      </a:lnTo>
                      <a:lnTo>
                        <a:pt x="211" y="22"/>
                      </a:lnTo>
                      <a:lnTo>
                        <a:pt x="217" y="17"/>
                      </a:lnTo>
                      <a:lnTo>
                        <a:pt x="227" y="6"/>
                      </a:lnTo>
                      <a:lnTo>
                        <a:pt x="232" y="11"/>
                      </a:lnTo>
                      <a:lnTo>
                        <a:pt x="237" y="17"/>
                      </a:lnTo>
                      <a:lnTo>
                        <a:pt x="237" y="22"/>
                      </a:lnTo>
                      <a:lnTo>
                        <a:pt x="242" y="39"/>
                      </a:lnTo>
                      <a:lnTo>
                        <a:pt x="248" y="45"/>
                      </a:lnTo>
                      <a:lnTo>
                        <a:pt x="258" y="56"/>
                      </a:lnTo>
                      <a:lnTo>
                        <a:pt x="263" y="67"/>
                      </a:lnTo>
                      <a:lnTo>
                        <a:pt x="263" y="89"/>
                      </a:lnTo>
                      <a:lnTo>
                        <a:pt x="273" y="10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20"/>
              <p:cNvGrpSpPr>
                <a:grpSpLocks/>
              </p:cNvGrpSpPr>
              <p:nvPr/>
            </p:nvGrpSpPr>
            <p:grpSpPr bwMode="auto">
              <a:xfrm>
                <a:off x="5754" y="1013"/>
                <a:ext cx="402" cy="582"/>
                <a:chOff x="5131" y="1327"/>
                <a:chExt cx="402" cy="582"/>
              </a:xfrm>
              <a:grpFill/>
            </p:grpSpPr>
            <p:sp>
              <p:nvSpPr>
                <p:cNvPr id="66" name="Freeform 121"/>
                <p:cNvSpPr>
                  <a:spLocks/>
                </p:cNvSpPr>
                <p:nvPr/>
              </p:nvSpPr>
              <p:spPr bwMode="auto">
                <a:xfrm>
                  <a:off x="5131" y="1327"/>
                  <a:ext cx="402" cy="582"/>
                </a:xfrm>
                <a:custGeom>
                  <a:avLst/>
                  <a:gdLst/>
                  <a:ahLst/>
                  <a:cxnLst>
                    <a:cxn ang="0">
                      <a:pos x="5" y="549"/>
                    </a:cxn>
                    <a:cxn ang="0">
                      <a:pos x="0" y="504"/>
                    </a:cxn>
                    <a:cxn ang="0">
                      <a:pos x="0" y="443"/>
                    </a:cxn>
                    <a:cxn ang="0">
                      <a:pos x="0" y="421"/>
                    </a:cxn>
                    <a:cxn ang="0">
                      <a:pos x="0" y="388"/>
                    </a:cxn>
                    <a:cxn ang="0">
                      <a:pos x="36" y="333"/>
                    </a:cxn>
                    <a:cxn ang="0">
                      <a:pos x="67" y="327"/>
                    </a:cxn>
                    <a:cxn ang="0">
                      <a:pos x="77" y="316"/>
                    </a:cxn>
                    <a:cxn ang="0">
                      <a:pos x="93" y="305"/>
                    </a:cxn>
                    <a:cxn ang="0">
                      <a:pos x="113" y="299"/>
                    </a:cxn>
                    <a:cxn ang="0">
                      <a:pos x="155" y="299"/>
                    </a:cxn>
                    <a:cxn ang="0">
                      <a:pos x="196" y="249"/>
                    </a:cxn>
                    <a:cxn ang="0">
                      <a:pos x="232" y="172"/>
                    </a:cxn>
                    <a:cxn ang="0">
                      <a:pos x="134" y="133"/>
                    </a:cxn>
                    <a:cxn ang="0">
                      <a:pos x="113" y="122"/>
                    </a:cxn>
                    <a:cxn ang="0">
                      <a:pos x="88" y="100"/>
                    </a:cxn>
                    <a:cxn ang="0">
                      <a:pos x="72" y="67"/>
                    </a:cxn>
                    <a:cxn ang="0">
                      <a:pos x="77" y="44"/>
                    </a:cxn>
                    <a:cxn ang="0">
                      <a:pos x="88" y="28"/>
                    </a:cxn>
                    <a:cxn ang="0">
                      <a:pos x="108" y="44"/>
                    </a:cxn>
                    <a:cxn ang="0">
                      <a:pos x="124" y="61"/>
                    </a:cxn>
                    <a:cxn ang="0">
                      <a:pos x="134" y="67"/>
                    </a:cxn>
                    <a:cxn ang="0">
                      <a:pos x="149" y="67"/>
                    </a:cxn>
                    <a:cxn ang="0">
                      <a:pos x="165" y="61"/>
                    </a:cxn>
                    <a:cxn ang="0">
                      <a:pos x="191" y="50"/>
                    </a:cxn>
                    <a:cxn ang="0">
                      <a:pos x="211" y="55"/>
                    </a:cxn>
                    <a:cxn ang="0">
                      <a:pos x="232" y="50"/>
                    </a:cxn>
                    <a:cxn ang="0">
                      <a:pos x="247" y="33"/>
                    </a:cxn>
                    <a:cxn ang="0">
                      <a:pos x="268" y="39"/>
                    </a:cxn>
                    <a:cxn ang="0">
                      <a:pos x="294" y="28"/>
                    </a:cxn>
                    <a:cxn ang="0">
                      <a:pos x="309" y="33"/>
                    </a:cxn>
                    <a:cxn ang="0">
                      <a:pos x="340" y="28"/>
                    </a:cxn>
                    <a:cxn ang="0">
                      <a:pos x="371" y="11"/>
                    </a:cxn>
                    <a:cxn ang="0">
                      <a:pos x="392" y="6"/>
                    </a:cxn>
                    <a:cxn ang="0">
                      <a:pos x="402" y="11"/>
                    </a:cxn>
                    <a:cxn ang="0">
                      <a:pos x="392" y="44"/>
                    </a:cxn>
                    <a:cxn ang="0">
                      <a:pos x="392" y="61"/>
                    </a:cxn>
                    <a:cxn ang="0">
                      <a:pos x="387" y="83"/>
                    </a:cxn>
                    <a:cxn ang="0">
                      <a:pos x="381" y="111"/>
                    </a:cxn>
                    <a:cxn ang="0">
                      <a:pos x="345" y="166"/>
                    </a:cxn>
                    <a:cxn ang="0">
                      <a:pos x="345" y="177"/>
                    </a:cxn>
                    <a:cxn ang="0">
                      <a:pos x="314" y="233"/>
                    </a:cxn>
                    <a:cxn ang="0">
                      <a:pos x="304" y="261"/>
                    </a:cxn>
                    <a:cxn ang="0">
                      <a:pos x="278" y="305"/>
                    </a:cxn>
                    <a:cxn ang="0">
                      <a:pos x="247" y="344"/>
                    </a:cxn>
                    <a:cxn ang="0">
                      <a:pos x="175" y="421"/>
                    </a:cxn>
                    <a:cxn ang="0">
                      <a:pos x="129" y="449"/>
                    </a:cxn>
                    <a:cxn ang="0">
                      <a:pos x="77" y="504"/>
                    </a:cxn>
                    <a:cxn ang="0">
                      <a:pos x="36" y="554"/>
                    </a:cxn>
                    <a:cxn ang="0">
                      <a:pos x="26" y="576"/>
                    </a:cxn>
                  </a:cxnLst>
                  <a:rect l="0" t="0" r="r" b="b"/>
                  <a:pathLst>
                    <a:path w="402" h="582">
                      <a:moveTo>
                        <a:pt x="26" y="582"/>
                      </a:moveTo>
                      <a:lnTo>
                        <a:pt x="5" y="549"/>
                      </a:lnTo>
                      <a:lnTo>
                        <a:pt x="5" y="532"/>
                      </a:lnTo>
                      <a:lnTo>
                        <a:pt x="0" y="504"/>
                      </a:lnTo>
                      <a:lnTo>
                        <a:pt x="0" y="466"/>
                      </a:lnTo>
                      <a:lnTo>
                        <a:pt x="0" y="443"/>
                      </a:lnTo>
                      <a:lnTo>
                        <a:pt x="0" y="438"/>
                      </a:lnTo>
                      <a:lnTo>
                        <a:pt x="0" y="421"/>
                      </a:lnTo>
                      <a:lnTo>
                        <a:pt x="0" y="399"/>
                      </a:lnTo>
                      <a:lnTo>
                        <a:pt x="0" y="388"/>
                      </a:lnTo>
                      <a:lnTo>
                        <a:pt x="31" y="344"/>
                      </a:lnTo>
                      <a:lnTo>
                        <a:pt x="36" y="333"/>
                      </a:lnTo>
                      <a:lnTo>
                        <a:pt x="46" y="333"/>
                      </a:lnTo>
                      <a:lnTo>
                        <a:pt x="67" y="327"/>
                      </a:lnTo>
                      <a:lnTo>
                        <a:pt x="72" y="327"/>
                      </a:lnTo>
                      <a:lnTo>
                        <a:pt x="77" y="316"/>
                      </a:lnTo>
                      <a:lnTo>
                        <a:pt x="88" y="310"/>
                      </a:lnTo>
                      <a:lnTo>
                        <a:pt x="93" y="305"/>
                      </a:lnTo>
                      <a:lnTo>
                        <a:pt x="103" y="299"/>
                      </a:lnTo>
                      <a:lnTo>
                        <a:pt x="113" y="299"/>
                      </a:lnTo>
                      <a:lnTo>
                        <a:pt x="144" y="299"/>
                      </a:lnTo>
                      <a:lnTo>
                        <a:pt x="155" y="299"/>
                      </a:lnTo>
                      <a:lnTo>
                        <a:pt x="170" y="283"/>
                      </a:lnTo>
                      <a:lnTo>
                        <a:pt x="196" y="249"/>
                      </a:lnTo>
                      <a:lnTo>
                        <a:pt x="268" y="172"/>
                      </a:lnTo>
                      <a:lnTo>
                        <a:pt x="232" y="172"/>
                      </a:lnTo>
                      <a:lnTo>
                        <a:pt x="206" y="161"/>
                      </a:lnTo>
                      <a:lnTo>
                        <a:pt x="134" y="133"/>
                      </a:lnTo>
                      <a:lnTo>
                        <a:pt x="124" y="127"/>
                      </a:lnTo>
                      <a:lnTo>
                        <a:pt x="113" y="122"/>
                      </a:lnTo>
                      <a:lnTo>
                        <a:pt x="103" y="111"/>
                      </a:lnTo>
                      <a:lnTo>
                        <a:pt x="88" y="100"/>
                      </a:lnTo>
                      <a:lnTo>
                        <a:pt x="77" y="83"/>
                      </a:lnTo>
                      <a:lnTo>
                        <a:pt x="72" y="67"/>
                      </a:lnTo>
                      <a:lnTo>
                        <a:pt x="67" y="61"/>
                      </a:lnTo>
                      <a:lnTo>
                        <a:pt x="77" y="44"/>
                      </a:lnTo>
                      <a:lnTo>
                        <a:pt x="82" y="33"/>
                      </a:lnTo>
                      <a:lnTo>
                        <a:pt x="88" y="28"/>
                      </a:lnTo>
                      <a:lnTo>
                        <a:pt x="93" y="22"/>
                      </a:lnTo>
                      <a:lnTo>
                        <a:pt x="108" y="44"/>
                      </a:lnTo>
                      <a:lnTo>
                        <a:pt x="119" y="55"/>
                      </a:lnTo>
                      <a:lnTo>
                        <a:pt x="124" y="61"/>
                      </a:lnTo>
                      <a:lnTo>
                        <a:pt x="129" y="67"/>
                      </a:lnTo>
                      <a:lnTo>
                        <a:pt x="134" y="67"/>
                      </a:lnTo>
                      <a:lnTo>
                        <a:pt x="144" y="67"/>
                      </a:lnTo>
                      <a:lnTo>
                        <a:pt x="149" y="67"/>
                      </a:lnTo>
                      <a:lnTo>
                        <a:pt x="155" y="67"/>
                      </a:lnTo>
                      <a:lnTo>
                        <a:pt x="165" y="61"/>
                      </a:lnTo>
                      <a:lnTo>
                        <a:pt x="180" y="50"/>
                      </a:lnTo>
                      <a:lnTo>
                        <a:pt x="191" y="50"/>
                      </a:lnTo>
                      <a:lnTo>
                        <a:pt x="201" y="50"/>
                      </a:lnTo>
                      <a:lnTo>
                        <a:pt x="211" y="55"/>
                      </a:lnTo>
                      <a:lnTo>
                        <a:pt x="222" y="55"/>
                      </a:lnTo>
                      <a:lnTo>
                        <a:pt x="232" y="50"/>
                      </a:lnTo>
                      <a:lnTo>
                        <a:pt x="247" y="39"/>
                      </a:lnTo>
                      <a:lnTo>
                        <a:pt x="247" y="33"/>
                      </a:lnTo>
                      <a:lnTo>
                        <a:pt x="258" y="33"/>
                      </a:lnTo>
                      <a:lnTo>
                        <a:pt x="268" y="39"/>
                      </a:lnTo>
                      <a:lnTo>
                        <a:pt x="273" y="39"/>
                      </a:lnTo>
                      <a:lnTo>
                        <a:pt x="294" y="28"/>
                      </a:lnTo>
                      <a:lnTo>
                        <a:pt x="299" y="28"/>
                      </a:lnTo>
                      <a:lnTo>
                        <a:pt x="309" y="33"/>
                      </a:lnTo>
                      <a:lnTo>
                        <a:pt x="325" y="33"/>
                      </a:lnTo>
                      <a:lnTo>
                        <a:pt x="340" y="28"/>
                      </a:lnTo>
                      <a:lnTo>
                        <a:pt x="356" y="22"/>
                      </a:lnTo>
                      <a:lnTo>
                        <a:pt x="371" y="11"/>
                      </a:lnTo>
                      <a:lnTo>
                        <a:pt x="376" y="0"/>
                      </a:lnTo>
                      <a:lnTo>
                        <a:pt x="392" y="6"/>
                      </a:lnTo>
                      <a:lnTo>
                        <a:pt x="397" y="11"/>
                      </a:lnTo>
                      <a:lnTo>
                        <a:pt x="402" y="11"/>
                      </a:lnTo>
                      <a:lnTo>
                        <a:pt x="392" y="33"/>
                      </a:lnTo>
                      <a:lnTo>
                        <a:pt x="392" y="44"/>
                      </a:lnTo>
                      <a:lnTo>
                        <a:pt x="397" y="55"/>
                      </a:lnTo>
                      <a:lnTo>
                        <a:pt x="392" y="61"/>
                      </a:lnTo>
                      <a:lnTo>
                        <a:pt x="387" y="72"/>
                      </a:lnTo>
                      <a:lnTo>
                        <a:pt x="387" y="83"/>
                      </a:lnTo>
                      <a:lnTo>
                        <a:pt x="387" y="100"/>
                      </a:lnTo>
                      <a:lnTo>
                        <a:pt x="381" y="111"/>
                      </a:lnTo>
                      <a:lnTo>
                        <a:pt x="361" y="150"/>
                      </a:lnTo>
                      <a:lnTo>
                        <a:pt x="345" y="166"/>
                      </a:lnTo>
                      <a:lnTo>
                        <a:pt x="345" y="172"/>
                      </a:lnTo>
                      <a:lnTo>
                        <a:pt x="345" y="177"/>
                      </a:lnTo>
                      <a:lnTo>
                        <a:pt x="330" y="211"/>
                      </a:lnTo>
                      <a:lnTo>
                        <a:pt x="314" y="233"/>
                      </a:lnTo>
                      <a:lnTo>
                        <a:pt x="309" y="249"/>
                      </a:lnTo>
                      <a:lnTo>
                        <a:pt x="304" y="261"/>
                      </a:lnTo>
                      <a:lnTo>
                        <a:pt x="294" y="283"/>
                      </a:lnTo>
                      <a:lnTo>
                        <a:pt x="278" y="305"/>
                      </a:lnTo>
                      <a:lnTo>
                        <a:pt x="258" y="333"/>
                      </a:lnTo>
                      <a:lnTo>
                        <a:pt x="247" y="344"/>
                      </a:lnTo>
                      <a:lnTo>
                        <a:pt x="211" y="388"/>
                      </a:lnTo>
                      <a:lnTo>
                        <a:pt x="175" y="421"/>
                      </a:lnTo>
                      <a:lnTo>
                        <a:pt x="139" y="443"/>
                      </a:lnTo>
                      <a:lnTo>
                        <a:pt x="129" y="449"/>
                      </a:lnTo>
                      <a:lnTo>
                        <a:pt x="108" y="471"/>
                      </a:lnTo>
                      <a:lnTo>
                        <a:pt x="77" y="504"/>
                      </a:lnTo>
                      <a:lnTo>
                        <a:pt x="57" y="521"/>
                      </a:lnTo>
                      <a:lnTo>
                        <a:pt x="36" y="554"/>
                      </a:lnTo>
                      <a:lnTo>
                        <a:pt x="26" y="571"/>
                      </a:lnTo>
                      <a:lnTo>
                        <a:pt x="26" y="576"/>
                      </a:lnTo>
                      <a:lnTo>
                        <a:pt x="26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122"/>
                <p:cNvSpPr>
                  <a:spLocks/>
                </p:cNvSpPr>
                <p:nvPr/>
              </p:nvSpPr>
              <p:spPr bwMode="auto">
                <a:xfrm>
                  <a:off x="5131" y="1327"/>
                  <a:ext cx="402" cy="582"/>
                </a:xfrm>
                <a:custGeom>
                  <a:avLst/>
                  <a:gdLst/>
                  <a:ahLst/>
                  <a:cxnLst>
                    <a:cxn ang="0">
                      <a:pos x="5" y="549"/>
                    </a:cxn>
                    <a:cxn ang="0">
                      <a:pos x="0" y="504"/>
                    </a:cxn>
                    <a:cxn ang="0">
                      <a:pos x="0" y="443"/>
                    </a:cxn>
                    <a:cxn ang="0">
                      <a:pos x="0" y="421"/>
                    </a:cxn>
                    <a:cxn ang="0">
                      <a:pos x="0" y="388"/>
                    </a:cxn>
                    <a:cxn ang="0">
                      <a:pos x="36" y="333"/>
                    </a:cxn>
                    <a:cxn ang="0">
                      <a:pos x="67" y="327"/>
                    </a:cxn>
                    <a:cxn ang="0">
                      <a:pos x="77" y="316"/>
                    </a:cxn>
                    <a:cxn ang="0">
                      <a:pos x="93" y="305"/>
                    </a:cxn>
                    <a:cxn ang="0">
                      <a:pos x="113" y="299"/>
                    </a:cxn>
                    <a:cxn ang="0">
                      <a:pos x="155" y="299"/>
                    </a:cxn>
                    <a:cxn ang="0">
                      <a:pos x="196" y="249"/>
                    </a:cxn>
                    <a:cxn ang="0">
                      <a:pos x="232" y="172"/>
                    </a:cxn>
                    <a:cxn ang="0">
                      <a:pos x="134" y="133"/>
                    </a:cxn>
                    <a:cxn ang="0">
                      <a:pos x="113" y="122"/>
                    </a:cxn>
                    <a:cxn ang="0">
                      <a:pos x="88" y="100"/>
                    </a:cxn>
                    <a:cxn ang="0">
                      <a:pos x="72" y="67"/>
                    </a:cxn>
                    <a:cxn ang="0">
                      <a:pos x="77" y="44"/>
                    </a:cxn>
                    <a:cxn ang="0">
                      <a:pos x="88" y="28"/>
                    </a:cxn>
                    <a:cxn ang="0">
                      <a:pos x="108" y="44"/>
                    </a:cxn>
                    <a:cxn ang="0">
                      <a:pos x="124" y="61"/>
                    </a:cxn>
                    <a:cxn ang="0">
                      <a:pos x="134" y="67"/>
                    </a:cxn>
                    <a:cxn ang="0">
                      <a:pos x="149" y="67"/>
                    </a:cxn>
                    <a:cxn ang="0">
                      <a:pos x="165" y="61"/>
                    </a:cxn>
                    <a:cxn ang="0">
                      <a:pos x="191" y="50"/>
                    </a:cxn>
                    <a:cxn ang="0">
                      <a:pos x="211" y="55"/>
                    </a:cxn>
                    <a:cxn ang="0">
                      <a:pos x="232" y="50"/>
                    </a:cxn>
                    <a:cxn ang="0">
                      <a:pos x="247" y="33"/>
                    </a:cxn>
                    <a:cxn ang="0">
                      <a:pos x="268" y="39"/>
                    </a:cxn>
                    <a:cxn ang="0">
                      <a:pos x="294" y="28"/>
                    </a:cxn>
                    <a:cxn ang="0">
                      <a:pos x="309" y="33"/>
                    </a:cxn>
                    <a:cxn ang="0">
                      <a:pos x="340" y="28"/>
                    </a:cxn>
                    <a:cxn ang="0">
                      <a:pos x="371" y="11"/>
                    </a:cxn>
                    <a:cxn ang="0">
                      <a:pos x="392" y="6"/>
                    </a:cxn>
                    <a:cxn ang="0">
                      <a:pos x="402" y="11"/>
                    </a:cxn>
                    <a:cxn ang="0">
                      <a:pos x="392" y="44"/>
                    </a:cxn>
                    <a:cxn ang="0">
                      <a:pos x="392" y="61"/>
                    </a:cxn>
                    <a:cxn ang="0">
                      <a:pos x="387" y="83"/>
                    </a:cxn>
                    <a:cxn ang="0">
                      <a:pos x="381" y="111"/>
                    </a:cxn>
                    <a:cxn ang="0">
                      <a:pos x="345" y="166"/>
                    </a:cxn>
                    <a:cxn ang="0">
                      <a:pos x="345" y="177"/>
                    </a:cxn>
                    <a:cxn ang="0">
                      <a:pos x="314" y="233"/>
                    </a:cxn>
                    <a:cxn ang="0">
                      <a:pos x="304" y="261"/>
                    </a:cxn>
                    <a:cxn ang="0">
                      <a:pos x="278" y="305"/>
                    </a:cxn>
                    <a:cxn ang="0">
                      <a:pos x="247" y="344"/>
                    </a:cxn>
                    <a:cxn ang="0">
                      <a:pos x="175" y="421"/>
                    </a:cxn>
                    <a:cxn ang="0">
                      <a:pos x="129" y="449"/>
                    </a:cxn>
                    <a:cxn ang="0">
                      <a:pos x="77" y="504"/>
                    </a:cxn>
                    <a:cxn ang="0">
                      <a:pos x="36" y="554"/>
                    </a:cxn>
                    <a:cxn ang="0">
                      <a:pos x="26" y="576"/>
                    </a:cxn>
                  </a:cxnLst>
                  <a:rect l="0" t="0" r="r" b="b"/>
                  <a:pathLst>
                    <a:path w="402" h="582">
                      <a:moveTo>
                        <a:pt x="26" y="582"/>
                      </a:moveTo>
                      <a:lnTo>
                        <a:pt x="5" y="549"/>
                      </a:lnTo>
                      <a:lnTo>
                        <a:pt x="5" y="532"/>
                      </a:lnTo>
                      <a:lnTo>
                        <a:pt x="0" y="504"/>
                      </a:lnTo>
                      <a:lnTo>
                        <a:pt x="0" y="466"/>
                      </a:lnTo>
                      <a:lnTo>
                        <a:pt x="0" y="443"/>
                      </a:lnTo>
                      <a:lnTo>
                        <a:pt x="0" y="438"/>
                      </a:lnTo>
                      <a:lnTo>
                        <a:pt x="0" y="421"/>
                      </a:lnTo>
                      <a:lnTo>
                        <a:pt x="0" y="399"/>
                      </a:lnTo>
                      <a:lnTo>
                        <a:pt x="0" y="388"/>
                      </a:lnTo>
                      <a:lnTo>
                        <a:pt x="31" y="344"/>
                      </a:lnTo>
                      <a:lnTo>
                        <a:pt x="36" y="333"/>
                      </a:lnTo>
                      <a:lnTo>
                        <a:pt x="46" y="333"/>
                      </a:lnTo>
                      <a:lnTo>
                        <a:pt x="67" y="327"/>
                      </a:lnTo>
                      <a:lnTo>
                        <a:pt x="72" y="327"/>
                      </a:lnTo>
                      <a:lnTo>
                        <a:pt x="77" y="316"/>
                      </a:lnTo>
                      <a:lnTo>
                        <a:pt x="88" y="310"/>
                      </a:lnTo>
                      <a:lnTo>
                        <a:pt x="93" y="305"/>
                      </a:lnTo>
                      <a:lnTo>
                        <a:pt x="103" y="299"/>
                      </a:lnTo>
                      <a:lnTo>
                        <a:pt x="113" y="299"/>
                      </a:lnTo>
                      <a:lnTo>
                        <a:pt x="144" y="299"/>
                      </a:lnTo>
                      <a:lnTo>
                        <a:pt x="155" y="299"/>
                      </a:lnTo>
                      <a:lnTo>
                        <a:pt x="170" y="283"/>
                      </a:lnTo>
                      <a:lnTo>
                        <a:pt x="196" y="249"/>
                      </a:lnTo>
                      <a:lnTo>
                        <a:pt x="268" y="172"/>
                      </a:lnTo>
                      <a:lnTo>
                        <a:pt x="232" y="172"/>
                      </a:lnTo>
                      <a:lnTo>
                        <a:pt x="206" y="161"/>
                      </a:lnTo>
                      <a:lnTo>
                        <a:pt x="134" y="133"/>
                      </a:lnTo>
                      <a:lnTo>
                        <a:pt x="124" y="127"/>
                      </a:lnTo>
                      <a:lnTo>
                        <a:pt x="113" y="122"/>
                      </a:lnTo>
                      <a:lnTo>
                        <a:pt x="103" y="111"/>
                      </a:lnTo>
                      <a:lnTo>
                        <a:pt x="88" y="100"/>
                      </a:lnTo>
                      <a:lnTo>
                        <a:pt x="77" y="83"/>
                      </a:lnTo>
                      <a:lnTo>
                        <a:pt x="72" y="67"/>
                      </a:lnTo>
                      <a:lnTo>
                        <a:pt x="67" y="61"/>
                      </a:lnTo>
                      <a:lnTo>
                        <a:pt x="77" y="44"/>
                      </a:lnTo>
                      <a:lnTo>
                        <a:pt x="82" y="33"/>
                      </a:lnTo>
                      <a:lnTo>
                        <a:pt x="88" y="28"/>
                      </a:lnTo>
                      <a:lnTo>
                        <a:pt x="93" y="22"/>
                      </a:lnTo>
                      <a:lnTo>
                        <a:pt x="108" y="44"/>
                      </a:lnTo>
                      <a:lnTo>
                        <a:pt x="119" y="55"/>
                      </a:lnTo>
                      <a:lnTo>
                        <a:pt x="124" y="61"/>
                      </a:lnTo>
                      <a:lnTo>
                        <a:pt x="129" y="67"/>
                      </a:lnTo>
                      <a:lnTo>
                        <a:pt x="134" y="67"/>
                      </a:lnTo>
                      <a:lnTo>
                        <a:pt x="144" y="67"/>
                      </a:lnTo>
                      <a:lnTo>
                        <a:pt x="149" y="67"/>
                      </a:lnTo>
                      <a:lnTo>
                        <a:pt x="155" y="67"/>
                      </a:lnTo>
                      <a:lnTo>
                        <a:pt x="165" y="61"/>
                      </a:lnTo>
                      <a:lnTo>
                        <a:pt x="180" y="50"/>
                      </a:lnTo>
                      <a:lnTo>
                        <a:pt x="191" y="50"/>
                      </a:lnTo>
                      <a:lnTo>
                        <a:pt x="201" y="50"/>
                      </a:lnTo>
                      <a:lnTo>
                        <a:pt x="211" y="55"/>
                      </a:lnTo>
                      <a:lnTo>
                        <a:pt x="222" y="55"/>
                      </a:lnTo>
                      <a:lnTo>
                        <a:pt x="232" y="50"/>
                      </a:lnTo>
                      <a:lnTo>
                        <a:pt x="247" y="39"/>
                      </a:lnTo>
                      <a:lnTo>
                        <a:pt x="247" y="33"/>
                      </a:lnTo>
                      <a:lnTo>
                        <a:pt x="258" y="33"/>
                      </a:lnTo>
                      <a:lnTo>
                        <a:pt x="268" y="39"/>
                      </a:lnTo>
                      <a:lnTo>
                        <a:pt x="273" y="39"/>
                      </a:lnTo>
                      <a:lnTo>
                        <a:pt x="294" y="28"/>
                      </a:lnTo>
                      <a:lnTo>
                        <a:pt x="299" y="28"/>
                      </a:lnTo>
                      <a:lnTo>
                        <a:pt x="309" y="33"/>
                      </a:lnTo>
                      <a:lnTo>
                        <a:pt x="325" y="33"/>
                      </a:lnTo>
                      <a:lnTo>
                        <a:pt x="340" y="28"/>
                      </a:lnTo>
                      <a:lnTo>
                        <a:pt x="356" y="22"/>
                      </a:lnTo>
                      <a:lnTo>
                        <a:pt x="371" y="11"/>
                      </a:lnTo>
                      <a:lnTo>
                        <a:pt x="376" y="0"/>
                      </a:lnTo>
                      <a:lnTo>
                        <a:pt x="392" y="6"/>
                      </a:lnTo>
                      <a:lnTo>
                        <a:pt x="397" y="11"/>
                      </a:lnTo>
                      <a:lnTo>
                        <a:pt x="402" y="11"/>
                      </a:lnTo>
                      <a:lnTo>
                        <a:pt x="392" y="33"/>
                      </a:lnTo>
                      <a:lnTo>
                        <a:pt x="392" y="44"/>
                      </a:lnTo>
                      <a:lnTo>
                        <a:pt x="397" y="55"/>
                      </a:lnTo>
                      <a:lnTo>
                        <a:pt x="392" y="61"/>
                      </a:lnTo>
                      <a:lnTo>
                        <a:pt x="387" y="72"/>
                      </a:lnTo>
                      <a:lnTo>
                        <a:pt x="387" y="83"/>
                      </a:lnTo>
                      <a:lnTo>
                        <a:pt x="387" y="100"/>
                      </a:lnTo>
                      <a:lnTo>
                        <a:pt x="381" y="111"/>
                      </a:lnTo>
                      <a:lnTo>
                        <a:pt x="361" y="150"/>
                      </a:lnTo>
                      <a:lnTo>
                        <a:pt x="345" y="166"/>
                      </a:lnTo>
                      <a:lnTo>
                        <a:pt x="345" y="172"/>
                      </a:lnTo>
                      <a:lnTo>
                        <a:pt x="345" y="177"/>
                      </a:lnTo>
                      <a:lnTo>
                        <a:pt x="330" y="211"/>
                      </a:lnTo>
                      <a:lnTo>
                        <a:pt x="314" y="233"/>
                      </a:lnTo>
                      <a:lnTo>
                        <a:pt x="309" y="249"/>
                      </a:lnTo>
                      <a:lnTo>
                        <a:pt x="304" y="261"/>
                      </a:lnTo>
                      <a:lnTo>
                        <a:pt x="294" y="283"/>
                      </a:lnTo>
                      <a:lnTo>
                        <a:pt x="278" y="305"/>
                      </a:lnTo>
                      <a:lnTo>
                        <a:pt x="258" y="333"/>
                      </a:lnTo>
                      <a:lnTo>
                        <a:pt x="247" y="344"/>
                      </a:lnTo>
                      <a:lnTo>
                        <a:pt x="211" y="388"/>
                      </a:lnTo>
                      <a:lnTo>
                        <a:pt x="175" y="421"/>
                      </a:lnTo>
                      <a:lnTo>
                        <a:pt x="139" y="443"/>
                      </a:lnTo>
                      <a:lnTo>
                        <a:pt x="129" y="449"/>
                      </a:lnTo>
                      <a:lnTo>
                        <a:pt x="108" y="471"/>
                      </a:lnTo>
                      <a:lnTo>
                        <a:pt x="77" y="504"/>
                      </a:lnTo>
                      <a:lnTo>
                        <a:pt x="57" y="521"/>
                      </a:lnTo>
                      <a:lnTo>
                        <a:pt x="36" y="554"/>
                      </a:lnTo>
                      <a:lnTo>
                        <a:pt x="26" y="571"/>
                      </a:lnTo>
                      <a:lnTo>
                        <a:pt x="26" y="576"/>
                      </a:lnTo>
                      <a:lnTo>
                        <a:pt x="26" y="58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123"/>
              <p:cNvGrpSpPr>
                <a:grpSpLocks/>
              </p:cNvGrpSpPr>
              <p:nvPr/>
            </p:nvGrpSpPr>
            <p:grpSpPr bwMode="auto">
              <a:xfrm>
                <a:off x="5454" y="1324"/>
                <a:ext cx="331" cy="393"/>
                <a:chOff x="4831" y="1638"/>
                <a:chExt cx="331" cy="393"/>
              </a:xfrm>
              <a:grpFill/>
            </p:grpSpPr>
            <p:sp>
              <p:nvSpPr>
                <p:cNvPr id="64" name="Freeform 124"/>
                <p:cNvSpPr>
                  <a:spLocks/>
                </p:cNvSpPr>
                <p:nvPr/>
              </p:nvSpPr>
              <p:spPr bwMode="auto">
                <a:xfrm>
                  <a:off x="4831" y="1638"/>
                  <a:ext cx="331" cy="393"/>
                </a:xfrm>
                <a:custGeom>
                  <a:avLst/>
                  <a:gdLst/>
                  <a:ahLst/>
                  <a:cxnLst>
                    <a:cxn ang="0">
                      <a:pos x="315" y="277"/>
                    </a:cxn>
                    <a:cxn ang="0">
                      <a:pos x="300" y="277"/>
                    </a:cxn>
                    <a:cxn ang="0">
                      <a:pos x="290" y="299"/>
                    </a:cxn>
                    <a:cxn ang="0">
                      <a:pos x="274" y="310"/>
                    </a:cxn>
                    <a:cxn ang="0">
                      <a:pos x="269" y="327"/>
                    </a:cxn>
                    <a:cxn ang="0">
                      <a:pos x="248" y="360"/>
                    </a:cxn>
                    <a:cxn ang="0">
                      <a:pos x="243" y="387"/>
                    </a:cxn>
                    <a:cxn ang="0">
                      <a:pos x="233" y="393"/>
                    </a:cxn>
                    <a:cxn ang="0">
                      <a:pos x="171" y="349"/>
                    </a:cxn>
                    <a:cxn ang="0">
                      <a:pos x="171" y="332"/>
                    </a:cxn>
                    <a:cxn ang="0">
                      <a:pos x="103" y="288"/>
                    </a:cxn>
                    <a:cxn ang="0">
                      <a:pos x="0" y="238"/>
                    </a:cxn>
                    <a:cxn ang="0">
                      <a:pos x="21" y="188"/>
                    </a:cxn>
                    <a:cxn ang="0">
                      <a:pos x="52" y="155"/>
                    </a:cxn>
                    <a:cxn ang="0">
                      <a:pos x="67" y="133"/>
                    </a:cxn>
                    <a:cxn ang="0">
                      <a:pos x="67" y="111"/>
                    </a:cxn>
                    <a:cxn ang="0">
                      <a:pos x="57" y="89"/>
                    </a:cxn>
                    <a:cxn ang="0">
                      <a:pos x="41" y="61"/>
                    </a:cxn>
                    <a:cxn ang="0">
                      <a:pos x="41" y="39"/>
                    </a:cxn>
                    <a:cxn ang="0">
                      <a:pos x="26" y="22"/>
                    </a:cxn>
                    <a:cxn ang="0">
                      <a:pos x="41" y="0"/>
                    </a:cxn>
                    <a:cxn ang="0">
                      <a:pos x="72" y="6"/>
                    </a:cxn>
                    <a:cxn ang="0">
                      <a:pos x="98" y="0"/>
                    </a:cxn>
                    <a:cxn ang="0">
                      <a:pos x="124" y="6"/>
                    </a:cxn>
                    <a:cxn ang="0">
                      <a:pos x="145" y="11"/>
                    </a:cxn>
                    <a:cxn ang="0">
                      <a:pos x="191" y="44"/>
                    </a:cxn>
                    <a:cxn ang="0">
                      <a:pos x="228" y="50"/>
                    </a:cxn>
                    <a:cxn ang="0">
                      <a:pos x="248" y="50"/>
                    </a:cxn>
                    <a:cxn ang="0">
                      <a:pos x="264" y="33"/>
                    </a:cxn>
                    <a:cxn ang="0">
                      <a:pos x="290" y="17"/>
                    </a:cxn>
                    <a:cxn ang="0">
                      <a:pos x="305" y="28"/>
                    </a:cxn>
                    <a:cxn ang="0">
                      <a:pos x="331" y="33"/>
                    </a:cxn>
                    <a:cxn ang="0">
                      <a:pos x="300" y="89"/>
                    </a:cxn>
                    <a:cxn ang="0">
                      <a:pos x="300" y="127"/>
                    </a:cxn>
                    <a:cxn ang="0">
                      <a:pos x="300" y="155"/>
                    </a:cxn>
                    <a:cxn ang="0">
                      <a:pos x="305" y="221"/>
                    </a:cxn>
                    <a:cxn ang="0">
                      <a:pos x="326" y="271"/>
                    </a:cxn>
                  </a:cxnLst>
                  <a:rect l="0" t="0" r="r" b="b"/>
                  <a:pathLst>
                    <a:path w="331" h="393">
                      <a:moveTo>
                        <a:pt x="326" y="271"/>
                      </a:moveTo>
                      <a:lnTo>
                        <a:pt x="315" y="277"/>
                      </a:lnTo>
                      <a:lnTo>
                        <a:pt x="305" y="282"/>
                      </a:lnTo>
                      <a:lnTo>
                        <a:pt x="300" y="277"/>
                      </a:lnTo>
                      <a:lnTo>
                        <a:pt x="295" y="293"/>
                      </a:lnTo>
                      <a:lnTo>
                        <a:pt x="290" y="299"/>
                      </a:lnTo>
                      <a:lnTo>
                        <a:pt x="279" y="304"/>
                      </a:lnTo>
                      <a:lnTo>
                        <a:pt x="274" y="310"/>
                      </a:lnTo>
                      <a:lnTo>
                        <a:pt x="269" y="321"/>
                      </a:lnTo>
                      <a:lnTo>
                        <a:pt x="269" y="327"/>
                      </a:lnTo>
                      <a:lnTo>
                        <a:pt x="264" y="338"/>
                      </a:lnTo>
                      <a:lnTo>
                        <a:pt x="248" y="360"/>
                      </a:lnTo>
                      <a:lnTo>
                        <a:pt x="248" y="371"/>
                      </a:lnTo>
                      <a:lnTo>
                        <a:pt x="243" y="387"/>
                      </a:lnTo>
                      <a:lnTo>
                        <a:pt x="238" y="387"/>
                      </a:lnTo>
                      <a:lnTo>
                        <a:pt x="233" y="393"/>
                      </a:lnTo>
                      <a:lnTo>
                        <a:pt x="212" y="376"/>
                      </a:lnTo>
                      <a:lnTo>
                        <a:pt x="171" y="349"/>
                      </a:lnTo>
                      <a:lnTo>
                        <a:pt x="171" y="343"/>
                      </a:lnTo>
                      <a:lnTo>
                        <a:pt x="171" y="332"/>
                      </a:lnTo>
                      <a:lnTo>
                        <a:pt x="171" y="327"/>
                      </a:lnTo>
                      <a:lnTo>
                        <a:pt x="103" y="288"/>
                      </a:lnTo>
                      <a:lnTo>
                        <a:pt x="26" y="238"/>
                      </a:lnTo>
                      <a:lnTo>
                        <a:pt x="0" y="238"/>
                      </a:lnTo>
                      <a:lnTo>
                        <a:pt x="21" y="194"/>
                      </a:lnTo>
                      <a:lnTo>
                        <a:pt x="21" y="188"/>
                      </a:lnTo>
                      <a:lnTo>
                        <a:pt x="31" y="172"/>
                      </a:lnTo>
                      <a:lnTo>
                        <a:pt x="52" y="155"/>
                      </a:lnTo>
                      <a:lnTo>
                        <a:pt x="57" y="144"/>
                      </a:lnTo>
                      <a:lnTo>
                        <a:pt x="67" y="133"/>
                      </a:lnTo>
                      <a:lnTo>
                        <a:pt x="67" y="122"/>
                      </a:lnTo>
                      <a:lnTo>
                        <a:pt x="67" y="111"/>
                      </a:lnTo>
                      <a:lnTo>
                        <a:pt x="62" y="100"/>
                      </a:lnTo>
                      <a:lnTo>
                        <a:pt x="57" y="89"/>
                      </a:lnTo>
                      <a:lnTo>
                        <a:pt x="47" y="72"/>
                      </a:lnTo>
                      <a:lnTo>
                        <a:pt x="41" y="61"/>
                      </a:lnTo>
                      <a:lnTo>
                        <a:pt x="41" y="44"/>
                      </a:lnTo>
                      <a:lnTo>
                        <a:pt x="41" y="39"/>
                      </a:lnTo>
                      <a:lnTo>
                        <a:pt x="31" y="33"/>
                      </a:lnTo>
                      <a:lnTo>
                        <a:pt x="26" y="22"/>
                      </a:lnTo>
                      <a:lnTo>
                        <a:pt x="36" y="6"/>
                      </a:lnTo>
                      <a:lnTo>
                        <a:pt x="41" y="0"/>
                      </a:lnTo>
                      <a:lnTo>
                        <a:pt x="57" y="6"/>
                      </a:lnTo>
                      <a:lnTo>
                        <a:pt x="72" y="6"/>
                      </a:lnTo>
                      <a:lnTo>
                        <a:pt x="88" y="0"/>
                      </a:lnTo>
                      <a:lnTo>
                        <a:pt x="98" y="0"/>
                      </a:lnTo>
                      <a:lnTo>
                        <a:pt x="103" y="0"/>
                      </a:lnTo>
                      <a:lnTo>
                        <a:pt x="124" y="6"/>
                      </a:lnTo>
                      <a:lnTo>
                        <a:pt x="134" y="6"/>
                      </a:lnTo>
                      <a:lnTo>
                        <a:pt x="145" y="11"/>
                      </a:lnTo>
                      <a:lnTo>
                        <a:pt x="186" y="44"/>
                      </a:lnTo>
                      <a:lnTo>
                        <a:pt x="191" y="44"/>
                      </a:lnTo>
                      <a:lnTo>
                        <a:pt x="217" y="44"/>
                      </a:lnTo>
                      <a:lnTo>
                        <a:pt x="228" y="50"/>
                      </a:lnTo>
                      <a:lnTo>
                        <a:pt x="243" y="50"/>
                      </a:lnTo>
                      <a:lnTo>
                        <a:pt x="248" y="50"/>
                      </a:lnTo>
                      <a:lnTo>
                        <a:pt x="259" y="33"/>
                      </a:lnTo>
                      <a:lnTo>
                        <a:pt x="264" y="33"/>
                      </a:lnTo>
                      <a:lnTo>
                        <a:pt x="274" y="22"/>
                      </a:lnTo>
                      <a:lnTo>
                        <a:pt x="290" y="17"/>
                      </a:lnTo>
                      <a:lnTo>
                        <a:pt x="295" y="22"/>
                      </a:lnTo>
                      <a:lnTo>
                        <a:pt x="305" y="28"/>
                      </a:lnTo>
                      <a:lnTo>
                        <a:pt x="310" y="28"/>
                      </a:lnTo>
                      <a:lnTo>
                        <a:pt x="331" y="33"/>
                      </a:lnTo>
                      <a:lnTo>
                        <a:pt x="300" y="77"/>
                      </a:lnTo>
                      <a:lnTo>
                        <a:pt x="300" y="89"/>
                      </a:lnTo>
                      <a:lnTo>
                        <a:pt x="300" y="111"/>
                      </a:lnTo>
                      <a:lnTo>
                        <a:pt x="300" y="127"/>
                      </a:lnTo>
                      <a:lnTo>
                        <a:pt x="300" y="133"/>
                      </a:lnTo>
                      <a:lnTo>
                        <a:pt x="300" y="155"/>
                      </a:lnTo>
                      <a:lnTo>
                        <a:pt x="300" y="194"/>
                      </a:lnTo>
                      <a:lnTo>
                        <a:pt x="305" y="221"/>
                      </a:lnTo>
                      <a:lnTo>
                        <a:pt x="305" y="238"/>
                      </a:lnTo>
                      <a:lnTo>
                        <a:pt x="326" y="27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125"/>
                <p:cNvSpPr>
                  <a:spLocks/>
                </p:cNvSpPr>
                <p:nvPr/>
              </p:nvSpPr>
              <p:spPr bwMode="auto">
                <a:xfrm>
                  <a:off x="4831" y="1638"/>
                  <a:ext cx="331" cy="393"/>
                </a:xfrm>
                <a:custGeom>
                  <a:avLst/>
                  <a:gdLst/>
                  <a:ahLst/>
                  <a:cxnLst>
                    <a:cxn ang="0">
                      <a:pos x="315" y="277"/>
                    </a:cxn>
                    <a:cxn ang="0">
                      <a:pos x="300" y="277"/>
                    </a:cxn>
                    <a:cxn ang="0">
                      <a:pos x="290" y="299"/>
                    </a:cxn>
                    <a:cxn ang="0">
                      <a:pos x="274" y="310"/>
                    </a:cxn>
                    <a:cxn ang="0">
                      <a:pos x="269" y="327"/>
                    </a:cxn>
                    <a:cxn ang="0">
                      <a:pos x="248" y="360"/>
                    </a:cxn>
                    <a:cxn ang="0">
                      <a:pos x="243" y="387"/>
                    </a:cxn>
                    <a:cxn ang="0">
                      <a:pos x="233" y="393"/>
                    </a:cxn>
                    <a:cxn ang="0">
                      <a:pos x="171" y="349"/>
                    </a:cxn>
                    <a:cxn ang="0">
                      <a:pos x="171" y="332"/>
                    </a:cxn>
                    <a:cxn ang="0">
                      <a:pos x="103" y="288"/>
                    </a:cxn>
                    <a:cxn ang="0">
                      <a:pos x="0" y="238"/>
                    </a:cxn>
                    <a:cxn ang="0">
                      <a:pos x="21" y="188"/>
                    </a:cxn>
                    <a:cxn ang="0">
                      <a:pos x="52" y="155"/>
                    </a:cxn>
                    <a:cxn ang="0">
                      <a:pos x="67" y="133"/>
                    </a:cxn>
                    <a:cxn ang="0">
                      <a:pos x="67" y="111"/>
                    </a:cxn>
                    <a:cxn ang="0">
                      <a:pos x="57" y="89"/>
                    </a:cxn>
                    <a:cxn ang="0">
                      <a:pos x="41" y="61"/>
                    </a:cxn>
                    <a:cxn ang="0">
                      <a:pos x="41" y="39"/>
                    </a:cxn>
                    <a:cxn ang="0">
                      <a:pos x="26" y="22"/>
                    </a:cxn>
                    <a:cxn ang="0">
                      <a:pos x="41" y="0"/>
                    </a:cxn>
                    <a:cxn ang="0">
                      <a:pos x="72" y="6"/>
                    </a:cxn>
                    <a:cxn ang="0">
                      <a:pos x="98" y="0"/>
                    </a:cxn>
                    <a:cxn ang="0">
                      <a:pos x="124" y="6"/>
                    </a:cxn>
                    <a:cxn ang="0">
                      <a:pos x="145" y="11"/>
                    </a:cxn>
                    <a:cxn ang="0">
                      <a:pos x="191" y="44"/>
                    </a:cxn>
                    <a:cxn ang="0">
                      <a:pos x="228" y="50"/>
                    </a:cxn>
                    <a:cxn ang="0">
                      <a:pos x="248" y="50"/>
                    </a:cxn>
                    <a:cxn ang="0">
                      <a:pos x="264" y="33"/>
                    </a:cxn>
                    <a:cxn ang="0">
                      <a:pos x="290" y="17"/>
                    </a:cxn>
                    <a:cxn ang="0">
                      <a:pos x="305" y="28"/>
                    </a:cxn>
                    <a:cxn ang="0">
                      <a:pos x="331" y="33"/>
                    </a:cxn>
                    <a:cxn ang="0">
                      <a:pos x="300" y="89"/>
                    </a:cxn>
                    <a:cxn ang="0">
                      <a:pos x="300" y="127"/>
                    </a:cxn>
                    <a:cxn ang="0">
                      <a:pos x="300" y="155"/>
                    </a:cxn>
                    <a:cxn ang="0">
                      <a:pos x="305" y="221"/>
                    </a:cxn>
                    <a:cxn ang="0">
                      <a:pos x="326" y="271"/>
                    </a:cxn>
                  </a:cxnLst>
                  <a:rect l="0" t="0" r="r" b="b"/>
                  <a:pathLst>
                    <a:path w="331" h="393">
                      <a:moveTo>
                        <a:pt x="326" y="271"/>
                      </a:moveTo>
                      <a:lnTo>
                        <a:pt x="315" y="277"/>
                      </a:lnTo>
                      <a:lnTo>
                        <a:pt x="305" y="282"/>
                      </a:lnTo>
                      <a:lnTo>
                        <a:pt x="300" y="277"/>
                      </a:lnTo>
                      <a:lnTo>
                        <a:pt x="295" y="293"/>
                      </a:lnTo>
                      <a:lnTo>
                        <a:pt x="290" y="299"/>
                      </a:lnTo>
                      <a:lnTo>
                        <a:pt x="279" y="304"/>
                      </a:lnTo>
                      <a:lnTo>
                        <a:pt x="274" y="310"/>
                      </a:lnTo>
                      <a:lnTo>
                        <a:pt x="269" y="321"/>
                      </a:lnTo>
                      <a:lnTo>
                        <a:pt x="269" y="327"/>
                      </a:lnTo>
                      <a:lnTo>
                        <a:pt x="264" y="338"/>
                      </a:lnTo>
                      <a:lnTo>
                        <a:pt x="248" y="360"/>
                      </a:lnTo>
                      <a:lnTo>
                        <a:pt x="248" y="371"/>
                      </a:lnTo>
                      <a:lnTo>
                        <a:pt x="243" y="387"/>
                      </a:lnTo>
                      <a:lnTo>
                        <a:pt x="238" y="387"/>
                      </a:lnTo>
                      <a:lnTo>
                        <a:pt x="233" y="393"/>
                      </a:lnTo>
                      <a:lnTo>
                        <a:pt x="212" y="376"/>
                      </a:lnTo>
                      <a:lnTo>
                        <a:pt x="171" y="349"/>
                      </a:lnTo>
                      <a:lnTo>
                        <a:pt x="171" y="343"/>
                      </a:lnTo>
                      <a:lnTo>
                        <a:pt x="171" y="332"/>
                      </a:lnTo>
                      <a:lnTo>
                        <a:pt x="171" y="327"/>
                      </a:lnTo>
                      <a:lnTo>
                        <a:pt x="103" y="288"/>
                      </a:lnTo>
                      <a:lnTo>
                        <a:pt x="26" y="238"/>
                      </a:lnTo>
                      <a:lnTo>
                        <a:pt x="0" y="238"/>
                      </a:lnTo>
                      <a:lnTo>
                        <a:pt x="21" y="194"/>
                      </a:lnTo>
                      <a:lnTo>
                        <a:pt x="21" y="188"/>
                      </a:lnTo>
                      <a:lnTo>
                        <a:pt x="31" y="172"/>
                      </a:lnTo>
                      <a:lnTo>
                        <a:pt x="52" y="155"/>
                      </a:lnTo>
                      <a:lnTo>
                        <a:pt x="57" y="144"/>
                      </a:lnTo>
                      <a:lnTo>
                        <a:pt x="67" y="133"/>
                      </a:lnTo>
                      <a:lnTo>
                        <a:pt x="67" y="122"/>
                      </a:lnTo>
                      <a:lnTo>
                        <a:pt x="67" y="111"/>
                      </a:lnTo>
                      <a:lnTo>
                        <a:pt x="62" y="100"/>
                      </a:lnTo>
                      <a:lnTo>
                        <a:pt x="57" y="89"/>
                      </a:lnTo>
                      <a:lnTo>
                        <a:pt x="47" y="72"/>
                      </a:lnTo>
                      <a:lnTo>
                        <a:pt x="41" y="61"/>
                      </a:lnTo>
                      <a:lnTo>
                        <a:pt x="41" y="44"/>
                      </a:lnTo>
                      <a:lnTo>
                        <a:pt x="41" y="39"/>
                      </a:lnTo>
                      <a:lnTo>
                        <a:pt x="31" y="33"/>
                      </a:lnTo>
                      <a:lnTo>
                        <a:pt x="26" y="22"/>
                      </a:lnTo>
                      <a:lnTo>
                        <a:pt x="36" y="6"/>
                      </a:lnTo>
                      <a:lnTo>
                        <a:pt x="41" y="0"/>
                      </a:lnTo>
                      <a:lnTo>
                        <a:pt x="57" y="6"/>
                      </a:lnTo>
                      <a:lnTo>
                        <a:pt x="72" y="6"/>
                      </a:lnTo>
                      <a:lnTo>
                        <a:pt x="88" y="0"/>
                      </a:lnTo>
                      <a:lnTo>
                        <a:pt x="98" y="0"/>
                      </a:lnTo>
                      <a:lnTo>
                        <a:pt x="103" y="0"/>
                      </a:lnTo>
                      <a:lnTo>
                        <a:pt x="124" y="6"/>
                      </a:lnTo>
                      <a:lnTo>
                        <a:pt x="134" y="6"/>
                      </a:lnTo>
                      <a:lnTo>
                        <a:pt x="145" y="11"/>
                      </a:lnTo>
                      <a:lnTo>
                        <a:pt x="186" y="44"/>
                      </a:lnTo>
                      <a:lnTo>
                        <a:pt x="191" y="44"/>
                      </a:lnTo>
                      <a:lnTo>
                        <a:pt x="217" y="44"/>
                      </a:lnTo>
                      <a:lnTo>
                        <a:pt x="228" y="50"/>
                      </a:lnTo>
                      <a:lnTo>
                        <a:pt x="243" y="50"/>
                      </a:lnTo>
                      <a:lnTo>
                        <a:pt x="248" y="50"/>
                      </a:lnTo>
                      <a:lnTo>
                        <a:pt x="259" y="33"/>
                      </a:lnTo>
                      <a:lnTo>
                        <a:pt x="264" y="33"/>
                      </a:lnTo>
                      <a:lnTo>
                        <a:pt x="274" y="22"/>
                      </a:lnTo>
                      <a:lnTo>
                        <a:pt x="290" y="17"/>
                      </a:lnTo>
                      <a:lnTo>
                        <a:pt x="295" y="22"/>
                      </a:lnTo>
                      <a:lnTo>
                        <a:pt x="305" y="28"/>
                      </a:lnTo>
                      <a:lnTo>
                        <a:pt x="310" y="28"/>
                      </a:lnTo>
                      <a:lnTo>
                        <a:pt x="331" y="33"/>
                      </a:lnTo>
                      <a:lnTo>
                        <a:pt x="300" y="77"/>
                      </a:lnTo>
                      <a:lnTo>
                        <a:pt x="300" y="89"/>
                      </a:lnTo>
                      <a:lnTo>
                        <a:pt x="300" y="111"/>
                      </a:lnTo>
                      <a:lnTo>
                        <a:pt x="300" y="127"/>
                      </a:lnTo>
                      <a:lnTo>
                        <a:pt x="300" y="133"/>
                      </a:lnTo>
                      <a:lnTo>
                        <a:pt x="300" y="155"/>
                      </a:lnTo>
                      <a:lnTo>
                        <a:pt x="300" y="194"/>
                      </a:lnTo>
                      <a:lnTo>
                        <a:pt x="305" y="221"/>
                      </a:lnTo>
                      <a:lnTo>
                        <a:pt x="305" y="238"/>
                      </a:lnTo>
                      <a:lnTo>
                        <a:pt x="326" y="27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126"/>
              <p:cNvGrpSpPr>
                <a:grpSpLocks/>
              </p:cNvGrpSpPr>
              <p:nvPr/>
            </p:nvGrpSpPr>
            <p:grpSpPr bwMode="auto">
              <a:xfrm>
                <a:off x="5305" y="1351"/>
                <a:ext cx="216" cy="233"/>
                <a:chOff x="4682" y="1660"/>
                <a:chExt cx="216" cy="233"/>
              </a:xfrm>
              <a:grpFill/>
            </p:grpSpPr>
            <p:sp>
              <p:nvSpPr>
                <p:cNvPr id="62" name="Freeform 127"/>
                <p:cNvSpPr>
                  <a:spLocks/>
                </p:cNvSpPr>
                <p:nvPr/>
              </p:nvSpPr>
              <p:spPr bwMode="auto">
                <a:xfrm>
                  <a:off x="4682" y="1660"/>
                  <a:ext cx="216" cy="233"/>
                </a:xfrm>
                <a:custGeom>
                  <a:avLst/>
                  <a:gdLst/>
                  <a:ahLst/>
                  <a:cxnLst>
                    <a:cxn ang="0">
                      <a:pos x="0" y="227"/>
                    </a:cxn>
                    <a:cxn ang="0">
                      <a:pos x="5" y="222"/>
                    </a:cxn>
                    <a:cxn ang="0">
                      <a:pos x="5" y="205"/>
                    </a:cxn>
                    <a:cxn ang="0">
                      <a:pos x="5" y="189"/>
                    </a:cxn>
                    <a:cxn ang="0">
                      <a:pos x="5" y="178"/>
                    </a:cxn>
                    <a:cxn ang="0">
                      <a:pos x="10" y="172"/>
                    </a:cxn>
                    <a:cxn ang="0">
                      <a:pos x="10" y="150"/>
                    </a:cxn>
                    <a:cxn ang="0">
                      <a:pos x="21" y="139"/>
                    </a:cxn>
                    <a:cxn ang="0">
                      <a:pos x="21" y="133"/>
                    </a:cxn>
                    <a:cxn ang="0">
                      <a:pos x="46" y="116"/>
                    </a:cxn>
                    <a:cxn ang="0">
                      <a:pos x="67" y="94"/>
                    </a:cxn>
                    <a:cxn ang="0">
                      <a:pos x="67" y="83"/>
                    </a:cxn>
                    <a:cxn ang="0">
                      <a:pos x="67" y="78"/>
                    </a:cxn>
                    <a:cxn ang="0">
                      <a:pos x="62" y="78"/>
                    </a:cxn>
                    <a:cxn ang="0">
                      <a:pos x="51" y="78"/>
                    </a:cxn>
                    <a:cxn ang="0">
                      <a:pos x="46" y="72"/>
                    </a:cxn>
                    <a:cxn ang="0">
                      <a:pos x="51" y="33"/>
                    </a:cxn>
                    <a:cxn ang="0">
                      <a:pos x="51" y="28"/>
                    </a:cxn>
                    <a:cxn ang="0">
                      <a:pos x="51" y="22"/>
                    </a:cxn>
                    <a:cxn ang="0">
                      <a:pos x="57" y="17"/>
                    </a:cxn>
                    <a:cxn ang="0">
                      <a:pos x="67" y="17"/>
                    </a:cxn>
                    <a:cxn ang="0">
                      <a:pos x="77" y="17"/>
                    </a:cxn>
                    <a:cxn ang="0">
                      <a:pos x="93" y="22"/>
                    </a:cxn>
                    <a:cxn ang="0">
                      <a:pos x="108" y="22"/>
                    </a:cxn>
                    <a:cxn ang="0">
                      <a:pos x="123" y="17"/>
                    </a:cxn>
                    <a:cxn ang="0">
                      <a:pos x="139" y="11"/>
                    </a:cxn>
                    <a:cxn ang="0">
                      <a:pos x="144" y="11"/>
                    </a:cxn>
                    <a:cxn ang="0">
                      <a:pos x="149" y="17"/>
                    </a:cxn>
                    <a:cxn ang="0">
                      <a:pos x="154" y="17"/>
                    </a:cxn>
                    <a:cxn ang="0">
                      <a:pos x="165" y="11"/>
                    </a:cxn>
                    <a:cxn ang="0">
                      <a:pos x="175" y="0"/>
                    </a:cxn>
                    <a:cxn ang="0">
                      <a:pos x="180" y="11"/>
                    </a:cxn>
                    <a:cxn ang="0">
                      <a:pos x="190" y="17"/>
                    </a:cxn>
                    <a:cxn ang="0">
                      <a:pos x="190" y="22"/>
                    </a:cxn>
                    <a:cxn ang="0">
                      <a:pos x="190" y="39"/>
                    </a:cxn>
                    <a:cxn ang="0">
                      <a:pos x="195" y="50"/>
                    </a:cxn>
                    <a:cxn ang="0">
                      <a:pos x="206" y="67"/>
                    </a:cxn>
                    <a:cxn ang="0">
                      <a:pos x="211" y="78"/>
                    </a:cxn>
                    <a:cxn ang="0">
                      <a:pos x="216" y="89"/>
                    </a:cxn>
                    <a:cxn ang="0">
                      <a:pos x="216" y="100"/>
                    </a:cxn>
                    <a:cxn ang="0">
                      <a:pos x="216" y="111"/>
                    </a:cxn>
                    <a:cxn ang="0">
                      <a:pos x="206" y="122"/>
                    </a:cxn>
                    <a:cxn ang="0">
                      <a:pos x="201" y="133"/>
                    </a:cxn>
                    <a:cxn ang="0">
                      <a:pos x="180" y="150"/>
                    </a:cxn>
                    <a:cxn ang="0">
                      <a:pos x="170" y="166"/>
                    </a:cxn>
                    <a:cxn ang="0">
                      <a:pos x="170" y="172"/>
                    </a:cxn>
                    <a:cxn ang="0">
                      <a:pos x="149" y="216"/>
                    </a:cxn>
                    <a:cxn ang="0">
                      <a:pos x="67" y="216"/>
                    </a:cxn>
                    <a:cxn ang="0">
                      <a:pos x="41" y="216"/>
                    </a:cxn>
                    <a:cxn ang="0">
                      <a:pos x="36" y="216"/>
                    </a:cxn>
                    <a:cxn ang="0">
                      <a:pos x="31" y="227"/>
                    </a:cxn>
                    <a:cxn ang="0">
                      <a:pos x="21" y="233"/>
                    </a:cxn>
                    <a:cxn ang="0">
                      <a:pos x="10" y="233"/>
                    </a:cxn>
                    <a:cxn ang="0">
                      <a:pos x="5" y="233"/>
                    </a:cxn>
                    <a:cxn ang="0">
                      <a:pos x="0" y="227"/>
                    </a:cxn>
                  </a:cxnLst>
                  <a:rect l="0" t="0" r="r" b="b"/>
                  <a:pathLst>
                    <a:path w="216" h="233">
                      <a:moveTo>
                        <a:pt x="0" y="227"/>
                      </a:moveTo>
                      <a:lnTo>
                        <a:pt x="5" y="222"/>
                      </a:lnTo>
                      <a:lnTo>
                        <a:pt x="5" y="205"/>
                      </a:lnTo>
                      <a:lnTo>
                        <a:pt x="5" y="189"/>
                      </a:lnTo>
                      <a:lnTo>
                        <a:pt x="5" y="178"/>
                      </a:lnTo>
                      <a:lnTo>
                        <a:pt x="10" y="172"/>
                      </a:lnTo>
                      <a:lnTo>
                        <a:pt x="10" y="150"/>
                      </a:lnTo>
                      <a:lnTo>
                        <a:pt x="21" y="139"/>
                      </a:lnTo>
                      <a:lnTo>
                        <a:pt x="21" y="133"/>
                      </a:lnTo>
                      <a:lnTo>
                        <a:pt x="46" y="116"/>
                      </a:lnTo>
                      <a:lnTo>
                        <a:pt x="67" y="94"/>
                      </a:lnTo>
                      <a:lnTo>
                        <a:pt x="67" y="83"/>
                      </a:lnTo>
                      <a:lnTo>
                        <a:pt x="67" y="78"/>
                      </a:lnTo>
                      <a:lnTo>
                        <a:pt x="62" y="78"/>
                      </a:lnTo>
                      <a:lnTo>
                        <a:pt x="51" y="78"/>
                      </a:lnTo>
                      <a:lnTo>
                        <a:pt x="46" y="72"/>
                      </a:lnTo>
                      <a:lnTo>
                        <a:pt x="51" y="33"/>
                      </a:lnTo>
                      <a:lnTo>
                        <a:pt x="51" y="28"/>
                      </a:lnTo>
                      <a:lnTo>
                        <a:pt x="51" y="22"/>
                      </a:lnTo>
                      <a:lnTo>
                        <a:pt x="57" y="17"/>
                      </a:lnTo>
                      <a:lnTo>
                        <a:pt x="67" y="17"/>
                      </a:lnTo>
                      <a:lnTo>
                        <a:pt x="77" y="17"/>
                      </a:lnTo>
                      <a:lnTo>
                        <a:pt x="93" y="22"/>
                      </a:lnTo>
                      <a:lnTo>
                        <a:pt x="108" y="22"/>
                      </a:lnTo>
                      <a:lnTo>
                        <a:pt x="123" y="17"/>
                      </a:lnTo>
                      <a:lnTo>
                        <a:pt x="139" y="11"/>
                      </a:lnTo>
                      <a:lnTo>
                        <a:pt x="144" y="11"/>
                      </a:lnTo>
                      <a:lnTo>
                        <a:pt x="149" y="17"/>
                      </a:lnTo>
                      <a:lnTo>
                        <a:pt x="154" y="17"/>
                      </a:lnTo>
                      <a:lnTo>
                        <a:pt x="165" y="11"/>
                      </a:lnTo>
                      <a:lnTo>
                        <a:pt x="175" y="0"/>
                      </a:lnTo>
                      <a:lnTo>
                        <a:pt x="180" y="11"/>
                      </a:lnTo>
                      <a:lnTo>
                        <a:pt x="190" y="17"/>
                      </a:lnTo>
                      <a:lnTo>
                        <a:pt x="190" y="22"/>
                      </a:lnTo>
                      <a:lnTo>
                        <a:pt x="190" y="39"/>
                      </a:lnTo>
                      <a:lnTo>
                        <a:pt x="195" y="50"/>
                      </a:lnTo>
                      <a:lnTo>
                        <a:pt x="206" y="67"/>
                      </a:lnTo>
                      <a:lnTo>
                        <a:pt x="211" y="78"/>
                      </a:lnTo>
                      <a:lnTo>
                        <a:pt x="216" y="89"/>
                      </a:lnTo>
                      <a:lnTo>
                        <a:pt x="216" y="100"/>
                      </a:lnTo>
                      <a:lnTo>
                        <a:pt x="216" y="111"/>
                      </a:lnTo>
                      <a:lnTo>
                        <a:pt x="206" y="122"/>
                      </a:lnTo>
                      <a:lnTo>
                        <a:pt x="201" y="133"/>
                      </a:lnTo>
                      <a:lnTo>
                        <a:pt x="180" y="150"/>
                      </a:lnTo>
                      <a:lnTo>
                        <a:pt x="170" y="166"/>
                      </a:lnTo>
                      <a:lnTo>
                        <a:pt x="170" y="172"/>
                      </a:lnTo>
                      <a:lnTo>
                        <a:pt x="149" y="216"/>
                      </a:lnTo>
                      <a:lnTo>
                        <a:pt x="67" y="216"/>
                      </a:lnTo>
                      <a:lnTo>
                        <a:pt x="41" y="216"/>
                      </a:lnTo>
                      <a:lnTo>
                        <a:pt x="36" y="216"/>
                      </a:lnTo>
                      <a:lnTo>
                        <a:pt x="31" y="227"/>
                      </a:lnTo>
                      <a:lnTo>
                        <a:pt x="21" y="233"/>
                      </a:lnTo>
                      <a:lnTo>
                        <a:pt x="10" y="233"/>
                      </a:lnTo>
                      <a:lnTo>
                        <a:pt x="5" y="233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128"/>
                <p:cNvSpPr>
                  <a:spLocks/>
                </p:cNvSpPr>
                <p:nvPr/>
              </p:nvSpPr>
              <p:spPr bwMode="auto">
                <a:xfrm>
                  <a:off x="4682" y="1660"/>
                  <a:ext cx="216" cy="233"/>
                </a:xfrm>
                <a:custGeom>
                  <a:avLst/>
                  <a:gdLst/>
                  <a:ahLst/>
                  <a:cxnLst>
                    <a:cxn ang="0">
                      <a:pos x="0" y="227"/>
                    </a:cxn>
                    <a:cxn ang="0">
                      <a:pos x="5" y="222"/>
                    </a:cxn>
                    <a:cxn ang="0">
                      <a:pos x="5" y="205"/>
                    </a:cxn>
                    <a:cxn ang="0">
                      <a:pos x="5" y="189"/>
                    </a:cxn>
                    <a:cxn ang="0">
                      <a:pos x="5" y="178"/>
                    </a:cxn>
                    <a:cxn ang="0">
                      <a:pos x="10" y="172"/>
                    </a:cxn>
                    <a:cxn ang="0">
                      <a:pos x="10" y="150"/>
                    </a:cxn>
                    <a:cxn ang="0">
                      <a:pos x="21" y="139"/>
                    </a:cxn>
                    <a:cxn ang="0">
                      <a:pos x="21" y="133"/>
                    </a:cxn>
                    <a:cxn ang="0">
                      <a:pos x="46" y="116"/>
                    </a:cxn>
                    <a:cxn ang="0">
                      <a:pos x="67" y="94"/>
                    </a:cxn>
                    <a:cxn ang="0">
                      <a:pos x="67" y="83"/>
                    </a:cxn>
                    <a:cxn ang="0">
                      <a:pos x="67" y="78"/>
                    </a:cxn>
                    <a:cxn ang="0">
                      <a:pos x="62" y="78"/>
                    </a:cxn>
                    <a:cxn ang="0">
                      <a:pos x="51" y="78"/>
                    </a:cxn>
                    <a:cxn ang="0">
                      <a:pos x="46" y="72"/>
                    </a:cxn>
                    <a:cxn ang="0">
                      <a:pos x="51" y="33"/>
                    </a:cxn>
                    <a:cxn ang="0">
                      <a:pos x="51" y="28"/>
                    </a:cxn>
                    <a:cxn ang="0">
                      <a:pos x="51" y="22"/>
                    </a:cxn>
                    <a:cxn ang="0">
                      <a:pos x="57" y="17"/>
                    </a:cxn>
                    <a:cxn ang="0">
                      <a:pos x="67" y="17"/>
                    </a:cxn>
                    <a:cxn ang="0">
                      <a:pos x="77" y="17"/>
                    </a:cxn>
                    <a:cxn ang="0">
                      <a:pos x="93" y="22"/>
                    </a:cxn>
                    <a:cxn ang="0">
                      <a:pos x="108" y="22"/>
                    </a:cxn>
                    <a:cxn ang="0">
                      <a:pos x="123" y="17"/>
                    </a:cxn>
                    <a:cxn ang="0">
                      <a:pos x="139" y="11"/>
                    </a:cxn>
                    <a:cxn ang="0">
                      <a:pos x="144" y="11"/>
                    </a:cxn>
                    <a:cxn ang="0">
                      <a:pos x="149" y="17"/>
                    </a:cxn>
                    <a:cxn ang="0">
                      <a:pos x="154" y="17"/>
                    </a:cxn>
                    <a:cxn ang="0">
                      <a:pos x="165" y="11"/>
                    </a:cxn>
                    <a:cxn ang="0">
                      <a:pos x="175" y="0"/>
                    </a:cxn>
                    <a:cxn ang="0">
                      <a:pos x="180" y="11"/>
                    </a:cxn>
                    <a:cxn ang="0">
                      <a:pos x="190" y="17"/>
                    </a:cxn>
                    <a:cxn ang="0">
                      <a:pos x="190" y="22"/>
                    </a:cxn>
                    <a:cxn ang="0">
                      <a:pos x="190" y="39"/>
                    </a:cxn>
                    <a:cxn ang="0">
                      <a:pos x="195" y="50"/>
                    </a:cxn>
                    <a:cxn ang="0">
                      <a:pos x="206" y="67"/>
                    </a:cxn>
                    <a:cxn ang="0">
                      <a:pos x="211" y="78"/>
                    </a:cxn>
                    <a:cxn ang="0">
                      <a:pos x="216" y="89"/>
                    </a:cxn>
                    <a:cxn ang="0">
                      <a:pos x="216" y="100"/>
                    </a:cxn>
                    <a:cxn ang="0">
                      <a:pos x="216" y="111"/>
                    </a:cxn>
                    <a:cxn ang="0">
                      <a:pos x="206" y="122"/>
                    </a:cxn>
                    <a:cxn ang="0">
                      <a:pos x="201" y="133"/>
                    </a:cxn>
                    <a:cxn ang="0">
                      <a:pos x="180" y="150"/>
                    </a:cxn>
                    <a:cxn ang="0">
                      <a:pos x="170" y="166"/>
                    </a:cxn>
                    <a:cxn ang="0">
                      <a:pos x="170" y="172"/>
                    </a:cxn>
                    <a:cxn ang="0">
                      <a:pos x="149" y="216"/>
                    </a:cxn>
                    <a:cxn ang="0">
                      <a:pos x="67" y="216"/>
                    </a:cxn>
                    <a:cxn ang="0">
                      <a:pos x="41" y="216"/>
                    </a:cxn>
                    <a:cxn ang="0">
                      <a:pos x="36" y="216"/>
                    </a:cxn>
                    <a:cxn ang="0">
                      <a:pos x="31" y="227"/>
                    </a:cxn>
                    <a:cxn ang="0">
                      <a:pos x="21" y="233"/>
                    </a:cxn>
                    <a:cxn ang="0">
                      <a:pos x="10" y="233"/>
                    </a:cxn>
                    <a:cxn ang="0">
                      <a:pos x="5" y="233"/>
                    </a:cxn>
                    <a:cxn ang="0">
                      <a:pos x="0" y="227"/>
                    </a:cxn>
                  </a:cxnLst>
                  <a:rect l="0" t="0" r="r" b="b"/>
                  <a:pathLst>
                    <a:path w="216" h="233">
                      <a:moveTo>
                        <a:pt x="0" y="227"/>
                      </a:moveTo>
                      <a:lnTo>
                        <a:pt x="5" y="222"/>
                      </a:lnTo>
                      <a:lnTo>
                        <a:pt x="5" y="205"/>
                      </a:lnTo>
                      <a:lnTo>
                        <a:pt x="5" y="189"/>
                      </a:lnTo>
                      <a:lnTo>
                        <a:pt x="5" y="178"/>
                      </a:lnTo>
                      <a:lnTo>
                        <a:pt x="10" y="172"/>
                      </a:lnTo>
                      <a:lnTo>
                        <a:pt x="10" y="150"/>
                      </a:lnTo>
                      <a:lnTo>
                        <a:pt x="21" y="139"/>
                      </a:lnTo>
                      <a:lnTo>
                        <a:pt x="21" y="133"/>
                      </a:lnTo>
                      <a:lnTo>
                        <a:pt x="46" y="116"/>
                      </a:lnTo>
                      <a:lnTo>
                        <a:pt x="67" y="94"/>
                      </a:lnTo>
                      <a:lnTo>
                        <a:pt x="67" y="83"/>
                      </a:lnTo>
                      <a:lnTo>
                        <a:pt x="67" y="78"/>
                      </a:lnTo>
                      <a:lnTo>
                        <a:pt x="62" y="78"/>
                      </a:lnTo>
                      <a:lnTo>
                        <a:pt x="51" y="78"/>
                      </a:lnTo>
                      <a:lnTo>
                        <a:pt x="46" y="72"/>
                      </a:lnTo>
                      <a:lnTo>
                        <a:pt x="51" y="33"/>
                      </a:lnTo>
                      <a:lnTo>
                        <a:pt x="51" y="28"/>
                      </a:lnTo>
                      <a:lnTo>
                        <a:pt x="51" y="22"/>
                      </a:lnTo>
                      <a:lnTo>
                        <a:pt x="57" y="17"/>
                      </a:lnTo>
                      <a:lnTo>
                        <a:pt x="67" y="17"/>
                      </a:lnTo>
                      <a:lnTo>
                        <a:pt x="77" y="17"/>
                      </a:lnTo>
                      <a:lnTo>
                        <a:pt x="93" y="22"/>
                      </a:lnTo>
                      <a:lnTo>
                        <a:pt x="108" y="22"/>
                      </a:lnTo>
                      <a:lnTo>
                        <a:pt x="123" y="17"/>
                      </a:lnTo>
                      <a:lnTo>
                        <a:pt x="139" y="11"/>
                      </a:lnTo>
                      <a:lnTo>
                        <a:pt x="144" y="11"/>
                      </a:lnTo>
                      <a:lnTo>
                        <a:pt x="149" y="17"/>
                      </a:lnTo>
                      <a:lnTo>
                        <a:pt x="154" y="17"/>
                      </a:lnTo>
                      <a:lnTo>
                        <a:pt x="165" y="11"/>
                      </a:lnTo>
                      <a:lnTo>
                        <a:pt x="175" y="0"/>
                      </a:lnTo>
                      <a:lnTo>
                        <a:pt x="180" y="11"/>
                      </a:lnTo>
                      <a:lnTo>
                        <a:pt x="190" y="17"/>
                      </a:lnTo>
                      <a:lnTo>
                        <a:pt x="190" y="22"/>
                      </a:lnTo>
                      <a:lnTo>
                        <a:pt x="190" y="39"/>
                      </a:lnTo>
                      <a:lnTo>
                        <a:pt x="195" y="50"/>
                      </a:lnTo>
                      <a:lnTo>
                        <a:pt x="206" y="67"/>
                      </a:lnTo>
                      <a:lnTo>
                        <a:pt x="211" y="78"/>
                      </a:lnTo>
                      <a:lnTo>
                        <a:pt x="216" y="89"/>
                      </a:lnTo>
                      <a:lnTo>
                        <a:pt x="216" y="100"/>
                      </a:lnTo>
                      <a:lnTo>
                        <a:pt x="216" y="111"/>
                      </a:lnTo>
                      <a:lnTo>
                        <a:pt x="206" y="122"/>
                      </a:lnTo>
                      <a:lnTo>
                        <a:pt x="201" y="133"/>
                      </a:lnTo>
                      <a:lnTo>
                        <a:pt x="180" y="150"/>
                      </a:lnTo>
                      <a:lnTo>
                        <a:pt x="170" y="166"/>
                      </a:lnTo>
                      <a:lnTo>
                        <a:pt x="170" y="172"/>
                      </a:lnTo>
                      <a:lnTo>
                        <a:pt x="149" y="216"/>
                      </a:lnTo>
                      <a:lnTo>
                        <a:pt x="67" y="216"/>
                      </a:lnTo>
                      <a:lnTo>
                        <a:pt x="41" y="216"/>
                      </a:lnTo>
                      <a:lnTo>
                        <a:pt x="36" y="216"/>
                      </a:lnTo>
                      <a:lnTo>
                        <a:pt x="31" y="227"/>
                      </a:lnTo>
                      <a:lnTo>
                        <a:pt x="21" y="233"/>
                      </a:lnTo>
                      <a:lnTo>
                        <a:pt x="10" y="233"/>
                      </a:lnTo>
                      <a:lnTo>
                        <a:pt x="5" y="233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solidFill>
                  <a:srgbClr val="00CC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2943225" y="1757362"/>
              <a:ext cx="842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Mali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81337" y="2852738"/>
              <a:ext cx="947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Ghana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67238" y="3009901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Uganda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53049" y="3524250"/>
              <a:ext cx="11620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Tanzania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52937" y="4138613"/>
              <a:ext cx="11191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Zambia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00526" y="4467224"/>
              <a:ext cx="1428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Zimbabwe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7983865">
              <a:off x="5200650" y="4424364"/>
              <a:ext cx="1714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Mozambique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69817" y="239123"/>
            <a:ext cx="8974183" cy="64135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Main characteristics of SA farming systems</a:t>
            </a:r>
            <a:endParaRPr lang="en-US" sz="4000" b="1" dirty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69875" y="786372"/>
            <a:ext cx="87043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buFontTx/>
              <a:buChar char="•"/>
            </a:pPr>
            <a:r>
              <a:rPr lang="en-GB" dirty="0" smtClean="0"/>
              <a:t>Commercial versus communal</a:t>
            </a:r>
          </a:p>
          <a:p>
            <a:pPr marL="457200" indent="-457200">
              <a:buFontTx/>
              <a:buChar char="•"/>
            </a:pPr>
            <a:r>
              <a:rPr lang="en-GB" dirty="0" smtClean="0"/>
              <a:t>Smallholder farming systems are </a:t>
            </a:r>
            <a:r>
              <a:rPr lang="en-GB" b="1" i="1" dirty="0" smtClean="0"/>
              <a:t>maize-based</a:t>
            </a:r>
            <a:r>
              <a:rPr lang="en-GB" dirty="0" smtClean="0"/>
              <a:t> (80% land to maize year</a:t>
            </a:r>
            <a:r>
              <a:rPr lang="en-GB" baseline="30000" dirty="0" smtClean="0"/>
              <a:t>-1</a:t>
            </a:r>
            <a:r>
              <a:rPr lang="en-GB" dirty="0" smtClean="0"/>
              <a:t>), with </a:t>
            </a:r>
            <a:r>
              <a:rPr lang="en-GB" b="1" i="1" dirty="0" smtClean="0"/>
              <a:t>strong livestock interactions</a:t>
            </a:r>
            <a:endParaRPr lang="en-US" b="1" i="1" dirty="0" smtClean="0"/>
          </a:p>
          <a:p>
            <a:pPr marL="457200" indent="-457200">
              <a:buFontTx/>
              <a:buChar char="•"/>
            </a:pPr>
            <a:r>
              <a:rPr lang="en-US" dirty="0" smtClean="0"/>
              <a:t>Frequent droughts </a:t>
            </a:r>
            <a:r>
              <a:rPr lang="en-US" dirty="0"/>
              <a:t>and market </a:t>
            </a:r>
            <a:r>
              <a:rPr lang="en-US" dirty="0" smtClean="0"/>
              <a:t>volatility</a:t>
            </a:r>
            <a:endParaRPr lang="en-US" b="1" dirty="0"/>
          </a:p>
          <a:p>
            <a:pPr marL="457200" indent="-457200">
              <a:buFontTx/>
              <a:buChar char="•"/>
            </a:pPr>
            <a:r>
              <a:rPr lang="en-US" dirty="0"/>
              <a:t>High fertilizer-maize price ratios resulting from policy constraints  </a:t>
            </a:r>
          </a:p>
          <a:p>
            <a:pPr marL="457200" indent="-457200">
              <a:buFontTx/>
              <a:buChar char="•"/>
            </a:pPr>
            <a:r>
              <a:rPr lang="en-US" dirty="0"/>
              <a:t>Declining farm sizes and draught animal ownership</a:t>
            </a:r>
          </a:p>
          <a:p>
            <a:pPr marL="457200" indent="-457200">
              <a:buFontTx/>
              <a:buChar char="•"/>
            </a:pPr>
            <a:r>
              <a:rPr lang="en-US" dirty="0"/>
              <a:t>Reduced labor supply due to HIV/AIDs</a:t>
            </a:r>
          </a:p>
          <a:p>
            <a:pPr marL="457200" indent="-457200">
              <a:buFontTx/>
              <a:buChar char="•"/>
            </a:pPr>
            <a:r>
              <a:rPr lang="en-US" dirty="0" smtClean="0"/>
              <a:t>Falling </a:t>
            </a:r>
            <a:r>
              <a:rPr lang="en-US" dirty="0"/>
              <a:t>migrant </a:t>
            </a:r>
            <a:r>
              <a:rPr lang="en-US" dirty="0" smtClean="0"/>
              <a:t>remittances (sometimes reversed)</a:t>
            </a:r>
            <a:endParaRPr lang="en-US" dirty="0"/>
          </a:p>
          <a:p>
            <a:pPr marL="457200" indent="-457200">
              <a:buFontTx/>
              <a:buChar char="•"/>
            </a:pPr>
            <a:r>
              <a:rPr lang="en-GB" dirty="0" smtClean="0"/>
              <a:t>Land </a:t>
            </a:r>
            <a:r>
              <a:rPr lang="en-GB" dirty="0"/>
              <a:t>locked countries versus stringent cross-boarder conditions: little trade and technology exchange</a:t>
            </a:r>
          </a:p>
          <a:p>
            <a:pPr marL="457200" indent="-457200">
              <a:buFontTx/>
              <a:buChar char="•"/>
            </a:pPr>
            <a:r>
              <a:rPr lang="en-GB" dirty="0"/>
              <a:t>Low productivity and high vulnerability encourages risk-averse agricultural strategies at all levels (including slash and burn agriculture), especially among the resource-poor households and in marginal areas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4" name="Picture 4" descr="SOFECSA April Tour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771" y="889863"/>
            <a:ext cx="3603229" cy="270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213" y="169817"/>
            <a:ext cx="8475662" cy="579438"/>
          </a:xfrm>
        </p:spPr>
        <p:txBody>
          <a:bodyPr/>
          <a:lstStyle/>
          <a:p>
            <a:r>
              <a:rPr lang="en-GB" sz="4000" b="1" dirty="0">
                <a:solidFill>
                  <a:schemeClr val="tx1"/>
                </a:solidFill>
              </a:rPr>
              <a:t>Major challenges for Southern Africa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20452"/>
            <a:ext cx="5677536" cy="5314588"/>
          </a:xfrm>
        </p:spPr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</a:rPr>
              <a:t>Poor &amp; declining soil fertility</a:t>
            </a:r>
            <a:r>
              <a:rPr lang="en-GB" sz="2400" dirty="0">
                <a:solidFill>
                  <a:schemeClr val="tx1"/>
                </a:solidFill>
              </a:rPr>
              <a:t>: smallholder production systems in Southern Africa are at rock bottom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b="1" dirty="0">
                <a:solidFill>
                  <a:schemeClr val="tx1"/>
                </a:solidFill>
              </a:rPr>
              <a:t>Lack of resilience in the farming systems</a:t>
            </a:r>
            <a:r>
              <a:rPr lang="en-GB" sz="2400" dirty="0">
                <a:solidFill>
                  <a:schemeClr val="tx1"/>
                </a:solidFill>
              </a:rPr>
              <a:t> – limited market opportunities and livelihood options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Compounding effects of </a:t>
            </a:r>
            <a:r>
              <a:rPr lang="en-GB" sz="2400" b="1" dirty="0">
                <a:solidFill>
                  <a:schemeClr val="tx1"/>
                </a:solidFill>
              </a:rPr>
              <a:t>climate change and </a:t>
            </a:r>
            <a:r>
              <a:rPr lang="en-GB" sz="2400" dirty="0">
                <a:solidFill>
                  <a:schemeClr val="tx1"/>
                </a:solidFill>
              </a:rPr>
              <a:t>variability</a:t>
            </a:r>
          </a:p>
          <a:p>
            <a:pPr>
              <a:lnSpc>
                <a:spcPct val="10000"/>
              </a:lnSpc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r>
              <a:rPr lang="en-GB" sz="2400" b="1" dirty="0">
                <a:solidFill>
                  <a:schemeClr val="tx1"/>
                </a:solidFill>
              </a:rPr>
              <a:t>Lack of capacity</a:t>
            </a:r>
            <a:r>
              <a:rPr lang="en-GB" sz="2400" dirty="0">
                <a:solidFill>
                  <a:schemeClr val="tx1"/>
                </a:solidFill>
              </a:rPr>
              <a:t> to deliver agricultural research and development – </a:t>
            </a:r>
            <a:r>
              <a:rPr lang="en-GB" sz="2400" b="1" dirty="0">
                <a:solidFill>
                  <a:schemeClr val="tx1"/>
                </a:solidFill>
              </a:rPr>
              <a:t>‘A broken pipe’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scenario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"/>
              </a:lnSpc>
            </a:pPr>
            <a:endParaRPr lang="en-GB" sz="2400" b="1" dirty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tx1"/>
                </a:solidFill>
              </a:rPr>
              <a:t>Existence of</a:t>
            </a:r>
            <a:r>
              <a:rPr lang="en-GB" sz="2400" b="1" dirty="0">
                <a:solidFill>
                  <a:schemeClr val="tx1"/>
                </a:solidFill>
              </a:rPr>
              <a:t> ‘A maize poverty trap’</a:t>
            </a:r>
          </a:p>
          <a:p>
            <a:pPr>
              <a:lnSpc>
                <a:spcPct val="10000"/>
              </a:lnSpc>
              <a:buFont typeface="Wingdings" pitchFamily="2" charset="2"/>
              <a:buNone/>
            </a:pPr>
            <a:endParaRPr lang="en-GB" sz="2400" b="1" dirty="0"/>
          </a:p>
        </p:txBody>
      </p:sp>
      <p:pic>
        <p:nvPicPr>
          <p:cNvPr id="5" name="Picture 4" descr="Poor childr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7810" y="3605346"/>
            <a:ext cx="3586190" cy="2689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1676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66688"/>
            <a:ext cx="9144000" cy="6691312"/>
            <a:chOff x="1927" y="105"/>
            <a:chExt cx="5760" cy="421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927" y="105"/>
              <a:ext cx="5760" cy="4215"/>
              <a:chOff x="0" y="105"/>
              <a:chExt cx="5760" cy="421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0" y="572"/>
                <a:ext cx="5760" cy="3748"/>
                <a:chOff x="0" y="572"/>
                <a:chExt cx="5760" cy="3748"/>
              </a:xfrm>
            </p:grpSpPr>
            <p:pic>
              <p:nvPicPr>
                <p:cNvPr id="8201" name="Picture 6" descr="DSC0003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1383" y="1916"/>
                  <a:ext cx="3134" cy="2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02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3960"/>
                  <a:ext cx="5760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2800" b="1">
                      <a:solidFill>
                        <a:srgbClr val="FF3300"/>
                      </a:solidFill>
                      <a:latin typeface="Benguiat Bk BT" pitchFamily="18" charset="0"/>
                    </a:rPr>
                    <a:t>The vicious cycle: A Poverty Trap</a:t>
                  </a:r>
                </a:p>
              </p:txBody>
            </p:sp>
            <p:pic>
              <p:nvPicPr>
                <p:cNvPr id="8203" name="Picture 8" descr="msotw9_temp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80" y="618"/>
                  <a:ext cx="2880" cy="20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4" name="Picture 9" descr="Picture 05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04" y="572"/>
                  <a:ext cx="2711" cy="20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0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560" y="1616"/>
                  <a:ext cx="1608" cy="51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00"/>
                      </a:solidFill>
                    </a:rPr>
                    <a:t>Poor &amp; declining soil fertility</a:t>
                  </a:r>
                </a:p>
              </p:txBody>
            </p:sp>
            <p:sp>
              <p:nvSpPr>
                <p:cNvPr id="8206" name="AutoShape 11"/>
                <p:cNvSpPr>
                  <a:spLocks noChangeArrowheads="1"/>
                </p:cNvSpPr>
                <p:nvPr/>
              </p:nvSpPr>
              <p:spPr bwMode="auto">
                <a:xfrm flipH="1">
                  <a:off x="1565" y="981"/>
                  <a:ext cx="2540" cy="587"/>
                </a:xfrm>
                <a:prstGeom prst="curvedDownArrow">
                  <a:avLst>
                    <a:gd name="adj1" fmla="val 86542"/>
                    <a:gd name="adj2" fmla="val 173083"/>
                    <a:gd name="adj3" fmla="val 33333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020" y="1616"/>
                  <a:ext cx="1320" cy="28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00"/>
                      </a:solidFill>
                    </a:rPr>
                    <a:t>Rural Poverty</a:t>
                  </a:r>
                </a:p>
              </p:txBody>
            </p:sp>
            <p:sp>
              <p:nvSpPr>
                <p:cNvPr id="820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04" y="1979"/>
                  <a:ext cx="1315" cy="1988"/>
                </a:xfrm>
                <a:prstGeom prst="rect">
                  <a:avLst/>
                </a:prstGeom>
                <a:solidFill>
                  <a:srgbClr val="99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buFontTx/>
                    <a:buChar char="•"/>
                  </a:pPr>
                  <a:r>
                    <a:rPr lang="en-US" sz="1800" b="1">
                      <a:solidFill>
                        <a:srgbClr val="000000"/>
                      </a:solidFill>
                    </a:rPr>
                    <a:t>poor technology adoption</a:t>
                  </a:r>
                </a:p>
                <a:p>
                  <a:pPr>
                    <a:buFontTx/>
                    <a:buChar char="•"/>
                  </a:pPr>
                  <a:r>
                    <a:rPr lang="en-US" sz="1800" b="1">
                      <a:solidFill>
                        <a:srgbClr val="000000"/>
                      </a:solidFill>
                    </a:rPr>
                    <a:t>Loss of interest to participate</a:t>
                  </a:r>
                </a:p>
                <a:p>
                  <a:pPr>
                    <a:buFontTx/>
                    <a:buChar char="•"/>
                  </a:pPr>
                  <a:r>
                    <a:rPr lang="en-US" sz="1800" b="1">
                      <a:solidFill>
                        <a:srgbClr val="000000"/>
                      </a:solidFill>
                    </a:rPr>
                    <a:t>No capacity to invest even in low-input technologies</a:t>
                  </a:r>
                </a:p>
                <a:p>
                  <a:pPr>
                    <a:buFontTx/>
                    <a:buChar char="•"/>
                  </a:pPr>
                  <a:r>
                    <a:rPr lang="en-US" sz="1800" b="1">
                      <a:solidFill>
                        <a:srgbClr val="000000"/>
                      </a:solidFill>
                    </a:rPr>
                    <a:t>Poor market access</a:t>
                  </a:r>
                </a:p>
                <a:p>
                  <a:pPr>
                    <a:buFontTx/>
                    <a:buChar char="•"/>
                  </a:pPr>
                  <a:r>
                    <a:rPr lang="en-US" sz="1800" b="1">
                      <a:solidFill>
                        <a:srgbClr val="000000"/>
                      </a:solidFill>
                    </a:rPr>
                    <a:t>Unfavourable policies</a:t>
                  </a:r>
                </a:p>
              </p:txBody>
            </p:sp>
            <p:sp>
              <p:nvSpPr>
                <p:cNvPr id="820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32" y="2296"/>
                  <a:ext cx="1428" cy="1663"/>
                </a:xfrm>
                <a:prstGeom prst="rect">
                  <a:avLst/>
                </a:prstGeom>
                <a:solidFill>
                  <a:srgbClr val="99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buFontTx/>
                    <a:buChar char="•"/>
                  </a:pPr>
                  <a:r>
                    <a:rPr lang="en-US" sz="1800" b="1">
                      <a:solidFill>
                        <a:srgbClr val="000000"/>
                      </a:solidFill>
                    </a:rPr>
                    <a:t>Nutrient leaky systems</a:t>
                  </a:r>
                </a:p>
                <a:p>
                  <a:pPr>
                    <a:buFontTx/>
                    <a:buChar char="•"/>
                  </a:pPr>
                  <a:r>
                    <a:rPr lang="en-US" sz="1800" b="1">
                      <a:solidFill>
                        <a:srgbClr val="000000"/>
                      </a:solidFill>
                    </a:rPr>
                    <a:t>Low nutrient capital in soils</a:t>
                  </a:r>
                </a:p>
                <a:p>
                  <a:pPr>
                    <a:buFontTx/>
                    <a:buChar char="•"/>
                  </a:pPr>
                  <a:r>
                    <a:rPr lang="en-US" sz="1800" b="1">
                      <a:solidFill>
                        <a:srgbClr val="000000"/>
                      </a:solidFill>
                    </a:rPr>
                    <a:t>Poor access &amp; availability of nutrient resources</a:t>
                  </a:r>
                </a:p>
                <a:p>
                  <a:pPr>
                    <a:buFontTx/>
                    <a:buChar char="•"/>
                  </a:pPr>
                  <a:r>
                    <a:rPr lang="en-US" sz="1800" b="1">
                      <a:solidFill>
                        <a:srgbClr val="000000"/>
                      </a:solidFill>
                    </a:rPr>
                    <a:t>Low &amp; inefficient fertilizer use</a:t>
                  </a:r>
                  <a:endParaRPr 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1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052" y="3098"/>
                  <a:ext cx="1920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/>
                    <a:t>Poor soil fertility</a:t>
                  </a:r>
                  <a:r>
                    <a:rPr lang="en-US"/>
                    <a:t>: a social, economic and biophysical problem</a:t>
                  </a:r>
                </a:p>
              </p:txBody>
            </p:sp>
            <p:sp>
              <p:nvSpPr>
                <p:cNvPr id="8211" name="Oval 16"/>
                <p:cNvSpPr>
                  <a:spLocks noChangeArrowheads="1"/>
                </p:cNvSpPr>
                <p:nvPr/>
              </p:nvSpPr>
              <p:spPr bwMode="auto">
                <a:xfrm>
                  <a:off x="2381" y="1298"/>
                  <a:ext cx="1104" cy="864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>
                      <a:solidFill>
                        <a:srgbClr val="000000"/>
                      </a:solidFill>
                    </a:rPr>
                    <a:t>LAND &amp;</a:t>
                  </a:r>
                </a:p>
                <a:p>
                  <a:pPr algn="ctr"/>
                  <a:r>
                    <a:rPr lang="en-US" b="1">
                      <a:solidFill>
                        <a:srgbClr val="000000"/>
                      </a:solidFill>
                    </a:rPr>
                    <a:t>CONFLICT</a:t>
                  </a:r>
                </a:p>
              </p:txBody>
            </p:sp>
          </p:grpSp>
          <p:sp>
            <p:nvSpPr>
              <p:cNvPr id="8200" name="Text Box 17"/>
              <p:cNvSpPr txBox="1">
                <a:spLocks noChangeArrowheads="1"/>
              </p:cNvSpPr>
              <p:nvPr/>
            </p:nvSpPr>
            <p:spPr bwMode="auto">
              <a:xfrm>
                <a:off x="97" y="105"/>
                <a:ext cx="5500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4000" b="1">
                    <a:solidFill>
                      <a:srgbClr val="FF0000"/>
                    </a:solidFill>
                    <a:latin typeface="Benguiat Bk BT" pitchFamily="18" charset="0"/>
                  </a:rPr>
                  <a:t>Empty Soils </a:t>
                </a:r>
                <a:r>
                  <a:rPr lang="en-US" sz="4000" b="1">
                    <a:solidFill>
                      <a:srgbClr val="FF0000"/>
                    </a:solidFill>
                    <a:latin typeface="Benguiat Bk BT" pitchFamily="18" charset="0"/>
                    <a:sym typeface="Wingdings" pitchFamily="2" charset="2"/>
                  </a:rPr>
                  <a:t> Empty Stomachs  Poor Livelihoods</a:t>
                </a:r>
                <a:endParaRPr lang="en-GB" sz="4000" b="1">
                  <a:solidFill>
                    <a:srgbClr val="FF0000"/>
                  </a:solidFill>
                  <a:latin typeface="Benguiat Bk BT" pitchFamily="18" charset="0"/>
                  <a:sym typeface="Wingdings" pitchFamily="2" charset="2"/>
                </a:endParaRPr>
              </a:p>
            </p:txBody>
          </p:sp>
        </p:grpSp>
        <p:sp>
          <p:nvSpPr>
            <p:cNvPr id="8198" name="AutoShape 18"/>
            <p:cNvSpPr>
              <a:spLocks noChangeArrowheads="1"/>
            </p:cNvSpPr>
            <p:nvPr/>
          </p:nvSpPr>
          <p:spPr bwMode="auto">
            <a:xfrm>
              <a:off x="3742" y="2069"/>
              <a:ext cx="2525" cy="607"/>
            </a:xfrm>
            <a:prstGeom prst="curvedUpArrow">
              <a:avLst>
                <a:gd name="adj1" fmla="val 83235"/>
                <a:gd name="adj2" fmla="val 166392"/>
                <a:gd name="adj3" fmla="val 33333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027" name="AutoShape 19"/>
          <p:cNvSpPr>
            <a:spLocks noChangeArrowheads="1"/>
          </p:cNvSpPr>
          <p:nvPr/>
        </p:nvSpPr>
        <p:spPr bwMode="auto">
          <a:xfrm rot="8637133">
            <a:off x="3100388" y="2076450"/>
            <a:ext cx="6503987" cy="9286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Climate change…extra load!!!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5474</TotalTime>
  <Words>1683</Words>
  <Application>Microsoft Office PowerPoint</Application>
  <PresentationFormat>On-screen Show (4:3)</PresentationFormat>
  <Paragraphs>296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Flow</vt:lpstr>
      <vt:lpstr>SPW 10.0 Graph</vt:lpstr>
      <vt:lpstr>SigmaPlot 10.0 Graph</vt:lpstr>
      <vt:lpstr>Lack of resilience in African smallholder farming: A time-bound source of conflict in the wake of climate change</vt:lpstr>
      <vt:lpstr>Who is SOFECSA?</vt:lpstr>
      <vt:lpstr>Reducing Poverty and Food insecurity remains the main Challenge for Sub-Saharan Africa</vt:lpstr>
      <vt:lpstr>The context of poverty in smallholder farming areas  of Southern Africa</vt:lpstr>
      <vt:lpstr>Slide 5</vt:lpstr>
      <vt:lpstr>Project objectives</vt:lpstr>
      <vt:lpstr>Main characteristics of SA farming systems</vt:lpstr>
      <vt:lpstr>Major challenges for Southern Africa</vt:lpstr>
      <vt:lpstr>Slide 9</vt:lpstr>
      <vt:lpstr>The project recognises that:</vt:lpstr>
      <vt:lpstr>Methodology</vt:lpstr>
      <vt:lpstr>Key findings</vt:lpstr>
      <vt:lpstr>Rainfall variability as a major source of vulnerability</vt:lpstr>
      <vt:lpstr>Non-Timber Forest Product Consumption in Wedza Zimbabwe</vt:lpstr>
      <vt:lpstr>Smallholders only food secure 4 months in a year in Mozambique</vt:lpstr>
      <vt:lpstr>Slide 16</vt:lpstr>
      <vt:lpstr>A degrading natural resource base: ‘Wrong decisions versus difficult choices’</vt:lpstr>
      <vt:lpstr>Glaring threats!</vt:lpstr>
      <vt:lpstr>Sources of vulnerability &amp; conflict</vt:lpstr>
      <vt:lpstr>African smallholder farmers are still heavily dependant on indigenous climate change indicators in their decision making</vt:lpstr>
      <vt:lpstr>SOFECSA Learning Centres …Exiting the ‘Maize Poverty Trap’ through Integrated Soil Fertility Management (ISFM)…</vt:lpstr>
      <vt:lpstr> Mobilizing smallholder farmers for collective action to increase productivity and access to markets</vt:lpstr>
      <vt:lpstr>Experimenting with farmers</vt:lpstr>
      <vt:lpstr>Empowering farmers to access input resources and participate in markets</vt:lpstr>
      <vt:lpstr>Enhancing farmers’ capacity to respond</vt:lpstr>
      <vt:lpstr>Slide 26</vt:lpstr>
      <vt:lpstr>Strengthening local institutions to revitalize traditional social safety nets</vt:lpstr>
      <vt:lpstr>Adaptation options prioritized by communities?</vt:lpstr>
      <vt:lpstr>Moving towards production-to-marketing models through innovation platforms</vt:lpstr>
      <vt:lpstr>Emerging issues</vt:lpstr>
      <vt:lpstr>Funding by the DFiD-IDRC- Climate Change Adaptation in Africa (CCAA) program is highly acknowledged</vt:lpstr>
    </vt:vector>
  </TitlesOfParts>
  <Company>CIMMYT, INT.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ALUNA</dc:creator>
  <cp:lastModifiedBy>Dr Paul Mapfumo</cp:lastModifiedBy>
  <cp:revision>216</cp:revision>
  <dcterms:created xsi:type="dcterms:W3CDTF">2003-04-23T21:58:59Z</dcterms:created>
  <dcterms:modified xsi:type="dcterms:W3CDTF">2011-02-21T05:22:36Z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1391550</vt:lpwstr>
  </property>
  <property fmtid="{D5CDD505-2E9C-101B-9397-08002B2CF9AE}" name="NXPowerLiteVersion" pid="3">
    <vt:lpwstr>D4.1.0</vt:lpwstr>
  </property>
</Properties>
</file>