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79" r:id="rId2"/>
    <p:sldId id="270" r:id="rId3"/>
    <p:sldId id="269" r:id="rId4"/>
    <p:sldId id="266" r:id="rId5"/>
    <p:sldId id="272" r:id="rId6"/>
    <p:sldId id="257" r:id="rId7"/>
    <p:sldId id="280" r:id="rId8"/>
    <p:sldId id="281" r:id="rId9"/>
    <p:sldId id="282" r:id="rId10"/>
    <p:sldId id="27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6" y="-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31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35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4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48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67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26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31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42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7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69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9B67CD-9D8C-4F56-9A26-7ECBE1487929}" type="datetimeFigureOut">
              <a:rPr lang="es-MX" smtClean="0"/>
              <a:t>18/06/2015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13FE-145B-4CAC-8C41-50C7B709EE6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1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8303" y="578735"/>
            <a:ext cx="10058400" cy="3240912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Proyecto “Fortalecimiento </a:t>
            </a:r>
            <a:r>
              <a:rPr lang="es-ES" sz="4000" b="1" dirty="0"/>
              <a:t>de la Vigilancia Indígena para vencer la Discriminación de los Pueblos Indígenas en las Decisiones sobre sus </a:t>
            </a:r>
            <a:r>
              <a:rPr lang="es-ES" sz="4000" b="1" dirty="0" smtClean="0"/>
              <a:t>Territorios”</a:t>
            </a:r>
            <a:r>
              <a:rPr lang="es-MX" sz="4000" dirty="0"/>
              <a:t/>
            </a:r>
            <a:br>
              <a:rPr lang="es-MX" sz="4000" dirty="0"/>
            </a:br>
            <a:endParaRPr lang="es-MX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8071" t="35930" r="37983" b="27831"/>
          <a:stretch/>
        </p:blipFill>
        <p:spPr>
          <a:xfrm>
            <a:off x="2245488" y="3560431"/>
            <a:ext cx="7095281" cy="270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5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8465" y="2204549"/>
            <a:ext cx="10058400" cy="1881314"/>
          </a:xfrm>
        </p:spPr>
        <p:txBody>
          <a:bodyPr>
            <a:normAutofit/>
          </a:bodyPr>
          <a:lstStyle/>
          <a:p>
            <a:pPr algn="ctr"/>
            <a:r>
              <a:rPr lang="es-MX" sz="7000" dirty="0" smtClean="0"/>
              <a:t>MUCHAS GRACIAS</a:t>
            </a:r>
            <a:endParaRPr lang="es-MX" sz="7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8071" t="35930" r="37983" b="27831"/>
          <a:stretch/>
        </p:blipFill>
        <p:spPr>
          <a:xfrm>
            <a:off x="2496457" y="3572005"/>
            <a:ext cx="6879771" cy="268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5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8855" y="488188"/>
            <a:ext cx="10058400" cy="843149"/>
          </a:xfrm>
        </p:spPr>
        <p:txBody>
          <a:bodyPr>
            <a:normAutofit/>
          </a:bodyPr>
          <a:lstStyle/>
          <a:p>
            <a:r>
              <a:rPr lang="es-MX" sz="4000" b="1" dirty="0" smtClean="0"/>
              <a:t>Algunos antecedentes</a:t>
            </a:r>
            <a:endParaRPr lang="es-MX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855" y="1331337"/>
            <a:ext cx="10058400" cy="4023360"/>
          </a:xfrm>
        </p:spPr>
        <p:txBody>
          <a:bodyPr>
            <a:noAutofit/>
          </a:bodyPr>
          <a:lstStyle/>
          <a:p>
            <a:endParaRPr lang="es-MX" sz="25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s-MX" sz="2500" dirty="0" smtClean="0">
                <a:latin typeface="+mj-lt"/>
              </a:rPr>
              <a:t>Propuesta elaborada conjuntamente con las Organizaciones Indígenas que participan en el proyecto (ACODECOSPAT, CARE, COMARU y ORAU).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MX" sz="2500" dirty="0" smtClean="0">
                <a:latin typeface="+mj-lt"/>
              </a:rPr>
              <a:t>Presentada en 2013. Lote 1: Acciones que contribuyen a eliminar la discriminación contra los pueblos indígenas amazónicos de Perú.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MX" sz="2500" dirty="0" smtClean="0">
                <a:latin typeface="+mj-lt"/>
              </a:rPr>
              <a:t>Busca garantizar los derechos al consentimiento y participación indígena en las decisiones que se toman sobre sus territorios y recursos naturales.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MX" sz="2500" dirty="0" smtClean="0">
                <a:latin typeface="+mj-lt"/>
              </a:rPr>
              <a:t>Aprobada: Diciembre 2014. Inicio: Enero 2015.</a:t>
            </a:r>
            <a:endParaRPr lang="es-MX" sz="25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6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7420" y="1099643"/>
            <a:ext cx="10515600" cy="5112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3500" b="1" dirty="0" smtClean="0">
                <a:latin typeface="+mj-lt"/>
              </a:rPr>
              <a:t>Datos Generales del Proyecto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Duración: 30 meses (enero 2015 a junio 2017).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Grupo de destinatarios: </a:t>
            </a:r>
            <a:r>
              <a:rPr lang="es-ES_tradnl" sz="2500" dirty="0">
                <a:latin typeface="+mj-lt"/>
              </a:rPr>
              <a:t>CARE, ORAU, </a:t>
            </a:r>
            <a:r>
              <a:rPr lang="es-ES_tradnl" sz="2500" dirty="0" smtClean="0">
                <a:latin typeface="+mj-lt"/>
              </a:rPr>
              <a:t>COMARU </a:t>
            </a:r>
            <a:r>
              <a:rPr lang="es-ES_tradnl" sz="2500" dirty="0">
                <a:latin typeface="+mj-lt"/>
              </a:rPr>
              <a:t>y ACODECOSPAT </a:t>
            </a:r>
            <a:r>
              <a:rPr lang="es-ES_tradnl" sz="2500" dirty="0" smtClean="0">
                <a:latin typeface="+mj-lt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Ámbitos: Cusco, Junín, Loreto y Ucayali.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Gobernanza para la acción: Comité Directivo DAR, CARE, ORAU, COMARU y ACODECOSPAT.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Monto total: 1 000 319 euros.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500" dirty="0" smtClean="0">
                <a:latin typeface="+mj-lt"/>
              </a:rPr>
              <a:t>Financiamiento: Unión Europea (950,000 euros) y DAR (50,319 euros).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ES_tradnl" sz="3000" dirty="0" smtClean="0">
              <a:latin typeface="+mj-lt"/>
            </a:endParaRPr>
          </a:p>
          <a:p>
            <a:pPr marL="0" indent="0" algn="just">
              <a:buNone/>
            </a:pPr>
            <a:endParaRPr lang="es-ES_tradnl" sz="3000" dirty="0" smtClean="0">
              <a:latin typeface="+mj-lt"/>
            </a:endParaRPr>
          </a:p>
          <a:p>
            <a:pPr algn="just"/>
            <a:endParaRPr lang="es-ES_tradnl" sz="3000" dirty="0" smtClean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6791" y="1259300"/>
            <a:ext cx="10515600" cy="40133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latin typeface="+mj-lt"/>
              </a:rPr>
              <a:t>Objetivo General</a:t>
            </a:r>
          </a:p>
          <a:p>
            <a:pPr marL="0" indent="0" algn="just">
              <a:buNone/>
            </a:pPr>
            <a:r>
              <a:rPr lang="es-ES_tradnl" sz="2800" dirty="0">
                <a:latin typeface="+mj-lt"/>
              </a:rPr>
              <a:t>Contribuir a </a:t>
            </a:r>
            <a:r>
              <a:rPr lang="es-ES_tradnl" sz="2800" u="sng" dirty="0">
                <a:latin typeface="+mj-lt"/>
              </a:rPr>
              <a:t>eliminar la discriminación contra los pueblos indígenas garantizando sus derechos al consentimiento y participación </a:t>
            </a:r>
            <a:r>
              <a:rPr lang="es-ES_tradnl" sz="2800" dirty="0">
                <a:latin typeface="+mj-lt"/>
              </a:rPr>
              <a:t>en  las decisiones que se toman sobre sus territorios y recursos naturales</a:t>
            </a:r>
            <a:r>
              <a:rPr lang="es-ES_tradnl" sz="28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s-ES_tradnl" sz="2800" b="1" dirty="0" smtClean="0">
                <a:latin typeface="+mj-lt"/>
              </a:rPr>
              <a:t>Objetivo Específico</a:t>
            </a:r>
          </a:p>
          <a:p>
            <a:pPr marL="0" indent="0" algn="just">
              <a:buNone/>
            </a:pPr>
            <a:r>
              <a:rPr lang="es-ES_tradnl" sz="2800" u="sng" dirty="0">
                <a:latin typeface="+mj-lt"/>
              </a:rPr>
              <a:t>Fortalecer los sistemas indígenas de vigilancia </a:t>
            </a:r>
            <a:r>
              <a:rPr lang="es-ES_tradnl" sz="2800" dirty="0">
                <a:latin typeface="+mj-lt"/>
              </a:rPr>
              <a:t>sobre actividades extractivas e infraestructura que afectan los territorios y recursos naturales en cuatro regiones de la Amazonia Peruana (Cusco, Junín, Loreto y Ucayali). </a:t>
            </a:r>
          </a:p>
          <a:p>
            <a:pPr marL="0" indent="0" algn="just">
              <a:buNone/>
            </a:pPr>
            <a:endParaRPr lang="es-ES_tradnl" sz="2800" dirty="0">
              <a:latin typeface="+mj-lt"/>
            </a:endParaRPr>
          </a:p>
          <a:p>
            <a:pPr marL="0" indent="0" algn="just">
              <a:buNone/>
            </a:pPr>
            <a:endParaRPr lang="es-ES_tradnl" sz="2800" dirty="0" smtClean="0">
              <a:latin typeface="+mj-lt"/>
            </a:endParaRPr>
          </a:p>
          <a:p>
            <a:pPr marL="0" indent="0" algn="just">
              <a:buNone/>
            </a:pPr>
            <a:endParaRPr lang="es-ES_tradnl" sz="2800" dirty="0">
              <a:latin typeface="+mj-lt"/>
            </a:endParaRPr>
          </a:p>
          <a:p>
            <a:pPr marL="0" indent="0" algn="just">
              <a:buNone/>
            </a:pPr>
            <a:endParaRPr lang="es-ES_tradnl" sz="28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312360"/>
            <a:ext cx="10094461" cy="900929"/>
          </a:xfrm>
        </p:spPr>
        <p:txBody>
          <a:bodyPr/>
          <a:lstStyle/>
          <a:p>
            <a:pPr algn="ctr"/>
            <a:r>
              <a:rPr lang="es-MX" b="1" dirty="0" smtClean="0"/>
              <a:t>Problemas que son abordados</a:t>
            </a:r>
            <a:endParaRPr lang="es-MX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591292" y="2090057"/>
            <a:ext cx="2966193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500" dirty="0" smtClean="0">
                <a:latin typeface="+mj-lt"/>
              </a:rPr>
              <a:t>1. Exclusión y falta de reconocimiento en espacios de decisión (previo).</a:t>
            </a:r>
            <a:endParaRPr lang="es-MX" sz="2500" dirty="0"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241968" y="2090057"/>
            <a:ext cx="2695698" cy="20159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500" dirty="0" smtClean="0">
                <a:latin typeface="+mj-lt"/>
              </a:rPr>
              <a:t>2. Falta de control adecuado del Estado y de la población local (durante).</a:t>
            </a:r>
            <a:endParaRPr lang="es-MX" sz="2500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95008" y="4594109"/>
            <a:ext cx="2695698" cy="86177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+mj-lt"/>
              </a:rPr>
              <a:t>3.Conflictos sociales </a:t>
            </a:r>
            <a:endParaRPr lang="es-MX" sz="2500" dirty="0">
              <a:latin typeface="+mj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9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0754" y="231493"/>
            <a:ext cx="10515600" cy="804769"/>
          </a:xfrm>
        </p:spPr>
        <p:txBody>
          <a:bodyPr>
            <a:normAutofit/>
          </a:bodyPr>
          <a:lstStyle/>
          <a:p>
            <a:pPr algn="ctr"/>
            <a:r>
              <a:rPr lang="es-MX" sz="4500" b="1" dirty="0" smtClean="0"/>
              <a:t>Componentes del proyecto</a:t>
            </a:r>
            <a:endParaRPr lang="es-MX" sz="45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3324817" y="1824030"/>
            <a:ext cx="4441371" cy="2554514"/>
            <a:chOff x="2993707" y="2032001"/>
            <a:chExt cx="4441371" cy="2554514"/>
          </a:xfrm>
        </p:grpSpPr>
        <p:sp>
          <p:nvSpPr>
            <p:cNvPr id="10" name="Elipse 9"/>
            <p:cNvSpPr/>
            <p:nvPr/>
          </p:nvSpPr>
          <p:spPr>
            <a:xfrm>
              <a:off x="2993707" y="2032001"/>
              <a:ext cx="4441371" cy="255451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100" dirty="0">
                <a:latin typeface="+mj-lt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3449252" y="2032001"/>
              <a:ext cx="353027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2200" dirty="0" smtClean="0">
                <a:latin typeface="+mj-lt"/>
              </a:endParaRPr>
            </a:p>
            <a:p>
              <a:pPr algn="ctr"/>
              <a:r>
                <a:rPr lang="es-MX" sz="2200" b="1" dirty="0" smtClean="0">
                  <a:latin typeface="+mj-lt"/>
                </a:rPr>
                <a:t>Organizaciones y líderes indígenas que hacen vigilancia en Cusco, Junín, Loreto y Ucayali han sido fortalecidos</a:t>
              </a:r>
              <a:endParaRPr lang="es-MX" sz="2200" b="1" dirty="0">
                <a:latin typeface="+mj-lt"/>
              </a:endParaRP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290286" y="2755942"/>
            <a:ext cx="2382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500">
                <a:latin typeface="+mj-lt"/>
              </a:defRPr>
            </a:lvl1pPr>
          </a:lstStyle>
          <a:p>
            <a:r>
              <a:rPr lang="es-MX" sz="2200" dirty="0"/>
              <a:t>Fortalecimiento organizacional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619927" y="2654135"/>
            <a:ext cx="2776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just">
              <a:defRPr sz="2200">
                <a:latin typeface="+mj-lt"/>
              </a:defRPr>
            </a:lvl1pPr>
          </a:lstStyle>
          <a:p>
            <a:r>
              <a:rPr lang="es-MX" dirty="0"/>
              <a:t>Formación con enfoque de género</a:t>
            </a:r>
          </a:p>
        </p:txBody>
      </p:sp>
      <p:sp>
        <p:nvSpPr>
          <p:cNvPr id="14" name="Flecha arriba 13"/>
          <p:cNvSpPr/>
          <p:nvPr/>
        </p:nvSpPr>
        <p:spPr>
          <a:xfrm rot="5400000">
            <a:off x="7803784" y="2815139"/>
            <a:ext cx="681968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5" name="Flecha arriba 14"/>
          <p:cNvSpPr/>
          <p:nvPr/>
        </p:nvSpPr>
        <p:spPr>
          <a:xfrm rot="16200000">
            <a:off x="2577899" y="2794948"/>
            <a:ext cx="72234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6" name="Flecha arriba 15"/>
          <p:cNvSpPr/>
          <p:nvPr/>
        </p:nvSpPr>
        <p:spPr>
          <a:xfrm rot="10800000">
            <a:off x="5036457" y="4443627"/>
            <a:ext cx="75446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39746" y="5056305"/>
            <a:ext cx="39478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200">
                <a:latin typeface="+mj-lt"/>
              </a:defRPr>
            </a:lvl1pPr>
          </a:lstStyle>
          <a:p>
            <a:pPr algn="just"/>
            <a:r>
              <a:rPr lang="es-MX" dirty="0"/>
              <a:t>Funcionamiento de un mecanismo de ayuda financiera vigilancia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064" y="609708"/>
            <a:ext cx="10515600" cy="804769"/>
          </a:xfrm>
        </p:spPr>
        <p:txBody>
          <a:bodyPr>
            <a:normAutofit/>
          </a:bodyPr>
          <a:lstStyle/>
          <a:p>
            <a:pPr algn="ctr"/>
            <a:r>
              <a:rPr lang="es-MX" sz="4500" b="1" dirty="0" smtClean="0"/>
              <a:t>Componentes del proyecto</a:t>
            </a:r>
            <a:endParaRPr lang="es-MX" sz="45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3324817" y="1824030"/>
            <a:ext cx="4441371" cy="2554514"/>
            <a:chOff x="2993707" y="2032001"/>
            <a:chExt cx="4441371" cy="2554514"/>
          </a:xfrm>
        </p:grpSpPr>
        <p:sp>
          <p:nvSpPr>
            <p:cNvPr id="10" name="Elipse 9"/>
            <p:cNvSpPr/>
            <p:nvPr/>
          </p:nvSpPr>
          <p:spPr>
            <a:xfrm>
              <a:off x="2993707" y="2032001"/>
              <a:ext cx="4441371" cy="255451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100" dirty="0">
                <a:latin typeface="+mj-lt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3546623" y="2259064"/>
              <a:ext cx="3530279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2200" dirty="0" smtClean="0">
                <a:latin typeface="+mj-lt"/>
              </a:endParaRPr>
            </a:p>
            <a:p>
              <a:pPr algn="just">
                <a:defRPr/>
              </a:pPr>
              <a:r>
                <a:rPr lang="es-PE" sz="2200" b="1" dirty="0" smtClean="0">
                  <a:solidFill>
                    <a:schemeClr val="dk1"/>
                  </a:solidFill>
                  <a:latin typeface="+mj-lt"/>
                </a:rPr>
                <a:t>Sistema </a:t>
              </a:r>
              <a:r>
                <a:rPr lang="es-PE" sz="2200" b="1" dirty="0">
                  <a:solidFill>
                    <a:schemeClr val="dk1"/>
                  </a:solidFill>
                  <a:latin typeface="+mj-lt"/>
                </a:rPr>
                <a:t>Indígena de Vigilancia entre </a:t>
              </a:r>
              <a:r>
                <a:rPr lang="es-PE" sz="2200" b="1" dirty="0" smtClean="0">
                  <a:solidFill>
                    <a:schemeClr val="dk1"/>
                  </a:solidFill>
                  <a:latin typeface="+mj-lt"/>
                </a:rPr>
                <a:t>grupos </a:t>
              </a:r>
              <a:r>
                <a:rPr lang="es-PE" sz="2200" b="1" dirty="0">
                  <a:solidFill>
                    <a:schemeClr val="dk1"/>
                  </a:solidFill>
                  <a:latin typeface="+mj-lt"/>
                </a:rPr>
                <a:t>destinatarios </a:t>
              </a:r>
              <a:r>
                <a:rPr lang="es-PE" sz="2200" b="1" dirty="0" smtClean="0">
                  <a:solidFill>
                    <a:schemeClr val="dk1"/>
                  </a:solidFill>
                  <a:latin typeface="+mj-lt"/>
                </a:rPr>
                <a:t> </a:t>
              </a:r>
              <a:r>
                <a:rPr lang="es-PE" sz="2200" b="1" dirty="0">
                  <a:solidFill>
                    <a:schemeClr val="dk1"/>
                  </a:solidFill>
                  <a:latin typeface="+mj-lt"/>
                </a:rPr>
                <a:t>establecido e integrado</a:t>
              </a:r>
              <a:endParaRPr lang="es-MX" sz="2200" b="1" dirty="0">
                <a:latin typeface="+mj-lt"/>
              </a:endParaRP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336497" y="2547289"/>
            <a:ext cx="23824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500">
                <a:latin typeface="+mj-lt"/>
              </a:defRPr>
            </a:lvl1pPr>
          </a:lstStyle>
          <a:p>
            <a:pPr algn="just"/>
            <a:r>
              <a:rPr lang="es-MX" sz="2100" dirty="0" smtClean="0"/>
              <a:t>Intercambio de experiencias de vigilancia</a:t>
            </a:r>
            <a:endParaRPr lang="es-MX" sz="2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650441" y="4234971"/>
            <a:ext cx="357414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500">
                <a:latin typeface="+mj-lt"/>
              </a:defRPr>
            </a:lvl1pPr>
          </a:lstStyle>
          <a:p>
            <a:pPr algn="just"/>
            <a:r>
              <a:rPr lang="es-PE" sz="2100" dirty="0" smtClean="0"/>
              <a:t>Propuestas incorporación </a:t>
            </a:r>
            <a:r>
              <a:rPr lang="es-PE" sz="2100" dirty="0"/>
              <a:t>de </a:t>
            </a:r>
            <a:r>
              <a:rPr lang="es-PE" sz="2100" dirty="0" smtClean="0"/>
              <a:t>derechos  de PP.II en normas de actividades </a:t>
            </a:r>
            <a:r>
              <a:rPr lang="es-PE" sz="2100" dirty="0"/>
              <a:t>extractivas e infraestructura en sus territorios</a:t>
            </a:r>
            <a:endParaRPr lang="es-MX" sz="2100" dirty="0"/>
          </a:p>
        </p:txBody>
      </p:sp>
      <p:sp>
        <p:nvSpPr>
          <p:cNvPr id="14" name="Flecha arriba 13"/>
          <p:cNvSpPr/>
          <p:nvPr/>
        </p:nvSpPr>
        <p:spPr>
          <a:xfrm rot="5400000">
            <a:off x="7770530" y="2706355"/>
            <a:ext cx="681968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5" name="Flecha arriba 14"/>
          <p:cNvSpPr/>
          <p:nvPr/>
        </p:nvSpPr>
        <p:spPr>
          <a:xfrm rot="16200000">
            <a:off x="2620572" y="2649143"/>
            <a:ext cx="72234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6" name="Flecha arriba 15"/>
          <p:cNvSpPr/>
          <p:nvPr/>
        </p:nvSpPr>
        <p:spPr>
          <a:xfrm rot="12571132">
            <a:off x="3483494" y="4209361"/>
            <a:ext cx="75446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36497" y="4950210"/>
            <a:ext cx="3947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dirty="0" smtClean="0">
                <a:latin typeface="+mj-lt"/>
              </a:rPr>
              <a:t>Construcción participativa de un sistema que integre las iniciativas de las 4 OO.II</a:t>
            </a:r>
            <a:endParaRPr lang="es-MX" sz="2100" dirty="0">
              <a:latin typeface="+mj-lt"/>
            </a:endParaRPr>
          </a:p>
        </p:txBody>
      </p:sp>
      <p:sp>
        <p:nvSpPr>
          <p:cNvPr id="18" name="Flecha arriba 17"/>
          <p:cNvSpPr/>
          <p:nvPr/>
        </p:nvSpPr>
        <p:spPr>
          <a:xfrm rot="8888842">
            <a:off x="6603930" y="4289535"/>
            <a:ext cx="75446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607954" y="2183887"/>
            <a:ext cx="328291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500">
                <a:latin typeface="+mj-lt"/>
              </a:defRPr>
            </a:lvl1pPr>
          </a:lstStyle>
          <a:p>
            <a:pPr algn="just"/>
            <a:r>
              <a:rPr lang="es-PE" sz="2100" dirty="0"/>
              <a:t>Implementación de mecanismo de vigilancia medidas que requieren participación, consulta </a:t>
            </a:r>
            <a:r>
              <a:rPr lang="es-PE" sz="2100" dirty="0" smtClean="0"/>
              <a:t>de PP.II.</a:t>
            </a:r>
            <a:endParaRPr lang="es-MX" sz="2100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712183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0754" y="231493"/>
            <a:ext cx="10515600" cy="804769"/>
          </a:xfrm>
        </p:spPr>
        <p:txBody>
          <a:bodyPr>
            <a:normAutofit/>
          </a:bodyPr>
          <a:lstStyle/>
          <a:p>
            <a:pPr algn="ctr"/>
            <a:r>
              <a:rPr lang="es-MX" sz="4500" b="1" dirty="0" smtClean="0"/>
              <a:t>Componentes del proyecto</a:t>
            </a:r>
            <a:endParaRPr lang="es-MX" sz="45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869051" y="1366675"/>
            <a:ext cx="5546327" cy="3209178"/>
            <a:chOff x="3044879" y="2029150"/>
            <a:chExt cx="4441371" cy="3222133"/>
          </a:xfrm>
        </p:grpSpPr>
        <p:sp>
          <p:nvSpPr>
            <p:cNvPr id="10" name="Elipse 9"/>
            <p:cNvSpPr/>
            <p:nvPr/>
          </p:nvSpPr>
          <p:spPr>
            <a:xfrm>
              <a:off x="3044879" y="2029150"/>
              <a:ext cx="4441371" cy="3222133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100" dirty="0">
                <a:latin typeface="+mj-lt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3560900" y="2318591"/>
              <a:ext cx="3530279" cy="2132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2200" b="1" dirty="0" smtClean="0">
                <a:latin typeface="+mj-lt"/>
              </a:endParaRPr>
            </a:p>
            <a:p>
              <a:pPr algn="just">
                <a:defRPr/>
              </a:pPr>
              <a:r>
                <a:rPr lang="es-PE" sz="2200" b="1" dirty="0" smtClean="0">
                  <a:latin typeface="+mj-lt"/>
                </a:rPr>
                <a:t>Sistemas </a:t>
              </a:r>
              <a:r>
                <a:rPr lang="es-PE" sz="2200" b="1" dirty="0">
                  <a:latin typeface="+mj-lt"/>
                </a:rPr>
                <a:t>gubernamentales de monitoreo y fiscalización ambiental y social reciben los reportes </a:t>
              </a:r>
              <a:r>
                <a:rPr lang="es-PE" sz="2200" b="1" dirty="0" smtClean="0">
                  <a:latin typeface="+mj-lt"/>
                </a:rPr>
                <a:t>generados </a:t>
              </a:r>
              <a:r>
                <a:rPr lang="es-PE" sz="2200" b="1" dirty="0">
                  <a:latin typeface="+mj-lt"/>
                </a:rPr>
                <a:t>por los sistemas indígena </a:t>
              </a:r>
              <a:r>
                <a:rPr lang="es-PE" sz="2200" b="1" dirty="0" smtClean="0">
                  <a:latin typeface="+mj-lt"/>
                </a:rPr>
                <a:t>vigilancia</a:t>
              </a:r>
              <a:endParaRPr lang="es-MX" sz="2200" b="1" dirty="0">
                <a:latin typeface="+mj-lt"/>
              </a:endParaRP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154774" y="2525348"/>
            <a:ext cx="23824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500">
                <a:latin typeface="+mj-lt"/>
              </a:defRPr>
            </a:lvl1pPr>
          </a:lstStyle>
          <a:p>
            <a:r>
              <a:rPr lang="es-PE" sz="2100" dirty="0"/>
              <a:t>Campaña de valorización de la vigilancia </a:t>
            </a:r>
            <a:r>
              <a:rPr lang="es-PE" sz="2100" dirty="0" smtClean="0"/>
              <a:t>indígena</a:t>
            </a:r>
            <a:endParaRPr lang="es-MX" sz="2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059778" y="2225599"/>
            <a:ext cx="2850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000" b="1">
                <a:latin typeface="+mj-lt"/>
              </a:defRPr>
            </a:lvl1pPr>
          </a:lstStyle>
          <a:p>
            <a:pPr algn="just"/>
            <a:r>
              <a:rPr lang="es-PE" sz="2100" b="0" dirty="0"/>
              <a:t>Promover mecanismos específicos para la recepción de reportes de </a:t>
            </a:r>
            <a:r>
              <a:rPr lang="es-PE" sz="2100" b="0" dirty="0" smtClean="0"/>
              <a:t>vigilancia </a:t>
            </a:r>
            <a:r>
              <a:rPr lang="es-PE" sz="2100" b="0" dirty="0"/>
              <a:t>indígena</a:t>
            </a:r>
            <a:endParaRPr lang="es-MX" sz="2100" b="0" dirty="0"/>
          </a:p>
        </p:txBody>
      </p:sp>
      <p:sp>
        <p:nvSpPr>
          <p:cNvPr id="14" name="Flecha arriba 13"/>
          <p:cNvSpPr/>
          <p:nvPr/>
        </p:nvSpPr>
        <p:spPr>
          <a:xfrm rot="5400000">
            <a:off x="8380732" y="2611759"/>
            <a:ext cx="681968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5" name="Flecha arriba 14"/>
          <p:cNvSpPr/>
          <p:nvPr/>
        </p:nvSpPr>
        <p:spPr>
          <a:xfrm rot="16200000">
            <a:off x="2182289" y="2659755"/>
            <a:ext cx="72234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16" name="Flecha arriba 15"/>
          <p:cNvSpPr/>
          <p:nvPr/>
        </p:nvSpPr>
        <p:spPr>
          <a:xfrm rot="10800000">
            <a:off x="5071336" y="4649095"/>
            <a:ext cx="754466" cy="6126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00568" y="5347268"/>
            <a:ext cx="609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100" dirty="0">
                <a:latin typeface="+mj-lt"/>
              </a:rPr>
              <a:t>Construcción participativa de propuestas de reconocimiento e institucionalización de la vigilancia indígena a nivel regional y nacional</a:t>
            </a:r>
            <a:endParaRPr lang="es-MX" sz="2100" dirty="0">
              <a:latin typeface="+mj-lt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99304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61257"/>
            <a:ext cx="10058400" cy="1584477"/>
          </a:xfrm>
        </p:spPr>
        <p:txBody>
          <a:bodyPr>
            <a:normAutofit/>
          </a:bodyPr>
          <a:lstStyle/>
          <a:p>
            <a:r>
              <a:rPr lang="es-ES_tradnl" sz="2200" b="1" dirty="0" smtClean="0"/>
              <a:t/>
            </a:r>
            <a:br>
              <a:rPr lang="es-ES_tradnl" sz="2200" b="1" dirty="0" smtClean="0"/>
            </a:br>
            <a:r>
              <a:rPr lang="es-MX" sz="2200" dirty="0"/>
              <a:t/>
            </a:r>
            <a:br>
              <a:rPr lang="es-MX" sz="2200" dirty="0"/>
            </a:br>
            <a:endParaRPr lang="es-MX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200" dirty="0" smtClean="0">
                <a:latin typeface="+mj-lt"/>
              </a:rPr>
              <a:t>1)</a:t>
            </a:r>
            <a:r>
              <a:rPr lang="es-PE" sz="2200" dirty="0" smtClean="0">
                <a:latin typeface="+mj-lt"/>
              </a:rPr>
              <a:t> Contribuirá a </a:t>
            </a:r>
            <a:r>
              <a:rPr lang="es-ES_tradnl" sz="2200" dirty="0" smtClean="0">
                <a:latin typeface="+mj-lt"/>
              </a:rPr>
              <a:t>lograr la igualdad de derechos entre mujeres y hombres.</a:t>
            </a:r>
          </a:p>
          <a:p>
            <a:pPr algn="just"/>
            <a:r>
              <a:rPr lang="es-ES_tradnl" sz="2200" dirty="0">
                <a:latin typeface="+mj-lt"/>
              </a:rPr>
              <a:t>2</a:t>
            </a:r>
            <a:r>
              <a:rPr lang="es-ES_tradnl" sz="2200" dirty="0" smtClean="0">
                <a:latin typeface="+mj-lt"/>
              </a:rPr>
              <a:t>) Creará un </a:t>
            </a:r>
            <a:r>
              <a:rPr lang="es-ES_tradnl" sz="2200" dirty="0">
                <a:latin typeface="+mj-lt"/>
              </a:rPr>
              <a:t>sistema de ayuda financiera a las comunidades nativas para las actividades de vigilancia indígena que puede servir </a:t>
            </a:r>
            <a:r>
              <a:rPr lang="es-ES_tradnl" sz="2200" dirty="0" smtClean="0">
                <a:latin typeface="+mj-lt"/>
              </a:rPr>
              <a:t>en la sostenibilidad financiera de la vigilancia. </a:t>
            </a:r>
          </a:p>
          <a:p>
            <a:pPr algn="just"/>
            <a:r>
              <a:rPr lang="es-ES_tradnl" sz="2200" dirty="0" smtClean="0">
                <a:latin typeface="+mj-lt"/>
              </a:rPr>
              <a:t>3) Generará una cultura preventiva </a:t>
            </a:r>
            <a:r>
              <a:rPr lang="es-ES_tradnl" sz="2200" dirty="0">
                <a:latin typeface="+mj-lt"/>
              </a:rPr>
              <a:t>en la identificación </a:t>
            </a:r>
            <a:r>
              <a:rPr lang="es-ES_tradnl" sz="2200" dirty="0" smtClean="0">
                <a:latin typeface="+mj-lt"/>
              </a:rPr>
              <a:t>de </a:t>
            </a:r>
            <a:r>
              <a:rPr lang="es-ES_tradnl" sz="2200" dirty="0">
                <a:latin typeface="+mj-lt"/>
              </a:rPr>
              <a:t>las medidas que requieren ser consultadas a los pueblos indígenas con la finalidad que los Gobiernos puedan </a:t>
            </a:r>
            <a:r>
              <a:rPr lang="es-ES_tradnl" sz="2200" dirty="0" smtClean="0">
                <a:latin typeface="+mj-lt"/>
              </a:rPr>
              <a:t>prever </a:t>
            </a:r>
            <a:r>
              <a:rPr lang="es-ES_tradnl" sz="2200" dirty="0">
                <a:latin typeface="+mj-lt"/>
              </a:rPr>
              <a:t>los </a:t>
            </a:r>
            <a:r>
              <a:rPr lang="es-ES_tradnl" sz="2200" dirty="0" smtClean="0">
                <a:latin typeface="+mj-lt"/>
              </a:rPr>
              <a:t>recursos </a:t>
            </a:r>
            <a:r>
              <a:rPr lang="es-ES_tradnl" sz="2200" dirty="0">
                <a:latin typeface="+mj-lt"/>
              </a:rPr>
              <a:t>y tiempos necesarios. </a:t>
            </a:r>
            <a:endParaRPr lang="es-MX" sz="2200" dirty="0">
              <a:latin typeface="+mj-lt"/>
            </a:endParaRPr>
          </a:p>
          <a:p>
            <a:pPr algn="just"/>
            <a:endParaRPr lang="es-MX" sz="2200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98592" y="729697"/>
            <a:ext cx="299479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500" b="1" dirty="0" smtClean="0">
                <a:latin typeface="+mj-lt"/>
              </a:rPr>
              <a:t>Otros aportes</a:t>
            </a:r>
            <a:endParaRPr lang="es-MX" sz="3500" dirty="0"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5686425"/>
            <a:ext cx="30384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 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779</TotalTime>
  <Words>512</Words>
  <Application>Microsoft Office PowerPoint</Application>
  <PresentationFormat>Personalizado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Retrospección</vt:lpstr>
      <vt:lpstr>Proyecto “Fortalecimiento de la Vigilancia Indígena para vencer la Discriminación de los Pueblos Indígenas en las Decisiones sobre sus Territorios” </vt:lpstr>
      <vt:lpstr>Algunos antecedentes</vt:lpstr>
      <vt:lpstr>Presentación de PowerPoint</vt:lpstr>
      <vt:lpstr>Presentación de PowerPoint</vt:lpstr>
      <vt:lpstr>Problemas que son abordados</vt:lpstr>
      <vt:lpstr>Componentes del proyecto</vt:lpstr>
      <vt:lpstr>Componentes del proyecto</vt:lpstr>
      <vt:lpstr>Componentes del proyecto</vt:lpstr>
      <vt:lpstr>  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Gonzales</dc:creator>
  <cp:lastModifiedBy>Isabel</cp:lastModifiedBy>
  <cp:revision>115</cp:revision>
  <dcterms:created xsi:type="dcterms:W3CDTF">2015-02-23T12:56:07Z</dcterms:created>
  <dcterms:modified xsi:type="dcterms:W3CDTF">2015-06-18T20:45:39Z</dcterms:modified>
</cp:coreProperties>
</file>