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60" r:id="rId2"/>
    <p:sldId id="642" r:id="rId3"/>
    <p:sldId id="641" r:id="rId4"/>
    <p:sldId id="584" r:id="rId5"/>
    <p:sldId id="587" r:id="rId6"/>
    <p:sldId id="592" r:id="rId7"/>
    <p:sldId id="618" r:id="rId8"/>
    <p:sldId id="620" r:id="rId9"/>
    <p:sldId id="644" r:id="rId10"/>
    <p:sldId id="643" r:id="rId11"/>
    <p:sldId id="597" r:id="rId12"/>
    <p:sldId id="608" r:id="rId13"/>
    <p:sldId id="610" r:id="rId14"/>
    <p:sldId id="611" r:id="rId15"/>
    <p:sldId id="639" r:id="rId16"/>
    <p:sldId id="560" r:id="rId17"/>
    <p:sldId id="562" r:id="rId18"/>
    <p:sldId id="636" r:id="rId19"/>
    <p:sldId id="614" r:id="rId20"/>
    <p:sldId id="615" r:id="rId21"/>
    <p:sldId id="624" r:id="rId22"/>
    <p:sldId id="627" r:id="rId23"/>
    <p:sldId id="616" r:id="rId24"/>
    <p:sldId id="637" r:id="rId25"/>
    <p:sldId id="621" r:id="rId26"/>
    <p:sldId id="631" r:id="rId27"/>
    <p:sldId id="647" r:id="rId28"/>
  </p:sldIdLst>
  <p:sldSz cx="9144000" cy="6858000" type="screen4x3"/>
  <p:notesSz cx="7315200" cy="96012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50B"/>
    <a:srgbClr val="00602B"/>
    <a:srgbClr val="BBC737"/>
    <a:srgbClr val="464B15"/>
    <a:srgbClr val="663300"/>
    <a:srgbClr val="FFCC66"/>
    <a:srgbClr val="008080"/>
    <a:srgbClr val="565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5" autoAdjust="0"/>
    <p:restoredTop sz="94728" autoAdjust="0"/>
  </p:normalViewPr>
  <p:slideViewPr>
    <p:cSldViewPr>
      <p:cViewPr varScale="1">
        <p:scale>
          <a:sx n="69" d="100"/>
          <a:sy n="69" d="100"/>
        </p:scale>
        <p:origin x="6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0865BE2-5AB5-46F0-8F11-FFBFD84CEE84}" type="datetimeFigureOut">
              <a:rPr lang="es-SV"/>
              <a:pPr>
                <a:defRPr/>
              </a:pPr>
              <a:t>21/02/2020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4DC27800-12E1-45ED-9749-03689BF5BC62}" type="slidenum">
              <a:rPr lang="es-SV" altLang="es-US"/>
              <a:pPr/>
              <a:t>‹Nº›</a:t>
            </a:fld>
            <a:endParaRPr lang="es-SV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7EDA3E7-A3FF-4CC5-922F-19660BF0D0D6}" type="datetimeFigureOut">
              <a:rPr lang="es-SV"/>
              <a:pPr>
                <a:defRPr/>
              </a:pPr>
              <a:t>21/02/2020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s-SV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EBF79415-6458-45E8-90A3-316C213CE564}" type="slidenum">
              <a:rPr lang="es-SV" altLang="es-US"/>
              <a:pPr/>
              <a:t>‹Nº›</a:t>
            </a:fld>
            <a:endParaRPr lang="es-SV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US" smtClean="0">
              <a:ea typeface="ＭＳ Ｐゴシック" panose="020B0600070205080204" pitchFamily="34" charset="-128"/>
            </a:endParaRPr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CEAB41-23DA-41BE-BBA1-E91C45D841B7}" type="slidenum">
              <a:rPr lang="es-SV" altLang="es-US">
                <a:ea typeface="ＭＳ Ｐゴシック" panose="020B0600070205080204" pitchFamily="34" charset="-128"/>
              </a:rPr>
              <a:pPr eaLnBrk="1" hangingPunct="1"/>
              <a:t>9</a:t>
            </a:fld>
            <a:endParaRPr lang="es-SV" altLang="es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US" smtClean="0"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F9A74B-DD96-4AAB-ABE1-F7C14E927227}" type="slidenum">
              <a:rPr lang="en-US" altLang="es-US">
                <a:ea typeface="ＭＳ Ｐゴシック" panose="020B0600070205080204" pitchFamily="34" charset="-128"/>
              </a:rPr>
              <a:pPr eaLnBrk="1" hangingPunct="1"/>
              <a:t>11</a:t>
            </a:fld>
            <a:endParaRPr lang="en-US" altLang="es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US" smtClean="0">
              <a:ea typeface="ＭＳ Ｐゴシック" panose="020B0600070205080204" pitchFamily="34" charset="-128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E86015-E383-4189-9200-4FC25B4B4F2F}" type="slidenum">
              <a:rPr lang="es-SV" altLang="es-US"/>
              <a:pPr eaLnBrk="1" hangingPunct="1"/>
              <a:t>12</a:t>
            </a:fld>
            <a:endParaRPr lang="es-SV" altLang="es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>
              <a:ea typeface="ＭＳ Ｐゴシック" panose="020B0600070205080204" pitchFamily="34" charset="-128"/>
            </a:endParaRP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18DC2C-CD11-4B30-A0BC-4D61EA2320EF}" type="slidenum">
              <a:rPr lang="es-CO" altLang="es-US"/>
              <a:pPr eaLnBrk="1" hangingPunct="1"/>
              <a:t>13</a:t>
            </a:fld>
            <a:endParaRPr lang="es-CO" altLang="es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>
              <a:ea typeface="ＭＳ Ｐゴシック" panose="020B0600070205080204" pitchFamily="34" charset="-128"/>
            </a:endParaRP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3AD14E-2D8A-4D8C-9948-955FE5051A9B}" type="slidenum">
              <a:rPr lang="es-CO" altLang="es-US"/>
              <a:pPr eaLnBrk="1" hangingPunct="1"/>
              <a:t>14</a:t>
            </a:fld>
            <a:endParaRPr lang="es-CO" altLang="es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US" smtClean="0">
              <a:ea typeface="ＭＳ Ｐゴシック" panose="020B0600070205080204" pitchFamily="34" charset="-128"/>
            </a:endParaRPr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E62E81-1F14-4AE8-9163-56E13F672481}" type="slidenum">
              <a:rPr lang="es-SV" altLang="es-US">
                <a:ea typeface="ＭＳ Ｐゴシック" panose="020B0600070205080204" pitchFamily="34" charset="-128"/>
              </a:rPr>
              <a:pPr eaLnBrk="1" hangingPunct="1"/>
              <a:t>15</a:t>
            </a:fld>
            <a:endParaRPr lang="es-SV" altLang="es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536EA9-0277-4ABA-A755-8C8E5881C17A}" type="slidenum">
              <a:rPr lang="es-SV" altLang="es-US">
                <a:latin typeface="Calibri" panose="020F0502020204030204" pitchFamily="34" charset="0"/>
              </a:rPr>
              <a:pPr eaLnBrk="1" hangingPunct="1"/>
              <a:t>17</a:t>
            </a:fld>
            <a:endParaRPr lang="es-SV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C:\Documents and Settings\jberganza\Mis documentos\Mis imágenes\LOGO MARN V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5888"/>
            <a:ext cx="227171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C:\Users\hh\Downloads\Escudo El Salvador.bm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2875"/>
            <a:ext cx="121443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2 CuadroTexto"/>
          <p:cNvSpPr txBox="1"/>
          <p:nvPr userDrawn="1"/>
        </p:nvSpPr>
        <p:spPr>
          <a:xfrm>
            <a:off x="1692275" y="115888"/>
            <a:ext cx="4608513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SV" sz="1350" b="1" cap="small" dirty="0">
                <a:latin typeface="Arial" charset="0"/>
                <a:cs typeface="Arial" charset="0"/>
              </a:rPr>
              <a:t>Ministerio de Medio Ambiente y Recursos Naturales</a:t>
            </a:r>
          </a:p>
          <a:p>
            <a:pPr algn="ctr">
              <a:spcBef>
                <a:spcPts val="1200"/>
              </a:spcBef>
              <a:defRPr/>
            </a:pPr>
            <a:r>
              <a:rPr lang="es-SV" sz="1350" b="1" cap="small" dirty="0">
                <a:latin typeface="Arial" charset="0"/>
                <a:cs typeface="Arial" charset="0"/>
              </a:rPr>
              <a:t>Ministerio de Obras Públicas, Transporte, </a:t>
            </a:r>
            <a:br>
              <a:rPr lang="es-SV" sz="1350" b="1" cap="small" dirty="0">
                <a:latin typeface="Arial" charset="0"/>
                <a:cs typeface="Arial" charset="0"/>
              </a:rPr>
            </a:br>
            <a:r>
              <a:rPr lang="es-SV" sz="1350" b="1" cap="small" dirty="0">
                <a:latin typeface="Arial" charset="0"/>
                <a:cs typeface="Arial" charset="0"/>
              </a:rPr>
              <a:t>Vivienda y Desarrollo Urbano</a:t>
            </a:r>
          </a:p>
          <a:p>
            <a:pPr algn="ctr">
              <a:spcBef>
                <a:spcPts val="1200"/>
              </a:spcBef>
              <a:defRPr/>
            </a:pPr>
            <a:r>
              <a:rPr lang="es-SV" sz="1350" b="1" cap="small" dirty="0">
                <a:latin typeface="Arial" charset="0"/>
                <a:cs typeface="Arial" charset="0"/>
              </a:rPr>
              <a:t>Ministerio de Agricultura y Ganadería </a:t>
            </a:r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FE7EC9D-6144-45E3-8615-420090396B62}" type="datetime1">
              <a:rPr lang="es-SV"/>
              <a:pPr>
                <a:defRPr/>
              </a:pPr>
              <a:t>21/02/2020</a:t>
            </a:fld>
            <a:endParaRPr lang="es-SV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82311F50-013C-44E5-A633-48D769F38DD0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338878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6" name="11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2 Rectángulo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B2E72-6C47-4DBE-9C9B-5799FCFBAECB}" type="datetime1">
              <a:rPr lang="es-SV"/>
              <a:pPr>
                <a:defRPr/>
              </a:pPr>
              <a:t>21/02/2020</a:t>
            </a:fld>
            <a:endParaRPr lang="es-SV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1ACD8-005A-4521-8E2D-E3AD616893E2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4284684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B74C8-A990-49F4-B1F5-1DCC707B030C}" type="datetime1">
              <a:rPr lang="es-SV"/>
              <a:pPr>
                <a:defRPr/>
              </a:pPr>
              <a:t>21/02/2020</a:t>
            </a:fld>
            <a:endParaRPr lang="es-SV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17E53-FAF2-4E18-BFBE-0C5F7CD627A1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98123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5" name="11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2 Conector recto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6F609-BAD1-42E2-AF3D-C7A71F198B33}" type="datetime1">
              <a:rPr lang="es-SV"/>
              <a:pPr>
                <a:defRPr/>
              </a:pPr>
              <a:t>21/02/2020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7F191-6923-4AE6-AE22-AF10C9F530AF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83418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D1D9-D281-4AB4-86A0-E177571B56FC}" type="datetime1">
              <a:rPr lang="es-SV"/>
              <a:pPr>
                <a:defRPr/>
              </a:pPr>
              <a:t>21/02/2020</a:t>
            </a:fld>
            <a:endParaRPr lang="es-SV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21E5D-0CDF-4995-B578-DEF98E0A5ED9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53976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h\Downloads\Escudo El Salvador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42875"/>
            <a:ext cx="10620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1 CuadroTexto"/>
          <p:cNvSpPr txBox="1"/>
          <p:nvPr userDrawn="1"/>
        </p:nvSpPr>
        <p:spPr>
          <a:xfrm>
            <a:off x="3714750" y="115888"/>
            <a:ext cx="46085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cap="small" dirty="0">
                <a:solidFill>
                  <a:srgbClr val="14550B"/>
                </a:solidFill>
                <a:latin typeface="Arial" charset="0"/>
                <a:cs typeface="Arial" charset="0"/>
              </a:rPr>
              <a:t>Programa Nacional </a:t>
            </a:r>
            <a:br>
              <a:rPr lang="es-ES" sz="2000" b="1" cap="small" dirty="0">
                <a:solidFill>
                  <a:srgbClr val="14550B"/>
                </a:solidFill>
                <a:latin typeface="Arial" charset="0"/>
                <a:cs typeface="Arial" charset="0"/>
              </a:rPr>
            </a:br>
            <a:r>
              <a:rPr lang="es-ES" sz="2000" b="1" cap="small" dirty="0">
                <a:solidFill>
                  <a:srgbClr val="14550B"/>
                </a:solidFill>
                <a:latin typeface="Arial" charset="0"/>
                <a:cs typeface="Arial" charset="0"/>
              </a:rPr>
              <a:t>de Restauración de </a:t>
            </a:r>
            <a:br>
              <a:rPr lang="es-ES" sz="2000" b="1" cap="small" dirty="0">
                <a:solidFill>
                  <a:srgbClr val="14550B"/>
                </a:solidFill>
                <a:latin typeface="Arial" charset="0"/>
                <a:cs typeface="Arial" charset="0"/>
              </a:rPr>
            </a:br>
            <a:r>
              <a:rPr lang="es-ES" sz="2000" b="1" cap="small" dirty="0">
                <a:solidFill>
                  <a:srgbClr val="14550B"/>
                </a:solidFill>
                <a:latin typeface="Arial" charset="0"/>
                <a:cs typeface="Arial" charset="0"/>
              </a:rPr>
              <a:t>Ecosistemas y Paisajes  </a:t>
            </a:r>
            <a:endParaRPr lang="es-MX" sz="2000" b="1" cap="small" dirty="0">
              <a:solidFill>
                <a:srgbClr val="14550B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E1CDC4F-3E9B-40BA-80DE-BD3BEFAE58A2}" type="datetime1">
              <a:rPr lang="es-SV"/>
              <a:pPr>
                <a:defRPr/>
              </a:pPr>
              <a:t>21/02/2020</a:t>
            </a:fld>
            <a:endParaRPr lang="es-SV"/>
          </a:p>
        </p:txBody>
      </p:sp>
      <p:sp>
        <p:nvSpPr>
          <p:cNvPr id="5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72C285B4-2709-4DF9-8A2D-CE14950EAF6D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51420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Rectángulo"/>
          <p:cNvSpPr/>
          <p:nvPr userDrawn="1"/>
        </p:nvSpPr>
        <p:spPr>
          <a:xfrm>
            <a:off x="428625" y="6429375"/>
            <a:ext cx="357188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sp>
        <p:nvSpPr>
          <p:cNvPr id="6" name="12 CuadroTexto"/>
          <p:cNvSpPr txBox="1"/>
          <p:nvPr userDrawn="1"/>
        </p:nvSpPr>
        <p:spPr>
          <a:xfrm>
            <a:off x="500063" y="6362700"/>
            <a:ext cx="30718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200" b="1" cap="small" dirty="0">
                <a:solidFill>
                  <a:srgbClr val="14550B"/>
                </a:solidFill>
                <a:latin typeface="Arial" charset="0"/>
                <a:cs typeface="Arial" charset="0"/>
              </a:rPr>
              <a:t>Programa Nacional de Restauración</a:t>
            </a:r>
          </a:p>
          <a:p>
            <a:pPr>
              <a:defRPr/>
            </a:pPr>
            <a:r>
              <a:rPr lang="es-ES" sz="1200" b="1" cap="small" dirty="0">
                <a:solidFill>
                  <a:srgbClr val="14550B"/>
                </a:solidFill>
                <a:latin typeface="Arial" charset="0"/>
                <a:cs typeface="Arial" charset="0"/>
              </a:rPr>
              <a:t>de Ecosistemas y Paisajes  </a:t>
            </a:r>
            <a:endParaRPr lang="es-MX" sz="1200" b="1" cap="small" dirty="0">
              <a:solidFill>
                <a:srgbClr val="14550B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2" descr="C:\Users\hh\Downloads\Escudo El Salvador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6357938"/>
            <a:ext cx="5302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8143"/>
            <a:ext cx="8643998" cy="584775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>
            <a:spAutoFit/>
          </a:bodyPr>
          <a:lstStyle>
            <a:lvl1pPr>
              <a:defRPr sz="3200" b="1" u="none">
                <a:ln>
                  <a:noFill/>
                </a:ln>
                <a:solidFill>
                  <a:srgbClr val="464B15"/>
                </a:solidFill>
                <a:effectLst/>
                <a:latin typeface="+mn-lt"/>
              </a:defRPr>
            </a:lvl1pPr>
          </a:lstStyle>
          <a:p>
            <a:r>
              <a:rPr lang="es-ES" dirty="0" smtClean="0"/>
              <a:t>Haga clic para modificar el estilo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5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Rectángulo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46509-1998-4E07-BC40-5CF1CD0B4CB2}" type="datetime1">
              <a:rPr lang="es-SV"/>
              <a:pPr>
                <a:defRPr/>
              </a:pPr>
              <a:t>21/02/2020</a:t>
            </a:fld>
            <a:endParaRPr lang="es-SV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A61B5851-B7FB-44AD-8B76-64D864E4A1E1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726581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C5FB8-670D-480F-9459-415A8C11DDBC}" type="datetime1">
              <a:rPr lang="es-SV"/>
              <a:pPr>
                <a:defRPr/>
              </a:pPr>
              <a:t>21/02/2020</a:t>
            </a:fld>
            <a:endParaRPr lang="es-SV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3A07C-F8AF-46D3-9A3C-1247F1180D85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81660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9BB92-102B-41FC-9CF8-C5AB5F6197D3}" type="datetime1">
              <a:rPr lang="es-SV"/>
              <a:pPr>
                <a:defRPr/>
              </a:pPr>
              <a:t>21/02/2020</a:t>
            </a:fld>
            <a:endParaRPr lang="es-SV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D889C-C59B-4160-B853-B2F99AAF2F49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93848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Triángulo isósceles"/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914400"/>
          </a:xfrm>
        </p:spPr>
        <p:txBody>
          <a:bodyPr/>
          <a:lstStyle>
            <a:lvl1pPr algn="ctr">
              <a:defRPr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715125" y="6357938"/>
            <a:ext cx="1981200" cy="365125"/>
          </a:xfrm>
        </p:spPr>
        <p:txBody>
          <a:bodyPr/>
          <a:lstStyle>
            <a:lvl1pPr algn="r">
              <a:defRPr b="1">
                <a:solidFill>
                  <a:srgbClr val="7D8525"/>
                </a:solidFill>
              </a:defRPr>
            </a:lvl1pPr>
          </a:lstStyle>
          <a:p>
            <a:fld id="{29CE10D6-C594-455C-BE04-D62A5C2009AB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78431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3" name="11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8C79E-86F7-4DEC-9A4B-4668EFD016F6}" type="datetime1">
              <a:rPr lang="es-SV"/>
              <a:pPr>
                <a:defRPr/>
              </a:pPr>
              <a:t>21/02/2020</a:t>
            </a:fld>
            <a:endParaRPr lang="es-SV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AC7AC-7C95-4DC3-8F1B-0AAEF58E3B7A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66010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6" name="11 Conector recto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7" name="12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762E-3536-4BD3-B504-2FC6116F0876}" type="datetime1">
              <a:rPr lang="es-SV"/>
              <a:pPr>
                <a:defRPr/>
              </a:pPr>
              <a:t>21/02/2020</a:t>
            </a:fld>
            <a:endParaRPr lang="es-SV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68F9-713E-4815-8271-5D365B3C3526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45409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  <a:endParaRPr lang="en-US" altLang="es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  <a:endParaRPr lang="en-US" altLang="es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C25D44-B75C-4276-994D-A08E02A703AA}" type="datetime1">
              <a:rPr lang="es-SV"/>
              <a:pPr>
                <a:defRPr/>
              </a:pPr>
              <a:t>21/02/2020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fld id="{1A321F6A-2D43-4800-A7A3-BDDCB46D4B08}" type="slidenum">
              <a:rPr lang="es-SV" altLang="es-US"/>
              <a:pPr/>
              <a:t>‹Nº›</a:t>
            </a:fld>
            <a:endParaRPr lang="es-SV" altLang="es-U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36" r:id="rId5"/>
    <p:sldLayoutId id="2147483937" r:id="rId6"/>
    <p:sldLayoutId id="2147483944" r:id="rId7"/>
    <p:sldLayoutId id="2147483945" r:id="rId8"/>
    <p:sldLayoutId id="2147483946" r:id="rId9"/>
    <p:sldLayoutId id="2147483947" r:id="rId10"/>
    <p:sldLayoutId id="2147483938" r:id="rId11"/>
    <p:sldLayoutId id="2147483948" r:id="rId12"/>
    <p:sldLayoutId id="214748393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3 CuadroText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14500"/>
            <a:ext cx="97155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4213" y="2786063"/>
            <a:ext cx="77898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s-SV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charset="0"/>
              </a:rPr>
              <a:t>Programa Nacional de Restauración de Ecosistemas y Paisajes</a:t>
            </a:r>
            <a:r>
              <a:rPr lang="es-SV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charset="0"/>
              </a:rPr>
              <a:t> </a:t>
            </a:r>
          </a:p>
          <a:p>
            <a:pPr algn="r">
              <a:defRPr/>
            </a:pPr>
            <a:endParaRPr lang="es-SV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rial" charset="0"/>
            </a:endParaRPr>
          </a:p>
          <a:p>
            <a:pPr algn="r">
              <a:defRPr/>
            </a:pPr>
            <a:r>
              <a:rPr lang="es-SV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charset="0"/>
              </a:rPr>
              <a:t>Un Ambicioso Esfuerzo Nacional de </a:t>
            </a:r>
            <a:br>
              <a:rPr lang="es-SV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charset="0"/>
              </a:rPr>
            </a:br>
            <a:r>
              <a:rPr lang="es-SV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charset="0"/>
              </a:rPr>
              <a:t>Adaptación al Cambio Climático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Título"/>
          <p:cNvGrpSpPr>
            <a:grpSpLocks noGrp="1"/>
          </p:cNvGrpSpPr>
          <p:nvPr/>
        </p:nvGrpSpPr>
        <p:grpSpPr bwMode="auto">
          <a:xfrm>
            <a:off x="-146050" y="-182563"/>
            <a:ext cx="9796463" cy="1663701"/>
            <a:chOff x="-92" y="-115"/>
            <a:chExt cx="6171" cy="1048"/>
          </a:xfrm>
        </p:grpSpPr>
        <p:pic>
          <p:nvPicPr>
            <p:cNvPr id="20482" name="5 Título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" y="-115"/>
              <a:ext cx="6171" cy="1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22" y="-39"/>
              <a:ext cx="573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3500"/>
                </a:lnSpc>
              </a:pPr>
              <a:r>
                <a:rPr lang="es-SV" altLang="es-US" sz="3000" b="1">
                  <a:solidFill>
                    <a:srgbClr val="464B15"/>
                  </a:solidFill>
                  <a:latin typeface="Gill Sans MT" panose="020B0502020104020203" pitchFamily="34" charset="0"/>
                </a:rPr>
                <a:t>Programa Nacional de Restauración de Ecosistemas y Paisajes (PREP): Metas y Resultados</a:t>
              </a:r>
            </a:p>
          </p:txBody>
        </p:sp>
      </p:grpSp>
      <p:sp>
        <p:nvSpPr>
          <p:cNvPr id="20485" name="2 Marcador de contenido"/>
          <p:cNvSpPr>
            <a:spLocks noGrp="1"/>
          </p:cNvSpPr>
          <p:nvPr>
            <p:ph idx="1"/>
          </p:nvPr>
        </p:nvSpPr>
        <p:spPr>
          <a:xfrm>
            <a:off x="71438" y="1285875"/>
            <a:ext cx="3500437" cy="4735513"/>
          </a:xfrm>
        </p:spPr>
        <p:txBody>
          <a:bodyPr/>
          <a:lstStyle/>
          <a:p>
            <a:pPr marL="457200" indent="-457200">
              <a:lnSpc>
                <a:spcPts val="2200"/>
              </a:lnSpc>
              <a:spcBef>
                <a:spcPts val="1200"/>
              </a:spcBef>
              <a:buFont typeface="Wingdings 3" panose="05040102010807070707" pitchFamily="18" charset="2"/>
              <a:buNone/>
            </a:pPr>
            <a:r>
              <a:rPr lang="es-SV" altLang="es-US" sz="2000" b="1" smtClean="0">
                <a:ea typeface="ＭＳ Ｐゴシック" panose="020B0600070205080204" pitchFamily="34" charset="-128"/>
              </a:rPr>
              <a:t>METAS:</a:t>
            </a:r>
          </a:p>
          <a:p>
            <a:pPr marL="457200" indent="-457200">
              <a:lnSpc>
                <a:spcPts val="2200"/>
              </a:lnSpc>
              <a:spcBef>
                <a:spcPts val="1200"/>
              </a:spcBef>
              <a:buFont typeface="Bookman Old Style" panose="02050604050505020204" pitchFamily="18" charset="0"/>
              <a:buAutoNum type="arabicPeriod"/>
            </a:pPr>
            <a:r>
              <a:rPr lang="es-SV" altLang="es-US" sz="2000" b="1" smtClean="0">
                <a:ea typeface="ＭＳ Ｐゴシック" panose="020B0600070205080204" pitchFamily="34" charset="-128"/>
              </a:rPr>
              <a:t>Mejorar regulación hídrica en las cuencas</a:t>
            </a:r>
          </a:p>
          <a:p>
            <a:pPr marL="457200" indent="-457200">
              <a:lnSpc>
                <a:spcPts val="2200"/>
              </a:lnSpc>
              <a:spcBef>
                <a:spcPts val="1800"/>
              </a:spcBef>
              <a:buFont typeface="Bookman Old Style" panose="02050604050505020204" pitchFamily="18" charset="0"/>
              <a:buAutoNum type="arabicPeriod"/>
            </a:pPr>
            <a:r>
              <a:rPr lang="es-SV" altLang="es-US" sz="2000" b="1" smtClean="0">
                <a:ea typeface="ＭＳ Ｐゴシック" panose="020B0600070205080204" pitchFamily="34" charset="-128"/>
              </a:rPr>
              <a:t>Retener suelo y mejorar su fertilidad </a:t>
            </a:r>
          </a:p>
          <a:p>
            <a:pPr marL="457200" indent="-457200">
              <a:lnSpc>
                <a:spcPts val="2200"/>
              </a:lnSpc>
              <a:spcBef>
                <a:spcPts val="1800"/>
              </a:spcBef>
              <a:buFont typeface="Bookman Old Style" panose="02050604050505020204" pitchFamily="18" charset="0"/>
              <a:buAutoNum type="arabicPeriod"/>
            </a:pPr>
            <a:r>
              <a:rPr lang="es-SV" altLang="es-US" sz="2000" b="1" smtClean="0">
                <a:ea typeface="ＭＳ Ｐゴシック" panose="020B0600070205080204" pitchFamily="34" charset="-128"/>
              </a:rPr>
              <a:t>Restaurar y conservar ecosistemas críticos (manglares,  áreas protegidas,  bosques de galería y humedales)</a:t>
            </a:r>
            <a:endParaRPr lang="es-SV" altLang="es-US" sz="2400" smtClean="0">
              <a:ea typeface="ＭＳ Ｐゴシック" panose="020B0600070205080204" pitchFamily="34" charset="-128"/>
            </a:endParaRPr>
          </a:p>
          <a:p>
            <a:pPr marL="457200" indent="-457200">
              <a:lnSpc>
                <a:spcPts val="2200"/>
              </a:lnSpc>
              <a:spcBef>
                <a:spcPts val="1800"/>
              </a:spcBef>
              <a:buFont typeface="Bookman Old Style" panose="02050604050505020204" pitchFamily="18" charset="0"/>
              <a:buAutoNum type="arabicPeriod"/>
            </a:pPr>
            <a:r>
              <a:rPr lang="es-SV" altLang="es-US" sz="2000" b="1" smtClean="0">
                <a:ea typeface="ＭＳ Ｐゴシック" panose="020B0600070205080204" pitchFamily="34" charset="-128"/>
              </a:rPr>
              <a:t>Absorber y fijar dióxido de carbono (CO2) en el suelo y la vegetación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4286250" y="1285875"/>
            <a:ext cx="485775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buSzPct val="76000"/>
              <a:defRPr/>
            </a:pPr>
            <a:r>
              <a:rPr lang="es-SV" sz="2000" b="1" dirty="0">
                <a:latin typeface="+mn-lt"/>
                <a:ea typeface="ＭＳ Ｐゴシック" pitchFamily="34" charset="-128"/>
                <a:cs typeface="+mn-cs"/>
              </a:rPr>
              <a:t>RESULTADOS ESPERADOS:</a:t>
            </a:r>
          </a:p>
          <a:p>
            <a:pPr marL="457200" indent="-457200" eaLnBrk="0" hangingPunct="0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buSzPct val="76000"/>
              <a:buFont typeface="+mj-lt"/>
              <a:buAutoNum type="alphaUcPeriod"/>
              <a:defRPr/>
            </a:pPr>
            <a:r>
              <a:rPr lang="es-SV" sz="2000" b="1" dirty="0">
                <a:latin typeface="+mn-lt"/>
                <a:ea typeface="ＭＳ Ｐゴシック" pitchFamily="34" charset="-128"/>
                <a:cs typeface="+mn-cs"/>
              </a:rPr>
              <a:t>Menor riesgo a la población</a:t>
            </a:r>
          </a:p>
          <a:p>
            <a:pPr marL="457200" indent="-457200" eaLnBrk="0" hangingPunct="0">
              <a:lnSpc>
                <a:spcPts val="2200"/>
              </a:lnSpc>
              <a:spcBef>
                <a:spcPts val="1800"/>
              </a:spcBef>
              <a:buClr>
                <a:schemeClr val="accent1"/>
              </a:buClr>
              <a:buSzPct val="76000"/>
              <a:buFont typeface="+mj-lt"/>
              <a:buAutoNum type="alphaUcPeriod"/>
              <a:defRPr/>
            </a:pPr>
            <a:r>
              <a:rPr lang="es-SV" sz="2000" b="1" dirty="0">
                <a:latin typeface="+mn-lt"/>
                <a:ea typeface="ＭＳ Ｐゴシック" pitchFamily="34" charset="-128"/>
                <a:cs typeface="+mn-cs"/>
              </a:rPr>
              <a:t>Menor daño a la infraestructura, agricultura y otros sectores </a:t>
            </a:r>
          </a:p>
          <a:p>
            <a:pPr marL="457200" indent="-457200" eaLnBrk="0" hangingPunct="0">
              <a:lnSpc>
                <a:spcPts val="2200"/>
              </a:lnSpc>
              <a:spcBef>
                <a:spcPts val="1800"/>
              </a:spcBef>
              <a:buClr>
                <a:schemeClr val="accent1"/>
              </a:buClr>
              <a:buSzPct val="76000"/>
              <a:buFont typeface="+mj-lt"/>
              <a:buAutoNum type="alphaUcPeriod"/>
              <a:defRPr/>
            </a:pPr>
            <a:r>
              <a:rPr lang="es-SV" sz="2000" b="1" dirty="0">
                <a:latin typeface="+mn-lt"/>
                <a:ea typeface="ＭＳ Ｐゴシック" pitchFamily="34" charset="-128"/>
                <a:cs typeface="+mn-cs"/>
              </a:rPr>
              <a:t>Mayor productividad y producción agrícola</a:t>
            </a:r>
          </a:p>
          <a:p>
            <a:pPr marL="457200" indent="-457200" eaLnBrk="0" hangingPunct="0">
              <a:lnSpc>
                <a:spcPts val="2200"/>
              </a:lnSpc>
              <a:spcBef>
                <a:spcPts val="1800"/>
              </a:spcBef>
              <a:buClr>
                <a:schemeClr val="accent1"/>
              </a:buClr>
              <a:buSzPct val="76000"/>
              <a:buFont typeface="+mj-lt"/>
              <a:buAutoNum type="alphaUcPeriod"/>
              <a:defRPr/>
            </a:pPr>
            <a:r>
              <a:rPr lang="es-SV" sz="2000" b="1" dirty="0">
                <a:latin typeface="+mn-lt"/>
                <a:ea typeface="ＭＳ Ｐゴシック" pitchFamily="34" charset="-128"/>
                <a:cs typeface="+mn-cs"/>
              </a:rPr>
              <a:t>Mayores y mejores oportunidades económicas para la gente</a:t>
            </a:r>
          </a:p>
          <a:p>
            <a:pPr marL="457200" indent="-457200" eaLnBrk="0" hangingPunct="0">
              <a:lnSpc>
                <a:spcPts val="2200"/>
              </a:lnSpc>
              <a:spcBef>
                <a:spcPts val="1800"/>
              </a:spcBef>
              <a:buClr>
                <a:schemeClr val="accent1"/>
              </a:buClr>
              <a:buSzPct val="76000"/>
              <a:buFont typeface="+mj-lt"/>
              <a:buAutoNum type="alphaUcPeriod"/>
              <a:defRPr/>
            </a:pPr>
            <a:r>
              <a:rPr lang="es-SV" sz="2000" b="1" dirty="0">
                <a:latin typeface="+mn-lt"/>
                <a:ea typeface="ＭＳ Ｐゴシック" pitchFamily="34" charset="-128"/>
                <a:cs typeface="+mn-cs"/>
              </a:rPr>
              <a:t>Mejor entorno para conservar la riqueza biológica del país</a:t>
            </a:r>
          </a:p>
          <a:p>
            <a:pPr marL="457200" indent="-457200" eaLnBrk="0" hangingPunct="0">
              <a:lnSpc>
                <a:spcPts val="2200"/>
              </a:lnSpc>
              <a:spcBef>
                <a:spcPts val="1800"/>
              </a:spcBef>
              <a:buClr>
                <a:schemeClr val="accent1"/>
              </a:buClr>
              <a:buSzPct val="76000"/>
              <a:buFont typeface="+mj-lt"/>
              <a:buAutoNum type="alphaUcPeriod"/>
              <a:defRPr/>
            </a:pPr>
            <a:r>
              <a:rPr lang="es-SV" sz="2000" b="1" dirty="0">
                <a:latin typeface="+mn-lt"/>
                <a:ea typeface="ＭＳ Ｐゴシック" pitchFamily="34" charset="-128"/>
                <a:cs typeface="+mn-cs"/>
              </a:rPr>
              <a:t>Contribuir a desacelerar el cambio climático global</a:t>
            </a:r>
          </a:p>
          <a:p>
            <a:pPr marL="266700" indent="-266700" eaLnBrk="0" hangingPunct="0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endParaRPr lang="es-SV" sz="2000" b="1" dirty="0">
              <a:latin typeface="+mn-lt"/>
              <a:ea typeface="ＭＳ Ｐゴシック" pitchFamily="34" charset="-128"/>
              <a:cs typeface="+mn-cs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Arial" charset="0"/>
              <a:buNone/>
              <a:defRPr/>
            </a:pPr>
            <a:endParaRPr lang="es-SV" sz="2800" dirty="0"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3500438" y="3000375"/>
            <a:ext cx="785812" cy="1071563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1392238"/>
            <a:ext cx="8572500" cy="4751387"/>
          </a:xfrm>
        </p:spPr>
        <p:txBody>
          <a:bodyPr>
            <a:normAutofit fontScale="85000" lnSpcReduction="10000"/>
          </a:bodyPr>
          <a:lstStyle/>
          <a:p>
            <a:pPr marL="457200" indent="-457200" eaLnBrk="1" hangingPunct="1"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es-ES" sz="5400" b="1" cap="small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Componentes del Programa</a:t>
            </a:r>
          </a:p>
          <a:p>
            <a:pPr marL="514350" indent="-514350" eaLnBrk="1" hangingPunct="1">
              <a:spcBef>
                <a:spcPts val="2400"/>
              </a:spcBef>
              <a:buFont typeface="+mj-lt"/>
              <a:buAutoNum type="arabicPeriod"/>
              <a:defRPr/>
            </a:pPr>
            <a:r>
              <a:rPr lang="es-CO" b="1" cap="small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Promoción del cambio hacia la agricultura sostenible a nivel de paisajes y territorios </a:t>
            </a:r>
            <a:r>
              <a:rPr lang="es-SV" b="1" cap="small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 partir del capital humano y organización social semilla existente</a:t>
            </a:r>
          </a:p>
          <a:p>
            <a:pPr marL="514350" indent="-514350" eaLnBrk="1" hangingPunct="1">
              <a:spcBef>
                <a:spcPts val="2400"/>
              </a:spcBef>
              <a:buFont typeface="+mj-lt"/>
              <a:buAutoNum type="arabicPeriod"/>
              <a:defRPr/>
            </a:pPr>
            <a:r>
              <a:rPr lang="es-CO" b="1" cap="small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Restauración y conservación de ecosistemas críticos (Manglares, Bosques de Galería, Humedales) </a:t>
            </a:r>
          </a:p>
          <a:p>
            <a:pPr marL="514350" indent="-514350" eaLnBrk="1" hangingPunct="1">
              <a:spcBef>
                <a:spcPts val="2400"/>
              </a:spcBef>
              <a:buFont typeface="+mj-lt"/>
              <a:buAutoNum type="arabicPeriod"/>
              <a:defRPr/>
            </a:pPr>
            <a:r>
              <a:rPr lang="es-CO" b="1" cap="small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Uso de ´infraestructura natural´ conjuntamente con la infraestructura ´gris.´</a:t>
            </a:r>
          </a:p>
          <a:p>
            <a:pPr marL="514350" indent="-514350" eaLnBrk="1" hangingPunct="1">
              <a:spcBef>
                <a:spcPts val="2400"/>
              </a:spcBef>
              <a:buFont typeface="+mj-lt"/>
              <a:buAutoNum type="arabicPeriod"/>
              <a:defRPr/>
            </a:pPr>
            <a:r>
              <a:rPr lang="es-CO" b="1" cap="small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Un ´nuevo actuar´ a través de la implementación conjunta entre los ministerios y los actores locales</a:t>
            </a:r>
            <a:endParaRPr lang="es-CO" b="1" cap="small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/>
          <a:stretch>
            <a:fillRect/>
          </a:stretch>
        </p:blipFill>
        <p:spPr bwMode="auto">
          <a:xfrm>
            <a:off x="714375" y="1317625"/>
            <a:ext cx="7929563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3 CuadroTexto"/>
          <p:cNvSpPr txBox="1">
            <a:spLocks noChangeArrowheads="1"/>
          </p:cNvSpPr>
          <p:nvPr/>
        </p:nvSpPr>
        <p:spPr bwMode="auto">
          <a:xfrm>
            <a:off x="1214438" y="4286250"/>
            <a:ext cx="164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1600"/>
              <a:t>Labranza de conservación</a:t>
            </a:r>
          </a:p>
        </p:txBody>
      </p:sp>
      <p:sp>
        <p:nvSpPr>
          <p:cNvPr id="22532" name="4 CuadroTexto"/>
          <p:cNvSpPr txBox="1">
            <a:spLocks noChangeArrowheads="1"/>
          </p:cNvSpPr>
          <p:nvPr/>
        </p:nvSpPr>
        <p:spPr bwMode="auto">
          <a:xfrm>
            <a:off x="1857375" y="2928938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1600"/>
              <a:t>Obras de conservación</a:t>
            </a:r>
          </a:p>
        </p:txBody>
      </p:sp>
      <p:sp>
        <p:nvSpPr>
          <p:cNvPr id="22533" name="5 CuadroTexto"/>
          <p:cNvSpPr txBox="1">
            <a:spLocks noChangeArrowheads="1"/>
          </p:cNvSpPr>
          <p:nvPr/>
        </p:nvSpPr>
        <p:spPr bwMode="auto">
          <a:xfrm>
            <a:off x="857250" y="642938"/>
            <a:ext cx="5929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2800"/>
              <a:t>Menú de prácticas de Agricultura Sostenible </a:t>
            </a:r>
            <a:r>
              <a:rPr lang="es-SV" altLang="es-US" sz="2000"/>
              <a:t>(climate smart agriculture)</a:t>
            </a:r>
          </a:p>
        </p:txBody>
      </p:sp>
      <p:sp>
        <p:nvSpPr>
          <p:cNvPr id="22534" name="6 CuadroTexto"/>
          <p:cNvSpPr txBox="1">
            <a:spLocks noChangeArrowheads="1"/>
          </p:cNvSpPr>
          <p:nvPr/>
        </p:nvSpPr>
        <p:spPr bwMode="auto">
          <a:xfrm>
            <a:off x="3429000" y="1922463"/>
            <a:ext cx="1428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1600"/>
              <a:t>Agricultura de Bajos Insumos químicos</a:t>
            </a:r>
          </a:p>
        </p:txBody>
      </p:sp>
      <p:sp>
        <p:nvSpPr>
          <p:cNvPr id="22535" name="7 CuadroTexto"/>
          <p:cNvSpPr txBox="1">
            <a:spLocks noChangeArrowheads="1"/>
          </p:cNvSpPr>
          <p:nvPr/>
        </p:nvSpPr>
        <p:spPr bwMode="auto">
          <a:xfrm>
            <a:off x="4643438" y="1928813"/>
            <a:ext cx="1643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1600"/>
              <a:t>Diversificación</a:t>
            </a:r>
          </a:p>
          <a:p>
            <a:pPr eaLnBrk="1" hangingPunct="1"/>
            <a:r>
              <a:rPr lang="es-SV" altLang="es-US" sz="1600"/>
              <a:t>Agropecuaria y Agro-forestería</a:t>
            </a:r>
          </a:p>
        </p:txBody>
      </p:sp>
      <p:sp>
        <p:nvSpPr>
          <p:cNvPr id="22536" name="8 CuadroTexto"/>
          <p:cNvSpPr txBox="1">
            <a:spLocks noChangeArrowheads="1"/>
          </p:cNvSpPr>
          <p:nvPr/>
        </p:nvSpPr>
        <p:spPr bwMode="auto">
          <a:xfrm>
            <a:off x="5929313" y="3000375"/>
            <a:ext cx="164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1600"/>
              <a:t>Agricultura Orgánica</a:t>
            </a:r>
          </a:p>
        </p:txBody>
      </p:sp>
      <p:sp>
        <p:nvSpPr>
          <p:cNvPr id="22537" name="9 CuadroTexto"/>
          <p:cNvSpPr txBox="1">
            <a:spLocks noChangeArrowheads="1"/>
          </p:cNvSpPr>
          <p:nvPr/>
        </p:nvSpPr>
        <p:spPr bwMode="auto">
          <a:xfrm>
            <a:off x="6572250" y="4448175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1600"/>
              <a:t>Agricultura</a:t>
            </a:r>
          </a:p>
          <a:p>
            <a:pPr eaLnBrk="1" hangingPunct="1"/>
            <a:r>
              <a:rPr lang="es-SV" altLang="es-US" sz="1600"/>
              <a:t>Ecológica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4 Título"/>
          <p:cNvGrpSpPr>
            <a:grpSpLocks noGrp="1"/>
          </p:cNvGrpSpPr>
          <p:nvPr/>
        </p:nvGrpSpPr>
        <p:grpSpPr bwMode="auto">
          <a:xfrm>
            <a:off x="323850" y="244475"/>
            <a:ext cx="8186738" cy="1614488"/>
            <a:chOff x="204" y="154"/>
            <a:chExt cx="5157" cy="1017"/>
          </a:xfrm>
        </p:grpSpPr>
        <p:pic>
          <p:nvPicPr>
            <p:cNvPr id="23554" name="4 Título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4"/>
              <a:ext cx="5157" cy="1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5" name="Text Box 3"/>
            <p:cNvSpPr txBox="1">
              <a:spLocks noChangeArrowheads="1"/>
            </p:cNvSpPr>
            <p:nvPr/>
          </p:nvSpPr>
          <p:spPr bwMode="auto">
            <a:xfrm>
              <a:off x="288" y="180"/>
              <a:ext cx="4842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SV" altLang="es-US" sz="2400" b="1">
                  <a:solidFill>
                    <a:srgbClr val="464B15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rPr>
                <a:t>Comparación de ingresos:</a:t>
              </a:r>
              <a:br>
                <a:rPr lang="es-SV" altLang="es-US" sz="2400" b="1">
                  <a:solidFill>
                    <a:srgbClr val="464B15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rPr>
              </a:br>
              <a:r>
                <a:rPr lang="es-SV" altLang="es-US" sz="2400" b="1">
                  <a:solidFill>
                    <a:srgbClr val="464B15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rPr>
                <a:t>manejo agro-ecológico vs. convencional</a:t>
              </a:r>
            </a:p>
          </p:txBody>
        </p:sp>
      </p:grpSp>
      <p:pic>
        <p:nvPicPr>
          <p:cNvPr id="23557" name="8 Marcador de contenido" descr="Gra1-3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95400"/>
            <a:ext cx="8001000" cy="5137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1 Título"/>
          <p:cNvGrpSpPr>
            <a:grpSpLocks noGrp="1"/>
          </p:cNvGrpSpPr>
          <p:nvPr/>
        </p:nvGrpSpPr>
        <p:grpSpPr bwMode="auto">
          <a:xfrm>
            <a:off x="396875" y="280988"/>
            <a:ext cx="6613525" cy="1547812"/>
            <a:chOff x="250" y="177"/>
            <a:chExt cx="4166" cy="975"/>
          </a:xfrm>
        </p:grpSpPr>
        <p:pic>
          <p:nvPicPr>
            <p:cNvPr id="24578" name="1 Título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177"/>
              <a:ext cx="4166" cy="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315" y="270"/>
              <a:ext cx="3870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s-US" sz="20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Tendencias de Indices de Precios de </a:t>
              </a:r>
              <a:r>
                <a:rPr lang="es-CO" altLang="es-US" sz="20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Fertilizantes/Petróleo</a:t>
              </a:r>
              <a:r>
                <a:rPr lang="en-US" altLang="es-US" sz="20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 Crudo</a:t>
              </a:r>
              <a:br>
                <a:rPr lang="en-US" altLang="es-US" sz="20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</a:br>
              <a:r>
                <a:rPr lang="en-US" altLang="es-US" sz="20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con Alimentos </a:t>
              </a:r>
            </a:p>
          </p:txBody>
        </p:sp>
      </p:grpSp>
      <p:pic>
        <p:nvPicPr>
          <p:cNvPr id="24581" name="4 Marcador de contenido" descr="Figura1'Pag10-2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71600"/>
            <a:ext cx="4587875" cy="4495800"/>
          </a:xfrm>
        </p:spPr>
      </p:pic>
      <p:sp>
        <p:nvSpPr>
          <p:cNvPr id="24582" name="5 CuadroTexto"/>
          <p:cNvSpPr txBox="1">
            <a:spLocks noChangeArrowheads="1"/>
          </p:cNvSpPr>
          <p:nvPr/>
        </p:nvSpPr>
        <p:spPr bwMode="auto">
          <a:xfrm>
            <a:off x="5867400" y="2819400"/>
            <a:ext cx="2819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US" sz="1600"/>
              <a:t>Fuente: Global Challenges for Food and Agriculture: FAO</a:t>
            </a:r>
            <a:r>
              <a:rPr lang="en-US" altLang="es-ES" sz="1600"/>
              <a:t>’</a:t>
            </a:r>
            <a:r>
              <a:rPr lang="en-US" altLang="es-US" sz="1600"/>
              <a:t>s Long-term Outlook for Global Agriculture, Rome, 2008, available at www.fao.org.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Title 1"/>
          <p:cNvGrpSpPr>
            <a:grpSpLocks noGrp="1"/>
          </p:cNvGrpSpPr>
          <p:nvPr/>
        </p:nvGrpSpPr>
        <p:grpSpPr bwMode="auto">
          <a:xfrm>
            <a:off x="-158750" y="-115888"/>
            <a:ext cx="9674225" cy="1755776"/>
            <a:chOff x="-100" y="-73"/>
            <a:chExt cx="6094" cy="1106"/>
          </a:xfrm>
        </p:grpSpPr>
        <p:pic>
          <p:nvPicPr>
            <p:cNvPr id="2" name="Title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" y="-73"/>
              <a:ext cx="6094" cy="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22" y="-4"/>
              <a:ext cx="573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US" sz="3200" b="1">
                  <a:solidFill>
                    <a:srgbClr val="464B15"/>
                  </a:solidFill>
                  <a:latin typeface="Gill Sans MT" panose="020B0502020104020203" pitchFamily="34" charset="0"/>
                </a:rPr>
                <a:t>Perspectiva de Paisaje y Territorio </a:t>
              </a:r>
              <a:br>
                <a:rPr lang="es-ES" altLang="es-US" sz="3200" b="1">
                  <a:solidFill>
                    <a:srgbClr val="464B15"/>
                  </a:solidFill>
                  <a:latin typeface="Gill Sans MT" panose="020B0502020104020203" pitchFamily="34" charset="0"/>
                </a:rPr>
              </a:br>
              <a:r>
                <a:rPr lang="es-ES" altLang="es-US" sz="3200" b="1">
                  <a:solidFill>
                    <a:srgbClr val="464B15"/>
                  </a:solidFill>
                  <a:latin typeface="Gill Sans MT" panose="020B0502020104020203" pitchFamily="34" charset="0"/>
                </a:rPr>
                <a:t>Diferencia esencial de los esfuerzos del pasado</a:t>
              </a:r>
              <a:endParaRPr lang="es-CO" altLang="es-US" sz="3200" b="1">
                <a:solidFill>
                  <a:srgbClr val="464B15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25605" name="Content Placeholder 2"/>
          <p:cNvSpPr>
            <a:spLocks noGrp="1"/>
          </p:cNvSpPr>
          <p:nvPr>
            <p:ph idx="1"/>
          </p:nvPr>
        </p:nvSpPr>
        <p:spPr>
          <a:xfrm>
            <a:off x="71438" y="1196975"/>
            <a:ext cx="8858250" cy="3444875"/>
          </a:xfrm>
        </p:spPr>
        <p:txBody>
          <a:bodyPr/>
          <a:lstStyle/>
          <a:p>
            <a:pPr>
              <a:spcBef>
                <a:spcPts val="1775"/>
              </a:spcBef>
            </a:pPr>
            <a:r>
              <a:rPr lang="es-CO" altLang="es-US" sz="2000" b="1" smtClean="0">
                <a:ea typeface="ＭＳ Ｐゴシック" panose="020B0600070205080204" pitchFamily="34" charset="-128"/>
              </a:rPr>
              <a:t>Transformar paisajes y territorios completos y no puntos aislados en el espacio-  </a:t>
            </a:r>
          </a:p>
          <a:p>
            <a:pPr>
              <a:spcBef>
                <a:spcPts val="1775"/>
              </a:spcBef>
            </a:pPr>
            <a:r>
              <a:rPr lang="es-MX" altLang="es-US" sz="2000" b="1" smtClean="0">
                <a:ea typeface="ＭＳ Ｐゴシック" panose="020B0600070205080204" pitchFamily="34" charset="-128"/>
              </a:rPr>
              <a:t>Significa trabajar </a:t>
            </a:r>
            <a:br>
              <a:rPr lang="es-MX" altLang="es-US" sz="2000" b="1" smtClean="0">
                <a:ea typeface="ＭＳ Ｐゴシック" panose="020B0600070205080204" pitchFamily="34" charset="-128"/>
              </a:rPr>
            </a:br>
            <a:r>
              <a:rPr lang="es-MX" altLang="es-US" sz="2000" b="1" smtClean="0">
                <a:ea typeface="ＭＳ Ｐゴシック" panose="020B0600070205080204" pitchFamily="34" charset="-128"/>
              </a:rPr>
              <a:t>con pequeños, </a:t>
            </a:r>
            <a:br>
              <a:rPr lang="es-MX" altLang="es-US" sz="2000" b="1" smtClean="0">
                <a:ea typeface="ＭＳ Ｐゴシック" panose="020B0600070205080204" pitchFamily="34" charset="-128"/>
              </a:rPr>
            </a:br>
            <a:r>
              <a:rPr lang="es-MX" altLang="es-US" sz="2000" b="1" smtClean="0">
                <a:ea typeface="ＭＳ Ｐゴシック" panose="020B0600070205080204" pitchFamily="34" charset="-128"/>
              </a:rPr>
              <a:t>medianos y grandes </a:t>
            </a:r>
            <a:br>
              <a:rPr lang="es-MX" altLang="es-US" sz="2000" b="1" smtClean="0">
                <a:ea typeface="ＭＳ Ｐゴシック" panose="020B0600070205080204" pitchFamily="34" charset="-128"/>
              </a:rPr>
            </a:br>
            <a:r>
              <a:rPr lang="es-MX" altLang="es-US" sz="2000" b="1" smtClean="0">
                <a:ea typeface="ＭＳ Ｐゴシック" panose="020B0600070205080204" pitchFamily="34" charset="-128"/>
              </a:rPr>
              <a:t>productores.</a:t>
            </a:r>
          </a:p>
          <a:p>
            <a:pPr>
              <a:spcBef>
                <a:spcPts val="1775"/>
              </a:spcBef>
            </a:pPr>
            <a:r>
              <a:rPr lang="es-MX" altLang="es-US" sz="2000" b="1" smtClean="0">
                <a:ea typeface="ＭＳ Ｐゴシック" panose="020B0600070205080204" pitchFamily="34" charset="-128"/>
              </a:rPr>
              <a:t>El gran reto es </a:t>
            </a:r>
            <a:br>
              <a:rPr lang="es-MX" altLang="es-US" sz="2000" b="1" smtClean="0">
                <a:ea typeface="ＭＳ Ｐゴシック" panose="020B0600070205080204" pitchFamily="34" charset="-128"/>
              </a:rPr>
            </a:br>
            <a:r>
              <a:rPr lang="es-MX" altLang="es-US" sz="2000" b="1" smtClean="0">
                <a:ea typeface="ＭＳ Ｐゴシック" panose="020B0600070205080204" pitchFamily="34" charset="-128"/>
              </a:rPr>
              <a:t>construir acuerdos</a:t>
            </a:r>
            <a:br>
              <a:rPr lang="es-MX" altLang="es-US" sz="2000" b="1" smtClean="0">
                <a:ea typeface="ＭＳ Ｐゴシック" panose="020B0600070205080204" pitchFamily="34" charset="-128"/>
              </a:rPr>
            </a:br>
            <a:r>
              <a:rPr lang="es-MX" altLang="es-US" sz="2000" b="1" smtClean="0">
                <a:ea typeface="ＭＳ Ｐゴシック" panose="020B0600070205080204" pitchFamily="34" charset="-128"/>
              </a:rPr>
              <a:t>para sostener el </a:t>
            </a:r>
            <a:br>
              <a:rPr lang="es-MX" altLang="es-US" sz="2000" b="1" smtClean="0">
                <a:ea typeface="ＭＳ Ｐゴシック" panose="020B0600070205080204" pitchFamily="34" charset="-128"/>
              </a:rPr>
            </a:br>
            <a:r>
              <a:rPr lang="es-MX" altLang="es-US" sz="2000" b="1" smtClean="0">
                <a:ea typeface="ＭＳ Ｐゴシック" panose="020B0600070205080204" pitchFamily="34" charset="-128"/>
              </a:rPr>
              <a:t>esfuerzo en el tiempo</a:t>
            </a:r>
            <a:br>
              <a:rPr lang="es-MX" altLang="es-US" sz="2000" b="1" smtClean="0">
                <a:ea typeface="ＭＳ Ｐゴシック" panose="020B0600070205080204" pitchFamily="34" charset="-128"/>
              </a:rPr>
            </a:br>
            <a:r>
              <a:rPr lang="es-MX" altLang="es-US" sz="2000" b="1" smtClean="0">
                <a:ea typeface="ＭＳ Ｐゴシック" panose="020B0600070205080204" pitchFamily="34" charset="-128"/>
              </a:rPr>
              <a:t>y movilizar los recursos</a:t>
            </a:r>
            <a:br>
              <a:rPr lang="es-MX" altLang="es-US" sz="2000" b="1" smtClean="0">
                <a:ea typeface="ＭＳ Ｐゴシック" panose="020B0600070205080204" pitchFamily="34" charset="-128"/>
              </a:rPr>
            </a:br>
            <a:r>
              <a:rPr lang="es-MX" altLang="es-US" sz="2000" b="1" smtClean="0">
                <a:ea typeface="ＭＳ Ｐゴシック" panose="020B0600070205080204" pitchFamily="34" charset="-128"/>
              </a:rPr>
              <a:t>iniciales para arrancar</a:t>
            </a:r>
          </a:p>
          <a:p>
            <a:pPr>
              <a:spcBef>
                <a:spcPts val="1775"/>
              </a:spcBef>
            </a:pPr>
            <a:r>
              <a:rPr lang="es-MX" altLang="es-US" sz="2000" b="1" smtClean="0">
                <a:ea typeface="ＭＳ Ｐゴシック" panose="020B0600070205080204" pitchFamily="34" charset="-128"/>
              </a:rPr>
              <a:t> </a:t>
            </a:r>
            <a:endParaRPr lang="es-CO" altLang="es-US" sz="2000" b="1" smtClean="0">
              <a:ea typeface="ＭＳ Ｐゴシック" panose="020B0600070205080204" pitchFamily="34" charset="-128"/>
            </a:endParaRPr>
          </a:p>
          <a:p>
            <a:pPr>
              <a:spcBef>
                <a:spcPts val="1775"/>
              </a:spcBef>
            </a:pPr>
            <a:endParaRPr lang="es-CO" altLang="es-US" sz="2000" b="1" smtClean="0">
              <a:ea typeface="ＭＳ Ｐゴシック" panose="020B0600070205080204" pitchFamily="34" charset="-128"/>
            </a:endParaRPr>
          </a:p>
        </p:txBody>
      </p:sp>
      <p:pic>
        <p:nvPicPr>
          <p:cNvPr id="25606" name="10 Imagen" descr="mapa_relieve1_Mod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1"/>
          <a:stretch>
            <a:fillRect/>
          </a:stretch>
        </p:blipFill>
        <p:spPr bwMode="auto">
          <a:xfrm>
            <a:off x="3286125" y="2857500"/>
            <a:ext cx="5857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barry\Desktop\PREP2012\PP Presentations\MAPA finalPREP territorios de arranque+rio lem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88913"/>
            <a:ext cx="7991475" cy="61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1 Título"/>
          <p:cNvGrpSpPr>
            <a:grpSpLocks noGrp="1"/>
          </p:cNvGrpSpPr>
          <p:nvPr/>
        </p:nvGrpSpPr>
        <p:grpSpPr bwMode="auto">
          <a:xfrm>
            <a:off x="5810250" y="1304925"/>
            <a:ext cx="3205163" cy="1577975"/>
            <a:chOff x="3660" y="822"/>
            <a:chExt cx="2019" cy="994"/>
          </a:xfrm>
        </p:grpSpPr>
        <p:pic>
          <p:nvPicPr>
            <p:cNvPr id="26627" name="1 Título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822"/>
              <a:ext cx="2019" cy="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3686" y="879"/>
              <a:ext cx="1734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SV" altLang="es-US" sz="2800" b="1">
                  <a:solidFill>
                    <a:srgbClr val="464B15"/>
                  </a:solidFill>
                  <a:latin typeface="Gill Sans MT" panose="020B0502020104020203" pitchFamily="34" charset="0"/>
                </a:rPr>
                <a:t>Territorios de Arranque</a:t>
              </a:r>
            </a:p>
          </p:txBody>
        </p:sp>
      </p:grpSp>
      <p:sp>
        <p:nvSpPr>
          <p:cNvPr id="14" name="13 Forma libre"/>
          <p:cNvSpPr/>
          <p:nvPr/>
        </p:nvSpPr>
        <p:spPr>
          <a:xfrm>
            <a:off x="4027488" y="2297113"/>
            <a:ext cx="831850" cy="771525"/>
          </a:xfrm>
          <a:custGeom>
            <a:avLst/>
            <a:gdLst>
              <a:gd name="connsiteX0" fmla="*/ 134202 w 832512"/>
              <a:gd name="connsiteY0" fmla="*/ 13647 h 771098"/>
              <a:gd name="connsiteX1" fmla="*/ 65964 w 832512"/>
              <a:gd name="connsiteY1" fmla="*/ 655092 h 771098"/>
              <a:gd name="connsiteX2" fmla="*/ 529987 w 832512"/>
              <a:gd name="connsiteY2" fmla="*/ 709683 h 771098"/>
              <a:gd name="connsiteX3" fmla="*/ 830238 w 832512"/>
              <a:gd name="connsiteY3" fmla="*/ 300250 h 771098"/>
              <a:gd name="connsiteX4" fmla="*/ 516340 w 832512"/>
              <a:gd name="connsiteY4" fmla="*/ 40943 h 771098"/>
              <a:gd name="connsiteX5" fmla="*/ 270680 w 832512"/>
              <a:gd name="connsiteY5" fmla="*/ 54591 h 771098"/>
              <a:gd name="connsiteX6" fmla="*/ 147850 w 832512"/>
              <a:gd name="connsiteY6" fmla="*/ 177421 h 771098"/>
              <a:gd name="connsiteX7" fmla="*/ 147850 w 832512"/>
              <a:gd name="connsiteY7" fmla="*/ 177421 h 77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512" h="771098">
                <a:moveTo>
                  <a:pt x="134202" y="13647"/>
                </a:moveTo>
                <a:cubicBezTo>
                  <a:pt x="67101" y="276366"/>
                  <a:pt x="0" y="539086"/>
                  <a:pt x="65964" y="655092"/>
                </a:cubicBezTo>
                <a:cubicBezTo>
                  <a:pt x="131928" y="771098"/>
                  <a:pt x="402608" y="768823"/>
                  <a:pt x="529987" y="709683"/>
                </a:cubicBezTo>
                <a:cubicBezTo>
                  <a:pt x="657366" y="650543"/>
                  <a:pt x="832512" y="411707"/>
                  <a:pt x="830238" y="300250"/>
                </a:cubicBezTo>
                <a:cubicBezTo>
                  <a:pt x="827964" y="188793"/>
                  <a:pt x="609600" y="81886"/>
                  <a:pt x="516340" y="40943"/>
                </a:cubicBezTo>
                <a:cubicBezTo>
                  <a:pt x="423080" y="0"/>
                  <a:pt x="332095" y="31845"/>
                  <a:pt x="270680" y="54591"/>
                </a:cubicBezTo>
                <a:cubicBezTo>
                  <a:pt x="209265" y="77337"/>
                  <a:pt x="147850" y="177421"/>
                  <a:pt x="147850" y="177421"/>
                </a:cubicBezTo>
                <a:lnTo>
                  <a:pt x="147850" y="17742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15" name="14 Forma libre"/>
          <p:cNvSpPr/>
          <p:nvPr/>
        </p:nvSpPr>
        <p:spPr>
          <a:xfrm>
            <a:off x="3925888" y="3074988"/>
            <a:ext cx="919162" cy="587375"/>
          </a:xfrm>
          <a:custGeom>
            <a:avLst/>
            <a:gdLst>
              <a:gd name="connsiteX0" fmla="*/ 850710 w 918949"/>
              <a:gd name="connsiteY0" fmla="*/ 241110 h 586853"/>
              <a:gd name="connsiteX1" fmla="*/ 755176 w 918949"/>
              <a:gd name="connsiteY1" fmla="*/ 131928 h 586853"/>
              <a:gd name="connsiteX2" fmla="*/ 523164 w 918949"/>
              <a:gd name="connsiteY2" fmla="*/ 22746 h 586853"/>
              <a:gd name="connsiteX3" fmla="*/ 222913 w 918949"/>
              <a:gd name="connsiteY3" fmla="*/ 9098 h 586853"/>
              <a:gd name="connsiteX4" fmla="*/ 31845 w 918949"/>
              <a:gd name="connsiteY4" fmla="*/ 77337 h 586853"/>
              <a:gd name="connsiteX5" fmla="*/ 31845 w 918949"/>
              <a:gd name="connsiteY5" fmla="*/ 213814 h 586853"/>
              <a:gd name="connsiteX6" fmla="*/ 141027 w 918949"/>
              <a:gd name="connsiteY6" fmla="*/ 363940 h 586853"/>
              <a:gd name="connsiteX7" fmla="*/ 373039 w 918949"/>
              <a:gd name="connsiteY7" fmla="*/ 555008 h 586853"/>
              <a:gd name="connsiteX8" fmla="*/ 454925 w 918949"/>
              <a:gd name="connsiteY8" fmla="*/ 555008 h 586853"/>
              <a:gd name="connsiteX9" fmla="*/ 591403 w 918949"/>
              <a:gd name="connsiteY9" fmla="*/ 527713 h 586853"/>
              <a:gd name="connsiteX10" fmla="*/ 755176 w 918949"/>
              <a:gd name="connsiteY10" fmla="*/ 514065 h 586853"/>
              <a:gd name="connsiteX11" fmla="*/ 850710 w 918949"/>
              <a:gd name="connsiteY11" fmla="*/ 404883 h 586853"/>
              <a:gd name="connsiteX12" fmla="*/ 891654 w 918949"/>
              <a:gd name="connsiteY12" fmla="*/ 322997 h 586853"/>
              <a:gd name="connsiteX13" fmla="*/ 918949 w 918949"/>
              <a:gd name="connsiteY13" fmla="*/ 213814 h 586853"/>
              <a:gd name="connsiteX14" fmla="*/ 918949 w 918949"/>
              <a:gd name="connsiteY14" fmla="*/ 213814 h 5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8949" h="586853">
                <a:moveTo>
                  <a:pt x="850710" y="241110"/>
                </a:moveTo>
                <a:cubicBezTo>
                  <a:pt x="830238" y="204716"/>
                  <a:pt x="809767" y="168322"/>
                  <a:pt x="755176" y="131928"/>
                </a:cubicBezTo>
                <a:cubicBezTo>
                  <a:pt x="700585" y="95534"/>
                  <a:pt x="611875" y="43218"/>
                  <a:pt x="523164" y="22746"/>
                </a:cubicBezTo>
                <a:cubicBezTo>
                  <a:pt x="434453" y="2274"/>
                  <a:pt x="304800" y="0"/>
                  <a:pt x="222913" y="9098"/>
                </a:cubicBezTo>
                <a:cubicBezTo>
                  <a:pt x="141027" y="18197"/>
                  <a:pt x="63690" y="43218"/>
                  <a:pt x="31845" y="77337"/>
                </a:cubicBezTo>
                <a:cubicBezTo>
                  <a:pt x="0" y="111456"/>
                  <a:pt x="13648" y="166047"/>
                  <a:pt x="31845" y="213814"/>
                </a:cubicBezTo>
                <a:cubicBezTo>
                  <a:pt x="50042" y="261581"/>
                  <a:pt x="84161" y="307074"/>
                  <a:pt x="141027" y="363940"/>
                </a:cubicBezTo>
                <a:cubicBezTo>
                  <a:pt x="197893" y="420806"/>
                  <a:pt x="320723" y="523163"/>
                  <a:pt x="373039" y="555008"/>
                </a:cubicBezTo>
                <a:cubicBezTo>
                  <a:pt x="425355" y="586853"/>
                  <a:pt x="418531" y="559557"/>
                  <a:pt x="454925" y="555008"/>
                </a:cubicBezTo>
                <a:cubicBezTo>
                  <a:pt x="491319" y="550459"/>
                  <a:pt x="541361" y="534537"/>
                  <a:pt x="591403" y="527713"/>
                </a:cubicBezTo>
                <a:cubicBezTo>
                  <a:pt x="641445" y="520889"/>
                  <a:pt x="711958" y="534537"/>
                  <a:pt x="755176" y="514065"/>
                </a:cubicBezTo>
                <a:cubicBezTo>
                  <a:pt x="798394" y="493593"/>
                  <a:pt x="827964" y="436728"/>
                  <a:pt x="850710" y="404883"/>
                </a:cubicBezTo>
                <a:cubicBezTo>
                  <a:pt x="873456" y="373038"/>
                  <a:pt x="880281" y="354842"/>
                  <a:pt x="891654" y="322997"/>
                </a:cubicBezTo>
                <a:cubicBezTo>
                  <a:pt x="903027" y="291152"/>
                  <a:pt x="918949" y="213814"/>
                  <a:pt x="918949" y="213814"/>
                </a:cubicBezTo>
                <a:lnTo>
                  <a:pt x="918949" y="213814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16" name="15 Forma libre"/>
          <p:cNvSpPr/>
          <p:nvPr/>
        </p:nvSpPr>
        <p:spPr>
          <a:xfrm>
            <a:off x="4056063" y="4249738"/>
            <a:ext cx="2151062" cy="1274762"/>
          </a:xfrm>
          <a:custGeom>
            <a:avLst/>
            <a:gdLst>
              <a:gd name="connsiteX0" fmla="*/ 1444388 w 2151797"/>
              <a:gd name="connsiteY0" fmla="*/ 241110 h 1276066"/>
              <a:gd name="connsiteX1" fmla="*/ 898477 w 2151797"/>
              <a:gd name="connsiteY1" fmla="*/ 9098 h 1276066"/>
              <a:gd name="connsiteX2" fmla="*/ 188794 w 2151797"/>
              <a:gd name="connsiteY2" fmla="*/ 186519 h 1276066"/>
              <a:gd name="connsiteX3" fmla="*/ 25021 w 2151797"/>
              <a:gd name="connsiteY3" fmla="*/ 568657 h 1276066"/>
              <a:gd name="connsiteX4" fmla="*/ 338919 w 2151797"/>
              <a:gd name="connsiteY4" fmla="*/ 855260 h 1276066"/>
              <a:gd name="connsiteX5" fmla="*/ 857534 w 2151797"/>
              <a:gd name="connsiteY5" fmla="*/ 1128215 h 1276066"/>
              <a:gd name="connsiteX6" fmla="*/ 1444388 w 2151797"/>
              <a:gd name="connsiteY6" fmla="*/ 1264693 h 1276066"/>
              <a:gd name="connsiteX7" fmla="*/ 1963003 w 2151797"/>
              <a:gd name="connsiteY7" fmla="*/ 1196454 h 1276066"/>
              <a:gd name="connsiteX8" fmla="*/ 2126776 w 2151797"/>
              <a:gd name="connsiteY8" fmla="*/ 964442 h 1276066"/>
              <a:gd name="connsiteX9" fmla="*/ 2113128 w 2151797"/>
              <a:gd name="connsiteY9" fmla="*/ 650543 h 1276066"/>
              <a:gd name="connsiteX10" fmla="*/ 1976650 w 2151797"/>
              <a:gd name="connsiteY10" fmla="*/ 514066 h 1276066"/>
              <a:gd name="connsiteX11" fmla="*/ 1567218 w 2151797"/>
              <a:gd name="connsiteY11" fmla="*/ 295701 h 1276066"/>
              <a:gd name="connsiteX12" fmla="*/ 1417092 w 2151797"/>
              <a:gd name="connsiteY12" fmla="*/ 295701 h 1276066"/>
              <a:gd name="connsiteX13" fmla="*/ 1307910 w 2151797"/>
              <a:gd name="connsiteY13" fmla="*/ 295701 h 1276066"/>
              <a:gd name="connsiteX14" fmla="*/ 1307910 w 2151797"/>
              <a:gd name="connsiteY14" fmla="*/ 295701 h 127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1797" h="1276066">
                <a:moveTo>
                  <a:pt x="1444388" y="241110"/>
                </a:moveTo>
                <a:cubicBezTo>
                  <a:pt x="1276065" y="129653"/>
                  <a:pt x="1107743" y="18196"/>
                  <a:pt x="898477" y="9098"/>
                </a:cubicBezTo>
                <a:cubicBezTo>
                  <a:pt x="689211" y="0"/>
                  <a:pt x="334370" y="93259"/>
                  <a:pt x="188794" y="186519"/>
                </a:cubicBezTo>
                <a:cubicBezTo>
                  <a:pt x="43218" y="279779"/>
                  <a:pt x="0" y="457200"/>
                  <a:pt x="25021" y="568657"/>
                </a:cubicBezTo>
                <a:cubicBezTo>
                  <a:pt x="50042" y="680114"/>
                  <a:pt x="200167" y="762000"/>
                  <a:pt x="338919" y="855260"/>
                </a:cubicBezTo>
                <a:cubicBezTo>
                  <a:pt x="477671" y="948520"/>
                  <a:pt x="673289" y="1059976"/>
                  <a:pt x="857534" y="1128215"/>
                </a:cubicBezTo>
                <a:cubicBezTo>
                  <a:pt x="1041779" y="1196454"/>
                  <a:pt x="1260143" y="1253320"/>
                  <a:pt x="1444388" y="1264693"/>
                </a:cubicBezTo>
                <a:cubicBezTo>
                  <a:pt x="1628633" y="1276066"/>
                  <a:pt x="1849272" y="1246496"/>
                  <a:pt x="1963003" y="1196454"/>
                </a:cubicBezTo>
                <a:cubicBezTo>
                  <a:pt x="2076734" y="1146412"/>
                  <a:pt x="2101755" y="1055427"/>
                  <a:pt x="2126776" y="964442"/>
                </a:cubicBezTo>
                <a:cubicBezTo>
                  <a:pt x="2151797" y="873457"/>
                  <a:pt x="2138149" y="725606"/>
                  <a:pt x="2113128" y="650543"/>
                </a:cubicBezTo>
                <a:cubicBezTo>
                  <a:pt x="2088107" y="575480"/>
                  <a:pt x="2067635" y="573206"/>
                  <a:pt x="1976650" y="514066"/>
                </a:cubicBezTo>
                <a:cubicBezTo>
                  <a:pt x="1885665" y="454926"/>
                  <a:pt x="1660478" y="332095"/>
                  <a:pt x="1567218" y="295701"/>
                </a:cubicBezTo>
                <a:cubicBezTo>
                  <a:pt x="1473958" y="259307"/>
                  <a:pt x="1417092" y="295701"/>
                  <a:pt x="1417092" y="295701"/>
                </a:cubicBezTo>
                <a:lnTo>
                  <a:pt x="1307910" y="295701"/>
                </a:lnTo>
                <a:lnTo>
                  <a:pt x="1307910" y="29570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94013"/>
            <a:ext cx="3924300" cy="2695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852738"/>
            <a:ext cx="4475162" cy="307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450850"/>
            <a:ext cx="3497262" cy="2401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0" y="857250"/>
            <a:ext cx="8858250" cy="3849688"/>
          </a:xfrm>
        </p:spPr>
        <p:txBody>
          <a:bodyPr/>
          <a:lstStyle/>
          <a:p>
            <a:pPr marL="457200" indent="-457200">
              <a:lnSpc>
                <a:spcPts val="2200"/>
              </a:lnSpc>
              <a:spcBef>
                <a:spcPts val="1200"/>
              </a:spcBef>
              <a:buFont typeface="Bookman Old Style" panose="02050604050505020204" pitchFamily="18" charset="0"/>
              <a:buAutoNum type="arabicPeriod"/>
            </a:pPr>
            <a:r>
              <a:rPr lang="es-ES" altLang="es-US" sz="2000" b="1" smtClean="0">
                <a:ea typeface="ＭＳ Ｐゴシック" panose="020B0600070205080204" pitchFamily="34" charset="-128"/>
              </a:rPr>
              <a:t>Apoyar a y partir de los Productores y </a:t>
            </a:r>
            <a:br>
              <a:rPr lang="es-ES" altLang="es-US" sz="2000" b="1" smtClean="0">
                <a:ea typeface="ＭＳ Ｐゴシック" panose="020B0600070205080204" pitchFamily="34" charset="-128"/>
              </a:rPr>
            </a:br>
            <a:r>
              <a:rPr lang="es-ES" altLang="es-US" sz="2000" b="1" smtClean="0">
                <a:ea typeface="ＭＳ Ｐゴシック" panose="020B0600070205080204" pitchFamily="34" charset="-128"/>
              </a:rPr>
              <a:t>Organizaciones que ya practican la </a:t>
            </a:r>
            <a:br>
              <a:rPr lang="es-ES" altLang="es-US" sz="2000" b="1" smtClean="0">
                <a:ea typeface="ＭＳ Ｐゴシック" panose="020B0600070205080204" pitchFamily="34" charset="-128"/>
              </a:rPr>
            </a:br>
            <a:r>
              <a:rPr lang="es-ES" altLang="es-US" sz="2000" b="1" smtClean="0">
                <a:ea typeface="ＭＳ Ｐゴシック" panose="020B0600070205080204" pitchFamily="34" charset="-128"/>
              </a:rPr>
              <a:t>Agricultura Sostenible (Sabemos quiénes </a:t>
            </a:r>
            <a:br>
              <a:rPr lang="es-ES" altLang="es-US" sz="2000" b="1" smtClean="0">
                <a:ea typeface="ＭＳ Ｐゴシック" panose="020B0600070205080204" pitchFamily="34" charset="-128"/>
              </a:rPr>
            </a:br>
            <a:r>
              <a:rPr lang="es-ES" altLang="es-US" sz="2000" b="1" smtClean="0">
                <a:ea typeface="ＭＳ Ｐゴシック" panose="020B0600070205080204" pitchFamily="34" charset="-128"/>
              </a:rPr>
              <a:t>son y donde están)</a:t>
            </a:r>
          </a:p>
          <a:p>
            <a:pPr marL="457200" indent="-457200">
              <a:lnSpc>
                <a:spcPts val="2200"/>
              </a:lnSpc>
              <a:spcBef>
                <a:spcPts val="2400"/>
              </a:spcBef>
              <a:buFont typeface="Bookman Old Style" panose="02050604050505020204" pitchFamily="18" charset="0"/>
              <a:buAutoNum type="arabicPeriod"/>
            </a:pPr>
            <a:r>
              <a:rPr lang="es-ES" altLang="es-US" sz="2000" b="1" smtClean="0">
                <a:ea typeface="ＭＳ Ｐゴシック" panose="020B0600070205080204" pitchFamily="34" charset="-128"/>
              </a:rPr>
              <a:t>Acciones  coordinadas  entre MARN-MAG </a:t>
            </a:r>
            <a:br>
              <a:rPr lang="es-ES" altLang="es-US" sz="2000" b="1" smtClean="0">
                <a:ea typeface="ＭＳ Ｐゴシック" panose="020B0600070205080204" pitchFamily="34" charset="-128"/>
              </a:rPr>
            </a:br>
            <a:r>
              <a:rPr lang="es-ES" altLang="es-US" sz="2000" b="1" smtClean="0">
                <a:ea typeface="ＭＳ Ｐゴシック" panose="020B0600070205080204" pitchFamily="34" charset="-128"/>
              </a:rPr>
              <a:t>y Gobiernos locales,  ADESCOS y ONGs </a:t>
            </a:r>
            <a:br>
              <a:rPr lang="es-ES" altLang="es-US" sz="2000" b="1" smtClean="0">
                <a:ea typeface="ＭＳ Ｐゴシック" panose="020B0600070205080204" pitchFamily="34" charset="-128"/>
              </a:rPr>
            </a:br>
            <a:r>
              <a:rPr lang="es-ES" altLang="es-US" sz="2000" b="1" smtClean="0">
                <a:ea typeface="ＭＳ Ｐゴシック" panose="020B0600070205080204" pitchFamily="34" charset="-128"/>
              </a:rPr>
              <a:t>en los territorios seleccionados</a:t>
            </a:r>
          </a:p>
          <a:p>
            <a:pPr marL="457200" indent="-457200">
              <a:lnSpc>
                <a:spcPts val="2200"/>
              </a:lnSpc>
              <a:spcBef>
                <a:spcPts val="2400"/>
              </a:spcBef>
              <a:buFont typeface="Bookman Old Style" panose="02050604050505020204" pitchFamily="18" charset="0"/>
              <a:buAutoNum type="arabicPeriod"/>
            </a:pPr>
            <a:r>
              <a:rPr lang="es-ES" altLang="es-US" sz="2000" b="1" smtClean="0">
                <a:ea typeface="ＭＳ Ｐゴシック" panose="020B0600070205080204" pitchFamily="34" charset="-128"/>
              </a:rPr>
              <a:t>Facilitar acceso a financiamiento para </a:t>
            </a:r>
            <a:br>
              <a:rPr lang="es-ES" altLang="es-US" sz="2000" b="1" smtClean="0">
                <a:ea typeface="ＭＳ Ｐゴシック" panose="020B0600070205080204" pitchFamily="34" charset="-128"/>
              </a:rPr>
            </a:br>
            <a:r>
              <a:rPr lang="es-ES" altLang="es-US" sz="2000" b="1" smtClean="0">
                <a:ea typeface="ＭＳ Ｐゴシック" panose="020B0600070205080204" pitchFamily="34" charset="-128"/>
              </a:rPr>
              <a:t>Agricultura Sostenible por parte del </a:t>
            </a:r>
            <a:br>
              <a:rPr lang="es-ES" altLang="es-US" sz="2000" b="1" smtClean="0">
                <a:ea typeface="ＭＳ Ｐゴシック" panose="020B0600070205080204" pitchFamily="34" charset="-128"/>
              </a:rPr>
            </a:br>
            <a:r>
              <a:rPr lang="es-ES" altLang="es-US" sz="2000" b="1" smtClean="0">
                <a:ea typeface="ＭＳ Ｐゴシック" panose="020B0600070205080204" pitchFamily="34" charset="-128"/>
              </a:rPr>
              <a:t>Programa de Pequeñas Donaciones (GEF), </a:t>
            </a:r>
            <a:br>
              <a:rPr lang="es-ES" altLang="es-US" sz="2000" b="1" smtClean="0">
                <a:ea typeface="ＭＳ Ｐゴシック" panose="020B0600070205080204" pitchFamily="34" charset="-128"/>
              </a:rPr>
            </a:br>
            <a:r>
              <a:rPr lang="es-ES" altLang="es-US" sz="2000" b="1" smtClean="0">
                <a:ea typeface="ＭＳ Ｐゴシック" panose="020B0600070205080204" pitchFamily="34" charset="-128"/>
              </a:rPr>
              <a:t>FONAES, FIAES y otros fondos.</a:t>
            </a:r>
          </a:p>
          <a:p>
            <a:pPr marL="457200" indent="-457200">
              <a:lnSpc>
                <a:spcPts val="2200"/>
              </a:lnSpc>
              <a:spcBef>
                <a:spcPts val="2400"/>
              </a:spcBef>
              <a:buFont typeface="Bookman Old Style" panose="02050604050505020204" pitchFamily="18" charset="0"/>
              <a:buAutoNum type="arabicPeriod"/>
            </a:pPr>
            <a:r>
              <a:rPr lang="es-ES" altLang="es-US" sz="2000" b="1" smtClean="0">
                <a:ea typeface="ＭＳ Ｐゴシック" panose="020B0600070205080204" pitchFamily="34" charset="-128"/>
              </a:rPr>
              <a:t>Estrategia Nacional de Reducción de </a:t>
            </a:r>
            <a:br>
              <a:rPr lang="es-ES" altLang="es-US" sz="2000" b="1" smtClean="0">
                <a:ea typeface="ＭＳ Ｐゴシック" panose="020B0600070205080204" pitchFamily="34" charset="-128"/>
              </a:rPr>
            </a:br>
            <a:r>
              <a:rPr lang="es-ES" altLang="es-US" sz="2000" b="1" smtClean="0">
                <a:ea typeface="ＭＳ Ｐゴシック" panose="020B0600070205080204" pitchFamily="34" charset="-128"/>
              </a:rPr>
              <a:t>Emisiones de Deforestación y Degradación de Bosques  (REDD+)  con un enfoque de adaptación al cambio climático</a:t>
            </a:r>
          </a:p>
          <a:p>
            <a:pPr marL="457200" indent="-457200">
              <a:lnSpc>
                <a:spcPts val="2200"/>
              </a:lnSpc>
              <a:spcBef>
                <a:spcPts val="2400"/>
              </a:spcBef>
              <a:buFont typeface="Bookman Old Style" panose="02050604050505020204" pitchFamily="18" charset="0"/>
              <a:buAutoNum type="arabicPeriod"/>
            </a:pPr>
            <a:r>
              <a:rPr lang="es-ES" altLang="es-US" sz="2000" b="1" smtClean="0">
                <a:ea typeface="ＭＳ Ｐゴシック" panose="020B0600070205080204" pitchFamily="34" charset="-128"/>
              </a:rPr>
              <a:t>Ampliar los compromisos de Zafra Verde </a:t>
            </a:r>
          </a:p>
          <a:p>
            <a:pPr marL="457200" indent="-457200">
              <a:lnSpc>
                <a:spcPts val="2200"/>
              </a:lnSpc>
              <a:spcBef>
                <a:spcPts val="1800"/>
              </a:spcBef>
              <a:buFont typeface="Bookman Old Style" panose="02050604050505020204" pitchFamily="18" charset="0"/>
              <a:buAutoNum type="arabicPeriod"/>
            </a:pPr>
            <a:endParaRPr lang="es-ES" altLang="es-US" sz="2000" b="1" smtClean="0">
              <a:ea typeface="ＭＳ Ｐゴシック" panose="020B0600070205080204" pitchFamily="34" charset="-128"/>
            </a:endParaRPr>
          </a:p>
        </p:txBody>
      </p:sp>
      <p:grpSp>
        <p:nvGrpSpPr>
          <p:cNvPr id="5" name="4 Título"/>
          <p:cNvGrpSpPr>
            <a:grpSpLocks noGrp="1"/>
          </p:cNvGrpSpPr>
          <p:nvPr/>
        </p:nvGrpSpPr>
        <p:grpSpPr bwMode="auto">
          <a:xfrm>
            <a:off x="6350" y="109538"/>
            <a:ext cx="9144000" cy="1049337"/>
            <a:chOff x="4" y="69"/>
            <a:chExt cx="5760" cy="661"/>
          </a:xfrm>
        </p:grpSpPr>
        <p:pic>
          <p:nvPicPr>
            <p:cNvPr id="27651" name="4 Título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69"/>
              <a:ext cx="5760" cy="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90" y="123"/>
              <a:ext cx="544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SV" altLang="es-US" sz="24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1: Promoción de la Agricultura y Ganaderia  Sostenible</a:t>
              </a:r>
              <a:endParaRPr lang="es-CO" altLang="es-US" sz="2400" b="1">
                <a:solidFill>
                  <a:srgbClr val="464B15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714375"/>
            <a:ext cx="30003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2857500"/>
            <a:ext cx="30575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itle 1"/>
          <p:cNvGrpSpPr>
            <a:grpSpLocks noGrp="1"/>
          </p:cNvGrpSpPr>
          <p:nvPr/>
        </p:nvGrpSpPr>
        <p:grpSpPr bwMode="auto">
          <a:xfrm>
            <a:off x="66675" y="304800"/>
            <a:ext cx="9053513" cy="1243013"/>
            <a:chOff x="42" y="192"/>
            <a:chExt cx="5703" cy="783"/>
          </a:xfrm>
        </p:grpSpPr>
        <p:pic>
          <p:nvPicPr>
            <p:cNvPr id="28674" name="Titl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192"/>
              <a:ext cx="5703" cy="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68" y="233"/>
              <a:ext cx="544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MX" altLang="es-US" sz="2000" b="1">
                  <a:solidFill>
                    <a:srgbClr val="464B15"/>
                  </a:solidFill>
                  <a:latin typeface="Gill Sans MT" panose="020B0502020104020203" pitchFamily="34" charset="0"/>
                </a:rPr>
                <a:t>MARN: articular el apoyo técnico, científico, legal, de gestión y capacitación, en base a la visión local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196975"/>
            <a:ext cx="8485188" cy="50133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MX" dirty="0" smtClean="0"/>
              <a:t>La Montañona,</a:t>
            </a:r>
            <a:endParaRPr lang="es-MX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MX" dirty="0" smtClean="0"/>
              <a:t>Chalatenango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s-MX" dirty="0" smtClean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s-MX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s-MX" dirty="0" smtClean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s-MX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s-MX" dirty="0" smtClean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s-MX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MX" dirty="0" smtClean="0"/>
              <a:t>							</a:t>
            </a:r>
            <a:r>
              <a:rPr lang="es-MX" sz="1400" b="1" dirty="0" smtClean="0"/>
              <a:t>Financiamiento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MX" sz="1400" b="1" dirty="0"/>
              <a:t>	</a:t>
            </a:r>
            <a:r>
              <a:rPr lang="es-MX" sz="1400" b="1" dirty="0" smtClean="0"/>
              <a:t>						ADESCOS 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MX" sz="1400" b="1" dirty="0"/>
              <a:t>	</a:t>
            </a:r>
            <a:r>
              <a:rPr lang="es-MX" sz="1400" b="1" dirty="0" smtClean="0"/>
              <a:t>						</a:t>
            </a:r>
            <a:r>
              <a:rPr lang="es-MX" sz="1050" b="1" dirty="0" smtClean="0"/>
              <a:t>GEF PD</a:t>
            </a:r>
            <a:endParaRPr lang="es-MX" sz="1050" b="1" dirty="0"/>
          </a:p>
        </p:txBody>
      </p:sp>
      <p:sp>
        <p:nvSpPr>
          <p:cNvPr id="4" name="Oval 3"/>
          <p:cNvSpPr/>
          <p:nvPr/>
        </p:nvSpPr>
        <p:spPr>
          <a:xfrm>
            <a:off x="5148263" y="1412875"/>
            <a:ext cx="1919287" cy="79216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bg1"/>
                </a:solidFill>
              </a:rPr>
              <a:t>Investigación </a:t>
            </a:r>
            <a:r>
              <a:rPr lang="es-MX" sz="1100" dirty="0">
                <a:solidFill>
                  <a:schemeClr val="bg1"/>
                </a:solidFill>
              </a:rPr>
              <a:t>CIAT-EI-USAID</a:t>
            </a:r>
          </a:p>
        </p:txBody>
      </p:sp>
      <p:sp>
        <p:nvSpPr>
          <p:cNvPr id="7" name="Freeform 6"/>
          <p:cNvSpPr/>
          <p:nvPr/>
        </p:nvSpPr>
        <p:spPr>
          <a:xfrm>
            <a:off x="1857375" y="2205038"/>
            <a:ext cx="5014913" cy="3390900"/>
          </a:xfrm>
          <a:custGeom>
            <a:avLst/>
            <a:gdLst>
              <a:gd name="connsiteX0" fmla="*/ 2620370 w 4283609"/>
              <a:gd name="connsiteY0" fmla="*/ 627797 h 3125338"/>
              <a:gd name="connsiteX1" fmla="*/ 2620370 w 4283609"/>
              <a:gd name="connsiteY1" fmla="*/ 627797 h 3125338"/>
              <a:gd name="connsiteX2" fmla="*/ 2442949 w 4283609"/>
              <a:gd name="connsiteY2" fmla="*/ 518615 h 3125338"/>
              <a:gd name="connsiteX3" fmla="*/ 2374711 w 4283609"/>
              <a:gd name="connsiteY3" fmla="*/ 477672 h 3125338"/>
              <a:gd name="connsiteX4" fmla="*/ 2292824 w 4283609"/>
              <a:gd name="connsiteY4" fmla="*/ 382138 h 3125338"/>
              <a:gd name="connsiteX5" fmla="*/ 2251881 w 4283609"/>
              <a:gd name="connsiteY5" fmla="*/ 354842 h 3125338"/>
              <a:gd name="connsiteX6" fmla="*/ 2197290 w 4283609"/>
              <a:gd name="connsiteY6" fmla="*/ 272956 h 3125338"/>
              <a:gd name="connsiteX7" fmla="*/ 2183642 w 4283609"/>
              <a:gd name="connsiteY7" fmla="*/ 232012 h 3125338"/>
              <a:gd name="connsiteX8" fmla="*/ 2142699 w 4283609"/>
              <a:gd name="connsiteY8" fmla="*/ 191069 h 3125338"/>
              <a:gd name="connsiteX9" fmla="*/ 2115403 w 4283609"/>
              <a:gd name="connsiteY9" fmla="*/ 150126 h 3125338"/>
              <a:gd name="connsiteX10" fmla="*/ 1992573 w 4283609"/>
              <a:gd name="connsiteY10" fmla="*/ 81887 h 3125338"/>
              <a:gd name="connsiteX11" fmla="*/ 1951630 w 4283609"/>
              <a:gd name="connsiteY11" fmla="*/ 54591 h 3125338"/>
              <a:gd name="connsiteX12" fmla="*/ 1869743 w 4283609"/>
              <a:gd name="connsiteY12" fmla="*/ 27296 h 3125338"/>
              <a:gd name="connsiteX13" fmla="*/ 1815152 w 4283609"/>
              <a:gd name="connsiteY13" fmla="*/ 0 h 3125338"/>
              <a:gd name="connsiteX14" fmla="*/ 1542197 w 4283609"/>
              <a:gd name="connsiteY14" fmla="*/ 13648 h 3125338"/>
              <a:gd name="connsiteX15" fmla="*/ 1419367 w 4283609"/>
              <a:gd name="connsiteY15" fmla="*/ 81887 h 3125338"/>
              <a:gd name="connsiteX16" fmla="*/ 1337481 w 4283609"/>
              <a:gd name="connsiteY16" fmla="*/ 136478 h 3125338"/>
              <a:gd name="connsiteX17" fmla="*/ 1296537 w 4283609"/>
              <a:gd name="connsiteY17" fmla="*/ 163773 h 3125338"/>
              <a:gd name="connsiteX18" fmla="*/ 1255594 w 4283609"/>
              <a:gd name="connsiteY18" fmla="*/ 204717 h 3125338"/>
              <a:gd name="connsiteX19" fmla="*/ 1214651 w 4283609"/>
              <a:gd name="connsiteY19" fmla="*/ 286603 h 3125338"/>
              <a:gd name="connsiteX20" fmla="*/ 1201003 w 4283609"/>
              <a:gd name="connsiteY20" fmla="*/ 341194 h 3125338"/>
              <a:gd name="connsiteX21" fmla="*/ 1160060 w 4283609"/>
              <a:gd name="connsiteY21" fmla="*/ 436729 h 3125338"/>
              <a:gd name="connsiteX22" fmla="*/ 1132764 w 4283609"/>
              <a:gd name="connsiteY22" fmla="*/ 477672 h 3125338"/>
              <a:gd name="connsiteX23" fmla="*/ 1009934 w 4283609"/>
              <a:gd name="connsiteY23" fmla="*/ 545911 h 3125338"/>
              <a:gd name="connsiteX24" fmla="*/ 846161 w 4283609"/>
              <a:gd name="connsiteY24" fmla="*/ 586854 h 3125338"/>
              <a:gd name="connsiteX25" fmla="*/ 791570 w 4283609"/>
              <a:gd name="connsiteY25" fmla="*/ 600502 h 3125338"/>
              <a:gd name="connsiteX26" fmla="*/ 750627 w 4283609"/>
              <a:gd name="connsiteY26" fmla="*/ 614150 h 3125338"/>
              <a:gd name="connsiteX27" fmla="*/ 627797 w 4283609"/>
              <a:gd name="connsiteY27" fmla="*/ 627797 h 3125338"/>
              <a:gd name="connsiteX28" fmla="*/ 586854 w 4283609"/>
              <a:gd name="connsiteY28" fmla="*/ 641445 h 3125338"/>
              <a:gd name="connsiteX29" fmla="*/ 477672 w 4283609"/>
              <a:gd name="connsiteY29" fmla="*/ 668741 h 3125338"/>
              <a:gd name="connsiteX30" fmla="*/ 368490 w 4283609"/>
              <a:gd name="connsiteY30" fmla="*/ 723332 h 3125338"/>
              <a:gd name="connsiteX31" fmla="*/ 313899 w 4283609"/>
              <a:gd name="connsiteY31" fmla="*/ 750627 h 3125338"/>
              <a:gd name="connsiteX32" fmla="*/ 232012 w 4283609"/>
              <a:gd name="connsiteY32" fmla="*/ 818866 h 3125338"/>
              <a:gd name="connsiteX33" fmla="*/ 150125 w 4283609"/>
              <a:gd name="connsiteY33" fmla="*/ 914400 h 3125338"/>
              <a:gd name="connsiteX34" fmla="*/ 109182 w 4283609"/>
              <a:gd name="connsiteY34" fmla="*/ 955344 h 3125338"/>
              <a:gd name="connsiteX35" fmla="*/ 54591 w 4283609"/>
              <a:gd name="connsiteY35" fmla="*/ 1091821 h 3125338"/>
              <a:gd name="connsiteX36" fmla="*/ 27296 w 4283609"/>
              <a:gd name="connsiteY36" fmla="*/ 1201003 h 3125338"/>
              <a:gd name="connsiteX37" fmla="*/ 0 w 4283609"/>
              <a:gd name="connsiteY37" fmla="*/ 1323833 h 3125338"/>
              <a:gd name="connsiteX38" fmla="*/ 27296 w 4283609"/>
              <a:gd name="connsiteY38" fmla="*/ 1555845 h 3125338"/>
              <a:gd name="connsiteX39" fmla="*/ 54591 w 4283609"/>
              <a:gd name="connsiteY39" fmla="*/ 1596788 h 3125338"/>
              <a:gd name="connsiteX40" fmla="*/ 95534 w 4283609"/>
              <a:gd name="connsiteY40" fmla="*/ 1678675 h 3125338"/>
              <a:gd name="connsiteX41" fmla="*/ 163773 w 4283609"/>
              <a:gd name="connsiteY41" fmla="*/ 1774209 h 3125338"/>
              <a:gd name="connsiteX42" fmla="*/ 245660 w 4283609"/>
              <a:gd name="connsiteY42" fmla="*/ 1910687 h 3125338"/>
              <a:gd name="connsiteX43" fmla="*/ 286603 w 4283609"/>
              <a:gd name="connsiteY43" fmla="*/ 1951630 h 3125338"/>
              <a:gd name="connsiteX44" fmla="*/ 354842 w 4283609"/>
              <a:gd name="connsiteY44" fmla="*/ 2019869 h 3125338"/>
              <a:gd name="connsiteX45" fmla="*/ 395785 w 4283609"/>
              <a:gd name="connsiteY45" fmla="*/ 2088108 h 3125338"/>
              <a:gd name="connsiteX46" fmla="*/ 450376 w 4283609"/>
              <a:gd name="connsiteY46" fmla="*/ 2142699 h 3125338"/>
              <a:gd name="connsiteX47" fmla="*/ 504967 w 4283609"/>
              <a:gd name="connsiteY47" fmla="*/ 2210938 h 3125338"/>
              <a:gd name="connsiteX48" fmla="*/ 559558 w 4283609"/>
              <a:gd name="connsiteY48" fmla="*/ 2292824 h 3125338"/>
              <a:gd name="connsiteX49" fmla="*/ 641445 w 4283609"/>
              <a:gd name="connsiteY49" fmla="*/ 2374711 h 3125338"/>
              <a:gd name="connsiteX50" fmla="*/ 682388 w 4283609"/>
              <a:gd name="connsiteY50" fmla="*/ 2442950 h 3125338"/>
              <a:gd name="connsiteX51" fmla="*/ 696036 w 4283609"/>
              <a:gd name="connsiteY51" fmla="*/ 2483893 h 3125338"/>
              <a:gd name="connsiteX52" fmla="*/ 736979 w 4283609"/>
              <a:gd name="connsiteY52" fmla="*/ 2538484 h 3125338"/>
              <a:gd name="connsiteX53" fmla="*/ 764275 w 4283609"/>
              <a:gd name="connsiteY53" fmla="*/ 2593075 h 3125338"/>
              <a:gd name="connsiteX54" fmla="*/ 805218 w 4283609"/>
              <a:gd name="connsiteY54" fmla="*/ 2634018 h 3125338"/>
              <a:gd name="connsiteX55" fmla="*/ 832514 w 4283609"/>
              <a:gd name="connsiteY55" fmla="*/ 2674962 h 3125338"/>
              <a:gd name="connsiteX56" fmla="*/ 846161 w 4283609"/>
              <a:gd name="connsiteY56" fmla="*/ 2715905 h 3125338"/>
              <a:gd name="connsiteX57" fmla="*/ 1009934 w 4283609"/>
              <a:gd name="connsiteY57" fmla="*/ 2852382 h 3125338"/>
              <a:gd name="connsiteX58" fmla="*/ 1050878 w 4283609"/>
              <a:gd name="connsiteY58" fmla="*/ 2879678 h 3125338"/>
              <a:gd name="connsiteX59" fmla="*/ 1091821 w 4283609"/>
              <a:gd name="connsiteY59" fmla="*/ 2906973 h 3125338"/>
              <a:gd name="connsiteX60" fmla="*/ 1146412 w 4283609"/>
              <a:gd name="connsiteY60" fmla="*/ 2947917 h 3125338"/>
              <a:gd name="connsiteX61" fmla="*/ 1187355 w 4283609"/>
              <a:gd name="connsiteY61" fmla="*/ 2988860 h 3125338"/>
              <a:gd name="connsiteX62" fmla="*/ 1228299 w 4283609"/>
              <a:gd name="connsiteY62" fmla="*/ 3002508 h 3125338"/>
              <a:gd name="connsiteX63" fmla="*/ 1269242 w 4283609"/>
              <a:gd name="connsiteY63" fmla="*/ 3029803 h 3125338"/>
              <a:gd name="connsiteX64" fmla="*/ 1364776 w 4283609"/>
              <a:gd name="connsiteY64" fmla="*/ 3057099 h 3125338"/>
              <a:gd name="connsiteX65" fmla="*/ 1487606 w 4283609"/>
              <a:gd name="connsiteY65" fmla="*/ 3125338 h 3125338"/>
              <a:gd name="connsiteX66" fmla="*/ 1637731 w 4283609"/>
              <a:gd name="connsiteY66" fmla="*/ 3111690 h 3125338"/>
              <a:gd name="connsiteX67" fmla="*/ 1678675 w 4283609"/>
              <a:gd name="connsiteY67" fmla="*/ 3098042 h 3125338"/>
              <a:gd name="connsiteX68" fmla="*/ 1705970 w 4283609"/>
              <a:gd name="connsiteY68" fmla="*/ 3002508 h 3125338"/>
              <a:gd name="connsiteX69" fmla="*/ 1719618 w 4283609"/>
              <a:gd name="connsiteY69" fmla="*/ 2906973 h 3125338"/>
              <a:gd name="connsiteX70" fmla="*/ 1746914 w 4283609"/>
              <a:gd name="connsiteY70" fmla="*/ 2688609 h 3125338"/>
              <a:gd name="connsiteX71" fmla="*/ 1760561 w 4283609"/>
              <a:gd name="connsiteY71" fmla="*/ 2647666 h 3125338"/>
              <a:gd name="connsiteX72" fmla="*/ 1842448 w 4283609"/>
              <a:gd name="connsiteY72" fmla="*/ 2565779 h 3125338"/>
              <a:gd name="connsiteX73" fmla="*/ 2033516 w 4283609"/>
              <a:gd name="connsiteY73" fmla="*/ 2497541 h 3125338"/>
              <a:gd name="connsiteX74" fmla="*/ 2129051 w 4283609"/>
              <a:gd name="connsiteY74" fmla="*/ 2470245 h 3125338"/>
              <a:gd name="connsiteX75" fmla="*/ 2374711 w 4283609"/>
              <a:gd name="connsiteY75" fmla="*/ 2483893 h 3125338"/>
              <a:gd name="connsiteX76" fmla="*/ 2442949 w 4283609"/>
              <a:gd name="connsiteY76" fmla="*/ 2497541 h 3125338"/>
              <a:gd name="connsiteX77" fmla="*/ 2797791 w 4283609"/>
              <a:gd name="connsiteY77" fmla="*/ 2511188 h 3125338"/>
              <a:gd name="connsiteX78" fmla="*/ 2920621 w 4283609"/>
              <a:gd name="connsiteY78" fmla="*/ 2538484 h 3125338"/>
              <a:gd name="connsiteX79" fmla="*/ 3029803 w 4283609"/>
              <a:gd name="connsiteY79" fmla="*/ 2565779 h 3125338"/>
              <a:gd name="connsiteX80" fmla="*/ 3220872 w 4283609"/>
              <a:gd name="connsiteY80" fmla="*/ 2552132 h 3125338"/>
              <a:gd name="connsiteX81" fmla="*/ 3316406 w 4283609"/>
              <a:gd name="connsiteY81" fmla="*/ 2511188 h 3125338"/>
              <a:gd name="connsiteX82" fmla="*/ 3384645 w 4283609"/>
              <a:gd name="connsiteY82" fmla="*/ 2483893 h 3125338"/>
              <a:gd name="connsiteX83" fmla="*/ 3439236 w 4283609"/>
              <a:gd name="connsiteY83" fmla="*/ 2456597 h 3125338"/>
              <a:gd name="connsiteX84" fmla="*/ 3589361 w 4283609"/>
              <a:gd name="connsiteY84" fmla="*/ 2415654 h 3125338"/>
              <a:gd name="connsiteX85" fmla="*/ 3671248 w 4283609"/>
              <a:gd name="connsiteY85" fmla="*/ 2388359 h 3125338"/>
              <a:gd name="connsiteX86" fmla="*/ 3739487 w 4283609"/>
              <a:gd name="connsiteY86" fmla="*/ 2374711 h 3125338"/>
              <a:gd name="connsiteX87" fmla="*/ 3835021 w 4283609"/>
              <a:gd name="connsiteY87" fmla="*/ 2333767 h 3125338"/>
              <a:gd name="connsiteX88" fmla="*/ 3889612 w 4283609"/>
              <a:gd name="connsiteY88" fmla="*/ 2320120 h 3125338"/>
              <a:gd name="connsiteX89" fmla="*/ 3930555 w 4283609"/>
              <a:gd name="connsiteY89" fmla="*/ 2292824 h 3125338"/>
              <a:gd name="connsiteX90" fmla="*/ 3998794 w 4283609"/>
              <a:gd name="connsiteY90" fmla="*/ 2251881 h 3125338"/>
              <a:gd name="connsiteX91" fmla="*/ 4039737 w 4283609"/>
              <a:gd name="connsiteY91" fmla="*/ 2210938 h 3125338"/>
              <a:gd name="connsiteX92" fmla="*/ 4148919 w 4283609"/>
              <a:gd name="connsiteY92" fmla="*/ 2156347 h 3125338"/>
              <a:gd name="connsiteX93" fmla="*/ 4189863 w 4283609"/>
              <a:gd name="connsiteY93" fmla="*/ 2115403 h 3125338"/>
              <a:gd name="connsiteX94" fmla="*/ 4230806 w 4283609"/>
              <a:gd name="connsiteY94" fmla="*/ 1937982 h 3125338"/>
              <a:gd name="connsiteX95" fmla="*/ 4244454 w 4283609"/>
              <a:gd name="connsiteY95" fmla="*/ 1787857 h 3125338"/>
              <a:gd name="connsiteX96" fmla="*/ 4244454 w 4283609"/>
              <a:gd name="connsiteY96" fmla="*/ 1569493 h 3125338"/>
              <a:gd name="connsiteX97" fmla="*/ 4203511 w 4283609"/>
              <a:gd name="connsiteY97" fmla="*/ 1555845 h 3125338"/>
              <a:gd name="connsiteX98" fmla="*/ 4162567 w 4283609"/>
              <a:gd name="connsiteY98" fmla="*/ 1528550 h 3125338"/>
              <a:gd name="connsiteX99" fmla="*/ 4067033 w 4283609"/>
              <a:gd name="connsiteY99" fmla="*/ 1514902 h 3125338"/>
              <a:gd name="connsiteX100" fmla="*/ 3971499 w 4283609"/>
              <a:gd name="connsiteY100" fmla="*/ 1487606 h 3125338"/>
              <a:gd name="connsiteX101" fmla="*/ 3916908 w 4283609"/>
              <a:gd name="connsiteY101" fmla="*/ 1405720 h 3125338"/>
              <a:gd name="connsiteX102" fmla="*/ 3903260 w 4283609"/>
              <a:gd name="connsiteY102" fmla="*/ 1351129 h 3125338"/>
              <a:gd name="connsiteX103" fmla="*/ 3848669 w 4283609"/>
              <a:gd name="connsiteY103" fmla="*/ 1269242 h 3125338"/>
              <a:gd name="connsiteX104" fmla="*/ 3753134 w 4283609"/>
              <a:gd name="connsiteY104" fmla="*/ 1119117 h 3125338"/>
              <a:gd name="connsiteX105" fmla="*/ 3725839 w 4283609"/>
              <a:gd name="connsiteY105" fmla="*/ 1064526 h 3125338"/>
              <a:gd name="connsiteX106" fmla="*/ 3698543 w 4283609"/>
              <a:gd name="connsiteY106" fmla="*/ 996287 h 3125338"/>
              <a:gd name="connsiteX107" fmla="*/ 3657600 w 4283609"/>
              <a:gd name="connsiteY107" fmla="*/ 941696 h 3125338"/>
              <a:gd name="connsiteX108" fmla="*/ 3603009 w 4283609"/>
              <a:gd name="connsiteY108" fmla="*/ 859809 h 3125338"/>
              <a:gd name="connsiteX109" fmla="*/ 3521122 w 4283609"/>
              <a:gd name="connsiteY109" fmla="*/ 832514 h 3125338"/>
              <a:gd name="connsiteX110" fmla="*/ 3480179 w 4283609"/>
              <a:gd name="connsiteY110" fmla="*/ 818866 h 3125338"/>
              <a:gd name="connsiteX111" fmla="*/ 3398293 w 4283609"/>
              <a:gd name="connsiteY111" fmla="*/ 777923 h 3125338"/>
              <a:gd name="connsiteX112" fmla="*/ 3316406 w 4283609"/>
              <a:gd name="connsiteY112" fmla="*/ 723332 h 3125338"/>
              <a:gd name="connsiteX113" fmla="*/ 3248167 w 4283609"/>
              <a:gd name="connsiteY113" fmla="*/ 655093 h 3125338"/>
              <a:gd name="connsiteX114" fmla="*/ 3207224 w 4283609"/>
              <a:gd name="connsiteY114" fmla="*/ 614150 h 3125338"/>
              <a:gd name="connsiteX115" fmla="*/ 3125337 w 4283609"/>
              <a:gd name="connsiteY115" fmla="*/ 586854 h 3125338"/>
              <a:gd name="connsiteX116" fmla="*/ 3084394 w 4283609"/>
              <a:gd name="connsiteY116" fmla="*/ 573206 h 3125338"/>
              <a:gd name="connsiteX117" fmla="*/ 3043451 w 4283609"/>
              <a:gd name="connsiteY117" fmla="*/ 545911 h 3125338"/>
              <a:gd name="connsiteX118" fmla="*/ 2947916 w 4283609"/>
              <a:gd name="connsiteY118" fmla="*/ 532263 h 3125338"/>
              <a:gd name="connsiteX119" fmla="*/ 2756848 w 4283609"/>
              <a:gd name="connsiteY119" fmla="*/ 545911 h 3125338"/>
              <a:gd name="connsiteX120" fmla="*/ 2715905 w 4283609"/>
              <a:gd name="connsiteY120" fmla="*/ 559559 h 3125338"/>
              <a:gd name="connsiteX121" fmla="*/ 2620370 w 4283609"/>
              <a:gd name="connsiteY121" fmla="*/ 627797 h 312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283609" h="3125338">
                <a:moveTo>
                  <a:pt x="2620370" y="627797"/>
                </a:moveTo>
                <a:lnTo>
                  <a:pt x="2620370" y="627797"/>
                </a:lnTo>
                <a:cubicBezTo>
                  <a:pt x="2335494" y="469535"/>
                  <a:pt x="2604050" y="626017"/>
                  <a:pt x="2442949" y="518615"/>
                </a:cubicBezTo>
                <a:cubicBezTo>
                  <a:pt x="2420878" y="503901"/>
                  <a:pt x="2395650" y="493957"/>
                  <a:pt x="2374711" y="477672"/>
                </a:cubicBezTo>
                <a:cubicBezTo>
                  <a:pt x="2227964" y="363536"/>
                  <a:pt x="2385738" y="475053"/>
                  <a:pt x="2292824" y="382138"/>
                </a:cubicBezTo>
                <a:cubicBezTo>
                  <a:pt x="2281226" y="370540"/>
                  <a:pt x="2265529" y="363941"/>
                  <a:pt x="2251881" y="354842"/>
                </a:cubicBezTo>
                <a:cubicBezTo>
                  <a:pt x="2233684" y="327547"/>
                  <a:pt x="2207664" y="304078"/>
                  <a:pt x="2197290" y="272956"/>
                </a:cubicBezTo>
                <a:cubicBezTo>
                  <a:pt x="2192741" y="259308"/>
                  <a:pt x="2191622" y="243982"/>
                  <a:pt x="2183642" y="232012"/>
                </a:cubicBezTo>
                <a:cubicBezTo>
                  <a:pt x="2172936" y="215953"/>
                  <a:pt x="2155055" y="205896"/>
                  <a:pt x="2142699" y="191069"/>
                </a:cubicBezTo>
                <a:cubicBezTo>
                  <a:pt x="2132198" y="178468"/>
                  <a:pt x="2127747" y="160927"/>
                  <a:pt x="2115403" y="150126"/>
                </a:cubicBezTo>
                <a:cubicBezTo>
                  <a:pt x="2000647" y="49716"/>
                  <a:pt x="2073803" y="122503"/>
                  <a:pt x="1992573" y="81887"/>
                </a:cubicBezTo>
                <a:cubicBezTo>
                  <a:pt x="1977902" y="74551"/>
                  <a:pt x="1966619" y="61253"/>
                  <a:pt x="1951630" y="54591"/>
                </a:cubicBezTo>
                <a:cubicBezTo>
                  <a:pt x="1925338" y="42906"/>
                  <a:pt x="1895477" y="40163"/>
                  <a:pt x="1869743" y="27296"/>
                </a:cubicBezTo>
                <a:lnTo>
                  <a:pt x="1815152" y="0"/>
                </a:lnTo>
                <a:cubicBezTo>
                  <a:pt x="1724167" y="4549"/>
                  <a:pt x="1632953" y="5756"/>
                  <a:pt x="1542197" y="13648"/>
                </a:cubicBezTo>
                <a:cubicBezTo>
                  <a:pt x="1500761" y="17251"/>
                  <a:pt x="1443379" y="65879"/>
                  <a:pt x="1419367" y="81887"/>
                </a:cubicBezTo>
                <a:lnTo>
                  <a:pt x="1337481" y="136478"/>
                </a:lnTo>
                <a:cubicBezTo>
                  <a:pt x="1323833" y="145577"/>
                  <a:pt x="1308135" y="152174"/>
                  <a:pt x="1296537" y="163773"/>
                </a:cubicBezTo>
                <a:lnTo>
                  <a:pt x="1255594" y="204717"/>
                </a:lnTo>
                <a:cubicBezTo>
                  <a:pt x="1198082" y="377249"/>
                  <a:pt x="1294024" y="101398"/>
                  <a:pt x="1214651" y="286603"/>
                </a:cubicBezTo>
                <a:cubicBezTo>
                  <a:pt x="1207262" y="303843"/>
                  <a:pt x="1206156" y="323159"/>
                  <a:pt x="1201003" y="341194"/>
                </a:cubicBezTo>
                <a:cubicBezTo>
                  <a:pt x="1190066" y="379471"/>
                  <a:pt x="1180856" y="400336"/>
                  <a:pt x="1160060" y="436729"/>
                </a:cubicBezTo>
                <a:cubicBezTo>
                  <a:pt x="1151922" y="450970"/>
                  <a:pt x="1144362" y="466074"/>
                  <a:pt x="1132764" y="477672"/>
                </a:cubicBezTo>
                <a:cubicBezTo>
                  <a:pt x="1092462" y="517974"/>
                  <a:pt x="1062794" y="526689"/>
                  <a:pt x="1009934" y="545911"/>
                </a:cubicBezTo>
                <a:cubicBezTo>
                  <a:pt x="898469" y="586444"/>
                  <a:pt x="959628" y="564160"/>
                  <a:pt x="846161" y="586854"/>
                </a:cubicBezTo>
                <a:cubicBezTo>
                  <a:pt x="827768" y="590533"/>
                  <a:pt x="809605" y="595349"/>
                  <a:pt x="791570" y="600502"/>
                </a:cubicBezTo>
                <a:cubicBezTo>
                  <a:pt x="777738" y="604454"/>
                  <a:pt x="764817" y="611785"/>
                  <a:pt x="750627" y="614150"/>
                </a:cubicBezTo>
                <a:cubicBezTo>
                  <a:pt x="709992" y="620922"/>
                  <a:pt x="668740" y="623248"/>
                  <a:pt x="627797" y="627797"/>
                </a:cubicBezTo>
                <a:cubicBezTo>
                  <a:pt x="614149" y="632346"/>
                  <a:pt x="600733" y="637660"/>
                  <a:pt x="586854" y="641445"/>
                </a:cubicBezTo>
                <a:cubicBezTo>
                  <a:pt x="550662" y="651316"/>
                  <a:pt x="511226" y="651964"/>
                  <a:pt x="477672" y="668741"/>
                </a:cubicBezTo>
                <a:lnTo>
                  <a:pt x="368490" y="723332"/>
                </a:lnTo>
                <a:cubicBezTo>
                  <a:pt x="350293" y="732430"/>
                  <a:pt x="328285" y="736241"/>
                  <a:pt x="313899" y="750627"/>
                </a:cubicBezTo>
                <a:cubicBezTo>
                  <a:pt x="194272" y="870251"/>
                  <a:pt x="346025" y="723854"/>
                  <a:pt x="232012" y="818866"/>
                </a:cubicBezTo>
                <a:cubicBezTo>
                  <a:pt x="181217" y="861196"/>
                  <a:pt x="195305" y="861690"/>
                  <a:pt x="150125" y="914400"/>
                </a:cubicBezTo>
                <a:cubicBezTo>
                  <a:pt x="137564" y="929054"/>
                  <a:pt x="122830" y="941696"/>
                  <a:pt x="109182" y="955344"/>
                </a:cubicBezTo>
                <a:cubicBezTo>
                  <a:pt x="75453" y="1056531"/>
                  <a:pt x="94754" y="1011496"/>
                  <a:pt x="54591" y="1091821"/>
                </a:cubicBezTo>
                <a:cubicBezTo>
                  <a:pt x="26845" y="1230549"/>
                  <a:pt x="55272" y="1103087"/>
                  <a:pt x="27296" y="1201003"/>
                </a:cubicBezTo>
                <a:cubicBezTo>
                  <a:pt x="14445" y="1245981"/>
                  <a:pt x="9383" y="1276921"/>
                  <a:pt x="0" y="1323833"/>
                </a:cubicBezTo>
                <a:cubicBezTo>
                  <a:pt x="1174" y="1337924"/>
                  <a:pt x="9002" y="1507062"/>
                  <a:pt x="27296" y="1555845"/>
                </a:cubicBezTo>
                <a:cubicBezTo>
                  <a:pt x="33055" y="1571203"/>
                  <a:pt x="46625" y="1582450"/>
                  <a:pt x="54591" y="1596788"/>
                </a:cubicBezTo>
                <a:cubicBezTo>
                  <a:pt x="69411" y="1623465"/>
                  <a:pt x="79833" y="1652507"/>
                  <a:pt x="95534" y="1678675"/>
                </a:cubicBezTo>
                <a:cubicBezTo>
                  <a:pt x="183442" y="1825187"/>
                  <a:pt x="97092" y="1657518"/>
                  <a:pt x="163773" y="1774209"/>
                </a:cubicBezTo>
                <a:cubicBezTo>
                  <a:pt x="209479" y="1854194"/>
                  <a:pt x="173755" y="1818238"/>
                  <a:pt x="245660" y="1910687"/>
                </a:cubicBezTo>
                <a:cubicBezTo>
                  <a:pt x="257509" y="1925922"/>
                  <a:pt x="274247" y="1936803"/>
                  <a:pt x="286603" y="1951630"/>
                </a:cubicBezTo>
                <a:cubicBezTo>
                  <a:pt x="343469" y="2019869"/>
                  <a:pt x="279780" y="1969826"/>
                  <a:pt x="354842" y="2019869"/>
                </a:cubicBezTo>
                <a:cubicBezTo>
                  <a:pt x="368490" y="2042615"/>
                  <a:pt x="379499" y="2067169"/>
                  <a:pt x="395785" y="2088108"/>
                </a:cubicBezTo>
                <a:cubicBezTo>
                  <a:pt x="411584" y="2108422"/>
                  <a:pt x="433279" y="2123465"/>
                  <a:pt x="450376" y="2142699"/>
                </a:cubicBezTo>
                <a:cubicBezTo>
                  <a:pt x="469729" y="2164471"/>
                  <a:pt x="487834" y="2187380"/>
                  <a:pt x="504967" y="2210938"/>
                </a:cubicBezTo>
                <a:cubicBezTo>
                  <a:pt x="524262" y="2237469"/>
                  <a:pt x="536361" y="2269627"/>
                  <a:pt x="559558" y="2292824"/>
                </a:cubicBezTo>
                <a:cubicBezTo>
                  <a:pt x="586854" y="2320120"/>
                  <a:pt x="621585" y="2341610"/>
                  <a:pt x="641445" y="2374711"/>
                </a:cubicBezTo>
                <a:cubicBezTo>
                  <a:pt x="655093" y="2397457"/>
                  <a:pt x="670525" y="2419224"/>
                  <a:pt x="682388" y="2442950"/>
                </a:cubicBezTo>
                <a:cubicBezTo>
                  <a:pt x="688822" y="2455817"/>
                  <a:pt x="688899" y="2471403"/>
                  <a:pt x="696036" y="2483893"/>
                </a:cubicBezTo>
                <a:cubicBezTo>
                  <a:pt x="707321" y="2503642"/>
                  <a:pt x="724924" y="2519195"/>
                  <a:pt x="736979" y="2538484"/>
                </a:cubicBezTo>
                <a:cubicBezTo>
                  <a:pt x="747762" y="2555736"/>
                  <a:pt x="752450" y="2576520"/>
                  <a:pt x="764275" y="2593075"/>
                </a:cubicBezTo>
                <a:cubicBezTo>
                  <a:pt x="775493" y="2608781"/>
                  <a:pt x="792862" y="2619191"/>
                  <a:pt x="805218" y="2634018"/>
                </a:cubicBezTo>
                <a:cubicBezTo>
                  <a:pt x="815719" y="2646619"/>
                  <a:pt x="823415" y="2661314"/>
                  <a:pt x="832514" y="2674962"/>
                </a:cubicBezTo>
                <a:cubicBezTo>
                  <a:pt x="837063" y="2688610"/>
                  <a:pt x="837329" y="2704550"/>
                  <a:pt x="846161" y="2715905"/>
                </a:cubicBezTo>
                <a:cubicBezTo>
                  <a:pt x="902742" y="2788652"/>
                  <a:pt x="937148" y="2803858"/>
                  <a:pt x="1009934" y="2852382"/>
                </a:cubicBezTo>
                <a:lnTo>
                  <a:pt x="1050878" y="2879678"/>
                </a:lnTo>
                <a:cubicBezTo>
                  <a:pt x="1064526" y="2888776"/>
                  <a:pt x="1078699" y="2897131"/>
                  <a:pt x="1091821" y="2906973"/>
                </a:cubicBezTo>
                <a:cubicBezTo>
                  <a:pt x="1110018" y="2920621"/>
                  <a:pt x="1129142" y="2933114"/>
                  <a:pt x="1146412" y="2947917"/>
                </a:cubicBezTo>
                <a:cubicBezTo>
                  <a:pt x="1161066" y="2960478"/>
                  <a:pt x="1171296" y="2978154"/>
                  <a:pt x="1187355" y="2988860"/>
                </a:cubicBezTo>
                <a:cubicBezTo>
                  <a:pt x="1199325" y="2996840"/>
                  <a:pt x="1215432" y="2996074"/>
                  <a:pt x="1228299" y="3002508"/>
                </a:cubicBezTo>
                <a:cubicBezTo>
                  <a:pt x="1242970" y="3009843"/>
                  <a:pt x="1254571" y="3022468"/>
                  <a:pt x="1269242" y="3029803"/>
                </a:cubicBezTo>
                <a:cubicBezTo>
                  <a:pt x="1288822" y="3039593"/>
                  <a:pt x="1347283" y="3052726"/>
                  <a:pt x="1364776" y="3057099"/>
                </a:cubicBezTo>
                <a:cubicBezTo>
                  <a:pt x="1458633" y="3119670"/>
                  <a:pt x="1415541" y="3101316"/>
                  <a:pt x="1487606" y="3125338"/>
                </a:cubicBezTo>
                <a:cubicBezTo>
                  <a:pt x="1537648" y="3120789"/>
                  <a:pt x="1587988" y="3118796"/>
                  <a:pt x="1637731" y="3111690"/>
                </a:cubicBezTo>
                <a:cubicBezTo>
                  <a:pt x="1651973" y="3109655"/>
                  <a:pt x="1668502" y="3108215"/>
                  <a:pt x="1678675" y="3098042"/>
                </a:cubicBezTo>
                <a:cubicBezTo>
                  <a:pt x="1685170" y="3091547"/>
                  <a:pt x="1705892" y="3002938"/>
                  <a:pt x="1705970" y="3002508"/>
                </a:cubicBezTo>
                <a:cubicBezTo>
                  <a:pt x="1711725" y="2970859"/>
                  <a:pt x="1716250" y="2938965"/>
                  <a:pt x="1719618" y="2906973"/>
                </a:cubicBezTo>
                <a:cubicBezTo>
                  <a:pt x="1734606" y="2764592"/>
                  <a:pt x="1720054" y="2782620"/>
                  <a:pt x="1746914" y="2688609"/>
                </a:cubicBezTo>
                <a:cubicBezTo>
                  <a:pt x="1750866" y="2674777"/>
                  <a:pt x="1754127" y="2660533"/>
                  <a:pt x="1760561" y="2647666"/>
                </a:cubicBezTo>
                <a:cubicBezTo>
                  <a:pt x="1781520" y="2605748"/>
                  <a:pt x="1801020" y="2591671"/>
                  <a:pt x="1842448" y="2565779"/>
                </a:cubicBezTo>
                <a:cubicBezTo>
                  <a:pt x="1900467" y="2529517"/>
                  <a:pt x="1969110" y="2516863"/>
                  <a:pt x="2033516" y="2497541"/>
                </a:cubicBezTo>
                <a:cubicBezTo>
                  <a:pt x="2131423" y="2468169"/>
                  <a:pt x="2009435" y="2500150"/>
                  <a:pt x="2129051" y="2470245"/>
                </a:cubicBezTo>
                <a:cubicBezTo>
                  <a:pt x="2210938" y="2474794"/>
                  <a:pt x="2293006" y="2476788"/>
                  <a:pt x="2374711" y="2483893"/>
                </a:cubicBezTo>
                <a:cubicBezTo>
                  <a:pt x="2397820" y="2485903"/>
                  <a:pt x="2419801" y="2496048"/>
                  <a:pt x="2442949" y="2497541"/>
                </a:cubicBezTo>
                <a:cubicBezTo>
                  <a:pt x="2561072" y="2505162"/>
                  <a:pt x="2679510" y="2506639"/>
                  <a:pt x="2797791" y="2511188"/>
                </a:cubicBezTo>
                <a:cubicBezTo>
                  <a:pt x="3003603" y="2552351"/>
                  <a:pt x="2747156" y="2499936"/>
                  <a:pt x="2920621" y="2538484"/>
                </a:cubicBezTo>
                <a:cubicBezTo>
                  <a:pt x="3019439" y="2560444"/>
                  <a:pt x="2956638" y="2541392"/>
                  <a:pt x="3029803" y="2565779"/>
                </a:cubicBezTo>
                <a:cubicBezTo>
                  <a:pt x="3093493" y="2561230"/>
                  <a:pt x="3157457" y="2559592"/>
                  <a:pt x="3220872" y="2552132"/>
                </a:cubicBezTo>
                <a:cubicBezTo>
                  <a:pt x="3249464" y="2548768"/>
                  <a:pt x="3293711" y="2521275"/>
                  <a:pt x="3316406" y="2511188"/>
                </a:cubicBezTo>
                <a:cubicBezTo>
                  <a:pt x="3338793" y="2501238"/>
                  <a:pt x="3362258" y="2493843"/>
                  <a:pt x="3384645" y="2483893"/>
                </a:cubicBezTo>
                <a:cubicBezTo>
                  <a:pt x="3403236" y="2475630"/>
                  <a:pt x="3419935" y="2463031"/>
                  <a:pt x="3439236" y="2456597"/>
                </a:cubicBezTo>
                <a:cubicBezTo>
                  <a:pt x="3488444" y="2440194"/>
                  <a:pt x="3539599" y="2430290"/>
                  <a:pt x="3589361" y="2415654"/>
                </a:cubicBezTo>
                <a:cubicBezTo>
                  <a:pt x="3616964" y="2407536"/>
                  <a:pt x="3643035" y="2394002"/>
                  <a:pt x="3671248" y="2388359"/>
                </a:cubicBezTo>
                <a:cubicBezTo>
                  <a:pt x="3693994" y="2383810"/>
                  <a:pt x="3716983" y="2380337"/>
                  <a:pt x="3739487" y="2374711"/>
                </a:cubicBezTo>
                <a:cubicBezTo>
                  <a:pt x="3807271" y="2357765"/>
                  <a:pt x="3756899" y="2363062"/>
                  <a:pt x="3835021" y="2333767"/>
                </a:cubicBezTo>
                <a:cubicBezTo>
                  <a:pt x="3852584" y="2327181"/>
                  <a:pt x="3871415" y="2324669"/>
                  <a:pt x="3889612" y="2320120"/>
                </a:cubicBezTo>
                <a:cubicBezTo>
                  <a:pt x="3903260" y="2311021"/>
                  <a:pt x="3916646" y="2301517"/>
                  <a:pt x="3930555" y="2292824"/>
                </a:cubicBezTo>
                <a:cubicBezTo>
                  <a:pt x="3953049" y="2278765"/>
                  <a:pt x="3977573" y="2267797"/>
                  <a:pt x="3998794" y="2251881"/>
                </a:cubicBezTo>
                <a:cubicBezTo>
                  <a:pt x="4014235" y="2240301"/>
                  <a:pt x="4024296" y="2222518"/>
                  <a:pt x="4039737" y="2210938"/>
                </a:cubicBezTo>
                <a:cubicBezTo>
                  <a:pt x="4091307" y="2172260"/>
                  <a:pt x="4098540" y="2173139"/>
                  <a:pt x="4148919" y="2156347"/>
                </a:cubicBezTo>
                <a:cubicBezTo>
                  <a:pt x="4162567" y="2142699"/>
                  <a:pt x="4181876" y="2132974"/>
                  <a:pt x="4189863" y="2115403"/>
                </a:cubicBezTo>
                <a:cubicBezTo>
                  <a:pt x="4201619" y="2089540"/>
                  <a:pt x="4222888" y="1977571"/>
                  <a:pt x="4230806" y="1937982"/>
                </a:cubicBezTo>
                <a:cubicBezTo>
                  <a:pt x="4235355" y="1887940"/>
                  <a:pt x="4237348" y="1837600"/>
                  <a:pt x="4244454" y="1787857"/>
                </a:cubicBezTo>
                <a:cubicBezTo>
                  <a:pt x="4261278" y="1670094"/>
                  <a:pt x="4323451" y="1845984"/>
                  <a:pt x="4244454" y="1569493"/>
                </a:cubicBezTo>
                <a:cubicBezTo>
                  <a:pt x="4240502" y="1555661"/>
                  <a:pt x="4216378" y="1562279"/>
                  <a:pt x="4203511" y="1555845"/>
                </a:cubicBezTo>
                <a:cubicBezTo>
                  <a:pt x="4188840" y="1548510"/>
                  <a:pt x="4178278" y="1533263"/>
                  <a:pt x="4162567" y="1528550"/>
                </a:cubicBezTo>
                <a:cubicBezTo>
                  <a:pt x="4131756" y="1519307"/>
                  <a:pt x="4098682" y="1520656"/>
                  <a:pt x="4067033" y="1514902"/>
                </a:cubicBezTo>
                <a:cubicBezTo>
                  <a:pt x="4029331" y="1508047"/>
                  <a:pt x="4006579" y="1499300"/>
                  <a:pt x="3971499" y="1487606"/>
                </a:cubicBezTo>
                <a:cubicBezTo>
                  <a:pt x="3953302" y="1460311"/>
                  <a:pt x="3924865" y="1437545"/>
                  <a:pt x="3916908" y="1405720"/>
                </a:cubicBezTo>
                <a:cubicBezTo>
                  <a:pt x="3912359" y="1387523"/>
                  <a:pt x="3911648" y="1367906"/>
                  <a:pt x="3903260" y="1351129"/>
                </a:cubicBezTo>
                <a:cubicBezTo>
                  <a:pt x="3888589" y="1321787"/>
                  <a:pt x="3863340" y="1298584"/>
                  <a:pt x="3848669" y="1269242"/>
                </a:cubicBezTo>
                <a:cubicBezTo>
                  <a:pt x="3785446" y="1142797"/>
                  <a:pt x="3822850" y="1188832"/>
                  <a:pt x="3753134" y="1119117"/>
                </a:cubicBezTo>
                <a:cubicBezTo>
                  <a:pt x="3744036" y="1100920"/>
                  <a:pt x="3734102" y="1083117"/>
                  <a:pt x="3725839" y="1064526"/>
                </a:cubicBezTo>
                <a:cubicBezTo>
                  <a:pt x="3715889" y="1042139"/>
                  <a:pt x="3710441" y="1017703"/>
                  <a:pt x="3698543" y="996287"/>
                </a:cubicBezTo>
                <a:cubicBezTo>
                  <a:pt x="3687496" y="976403"/>
                  <a:pt x="3670644" y="960330"/>
                  <a:pt x="3657600" y="941696"/>
                </a:cubicBezTo>
                <a:cubicBezTo>
                  <a:pt x="3638788" y="914821"/>
                  <a:pt x="3634131" y="870183"/>
                  <a:pt x="3603009" y="859809"/>
                </a:cubicBezTo>
                <a:lnTo>
                  <a:pt x="3521122" y="832514"/>
                </a:lnTo>
                <a:cubicBezTo>
                  <a:pt x="3507474" y="827965"/>
                  <a:pt x="3492149" y="826846"/>
                  <a:pt x="3480179" y="818866"/>
                </a:cubicBezTo>
                <a:cubicBezTo>
                  <a:pt x="3427266" y="783590"/>
                  <a:pt x="3454797" y="796757"/>
                  <a:pt x="3398293" y="777923"/>
                </a:cubicBezTo>
                <a:cubicBezTo>
                  <a:pt x="3370997" y="759726"/>
                  <a:pt x="3334603" y="750628"/>
                  <a:pt x="3316406" y="723332"/>
                </a:cubicBezTo>
                <a:cubicBezTo>
                  <a:pt x="3266365" y="648268"/>
                  <a:pt x="3316406" y="711958"/>
                  <a:pt x="3248167" y="655093"/>
                </a:cubicBezTo>
                <a:cubicBezTo>
                  <a:pt x="3233340" y="642737"/>
                  <a:pt x="3224096" y="623523"/>
                  <a:pt x="3207224" y="614150"/>
                </a:cubicBezTo>
                <a:cubicBezTo>
                  <a:pt x="3182073" y="600177"/>
                  <a:pt x="3152633" y="595953"/>
                  <a:pt x="3125337" y="586854"/>
                </a:cubicBezTo>
                <a:cubicBezTo>
                  <a:pt x="3111689" y="582305"/>
                  <a:pt x="3096364" y="581186"/>
                  <a:pt x="3084394" y="573206"/>
                </a:cubicBezTo>
                <a:cubicBezTo>
                  <a:pt x="3070746" y="564108"/>
                  <a:pt x="3059162" y="550624"/>
                  <a:pt x="3043451" y="545911"/>
                </a:cubicBezTo>
                <a:cubicBezTo>
                  <a:pt x="3012639" y="536668"/>
                  <a:pt x="2979761" y="536812"/>
                  <a:pt x="2947916" y="532263"/>
                </a:cubicBezTo>
                <a:cubicBezTo>
                  <a:pt x="2884227" y="536812"/>
                  <a:pt x="2820262" y="538450"/>
                  <a:pt x="2756848" y="545911"/>
                </a:cubicBezTo>
                <a:cubicBezTo>
                  <a:pt x="2742561" y="547592"/>
                  <a:pt x="2728481" y="552573"/>
                  <a:pt x="2715905" y="559559"/>
                </a:cubicBezTo>
                <a:cubicBezTo>
                  <a:pt x="2650478" y="595908"/>
                  <a:pt x="2636292" y="616424"/>
                  <a:pt x="2620370" y="62779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dirty="0">
                <a:solidFill>
                  <a:schemeClr val="tx1"/>
                </a:solidFill>
              </a:rPr>
              <a:t>Mesa de Actores</a:t>
            </a:r>
          </a:p>
        </p:txBody>
      </p:sp>
      <p:sp>
        <p:nvSpPr>
          <p:cNvPr id="8" name="Freeform 7"/>
          <p:cNvSpPr/>
          <p:nvPr/>
        </p:nvSpPr>
        <p:spPr>
          <a:xfrm>
            <a:off x="3492500" y="3206750"/>
            <a:ext cx="1516063" cy="1065213"/>
          </a:xfrm>
          <a:custGeom>
            <a:avLst/>
            <a:gdLst>
              <a:gd name="connsiteX0" fmla="*/ 765288 w 1515915"/>
              <a:gd name="connsiteY0" fmla="*/ 286603 h 1066227"/>
              <a:gd name="connsiteX1" fmla="*/ 765288 w 1515915"/>
              <a:gd name="connsiteY1" fmla="*/ 286603 h 1066227"/>
              <a:gd name="connsiteX2" fmla="*/ 669754 w 1515915"/>
              <a:gd name="connsiteY2" fmla="*/ 191068 h 1066227"/>
              <a:gd name="connsiteX3" fmla="*/ 587867 w 1515915"/>
              <a:gd name="connsiteY3" fmla="*/ 136477 h 1066227"/>
              <a:gd name="connsiteX4" fmla="*/ 505981 w 1515915"/>
              <a:gd name="connsiteY4" fmla="*/ 81886 h 1066227"/>
              <a:gd name="connsiteX5" fmla="*/ 424094 w 1515915"/>
              <a:gd name="connsiteY5" fmla="*/ 13647 h 1066227"/>
              <a:gd name="connsiteX6" fmla="*/ 383151 w 1515915"/>
              <a:gd name="connsiteY6" fmla="*/ 0 h 1066227"/>
              <a:gd name="connsiteX7" fmla="*/ 273969 w 1515915"/>
              <a:gd name="connsiteY7" fmla="*/ 13647 h 1066227"/>
              <a:gd name="connsiteX8" fmla="*/ 260321 w 1515915"/>
              <a:gd name="connsiteY8" fmla="*/ 54591 h 1066227"/>
              <a:gd name="connsiteX9" fmla="*/ 233026 w 1515915"/>
              <a:gd name="connsiteY9" fmla="*/ 109182 h 1066227"/>
              <a:gd name="connsiteX10" fmla="*/ 246673 w 1515915"/>
              <a:gd name="connsiteY10" fmla="*/ 491319 h 1066227"/>
              <a:gd name="connsiteX11" fmla="*/ 260321 w 1515915"/>
              <a:gd name="connsiteY11" fmla="*/ 573206 h 1066227"/>
              <a:gd name="connsiteX12" fmla="*/ 219378 w 1515915"/>
              <a:gd name="connsiteY12" fmla="*/ 586853 h 1066227"/>
              <a:gd name="connsiteX13" fmla="*/ 28309 w 1515915"/>
              <a:gd name="connsiteY13" fmla="*/ 600501 h 1066227"/>
              <a:gd name="connsiteX14" fmla="*/ 1014 w 1515915"/>
              <a:gd name="connsiteY14" fmla="*/ 641444 h 1066227"/>
              <a:gd name="connsiteX15" fmla="*/ 14661 w 1515915"/>
              <a:gd name="connsiteY15" fmla="*/ 805217 h 1066227"/>
              <a:gd name="connsiteX16" fmla="*/ 41957 w 1515915"/>
              <a:gd name="connsiteY16" fmla="*/ 846161 h 1066227"/>
              <a:gd name="connsiteX17" fmla="*/ 82900 w 1515915"/>
              <a:gd name="connsiteY17" fmla="*/ 887104 h 1066227"/>
              <a:gd name="connsiteX18" fmla="*/ 137491 w 1515915"/>
              <a:gd name="connsiteY18" fmla="*/ 914400 h 1066227"/>
              <a:gd name="connsiteX19" fmla="*/ 178435 w 1515915"/>
              <a:gd name="connsiteY19" fmla="*/ 941695 h 1066227"/>
              <a:gd name="connsiteX20" fmla="*/ 260321 w 1515915"/>
              <a:gd name="connsiteY20" fmla="*/ 928047 h 1066227"/>
              <a:gd name="connsiteX21" fmla="*/ 301264 w 1515915"/>
              <a:gd name="connsiteY21" fmla="*/ 914400 h 1066227"/>
              <a:gd name="connsiteX22" fmla="*/ 314912 w 1515915"/>
              <a:gd name="connsiteY22" fmla="*/ 873456 h 1066227"/>
              <a:gd name="connsiteX23" fmla="*/ 328560 w 1515915"/>
              <a:gd name="connsiteY23" fmla="*/ 805217 h 1066227"/>
              <a:gd name="connsiteX24" fmla="*/ 355856 w 1515915"/>
              <a:gd name="connsiteY24" fmla="*/ 764274 h 1066227"/>
              <a:gd name="connsiteX25" fmla="*/ 478685 w 1515915"/>
              <a:gd name="connsiteY25" fmla="*/ 791570 h 1066227"/>
              <a:gd name="connsiteX26" fmla="*/ 574220 w 1515915"/>
              <a:gd name="connsiteY26" fmla="*/ 859809 h 1066227"/>
              <a:gd name="connsiteX27" fmla="*/ 615163 w 1515915"/>
              <a:gd name="connsiteY27" fmla="*/ 941695 h 1066227"/>
              <a:gd name="connsiteX28" fmla="*/ 628811 w 1515915"/>
              <a:gd name="connsiteY28" fmla="*/ 1023582 h 1066227"/>
              <a:gd name="connsiteX29" fmla="*/ 669754 w 1515915"/>
              <a:gd name="connsiteY29" fmla="*/ 1037229 h 1066227"/>
              <a:gd name="connsiteX30" fmla="*/ 806232 w 1515915"/>
              <a:gd name="connsiteY30" fmla="*/ 1023582 h 1066227"/>
              <a:gd name="connsiteX31" fmla="*/ 860823 w 1515915"/>
              <a:gd name="connsiteY31" fmla="*/ 928047 h 1066227"/>
              <a:gd name="connsiteX32" fmla="*/ 901766 w 1515915"/>
              <a:gd name="connsiteY32" fmla="*/ 900752 h 1066227"/>
              <a:gd name="connsiteX33" fmla="*/ 1010948 w 1515915"/>
              <a:gd name="connsiteY33" fmla="*/ 928047 h 1066227"/>
              <a:gd name="connsiteX34" fmla="*/ 1079187 w 1515915"/>
              <a:gd name="connsiteY34" fmla="*/ 1009934 h 1066227"/>
              <a:gd name="connsiteX35" fmla="*/ 1161073 w 1515915"/>
              <a:gd name="connsiteY35" fmla="*/ 1037229 h 1066227"/>
              <a:gd name="connsiteX36" fmla="*/ 1202017 w 1515915"/>
              <a:gd name="connsiteY36" fmla="*/ 1050877 h 1066227"/>
              <a:gd name="connsiteX37" fmla="*/ 1242960 w 1515915"/>
              <a:gd name="connsiteY37" fmla="*/ 1064525 h 1066227"/>
              <a:gd name="connsiteX38" fmla="*/ 1488620 w 1515915"/>
              <a:gd name="connsiteY38" fmla="*/ 1050877 h 1066227"/>
              <a:gd name="connsiteX39" fmla="*/ 1515915 w 1515915"/>
              <a:gd name="connsiteY39" fmla="*/ 968991 h 1066227"/>
              <a:gd name="connsiteX40" fmla="*/ 1502267 w 1515915"/>
              <a:gd name="connsiteY40" fmla="*/ 900752 h 1066227"/>
              <a:gd name="connsiteX41" fmla="*/ 1488620 w 1515915"/>
              <a:gd name="connsiteY41" fmla="*/ 846161 h 1066227"/>
              <a:gd name="connsiteX42" fmla="*/ 1447676 w 1515915"/>
              <a:gd name="connsiteY42" fmla="*/ 832513 h 1066227"/>
              <a:gd name="connsiteX43" fmla="*/ 1215664 w 1515915"/>
              <a:gd name="connsiteY43" fmla="*/ 818865 h 1066227"/>
              <a:gd name="connsiteX44" fmla="*/ 1133778 w 1515915"/>
              <a:gd name="connsiteY44" fmla="*/ 791570 h 1066227"/>
              <a:gd name="connsiteX45" fmla="*/ 983653 w 1515915"/>
              <a:gd name="connsiteY45" fmla="*/ 764274 h 1066227"/>
              <a:gd name="connsiteX46" fmla="*/ 901766 w 1515915"/>
              <a:gd name="connsiteY46" fmla="*/ 736979 h 1066227"/>
              <a:gd name="connsiteX47" fmla="*/ 860823 w 1515915"/>
              <a:gd name="connsiteY47" fmla="*/ 723331 h 1066227"/>
              <a:gd name="connsiteX48" fmla="*/ 819879 w 1515915"/>
              <a:gd name="connsiteY48" fmla="*/ 641444 h 1066227"/>
              <a:gd name="connsiteX49" fmla="*/ 847175 w 1515915"/>
              <a:gd name="connsiteY49" fmla="*/ 600501 h 1066227"/>
              <a:gd name="connsiteX50" fmla="*/ 929061 w 1515915"/>
              <a:gd name="connsiteY50" fmla="*/ 573206 h 1066227"/>
              <a:gd name="connsiteX51" fmla="*/ 970005 w 1515915"/>
              <a:gd name="connsiteY51" fmla="*/ 586853 h 1066227"/>
              <a:gd name="connsiteX52" fmla="*/ 1215664 w 1515915"/>
              <a:gd name="connsiteY52" fmla="*/ 559558 h 1066227"/>
              <a:gd name="connsiteX53" fmla="*/ 1256608 w 1515915"/>
              <a:gd name="connsiteY53" fmla="*/ 532262 h 1066227"/>
              <a:gd name="connsiteX54" fmla="*/ 1338494 w 1515915"/>
              <a:gd name="connsiteY54" fmla="*/ 504967 h 1066227"/>
              <a:gd name="connsiteX55" fmla="*/ 1393085 w 1515915"/>
              <a:gd name="connsiteY55" fmla="*/ 423080 h 1066227"/>
              <a:gd name="connsiteX56" fmla="*/ 1420381 w 1515915"/>
              <a:gd name="connsiteY56" fmla="*/ 382137 h 1066227"/>
              <a:gd name="connsiteX57" fmla="*/ 1461324 w 1515915"/>
              <a:gd name="connsiteY57" fmla="*/ 300250 h 1066227"/>
              <a:gd name="connsiteX58" fmla="*/ 1447676 w 1515915"/>
              <a:gd name="connsiteY58" fmla="*/ 177420 h 1066227"/>
              <a:gd name="connsiteX59" fmla="*/ 1406733 w 1515915"/>
              <a:gd name="connsiteY59" fmla="*/ 150125 h 1066227"/>
              <a:gd name="connsiteX60" fmla="*/ 1324847 w 1515915"/>
              <a:gd name="connsiteY60" fmla="*/ 177420 h 1066227"/>
              <a:gd name="connsiteX61" fmla="*/ 1297551 w 1515915"/>
              <a:gd name="connsiteY61" fmla="*/ 218364 h 1066227"/>
              <a:gd name="connsiteX62" fmla="*/ 1283903 w 1515915"/>
              <a:gd name="connsiteY62" fmla="*/ 259307 h 1066227"/>
              <a:gd name="connsiteX63" fmla="*/ 1202017 w 1515915"/>
              <a:gd name="connsiteY63" fmla="*/ 327546 h 1066227"/>
              <a:gd name="connsiteX64" fmla="*/ 1106482 w 1515915"/>
              <a:gd name="connsiteY64" fmla="*/ 354841 h 1066227"/>
              <a:gd name="connsiteX65" fmla="*/ 970005 w 1515915"/>
              <a:gd name="connsiteY65" fmla="*/ 163773 h 1066227"/>
              <a:gd name="connsiteX66" fmla="*/ 983653 w 1515915"/>
              <a:gd name="connsiteY66" fmla="*/ 122829 h 1066227"/>
              <a:gd name="connsiteX67" fmla="*/ 970005 w 1515915"/>
              <a:gd name="connsiteY67" fmla="*/ 27295 h 1066227"/>
              <a:gd name="connsiteX68" fmla="*/ 929061 w 1515915"/>
              <a:gd name="connsiteY68" fmla="*/ 13647 h 1066227"/>
              <a:gd name="connsiteX69" fmla="*/ 778936 w 1515915"/>
              <a:gd name="connsiteY69" fmla="*/ 27295 h 1066227"/>
              <a:gd name="connsiteX70" fmla="*/ 778936 w 1515915"/>
              <a:gd name="connsiteY70" fmla="*/ 245659 h 1066227"/>
              <a:gd name="connsiteX71" fmla="*/ 765288 w 1515915"/>
              <a:gd name="connsiteY71" fmla="*/ 286603 h 106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515915" h="1066227">
                <a:moveTo>
                  <a:pt x="765288" y="286603"/>
                </a:moveTo>
                <a:lnTo>
                  <a:pt x="765288" y="286603"/>
                </a:lnTo>
                <a:cubicBezTo>
                  <a:pt x="733443" y="254758"/>
                  <a:pt x="704133" y="220158"/>
                  <a:pt x="669754" y="191068"/>
                </a:cubicBezTo>
                <a:cubicBezTo>
                  <a:pt x="644711" y="169878"/>
                  <a:pt x="611064" y="159674"/>
                  <a:pt x="587867" y="136477"/>
                </a:cubicBezTo>
                <a:cubicBezTo>
                  <a:pt x="536752" y="85362"/>
                  <a:pt x="565234" y="101638"/>
                  <a:pt x="505981" y="81886"/>
                </a:cubicBezTo>
                <a:cubicBezTo>
                  <a:pt x="475798" y="51703"/>
                  <a:pt x="462096" y="32648"/>
                  <a:pt x="424094" y="13647"/>
                </a:cubicBezTo>
                <a:cubicBezTo>
                  <a:pt x="411227" y="7214"/>
                  <a:pt x="396799" y="4549"/>
                  <a:pt x="383151" y="0"/>
                </a:cubicBezTo>
                <a:cubicBezTo>
                  <a:pt x="346757" y="4549"/>
                  <a:pt x="307485" y="-1249"/>
                  <a:pt x="273969" y="13647"/>
                </a:cubicBezTo>
                <a:cubicBezTo>
                  <a:pt x="260823" y="19490"/>
                  <a:pt x="265988" y="41368"/>
                  <a:pt x="260321" y="54591"/>
                </a:cubicBezTo>
                <a:cubicBezTo>
                  <a:pt x="252307" y="73291"/>
                  <a:pt x="242124" y="90985"/>
                  <a:pt x="233026" y="109182"/>
                </a:cubicBezTo>
                <a:cubicBezTo>
                  <a:pt x="237575" y="236561"/>
                  <a:pt x="239188" y="364079"/>
                  <a:pt x="246673" y="491319"/>
                </a:cubicBezTo>
                <a:cubicBezTo>
                  <a:pt x="248298" y="518943"/>
                  <a:pt x="267923" y="546598"/>
                  <a:pt x="260321" y="573206"/>
                </a:cubicBezTo>
                <a:cubicBezTo>
                  <a:pt x="256369" y="587038"/>
                  <a:pt x="233665" y="585172"/>
                  <a:pt x="219378" y="586853"/>
                </a:cubicBezTo>
                <a:cubicBezTo>
                  <a:pt x="155963" y="594313"/>
                  <a:pt x="91999" y="595952"/>
                  <a:pt x="28309" y="600501"/>
                </a:cubicBezTo>
                <a:cubicBezTo>
                  <a:pt x="19211" y="614149"/>
                  <a:pt x="2105" y="625078"/>
                  <a:pt x="1014" y="641444"/>
                </a:cubicBezTo>
                <a:cubicBezTo>
                  <a:pt x="-2630" y="696103"/>
                  <a:pt x="3918" y="751501"/>
                  <a:pt x="14661" y="805217"/>
                </a:cubicBezTo>
                <a:cubicBezTo>
                  <a:pt x="17878" y="821301"/>
                  <a:pt x="31456" y="833560"/>
                  <a:pt x="41957" y="846161"/>
                </a:cubicBezTo>
                <a:cubicBezTo>
                  <a:pt x="54313" y="860988"/>
                  <a:pt x="67194" y="875886"/>
                  <a:pt x="82900" y="887104"/>
                </a:cubicBezTo>
                <a:cubicBezTo>
                  <a:pt x="99455" y="898929"/>
                  <a:pt x="119827" y="904306"/>
                  <a:pt x="137491" y="914400"/>
                </a:cubicBezTo>
                <a:cubicBezTo>
                  <a:pt x="151733" y="922538"/>
                  <a:pt x="164787" y="932597"/>
                  <a:pt x="178435" y="941695"/>
                </a:cubicBezTo>
                <a:cubicBezTo>
                  <a:pt x="205730" y="937146"/>
                  <a:pt x="233308" y="934050"/>
                  <a:pt x="260321" y="928047"/>
                </a:cubicBezTo>
                <a:cubicBezTo>
                  <a:pt x="274364" y="924926"/>
                  <a:pt x="291092" y="924572"/>
                  <a:pt x="301264" y="914400"/>
                </a:cubicBezTo>
                <a:cubicBezTo>
                  <a:pt x="311437" y="904227"/>
                  <a:pt x="311423" y="887413"/>
                  <a:pt x="314912" y="873456"/>
                </a:cubicBezTo>
                <a:cubicBezTo>
                  <a:pt x="320538" y="850952"/>
                  <a:pt x="320415" y="826937"/>
                  <a:pt x="328560" y="805217"/>
                </a:cubicBezTo>
                <a:cubicBezTo>
                  <a:pt x="334319" y="789859"/>
                  <a:pt x="346757" y="777922"/>
                  <a:pt x="355856" y="764274"/>
                </a:cubicBezTo>
                <a:cubicBezTo>
                  <a:pt x="365766" y="765926"/>
                  <a:pt x="456286" y="776637"/>
                  <a:pt x="478685" y="791570"/>
                </a:cubicBezTo>
                <a:cubicBezTo>
                  <a:pt x="644678" y="902231"/>
                  <a:pt x="385718" y="765556"/>
                  <a:pt x="574220" y="859809"/>
                </a:cubicBezTo>
                <a:cubicBezTo>
                  <a:pt x="598757" y="896615"/>
                  <a:pt x="605746" y="899318"/>
                  <a:pt x="615163" y="941695"/>
                </a:cubicBezTo>
                <a:cubicBezTo>
                  <a:pt x="621166" y="968708"/>
                  <a:pt x="615082" y="999556"/>
                  <a:pt x="628811" y="1023582"/>
                </a:cubicBezTo>
                <a:cubicBezTo>
                  <a:pt x="635948" y="1036072"/>
                  <a:pt x="656106" y="1032680"/>
                  <a:pt x="669754" y="1037229"/>
                </a:cubicBezTo>
                <a:cubicBezTo>
                  <a:pt x="715247" y="1032680"/>
                  <a:pt x="762534" y="1037027"/>
                  <a:pt x="806232" y="1023582"/>
                </a:cubicBezTo>
                <a:cubicBezTo>
                  <a:pt x="868508" y="1004420"/>
                  <a:pt x="834651" y="967305"/>
                  <a:pt x="860823" y="928047"/>
                </a:cubicBezTo>
                <a:cubicBezTo>
                  <a:pt x="869921" y="914399"/>
                  <a:pt x="888118" y="909850"/>
                  <a:pt x="901766" y="900752"/>
                </a:cubicBezTo>
                <a:cubicBezTo>
                  <a:pt x="938160" y="909850"/>
                  <a:pt x="976797" y="912524"/>
                  <a:pt x="1010948" y="928047"/>
                </a:cubicBezTo>
                <a:cubicBezTo>
                  <a:pt x="1124896" y="979842"/>
                  <a:pt x="988999" y="953567"/>
                  <a:pt x="1079187" y="1009934"/>
                </a:cubicBezTo>
                <a:cubicBezTo>
                  <a:pt x="1103585" y="1025183"/>
                  <a:pt x="1133778" y="1028131"/>
                  <a:pt x="1161073" y="1037229"/>
                </a:cubicBezTo>
                <a:lnTo>
                  <a:pt x="1202017" y="1050877"/>
                </a:lnTo>
                <a:lnTo>
                  <a:pt x="1242960" y="1064525"/>
                </a:lnTo>
                <a:cubicBezTo>
                  <a:pt x="1324847" y="1059976"/>
                  <a:pt x="1411211" y="1077970"/>
                  <a:pt x="1488620" y="1050877"/>
                </a:cubicBezTo>
                <a:cubicBezTo>
                  <a:pt x="1515776" y="1041372"/>
                  <a:pt x="1515915" y="968991"/>
                  <a:pt x="1515915" y="968991"/>
                </a:cubicBezTo>
                <a:cubicBezTo>
                  <a:pt x="1511366" y="946245"/>
                  <a:pt x="1507299" y="923396"/>
                  <a:pt x="1502267" y="900752"/>
                </a:cubicBezTo>
                <a:cubicBezTo>
                  <a:pt x="1498198" y="882442"/>
                  <a:pt x="1500337" y="860808"/>
                  <a:pt x="1488620" y="846161"/>
                </a:cubicBezTo>
                <a:cubicBezTo>
                  <a:pt x="1479633" y="834927"/>
                  <a:pt x="1461991" y="833945"/>
                  <a:pt x="1447676" y="832513"/>
                </a:cubicBezTo>
                <a:cubicBezTo>
                  <a:pt x="1370589" y="824804"/>
                  <a:pt x="1293001" y="823414"/>
                  <a:pt x="1215664" y="818865"/>
                </a:cubicBezTo>
                <a:cubicBezTo>
                  <a:pt x="1188369" y="809767"/>
                  <a:pt x="1162261" y="795639"/>
                  <a:pt x="1133778" y="791570"/>
                </a:cubicBezTo>
                <a:cubicBezTo>
                  <a:pt x="1066488" y="781957"/>
                  <a:pt x="1042155" y="781824"/>
                  <a:pt x="983653" y="764274"/>
                </a:cubicBezTo>
                <a:cubicBezTo>
                  <a:pt x="956094" y="756006"/>
                  <a:pt x="929062" y="746077"/>
                  <a:pt x="901766" y="736979"/>
                </a:cubicBezTo>
                <a:lnTo>
                  <a:pt x="860823" y="723331"/>
                </a:lnTo>
                <a:cubicBezTo>
                  <a:pt x="851317" y="709072"/>
                  <a:pt x="816112" y="664047"/>
                  <a:pt x="819879" y="641444"/>
                </a:cubicBezTo>
                <a:cubicBezTo>
                  <a:pt x="822576" y="625265"/>
                  <a:pt x="833266" y="609194"/>
                  <a:pt x="847175" y="600501"/>
                </a:cubicBezTo>
                <a:cubicBezTo>
                  <a:pt x="871573" y="585252"/>
                  <a:pt x="929061" y="573206"/>
                  <a:pt x="929061" y="573206"/>
                </a:cubicBezTo>
                <a:cubicBezTo>
                  <a:pt x="942709" y="577755"/>
                  <a:pt x="955619" y="586853"/>
                  <a:pt x="970005" y="586853"/>
                </a:cubicBezTo>
                <a:cubicBezTo>
                  <a:pt x="1065687" y="586853"/>
                  <a:pt x="1128069" y="574158"/>
                  <a:pt x="1215664" y="559558"/>
                </a:cubicBezTo>
                <a:cubicBezTo>
                  <a:pt x="1229312" y="550459"/>
                  <a:pt x="1241619" y="538924"/>
                  <a:pt x="1256608" y="532262"/>
                </a:cubicBezTo>
                <a:cubicBezTo>
                  <a:pt x="1282900" y="520577"/>
                  <a:pt x="1338494" y="504967"/>
                  <a:pt x="1338494" y="504967"/>
                </a:cubicBezTo>
                <a:lnTo>
                  <a:pt x="1393085" y="423080"/>
                </a:lnTo>
                <a:cubicBezTo>
                  <a:pt x="1402184" y="409432"/>
                  <a:pt x="1415194" y="397698"/>
                  <a:pt x="1420381" y="382137"/>
                </a:cubicBezTo>
                <a:cubicBezTo>
                  <a:pt x="1439216" y="325633"/>
                  <a:pt x="1426049" y="353164"/>
                  <a:pt x="1461324" y="300250"/>
                </a:cubicBezTo>
                <a:cubicBezTo>
                  <a:pt x="1456775" y="259307"/>
                  <a:pt x="1461754" y="216135"/>
                  <a:pt x="1447676" y="177420"/>
                </a:cubicBezTo>
                <a:cubicBezTo>
                  <a:pt x="1442071" y="162005"/>
                  <a:pt x="1423135" y="150125"/>
                  <a:pt x="1406733" y="150125"/>
                </a:cubicBezTo>
                <a:cubicBezTo>
                  <a:pt x="1377961" y="150125"/>
                  <a:pt x="1324847" y="177420"/>
                  <a:pt x="1324847" y="177420"/>
                </a:cubicBezTo>
                <a:cubicBezTo>
                  <a:pt x="1315748" y="191068"/>
                  <a:pt x="1304887" y="203693"/>
                  <a:pt x="1297551" y="218364"/>
                </a:cubicBezTo>
                <a:cubicBezTo>
                  <a:pt x="1291117" y="231231"/>
                  <a:pt x="1291883" y="247337"/>
                  <a:pt x="1283903" y="259307"/>
                </a:cubicBezTo>
                <a:cubicBezTo>
                  <a:pt x="1268812" y="281943"/>
                  <a:pt x="1227192" y="314958"/>
                  <a:pt x="1202017" y="327546"/>
                </a:cubicBezTo>
                <a:cubicBezTo>
                  <a:pt x="1182436" y="337337"/>
                  <a:pt x="1123976" y="350468"/>
                  <a:pt x="1106482" y="354841"/>
                </a:cubicBezTo>
                <a:cubicBezTo>
                  <a:pt x="906448" y="336657"/>
                  <a:pt x="941687" y="390311"/>
                  <a:pt x="970005" y="163773"/>
                </a:cubicBezTo>
                <a:cubicBezTo>
                  <a:pt x="971789" y="149498"/>
                  <a:pt x="979104" y="136477"/>
                  <a:pt x="983653" y="122829"/>
                </a:cubicBezTo>
                <a:cubicBezTo>
                  <a:pt x="979104" y="90984"/>
                  <a:pt x="984391" y="56067"/>
                  <a:pt x="970005" y="27295"/>
                </a:cubicBezTo>
                <a:cubicBezTo>
                  <a:pt x="963571" y="14428"/>
                  <a:pt x="943447" y="13647"/>
                  <a:pt x="929061" y="13647"/>
                </a:cubicBezTo>
                <a:cubicBezTo>
                  <a:pt x="878813" y="13647"/>
                  <a:pt x="828978" y="22746"/>
                  <a:pt x="778936" y="27295"/>
                </a:cubicBezTo>
                <a:cubicBezTo>
                  <a:pt x="789220" y="99284"/>
                  <a:pt x="807905" y="173236"/>
                  <a:pt x="778936" y="245659"/>
                </a:cubicBezTo>
                <a:cubicBezTo>
                  <a:pt x="772901" y="260746"/>
                  <a:pt x="767563" y="279779"/>
                  <a:pt x="765288" y="286603"/>
                </a:cubicBezTo>
                <a:close/>
              </a:path>
            </a:pathLst>
          </a:custGeom>
          <a:solidFill>
            <a:srgbClr val="145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6815138" y="3740150"/>
            <a:ext cx="503237" cy="431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Trapezoid 9"/>
          <p:cNvSpPr/>
          <p:nvPr/>
        </p:nvSpPr>
        <p:spPr>
          <a:xfrm>
            <a:off x="1619250" y="5229225"/>
            <a:ext cx="1081088" cy="69215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schemeClr val="tx1"/>
                </a:solidFill>
              </a:rPr>
              <a:t>Apoyo </a:t>
            </a:r>
            <a:r>
              <a:rPr lang="es-MX" sz="1200" b="1" dirty="0" err="1">
                <a:solidFill>
                  <a:schemeClr val="tx1"/>
                </a:solidFill>
              </a:rPr>
              <a:t>ONGs</a:t>
            </a:r>
            <a:endParaRPr lang="es-MX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MX" sz="1200" dirty="0">
                <a:solidFill>
                  <a:schemeClr val="tx1"/>
                </a:solidFill>
              </a:rPr>
              <a:t>FIAES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6840538" y="4613275"/>
            <a:ext cx="503237" cy="431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2" name="Isosceles Triangle 11"/>
          <p:cNvSpPr/>
          <p:nvPr/>
        </p:nvSpPr>
        <p:spPr>
          <a:xfrm>
            <a:off x="5962650" y="5489575"/>
            <a:ext cx="504825" cy="431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027613" y="3829050"/>
            <a:ext cx="1831975" cy="1057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08625" y="3956050"/>
            <a:ext cx="13065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716463" y="4484688"/>
            <a:ext cx="1208087" cy="12207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39975" y="4171950"/>
            <a:ext cx="1152525" cy="923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319713" y="2205038"/>
            <a:ext cx="476250" cy="1439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Merge 24"/>
          <p:cNvSpPr/>
          <p:nvPr/>
        </p:nvSpPr>
        <p:spPr>
          <a:xfrm>
            <a:off x="323850" y="2852738"/>
            <a:ext cx="1476375" cy="1450975"/>
          </a:xfrm>
          <a:prstGeom prst="flowChartMerg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400" b="1" dirty="0"/>
          </a:p>
          <a:p>
            <a:pPr algn="ctr">
              <a:defRPr/>
            </a:pPr>
            <a:r>
              <a:rPr lang="es-MX" sz="1400" b="1" dirty="0">
                <a:solidFill>
                  <a:schemeClr val="tx1"/>
                </a:solidFill>
              </a:rPr>
              <a:t>Apoyo técnico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000" b="1" dirty="0">
                <a:solidFill>
                  <a:schemeClr val="tx1"/>
                </a:solidFill>
              </a:rPr>
              <a:t>FONAES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19250" y="3578225"/>
            <a:ext cx="20891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15138" y="2852738"/>
            <a:ext cx="1993900" cy="5048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MARN</a:t>
            </a:r>
          </a:p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MAG- MOP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Marcador de contenido"/>
          <p:cNvSpPr>
            <a:spLocks noGrp="1"/>
          </p:cNvSpPr>
          <p:nvPr>
            <p:ph idx="1"/>
          </p:nvPr>
        </p:nvSpPr>
        <p:spPr>
          <a:xfrm>
            <a:off x="539750" y="2676525"/>
            <a:ext cx="8229600" cy="3560763"/>
          </a:xfrm>
        </p:spPr>
        <p:txBody>
          <a:bodyPr/>
          <a:lstStyle/>
          <a:p>
            <a:r>
              <a:rPr lang="es-SV" altLang="es-US" sz="2000" smtClean="0">
                <a:ea typeface="ＭＳ Ｐゴシック" panose="020B0600070205080204" pitchFamily="34" charset="-128"/>
              </a:rPr>
              <a:t>Desazolvar los canales naturales  de los manglares de la Bahía de Jiquilisco  (re-establecer el flujo hidrológico)</a:t>
            </a:r>
          </a:p>
          <a:p>
            <a:r>
              <a:rPr lang="es-SV" altLang="es-US" sz="2000" smtClean="0">
                <a:ea typeface="ＭＳ Ｐゴシック" panose="020B0600070205080204" pitchFamily="34" charset="-128"/>
              </a:rPr>
              <a:t>Regeneración natural del manglar en áreas degradadas de la Bahía de Jiquilisco</a:t>
            </a:r>
          </a:p>
          <a:p>
            <a:r>
              <a:rPr lang="es-SV" altLang="es-US" sz="2000" smtClean="0">
                <a:ea typeface="ＭＳ Ｐゴシック" panose="020B0600070205080204" pitchFamily="34" charset="-128"/>
              </a:rPr>
              <a:t>Apoyo al manejo del bosque de la Montañona y Cinquera </a:t>
            </a:r>
          </a:p>
          <a:p>
            <a:r>
              <a:rPr lang="es-SV" altLang="es-US" sz="2000" smtClean="0">
                <a:ea typeface="ＭＳ Ｐゴシック" panose="020B0600070205080204" pitchFamily="34" charset="-128"/>
              </a:rPr>
              <a:t>Diseño de piloto de restauración de bosques de galería del Rio Lempa </a:t>
            </a:r>
          </a:p>
          <a:p>
            <a:r>
              <a:rPr lang="es-SV" altLang="es-US" sz="2000" smtClean="0">
                <a:ea typeface="ＭＳ Ｐゴシック" panose="020B0600070205080204" pitchFamily="34" charset="-128"/>
              </a:rPr>
              <a:t>Actualización de la Estrategia de Gestión de Áreas Naturales Protegidas</a:t>
            </a:r>
          </a:p>
          <a:p>
            <a:r>
              <a:rPr lang="es-SV" altLang="es-US" sz="2000" smtClean="0">
                <a:ea typeface="ＭＳ Ｐゴシック" panose="020B0600070205080204" pitchFamily="34" charset="-128"/>
              </a:rPr>
              <a:t>Humedales- cambio de uso de suelo en las orillas y cuencas </a:t>
            </a:r>
          </a:p>
          <a:p>
            <a:r>
              <a:rPr lang="es-SV" altLang="es-US" sz="2000" smtClean="0">
                <a:solidFill>
                  <a:srgbClr val="00602B"/>
                </a:solidFill>
                <a:ea typeface="ＭＳ Ｐゴシック" panose="020B0600070205080204" pitchFamily="34" charset="-128"/>
              </a:rPr>
              <a:t>Explorar nuevos sistemas de organización y derechos para manejo de areas</a:t>
            </a:r>
          </a:p>
          <a:p>
            <a:endParaRPr lang="es-SV" altLang="es-US" sz="2000" smtClean="0">
              <a:ea typeface="ＭＳ Ｐゴシック" panose="020B0600070205080204" pitchFamily="34" charset="-128"/>
            </a:endParaRPr>
          </a:p>
          <a:p>
            <a:endParaRPr lang="es-SV" altLang="es-US" sz="2000" smtClean="0">
              <a:ea typeface="ＭＳ Ｐゴシック" panose="020B0600070205080204" pitchFamily="34" charset="-128"/>
            </a:endParaRPr>
          </a:p>
          <a:p>
            <a:endParaRPr lang="es-SV" altLang="es-US" sz="2000" smtClean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s-SV" altLang="es-US" sz="2000" smtClean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s-SV" altLang="es-US" sz="2000" smtClean="0">
              <a:ea typeface="ＭＳ Ｐゴシック" panose="020B0600070205080204" pitchFamily="34" charset="-128"/>
            </a:endParaRPr>
          </a:p>
          <a:p>
            <a:endParaRPr lang="es-SV" altLang="es-US" sz="2400" smtClean="0">
              <a:ea typeface="ＭＳ Ｐゴシック" panose="020B0600070205080204" pitchFamily="34" charset="-128"/>
            </a:endParaRPr>
          </a:p>
        </p:txBody>
      </p:sp>
      <p:grpSp>
        <p:nvGrpSpPr>
          <p:cNvPr id="4" name="1 Título"/>
          <p:cNvGrpSpPr>
            <a:grpSpLocks/>
          </p:cNvGrpSpPr>
          <p:nvPr/>
        </p:nvGrpSpPr>
        <p:grpSpPr bwMode="auto">
          <a:xfrm>
            <a:off x="384175" y="974725"/>
            <a:ext cx="8729663" cy="1781175"/>
            <a:chOff x="242" y="614"/>
            <a:chExt cx="5499" cy="1122"/>
          </a:xfrm>
        </p:grpSpPr>
        <p:pic>
          <p:nvPicPr>
            <p:cNvPr id="29699" name="1 Título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614"/>
              <a:ext cx="5499" cy="1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327" y="663"/>
              <a:ext cx="518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SV" altLang="es-US" sz="2400" b="1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Componente #2: </a:t>
              </a:r>
              <a:r>
                <a:rPr lang="es-SV" altLang="es-US" sz="24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La Restauración y conservación de ecosistemas críticos (Manglares, Bosques, Humedales ) bajo nuevos regímenes de gobernanza</a:t>
              </a:r>
            </a:p>
          </p:txBody>
        </p:sp>
      </p:grpSp>
      <p:grpSp>
        <p:nvGrpSpPr>
          <p:cNvPr id="5" name="Title 1"/>
          <p:cNvGrpSpPr>
            <a:grpSpLocks/>
          </p:cNvGrpSpPr>
          <p:nvPr/>
        </p:nvGrpSpPr>
        <p:grpSpPr bwMode="auto">
          <a:xfrm>
            <a:off x="-128588" y="-55563"/>
            <a:ext cx="8523288" cy="1158876"/>
            <a:chOff x="-81" y="-35"/>
            <a:chExt cx="5369" cy="730"/>
          </a:xfrm>
        </p:grpSpPr>
        <p:pic>
          <p:nvPicPr>
            <p:cNvPr id="29702" name="Title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" y="-35"/>
              <a:ext cx="5369" cy="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22" y="28"/>
              <a:ext cx="503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MX" altLang="es-US" sz="28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Acciones iniciales</a:t>
              </a:r>
              <a:endParaRPr lang="es-CO" altLang="es-US" sz="2800" b="1">
                <a:solidFill>
                  <a:srgbClr val="464B15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itle 1"/>
          <p:cNvGrpSpPr>
            <a:grpSpLocks noGrp="1"/>
          </p:cNvGrpSpPr>
          <p:nvPr/>
        </p:nvGrpSpPr>
        <p:grpSpPr bwMode="auto">
          <a:xfrm>
            <a:off x="92075" y="-55563"/>
            <a:ext cx="9204325" cy="1262063"/>
            <a:chOff x="58" y="-35"/>
            <a:chExt cx="5798" cy="795"/>
          </a:xfrm>
        </p:grpSpPr>
        <p:pic>
          <p:nvPicPr>
            <p:cNvPr id="12290" name="Titl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" y="-35"/>
              <a:ext cx="5798" cy="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180" y="37"/>
              <a:ext cx="544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MX" altLang="es-US" sz="3200" b="1">
                  <a:solidFill>
                    <a:srgbClr val="464B15"/>
                  </a:solidFill>
                  <a:latin typeface="Gill Sans MT" panose="020B0502020104020203" pitchFamily="34" charset="0"/>
                </a:rPr>
                <a:t>Punto de Partida: Amenaza Climática</a:t>
              </a:r>
            </a:p>
          </p:txBody>
        </p:sp>
      </p:grpSp>
      <p:pic>
        <p:nvPicPr>
          <p:cNvPr id="1229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341438"/>
            <a:ext cx="6985000" cy="446405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Marcador de contenido"/>
          <p:cNvSpPr>
            <a:spLocks noGrp="1"/>
          </p:cNvSpPr>
          <p:nvPr>
            <p:ph idx="1"/>
          </p:nvPr>
        </p:nvSpPr>
        <p:spPr>
          <a:xfrm>
            <a:off x="468313" y="2171700"/>
            <a:ext cx="8229600" cy="24098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SV" altLang="es-US" sz="2000" smtClean="0">
                <a:ea typeface="ＭＳ Ｐゴシック" panose="020B0600070205080204" pitchFamily="34" charset="-128"/>
              </a:rPr>
              <a:t>Programa de trabajo conjunto entre MAG-CEL-MOP-MARN en la Zona del Bajo Lempa </a:t>
            </a:r>
          </a:p>
          <a:p>
            <a:pPr>
              <a:buFont typeface="Arial" panose="020B0604020202020204" pitchFamily="34" charset="0"/>
              <a:buNone/>
            </a:pPr>
            <a:r>
              <a:rPr lang="es-SV" altLang="es-US" sz="2000" smtClean="0">
                <a:ea typeface="ＭＳ Ｐゴシック" panose="020B0600070205080204" pitchFamily="34" charset="-128"/>
              </a:rPr>
              <a:t>		- reparación de bordas </a:t>
            </a:r>
          </a:p>
          <a:p>
            <a:pPr>
              <a:buFont typeface="Arial" panose="020B0604020202020204" pitchFamily="34" charset="0"/>
              <a:buNone/>
            </a:pPr>
            <a:r>
              <a:rPr lang="es-SV" altLang="es-US" sz="2000" smtClean="0">
                <a:ea typeface="ＭＳ Ｐゴシック" panose="020B0600070205080204" pitchFamily="34" charset="-128"/>
              </a:rPr>
              <a:t>		- dragado de canales </a:t>
            </a:r>
          </a:p>
          <a:p>
            <a:pPr>
              <a:buFont typeface="Arial" panose="020B0604020202020204" pitchFamily="34" charset="0"/>
              <a:buNone/>
            </a:pPr>
            <a:r>
              <a:rPr lang="es-SV" altLang="es-US" sz="2000" smtClean="0">
                <a:ea typeface="ＭＳ Ｐゴシック" panose="020B0600070205080204" pitchFamily="34" charset="-128"/>
              </a:rPr>
              <a:t>		- y restauración de manglares </a:t>
            </a:r>
          </a:p>
          <a:p>
            <a:r>
              <a:rPr lang="es-SV" altLang="es-US" sz="2000" smtClean="0"/>
              <a:t>Innovación para combinar la cobertura vegetal con obras grises.  </a:t>
            </a:r>
          </a:p>
          <a:p>
            <a:pPr>
              <a:buFont typeface="Arial" panose="020B0604020202020204" pitchFamily="34" charset="0"/>
              <a:buNone/>
            </a:pPr>
            <a:endParaRPr lang="es-SV" altLang="es-US" sz="240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s-SV" altLang="es-US" sz="240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endParaRPr lang="es-SV" altLang="es-US" sz="240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" name="1 Título"/>
          <p:cNvGrpSpPr>
            <a:grpSpLocks/>
          </p:cNvGrpSpPr>
          <p:nvPr/>
        </p:nvGrpSpPr>
        <p:grpSpPr bwMode="auto">
          <a:xfrm>
            <a:off x="384175" y="828675"/>
            <a:ext cx="8729663" cy="1414463"/>
            <a:chOff x="242" y="522"/>
            <a:chExt cx="5499" cy="891"/>
          </a:xfrm>
        </p:grpSpPr>
        <p:pic>
          <p:nvPicPr>
            <p:cNvPr id="30723" name="1 Título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522"/>
              <a:ext cx="5499" cy="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327" y="572"/>
              <a:ext cx="5184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SV" altLang="es-US" sz="2400" b="1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Componente #3: </a:t>
              </a:r>
              <a:r>
                <a:rPr lang="es-SV" altLang="es-US" sz="24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El uso de "infraestructura natural" conjuntamente con la infraestructura "dura".</a:t>
              </a:r>
            </a:p>
          </p:txBody>
        </p:sp>
      </p:grpSp>
      <p:grpSp>
        <p:nvGrpSpPr>
          <p:cNvPr id="5" name="Title 1"/>
          <p:cNvGrpSpPr>
            <a:grpSpLocks/>
          </p:cNvGrpSpPr>
          <p:nvPr/>
        </p:nvGrpSpPr>
        <p:grpSpPr bwMode="auto">
          <a:xfrm>
            <a:off x="-128588" y="-55563"/>
            <a:ext cx="8523288" cy="1158876"/>
            <a:chOff x="-81" y="-35"/>
            <a:chExt cx="5369" cy="730"/>
          </a:xfrm>
        </p:grpSpPr>
        <p:pic>
          <p:nvPicPr>
            <p:cNvPr id="30726" name="Title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" y="-35"/>
              <a:ext cx="5369" cy="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22" y="28"/>
              <a:ext cx="503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MX" altLang="es-US" sz="28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Acciones iniciales</a:t>
              </a:r>
              <a:endParaRPr lang="es-CO" altLang="es-US" sz="2800" b="1">
                <a:solidFill>
                  <a:srgbClr val="464B15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0729" name="5 CuadroTexto"/>
          <p:cNvSpPr txBox="1">
            <a:spLocks noChangeArrowheads="1"/>
          </p:cNvSpPr>
          <p:nvPr/>
        </p:nvSpPr>
        <p:spPr bwMode="auto">
          <a:xfrm>
            <a:off x="468313" y="4797425"/>
            <a:ext cx="828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1400" b="1">
                <a:solidFill>
                  <a:srgbClr val="00602B"/>
                </a:solidFill>
              </a:rPr>
              <a:t>Infraestructura verde </a:t>
            </a:r>
            <a:r>
              <a:rPr lang="es-SV" altLang="es-US" sz="1400"/>
              <a:t>es un abordaje al manejo de lluvias intensas que utiliza el aumento de la vegetación en los espacios rurales e urbanos para mejorar la capacidad de regulación hídrica y reducir la erosión y transporte de sedimentos que provocan daños aguas abajo. </a:t>
            </a:r>
            <a:br>
              <a:rPr lang="es-SV" altLang="es-US" sz="1400"/>
            </a:br>
            <a:r>
              <a:rPr lang="es-SV" altLang="es-US" sz="1400"/>
              <a:t/>
            </a:r>
            <a:br>
              <a:rPr lang="es-SV" altLang="es-US" sz="1400"/>
            </a:br>
            <a:r>
              <a:rPr lang="es-SV" altLang="es-US" sz="1400"/>
              <a:t>Esos beneficios son adicionales a los que se obtienen dentro de las parcelas agrícolas que estarían asociadas a mejoras en la productividad agrícola por la retención de suelo y mejoras de fertilidad, así como por la mayor retención de humedad en el suelo que resulta crítica en los períodos de sequía.  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539750" y="4652963"/>
            <a:ext cx="82089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8748713" y="4724400"/>
            <a:ext cx="0" cy="16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39750" y="4652963"/>
            <a:ext cx="0" cy="172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611188" y="6381750"/>
            <a:ext cx="8208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itle 1"/>
          <p:cNvGrpSpPr>
            <a:grpSpLocks noGrp="1"/>
          </p:cNvGrpSpPr>
          <p:nvPr/>
        </p:nvGrpSpPr>
        <p:grpSpPr bwMode="auto">
          <a:xfrm>
            <a:off x="55563" y="365125"/>
            <a:ext cx="9350375" cy="1755775"/>
            <a:chOff x="35" y="230"/>
            <a:chExt cx="5890" cy="1106"/>
          </a:xfrm>
        </p:grpSpPr>
        <p:pic>
          <p:nvPicPr>
            <p:cNvPr id="31746" name="Titl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230"/>
              <a:ext cx="5890" cy="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47" name="Text Box 3"/>
            <p:cNvSpPr txBox="1">
              <a:spLocks noChangeArrowheads="1"/>
            </p:cNvSpPr>
            <p:nvPr/>
          </p:nvSpPr>
          <p:spPr bwMode="auto">
            <a:xfrm>
              <a:off x="158" y="300"/>
              <a:ext cx="5445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SV" altLang="es-US" sz="3200" b="1">
                  <a:solidFill>
                    <a:srgbClr val="464B15"/>
                  </a:solidFill>
                  <a:latin typeface="Gill Sans MT" panose="020B0502020104020203" pitchFamily="34" charset="0"/>
                </a:rPr>
                <a:t> La Montañona: Deslizamiento del Carrizal  -  Amenaza a Las Vainillas = Factor detonante</a:t>
              </a:r>
              <a:endParaRPr lang="es-MX" altLang="es-US" sz="3200" b="1">
                <a:solidFill>
                  <a:srgbClr val="464B15"/>
                </a:solidFill>
                <a:latin typeface="Gill Sans MT" panose="020B0502020104020203" pitchFamily="34" charset="0"/>
              </a:endParaRPr>
            </a:p>
          </p:txBody>
        </p:sp>
      </p:grpSp>
      <p:pic>
        <p:nvPicPr>
          <p:cNvPr id="31749" name="0 Imagen" descr="GEDC8521.JPG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663" y="1670050"/>
            <a:ext cx="5400675" cy="40354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66 Título"/>
          <p:cNvGrpSpPr>
            <a:grpSpLocks noGrp="1"/>
          </p:cNvGrpSpPr>
          <p:nvPr/>
        </p:nvGrpSpPr>
        <p:grpSpPr bwMode="auto">
          <a:xfrm>
            <a:off x="42863" y="-49213"/>
            <a:ext cx="9309100" cy="1785938"/>
            <a:chOff x="27" y="-31"/>
            <a:chExt cx="5864" cy="1125"/>
          </a:xfrm>
        </p:grpSpPr>
        <p:pic>
          <p:nvPicPr>
            <p:cNvPr id="32770" name="66 Título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-31"/>
              <a:ext cx="5864" cy="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1" name="Text Box 3"/>
            <p:cNvSpPr txBox="1">
              <a:spLocks noChangeArrowheads="1"/>
            </p:cNvSpPr>
            <p:nvPr/>
          </p:nvSpPr>
          <p:spPr bwMode="auto">
            <a:xfrm>
              <a:off x="113" y="15"/>
              <a:ext cx="549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MX" altLang="es-US" sz="2400" b="1">
                  <a:solidFill>
                    <a:srgbClr val="464B15"/>
                  </a:solidFill>
                </a:rPr>
                <a:t>Análisis de Vulnerabilidad:      estudio inter-ministerial y local      soluciones combinados de restaurar vegetación e infraestructura verde con el gris </a:t>
              </a:r>
            </a:p>
          </p:txBody>
        </p:sp>
      </p:grpSp>
      <p:pic>
        <p:nvPicPr>
          <p:cNvPr id="32773" name="Picture 3" descr="C:\Documents and Settings\jaguilar\Mis documentos\MARN\GOA\5.GOA_Proyectos\4.zonificaciones_especificas\3.El Carrizal\LC_Informacion Gabinete\Taller\Vainillas3d.jpg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76073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4787900" y="4221163"/>
            <a:ext cx="1655763" cy="936625"/>
          </a:xfrm>
          <a:prstGeom prst="ellipse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b="1" dirty="0">
                <a:solidFill>
                  <a:srgbClr val="FFFF00"/>
                </a:solidFill>
                <a:latin typeface="Calibri" pitchFamily="34" charset="0"/>
              </a:rPr>
              <a:t>Vainillas</a:t>
            </a:r>
            <a:endParaRPr lang="es-SV" sz="11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643438" y="1341438"/>
            <a:ext cx="1873250" cy="1223962"/>
          </a:xfrm>
          <a:prstGeom prst="ellipse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dirty="0">
                <a:solidFill>
                  <a:schemeClr val="bg1"/>
                </a:solidFill>
                <a:latin typeface="Calibri" pitchFamily="34" charset="0"/>
              </a:rPr>
              <a:t>Camalote</a:t>
            </a:r>
            <a:endParaRPr lang="es-SV" sz="11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11638" y="188913"/>
            <a:ext cx="4318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Right Arrow 9"/>
          <p:cNvSpPr/>
          <p:nvPr/>
        </p:nvSpPr>
        <p:spPr>
          <a:xfrm>
            <a:off x="971550" y="528638"/>
            <a:ext cx="4318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Marcador de contenido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3992562"/>
          </a:xfrm>
        </p:spPr>
        <p:txBody>
          <a:bodyPr/>
          <a:lstStyle/>
          <a:p>
            <a:r>
              <a:rPr lang="es-SV" altLang="es-US" sz="2000" smtClean="0">
                <a:ea typeface="ＭＳ Ｐゴシック" panose="020B0600070205080204" pitchFamily="34" charset="-128"/>
              </a:rPr>
              <a:t>MAG y MARN promuevan el cambio de prácticas en el cultivo de la caña de azúcar</a:t>
            </a:r>
          </a:p>
          <a:p>
            <a:pPr>
              <a:buFont typeface="Arial" panose="020B0604020202020204" pitchFamily="34" charset="0"/>
              <a:buNone/>
            </a:pPr>
            <a:r>
              <a:rPr lang="es-SV" altLang="es-US" sz="2000" smtClean="0">
                <a:ea typeface="ＭＳ Ｐゴシック" panose="020B0600070205080204" pitchFamily="34" charset="-128"/>
              </a:rPr>
              <a:t>          - 12,500mz no quema, sustitución de madurantes, regulación de riego</a:t>
            </a:r>
          </a:p>
          <a:p>
            <a:r>
              <a:rPr lang="es-SV" altLang="es-US" sz="2000" smtClean="0">
                <a:ea typeface="ＭＳ Ｐゴシック" panose="020B0600070205080204" pitchFamily="34" charset="-128"/>
              </a:rPr>
              <a:t>MAG y MARN -  los técnicos de ambos trabajan coordinadamente en los territorios seleccionados. </a:t>
            </a:r>
          </a:p>
          <a:p>
            <a:pPr>
              <a:buFont typeface="Arial" panose="020B0604020202020204" pitchFamily="34" charset="0"/>
              <a:buNone/>
            </a:pPr>
            <a:r>
              <a:rPr lang="es-SV" altLang="es-US" sz="2000" smtClean="0">
                <a:ea typeface="ＭＳ Ｐゴシック" panose="020B0600070205080204" pitchFamily="34" charset="-128"/>
              </a:rPr>
              <a:t>           - planes de promoción de la agricultura sostenible</a:t>
            </a:r>
          </a:p>
          <a:p>
            <a:pPr>
              <a:buFont typeface="Arial" panose="020B0604020202020204" pitchFamily="34" charset="0"/>
              <a:buNone/>
            </a:pPr>
            <a:r>
              <a:rPr lang="es-SV" altLang="es-US" sz="2000" smtClean="0">
                <a:ea typeface="ＭＳ Ｐゴシック" panose="020B0600070205080204" pitchFamily="34" charset="-128"/>
              </a:rPr>
              <a:t>	     -  intercambio de experiencias</a:t>
            </a:r>
          </a:p>
          <a:p>
            <a:pPr>
              <a:buFont typeface="Arial" panose="020B0604020202020204" pitchFamily="34" charset="0"/>
              <a:buNone/>
            </a:pPr>
            <a:r>
              <a:rPr lang="es-SV" altLang="es-US" sz="2000" smtClean="0">
                <a:ea typeface="ＭＳ Ｐゴシック" panose="020B0600070205080204" pitchFamily="34" charset="-128"/>
              </a:rPr>
              <a:t>	     - estrategias conjuntas de para la expansión de AS hasta cubrir paisajes    	grandes o mini-cuencas hidrográficas</a:t>
            </a:r>
          </a:p>
          <a:p>
            <a:pPr>
              <a:buFont typeface="Arial" panose="020B0604020202020204" pitchFamily="34" charset="0"/>
              <a:buNone/>
            </a:pPr>
            <a:r>
              <a:rPr lang="es-SV" altLang="es-US" sz="2000" smtClean="0">
                <a:ea typeface="ＭＳ Ｐゴシック" panose="020B0600070205080204" pitchFamily="34" charset="-128"/>
              </a:rPr>
              <a:t>	     - CEDAF con CIAT-USAID</a:t>
            </a:r>
          </a:p>
          <a:p>
            <a:r>
              <a:rPr lang="es-SV" altLang="es-US" sz="2000" smtClean="0">
                <a:ea typeface="ＭＳ Ｐゴシック" panose="020B0600070205080204" pitchFamily="34" charset="-128"/>
              </a:rPr>
              <a:t>Comité inter-institucional entre MOP y MARN- control de deslizamientos</a:t>
            </a:r>
          </a:p>
        </p:txBody>
      </p:sp>
      <p:grpSp>
        <p:nvGrpSpPr>
          <p:cNvPr id="4" name="1 Título"/>
          <p:cNvGrpSpPr>
            <a:grpSpLocks/>
          </p:cNvGrpSpPr>
          <p:nvPr/>
        </p:nvGrpSpPr>
        <p:grpSpPr bwMode="auto">
          <a:xfrm>
            <a:off x="261938" y="858838"/>
            <a:ext cx="8918575" cy="1420812"/>
            <a:chOff x="165" y="541"/>
            <a:chExt cx="5618" cy="895"/>
          </a:xfrm>
        </p:grpSpPr>
        <p:pic>
          <p:nvPicPr>
            <p:cNvPr id="33795" name="1 Título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41"/>
              <a:ext cx="5618" cy="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249" y="593"/>
              <a:ext cx="52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SV" altLang="es-US" sz="2400" b="1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Componente #4: </a:t>
              </a:r>
              <a:r>
                <a:rPr lang="es-SV" altLang="es-US" sz="24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El "nuevo actuar" es la implementación conjunta entre los ministerios y con los actores locales</a:t>
              </a:r>
            </a:p>
          </p:txBody>
        </p:sp>
      </p:grpSp>
      <p:grpSp>
        <p:nvGrpSpPr>
          <p:cNvPr id="5" name="Title 1"/>
          <p:cNvGrpSpPr>
            <a:grpSpLocks/>
          </p:cNvGrpSpPr>
          <p:nvPr/>
        </p:nvGrpSpPr>
        <p:grpSpPr bwMode="auto">
          <a:xfrm>
            <a:off x="-128588" y="-55563"/>
            <a:ext cx="8523288" cy="1158876"/>
            <a:chOff x="-81" y="-35"/>
            <a:chExt cx="5369" cy="730"/>
          </a:xfrm>
        </p:grpSpPr>
        <p:pic>
          <p:nvPicPr>
            <p:cNvPr id="33798" name="Title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" y="-35"/>
              <a:ext cx="5369" cy="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22" y="28"/>
              <a:ext cx="503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MX" altLang="es-US" sz="28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Acciones iniciales</a:t>
              </a:r>
              <a:endParaRPr lang="es-CO" altLang="es-US" sz="2800" b="1">
                <a:solidFill>
                  <a:srgbClr val="464B15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itle 1"/>
          <p:cNvGrpSpPr>
            <a:grpSpLocks noGrp="1"/>
          </p:cNvGrpSpPr>
          <p:nvPr/>
        </p:nvGrpSpPr>
        <p:grpSpPr bwMode="auto">
          <a:xfrm>
            <a:off x="195263" y="201613"/>
            <a:ext cx="9101137" cy="895350"/>
            <a:chOff x="123" y="127"/>
            <a:chExt cx="5733" cy="564"/>
          </a:xfrm>
        </p:grpSpPr>
        <p:pic>
          <p:nvPicPr>
            <p:cNvPr id="34818" name="Titl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127"/>
              <a:ext cx="5733" cy="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19" name="Text Box 3"/>
            <p:cNvSpPr txBox="1">
              <a:spLocks noChangeArrowheads="1"/>
            </p:cNvSpPr>
            <p:nvPr/>
          </p:nvSpPr>
          <p:spPr bwMode="auto">
            <a:xfrm>
              <a:off x="180" y="172"/>
              <a:ext cx="54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SV" altLang="es-US" b="1">
                  <a:solidFill>
                    <a:srgbClr val="464B15"/>
                  </a:solidFill>
                  <a:latin typeface="Arial Rounded MT Bold" panose="020F0704030504030204" pitchFamily="34" charset="0"/>
                </a:rPr>
                <a:t>ADAPTACIÓN  - 7 ELEMENTOS CLAVES</a:t>
              </a:r>
              <a:endParaRPr lang="es-MX" altLang="es-US" b="1">
                <a:solidFill>
                  <a:srgbClr val="464B15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SV" sz="1600" b="1" dirty="0">
                <a:solidFill>
                  <a:srgbClr val="FF0000"/>
                </a:solidFill>
              </a:rPr>
              <a:t>1-</a:t>
            </a:r>
            <a:r>
              <a:rPr lang="es-SV" sz="1600" dirty="0"/>
              <a:t> Entender </a:t>
            </a:r>
            <a:r>
              <a:rPr lang="es-SV" sz="1600" dirty="0" smtClean="0"/>
              <a:t>– adaptarse es buscar cambios </a:t>
            </a:r>
            <a:r>
              <a:rPr lang="es-SV" sz="1600" dirty="0"/>
              <a:t>en los sistemas de producción, construcción, manejo de RRNN y en </a:t>
            </a:r>
            <a:r>
              <a:rPr lang="es-SV" sz="1600" dirty="0" smtClean="0"/>
              <a:t>la forma como </a:t>
            </a:r>
            <a:r>
              <a:rPr lang="es-SV" sz="1600" dirty="0"/>
              <a:t>se construye los sistemas.   </a:t>
            </a:r>
            <a:r>
              <a:rPr lang="es-SV" sz="1600" dirty="0" smtClean="0"/>
              <a:t>(lo local es especifico- menú de opciones)</a:t>
            </a:r>
            <a:endParaRPr lang="es-SV" sz="1600" dirty="0"/>
          </a:p>
          <a:p>
            <a:pPr>
              <a:defRPr/>
            </a:pPr>
            <a:endParaRPr lang="es-SV" sz="1600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SV" sz="1600" b="1" dirty="0">
                <a:solidFill>
                  <a:srgbClr val="FF0000"/>
                </a:solidFill>
              </a:rPr>
              <a:t>2-</a:t>
            </a:r>
            <a:r>
              <a:rPr lang="es-SV" sz="1600" dirty="0"/>
              <a:t> Invertir el rol del conocimiento Experto y el </a:t>
            </a:r>
            <a:r>
              <a:rPr lang="es-SV" sz="1600" dirty="0" smtClean="0"/>
              <a:t>Local-  </a:t>
            </a:r>
            <a:r>
              <a:rPr lang="es-SV" sz="1600" i="1" dirty="0" smtClean="0"/>
              <a:t>aprender de otros</a:t>
            </a:r>
            <a:endParaRPr lang="es-SV" sz="1600" i="1" dirty="0"/>
          </a:p>
          <a:p>
            <a:pPr>
              <a:defRPr/>
            </a:pPr>
            <a:endParaRPr lang="es-SV" sz="1600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SV" sz="1600" b="1" dirty="0">
                <a:solidFill>
                  <a:srgbClr val="FF0000"/>
                </a:solidFill>
              </a:rPr>
              <a:t>3-</a:t>
            </a:r>
            <a:r>
              <a:rPr lang="es-SV" sz="1600" dirty="0"/>
              <a:t>  Enfoque inter-disciplinario e Inter-sectorial </a:t>
            </a:r>
            <a:r>
              <a:rPr lang="es-SV" sz="1600" dirty="0" smtClean="0"/>
              <a:t>- </a:t>
            </a:r>
            <a:r>
              <a:rPr lang="es-SV" sz="1600" i="1" dirty="0"/>
              <a:t>Ministerios a trabajar juntos con los locales</a:t>
            </a:r>
          </a:p>
          <a:p>
            <a:pPr>
              <a:defRPr/>
            </a:pPr>
            <a:endParaRPr lang="es-SV" sz="1600" i="1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SV" sz="1600" b="1" dirty="0">
                <a:solidFill>
                  <a:srgbClr val="FF0000"/>
                </a:solidFill>
              </a:rPr>
              <a:t>4-</a:t>
            </a:r>
            <a:r>
              <a:rPr lang="es-SV" sz="1600" dirty="0"/>
              <a:t>  </a:t>
            </a:r>
            <a:r>
              <a:rPr lang="es-SV" sz="1600" b="1" dirty="0"/>
              <a:t>Metas- </a:t>
            </a:r>
            <a:r>
              <a:rPr lang="es-SV" sz="1600" b="1" dirty="0" smtClean="0"/>
              <a:t>Fortalecer derechos y  la gobernanza </a:t>
            </a:r>
            <a:r>
              <a:rPr lang="es-SV" sz="1600" b="1" dirty="0"/>
              <a:t>local sobre los RRNN </a:t>
            </a:r>
            <a:r>
              <a:rPr lang="es-SV" sz="1600" b="1" dirty="0" smtClean="0"/>
              <a:t>– las         		soluciones son 10% técnico 90% social</a:t>
            </a:r>
            <a:endParaRPr lang="es-SV" sz="1600" b="1" dirty="0"/>
          </a:p>
          <a:p>
            <a:pPr>
              <a:defRPr/>
            </a:pPr>
            <a:endParaRPr lang="es-SV" sz="1600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SV" sz="1600" b="1" dirty="0">
                <a:solidFill>
                  <a:srgbClr val="FF0000"/>
                </a:solidFill>
              </a:rPr>
              <a:t>5-</a:t>
            </a:r>
            <a:r>
              <a:rPr lang="es-SV" sz="1600" dirty="0"/>
              <a:t> Indicadores locales y expertos para que ambos pueden</a:t>
            </a:r>
          </a:p>
          <a:p>
            <a:pPr>
              <a:defRPr/>
            </a:pPr>
            <a:endParaRPr lang="es-SV" sz="1600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SV" sz="1600" b="1" dirty="0">
                <a:solidFill>
                  <a:srgbClr val="FF0000"/>
                </a:solidFill>
              </a:rPr>
              <a:t>6-</a:t>
            </a:r>
            <a:r>
              <a:rPr lang="es-SV" sz="1600" dirty="0"/>
              <a:t> Sistemas de monitoreo para el aprendizaje es lo mas importante</a:t>
            </a:r>
          </a:p>
          <a:p>
            <a:pPr>
              <a:defRPr/>
            </a:pPr>
            <a:endParaRPr lang="es-SV" sz="1600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SV" sz="1600" b="1" dirty="0">
                <a:solidFill>
                  <a:srgbClr val="FF0000"/>
                </a:solidFill>
              </a:rPr>
              <a:t>7-</a:t>
            </a:r>
            <a:r>
              <a:rPr lang="es-SV" sz="1600" dirty="0"/>
              <a:t> Financiamiento diferente:  flexible para los locales y fondos interministeriales </a:t>
            </a:r>
          </a:p>
          <a:p>
            <a:pPr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vbaiza\Desktop\VLADIMIR MARN\Fotos\Sobrevuelo 26 octubre 2011\DSC09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320087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Título"/>
          <p:cNvGrpSpPr>
            <a:grpSpLocks noGrp="1"/>
          </p:cNvGrpSpPr>
          <p:nvPr/>
        </p:nvGrpSpPr>
        <p:grpSpPr bwMode="auto">
          <a:xfrm>
            <a:off x="36513" y="-92075"/>
            <a:ext cx="9204325" cy="1268413"/>
            <a:chOff x="23" y="-58"/>
            <a:chExt cx="5798" cy="799"/>
          </a:xfrm>
        </p:grpSpPr>
        <p:pic>
          <p:nvPicPr>
            <p:cNvPr id="35843" name="1 Título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-58"/>
              <a:ext cx="5798" cy="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147" y="16"/>
              <a:ext cx="544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SV" altLang="es-US" sz="3200" b="1">
                  <a:solidFill>
                    <a:srgbClr val="464B15"/>
                  </a:solidFill>
                  <a:latin typeface="Gill Sans MT" panose="020B0502020104020203" pitchFamily="34" charset="0"/>
                </a:rPr>
                <a:t>Instrumentos claves a desarrollar</a:t>
              </a:r>
            </a:p>
          </p:txBody>
        </p:sp>
      </p:grp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827088" y="2444750"/>
            <a:ext cx="2520950" cy="1200150"/>
          </a:xfrm>
          <a:prstGeom prst="rect">
            <a:avLst/>
          </a:prstGeom>
          <a:solidFill>
            <a:srgbClr val="BBC737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s-SV" altLang="es-US"/>
              <a:t> </a:t>
            </a:r>
            <a:r>
              <a:rPr lang="es-SV" altLang="es-US" b="1"/>
              <a:t>Sistema de asistencia técnica basado en los actores locales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827088" y="3813175"/>
            <a:ext cx="2520950" cy="1477963"/>
          </a:xfrm>
          <a:prstGeom prst="rect">
            <a:avLst/>
          </a:prstGeom>
          <a:solidFill>
            <a:srgbClr val="BBC737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s-SV" altLang="es-US"/>
              <a:t> </a:t>
            </a:r>
            <a:r>
              <a:rPr lang="es-SV" altLang="es-US" b="1"/>
              <a:t>Sistema de incentivos que fomenten la acción colectiva y gobernanza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827088" y="5407025"/>
            <a:ext cx="2520950" cy="922338"/>
          </a:xfrm>
          <a:prstGeom prst="rect">
            <a:avLst/>
          </a:prstGeom>
          <a:solidFill>
            <a:srgbClr val="BBC737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s-SV" altLang="es-US"/>
              <a:t> </a:t>
            </a:r>
            <a:r>
              <a:rPr lang="es-SV" altLang="es-US" b="1"/>
              <a:t>Investigación aplicada </a:t>
            </a:r>
            <a:r>
              <a:rPr lang="es-SV" altLang="es-US" b="1" i="1"/>
              <a:t>“in situ”</a:t>
            </a:r>
            <a:endParaRPr lang="es-SV" altLang="es-US" b="1"/>
          </a:p>
          <a:p>
            <a:pPr algn="ctr" eaLnBrk="1" hangingPunct="1">
              <a:buFont typeface="Wingdings" panose="05000000000000000000" pitchFamily="2" charset="2"/>
              <a:buChar char="§"/>
            </a:pPr>
            <a:endParaRPr lang="es-SV" altLang="es-US"/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827088" y="1147763"/>
            <a:ext cx="2520950" cy="1201737"/>
          </a:xfrm>
          <a:prstGeom prst="rect">
            <a:avLst/>
          </a:prstGeom>
          <a:solidFill>
            <a:srgbClr val="BBC737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s-SV" altLang="es-US"/>
              <a:t> </a:t>
            </a:r>
            <a:r>
              <a:rPr lang="es-SV" altLang="es-US" b="1"/>
              <a:t>Definición participativa de paisajes de intervención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4067175" y="5732463"/>
            <a:ext cx="4465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SV" altLang="es-US" b="1" i="1">
                <a:solidFill>
                  <a:schemeClr val="bg1"/>
                </a:solidFill>
              </a:rPr>
              <a:t>PREP……UNA FORMA DIFERENTE DE HACER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dbarry\Downloads\Before Restoration, Hou Jia Gou, Shaanxi, Loess Plateau, China 1995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3346450"/>
            <a:ext cx="3849687" cy="3511550"/>
          </a:xfrm>
        </p:spPr>
      </p:pic>
      <p:pic>
        <p:nvPicPr>
          <p:cNvPr id="36867" name="Picture 2" descr="C:\Users\dbarry\Downloads\After Restoration, Hou Jia Gou, Shaanxi, Loess Plateau, China, 2009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3400425"/>
            <a:ext cx="387826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9 Grupo"/>
          <p:cNvGrpSpPr>
            <a:grpSpLocks/>
          </p:cNvGrpSpPr>
          <p:nvPr/>
        </p:nvGrpSpPr>
        <p:grpSpPr bwMode="auto">
          <a:xfrm>
            <a:off x="0" y="0"/>
            <a:ext cx="9144000" cy="3286125"/>
            <a:chOff x="252000" y="1961210"/>
            <a:chExt cx="8640000" cy="2994599"/>
          </a:xfrm>
        </p:grpSpPr>
        <p:pic>
          <p:nvPicPr>
            <p:cNvPr id="36881" name="8 Imagen" descr="100_1151b.jp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961210"/>
              <a:ext cx="4320000" cy="2993998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2" name="9 Imagen" descr="Candelaria-landscape_before_QSMAS (1992).tif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" y="1961210"/>
              <a:ext cx="4320000" cy="2994599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914" name="1 Título"/>
          <p:cNvGrpSpPr>
            <a:grpSpLocks noGrp="1"/>
          </p:cNvGrpSpPr>
          <p:nvPr/>
        </p:nvGrpSpPr>
        <p:grpSpPr bwMode="auto">
          <a:xfrm>
            <a:off x="3213100" y="2871788"/>
            <a:ext cx="4310063" cy="841375"/>
            <a:chOff x="2024" y="1809"/>
            <a:chExt cx="2715" cy="530"/>
          </a:xfrm>
        </p:grpSpPr>
        <p:pic>
          <p:nvPicPr>
            <p:cNvPr id="36869" name="1 Título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1809"/>
              <a:ext cx="2715" cy="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2070" y="1845"/>
              <a:ext cx="238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SV" altLang="es-US" sz="16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Lempira Sur, Honduras </a:t>
              </a:r>
              <a:r>
                <a:rPr lang="es-SV" altLang="es-US" sz="1600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(Fotos de CIAT) </a:t>
              </a:r>
            </a:p>
          </p:txBody>
        </p:sp>
      </p:grpSp>
      <p:grpSp>
        <p:nvGrpSpPr>
          <p:cNvPr id="11" name="1 Título"/>
          <p:cNvGrpSpPr>
            <a:grpSpLocks/>
          </p:cNvGrpSpPr>
          <p:nvPr/>
        </p:nvGrpSpPr>
        <p:grpSpPr bwMode="auto">
          <a:xfrm>
            <a:off x="-73025" y="5486400"/>
            <a:ext cx="1798638" cy="1816100"/>
            <a:chOff x="-46" y="3456"/>
            <a:chExt cx="1133" cy="1144"/>
          </a:xfrm>
        </p:grpSpPr>
        <p:pic>
          <p:nvPicPr>
            <p:cNvPr id="36872" name="1 Título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" y="3456"/>
              <a:ext cx="1133" cy="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0" y="3486"/>
              <a:ext cx="855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SV" altLang="es-US" sz="16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Meseta </a:t>
              </a:r>
              <a:br>
                <a:rPr lang="es-SV" altLang="es-US" sz="16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</a:br>
              <a:r>
                <a:rPr lang="es-SV" altLang="es-US" sz="16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de Loess, China </a:t>
              </a:r>
              <a:br>
                <a:rPr lang="es-SV" altLang="es-US" sz="16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</a:br>
              <a:r>
                <a:rPr lang="es-SV" altLang="es-US" sz="1600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Fotos de </a:t>
              </a:r>
              <a:br>
                <a:rPr lang="es-SV" altLang="es-US" sz="1600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</a:br>
              <a:r>
                <a:rPr lang="es-SV" altLang="es-US" sz="1600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John Liu </a:t>
              </a:r>
            </a:p>
          </p:txBody>
        </p:sp>
      </p:grpSp>
      <p:grpSp>
        <p:nvGrpSpPr>
          <p:cNvPr id="12" name="1 Título"/>
          <p:cNvGrpSpPr>
            <a:grpSpLocks/>
          </p:cNvGrpSpPr>
          <p:nvPr/>
        </p:nvGrpSpPr>
        <p:grpSpPr bwMode="auto">
          <a:xfrm>
            <a:off x="-165100" y="-96838"/>
            <a:ext cx="9674225" cy="1157288"/>
            <a:chOff x="-104" y="-61"/>
            <a:chExt cx="6094" cy="729"/>
          </a:xfrm>
        </p:grpSpPr>
        <p:pic>
          <p:nvPicPr>
            <p:cNvPr id="36875" name="1 Título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" y="-61"/>
              <a:ext cx="6094" cy="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SV" altLang="es-US" sz="28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El Cambio es Posible …. y Absolutamente Necesario</a:t>
              </a:r>
              <a:r>
                <a:rPr lang="es-SV" altLang="es-US" sz="2800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 </a:t>
              </a:r>
            </a:p>
          </p:txBody>
        </p:sp>
      </p:grpSp>
      <p:grpSp>
        <p:nvGrpSpPr>
          <p:cNvPr id="13" name="1 Título"/>
          <p:cNvGrpSpPr>
            <a:grpSpLocks/>
          </p:cNvGrpSpPr>
          <p:nvPr/>
        </p:nvGrpSpPr>
        <p:grpSpPr bwMode="auto">
          <a:xfrm>
            <a:off x="-30163" y="3140075"/>
            <a:ext cx="2803526" cy="1481138"/>
            <a:chOff x="-19" y="1978"/>
            <a:chExt cx="1766" cy="933"/>
          </a:xfrm>
        </p:grpSpPr>
        <p:pic>
          <p:nvPicPr>
            <p:cNvPr id="36878" name="1 Título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1978"/>
              <a:ext cx="1766" cy="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79" name="Text Box 15"/>
            <p:cNvSpPr txBox="1">
              <a:spLocks noChangeArrowheads="1"/>
            </p:cNvSpPr>
            <p:nvPr/>
          </p:nvSpPr>
          <p:spPr bwMode="auto">
            <a:xfrm>
              <a:off x="90" y="2070"/>
              <a:ext cx="135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SV" altLang="es-US" sz="40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Gracias</a:t>
              </a:r>
              <a:endParaRPr lang="es-SV" altLang="es-US" sz="4000">
                <a:solidFill>
                  <a:srgbClr val="464B15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itle 1"/>
          <p:cNvGrpSpPr>
            <a:grpSpLocks noGrp="1"/>
          </p:cNvGrpSpPr>
          <p:nvPr/>
        </p:nvGrpSpPr>
        <p:grpSpPr bwMode="auto">
          <a:xfrm>
            <a:off x="-85725" y="6350"/>
            <a:ext cx="9053513" cy="1938338"/>
            <a:chOff x="-54" y="4"/>
            <a:chExt cx="5703" cy="1221"/>
          </a:xfrm>
        </p:grpSpPr>
        <p:pic>
          <p:nvPicPr>
            <p:cNvPr id="37890" name="Titl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" y="4"/>
              <a:ext cx="5703" cy="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1" name="Text Box 3"/>
            <p:cNvSpPr txBox="1">
              <a:spLocks noChangeArrowheads="1"/>
            </p:cNvSpPr>
            <p:nvPr/>
          </p:nvSpPr>
          <p:spPr bwMode="auto">
            <a:xfrm>
              <a:off x="-26" y="73"/>
              <a:ext cx="5445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MX" altLang="es-US" sz="3200" b="1">
                  <a:solidFill>
                    <a:srgbClr val="464B15"/>
                  </a:solidFill>
                  <a:latin typeface="Gill Sans MT" panose="020B0502020104020203" pitchFamily="34" charset="0"/>
                </a:rPr>
                <a:t>Escalar:  a nivel de la región de CA- </a:t>
              </a:r>
              <a:r>
                <a:rPr lang="es-MX" altLang="es-US" sz="2400" b="1">
                  <a:solidFill>
                    <a:srgbClr val="464B15"/>
                  </a:solidFill>
                  <a:latin typeface="Gill Sans MT" panose="020B0502020104020203" pitchFamily="34" charset="0"/>
                </a:rPr>
                <a:t>paisajes agro-pecuarias y bosques </a:t>
              </a:r>
              <a:r>
                <a:rPr lang="es-MX" altLang="es-US" sz="2400" b="1" i="1">
                  <a:solidFill>
                    <a:srgbClr val="464B15"/>
                  </a:solidFill>
                  <a:latin typeface="Gill Sans MT" panose="020B0502020104020203" pitchFamily="34" charset="0"/>
                </a:rPr>
                <a:t>resilientes</a:t>
              </a:r>
              <a:r>
                <a:rPr lang="es-MX" altLang="es-US" sz="2400" b="1">
                  <a:solidFill>
                    <a:srgbClr val="464B15"/>
                  </a:solidFill>
                  <a:latin typeface="Gill Sans MT" panose="020B0502020104020203" pitchFamily="34" charset="0"/>
                </a:rPr>
                <a:t> y manejados localmente </a:t>
              </a:r>
            </a:p>
          </p:txBody>
        </p:sp>
      </p:grpSp>
      <p:pic>
        <p:nvPicPr>
          <p:cNvPr id="37893" name="3 Imagen" descr="Mesoamericaboscos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84313"/>
            <a:ext cx="7629525" cy="49371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>
            <a:fillRect/>
          </a:stretch>
        </p:blipFill>
        <p:spPr bwMode="auto">
          <a:xfrm>
            <a:off x="4198938" y="23813"/>
            <a:ext cx="49450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1 Imagen" descr="quema de cañ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"/>
          <a:stretch>
            <a:fillRect/>
          </a:stretch>
        </p:blipFill>
        <p:spPr bwMode="auto">
          <a:xfrm>
            <a:off x="0" y="3500438"/>
            <a:ext cx="91789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2 Marcador de contenido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5218113"/>
          </a:xfrm>
        </p:spPr>
        <p:txBody>
          <a:bodyPr/>
          <a:lstStyle/>
          <a:p>
            <a:r>
              <a:rPr lang="es-SV" altLang="es-US" b="1" smtClean="0">
                <a:ea typeface="ＭＳ Ｐゴシック" panose="020B0600070205080204" pitchFamily="34" charset="-128"/>
              </a:rPr>
              <a:t>Creciente Riesgo Climático</a:t>
            </a:r>
          </a:p>
          <a:p>
            <a:pPr marL="450850" lvl="1" indent="-176213">
              <a:lnSpc>
                <a:spcPts val="1900"/>
              </a:lnSpc>
              <a:spcBef>
                <a:spcPts val="900"/>
              </a:spcBef>
            </a:pPr>
            <a:r>
              <a:rPr lang="es-MX" altLang="es-US" sz="1900" smtClean="0">
                <a:solidFill>
                  <a:schemeClr val="tx1"/>
                </a:solidFill>
              </a:rPr>
              <a:t>Un evento climático extremo </a:t>
            </a:r>
            <a:br>
              <a:rPr lang="es-MX" altLang="es-US" sz="1900" smtClean="0">
                <a:solidFill>
                  <a:schemeClr val="tx1"/>
                </a:solidFill>
              </a:rPr>
            </a:br>
            <a:r>
              <a:rPr lang="es-MX" altLang="es-US" sz="1900" smtClean="0">
                <a:solidFill>
                  <a:schemeClr val="tx1"/>
                </a:solidFill>
              </a:rPr>
              <a:t>por década en 1960s-1970s.</a:t>
            </a:r>
          </a:p>
          <a:p>
            <a:pPr marL="450850" lvl="1" indent="-176213">
              <a:lnSpc>
                <a:spcPts val="1900"/>
              </a:lnSpc>
              <a:spcBef>
                <a:spcPts val="900"/>
              </a:spcBef>
            </a:pPr>
            <a:r>
              <a:rPr lang="es-MX" altLang="es-US" sz="1900" smtClean="0">
                <a:solidFill>
                  <a:schemeClr val="tx1"/>
                </a:solidFill>
              </a:rPr>
              <a:t>8 eventos en década de años 2000</a:t>
            </a:r>
          </a:p>
          <a:p>
            <a:pPr marL="450850" lvl="1" indent="-176213">
              <a:lnSpc>
                <a:spcPts val="1900"/>
              </a:lnSpc>
              <a:spcBef>
                <a:spcPts val="900"/>
              </a:spcBef>
            </a:pPr>
            <a:r>
              <a:rPr lang="es-MX" altLang="es-US" sz="1900" smtClean="0">
                <a:solidFill>
                  <a:schemeClr val="tx1"/>
                </a:solidFill>
              </a:rPr>
              <a:t>5 en 24 meses (Nov 2009–Oct 2011)  </a:t>
            </a:r>
          </a:p>
          <a:p>
            <a:pPr marL="450850" lvl="1" indent="-176213">
              <a:lnSpc>
                <a:spcPts val="1900"/>
              </a:lnSpc>
              <a:spcBef>
                <a:spcPts val="900"/>
              </a:spcBef>
            </a:pPr>
            <a:r>
              <a:rPr lang="es-MX" altLang="es-US" sz="1900" smtClean="0">
                <a:solidFill>
                  <a:schemeClr val="tx1"/>
                </a:solidFill>
              </a:rPr>
              <a:t>$1300 millones o 6% del PIB de daños en </a:t>
            </a:r>
            <a:br>
              <a:rPr lang="es-MX" altLang="es-US" sz="1900" smtClean="0">
                <a:solidFill>
                  <a:schemeClr val="tx1"/>
                </a:solidFill>
              </a:rPr>
            </a:br>
            <a:r>
              <a:rPr lang="es-MX" altLang="es-US" sz="1900" smtClean="0">
                <a:solidFill>
                  <a:schemeClr val="tx1"/>
                </a:solidFill>
              </a:rPr>
              <a:t>3 eventos (E96/Ida,  Agatha y DT12E)</a:t>
            </a:r>
          </a:p>
          <a:p>
            <a:pPr marL="450850" lvl="1" indent="-176213">
              <a:lnSpc>
                <a:spcPts val="1900"/>
              </a:lnSpc>
              <a:spcBef>
                <a:spcPts val="900"/>
              </a:spcBef>
            </a:pPr>
            <a:r>
              <a:rPr lang="es-MX" altLang="es-US" sz="1900" smtClean="0">
                <a:solidFill>
                  <a:schemeClr val="tx1"/>
                </a:solidFill>
              </a:rPr>
              <a:t>Desviación de recursos de inversión y fuerte presión sobre las finanzas públicas. </a:t>
            </a:r>
          </a:p>
          <a:p>
            <a:pPr>
              <a:spcBef>
                <a:spcPts val="1800"/>
              </a:spcBef>
            </a:pPr>
            <a:r>
              <a:rPr lang="es-SV" altLang="es-US" sz="2400" smtClean="0">
                <a:ea typeface="ＭＳ Ｐゴシック" panose="020B0600070205080204" pitchFamily="34" charset="-128"/>
              </a:rPr>
              <a:t> </a:t>
            </a:r>
          </a:p>
          <a:p>
            <a:pPr>
              <a:spcBef>
                <a:spcPts val="1800"/>
              </a:spcBef>
            </a:pPr>
            <a:endParaRPr lang="es-SV" altLang="es-US" sz="2400" b="1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ts val="1800"/>
              </a:spcBef>
            </a:pPr>
            <a:endParaRPr lang="es-SV" altLang="es-US" sz="2400" b="1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s-SV" altLang="es-US" b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Degradación ambiental severa </a:t>
            </a:r>
          </a:p>
          <a:p>
            <a:pPr marL="450850" lvl="1" indent="-176213">
              <a:lnSpc>
                <a:spcPts val="1900"/>
              </a:lnSpc>
              <a:spcBef>
                <a:spcPts val="900"/>
              </a:spcBef>
            </a:pPr>
            <a:r>
              <a:rPr lang="es-SV" altLang="es-US" sz="1900" smtClean="0">
                <a:solidFill>
                  <a:schemeClr val="bg1"/>
                </a:solidFill>
              </a:rPr>
              <a:t>Erosión y pérdida de fertilidad de suelos; </a:t>
            </a:r>
            <a:br>
              <a:rPr lang="es-SV" altLang="es-US" sz="1900" smtClean="0">
                <a:solidFill>
                  <a:schemeClr val="bg1"/>
                </a:solidFill>
              </a:rPr>
            </a:br>
            <a:r>
              <a:rPr lang="es-SV" altLang="es-US" sz="1900" smtClean="0">
                <a:solidFill>
                  <a:schemeClr val="bg1"/>
                </a:solidFill>
              </a:rPr>
              <a:t>deslizamientos y cárcavas; inundaciones, </a:t>
            </a:r>
            <a:br>
              <a:rPr lang="es-SV" altLang="es-US" sz="1900" smtClean="0">
                <a:solidFill>
                  <a:schemeClr val="bg1"/>
                </a:solidFill>
              </a:rPr>
            </a:br>
            <a:r>
              <a:rPr lang="es-SV" altLang="es-US" sz="1900" smtClean="0">
                <a:solidFill>
                  <a:schemeClr val="bg1"/>
                </a:solidFill>
              </a:rPr>
              <a:t>sedimentación y azolvamiento de presas, </a:t>
            </a:r>
            <a:br>
              <a:rPr lang="es-SV" altLang="es-US" sz="1900" smtClean="0">
                <a:solidFill>
                  <a:schemeClr val="bg1"/>
                </a:solidFill>
              </a:rPr>
            </a:br>
            <a:r>
              <a:rPr lang="es-SV" altLang="es-US" sz="1900" smtClean="0">
                <a:solidFill>
                  <a:schemeClr val="bg1"/>
                </a:solidFill>
              </a:rPr>
              <a:t>drenajes, sistemas de riego y puertos </a:t>
            </a:r>
            <a:endParaRPr lang="es-SV" altLang="es-US" sz="200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s-SV" altLang="es-US" sz="2800" smtClean="0">
              <a:ea typeface="ＭＳ Ｐゴシック" panose="020B0600070205080204" pitchFamily="34" charset="-128"/>
            </a:endParaRPr>
          </a:p>
        </p:txBody>
      </p:sp>
      <p:grpSp>
        <p:nvGrpSpPr>
          <p:cNvPr id="3" name="1 Título"/>
          <p:cNvGrpSpPr>
            <a:grpSpLocks noGrp="1"/>
          </p:cNvGrpSpPr>
          <p:nvPr/>
        </p:nvGrpSpPr>
        <p:grpSpPr bwMode="auto">
          <a:xfrm>
            <a:off x="-165100" y="-19050"/>
            <a:ext cx="8102600" cy="1177925"/>
            <a:chOff x="-104" y="-12"/>
            <a:chExt cx="5104" cy="742"/>
          </a:xfrm>
        </p:grpSpPr>
        <p:pic>
          <p:nvPicPr>
            <p:cNvPr id="13317" name="1 Título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" y="-12"/>
              <a:ext cx="5104" cy="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0" y="15"/>
              <a:ext cx="477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SV" altLang="es-US" sz="28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Vulnerabilidad: en finca y a  escala nacional </a:t>
              </a:r>
            </a:p>
          </p:txBody>
        </p:sp>
      </p:grpSp>
      <p:pic>
        <p:nvPicPr>
          <p:cNvPr id="13320" name="Picture 2" descr="100_2563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>
            <a:fillRect/>
          </a:stretch>
        </p:blipFill>
        <p:spPr bwMode="auto">
          <a:xfrm>
            <a:off x="6000750" y="3500438"/>
            <a:ext cx="314325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429125" y="5643563"/>
            <a:ext cx="48577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lvl="1" indent="-176213" eaLnBrk="0" hangingPunct="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r>
              <a:rPr lang="es-SV" sz="1900" dirty="0">
                <a:solidFill>
                  <a:schemeClr val="bg1"/>
                </a:solidFill>
                <a:latin typeface="+mn-lt"/>
                <a:cs typeface="+mn-cs"/>
              </a:rPr>
              <a:t>Prácticas agrícolas, pecuarias</a:t>
            </a:r>
            <a:br>
              <a:rPr lang="es-SV" sz="19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s-SV" sz="1900" dirty="0">
                <a:solidFill>
                  <a:schemeClr val="bg1"/>
                </a:solidFill>
                <a:latin typeface="+mn-lt"/>
                <a:cs typeface="+mn-cs"/>
              </a:rPr>
              <a:t>y acuícolas insostenibles</a:t>
            </a:r>
          </a:p>
          <a:p>
            <a:pPr marL="450850" lvl="1" indent="-176213" eaLnBrk="0" hangingPunct="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r>
              <a:rPr lang="es-SV" sz="1900" dirty="0">
                <a:solidFill>
                  <a:schemeClr val="bg1"/>
                </a:solidFill>
                <a:latin typeface="+mn-lt"/>
                <a:cs typeface="+mn-cs"/>
              </a:rPr>
              <a:t>Degradación de manglares y humedales (lagos,  lagunas, bahías, esteros y pantanos)</a:t>
            </a:r>
          </a:p>
          <a:p>
            <a:pPr marL="547688" lvl="1" indent="-273050" eaLnBrk="0" hangingPunct="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endParaRPr lang="es-SV" sz="2000" dirty="0">
              <a:latin typeface="+mn-lt"/>
              <a:cs typeface="+mn-cs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Arial" charset="0"/>
              <a:buNone/>
              <a:defRPr/>
            </a:pPr>
            <a:endParaRPr lang="es-SV" sz="2800" dirty="0"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13322" name="4 Imagen" descr="Fotografia Quema 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5838"/>
            <a:ext cx="242887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Título"/>
          <p:cNvGrpSpPr>
            <a:grpSpLocks noGrp="1"/>
          </p:cNvGrpSpPr>
          <p:nvPr/>
        </p:nvGrpSpPr>
        <p:grpSpPr bwMode="auto">
          <a:xfrm>
            <a:off x="-23813" y="-92075"/>
            <a:ext cx="9137651" cy="1585913"/>
            <a:chOff x="-15" y="-58"/>
            <a:chExt cx="5756" cy="999"/>
          </a:xfrm>
        </p:grpSpPr>
        <p:pic>
          <p:nvPicPr>
            <p:cNvPr id="14338" name="1 Título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" y="-58"/>
              <a:ext cx="5756" cy="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90" y="0"/>
              <a:ext cx="5400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US" sz="2800" b="1">
                  <a:solidFill>
                    <a:srgbClr val="464B15"/>
                  </a:solidFill>
                  <a:latin typeface="Gill Sans MT" panose="020B0502020104020203" pitchFamily="34" charset="0"/>
                </a:rPr>
                <a:t>Los eventos del Pacífico desde 2009 establecieron nuevos récords de lluvia</a:t>
              </a:r>
              <a:endParaRPr lang="es-MX" altLang="es-US" sz="2800" b="1">
                <a:solidFill>
                  <a:srgbClr val="464B15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4341" name="2 Marcador de contenido"/>
          <p:cNvSpPr>
            <a:spLocks noGrp="1"/>
          </p:cNvSpPr>
          <p:nvPr>
            <p:ph sz="quarter" idx="1"/>
          </p:nvPr>
        </p:nvSpPr>
        <p:spPr>
          <a:xfrm>
            <a:off x="71438" y="836613"/>
            <a:ext cx="5143500" cy="4662487"/>
          </a:xfrm>
        </p:spPr>
        <p:txBody>
          <a:bodyPr/>
          <a:lstStyle/>
          <a:p>
            <a:r>
              <a:rPr lang="es-ES" altLang="es-US" sz="1800" b="1" smtClean="0"/>
              <a:t>Noviembre 2009 - BAJA E96/Ida: Récord de 6 horas  (350mm en volcán de San Vicente)</a:t>
            </a:r>
          </a:p>
          <a:p>
            <a:pPr>
              <a:spcBef>
                <a:spcPts val="1200"/>
              </a:spcBef>
            </a:pPr>
            <a:r>
              <a:rPr lang="es-ES" altLang="es-US" sz="1800" b="1" smtClean="0"/>
              <a:t>Mayo 2010 – AGATHA:  Récord de lluvia en 24 horas (483mm en La Hachadura).</a:t>
            </a:r>
          </a:p>
          <a:p>
            <a:pPr>
              <a:spcBef>
                <a:spcPts val="1200"/>
              </a:spcBef>
            </a:pPr>
            <a:endParaRPr lang="es-ES" altLang="es-US" sz="2000" smtClean="0"/>
          </a:p>
          <a:p>
            <a:pPr>
              <a:spcBef>
                <a:spcPts val="1200"/>
              </a:spcBef>
            </a:pPr>
            <a:endParaRPr lang="es-ES" altLang="es-US" sz="2000" smtClean="0"/>
          </a:p>
          <a:p>
            <a:pPr>
              <a:spcBef>
                <a:spcPts val="1200"/>
              </a:spcBef>
            </a:pPr>
            <a:endParaRPr lang="es-ES" altLang="es-US" sz="2000" smtClean="0"/>
          </a:p>
          <a:p>
            <a:pPr>
              <a:spcBef>
                <a:spcPts val="1200"/>
              </a:spcBef>
            </a:pPr>
            <a:endParaRPr lang="es-ES" altLang="es-US" sz="2000" smtClean="0"/>
          </a:p>
          <a:p>
            <a:pPr>
              <a:spcBef>
                <a:spcPts val="1200"/>
              </a:spcBef>
            </a:pPr>
            <a:endParaRPr lang="es-ES" altLang="es-US" sz="2000" smtClean="0"/>
          </a:p>
          <a:p>
            <a:pPr>
              <a:spcBef>
                <a:spcPts val="1200"/>
              </a:spcBef>
            </a:pPr>
            <a:endParaRPr lang="es-ES" altLang="es-US" sz="2000" smtClean="0"/>
          </a:p>
          <a:p>
            <a:pPr>
              <a:spcBef>
                <a:spcPts val="1200"/>
              </a:spcBef>
            </a:pPr>
            <a:endParaRPr lang="es-ES" altLang="es-US" sz="2000" smtClean="0"/>
          </a:p>
          <a:p>
            <a:pPr>
              <a:spcBef>
                <a:spcPts val="2400"/>
              </a:spcBef>
            </a:pPr>
            <a:r>
              <a:rPr lang="es-ES" altLang="es-US" sz="1800" b="1" smtClean="0"/>
              <a:t>Octubre 2011 - Depresión Tropical 12E: Récords de duración (10 días), promedio nacional (762mm) y acumulado máximo por evento (1,513mm).</a:t>
            </a:r>
            <a:endParaRPr lang="es-MX" altLang="es-US" sz="1800" b="1" smtClean="0"/>
          </a:p>
        </p:txBody>
      </p:sp>
      <p:pic>
        <p:nvPicPr>
          <p:cNvPr id="14342" name="Picture 2" descr="C:\Users\hh\Documents\My Dropbox\HH\DT12E\Isoyetas\LluviaAcum  IDA2009 RANGOS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0713"/>
            <a:ext cx="3833812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C:\Users\hh\Documents\My Dropbox\HH\DT12E\Isoyetas\LluviaAcum AGATHA2010 RANGOS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37973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C:\Users\hh\Documents\My Dropbox\HH\DT12E\Isoyetas\LluviaAcum E12_2011 RANGOS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37861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3 Imagen" descr="escanear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24225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5" descr="article_pho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301625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5072063"/>
            <a:ext cx="27416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9 Imagen" descr="get_img?ImageId=2534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86063"/>
            <a:ext cx="2963863" cy="1981200"/>
          </a:xfrm>
        </p:spPr>
      </p:pic>
      <p:pic>
        <p:nvPicPr>
          <p:cNvPr id="1536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2500313"/>
            <a:ext cx="32337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7858125" y="142875"/>
          <a:ext cx="1285875" cy="659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Pérdidas</a:t>
                      </a:r>
                      <a:r>
                        <a:rPr lang="es-ES" sz="1400" baseline="0" dirty="0" smtClean="0"/>
                        <a:t> y Daños</a:t>
                      </a:r>
                      <a:endParaRPr lang="es-MX" sz="1400" dirty="0"/>
                    </a:p>
                  </a:txBody>
                  <a:tcPr marL="0" marR="0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777">
                <a:tc>
                  <a:txBody>
                    <a:bodyPr/>
                    <a:lstStyle/>
                    <a:p>
                      <a:pPr algn="ctr"/>
                      <a:endParaRPr lang="es-ES" sz="6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r>
                        <a:rPr lang="es-ES" sz="1500" b="1" dirty="0" smtClean="0"/>
                        <a:t>E96/IDA</a:t>
                      </a:r>
                      <a:br>
                        <a:rPr lang="es-ES" sz="1500" b="1" dirty="0" smtClean="0"/>
                      </a:br>
                      <a:r>
                        <a:rPr lang="es-ES" sz="1500" b="1" dirty="0" smtClean="0"/>
                        <a:t>$315 Millones</a:t>
                      </a:r>
                    </a:p>
                    <a:p>
                      <a:pPr algn="ctr"/>
                      <a:r>
                        <a:rPr lang="es-ES" sz="1500" b="1" dirty="0" smtClean="0"/>
                        <a:t>198 muertos</a:t>
                      </a:r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</a:txBody>
                  <a:tcPr marL="0" marR="0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944">
                <a:tc>
                  <a:txBody>
                    <a:bodyPr/>
                    <a:lstStyle/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r>
                        <a:rPr lang="es-ES" sz="1500" b="1" dirty="0" smtClean="0"/>
                        <a:t>Agatha</a:t>
                      </a:r>
                      <a:br>
                        <a:rPr lang="es-ES" sz="1500" b="1" dirty="0" smtClean="0"/>
                      </a:br>
                      <a:r>
                        <a:rPr lang="es-ES" sz="1500" b="1" dirty="0" smtClean="0"/>
                        <a:t>$112 Millones</a:t>
                      </a:r>
                    </a:p>
                    <a:p>
                      <a:pPr algn="ctr"/>
                      <a:r>
                        <a:rPr lang="es-ES" sz="1500" b="1" dirty="0" smtClean="0"/>
                        <a:t>12 muertos</a:t>
                      </a:r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MX" sz="1500" b="1" dirty="0"/>
                    </a:p>
                  </a:txBody>
                  <a:tcPr marL="0" marR="0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333">
                <a:tc>
                  <a:txBody>
                    <a:bodyPr/>
                    <a:lstStyle/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r>
                        <a:rPr lang="es-ES" sz="1500" b="1" dirty="0" smtClean="0"/>
                        <a:t>DT12E</a:t>
                      </a:r>
                    </a:p>
                    <a:p>
                      <a:pPr algn="ctr"/>
                      <a:r>
                        <a:rPr lang="es-ES" sz="1500" b="1" dirty="0" smtClean="0"/>
                        <a:t>$840 Millones</a:t>
                      </a:r>
                    </a:p>
                    <a:p>
                      <a:pPr algn="ctr"/>
                      <a:r>
                        <a:rPr lang="es-ES" sz="1500" b="1" dirty="0" smtClean="0"/>
                        <a:t>34 muertos</a:t>
                      </a:r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MX" sz="1500" b="1" dirty="0"/>
                    </a:p>
                  </a:txBody>
                  <a:tcPr marL="0" marR="0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37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423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786313"/>
            <a:ext cx="32289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71563"/>
            <a:ext cx="27559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grpSp>
        <p:nvGrpSpPr>
          <p:cNvPr id="15" name="14 Título"/>
          <p:cNvGrpSpPr>
            <a:grpSpLocks noGrp="1"/>
          </p:cNvGrpSpPr>
          <p:nvPr/>
        </p:nvGrpSpPr>
        <p:grpSpPr bwMode="auto">
          <a:xfrm>
            <a:off x="-115888" y="-401638"/>
            <a:ext cx="5480051" cy="1998663"/>
            <a:chOff x="-73" y="-253"/>
            <a:chExt cx="3452" cy="1259"/>
          </a:xfrm>
        </p:grpSpPr>
        <p:pic>
          <p:nvPicPr>
            <p:cNvPr id="15382" name="14 Título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" y="-253"/>
              <a:ext cx="3452" cy="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83" name="Text Box 23"/>
            <p:cNvSpPr txBox="1">
              <a:spLocks noChangeArrowheads="1"/>
            </p:cNvSpPr>
            <p:nvPr/>
          </p:nvSpPr>
          <p:spPr bwMode="auto">
            <a:xfrm>
              <a:off x="0" y="-213"/>
              <a:ext cx="306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MX" altLang="es-US" sz="2200" b="1">
                  <a:solidFill>
                    <a:srgbClr val="663300"/>
                  </a:solidFill>
                  <a:latin typeface="Gill Sans MT" panose="020B0502020104020203" pitchFamily="34" charset="0"/>
                </a:rPr>
                <a:t>Desde 2009 tuvimos $1300 millones de daños  -6% PIB- por 3 eventos del Pacífico: E96/Ida,  Agatha y DT12E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50" y="428625"/>
            <a:ext cx="8858250" cy="5662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>
              <a:defRPr/>
            </a:pPr>
            <a:endParaRPr lang="es-ES" sz="6000" b="1" dirty="0">
              <a:solidFill>
                <a:srgbClr val="6633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s-ES" sz="3400" b="1" cap="small" dirty="0">
                <a:solidFill>
                  <a:srgbClr val="663300"/>
                </a:solidFill>
                <a:latin typeface="Arial" charset="0"/>
                <a:cs typeface="Arial" charset="0"/>
              </a:rPr>
              <a:t>La Amenaza Climática Seguirá Creciendo con las tendencias de variabilidad y eventos extremos: </a:t>
            </a:r>
            <a:r>
              <a:rPr lang="es-ES" sz="3400" b="1" cap="small" dirty="0">
                <a:solidFill>
                  <a:srgbClr val="FF0000"/>
                </a:solidFill>
                <a:latin typeface="Arial" charset="0"/>
                <a:cs typeface="Arial" charset="0"/>
              </a:rPr>
              <a:t>impacto a escala </a:t>
            </a:r>
          </a:p>
          <a:p>
            <a:pPr marL="541338" indent="-179388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s-ES" sz="2800" b="1" cap="small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charset="0"/>
              </a:rPr>
              <a:t>Crecidas, Desbordamientos e Inundaciones </a:t>
            </a:r>
            <a:endParaRPr lang="es-SV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rial" charset="0"/>
            </a:endParaRPr>
          </a:p>
          <a:p>
            <a:pPr marL="541338" indent="-179388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s-ES" sz="2800" b="1" cap="small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charset="0"/>
              </a:rPr>
              <a:t>Pérdidas de Suelo, Deslizamientos, Cárcavas</a:t>
            </a:r>
          </a:p>
          <a:p>
            <a:pPr marL="541338" indent="-179388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s-ES" sz="2800" b="1" cap="small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charset="0"/>
              </a:rPr>
              <a:t>Azolvamiento de Drenajes, Presas  y Puertos</a:t>
            </a:r>
          </a:p>
          <a:p>
            <a:pPr marL="541338" indent="-179388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s-ES" sz="2800" b="1" cap="small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charset="0"/>
              </a:rPr>
              <a:t>Degradación de Manglares, Ríos,  Lagunas, Esteros y Bahías </a:t>
            </a:r>
            <a:endParaRPr lang="es-SV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Carcava comasagua (15) - c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58324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188" y="549275"/>
            <a:ext cx="8123237" cy="62071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SV" sz="3200" b="1" dirty="0">
                <a:solidFill>
                  <a:schemeClr val="tx2"/>
                </a:solidFill>
                <a:latin typeface="+mn-lt"/>
                <a:ea typeface="ＭＳ Ｐゴシック" pitchFamily="34" charset="-128"/>
                <a:cs typeface="+mj-cs"/>
              </a:rPr>
              <a:t>91% productores utilizan malas prácticas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altLang="es-U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pic>
        <p:nvPicPr>
          <p:cNvPr id="18436" name="3 Imagen" descr="Jutiapa entrada al puebloIMG_22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80645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850" y="333375"/>
            <a:ext cx="8280400" cy="706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SV" b="1" dirty="0">
                <a:latin typeface="Arial" charset="0"/>
                <a:cs typeface="Arial" charset="0"/>
              </a:rPr>
              <a:t>   </a:t>
            </a:r>
            <a:r>
              <a:rPr lang="es-SV" sz="2000" b="1" dirty="0">
                <a:latin typeface="+mn-lt"/>
                <a:cs typeface="Arial" charset="0"/>
              </a:rPr>
              <a:t>AMENAZAS AL BOSQUE Y SUELOS-  SOBRE PASTOREO EN LADERAS  - Jutiapa</a:t>
            </a:r>
            <a:endParaRPr lang="es-SV" b="1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Title 1"/>
          <p:cNvGrpSpPr>
            <a:grpSpLocks noGrp="1"/>
          </p:cNvGrpSpPr>
          <p:nvPr/>
        </p:nvGrpSpPr>
        <p:grpSpPr bwMode="auto">
          <a:xfrm>
            <a:off x="-152400" y="-73025"/>
            <a:ext cx="9686925" cy="1878013"/>
            <a:chOff x="-96" y="-46"/>
            <a:chExt cx="6102" cy="1183"/>
          </a:xfrm>
        </p:grpSpPr>
        <p:pic>
          <p:nvPicPr>
            <p:cNvPr id="19458" name="Title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-46"/>
              <a:ext cx="6102" cy="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0" y="25"/>
              <a:ext cx="5760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es-MX" altLang="es-US" sz="27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Pero para reducir el Riesgo Climático y sus Costos Económicos la clave es </a:t>
              </a:r>
              <a:r>
                <a:rPr lang="es-CO" altLang="es-US" sz="2700" b="1">
                  <a:solidFill>
                    <a:srgbClr val="464B15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transformar paisajes y territorios completos y no puntos aislados en el espacio</a:t>
              </a:r>
              <a:endParaRPr lang="es-CO" altLang="es-US" sz="2700" b="1">
                <a:solidFill>
                  <a:srgbClr val="464B15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428750"/>
            <a:ext cx="55006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12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s-CO" sz="2000" b="1" dirty="0">
                <a:latin typeface="+mn-lt"/>
                <a:ea typeface="ＭＳ Ｐゴシック" pitchFamily="34" charset="-128"/>
                <a:cs typeface="+mn-cs"/>
              </a:rPr>
              <a:t>Expandiendo masivamente la agricultura y ganadería sostenible y la </a:t>
            </a:r>
            <a:r>
              <a:rPr lang="es-CO" b="1" dirty="0">
                <a:latin typeface="Arial" charset="0"/>
                <a:ea typeface="ＭＳ Ｐゴシック" pitchFamily="34" charset="-128"/>
                <a:cs typeface="Arial" charset="0"/>
              </a:rPr>
              <a:t>agroforestería </a:t>
            </a:r>
            <a:endParaRPr lang="es-CO" b="1" dirty="0">
              <a:latin typeface="+mn-lt"/>
              <a:ea typeface="ＭＳ Ｐゴシック" pitchFamily="34" charset="-128"/>
              <a:cs typeface="+mn-cs"/>
            </a:endParaRPr>
          </a:p>
          <a:p>
            <a:pPr marL="273050" indent="-273050" eaLnBrk="0" hangingPunct="0">
              <a:spcBef>
                <a:spcPts val="9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s-CO" sz="2000" b="1" dirty="0">
                <a:latin typeface="+mn-lt"/>
                <a:ea typeface="ＭＳ Ｐゴシック" pitchFamily="34" charset="-128"/>
                <a:cs typeface="+mn-cs"/>
              </a:rPr>
              <a:t>Combinando la Infraestructura Verde  </a:t>
            </a:r>
            <a:br>
              <a:rPr lang="es-CO" sz="2000" b="1" dirty="0">
                <a:latin typeface="+mn-lt"/>
                <a:ea typeface="ＭＳ Ｐゴシック" pitchFamily="34" charset="-128"/>
                <a:cs typeface="+mn-cs"/>
              </a:rPr>
            </a:br>
            <a:r>
              <a:rPr lang="es-CO" sz="2000" b="1" dirty="0">
                <a:latin typeface="+mn-lt"/>
                <a:ea typeface="ＭＳ Ｐゴシック" pitchFamily="34" charset="-128"/>
                <a:cs typeface="+mn-cs"/>
              </a:rPr>
              <a:t>con la Infraestructura Gris</a:t>
            </a:r>
          </a:p>
          <a:p>
            <a:pPr marL="273050" indent="-273050" eaLnBrk="0" hangingPunct="0">
              <a:spcBef>
                <a:spcPts val="9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s-CO" sz="2000" b="1" dirty="0">
                <a:latin typeface="+mn-lt"/>
                <a:ea typeface="ＭＳ Ｐゴシック" pitchFamily="34" charset="-128"/>
                <a:cs typeface="+mn-cs"/>
              </a:rPr>
              <a:t>Restauración de manglares, bosques, etc.</a:t>
            </a:r>
          </a:p>
          <a:p>
            <a:pPr marL="273050" indent="-273050" eaLnBrk="0" hangingPunct="0">
              <a:spcBef>
                <a:spcPts val="9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s-SV" sz="2000" b="1" dirty="0">
                <a:latin typeface="+mn-lt"/>
                <a:ea typeface="ＭＳ Ｐゴシック" pitchFamily="34" charset="-128"/>
                <a:cs typeface="+mn-cs"/>
              </a:rPr>
              <a:t>Ordenando el uso del suelo</a:t>
            </a:r>
          </a:p>
          <a:p>
            <a:pPr marL="273050" indent="-273050" eaLnBrk="0" hangingPunct="0">
              <a:spcBef>
                <a:spcPts val="12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s-CO" sz="2000" b="1" dirty="0">
              <a:latin typeface="+mn-lt"/>
              <a:ea typeface="ＭＳ Ｐゴシック" pitchFamily="34" charset="-128"/>
              <a:cs typeface="+mn-cs"/>
            </a:endParaRPr>
          </a:p>
          <a:p>
            <a:pPr marL="273050" indent="-273050" eaLnBrk="0" hangingPunct="0">
              <a:spcBef>
                <a:spcPts val="12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s-CO" sz="2000" b="1" dirty="0">
              <a:latin typeface="+mn-lt"/>
              <a:ea typeface="ＭＳ Ｐゴシック" pitchFamily="34" charset="-128"/>
              <a:cs typeface="+mn-cs"/>
            </a:endParaRPr>
          </a:p>
        </p:txBody>
      </p:sp>
      <p:grpSp>
        <p:nvGrpSpPr>
          <p:cNvPr id="19462" name="9 Grupo"/>
          <p:cNvGrpSpPr>
            <a:grpSpLocks/>
          </p:cNvGrpSpPr>
          <p:nvPr/>
        </p:nvGrpSpPr>
        <p:grpSpPr bwMode="auto">
          <a:xfrm>
            <a:off x="0" y="4000500"/>
            <a:ext cx="9144000" cy="2857500"/>
            <a:chOff x="252000" y="2351812"/>
            <a:chExt cx="8640000" cy="2603997"/>
          </a:xfrm>
        </p:grpSpPr>
        <p:pic>
          <p:nvPicPr>
            <p:cNvPr id="19464" name="7 Imagen" descr="100_1151b.jp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351812"/>
              <a:ext cx="4320000" cy="2603396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5" name="8 Imagen" descr="Candelaria-landscape_before_QSMAS (1992).tif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" y="2351812"/>
              <a:ext cx="4320000" cy="2603997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463" name="Picture 11" descr="C:\Users\hh\Desktop\Permeable_paver_demonstr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1500188"/>
            <a:ext cx="37496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8082</TotalTime>
  <Words>1040</Words>
  <Application>Microsoft Office PowerPoint</Application>
  <PresentationFormat>Presentación en pantalla (4:3)</PresentationFormat>
  <Paragraphs>192</Paragraphs>
  <Slides>27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Bookman Old Style</vt:lpstr>
      <vt:lpstr>Gill Sans MT</vt:lpstr>
      <vt:lpstr>Wingdings 3</vt:lpstr>
      <vt:lpstr>Wingdings</vt:lpstr>
      <vt:lpstr>Calibri</vt:lpstr>
      <vt:lpstr>ＭＳ Ｐゴシック</vt:lpstr>
      <vt:lpstr>Candara</vt:lpstr>
      <vt:lpstr>Arial Rounded MT Bold</vt:lpstr>
      <vt:lpstr>Origen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Política Institucional del MARN</dc:title>
  <dc:subject>Plan Quinquenal de Desarrollo 2009 - 2014</dc:subject>
  <dc:creator>Jenny Berganza</dc:creator>
  <cp:lastModifiedBy>LGonzalez</cp:lastModifiedBy>
  <cp:revision>546</cp:revision>
  <dcterms:created xsi:type="dcterms:W3CDTF">2009-10-08T14:49:44Z</dcterms:created>
  <dcterms:modified xsi:type="dcterms:W3CDTF">2020-02-21T21:49:51Z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0008004a1b000000000001024100</vt:lpwstr>
  </property>
</Properties>
</file>