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59" r:id="rId6"/>
    <p:sldId id="262" r:id="rId7"/>
    <p:sldId id="268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71" autoAdjust="0"/>
  </p:normalViewPr>
  <p:slideViewPr>
    <p:cSldViewPr>
      <p:cViewPr>
        <p:scale>
          <a:sx n="75" d="100"/>
          <a:sy n="75" d="100"/>
        </p:scale>
        <p:origin x="-2580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6D43E-133C-4A43-A911-8E44D0906D8C}" type="datetimeFigureOut">
              <a:rPr lang="es-SV" smtClean="0"/>
              <a:t>25/10/2012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71804-3666-4D80-8B92-E35FD48F775F}" type="slidenum">
              <a:rPr lang="es-SV" smtClean="0"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1804-3666-4D80-8B92-E35FD48F775F}" type="slidenum">
              <a:rPr lang="es-SV" smtClean="0"/>
              <a:t>1</a:t>
            </a:fld>
            <a:endParaRPr lang="es-SV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1804-3666-4D80-8B92-E35FD48F775F}" type="slidenum">
              <a:rPr lang="es-SV" smtClean="0"/>
              <a:t>10</a:t>
            </a:fld>
            <a:endParaRPr lang="es-SV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1804-3666-4D80-8B92-E35FD48F775F}" type="slidenum">
              <a:rPr lang="es-SV" smtClean="0"/>
              <a:t>11</a:t>
            </a:fld>
            <a:endParaRPr lang="es-S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1804-3666-4D80-8B92-E35FD48F775F}" type="slidenum">
              <a:rPr lang="es-SV" smtClean="0"/>
              <a:t>2</a:t>
            </a:fld>
            <a:endParaRPr lang="es-S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1804-3666-4D80-8B92-E35FD48F775F}" type="slidenum">
              <a:rPr lang="es-SV" smtClean="0"/>
              <a:t>3</a:t>
            </a:fld>
            <a:endParaRPr lang="es-S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1804-3666-4D80-8B92-E35FD48F775F}" type="slidenum">
              <a:rPr lang="es-SV" smtClean="0"/>
              <a:t>4</a:t>
            </a:fld>
            <a:endParaRPr lang="es-S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1804-3666-4D80-8B92-E35FD48F775F}" type="slidenum">
              <a:rPr lang="es-SV" smtClean="0"/>
              <a:t>5</a:t>
            </a:fld>
            <a:endParaRPr lang="es-S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1804-3666-4D80-8B92-E35FD48F775F}" type="slidenum">
              <a:rPr lang="es-SV" smtClean="0"/>
              <a:t>6</a:t>
            </a:fld>
            <a:endParaRPr lang="es-SV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1804-3666-4D80-8B92-E35FD48F775F}" type="slidenum">
              <a:rPr lang="es-SV" smtClean="0"/>
              <a:t>7</a:t>
            </a:fld>
            <a:endParaRPr lang="es-SV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1804-3666-4D80-8B92-E35FD48F775F}" type="slidenum">
              <a:rPr lang="es-SV" smtClean="0"/>
              <a:t>8</a:t>
            </a:fld>
            <a:endParaRPr lang="es-SV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1804-3666-4D80-8B92-E35FD48F775F}" type="slidenum">
              <a:rPr lang="es-SV" smtClean="0"/>
              <a:t>9</a:t>
            </a:fld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F2BA32ED-9EC5-4182-A6A5-F65B4A117B44}" type="datetimeFigureOut">
              <a:rPr lang="es-HN" smtClean="0"/>
              <a:pPr/>
              <a:t>25/10/2012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A7F1A835-202A-49FC-B212-142E15C2B68A}" type="slidenum">
              <a:rPr lang="es-HN" smtClean="0"/>
              <a:pPr/>
              <a:t>‹Nº›</a:t>
            </a:fld>
            <a:endParaRPr lang="es-H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32ED-9EC5-4182-A6A5-F65B4A117B44}" type="datetimeFigureOut">
              <a:rPr lang="es-HN" smtClean="0"/>
              <a:pPr/>
              <a:t>25/10/2012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835-202A-49FC-B212-142E15C2B68A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32ED-9EC5-4182-A6A5-F65B4A117B44}" type="datetimeFigureOut">
              <a:rPr lang="es-HN" smtClean="0"/>
              <a:pPr/>
              <a:t>25/10/2012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A7F1A835-202A-49FC-B212-142E15C2B68A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32ED-9EC5-4182-A6A5-F65B4A117B44}" type="datetimeFigureOut">
              <a:rPr lang="es-HN" smtClean="0"/>
              <a:pPr/>
              <a:t>25/10/2012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835-202A-49FC-B212-142E15C2B68A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F2BA32ED-9EC5-4182-A6A5-F65B4A117B44}" type="datetimeFigureOut">
              <a:rPr lang="es-HN" smtClean="0"/>
              <a:pPr/>
              <a:t>25/10/2012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A7F1A835-202A-49FC-B212-142E15C2B68A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32ED-9EC5-4182-A6A5-F65B4A117B44}" type="datetimeFigureOut">
              <a:rPr lang="es-HN" smtClean="0"/>
              <a:pPr/>
              <a:t>25/10/2012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835-202A-49FC-B212-142E15C2B68A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32ED-9EC5-4182-A6A5-F65B4A117B44}" type="datetimeFigureOut">
              <a:rPr lang="es-HN" smtClean="0"/>
              <a:pPr/>
              <a:t>25/10/2012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835-202A-49FC-B212-142E15C2B68A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32ED-9EC5-4182-A6A5-F65B4A117B44}" type="datetimeFigureOut">
              <a:rPr lang="es-HN" smtClean="0"/>
              <a:pPr/>
              <a:t>25/10/2012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835-202A-49FC-B212-142E15C2B68A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32ED-9EC5-4182-A6A5-F65B4A117B44}" type="datetimeFigureOut">
              <a:rPr lang="es-HN" smtClean="0"/>
              <a:pPr/>
              <a:t>25/10/2012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835-202A-49FC-B212-142E15C2B68A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32ED-9EC5-4182-A6A5-F65B4A117B44}" type="datetimeFigureOut">
              <a:rPr lang="es-HN" smtClean="0"/>
              <a:pPr/>
              <a:t>25/10/2012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835-202A-49FC-B212-142E15C2B68A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32ED-9EC5-4182-A6A5-F65B4A117B44}" type="datetimeFigureOut">
              <a:rPr lang="es-HN" smtClean="0"/>
              <a:pPr/>
              <a:t>25/10/2012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A835-202A-49FC-B212-142E15C2B68A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F2BA32ED-9EC5-4182-A6A5-F65B4A117B44}" type="datetimeFigureOut">
              <a:rPr lang="es-HN" smtClean="0"/>
              <a:pPr/>
              <a:t>25/10/2012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7F1A835-202A-49FC-B212-142E15C2B68A}" type="slidenum">
              <a:rPr lang="es-HN" smtClean="0"/>
              <a:pPr/>
              <a:t>‹Nº›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HN" dirty="0" smtClean="0"/>
              <a:t>FEPROAH</a:t>
            </a:r>
            <a:endParaRPr lang="es-HN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648200"/>
            <a:ext cx="8640960" cy="1219200"/>
          </a:xfrm>
        </p:spPr>
        <p:txBody>
          <a:bodyPr/>
          <a:lstStyle/>
          <a:p>
            <a:pPr algn="ctr"/>
            <a:r>
              <a:rPr lang="es-HN" dirty="0" smtClean="0"/>
              <a:t>La Forestería Comunitaria en Honduras</a:t>
            </a:r>
            <a:br>
              <a:rPr lang="es-HN" dirty="0" smtClean="0"/>
            </a:br>
            <a:r>
              <a:rPr lang="es-HN" sz="3200" dirty="0" smtClean="0"/>
              <a:t>Frente a los Desafíos del Cambio Climático</a:t>
            </a:r>
            <a:endParaRPr lang="es-HN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1"/>
          <a:stretch/>
        </p:blipFill>
        <p:spPr>
          <a:xfrm>
            <a:off x="2454445" y="476672"/>
            <a:ext cx="5501931" cy="3727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973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2800" dirty="0" smtClean="0"/>
              <a:t>Prioridades para las Organizaciones Agroforestales</a:t>
            </a:r>
            <a:endParaRPr lang="es-HN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323528" y="1844824"/>
            <a:ext cx="4176464" cy="129614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Visibilizar, valorar y compensar  los aportes que las comunidades locales y pueblos indígenas han venido realizando en materia de adaptación y Mitigación</a:t>
            </a:r>
            <a:endParaRPr lang="es-HN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23528" y="3356992"/>
            <a:ext cx="4176464" cy="129614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Fortalecimiento de capacidades humanas y técnicas de  los líderes comunitarios para potenciar sus habilidades de negociación y gobernanza local</a:t>
            </a:r>
            <a:endParaRPr lang="es-HN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41365" y="5013176"/>
            <a:ext cx="4176464" cy="129614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Reconocimiento y legalización de los derechos de las comunidades sobre la tierra, </a:t>
            </a:r>
            <a:r>
              <a:rPr lang="es-HN" smtClean="0"/>
              <a:t>el bosque y el agua</a:t>
            </a:r>
            <a:endParaRPr lang="es-HN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8187" y="2492896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16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HN" dirty="0" smtClean="0"/>
              <a:t>FEPROAH</a:t>
            </a:r>
            <a:endParaRPr lang="es-HN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HN" dirty="0" smtClean="0"/>
              <a:t>MUCHAS GRACIAS!!!</a:t>
            </a:r>
            <a:endParaRPr lang="es-HN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1"/>
          <a:stretch/>
        </p:blipFill>
        <p:spPr>
          <a:xfrm>
            <a:off x="2454445" y="476672"/>
            <a:ext cx="5501931" cy="3727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671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2800" dirty="0" smtClean="0"/>
              <a:t>Avances en Materia de Organización Comunitaria</a:t>
            </a:r>
            <a:endParaRPr lang="es-HN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323528" y="1844824"/>
            <a:ext cx="4176464" cy="129614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FEPROAH surge como una Alternativa a los antiguos cacicazgos  gremiales  </a:t>
            </a:r>
            <a:endParaRPr lang="es-HN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708920"/>
            <a:ext cx="384042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0 Rectángulo redondeado"/>
          <p:cNvSpPr/>
          <p:nvPr/>
        </p:nvSpPr>
        <p:spPr>
          <a:xfrm>
            <a:off x="323528" y="3356992"/>
            <a:ext cx="4176464" cy="129614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Nacimos con 13 organizaciones en Julio 2007 y Hoy contamos 42 organizaciones</a:t>
            </a:r>
            <a:endParaRPr lang="es-HN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41365" y="5013176"/>
            <a:ext cx="4176464" cy="129614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25 cooperativas agroforestales  y 17 asociaciones de productores agroforestales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xmlns="" val="27559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2800" dirty="0" smtClean="0"/>
              <a:t>Avances en Materia de Organización Comunitaria</a:t>
            </a:r>
            <a:endParaRPr lang="es-HN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323528" y="1844824"/>
            <a:ext cx="4176464" cy="129614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FEPROAH Integra el Comité de Alto Nivel de la Estrategia Nacional de Cambio Climático y el Grupo Nacional de Trabajo REDD+  </a:t>
            </a:r>
            <a:endParaRPr lang="es-HN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23528" y="3356992"/>
            <a:ext cx="4176464" cy="129614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A partir de 2010, forma parte de Grupo Negociador de País ante la Convención  Marco de Naciones Unidas para Cambio Climático</a:t>
            </a:r>
            <a:endParaRPr lang="es-HN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41365" y="5013176"/>
            <a:ext cx="4176464" cy="129614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Y a partir de 2008, integra el Consejo Consultivo Nacional Forestal que enmarca la nueva Ley Forestal</a:t>
            </a:r>
            <a:endParaRPr lang="es-HN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823267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308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28 Imagen" descr="P110067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625" y="4581525"/>
            <a:ext cx="2989263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29 Imagen" descr="P104012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652963"/>
            <a:ext cx="29400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30 Imagen" descr="Imagen 10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16450"/>
            <a:ext cx="29876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Elipse"/>
          <p:cNvSpPr/>
          <p:nvPr/>
        </p:nvSpPr>
        <p:spPr>
          <a:xfrm>
            <a:off x="0" y="404813"/>
            <a:ext cx="39243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HN" dirty="0"/>
              <a:t>Promover el desarrollo Integral</a:t>
            </a:r>
          </a:p>
        </p:txBody>
      </p:sp>
      <p:sp>
        <p:nvSpPr>
          <p:cNvPr id="20" name="19 Elipse"/>
          <p:cNvSpPr/>
          <p:nvPr/>
        </p:nvSpPr>
        <p:spPr>
          <a:xfrm>
            <a:off x="2484438" y="1628775"/>
            <a:ext cx="424815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HN" dirty="0"/>
              <a:t>Basado en el Manejo y Uso Sostenible del Recurso</a:t>
            </a:r>
          </a:p>
        </p:txBody>
      </p:sp>
      <p:sp>
        <p:nvSpPr>
          <p:cNvPr id="21" name="20 Elipse"/>
          <p:cNvSpPr/>
          <p:nvPr/>
        </p:nvSpPr>
        <p:spPr>
          <a:xfrm>
            <a:off x="4427538" y="2997200"/>
            <a:ext cx="4716462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HN" dirty="0"/>
              <a:t>Garantizando el acceso a las  Presentes  y Futuras Generaciones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4932040" y="188640"/>
            <a:ext cx="38462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 Propósito</a:t>
            </a:r>
          </a:p>
        </p:txBody>
      </p:sp>
    </p:spTree>
    <p:extLst>
      <p:ext uri="{BB962C8B-B14F-4D97-AF65-F5344CB8AC3E}">
        <p14:creationId xmlns:p14="http://schemas.microsoft.com/office/powerpoint/2010/main" xmlns="" val="32900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HN" sz="3600" dirty="0" smtClean="0"/>
              <a:t>Avance en Materia de Manejo Forestal Comunitario</a:t>
            </a:r>
            <a:endParaRPr lang="es-HN" sz="36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817848" y="1988840"/>
            <a:ext cx="2971800" cy="6397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HN" dirty="0" smtClean="0"/>
              <a:t>Leyes y Marco Normativo</a:t>
            </a:r>
            <a:endParaRPr lang="es-HN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5292080" y="1988840"/>
            <a:ext cx="2971800" cy="6397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HN" sz="2000" dirty="0" smtClean="0"/>
              <a:t>Cobertura Forestal en Manos de Comunidades</a:t>
            </a:r>
            <a:endParaRPr lang="es-HN" sz="2000" dirty="0"/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09" y="2852936"/>
            <a:ext cx="3801277" cy="2850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12 Rectángulo redondeado"/>
          <p:cNvSpPr/>
          <p:nvPr/>
        </p:nvSpPr>
        <p:spPr>
          <a:xfrm>
            <a:off x="179512" y="6021288"/>
            <a:ext cx="4248472" cy="57606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Nuevas Normas de procedimiento para Asignación de Áreas a Comunidades</a:t>
            </a:r>
            <a:endParaRPr lang="es-HN" dirty="0"/>
          </a:p>
        </p:txBody>
      </p:sp>
      <p:pic>
        <p:nvPicPr>
          <p:cNvPr id="16" name="15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924944"/>
            <a:ext cx="4050978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16 Rectángulo redondeado"/>
          <p:cNvSpPr/>
          <p:nvPr/>
        </p:nvSpPr>
        <p:spPr>
          <a:xfrm>
            <a:off x="4788024" y="5949280"/>
            <a:ext cx="4248472" cy="57606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Al momento 478,000 Has en manos de comunidades afiliadas (Contratos)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xmlns="" val="32072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HN" sz="3600" dirty="0" smtClean="0"/>
              <a:t>Avance en Materia de Manejo Forestal Comunitario</a:t>
            </a:r>
            <a:endParaRPr lang="es-HN" sz="36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539552" y="1781126"/>
            <a:ext cx="3672408" cy="92779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HN" dirty="0" smtClean="0"/>
              <a:t>Posicionamiento del manejo Forestal Comunitaria  ENCC</a:t>
            </a:r>
            <a:endParaRPr lang="es-HN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72008" y="5589240"/>
            <a:ext cx="4572000" cy="100811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Acuerdo con el BM para partir de experiencias  exitosas de manejo comunitario  bosques  hacia  procesos REDD+</a:t>
            </a:r>
            <a:endParaRPr lang="es-HN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4788024" y="5733256"/>
            <a:ext cx="4248472" cy="86409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Reducción casi a 0 de Incendios Forestales y 0 Tala Ilegal , Los COCOFOR realizan auditoria social</a:t>
            </a:r>
            <a:endParaRPr lang="es-HN" dirty="0"/>
          </a:p>
        </p:txBody>
      </p:sp>
      <p:pic>
        <p:nvPicPr>
          <p:cNvPr id="14" name="Picture 1" descr="C:\Users\Proyecto Noruega\Documents\AL\DCC MITIGACION\REDD\Taller Bosques y Cambio Climatico -Julio 2010\Taller REDD SPS 20-23 -07-2010 CD\FOTOS\DSC08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195" y="2852935"/>
            <a:ext cx="3909765" cy="2356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2949" y="2852934"/>
            <a:ext cx="3648406" cy="2736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5 Marcador de texto"/>
          <p:cNvSpPr>
            <a:spLocks noGrp="1"/>
          </p:cNvSpPr>
          <p:nvPr>
            <p:ph type="body" idx="1"/>
          </p:nvPr>
        </p:nvSpPr>
        <p:spPr>
          <a:xfrm>
            <a:off x="5076056" y="1772816"/>
            <a:ext cx="3672408" cy="92779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HN" dirty="0" smtClean="0"/>
              <a:t>Impactos del Manejo Forestal Comunitario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xmlns="" val="24339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HN" sz="3600" dirty="0" smtClean="0"/>
              <a:t>Avance en Materia de Manejo Forestal Comunitario</a:t>
            </a:r>
            <a:endParaRPr lang="es-HN" sz="36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539552" y="1781126"/>
            <a:ext cx="3672408" cy="92779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HN" dirty="0" smtClean="0"/>
              <a:t>Contribuciones Concretas a la Mitigación de GEI</a:t>
            </a:r>
            <a:endParaRPr lang="es-HN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72008" y="5589240"/>
            <a:ext cx="4572000" cy="100811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Los Bosques en Manos de las organizaciones muestran clara recuperación, reducción de incendios y tala ilegal</a:t>
            </a:r>
            <a:endParaRPr lang="es-HN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4788024" y="5445224"/>
            <a:ext cx="4248472" cy="100811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La Diversificación de la producción en la finca, el uso eficiente del agua, cosecha de agua y la energía renovable</a:t>
            </a:r>
            <a:endParaRPr lang="es-HN" dirty="0"/>
          </a:p>
        </p:txBody>
      </p:sp>
      <p:sp>
        <p:nvSpPr>
          <p:cNvPr id="22" name="5 Marcador de texto"/>
          <p:cNvSpPr>
            <a:spLocks noGrp="1"/>
          </p:cNvSpPr>
          <p:nvPr>
            <p:ph type="body" idx="1"/>
          </p:nvPr>
        </p:nvSpPr>
        <p:spPr>
          <a:xfrm>
            <a:off x="5076056" y="1772816"/>
            <a:ext cx="3672408" cy="92779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HN" dirty="0" smtClean="0"/>
              <a:t>Adaptación al Cambio Climático</a:t>
            </a:r>
            <a:endParaRPr lang="es-HN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73" y="2924944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941960"/>
            <a:ext cx="2971800" cy="2228850"/>
          </a:xfrm>
        </p:spPr>
      </p:pic>
    </p:spTree>
    <p:extLst>
      <p:ext uri="{BB962C8B-B14F-4D97-AF65-F5344CB8AC3E}">
        <p14:creationId xmlns:p14="http://schemas.microsoft.com/office/powerpoint/2010/main" xmlns="" val="36073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sz="2800" dirty="0" smtClean="0"/>
              <a:t>Avances en Materia de Políticas y incentivos</a:t>
            </a:r>
            <a:endParaRPr lang="es-HN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323528" y="1844824"/>
            <a:ext cx="4176464" cy="129614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Nueva ley Forestal confiere Prioridad a la Asignación mediante contratos de manejo a las comunidades que viven en ellos</a:t>
            </a:r>
            <a:endParaRPr lang="es-HN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23528" y="3356992"/>
            <a:ext cx="4176464" cy="129614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Generado un Mecanismo de Ajuste al precio de los productos provenientes del manejo comunitario (fondo de manejo y Fondo Comunitario)</a:t>
            </a:r>
            <a:endParaRPr lang="es-HN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41365" y="5013176"/>
            <a:ext cx="4176464" cy="129614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Creación de los Fondo de Áreas Protegidas y Reforestación, con miras a entrar en proyectos  (REDD +)</a:t>
            </a:r>
            <a:endParaRPr lang="es-HN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9" b="14744"/>
          <a:stretch/>
        </p:blipFill>
        <p:spPr>
          <a:xfrm>
            <a:off x="5130800" y="1988840"/>
            <a:ext cx="3912464" cy="237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Llamada de nube"/>
          <p:cNvSpPr/>
          <p:nvPr/>
        </p:nvSpPr>
        <p:spPr>
          <a:xfrm>
            <a:off x="5292080" y="4653136"/>
            <a:ext cx="3456384" cy="1656184"/>
          </a:xfrm>
          <a:prstGeom prst="cloudCallout">
            <a:avLst>
              <a:gd name="adj1" fmla="val -13484"/>
              <a:gd name="adj2" fmla="val 41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 EXISTE VOLUNTAD  POLITICA  PARA MASIFICACIÓN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xmlns="" val="23585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HN" sz="2800" dirty="0" smtClean="0"/>
              <a:t>Principales Dificultades y desafíos para la Forestería comunitaria en Honduras</a:t>
            </a:r>
            <a:endParaRPr lang="es-HN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323528" y="1844824"/>
            <a:ext cx="4176464" cy="129614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Suficiente recurso humano capacitado y sensibilizado para trabajar con las comunidades en el manejo de sus áreas</a:t>
            </a:r>
            <a:endParaRPr lang="es-HN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23528" y="3356992"/>
            <a:ext cx="4176464" cy="129614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Se requiere de apoyo logístico y  financiero para llegar a las comunidades más alejadas y más pobres</a:t>
            </a:r>
            <a:endParaRPr lang="es-HN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41365" y="5013176"/>
            <a:ext cx="4176464" cy="129614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Es necesario avanzar en la reactivación del Sector forestal hondureño para potenciar el desarrollo de comunidades que manejan sus bosques.</a:t>
            </a:r>
            <a:endParaRPr lang="es-HN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8187" y="2492896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398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Contemporáneo</Template>
  <TotalTime>166</TotalTime>
  <Words>501</Words>
  <Application>Microsoft Office PowerPoint</Application>
  <PresentationFormat>Presentación en pantalla (4:3)</PresentationFormat>
  <Paragraphs>55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Mod</vt:lpstr>
      <vt:lpstr>La Forestería Comunitaria en Honduras Frente a los Desafíos del Cambio Climático</vt:lpstr>
      <vt:lpstr>Avances en Materia de Organización Comunitaria</vt:lpstr>
      <vt:lpstr>Avances en Materia de Organización Comunitaria</vt:lpstr>
      <vt:lpstr>Diapositiva 4</vt:lpstr>
      <vt:lpstr>Avance en Materia de Manejo Forestal Comunitario</vt:lpstr>
      <vt:lpstr>Avance en Materia de Manejo Forestal Comunitario</vt:lpstr>
      <vt:lpstr>Avance en Materia de Manejo Forestal Comunitario</vt:lpstr>
      <vt:lpstr>Avances en Materia de Políticas y incentivos</vt:lpstr>
      <vt:lpstr>Principales Dificultades y desafíos para la Forestería comunitaria en Honduras</vt:lpstr>
      <vt:lpstr>Prioridades para las Organizaciones Agroforestales</vt:lpstr>
      <vt:lpstr>MUCHAS GRACIAS!!!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Forestería Comunitaria en Honduras Frente a los desafíos del Cambio Climático</dc:title>
  <dc:creator>hp12</dc:creator>
  <cp:lastModifiedBy>Leonor Gonzalez</cp:lastModifiedBy>
  <cp:revision>22</cp:revision>
  <dcterms:created xsi:type="dcterms:W3CDTF">2011-03-02T17:32:40Z</dcterms:created>
  <dcterms:modified xsi:type="dcterms:W3CDTF">2012-10-25T15:58:46Z</dcterms:modified>
</cp:coreProperties>
</file>