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7"/>
  </p:notesMasterIdLst>
  <p:handoutMasterIdLst>
    <p:handoutMasterId r:id="rId38"/>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301" r:id="rId24"/>
    <p:sldId id="302" r:id="rId25"/>
    <p:sldId id="303" r:id="rId26"/>
    <p:sldId id="304" r:id="rId27"/>
    <p:sldId id="305" r:id="rId28"/>
    <p:sldId id="297" r:id="rId29"/>
    <p:sldId id="300" r:id="rId30"/>
    <p:sldId id="285" r:id="rId31"/>
    <p:sldId id="287" r:id="rId32"/>
    <p:sldId id="288" r:id="rId33"/>
    <p:sldId id="289" r:id="rId34"/>
    <p:sldId id="290" r:id="rId35"/>
    <p:sldId id="291" r:id="rId36"/>
  </p:sldIdLst>
  <p:sldSz cx="9144000" cy="6858000" type="screen4x3"/>
  <p:notesSz cx="6858000" cy="9723438"/>
  <p:defaultTextStyle>
    <a:defPPr>
      <a:defRPr lang="es-E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660066"/>
    <a:srgbClr val="FF00FF"/>
    <a:srgbClr val="FF9900"/>
    <a:srgbClr val="00CC66"/>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47" autoAdjust="0"/>
  </p:normalViewPr>
  <p:slideViewPr>
    <p:cSldViewPr>
      <p:cViewPr varScale="1">
        <p:scale>
          <a:sx n="64" d="100"/>
          <a:sy n="64" d="100"/>
        </p:scale>
        <p:origin x="60" y="12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6147" name="Rectangle 3"/>
          <p:cNvSpPr>
            <a:spLocks noGrp="1" noChangeArrowheads="1"/>
          </p:cNvSpPr>
          <p:nvPr>
            <p:ph type="dt" sz="quarter" idx="1"/>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6148" name="Rectangle 4"/>
          <p:cNvSpPr>
            <a:spLocks noGrp="1" noChangeArrowheads="1"/>
          </p:cNvSpPr>
          <p:nvPr>
            <p:ph type="ftr" sz="quarter" idx="2"/>
          </p:nvPr>
        </p:nvSpPr>
        <p:spPr bwMode="auto">
          <a:xfrm>
            <a:off x="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6149" name="Rectangle 5"/>
          <p:cNvSpPr>
            <a:spLocks noGrp="1" noChangeArrowheads="1"/>
          </p:cNvSpPr>
          <p:nvPr>
            <p:ph type="sldNum" sz="quarter" idx="3"/>
          </p:nvPr>
        </p:nvSpPr>
        <p:spPr bwMode="auto">
          <a:xfrm>
            <a:off x="388620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F44D44-DE55-485E-BD95-B7EA360599F4}" type="slidenum">
              <a:rPr lang="es-ES" altLang="es-US"/>
              <a:pPr/>
              <a:t>‹Nº›</a:t>
            </a:fld>
            <a:endParaRPr lang="es-ES" altLang="es-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pPr>
              <a:defRPr/>
            </a:pPr>
            <a:endParaRPr lang="es-SV"/>
          </a:p>
        </p:txBody>
      </p:sp>
      <p:sp>
        <p:nvSpPr>
          <p:cNvPr id="3" name="2 Marcador de fecha"/>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pPr>
              <a:defRPr/>
            </a:pPr>
            <a:fld id="{8F5697B2-3082-4F12-B7DB-85E448CC5A3E}" type="datetimeFigureOut">
              <a:rPr lang="es-SV"/>
              <a:pPr>
                <a:defRPr/>
              </a:pPr>
              <a:t>21/02/2020</a:t>
            </a:fld>
            <a:endParaRPr lang="es-SV"/>
          </a:p>
        </p:txBody>
      </p:sp>
      <p:sp>
        <p:nvSpPr>
          <p:cNvPr id="4" name="3 Marcador de imagen de diapositiva"/>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pPr lvl="0"/>
            <a:endParaRPr lang="es-SV" noProof="0" smtClean="0"/>
          </a:p>
        </p:txBody>
      </p:sp>
      <p:sp>
        <p:nvSpPr>
          <p:cNvPr id="5" name="4 Marcador de notas"/>
          <p:cNvSpPr>
            <a:spLocks noGrp="1"/>
          </p:cNvSpPr>
          <p:nvPr>
            <p:ph type="body" sz="quarter" idx="3"/>
          </p:nvPr>
        </p:nvSpPr>
        <p:spPr>
          <a:xfrm>
            <a:off x="685800" y="4618038"/>
            <a:ext cx="5486400" cy="4376737"/>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SV" noProof="0" smtClean="0"/>
          </a:p>
        </p:txBody>
      </p:sp>
      <p:sp>
        <p:nvSpPr>
          <p:cNvPr id="6" name="5 Marcador de pie de página"/>
          <p:cNvSpPr>
            <a:spLocks noGrp="1"/>
          </p:cNvSpPr>
          <p:nvPr>
            <p:ph type="ftr" sz="quarter" idx="4"/>
          </p:nvPr>
        </p:nvSpPr>
        <p:spPr>
          <a:xfrm>
            <a:off x="0" y="9236075"/>
            <a:ext cx="2971800" cy="485775"/>
          </a:xfrm>
          <a:prstGeom prst="rect">
            <a:avLst/>
          </a:prstGeom>
        </p:spPr>
        <p:txBody>
          <a:bodyPr vert="horz" lIns="91440" tIns="45720" rIns="91440" bIns="45720" rtlCol="0" anchor="b"/>
          <a:lstStyle>
            <a:lvl1pPr algn="l">
              <a:defRPr sz="1200"/>
            </a:lvl1pPr>
          </a:lstStyle>
          <a:p>
            <a:pPr>
              <a:defRPr/>
            </a:pPr>
            <a:endParaRPr lang="es-SV"/>
          </a:p>
        </p:txBody>
      </p:sp>
      <p:sp>
        <p:nvSpPr>
          <p:cNvPr id="7" name="6 Marcador de número de diapositiva"/>
          <p:cNvSpPr>
            <a:spLocks noGrp="1"/>
          </p:cNvSpPr>
          <p:nvPr>
            <p:ph type="sldNum" sz="quarter" idx="5"/>
          </p:nvPr>
        </p:nvSpPr>
        <p:spPr>
          <a:xfrm>
            <a:off x="3884613" y="9236075"/>
            <a:ext cx="2971800" cy="4857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13ADCD-C08C-4FB9-87E4-51FF2D9C6038}" type="slidenum">
              <a:rPr lang="es-SV" altLang="es-US"/>
              <a:pPr/>
              <a:t>‹Nº›</a:t>
            </a:fld>
            <a:endParaRPr lang="es-SV" altLang="es-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US" smtClean="0"/>
              <a:t>A modo de ejemplo, presentamos aquí la predicción del clima de uno de los sitios hotspot - Alauca, al sureste de Tegucigalpa, en el departamento de El Paraíso, cerca de la frontera con Nicaragua. Este sitio refleja un patrón común de los cambios que esperamos para la mayoría de las áreas de maíz y frijol en Centroamérica.</a:t>
            </a:r>
            <a:br>
              <a:rPr lang="es-ES" altLang="es-US" smtClean="0"/>
            </a:br>
            <a:r>
              <a:rPr lang="es-ES" altLang="es-US" smtClean="0"/>
              <a:t/>
            </a:r>
            <a:br>
              <a:rPr lang="es-ES" altLang="es-US" smtClean="0"/>
            </a:br>
            <a:r>
              <a:rPr lang="es-ES" altLang="es-US" smtClean="0"/>
              <a:t>Como podemos ver en las barras azules, las precipitaciones serán  bajas o incluso menor en los primeros 4 meses del año, que es la temporada seca típica de la región (estación seca más pronunciada). Para el mes de mayo (siembra) podemos decir que no hay cambios significativos en la precipitación, aunque hay una tendencia hacia la reducción.</a:t>
            </a:r>
            <a:br>
              <a:rPr lang="es-ES" altLang="es-US" smtClean="0"/>
            </a:br>
            <a:r>
              <a:rPr lang="es-ES" altLang="es-US" smtClean="0"/>
              <a:t/>
            </a:r>
            <a:br>
              <a:rPr lang="es-ES" altLang="es-US" smtClean="0"/>
            </a:br>
            <a:r>
              <a:rPr lang="es-ES" altLang="es-US" smtClean="0"/>
              <a:t>Para el mes de junio importante (establecimiento y el desarrollo temprano del maíz) se observa una reducción de las lluvias seguidas por un período de sequía más grave y extendida, la llamada canícula en julio y agosto, poniendo en amenaza la primera temporada de siembra "la primera“ que se realiza en septiembre.</a:t>
            </a:r>
            <a:endParaRPr lang="es-CO" altLang="es-US" smtClean="0"/>
          </a:p>
          <a:p>
            <a:pPr eaLnBrk="1" hangingPunct="1">
              <a:spcBef>
                <a:spcPct val="0"/>
              </a:spcBef>
            </a:pPr>
            <a:r>
              <a:rPr lang="es-ES" altLang="es-US" smtClean="0"/>
              <a:t> </a:t>
            </a:r>
            <a:endParaRPr lang="es-CO" altLang="es-US" smtClean="0"/>
          </a:p>
          <a:p>
            <a:pPr eaLnBrk="1" hangingPunct="1">
              <a:spcBef>
                <a:spcPct val="0"/>
              </a:spcBef>
            </a:pPr>
            <a:r>
              <a:rPr lang="es-CO" altLang="es-US" smtClean="0"/>
              <a:t>Para la siembra de segunda "la postrera", que es la temporada más importante para el frijol,  habrá menos precipitaciones para la siembra del mes de septiembre. Junto con el déficit de las condiciones climáticas canícula prolongada podría ser muy desfavorables para el establecimiento del grano, especialmente en áreas con suelos arenosos.</a:t>
            </a:r>
            <a:br>
              <a:rPr lang="es-CO" altLang="es-US" smtClean="0"/>
            </a:br>
            <a:r>
              <a:rPr lang="es-CO" altLang="es-US" smtClean="0"/>
              <a:t/>
            </a:r>
            <a:br>
              <a:rPr lang="es-CO" altLang="es-US" smtClean="0"/>
            </a:br>
            <a:r>
              <a:rPr lang="es-CO" altLang="es-US" smtClean="0"/>
              <a:t>Durante el mes de octubre y noviembre hay un riesgo de aumento de las precipitaciones que provocan inundaciones similares a las que hemos experimentado el 2011 con enormes daños en la producción agrícola y la infraestructura en Centroamérica.</a:t>
            </a:r>
          </a:p>
          <a:p>
            <a:pPr eaLnBrk="1" hangingPunct="1">
              <a:spcBef>
                <a:spcPct val="0"/>
              </a:spcBef>
            </a:pPr>
            <a:r>
              <a:rPr lang="es-CO" altLang="es-US" smtClean="0"/>
              <a:t> </a:t>
            </a:r>
          </a:p>
          <a:p>
            <a:pPr eaLnBrk="1" hangingPunct="1">
              <a:spcBef>
                <a:spcPct val="0"/>
              </a:spcBef>
            </a:pPr>
            <a:r>
              <a:rPr lang="es-ES" altLang="es-US" smtClean="0"/>
              <a:t>El déficit de agua es aún mayor a través del aumento de la temperatura media y máxima. Las temperaturas más altas causan mayores tasas de evapotranspiración en las plantas provocando déficit de agua en el suelo. La alta temperatura  especialmente en la noche (&gt; 18 ° C) y las condiciones de sequía tienen efectos sustanciales sobre la producción de biomasa y las etapas reproductivas de maíz y frijol. La descripción detallada se dará en unos momentos.</a:t>
            </a:r>
            <a:br>
              <a:rPr lang="es-ES" altLang="es-US" smtClean="0"/>
            </a:br>
            <a:r>
              <a:rPr lang="es-ES" altLang="es-US" smtClean="0"/>
              <a:t/>
            </a:r>
            <a:br>
              <a:rPr lang="es-ES" altLang="es-US" smtClean="0"/>
            </a:br>
            <a:r>
              <a:rPr lang="es-ES" altLang="es-US" smtClean="0"/>
              <a:t>En síntesis podemos decir que en el futuro vamos a tener mayores temperaturas medias (alrededor de 1 ° C para el año 2020 y 2 + ° C para el año 2050), el aumento de las temperaturas mínimas y máximas y un déficit creciente de agua debido a una menor precipitación y la evapotranspiración.</a:t>
            </a:r>
            <a:br>
              <a:rPr lang="es-ES" altLang="es-US" smtClean="0"/>
            </a:br>
            <a:r>
              <a:rPr lang="es-ES" altLang="es-US" smtClean="0"/>
              <a:t/>
            </a:r>
            <a:br>
              <a:rPr lang="es-ES" altLang="es-US" smtClean="0"/>
            </a:br>
            <a:r>
              <a:rPr lang="es-ES" altLang="es-US" smtClean="0"/>
              <a:t>Ahora podemos introducir los datos del clima actual y la predicción del clima futuro en un modelo de cultivos llamado DSSAT para simular la producción de cultivos en el futuro.</a:t>
            </a:r>
            <a:endParaRPr lang="es-CO" altLang="es-US" smtClean="0"/>
          </a:p>
          <a:p>
            <a:pPr eaLnBrk="1" hangingPunct="1">
              <a:spcBef>
                <a:spcPct val="0"/>
              </a:spcBef>
            </a:pPr>
            <a:r>
              <a:rPr lang="es-CO" altLang="es-US" smtClean="0"/>
              <a:t> </a:t>
            </a:r>
          </a:p>
          <a:p>
            <a:pPr eaLnBrk="1" hangingPunct="1">
              <a:spcBef>
                <a:spcPct val="0"/>
              </a:spcBef>
            </a:pPr>
            <a:r>
              <a:rPr lang="es-CO" altLang="es-US" smtClean="0"/>
              <a:t>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2C6E206-FAC2-4612-AD49-32FEB29D286E}" type="slidenum">
              <a:rPr lang="en-US" altLang="es-US" sz="1200"/>
              <a:pPr eaLnBrk="1" hangingPunct="1"/>
              <a:t>10</a:t>
            </a:fld>
            <a:endParaRPr lang="en-US" altLang="es-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US" smtClean="0"/>
              <a:t>A modo de ejemplo, presentamos aquí la predicción del clima de uno de los sitios hotspot - Alauca, al sureste de Tegucigalpa, en el departamento de El Paraíso, cerca de la frontera con Nicaragua. Este sitio refleja un patrón común de los cambios que esperamos para la mayoría de las áreas de maíz y frijol en Centroamérica.</a:t>
            </a:r>
            <a:br>
              <a:rPr lang="es-ES" altLang="es-US" smtClean="0"/>
            </a:br>
            <a:r>
              <a:rPr lang="es-ES" altLang="es-US" smtClean="0"/>
              <a:t/>
            </a:r>
            <a:br>
              <a:rPr lang="es-ES" altLang="es-US" smtClean="0"/>
            </a:br>
            <a:r>
              <a:rPr lang="es-ES" altLang="es-US" smtClean="0"/>
              <a:t>Como podemos ver en las barras azules, las precipitaciones serán  bajas o incluso menor en los primeros 4 meses del año, que es la temporada seca típica de la región (estación seca más pronunciada). Para el mes de mayo (siembra) podemos decir que no hay cambios significativos en la precipitación, aunque hay una tendencia hacia la reducción.</a:t>
            </a:r>
            <a:br>
              <a:rPr lang="es-ES" altLang="es-US" smtClean="0"/>
            </a:br>
            <a:r>
              <a:rPr lang="es-ES" altLang="es-US" smtClean="0"/>
              <a:t/>
            </a:r>
            <a:br>
              <a:rPr lang="es-ES" altLang="es-US" smtClean="0"/>
            </a:br>
            <a:r>
              <a:rPr lang="es-ES" altLang="es-US" smtClean="0"/>
              <a:t>Para el mes de junio importante (establecimiento y el desarrollo temprano del maíz) se observa una reducción de las lluvias seguidas por un período de sequía más grave y extendida, la llamada canícula en julio y agosto, poniendo en amenaza la primera temporada de siembra "la primera“ que se realiza en septiembre.</a:t>
            </a:r>
            <a:endParaRPr lang="es-CO" altLang="es-US" smtClean="0"/>
          </a:p>
          <a:p>
            <a:pPr eaLnBrk="1" hangingPunct="1">
              <a:spcBef>
                <a:spcPct val="0"/>
              </a:spcBef>
            </a:pPr>
            <a:r>
              <a:rPr lang="es-ES" altLang="es-US" smtClean="0"/>
              <a:t> </a:t>
            </a:r>
            <a:endParaRPr lang="es-CO" altLang="es-US" smtClean="0"/>
          </a:p>
          <a:p>
            <a:pPr eaLnBrk="1" hangingPunct="1">
              <a:spcBef>
                <a:spcPct val="0"/>
              </a:spcBef>
            </a:pPr>
            <a:r>
              <a:rPr lang="es-CO" altLang="es-US" smtClean="0"/>
              <a:t>Para la siembra de segunda "la postrera", que es la temporada más importante para el frijol,  habrá menos precipitaciones para la siembra del mes de septiembre. Junto con el déficit de las condiciones climáticas canícula prolongada podría ser muy desfavorables para el establecimiento del grano, especialmente en áreas con suelos arenosos.</a:t>
            </a:r>
            <a:br>
              <a:rPr lang="es-CO" altLang="es-US" smtClean="0"/>
            </a:br>
            <a:r>
              <a:rPr lang="es-CO" altLang="es-US" smtClean="0"/>
              <a:t/>
            </a:r>
            <a:br>
              <a:rPr lang="es-CO" altLang="es-US" smtClean="0"/>
            </a:br>
            <a:r>
              <a:rPr lang="es-CO" altLang="es-US" smtClean="0"/>
              <a:t>Durante el mes de octubre y noviembre hay un riesgo de aumento de las precipitaciones que provocan inundaciones similares a las que hemos experimentado el 2011 con enormes daños en la producción agrícola y la infraestructura en Centroamérica.</a:t>
            </a:r>
          </a:p>
          <a:p>
            <a:pPr eaLnBrk="1" hangingPunct="1">
              <a:spcBef>
                <a:spcPct val="0"/>
              </a:spcBef>
            </a:pPr>
            <a:r>
              <a:rPr lang="es-CO" altLang="es-US" smtClean="0"/>
              <a:t> </a:t>
            </a:r>
          </a:p>
          <a:p>
            <a:pPr eaLnBrk="1" hangingPunct="1">
              <a:spcBef>
                <a:spcPct val="0"/>
              </a:spcBef>
            </a:pPr>
            <a:r>
              <a:rPr lang="es-ES" altLang="es-US" smtClean="0"/>
              <a:t>El déficit de agua es aún mayor a través del aumento de la temperatura media y máxima. Las temperaturas más altas causan mayores tasas de evapotranspiración en las plantas provocando déficit de agua en el suelo. La alta temperatura  especialmente en la noche (&gt; 18 ° C) y las condiciones de sequía tienen efectos sustanciales sobre la producción de biomasa y las etapas reproductivas de maíz y frijol. La descripción detallada se dará en unos momentos.</a:t>
            </a:r>
            <a:br>
              <a:rPr lang="es-ES" altLang="es-US" smtClean="0"/>
            </a:br>
            <a:r>
              <a:rPr lang="es-ES" altLang="es-US" smtClean="0"/>
              <a:t/>
            </a:r>
            <a:br>
              <a:rPr lang="es-ES" altLang="es-US" smtClean="0"/>
            </a:br>
            <a:r>
              <a:rPr lang="es-ES" altLang="es-US" smtClean="0"/>
              <a:t>En síntesis podemos decir que en el futuro vamos a tener mayores temperaturas medias (alrededor de 1 ° C para el año 2020 y 2 + ° C para el año 2050), el aumento de las temperaturas mínimas y máximas y un déficit creciente de agua debido a una menor precipitación y la evapotranspiración.</a:t>
            </a:r>
            <a:br>
              <a:rPr lang="es-ES" altLang="es-US" smtClean="0"/>
            </a:br>
            <a:r>
              <a:rPr lang="es-ES" altLang="es-US" smtClean="0"/>
              <a:t/>
            </a:r>
            <a:br>
              <a:rPr lang="es-ES" altLang="es-US" smtClean="0"/>
            </a:br>
            <a:r>
              <a:rPr lang="es-ES" altLang="es-US" smtClean="0"/>
              <a:t>Ahora podemos introducir los datos del clima actual y la predicción del clima futuro en un modelo de cultivos llamado DSSAT para simular la producción de cultivos en el futuro.</a:t>
            </a:r>
            <a:endParaRPr lang="es-CO" altLang="es-US" smtClean="0"/>
          </a:p>
          <a:p>
            <a:pPr eaLnBrk="1" hangingPunct="1">
              <a:spcBef>
                <a:spcPct val="0"/>
              </a:spcBef>
            </a:pPr>
            <a:r>
              <a:rPr lang="es-CO" altLang="es-US" smtClean="0"/>
              <a:t> </a:t>
            </a:r>
          </a:p>
          <a:p>
            <a:pPr eaLnBrk="1" hangingPunct="1">
              <a:spcBef>
                <a:spcPct val="0"/>
              </a:spcBef>
            </a:pPr>
            <a:r>
              <a:rPr lang="es-CO" altLang="es-US" smtClean="0"/>
              <a:t>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4281453-C748-47C7-8D60-804C20EEADFB}" type="slidenum">
              <a:rPr lang="en-US" altLang="es-US" sz="1200"/>
              <a:pPr eaLnBrk="1" hangingPunct="1"/>
              <a:t>11</a:t>
            </a:fld>
            <a:endParaRPr lang="en-US" altLang="es-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US" smtClean="0">
                <a:latin typeface="FranklinGothic-Book"/>
              </a:rPr>
              <a:t>Estas áreas se incluyeron en los análisis</a:t>
            </a:r>
          </a:p>
          <a:p>
            <a:pPr eaLnBrk="1" hangingPunct="1"/>
            <a:r>
              <a:rPr lang="es-ES" altLang="es-US" smtClean="0">
                <a:latin typeface="FranklinGothic-Book"/>
              </a:rPr>
              <a:t>y en los mapas (por ejemplo, Figura 3) con el fin de ilustrar la necesidad</a:t>
            </a:r>
          </a:p>
          <a:p>
            <a:pPr eaLnBrk="1" hangingPunct="1"/>
            <a:r>
              <a:rPr lang="es-ES" altLang="es-US" smtClean="0">
                <a:latin typeface="FranklinGothic-Book"/>
              </a:rPr>
              <a:t>de proteger estas zonas del abuso o la degradación.El mapa de la Figura 3</a:t>
            </a:r>
          </a:p>
          <a:p>
            <a:pPr eaLnBrk="1" hangingPunct="1"/>
            <a:r>
              <a:rPr lang="es-ES" altLang="es-US" smtClean="0">
                <a:latin typeface="FranklinGothic-Book"/>
              </a:rPr>
              <a:t>muestra la ubicación de las tres clases de zonas de impacto del clima en</a:t>
            </a:r>
          </a:p>
          <a:p>
            <a:pPr eaLnBrk="1" hangingPunct="1"/>
            <a:r>
              <a:rPr lang="es-ES" altLang="es-US" smtClean="0">
                <a:latin typeface="FranklinGothic-Book"/>
              </a:rPr>
              <a:t>los países del CA-4: lugares donde el frijol debe/ya no puede ser cultivado</a:t>
            </a:r>
          </a:p>
          <a:p>
            <a:pPr eaLnBrk="1" hangingPunct="1"/>
            <a:r>
              <a:rPr lang="es-ES" altLang="es-US" smtClean="0">
                <a:latin typeface="FranklinGothic-Book"/>
              </a:rPr>
              <a:t>(Zonas Críticas, en rojo), lugares donde los sistemas de producción deben</a:t>
            </a:r>
          </a:p>
          <a:p>
            <a:pPr eaLnBrk="1" hangingPunct="1"/>
            <a:r>
              <a:rPr lang="es-ES" altLang="es-US" smtClean="0">
                <a:latin typeface="FranklinGothic-Book"/>
              </a:rPr>
              <a:t>ser modificados/adaptados para que la producción continúe (Zonas de</a:t>
            </a:r>
          </a:p>
          <a:p>
            <a:pPr eaLnBrk="1" hangingPunct="1"/>
            <a:r>
              <a:rPr lang="es-ES" altLang="es-US" smtClean="0">
                <a:latin typeface="FranklinGothic-Book"/>
              </a:rPr>
              <a:t>Adaptación, en amarillo), y los lugares donde el frijol podría, al menos en</a:t>
            </a:r>
          </a:p>
          <a:p>
            <a:pPr eaLnBrk="1" hangingPunct="1"/>
            <a:r>
              <a:rPr lang="es-ES" altLang="es-US" smtClean="0">
                <a:latin typeface="FranklinGothic-Book"/>
              </a:rPr>
              <a:t>teoría, ser cultivado en el futuro (Zonas de Presión, en verde).</a:t>
            </a:r>
            <a:endParaRPr lang="es-SV" altLang="es-US" smtClean="0"/>
          </a:p>
          <a:p>
            <a:pPr eaLnBrk="1" hangingPunct="1"/>
            <a:endParaRPr lang="es-SV" altLang="es-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1F70A72-3635-4474-B713-08B31E76E889}" type="slidenum">
              <a:rPr lang="en-US" altLang="es-US" sz="1200"/>
              <a:pPr eaLnBrk="1" hangingPunct="1"/>
              <a:t>24</a:t>
            </a:fld>
            <a:endParaRPr lang="en-US" altLang="es-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US" smtClean="0"/>
              <a:t>Hemos elegido tres tipos de ámbitos de intervención:</a:t>
            </a:r>
            <a:br>
              <a:rPr lang="es-ES" altLang="es-US" smtClean="0"/>
            </a:br>
            <a:r>
              <a:rPr lang="es-ES" altLang="es-US" b="1" smtClean="0"/>
              <a:t/>
            </a:r>
            <a:br>
              <a:rPr lang="es-ES" altLang="es-US" b="1" smtClean="0"/>
            </a:br>
            <a:r>
              <a:rPr lang="es-ES" altLang="es-US" b="1" smtClean="0"/>
              <a:t>Puntos de adaptación</a:t>
            </a:r>
            <a:r>
              <a:rPr lang="es-ES" altLang="es-US" smtClean="0"/>
              <a:t>: los cultivos sufren una reducción en el rendimiento hasta un 25%, pero a través de ajustes de gestión técnica y agronómica del cultivo aún puede crecer. Además, a través de estrategias de adaptación de las que podría haber incluso una oportunidad para que algunos sitios ganen con el cambio climático (un ejemplo se presentará más adelante)</a:t>
            </a:r>
            <a:br>
              <a:rPr lang="es-ES" altLang="es-US" smtClean="0"/>
            </a:br>
            <a:r>
              <a:rPr lang="es-ES" altLang="es-US" b="1" smtClean="0"/>
              <a:t/>
            </a:r>
            <a:br>
              <a:rPr lang="es-ES" altLang="es-US" b="1" smtClean="0"/>
            </a:br>
            <a:r>
              <a:rPr lang="es-ES" altLang="es-US" b="1" smtClean="0"/>
              <a:t>Hot-Spots:</a:t>
            </a:r>
            <a:r>
              <a:rPr lang="es-ES" altLang="es-US" smtClean="0"/>
              <a:t> cultivos sufren una pérdida de rendimiento de más del 50% lo que indica que la cosecha podría no ser económicamente viable ya para esta área y las nuevas estrategias de subsistencia necesarios.</a:t>
            </a:r>
            <a:br>
              <a:rPr lang="es-ES" altLang="es-US" smtClean="0"/>
            </a:br>
            <a:r>
              <a:rPr lang="es-ES" altLang="es-US" b="1" smtClean="0"/>
              <a:t/>
            </a:r>
            <a:br>
              <a:rPr lang="es-ES" altLang="es-US" b="1" smtClean="0"/>
            </a:br>
            <a:r>
              <a:rPr lang="es-ES" altLang="es-US" b="1" smtClean="0"/>
              <a:t>puntos de Presión:</a:t>
            </a:r>
            <a:r>
              <a:rPr lang="es-ES" altLang="es-US" smtClean="0"/>
              <a:t> lugares con condiciones favorables para la producción de frijol en el futuro. Estos sitios están en peligro debido a la migración se de a sitios ubicados en zonas forestales, reservas, aumentado de la frontera agrícola. Puntos de presión son muy importantes para los tomadores de decisiones nacionales y regionales con el fin de proteger estas áreas. Estos puntos de presión no fueron mostrados a los agricultores en los talleres de campo para evitar el mal uso de la información.</a:t>
            </a:r>
            <a:endParaRPr lang="es-CO" altLang="es-US" smtClean="0"/>
          </a:p>
          <a:p>
            <a:pPr eaLnBrk="1" hangingPunct="1"/>
            <a:r>
              <a:rPr lang="es-CO" altLang="es-US" smtClean="0"/>
              <a:t>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2083B98-B388-40A6-9A19-C864E23520FD}" type="slidenum">
              <a:rPr lang="en-US" altLang="es-US" sz="1200"/>
              <a:pPr eaLnBrk="1" hangingPunct="1"/>
              <a:t>25</a:t>
            </a:fld>
            <a:endParaRPr lang="en-US" altLang="es-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EE7DA3-0C89-4093-946F-B23FEBCD005C}" type="slidenum">
              <a:rPr lang="en-US" altLang="es-US"/>
              <a:pPr/>
              <a:t>‹Nº›</a:t>
            </a:fld>
            <a:endParaRPr lang="en-US" altLang="es-US"/>
          </a:p>
        </p:txBody>
      </p:sp>
    </p:spTree>
    <p:extLst>
      <p:ext uri="{BB962C8B-B14F-4D97-AF65-F5344CB8AC3E}">
        <p14:creationId xmlns:p14="http://schemas.microsoft.com/office/powerpoint/2010/main" val="260678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05A370-7C44-44CC-834F-6CC7DEE343EE}" type="slidenum">
              <a:rPr lang="en-US" altLang="es-US"/>
              <a:pPr/>
              <a:t>‹Nº›</a:t>
            </a:fld>
            <a:endParaRPr lang="en-US" altLang="es-US"/>
          </a:p>
        </p:txBody>
      </p:sp>
    </p:spTree>
    <p:extLst>
      <p:ext uri="{BB962C8B-B14F-4D97-AF65-F5344CB8AC3E}">
        <p14:creationId xmlns:p14="http://schemas.microsoft.com/office/powerpoint/2010/main" val="216983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9B5BB4-2A65-43AC-859E-86678772AB00}" type="slidenum">
              <a:rPr lang="en-US" altLang="es-US"/>
              <a:pPr/>
              <a:t>‹Nº›</a:t>
            </a:fld>
            <a:endParaRPr lang="en-US" altLang="es-US"/>
          </a:p>
        </p:txBody>
      </p:sp>
    </p:spTree>
    <p:extLst>
      <p:ext uri="{BB962C8B-B14F-4D97-AF65-F5344CB8AC3E}">
        <p14:creationId xmlns:p14="http://schemas.microsoft.com/office/powerpoint/2010/main" val="307833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790E8CA-E691-48F4-8ABB-523CB488E489}" type="slidenum">
              <a:rPr lang="en-US" altLang="es-US"/>
              <a:pPr/>
              <a:t>‹Nº›</a:t>
            </a:fld>
            <a:endParaRPr lang="en-US" altLang="es-US"/>
          </a:p>
        </p:txBody>
      </p:sp>
    </p:spTree>
    <p:extLst>
      <p:ext uri="{BB962C8B-B14F-4D97-AF65-F5344CB8AC3E}">
        <p14:creationId xmlns:p14="http://schemas.microsoft.com/office/powerpoint/2010/main" val="95136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A73F55-1305-435A-BE02-30F07B38A7EA}" type="slidenum">
              <a:rPr lang="en-US" altLang="es-US"/>
              <a:pPr/>
              <a:t>‹Nº›</a:t>
            </a:fld>
            <a:endParaRPr lang="en-US" altLang="es-US"/>
          </a:p>
        </p:txBody>
      </p:sp>
    </p:spTree>
    <p:extLst>
      <p:ext uri="{BB962C8B-B14F-4D97-AF65-F5344CB8AC3E}">
        <p14:creationId xmlns:p14="http://schemas.microsoft.com/office/powerpoint/2010/main" val="8543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D3226A9-7958-4201-A74E-DD16793D451D}" type="slidenum">
              <a:rPr lang="en-US" altLang="es-US"/>
              <a:pPr/>
              <a:t>‹Nº›</a:t>
            </a:fld>
            <a:endParaRPr lang="en-US" altLang="es-US"/>
          </a:p>
        </p:txBody>
      </p:sp>
    </p:spTree>
    <p:extLst>
      <p:ext uri="{BB962C8B-B14F-4D97-AF65-F5344CB8AC3E}">
        <p14:creationId xmlns:p14="http://schemas.microsoft.com/office/powerpoint/2010/main" val="189230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CAA3E4-E3B7-4B30-9A3C-78025FBF5A48}" type="slidenum">
              <a:rPr lang="en-US" altLang="es-US"/>
              <a:pPr/>
              <a:t>‹Nº›</a:t>
            </a:fld>
            <a:endParaRPr lang="en-US" altLang="es-US"/>
          </a:p>
        </p:txBody>
      </p:sp>
    </p:spTree>
    <p:extLst>
      <p:ext uri="{BB962C8B-B14F-4D97-AF65-F5344CB8AC3E}">
        <p14:creationId xmlns:p14="http://schemas.microsoft.com/office/powerpoint/2010/main" val="331164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3D322ED-3E4C-48B3-A072-29913B65909D}" type="slidenum">
              <a:rPr lang="en-US" altLang="es-US"/>
              <a:pPr/>
              <a:t>‹Nº›</a:t>
            </a:fld>
            <a:endParaRPr lang="en-US" altLang="es-US"/>
          </a:p>
        </p:txBody>
      </p:sp>
    </p:spTree>
    <p:extLst>
      <p:ext uri="{BB962C8B-B14F-4D97-AF65-F5344CB8AC3E}">
        <p14:creationId xmlns:p14="http://schemas.microsoft.com/office/powerpoint/2010/main" val="31507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88D5C94-4FA8-4880-8A65-5631E8A04CBF}" type="slidenum">
              <a:rPr lang="en-US" altLang="es-US"/>
              <a:pPr/>
              <a:t>‹Nº›</a:t>
            </a:fld>
            <a:endParaRPr lang="en-US" altLang="es-US"/>
          </a:p>
        </p:txBody>
      </p:sp>
    </p:spTree>
    <p:extLst>
      <p:ext uri="{BB962C8B-B14F-4D97-AF65-F5344CB8AC3E}">
        <p14:creationId xmlns:p14="http://schemas.microsoft.com/office/powerpoint/2010/main" val="143565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3DCC234-4D83-48BF-A75D-9202824E4CB1}" type="slidenum">
              <a:rPr lang="en-US" altLang="es-US"/>
              <a:pPr/>
              <a:t>‹Nº›</a:t>
            </a:fld>
            <a:endParaRPr lang="en-US" altLang="es-US"/>
          </a:p>
        </p:txBody>
      </p:sp>
    </p:spTree>
    <p:extLst>
      <p:ext uri="{BB962C8B-B14F-4D97-AF65-F5344CB8AC3E}">
        <p14:creationId xmlns:p14="http://schemas.microsoft.com/office/powerpoint/2010/main" val="14185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5CD767-7A40-4E19-AF48-1E5BA1F8E32F}" type="slidenum">
              <a:rPr lang="en-US" altLang="es-US"/>
              <a:pPr/>
              <a:t>‹Nº›</a:t>
            </a:fld>
            <a:endParaRPr lang="en-US" altLang="es-US"/>
          </a:p>
        </p:txBody>
      </p:sp>
    </p:spTree>
    <p:extLst>
      <p:ext uri="{BB962C8B-B14F-4D97-AF65-F5344CB8AC3E}">
        <p14:creationId xmlns:p14="http://schemas.microsoft.com/office/powerpoint/2010/main" val="218534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U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US" smtClean="0"/>
              <a:t>Haga clic para modificar el estilo de texto del patrón</a:t>
            </a:r>
          </a:p>
          <a:p>
            <a:pPr lvl="1"/>
            <a:r>
              <a:rPr lang="en-US" altLang="es-US" smtClean="0"/>
              <a:t>Segundo nivel</a:t>
            </a:r>
          </a:p>
          <a:p>
            <a:pPr lvl="2"/>
            <a:r>
              <a:rPr lang="en-US" altLang="es-US" smtClean="0"/>
              <a:t>Tercer nivel</a:t>
            </a:r>
          </a:p>
          <a:p>
            <a:pPr lvl="3"/>
            <a:r>
              <a:rPr lang="en-US" altLang="es-US" smtClean="0"/>
              <a:t>Cuarto nivel</a:t>
            </a:r>
          </a:p>
          <a:p>
            <a:pPr lvl="4"/>
            <a:r>
              <a:rPr lang="en-US" altLang="es-US" smtClean="0"/>
              <a:t>Quinto nivel</a:t>
            </a:r>
          </a:p>
        </p:txBody>
      </p:sp>
      <p:sp>
        <p:nvSpPr>
          <p:cNvPr id="174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74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B67503-C9B5-401E-8D99-35D5E1B6F28A}" type="slidenum">
              <a:rPr lang="en-US" altLang="es-US"/>
              <a:pPr/>
              <a:t>‹Nº›</a:t>
            </a:fld>
            <a:endParaRPr lang="en-US" altLang="es-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4213" y="1676400"/>
            <a:ext cx="8002587" cy="4848225"/>
          </a:xfrm>
        </p:spPr>
        <p:txBody>
          <a:bodyPr/>
          <a:lstStyle/>
          <a:p>
            <a:pPr eaLnBrk="1" hangingPunct="1">
              <a:defRPr/>
            </a:pPr>
            <a:r>
              <a:rPr lang="es-SV" sz="2800" b="1" i="1" dirty="0" smtClean="0">
                <a:solidFill>
                  <a:srgbClr val="660066"/>
                </a:solidFill>
                <a:effectLst>
                  <a:outerShdw blurRad="38100" dist="38100" dir="2700000" algn="tl">
                    <a:srgbClr val="000000">
                      <a:alpha val="43137"/>
                    </a:srgbClr>
                  </a:outerShdw>
                </a:effectLst>
                <a:latin typeface="Arial" charset="0"/>
                <a:cs typeface="Arial" charset="0"/>
              </a:rPr>
              <a:t/>
            </a:r>
            <a:br>
              <a:rPr lang="es-SV" sz="2800" b="1" i="1" dirty="0" smtClean="0">
                <a:solidFill>
                  <a:srgbClr val="660066"/>
                </a:solidFill>
                <a:effectLst>
                  <a:outerShdw blurRad="38100" dist="38100" dir="2700000" algn="tl">
                    <a:srgbClr val="000000">
                      <a:alpha val="43137"/>
                    </a:srgbClr>
                  </a:outerShdw>
                </a:effectLst>
                <a:latin typeface="Arial" charset="0"/>
                <a:cs typeface="Arial" charset="0"/>
              </a:rPr>
            </a:br>
            <a:r>
              <a:rPr lang="es-SV" sz="2800" b="1" i="1" dirty="0" smtClean="0">
                <a:solidFill>
                  <a:srgbClr val="008000"/>
                </a:solidFill>
                <a:effectLst>
                  <a:outerShdw blurRad="38100" dist="38100" dir="2700000" algn="tl">
                    <a:srgbClr val="000000">
                      <a:alpha val="43137"/>
                    </a:srgbClr>
                  </a:outerShdw>
                </a:effectLst>
                <a:latin typeface="Arial" charset="0"/>
                <a:cs typeface="Arial" charset="0"/>
              </a:rPr>
              <a:t>Dialogo Regional</a:t>
            </a:r>
            <a:r>
              <a:rPr lang="es-SV" sz="2800" b="1" dirty="0" smtClean="0">
                <a:solidFill>
                  <a:srgbClr val="008000"/>
                </a:solidFill>
                <a:latin typeface="Arial" charset="0"/>
                <a:cs typeface="Arial" charset="0"/>
              </a:rPr>
              <a:t/>
            </a:r>
            <a:br>
              <a:rPr lang="es-SV" sz="2800" b="1" dirty="0" smtClean="0">
                <a:solidFill>
                  <a:srgbClr val="008000"/>
                </a:solidFill>
                <a:latin typeface="Arial" charset="0"/>
                <a:cs typeface="Arial" charset="0"/>
              </a:rPr>
            </a:br>
            <a:r>
              <a:rPr lang="es-SV" sz="2800" b="1" dirty="0" smtClean="0">
                <a:solidFill>
                  <a:srgbClr val="008000"/>
                </a:solidFill>
                <a:latin typeface="Arial" charset="0"/>
                <a:cs typeface="Arial" charset="0"/>
              </a:rPr>
              <a:t>Cambio Climático en Centroamérica: Desafíos para la Gobernanza Territorial</a:t>
            </a:r>
            <a:r>
              <a:rPr lang="es-SV" sz="2800" b="1" dirty="0" smtClean="0">
                <a:solidFill>
                  <a:srgbClr val="660066"/>
                </a:solidFill>
                <a:latin typeface="Arial" charset="0"/>
                <a:cs typeface="Arial" charset="0"/>
              </a:rPr>
              <a:t/>
            </a:r>
            <a:br>
              <a:rPr lang="es-SV" sz="2800" b="1" dirty="0" smtClean="0">
                <a:solidFill>
                  <a:srgbClr val="660066"/>
                </a:solidFill>
                <a:latin typeface="Arial" charset="0"/>
                <a:cs typeface="Arial" charset="0"/>
              </a:rPr>
            </a:br>
            <a:r>
              <a:rPr lang="es-SV" sz="2800" b="1" dirty="0" smtClean="0">
                <a:solidFill>
                  <a:srgbClr val="660066"/>
                </a:solidFill>
                <a:latin typeface="Arial" charset="0"/>
                <a:cs typeface="Arial" charset="0"/>
              </a:rPr>
              <a:t/>
            </a:r>
            <a:br>
              <a:rPr lang="es-SV" sz="2800" b="1" dirty="0" smtClean="0">
                <a:solidFill>
                  <a:srgbClr val="660066"/>
                </a:solidFill>
                <a:latin typeface="Arial" charset="0"/>
                <a:cs typeface="Arial" charset="0"/>
              </a:rPr>
            </a:br>
            <a:r>
              <a:rPr lang="es-SV" sz="2800" b="1" dirty="0" smtClean="0">
                <a:solidFill>
                  <a:srgbClr val="660066"/>
                </a:solidFill>
                <a:latin typeface="Arial" charset="0"/>
                <a:cs typeface="Arial" charset="0"/>
              </a:rPr>
              <a:t>Panel IV: Desde la Gestión de Riesgos, Restauración y Adaptación</a:t>
            </a:r>
            <a:br>
              <a:rPr lang="es-SV" sz="2800" b="1" dirty="0" smtClean="0">
                <a:solidFill>
                  <a:srgbClr val="660066"/>
                </a:solidFill>
                <a:latin typeface="Arial" charset="0"/>
                <a:cs typeface="Arial" charset="0"/>
              </a:rPr>
            </a:br>
            <a:r>
              <a:rPr lang="es-SV" sz="2800" b="1" dirty="0" smtClean="0">
                <a:solidFill>
                  <a:srgbClr val="660066"/>
                </a:solidFill>
                <a:latin typeface="Arial" charset="0"/>
                <a:cs typeface="Arial" charset="0"/>
              </a:rPr>
              <a:t/>
            </a:r>
            <a:br>
              <a:rPr lang="es-SV" sz="2800" b="1" dirty="0" smtClean="0">
                <a:solidFill>
                  <a:srgbClr val="660066"/>
                </a:solidFill>
                <a:latin typeface="Arial" charset="0"/>
                <a:cs typeface="Arial" charset="0"/>
              </a:rPr>
            </a:br>
            <a:r>
              <a:rPr lang="es-SV" sz="2000" b="1" dirty="0" smtClean="0">
                <a:solidFill>
                  <a:schemeClr val="tx1"/>
                </a:solidFill>
                <a:latin typeface="Arial" charset="0"/>
                <a:cs typeface="Arial" charset="0"/>
              </a:rPr>
              <a:t>23 y 24 de Octubre de 2012</a:t>
            </a:r>
            <a:br>
              <a:rPr lang="es-SV" sz="2000" b="1" dirty="0" smtClean="0">
                <a:solidFill>
                  <a:schemeClr val="tx1"/>
                </a:solidFill>
                <a:latin typeface="Arial" charset="0"/>
                <a:cs typeface="Arial" charset="0"/>
              </a:rPr>
            </a:br>
            <a:r>
              <a:rPr lang="es-SV" sz="2000" b="1" dirty="0" smtClean="0">
                <a:solidFill>
                  <a:schemeClr val="tx1"/>
                </a:solidFill>
                <a:latin typeface="Arial" charset="0"/>
                <a:cs typeface="Arial" charset="0"/>
              </a:rPr>
              <a:t>San Salvador, El Salvador</a:t>
            </a:r>
            <a:r>
              <a:rPr lang="es-SV" sz="2800" b="1" dirty="0" smtClean="0">
                <a:solidFill>
                  <a:srgbClr val="660066"/>
                </a:solidFill>
                <a:latin typeface="Arial" charset="0"/>
                <a:cs typeface="Arial" charset="0"/>
              </a:rPr>
              <a:t/>
            </a:r>
            <a:br>
              <a:rPr lang="es-SV" sz="2800" b="1" dirty="0" smtClean="0">
                <a:solidFill>
                  <a:srgbClr val="660066"/>
                </a:solidFill>
                <a:latin typeface="Arial" charset="0"/>
                <a:cs typeface="Arial" charset="0"/>
              </a:rPr>
            </a:br>
            <a:r>
              <a:rPr lang="es-SV" sz="2800" b="1" dirty="0" smtClean="0">
                <a:solidFill>
                  <a:srgbClr val="660066"/>
                </a:solidFill>
                <a:latin typeface="Arial" charset="0"/>
                <a:cs typeface="Arial" charset="0"/>
              </a:rPr>
              <a:t/>
            </a:r>
            <a:br>
              <a:rPr lang="es-SV" sz="2800" b="1" dirty="0" smtClean="0">
                <a:solidFill>
                  <a:srgbClr val="660066"/>
                </a:solidFill>
                <a:latin typeface="Arial" charset="0"/>
                <a:cs typeface="Arial" charset="0"/>
              </a:rPr>
            </a:br>
            <a:r>
              <a:rPr lang="es-SV" sz="2800" b="1" dirty="0" smtClean="0">
                <a:solidFill>
                  <a:srgbClr val="660066"/>
                </a:solidFill>
                <a:latin typeface="Arial" charset="0"/>
                <a:cs typeface="Arial" charset="0"/>
              </a:rPr>
              <a:t>                                                </a:t>
            </a:r>
            <a:r>
              <a:rPr lang="es-SV" sz="2800" b="1" dirty="0" smtClean="0">
                <a:solidFill>
                  <a:srgbClr val="0033CC"/>
                </a:solidFill>
                <a:latin typeface="Arial" charset="0"/>
                <a:cs typeface="Arial" charset="0"/>
              </a:rPr>
              <a:t>José Ángel Cruz</a:t>
            </a:r>
            <a:endParaRPr lang="es-ES" sz="2800" dirty="0" smtClean="0">
              <a:solidFill>
                <a:srgbClr val="0033CC"/>
              </a:solidFill>
            </a:endParaRPr>
          </a:p>
        </p:txBody>
      </p:sp>
      <p:pic>
        <p:nvPicPr>
          <p:cNvPr id="20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88913"/>
            <a:ext cx="3381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2063"/>
            <a:ext cx="8134350"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a:xfrm>
            <a:off x="34925" y="609600"/>
            <a:ext cx="7772400" cy="731838"/>
          </a:xfrm>
          <a:solidFill>
            <a:srgbClr val="92D050"/>
          </a:solidFill>
        </p:spPr>
        <p:txBody>
          <a:bodyPr/>
          <a:lstStyle/>
          <a:p>
            <a:pPr eaLnBrk="1" hangingPunct="1"/>
            <a:r>
              <a:rPr lang="es-CO" altLang="es-US" sz="2000" smtClean="0">
                <a:solidFill>
                  <a:schemeClr val="bg1"/>
                </a:solidFill>
              </a:rPr>
              <a:t>Predicción de cambios en parámetros climáticos</a:t>
            </a:r>
            <a:endParaRPr lang="en-US" altLang="es-US" sz="2000" smtClean="0">
              <a:solidFill>
                <a:schemeClr val="bg1"/>
              </a:solidFill>
            </a:endParaRPr>
          </a:p>
        </p:txBody>
      </p:sp>
      <p:sp>
        <p:nvSpPr>
          <p:cNvPr id="8" name="Content Placeholder 7"/>
          <p:cNvSpPr>
            <a:spLocks noGrp="1"/>
          </p:cNvSpPr>
          <p:nvPr>
            <p:ph idx="1"/>
          </p:nvPr>
        </p:nvSpPr>
        <p:spPr>
          <a:xfrm>
            <a:off x="0" y="5538788"/>
            <a:ext cx="9144000" cy="561975"/>
          </a:xfrm>
          <a:ln>
            <a:solidFill>
              <a:schemeClr val="bg1">
                <a:lumMod val="65000"/>
              </a:schemeClr>
            </a:solidFill>
          </a:ln>
        </p:spPr>
        <p:txBody>
          <a:bodyPr>
            <a:noAutofit/>
          </a:bodyPr>
          <a:lstStyle/>
          <a:p>
            <a:pPr algn="ctr" eaLnBrk="1" hangingPunct="1">
              <a:buFontTx/>
              <a:buNone/>
              <a:defRPr/>
            </a:pPr>
            <a:r>
              <a:rPr lang="es-CO" sz="1800" dirty="0" smtClean="0"/>
              <a:t>Para </a:t>
            </a:r>
            <a:r>
              <a:rPr lang="es-CO" sz="1800" b="1" dirty="0" smtClean="0">
                <a:solidFill>
                  <a:srgbClr val="00B050"/>
                </a:solidFill>
              </a:rPr>
              <a:t>2020: </a:t>
            </a:r>
            <a:r>
              <a:rPr lang="es-CO" sz="1800" dirty="0" smtClean="0"/>
              <a:t>36 </a:t>
            </a:r>
            <a:r>
              <a:rPr lang="es-CO" sz="1800" dirty="0"/>
              <a:t>mm </a:t>
            </a:r>
            <a:r>
              <a:rPr lang="es-CO" sz="1800" dirty="0" smtClean="0"/>
              <a:t>menos de </a:t>
            </a:r>
            <a:r>
              <a:rPr lang="es-CO" sz="1800" dirty="0"/>
              <a:t>lluvia (828 mm actuales</a:t>
            </a:r>
            <a:r>
              <a:rPr lang="es-CO" sz="1800" dirty="0" smtClean="0"/>
              <a:t>)– incremento </a:t>
            </a:r>
            <a:r>
              <a:rPr lang="es-CO" sz="1800" dirty="0"/>
              <a:t>de temperatura media de 1.1 ° </a:t>
            </a:r>
            <a:r>
              <a:rPr lang="es-CO" sz="1800" dirty="0" smtClean="0"/>
              <a:t>C días</a:t>
            </a:r>
            <a:r>
              <a:rPr lang="es-CO" sz="1800" dirty="0"/>
              <a:t> más </a:t>
            </a:r>
            <a:r>
              <a:rPr lang="es-CO" sz="1800" dirty="0" smtClean="0"/>
              <a:t>calurosos desde</a:t>
            </a:r>
            <a:r>
              <a:rPr lang="es-CO" sz="1800" dirty="0"/>
              <a:t> 33 a 35 ° </a:t>
            </a:r>
            <a:r>
              <a:rPr lang="es-CO" sz="1800" dirty="0" smtClean="0"/>
              <a:t>C – Noches mas frías desde 16,2 </a:t>
            </a:r>
            <a:r>
              <a:rPr lang="es-CO" sz="1800" dirty="0"/>
              <a:t>a </a:t>
            </a:r>
            <a:r>
              <a:rPr lang="es-CO" sz="1800" dirty="0" smtClean="0"/>
              <a:t>18,2</a:t>
            </a:r>
            <a:r>
              <a:rPr lang="es-CO" sz="1800" dirty="0"/>
              <a:t> ° </a:t>
            </a:r>
            <a:r>
              <a:rPr lang="es-CO" sz="1800" dirty="0" smtClean="0"/>
              <a:t>C</a:t>
            </a:r>
          </a:p>
        </p:txBody>
      </p:sp>
      <p:pic>
        <p:nvPicPr>
          <p:cNvPr id="2" name="Group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488" y="-19050"/>
            <a:ext cx="2382837" cy="1390650"/>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8"/>
          <p:cNvSpPr>
            <a:spLocks noChangeArrowheads="1"/>
          </p:cNvSpPr>
          <p:nvPr/>
        </p:nvSpPr>
        <p:spPr bwMode="auto">
          <a:xfrm>
            <a:off x="179388" y="44450"/>
            <a:ext cx="58515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Aft>
                <a:spcPct val="35000"/>
              </a:spcAft>
            </a:pPr>
            <a:r>
              <a:rPr lang="es-CO" altLang="es-US" b="1"/>
              <a:t>Ejemplo: Alauca, El Paraíso, Honduras … para el año </a:t>
            </a:r>
            <a:r>
              <a:rPr lang="es-CO" altLang="es-US" b="1">
                <a:solidFill>
                  <a:srgbClr val="00B050"/>
                </a:solidFill>
              </a:rPr>
              <a:t>2020</a:t>
            </a:r>
          </a:p>
        </p:txBody>
      </p:sp>
      <p:sp>
        <p:nvSpPr>
          <p:cNvPr id="12" name="Content Placeholder 7"/>
          <p:cNvSpPr txBox="1">
            <a:spLocks/>
          </p:cNvSpPr>
          <p:nvPr/>
        </p:nvSpPr>
        <p:spPr>
          <a:xfrm>
            <a:off x="0" y="6232525"/>
            <a:ext cx="9144000" cy="595313"/>
          </a:xfrm>
          <a:prstGeom prst="rect">
            <a:avLst/>
          </a:prstGeom>
          <a:ln>
            <a:solidFill>
              <a:schemeClr val="bg1">
                <a:lumMod val="65000"/>
              </a:schemeClr>
            </a:solidFill>
          </a:ln>
        </p:spPr>
        <p:txBody>
          <a:bodyPr/>
          <a:lstStyle/>
          <a:p>
            <a:pPr marL="342900" indent="-342900" algn="ctr">
              <a:spcBef>
                <a:spcPct val="20000"/>
              </a:spcBef>
              <a:defRPr/>
            </a:pPr>
            <a:r>
              <a:rPr lang="es-CO" sz="2000" dirty="0"/>
              <a:t>Para</a:t>
            </a:r>
            <a:r>
              <a:rPr lang="es-CO" sz="2000" dirty="0">
                <a:latin typeface="+mn-lt"/>
              </a:rPr>
              <a:t> </a:t>
            </a:r>
            <a:r>
              <a:rPr lang="es-CO" sz="2000" b="1" dirty="0">
                <a:solidFill>
                  <a:srgbClr val="00B050"/>
                </a:solidFill>
                <a:latin typeface="+mn-lt"/>
              </a:rPr>
              <a:t>2050:</a:t>
            </a:r>
            <a:r>
              <a:rPr lang="es-CO" sz="2000" dirty="0"/>
              <a:t> 72 mm menos de lluvia </a:t>
            </a:r>
            <a:r>
              <a:rPr lang="es-CO" sz="2000" b="1" dirty="0"/>
              <a:t>(-10%)</a:t>
            </a:r>
            <a:r>
              <a:rPr lang="es-CO" sz="2000" dirty="0">
                <a:latin typeface="+mn-lt"/>
              </a:rPr>
              <a:t>– incremento de la temperatura media </a:t>
            </a:r>
            <a:r>
              <a:rPr lang="es-CO" sz="2000" b="1" dirty="0">
                <a:latin typeface="+mn-lt"/>
              </a:rPr>
              <a:t>2.3</a:t>
            </a:r>
            <a:r>
              <a:rPr lang="es-CO" sz="2000" b="1" dirty="0">
                <a:latin typeface="Andalus"/>
                <a:cs typeface="Andalus"/>
              </a:rPr>
              <a:t>°</a:t>
            </a:r>
            <a:r>
              <a:rPr lang="es-CO" sz="2000" b="1" dirty="0">
                <a:latin typeface="+mn-lt"/>
              </a:rPr>
              <a:t>C</a:t>
            </a:r>
            <a:r>
              <a:rPr lang="es-CO" sz="2000" dirty="0">
                <a:latin typeface="+mn-lt"/>
              </a:rPr>
              <a:t/>
            </a:r>
            <a:br>
              <a:rPr lang="es-CO" sz="2000" dirty="0">
                <a:latin typeface="+mn-lt"/>
              </a:rPr>
            </a:br>
            <a:r>
              <a:rPr lang="es-CO" sz="2000" dirty="0">
                <a:latin typeface="+mn-lt"/>
              </a:rPr>
              <a:t>días mas calurosos desde 35.6</a:t>
            </a:r>
            <a:r>
              <a:rPr lang="es-CO" sz="2000" dirty="0">
                <a:latin typeface="Andalus"/>
                <a:cs typeface="Andalus"/>
              </a:rPr>
              <a:t>°</a:t>
            </a:r>
            <a:r>
              <a:rPr lang="es-CO" sz="2000" dirty="0">
                <a:latin typeface="+mn-lt"/>
              </a:rPr>
              <a:t>C </a:t>
            </a:r>
            <a:r>
              <a:rPr lang="es-CO" sz="2000" b="1" dirty="0">
                <a:latin typeface="+mn-lt"/>
              </a:rPr>
              <a:t>(+ 2.6</a:t>
            </a:r>
            <a:r>
              <a:rPr lang="es-CO" sz="2000" b="1" dirty="0">
                <a:latin typeface="Andalus"/>
                <a:cs typeface="Andalus"/>
              </a:rPr>
              <a:t>°</a:t>
            </a:r>
            <a:r>
              <a:rPr lang="es-CO" sz="2000" b="1" dirty="0"/>
              <a:t>C</a:t>
            </a:r>
            <a:r>
              <a:rPr lang="es-CO" sz="2000" dirty="0"/>
              <a:t>) </a:t>
            </a:r>
            <a:r>
              <a:rPr lang="es-CO" sz="2000" dirty="0">
                <a:latin typeface="+mn-lt"/>
              </a:rPr>
              <a:t>– noches mas frías desde 18.2</a:t>
            </a:r>
            <a:r>
              <a:rPr lang="es-CO" sz="2000" dirty="0">
                <a:latin typeface="Andalus"/>
                <a:cs typeface="Andalus"/>
              </a:rPr>
              <a:t>°</a:t>
            </a:r>
            <a:r>
              <a:rPr lang="es-CO" sz="2000" dirty="0">
                <a:latin typeface="+mn-lt"/>
              </a:rPr>
              <a:t>C </a:t>
            </a:r>
            <a:r>
              <a:rPr lang="es-CO" sz="2000" b="1" dirty="0">
                <a:latin typeface="+mn-lt"/>
              </a:rPr>
              <a:t>(+ 2</a:t>
            </a:r>
            <a:r>
              <a:rPr lang="es-CO" sz="2000" b="1" dirty="0">
                <a:latin typeface="Andalus"/>
                <a:cs typeface="Andalus"/>
              </a:rPr>
              <a:t>°</a:t>
            </a:r>
            <a:r>
              <a:rPr lang="es-CO" sz="2000" b="1" dirty="0"/>
              <a:t>C</a:t>
            </a:r>
            <a:r>
              <a:rPr lang="en-US" sz="2000" dirty="0">
                <a:latin typeface="Andalus"/>
                <a:cs typeface="Andalus"/>
              </a:rPr>
              <a:t>)</a:t>
            </a:r>
            <a:endParaRPr lang="en-US" sz="2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0825" y="609600"/>
            <a:ext cx="8207375" cy="1143000"/>
          </a:xfrm>
          <a:solidFill>
            <a:srgbClr val="92D050"/>
          </a:solidFill>
        </p:spPr>
        <p:txBody>
          <a:bodyPr/>
          <a:lstStyle/>
          <a:p>
            <a:pPr eaLnBrk="1" hangingPunct="1"/>
            <a:r>
              <a:rPr lang="es-CO" altLang="es-US" sz="2800" b="1" smtClean="0">
                <a:solidFill>
                  <a:schemeClr val="bg1"/>
                </a:solidFill>
              </a:rPr>
              <a:t>Predicción de cambios en parámetros climáticos</a:t>
            </a:r>
            <a:endParaRPr lang="en-US" altLang="es-US" sz="2800" b="1" smtClean="0">
              <a:solidFill>
                <a:schemeClr val="bg1"/>
              </a:solidFill>
            </a:endParaRPr>
          </a:p>
        </p:txBody>
      </p:sp>
      <p:pic>
        <p:nvPicPr>
          <p:cNvPr id="2" name="Group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19050"/>
            <a:ext cx="2382837" cy="1390650"/>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8"/>
          <p:cNvSpPr>
            <a:spLocks noChangeArrowheads="1"/>
          </p:cNvSpPr>
          <p:nvPr/>
        </p:nvSpPr>
        <p:spPr bwMode="auto">
          <a:xfrm>
            <a:off x="560388" y="44450"/>
            <a:ext cx="62436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Aft>
                <a:spcPct val="35000"/>
              </a:spcAft>
            </a:pPr>
            <a:r>
              <a:rPr lang="es-CO" altLang="es-US" b="1"/>
              <a:t>Cambios en el clima mensual en El Salvador para los 2020s y 2050s</a:t>
            </a:r>
            <a:endParaRPr lang="es-CO" altLang="es-US" b="1">
              <a:solidFill>
                <a:srgbClr val="00B050"/>
              </a:solidFill>
            </a:endParaRPr>
          </a:p>
        </p:txBody>
      </p:sp>
      <p:pic>
        <p:nvPicPr>
          <p:cNvPr id="12293" name="Picture 9" descr="C:\Users\Anton Eitzinger\Desktop\TOR\reports\Final_report_figures_tables\climate-change-prediction\El-Salvad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1387475"/>
            <a:ext cx="78359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9388" y="115888"/>
            <a:ext cx="6840537" cy="1143000"/>
          </a:xfrm>
          <a:solidFill>
            <a:srgbClr val="92D050"/>
          </a:solidFill>
        </p:spPr>
        <p:txBody>
          <a:bodyPr/>
          <a:lstStyle/>
          <a:p>
            <a:pPr algn="l" eaLnBrk="1" hangingPunct="1"/>
            <a:r>
              <a:rPr lang="es-SV" altLang="es-US" sz="3200" smtClean="0">
                <a:solidFill>
                  <a:schemeClr val="bg1"/>
                </a:solidFill>
              </a:rPr>
              <a:t>Calibración de áreas de frijol y primera estimación de impacto</a:t>
            </a:r>
          </a:p>
        </p:txBody>
      </p:sp>
      <p:sp>
        <p:nvSpPr>
          <p:cNvPr id="13315" name="TextBox 6"/>
          <p:cNvSpPr txBox="1">
            <a:spLocks noChangeArrowheads="1"/>
          </p:cNvSpPr>
          <p:nvPr/>
        </p:nvSpPr>
        <p:spPr bwMode="auto">
          <a:xfrm>
            <a:off x="7013575" y="149225"/>
            <a:ext cx="2095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SV" altLang="es-US" b="1"/>
              <a:t>ECOCROP MODEL</a:t>
            </a:r>
          </a:p>
        </p:txBody>
      </p:sp>
      <p:pic>
        <p:nvPicPr>
          <p:cNvPr id="13316" name="Picture 8" descr="C:\Users\Anton Eitzinger\Documents\My Music\Downloads\Ecocrop\Ecocrop\AC_curret.png"/>
          <p:cNvPicPr>
            <a:picLocks noChangeAspect="1" noChangeArrowheads="1"/>
          </p:cNvPicPr>
          <p:nvPr/>
        </p:nvPicPr>
        <p:blipFill>
          <a:blip r:embed="rId2">
            <a:extLst>
              <a:ext uri="{28A0092B-C50C-407E-A947-70E740481C1C}">
                <a14:useLocalDpi xmlns:a14="http://schemas.microsoft.com/office/drawing/2010/main" val="0"/>
              </a:ext>
            </a:extLst>
          </a:blip>
          <a:srcRect b="8"/>
          <a:stretch>
            <a:fillRect/>
          </a:stretch>
        </p:blipFill>
        <p:spPr bwMode="auto">
          <a:xfrm>
            <a:off x="1047750" y="1435100"/>
            <a:ext cx="700881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4925" y="53975"/>
            <a:ext cx="7058025" cy="1143000"/>
          </a:xfrm>
          <a:solidFill>
            <a:srgbClr val="92D050"/>
          </a:solidFill>
        </p:spPr>
        <p:txBody>
          <a:bodyPr/>
          <a:lstStyle/>
          <a:p>
            <a:pPr algn="l" eaLnBrk="1" hangingPunct="1"/>
            <a:r>
              <a:rPr lang="es-SV" altLang="es-US" sz="3200" smtClean="0">
                <a:solidFill>
                  <a:schemeClr val="bg1"/>
                </a:solidFill>
              </a:rPr>
              <a:t>Calibración de áreas de frijol, primera estimación de impacto</a:t>
            </a:r>
          </a:p>
        </p:txBody>
      </p:sp>
      <p:sp>
        <p:nvSpPr>
          <p:cNvPr id="14339" name="TextBox 6"/>
          <p:cNvSpPr txBox="1">
            <a:spLocks noChangeArrowheads="1"/>
          </p:cNvSpPr>
          <p:nvPr/>
        </p:nvSpPr>
        <p:spPr bwMode="auto">
          <a:xfrm>
            <a:off x="7202488" y="260350"/>
            <a:ext cx="18335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SV" altLang="es-US" b="1"/>
              <a:t>ECOCROP MODEL</a:t>
            </a:r>
          </a:p>
        </p:txBody>
      </p:sp>
      <p:pic>
        <p:nvPicPr>
          <p:cNvPr id="14340" name="Picture 4" descr="C:\Users\Anton Eitzinger\Documents\My Music\Downloads\Ecocrop\Ecocrop\AC_2020.png"/>
          <p:cNvPicPr>
            <a:picLocks noChangeAspect="1" noChangeArrowheads="1"/>
          </p:cNvPicPr>
          <p:nvPr/>
        </p:nvPicPr>
        <p:blipFill>
          <a:blip r:embed="rId2">
            <a:extLst>
              <a:ext uri="{28A0092B-C50C-407E-A947-70E740481C1C}">
                <a14:useLocalDpi xmlns:a14="http://schemas.microsoft.com/office/drawing/2010/main" val="0"/>
              </a:ext>
            </a:extLst>
          </a:blip>
          <a:srcRect r="-8" b="3"/>
          <a:stretch>
            <a:fillRect/>
          </a:stretch>
        </p:blipFill>
        <p:spPr bwMode="auto">
          <a:xfrm>
            <a:off x="971550" y="1557338"/>
            <a:ext cx="7173913"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53975"/>
            <a:ext cx="6948488" cy="1143000"/>
          </a:xfrm>
          <a:solidFill>
            <a:srgbClr val="92D050"/>
          </a:solidFill>
        </p:spPr>
        <p:txBody>
          <a:bodyPr/>
          <a:lstStyle/>
          <a:p>
            <a:pPr algn="l" eaLnBrk="1" hangingPunct="1"/>
            <a:r>
              <a:rPr lang="es-SV" altLang="es-US" sz="3200" smtClean="0">
                <a:solidFill>
                  <a:schemeClr val="bg1"/>
                </a:solidFill>
              </a:rPr>
              <a:t>Calibración de áreas de frijol, primera estimación de impacto</a:t>
            </a:r>
          </a:p>
        </p:txBody>
      </p:sp>
      <p:sp>
        <p:nvSpPr>
          <p:cNvPr id="15363" name="TextBox 6"/>
          <p:cNvSpPr txBox="1">
            <a:spLocks noChangeArrowheads="1"/>
          </p:cNvSpPr>
          <p:nvPr/>
        </p:nvSpPr>
        <p:spPr bwMode="auto">
          <a:xfrm>
            <a:off x="7164388" y="188913"/>
            <a:ext cx="163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SV" altLang="es-US" b="1"/>
              <a:t>ECOCROP MODEL</a:t>
            </a:r>
          </a:p>
        </p:txBody>
      </p:sp>
      <p:pic>
        <p:nvPicPr>
          <p:cNvPr id="15364" name="Picture 3" descr="C:\Users\Anton Eitzinger\Documents\My Music\Downloads\Ecocrop\Ecocrop\AC_2050.png"/>
          <p:cNvPicPr>
            <a:picLocks noChangeAspect="1" noChangeArrowheads="1"/>
          </p:cNvPicPr>
          <p:nvPr/>
        </p:nvPicPr>
        <p:blipFill>
          <a:blip r:embed="rId2">
            <a:extLst>
              <a:ext uri="{28A0092B-C50C-407E-A947-70E740481C1C}">
                <a14:useLocalDpi xmlns:a14="http://schemas.microsoft.com/office/drawing/2010/main" val="0"/>
              </a:ext>
            </a:extLst>
          </a:blip>
          <a:srcRect r="14" b="-15"/>
          <a:stretch>
            <a:fillRect/>
          </a:stretch>
        </p:blipFill>
        <p:spPr bwMode="auto">
          <a:xfrm>
            <a:off x="755650" y="1484313"/>
            <a:ext cx="7432675"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7164388" cy="1143000"/>
          </a:xfrm>
          <a:solidFill>
            <a:srgbClr val="92D050"/>
          </a:solidFill>
        </p:spPr>
        <p:txBody>
          <a:bodyPr/>
          <a:lstStyle/>
          <a:p>
            <a:pPr algn="l" eaLnBrk="1" hangingPunct="1"/>
            <a:r>
              <a:rPr lang="es-SV" altLang="es-US" sz="3200" b="1" smtClean="0">
                <a:solidFill>
                  <a:schemeClr val="bg1"/>
                </a:solidFill>
              </a:rPr>
              <a:t>Calibración de áreas de frijol y primera estimación de impacto</a:t>
            </a:r>
          </a:p>
        </p:txBody>
      </p:sp>
      <p:sp>
        <p:nvSpPr>
          <p:cNvPr id="16387" name="TextBox 6"/>
          <p:cNvSpPr txBox="1">
            <a:spLocks noChangeArrowheads="1"/>
          </p:cNvSpPr>
          <p:nvPr/>
        </p:nvSpPr>
        <p:spPr bwMode="auto">
          <a:xfrm>
            <a:off x="7164388" y="77788"/>
            <a:ext cx="1944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s-SV" altLang="es-US" b="1"/>
              <a:t>ECOCROP MODEL</a:t>
            </a:r>
          </a:p>
        </p:txBody>
      </p:sp>
      <p:pic>
        <p:nvPicPr>
          <p:cNvPr id="16388" name="Picture 3" descr="C:\Users\Anton Eitzinger\Documents\My Music\Downloads\Ecocrop\Ecocrop\AC_curret.png"/>
          <p:cNvPicPr>
            <a:picLocks noChangeAspect="1"/>
          </p:cNvPicPr>
          <p:nvPr/>
        </p:nvPicPr>
        <p:blipFill>
          <a:blip r:embed="rId2">
            <a:extLst>
              <a:ext uri="{28A0092B-C50C-407E-A947-70E740481C1C}">
                <a14:useLocalDpi xmlns:a14="http://schemas.microsoft.com/office/drawing/2010/main" val="0"/>
              </a:ext>
            </a:extLst>
          </a:blip>
          <a:srcRect r="-6" b="-55"/>
          <a:stretch>
            <a:fillRect/>
          </a:stretch>
        </p:blipFill>
        <p:spPr bwMode="auto">
          <a:xfrm>
            <a:off x="179388" y="1412875"/>
            <a:ext cx="33797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C:\Users\Anton Eitzinger\Documents\My Music\Downloads\Ecocrop\Ecocrop\AC_2020.png"/>
          <p:cNvPicPr>
            <a:picLocks noChangeAspect="1"/>
          </p:cNvPicPr>
          <p:nvPr/>
        </p:nvPicPr>
        <p:blipFill>
          <a:blip r:embed="rId3">
            <a:extLst>
              <a:ext uri="{28A0092B-C50C-407E-A947-70E740481C1C}">
                <a14:useLocalDpi xmlns:a14="http://schemas.microsoft.com/office/drawing/2010/main" val="0"/>
              </a:ext>
            </a:extLst>
          </a:blip>
          <a:srcRect r="-14" b="44"/>
          <a:stretch>
            <a:fillRect/>
          </a:stretch>
        </p:blipFill>
        <p:spPr bwMode="auto">
          <a:xfrm>
            <a:off x="5508625" y="1484313"/>
            <a:ext cx="33289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C:\Users\Anton Eitzinger\Documents\My Music\Downloads\Ecocrop\Ecocrop\AC_2050.png"/>
          <p:cNvPicPr>
            <a:picLocks noChangeAspect="1"/>
          </p:cNvPicPr>
          <p:nvPr/>
        </p:nvPicPr>
        <p:blipFill>
          <a:blip r:embed="rId4">
            <a:extLst>
              <a:ext uri="{28A0092B-C50C-407E-A947-70E740481C1C}">
                <a14:useLocalDpi xmlns:a14="http://schemas.microsoft.com/office/drawing/2010/main" val="0"/>
              </a:ext>
            </a:extLst>
          </a:blip>
          <a:srcRect r="38" b="46"/>
          <a:stretch>
            <a:fillRect/>
          </a:stretch>
        </p:blipFill>
        <p:spPr bwMode="auto">
          <a:xfrm>
            <a:off x="2195513" y="4076700"/>
            <a:ext cx="34607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ltLang="es-US" smtClean="0"/>
          </a:p>
        </p:txBody>
      </p:sp>
      <p:sp>
        <p:nvSpPr>
          <p:cNvPr id="17411" name="Content Placeholder 2"/>
          <p:cNvSpPr>
            <a:spLocks noGrp="1"/>
          </p:cNvSpPr>
          <p:nvPr>
            <p:ph idx="1"/>
          </p:nvPr>
        </p:nvSpPr>
        <p:spPr/>
        <p:txBody>
          <a:bodyPr/>
          <a:lstStyle/>
          <a:p>
            <a:pPr eaLnBrk="1" hangingPunct="1"/>
            <a:endParaRPr lang="en-US" altLang="es-US"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r="-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p:cNvSpPr>
            <a:spLocks noChangeArrowheads="1"/>
          </p:cNvSpPr>
          <p:nvPr/>
        </p:nvSpPr>
        <p:spPr bwMode="auto">
          <a:xfrm>
            <a:off x="387350" y="314325"/>
            <a:ext cx="727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s-US" sz="4000" b="1">
                <a:solidFill>
                  <a:schemeClr val="bg1"/>
                </a:solidFill>
              </a:rPr>
              <a:t>Consecuencias socio-economicas</a:t>
            </a:r>
            <a:endParaRPr lang="en-US" altLang="es-US" sz="4000">
              <a:solidFill>
                <a:schemeClr val="bg1"/>
              </a:solidFill>
            </a:endParaRPr>
          </a:p>
        </p:txBody>
      </p:sp>
      <p:sp>
        <p:nvSpPr>
          <p:cNvPr id="6" name="Pentagon 5"/>
          <p:cNvSpPr/>
          <p:nvPr/>
        </p:nvSpPr>
        <p:spPr>
          <a:xfrm>
            <a:off x="0" y="6302375"/>
            <a:ext cx="2752725" cy="384175"/>
          </a:xfrm>
          <a:prstGeom prst="homePlate">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bg1"/>
                </a:solidFill>
              </a:rPr>
              <a:t>Pic by Neil Palmer (CIAT)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0"/>
            <a:ext cx="7019925" cy="1143000"/>
          </a:xfrm>
          <a:solidFill>
            <a:srgbClr val="92D050"/>
          </a:solidFill>
        </p:spPr>
        <p:txBody>
          <a:bodyPr>
            <a:normAutofit fontScale="90000"/>
          </a:bodyPr>
          <a:lstStyle/>
          <a:p>
            <a:pPr eaLnBrk="1" hangingPunct="1">
              <a:defRPr/>
            </a:pPr>
            <a:r>
              <a:rPr lang="es-SV" dirty="0" smtClean="0">
                <a:solidFill>
                  <a:schemeClr val="bg1"/>
                </a:solidFill>
              </a:rPr>
              <a:t>Impactos económicos – Maíz (2020s)</a:t>
            </a:r>
            <a:endParaRPr lang="es-SV" dirty="0">
              <a:solidFill>
                <a:schemeClr val="bg1"/>
              </a:solidFill>
            </a:endParaRPr>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2133600"/>
            <a:ext cx="68103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988"/>
            <a:ext cx="6840537" cy="1143001"/>
          </a:xfrm>
          <a:solidFill>
            <a:srgbClr val="92D050"/>
          </a:solidFill>
        </p:spPr>
        <p:txBody>
          <a:bodyPr>
            <a:normAutofit fontScale="90000"/>
          </a:bodyPr>
          <a:lstStyle/>
          <a:p>
            <a:pPr eaLnBrk="1" hangingPunct="1">
              <a:defRPr/>
            </a:pPr>
            <a:r>
              <a:rPr lang="es-SV" dirty="0" smtClean="0">
                <a:solidFill>
                  <a:schemeClr val="bg1"/>
                </a:solidFill>
              </a:rPr>
              <a:t>Impactos económicos – frijol (2020s)</a:t>
            </a:r>
            <a:endParaRPr lang="es-SV" dirty="0">
              <a:solidFill>
                <a:schemeClr val="bg1"/>
              </a:solidFill>
            </a:endParaRPr>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2133600"/>
            <a:ext cx="71262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50" y="115888"/>
            <a:ext cx="7092950" cy="1143000"/>
          </a:xfrm>
          <a:solidFill>
            <a:srgbClr val="92D050"/>
          </a:solidFill>
        </p:spPr>
        <p:txBody>
          <a:bodyPr>
            <a:normAutofit fontScale="90000"/>
          </a:bodyPr>
          <a:lstStyle/>
          <a:p>
            <a:pPr eaLnBrk="1" hangingPunct="1">
              <a:defRPr/>
            </a:pPr>
            <a:r>
              <a:rPr lang="es-SV" dirty="0" smtClean="0">
                <a:solidFill>
                  <a:schemeClr val="bg1"/>
                </a:solidFill>
              </a:rPr>
              <a:t>Impactos económicos – totales (2020s)</a:t>
            </a:r>
            <a:endParaRPr lang="es-SV" dirty="0">
              <a:solidFill>
                <a:schemeClr val="bg1"/>
              </a:solidFill>
            </a:endParaRPr>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828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20775" y="609600"/>
            <a:ext cx="7772400" cy="1143000"/>
          </a:xfrm>
        </p:spPr>
        <p:txBody>
          <a:bodyPr/>
          <a:lstStyle/>
          <a:p>
            <a:pPr algn="r" eaLnBrk="1" hangingPunct="1">
              <a:defRPr/>
            </a:pPr>
            <a:r>
              <a:rPr lang="es-SV" dirty="0" smtClean="0">
                <a:effectLst>
                  <a:outerShdw blurRad="38100" dist="38100" dir="2700000" algn="tl">
                    <a:srgbClr val="000000">
                      <a:alpha val="43137"/>
                    </a:srgbClr>
                  </a:outerShdw>
                </a:effectLst>
              </a:rPr>
              <a:t>Algunos comentarios de ayer</a:t>
            </a:r>
          </a:p>
        </p:txBody>
      </p:sp>
      <p:sp>
        <p:nvSpPr>
          <p:cNvPr id="3" name="2 Marcador de contenido"/>
          <p:cNvSpPr>
            <a:spLocks noGrp="1"/>
          </p:cNvSpPr>
          <p:nvPr>
            <p:ph idx="1"/>
          </p:nvPr>
        </p:nvSpPr>
        <p:spPr>
          <a:xfrm>
            <a:off x="323850" y="2060575"/>
            <a:ext cx="8569325" cy="4537075"/>
          </a:xfrm>
        </p:spPr>
        <p:txBody>
          <a:bodyPr>
            <a:normAutofit lnSpcReduction="10000"/>
          </a:bodyPr>
          <a:lstStyle/>
          <a:p>
            <a:pPr eaLnBrk="1" hangingPunct="1">
              <a:defRPr/>
            </a:pPr>
            <a:r>
              <a:rPr lang="es-SV" dirty="0" smtClean="0"/>
              <a:t>“Demostrar liderazgo en la crisis”</a:t>
            </a:r>
          </a:p>
          <a:p>
            <a:pPr eaLnBrk="1" hangingPunct="1">
              <a:defRPr/>
            </a:pPr>
            <a:r>
              <a:rPr lang="es-SV" dirty="0" smtClean="0"/>
              <a:t>“El sector privado es un actor muy importante y esta tomando muchas acciones concretas”</a:t>
            </a:r>
          </a:p>
          <a:p>
            <a:pPr eaLnBrk="1" hangingPunct="1">
              <a:defRPr/>
            </a:pPr>
            <a:r>
              <a:rPr lang="es-SV" dirty="0" smtClean="0"/>
              <a:t>“También queremos dejar un mensaje alentador y de esperanza”</a:t>
            </a:r>
          </a:p>
          <a:p>
            <a:pPr eaLnBrk="1" hangingPunct="1">
              <a:defRPr/>
            </a:pPr>
            <a:r>
              <a:rPr lang="es-SV" dirty="0" smtClean="0"/>
              <a:t>“Estamos en crisis, la relación humana con la naturaleza,: nuestra huella humana es mas fuerte que la capacidad de la naturaleza para recuperarse”</a:t>
            </a:r>
          </a:p>
          <a:p>
            <a:pPr eaLnBrk="1" hangingPunct="1">
              <a:defRPr/>
            </a:pPr>
            <a:endParaRPr lang="es-SV"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3" y="1085850"/>
            <a:ext cx="8458200" cy="5943600"/>
          </a:xfrm>
        </p:spPr>
        <p:txBody>
          <a:bodyPr>
            <a:normAutofit fontScale="77500" lnSpcReduction="20000"/>
          </a:bodyPr>
          <a:lstStyle/>
          <a:p>
            <a:pPr algn="l" eaLnBrk="1" hangingPunct="1">
              <a:defRPr/>
            </a:pPr>
            <a:r>
              <a:rPr lang="es-ES" dirty="0"/>
              <a:t>La agricultura de secano actualmente representa 2/3 de la producción de Centroamérica, pero tiene rendimientos muy bajos: una mejora en los rendimientos de secano tendría un impacto sustancial en la producción, pero también en la seguridad alimentaria, para la mayor parte de la población de Centroamérica.</a:t>
            </a:r>
            <a:endParaRPr lang="en-US" dirty="0"/>
          </a:p>
          <a:p>
            <a:pPr algn="r" eaLnBrk="1" hangingPunct="1">
              <a:defRPr/>
            </a:pPr>
            <a:r>
              <a:rPr lang="en-US" sz="2600" dirty="0" smtClean="0"/>
              <a:t>Siebert </a:t>
            </a:r>
            <a:r>
              <a:rPr lang="en-US" sz="2600" dirty="0"/>
              <a:t>and Doll. </a:t>
            </a:r>
            <a:r>
              <a:rPr lang="en-US" sz="2600" dirty="0" smtClean="0"/>
              <a:t>Journal </a:t>
            </a:r>
            <a:r>
              <a:rPr lang="en-US" sz="2600" dirty="0"/>
              <a:t>of Hydrology. Vol. 384. (2010</a:t>
            </a:r>
            <a:r>
              <a:rPr lang="en-US" sz="2600" dirty="0" smtClean="0"/>
              <a:t>)</a:t>
            </a:r>
            <a:endParaRPr lang="en-US" sz="2600" dirty="0"/>
          </a:p>
          <a:p>
            <a:pPr marL="457200" indent="-457200" algn="l" eaLnBrk="1" hangingPunct="1">
              <a:buFont typeface="Arial" pitchFamily="34" charset="0"/>
              <a:buChar char="•"/>
              <a:defRPr/>
            </a:pPr>
            <a:endParaRPr lang="en-US" dirty="0" smtClean="0"/>
          </a:p>
          <a:p>
            <a:pPr algn="l" eaLnBrk="1" hangingPunct="1">
              <a:defRPr/>
            </a:pPr>
            <a:r>
              <a:rPr lang="es-ES" dirty="0"/>
              <a:t>“Producción de secano sigue siendo la principal fuente de alimento, forraje y fibra a nivel mundial, particularmente en áreas con importantes sistemas de subsistencia rurales.”</a:t>
            </a:r>
            <a:endParaRPr lang="en-US" dirty="0"/>
          </a:p>
          <a:p>
            <a:pPr algn="r" eaLnBrk="1" hangingPunct="1">
              <a:defRPr/>
            </a:pPr>
            <a:r>
              <a:rPr lang="en-US" sz="2600" dirty="0" smtClean="0"/>
              <a:t>IWMI 2007</a:t>
            </a:r>
          </a:p>
          <a:p>
            <a:pPr marL="285750" indent="-285750" algn="l" eaLnBrk="1" hangingPunct="1">
              <a:buFont typeface="Arial" pitchFamily="34" charset="0"/>
              <a:buChar char="•"/>
              <a:defRPr/>
            </a:pPr>
            <a:endParaRPr lang="en-US" sz="1800" dirty="0" smtClean="0"/>
          </a:p>
          <a:p>
            <a:pPr algn="l" eaLnBrk="1" hangingPunct="1">
              <a:defRPr/>
            </a:pPr>
            <a:r>
              <a:rPr lang="es-ES" i="1" dirty="0"/>
              <a:t>“Enfrentar la crisis alimentaria y la pobreza requerirá un nuevo énfasis en la gestión del agua a pequeña escala en la agricultura de secano que implica la reorientación de la política del agua y las grandes nuevas inversiones.”</a:t>
            </a:r>
            <a:endParaRPr lang="en-US" i="1" dirty="0"/>
          </a:p>
          <a:p>
            <a:pPr algn="r" eaLnBrk="1" hangingPunct="1">
              <a:defRPr/>
            </a:pPr>
            <a:r>
              <a:rPr lang="en-US" sz="2600" dirty="0" err="1" smtClean="0"/>
              <a:t>Rockstrom</a:t>
            </a:r>
            <a:r>
              <a:rPr lang="en-US" sz="2600" dirty="0"/>
              <a:t>, IWMI (2007</a:t>
            </a:r>
            <a:r>
              <a:rPr lang="en-US" sz="2600" dirty="0" smtClean="0"/>
              <a:t>)</a:t>
            </a:r>
            <a:endParaRPr lang="en-US" sz="2900" dirty="0"/>
          </a:p>
          <a:p>
            <a:pPr algn="l" eaLnBrk="1" hangingPunct="1">
              <a:defRPr/>
            </a:pPr>
            <a:endParaRPr lang="en-US" sz="2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25450" y="1484313"/>
            <a:ext cx="8610600"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US" sz="3600" b="1"/>
              <a:t>En Centroamérica, la mala gestión agrícola es la principal causa de la degradación del suelo, por encima de la deforestación.</a:t>
            </a:r>
            <a:r>
              <a:rPr lang="es-ES" altLang="es-US" sz="3600"/>
              <a:t> </a:t>
            </a:r>
          </a:p>
          <a:p>
            <a:pPr eaLnBrk="1" hangingPunct="1"/>
            <a:endParaRPr lang="es-ES" altLang="es-US" sz="3600"/>
          </a:p>
          <a:p>
            <a:pPr eaLnBrk="1" hangingPunct="1"/>
            <a:r>
              <a:rPr lang="es-ES" altLang="es-US" sz="3600"/>
              <a:t>El informe TOR pone de relieve la </a:t>
            </a:r>
            <a:r>
              <a:rPr lang="es-ES" altLang="es-US" sz="3600" b="1" i="1"/>
              <a:t>calidad del suelo</a:t>
            </a:r>
            <a:r>
              <a:rPr lang="es-ES" altLang="es-US" sz="3600"/>
              <a:t> como el factor biofísico más crítico para la capacidad de resistencia al </a:t>
            </a:r>
            <a:r>
              <a:rPr lang="es-ES" altLang="es-US" sz="3600" b="1"/>
              <a:t>cambio climático</a:t>
            </a:r>
            <a:r>
              <a:rPr lang="es-ES" altLang="es-US" sz="3600"/>
              <a:t>, especialmente en el caso del maíz. </a:t>
            </a:r>
          </a:p>
          <a:p>
            <a:pPr algn="r" eaLnBrk="1" hangingPunct="1"/>
            <a:endParaRPr lang="en-US" altLang="es-US" sz="3200"/>
          </a:p>
          <a:p>
            <a:pPr algn="r" eaLnBrk="1" hangingPunct="1"/>
            <a:r>
              <a:rPr lang="en-US" altLang="es-US" sz="3200"/>
              <a:t>Zurek, MB (2002)</a:t>
            </a:r>
          </a:p>
          <a:p>
            <a:pPr algn="r" eaLnBrk="1" hangingPunct="1"/>
            <a:endParaRPr lang="en-US" altLang="es-US" sz="3600"/>
          </a:p>
          <a:p>
            <a:pPr algn="r" eaLnBrk="1" hangingPunct="1"/>
            <a:endParaRPr lang="en-US" altLang="es-US" sz="36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163" y="1628775"/>
            <a:ext cx="8299450" cy="4770438"/>
          </a:xfrm>
          <a:prstGeom prst="rect">
            <a:avLst/>
          </a:prstGeom>
        </p:spPr>
        <p:txBody>
          <a:bodyPr>
            <a:spAutoFit/>
          </a:bodyPr>
          <a:lstStyle/>
          <a:p>
            <a:pPr>
              <a:defRPr/>
            </a:pPr>
            <a:r>
              <a:rPr lang="es-ES" b="1" i="1" dirty="0"/>
              <a:t>Capitales humanas e Institucionales</a:t>
            </a:r>
            <a:r>
              <a:rPr lang="es-ES" b="1" dirty="0"/>
              <a:t>: </a:t>
            </a:r>
            <a:endParaRPr lang="es-ES" dirty="0"/>
          </a:p>
          <a:p>
            <a:pPr>
              <a:defRPr/>
            </a:pPr>
            <a:endParaRPr lang="es-ES" dirty="0"/>
          </a:p>
          <a:p>
            <a:pPr marL="342900" indent="-342900">
              <a:buFont typeface="Arial" pitchFamily="34" charset="0"/>
              <a:buChar char="•"/>
              <a:defRPr/>
            </a:pPr>
            <a:r>
              <a:rPr lang="es-ES" dirty="0"/>
              <a:t>En la década de 2000, los presupuestos agrícolas promediaron en 2% del PIB de la región, aun cuando la agricultura representaba el 15% y el 30% de las economías de estos países. </a:t>
            </a:r>
          </a:p>
          <a:p>
            <a:pPr marL="342900" indent="-342900">
              <a:buFont typeface="Arial" pitchFamily="34" charset="0"/>
              <a:buChar char="•"/>
              <a:defRPr/>
            </a:pPr>
            <a:r>
              <a:rPr lang="es-ES" dirty="0"/>
              <a:t>Desde 1980, la inversión pública en el sector de la agricultura ha disminuido hasta en un 70% en Centroamérica. </a:t>
            </a:r>
          </a:p>
          <a:p>
            <a:pPr marL="342900" indent="-342900">
              <a:buFont typeface="Arial" pitchFamily="34" charset="0"/>
              <a:buChar char="•"/>
              <a:defRPr/>
            </a:pPr>
            <a:r>
              <a:rPr lang="es-ES" dirty="0"/>
              <a:t>En 1979, el 18% del total de la asistencia extranjera se destinó a la agricultura. Para el año 2009, era sólo el 6%.</a:t>
            </a:r>
            <a:r>
              <a:rPr lang="es-ES" baseline="30000" dirty="0"/>
              <a:t> </a:t>
            </a:r>
          </a:p>
          <a:p>
            <a:pPr>
              <a:defRPr/>
            </a:pPr>
            <a:endParaRPr lang="es-ES" baseline="30000" dirty="0"/>
          </a:p>
          <a:p>
            <a:pPr>
              <a:defRPr/>
            </a:pPr>
            <a:r>
              <a:rPr lang="es-ES" b="1" dirty="0"/>
              <a:t>Sin un esfuerzo significativo por parte del sector público, es poco probable que surja un modelo privado</a:t>
            </a:r>
            <a:r>
              <a:rPr lang="es-ES" dirty="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24075" y="260350"/>
            <a:ext cx="6911975" cy="1143000"/>
          </a:xfrm>
          <a:solidFill>
            <a:srgbClr val="009900"/>
          </a:solidFill>
        </p:spPr>
        <p:txBody>
          <a:bodyPr/>
          <a:lstStyle/>
          <a:p>
            <a:r>
              <a:rPr lang="es-SV" altLang="es-US" smtClean="0">
                <a:solidFill>
                  <a:schemeClr val="bg1"/>
                </a:solidFill>
              </a:rPr>
              <a:t>Vulnerabilidad al cambio climático</a:t>
            </a:r>
          </a:p>
        </p:txBody>
      </p:sp>
      <p:sp>
        <p:nvSpPr>
          <p:cNvPr id="4" name="4 Rectángulo redondeado"/>
          <p:cNvSpPr>
            <a:spLocks noChangeArrowheads="1"/>
          </p:cNvSpPr>
          <p:nvPr/>
        </p:nvSpPr>
        <p:spPr bwMode="auto">
          <a:xfrm>
            <a:off x="381000" y="1882775"/>
            <a:ext cx="2547938" cy="4714875"/>
          </a:xfrm>
          <a:prstGeom prst="roundRect">
            <a:avLst>
              <a:gd name="adj" fmla="val 16667"/>
            </a:avLst>
          </a:prstGeom>
          <a:solidFill>
            <a:srgbClr val="006600"/>
          </a:solidFill>
          <a:ln w="25400" algn="ctr">
            <a:noFill/>
            <a:round/>
            <a:headEnd/>
            <a:tailEnd/>
          </a:ln>
        </p:spPr>
        <p:txBody>
          <a:bodyPr anchor="ctr"/>
          <a:lstStyle/>
          <a:p>
            <a:pPr algn="ctr" fontAlgn="auto">
              <a:spcBef>
                <a:spcPts val="0"/>
              </a:spcBef>
              <a:spcAft>
                <a:spcPts val="0"/>
              </a:spcAft>
              <a:defRPr/>
            </a:pPr>
            <a:r>
              <a:rPr lang="es-ES_tradnl" b="1" dirty="0">
                <a:solidFill>
                  <a:schemeClr val="bg2"/>
                </a:solidFill>
                <a:latin typeface="+mn-lt"/>
                <a:ea typeface="ＭＳ Ｐゴシック" charset="-128"/>
              </a:rPr>
              <a:t>Vulnerabilidad</a:t>
            </a:r>
          </a:p>
          <a:p>
            <a:pPr algn="ctr" fontAlgn="auto">
              <a:spcBef>
                <a:spcPts val="0"/>
              </a:spcBef>
              <a:spcAft>
                <a:spcPts val="0"/>
              </a:spcAft>
              <a:defRPr/>
            </a:pPr>
            <a:endParaRPr lang="es-PE" b="1" dirty="0">
              <a:solidFill>
                <a:schemeClr val="bg2"/>
              </a:solidFill>
              <a:latin typeface="+mn-lt"/>
              <a:ea typeface="ＭＳ Ｐゴシック" charset="-128"/>
            </a:endParaRPr>
          </a:p>
          <a:p>
            <a:pPr algn="ctr" fontAlgn="auto">
              <a:spcBef>
                <a:spcPts val="0"/>
              </a:spcBef>
              <a:spcAft>
                <a:spcPts val="0"/>
              </a:spcAft>
              <a:defRPr/>
            </a:pPr>
            <a:r>
              <a:rPr lang="es-PE" sz="2000" b="1" dirty="0">
                <a:solidFill>
                  <a:schemeClr val="bg2"/>
                </a:solidFill>
                <a:latin typeface="+mn-lt"/>
                <a:ea typeface="ＭＳ Ｐゴシック" charset="-128"/>
              </a:rPr>
              <a:t>Es el grado por el cual un sistema es susceptible o incapaz de enfrentarse a efectos adversos del cambio climático </a:t>
            </a:r>
          </a:p>
          <a:p>
            <a:pPr algn="ctr" fontAlgn="auto">
              <a:spcBef>
                <a:spcPts val="0"/>
              </a:spcBef>
              <a:spcAft>
                <a:spcPts val="0"/>
              </a:spcAft>
              <a:defRPr/>
            </a:pPr>
            <a:r>
              <a:rPr lang="es-PE" sz="2000" b="1" dirty="0">
                <a:solidFill>
                  <a:schemeClr val="bg2"/>
                </a:solidFill>
                <a:latin typeface="+mn-lt"/>
                <a:ea typeface="ＭＳ Ｐゴシック" charset="-128"/>
              </a:rPr>
              <a:t>(IPCC 2001)</a:t>
            </a:r>
          </a:p>
        </p:txBody>
      </p:sp>
      <p:sp>
        <p:nvSpPr>
          <p:cNvPr id="5" name="5 Rectángulo redondeado"/>
          <p:cNvSpPr>
            <a:spLocks noChangeArrowheads="1"/>
          </p:cNvSpPr>
          <p:nvPr/>
        </p:nvSpPr>
        <p:spPr bwMode="auto">
          <a:xfrm>
            <a:off x="3571875" y="1784350"/>
            <a:ext cx="5000625" cy="1357313"/>
          </a:xfrm>
          <a:prstGeom prst="roundRect">
            <a:avLst>
              <a:gd name="adj" fmla="val 16667"/>
            </a:avLst>
          </a:prstGeom>
          <a:solidFill>
            <a:schemeClr val="accent3">
              <a:lumMod val="60000"/>
              <a:lumOff val="40000"/>
            </a:schemeClr>
          </a:solidFill>
          <a:ln w="25400" algn="ctr">
            <a:solidFill>
              <a:srgbClr val="006600"/>
            </a:solidFill>
            <a:round/>
            <a:headEnd/>
            <a:tailEnd/>
          </a:ln>
        </p:spPr>
        <p:txBody>
          <a:bodyPr anchor="ctr"/>
          <a:lstStyle/>
          <a:p>
            <a:pPr algn="ctr" fontAlgn="auto">
              <a:spcBef>
                <a:spcPts val="0"/>
              </a:spcBef>
              <a:spcAft>
                <a:spcPts val="0"/>
              </a:spcAft>
              <a:defRPr/>
            </a:pPr>
            <a:r>
              <a:rPr lang="es-PE" sz="2000" b="1" dirty="0">
                <a:latin typeface="+mn-lt"/>
                <a:ea typeface="ＭＳ Ｐゴシック" charset="-128"/>
              </a:rPr>
              <a:t>Exposición</a:t>
            </a:r>
          </a:p>
          <a:p>
            <a:pPr algn="ctr" fontAlgn="auto">
              <a:spcBef>
                <a:spcPts val="0"/>
              </a:spcBef>
              <a:spcAft>
                <a:spcPts val="0"/>
              </a:spcAft>
              <a:defRPr/>
            </a:pPr>
            <a:r>
              <a:rPr lang="es-PE" sz="2000" dirty="0">
                <a:latin typeface="+mn-lt"/>
                <a:ea typeface="ＭＳ Ｐゴシック" charset="-128"/>
              </a:rPr>
              <a:t>Grado en que un sistema está expuesto a variaciones climáticas importantes  </a:t>
            </a:r>
          </a:p>
          <a:p>
            <a:pPr algn="ctr" fontAlgn="auto">
              <a:spcBef>
                <a:spcPts val="0"/>
              </a:spcBef>
              <a:spcAft>
                <a:spcPts val="0"/>
              </a:spcAft>
              <a:defRPr/>
            </a:pPr>
            <a:r>
              <a:rPr lang="es-PE" sz="2000" dirty="0">
                <a:latin typeface="+mn-lt"/>
                <a:ea typeface="ＭＳ Ｐゴシック" charset="-128"/>
              </a:rPr>
              <a:t>(IPCC 2001)</a:t>
            </a:r>
          </a:p>
        </p:txBody>
      </p:sp>
      <p:sp>
        <p:nvSpPr>
          <p:cNvPr id="7" name="7 Rectángulo redondeado"/>
          <p:cNvSpPr>
            <a:spLocks noChangeArrowheads="1"/>
          </p:cNvSpPr>
          <p:nvPr/>
        </p:nvSpPr>
        <p:spPr bwMode="auto">
          <a:xfrm>
            <a:off x="3643313" y="5310188"/>
            <a:ext cx="4929187" cy="1214437"/>
          </a:xfrm>
          <a:prstGeom prst="roundRect">
            <a:avLst>
              <a:gd name="adj" fmla="val 16667"/>
            </a:avLst>
          </a:prstGeom>
          <a:solidFill>
            <a:schemeClr val="accent3">
              <a:lumMod val="60000"/>
              <a:lumOff val="40000"/>
            </a:schemeClr>
          </a:solidFill>
          <a:ln w="25400" algn="ctr">
            <a:solidFill>
              <a:srgbClr val="006600"/>
            </a:solidFill>
            <a:round/>
            <a:headEnd/>
            <a:tailEnd/>
          </a:ln>
        </p:spPr>
        <p:txBody>
          <a:bodyPr anchor="ctr"/>
          <a:lstStyle/>
          <a:p>
            <a:pPr algn="ctr" fontAlgn="auto">
              <a:spcBef>
                <a:spcPts val="0"/>
              </a:spcBef>
              <a:spcAft>
                <a:spcPts val="0"/>
              </a:spcAft>
              <a:defRPr/>
            </a:pPr>
            <a:r>
              <a:rPr lang="es-PE" sz="2000" b="1" dirty="0">
                <a:latin typeface="+mn-lt"/>
                <a:ea typeface="ＭＳ Ｐゴシック" charset="-128"/>
              </a:rPr>
              <a:t>Capacidad de adaptación</a:t>
            </a:r>
          </a:p>
          <a:p>
            <a:pPr algn="ctr" fontAlgn="auto">
              <a:spcBef>
                <a:spcPts val="0"/>
              </a:spcBef>
              <a:spcAft>
                <a:spcPts val="0"/>
              </a:spcAft>
              <a:defRPr/>
            </a:pPr>
            <a:r>
              <a:rPr lang="es-PE" sz="2000" dirty="0">
                <a:latin typeface="+mn-lt"/>
                <a:ea typeface="ＭＳ Ｐゴシック" charset="-128"/>
              </a:rPr>
              <a:t>Es la habilidad de un sistema de ajustarse al cambio climático  (IPCC 2001)</a:t>
            </a:r>
          </a:p>
        </p:txBody>
      </p:sp>
      <p:sp>
        <p:nvSpPr>
          <p:cNvPr id="8" name="10 Abrir llave"/>
          <p:cNvSpPr/>
          <p:nvPr/>
        </p:nvSpPr>
        <p:spPr>
          <a:xfrm>
            <a:off x="3000375" y="1666875"/>
            <a:ext cx="500063" cy="485775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PE"/>
          </a:p>
        </p:txBody>
      </p:sp>
      <p:sp>
        <p:nvSpPr>
          <p:cNvPr id="9" name="6 Rectángulo redondeado"/>
          <p:cNvSpPr>
            <a:spLocks noChangeArrowheads="1"/>
          </p:cNvSpPr>
          <p:nvPr/>
        </p:nvSpPr>
        <p:spPr bwMode="auto">
          <a:xfrm>
            <a:off x="3643313" y="3298825"/>
            <a:ext cx="4929187" cy="1785938"/>
          </a:xfrm>
          <a:prstGeom prst="roundRect">
            <a:avLst>
              <a:gd name="adj" fmla="val 16667"/>
            </a:avLst>
          </a:prstGeom>
          <a:solidFill>
            <a:schemeClr val="accent3">
              <a:lumMod val="60000"/>
              <a:lumOff val="40000"/>
            </a:schemeClr>
          </a:solidFill>
          <a:ln w="25400" algn="ctr">
            <a:solidFill>
              <a:srgbClr val="006600"/>
            </a:solidFill>
            <a:round/>
            <a:headEnd/>
            <a:tailEnd/>
          </a:ln>
        </p:spPr>
        <p:txBody>
          <a:bodyPr anchor="ctr"/>
          <a:lstStyle/>
          <a:p>
            <a:pPr algn="ctr" fontAlgn="auto">
              <a:spcBef>
                <a:spcPts val="0"/>
              </a:spcBef>
              <a:spcAft>
                <a:spcPts val="0"/>
              </a:spcAft>
              <a:defRPr/>
            </a:pPr>
            <a:r>
              <a:rPr lang="es-PE" sz="2000" b="1" dirty="0">
                <a:latin typeface="+mn-lt"/>
                <a:ea typeface="ＭＳ Ｐゴシック" charset="-128"/>
              </a:rPr>
              <a:t>Sensibilidad</a:t>
            </a:r>
          </a:p>
          <a:p>
            <a:pPr algn="ctr" fontAlgn="auto">
              <a:spcBef>
                <a:spcPts val="0"/>
              </a:spcBef>
              <a:spcAft>
                <a:spcPts val="0"/>
              </a:spcAft>
              <a:defRPr/>
            </a:pPr>
            <a:r>
              <a:rPr lang="es-PE" sz="2000" dirty="0">
                <a:latin typeface="+mn-lt"/>
                <a:ea typeface="ＭＳ Ｐゴシック" charset="-128"/>
              </a:rPr>
              <a:t>Es el grado por el que está afectado un sistema, en sentido perjudicial o beneficioso, por estímulos relacionados con el clima (IPCC 2001)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124075" y="-26988"/>
            <a:ext cx="7200900" cy="1143001"/>
          </a:xfrm>
        </p:spPr>
        <p:txBody>
          <a:bodyPr/>
          <a:lstStyle/>
          <a:p>
            <a:r>
              <a:rPr lang="es-SV" altLang="es-US" smtClean="0">
                <a:solidFill>
                  <a:srgbClr val="FF0000"/>
                </a:solidFill>
              </a:rPr>
              <a:t>Zonas de impacto</a:t>
            </a:r>
          </a:p>
        </p:txBody>
      </p:sp>
      <p:sp>
        <p:nvSpPr>
          <p:cNvPr id="6" name="Content Placeholder 5"/>
          <p:cNvSpPr>
            <a:spLocks noGrp="1"/>
          </p:cNvSpPr>
          <p:nvPr>
            <p:ph idx="1"/>
          </p:nvPr>
        </p:nvSpPr>
        <p:spPr>
          <a:xfrm>
            <a:off x="3279775" y="1052513"/>
            <a:ext cx="5518150" cy="5473700"/>
          </a:xfrm>
        </p:spPr>
        <p:txBody>
          <a:bodyPr>
            <a:normAutofit fontScale="62500" lnSpcReduction="20000"/>
          </a:bodyPr>
          <a:lstStyle/>
          <a:p>
            <a:pPr marL="268288" indent="-268288">
              <a:defRPr/>
            </a:pPr>
            <a:r>
              <a:rPr lang="es-ES" b="1" dirty="0" smtClean="0">
                <a:solidFill>
                  <a:srgbClr val="0033CC"/>
                </a:solidFill>
              </a:rPr>
              <a:t>Zonas de Adaptación</a:t>
            </a:r>
            <a:r>
              <a:rPr lang="es-ES" dirty="0" smtClean="0"/>
              <a:t>: Zonas en las cuales es posible que los pequeños productores se adapten y sigan produciendo maíz/frijol si se toman ciertas medidas ahora. Las estrategias de adaptación se centran en cómo seguir </a:t>
            </a:r>
            <a:r>
              <a:rPr lang="es-SV" dirty="0" smtClean="0"/>
              <a:t>produciendo maíz/frijol.</a:t>
            </a:r>
          </a:p>
          <a:p>
            <a:pPr marL="268288" indent="-268288">
              <a:defRPr/>
            </a:pPr>
            <a:endParaRPr lang="es-SV" dirty="0" smtClean="0"/>
          </a:p>
          <a:p>
            <a:pPr marL="268288" indent="-268288">
              <a:defRPr/>
            </a:pPr>
            <a:endParaRPr lang="es-SV" dirty="0" smtClean="0"/>
          </a:p>
          <a:p>
            <a:pPr marL="268288" indent="-268288">
              <a:defRPr/>
            </a:pPr>
            <a:r>
              <a:rPr lang="es-SV" b="1" dirty="0" smtClean="0">
                <a:solidFill>
                  <a:srgbClr val="FF3300"/>
                </a:solidFill>
              </a:rPr>
              <a:t>Zonas Críticas</a:t>
            </a:r>
            <a:r>
              <a:rPr lang="es-SV" dirty="0" smtClean="0"/>
              <a:t>: Zonas en las cuales será difícil o imposible el cultivo de maíz/</a:t>
            </a:r>
            <a:r>
              <a:rPr lang="es-ES" dirty="0" smtClean="0"/>
              <a:t>frijol en el futuro. Los pequeños productores necesitarán hacer la transición del maíz/frijol a otros cultivos.</a:t>
            </a:r>
            <a:endParaRPr lang="es-SV" dirty="0" smtClean="0"/>
          </a:p>
          <a:p>
            <a:pPr marL="268288" indent="-268288">
              <a:defRPr/>
            </a:pPr>
            <a:endParaRPr lang="es-ES" dirty="0" smtClean="0"/>
          </a:p>
          <a:p>
            <a:pPr marL="268288" indent="-268288">
              <a:buFontTx/>
              <a:buNone/>
              <a:defRPr/>
            </a:pPr>
            <a:endParaRPr lang="es-ES" dirty="0" smtClean="0"/>
          </a:p>
          <a:p>
            <a:pPr marL="268288" indent="-268288">
              <a:defRPr/>
            </a:pPr>
            <a:endParaRPr lang="es-ES" dirty="0" smtClean="0"/>
          </a:p>
          <a:p>
            <a:pPr marL="268288" indent="-268288">
              <a:defRPr/>
            </a:pPr>
            <a:r>
              <a:rPr lang="es-ES" b="1" dirty="0" smtClean="0">
                <a:solidFill>
                  <a:srgbClr val="008000"/>
                </a:solidFill>
              </a:rPr>
              <a:t>Zonas de Presión</a:t>
            </a:r>
            <a:r>
              <a:rPr lang="es-ES" dirty="0" smtClean="0"/>
              <a:t>: Zonas donde las condiciones cambiantes del clima harán la zona más atractiva para la conversión al cultivo. Muchas de estas zonas son ecosistemas sensibles, tales como bosques y humedales</a:t>
            </a:r>
            <a:r>
              <a:rPr lang="es-ES" dirty="0" smtClean="0">
                <a:latin typeface="FranklinGothic-Book"/>
              </a:rPr>
              <a:t>.</a:t>
            </a:r>
          </a:p>
        </p:txBody>
      </p:sp>
      <p:pic>
        <p:nvPicPr>
          <p:cNvPr id="25604" name="Picture 2" descr="Guatemalan highl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4619625"/>
            <a:ext cx="2393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803275"/>
            <a:ext cx="24765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 y="2695575"/>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44450"/>
            <a:ext cx="6624638" cy="1143000"/>
          </a:xfrm>
          <a:solidFill>
            <a:srgbClr val="92D050"/>
          </a:solidFill>
        </p:spPr>
        <p:txBody>
          <a:bodyPr>
            <a:normAutofit/>
          </a:bodyPr>
          <a:lstStyle/>
          <a:p>
            <a:pPr>
              <a:defRPr/>
            </a:pPr>
            <a:r>
              <a:rPr lang="es-CO" sz="2800" b="1" dirty="0" smtClean="0">
                <a:solidFill>
                  <a:schemeClr val="bg1"/>
                </a:solidFill>
                <a:effectLst>
                  <a:outerShdw blurRad="38100" dist="38100" dir="2700000" algn="tl">
                    <a:srgbClr val="000000">
                      <a:alpha val="43137"/>
                    </a:srgbClr>
                  </a:outerShdw>
                </a:effectLst>
              </a:rPr>
              <a:t>Perdida relativa de producción para 2020s &amp; 2050s</a:t>
            </a:r>
            <a:endParaRPr lang="es-CO" sz="2800" b="1" dirty="0">
              <a:solidFill>
                <a:schemeClr val="bg1"/>
              </a:solidFill>
              <a:effectLst>
                <a:outerShdw blurRad="38100" dist="38100" dir="2700000" algn="tl">
                  <a:srgbClr val="000000">
                    <a:alpha val="43137"/>
                  </a:srgbClr>
                </a:outerShdw>
              </a:effectLst>
            </a:endParaRPr>
          </a:p>
        </p:txBody>
      </p:sp>
      <p:sp>
        <p:nvSpPr>
          <p:cNvPr id="26627" name="Slide Number Placeholder 6"/>
          <p:cNvSpPr>
            <a:spLocks noGrp="1"/>
          </p:cNvSpPr>
          <p:nvPr>
            <p:ph type="sldNum" sz="quarter" idx="12"/>
          </p:nvPr>
        </p:nvSpPr>
        <p:spPr>
          <a:xfrm>
            <a:off x="6553200" y="6553200"/>
            <a:ext cx="16764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00585CD-B35D-4B82-AE53-BB2D1BAB35E3}" type="slidenum">
              <a:rPr lang="es-CO" altLang="es-US" sz="1400"/>
              <a:pPr eaLnBrk="1" hangingPunct="1"/>
              <a:t>25</a:t>
            </a:fld>
            <a:endParaRPr lang="es-CO" altLang="es-US" sz="1400"/>
          </a:p>
        </p:txBody>
      </p:sp>
      <p:pic>
        <p:nvPicPr>
          <p:cNvPr id="3" name="Group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19050"/>
            <a:ext cx="2292350" cy="1354138"/>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1"/>
          <p:cNvSpPr>
            <a:spLocks noChangeArrowheads="1"/>
          </p:cNvSpPr>
          <p:nvPr/>
        </p:nvSpPr>
        <p:spPr bwMode="auto">
          <a:xfrm>
            <a:off x="2941638" y="739775"/>
            <a:ext cx="63912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CO" altLang="es-US" sz="2000"/>
          </a:p>
          <a:p>
            <a:pPr eaLnBrk="1" hangingPunct="1"/>
            <a:endParaRPr lang="es-CO" altLang="es-US" sz="2000"/>
          </a:p>
          <a:p>
            <a:pPr eaLnBrk="1" hangingPunct="1"/>
            <a:r>
              <a:rPr lang="es-CO" altLang="es-US" sz="2000"/>
              <a:t>Zonas donde los sistemas de producción de los cultivos pueden ser adaptados</a:t>
            </a:r>
            <a:endParaRPr lang="en-US" altLang="es-US" sz="2000">
              <a:ea typeface="Times New Roman" panose="02020603050405020304" pitchFamily="18" charset="0"/>
              <a:cs typeface="Calibri" panose="020F0502020204030204" pitchFamily="34" charset="0"/>
            </a:endParaRPr>
          </a:p>
          <a:p>
            <a:pPr eaLnBrk="1" hangingPunct="1">
              <a:buFont typeface="Wingdings" panose="05000000000000000000" pitchFamily="2" charset="2"/>
              <a:buChar char="à"/>
            </a:pPr>
            <a:r>
              <a:rPr lang="es-CO" altLang="es-US" sz="2000" b="1">
                <a:solidFill>
                  <a:srgbClr val="FF6600"/>
                </a:solidFill>
                <a:ea typeface="Times New Roman" panose="02020603050405020304" pitchFamily="18" charset="0"/>
                <a:cs typeface="Calibri" panose="020F0502020204030204" pitchFamily="34" charset="0"/>
              </a:rPr>
              <a:t>Zona de Adaptación (mas del 25% perdida de producción)</a:t>
            </a:r>
          </a:p>
          <a:p>
            <a:pPr eaLnBrk="1" hangingPunct="1">
              <a:buFont typeface="Wingdings" panose="05000000000000000000" pitchFamily="2" charset="2"/>
              <a:buChar char="à"/>
            </a:pPr>
            <a:r>
              <a:rPr lang="es-CO" altLang="es-US" sz="2000" b="1">
                <a:solidFill>
                  <a:srgbClr val="FF6600"/>
                </a:solidFill>
                <a:ea typeface="Times New Roman" panose="02020603050405020304" pitchFamily="18" charset="0"/>
                <a:cs typeface="Calibri" panose="020F0502020204030204" pitchFamily="34" charset="0"/>
              </a:rPr>
              <a:t>Enfocarse  en la  adaptación de los sistemas de  producción.</a:t>
            </a:r>
          </a:p>
          <a:p>
            <a:pPr eaLnBrk="1" hangingPunct="1"/>
            <a:endParaRPr lang="es-CO" altLang="es-US" sz="2000"/>
          </a:p>
          <a:p>
            <a:pPr eaLnBrk="1" hangingPunct="1"/>
            <a:r>
              <a:rPr lang="es-CO" altLang="es-US" sz="2000"/>
              <a:t>Zonas donde estos cultivos ya no son una opción</a:t>
            </a:r>
            <a:endParaRPr lang="es-CO" altLang="es-US" sz="2000">
              <a:cs typeface="Times New Roman" panose="02020603050405020304" pitchFamily="18" charset="0"/>
            </a:endParaRPr>
          </a:p>
          <a:p>
            <a:pPr eaLnBrk="1" hangingPunct="1">
              <a:buFont typeface="Wingdings" panose="05000000000000000000" pitchFamily="2" charset="2"/>
              <a:buChar char="à"/>
            </a:pPr>
            <a:r>
              <a:rPr lang="es-CO" altLang="es-US" sz="2000" b="1">
                <a:solidFill>
                  <a:srgbClr val="FF0000"/>
                </a:solidFill>
                <a:cs typeface="Times New Roman" panose="02020603050405020304" pitchFamily="18" charset="0"/>
                <a:sym typeface="Wingdings" panose="05000000000000000000" pitchFamily="2" charset="2"/>
              </a:rPr>
              <a:t>Zonas criticas</a:t>
            </a:r>
            <a:r>
              <a:rPr lang="es-CO" altLang="es-US" sz="2000" b="1">
                <a:solidFill>
                  <a:srgbClr val="FF0000"/>
                </a:solidFill>
                <a:cs typeface="Times New Roman" panose="02020603050405020304" pitchFamily="18" charset="0"/>
              </a:rPr>
              <a:t> (mas del 50% perdida de producción)</a:t>
            </a:r>
            <a:endParaRPr lang="es-CO" altLang="es-US" sz="2000" b="1">
              <a:solidFill>
                <a:srgbClr val="FF0000"/>
              </a:solidFill>
              <a:cs typeface="Times New Roman" panose="02020603050405020304" pitchFamily="18" charset="0"/>
              <a:sym typeface="Wingdings" panose="05000000000000000000" pitchFamily="2" charset="2"/>
            </a:endParaRPr>
          </a:p>
          <a:p>
            <a:pPr eaLnBrk="1" hangingPunct="1">
              <a:buFont typeface="Wingdings" panose="05000000000000000000" pitchFamily="2" charset="2"/>
              <a:buChar char="à"/>
            </a:pPr>
            <a:r>
              <a:rPr lang="es-CO" altLang="es-US" sz="2000" b="1">
                <a:solidFill>
                  <a:srgbClr val="FF0000"/>
                </a:solidFill>
                <a:cs typeface="Times New Roman" panose="02020603050405020304" pitchFamily="18" charset="0"/>
                <a:sym typeface="Wingdings" panose="05000000000000000000" pitchFamily="2" charset="2"/>
              </a:rPr>
              <a:t>Enfocarse en la diversificación de medios de vida.</a:t>
            </a:r>
            <a:endParaRPr lang="es-CO" altLang="es-US" sz="2000" b="1">
              <a:solidFill>
                <a:srgbClr val="FFC000"/>
              </a:solidFill>
              <a:cs typeface="Times New Roman" panose="02020603050405020304" pitchFamily="18" charset="0"/>
              <a:sym typeface="Wingdings" panose="05000000000000000000" pitchFamily="2" charset="2"/>
            </a:endParaRPr>
          </a:p>
          <a:p>
            <a:pPr eaLnBrk="1" hangingPunct="1"/>
            <a:endParaRPr lang="en-US" altLang="es-US" sz="2000">
              <a:cs typeface="Times New Roman" panose="02020603050405020304" pitchFamily="18" charset="0"/>
            </a:endParaRPr>
          </a:p>
          <a:p>
            <a:pPr eaLnBrk="1" hangingPunct="1"/>
            <a:r>
              <a:rPr lang="es-CO" altLang="es-US" sz="2000"/>
              <a:t>Nuevas zonas ahora mas aptas para la producción de los cultivos.</a:t>
            </a:r>
            <a:endParaRPr lang="es-CO" altLang="es-US" sz="2000">
              <a:cs typeface="Times New Roman" panose="02020603050405020304" pitchFamily="18" charset="0"/>
            </a:endParaRPr>
          </a:p>
          <a:p>
            <a:pPr eaLnBrk="1" hangingPunct="1">
              <a:buFont typeface="Wingdings" panose="05000000000000000000" pitchFamily="2" charset="2"/>
              <a:buChar char="à"/>
            </a:pPr>
            <a:r>
              <a:rPr lang="es-CO" altLang="es-US" sz="2000" b="1">
                <a:solidFill>
                  <a:srgbClr val="009900"/>
                </a:solidFill>
                <a:cs typeface="Times New Roman" panose="02020603050405020304" pitchFamily="18" charset="0"/>
                <a:sym typeface="Wingdings" panose="05000000000000000000" pitchFamily="2" charset="2"/>
              </a:rPr>
              <a:t>Zonas de Presión (ganancia en la producción)</a:t>
            </a:r>
          </a:p>
          <a:p>
            <a:pPr eaLnBrk="1" hangingPunct="1">
              <a:buFont typeface="Wingdings" panose="05000000000000000000" pitchFamily="2" charset="2"/>
              <a:buChar char="à"/>
            </a:pPr>
            <a:r>
              <a:rPr lang="es-CO" altLang="es-US" sz="2000" b="1">
                <a:solidFill>
                  <a:srgbClr val="009900"/>
                </a:solidFill>
                <a:cs typeface="Times New Roman" panose="02020603050405020304" pitchFamily="18" charset="0"/>
                <a:sym typeface="Wingdings" panose="05000000000000000000" pitchFamily="2" charset="2"/>
              </a:rPr>
              <a:t>Migración de agricultura </a:t>
            </a:r>
            <a:r>
              <a:rPr lang="es-CO" altLang="es-US" sz="2000" b="1">
                <a:solidFill>
                  <a:srgbClr val="009900"/>
                </a:solidFill>
                <a:cs typeface="Times New Roman" panose="02020603050405020304" pitchFamily="18" charset="0"/>
              </a:rPr>
              <a:t>– Riesgo de deforestación!</a:t>
            </a:r>
            <a:endParaRPr lang="es-CO" altLang="es-US" sz="3600" b="1">
              <a:solidFill>
                <a:srgbClr val="009900"/>
              </a:solidFill>
              <a:cs typeface="Arial" panose="020B0604020202020204" pitchFamily="34" charset="0"/>
            </a:endParaRPr>
          </a:p>
        </p:txBody>
      </p:sp>
      <p:pic>
        <p:nvPicPr>
          <p:cNvPr id="2050" name="Picture 2" descr="C:\Users\Anton Eitzinger\Pictures\Picasa\Exports\TOR field work\PB3034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3173413"/>
            <a:ext cx="2232025" cy="1208087"/>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pic>
      <p:sp>
        <p:nvSpPr>
          <p:cNvPr id="16" name="Oval 15"/>
          <p:cNvSpPr>
            <a:spLocks noChangeArrowheads="1"/>
          </p:cNvSpPr>
          <p:nvPr/>
        </p:nvSpPr>
        <p:spPr bwMode="auto">
          <a:xfrm>
            <a:off x="304800" y="1017588"/>
            <a:ext cx="2316163" cy="1854200"/>
          </a:xfrm>
          <a:prstGeom prst="ellipse">
            <a:avLst/>
          </a:prstGeom>
          <a:blipFill dpi="0" rotWithShape="1">
            <a:blip r:embed="rId5"/>
            <a:srcRect/>
            <a:stretch>
              <a:fillRect/>
            </a:stretch>
          </a:blipFill>
          <a:ln w="25400" algn="ctr">
            <a:solidFill>
              <a:srgbClr val="404040"/>
            </a:solidFill>
            <a:round/>
            <a:headEnd/>
            <a:tailEnd/>
          </a:ln>
        </p:spPr>
        <p:txBody>
          <a:bodyPr anchor="ctr"/>
          <a:lstStyle/>
          <a:p>
            <a:pPr algn="ctr">
              <a:defRPr/>
            </a:pPr>
            <a:endParaRPr lang="en-US">
              <a:solidFill>
                <a:schemeClr val="lt1"/>
              </a:solidFill>
              <a:latin typeface="+mn-lt"/>
            </a:endParaRPr>
          </a:p>
        </p:txBody>
      </p:sp>
      <p:sp>
        <p:nvSpPr>
          <p:cNvPr id="18" name="Right Arrow 17"/>
          <p:cNvSpPr>
            <a:spLocks noChangeArrowheads="1"/>
          </p:cNvSpPr>
          <p:nvPr/>
        </p:nvSpPr>
        <p:spPr bwMode="auto">
          <a:xfrm>
            <a:off x="406400" y="4579938"/>
            <a:ext cx="2324100" cy="2209800"/>
          </a:xfrm>
          <a:prstGeom prst="rightArrow">
            <a:avLst>
              <a:gd name="adj1" fmla="val 75287"/>
              <a:gd name="adj2" fmla="val 49426"/>
            </a:avLst>
          </a:prstGeom>
          <a:blipFill dpi="0" rotWithShape="1">
            <a:blip r:embed="rId6"/>
            <a:srcRect/>
            <a:stretch>
              <a:fillRect/>
            </a:stretch>
          </a:blipFill>
          <a:ln w="25400" algn="ctr">
            <a:solidFill>
              <a:srgbClr val="00956F"/>
            </a:solidFill>
            <a:miter lim="800000"/>
            <a:headEnd/>
            <a:tailEnd/>
          </a:ln>
        </p:spPr>
        <p:txBody>
          <a:bodyPr anchor="ctr"/>
          <a:lstStyle/>
          <a:p>
            <a:pPr algn="ctr">
              <a:defRPr/>
            </a:pPr>
            <a:endParaRPr lang="en-US">
              <a:solidFill>
                <a:schemeClr val="lt1"/>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solidFill>
            <a:srgbClr val="92D050"/>
          </a:solidFill>
        </p:spPr>
        <p:txBody>
          <a:bodyPr/>
          <a:lstStyle/>
          <a:p>
            <a:r>
              <a:rPr lang="es-SV" altLang="es-US" smtClean="0">
                <a:solidFill>
                  <a:schemeClr val="bg1"/>
                </a:solidFill>
              </a:rPr>
              <a:t>Baja disponibilidad de capital humana</a:t>
            </a:r>
          </a:p>
        </p:txBody>
      </p:sp>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525" y="1260475"/>
            <a:ext cx="69373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675" y="188913"/>
            <a:ext cx="7772400" cy="1143000"/>
          </a:xfrm>
          <a:solidFill>
            <a:srgbClr val="92D050"/>
          </a:solidFill>
        </p:spPr>
        <p:txBody>
          <a:bodyPr/>
          <a:lstStyle/>
          <a:p>
            <a:pPr>
              <a:defRPr/>
            </a:pPr>
            <a:r>
              <a:rPr lang="es-SV" b="1" dirty="0" smtClean="0">
                <a:solidFill>
                  <a:schemeClr val="bg1"/>
                </a:solidFill>
                <a:effectLst>
                  <a:outerShdw blurRad="38100" dist="38100" dir="2700000" algn="tl">
                    <a:srgbClr val="000000">
                      <a:alpha val="43137"/>
                    </a:srgbClr>
                  </a:outerShdw>
                </a:effectLst>
              </a:rPr>
              <a:t>Análisis de vulnerabilidad</a:t>
            </a:r>
            <a:endParaRPr lang="es-SV" b="1" dirty="0">
              <a:solidFill>
                <a:schemeClr val="bg1"/>
              </a:solidFill>
              <a:effectLst>
                <a:outerShdw blurRad="38100" dist="38100" dir="2700000" algn="tl">
                  <a:srgbClr val="000000">
                    <a:alpha val="43137"/>
                  </a:srgbClr>
                </a:outerShdw>
              </a:effectLst>
            </a:endParaRPr>
          </a:p>
        </p:txBody>
      </p:sp>
      <p:sp>
        <p:nvSpPr>
          <p:cNvPr id="28675" name="Content Placeholder 2"/>
          <p:cNvSpPr>
            <a:spLocks noGrp="1"/>
          </p:cNvSpPr>
          <p:nvPr>
            <p:ph idx="1"/>
          </p:nvPr>
        </p:nvSpPr>
        <p:spPr>
          <a:xfrm>
            <a:off x="590550" y="1423988"/>
            <a:ext cx="8229600" cy="5245100"/>
          </a:xfrm>
        </p:spPr>
        <p:txBody>
          <a:bodyPr/>
          <a:lstStyle/>
          <a:p>
            <a:r>
              <a:rPr lang="es-SV" altLang="es-US" sz="2800" smtClean="0"/>
              <a:t>En los 4 países existe poca capacidad de adaptación al cambio climático</a:t>
            </a:r>
          </a:p>
          <a:p>
            <a:r>
              <a:rPr lang="es-SV" altLang="es-US" sz="2800" smtClean="0"/>
              <a:t>Bajos índices de activos físicos, naturales y financieros</a:t>
            </a:r>
          </a:p>
          <a:p>
            <a:r>
              <a:rPr lang="es-SV" altLang="es-US" sz="2800" b="1" i="1" smtClean="0"/>
              <a:t>Poco capital humano y social</a:t>
            </a:r>
          </a:p>
          <a:p>
            <a:r>
              <a:rPr lang="es-SV" altLang="es-US" sz="2800" smtClean="0"/>
              <a:t>El Salvador muestra el índice mas alto de vulnerabilidad seguido por Honduras y Guatemala. Nicaragua tiene niveles medianos de vulnerabilidad</a:t>
            </a:r>
          </a:p>
          <a:p>
            <a:r>
              <a:rPr lang="es-SV" altLang="es-US" sz="2800" smtClean="0"/>
              <a:t>Pero: hay variabilidad dentro de las zonas de impacto </a:t>
            </a:r>
          </a:p>
          <a:p>
            <a:r>
              <a:rPr lang="es-SV" altLang="es-US" sz="2800" smtClean="0"/>
              <a:t>Base para el desarrollo de estrategias de adaptación al cambio climático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4933950" y="188913"/>
            <a:ext cx="3814763" cy="1143000"/>
          </a:xfrm>
        </p:spPr>
        <p:txBody>
          <a:bodyPr/>
          <a:lstStyle/>
          <a:p>
            <a:pPr algn="r" eaLnBrk="1" hangingPunct="1"/>
            <a:r>
              <a:rPr lang="es-SV" altLang="es-US" smtClean="0"/>
              <a:t>OPCIONES</a:t>
            </a:r>
          </a:p>
        </p:txBody>
      </p:sp>
      <p:sp>
        <p:nvSpPr>
          <p:cNvPr id="29699" name="4 CuadroTexto"/>
          <p:cNvSpPr txBox="1">
            <a:spLocks noChangeArrowheads="1"/>
          </p:cNvSpPr>
          <p:nvPr/>
        </p:nvSpPr>
        <p:spPr bwMode="auto">
          <a:xfrm>
            <a:off x="2051050" y="1196975"/>
            <a:ext cx="230505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SV" altLang="es-US" sz="34400">
                <a:latin typeface="Tempus Sans ITC" panose="04020404030D07020202" pitchFamily="82" charset="0"/>
              </a:rPr>
              <a:t>S</a:t>
            </a:r>
          </a:p>
        </p:txBody>
      </p:sp>
      <p:sp>
        <p:nvSpPr>
          <p:cNvPr id="6" name="5 CuadroTexto"/>
          <p:cNvSpPr txBox="1"/>
          <p:nvPr/>
        </p:nvSpPr>
        <p:spPr>
          <a:xfrm>
            <a:off x="827088" y="5426075"/>
            <a:ext cx="2089150" cy="523875"/>
          </a:xfrm>
          <a:prstGeom prst="rect">
            <a:avLst/>
          </a:prstGeom>
          <a:noFill/>
        </p:spPr>
        <p:txBody>
          <a:bodyPr>
            <a:spAutoFit/>
          </a:bodyPr>
          <a:lstStyle/>
          <a:p>
            <a:pPr>
              <a:defRPr/>
            </a:pPr>
            <a:r>
              <a:rPr lang="es-SV" sz="2800" dirty="0">
                <a:solidFill>
                  <a:srgbClr val="FF0000"/>
                </a:solidFill>
                <a:effectLst>
                  <a:outerShdw blurRad="38100" dist="38100" dir="2700000" algn="tl">
                    <a:srgbClr val="000000">
                      <a:alpha val="43137"/>
                    </a:srgbClr>
                  </a:outerShdw>
                </a:effectLst>
                <a:latin typeface="Showcard Gothic" pitchFamily="82" charset="0"/>
              </a:rPr>
              <a:t>POLITICA</a:t>
            </a:r>
          </a:p>
        </p:txBody>
      </p:sp>
      <p:sp>
        <p:nvSpPr>
          <p:cNvPr id="7" name="6 CuadroTexto"/>
          <p:cNvSpPr txBox="1"/>
          <p:nvPr/>
        </p:nvSpPr>
        <p:spPr>
          <a:xfrm>
            <a:off x="3060700" y="1557338"/>
            <a:ext cx="2087563" cy="584200"/>
          </a:xfrm>
          <a:prstGeom prst="rect">
            <a:avLst/>
          </a:prstGeom>
          <a:noFill/>
        </p:spPr>
        <p:txBody>
          <a:bodyPr>
            <a:spAutoFit/>
          </a:bodyPr>
          <a:lstStyle/>
          <a:p>
            <a:pPr>
              <a:defRPr/>
            </a:pPr>
            <a:r>
              <a:rPr lang="es-SV" sz="3200" dirty="0">
                <a:solidFill>
                  <a:srgbClr val="008000"/>
                </a:solidFill>
                <a:effectLst>
                  <a:outerShdw blurRad="38100" dist="38100" dir="2700000" algn="tl">
                    <a:srgbClr val="000000">
                      <a:alpha val="43137"/>
                    </a:srgbClr>
                  </a:outerShdw>
                </a:effectLst>
                <a:latin typeface="Showcard Gothic" pitchFamily="82" charset="0"/>
              </a:rPr>
              <a:t>TÉCNICA</a:t>
            </a:r>
          </a:p>
        </p:txBody>
      </p:sp>
      <p:sp>
        <p:nvSpPr>
          <p:cNvPr id="8" name="7 CuadroTexto"/>
          <p:cNvSpPr txBox="1"/>
          <p:nvPr/>
        </p:nvSpPr>
        <p:spPr>
          <a:xfrm>
            <a:off x="3744913" y="2924175"/>
            <a:ext cx="6227762" cy="1016000"/>
          </a:xfrm>
          <a:prstGeom prst="rect">
            <a:avLst/>
          </a:prstGeom>
          <a:noFill/>
        </p:spPr>
        <p:txBody>
          <a:bodyPr>
            <a:spAutoFit/>
          </a:bodyPr>
          <a:lstStyle/>
          <a:p>
            <a:pPr>
              <a:defRPr/>
            </a:pPr>
            <a:r>
              <a:rPr lang="es-SV" sz="3600" dirty="0"/>
              <a:t>F</a:t>
            </a:r>
            <a:r>
              <a:rPr lang="es-SV" dirty="0"/>
              <a:t>(</a:t>
            </a:r>
            <a:r>
              <a:rPr lang="es-SV" dirty="0" err="1"/>
              <a:t>cc</a:t>
            </a:r>
            <a:r>
              <a:rPr lang="es-SV" dirty="0"/>
              <a:t>) = </a:t>
            </a:r>
            <a:r>
              <a:rPr lang="es-SV" dirty="0">
                <a:effectLst>
                  <a:outerShdw blurRad="38100" dist="38100" dir="2700000" algn="tl">
                    <a:srgbClr val="000000">
                      <a:alpha val="43137"/>
                    </a:srgbClr>
                  </a:outerShdw>
                </a:effectLst>
              </a:rPr>
              <a:t>Desde la gestión, restauración y Adaptación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2700338" y="609600"/>
            <a:ext cx="5757862" cy="1143000"/>
          </a:xfrm>
        </p:spPr>
        <p:txBody>
          <a:bodyPr/>
          <a:lstStyle/>
          <a:p>
            <a:pPr algn="r" eaLnBrk="1" hangingPunct="1"/>
            <a:r>
              <a:rPr lang="es-SV" altLang="es-US" smtClean="0"/>
              <a:t>Político</a:t>
            </a:r>
          </a:p>
        </p:txBody>
      </p:sp>
      <p:sp>
        <p:nvSpPr>
          <p:cNvPr id="30723" name="2 Marcador de contenido"/>
          <p:cNvSpPr>
            <a:spLocks noGrp="1"/>
          </p:cNvSpPr>
          <p:nvPr>
            <p:ph idx="1"/>
          </p:nvPr>
        </p:nvSpPr>
        <p:spPr>
          <a:xfrm>
            <a:off x="685800" y="1841500"/>
            <a:ext cx="7772400" cy="4540250"/>
          </a:xfrm>
        </p:spPr>
        <p:txBody>
          <a:bodyPr/>
          <a:lstStyle/>
          <a:p>
            <a:pPr eaLnBrk="1" hangingPunct="1"/>
            <a:r>
              <a:rPr lang="es-SV" altLang="es-US" smtClean="0"/>
              <a:t>Legislación de estado</a:t>
            </a:r>
          </a:p>
          <a:p>
            <a:pPr eaLnBrk="1" hangingPunct="1"/>
            <a:r>
              <a:rPr lang="es-SV" altLang="es-US" smtClean="0"/>
              <a:t>Integración regional y global</a:t>
            </a:r>
          </a:p>
          <a:p>
            <a:pPr eaLnBrk="1" hangingPunct="1"/>
            <a:r>
              <a:rPr lang="es-SV" altLang="es-US" smtClean="0"/>
              <a:t>Investigación y desarrollo vinculado  a la extensión rural y urbana</a:t>
            </a:r>
          </a:p>
          <a:p>
            <a:pPr marL="342900" lvl="1" indent="-342900" eaLnBrk="1" hangingPunct="1">
              <a:buFontTx/>
              <a:buChar char="•"/>
            </a:pPr>
            <a:r>
              <a:rPr lang="es-SV" altLang="es-US" smtClean="0"/>
              <a:t>Invertir en educación, investigación, universidades con el fin de fortalecer el capital humano e institucional</a:t>
            </a:r>
          </a:p>
          <a:p>
            <a:pPr marL="342900" lvl="1" indent="-342900" eaLnBrk="1" hangingPunct="1">
              <a:buFontTx/>
              <a:buChar char="•"/>
            </a:pPr>
            <a:r>
              <a:rPr lang="es-SV" altLang="es-US" smtClean="0"/>
              <a:t>Reconstruir los servicios de extensión (agronomía básica, manejo de agua y suelo)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675" y="609600"/>
            <a:ext cx="7772400" cy="1143000"/>
          </a:xfrm>
        </p:spPr>
        <p:txBody>
          <a:bodyPr/>
          <a:lstStyle/>
          <a:p>
            <a:pPr algn="r" eaLnBrk="1" hangingPunct="1">
              <a:defRPr/>
            </a:pPr>
            <a:r>
              <a:rPr lang="es-SV" dirty="0" smtClean="0">
                <a:effectLst>
                  <a:outerShdw blurRad="38100" dist="38100" dir="2700000" algn="tl">
                    <a:srgbClr val="000000">
                      <a:alpha val="43137"/>
                    </a:srgbClr>
                  </a:outerShdw>
                </a:effectLst>
              </a:rPr>
              <a:t>Algunos comentarios de ayer</a:t>
            </a:r>
          </a:p>
        </p:txBody>
      </p:sp>
      <p:sp>
        <p:nvSpPr>
          <p:cNvPr id="4099" name="2 Marcador de contenido"/>
          <p:cNvSpPr>
            <a:spLocks noGrp="1"/>
          </p:cNvSpPr>
          <p:nvPr>
            <p:ph idx="1"/>
          </p:nvPr>
        </p:nvSpPr>
        <p:spPr>
          <a:xfrm>
            <a:off x="685800" y="1981200"/>
            <a:ext cx="7772400" cy="4327525"/>
          </a:xfrm>
        </p:spPr>
        <p:txBody>
          <a:bodyPr/>
          <a:lstStyle/>
          <a:p>
            <a:pPr eaLnBrk="1" hangingPunct="1"/>
            <a:r>
              <a:rPr lang="es-SV" altLang="es-US" smtClean="0"/>
              <a:t>“CC es un problema global que se expresa localmente”</a:t>
            </a:r>
          </a:p>
          <a:p>
            <a:pPr eaLnBrk="1" hangingPunct="1"/>
            <a:r>
              <a:rPr lang="es-SV" altLang="es-US" smtClean="0"/>
              <a:t>“Como se hace la agricultura”</a:t>
            </a:r>
          </a:p>
          <a:p>
            <a:pPr eaLnBrk="1" hangingPunct="1"/>
            <a:r>
              <a:rPr lang="es-SV" altLang="es-US" smtClean="0"/>
              <a:t>“Los patrones de prácticas agrícolas son letales que una sola lluvia tiene grandes impactos negativos”</a:t>
            </a:r>
          </a:p>
          <a:p>
            <a:pPr eaLnBrk="1" hangingPunct="1"/>
            <a:r>
              <a:rPr lang="es-SV" altLang="es-US" smtClean="0"/>
              <a:t>“La legislación es un resultado y no el punto de partida”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2138" y="457200"/>
            <a:ext cx="5783262" cy="769938"/>
          </a:xfrm>
          <a:prstGeom prst="rect">
            <a:avLst/>
          </a:prstGeom>
          <a:ln>
            <a:solidFill>
              <a:schemeClr val="tx2">
                <a:lumMod val="20000"/>
                <a:lumOff val="80000"/>
              </a:schemeClr>
            </a:solidFill>
          </a:ln>
        </p:spPr>
        <p:txBody>
          <a:bodyPr>
            <a:spAutoFit/>
          </a:bodyPr>
          <a:lstStyle/>
          <a:p>
            <a:pPr algn="r">
              <a:defRPr/>
            </a:pPr>
            <a:r>
              <a:rPr lang="es-ES" sz="4400" b="1" i="1" dirty="0"/>
              <a:t>Técnico</a:t>
            </a:r>
            <a:endParaRPr lang="en-US" sz="4400" dirty="0"/>
          </a:p>
        </p:txBody>
      </p:sp>
      <p:sp>
        <p:nvSpPr>
          <p:cNvPr id="3" name="Subtitle 2"/>
          <p:cNvSpPr>
            <a:spLocks noGrp="1"/>
          </p:cNvSpPr>
          <p:nvPr>
            <p:ph type="subTitle" idx="1"/>
          </p:nvPr>
        </p:nvSpPr>
        <p:spPr>
          <a:xfrm>
            <a:off x="304800" y="1600200"/>
            <a:ext cx="8534400" cy="4267200"/>
          </a:xfrm>
        </p:spPr>
        <p:txBody>
          <a:bodyPr>
            <a:normAutofit lnSpcReduction="10000"/>
          </a:bodyPr>
          <a:lstStyle/>
          <a:p>
            <a:pPr algn="l" eaLnBrk="1" hangingPunct="1">
              <a:defRPr/>
            </a:pPr>
            <a:r>
              <a:rPr lang="es-ES" sz="2800" b="1" i="1" dirty="0" smtClean="0"/>
              <a:t>Manejo y restauración de suelos</a:t>
            </a:r>
          </a:p>
          <a:p>
            <a:pPr algn="l" eaLnBrk="1" hangingPunct="1">
              <a:defRPr/>
            </a:pPr>
            <a:endParaRPr lang="es-ES" sz="2800" i="1" dirty="0" smtClean="0"/>
          </a:p>
          <a:p>
            <a:pPr algn="l" eaLnBrk="1" hangingPunct="1">
              <a:defRPr/>
            </a:pPr>
            <a:r>
              <a:rPr lang="es-ES" sz="2800" dirty="0" smtClean="0"/>
              <a:t>La </a:t>
            </a:r>
            <a:r>
              <a:rPr lang="es-ES" sz="2800" dirty="0"/>
              <a:t>mejora de la fertilidad del suelo y el manejo del suelo a gran escala puede ser la técnica de adaptación más importante a disposición de los pequeños agricultores en Centroamérica</a:t>
            </a:r>
            <a:r>
              <a:rPr lang="es-ES" sz="2800" dirty="0" smtClean="0"/>
              <a:t>.</a:t>
            </a:r>
          </a:p>
          <a:p>
            <a:pPr algn="l" eaLnBrk="1" hangingPunct="1">
              <a:defRPr/>
            </a:pPr>
            <a:endParaRPr lang="en-US" sz="2800" dirty="0" smtClean="0"/>
          </a:p>
          <a:p>
            <a:pPr algn="l" eaLnBrk="1" hangingPunct="1">
              <a:defRPr/>
            </a:pPr>
            <a:r>
              <a:rPr lang="es-ES" sz="2800" dirty="0" smtClean="0"/>
              <a:t>Una </a:t>
            </a:r>
            <a:r>
              <a:rPr lang="es-ES" sz="2800" dirty="0"/>
              <a:t>mejor gestión del suelo puede aumentar la eficiencia del uso del agua en un 25-40%. </a:t>
            </a:r>
          </a:p>
          <a:p>
            <a:pPr algn="r" eaLnBrk="1" hangingPunct="1">
              <a:defRPr/>
            </a:pPr>
            <a:r>
              <a:rPr lang="en-US" sz="2200" dirty="0"/>
              <a:t>TOR report, July </a:t>
            </a:r>
            <a:r>
              <a:rPr lang="es-ES" sz="2200" dirty="0" smtClean="0"/>
              <a:t>2012</a:t>
            </a:r>
            <a:endParaRPr lang="en-US" sz="2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2019300"/>
            <a:ext cx="8197850" cy="3930650"/>
          </a:xfrm>
        </p:spPr>
        <p:txBody>
          <a:bodyPr/>
          <a:lstStyle/>
          <a:p>
            <a:pPr eaLnBrk="1" hangingPunct="1"/>
            <a:r>
              <a:rPr lang="es-SV" altLang="es-US" smtClean="0"/>
              <a:t>Usar la información generada como guía para salir de la incertidumbre y empezar a manejar el riesgo.</a:t>
            </a:r>
          </a:p>
        </p:txBody>
      </p:sp>
      <p:sp>
        <p:nvSpPr>
          <p:cNvPr id="32771" name="3 Título"/>
          <p:cNvSpPr>
            <a:spLocks noGrp="1"/>
          </p:cNvSpPr>
          <p:nvPr>
            <p:ph type="title"/>
          </p:nvPr>
        </p:nvSpPr>
        <p:spPr/>
        <p:txBody>
          <a:bodyPr/>
          <a:lstStyle/>
          <a:p>
            <a:pPr algn="r" eaLnBrk="1" hangingPunct="1"/>
            <a:r>
              <a:rPr lang="es-SV" altLang="es-US" sz="4800" smtClean="0"/>
              <a:t>Técnica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370013"/>
            <a:ext cx="8229600" cy="5227637"/>
          </a:xfrm>
        </p:spPr>
        <p:txBody>
          <a:bodyPr/>
          <a:lstStyle/>
          <a:p>
            <a:pPr eaLnBrk="1" hangingPunct="1"/>
            <a:r>
              <a:rPr lang="es-SV" altLang="es-US" smtClean="0"/>
              <a:t>Variedades mejoradas</a:t>
            </a:r>
          </a:p>
          <a:p>
            <a:pPr eaLnBrk="1" hangingPunct="1">
              <a:buFontTx/>
              <a:buNone/>
            </a:pPr>
            <a:endParaRPr lang="es-SV" altLang="es-US" sz="1100" smtClean="0"/>
          </a:p>
          <a:p>
            <a:pPr lvl="1" eaLnBrk="1" hangingPunct="1"/>
            <a:r>
              <a:rPr lang="es-SV" altLang="es-US" smtClean="0"/>
              <a:t> Tolerante a sequia y estrés calórico</a:t>
            </a:r>
          </a:p>
          <a:p>
            <a:pPr lvl="1" eaLnBrk="1" hangingPunct="1"/>
            <a:r>
              <a:rPr lang="es-SV" altLang="es-US" smtClean="0"/>
              <a:t> Tolerante a inundaciones</a:t>
            </a:r>
          </a:p>
          <a:p>
            <a:pPr lvl="1" eaLnBrk="1" hangingPunct="1"/>
            <a:r>
              <a:rPr lang="es-SV" altLang="es-US" smtClean="0"/>
              <a:t> Semillas a precios accesibles</a:t>
            </a:r>
          </a:p>
        </p:txBody>
      </p:sp>
      <p:pic>
        <p:nvPicPr>
          <p:cNvPr id="33795" name="Picture 3" descr="7034014305_d399a01ab8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0675" y="3944938"/>
            <a:ext cx="382587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514475"/>
            <a:ext cx="8569325" cy="5227638"/>
          </a:xfrm>
        </p:spPr>
        <p:txBody>
          <a:bodyPr>
            <a:normAutofit/>
          </a:bodyPr>
          <a:lstStyle/>
          <a:p>
            <a:pPr marL="342900" lvl="1" indent="-342900" eaLnBrk="1" hangingPunct="1">
              <a:buFont typeface="Arial" pitchFamily="34" charset="0"/>
              <a:buChar char="•"/>
              <a:defRPr/>
            </a:pPr>
            <a:r>
              <a:rPr lang="es-SV" sz="2000" dirty="0" smtClean="0"/>
              <a:t>Manejo eco-eficiente de suelos y agua en sistemas integrados e intensivos (agua-agro-</a:t>
            </a:r>
            <a:r>
              <a:rPr lang="es-SV" sz="2000" dirty="0" err="1" smtClean="0"/>
              <a:t>silvo</a:t>
            </a:r>
            <a:r>
              <a:rPr lang="es-SV" sz="2000" dirty="0" smtClean="0"/>
              <a:t>-pastoriles)</a:t>
            </a:r>
          </a:p>
          <a:p>
            <a:pPr lvl="1" eaLnBrk="1" hangingPunct="1">
              <a:defRPr/>
            </a:pPr>
            <a:r>
              <a:rPr lang="es-SV" sz="2000" dirty="0" smtClean="0"/>
              <a:t> Aumentar el uso eficiente del agua</a:t>
            </a:r>
          </a:p>
          <a:p>
            <a:pPr lvl="2" eaLnBrk="1" hangingPunct="1">
              <a:defRPr/>
            </a:pPr>
            <a:r>
              <a:rPr lang="es-SV" sz="1800" dirty="0" smtClean="0"/>
              <a:t>Manejo de suelo</a:t>
            </a:r>
          </a:p>
          <a:p>
            <a:pPr lvl="3" eaLnBrk="1" hangingPunct="1">
              <a:defRPr/>
            </a:pPr>
            <a:r>
              <a:rPr lang="es-SV" sz="1600" dirty="0" smtClean="0"/>
              <a:t>Sistemas integrados</a:t>
            </a:r>
          </a:p>
          <a:p>
            <a:pPr lvl="3" eaLnBrk="1" hangingPunct="1">
              <a:defRPr/>
            </a:pPr>
            <a:r>
              <a:rPr lang="es-SV" sz="1600" dirty="0" smtClean="0"/>
              <a:t>Rotaciones de cultivos</a:t>
            </a:r>
          </a:p>
          <a:p>
            <a:pPr lvl="3" eaLnBrk="1" hangingPunct="1">
              <a:defRPr/>
            </a:pPr>
            <a:r>
              <a:rPr lang="es-SV" sz="1600" dirty="0" smtClean="0"/>
              <a:t>Manejo intensivo de rastrojos / cobertura de suelo / MO</a:t>
            </a:r>
          </a:p>
          <a:p>
            <a:pPr lvl="3" eaLnBrk="1" hangingPunct="1">
              <a:defRPr/>
            </a:pPr>
            <a:r>
              <a:rPr lang="es-SV" sz="1600" dirty="0" smtClean="0"/>
              <a:t>Mitigación al cambio climático</a:t>
            </a:r>
          </a:p>
          <a:p>
            <a:pPr lvl="3" eaLnBrk="1" hangingPunct="1">
              <a:defRPr/>
            </a:pPr>
            <a:r>
              <a:rPr lang="es-SV" sz="1600" dirty="0" smtClean="0"/>
              <a:t>Labranza reducida o cero</a:t>
            </a:r>
          </a:p>
          <a:p>
            <a:pPr lvl="3" eaLnBrk="1" hangingPunct="1">
              <a:defRPr/>
            </a:pPr>
            <a:r>
              <a:rPr lang="es-SV" sz="1600" dirty="0" smtClean="0"/>
              <a:t>Manejo inteligente de nutrientes</a:t>
            </a:r>
          </a:p>
          <a:p>
            <a:pPr lvl="3" eaLnBrk="1" hangingPunct="1">
              <a:defRPr/>
            </a:pPr>
            <a:r>
              <a:rPr lang="es-SV" sz="1600" dirty="0" smtClean="0"/>
              <a:t>Reversión de degradación de suelo</a:t>
            </a:r>
          </a:p>
          <a:p>
            <a:pPr lvl="2" eaLnBrk="1" hangingPunct="1">
              <a:defRPr/>
            </a:pPr>
            <a:r>
              <a:rPr lang="es-SV" sz="1800" dirty="0" smtClean="0"/>
              <a:t>“El regreso de la agronomía”</a:t>
            </a:r>
          </a:p>
          <a:p>
            <a:pPr lvl="3" eaLnBrk="1" hangingPunct="1">
              <a:defRPr/>
            </a:pPr>
            <a:r>
              <a:rPr lang="es-SV" sz="1600" dirty="0" smtClean="0"/>
              <a:t> espaciamiento</a:t>
            </a:r>
          </a:p>
          <a:p>
            <a:pPr lvl="3" eaLnBrk="1" hangingPunct="1">
              <a:defRPr/>
            </a:pPr>
            <a:r>
              <a:rPr lang="es-SV" sz="1600" dirty="0" smtClean="0"/>
              <a:t> densidad de siembra / cobertura de suelo</a:t>
            </a:r>
          </a:p>
          <a:p>
            <a:pPr lvl="3" eaLnBrk="1" hangingPunct="1">
              <a:defRPr/>
            </a:pPr>
            <a:r>
              <a:rPr lang="es-SV" sz="1600" dirty="0" smtClean="0"/>
              <a:t> arquitectura de plantas</a:t>
            </a:r>
          </a:p>
          <a:p>
            <a:pPr lvl="2" eaLnBrk="1" hangingPunct="1">
              <a:defRPr/>
            </a:pPr>
            <a:r>
              <a:rPr lang="es-SV" sz="1800" dirty="0" smtClean="0"/>
              <a:t> Cosecha de agua y riego </a:t>
            </a:r>
          </a:p>
          <a:p>
            <a:pPr lvl="3" eaLnBrk="1" hangingPunct="1">
              <a:defRPr/>
            </a:pPr>
            <a:endParaRPr lang="es-SV" sz="1600" dirty="0"/>
          </a:p>
        </p:txBody>
      </p:sp>
      <p:pic>
        <p:nvPicPr>
          <p:cNvPr id="34819" name="Picture 3" descr="6887914214_a7589fd547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0838" y="4808538"/>
            <a:ext cx="20653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pPr eaLnBrk="1" hangingPunct="1">
              <a:defRPr/>
            </a:pPr>
            <a:r>
              <a:rPr lang="es-SV" dirty="0" smtClean="0">
                <a:solidFill>
                  <a:schemeClr val="bg1"/>
                </a:solidFill>
              </a:rPr>
              <a:t>Potencial para cosecha de agua en CA</a:t>
            </a:r>
            <a:endParaRPr lang="es-SV" dirty="0">
              <a:solidFill>
                <a:schemeClr val="bg1"/>
              </a:solidFill>
            </a:endParaRPr>
          </a:p>
        </p:txBody>
      </p:sp>
      <p:pic>
        <p:nvPicPr>
          <p:cNvPr id="35843" name="Picture 1"/>
          <p:cNvPicPr>
            <a:picLocks noChangeAspect="1" noChangeArrowheads="1"/>
          </p:cNvPicPr>
          <p:nvPr/>
        </p:nvPicPr>
        <p:blipFill>
          <a:blip r:embed="rId2">
            <a:extLst>
              <a:ext uri="{28A0092B-C50C-407E-A947-70E740481C1C}">
                <a14:useLocalDpi xmlns:a14="http://schemas.microsoft.com/office/drawing/2010/main" val="0"/>
              </a:ext>
            </a:extLst>
          </a:blip>
          <a:srcRect r="-12" b="23"/>
          <a:stretch>
            <a:fillRect/>
          </a:stretch>
        </p:blipFill>
        <p:spPr bwMode="auto">
          <a:xfrm>
            <a:off x="300038" y="1398588"/>
            <a:ext cx="80899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7034002703_2c0dff8746_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4824413"/>
            <a:ext cx="25146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2052638"/>
            <a:ext cx="8197850" cy="3897312"/>
          </a:xfrm>
        </p:spPr>
        <p:txBody>
          <a:bodyPr/>
          <a:lstStyle/>
          <a:p>
            <a:pPr eaLnBrk="1" hangingPunct="1"/>
            <a:r>
              <a:rPr lang="es-SV" altLang="es-US" smtClean="0"/>
              <a:t>Proteger las zonas  de presión por su valor de biodiversidad y para evitar mas emisiones de gases de invernadero</a:t>
            </a:r>
          </a:p>
          <a:p>
            <a:pPr eaLnBrk="1" hangingPunct="1"/>
            <a:r>
              <a:rPr lang="es-SV" altLang="es-US" smtClean="0"/>
              <a:t>Mejorar la gestión nacional de datos “geo-referenciados” – clima, suelo, censo, datos de cosecha y económicos</a:t>
            </a:r>
          </a:p>
        </p:txBody>
      </p:sp>
      <p:sp>
        <p:nvSpPr>
          <p:cNvPr id="36867" name="3 Título"/>
          <p:cNvSpPr>
            <a:spLocks noGrp="1"/>
          </p:cNvSpPr>
          <p:nvPr>
            <p:ph type="title"/>
          </p:nvPr>
        </p:nvSpPr>
        <p:spPr/>
        <p:txBody>
          <a:bodyPr/>
          <a:lstStyle/>
          <a:p>
            <a:pPr algn="r" eaLnBrk="1" hangingPunct="1"/>
            <a:r>
              <a:rPr lang="es-SV" altLang="es-US" smtClean="0"/>
              <a:t>Recomendaciones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sz="half" idx="1"/>
          </p:nvPr>
        </p:nvSpPr>
        <p:spPr>
          <a:xfrm>
            <a:off x="800100" y="2943225"/>
            <a:ext cx="7732713" cy="3654425"/>
          </a:xfrm>
        </p:spPr>
        <p:txBody>
          <a:bodyPr/>
          <a:lstStyle/>
          <a:p>
            <a:pPr eaLnBrk="1" hangingPunct="1"/>
            <a:r>
              <a:rPr lang="en-US" altLang="es-US" smtClean="0"/>
              <a:t>“Yo pienso que lo que nosotros</a:t>
            </a:r>
            <a:r>
              <a:rPr lang="en-US" altLang="es-US" i="1" smtClean="0"/>
              <a:t> </a:t>
            </a:r>
            <a:r>
              <a:rPr lang="en-US" altLang="es-US" smtClean="0"/>
              <a:t>(</a:t>
            </a:r>
            <a:r>
              <a:rPr lang="en-US" altLang="es-US" b="1" i="1" smtClean="0"/>
              <a:t>la comunidad internacional de desarrollo</a:t>
            </a:r>
            <a:r>
              <a:rPr lang="en-US" altLang="es-US" smtClean="0"/>
              <a:t>) estamos  haciendo, no funciona</a:t>
            </a:r>
            <a:r>
              <a:rPr lang="en-US" altLang="es-US" i="1" smtClean="0"/>
              <a:t>.</a:t>
            </a:r>
          </a:p>
          <a:p>
            <a:pPr eaLnBrk="1" hangingPunct="1"/>
            <a:r>
              <a:rPr lang="en-US" altLang="es-US" smtClean="0"/>
              <a:t>Primero, hacemos lo que debe hacer el gobierno.</a:t>
            </a:r>
          </a:p>
          <a:p>
            <a:pPr eaLnBrk="1" hangingPunct="1"/>
            <a:r>
              <a:rPr lang="en-US" altLang="es-US" smtClean="0"/>
              <a:t>Segundo, estamos trabajando a una escala que no puede cambiar nada.”</a:t>
            </a:r>
          </a:p>
          <a:p>
            <a:pPr algn="r" eaLnBrk="1" hangingPunct="1">
              <a:buFontTx/>
              <a:buNone/>
            </a:pPr>
            <a:endParaRPr lang="en-US" altLang="es-US" sz="2400" smtClean="0"/>
          </a:p>
        </p:txBody>
      </p:sp>
      <p:sp>
        <p:nvSpPr>
          <p:cNvPr id="6" name="TextBox 5"/>
          <p:cNvSpPr txBox="1"/>
          <p:nvPr/>
        </p:nvSpPr>
        <p:spPr>
          <a:xfrm>
            <a:off x="2971800" y="1052513"/>
            <a:ext cx="5992813" cy="646112"/>
          </a:xfrm>
          <a:prstGeom prst="rect">
            <a:avLst/>
          </a:prstGeom>
          <a:noFill/>
        </p:spPr>
        <p:txBody>
          <a:bodyPr>
            <a:spAutoFit/>
          </a:bodyPr>
          <a:lstStyle/>
          <a:p>
            <a:pPr algn="r">
              <a:defRPr/>
            </a:pPr>
            <a:r>
              <a:rPr lang="en-US" sz="3600" dirty="0" err="1">
                <a:effectLst>
                  <a:outerShdw blurRad="38100" dist="38100" dir="2700000" algn="tl">
                    <a:srgbClr val="000000">
                      <a:alpha val="43137"/>
                    </a:srgbClr>
                  </a:outerShdw>
                </a:effectLst>
              </a:rPr>
              <a:t>Una</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Perspectiva</a:t>
            </a:r>
            <a:r>
              <a:rPr lang="en-US" sz="3600" dirty="0">
                <a:effectLst>
                  <a:outerShdw blurRad="38100" dist="38100" dir="2700000" algn="tl">
                    <a:srgbClr val="000000">
                      <a:alpha val="43137"/>
                    </a:srgbClr>
                  </a:outerShdw>
                </a:effectLst>
              </a:rPr>
              <a:t> de un </a:t>
            </a:r>
            <a:r>
              <a:rPr lang="en-US" sz="3600" dirty="0" err="1">
                <a:effectLst>
                  <a:outerShdw blurRad="38100" dist="38100" dir="2700000" algn="tl">
                    <a:srgbClr val="000000">
                      <a:alpha val="43137"/>
                    </a:srgbClr>
                  </a:outerShdw>
                </a:effectLst>
              </a:rPr>
              <a:t>Donante</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250825" y="2819400"/>
            <a:ext cx="8497888" cy="1752600"/>
          </a:xfrm>
        </p:spPr>
        <p:txBody>
          <a:bodyPr/>
          <a:lstStyle/>
          <a:p>
            <a:pPr eaLnBrk="1" hangingPunct="1"/>
            <a:r>
              <a:rPr lang="en-US" altLang="es-US" sz="4000" smtClean="0"/>
              <a:t>“Los proyectos pilotos no escalan…”</a:t>
            </a:r>
          </a:p>
          <a:p>
            <a:pPr algn="r" eaLnBrk="1" hangingPunct="1"/>
            <a:endParaRPr lang="es-SV" altLang="es-US" sz="1800" smtClean="0"/>
          </a:p>
          <a:p>
            <a:pPr algn="r" eaLnBrk="1" hangingPunct="1"/>
            <a:r>
              <a:rPr lang="es-SV" altLang="es-US" sz="1800" smtClean="0"/>
              <a:t>- Representante de Fundación Gates, 2012</a:t>
            </a:r>
            <a:endParaRPr lang="en-US" altLang="es-US" sz="1800"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539750" y="1989138"/>
            <a:ext cx="8280400" cy="3024187"/>
          </a:xfrm>
        </p:spPr>
        <p:txBody>
          <a:bodyPr/>
          <a:lstStyle/>
          <a:p>
            <a:pPr eaLnBrk="1" hangingPunct="1"/>
            <a:r>
              <a:rPr lang="en-US" altLang="es-US" sz="4400" smtClean="0"/>
              <a:t>Si queremos influir a gran escala…</a:t>
            </a:r>
          </a:p>
          <a:p>
            <a:pPr eaLnBrk="1" hangingPunct="1"/>
            <a:r>
              <a:rPr lang="en-US" altLang="es-US" sz="4400" smtClean="0"/>
              <a:t> </a:t>
            </a:r>
          </a:p>
          <a:p>
            <a:pPr eaLnBrk="1" hangingPunct="1"/>
            <a:r>
              <a:rPr lang="en-US" altLang="es-US" sz="3600" b="1" smtClean="0"/>
              <a:t>hay que pensar, dise</a:t>
            </a:r>
            <a:r>
              <a:rPr lang="es-SV" altLang="es-US" sz="3600" b="1" smtClean="0"/>
              <a:t>ñar, y organizarce para influir </a:t>
            </a:r>
            <a:r>
              <a:rPr lang="en-US" altLang="es-US" sz="3600" b="1" smtClean="0"/>
              <a:t>en gran escala</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7034018905_e80e0639aa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593725" y="0"/>
            <a:ext cx="7772400" cy="1470025"/>
          </a:xfrm>
        </p:spPr>
        <p:txBody>
          <a:bodyPr>
            <a:normAutofit fontScale="90000"/>
          </a:bodyPr>
          <a:lstStyle/>
          <a:p>
            <a:pPr algn="l" eaLnBrk="1" hangingPunct="1">
              <a:defRPr/>
            </a:pPr>
            <a:r>
              <a:rPr lang="es-SV" sz="4800" b="1" dirty="0" smtClean="0">
                <a:solidFill>
                  <a:srgbClr val="FF0000"/>
                </a:solidFill>
              </a:rPr>
              <a:t>Tortillas </a:t>
            </a:r>
            <a:r>
              <a:rPr lang="es-SV" sz="4800" b="1" dirty="0" err="1" smtClean="0">
                <a:solidFill>
                  <a:srgbClr val="FF0000"/>
                </a:solidFill>
              </a:rPr>
              <a:t>on</a:t>
            </a:r>
            <a:r>
              <a:rPr lang="es-SV" sz="4800" b="1" dirty="0" smtClean="0">
                <a:solidFill>
                  <a:srgbClr val="FF0000"/>
                </a:solidFill>
              </a:rPr>
              <a:t> </a:t>
            </a:r>
            <a:r>
              <a:rPr lang="es-SV" sz="4800" b="1" dirty="0" err="1" smtClean="0">
                <a:solidFill>
                  <a:srgbClr val="FF0000"/>
                </a:solidFill>
              </a:rPr>
              <a:t>the</a:t>
            </a:r>
            <a:r>
              <a:rPr lang="es-SV" sz="4800" b="1" dirty="0" smtClean="0">
                <a:solidFill>
                  <a:srgbClr val="FF0000"/>
                </a:solidFill>
              </a:rPr>
              <a:t> </a:t>
            </a:r>
            <a:r>
              <a:rPr lang="es-SV" sz="4800" b="1" dirty="0" err="1" smtClean="0">
                <a:solidFill>
                  <a:srgbClr val="FF0000"/>
                </a:solidFill>
              </a:rPr>
              <a:t>Roaster</a:t>
            </a:r>
            <a:r>
              <a:rPr lang="es-SV" sz="4800" b="1" dirty="0" smtClean="0">
                <a:solidFill>
                  <a:srgbClr val="FF0000"/>
                </a:solidFill>
              </a:rPr>
              <a:t>   –  TOR</a:t>
            </a:r>
            <a:br>
              <a:rPr lang="es-SV" sz="4800" b="1" dirty="0" smtClean="0">
                <a:solidFill>
                  <a:srgbClr val="FF0000"/>
                </a:solidFill>
              </a:rPr>
            </a:br>
            <a:r>
              <a:rPr lang="es-SV" sz="4800" b="1" dirty="0" smtClean="0">
                <a:solidFill>
                  <a:srgbClr val="FF0000"/>
                </a:solidFill>
              </a:rPr>
              <a:t>               Tortillas en el Comal</a:t>
            </a:r>
            <a:endParaRPr lang="es-SV" sz="4800" b="1" dirty="0">
              <a:solidFill>
                <a:srgbClr val="FF0000"/>
              </a:solidFill>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350" y="5878513"/>
            <a:ext cx="1876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5772150"/>
            <a:ext cx="1474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descr="CIAT-logo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688" y="5999163"/>
            <a:ext cx="17160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5991225"/>
            <a:ext cx="1122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36675" y="115888"/>
            <a:ext cx="7772400" cy="1143000"/>
          </a:xfrm>
        </p:spPr>
        <p:txBody>
          <a:bodyPr/>
          <a:lstStyle/>
          <a:p>
            <a:pPr algn="r" eaLnBrk="1" hangingPunct="1"/>
            <a:r>
              <a:rPr lang="es-SV" altLang="es-US" smtClean="0"/>
              <a:t>En Centroamérica …</a:t>
            </a:r>
          </a:p>
        </p:txBody>
      </p:sp>
      <p:sp>
        <p:nvSpPr>
          <p:cNvPr id="3" name="Content Placeholder 2"/>
          <p:cNvSpPr>
            <a:spLocks noGrp="1"/>
          </p:cNvSpPr>
          <p:nvPr>
            <p:ph idx="1"/>
          </p:nvPr>
        </p:nvSpPr>
        <p:spPr>
          <a:xfrm>
            <a:off x="4271963" y="1782763"/>
            <a:ext cx="4510087" cy="4741862"/>
          </a:xfrm>
        </p:spPr>
        <p:txBody>
          <a:bodyPr>
            <a:normAutofit fontScale="77500" lnSpcReduction="20000"/>
          </a:bodyPr>
          <a:lstStyle/>
          <a:p>
            <a:pPr eaLnBrk="1" hangingPunct="1">
              <a:defRPr/>
            </a:pPr>
            <a:r>
              <a:rPr lang="es-CO" dirty="0" smtClean="0"/>
              <a:t>más de </a:t>
            </a:r>
            <a:r>
              <a:rPr lang="es-CO" b="1" dirty="0" smtClean="0"/>
              <a:t>un millón de pequeños productores </a:t>
            </a:r>
            <a:r>
              <a:rPr lang="es-CO" dirty="0" smtClean="0"/>
              <a:t>dependen del cultivo de maíz y frijol para su subsistencia</a:t>
            </a:r>
          </a:p>
          <a:p>
            <a:pPr eaLnBrk="1" hangingPunct="1">
              <a:buFontTx/>
              <a:buNone/>
              <a:defRPr/>
            </a:pPr>
            <a:endParaRPr lang="es-CO" dirty="0" smtClean="0"/>
          </a:p>
          <a:p>
            <a:pPr eaLnBrk="1" hangingPunct="1">
              <a:defRPr/>
            </a:pPr>
            <a:r>
              <a:rPr lang="es-ES" dirty="0" smtClean="0"/>
              <a:t>Con frecuencia hay una </a:t>
            </a:r>
            <a:r>
              <a:rPr lang="es-ES" b="1" dirty="0" smtClean="0"/>
              <a:t>alta vulnerabilidad </a:t>
            </a:r>
            <a:r>
              <a:rPr lang="es-ES" dirty="0" smtClean="0"/>
              <a:t>a los períodos de sequía prolongada y fenómenos meteorológicos extremos como los huracanes, que ponen en riesgo la  seguridad alimentaria de los pequeños productores y sus familias.</a:t>
            </a:r>
          </a:p>
          <a:p>
            <a:pPr eaLnBrk="1" hangingPunct="1">
              <a:defRPr/>
            </a:pPr>
            <a:endParaRPr lang="es-SV" dirty="0"/>
          </a:p>
        </p:txBody>
      </p:sp>
      <p:pic>
        <p:nvPicPr>
          <p:cNvPr id="9220" name="Picture 2" descr="D:\Images\Nicaragua\San Dionisio\Frijol\P10002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12875"/>
            <a:ext cx="39624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36675" y="476250"/>
            <a:ext cx="7772400" cy="1143000"/>
          </a:xfrm>
        </p:spPr>
        <p:txBody>
          <a:bodyPr/>
          <a:lstStyle/>
          <a:p>
            <a:pPr algn="r" eaLnBrk="1" hangingPunct="1"/>
            <a:r>
              <a:rPr lang="es-SV" altLang="es-US" smtClean="0"/>
              <a:t>Cada vez mas difícil …</a:t>
            </a:r>
          </a:p>
        </p:txBody>
      </p:sp>
      <p:sp>
        <p:nvSpPr>
          <p:cNvPr id="10243" name="Content Placeholder 2"/>
          <p:cNvSpPr>
            <a:spLocks noGrp="1"/>
          </p:cNvSpPr>
          <p:nvPr>
            <p:ph idx="1"/>
          </p:nvPr>
        </p:nvSpPr>
        <p:spPr>
          <a:xfrm>
            <a:off x="4808538" y="1474788"/>
            <a:ext cx="3862387" cy="5194300"/>
          </a:xfrm>
        </p:spPr>
        <p:txBody>
          <a:bodyPr/>
          <a:lstStyle/>
          <a:p>
            <a:pPr marL="0" indent="0" eaLnBrk="1" hangingPunct="1">
              <a:buFontTx/>
              <a:buNone/>
            </a:pPr>
            <a:r>
              <a:rPr lang="es-ES" altLang="es-US" sz="2700" smtClean="0"/>
              <a:t>El  clima ha ido cambiando y cada vez es mas cálido y más seco, el maíz y el frijol que producen los agricultores en Centroamérica se verán afectados en su aptitud por estos cambios, obligando a los productores a adaptarse para poder sostener la seguridad alimentaria de la región. </a:t>
            </a:r>
          </a:p>
          <a:p>
            <a:pPr marL="0" indent="0" eaLnBrk="1" hangingPunct="1">
              <a:buFontTx/>
              <a:buNone/>
            </a:pPr>
            <a:endParaRPr lang="es-SV" altLang="es-US" smtClean="0"/>
          </a:p>
        </p:txBody>
      </p:sp>
      <p:pic>
        <p:nvPicPr>
          <p:cNvPr id="10244" name="Picture 2" descr="D:\Images\Nicaragua\San Dionisio\Coleccion\Siembra 01.jpg"/>
          <p:cNvPicPr>
            <a:picLocks noChangeAspect="1" noChangeArrowheads="1"/>
          </p:cNvPicPr>
          <p:nvPr/>
        </p:nvPicPr>
        <p:blipFill>
          <a:blip r:embed="rId2">
            <a:extLst>
              <a:ext uri="{28A0092B-C50C-407E-A947-70E740481C1C}">
                <a14:useLocalDpi xmlns:a14="http://schemas.microsoft.com/office/drawing/2010/main" val="0"/>
              </a:ext>
            </a:extLst>
          </a:blip>
          <a:srcRect r="-29" b="-38"/>
          <a:stretch>
            <a:fillRect/>
          </a:stretch>
        </p:blipFill>
        <p:spPr bwMode="auto">
          <a:xfrm>
            <a:off x="404813" y="1484313"/>
            <a:ext cx="3846512"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RS">
  <a:themeElements>
    <a:clrScheme name="CR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R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1406</Words>
  <Application>Microsoft Office PowerPoint</Application>
  <PresentationFormat>Presentación en pantalla (4:3)</PresentationFormat>
  <Paragraphs>184</Paragraphs>
  <Slides>35</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Times New Roman</vt:lpstr>
      <vt:lpstr>Arial</vt:lpstr>
      <vt:lpstr>Calibri</vt:lpstr>
      <vt:lpstr>Andalus</vt:lpstr>
      <vt:lpstr>ＭＳ Ｐゴシック</vt:lpstr>
      <vt:lpstr>FranklinGothic-Book</vt:lpstr>
      <vt:lpstr>Wingdings</vt:lpstr>
      <vt:lpstr>Tempus Sans ITC</vt:lpstr>
      <vt:lpstr>Showcard Gothic</vt:lpstr>
      <vt:lpstr>CRS</vt:lpstr>
      <vt:lpstr> Dialogo Regional Cambio Climático en Centroamérica: Desafíos para la Gobernanza Territorial  Panel IV: Desde la Gestión de Riesgos, Restauración y Adaptación  23 y 24 de Octubre de 2012 San Salvador, El Salvador                                                  José Ángel Cruz</vt:lpstr>
      <vt:lpstr>Algunos comentarios de ayer</vt:lpstr>
      <vt:lpstr>Algunos comentarios de ayer</vt:lpstr>
      <vt:lpstr>Presentación de PowerPoint</vt:lpstr>
      <vt:lpstr>Presentación de PowerPoint</vt:lpstr>
      <vt:lpstr>Presentación de PowerPoint</vt:lpstr>
      <vt:lpstr>Tortillas on the Roaster   –  TOR                Tortillas en el Comal</vt:lpstr>
      <vt:lpstr>En Centroamérica …</vt:lpstr>
      <vt:lpstr>Cada vez mas difícil …</vt:lpstr>
      <vt:lpstr>Predicción de cambios en parámetros climáticos</vt:lpstr>
      <vt:lpstr>Predicción de cambios en parámetros climáticos</vt:lpstr>
      <vt:lpstr>Calibración de áreas de frijol y primera estimación de impacto</vt:lpstr>
      <vt:lpstr>Calibración de áreas de frijol, primera estimación de impacto</vt:lpstr>
      <vt:lpstr>Calibración de áreas de frijol, primera estimación de impacto</vt:lpstr>
      <vt:lpstr>Calibración de áreas de frijol y primera estimación de impacto</vt:lpstr>
      <vt:lpstr>Presentación de PowerPoint</vt:lpstr>
      <vt:lpstr>Impactos económicos – Maíz (2020s)</vt:lpstr>
      <vt:lpstr>Impactos económicos – frijol (2020s)</vt:lpstr>
      <vt:lpstr>Impactos económicos – totales (2020s)</vt:lpstr>
      <vt:lpstr>Presentación de PowerPoint</vt:lpstr>
      <vt:lpstr>Presentación de PowerPoint</vt:lpstr>
      <vt:lpstr>Presentación de PowerPoint</vt:lpstr>
      <vt:lpstr>Vulnerabilidad al cambio climático</vt:lpstr>
      <vt:lpstr>Zonas de impacto</vt:lpstr>
      <vt:lpstr>Perdida relativa de producción para 2020s &amp; 2050s</vt:lpstr>
      <vt:lpstr>Baja disponibilidad de capital humana</vt:lpstr>
      <vt:lpstr>Análisis de vulnerabilidad</vt:lpstr>
      <vt:lpstr>OPCIONES</vt:lpstr>
      <vt:lpstr>Político</vt:lpstr>
      <vt:lpstr>Presentación de PowerPoint</vt:lpstr>
      <vt:lpstr>Técnica</vt:lpstr>
      <vt:lpstr>Presentación de PowerPoint</vt:lpstr>
      <vt:lpstr>Presentación de PowerPoint</vt:lpstr>
      <vt:lpstr>Potencial para cosecha de agua en CA</vt:lpstr>
      <vt:lpstr>Recomendaciones</vt:lpstr>
    </vt:vector>
  </TitlesOfParts>
  <Company>crs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 AGRICULTURA Y MEDIO AMBIENTE 2003 A 2007</dc:title>
  <dc:creator>viajero</dc:creator>
  <cp:lastModifiedBy>LGonzalez</cp:lastModifiedBy>
  <cp:revision>13</cp:revision>
  <dcterms:created xsi:type="dcterms:W3CDTF">2003-03-17T04:44:06Z</dcterms:created>
  <dcterms:modified xsi:type="dcterms:W3CDTF">2020-02-21T21:51:06Z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000800b018000000000001024100</vt:lpwstr>
  </property>
</Properties>
</file>