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62" r:id="rId2"/>
    <p:sldId id="405" r:id="rId3"/>
    <p:sldId id="390" r:id="rId4"/>
    <p:sldId id="456" r:id="rId5"/>
    <p:sldId id="336" r:id="rId6"/>
    <p:sldId id="391" r:id="rId7"/>
    <p:sldId id="347" r:id="rId8"/>
    <p:sldId id="342" r:id="rId9"/>
    <p:sldId id="354" r:id="rId10"/>
    <p:sldId id="355" r:id="rId11"/>
    <p:sldId id="356" r:id="rId12"/>
    <p:sldId id="453" r:id="rId13"/>
    <p:sldId id="451" r:id="rId14"/>
    <p:sldId id="437" r:id="rId15"/>
    <p:sldId id="439" r:id="rId16"/>
    <p:sldId id="440" r:id="rId17"/>
    <p:sldId id="463" r:id="rId18"/>
    <p:sldId id="464" r:id="rId19"/>
    <p:sldId id="465" r:id="rId20"/>
    <p:sldId id="358" r:id="rId21"/>
    <p:sldId id="361" r:id="rId22"/>
    <p:sldId id="457" r:id="rId23"/>
    <p:sldId id="458" r:id="rId24"/>
    <p:sldId id="460" r:id="rId25"/>
    <p:sldId id="459" r:id="rId26"/>
    <p:sldId id="461" r:id="rId27"/>
    <p:sldId id="394" r:id="rId28"/>
    <p:sldId id="395" r:id="rId29"/>
    <p:sldId id="396" r:id="rId30"/>
    <p:sldId id="402" r:id="rId31"/>
    <p:sldId id="376" r:id="rId32"/>
    <p:sldId id="403" r:id="rId33"/>
    <p:sldId id="404" r:id="rId34"/>
    <p:sldId id="388" r:id="rId35"/>
    <p:sldId id="441" r:id="rId36"/>
    <p:sldId id="382" r:id="rId37"/>
    <p:sldId id="400" r:id="rId38"/>
    <p:sldId id="401" r:id="rId39"/>
    <p:sldId id="455" r:id="rId40"/>
    <p:sldId id="332" r:id="rId41"/>
    <p:sldId id="333"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007B"/>
    <a:srgbClr val="CC0099"/>
    <a:srgbClr val="CC3300"/>
    <a:srgbClr val="008000"/>
    <a:srgbClr val="996633"/>
    <a:srgbClr val="0033CC"/>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4014"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s-ES_tradnl"/>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05E9E9-6475-43D9-B604-ADBF295D0F4A}" type="slidenum">
              <a:rPr lang="en-US" altLang="es-US"/>
              <a:pPr/>
              <a:t>‹Nº›</a:t>
            </a:fld>
            <a:endParaRPr lang="en-US" altLang="es-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522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978E44-FCB8-4F5C-96F7-BCB28FA71B87}" type="slidenum">
              <a:rPr lang="en-US" altLang="es-US" sz="1200"/>
              <a:pPr eaLnBrk="1" hangingPunct="1"/>
              <a:t>1</a:t>
            </a:fld>
            <a:endParaRPr lang="en-US" altLang="es-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s-ES_tradnl" altLang="es-US" sz="1100" smtClean="0">
              <a:ea typeface="SimSun" panose="02010600030101010101" pitchFamily="2" charset="-122"/>
            </a:endParaRPr>
          </a:p>
          <a:p>
            <a:pPr>
              <a:lnSpc>
                <a:spcPct val="80000"/>
              </a:lnSpc>
            </a:pPr>
            <a:r>
              <a:rPr lang="es-PA" altLang="es-US" sz="1100" smtClean="0">
                <a:ea typeface="SimSun" panose="02010600030101010101" pitchFamily="2" charset="-122"/>
              </a:rPr>
              <a:t>En otras palabras, América Latina y el Caribe ha sido tremendamente beneficiada en términos de riqueza biológica, y los </a:t>
            </a:r>
            <a:r>
              <a:rPr lang="es-PA" altLang="es-US" sz="1100" b="1" smtClean="0">
                <a:ea typeface="SimSun" panose="02010600030101010101" pitchFamily="2" charset="-122"/>
              </a:rPr>
              <a:t>países buscan generar beneficios </a:t>
            </a:r>
            <a:r>
              <a:rPr lang="es-PA" altLang="es-US" sz="1100" smtClean="0">
                <a:ea typeface="SimSun" panose="02010600030101010101" pitchFamily="2" charset="-122"/>
              </a:rPr>
              <a:t>del uso sostenible de la biodiversidad y los ecosistemas para promover el </a:t>
            </a:r>
            <a:r>
              <a:rPr lang="es-PA" altLang="es-US" sz="1100" b="1" smtClean="0">
                <a:ea typeface="SimSun" panose="02010600030101010101" pitchFamily="2" charset="-122"/>
              </a:rPr>
              <a:t>desarrollo económico y la equidad social</a:t>
            </a:r>
            <a:r>
              <a:rPr lang="es-PA" altLang="es-US" sz="1100" smtClean="0">
                <a:ea typeface="SimSun" panose="02010600030101010101" pitchFamily="2" charset="-122"/>
              </a:rPr>
              <a:t>.</a:t>
            </a:r>
            <a:r>
              <a:rPr lang="es-ES_tradnl" altLang="es-US" sz="1100" smtClean="0">
                <a:ea typeface="SimSun" panose="02010600030101010101" pitchFamily="2" charset="-122"/>
              </a:rPr>
              <a:t> </a:t>
            </a:r>
          </a:p>
          <a:p>
            <a:pPr>
              <a:lnSpc>
                <a:spcPct val="80000"/>
              </a:lnSpc>
            </a:pPr>
            <a:endParaRPr lang="es-ES_tradnl" altLang="es-US" sz="1100" smtClean="0">
              <a:ea typeface="SimSun" panose="02010600030101010101" pitchFamily="2" charset="-122"/>
            </a:endParaRPr>
          </a:p>
          <a:p>
            <a:pPr>
              <a:lnSpc>
                <a:spcPct val="80000"/>
              </a:lnSpc>
            </a:pPr>
            <a:r>
              <a:rPr lang="es-PA" altLang="es-US" sz="1100" smtClean="0">
                <a:ea typeface="SimSun" panose="02010600030101010101" pitchFamily="2" charset="-122"/>
              </a:rPr>
              <a:t>El informe Objetivos de Desarrollo del Milenio: Avances en la Sostenibilidad Ambiental</a:t>
            </a:r>
            <a:r>
              <a:rPr lang="es-ES_tradnl" altLang="es-US" sz="1100" i="1" smtClean="0">
                <a:ea typeface="SimSun" panose="02010600030101010101" pitchFamily="2" charset="-122"/>
              </a:rPr>
              <a:t> del Desarrollo en América Latina y el Caribe</a:t>
            </a:r>
            <a:r>
              <a:rPr lang="es-ES_tradnl" altLang="es-US" sz="1100" smtClean="0">
                <a:ea typeface="SimSun" panose="02010600030101010101" pitchFamily="2" charset="-122"/>
              </a:rPr>
              <a:t>, lanzado en febrero 2010, subraya que la región ha alcanzado considerables avances en algunos asuntos ambientales, como el </a:t>
            </a:r>
            <a:r>
              <a:rPr lang="es-ES_tradnl" altLang="es-US" sz="1100" b="1" smtClean="0">
                <a:ea typeface="SimSun" panose="02010600030101010101" pitchFamily="2" charset="-122"/>
              </a:rPr>
              <a:t>aumento de las áreas protegidas </a:t>
            </a:r>
            <a:r>
              <a:rPr lang="es-ES_tradnl" altLang="es-US" sz="1100" smtClean="0">
                <a:ea typeface="SimSun" panose="02010600030101010101" pitchFamily="2" charset="-122"/>
              </a:rPr>
              <a:t>ricas en biodiversidad; entre 1990 y 2008 la designación de áreas protegidas terrestres y marinas en ALC más que se duplicó.  Sin embargo, la región aún enfrenta grandes desafíos, como el de  </a:t>
            </a:r>
            <a:r>
              <a:rPr lang="es-ES_tradnl" altLang="es-US" sz="1100" b="1" smtClean="0">
                <a:ea typeface="SimSun" panose="02010600030101010101" pitchFamily="2" charset="-122"/>
              </a:rPr>
              <a:t>detener la deforestación del territorio</a:t>
            </a:r>
            <a:r>
              <a:rPr lang="es-ES_tradnl" altLang="es-US" sz="1100" smtClean="0">
                <a:ea typeface="SimSun" panose="02010600030101010101" pitchFamily="2" charset="-122"/>
              </a:rPr>
              <a:t>. Entre 1990-2005, ALC perdió cerca de 69 millones de hectáreas de bosques, equivalente al 7% de la cobertura forestal regional (la región tiene la tasa de deforestación más elevada del mundo). </a:t>
            </a:r>
            <a:r>
              <a:rPr lang="es-ES" altLang="es-US" sz="1100" smtClean="0">
                <a:ea typeface="SimSun" panose="02010600030101010101" pitchFamily="2" charset="-122"/>
              </a:rPr>
              <a:t>  </a:t>
            </a:r>
          </a:p>
          <a:p>
            <a:pPr>
              <a:lnSpc>
                <a:spcPct val="80000"/>
              </a:lnSpc>
            </a:pPr>
            <a:endParaRPr lang="es-ES_tradnl" altLang="es-US" sz="1100" smtClean="0">
              <a:ea typeface="SimSun" panose="02010600030101010101" pitchFamily="2" charset="-122"/>
            </a:endParaRPr>
          </a:p>
          <a:p>
            <a:pPr>
              <a:lnSpc>
                <a:spcPct val="80000"/>
              </a:lnSpc>
            </a:pPr>
            <a:r>
              <a:rPr lang="es-ES_tradnl" altLang="es-US" sz="1100" smtClean="0">
                <a:ea typeface="SimSun" panose="02010600030101010101" pitchFamily="2" charset="-122"/>
              </a:rPr>
              <a:t>La causa más importante de </a:t>
            </a:r>
            <a:r>
              <a:rPr lang="es-ES_tradnl" altLang="es-US" sz="1100" b="1" smtClean="0">
                <a:ea typeface="SimSun" panose="02010600030101010101" pitchFamily="2" charset="-122"/>
              </a:rPr>
              <a:t>pérdida de hábitat </a:t>
            </a:r>
            <a:r>
              <a:rPr lang="es-ES_tradnl" altLang="es-US" sz="1100" smtClean="0">
                <a:ea typeface="SimSun" panose="02010600030101010101" pitchFamily="2" charset="-122"/>
              </a:rPr>
              <a:t>en la región de América Latina y el Caribe, en los últimos años, ha sido la expansión de la agricultura comercial para la exportación (ej. soja, biocombustibles, ganado para carne, frutas, vegetales y flores) la cual es responsable de casi la mitad de la deforestación sufrida en la región </a:t>
            </a:r>
            <a:r>
              <a:rPr lang="es-ES" altLang="es-US" sz="1100" smtClean="0">
                <a:ea typeface="SimSun" panose="02010600030101010101" pitchFamily="2" charset="-122"/>
              </a:rPr>
              <a:t>World Bank, 2007 MI (Banco Mundial), 2007. </a:t>
            </a:r>
            <a:r>
              <a:rPr lang="es-ES" altLang="es-US" sz="1100" i="1" smtClean="0">
                <a:ea typeface="SimSun" panose="02010600030101010101" pitchFamily="2" charset="-122"/>
              </a:rPr>
              <a:t>América Latina y el Caribe: una región sumamente vulnerable a los efectos del cambio climático. </a:t>
            </a:r>
            <a:endParaRPr lang="es-ES_tradnl" altLang="es-US" sz="1100" smtClean="0">
              <a:ea typeface="SimSun" panose="02010600030101010101" pitchFamily="2" charset="-122"/>
            </a:endParaRPr>
          </a:p>
          <a:p>
            <a:pPr>
              <a:lnSpc>
                <a:spcPct val="80000"/>
              </a:lnSpc>
            </a:pPr>
            <a:endParaRPr lang="es-ES_tradnl" altLang="es-US" sz="1100" smtClean="0">
              <a:ea typeface="SimSun" panose="02010600030101010101" pitchFamily="2" charset="-122"/>
            </a:endParaRPr>
          </a:p>
          <a:p>
            <a:pPr>
              <a:lnSpc>
                <a:spcPct val="80000"/>
              </a:lnSpc>
            </a:pPr>
            <a:r>
              <a:rPr lang="es-ES_tradnl" altLang="es-US" sz="1100" smtClean="0">
                <a:ea typeface="SimSun" panose="02010600030101010101" pitchFamily="2" charset="-122"/>
              </a:rPr>
              <a:t>La biodiversidad y los ecosistemas es una </a:t>
            </a:r>
            <a:r>
              <a:rPr lang="es-ES_tradnl" altLang="es-US" sz="1100" b="1" smtClean="0">
                <a:ea typeface="SimSun" panose="02010600030101010101" pitchFamily="2" charset="-122"/>
              </a:rPr>
              <a:t>gran fortaleza </a:t>
            </a:r>
            <a:r>
              <a:rPr lang="es-ES_tradnl" altLang="es-US" sz="1100" smtClean="0">
                <a:ea typeface="SimSun" panose="02010600030101010101" pitchFamily="2" charset="-122"/>
              </a:rPr>
              <a:t>e importante patrimonio de LAC. Se tienen cada vez más claro el papel de la biodiversidad en la generación de riqueza y condiciones de equidad para los países y la región. </a:t>
            </a:r>
          </a:p>
          <a:p>
            <a:pPr>
              <a:lnSpc>
                <a:spcPct val="80000"/>
              </a:lnSpc>
            </a:pPr>
            <a:endParaRPr lang="es-ES_tradnl" altLang="es-US" sz="1100" smtClean="0">
              <a:ea typeface="SimSun" panose="02010600030101010101" pitchFamily="2" charset="-122"/>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3B51DF1-4103-4687-9192-268A6FEAE843}" type="slidenum">
              <a:rPr lang="zh-CN" altLang="en-US" sz="1200"/>
              <a:pPr eaLnBrk="1" hangingPunct="1"/>
              <a:t>10</a:t>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s-ES_tradnl" altLang="es-US" sz="1100" smtClean="0">
              <a:ea typeface="SimSun" panose="02010600030101010101" pitchFamily="2" charset="-122"/>
            </a:endParaRPr>
          </a:p>
          <a:p>
            <a:pPr>
              <a:lnSpc>
                <a:spcPct val="80000"/>
              </a:lnSpc>
            </a:pPr>
            <a:r>
              <a:rPr lang="es-PA" altLang="es-US" sz="1100" smtClean="0">
                <a:ea typeface="SimSun" panose="02010600030101010101" pitchFamily="2" charset="-122"/>
              </a:rPr>
              <a:t>El informe Objetivos de Desarrollo del Milenio: Avances en la Sostenibilidad Ambiental</a:t>
            </a:r>
            <a:r>
              <a:rPr lang="es-ES_tradnl" altLang="es-US" sz="1100" i="1" smtClean="0">
                <a:ea typeface="SimSun" panose="02010600030101010101" pitchFamily="2" charset="-122"/>
              </a:rPr>
              <a:t> del Desarrollo en América Latina y el Caribe</a:t>
            </a:r>
            <a:r>
              <a:rPr lang="es-ES_tradnl" altLang="es-US" sz="1100" smtClean="0">
                <a:ea typeface="SimSun" panose="02010600030101010101" pitchFamily="2" charset="-122"/>
              </a:rPr>
              <a:t>, lanzado en febrero 2010, subraya que la región ha alcanzado considerables avances en algunos asuntos ambientales, como el </a:t>
            </a:r>
            <a:r>
              <a:rPr lang="es-ES_tradnl" altLang="es-US" sz="1100" b="1" smtClean="0">
                <a:ea typeface="SimSun" panose="02010600030101010101" pitchFamily="2" charset="-122"/>
              </a:rPr>
              <a:t>aumento de las áreas protegidas </a:t>
            </a:r>
            <a:r>
              <a:rPr lang="es-ES_tradnl" altLang="es-US" sz="1100" smtClean="0">
                <a:ea typeface="SimSun" panose="02010600030101010101" pitchFamily="2" charset="-122"/>
              </a:rPr>
              <a:t>ricas en biodiversidad; entre 1990 y 2008 la designación de áreas protegidas terrestres y marinas en ALC más que se duplicó.  Sin embargo, la región aún enfrenta grandes desafíos, como el de  </a:t>
            </a:r>
            <a:r>
              <a:rPr lang="es-ES_tradnl" altLang="es-US" sz="1100" b="1" smtClean="0">
                <a:ea typeface="SimSun" panose="02010600030101010101" pitchFamily="2" charset="-122"/>
              </a:rPr>
              <a:t>detener la deforestación del territorio</a:t>
            </a:r>
            <a:r>
              <a:rPr lang="es-ES_tradnl" altLang="es-US" sz="1100" smtClean="0">
                <a:ea typeface="SimSun" panose="02010600030101010101" pitchFamily="2" charset="-122"/>
              </a:rPr>
              <a:t>. Entre 1990-2005, ALC perdió cerca de 69 millones de hectáreas de bosques, equivalente al 7% de la cobertura forestal regional (la región tiene la tasa de deforestación más elevada del mundo). </a:t>
            </a:r>
            <a:r>
              <a:rPr lang="es-ES" altLang="es-US" sz="1100" smtClean="0">
                <a:ea typeface="SimSun" panose="02010600030101010101" pitchFamily="2" charset="-122"/>
              </a:rPr>
              <a:t>  </a:t>
            </a:r>
          </a:p>
          <a:p>
            <a:pPr>
              <a:lnSpc>
                <a:spcPct val="80000"/>
              </a:lnSpc>
            </a:pPr>
            <a:endParaRPr lang="es-ES_tradnl" altLang="es-US" sz="1100" smtClean="0">
              <a:ea typeface="SimSun" panose="02010600030101010101" pitchFamily="2" charset="-122"/>
            </a:endParaRPr>
          </a:p>
          <a:p>
            <a:pPr>
              <a:lnSpc>
                <a:spcPct val="80000"/>
              </a:lnSpc>
            </a:pPr>
            <a:r>
              <a:rPr lang="es-ES_tradnl" altLang="es-US" sz="1100" smtClean="0">
                <a:ea typeface="SimSun" panose="02010600030101010101" pitchFamily="2" charset="-122"/>
              </a:rPr>
              <a:t>La causa más importante de </a:t>
            </a:r>
            <a:r>
              <a:rPr lang="es-ES_tradnl" altLang="es-US" sz="1100" b="1" smtClean="0">
                <a:ea typeface="SimSun" panose="02010600030101010101" pitchFamily="2" charset="-122"/>
              </a:rPr>
              <a:t>pérdida de hábitat </a:t>
            </a:r>
            <a:r>
              <a:rPr lang="es-ES_tradnl" altLang="es-US" sz="1100" smtClean="0">
                <a:ea typeface="SimSun" panose="02010600030101010101" pitchFamily="2" charset="-122"/>
              </a:rPr>
              <a:t>en la región de América Latina y el Caribe, en los últimos años, ha sido la expansión de la agricultura comercial para la exportación (ej. soja, biocombustibles, ganado para carne, frutas, vegetales y flores) la cual es responsable de casi la mitad de la deforestación sufrida en la región </a:t>
            </a:r>
            <a:r>
              <a:rPr lang="es-ES" altLang="es-US" sz="1100" smtClean="0">
                <a:ea typeface="SimSun" panose="02010600030101010101" pitchFamily="2" charset="-122"/>
              </a:rPr>
              <a:t>World Bank, 2007 MI (Banco Mundial), 2007. </a:t>
            </a:r>
            <a:r>
              <a:rPr lang="es-ES" altLang="es-US" sz="1100" i="1" smtClean="0">
                <a:ea typeface="SimSun" panose="02010600030101010101" pitchFamily="2" charset="-122"/>
              </a:rPr>
              <a:t>América Latina y el Caribe: una región sumamente vulnerable a los efectos del cambio climático. </a:t>
            </a:r>
            <a:endParaRPr lang="es-ES_tradnl" altLang="es-US" sz="1100" smtClean="0">
              <a:ea typeface="SimSun" panose="02010600030101010101" pitchFamily="2" charset="-122"/>
            </a:endParaRPr>
          </a:p>
          <a:p>
            <a:pPr>
              <a:lnSpc>
                <a:spcPct val="80000"/>
              </a:lnSpc>
            </a:pPr>
            <a:endParaRPr lang="es-ES_tradnl" altLang="es-US" sz="1100" smtClean="0">
              <a:ea typeface="SimSun" panose="02010600030101010101" pitchFamily="2" charset="-122"/>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F7814E-E205-44D0-8DFC-8CCDB1D55347}" type="slidenum">
              <a:rPr lang="zh-CN" altLang="en-US" sz="1200"/>
              <a:pPr eaLnBrk="1" hangingPunct="1"/>
              <a:t>11</a:t>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34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B49D0B-1241-4BE4-A3D7-EBA1691FF9D3}" type="slidenum">
              <a:rPr lang="en-US" altLang="es-US" sz="1200"/>
              <a:pPr eaLnBrk="1" hangingPunct="1"/>
              <a:t>12</a:t>
            </a:fld>
            <a:endParaRPr lang="en-US" altLang="es-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s-ES_tradnl" altLang="es-US" sz="1100" smtClean="0">
              <a:ea typeface="SimSun" panose="02010600030101010101" pitchFamily="2" charset="-122"/>
            </a:endParaRPr>
          </a:p>
          <a:p>
            <a:pPr>
              <a:lnSpc>
                <a:spcPct val="80000"/>
              </a:lnSpc>
            </a:pPr>
            <a:r>
              <a:rPr lang="es-PA" altLang="es-US" sz="1100" smtClean="0">
                <a:ea typeface="SimSun" panose="02010600030101010101" pitchFamily="2" charset="-122"/>
              </a:rPr>
              <a:t>El informe Objetivos de Desarrollo del Milenio: Avances en la Sostenibilidad Ambiental</a:t>
            </a:r>
            <a:r>
              <a:rPr lang="es-ES_tradnl" altLang="es-US" sz="1100" i="1" smtClean="0">
                <a:ea typeface="SimSun" panose="02010600030101010101" pitchFamily="2" charset="-122"/>
              </a:rPr>
              <a:t> del Desarrollo en América Latina y el Caribe</a:t>
            </a:r>
            <a:r>
              <a:rPr lang="es-ES_tradnl" altLang="es-US" sz="1100" smtClean="0">
                <a:ea typeface="SimSun" panose="02010600030101010101" pitchFamily="2" charset="-122"/>
              </a:rPr>
              <a:t>, lanzado en febrero 2010, subraya que la región ha alcanzado considerables avances en algunos asuntos ambientales, como el </a:t>
            </a:r>
            <a:r>
              <a:rPr lang="es-ES_tradnl" altLang="es-US" sz="1100" b="1" smtClean="0">
                <a:ea typeface="SimSun" panose="02010600030101010101" pitchFamily="2" charset="-122"/>
              </a:rPr>
              <a:t>aumento de las áreas protegidas </a:t>
            </a:r>
            <a:r>
              <a:rPr lang="es-ES_tradnl" altLang="es-US" sz="1100" smtClean="0">
                <a:ea typeface="SimSun" panose="02010600030101010101" pitchFamily="2" charset="-122"/>
              </a:rPr>
              <a:t>ricas en biodiversidad; entre 1990 y 2008 la designación de áreas protegidas terrestres y marinas en ALC más que se duplicó.  Sin embargo, la región aún enfrenta grandes desafíos, como el de  </a:t>
            </a:r>
            <a:r>
              <a:rPr lang="es-ES_tradnl" altLang="es-US" sz="1100" b="1" smtClean="0">
                <a:ea typeface="SimSun" panose="02010600030101010101" pitchFamily="2" charset="-122"/>
              </a:rPr>
              <a:t>detener la deforestación del territorio</a:t>
            </a:r>
            <a:r>
              <a:rPr lang="es-ES_tradnl" altLang="es-US" sz="1100" smtClean="0">
                <a:ea typeface="SimSun" panose="02010600030101010101" pitchFamily="2" charset="-122"/>
              </a:rPr>
              <a:t>. Entre 1990-2005, ALC perdió cerca de 69 millones de hectáreas de bosques, equivalente al 7% de la cobertura forestal regional (la región tiene la tasa de deforestación más elevada del mundo). </a:t>
            </a:r>
            <a:r>
              <a:rPr lang="es-ES" altLang="es-US" sz="1100" smtClean="0">
                <a:ea typeface="SimSun" panose="02010600030101010101" pitchFamily="2" charset="-122"/>
              </a:rPr>
              <a:t>  </a:t>
            </a:r>
          </a:p>
          <a:p>
            <a:pPr>
              <a:lnSpc>
                <a:spcPct val="80000"/>
              </a:lnSpc>
            </a:pPr>
            <a:endParaRPr lang="es-ES_tradnl" altLang="es-US" sz="1100" smtClean="0">
              <a:ea typeface="SimSun" panose="02010600030101010101" pitchFamily="2" charset="-122"/>
            </a:endParaRPr>
          </a:p>
          <a:p>
            <a:pPr>
              <a:lnSpc>
                <a:spcPct val="80000"/>
              </a:lnSpc>
            </a:pPr>
            <a:r>
              <a:rPr lang="es-ES_tradnl" altLang="es-US" sz="1100" smtClean="0">
                <a:ea typeface="SimSun" panose="02010600030101010101" pitchFamily="2" charset="-122"/>
              </a:rPr>
              <a:t>La causa más importante de </a:t>
            </a:r>
            <a:r>
              <a:rPr lang="es-ES_tradnl" altLang="es-US" sz="1100" b="1" smtClean="0">
                <a:ea typeface="SimSun" panose="02010600030101010101" pitchFamily="2" charset="-122"/>
              </a:rPr>
              <a:t>pérdida de hábitat </a:t>
            </a:r>
            <a:r>
              <a:rPr lang="es-ES_tradnl" altLang="es-US" sz="1100" smtClean="0">
                <a:ea typeface="SimSun" panose="02010600030101010101" pitchFamily="2" charset="-122"/>
              </a:rPr>
              <a:t>en la región de América Latina y el Caribe, en los últimos años, ha sido la expansión de la agricultura comercial para la exportación (ej. soja, biocombustibles, ganado para carne, frutas, vegetales y flores) la cual es responsable de casi la mitad de la deforestación sufrida en la región </a:t>
            </a:r>
            <a:r>
              <a:rPr lang="es-ES" altLang="es-US" sz="1100" smtClean="0">
                <a:ea typeface="SimSun" panose="02010600030101010101" pitchFamily="2" charset="-122"/>
              </a:rPr>
              <a:t>World Bank, 2007 MI (Banco Mundial), 2007. </a:t>
            </a:r>
            <a:r>
              <a:rPr lang="es-ES" altLang="es-US" sz="1100" i="1" smtClean="0">
                <a:ea typeface="SimSun" panose="02010600030101010101" pitchFamily="2" charset="-122"/>
              </a:rPr>
              <a:t>América Latina y el Caribe: una región sumamente vulnerable a los efectos del cambio climático. </a:t>
            </a:r>
            <a:endParaRPr lang="es-ES_tradnl" altLang="es-US" sz="1100" smtClean="0">
              <a:ea typeface="SimSun" panose="02010600030101010101" pitchFamily="2" charset="-122"/>
            </a:endParaRPr>
          </a:p>
          <a:p>
            <a:pPr>
              <a:lnSpc>
                <a:spcPct val="80000"/>
              </a:lnSpc>
            </a:pPr>
            <a:endParaRPr lang="es-ES_tradnl" altLang="es-US" sz="1100" smtClean="0">
              <a:ea typeface="SimSun" panose="02010600030101010101" pitchFamily="2" charset="-122"/>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69F83DE-80EA-4D2D-90E5-6A0E4C2DC65E}" type="slidenum">
              <a:rPr lang="zh-CN" altLang="en-US" sz="1200"/>
              <a:pPr eaLnBrk="1" hangingPunct="1"/>
              <a:t>13</a:t>
            </a:fld>
            <a:endParaRPr lang="en-US" altLang="zh-C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A890D4-4E11-4980-9405-90DF8EDB8C7C}" type="slidenum">
              <a:rPr lang="en-US" altLang="es-US" sz="1200"/>
              <a:pPr eaLnBrk="1" hangingPunct="1"/>
              <a:t>14</a:t>
            </a:fld>
            <a:endParaRPr lang="en-US" altLang="es-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65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BC1BEE-811C-4449-A2C9-415A5A8108AC}" type="slidenum">
              <a:rPr lang="en-US" altLang="es-US" sz="1200"/>
              <a:pPr eaLnBrk="1" hangingPunct="1"/>
              <a:t>15</a:t>
            </a:fld>
            <a:endParaRPr lang="en-US" altLang="es-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75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CDFBF7C-A510-4F46-93FE-676229862D08}" type="slidenum">
              <a:rPr lang="en-US" altLang="es-US" sz="1200"/>
              <a:pPr eaLnBrk="1" hangingPunct="1"/>
              <a:t>16</a:t>
            </a:fld>
            <a:endParaRPr lang="en-US" altLang="es-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8A0DE5-4C5E-4FEE-8AD4-188E447B5573}" type="slidenum">
              <a:rPr lang="en-US" altLang="es-US" sz="1200"/>
              <a:pPr eaLnBrk="1" hangingPunct="1"/>
              <a:t>17</a:t>
            </a:fld>
            <a:endParaRPr lang="en-US" altLang="es-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696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C0F37F-3A81-4856-B6E5-086ADD5604E4}" type="slidenum">
              <a:rPr lang="en-US" altLang="es-US" sz="1200"/>
              <a:pPr eaLnBrk="1" hangingPunct="1"/>
              <a:t>18</a:t>
            </a:fld>
            <a:endParaRPr lang="en-US" altLang="es-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06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4335690-0CD5-40E4-8184-9405366A18B9}" type="slidenum">
              <a:rPr lang="en-US" altLang="es-US" sz="1200"/>
              <a:pPr eaLnBrk="1" hangingPunct="1"/>
              <a:t>19</a:t>
            </a:fld>
            <a:endParaRPr lang="en-US" altLang="es-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532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AD9590-D888-43AC-9A2B-C4E81137EA3A}" type="slidenum">
              <a:rPr lang="en-US" altLang="es-US" sz="1200"/>
              <a:pPr eaLnBrk="1" hangingPunct="1"/>
              <a:t>2</a:t>
            </a:fld>
            <a:endParaRPr lang="en-US" altLang="es-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US" smtClean="0">
                <a:ea typeface="ＭＳ Ｐゴシック" panose="020B0600070205080204" pitchFamily="34" charset="-128"/>
              </a:rPr>
              <a:t>The final section of GBO-3 looks at the kind of changes that will be needed, if the current failure to slow biodiversity loss is to be rectified; and consequences such as biodiversity tipping points averted. This diagram helps to summarise the principle behind the suggested changes. On the left, the orange arrows indicate that up until now, action in support of biodiversity has focussed on addressing the direct pressures causing its loss and intervening directly to improve the state of biodiversity, for example in programmes to protect particular endangered species. There has been limited action to address the underlying causes of indirect drivers of biodiversity loss, such as demographic change, consumption patterns or the impacts of increased trade. Equally, action has tended not to be focussed specifically on protecting the benefits provided by ecosystems. The blue arrows on the right show that responses from now on must target these two neglected aspects of biodiversity loss, while continuing and strengthening action to reduce direct pressures and intervene to protect threatened species and ecosystems.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5728150-62EC-4D87-B5A0-ACC7E7AE5DF3}" type="slidenum">
              <a:rPr lang="en-US" altLang="es-US" sz="1200"/>
              <a:pPr eaLnBrk="1" hangingPunct="1"/>
              <a:t>20</a:t>
            </a:fld>
            <a:endParaRPr lang="en-US" altLang="es-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US" smtClean="0">
                <a:ea typeface="ＭＳ Ｐゴシック" panose="020B0600070205080204" pitchFamily="34" charset="-128"/>
              </a:rPr>
              <a:t>The key elements of a strategy that could help to reverse the current trends on biodiversity loss include: much greater efficiency in the use of land, energy, fresh water and other resources to meet the demands of a growing and more prosperous population; the use of market incentives and the avoidance of perverse subsidies, to more truly reflect the huge economic value of biodiversity and ecosystems; strategic planning, including the use of strategic environmental assessment, to reconcile the needs of development with the conservation of critical biodiversity and ecosystems services; the restoration of ecosystems, recognising that it can be a cost-effective way of replacing lost services due to previous degradation – while accepting that the most cost-effective option is to avoid the degradation in the first place; the equitable sharing of benefits from us of and access to genetic resources and associated traditional knowledge, for example in the development of drugs, cosmetics and novel foods – potentially creating important new sources of financial support for conservation; the use of national legislation and programmes to support and facilitate local action to conserve and sustainably use biodiversity, recognising that locally-supported action is generally the most effective; and a major programme to improve communication, education and awareness raising with the aim of making everyone aware of the true value of biodiversity and the consequences of its continued loss to each of us.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FE14FD-3E6F-4022-85CA-854BC2DE425F}" type="slidenum">
              <a:rPr lang="en-US" altLang="es-US" sz="1200"/>
              <a:pPr eaLnBrk="1" hangingPunct="1"/>
              <a:t>21</a:t>
            </a:fld>
            <a:endParaRPr lang="en-US" altLang="es-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37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66DC76-6D3A-4B3F-8BBB-1D8FA8A2CB12}" type="slidenum">
              <a:rPr lang="en-US" altLang="es-US" sz="1200"/>
              <a:pPr eaLnBrk="1" hangingPunct="1"/>
              <a:t>22</a:t>
            </a:fld>
            <a:endParaRPr lang="en-US" altLang="es-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47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1352EA-9877-4A94-A678-AA4DC6C08C2A}" type="slidenum">
              <a:rPr lang="en-US" altLang="es-US" sz="1200"/>
              <a:pPr eaLnBrk="1" hangingPunct="1"/>
              <a:t>23</a:t>
            </a:fld>
            <a:endParaRPr lang="en-US" altLang="es-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57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8117F6-CA9B-45AB-AD79-0BB98BB249F4}" type="slidenum">
              <a:rPr lang="en-US" altLang="es-US" sz="1200"/>
              <a:pPr eaLnBrk="1" hangingPunct="1"/>
              <a:t>24</a:t>
            </a:fld>
            <a:endParaRPr lang="en-US" altLang="es-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68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67980B-8279-4B8E-824D-1C804316C177}" type="slidenum">
              <a:rPr lang="en-US" altLang="es-US" sz="1200"/>
              <a:pPr eaLnBrk="1" hangingPunct="1"/>
              <a:t>25</a:t>
            </a:fld>
            <a:endParaRPr lang="en-US" altLang="es-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78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442BAE-41C7-49DA-973B-DDB76090A0F3}" type="slidenum">
              <a:rPr lang="en-US" altLang="es-US" sz="1200"/>
              <a:pPr eaLnBrk="1" hangingPunct="1"/>
              <a:t>26</a:t>
            </a:fld>
            <a:endParaRPr lang="en-US" altLang="es-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788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311AF8-CE7D-4C1A-8C32-D0C0F5DBB675}" type="slidenum">
              <a:rPr lang="en-US" altLang="es-US" sz="1200"/>
              <a:pPr eaLnBrk="1" hangingPunct="1"/>
              <a:t>27</a:t>
            </a:fld>
            <a:endParaRPr lang="en-US" altLang="es-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imagen de diapositiva 1"/>
          <p:cNvSpPr>
            <a:spLocks noGrp="1" noRot="1" noChangeAspect="1" noTextEdit="1"/>
          </p:cNvSpPr>
          <p:nvPr>
            <p:ph type="sldImg"/>
          </p:nvPr>
        </p:nvSpPr>
        <p:spPr>
          <a:ln/>
        </p:spPr>
      </p:sp>
      <p:sp>
        <p:nvSpPr>
          <p:cNvPr id="7987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US" smtClean="0">
                <a:ea typeface="ＭＳ Ｐゴシック" panose="020B0600070205080204" pitchFamily="34" charset="-128"/>
              </a:rPr>
              <a:t>Aprovisionamiento: Los bosques son la base de más de 5,000 productos comerciales.</a:t>
            </a:r>
          </a:p>
          <a:p>
            <a:endParaRPr lang="es-ES" altLang="es-US" smtClean="0">
              <a:ea typeface="ＭＳ Ｐゴシック" panose="020B0600070205080204" pitchFamily="34" charset="-128"/>
            </a:endParaRPr>
          </a:p>
          <a:p>
            <a:r>
              <a:rPr lang="es-ES" altLang="es-US" smtClean="0">
                <a:ea typeface="ＭＳ Ｐゴシック" panose="020B0600070205080204" pitchFamily="34" charset="-128"/>
              </a:rPr>
              <a:t>Regulación: Dos tercios de las principales ciudades de los países en desarrollo dependen de las cuencas hidrográficas de los bosques y de las áreas prote- gidas para su agua potable.</a:t>
            </a:r>
          </a:p>
          <a:p>
            <a:endParaRPr lang="es-ES" altLang="es-US" smtClean="0">
              <a:ea typeface="ＭＳ Ｐゴシック" panose="020B0600070205080204" pitchFamily="34" charset="-128"/>
            </a:endParaRPr>
          </a:p>
          <a:p>
            <a:r>
              <a:rPr lang="es-ES" altLang="es-US" smtClean="0">
                <a:ea typeface="ＭＳ Ｐゴシック" panose="020B0600070205080204" pitchFamily="34" charset="-128"/>
              </a:rPr>
              <a:t>Culturales: La diversidad biológica forestal es la base de la identidad espiritual y cultural de muchos pueblos indígenas en todo el mundo.</a:t>
            </a:r>
          </a:p>
          <a:p>
            <a:endParaRPr lang="es-ES" altLang="es-US" smtClean="0">
              <a:ea typeface="ＭＳ Ｐゴシック" panose="020B0600070205080204" pitchFamily="34" charset="-128"/>
            </a:endParaRPr>
          </a:p>
        </p:txBody>
      </p:sp>
      <p:sp>
        <p:nvSpPr>
          <p:cNvPr id="7987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F301B1-AAAD-4AB9-9179-C78222B6EC4B}" type="slidenum">
              <a:rPr lang="en-US" altLang="es-US" sz="1200"/>
              <a:pPr eaLnBrk="1" hangingPunct="1"/>
              <a:t>28</a:t>
            </a:fld>
            <a:endParaRPr lang="en-US" altLang="es-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US" smtClean="0">
                <a:ea typeface="ＭＳ Ｐゴシック" panose="020B0600070205080204" pitchFamily="34" charset="-128"/>
              </a:rPr>
              <a:t>Mil millon = 10 elevado a 9</a:t>
            </a:r>
          </a:p>
          <a:p>
            <a:r>
              <a:rPr lang="es-ES" altLang="es-US" smtClean="0">
                <a:ea typeface="ＭＳ Ｐゴシック" panose="020B0600070205080204" pitchFamily="34" charset="-128"/>
              </a:rPr>
              <a:t>Billón = 10 elevando a 12</a:t>
            </a:r>
          </a:p>
          <a:p>
            <a:r>
              <a:rPr lang="es-ES" altLang="es-US" smtClean="0">
                <a:ea typeface="ＭＳ Ｐゴシック" panose="020B0600070205080204" pitchFamily="34" charset="-128"/>
              </a:rPr>
              <a:t>Trillon = 10 elevado a 18</a:t>
            </a:r>
          </a:p>
        </p:txBody>
      </p:sp>
      <p:sp>
        <p:nvSpPr>
          <p:cNvPr id="809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68DEF2-14B4-4FA3-B806-8BEF2F5E04DA}" type="slidenum">
              <a:rPr lang="es-ES" altLang="es-US" sz="1200"/>
              <a:pPr eaLnBrk="1" hangingPunct="1"/>
              <a:t>29</a:t>
            </a:fld>
            <a:endParaRPr lang="es-ES" altLang="es-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PA" altLang="es-US" smtClean="0">
              <a:ea typeface="ＭＳ Ｐゴシック" panose="020B0600070205080204" pitchFamily="34" charset="-128"/>
            </a:endParaRPr>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54B7EB9-1414-449B-BFD3-D50D3A54C77C}" type="slidenum">
              <a:rPr lang="en-US" altLang="es-US" sz="1200">
                <a:latin typeface="Calibri" panose="020F0502020204030204" pitchFamily="34" charset="0"/>
              </a:rPr>
              <a:pPr algn="r" eaLnBrk="1" hangingPunct="1"/>
              <a:t>3</a:t>
            </a:fld>
            <a:endParaRPr lang="en-US" altLang="es-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819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FAB36CF-25E9-43F9-B55D-425FB6C23CB8}" type="slidenum">
              <a:rPr lang="en-US" altLang="es-US" sz="1200"/>
              <a:pPr eaLnBrk="1" hangingPunct="1"/>
              <a:t>30</a:t>
            </a:fld>
            <a:endParaRPr lang="en-US" altLang="es-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00192B-6D74-46A7-8ACE-5FBD74BD5CFF}" type="slidenum">
              <a:rPr lang="zh-CN" altLang="en-US" sz="1200"/>
              <a:pPr eaLnBrk="1" hangingPunct="1"/>
              <a:t>31</a:t>
            </a:fld>
            <a:endParaRPr lang="en-US" altLang="zh-CN" sz="1200"/>
          </a:p>
        </p:txBody>
      </p:sp>
      <p:sp>
        <p:nvSpPr>
          <p:cNvPr id="82947" name="Rectangle 2"/>
          <p:cNvSpPr>
            <a:spLocks noGrp="1" noRot="1" noChangeAspect="1" noChangeArrowheads="1" noTextEdit="1"/>
          </p:cNvSpPr>
          <p:nvPr>
            <p:ph type="sldImg"/>
          </p:nvPr>
        </p:nvSpPr>
        <p:spPr>
          <a:xfrm>
            <a:off x="1103313" y="676275"/>
            <a:ext cx="4603750" cy="3452813"/>
          </a:xfrm>
          <a:ln/>
        </p:spPr>
      </p:sp>
      <p:sp>
        <p:nvSpPr>
          <p:cNvPr id="82948" name="Rectangle 3"/>
          <p:cNvSpPr>
            <a:spLocks noGrp="1" noChangeArrowheads="1"/>
          </p:cNvSpPr>
          <p:nvPr>
            <p:ph type="body" idx="1"/>
          </p:nvPr>
        </p:nvSpPr>
        <p:spPr>
          <a:xfrm>
            <a:off x="898525" y="4352925"/>
            <a:ext cx="5011738"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s-US" smtClean="0">
                <a:ea typeface="SimSun" panose="02010600030101010101" pitchFamily="2" charset="-122"/>
              </a:rPr>
              <a:t>A sign of the times</a:t>
            </a:r>
            <a:r>
              <a:rPr lang="en-US" altLang="es-US" smtClean="0">
                <a:ea typeface="SimSun" panose="02010600030101010101" pitchFamily="2" charset="-122"/>
              </a:rPr>
              <a:t>…. GEI has been adopted by the UN Secretary General as one of the nine United Nations </a:t>
            </a:r>
            <a:r>
              <a:rPr lang="ja-JP" altLang="en-US" smtClean="0">
                <a:ea typeface="SimSun" panose="02010600030101010101" pitchFamily="2" charset="-122"/>
              </a:rPr>
              <a:t>“</a:t>
            </a:r>
            <a:r>
              <a:rPr lang="en-US" altLang="ja-JP" smtClean="0">
                <a:ea typeface="SimSun" panose="02010600030101010101" pitchFamily="2" charset="-122"/>
              </a:rPr>
              <a:t>Joint Crisis Initiaitves</a:t>
            </a:r>
            <a:r>
              <a:rPr lang="ja-JP" altLang="en-US" smtClean="0">
                <a:ea typeface="SimSun" panose="02010600030101010101" pitchFamily="2" charset="-122"/>
              </a:rPr>
              <a:t>”</a:t>
            </a:r>
            <a:r>
              <a:rPr lang="en-US" altLang="ja-JP" smtClean="0">
                <a:ea typeface="SimSun" panose="02010600030101010101" pitchFamily="2" charset="-122"/>
              </a:rPr>
              <a:t>, giving it the support of the entire family of UN organizations, and </a:t>
            </a:r>
            <a:endParaRPr lang="en-AU" altLang="es-US" smtClean="0">
              <a:ea typeface="SimSun"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839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0DE0FAC-AFB4-436C-B363-2CC4AA7B0C20}" type="slidenum">
              <a:rPr lang="en-US" altLang="es-US" sz="1200"/>
              <a:pPr eaLnBrk="1" hangingPunct="1"/>
              <a:t>32</a:t>
            </a:fld>
            <a:endParaRPr lang="en-US" altLang="es-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849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E5E9BF-0651-4F44-BA8B-80EEE8B72D74}" type="slidenum">
              <a:rPr lang="en-US" altLang="es-US" sz="1200"/>
              <a:pPr eaLnBrk="1" hangingPunct="1"/>
              <a:t>33</a:t>
            </a:fld>
            <a:endParaRPr lang="en-US" altLang="es-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s-US" smtClean="0">
                <a:ea typeface="SimSun" panose="02010600030101010101" pitchFamily="2" charset="-122"/>
              </a:rPr>
              <a:t>Hay algunos ejemplos claros en la región de cómo temas relacionados con la biodiversidad, incluyendo el turismo, y los productos forestales maderables y no maderables, pueden producir ingresos importantes.  Se ha estimado que Guatemala recibe anualmente más de 50 millones de dólares de estas fuentes, y Ecuador 100 millones de dólares sólo del turismo basado en la naturaleza.  De hecho, el turismo representa alrededor del 12 por ciento del producto interno bruto (PIB) de América Latina y el Caribe, y emplea aproximadamente 10 millones de personas.</a:t>
            </a:r>
          </a:p>
          <a:p>
            <a:pPr>
              <a:lnSpc>
                <a:spcPct val="90000"/>
              </a:lnSpc>
            </a:pPr>
            <a:endParaRPr lang="en-US" altLang="es-US" smtClean="0">
              <a:ea typeface="ＭＳ Ｐゴシック" panose="020B0600070205080204" pitchFamily="34" charset="-128"/>
            </a:endParaRPr>
          </a:p>
          <a:p>
            <a:pPr>
              <a:lnSpc>
                <a:spcPct val="90000"/>
              </a:lnSpc>
            </a:pPr>
            <a:endParaRPr lang="en-US" altLang="es-US" smtClean="0">
              <a:ea typeface="SimSun" panose="02010600030101010101" pitchFamily="2" charset="-122"/>
            </a:endParaRPr>
          </a:p>
          <a:p>
            <a:pPr>
              <a:lnSpc>
                <a:spcPct val="90000"/>
              </a:lnSpc>
            </a:pPr>
            <a:r>
              <a:rPr lang="es-ES" altLang="es-US" smtClean="0">
                <a:ea typeface="SimSun" panose="02010600030101010101" pitchFamily="2" charset="-122"/>
              </a:rPr>
              <a:t>El pago por servicios ecosistémicos (por ejemplo: el mantenimiento de un bosque para proporcionar agua para el suministro de una ciudad, reforestar áreas degradadas para capturar el dióxido de carbono atmosférico, etc.) es un mecanismo que contribuye a la creación de empleos verdes y proporciona un ingreso a la población rural que conserva y se encarga de estos servicios.  Los países como Colombia, Costa Rica y Nicaragua que promueven prácticas de agrosilvicultura han informado de aumentos de entre 10 y 15 por ciento en los niveles de ingresos de los agricultores.  Ejemplos como estos sugieren que un cambio global hacia un nuevo modelo económico podría generar grandes cantidades de puestos de trabajo y ayudaría </a:t>
            </a:r>
            <a:r>
              <a:rPr lang="es-ES_tradnl" altLang="es-US" smtClean="0">
                <a:ea typeface="SimSun" panose="02010600030101010101" pitchFamily="2" charset="-122"/>
              </a:rPr>
              <a:t>a promover</a:t>
            </a:r>
            <a:r>
              <a:rPr lang="es-ES" altLang="es-US" smtClean="0">
                <a:ea typeface="SimSun" panose="02010600030101010101" pitchFamily="2" charset="-122"/>
              </a:rPr>
              <a:t> la igualdad social.</a:t>
            </a:r>
            <a:r>
              <a:rPr lang="es-ES_tradnl" altLang="es-US" smtClean="0">
                <a:ea typeface="ＭＳ Ｐゴシック" panose="020B0600070205080204" pitchFamily="34" charset="-128"/>
              </a:rPr>
              <a:t> </a:t>
            </a:r>
            <a:endParaRPr lang="en-US" altLang="es-US" smtClean="0">
              <a:ea typeface="SimSun" panose="02010600030101010101" pitchFamily="2" charset="-122"/>
            </a:endParaRPr>
          </a:p>
          <a:p>
            <a:pPr>
              <a:lnSpc>
                <a:spcPct val="90000"/>
              </a:lnSpc>
            </a:pPr>
            <a:endParaRPr lang="en-US" altLang="es-US" smtClean="0">
              <a:ea typeface="SimSun" panose="02010600030101010101" pitchFamily="2" charset="-122"/>
            </a:endParaRPr>
          </a:p>
          <a:p>
            <a:pPr>
              <a:lnSpc>
                <a:spcPct val="90000"/>
              </a:lnSpc>
            </a:pPr>
            <a:r>
              <a:rPr lang="es-PE" altLang="es-US" i="1" smtClean="0">
                <a:ea typeface="SimSun" panose="02010600030101010101" pitchFamily="2" charset="-122"/>
              </a:rPr>
              <a:t>En tres décadas, los arrecifes de </a:t>
            </a:r>
            <a:r>
              <a:rPr lang="es-PE" altLang="es-US" b="1" i="1" smtClean="0">
                <a:ea typeface="SimSun" panose="02010600030101010101" pitchFamily="2" charset="-122"/>
              </a:rPr>
              <a:t>coral del Caribe</a:t>
            </a:r>
            <a:r>
              <a:rPr lang="es-PE" altLang="es-US" i="1" smtClean="0">
                <a:ea typeface="SimSun" panose="02010600030101010101" pitchFamily="2" charset="-122"/>
              </a:rPr>
              <a:t> se han </a:t>
            </a:r>
            <a:r>
              <a:rPr lang="es-PE" altLang="es-US" b="1" i="1" smtClean="0">
                <a:ea typeface="SimSun" panose="02010600030101010101" pitchFamily="2" charset="-122"/>
              </a:rPr>
              <a:t>reducido </a:t>
            </a:r>
            <a:r>
              <a:rPr lang="es-PE" altLang="es-US" i="1" smtClean="0">
                <a:ea typeface="SimSun" panose="02010600030101010101" pitchFamily="2" charset="-122"/>
              </a:rPr>
              <a:t>en un 80 %. Como consecuencia directa, los ingresos derivados del turismo de buceo (que representan el 20 % de los ingresos totales por turismo) se han reducido y, según los cálculos, podrían perder hasta 300 millones de dólares al año. Esta cifra equivale a más del doble de las pérdidas del sector pesquero, también fuertemente afectado (PNUMA, febrero de 2008).</a:t>
            </a:r>
            <a:endParaRPr lang="es-ES_tradnl" altLang="es-US" smtClean="0">
              <a:ea typeface="SimSun" panose="02010600030101010101" pitchFamily="2" charset="-122"/>
            </a:endParaRPr>
          </a:p>
          <a:p>
            <a:pPr>
              <a:lnSpc>
                <a:spcPct val="90000"/>
              </a:lnSpc>
            </a:pPr>
            <a:endParaRPr lang="en-US" altLang="es-US" smtClean="0">
              <a:ea typeface="SimSun" panose="02010600030101010101" pitchFamily="2" charset="-122"/>
            </a:endParaRPr>
          </a:p>
          <a:p>
            <a:pPr>
              <a:lnSpc>
                <a:spcPct val="90000"/>
              </a:lnSpc>
            </a:pPr>
            <a:endParaRPr lang="en-US" altLang="es-US" smtClean="0">
              <a:ea typeface="ＭＳ Ｐゴシック" panose="020B0600070205080204" pitchFamily="34" charset="-128"/>
            </a:endParaRPr>
          </a:p>
          <a:p>
            <a:pPr>
              <a:lnSpc>
                <a:spcPct val="90000"/>
              </a:lnSpc>
            </a:pPr>
            <a:endParaRPr lang="en-US" altLang="es-US" smtClean="0">
              <a:ea typeface="SimSun" panose="02010600030101010101" pitchFamily="2" charset="-122"/>
            </a:endParaRPr>
          </a:p>
          <a:p>
            <a:pPr>
              <a:lnSpc>
                <a:spcPct val="90000"/>
              </a:lnSpc>
            </a:pPr>
            <a:endParaRPr lang="en-US" altLang="es-US" smtClean="0">
              <a:ea typeface="ＭＳ Ｐゴシック" panose="020B0600070205080204" pitchFamily="34" charset="-128"/>
            </a:endParaRPr>
          </a:p>
          <a:p>
            <a:pPr>
              <a:lnSpc>
                <a:spcPct val="90000"/>
              </a:lnSpc>
            </a:pPr>
            <a:endParaRPr lang="en-US" altLang="es-US" smtClean="0">
              <a:ea typeface="ＭＳ Ｐゴシック" panose="020B0600070205080204" pitchFamily="34" charset="-128"/>
            </a:endParaRPr>
          </a:p>
          <a:p>
            <a:pPr>
              <a:lnSpc>
                <a:spcPct val="90000"/>
              </a:lnSpc>
            </a:pPr>
            <a:r>
              <a:rPr lang="en-US" altLang="es-US" smtClean="0">
                <a:ea typeface="ＭＳ Ｐゴシック" panose="020B0600070205080204" pitchFamily="34" charset="-128"/>
              </a:rPr>
              <a:t> USAID, AmÈrica Latina y el Caribe. http://www.usaid.gov/locations/latin_america_caribbean/ issues/biodiversity_issue.html</a:t>
            </a:r>
          </a:p>
          <a:p>
            <a:pPr>
              <a:lnSpc>
                <a:spcPct val="90000"/>
              </a:lnSpc>
            </a:pPr>
            <a:r>
              <a:rPr lang="en-US" altLang="es-US" smtClean="0">
                <a:ea typeface="ＭＳ Ｐゴシック" panose="020B0600070205080204" pitchFamily="34" charset="-128"/>
              </a:rPr>
              <a:t> PNUD, 2010 ìStatus Report ñ Biodiversity and Ecosystems: Why these are Important for Sustained Growth and Equity in Latin America and the Caribbeanî, informe interno.</a:t>
            </a:r>
          </a:p>
          <a:p>
            <a:pPr>
              <a:lnSpc>
                <a:spcPct val="90000"/>
              </a:lnSpc>
            </a:pPr>
            <a:r>
              <a:rPr lang="en-US" altLang="es-US" smtClean="0">
                <a:ea typeface="ＭＳ Ｐゴシック" panose="020B0600070205080204" pitchFamily="34" charset="-128"/>
              </a:rPr>
              <a:t> PNUMA, 2008. ìGreen jobs: towards decent work in a sustainable, low-carbon worldî. Nairobi, Kenia</a:t>
            </a:r>
          </a:p>
          <a:p>
            <a:pPr>
              <a:lnSpc>
                <a:spcPct val="90000"/>
              </a:lnSpc>
            </a:pPr>
            <a:endParaRPr lang="es-ES_tradnl" altLang="es-US" smtClean="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C6E351D-2A74-4EF0-AE93-995E9A565D22}" type="slidenum">
              <a:rPr lang="zh-CN" altLang="en-US" sz="1200"/>
              <a:pPr eaLnBrk="1" hangingPunct="1"/>
              <a:t>34</a:t>
            </a:fld>
            <a:endParaRPr lang="en-US" altLang="zh-CN"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p:spPr>
      </p:sp>
      <p:sp>
        <p:nvSpPr>
          <p:cNvPr id="87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870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63083B-3029-4936-B2C6-AA6BC3812AC5}" type="slidenum">
              <a:rPr lang="en-US" altLang="es-US" sz="1200"/>
              <a:pPr eaLnBrk="1" hangingPunct="1"/>
              <a:t>35</a:t>
            </a:fld>
            <a:endParaRPr lang="en-US" altLang="es-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s-US" smtClean="0">
              <a:ea typeface="SimSun" panose="02010600030101010101" pitchFamily="2" charset="-122"/>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84A636-88C6-4299-8CEA-2B5E36225738}" type="slidenum">
              <a:rPr lang="en-US" altLang="es-US" sz="1200"/>
              <a:pPr eaLnBrk="1" hangingPunct="1"/>
              <a:t>36</a:t>
            </a:fld>
            <a:endParaRPr lang="en-US" altLang="es-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imagen de diapositiva 1"/>
          <p:cNvSpPr>
            <a:spLocks noGrp="1" noRot="1" noChangeAspect="1" noTextEdit="1"/>
          </p:cNvSpPr>
          <p:nvPr>
            <p:ph type="sldImg"/>
          </p:nvPr>
        </p:nvSpPr>
        <p:spPr>
          <a:ln/>
        </p:spPr>
      </p:sp>
      <p:sp>
        <p:nvSpPr>
          <p:cNvPr id="8909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US" smtClean="0">
              <a:ea typeface="ＭＳ Ｐゴシック" panose="020B0600070205080204" pitchFamily="34" charset="-128"/>
            </a:endParaRPr>
          </a:p>
        </p:txBody>
      </p:sp>
      <p:sp>
        <p:nvSpPr>
          <p:cNvPr id="8909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4925ABA-9125-4E3A-8EE6-41DA0A161B7A}" type="slidenum">
              <a:rPr lang="es-ES" altLang="es-US" sz="1200"/>
              <a:pPr eaLnBrk="1" hangingPunct="1"/>
              <a:t>37</a:t>
            </a:fld>
            <a:endParaRPr lang="es-ES" altLang="es-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a:ln/>
        </p:spPr>
      </p:sp>
      <p:sp>
        <p:nvSpPr>
          <p:cNvPr id="901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901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025A2C-5881-4346-A52D-0435A254B3DD}" type="slidenum">
              <a:rPr lang="en-US" altLang="es-US" sz="1200"/>
              <a:pPr eaLnBrk="1" hangingPunct="1"/>
              <a:t>38</a:t>
            </a:fld>
            <a:endParaRPr lang="en-US" altLang="es-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8F6993-652E-4089-8328-8B9AE9484156}" type="slidenum">
              <a:rPr lang="en-US" altLang="es-US" sz="1200"/>
              <a:pPr eaLnBrk="1" hangingPunct="1"/>
              <a:t>39</a:t>
            </a:fld>
            <a:endParaRPr lang="en-US" altLang="es-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s-US" smtClean="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553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F327A1-1BB9-4D95-8CE8-3BFE39E75E54}" type="slidenum">
              <a:rPr lang="en-US" altLang="es-US" sz="1200"/>
              <a:pPr eaLnBrk="1" hangingPunct="1"/>
              <a:t>4</a:t>
            </a:fld>
            <a:endParaRPr lang="en-US" altLang="es-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a:ln/>
        </p:spPr>
      </p:sp>
      <p:sp>
        <p:nvSpPr>
          <p:cNvPr id="92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921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AE8BAE-64E8-43FE-AA9E-F8280E27AB3D}" type="slidenum">
              <a:rPr lang="en-US" altLang="es-US" sz="1200"/>
              <a:pPr eaLnBrk="1" hangingPunct="1"/>
              <a:t>40</a:t>
            </a:fld>
            <a:endParaRPr lang="en-US" altLang="es-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ea typeface="ＭＳ Ｐゴシック" panose="020B0600070205080204" pitchFamily="34" charset="-128"/>
            </a:endParaRPr>
          </a:p>
        </p:txBody>
      </p:sp>
      <p:sp>
        <p:nvSpPr>
          <p:cNvPr id="931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B8A3EF-A3A7-40A7-878F-D6E3B3F31F38}" type="slidenum">
              <a:rPr lang="en-US" altLang="es-US" sz="1200"/>
              <a:pPr eaLnBrk="1" hangingPunct="1"/>
              <a:t>41</a:t>
            </a:fld>
            <a:endParaRPr lang="en-US" altLang="es-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rPr>
              <a:t> Ningun sub–objetivo cumplido integralmente</a:t>
            </a:r>
          </a:p>
          <a:p>
            <a:pPr eaLnBrk="1" hangingPunct="1">
              <a:buFontTx/>
              <a:buChar char="•"/>
            </a:pPr>
            <a:endPar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Char char="•"/>
            </a:pPr>
            <a:r>
              <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rPr>
              <a:t> La mayoría de los indicadores son negativos</a:t>
            </a:r>
          </a:p>
          <a:p>
            <a:pPr eaLnBrk="1" hangingPunct="1">
              <a:buFontTx/>
              <a:buChar char="•"/>
            </a:pPr>
            <a:endPar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Char char="•"/>
            </a:pPr>
            <a:r>
              <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rPr>
              <a:t> Ningun Gobierno afirma el logro</a:t>
            </a:r>
          </a:p>
          <a:p>
            <a:pPr eaLnBrk="1" hangingPunct="1">
              <a:buFontTx/>
              <a:buChar char="•"/>
            </a:pPr>
            <a:endPar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Char char="•"/>
            </a:pPr>
            <a:r>
              <a:rPr lang="es-ES" altLang="es-US" smtClean="0">
                <a:latin typeface="Arial Unicode MS" panose="020B0604020202020204" pitchFamily="34" charset="-128"/>
                <a:ea typeface="Arial Unicode MS" panose="020B0604020202020204" pitchFamily="34" charset="-128"/>
                <a:cs typeface="Arial Unicode MS" panose="020B0604020202020204" pitchFamily="34" charset="-128"/>
              </a:rPr>
              <a:t> Presiones directas constantes o en aumento</a:t>
            </a:r>
            <a:endParaRPr lang="es-ES" altLang="es-US" smtClean="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D4BF08-7A28-4549-BBE8-651B4BB18B9D}" type="slidenum">
              <a:rPr lang="en-US" altLang="es-US" sz="1200"/>
              <a:pPr eaLnBrk="1" hangingPunct="1"/>
              <a:t>5</a:t>
            </a:fld>
            <a:endParaRPr lang="en-US" altLang="es-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s-US" smtClean="0">
                <a:ea typeface="ＭＳ Ｐゴシック" panose="020B0600070205080204" pitchFamily="34" charset="-128"/>
              </a:rPr>
              <a:t>GBO 3 is divided into three main sections. The first, called Biodiversity in 2010, presents a comprehensive picture of the state of biodiversity itself – as far as we can assess it from the evidence; the principal pressures on biodiversity, and the various responses being taken around the world to conserve it and use it sustainably. The second section, called Biodiversity Futures for the 21</a:t>
            </a:r>
            <a:r>
              <a:rPr lang="en-US" altLang="es-US" baseline="30000" smtClean="0">
                <a:ea typeface="ＭＳ Ｐゴシック" panose="020B0600070205080204" pitchFamily="34" charset="-128"/>
              </a:rPr>
              <a:t>st</a:t>
            </a:r>
            <a:r>
              <a:rPr lang="en-US" altLang="es-US" smtClean="0">
                <a:ea typeface="ＭＳ Ｐゴシック" panose="020B0600070205080204" pitchFamily="34" charset="-128"/>
              </a:rPr>
              <a:t> Century, reports the outcome of the study of models and scenarios undertaken for the outlook, and describes in particular the tipping points we may be approaching. The final part of the document, Towards a Strategy for Reducing Biodiversity Loss, suggests some possible ways forward: it was not the remit of the Outlook to prescribe particular policies, but it analyses the changes required to move the world onto a better path – and avoid some of the dangerous consequences for humanity that current trends suggest, as we shall see. </a:t>
            </a:r>
          </a:p>
        </p:txBody>
      </p:sp>
      <p:sp>
        <p:nvSpPr>
          <p:cNvPr id="57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F6825CC-BA7F-4ADA-8620-351040916589}" type="slidenum">
              <a:rPr lang="en-US" altLang="es-US" sz="1200">
                <a:latin typeface="Calibri" panose="020F0502020204030204" pitchFamily="34" charset="0"/>
              </a:rPr>
              <a:pPr algn="r" eaLnBrk="1" hangingPunct="1"/>
              <a:t>6</a:t>
            </a:fld>
            <a:endParaRPr lang="en-US" altLang="es-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US" smtClean="0">
                <a:ea typeface="ＭＳ Ｐゴシック" panose="020B0600070205080204" pitchFamily="34" charset="-128"/>
              </a:rPr>
              <a:t>For certain headline indicators used to gauge progress towards the 2010 Biodiversity target the amount and coverage of data is not sufficient to make statements with confidence. However of 15 indicators, Nine show trends unfavourable for biodiversity, 3 show no clear global trend with both and negative changes occurring and only 2 show positive trends.  It is interesting to note that the two headline indicators showing positive trends are not directly related to biodiversity but to our responses to its loss.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US" smtClean="0">
                <a:ea typeface="ＭＳ Ｐゴシック" panose="020B0600070205080204" pitchFamily="34" charset="-128"/>
              </a:rPr>
              <a:t>One of the indicators showing positive trends for biodiversity is the proportion of land and oceans designated as protected areas. This graph shows that protected areas have continued to grow steadily over the years, with more than 120,000 terrestrial protected areas (shown in orange) occupying nearly one-eighth (12.2%) of the total land surface of the Earth. Marine protected areas, although covering a much smaller area, have grown significantly in recent years, concentrated almost entirely in coastal waters.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1B5E48-6E34-4FD8-A559-33EA18729BB8}" type="slidenum">
              <a:rPr lang="en-US" altLang="es-US" sz="1200"/>
              <a:pPr eaLnBrk="1" hangingPunct="1"/>
              <a:t>8</a:t>
            </a:fld>
            <a:endParaRPr lang="en-US" altLang="es-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s-ES_tradnl" altLang="es-US" sz="1100" smtClean="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995A7F-F17D-4958-A872-252BF35AD511}" type="slidenum">
              <a:rPr lang="zh-CN" altLang="en-US" sz="1200"/>
              <a:pPr eaLnBrk="1" hangingPunct="1"/>
              <a:t>9</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40428" y="2863198"/>
            <a:ext cx="6480611" cy="1470025"/>
          </a:xfrm>
        </p:spPr>
        <p:txBody>
          <a:bodyPr>
            <a:noAutofit/>
          </a:bodyPr>
          <a:lstStyle>
            <a:lvl1pPr>
              <a:lnSpc>
                <a:spcPts val="5200"/>
              </a:lnSpc>
              <a:spcAft>
                <a:spcPts val="0"/>
              </a:spcAft>
              <a:defRPr sz="5200">
                <a:latin typeface="Times"/>
                <a:cs typeface="Times"/>
              </a:defRPr>
            </a:lvl1p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_tradnl"/>
          </a:p>
        </p:txBody>
      </p:sp>
    </p:spTree>
    <p:extLst>
      <p:ext uri="{BB962C8B-B14F-4D97-AF65-F5344CB8AC3E}">
        <p14:creationId xmlns:p14="http://schemas.microsoft.com/office/powerpoint/2010/main" val="301339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ólo el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2" descr="PNUMA-logoNegr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0563" y="5930900"/>
            <a:ext cx="7159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1785"/>
            <a:ext cx="8229600" cy="864262"/>
          </a:xfrm>
        </p:spPr>
        <p:txBody>
          <a:bodyPr anchor="b"/>
          <a:lstStyle>
            <a:lvl1pPr algn="l">
              <a:defRPr sz="4800">
                <a:solidFill>
                  <a:schemeClr val="bg1"/>
                </a:solidFill>
              </a:defRPr>
            </a:lvl1pPr>
          </a:lstStyle>
          <a:p>
            <a:r>
              <a:rPr lang="es-ES" smtClean="0"/>
              <a:t>Haga clic para modificar el estilo de título del patrón</a:t>
            </a:r>
            <a:endParaRPr lang="en-US" dirty="0"/>
          </a:p>
        </p:txBody>
      </p:sp>
      <p:sp>
        <p:nvSpPr>
          <p:cNvPr id="6" name="Content Placeholder 2"/>
          <p:cNvSpPr>
            <a:spLocks noGrp="1"/>
          </p:cNvSpPr>
          <p:nvPr>
            <p:ph idx="1"/>
          </p:nvPr>
        </p:nvSpPr>
        <p:spPr>
          <a:xfrm>
            <a:off x="457200" y="1301672"/>
            <a:ext cx="8229600" cy="4525963"/>
          </a:xfrm>
          <a:prstGeom prst="rect">
            <a:avLst/>
          </a:prstGeom>
        </p:spPr>
        <p:txBody>
          <a:bodyPr/>
          <a:lstStyle>
            <a:lvl1pPr>
              <a:defRPr>
                <a:latin typeface="Helvetica"/>
                <a:cs typeface="Helvetica"/>
              </a:defRPr>
            </a:lvl1pPr>
            <a:lvl2pPr>
              <a:defRPr/>
            </a:lvl2pPr>
            <a:lvl3pPr>
              <a:defRPr/>
            </a:lvl3pPr>
            <a:lvl4pPr>
              <a:defRPr/>
            </a:lvl4pPr>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74354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08"/>
            <a:ext cx="8229600" cy="819707"/>
          </a:xfrm>
        </p:spPr>
        <p:txBody>
          <a:bodyPr anchor="b"/>
          <a:lstStyle>
            <a:lvl1pPr algn="l">
              <a:defRPr sz="4800">
                <a:solidFill>
                  <a:srgbClr val="FFFFFF"/>
                </a:solidFill>
              </a:defRPr>
            </a:lvl1pPr>
          </a:lstStyle>
          <a:p>
            <a:r>
              <a:rPr lang="es-ES" smtClean="0"/>
              <a:t>Haga clic para modificar el estilo de título del patrón</a:t>
            </a:r>
            <a:endParaRPr lang="en-US" dirty="0"/>
          </a:p>
        </p:txBody>
      </p:sp>
      <p:sp>
        <p:nvSpPr>
          <p:cNvPr id="4" name="Content Placeholder 3"/>
          <p:cNvSpPr>
            <a:spLocks noGrp="1"/>
          </p:cNvSpPr>
          <p:nvPr>
            <p:ph sz="half" idx="2"/>
          </p:nvPr>
        </p:nvSpPr>
        <p:spPr>
          <a:xfrm>
            <a:off x="457200" y="1285910"/>
            <a:ext cx="4040188" cy="3951288"/>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645025" y="1285910"/>
            <a:ext cx="4041775" cy="3951288"/>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04045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n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04455" y="1290611"/>
            <a:ext cx="7342909" cy="46206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8" name="Title 1"/>
          <p:cNvSpPr>
            <a:spLocks noGrp="1"/>
          </p:cNvSpPr>
          <p:nvPr>
            <p:ph type="title"/>
          </p:nvPr>
        </p:nvSpPr>
        <p:spPr>
          <a:xfrm>
            <a:off x="457200" y="300533"/>
            <a:ext cx="8229600" cy="819707"/>
          </a:xfrm>
        </p:spPr>
        <p:txBody>
          <a:bodyPr anchor="b"/>
          <a:lstStyle>
            <a:lvl1pPr algn="l">
              <a:defRPr sz="4800">
                <a:solidFill>
                  <a:srgbClr val="FFFFFF"/>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49562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25"/>
            <a:ext cx="8229600" cy="823044"/>
          </a:xfrm>
        </p:spPr>
        <p:txBody>
          <a:bodyPr/>
          <a:lstStyle>
            <a:lvl1pPr algn="l">
              <a:defRPr sz="4000">
                <a:solidFill>
                  <a:srgbClr val="000000"/>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2017466"/>
            <a:ext cx="4038600" cy="4320989"/>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2017466"/>
            <a:ext cx="4038600" cy="4320989"/>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29299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25"/>
            <a:ext cx="8229600" cy="874482"/>
          </a:xfrm>
        </p:spPr>
        <p:txBody>
          <a:bodyPr/>
          <a:lstStyle>
            <a:lvl1pPr algn="l">
              <a:defRPr sz="4000">
                <a:solidFill>
                  <a:schemeClr val="tx1"/>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029007"/>
            <a:ext cx="8229600" cy="4525963"/>
          </a:xfrm>
          <a:prstGeom prst="rect">
            <a:avLst/>
          </a:prstGeom>
        </p:spPr>
        <p:txBody>
          <a:bodyPr/>
          <a:lstStyle>
            <a:lvl1pPr>
              <a:defRPr>
                <a:latin typeface="Helvetica"/>
                <a:cs typeface="Helvetica"/>
              </a:defRPr>
            </a:lvl1pPr>
            <a:lvl2pPr>
              <a:defRPr/>
            </a:lvl2pPr>
            <a:lvl3pPr>
              <a:defRPr/>
            </a:lvl3pPr>
            <a:lvl4pPr>
              <a:defRPr/>
            </a:lvl4pPr>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89251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792446"/>
            <a:ext cx="5867400" cy="1470025"/>
          </a:xfrm>
        </p:spPr>
        <p:txBody>
          <a:bodyPr anchor="b"/>
          <a:lstStyle>
            <a:lvl1pPr algn="r">
              <a:defRPr sz="4800"/>
            </a:lvl1pPr>
          </a:lstStyle>
          <a:p>
            <a:r>
              <a:rPr lang="es-ES" smtClean="0"/>
              <a:t>Haga clic para modificar el estilo de título del patrón</a:t>
            </a:r>
            <a:endParaRPr lang="en-US" dirty="0"/>
          </a:p>
        </p:txBody>
      </p:sp>
      <p:sp>
        <p:nvSpPr>
          <p:cNvPr id="3" name="Date Placeholder 8"/>
          <p:cNvSpPr>
            <a:spLocks noGrp="1"/>
          </p:cNvSpPr>
          <p:nvPr>
            <p:ph type="dt" sz="half" idx="10"/>
          </p:nvPr>
        </p:nvSpPr>
        <p:spPr/>
        <p:txBody>
          <a:bodyPr/>
          <a:lstStyle>
            <a:lvl1pPr>
              <a:defRPr/>
            </a:lvl1pPr>
          </a:lstStyle>
          <a:p>
            <a:pPr>
              <a:defRPr/>
            </a:pPr>
            <a:endParaRPr lang="es-ES_tradnl"/>
          </a:p>
        </p:txBody>
      </p:sp>
    </p:spTree>
    <p:extLst>
      <p:ext uri="{BB962C8B-B14F-4D97-AF65-F5344CB8AC3E}">
        <p14:creationId xmlns:p14="http://schemas.microsoft.com/office/powerpoint/2010/main" val="108155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s-ES_tradnl"/>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A8B846D-3CEA-498A-ADEE-8877C84470E6}" type="slidenum">
              <a:rPr lang="en-US" altLang="es-US"/>
              <a:pPr/>
              <a:t>‹Nº›</a:t>
            </a:fld>
            <a:endParaRPr lang="en-US" altLang="es-US"/>
          </a:p>
        </p:txBody>
      </p:sp>
    </p:spTree>
    <p:extLst>
      <p:ext uri="{BB962C8B-B14F-4D97-AF65-F5344CB8AC3E}">
        <p14:creationId xmlns:p14="http://schemas.microsoft.com/office/powerpoint/2010/main" val="45867570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s-ES_tradnl"/>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D6D3444-4DB5-4CE5-A14B-E9EBDDB34C4E}" type="slidenum">
              <a:rPr lang="en-US" altLang="es-US"/>
              <a:pPr/>
              <a:t>‹Nº›</a:t>
            </a:fld>
            <a:endParaRPr lang="en-US" altLang="es-US"/>
          </a:p>
        </p:txBody>
      </p:sp>
    </p:spTree>
    <p:extLst>
      <p:ext uri="{BB962C8B-B14F-4D97-AF65-F5344CB8AC3E}">
        <p14:creationId xmlns:p14="http://schemas.microsoft.com/office/powerpoint/2010/main" val="286408845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590800" y="2868613"/>
            <a:ext cx="6350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S" smtClean="0"/>
              <a:t>Haga clic para modificar el estilo de título del patrón</a:t>
            </a:r>
            <a:endParaRPr lang="en-US" altLang="es-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_tradnl"/>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spd="slow">
    <p:randomBar dir="vert"/>
  </p:transition>
  <p:timing>
    <p:tnLst>
      <p:par>
        <p:cTn id="1" dur="indefinite" restart="never" nodeType="tmRoot"/>
      </p:par>
    </p:tnLst>
  </p:timing>
  <p:txStyles>
    <p:titleStyle>
      <a:lvl1pPr algn="r" defTabSz="457200" rtl="0" fontAlgn="base">
        <a:lnSpc>
          <a:spcPts val="5200"/>
        </a:lnSpc>
        <a:spcBef>
          <a:spcPct val="0"/>
        </a:spcBef>
        <a:spcAft>
          <a:spcPct val="0"/>
        </a:spcAft>
        <a:defRPr sz="5200" kern="1200">
          <a:solidFill>
            <a:srgbClr val="FFFFFF"/>
          </a:solidFill>
          <a:latin typeface="Times"/>
          <a:ea typeface="Times" pitchFamily="18" charset="0"/>
          <a:cs typeface="Times"/>
        </a:defRPr>
      </a:lvl1pPr>
      <a:lvl2pPr algn="r" defTabSz="457200" rtl="0" fontAlgn="base">
        <a:lnSpc>
          <a:spcPts val="5200"/>
        </a:lnSpc>
        <a:spcBef>
          <a:spcPct val="0"/>
        </a:spcBef>
        <a:spcAft>
          <a:spcPct val="0"/>
        </a:spcAft>
        <a:defRPr sz="5200">
          <a:solidFill>
            <a:srgbClr val="FFFFFF"/>
          </a:solidFill>
          <a:latin typeface="Times" pitchFamily="18" charset="0"/>
          <a:ea typeface="Times" pitchFamily="18" charset="0"/>
          <a:cs typeface="Times" pitchFamily="18" charset="0"/>
        </a:defRPr>
      </a:lvl2pPr>
      <a:lvl3pPr algn="r" defTabSz="457200" rtl="0" fontAlgn="base">
        <a:lnSpc>
          <a:spcPts val="5200"/>
        </a:lnSpc>
        <a:spcBef>
          <a:spcPct val="0"/>
        </a:spcBef>
        <a:spcAft>
          <a:spcPct val="0"/>
        </a:spcAft>
        <a:defRPr sz="5200">
          <a:solidFill>
            <a:srgbClr val="FFFFFF"/>
          </a:solidFill>
          <a:latin typeface="Times" pitchFamily="18" charset="0"/>
          <a:ea typeface="Times" pitchFamily="18" charset="0"/>
          <a:cs typeface="Times" pitchFamily="18" charset="0"/>
        </a:defRPr>
      </a:lvl3pPr>
      <a:lvl4pPr algn="r" defTabSz="457200" rtl="0" fontAlgn="base">
        <a:lnSpc>
          <a:spcPts val="5200"/>
        </a:lnSpc>
        <a:spcBef>
          <a:spcPct val="0"/>
        </a:spcBef>
        <a:spcAft>
          <a:spcPct val="0"/>
        </a:spcAft>
        <a:defRPr sz="5200">
          <a:solidFill>
            <a:srgbClr val="FFFFFF"/>
          </a:solidFill>
          <a:latin typeface="Times" pitchFamily="18" charset="0"/>
          <a:ea typeface="Times" pitchFamily="18" charset="0"/>
          <a:cs typeface="Times" pitchFamily="18" charset="0"/>
        </a:defRPr>
      </a:lvl4pPr>
      <a:lvl5pPr algn="r" defTabSz="457200" rtl="0" fontAlgn="base">
        <a:lnSpc>
          <a:spcPts val="5200"/>
        </a:lnSpc>
        <a:spcBef>
          <a:spcPct val="0"/>
        </a:spcBef>
        <a:spcAft>
          <a:spcPct val="0"/>
        </a:spcAft>
        <a:defRPr sz="5200">
          <a:solidFill>
            <a:srgbClr val="FFFFFF"/>
          </a:solidFill>
          <a:latin typeface="Times" pitchFamily="18" charset="0"/>
          <a:ea typeface="Times" pitchFamily="18" charset="0"/>
          <a:cs typeface="Times" pitchFamily="18" charset="0"/>
        </a:defRPr>
      </a:lvl5pPr>
      <a:lvl6pPr marL="457200" algn="r" defTabSz="457200" rtl="0" eaLnBrk="1" fontAlgn="base" hangingPunct="1">
        <a:lnSpc>
          <a:spcPts val="5200"/>
        </a:lnSpc>
        <a:spcBef>
          <a:spcPct val="0"/>
        </a:spcBef>
        <a:spcAft>
          <a:spcPct val="0"/>
        </a:spcAft>
        <a:defRPr sz="5200">
          <a:solidFill>
            <a:srgbClr val="FFFFFF"/>
          </a:solidFill>
          <a:latin typeface="Times" pitchFamily="18" charset="0"/>
        </a:defRPr>
      </a:lvl6pPr>
      <a:lvl7pPr marL="914400" algn="r" defTabSz="457200" rtl="0" eaLnBrk="1" fontAlgn="base" hangingPunct="1">
        <a:lnSpc>
          <a:spcPts val="5200"/>
        </a:lnSpc>
        <a:spcBef>
          <a:spcPct val="0"/>
        </a:spcBef>
        <a:spcAft>
          <a:spcPct val="0"/>
        </a:spcAft>
        <a:defRPr sz="5200">
          <a:solidFill>
            <a:srgbClr val="FFFFFF"/>
          </a:solidFill>
          <a:latin typeface="Times" pitchFamily="18" charset="0"/>
        </a:defRPr>
      </a:lvl7pPr>
      <a:lvl8pPr marL="1371600" algn="r" defTabSz="457200" rtl="0" eaLnBrk="1" fontAlgn="base" hangingPunct="1">
        <a:lnSpc>
          <a:spcPts val="5200"/>
        </a:lnSpc>
        <a:spcBef>
          <a:spcPct val="0"/>
        </a:spcBef>
        <a:spcAft>
          <a:spcPct val="0"/>
        </a:spcAft>
        <a:defRPr sz="5200">
          <a:solidFill>
            <a:srgbClr val="FFFFFF"/>
          </a:solidFill>
          <a:latin typeface="Times" pitchFamily="18" charset="0"/>
        </a:defRPr>
      </a:lvl8pPr>
      <a:lvl9pPr marL="1828800" algn="r" defTabSz="457200" rtl="0" eaLnBrk="1" fontAlgn="base" hangingPunct="1">
        <a:lnSpc>
          <a:spcPts val="5200"/>
        </a:lnSpc>
        <a:spcBef>
          <a:spcPct val="0"/>
        </a:spcBef>
        <a:spcAft>
          <a:spcPct val="0"/>
        </a:spcAft>
        <a:defRPr sz="5200">
          <a:solidFill>
            <a:srgbClr val="FFFFFF"/>
          </a:solidFill>
          <a:latin typeface="Times" pitchFamily="18"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notesSlide" Target="../notesSlides/notesSlide31.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Layout" Target="../slideLayouts/slideLayout2.xml"/><Relationship Id="rId2" Type="http://schemas.openxmlformats.org/officeDocument/2006/relationships/tags" Target="../tags/tag1.xml"/><Relationship Id="rId16"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457200" y="2133600"/>
            <a:ext cx="419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s-PA" altLang="es-US" sz="2000">
                <a:ea typeface="SimSun" panose="02010600030101010101" pitchFamily="2" charset="-122"/>
              </a:rPr>
              <a:t>La región ha sido tremendamente beneficiada en términos de riqueza biológica</a:t>
            </a:r>
          </a:p>
          <a:p>
            <a:pPr algn="just" eaLnBrk="1" hangingPunct="1">
              <a:buFont typeface="Arial" panose="020B0604020202020204" pitchFamily="34" charset="0"/>
              <a:buChar char="•"/>
            </a:pPr>
            <a:endParaRPr lang="es-PA" altLang="es-US" sz="2000">
              <a:ea typeface="SimSun" panose="02010600030101010101" pitchFamily="2" charset="-122"/>
            </a:endParaRPr>
          </a:p>
          <a:p>
            <a:pPr algn="just" eaLnBrk="1" hangingPunct="1">
              <a:buFont typeface="Arial" panose="020B0604020202020204" pitchFamily="34" charset="0"/>
              <a:buChar char="•"/>
            </a:pPr>
            <a:r>
              <a:rPr lang="es-PA" altLang="es-US" sz="2000">
                <a:ea typeface="SimSun" panose="02010600030101010101" pitchFamily="2" charset="-122"/>
              </a:rPr>
              <a:t>Los </a:t>
            </a:r>
            <a:r>
              <a:rPr lang="es-PA" altLang="es-US" sz="2000" b="1">
                <a:ea typeface="SimSun" panose="02010600030101010101" pitchFamily="2" charset="-122"/>
              </a:rPr>
              <a:t>países buscan generar beneficios </a:t>
            </a:r>
            <a:r>
              <a:rPr lang="es-PA" altLang="es-US" sz="2000">
                <a:ea typeface="SimSun" panose="02010600030101010101" pitchFamily="2" charset="-122"/>
              </a:rPr>
              <a:t>del uso sostenible de la biodiversidad y los ecosistemas para promover el </a:t>
            </a:r>
            <a:r>
              <a:rPr lang="es-PA" altLang="es-US" sz="2000" b="1">
                <a:ea typeface="SimSun" panose="02010600030101010101" pitchFamily="2" charset="-122"/>
              </a:rPr>
              <a:t>desarrollo económico y la equidad social</a:t>
            </a:r>
            <a:endParaRPr lang="es-PA" altLang="es-US" sz="2000"/>
          </a:p>
        </p:txBody>
      </p:sp>
      <p:pic>
        <p:nvPicPr>
          <p:cNvPr id="32770" name="Picture 12" descr="Iles des Arcadins 0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90775"/>
            <a:ext cx="3521075" cy="2347913"/>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p:cNvSpPr txBox="1">
            <a:spLocks noChangeArrowheads="1"/>
          </p:cNvSpPr>
          <p:nvPr/>
        </p:nvSpPr>
        <p:spPr bwMode="auto">
          <a:xfrm>
            <a:off x="7810500" y="4737100"/>
            <a:ext cx="800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US" sz="800">
                <a:solidFill>
                  <a:srgbClr val="948A54"/>
                </a:solidFill>
              </a:rPr>
              <a:t>Pereira, 2008</a:t>
            </a:r>
          </a:p>
        </p:txBody>
      </p:sp>
      <p:sp>
        <p:nvSpPr>
          <p:cNvPr id="19461" name="TextBox 11"/>
          <p:cNvSpPr txBox="1">
            <a:spLocks noChangeArrowheads="1"/>
          </p:cNvSpPr>
          <p:nvPr/>
        </p:nvSpPr>
        <p:spPr bwMode="auto">
          <a:xfrm>
            <a:off x="152400" y="457200"/>
            <a:ext cx="899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Beneficios, Desarrollo y Equidad</a:t>
            </a: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381000" y="2268538"/>
            <a:ext cx="4648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30000"/>
              </a:spcBef>
            </a:pPr>
            <a:r>
              <a:rPr lang="es-ES_tradnl" altLang="es-US" sz="2000">
                <a:ea typeface="SimSun" panose="02010600030101010101" pitchFamily="2" charset="-122"/>
              </a:rPr>
              <a:t>La región ha alcanzado considerables avances en algunos asuntos ambientales, como el </a:t>
            </a:r>
            <a:r>
              <a:rPr lang="es-ES_tradnl" altLang="es-US" sz="2000" b="1">
                <a:ea typeface="SimSun" panose="02010600030101010101" pitchFamily="2" charset="-122"/>
              </a:rPr>
              <a:t>aumento de las áreas protegidas </a:t>
            </a:r>
            <a:r>
              <a:rPr lang="es-ES_tradnl" altLang="es-US" sz="2000">
                <a:ea typeface="SimSun" panose="02010600030101010101" pitchFamily="2" charset="-122"/>
              </a:rPr>
              <a:t>ricas en biodiversidad;</a:t>
            </a:r>
          </a:p>
          <a:p>
            <a:pPr>
              <a:spcBef>
                <a:spcPct val="30000"/>
              </a:spcBef>
              <a:buFontTx/>
              <a:buChar char="-"/>
            </a:pPr>
            <a:r>
              <a:rPr lang="es-ES_tradnl" altLang="es-US" sz="2000">
                <a:ea typeface="SimSun" panose="02010600030101010101" pitchFamily="2" charset="-122"/>
              </a:rPr>
              <a:t>entre 1990 y 2008 la designación de áreas protegidas terrestres y marinas en ALC más que </a:t>
            </a:r>
            <a:r>
              <a:rPr lang="es-ES_tradnl" altLang="es-US" sz="2000" b="1">
                <a:ea typeface="SimSun" panose="02010600030101010101" pitchFamily="2" charset="-122"/>
              </a:rPr>
              <a:t>se duplicó</a:t>
            </a:r>
            <a:r>
              <a:rPr lang="es-ES_tradnl" altLang="es-US" sz="2000">
                <a:ea typeface="SimSun" panose="02010600030101010101" pitchFamily="2" charset="-122"/>
              </a:rPr>
              <a:t>.</a:t>
            </a:r>
          </a:p>
          <a:p>
            <a:pPr>
              <a:spcBef>
                <a:spcPct val="30000"/>
              </a:spcBef>
              <a:buFontTx/>
              <a:buChar char="-"/>
            </a:pPr>
            <a:endParaRPr lang="es-ES_tradnl" altLang="es-US" sz="2000">
              <a:ea typeface="SimSun" panose="02010600030101010101" pitchFamily="2" charset="-122"/>
            </a:endParaRPr>
          </a:p>
        </p:txBody>
      </p:sp>
      <p:pic>
        <p:nvPicPr>
          <p:cNvPr id="34818" name="Picture 14" descr="Salto del Rio Tife (bajo tife)--Coclé (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433638"/>
            <a:ext cx="3768725" cy="2519362"/>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5"/>
          <p:cNvSpPr txBox="1">
            <a:spLocks noChangeArrowheads="1"/>
          </p:cNvSpPr>
          <p:nvPr/>
        </p:nvSpPr>
        <p:spPr bwMode="auto">
          <a:xfrm>
            <a:off x="8001000" y="4953000"/>
            <a:ext cx="892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s-ES_tradnl" altLang="es-US" sz="800">
                <a:solidFill>
                  <a:srgbClr val="595959"/>
                </a:solidFill>
              </a:rPr>
              <a:t>Martinez, 2009</a:t>
            </a:r>
          </a:p>
        </p:txBody>
      </p:sp>
      <p:sp>
        <p:nvSpPr>
          <p:cNvPr id="20485" name="TextBox 11"/>
          <p:cNvSpPr txBox="1">
            <a:spLocks noChangeArrowheads="1"/>
          </p:cNvSpPr>
          <p:nvPr/>
        </p:nvSpPr>
        <p:spPr bwMode="auto">
          <a:xfrm>
            <a:off x="228600" y="457200"/>
            <a:ext cx="889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Situación de la Biodiversidad en ALC</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descr="Sin título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974725"/>
            <a:ext cx="5483225"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1"/>
          <p:cNvSpPr txBox="1">
            <a:spLocks noChangeArrowheads="1"/>
          </p:cNvSpPr>
          <p:nvPr/>
        </p:nvSpPr>
        <p:spPr bwMode="auto">
          <a:xfrm>
            <a:off x="228600" y="457200"/>
            <a:ext cx="889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Áreas Protegidas en ALC</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1"/>
          <p:cNvSpPr>
            <a:spLocks noChangeArrowheads="1"/>
          </p:cNvSpPr>
          <p:nvPr/>
        </p:nvSpPr>
        <p:spPr bwMode="auto">
          <a:xfrm>
            <a:off x="409575" y="1058863"/>
            <a:ext cx="59912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30000"/>
              </a:spcBef>
            </a:pPr>
            <a:r>
              <a:rPr lang="es-ES_tradnl" altLang="es-US" sz="1800">
                <a:ea typeface="SimSun" panose="02010600030101010101" pitchFamily="2" charset="-122"/>
              </a:rPr>
              <a:t>Sin embargo, la región aún enfrenta grandes desafíos, como el de  </a:t>
            </a:r>
            <a:r>
              <a:rPr lang="es-ES_tradnl" altLang="es-US" sz="1800" b="1">
                <a:ea typeface="SimSun" panose="02010600030101010101" pitchFamily="2" charset="-122"/>
              </a:rPr>
              <a:t>detener la deforestación del territorio</a:t>
            </a:r>
            <a:r>
              <a:rPr lang="es-ES_tradnl" altLang="es-US" sz="1800">
                <a:ea typeface="SimSun" panose="02010600030101010101" pitchFamily="2" charset="-122"/>
              </a:rPr>
              <a:t>. </a:t>
            </a:r>
          </a:p>
          <a:p>
            <a:pPr>
              <a:spcBef>
                <a:spcPct val="30000"/>
              </a:spcBef>
            </a:pPr>
            <a:r>
              <a:rPr lang="es-ES_tradnl" altLang="es-US" sz="1800">
                <a:ea typeface="SimSun" panose="02010600030101010101" pitchFamily="2" charset="-122"/>
              </a:rPr>
              <a:t>Entre 1990-2005, ALC perdió cerca de 69 millones de hectáreas de bosques, equivalente al 7% de la cobertura forestal regional (la región tiene la tasa de deforestación más elevada del mundo).</a:t>
            </a:r>
            <a:r>
              <a:rPr lang="es-ES_tradnl" altLang="es-US" sz="1800"/>
              <a:t> </a:t>
            </a:r>
            <a:r>
              <a:rPr lang="es-ES" altLang="es-US" sz="1800">
                <a:ea typeface="SimSun" panose="02010600030101010101" pitchFamily="2" charset="-122"/>
              </a:rPr>
              <a:t>  </a:t>
            </a:r>
          </a:p>
        </p:txBody>
      </p:sp>
      <p:sp>
        <p:nvSpPr>
          <p:cNvPr id="22531" name="TextBox 11"/>
          <p:cNvSpPr txBox="1">
            <a:spLocks noChangeArrowheads="1"/>
          </p:cNvSpPr>
          <p:nvPr/>
        </p:nvSpPr>
        <p:spPr bwMode="auto">
          <a:xfrm>
            <a:off x="228600" y="4572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b="1">
                <a:solidFill>
                  <a:srgbClr val="FFFFFF"/>
                </a:solidFill>
              </a:rPr>
              <a:t>Deforestación en ALC</a:t>
            </a:r>
          </a:p>
        </p:txBody>
      </p:sp>
      <p:pic>
        <p:nvPicPr>
          <p:cNvPr id="22532" name="Imagen 6" descr="Sin título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3184525"/>
            <a:ext cx="84312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85838"/>
            <a:ext cx="25193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0030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descr="Sin título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966788"/>
            <a:ext cx="4622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1" descr="Sin título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3775"/>
            <a:ext cx="4622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990600"/>
            <a:ext cx="461962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019175"/>
            <a:ext cx="46005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Agrupar 10"/>
          <p:cNvGrpSpPr>
            <a:grpSpLocks noChangeAspect="1"/>
          </p:cNvGrpSpPr>
          <p:nvPr/>
        </p:nvGrpSpPr>
        <p:grpSpPr bwMode="auto">
          <a:xfrm>
            <a:off x="2359025" y="5638800"/>
            <a:ext cx="4425950" cy="1019175"/>
            <a:chOff x="1240950" y="4730750"/>
            <a:chExt cx="6501840" cy="1496960"/>
          </a:xfrm>
        </p:grpSpPr>
        <p:pic>
          <p:nvPicPr>
            <p:cNvPr id="11271"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950" y="4730750"/>
              <a:ext cx="1268610" cy="1496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2"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9689" y="5128928"/>
              <a:ext cx="4493101" cy="8083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338" name="Text Box 7"/>
          <p:cNvSpPr txBox="1">
            <a:spLocks noChangeArrowheads="1"/>
          </p:cNvSpPr>
          <p:nvPr/>
        </p:nvSpPr>
        <p:spPr bwMode="auto">
          <a:xfrm>
            <a:off x="209550" y="2590800"/>
            <a:ext cx="8572500" cy="1754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0"/>
              </a:spcBef>
              <a:defRPr/>
            </a:pPr>
            <a:r>
              <a:rPr lang="es-PA" sz="2000" b="1" cap="small" dirty="0" smtClean="0">
                <a:cs typeface="+mn-cs"/>
              </a:rPr>
              <a:t>EL PROYECTO MESOAMERICANO TERRESTRE DE LA ALIANZA ESPAÑA-PNUMA EN APOYO A LIFEWEB -</a:t>
            </a:r>
          </a:p>
          <a:p>
            <a:pPr algn="ctr" eaLnBrk="1" hangingPunct="1">
              <a:spcBef>
                <a:spcPts val="0"/>
              </a:spcBef>
              <a:defRPr/>
            </a:pPr>
            <a:r>
              <a:rPr lang="es-PA" sz="2000" b="1" cap="small" dirty="0" smtClean="0">
                <a:cs typeface="+mn-cs"/>
              </a:rPr>
              <a:t>EL VALOR DE LOS ECOSISTEMAS Y LA BIODIVERSIDAD</a:t>
            </a:r>
          </a:p>
          <a:p>
            <a:pPr algn="ctr" eaLnBrk="1" hangingPunct="1">
              <a:spcBef>
                <a:spcPct val="50000"/>
              </a:spcBef>
              <a:defRPr/>
            </a:pPr>
            <a:endParaRPr lang="es-PA" sz="1600" b="1" dirty="0" smtClean="0">
              <a:cs typeface="+mn-cs"/>
            </a:endParaRPr>
          </a:p>
          <a:p>
            <a:pPr algn="ctr" eaLnBrk="1" hangingPunct="1">
              <a:spcBef>
                <a:spcPct val="50000"/>
              </a:spcBef>
              <a:defRPr/>
            </a:pPr>
            <a:r>
              <a:rPr lang="es-PA" sz="1600" b="1" dirty="0" smtClean="0">
                <a:cs typeface="+mn-cs"/>
              </a:rPr>
              <a:t>Alex </a:t>
            </a:r>
            <a:r>
              <a:rPr lang="es-PA" sz="1600" b="1" dirty="0">
                <a:cs typeface="+mn-cs"/>
              </a:rPr>
              <a:t>Pires - PNUMA  </a:t>
            </a:r>
            <a:endParaRPr lang="es-PA" sz="1600" b="1" dirty="0">
              <a:ea typeface="Batang" pitchFamily="18" charset="-127"/>
              <a:cs typeface="+mn-cs"/>
            </a:endParaRPr>
          </a:p>
        </p:txBody>
      </p:sp>
      <p:sp>
        <p:nvSpPr>
          <p:cNvPr id="11268" name="2 CuadroTexto"/>
          <p:cNvSpPr txBox="1">
            <a:spLocks noChangeArrowheads="1"/>
          </p:cNvSpPr>
          <p:nvPr/>
        </p:nvSpPr>
        <p:spPr bwMode="auto">
          <a:xfrm>
            <a:off x="304800" y="238125"/>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PA" altLang="es-US" sz="1400" b="1">
                <a:solidFill>
                  <a:schemeClr val="bg1"/>
                </a:solidFill>
              </a:rPr>
              <a:t>Alianza </a:t>
            </a:r>
            <a:r>
              <a:rPr lang="es-PA" altLang="es-US" sz="1400" b="1" i="1">
                <a:solidFill>
                  <a:schemeClr val="bg1"/>
                </a:solidFill>
              </a:rPr>
              <a:t>España</a:t>
            </a:r>
            <a:r>
              <a:rPr lang="es-PA" altLang="es-US" sz="1400" b="1">
                <a:solidFill>
                  <a:schemeClr val="bg1"/>
                </a:solidFill>
              </a:rPr>
              <a:t>-</a:t>
            </a:r>
            <a:r>
              <a:rPr lang="es-PA" altLang="es-US" sz="1400" b="1" i="1">
                <a:solidFill>
                  <a:schemeClr val="bg1"/>
                </a:solidFill>
              </a:rPr>
              <a:t>PNUMA</a:t>
            </a:r>
            <a:r>
              <a:rPr lang="es-PA" altLang="es-US" sz="1400" b="1">
                <a:solidFill>
                  <a:schemeClr val="bg1"/>
                </a:solidFill>
              </a:rPr>
              <a:t> para la iniciativa </a:t>
            </a:r>
            <a:r>
              <a:rPr lang="es-ES_tradnl" altLang="es-US" sz="1400" b="1" i="1">
                <a:solidFill>
                  <a:schemeClr val="bg1"/>
                </a:solidFill>
              </a:rPr>
              <a:t>LifeWeb</a:t>
            </a:r>
            <a:endParaRPr lang="es-PA" altLang="es-US" sz="1400">
              <a:solidFill>
                <a:schemeClr val="bg1"/>
              </a:solidFill>
            </a:endParaRPr>
          </a:p>
          <a:p>
            <a:pPr algn="ctr" eaLnBrk="1" hangingPunct="1"/>
            <a:r>
              <a:rPr lang="es-PA" altLang="es-US" sz="1400" b="1" i="1">
                <a:solidFill>
                  <a:schemeClr val="bg1"/>
                </a:solidFill>
              </a:rPr>
              <a:t>Apoyo a las áreas protegidas terrestres de Mesoamérica</a:t>
            </a:r>
            <a:endParaRPr lang="es-PA" altLang="es-US">
              <a:solidFill>
                <a:schemeClr val="bg1"/>
              </a:solidFill>
            </a:endParaRPr>
          </a:p>
        </p:txBody>
      </p:sp>
      <p:sp>
        <p:nvSpPr>
          <p:cNvPr id="4" name="3 CuadroTexto"/>
          <p:cNvSpPr txBox="1"/>
          <p:nvPr/>
        </p:nvSpPr>
        <p:spPr>
          <a:xfrm>
            <a:off x="450850" y="1219200"/>
            <a:ext cx="8089900" cy="738188"/>
          </a:xfrm>
          <a:prstGeom prst="rect">
            <a:avLst/>
          </a:prstGeom>
          <a:noFill/>
        </p:spPr>
        <p:txBody>
          <a:bodyPr>
            <a:spAutoFit/>
          </a:bodyPr>
          <a:lstStyle/>
          <a:p>
            <a:pPr algn="ctr">
              <a:defRPr/>
            </a:pPr>
            <a:r>
              <a:rPr lang="es-ES" sz="1400" b="1" cap="small" dirty="0">
                <a:latin typeface="+mn-lt"/>
                <a:cs typeface="+mn-cs"/>
              </a:rPr>
              <a:t>TALLER CON ACTORES CLAVE Y TOMADORES DE DECISIÓN: </a:t>
            </a:r>
            <a:endParaRPr lang="es-PA" sz="1400" dirty="0">
              <a:latin typeface="+mn-lt"/>
              <a:cs typeface="+mn-cs"/>
            </a:endParaRPr>
          </a:p>
          <a:p>
            <a:pPr algn="ctr">
              <a:defRPr/>
            </a:pPr>
            <a:r>
              <a:rPr lang="es-ES" sz="1400" b="1" cap="small" dirty="0">
                <a:latin typeface="+mn-lt"/>
                <a:cs typeface="+mn-cs"/>
              </a:rPr>
              <a:t>PRESENTACIÓN DE AVANCES DEL </a:t>
            </a:r>
            <a:r>
              <a:rPr lang="es-ES" sz="1400" b="1" cap="small" dirty="0">
                <a:latin typeface="+mn-lt"/>
                <a:cs typeface="+mn-cs"/>
              </a:rPr>
              <a:t>PROYECTO TERRESTRE MESOAMERICANO </a:t>
            </a:r>
          </a:p>
          <a:p>
            <a:pPr algn="ctr">
              <a:defRPr/>
            </a:pPr>
            <a:r>
              <a:rPr lang="es-ES" sz="1400" b="1" cap="small" dirty="0">
                <a:latin typeface="+mn-lt"/>
                <a:cs typeface="+mn-cs"/>
              </a:rPr>
              <a:t>EN EL AREA DE CONSERVACION LA MONTAÑONA</a:t>
            </a:r>
          </a:p>
        </p:txBody>
      </p:sp>
      <p:sp>
        <p:nvSpPr>
          <p:cNvPr id="6" name="5 CuadroTexto"/>
          <p:cNvSpPr txBox="1"/>
          <p:nvPr/>
        </p:nvSpPr>
        <p:spPr>
          <a:xfrm>
            <a:off x="914400" y="4419600"/>
            <a:ext cx="7564438" cy="830263"/>
          </a:xfrm>
          <a:prstGeom prst="rect">
            <a:avLst/>
          </a:prstGeom>
          <a:noFill/>
        </p:spPr>
        <p:txBody>
          <a:bodyPr>
            <a:spAutoFit/>
          </a:bodyPr>
          <a:lstStyle/>
          <a:p>
            <a:pPr algn="ctr">
              <a:defRPr/>
            </a:pPr>
            <a:endParaRPr lang="es-ES" sz="1600" b="1" cap="small" dirty="0">
              <a:cs typeface="+mn-cs"/>
            </a:endParaRPr>
          </a:p>
          <a:p>
            <a:pPr algn="ctr">
              <a:tabLst>
                <a:tab pos="6273800" algn="l"/>
              </a:tabLst>
              <a:defRPr/>
            </a:pPr>
            <a:r>
              <a:rPr lang="es-ES" sz="1600" b="1" cap="small" dirty="0">
                <a:cs typeface="+mn-cs"/>
              </a:rPr>
              <a:t>El Salvador</a:t>
            </a:r>
            <a:r>
              <a:rPr lang="es-ES" sz="1600" b="1" dirty="0">
                <a:cs typeface="+mn-cs"/>
              </a:rPr>
              <a:t>, 21 de noviembre </a:t>
            </a:r>
            <a:r>
              <a:rPr lang="es-ES" sz="1600" b="1" dirty="0">
                <a:cs typeface="+mn-cs"/>
              </a:rPr>
              <a:t>de </a:t>
            </a:r>
            <a:r>
              <a:rPr lang="es-ES" sz="1600" b="1" dirty="0">
                <a:cs typeface="+mn-cs"/>
              </a:rPr>
              <a:t>2011</a:t>
            </a:r>
            <a:endParaRPr lang="es-PA" sz="1600" dirty="0">
              <a:cs typeface="+mn-cs"/>
            </a:endParaRPr>
          </a:p>
          <a:p>
            <a:pPr>
              <a:defRPr/>
            </a:pPr>
            <a:endParaRPr lang="es-PA" sz="1600" dirty="0">
              <a:cs typeface="+mn-cs"/>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6067425" y="1077913"/>
            <a:ext cx="2933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a:t>Ampliación de las acciones múltiples sobre la biodiversidad</a:t>
            </a:r>
          </a:p>
        </p:txBody>
      </p:sp>
      <p:pic>
        <p:nvPicPr>
          <p:cNvPr id="296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077913"/>
            <a:ext cx="50387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1"/>
          <p:cNvSpPr txBox="1">
            <a:spLocks noChangeArrowheads="1"/>
          </p:cNvSpPr>
          <p:nvPr/>
        </p:nvSpPr>
        <p:spPr bwMode="auto">
          <a:xfrm>
            <a:off x="0" y="457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b="1">
                <a:solidFill>
                  <a:srgbClr val="FFFFFF"/>
                </a:solidFill>
              </a:rPr>
              <a:t>Estrategia para conservación de la biodiversidad</a:t>
            </a: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1"/>
          <p:cNvSpPr txBox="1">
            <a:spLocks noChangeArrowheads="1"/>
          </p:cNvSpPr>
          <p:nvPr/>
        </p:nvSpPr>
        <p:spPr bwMode="auto">
          <a:xfrm>
            <a:off x="42863" y="1676400"/>
            <a:ext cx="8851900" cy="3416300"/>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3413" lvl="1" indent="-182563" eaLnBrk="1" hangingPunct="1">
              <a:spcAft>
                <a:spcPct val="50000"/>
              </a:spcAft>
              <a:buFont typeface="Arial" pitchFamily="34" charset="0"/>
              <a:buChar char="•"/>
              <a:defRPr/>
            </a:pPr>
            <a:r>
              <a:rPr lang="es-ES_tradnl" sz="1800" dirty="0"/>
              <a:t>Mayor eficiencia en el uso de la tierra, energía y agua fresca para satisfacer la </a:t>
            </a:r>
            <a:r>
              <a:rPr lang="es-ES_tradnl" sz="1800" dirty="0" smtClean="0"/>
              <a:t>  creciente </a:t>
            </a:r>
            <a:r>
              <a:rPr lang="es-ES_tradnl" sz="1800" dirty="0"/>
              <a:t>demanda (incluir medidas para la reducción de demanda per </a:t>
            </a:r>
            <a:r>
              <a:rPr lang="es-ES_tradnl" sz="1800" dirty="0" smtClean="0"/>
              <a:t>cápita)</a:t>
            </a:r>
            <a:endParaRPr lang="es-ES_tradnl" sz="1800" dirty="0"/>
          </a:p>
          <a:p>
            <a:pPr lvl="1" indent="176213" eaLnBrk="1" hangingPunct="1">
              <a:spcAft>
                <a:spcPct val="50000"/>
              </a:spcAft>
              <a:buFont typeface="Arial" pitchFamily="34" charset="0"/>
              <a:buChar char="•"/>
              <a:defRPr/>
            </a:pPr>
            <a:r>
              <a:rPr lang="es-ES_tradnl" sz="1800" dirty="0"/>
              <a:t>Usar incentivos de mercado y evitar los subsidios perversos</a:t>
            </a:r>
          </a:p>
          <a:p>
            <a:pPr lvl="1" indent="176213" eaLnBrk="1" hangingPunct="1">
              <a:spcAft>
                <a:spcPct val="50000"/>
              </a:spcAft>
              <a:buFont typeface="Arial" pitchFamily="34" charset="0"/>
              <a:buChar char="•"/>
              <a:defRPr/>
            </a:pPr>
            <a:r>
              <a:rPr lang="es-ES_tradnl" sz="1800" dirty="0"/>
              <a:t>Planificación </a:t>
            </a:r>
            <a:r>
              <a:rPr lang="es-ES_tradnl" sz="1800" dirty="0" smtClean="0"/>
              <a:t>estratégica </a:t>
            </a:r>
            <a:endParaRPr lang="es-ES_tradnl" sz="1800" dirty="0"/>
          </a:p>
          <a:p>
            <a:pPr lvl="1" indent="176213" eaLnBrk="1" hangingPunct="1">
              <a:spcAft>
                <a:spcPct val="50000"/>
              </a:spcAft>
              <a:buFont typeface="Arial" pitchFamily="34" charset="0"/>
              <a:buChar char="•"/>
              <a:defRPr/>
            </a:pPr>
            <a:r>
              <a:rPr lang="es-ES_tradnl" sz="1800" dirty="0"/>
              <a:t>Restauración </a:t>
            </a:r>
            <a:r>
              <a:rPr lang="es-ES_tradnl" sz="1800" dirty="0" smtClean="0"/>
              <a:t>ecosistemas</a:t>
            </a:r>
            <a:endParaRPr lang="es-ES_tradnl" sz="1800" dirty="0"/>
          </a:p>
          <a:p>
            <a:pPr marL="633413" lvl="1" indent="-182563" eaLnBrk="1" hangingPunct="1">
              <a:spcAft>
                <a:spcPct val="50000"/>
              </a:spcAft>
              <a:buFont typeface="Arial" pitchFamily="34" charset="0"/>
              <a:buChar char="•"/>
              <a:defRPr/>
            </a:pPr>
            <a:r>
              <a:rPr lang="es-ES_tradnl" sz="1800" dirty="0"/>
              <a:t>Distribución equitativa de los beneficios derivados del uso y acceso a los recursos genéticos y el conocimiento tradicional asociado</a:t>
            </a:r>
          </a:p>
          <a:p>
            <a:pPr lvl="1" indent="176213" eaLnBrk="1" hangingPunct="1">
              <a:spcAft>
                <a:spcPct val="50000"/>
              </a:spcAft>
              <a:buFont typeface="Arial" pitchFamily="34" charset="0"/>
              <a:buChar char="•"/>
              <a:defRPr/>
            </a:pPr>
            <a:r>
              <a:rPr lang="es-ES_tradnl" sz="1800" dirty="0"/>
              <a:t>Apoyo y facilidad para acción local</a:t>
            </a:r>
          </a:p>
          <a:p>
            <a:pPr lvl="1" indent="176213" eaLnBrk="1" hangingPunct="1">
              <a:spcAft>
                <a:spcPct val="50000"/>
              </a:spcAft>
              <a:buFont typeface="Arial" pitchFamily="34" charset="0"/>
              <a:buChar char="•"/>
              <a:defRPr/>
            </a:pPr>
            <a:r>
              <a:rPr lang="es-ES_tradnl" sz="1800" dirty="0"/>
              <a:t>Comunicación, educación y sensibilización</a:t>
            </a:r>
          </a:p>
        </p:txBody>
      </p:sp>
      <p:sp>
        <p:nvSpPr>
          <p:cNvPr id="30723" name="Rectangle 11"/>
          <p:cNvSpPr>
            <a:spLocks noChangeArrowheads="1"/>
          </p:cNvSpPr>
          <p:nvPr/>
        </p:nvSpPr>
        <p:spPr bwMode="auto">
          <a:xfrm>
            <a:off x="200025" y="1193800"/>
            <a:ext cx="526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a:t>Los elementos clave de la estrategia:</a:t>
            </a:r>
          </a:p>
        </p:txBody>
      </p:sp>
      <p:grpSp>
        <p:nvGrpSpPr>
          <p:cNvPr id="30724" name="Group 7"/>
          <p:cNvGrpSpPr>
            <a:grpSpLocks noChangeAspect="1"/>
          </p:cNvGrpSpPr>
          <p:nvPr/>
        </p:nvGrpSpPr>
        <p:grpSpPr bwMode="auto">
          <a:xfrm>
            <a:off x="0" y="5286375"/>
            <a:ext cx="9144000" cy="1593850"/>
            <a:chOff x="0" y="3330"/>
            <a:chExt cx="5760" cy="1004"/>
          </a:xfrm>
        </p:grpSpPr>
        <p:sp>
          <p:nvSpPr>
            <p:cNvPr id="30726" name="AutoShape 6"/>
            <p:cNvSpPr>
              <a:spLocks noChangeAspect="1" noChangeArrowheads="1" noTextEdit="1"/>
            </p:cNvSpPr>
            <p:nvPr/>
          </p:nvSpPr>
          <p:spPr bwMode="auto">
            <a:xfrm>
              <a:off x="0" y="3330"/>
              <a:ext cx="5760"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US"/>
            </a:p>
          </p:txBody>
        </p:sp>
        <p:pic>
          <p:nvPicPr>
            <p:cNvPr id="307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0"/>
              <a:ext cx="5765"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5" name="TextBox 11"/>
          <p:cNvSpPr txBox="1">
            <a:spLocks noChangeArrowheads="1"/>
          </p:cNvSpPr>
          <p:nvPr/>
        </p:nvSpPr>
        <p:spPr bwMode="auto">
          <a:xfrm>
            <a:off x="0" y="4619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b="1">
                <a:solidFill>
                  <a:srgbClr val="FFFFFF"/>
                </a:solidFill>
              </a:rPr>
              <a:t>Estrategia para conservación de la biodiversidad</a:t>
            </a: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ángulo 1"/>
          <p:cNvSpPr>
            <a:spLocks noChangeArrowheads="1"/>
          </p:cNvSpPr>
          <p:nvPr/>
        </p:nvSpPr>
        <p:spPr bwMode="auto">
          <a:xfrm>
            <a:off x="107950" y="1524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US" b="1">
                <a:solidFill>
                  <a:schemeClr val="bg1"/>
                </a:solidFill>
              </a:rPr>
              <a:t>2.a. </a:t>
            </a:r>
            <a:r>
              <a:rPr lang="es-PA" altLang="es-US" b="1">
                <a:solidFill>
                  <a:schemeClr val="bg1"/>
                </a:solidFill>
              </a:rPr>
              <a:t>El Proyecto Mesoamericano Terrestre de la Alianza  España-PNUMA en Apoyo a Lifeweb</a:t>
            </a:r>
            <a:endParaRPr lang="es-ES_tradnl" altLang="es-US" b="1">
              <a:solidFill>
                <a:schemeClr val="bg1"/>
              </a:solidFill>
            </a:endParaRPr>
          </a:p>
        </p:txBody>
      </p:sp>
      <p:pic>
        <p:nvPicPr>
          <p:cNvPr id="31747"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5145088"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0 CuadroTexto"/>
          <p:cNvSpPr txBox="1">
            <a:spLocks noChangeArrowheads="1"/>
          </p:cNvSpPr>
          <p:nvPr/>
        </p:nvSpPr>
        <p:spPr bwMode="auto">
          <a:xfrm>
            <a:off x="293688" y="457200"/>
            <a:ext cx="8585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sz="2300" b="1">
                <a:solidFill>
                  <a:srgbClr val="FFFFFF"/>
                </a:solidFill>
              </a:rPr>
              <a:t>Proyecto de Apoyo a las Áreas Protegidas de Mesoamérica</a:t>
            </a:r>
          </a:p>
          <a:p>
            <a:pPr eaLnBrk="1" hangingPunct="1"/>
            <a:endParaRPr lang="es-ES_tradnl" altLang="es-US" sz="2000" i="1"/>
          </a:p>
          <a:p>
            <a:pPr eaLnBrk="1" hangingPunct="1"/>
            <a:endParaRPr lang="es-ES_tradnl" altLang="es-US" sz="2000" i="1"/>
          </a:p>
          <a:p>
            <a:pPr eaLnBrk="1" hangingPunct="1"/>
            <a:r>
              <a:rPr lang="es-ES_tradnl" altLang="es-US" sz="1800" i="1"/>
              <a:t>Desarrollo de instrumentos de política para fortalecer el uso sostenible de la biodiversidad, los ecosistemas y los servicios que prestan, teniendo en cuenta los valores económicos y sociales, incluyendo buenas prácticas de manejo de incendios en áreas protegidas.</a:t>
            </a:r>
            <a:endParaRPr lang="es-PA" altLang="es-US" sz="1800" b="1"/>
          </a:p>
        </p:txBody>
      </p:sp>
      <p:sp>
        <p:nvSpPr>
          <p:cNvPr id="32771" name="11 CuadroTexto"/>
          <p:cNvSpPr txBox="1">
            <a:spLocks noChangeArrowheads="1"/>
          </p:cNvSpPr>
          <p:nvPr/>
        </p:nvSpPr>
        <p:spPr bwMode="auto">
          <a:xfrm>
            <a:off x="268288" y="3124200"/>
            <a:ext cx="85836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sz="2000" b="1"/>
              <a:t>Objetivos del proyecto</a:t>
            </a:r>
          </a:p>
          <a:p>
            <a:pPr eaLnBrk="1" hangingPunct="1"/>
            <a:endParaRPr lang="es-PE" altLang="es-US" sz="2000" i="1"/>
          </a:p>
          <a:p>
            <a:pPr eaLnBrk="1" hangingPunct="1"/>
            <a:r>
              <a:rPr lang="es-PE" altLang="es-US" sz="2000" i="1"/>
              <a:t>-</a:t>
            </a:r>
            <a:r>
              <a:rPr lang="es-PE" altLang="es-US" sz="1800" i="1"/>
              <a:t>Desarrollar y promover, a través de un proceso participativo, instrumentos o mecanismos económicos y legales que permitan  el uso sostenible de la biodiversidad y los ecosistemas, considerando sus valores ambientales, económicos y sociales.</a:t>
            </a:r>
            <a:endParaRPr lang="es-PA" altLang="es-US" sz="1800"/>
          </a:p>
          <a:p>
            <a:pPr eaLnBrk="1" hangingPunct="1"/>
            <a:r>
              <a:rPr lang="es-PE" altLang="es-US" sz="1800" i="1"/>
              <a:t> </a:t>
            </a:r>
            <a:endParaRPr lang="es-PA" altLang="es-US" sz="1800"/>
          </a:p>
          <a:p>
            <a:pPr eaLnBrk="1" hangingPunct="1"/>
            <a:r>
              <a:rPr lang="es-PE" altLang="es-US" sz="1800" i="1"/>
              <a:t> - Promover  mejores prácticas para abordar la prevención de incendios relacionados con las actividades agrícolas</a:t>
            </a:r>
            <a:endParaRPr lang="es-PA" altLang="es-US" sz="1800"/>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0 CuadroTexto"/>
          <p:cNvSpPr txBox="1">
            <a:spLocks noChangeArrowheads="1"/>
          </p:cNvSpPr>
          <p:nvPr/>
        </p:nvSpPr>
        <p:spPr bwMode="auto">
          <a:xfrm>
            <a:off x="277813" y="452438"/>
            <a:ext cx="858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Componentes del proyecto</a:t>
            </a:r>
          </a:p>
        </p:txBody>
      </p:sp>
      <p:graphicFrame>
        <p:nvGraphicFramePr>
          <p:cNvPr id="17" name="16 Tabla"/>
          <p:cNvGraphicFramePr>
            <a:graphicFrameLocks noGrp="1"/>
          </p:cNvGraphicFramePr>
          <p:nvPr/>
        </p:nvGraphicFramePr>
        <p:xfrm>
          <a:off x="277813" y="1096963"/>
          <a:ext cx="8585200" cy="4767262"/>
        </p:xfrm>
        <a:graphic>
          <a:graphicData uri="http://schemas.openxmlformats.org/drawingml/2006/table">
            <a:tbl>
              <a:tblPr>
                <a:tableStyleId>{5C22544A-7EE6-4342-B048-85BDC9FD1C3A}</a:tableStyleId>
              </a:tblPr>
              <a:tblGrid>
                <a:gridCol w="8585200">
                  <a:extLst>
                    <a:ext uri="{9D8B030D-6E8A-4147-A177-3AD203B41FA5}">
                      <a16:colId xmlns:a16="http://schemas.microsoft.com/office/drawing/2014/main" val="20000"/>
                    </a:ext>
                  </a:extLst>
                </a:gridCol>
              </a:tblGrid>
              <a:tr h="702367">
                <a:tc>
                  <a:txBody>
                    <a:bodyPr/>
                    <a:lstStyle/>
                    <a:p>
                      <a:pPr algn="l" fontAlgn="t"/>
                      <a:r>
                        <a:rPr lang="es-PA" sz="1800" i="1" u="none" strike="noStrike" dirty="0">
                          <a:effectLst/>
                        </a:rPr>
                        <a:t>1. </a:t>
                      </a:r>
                      <a:r>
                        <a:rPr lang="es-PA" sz="1800" i="1" u="none" strike="noStrike" dirty="0" smtClean="0">
                          <a:effectLst/>
                        </a:rPr>
                        <a:t>Valor ambiental, económico </a:t>
                      </a:r>
                      <a:r>
                        <a:rPr lang="es-PA" sz="1800" i="1" u="none" strike="noStrike" dirty="0">
                          <a:effectLst/>
                        </a:rPr>
                        <a:t>y </a:t>
                      </a:r>
                      <a:r>
                        <a:rPr lang="es-PA" sz="1800" i="1" u="none" strike="noStrike" dirty="0" smtClean="0">
                          <a:effectLst/>
                        </a:rPr>
                        <a:t>social </a:t>
                      </a:r>
                      <a:r>
                        <a:rPr lang="es-PA" sz="1800" i="1" u="none" strike="noStrike" dirty="0">
                          <a:effectLst/>
                        </a:rPr>
                        <a:t>de la biodiversidad, los ecosistemas y los servicios que estos </a:t>
                      </a:r>
                      <a:r>
                        <a:rPr lang="es-PA" sz="1800" i="1" u="none" strike="noStrike" dirty="0" smtClean="0">
                          <a:effectLst/>
                        </a:rPr>
                        <a:t>proveen</a:t>
                      </a:r>
                      <a:endParaRPr lang="es-PA" sz="18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0"/>
                  </a:ext>
                </a:extLst>
              </a:tr>
              <a:tr h="702367">
                <a:tc>
                  <a:txBody>
                    <a:bodyPr/>
                    <a:lstStyle/>
                    <a:p>
                      <a:pPr algn="l" fontAlgn="t"/>
                      <a:r>
                        <a:rPr lang="es-PA" sz="1800" i="1" u="none" strike="noStrike" dirty="0" smtClean="0">
                          <a:effectLst/>
                        </a:rPr>
                        <a:t>2. Costos </a:t>
                      </a:r>
                      <a:r>
                        <a:rPr lang="es-PA" sz="1800" i="1" u="none" strike="noStrike" dirty="0">
                          <a:effectLst/>
                        </a:rPr>
                        <a:t>asociados con la pérdida de biodiversidad y la degradación </a:t>
                      </a:r>
                      <a:r>
                        <a:rPr lang="es-PA" sz="1800" i="1" u="none" strike="noStrike" dirty="0" smtClean="0">
                          <a:effectLst/>
                        </a:rPr>
                        <a:t>de ecosistemas</a:t>
                      </a:r>
                      <a:endParaRPr lang="es-PA" sz="18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1"/>
                  </a:ext>
                </a:extLst>
              </a:tr>
              <a:tr h="832452">
                <a:tc>
                  <a:txBody>
                    <a:bodyPr/>
                    <a:lstStyle/>
                    <a:p>
                      <a:pPr algn="l" fontAlgn="t"/>
                      <a:r>
                        <a:rPr lang="es-PA" sz="1800" i="1" u="none" strike="noStrike" dirty="0">
                          <a:effectLst/>
                        </a:rPr>
                        <a:t>3. Elaborar </a:t>
                      </a:r>
                      <a:r>
                        <a:rPr lang="es-PA" sz="1800" i="1" u="none" strike="noStrike" dirty="0" smtClean="0">
                          <a:effectLst/>
                        </a:rPr>
                        <a:t>propuestas </a:t>
                      </a:r>
                      <a:r>
                        <a:rPr lang="es-PA" sz="1800" i="1" u="none" strike="noStrike" dirty="0">
                          <a:effectLst/>
                        </a:rPr>
                        <a:t>de instrumentos y/o mecanismos económicos  y legales para promover el uso sostenible de la biodiversidad y de los ecosistemas en el área protegida</a:t>
                      </a:r>
                      <a:r>
                        <a:rPr lang="es-PA" sz="1800" i="1" u="none" strike="noStrike" dirty="0" smtClean="0">
                          <a:effectLst/>
                        </a:rPr>
                        <a:t>.</a:t>
                      </a:r>
                    </a:p>
                    <a:p>
                      <a:pPr algn="l" fontAlgn="t"/>
                      <a:endParaRPr lang="es-PA" sz="18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2"/>
                  </a:ext>
                </a:extLst>
              </a:tr>
              <a:tr h="917368">
                <a:tc>
                  <a:txBody>
                    <a:bodyPr/>
                    <a:lstStyle/>
                    <a:p>
                      <a:pPr algn="l" fontAlgn="t"/>
                      <a:r>
                        <a:rPr lang="es-PA" sz="1800" i="1" u="none" strike="noStrike" dirty="0">
                          <a:effectLst/>
                        </a:rPr>
                        <a:t>4. Capacitación de comunidades locales en prácticas de prevención de incendios y manejo agrícola, como parte de una estrategia para conservar y promover el uso sostenible de la biodiversidad y los ecosistemas e incrementar sus ingresos.</a:t>
                      </a:r>
                      <a:endParaRPr lang="es-PA" sz="18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3"/>
                  </a:ext>
                </a:extLst>
              </a:tr>
              <a:tr h="497185">
                <a:tc>
                  <a:txBody>
                    <a:bodyPr/>
                    <a:lstStyle/>
                    <a:p>
                      <a:pPr algn="l" fontAlgn="t"/>
                      <a:r>
                        <a:rPr lang="es-PA" sz="1600" i="1" u="none" strike="noStrike">
                          <a:effectLst/>
                        </a:rPr>
                        <a:t>4.a Capacitación y Asistencia Técnica en prácticas de prevención de incendios y buenas prácticas agrícolas.</a:t>
                      </a:r>
                      <a:endParaRPr lang="es-PA" sz="1600" b="1" i="1" u="none" strike="noStrike">
                        <a:solidFill>
                          <a:srgbClr val="000000"/>
                        </a:solidFill>
                        <a:effectLst/>
                        <a:latin typeface="Arial"/>
                      </a:endParaRPr>
                    </a:p>
                  </a:txBody>
                  <a:tcPr marL="9525" marR="9525" marT="9525" marB="0">
                    <a:noFill/>
                  </a:tcPr>
                </a:tc>
                <a:extLst>
                  <a:ext uri="{0D108BD9-81ED-4DB2-BD59-A6C34878D82A}">
                    <a16:rowId xmlns:a16="http://schemas.microsoft.com/office/drawing/2014/main" val="10004"/>
                  </a:ext>
                </a:extLst>
              </a:tr>
              <a:tr h="702367">
                <a:tc>
                  <a:txBody>
                    <a:bodyPr/>
                    <a:lstStyle/>
                    <a:p>
                      <a:pPr algn="l" fontAlgn="t"/>
                      <a:r>
                        <a:rPr lang="es-PA" sz="1600" i="1" u="none" strike="noStrike" dirty="0">
                          <a:effectLst/>
                        </a:rPr>
                        <a:t>4.b Promoción de la generación de ingresos a partir de la conservación y uso sostenible de la biodiversidad y los ecosistemas.</a:t>
                      </a:r>
                      <a:endParaRPr lang="es-PA" sz="16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5"/>
                  </a:ext>
                </a:extLst>
              </a:tr>
              <a:tr h="413156">
                <a:tc>
                  <a:txBody>
                    <a:bodyPr/>
                    <a:lstStyle/>
                    <a:p>
                      <a:pPr algn="l" fontAlgn="t"/>
                      <a:r>
                        <a:rPr lang="es-PA" sz="1800" i="1" u="none" strike="noStrike" dirty="0">
                          <a:effectLst/>
                        </a:rPr>
                        <a:t>5. Comunicación, diseminación y promoción de lecciones aprendidas del </a:t>
                      </a:r>
                      <a:r>
                        <a:rPr lang="es-PA" sz="1800" i="1" u="none" strike="noStrike" dirty="0" smtClean="0">
                          <a:effectLst/>
                        </a:rPr>
                        <a:t>proyecto</a:t>
                      </a:r>
                      <a:endParaRPr lang="es-PA" sz="1800" b="1" i="1" u="none" strike="noStrike" dirty="0">
                        <a:solidFill>
                          <a:srgbClr val="000000"/>
                        </a:solidFill>
                        <a:effectLst/>
                        <a:latin typeface="Arial"/>
                      </a:endParaRPr>
                    </a:p>
                  </a:txBody>
                  <a:tcPr marL="9525" marR="9525" marT="9525" marB="0">
                    <a:noFill/>
                  </a:tcPr>
                </a:tc>
                <a:extLst>
                  <a:ext uri="{0D108BD9-81ED-4DB2-BD59-A6C34878D82A}">
                    <a16:rowId xmlns:a16="http://schemas.microsoft.com/office/drawing/2014/main" val="10006"/>
                  </a:ext>
                </a:extLst>
              </a:tr>
            </a:tbl>
          </a:graphicData>
        </a:graphic>
      </p:graphicFrame>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0 CuadroTexto"/>
          <p:cNvSpPr txBox="1">
            <a:spLocks noChangeArrowheads="1"/>
          </p:cNvSpPr>
          <p:nvPr/>
        </p:nvSpPr>
        <p:spPr bwMode="auto">
          <a:xfrm>
            <a:off x="277813" y="457200"/>
            <a:ext cx="858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Áreas Protegidas piloto</a:t>
            </a:r>
          </a:p>
          <a:p>
            <a:pPr eaLnBrk="1" hangingPunct="1"/>
            <a:endParaRPr lang="es-PA" altLang="es-US" sz="2000"/>
          </a:p>
          <a:p>
            <a:pPr eaLnBrk="1" hangingPunct="1"/>
            <a:r>
              <a:rPr lang="es-PA" altLang="es-US" sz="1800" i="1"/>
              <a:t>Área de Conservación La Montañona – El Salvador</a:t>
            </a:r>
          </a:p>
          <a:p>
            <a:pPr eaLnBrk="1" hangingPunct="1"/>
            <a:endParaRPr lang="es-PA" altLang="es-US" sz="1800" i="1"/>
          </a:p>
          <a:p>
            <a:pPr eaLnBrk="1" hangingPunct="1"/>
            <a:r>
              <a:rPr lang="es-PA" altLang="es-US" sz="1800" i="1"/>
              <a:t>Parque Nacional Volcán Barú – Panamá</a:t>
            </a:r>
          </a:p>
        </p:txBody>
      </p:sp>
      <p:sp>
        <p:nvSpPr>
          <p:cNvPr id="34819" name="11 CuadroTexto"/>
          <p:cNvSpPr txBox="1">
            <a:spLocks noChangeArrowheads="1"/>
          </p:cNvSpPr>
          <p:nvPr/>
        </p:nvSpPr>
        <p:spPr bwMode="auto">
          <a:xfrm>
            <a:off x="430213" y="2251075"/>
            <a:ext cx="8585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sz="2000" b="1"/>
              <a:t>Socios en la ejecución del proyecto</a:t>
            </a:r>
          </a:p>
          <a:p>
            <a:pPr eaLnBrk="1" hangingPunct="1"/>
            <a:endParaRPr lang="es-PA" altLang="es-US" sz="2000"/>
          </a:p>
          <a:p>
            <a:pPr eaLnBrk="1" hangingPunct="1"/>
            <a:r>
              <a:rPr lang="es-PA" altLang="es-US" sz="1800" i="1"/>
              <a:t>En El Salvador		Ministerio de Ambiente y Recursos Naturales</a:t>
            </a:r>
          </a:p>
          <a:p>
            <a:pPr eaLnBrk="1" hangingPunct="1"/>
            <a:r>
              <a:rPr lang="es-PA" altLang="es-US" sz="1800" i="1"/>
              <a:t>			Fundación PRISMA</a:t>
            </a:r>
          </a:p>
          <a:p>
            <a:pPr eaLnBrk="1" hangingPunct="1"/>
            <a:endParaRPr lang="es-PA" altLang="es-US" sz="1800" i="1"/>
          </a:p>
          <a:p>
            <a:pPr eaLnBrk="1" hangingPunct="1"/>
            <a:r>
              <a:rPr lang="es-PA" altLang="es-US" sz="1800" i="1"/>
              <a:t>En Panamá		Autoridad Nacional del Ambiente</a:t>
            </a:r>
          </a:p>
          <a:p>
            <a:pPr eaLnBrk="1" hangingPunct="1"/>
            <a:r>
              <a:rPr lang="es-PA" altLang="es-US" sz="1800" i="1"/>
              <a:t>			FUNDICCEP / ANCON</a:t>
            </a:r>
          </a:p>
        </p:txBody>
      </p:sp>
      <p:sp>
        <p:nvSpPr>
          <p:cNvPr id="34820" name="12 CuadroTexto"/>
          <p:cNvSpPr txBox="1">
            <a:spLocks noChangeArrowheads="1"/>
          </p:cNvSpPr>
          <p:nvPr/>
        </p:nvSpPr>
        <p:spPr bwMode="auto">
          <a:xfrm>
            <a:off x="398463" y="4629150"/>
            <a:ext cx="858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sz="2000" b="1"/>
              <a:t>Duración el Proyecto: </a:t>
            </a:r>
            <a:r>
              <a:rPr lang="es-PA" altLang="es-US" sz="2000" i="1"/>
              <a:t>1 año (Inicio: Junio-2011)</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3 CuadroTexto"/>
          <p:cNvSpPr txBox="1">
            <a:spLocks noChangeArrowheads="1"/>
          </p:cNvSpPr>
          <p:nvPr/>
        </p:nvSpPr>
        <p:spPr bwMode="auto">
          <a:xfrm>
            <a:off x="280988" y="457200"/>
            <a:ext cx="858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rgbClr val="FFFFFF"/>
                </a:solidFill>
              </a:rPr>
              <a:t>Resultados esperados</a:t>
            </a:r>
          </a:p>
          <a:p>
            <a:pPr eaLnBrk="1" hangingPunct="1"/>
            <a:endParaRPr lang="es-PA" altLang="es-US" sz="2000" b="1"/>
          </a:p>
          <a:p>
            <a:pPr eaLnBrk="1" hangingPunct="1"/>
            <a:r>
              <a:rPr lang="es-PE" altLang="es-US" sz="1800" i="1"/>
              <a:t>- Propuesta de  instrumentos y mecanismos económicos y legales  para promover el uso sostenible de la diversidad biológica, los ecosistemas y los servicios ambientales que éstos ofrecen</a:t>
            </a:r>
            <a:endParaRPr lang="es-PA" altLang="es-US" sz="1800"/>
          </a:p>
          <a:p>
            <a:pPr eaLnBrk="1" hangingPunct="1"/>
            <a:r>
              <a:rPr lang="es-PE" altLang="es-US" sz="1800" i="1"/>
              <a:t/>
            </a:r>
            <a:br>
              <a:rPr lang="es-PE" altLang="es-US" sz="1800" i="1"/>
            </a:br>
            <a:r>
              <a:rPr lang="es-MX" altLang="es-US" sz="1800" i="1"/>
              <a:t>- Comunidades </a:t>
            </a:r>
            <a:r>
              <a:rPr lang="es-PE" altLang="es-US" sz="1800" i="1"/>
              <a:t>locales capacitadas  en la gestión de incendios y buenas prácticas agrícolas.</a:t>
            </a:r>
          </a:p>
          <a:p>
            <a:pPr eaLnBrk="1" hangingPunct="1"/>
            <a:endParaRPr lang="es-PE" altLang="es-US" sz="1800" i="1"/>
          </a:p>
          <a:p>
            <a:pPr eaLnBrk="1" hangingPunct="1"/>
            <a:r>
              <a:rPr lang="es-ES" altLang="es-US" sz="1800" i="1"/>
              <a:t>- Las lecciones aprendidas difundidas a escala nacional, sub-regional (Mesoamérica),  regional (ALC) y global</a:t>
            </a:r>
            <a:endParaRPr lang="es-ES" altLang="es-US" sz="1800"/>
          </a:p>
          <a:p>
            <a:pPr eaLnBrk="1" hangingPunct="1"/>
            <a:r>
              <a:rPr lang="es-PE" altLang="es-US" sz="1800" b="1" i="1"/>
              <a:t> </a:t>
            </a:r>
            <a:endParaRPr lang="es-PA" altLang="es-US" sz="1800"/>
          </a:p>
          <a:p>
            <a:pPr eaLnBrk="1" hangingPunct="1"/>
            <a:r>
              <a:rPr lang="es-PE" altLang="es-US" sz="1800" b="1" i="1"/>
              <a:t>-</a:t>
            </a:r>
            <a:r>
              <a:rPr lang="es-PE" altLang="es-US" sz="1800" i="1"/>
              <a:t> Valoración participativa de los beneficios ambientales, económicos y sociales de la biodiversidad y los ecosistemas de las áreas protegidas seleccionadas y la estimación de los costos relacionados con la degradación de los ecosistemas y la pérdida de biodiversidad</a:t>
            </a:r>
            <a:endParaRPr lang="es-PA" altLang="es-US" sz="2000" b="1"/>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229600" cy="709613"/>
          </a:xfrm>
        </p:spPr>
        <p:txBody>
          <a:bodyPr>
            <a:spAutoFit/>
          </a:bodyPr>
          <a:lstStyle/>
          <a:p>
            <a:pPr marL="622300" indent="-622300">
              <a:defRPr/>
            </a:pPr>
            <a:r>
              <a:rPr lang="es-PA" sz="2400" b="1" dirty="0" smtClean="0">
                <a:latin typeface="Arial" pitchFamily="34" charset="0"/>
                <a:ea typeface="ＭＳ Ｐゴシック" pitchFamily="34" charset="-128"/>
                <a:cs typeface="+mn-cs"/>
              </a:rPr>
              <a:t>2.b. El valor de los ecosistemas y biodiversidad</a:t>
            </a:r>
            <a:endParaRPr lang="es-ES" sz="2400" b="1" dirty="0">
              <a:latin typeface="Arial" pitchFamily="34" charset="0"/>
              <a:ea typeface="ＭＳ Ｐゴシック" pitchFamily="34" charset="-128"/>
              <a:cs typeface="+mn-cs"/>
            </a:endParaRPr>
          </a:p>
        </p:txBody>
      </p:sp>
      <p:sp>
        <p:nvSpPr>
          <p:cNvPr id="36867" name="2 Marcador de contenido"/>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s-ES_tradnl" altLang="es-US" sz="2400" i="1" smtClean="0">
                <a:solidFill>
                  <a:srgbClr val="000000"/>
                </a:solidFill>
                <a:latin typeface="Helvetica" panose="020B0604020202020204" pitchFamily="34" charset="0"/>
                <a:ea typeface="ＭＳ Ｐゴシック" panose="020B0600070205080204" pitchFamily="34" charset="-128"/>
                <a:cs typeface="Helvetica" panose="020B0604020202020204" pitchFamily="34" charset="0"/>
              </a:rPr>
              <a:t>Las Áreas Protegidas contribuyen al bienestar humano a través de la entrega de servicios ecosistémicos de gran valor económico, social, cultural y religioso.</a:t>
            </a:r>
          </a:p>
          <a:p>
            <a:pPr marL="0" indent="0" algn="ctr">
              <a:buFontTx/>
              <a:buNone/>
            </a:pPr>
            <a:endPar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endParaRPr>
          </a:p>
          <a:p>
            <a:pPr marL="0" indent="0"/>
            <a:endPar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36868" name="Picture 5" descr="https://encrypted-tbn2.google.com/images?q=tbn:ANd9GcTd1c2yQNFrSN6Kth2SfQO5U-OruPqSIif8my3q6gzmq4XsV6tN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31067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https://encrypted-tbn3.google.com/images?q=tbn:ANd9GcRShH4wINm1IRjzN_LuyjwI_xFXVLHVgbvoIFNLCc1ojsAR_gj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38" y="3733800"/>
            <a:ext cx="2962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https://encrypted-tbn1.google.com/images?q=tbn:ANd9GcRWU4TXD79bGhvXvvI50l38930DtaUdifeiM-PdiLrnXBJHQlf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9013" y="3759200"/>
            <a:ext cx="307498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64008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Relación entre Servicios Ecosistémicos y el Bienestar Humano</a:t>
            </a:r>
            <a:endParaRPr lang="es-ES" sz="2400" b="1" dirty="0">
              <a:solidFill>
                <a:srgbClr val="FFFFFF"/>
              </a:solidFill>
              <a:latin typeface="Arial" pitchFamily="34" charset="0"/>
              <a:ea typeface="ＭＳ Ｐゴシック" pitchFamily="34" charset="-128"/>
              <a:cs typeface="+mn-cs"/>
            </a:endParaRPr>
          </a:p>
        </p:txBody>
      </p:sp>
      <p:sp>
        <p:nvSpPr>
          <p:cNvPr id="37891" name="Content Placeholder 3"/>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endParaRPr lang="en-GB" altLang="es-US" smtClean="0">
              <a:latin typeface="Helvetica" panose="020B0604020202020204" pitchFamily="34" charset="0"/>
              <a:ea typeface="ＭＳ Ｐゴシック" panose="020B0600070205080204" pitchFamily="34" charset="-128"/>
              <a:cs typeface="Helvetica" panose="020B0604020202020204" pitchFamily="34" charset="0"/>
            </a:endParaRPr>
          </a:p>
          <a:p>
            <a:pPr algn="ctr">
              <a:buFontTx/>
              <a:buNone/>
            </a:pPr>
            <a:endParaRPr lang="en-GB" altLang="es-US" sz="440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3789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782478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uadroTexto 2"/>
          <p:cNvSpPr txBox="1">
            <a:spLocks noChangeArrowheads="1"/>
          </p:cNvSpPr>
          <p:nvPr/>
        </p:nvSpPr>
        <p:spPr bwMode="auto">
          <a:xfrm>
            <a:off x="152400" y="18288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S" altLang="es-US" sz="1200"/>
          </a:p>
        </p:txBody>
      </p:sp>
      <p:sp>
        <p:nvSpPr>
          <p:cNvPr id="8" name="Content Placeholder 2"/>
          <p:cNvSpPr txBox="1">
            <a:spLocks/>
          </p:cNvSpPr>
          <p:nvPr/>
        </p:nvSpPr>
        <p:spPr bwMode="auto">
          <a:xfrm>
            <a:off x="3124200" y="6438900"/>
            <a:ext cx="5616575" cy="647700"/>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n-GB" sz="1400" dirty="0">
                <a:latin typeface="+mn-lt"/>
                <a:ea typeface="+mn-ea"/>
                <a:cs typeface="+mn-cs"/>
              </a:rPr>
              <a:t>Millennium Ecosystems Assessment (2005)</a:t>
            </a:r>
          </a:p>
        </p:txBody>
      </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3"/>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endParaRPr lang="en-GB" altLang="es-US" smtClean="0">
              <a:latin typeface="Helvetica" panose="020B0604020202020204" pitchFamily="34" charset="0"/>
              <a:ea typeface="ＭＳ Ｐゴシック" panose="020B0600070205080204" pitchFamily="34" charset="-128"/>
              <a:cs typeface="Helvetica" panose="020B0604020202020204" pitchFamily="34" charset="0"/>
            </a:endParaRPr>
          </a:p>
          <a:p>
            <a:pPr algn="ctr">
              <a:buFontTx/>
              <a:buNone/>
            </a:pPr>
            <a:endParaRPr lang="en-GB" altLang="es-US" sz="440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8915" name="Content Placeholder 2"/>
          <p:cNvSpPr txBox="1">
            <a:spLocks/>
          </p:cNvSpPr>
          <p:nvPr/>
        </p:nvSpPr>
        <p:spPr bwMode="auto">
          <a:xfrm>
            <a:off x="457200" y="1371600"/>
            <a:ext cx="836295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Arial" panose="020B0604020202020204" pitchFamily="34" charset="0"/>
              <a:buChar char="•"/>
            </a:pPr>
            <a:r>
              <a:rPr lang="es-ES" altLang="es-US" sz="2200"/>
              <a:t>Estos beneficios a menudo </a:t>
            </a:r>
            <a:r>
              <a:rPr lang="es-ES" altLang="es-ES" sz="2200"/>
              <a:t>“</a:t>
            </a:r>
            <a:r>
              <a:rPr lang="es-ES" altLang="ja-JP" sz="2200" b="1"/>
              <a:t>no tienen precio</a:t>
            </a:r>
            <a:r>
              <a:rPr lang="es-ES" altLang="ja-JP" sz="2200"/>
              <a:t>" y por lo tanto el riesgo de ser ignorados en la toma de decisiones es alto.</a:t>
            </a:r>
          </a:p>
          <a:p>
            <a:pPr>
              <a:spcBef>
                <a:spcPts val="600"/>
              </a:spcBef>
              <a:buFont typeface="Arial" panose="020B0604020202020204" pitchFamily="34" charset="0"/>
              <a:buChar char="•"/>
            </a:pPr>
            <a:endParaRPr lang="es-ES" altLang="es-US" sz="2200"/>
          </a:p>
          <a:p>
            <a:pPr>
              <a:spcBef>
                <a:spcPts val="600"/>
              </a:spcBef>
              <a:buFont typeface="Arial" panose="020B0604020202020204" pitchFamily="34" charset="0"/>
              <a:buChar char="•"/>
            </a:pPr>
            <a:r>
              <a:rPr lang="es-ES" altLang="es-US" sz="2200"/>
              <a:t>Los gobiernos tienen que mostrar el </a:t>
            </a:r>
            <a:r>
              <a:rPr lang="es-ES" altLang="es-ES" sz="2200" b="1"/>
              <a:t>“</a:t>
            </a:r>
            <a:r>
              <a:rPr lang="es-ES" altLang="es-US" sz="2200" b="1"/>
              <a:t>retorno del dinero invertido</a:t>
            </a:r>
            <a:r>
              <a:rPr lang="es-ES" altLang="es-US" sz="2200"/>
              <a:t>" en las políticas de conservación de la naturaleza. </a:t>
            </a:r>
          </a:p>
          <a:p>
            <a:pPr>
              <a:spcBef>
                <a:spcPts val="600"/>
              </a:spcBef>
              <a:buFont typeface="Arial" panose="020B0604020202020204" pitchFamily="34" charset="0"/>
              <a:buChar char="•"/>
            </a:pPr>
            <a:endParaRPr lang="es-ES" altLang="es-US" sz="2200"/>
          </a:p>
          <a:p>
            <a:pPr>
              <a:spcBef>
                <a:spcPts val="600"/>
              </a:spcBef>
              <a:buFont typeface="Arial" panose="020B0604020202020204" pitchFamily="34" charset="0"/>
              <a:buChar char="•"/>
            </a:pPr>
            <a:r>
              <a:rPr lang="es-ES" altLang="es-US" sz="2200"/>
              <a:t>El </a:t>
            </a:r>
            <a:r>
              <a:rPr lang="es-ES_tradnl" altLang="es-US" sz="2200"/>
              <a:t>impacto económico global anual de la pérdida de biodiversidad = </a:t>
            </a:r>
            <a:r>
              <a:rPr lang="es-ES_tradnl" altLang="es-US" sz="2200" b="1"/>
              <a:t>2 – 4,5 trillones USD</a:t>
            </a:r>
          </a:p>
          <a:p>
            <a:pPr>
              <a:spcBef>
                <a:spcPts val="600"/>
              </a:spcBef>
              <a:buFont typeface="Arial" panose="020B0604020202020204" pitchFamily="34" charset="0"/>
              <a:buChar char="•"/>
            </a:pPr>
            <a:endParaRPr lang="es-ES_tradnl" altLang="es-US" sz="2200" b="1"/>
          </a:p>
          <a:p>
            <a:pPr>
              <a:spcBef>
                <a:spcPts val="600"/>
              </a:spcBef>
              <a:buFont typeface="Arial" panose="020B0604020202020204" pitchFamily="34" charset="0"/>
              <a:buChar char="•"/>
            </a:pPr>
            <a:r>
              <a:rPr lang="es-CL" altLang="es-US" sz="2200"/>
              <a:t>Se estimó que con una inversión anual de US$ 45 mil millones en áreas protegidas se podría conseguir beneficios de los servicios de los ecosistemas de US$ 5 billones al año.</a:t>
            </a:r>
            <a:endParaRPr lang="en-US" altLang="es-US" sz="2200">
              <a:solidFill>
                <a:srgbClr val="222268"/>
              </a:solidFill>
            </a:endParaRPr>
          </a:p>
        </p:txBody>
      </p:sp>
      <p:sp>
        <p:nvSpPr>
          <p:cNvPr id="7" name="1 Título"/>
          <p:cNvSpPr>
            <a:spLocks noGrp="1"/>
          </p:cNvSpPr>
          <p:nvPr>
            <p:ph type="title"/>
          </p:nvPr>
        </p:nvSpPr>
        <p:spPr>
          <a:xfrm>
            <a:off x="457200" y="76200"/>
            <a:ext cx="64008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Relación entre Servicios Ecosistémicos y el Bienestar Humano</a:t>
            </a:r>
            <a:endParaRPr lang="es-ES" sz="2400" b="1" dirty="0">
              <a:solidFill>
                <a:srgbClr val="FFFFFF"/>
              </a:solidFill>
              <a:latin typeface="Arial" pitchFamily="34" charset="0"/>
              <a:ea typeface="ＭＳ Ｐゴシック" pitchFamily="34" charset="-128"/>
              <a:cs typeface="+mn-cs"/>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19100" y="1219200"/>
            <a:ext cx="189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s-PA" altLang="es-US" b="1"/>
              <a:t>Estructura</a:t>
            </a:r>
          </a:p>
        </p:txBody>
      </p:sp>
      <p:sp>
        <p:nvSpPr>
          <p:cNvPr id="12291" name="Text Box 7"/>
          <p:cNvSpPr txBox="1">
            <a:spLocks noChangeArrowheads="1"/>
          </p:cNvSpPr>
          <p:nvPr/>
        </p:nvSpPr>
        <p:spPr bwMode="auto">
          <a:xfrm>
            <a:off x="487363" y="1960563"/>
            <a:ext cx="82200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S_tradnl" altLang="es-US" sz="100"/>
          </a:p>
          <a:p>
            <a:pPr eaLnBrk="1" hangingPunct="1">
              <a:buFont typeface="Arial" panose="020B0604020202020204" pitchFamily="34" charset="0"/>
              <a:buAutoNum type="arabicPeriod"/>
            </a:pPr>
            <a:r>
              <a:rPr lang="es-ES_tradnl" altLang="es-US" sz="2000"/>
              <a:t>Introducción – La conservación y uso sostenible de la biodiversidad</a:t>
            </a:r>
          </a:p>
          <a:p>
            <a:pPr lvl="1" eaLnBrk="1" hangingPunct="1"/>
            <a:r>
              <a:rPr lang="es-ES_tradnl" altLang="es-US" sz="1800"/>
              <a:t>- Situación global</a:t>
            </a:r>
          </a:p>
          <a:p>
            <a:pPr lvl="1" eaLnBrk="1" hangingPunct="1"/>
            <a:r>
              <a:rPr lang="es-ES_tradnl" altLang="es-US" sz="1800"/>
              <a:t>- Situación en América Latina y el Caribe</a:t>
            </a:r>
          </a:p>
          <a:p>
            <a:pPr eaLnBrk="1" hangingPunct="1">
              <a:buFont typeface="Arial" panose="020B0604020202020204" pitchFamily="34" charset="0"/>
              <a:buAutoNum type="arabicPeriod"/>
            </a:pPr>
            <a:endParaRPr lang="es-ES_tradnl" altLang="es-US" sz="2000"/>
          </a:p>
          <a:p>
            <a:pPr eaLnBrk="1" hangingPunct="1">
              <a:buFont typeface="Arial" panose="020B0604020202020204" pitchFamily="34" charset="0"/>
              <a:buAutoNum type="arabicPeriod"/>
            </a:pPr>
            <a:r>
              <a:rPr lang="es-PA" altLang="es-US" sz="2000"/>
              <a:t>El Proyecto Mesoamericano Terrestre de la Alianza España-PNUMA en apoyo a Lifeweb</a:t>
            </a:r>
            <a:r>
              <a:rPr lang="es-ES_tradnl" altLang="es-US" sz="2000"/>
              <a:t>  </a:t>
            </a:r>
          </a:p>
          <a:p>
            <a:pPr lvl="1" eaLnBrk="1" hangingPunct="1">
              <a:buFontTx/>
              <a:buChar char="-"/>
            </a:pPr>
            <a:r>
              <a:rPr lang="es-ES_tradnl" altLang="es-US" sz="1800"/>
              <a:t>Visión general del proyecto</a:t>
            </a:r>
          </a:p>
          <a:p>
            <a:pPr lvl="1" eaLnBrk="1" hangingPunct="1">
              <a:buFontTx/>
              <a:buChar char="-"/>
            </a:pPr>
            <a:r>
              <a:rPr lang="es-ES_tradnl" altLang="es-US" sz="1800"/>
              <a:t>El valor de los Ecosistemas y la Biodiversidad</a:t>
            </a:r>
          </a:p>
          <a:p>
            <a:pPr eaLnBrk="1" hangingPunct="1">
              <a:buFont typeface="Arial" panose="020B0604020202020204" pitchFamily="34" charset="0"/>
              <a:buAutoNum type="arabicPeriod"/>
            </a:pPr>
            <a:endParaRPr lang="es-ES_tradnl" altLang="es-US" sz="2000"/>
          </a:p>
          <a:p>
            <a:pPr eaLnBrk="1" hangingPunct="1">
              <a:buFont typeface="Arial" panose="020B0604020202020204" pitchFamily="34" charset="0"/>
              <a:buAutoNum type="arabicPeriod"/>
            </a:pPr>
            <a:r>
              <a:rPr lang="es-ES_tradnl" altLang="es-US" sz="2000"/>
              <a:t>Consideraciones finales</a:t>
            </a:r>
          </a:p>
          <a:p>
            <a:pPr eaLnBrk="1" hangingPunct="1">
              <a:buFont typeface="Arial" panose="020B0604020202020204" pitchFamily="34" charset="0"/>
              <a:buAutoNum type="arabicPeriod"/>
            </a:pPr>
            <a:endParaRPr lang="es-ES_tradnl" altLang="es-US" sz="2000"/>
          </a:p>
        </p:txBody>
      </p:sp>
      <p:sp>
        <p:nvSpPr>
          <p:cNvPr id="12292" name="AutoShape 6"/>
          <p:cNvSpPr>
            <a:spLocks noChangeAspect="1" noChangeArrowheads="1" noTextEdit="1"/>
          </p:cNvSpPr>
          <p:nvPr/>
        </p:nvSpPr>
        <p:spPr bwMode="auto">
          <a:xfrm>
            <a:off x="7127875" y="692150"/>
            <a:ext cx="201612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US"/>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La economía de los ecosistemas y la biodiversidad  (TEEB)</a:t>
            </a:r>
            <a:endParaRPr lang="es-ES" sz="2400" b="1" dirty="0">
              <a:solidFill>
                <a:srgbClr val="FFFFFF"/>
              </a:solidFill>
              <a:latin typeface="Arial" pitchFamily="34" charset="0"/>
              <a:ea typeface="ＭＳ Ｐゴシック" pitchFamily="34" charset="-128"/>
              <a:cs typeface="+mn-cs"/>
            </a:endParaRPr>
          </a:p>
        </p:txBody>
      </p:sp>
      <p:sp>
        <p:nvSpPr>
          <p:cNvPr id="39939" name="2 Marcador de contenido"/>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s-ES" altLang="es-US" sz="2400" smtClean="0">
                <a:latin typeface="Helvetica" panose="020B0604020202020204" pitchFamily="34" charset="0"/>
                <a:ea typeface="ＭＳ Ｐゴシック" panose="020B0600070205080204" pitchFamily="34" charset="-128"/>
                <a:cs typeface="Helvetica" panose="020B0604020202020204" pitchFamily="34" charset="0"/>
              </a:rPr>
              <a:t>Iniciativa internacional, abrigada por el PNUMA, que dirigió la atención a los beneficios económicos globales de la biodiversidad y resaltó los crecientes costos de la pérdida de biodiversidad y degradación de los ecosistemas. </a:t>
            </a:r>
          </a:p>
          <a:p>
            <a:pPr marL="0" indent="0">
              <a:buFontTx/>
              <a:buNone/>
            </a:pPr>
            <a:endParaRPr lang="es-ES" altLang="es-US" sz="2400" smtClean="0">
              <a:latin typeface="Helvetica" panose="020B0604020202020204" pitchFamily="34" charset="0"/>
              <a:ea typeface="ＭＳ Ｐゴシック" panose="020B0600070205080204" pitchFamily="34" charset="-128"/>
              <a:cs typeface="Helvetica" panose="020B0604020202020204" pitchFamily="34" charset="0"/>
            </a:endParaRPr>
          </a:p>
          <a:p>
            <a:pPr marL="0" indent="0">
              <a:buFontTx/>
              <a:buNone/>
            </a:pPr>
            <a:r>
              <a:rPr lang="es-ES" altLang="es-US" sz="2400" smtClean="0">
                <a:latin typeface="Helvetica" panose="020B0604020202020204" pitchFamily="34" charset="0"/>
                <a:ea typeface="ＭＳ Ｐゴシック" panose="020B0600070205080204" pitchFamily="34" charset="-128"/>
                <a:cs typeface="Helvetica" panose="020B0604020202020204" pitchFamily="34" charset="0"/>
              </a:rPr>
              <a:t>Reunió el conocimiento y experiencia de los campos de la ciencia, la economía y la política para permitir que las acciones prácticas cambien el curso actual de las políticas de desarrollo. </a:t>
            </a:r>
          </a:p>
          <a:p>
            <a:pPr marL="0" indent="0" algn="r">
              <a:buFontTx/>
              <a:buNone/>
            </a:pPr>
            <a:r>
              <a:rPr lang="es-ES" altLang="es-US" sz="1200" b="1" i="1" smtClean="0">
                <a:solidFill>
                  <a:srgbClr val="666666"/>
                </a:solidFill>
                <a:latin typeface="Helvetica" panose="020B0604020202020204" pitchFamily="34" charset="0"/>
                <a:ea typeface="ＭＳ Ｐゴシック" panose="020B0600070205080204" pitchFamily="34" charset="-128"/>
                <a:cs typeface="Helvetica" panose="020B0604020202020204" pitchFamily="34" charset="0"/>
              </a:rPr>
              <a:t>www.teebweb.org</a:t>
            </a:r>
            <a:endParaRPr lang="es-ES" altLang="es-US" smtClean="0">
              <a:latin typeface="Helvetica" panose="020B0604020202020204" pitchFamily="34" charset="0"/>
              <a:ea typeface="ＭＳ Ｐゴシック" panose="020B0600070205080204" pitchFamily="34" charset="-128"/>
              <a:cs typeface="Helvetica"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Rectangle 2"/>
          <p:cNvSpPr>
            <a:spLocks noGrp="1" noChangeArrowheads="1"/>
          </p:cNvSpPr>
          <p:nvPr>
            <p:ph type="title"/>
          </p:nvPr>
        </p:nvSpPr>
        <p:spPr>
          <a:xfrm>
            <a:off x="457200" y="0"/>
            <a:ext cx="8229600" cy="863600"/>
          </a:xfrm>
        </p:spPr>
        <p:txBody>
          <a:bodyPr>
            <a:noAutofit/>
          </a:bodyPr>
          <a:lstStyle/>
          <a:p>
            <a:pPr>
              <a:lnSpc>
                <a:spcPct val="100000"/>
              </a:lnSpc>
              <a:defRPr/>
            </a:pPr>
            <a:r>
              <a:rPr lang="es-ES_tradnl" sz="2400" b="1" dirty="0" smtClean="0">
                <a:solidFill>
                  <a:srgbClr val="FFFFFF"/>
                </a:solidFill>
                <a:latin typeface="Arial" pitchFamily="34" charset="0"/>
                <a:ea typeface="ＭＳ Ｐゴシック" pitchFamily="34" charset="-128"/>
                <a:cs typeface="+mn-cs"/>
              </a:rPr>
              <a:t>Economía Verde: </a:t>
            </a:r>
            <a:r>
              <a:rPr lang="es-ES_tradnl" sz="2400" b="1" dirty="0" err="1" smtClean="0">
                <a:solidFill>
                  <a:srgbClr val="FFFFFF"/>
                </a:solidFill>
                <a:latin typeface="Arial" pitchFamily="34" charset="0"/>
                <a:ea typeface="ＭＳ Ｐゴシック" pitchFamily="34" charset="-128"/>
                <a:cs typeface="+mn-cs"/>
              </a:rPr>
              <a:t>Multiproyectos</a:t>
            </a:r>
            <a:r>
              <a:rPr lang="es-ES_tradnl" sz="2400" b="1" dirty="0" smtClean="0">
                <a:solidFill>
                  <a:srgbClr val="FFFFFF"/>
                </a:solidFill>
                <a:latin typeface="Arial" pitchFamily="34" charset="0"/>
                <a:ea typeface="ＭＳ Ｐゴシック" pitchFamily="34" charset="-128"/>
                <a:cs typeface="+mn-cs"/>
              </a:rPr>
              <a:t> </a:t>
            </a:r>
            <a:endParaRPr lang="es-ES_tradnl" sz="2400" b="1" dirty="0">
              <a:solidFill>
                <a:srgbClr val="FFFFFF"/>
              </a:solidFill>
              <a:latin typeface="Arial" pitchFamily="34" charset="0"/>
              <a:ea typeface="ＭＳ Ｐゴシック" pitchFamily="34" charset="-128"/>
              <a:cs typeface="+mn-cs"/>
            </a:endParaRPr>
          </a:p>
        </p:txBody>
      </p:sp>
      <p:graphicFrame>
        <p:nvGraphicFramePr>
          <p:cNvPr id="1026" name="AutoShape 64"/>
          <p:cNvGraphicFramePr>
            <a:graphicFrameLocks/>
          </p:cNvGraphicFramePr>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47" r:id="rId19" imgW="0" imgH="0" progId="">
                  <p:embed/>
                </p:oleObj>
              </mc:Choice>
              <mc:Fallback>
                <p:oleObj r:id="rId19" imgW="0" imgH="0" progId="">
                  <p:embed/>
                  <p:pic>
                    <p:nvPicPr>
                      <p:cNvPr id="0" name="AutoShape 6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Oval 3"/>
          <p:cNvSpPr>
            <a:spLocks noChangeArrowheads="1"/>
          </p:cNvSpPr>
          <p:nvPr>
            <p:custDataLst>
              <p:tags r:id="rId2"/>
            </p:custDataLst>
          </p:nvPr>
        </p:nvSpPr>
        <p:spPr bwMode="auto">
          <a:xfrm>
            <a:off x="2400300" y="3576638"/>
            <a:ext cx="2601913" cy="2593975"/>
          </a:xfrm>
          <a:prstGeom prst="ellipse">
            <a:avLst/>
          </a:prstGeom>
          <a:solidFill>
            <a:srgbClr val="2E5190"/>
          </a:solidFill>
          <a:ln w="12700">
            <a:solidFill>
              <a:srgbClr val="2E5190"/>
            </a:solidFill>
            <a:round/>
            <a:headEnd/>
            <a:tailEnd/>
          </a:ln>
        </p:spPr>
        <p:txBody>
          <a:bodyPr wrap="none" lIns="100584" rIns="100584"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es-US" sz="1600" b="1"/>
          </a:p>
        </p:txBody>
      </p:sp>
      <p:sp>
        <p:nvSpPr>
          <p:cNvPr id="1029" name="Oval 4"/>
          <p:cNvSpPr>
            <a:spLocks noChangeArrowheads="1"/>
          </p:cNvSpPr>
          <p:nvPr>
            <p:custDataLst>
              <p:tags r:id="rId3"/>
            </p:custDataLst>
          </p:nvPr>
        </p:nvSpPr>
        <p:spPr bwMode="auto">
          <a:xfrm>
            <a:off x="4211638" y="1222375"/>
            <a:ext cx="2601912" cy="2593975"/>
          </a:xfrm>
          <a:prstGeom prst="ellipse">
            <a:avLst/>
          </a:prstGeom>
          <a:solidFill>
            <a:srgbClr val="2E5190"/>
          </a:solidFill>
          <a:ln w="12700">
            <a:solidFill>
              <a:srgbClr val="2E5190"/>
            </a:solidFill>
            <a:round/>
            <a:headEnd/>
            <a:tailEnd/>
          </a:ln>
        </p:spPr>
        <p:txBody>
          <a:bodyPr wrap="none" lIns="100584" rIns="100584"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es-US" sz="1600" b="1"/>
          </a:p>
        </p:txBody>
      </p:sp>
      <p:sp>
        <p:nvSpPr>
          <p:cNvPr id="1030" name="Oval 5"/>
          <p:cNvSpPr>
            <a:spLocks noChangeArrowheads="1"/>
          </p:cNvSpPr>
          <p:nvPr>
            <p:custDataLst>
              <p:tags r:id="rId4"/>
            </p:custDataLst>
          </p:nvPr>
        </p:nvSpPr>
        <p:spPr bwMode="auto">
          <a:xfrm>
            <a:off x="6049963" y="3565525"/>
            <a:ext cx="2601912" cy="2593975"/>
          </a:xfrm>
          <a:prstGeom prst="ellipse">
            <a:avLst/>
          </a:prstGeom>
          <a:solidFill>
            <a:srgbClr val="2E5190"/>
          </a:solidFill>
          <a:ln w="12700">
            <a:solidFill>
              <a:srgbClr val="2E5190"/>
            </a:solidFill>
            <a:round/>
            <a:headEnd/>
            <a:tailEnd/>
          </a:ln>
        </p:spPr>
        <p:txBody>
          <a:bodyPr wrap="none" lIns="100584" rIns="100584"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es-US" sz="1600" b="1"/>
          </a:p>
        </p:txBody>
      </p:sp>
      <p:sp>
        <p:nvSpPr>
          <p:cNvPr id="1031" name="Rectangle 6"/>
          <p:cNvSpPr>
            <a:spLocks noChangeArrowheads="1"/>
          </p:cNvSpPr>
          <p:nvPr>
            <p:custDataLst>
              <p:tags r:id="rId5"/>
            </p:custDataLst>
          </p:nvPr>
        </p:nvSpPr>
        <p:spPr bwMode="auto">
          <a:xfrm>
            <a:off x="4254500" y="1955800"/>
            <a:ext cx="25098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ko-KR" sz="1400">
              <a:solidFill>
                <a:schemeClr val="bg1"/>
              </a:solidFill>
            </a:endParaRPr>
          </a:p>
          <a:p>
            <a:pPr algn="ctr" eaLnBrk="1" hangingPunct="1"/>
            <a:r>
              <a:rPr lang="es-ES_tradnl" altLang="ko-KR" sz="1400">
                <a:solidFill>
                  <a:schemeClr val="bg1"/>
                </a:solidFill>
              </a:rPr>
              <a:t>Demostrando que el VERDE es crecimiento, empleo, reducción de pobreza; mensurando las oportunidades sectoriales, etc</a:t>
            </a:r>
          </a:p>
        </p:txBody>
      </p:sp>
      <p:sp>
        <p:nvSpPr>
          <p:cNvPr id="1032" name="Rectangle 7"/>
          <p:cNvSpPr>
            <a:spLocks noChangeArrowheads="1"/>
          </p:cNvSpPr>
          <p:nvPr>
            <p:custDataLst>
              <p:tags r:id="rId6"/>
            </p:custDataLst>
          </p:nvPr>
        </p:nvSpPr>
        <p:spPr bwMode="auto">
          <a:xfrm>
            <a:off x="2517775" y="3962400"/>
            <a:ext cx="2400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ko-KR" sz="1400">
              <a:solidFill>
                <a:schemeClr val="bg1"/>
              </a:solidFill>
            </a:endParaRPr>
          </a:p>
          <a:p>
            <a:pPr algn="ctr" eaLnBrk="1" hangingPunct="1"/>
            <a:r>
              <a:rPr lang="es-ES_tradnl" altLang="ko-KR" sz="1400">
                <a:solidFill>
                  <a:schemeClr val="bg1"/>
                </a:solidFill>
              </a:rPr>
              <a:t>Demostrando el valor de ecosistemas y biodiversidad, revertiendo el ciclo perverso de degradación ambiental y  y pobreza persistente (Global)</a:t>
            </a:r>
            <a:endParaRPr lang="es-ES_tradnl" altLang="es-US" sz="1400">
              <a:solidFill>
                <a:schemeClr val="bg1"/>
              </a:solidFill>
            </a:endParaRPr>
          </a:p>
        </p:txBody>
      </p:sp>
      <p:sp>
        <p:nvSpPr>
          <p:cNvPr id="1033" name="Rectangle 8"/>
          <p:cNvSpPr>
            <a:spLocks noChangeArrowheads="1"/>
          </p:cNvSpPr>
          <p:nvPr>
            <p:custDataLst>
              <p:tags r:id="rId7"/>
            </p:custDataLst>
          </p:nvPr>
        </p:nvSpPr>
        <p:spPr bwMode="auto">
          <a:xfrm>
            <a:off x="6394450" y="4648200"/>
            <a:ext cx="2025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sz="1400">
                <a:solidFill>
                  <a:schemeClr val="bg1"/>
                </a:solidFill>
              </a:rPr>
              <a:t>Mensurando y incentivando el crecimiento de empleos verdes y dignos</a:t>
            </a:r>
          </a:p>
        </p:txBody>
      </p:sp>
      <p:sp>
        <p:nvSpPr>
          <p:cNvPr id="1034" name="Text Box 9"/>
          <p:cNvSpPr txBox="1">
            <a:spLocks noChangeArrowheads="1"/>
          </p:cNvSpPr>
          <p:nvPr>
            <p:custDataLst>
              <p:tags r:id="rId8"/>
            </p:custDataLst>
          </p:nvPr>
        </p:nvSpPr>
        <p:spPr bwMode="auto">
          <a:xfrm>
            <a:off x="4402138" y="1562100"/>
            <a:ext cx="2181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sz="2000" b="1">
                <a:solidFill>
                  <a:schemeClr val="bg1"/>
                </a:solidFill>
              </a:rPr>
              <a:t>Informe de </a:t>
            </a:r>
          </a:p>
          <a:p>
            <a:pPr algn="ctr" eaLnBrk="1" hangingPunct="1"/>
            <a:r>
              <a:rPr lang="es-ES_tradnl" altLang="es-US" sz="2000" b="1">
                <a:solidFill>
                  <a:schemeClr val="bg1"/>
                </a:solidFill>
              </a:rPr>
              <a:t>Economía Verde</a:t>
            </a:r>
          </a:p>
        </p:txBody>
      </p:sp>
      <p:sp>
        <p:nvSpPr>
          <p:cNvPr id="1035" name="Text Box 10"/>
          <p:cNvSpPr txBox="1">
            <a:spLocks noChangeArrowheads="1"/>
          </p:cNvSpPr>
          <p:nvPr>
            <p:custDataLst>
              <p:tags r:id="rId9"/>
            </p:custDataLst>
          </p:nvPr>
        </p:nvSpPr>
        <p:spPr bwMode="auto">
          <a:xfrm>
            <a:off x="3313113" y="3833813"/>
            <a:ext cx="868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sz="2000" b="1">
                <a:solidFill>
                  <a:schemeClr val="bg1"/>
                </a:solidFill>
              </a:rPr>
              <a:t>TEEB</a:t>
            </a:r>
            <a:endParaRPr lang="es-ES_tradnl" altLang="es-US" sz="1600" b="1">
              <a:solidFill>
                <a:schemeClr val="bg1"/>
              </a:solidFill>
            </a:endParaRPr>
          </a:p>
        </p:txBody>
      </p:sp>
      <p:sp>
        <p:nvSpPr>
          <p:cNvPr id="1036" name="Text Box 11"/>
          <p:cNvSpPr txBox="1">
            <a:spLocks noChangeArrowheads="1"/>
          </p:cNvSpPr>
          <p:nvPr>
            <p:custDataLst>
              <p:tags r:id="rId10"/>
            </p:custDataLst>
          </p:nvPr>
        </p:nvSpPr>
        <p:spPr bwMode="auto">
          <a:xfrm>
            <a:off x="6318250" y="3844925"/>
            <a:ext cx="2057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sz="2000" b="1">
                <a:solidFill>
                  <a:schemeClr val="bg1"/>
                </a:solidFill>
              </a:rPr>
              <a:t>Informe sobre Empleo Verde</a:t>
            </a:r>
          </a:p>
          <a:p>
            <a:pPr algn="ctr" eaLnBrk="1" hangingPunct="1"/>
            <a:endParaRPr lang="es-ES_tradnl" altLang="es-US" sz="2000" b="1">
              <a:solidFill>
                <a:schemeClr val="bg1"/>
              </a:solidFill>
            </a:endParaRPr>
          </a:p>
        </p:txBody>
      </p:sp>
      <p:sp>
        <p:nvSpPr>
          <p:cNvPr id="1037" name="Rectangle 14"/>
          <p:cNvSpPr>
            <a:spLocks noChangeArrowheads="1"/>
          </p:cNvSpPr>
          <p:nvPr>
            <p:custDataLst>
              <p:tags r:id="rId11"/>
            </p:custDataLst>
          </p:nvPr>
        </p:nvSpPr>
        <p:spPr bwMode="auto">
          <a:xfrm rot="-3163953">
            <a:off x="1988344" y="2447132"/>
            <a:ext cx="2593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Char char="Ø"/>
            </a:pPr>
            <a:r>
              <a:rPr lang="es-ES_tradnl" altLang="es-US" sz="1200" b="1"/>
              <a:t> Evaluación de la Infraestructura Ecológica</a:t>
            </a:r>
          </a:p>
        </p:txBody>
      </p:sp>
      <p:sp>
        <p:nvSpPr>
          <p:cNvPr id="1038" name="Line 16"/>
          <p:cNvSpPr>
            <a:spLocks noChangeShapeType="1"/>
          </p:cNvSpPr>
          <p:nvPr/>
        </p:nvSpPr>
        <p:spPr bwMode="auto">
          <a:xfrm flipV="1">
            <a:off x="2600325" y="1773238"/>
            <a:ext cx="1871663" cy="2376487"/>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US"/>
          </a:p>
        </p:txBody>
      </p:sp>
      <p:sp>
        <p:nvSpPr>
          <p:cNvPr id="1039" name="Rectangle 17"/>
          <p:cNvSpPr>
            <a:spLocks noChangeArrowheads="1"/>
          </p:cNvSpPr>
          <p:nvPr>
            <p:custDataLst>
              <p:tags r:id="rId12"/>
            </p:custDataLst>
          </p:nvPr>
        </p:nvSpPr>
        <p:spPr bwMode="auto">
          <a:xfrm rot="-3082731">
            <a:off x="2718594" y="2583657"/>
            <a:ext cx="19446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es-US" sz="1400" b="1"/>
          </a:p>
          <a:p>
            <a:pPr algn="ctr" eaLnBrk="1" hangingPunct="1">
              <a:buFont typeface="Wingdings" panose="05000000000000000000" pitchFamily="2" charset="2"/>
              <a:buChar char="Ø"/>
            </a:pPr>
            <a:r>
              <a:rPr lang="es-ES_tradnl" altLang="es-US" sz="1400" b="1"/>
              <a:t> </a:t>
            </a:r>
            <a:r>
              <a:rPr lang="es-ES_tradnl" altLang="es-US" sz="1200" b="1"/>
              <a:t>Evaluación de las oportunidades de la biodiversidad</a:t>
            </a:r>
            <a:endParaRPr lang="es-ES_tradnl" altLang="es-US" sz="1400" b="1"/>
          </a:p>
        </p:txBody>
      </p:sp>
      <p:sp>
        <p:nvSpPr>
          <p:cNvPr id="1040" name="Rectangle 18"/>
          <p:cNvSpPr>
            <a:spLocks noChangeArrowheads="1"/>
          </p:cNvSpPr>
          <p:nvPr>
            <p:custDataLst>
              <p:tags r:id="rId13"/>
            </p:custDataLst>
          </p:nvPr>
        </p:nvSpPr>
        <p:spPr bwMode="auto">
          <a:xfrm rot="3134591">
            <a:off x="6376987" y="2270126"/>
            <a:ext cx="2771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Char char="Ø"/>
            </a:pPr>
            <a:r>
              <a:rPr lang="es-ES_tradnl" altLang="es-US" sz="1400" b="1"/>
              <a:t> </a:t>
            </a:r>
            <a:r>
              <a:rPr lang="es-ES_tradnl" altLang="es-US" sz="1200" b="1"/>
              <a:t>Inversión en educación y capacitación, mensurando  el crecimiento del empleo verde</a:t>
            </a:r>
            <a:endParaRPr lang="es-ES_tradnl" altLang="es-US" sz="1400" b="1"/>
          </a:p>
        </p:txBody>
      </p:sp>
      <p:sp>
        <p:nvSpPr>
          <p:cNvPr id="1041" name="Line 19"/>
          <p:cNvSpPr>
            <a:spLocks noChangeShapeType="1"/>
          </p:cNvSpPr>
          <p:nvPr/>
        </p:nvSpPr>
        <p:spPr bwMode="auto">
          <a:xfrm>
            <a:off x="6632575" y="1846263"/>
            <a:ext cx="1584325" cy="2087562"/>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US"/>
          </a:p>
        </p:txBody>
      </p:sp>
      <p:sp>
        <p:nvSpPr>
          <p:cNvPr id="1042" name="Line 20"/>
          <p:cNvSpPr>
            <a:spLocks noChangeShapeType="1"/>
          </p:cNvSpPr>
          <p:nvPr/>
        </p:nvSpPr>
        <p:spPr bwMode="auto">
          <a:xfrm>
            <a:off x="3967163" y="6165850"/>
            <a:ext cx="3313112" cy="0"/>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US"/>
          </a:p>
        </p:txBody>
      </p:sp>
      <p:sp>
        <p:nvSpPr>
          <p:cNvPr id="1043" name="Rectangle 21"/>
          <p:cNvSpPr>
            <a:spLocks noChangeArrowheads="1"/>
          </p:cNvSpPr>
          <p:nvPr>
            <p:custDataLst>
              <p:tags r:id="rId14"/>
            </p:custDataLst>
          </p:nvPr>
        </p:nvSpPr>
        <p:spPr bwMode="auto">
          <a:xfrm>
            <a:off x="4032250" y="6092825"/>
            <a:ext cx="3276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Char char="Ø"/>
            </a:pPr>
            <a:r>
              <a:rPr lang="es-ES_tradnl" altLang="es-US" sz="1200" b="1"/>
              <a:t> Empleos decentes y oportunidades  para comunidades locales basados en conservación, PES, etc</a:t>
            </a:r>
          </a:p>
        </p:txBody>
      </p:sp>
      <p:sp>
        <p:nvSpPr>
          <p:cNvPr id="1044" name="Oval 3"/>
          <p:cNvSpPr>
            <a:spLocks noChangeArrowheads="1"/>
          </p:cNvSpPr>
          <p:nvPr>
            <p:custDataLst>
              <p:tags r:id="rId15"/>
            </p:custDataLst>
          </p:nvPr>
        </p:nvSpPr>
        <p:spPr bwMode="auto">
          <a:xfrm>
            <a:off x="228600" y="4648200"/>
            <a:ext cx="2144713" cy="1984375"/>
          </a:xfrm>
          <a:prstGeom prst="ellipse">
            <a:avLst/>
          </a:prstGeom>
          <a:solidFill>
            <a:srgbClr val="2E5190"/>
          </a:solidFill>
          <a:ln w="12700">
            <a:solidFill>
              <a:srgbClr val="2E5190"/>
            </a:solidFill>
            <a:round/>
            <a:headEnd/>
            <a:tailEnd/>
          </a:ln>
        </p:spPr>
        <p:txBody>
          <a:bodyPr wrap="none" lIns="100584" rIns="100584"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S_tradnl" altLang="es-US" sz="1600" b="1"/>
          </a:p>
        </p:txBody>
      </p:sp>
      <p:sp>
        <p:nvSpPr>
          <p:cNvPr id="1045" name="Line 16"/>
          <p:cNvSpPr>
            <a:spLocks noChangeShapeType="1"/>
          </p:cNvSpPr>
          <p:nvPr/>
        </p:nvSpPr>
        <p:spPr bwMode="auto">
          <a:xfrm flipV="1">
            <a:off x="2133600" y="5105400"/>
            <a:ext cx="447675" cy="263525"/>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US"/>
          </a:p>
        </p:txBody>
      </p:sp>
      <p:sp>
        <p:nvSpPr>
          <p:cNvPr id="1046" name="Text Box 10"/>
          <p:cNvSpPr txBox="1">
            <a:spLocks noChangeArrowheads="1"/>
          </p:cNvSpPr>
          <p:nvPr>
            <p:custDataLst>
              <p:tags r:id="rId16"/>
            </p:custDataLst>
          </p:nvPr>
        </p:nvSpPr>
        <p:spPr bwMode="auto">
          <a:xfrm>
            <a:off x="304800" y="47244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sz="1800" b="1">
                <a:solidFill>
                  <a:schemeClr val="bg1"/>
                </a:solidFill>
              </a:rPr>
              <a:t>Iniciativa Regional Biodiversidad y Ecosistemas (LAC) </a:t>
            </a:r>
            <a:endParaRPr lang="es-ES_tradnl" altLang="es-US" sz="1400" b="1">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863600"/>
          </a:xfrm>
        </p:spPr>
        <p:txBody>
          <a:bodyPr>
            <a:noAutofit/>
          </a:bodyPr>
          <a:lstStyle/>
          <a:p>
            <a:pPr>
              <a:lnSpc>
                <a:spcPct val="100000"/>
              </a:lnSpc>
              <a:defRPr/>
            </a:pPr>
            <a:r>
              <a:rPr lang="es-PA" sz="2400" b="1" dirty="0" smtClean="0">
                <a:solidFill>
                  <a:srgbClr val="FFFFFF"/>
                </a:solidFill>
                <a:latin typeface="Arial" pitchFamily="34" charset="0"/>
                <a:ea typeface="ＭＳ Ｐゴシック" pitchFamily="34" charset="-128"/>
                <a:cs typeface="+mn-cs"/>
              </a:rPr>
              <a:t>Informes </a:t>
            </a:r>
            <a:r>
              <a:rPr lang="es-PA" sz="2400" b="1" dirty="0">
                <a:solidFill>
                  <a:srgbClr val="FFFFFF"/>
                </a:solidFill>
                <a:latin typeface="Arial" pitchFamily="34" charset="0"/>
                <a:ea typeface="ＭＳ Ｐゴシック" pitchFamily="34" charset="-128"/>
                <a:cs typeface="+mn-cs"/>
              </a:rPr>
              <a:t>TEEB</a:t>
            </a:r>
            <a:endParaRPr lang="es-ES" sz="2400" b="1" dirty="0">
              <a:solidFill>
                <a:srgbClr val="FFFFFF"/>
              </a:solidFill>
              <a:latin typeface="Arial" pitchFamily="34" charset="0"/>
              <a:ea typeface="ＭＳ Ｐゴシック" pitchFamily="34" charset="-128"/>
              <a:cs typeface="+mn-cs"/>
            </a:endParaRPr>
          </a:p>
        </p:txBody>
      </p:sp>
      <p:sp>
        <p:nvSpPr>
          <p:cNvPr id="40963" name="2 Marcador de contenido"/>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ltLang="es-US" sz="2400" smtClean="0">
              <a:latin typeface="Helvetica" panose="020B0604020202020204" pitchFamily="34" charset="0"/>
              <a:ea typeface="ＭＳ Ｐゴシック" panose="020B0600070205080204" pitchFamily="34" charset="-128"/>
              <a:cs typeface="Helvetica" panose="020B0604020202020204" pitchFamily="34" charset="0"/>
            </a:endParaRPr>
          </a:p>
          <a:p>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Fundamentos Ecológicos y Económicos (TEEB –D0)</a:t>
            </a:r>
          </a:p>
          <a:p>
            <a:endParaRPr lang="es-ES" altLang="es-US" sz="2000" smtClean="0">
              <a:latin typeface="Helvetica" panose="020B0604020202020204" pitchFamily="34" charset="0"/>
              <a:ea typeface="ＭＳ Ｐゴシック" panose="020B0600070205080204" pitchFamily="34" charset="-128"/>
              <a:cs typeface="Helvetica" panose="020B0604020202020204" pitchFamily="34" charset="0"/>
            </a:endParaRPr>
          </a:p>
          <a:p>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 para </a:t>
            </a:r>
            <a:r>
              <a:rPr lang="es-ES" altLang="es-US" sz="2000" b="1" smtClean="0">
                <a:latin typeface="Helvetica" panose="020B0604020202020204" pitchFamily="34" charset="0"/>
                <a:ea typeface="ＭＳ Ｐゴシック" panose="020B0600070205080204" pitchFamily="34" charset="-128"/>
                <a:cs typeface="Helvetica" panose="020B0604020202020204" pitchFamily="34" charset="0"/>
              </a:rPr>
              <a:t>tomadores de decisión a nivel </a:t>
            </a:r>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nacional</a:t>
            </a:r>
          </a:p>
          <a:p>
            <a:pPr>
              <a:buFontTx/>
              <a:buNone/>
            </a:pPr>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     e internacional (TEEB-D1)</a:t>
            </a:r>
          </a:p>
          <a:p>
            <a:endParaRPr lang="es-ES" altLang="es-US" sz="2000" smtClean="0">
              <a:latin typeface="Helvetica" panose="020B0604020202020204" pitchFamily="34" charset="0"/>
              <a:ea typeface="ＭＳ Ｐゴシック" panose="020B0600070205080204" pitchFamily="34" charset="-128"/>
              <a:cs typeface="Helvetica" panose="020B0604020202020204" pitchFamily="34" charset="0"/>
            </a:endParaRPr>
          </a:p>
          <a:p>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 para </a:t>
            </a:r>
            <a:r>
              <a:rPr lang="es-ES" altLang="es-US" sz="2000" b="1" smtClean="0">
                <a:latin typeface="Helvetica" panose="020B0604020202020204" pitchFamily="34" charset="0"/>
                <a:ea typeface="ＭＳ Ｐゴシック" panose="020B0600070205080204" pitchFamily="34" charset="-128"/>
                <a:cs typeface="Helvetica" panose="020B0604020202020204" pitchFamily="34" charset="0"/>
              </a:rPr>
              <a:t>gobiernos locales </a:t>
            </a:r>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(TEEB-D2)</a:t>
            </a:r>
          </a:p>
          <a:p>
            <a:endParaRPr lang="es-ES" altLang="es-US" sz="2000" smtClean="0">
              <a:latin typeface="Helvetica" panose="020B0604020202020204" pitchFamily="34" charset="0"/>
              <a:ea typeface="ＭＳ Ｐゴシック" panose="020B0600070205080204" pitchFamily="34" charset="-128"/>
              <a:cs typeface="Helvetica" panose="020B0604020202020204" pitchFamily="34" charset="0"/>
            </a:endParaRPr>
          </a:p>
          <a:p>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 para los </a:t>
            </a:r>
            <a:r>
              <a:rPr lang="es-ES" altLang="es-US" sz="2000" b="1" smtClean="0">
                <a:latin typeface="Helvetica" panose="020B0604020202020204" pitchFamily="34" charset="0"/>
                <a:ea typeface="ＭＳ Ｐゴシック" panose="020B0600070205080204" pitchFamily="34" charset="-128"/>
                <a:cs typeface="Helvetica" panose="020B0604020202020204" pitchFamily="34" charset="0"/>
              </a:rPr>
              <a:t>negocios</a:t>
            </a:r>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(TEEB-D3)</a:t>
            </a:r>
          </a:p>
          <a:p>
            <a:endParaRPr lang="es-ES" altLang="es-US" sz="2000" smtClean="0">
              <a:latin typeface="Helvetica" panose="020B0604020202020204" pitchFamily="34" charset="0"/>
              <a:ea typeface="ＭＳ Ｐゴシック" panose="020B0600070205080204" pitchFamily="34" charset="-128"/>
              <a:cs typeface="Helvetica" panose="020B0604020202020204" pitchFamily="34" charset="0"/>
            </a:endParaRPr>
          </a:p>
          <a:p>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 para los </a:t>
            </a:r>
            <a:r>
              <a:rPr lang="es-ES" altLang="es-US" sz="2000" b="1" smtClean="0">
                <a:latin typeface="Helvetica" panose="020B0604020202020204" pitchFamily="34" charset="0"/>
                <a:ea typeface="ＭＳ Ｐゴシック" panose="020B0600070205080204" pitchFamily="34" charset="-128"/>
                <a:cs typeface="Helvetica" panose="020B0604020202020204" pitchFamily="34" charset="0"/>
              </a:rPr>
              <a:t>ciudadanos</a:t>
            </a:r>
            <a:r>
              <a:rPr lang="es-ES" altLang="es-US" sz="2000" smtClean="0">
                <a:latin typeface="Helvetica" panose="020B0604020202020204" pitchFamily="34" charset="0"/>
                <a:ea typeface="ＭＳ Ｐゴシック" panose="020B0600070205080204" pitchFamily="34" charset="-128"/>
                <a:cs typeface="Helvetica" panose="020B0604020202020204" pitchFamily="34" charset="0"/>
              </a:rPr>
              <a:t>(TEEB-D4)</a:t>
            </a:r>
          </a:p>
          <a:p>
            <a:endParaRPr lang="es-ES" altLang="es-US" sz="240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89693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88" y="2133600"/>
            <a:ext cx="887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3048000"/>
            <a:ext cx="8858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024313"/>
            <a:ext cx="8699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0513" y="5359400"/>
            <a:ext cx="15128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Otros </a:t>
            </a:r>
            <a:r>
              <a:rPr lang="es-PA" sz="2400" b="1" dirty="0" smtClean="0">
                <a:solidFill>
                  <a:srgbClr val="FFFFFF"/>
                </a:solidFill>
                <a:latin typeface="Arial" pitchFamily="34" charset="0"/>
                <a:ea typeface="ＭＳ Ｐゴシック" pitchFamily="34" charset="-128"/>
                <a:cs typeface="+mn-cs"/>
              </a:rPr>
              <a:t>Informes </a:t>
            </a:r>
            <a:r>
              <a:rPr lang="es-PA" sz="2400" b="1" dirty="0">
                <a:solidFill>
                  <a:srgbClr val="FFFFFF"/>
                </a:solidFill>
                <a:latin typeface="Arial" pitchFamily="34" charset="0"/>
                <a:ea typeface="ＭＳ Ｐゴシック" pitchFamily="34" charset="-128"/>
                <a:cs typeface="+mn-cs"/>
              </a:rPr>
              <a:t>TEEB</a:t>
            </a:r>
            <a:endParaRPr lang="es-ES" sz="2400" b="1" dirty="0">
              <a:solidFill>
                <a:srgbClr val="FFFFFF"/>
              </a:solidFill>
              <a:latin typeface="Arial" pitchFamily="34" charset="0"/>
              <a:ea typeface="ＭＳ Ｐゴシック" pitchFamily="34" charset="-128"/>
              <a:cs typeface="+mn-cs"/>
            </a:endParaRPr>
          </a:p>
        </p:txBody>
      </p:sp>
      <p:pic>
        <p:nvPicPr>
          <p:cNvPr id="41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8888" y="2936875"/>
            <a:ext cx="976312" cy="125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371600"/>
            <a:ext cx="9461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2 Marcador de contenido"/>
          <p:cNvSpPr txBox="1">
            <a:spLocks/>
          </p:cNvSpPr>
          <p:nvPr/>
        </p:nvSpPr>
        <p:spPr bwMode="auto">
          <a:xfrm>
            <a:off x="179388" y="1341438"/>
            <a:ext cx="57610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Char char="•"/>
            </a:pPr>
            <a:endParaRPr lang="es-ES" altLang="es-US" sz="2000"/>
          </a:p>
          <a:p>
            <a:pPr eaLnBrk="1" hangingPunct="1">
              <a:spcBef>
                <a:spcPct val="20000"/>
              </a:spcBef>
              <a:buFont typeface="Arial" panose="020B0604020202020204" pitchFamily="34" charset="0"/>
              <a:buChar char="•"/>
            </a:pPr>
            <a:r>
              <a:rPr lang="es-ES" altLang="es-US" sz="2000"/>
              <a:t>TEEB – Temas </a:t>
            </a:r>
            <a:r>
              <a:rPr lang="es-ES" altLang="es-US" sz="2000" b="1"/>
              <a:t>climáticos</a:t>
            </a:r>
            <a:endParaRPr lang="es-ES" altLang="es-US" sz="2000"/>
          </a:p>
          <a:p>
            <a:pPr eaLnBrk="1" hangingPunct="1">
              <a:spcBef>
                <a:spcPct val="20000"/>
              </a:spcBef>
              <a:buFont typeface="Arial" panose="020B0604020202020204" pitchFamily="34" charset="0"/>
              <a:buChar char="•"/>
            </a:pPr>
            <a:endParaRPr lang="es-ES" altLang="es-US" sz="2000"/>
          </a:p>
          <a:p>
            <a:pPr eaLnBrk="1" hangingPunct="1">
              <a:spcBef>
                <a:spcPct val="20000"/>
              </a:spcBef>
              <a:buFont typeface="Arial" panose="020B0604020202020204" pitchFamily="34" charset="0"/>
              <a:buChar char="•"/>
            </a:pPr>
            <a:endParaRPr lang="es-ES" altLang="es-US" sz="2000"/>
          </a:p>
          <a:p>
            <a:pPr eaLnBrk="1" hangingPunct="1">
              <a:spcBef>
                <a:spcPct val="20000"/>
              </a:spcBef>
              <a:buFont typeface="Arial" panose="020B0604020202020204" pitchFamily="34" charset="0"/>
              <a:buChar char="•"/>
            </a:pPr>
            <a:r>
              <a:rPr lang="es-ES" altLang="es-US" sz="2000"/>
              <a:t>TEEB – Informe de síntesis del </a:t>
            </a:r>
            <a:r>
              <a:rPr lang="es-ES" altLang="es-US" sz="2000" b="1"/>
              <a:t>marco, conclusiones y recomendaciones</a:t>
            </a:r>
            <a:r>
              <a:rPr lang="es-ES" altLang="es-US" sz="2000"/>
              <a:t> de TEEB</a:t>
            </a:r>
          </a:p>
          <a:p>
            <a:pPr eaLnBrk="1" hangingPunct="1">
              <a:spcBef>
                <a:spcPct val="20000"/>
              </a:spcBef>
              <a:buFont typeface="Arial" panose="020B0604020202020204" pitchFamily="34" charset="0"/>
              <a:buChar char="•"/>
            </a:pPr>
            <a:endParaRPr lang="es-ES" altLang="es-US" sz="2000"/>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304800"/>
            <a:ext cx="8229600" cy="635000"/>
          </a:xfrm>
        </p:spPr>
        <p:txBody>
          <a:bodyPr>
            <a:noAutofit/>
          </a:bodyPr>
          <a:lstStyle/>
          <a:p>
            <a:pPr>
              <a:lnSpc>
                <a:spcPct val="100000"/>
              </a:lnSpc>
              <a:defRPr/>
            </a:pPr>
            <a:r>
              <a:rPr lang="es-ES_tradnl" sz="2400" b="1" dirty="0">
                <a:solidFill>
                  <a:srgbClr val="FFFFFF"/>
                </a:solidFill>
                <a:latin typeface="Arial" pitchFamily="34" charset="0"/>
                <a:ea typeface="ＭＳ Ｐゴシック" pitchFamily="34" charset="-128"/>
                <a:cs typeface="+mn-cs"/>
              </a:rPr>
              <a:t/>
            </a:r>
            <a:br>
              <a:rPr lang="es-ES_tradnl" sz="2400" b="1" dirty="0">
                <a:solidFill>
                  <a:srgbClr val="FFFFFF"/>
                </a:solidFill>
                <a:latin typeface="Arial" pitchFamily="34" charset="0"/>
                <a:ea typeface="ＭＳ Ｐゴシック" pitchFamily="34" charset="-128"/>
                <a:cs typeface="+mn-cs"/>
              </a:rPr>
            </a:br>
            <a:r>
              <a:rPr lang="es-ES_tradnl" sz="2400" b="1" dirty="0">
                <a:solidFill>
                  <a:srgbClr val="FFFFFF"/>
                </a:solidFill>
                <a:latin typeface="Arial" pitchFamily="34" charset="0"/>
                <a:ea typeface="ＭＳ Ｐゴシック" pitchFamily="34" charset="-128"/>
                <a:cs typeface="+mn-cs"/>
              </a:rPr>
              <a:t>Ejemplos del valor de la biodiversidad y los ecosistemas en ALC </a:t>
            </a:r>
            <a:endParaRPr lang="fr-FR" sz="2400" b="1" dirty="0">
              <a:solidFill>
                <a:srgbClr val="FFFFFF"/>
              </a:solidFill>
              <a:latin typeface="Arial" pitchFamily="34" charset="0"/>
              <a:ea typeface="ＭＳ Ｐゴシック" pitchFamily="34" charset="-128"/>
              <a:cs typeface="+mn-cs"/>
            </a:endParaRPr>
          </a:p>
        </p:txBody>
      </p:sp>
      <p:sp>
        <p:nvSpPr>
          <p:cNvPr id="43011" name="Content Placeholder 2"/>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90000"/>
              </a:lnSpc>
            </a:pPr>
            <a:r>
              <a:rPr lang="es-ES_tradnl" altLang="es-US" sz="1800" i="1" smtClean="0">
                <a:latin typeface="Helvetica" panose="020B0604020202020204" pitchFamily="34" charset="0"/>
                <a:ea typeface="SimSun" panose="02010600030101010101" pitchFamily="2" charset="-122"/>
                <a:cs typeface="Helvetica" panose="020B0604020202020204" pitchFamily="34" charset="0"/>
              </a:rPr>
              <a:t>Guatemala recibe anualmente más de 50 millones de dólares (turismo, y productos forestales maderables y no maderables)</a:t>
            </a:r>
          </a:p>
          <a:p>
            <a:pPr marL="0" indent="0" algn="just">
              <a:lnSpc>
                <a:spcPct val="90000"/>
              </a:lnSpc>
            </a:pPr>
            <a:endParaRPr lang="es-ES_tradnl" altLang="es-US" sz="1800" i="1" smtClean="0">
              <a:latin typeface="Helvetica" panose="020B0604020202020204" pitchFamily="34" charset="0"/>
              <a:ea typeface="SimSun" panose="02010600030101010101" pitchFamily="2" charset="-122"/>
              <a:cs typeface="Helvetica" panose="020B0604020202020204" pitchFamily="34" charset="0"/>
            </a:endParaRPr>
          </a:p>
          <a:p>
            <a:pPr marL="0" indent="0" algn="just">
              <a:lnSpc>
                <a:spcPct val="90000"/>
              </a:lnSpc>
            </a:pPr>
            <a:r>
              <a:rPr lang="es-ES_tradnl" altLang="es-US" sz="1800" i="1" smtClean="0">
                <a:latin typeface="Helvetica" panose="020B0604020202020204" pitchFamily="34" charset="0"/>
                <a:ea typeface="SimSun" panose="02010600030101010101" pitchFamily="2" charset="-122"/>
                <a:cs typeface="Helvetica" panose="020B0604020202020204" pitchFamily="34" charset="0"/>
              </a:rPr>
              <a:t>Ecuador 100 millones de dólares sólo del turismo basado en la naturaleza.</a:t>
            </a:r>
          </a:p>
          <a:p>
            <a:pPr marL="0" indent="0" algn="just">
              <a:lnSpc>
                <a:spcPct val="90000"/>
              </a:lnSpc>
            </a:pPr>
            <a:endParaRPr lang="es-ES_tradnl" altLang="es-US" sz="1800" i="1" smtClean="0">
              <a:latin typeface="Helvetica" panose="020B0604020202020204" pitchFamily="34" charset="0"/>
              <a:ea typeface="SimSun" panose="02010600030101010101" pitchFamily="2" charset="-122"/>
              <a:cs typeface="Helvetica" panose="020B0604020202020204" pitchFamily="34" charset="0"/>
            </a:endParaRPr>
          </a:p>
          <a:p>
            <a:pPr marL="0" indent="0" algn="just">
              <a:lnSpc>
                <a:spcPct val="90000"/>
              </a:lnSpc>
            </a:pPr>
            <a:r>
              <a:rPr lang="es-ES_tradnl" altLang="es-US" sz="1800" i="1" smtClean="0">
                <a:latin typeface="Helvetica" panose="020B0604020202020204" pitchFamily="34" charset="0"/>
                <a:ea typeface="SimSun" panose="02010600030101010101" pitchFamily="2" charset="-122"/>
                <a:cs typeface="Helvetica" panose="020B0604020202020204" pitchFamily="34" charset="0"/>
              </a:rPr>
              <a:t>Los países como Colombia, Costa Rica y Nicaragua que promueven prácticas de agrosilvicultura han informado aumentos entre 10 y 15 por ciento en los niveles de ingresos de los agricultores. </a:t>
            </a:r>
          </a:p>
          <a:p>
            <a:pPr marL="0" indent="0" algn="just">
              <a:lnSpc>
                <a:spcPct val="90000"/>
              </a:lnSpc>
              <a:buFontTx/>
              <a:buNone/>
            </a:pPr>
            <a:endParaRPr lang="es-ES_tradnl" altLang="es-US" sz="1800" i="1" smtClean="0">
              <a:latin typeface="Helvetica" panose="020B0604020202020204" pitchFamily="34" charset="0"/>
              <a:ea typeface="SimSun" panose="02010600030101010101" pitchFamily="2" charset="-122"/>
              <a:cs typeface="Helvetica" panose="020B0604020202020204" pitchFamily="34" charset="0"/>
            </a:endParaRPr>
          </a:p>
          <a:p>
            <a:pPr marL="0" indent="0" algn="just">
              <a:lnSpc>
                <a:spcPct val="90000"/>
              </a:lnSpc>
            </a:pPr>
            <a:r>
              <a:rPr lang="es-ES_tradnl" altLang="es-US" sz="1800" i="1" smtClean="0">
                <a:latin typeface="Helvetica" panose="020B0604020202020204" pitchFamily="34" charset="0"/>
                <a:ea typeface="SimSun" panose="02010600030101010101" pitchFamily="2" charset="-122"/>
                <a:cs typeface="Helvetica" panose="020B0604020202020204" pitchFamily="34" charset="0"/>
              </a:rPr>
              <a:t>En Brasil (igual que en muchos otros países), los sistemas de pago por el uso del agua en las cuencas hidrográficas (Paraiba do Sul, Sao Francisco, Piracicaba, etc.) son ejemplos claros del valor económico de los servicios ecosistémicos.</a:t>
            </a:r>
          </a:p>
          <a:p>
            <a:pPr marL="0" indent="0" algn="just">
              <a:lnSpc>
                <a:spcPct val="90000"/>
              </a:lnSpc>
            </a:pPr>
            <a:endParaRPr lang="es-ES_tradnl" altLang="es-US" sz="1800" i="1" smtClean="0">
              <a:latin typeface="Helvetica" panose="020B0604020202020204" pitchFamily="34" charset="0"/>
              <a:ea typeface="SimSun" panose="02010600030101010101" pitchFamily="2" charset="-122"/>
              <a:cs typeface="Helvetica" panose="020B0604020202020204" pitchFamily="34" charset="0"/>
            </a:endParaRPr>
          </a:p>
          <a:p>
            <a:pPr marL="0" indent="0" algn="just">
              <a:lnSpc>
                <a:spcPct val="90000"/>
              </a:lnSpc>
              <a:buFontTx/>
              <a:buNone/>
            </a:pPr>
            <a:r>
              <a:rPr lang="es-ES_tradnl" altLang="es-US" sz="1800" i="1" smtClean="0">
                <a:latin typeface="Helvetica" panose="020B0604020202020204" pitchFamily="34" charset="0"/>
                <a:ea typeface="SimSun" panose="02010600030101010101" pitchFamily="2" charset="-122"/>
                <a:cs typeface="Helvetica" panose="020B0604020202020204" pitchFamily="34" charset="0"/>
                <a:sym typeface="Wingdings" panose="05000000000000000000" pitchFamily="2" charset="2"/>
              </a:rPr>
              <a:t> Estudios TEEB en la región (Brasil, países del Caribe, Proyecto Manglares y Proyecto Lifeweb)</a:t>
            </a:r>
            <a:endParaRPr lang="es-ES_tradnl" altLang="es-US" sz="1800" i="1" smtClean="0">
              <a:latin typeface="Helvetica" panose="020B0604020202020204" pitchFamily="34" charset="0"/>
              <a:ea typeface="SimSun" panose="02010600030101010101" pitchFamily="2" charset="-122"/>
              <a:cs typeface="Helvetica"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 descr="Sin título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990600"/>
            <a:ext cx="64198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Título"/>
          <p:cNvSpPr>
            <a:spLocks noGrp="1"/>
          </p:cNvSpPr>
          <p:nvPr>
            <p:ph type="title"/>
          </p:nvPr>
        </p:nvSpPr>
        <p:spPr>
          <a:xfrm>
            <a:off x="457200" y="76200"/>
            <a:ext cx="6400800" cy="863600"/>
          </a:xfrm>
        </p:spPr>
        <p:txBody>
          <a:bodyPr>
            <a:noAutofit/>
          </a:bodyPr>
          <a:lstStyle/>
          <a:p>
            <a:pPr>
              <a:lnSpc>
                <a:spcPct val="100000"/>
              </a:lnSpc>
              <a:defRPr/>
            </a:pPr>
            <a:r>
              <a:rPr lang="es-PA" sz="2400" b="1" dirty="0" smtClean="0">
                <a:solidFill>
                  <a:srgbClr val="FFFFFF"/>
                </a:solidFill>
                <a:latin typeface="Arial" pitchFamily="34" charset="0"/>
                <a:ea typeface="ＭＳ Ｐゴシック" pitchFamily="34" charset="-128"/>
                <a:cs typeface="+mn-cs"/>
              </a:rPr>
              <a:t>Valor estimado de los servicios ecosistemicos</a:t>
            </a:r>
            <a:endParaRPr lang="es-ES" sz="2400" b="1" dirty="0">
              <a:solidFill>
                <a:srgbClr val="FFFFFF"/>
              </a:solidFill>
              <a:latin typeface="Arial" pitchFamily="34" charset="0"/>
              <a:ea typeface="ＭＳ Ｐゴシック" pitchFamily="34" charset="-128"/>
              <a:cs typeface="+mn-cs"/>
            </a:endParaRPr>
          </a:p>
        </p:txBody>
      </p:sp>
    </p:spTree>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8"/>
          <p:cNvSpPr>
            <a:spLocks noChangeArrowheads="1"/>
          </p:cNvSpPr>
          <p:nvPr/>
        </p:nvSpPr>
        <p:spPr bwMode="auto">
          <a:xfrm>
            <a:off x="7696200" y="2895600"/>
            <a:ext cx="1447800" cy="2514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anose="05000000000000000000" pitchFamily="2" charset="2"/>
              <a:buChar char="•"/>
            </a:pPr>
            <a:endParaRPr lang="es-ES" altLang="es-US" sz="2800"/>
          </a:p>
        </p:txBody>
      </p:sp>
      <p:sp>
        <p:nvSpPr>
          <p:cNvPr id="45059" name="Oval 9"/>
          <p:cNvSpPr>
            <a:spLocks noChangeArrowheads="1"/>
          </p:cNvSpPr>
          <p:nvPr/>
        </p:nvSpPr>
        <p:spPr bwMode="auto">
          <a:xfrm>
            <a:off x="7805738" y="2903538"/>
            <a:ext cx="822325" cy="822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S" altLang="es-US"/>
          </a:p>
        </p:txBody>
      </p:sp>
      <p:sp>
        <p:nvSpPr>
          <p:cNvPr id="45060" name="Down Arrow 11"/>
          <p:cNvSpPr>
            <a:spLocks noChangeArrowheads="1"/>
          </p:cNvSpPr>
          <p:nvPr/>
        </p:nvSpPr>
        <p:spPr bwMode="auto">
          <a:xfrm>
            <a:off x="8305800" y="762000"/>
            <a:ext cx="609600" cy="609600"/>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anose="05000000000000000000" pitchFamily="2" charset="2"/>
              <a:buChar char="•"/>
            </a:pPr>
            <a:endParaRPr lang="es-ES" altLang="es-US" sz="2800"/>
          </a:p>
        </p:txBody>
      </p:sp>
      <p:graphicFrame>
        <p:nvGraphicFramePr>
          <p:cNvPr id="10" name="3 Tabla"/>
          <p:cNvGraphicFramePr>
            <a:graphicFrameLocks noGrp="1"/>
          </p:cNvGraphicFramePr>
          <p:nvPr/>
        </p:nvGraphicFramePr>
        <p:xfrm>
          <a:off x="0" y="1196975"/>
          <a:ext cx="9144000" cy="5434013"/>
        </p:xfrm>
        <a:graphic>
          <a:graphicData uri="http://schemas.openxmlformats.org/drawingml/2006/table">
            <a:tbl>
              <a:tblPr/>
              <a:tblGrid>
                <a:gridCol w="468313">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660525">
                  <a:extLst>
                    <a:ext uri="{9D8B030D-6E8A-4147-A177-3AD203B41FA5}">
                      <a16:colId xmlns:a16="http://schemas.microsoft.com/office/drawing/2014/main" val="20003"/>
                    </a:ext>
                  </a:extLst>
                </a:gridCol>
                <a:gridCol w="1306512">
                  <a:extLst>
                    <a:ext uri="{9D8B030D-6E8A-4147-A177-3AD203B41FA5}">
                      <a16:colId xmlns:a16="http://schemas.microsoft.com/office/drawing/2014/main" val="20004"/>
                    </a:ext>
                  </a:extLst>
                </a:gridCol>
                <a:gridCol w="1165225">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71473">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itchFamily="34" charset="0"/>
                          <a:ea typeface="ＭＳ Ｐゴシック" pitchFamily="34" charset="-128"/>
                        </a:rPr>
                        <a:t>Tabla 3: Costos y beneficios estimados de proyectos de restauración en diferentes </a:t>
                      </a:r>
                      <a:r>
                        <a:rPr kumimoji="0" lang="es-MX" sz="1400" b="1" i="0" u="none" strike="noStrike" cap="none" normalizeH="0" baseline="0" dirty="0" err="1" smtClean="0">
                          <a:ln>
                            <a:noFill/>
                          </a:ln>
                          <a:solidFill>
                            <a:srgbClr val="FFFFFF"/>
                          </a:solidFill>
                          <a:effectLst/>
                          <a:latin typeface="Arial" pitchFamily="34" charset="0"/>
                          <a:ea typeface="ＭＳ Ｐゴシック" pitchFamily="34" charset="-128"/>
                        </a:rPr>
                        <a:t>biomas</a:t>
                      </a:r>
                      <a:r>
                        <a:rPr kumimoji="0" lang="es-MX" sz="1400" b="1" i="0" u="none" strike="noStrike" cap="none" normalizeH="0" baseline="0" dirty="0" smtClean="0">
                          <a:ln>
                            <a:noFill/>
                          </a:ln>
                          <a:solidFill>
                            <a:srgbClr val="FFFFFF"/>
                          </a:solidFill>
                          <a:effectLst/>
                          <a:latin typeface="Arial" pitchFamily="34" charset="0"/>
                          <a:ea typeface="ＭＳ Ｐゴシック" pitchFamily="34" charset="-128"/>
                        </a:rPr>
                        <a:t> </a:t>
                      </a:r>
                      <a:endParaRPr kumimoji="0" lang="es-PA" sz="14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val="10000"/>
                  </a:ext>
                </a:extLst>
              </a:tr>
              <a:tr h="762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Bioma/Ecosistema</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000000"/>
                          </a:solidFill>
                          <a:effectLst/>
                          <a:latin typeface="Arial" pitchFamily="34" charset="0"/>
                          <a:ea typeface="ＭＳ Ｐゴシック" pitchFamily="34" charset="-128"/>
                        </a:rPr>
                        <a:t>Costo tipico restauración (mejor escenario)</a:t>
                      </a:r>
                      <a:endParaRPr kumimoji="0" lang="es-PA" sz="11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000000"/>
                          </a:solidFill>
                          <a:effectLst/>
                          <a:latin typeface="Arial" pitchFamily="34" charset="0"/>
                          <a:ea typeface="ＭＳ Ｐゴシック" pitchFamily="34" charset="-128"/>
                        </a:rPr>
                        <a:t>Beneficios anuales restauración (escenario promedio)</a:t>
                      </a:r>
                      <a:endParaRPr kumimoji="0" lang="es-PA" sz="11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000000"/>
                          </a:solidFill>
                          <a:effectLst/>
                          <a:latin typeface="Arial" pitchFamily="34" charset="0"/>
                          <a:ea typeface="ＭＳ Ｐゴシック" pitchFamily="34" charset="-128"/>
                        </a:rPr>
                        <a:t>Valor actual neto de beneficios por más de 40 años</a:t>
                      </a:r>
                      <a:endParaRPr kumimoji="0" lang="es-PA" sz="11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Tasa interna de retorno</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Relación Costo/Beneficio</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74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US$/ha</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US$/ha</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US$/ha</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Relación</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1</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Arrecifes de coral</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542,500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129,200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1,166,000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7%</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2,8</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2</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Costero</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232,700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73,900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935,400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11%</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4,4</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3</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Manglares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2,880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4,290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86,900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40%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26,4</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57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4</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Humedales continentales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33,000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14,200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171,300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12%</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5,4</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5</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Lagos/ríos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4,000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3,800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69,700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27%</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15,5</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6</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Bosques tropicales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3,450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7,000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148,700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50%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37,3</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7</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Otros bosques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2,390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1,620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26,300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10,3</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457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8</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Bosques madereros/arbustos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990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1,571</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32,180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42%</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28.4</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274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ＭＳ Ｐゴシック" pitchFamily="34" charset="-128"/>
                        </a:rPr>
                        <a:t>9</a:t>
                      </a:r>
                      <a:endParaRPr kumimoji="0" lang="es-PA" sz="1200" b="0"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Praderas</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260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1,010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22,600</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79%</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rgbClr val="000000"/>
                          </a:solidFill>
                          <a:effectLst/>
                          <a:latin typeface="Arial" pitchFamily="34" charset="0"/>
                          <a:ea typeface="ＭＳ Ｐゴシック" pitchFamily="34" charset="-128"/>
                        </a:rPr>
                        <a:t>75.1</a:t>
                      </a:r>
                      <a:endParaRPr kumimoji="0" lang="es-PA" sz="1200" b="1" i="0" u="none" strike="noStrike" cap="none" normalizeH="0" baseline="0" smtClean="0">
                        <a:ln>
                          <a:noFill/>
                        </a:ln>
                        <a:solidFill>
                          <a:srgbClr val="00000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1189033">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1" u="none" strike="noStrike" cap="none" normalizeH="0" baseline="0" dirty="0" smtClean="0">
                          <a:ln>
                            <a:noFill/>
                          </a:ln>
                          <a:solidFill>
                            <a:srgbClr val="606060"/>
                          </a:solidFill>
                          <a:effectLst/>
                          <a:latin typeface="Arial" pitchFamily="34" charset="0"/>
                          <a:ea typeface="ＭＳ Ｐゴシック" pitchFamily="34" charset="-128"/>
                        </a:rPr>
                        <a:t>Nota: los costos están basados en un análisis de estudios de caso apropiados; se han calculado los beneficios utilizando un enfoque de transferencia de beneficios.  El horizonte de tiempo para el cálculo de beneficios es de 40 años (consistente con nuestros análisis de escenario al 2050); Tasa de descuento = 1%, y la sensibilidad de la tasa de descuento al 4%, consistente con TEEB 2008). estimados están basados en análisis que se están desarrollando para el TEEB (TEEB Fundaciones Ecológicas y Económicas, Capítulo 7) Debido a que la base de datos de TEEB y análisis de valor están aún en preparación, esta tabla  solo tiene el propósito de ilustrar</a:t>
                      </a:r>
                      <a:endParaRPr kumimoji="0" lang="es-PA" sz="1200" b="0" i="1" u="none" strike="noStrike" cap="none" normalizeH="0" baseline="0" dirty="0" smtClean="0">
                        <a:ln>
                          <a:noFill/>
                        </a:ln>
                        <a:solidFill>
                          <a:srgbClr val="606060"/>
                        </a:solidFill>
                        <a:effectLst/>
                        <a:latin typeface="Arial" pitchFamily="34" charset="0"/>
                        <a:ea typeface="ＭＳ Ｐゴシック" pitchFamily="34"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val="10012"/>
                  </a:ext>
                </a:extLst>
              </a:tr>
            </a:tbl>
          </a:graphicData>
        </a:graphic>
      </p:graphicFrame>
      <p:sp>
        <p:nvSpPr>
          <p:cNvPr id="2" name="Elipse 1"/>
          <p:cNvSpPr/>
          <p:nvPr/>
        </p:nvSpPr>
        <p:spPr>
          <a:xfrm>
            <a:off x="7772400" y="2133600"/>
            <a:ext cx="1295400" cy="33528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Incorporando el valor de los servicios </a:t>
            </a:r>
            <a:r>
              <a:rPr lang="es-PA" sz="2400" b="1" dirty="0" err="1">
                <a:solidFill>
                  <a:srgbClr val="FFFFFF"/>
                </a:solidFill>
                <a:latin typeface="Arial" pitchFamily="34" charset="0"/>
                <a:ea typeface="ＭＳ Ｐゴシック" pitchFamily="34" charset="-128"/>
                <a:cs typeface="+mn-cs"/>
              </a:rPr>
              <a:t>ecosistémicos</a:t>
            </a:r>
            <a:r>
              <a:rPr lang="es-PA" sz="2400" b="1" dirty="0">
                <a:solidFill>
                  <a:srgbClr val="FFFFFF"/>
                </a:solidFill>
                <a:latin typeface="Arial" pitchFamily="34" charset="0"/>
                <a:ea typeface="ＭＳ Ｐゴシック" pitchFamily="34" charset="-128"/>
                <a:cs typeface="+mn-cs"/>
              </a:rPr>
              <a:t> en la planificación nacional</a:t>
            </a:r>
            <a:endParaRPr lang="es-ES" sz="2400" b="1" dirty="0">
              <a:solidFill>
                <a:srgbClr val="FFFFFF"/>
              </a:solidFill>
              <a:latin typeface="Arial" pitchFamily="34" charset="0"/>
              <a:ea typeface="ＭＳ Ｐゴシック" pitchFamily="34" charset="-128"/>
              <a:cs typeface="+mn-cs"/>
            </a:endParaRPr>
          </a:p>
        </p:txBody>
      </p:sp>
      <p:sp>
        <p:nvSpPr>
          <p:cNvPr id="3" name="2 Marcador de contenido"/>
          <p:cNvSpPr>
            <a:spLocks noGrp="1"/>
          </p:cNvSpPr>
          <p:nvPr>
            <p:ph idx="1"/>
          </p:nvPr>
        </p:nvSpPr>
        <p:spPr>
          <a:xfrm>
            <a:off x="457200" y="1301750"/>
            <a:ext cx="8229600" cy="4525963"/>
          </a:xfrm>
        </p:spPr>
        <p:txBody>
          <a:bodyPr vert="horz" wrap="square" lIns="91440" tIns="45720" rIns="91440" bIns="45720" numCol="1" anchor="t" anchorCtr="0" compatLnSpc="1">
            <a:prstTxWarp prst="textNoShape">
              <a:avLst/>
            </a:prstTxWarp>
            <a:normAutofit/>
          </a:bodyPr>
          <a:lstStyle/>
          <a:p>
            <a:r>
              <a:rPr lang="es-ES_tradnl" altLang="es-ES" sz="2800" smtClean="0">
                <a:latin typeface="Helvetica" panose="020B0604020202020204" pitchFamily="34" charset="0"/>
                <a:ea typeface="ＭＳ Ｐゴシック" panose="020B0600070205080204" pitchFamily="34" charset="-128"/>
                <a:cs typeface="Helvetica" panose="020B0604020202020204" pitchFamily="34" charset="0"/>
              </a:rPr>
              <a:t>“</a:t>
            </a:r>
            <a:r>
              <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rPr>
              <a:t>Hacer más verdes</a:t>
            </a:r>
            <a:r>
              <a:rPr lang="es-ES_tradnl" altLang="es-ES" sz="2800" smtClean="0">
                <a:latin typeface="Helvetica" panose="020B0604020202020204" pitchFamily="34" charset="0"/>
                <a:ea typeface="ＭＳ Ｐゴシック" panose="020B0600070205080204" pitchFamily="34" charset="-128"/>
                <a:cs typeface="Helvetica" panose="020B0604020202020204" pitchFamily="34" charset="0"/>
              </a:rPr>
              <a:t>”</a:t>
            </a:r>
            <a:r>
              <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rPr>
              <a:t> y </a:t>
            </a:r>
            <a:r>
              <a:rPr lang="es-ES_tradnl" altLang="es-ES" sz="2800" smtClean="0">
                <a:latin typeface="Helvetica" panose="020B0604020202020204" pitchFamily="34" charset="0"/>
                <a:ea typeface="ＭＳ Ｐゴシック" panose="020B0600070205080204" pitchFamily="34" charset="-128"/>
                <a:cs typeface="Helvetica" panose="020B0604020202020204" pitchFamily="34" charset="0"/>
              </a:rPr>
              <a:t>“</a:t>
            </a:r>
            <a:r>
              <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rPr>
              <a:t>sociales</a:t>
            </a:r>
            <a:r>
              <a:rPr lang="es-ES_tradnl" altLang="es-ES" sz="2800" smtClean="0">
                <a:latin typeface="Helvetica" panose="020B0604020202020204" pitchFamily="34" charset="0"/>
                <a:ea typeface="ＭＳ Ｐゴシック" panose="020B0600070205080204" pitchFamily="34" charset="-128"/>
                <a:cs typeface="Helvetica" panose="020B0604020202020204" pitchFamily="34" charset="0"/>
              </a:rPr>
              <a:t>”</a:t>
            </a:r>
            <a:r>
              <a:rPr lang="es-ES_tradnl" altLang="es-US" sz="2800" smtClean="0">
                <a:latin typeface="Helvetica" panose="020B0604020202020204" pitchFamily="34" charset="0"/>
                <a:ea typeface="ＭＳ Ｐゴシック" panose="020B0600070205080204" pitchFamily="34" charset="-128"/>
                <a:cs typeface="Helvetica" panose="020B0604020202020204" pitchFamily="34" charset="0"/>
              </a:rPr>
              <a:t> los indicadores macroeconómicos:</a:t>
            </a:r>
          </a:p>
          <a:p>
            <a:pPr lvl="1"/>
            <a:r>
              <a:rPr lang="es-ES_tradnl" altLang="es-US" sz="2400" smtClean="0">
                <a:ea typeface="ＭＳ Ｐゴシック" panose="020B0600070205080204" pitchFamily="34" charset="-128"/>
                <a:cs typeface="Helvetica" panose="020B0604020202020204" pitchFamily="34" charset="0"/>
              </a:rPr>
              <a:t>PBI verde</a:t>
            </a:r>
          </a:p>
          <a:p>
            <a:pPr lvl="1"/>
            <a:r>
              <a:rPr lang="es-ES_tradnl" altLang="es-US" sz="2400" smtClean="0">
                <a:ea typeface="ＭＳ Ｐゴシック" panose="020B0600070205080204" pitchFamily="34" charset="-128"/>
                <a:cs typeface="Helvetica" panose="020B0604020202020204" pitchFamily="34" charset="0"/>
              </a:rPr>
              <a:t>Índice de desarrollo humano</a:t>
            </a:r>
          </a:p>
          <a:p>
            <a:pPr lvl="1"/>
            <a:r>
              <a:rPr lang="es-ES_tradnl" altLang="es-US" sz="2400" smtClean="0">
                <a:ea typeface="ＭＳ Ｐゴシック" panose="020B0600070205080204" pitchFamily="34" charset="-128"/>
                <a:cs typeface="Helvetica" panose="020B0604020202020204" pitchFamily="34" charset="0"/>
              </a:rPr>
              <a:t>Huella ecológica</a:t>
            </a:r>
          </a:p>
          <a:p>
            <a:pPr lvl="1"/>
            <a:endParaRPr lang="es-ES_tradnl" altLang="es-US" sz="2400" smtClean="0">
              <a:ea typeface="ＭＳ Ｐゴシック" panose="020B0600070205080204" pitchFamily="34" charset="-128"/>
              <a:cs typeface="Helvetica" panose="020B0604020202020204" pitchFamily="34" charset="0"/>
            </a:endParaRPr>
          </a:p>
          <a:p>
            <a:pPr lvl="1">
              <a:buFont typeface="Arial" panose="020B0604020202020204" pitchFamily="34" charset="0"/>
              <a:buChar char="•"/>
            </a:pPr>
            <a:r>
              <a:rPr lang="es-ES_tradnl" altLang="es-US" smtClean="0">
                <a:ea typeface="ＭＳ Ｐゴシック" panose="020B0600070205080204" pitchFamily="34" charset="-128"/>
                <a:cs typeface="Helvetica" panose="020B0604020202020204" pitchFamily="34" charset="0"/>
              </a:rPr>
              <a:t>Generar información sobre </a:t>
            </a:r>
            <a:r>
              <a:rPr lang="es-ES_tradnl" altLang="es-US" b="1" smtClean="0">
                <a:ea typeface="ＭＳ Ｐゴシック" panose="020B0600070205080204" pitchFamily="34" charset="-128"/>
                <a:cs typeface="Helvetica" panose="020B0604020202020204" pitchFamily="34" charset="0"/>
              </a:rPr>
              <a:t>el capital natural</a:t>
            </a:r>
            <a:r>
              <a:rPr lang="es-ES_tradnl" altLang="es-US" smtClean="0">
                <a:ea typeface="ＭＳ Ｐゴシック" panose="020B0600070205080204" pitchFamily="34" charset="-128"/>
                <a:cs typeface="Helvetica" panose="020B0604020202020204" pitchFamily="34" charset="0"/>
              </a:rPr>
              <a:t>, que consideren cantidad, diversidad y condición ecológica del mismo.</a:t>
            </a:r>
          </a:p>
        </p:txBody>
      </p:sp>
    </p:spTree>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863600"/>
          </a:xfrm>
        </p:spPr>
        <p:txBody>
          <a:bodyPr>
            <a:noAutofit/>
          </a:bodyPr>
          <a:lstStyle/>
          <a:p>
            <a:pPr>
              <a:lnSpc>
                <a:spcPct val="100000"/>
              </a:lnSpc>
              <a:defRPr/>
            </a:pPr>
            <a:r>
              <a:rPr lang="es-PA" sz="2400" b="1" dirty="0">
                <a:solidFill>
                  <a:srgbClr val="FFFFFF"/>
                </a:solidFill>
                <a:latin typeface="Arial" pitchFamily="34" charset="0"/>
                <a:ea typeface="ＭＳ Ｐゴシック" pitchFamily="34" charset="-128"/>
                <a:cs typeface="+mn-cs"/>
              </a:rPr>
              <a:t>Incorporando el valor de los servicios </a:t>
            </a:r>
            <a:r>
              <a:rPr lang="es-PA" sz="2400" b="1" dirty="0" err="1">
                <a:solidFill>
                  <a:srgbClr val="FFFFFF"/>
                </a:solidFill>
                <a:latin typeface="Arial" pitchFamily="34" charset="0"/>
                <a:ea typeface="ＭＳ Ｐゴシック" pitchFamily="34" charset="-128"/>
                <a:cs typeface="+mn-cs"/>
              </a:rPr>
              <a:t>ecosistémicos</a:t>
            </a:r>
            <a:r>
              <a:rPr lang="es-PA" sz="2400" b="1" dirty="0">
                <a:solidFill>
                  <a:srgbClr val="FFFFFF"/>
                </a:solidFill>
                <a:latin typeface="Arial" pitchFamily="34" charset="0"/>
                <a:ea typeface="ＭＳ Ｐゴシック" pitchFamily="34" charset="-128"/>
                <a:cs typeface="+mn-cs"/>
              </a:rPr>
              <a:t> en la planificación nacional</a:t>
            </a:r>
            <a:endParaRPr lang="es-ES" sz="2400" b="1" dirty="0">
              <a:solidFill>
                <a:srgbClr val="FFFFFF"/>
              </a:solidFill>
              <a:latin typeface="Arial" pitchFamily="34" charset="0"/>
              <a:ea typeface="ＭＳ Ｐゴシック" pitchFamily="34" charset="-128"/>
              <a:cs typeface="+mn-cs"/>
            </a:endParaRPr>
          </a:p>
        </p:txBody>
      </p:sp>
      <p:sp>
        <p:nvSpPr>
          <p:cNvPr id="47107" name="2 Marcador de contenido"/>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US" sz="2400" smtClean="0">
                <a:latin typeface="Helvetica" panose="020B0604020202020204" pitchFamily="34" charset="0"/>
                <a:ea typeface="ＭＳ Ｐゴシック" panose="020B0600070205080204" pitchFamily="34" charset="-128"/>
                <a:cs typeface="Helvetica" panose="020B0604020202020204" pitchFamily="34" charset="0"/>
              </a:rPr>
              <a:t>Instrumentos económicos para el manejo y conservación de la biodiversidad:</a:t>
            </a:r>
          </a:p>
          <a:p>
            <a:pPr lvl="1"/>
            <a:r>
              <a:rPr lang="es-ES" altLang="es-US" sz="2000" smtClean="0">
                <a:ea typeface="ＭＳ Ｐゴシック" panose="020B0600070205080204" pitchFamily="34" charset="-128"/>
                <a:cs typeface="Helvetica" panose="020B0604020202020204" pitchFamily="34" charset="0"/>
              </a:rPr>
              <a:t>Reconocer los beneficios de la biodiversidad mediante </a:t>
            </a:r>
            <a:r>
              <a:rPr lang="es-ES" altLang="es-US" sz="2000" b="1" smtClean="0">
                <a:ea typeface="ＭＳ Ｐゴシック" panose="020B0600070205080204" pitchFamily="34" charset="-128"/>
                <a:cs typeface="Helvetica" panose="020B0604020202020204" pitchFamily="34" charset="0"/>
              </a:rPr>
              <a:t>pagos/retribuciones por servicios ambientales</a:t>
            </a:r>
          </a:p>
          <a:p>
            <a:pPr lvl="1"/>
            <a:r>
              <a:rPr lang="es-ES" altLang="es-US" sz="2000" b="1" smtClean="0">
                <a:ea typeface="ＭＳ Ｐゴシック" panose="020B0600070205080204" pitchFamily="34" charset="-128"/>
                <a:cs typeface="Helvetica" panose="020B0604020202020204" pitchFamily="34" charset="0"/>
              </a:rPr>
              <a:t>Reformar los subsidios </a:t>
            </a:r>
            <a:r>
              <a:rPr lang="es-ES" altLang="es-US" sz="2000" smtClean="0">
                <a:ea typeface="ＭＳ Ｐゴシック" panose="020B0600070205080204" pitchFamily="34" charset="-128"/>
                <a:cs typeface="Helvetica" panose="020B0604020202020204" pitchFamily="34" charset="0"/>
              </a:rPr>
              <a:t>que perjudican el medio ambiente</a:t>
            </a:r>
          </a:p>
          <a:p>
            <a:pPr lvl="1"/>
            <a:r>
              <a:rPr lang="es-ES" altLang="es-US" sz="2000" smtClean="0">
                <a:ea typeface="ＭＳ Ｐゴシック" panose="020B0600070205080204" pitchFamily="34" charset="-128"/>
                <a:cs typeface="Helvetica" panose="020B0604020202020204" pitchFamily="34" charset="0"/>
              </a:rPr>
              <a:t>Hacer frente a las pérdidas mediante la legislación y la tarificación ecológica</a:t>
            </a:r>
          </a:p>
          <a:p>
            <a:pPr lvl="1"/>
            <a:r>
              <a:rPr lang="es-ES" altLang="es-US" sz="2000" smtClean="0">
                <a:ea typeface="ＭＳ Ｐゴシック" panose="020B0600070205080204" pitchFamily="34" charset="-128"/>
                <a:cs typeface="Helvetica" panose="020B0604020202020204" pitchFamily="34" charset="0"/>
              </a:rPr>
              <a:t>Reconocer el valor de las </a:t>
            </a:r>
            <a:r>
              <a:rPr lang="es-ES" altLang="es-US" sz="2000" b="1" smtClean="0">
                <a:ea typeface="ＭＳ Ｐゴシック" panose="020B0600070205080204" pitchFamily="34" charset="-128"/>
                <a:cs typeface="Helvetica" panose="020B0604020202020204" pitchFamily="34" charset="0"/>
              </a:rPr>
              <a:t>áreas protegidas</a:t>
            </a:r>
          </a:p>
          <a:p>
            <a:pPr lvl="1"/>
            <a:r>
              <a:rPr lang="es-ES" altLang="es-US" sz="2000" smtClean="0">
                <a:ea typeface="ＭＳ Ｐゴシック" panose="020B0600070205080204" pitchFamily="34" charset="-128"/>
                <a:cs typeface="Helvetica" panose="020B0604020202020204" pitchFamily="34" charset="0"/>
              </a:rPr>
              <a:t>Invertir en </a:t>
            </a:r>
            <a:r>
              <a:rPr lang="es-ES" altLang="es-US" sz="2000" b="1" smtClean="0">
                <a:ea typeface="ＭＳ Ｐゴシック" panose="020B0600070205080204" pitchFamily="34" charset="-128"/>
                <a:cs typeface="Helvetica" panose="020B0604020202020204" pitchFamily="34" charset="0"/>
              </a:rPr>
              <a:t>infraestructura ecológica </a:t>
            </a:r>
            <a:r>
              <a:rPr lang="es-ES" altLang="es-US" sz="2000" smtClean="0">
                <a:ea typeface="ＭＳ Ｐゴシック" panose="020B0600070205080204" pitchFamily="34" charset="-128"/>
                <a:cs typeface="Helvetica" panose="020B0604020202020204" pitchFamily="34" charset="0"/>
              </a:rPr>
              <a:t>y promocionar la </a:t>
            </a:r>
            <a:r>
              <a:rPr lang="es-ES" altLang="es-US" sz="2000" b="1" smtClean="0">
                <a:ea typeface="ＭＳ Ｐゴシック" panose="020B0600070205080204" pitchFamily="34" charset="-128"/>
                <a:cs typeface="Helvetica" panose="020B0604020202020204" pitchFamily="34" charset="0"/>
              </a:rPr>
              <a:t>economía verde</a:t>
            </a:r>
          </a:p>
          <a:p>
            <a:r>
              <a:rPr lang="es-ES" altLang="es-US" sz="2400" smtClean="0">
                <a:latin typeface="Helvetica" panose="020B0604020202020204" pitchFamily="34" charset="0"/>
                <a:ea typeface="ＭＳ Ｐゴシック" panose="020B0600070205080204" pitchFamily="34" charset="-128"/>
                <a:cs typeface="Helvetica" panose="020B0604020202020204" pitchFamily="34" charset="0"/>
              </a:rPr>
              <a:t>Análisis de costo beneficios de políticas y programas de desarrollo</a:t>
            </a:r>
          </a:p>
          <a:p>
            <a:endParaRPr lang="es-ES" altLang="es-US" sz="2400" smtClean="0">
              <a:latin typeface="Helvetica" panose="020B0604020202020204" pitchFamily="34" charset="0"/>
              <a:ea typeface="ＭＳ Ｐゴシック" panose="020B0600070205080204" pitchFamily="34" charset="-128"/>
              <a:cs typeface="Helvetica"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rot="-2633873">
            <a:off x="3995738" y="5092700"/>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de-DE" altLang="es-US"/>
          </a:p>
        </p:txBody>
      </p:sp>
      <p:sp>
        <p:nvSpPr>
          <p:cNvPr id="48131" name="Rectangle 11"/>
          <p:cNvSpPr>
            <a:spLocks noChangeArrowheads="1"/>
          </p:cNvSpPr>
          <p:nvPr/>
        </p:nvSpPr>
        <p:spPr bwMode="auto">
          <a:xfrm>
            <a:off x="1000125" y="1125538"/>
            <a:ext cx="6143625" cy="82232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s-US" sz="2800">
              <a:solidFill>
                <a:srgbClr val="000090"/>
              </a:solidFill>
            </a:endParaRPr>
          </a:p>
          <a:p>
            <a:pPr algn="ctr" eaLnBrk="1" hangingPunct="1"/>
            <a:endParaRPr lang="en-US" altLang="es-US" b="1">
              <a:solidFill>
                <a:srgbClr val="000090"/>
              </a:solidFill>
            </a:endParaRPr>
          </a:p>
        </p:txBody>
      </p:sp>
      <p:sp>
        <p:nvSpPr>
          <p:cNvPr id="48132" name="Slide Number Placeholder 3"/>
          <p:cNvSpPr txBox="1">
            <a:spLocks noGrp="1"/>
          </p:cNvSpPr>
          <p:nvPr/>
        </p:nvSpPr>
        <p:spPr bwMode="white">
          <a:xfrm>
            <a:off x="3429000" y="6597650"/>
            <a:ext cx="2133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234CC08F-4016-4672-814E-766E2C455C36}" type="slidenum">
              <a:rPr lang="en-US" altLang="zh-CN" sz="1000" b="1">
                <a:solidFill>
                  <a:schemeClr val="bg1"/>
                </a:solidFill>
                <a:ea typeface="SimSun" panose="02010600030101010101" pitchFamily="2" charset="-122"/>
              </a:rPr>
              <a:pPr algn="ctr" eaLnBrk="1" hangingPunct="1"/>
              <a:t>39</a:t>
            </a:fld>
            <a:endParaRPr lang="en-US" altLang="zh-CN" sz="1000" b="1">
              <a:solidFill>
                <a:schemeClr val="bg1"/>
              </a:solidFill>
              <a:ea typeface="SimSun" panose="02010600030101010101" pitchFamily="2" charset="-122"/>
            </a:endParaRPr>
          </a:p>
        </p:txBody>
      </p:sp>
      <p:sp>
        <p:nvSpPr>
          <p:cNvPr id="48133" name="Text Box 3"/>
          <p:cNvSpPr txBox="1">
            <a:spLocks noChangeArrowheads="1"/>
          </p:cNvSpPr>
          <p:nvPr/>
        </p:nvSpPr>
        <p:spPr bwMode="auto">
          <a:xfrm>
            <a:off x="323850" y="457200"/>
            <a:ext cx="843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US" b="1">
                <a:solidFill>
                  <a:srgbClr val="FFFFFF"/>
                </a:solidFill>
              </a:rPr>
              <a:t>Los Servicios de Ecosistemas y la Pobreza</a:t>
            </a:r>
          </a:p>
        </p:txBody>
      </p:sp>
      <p:sp>
        <p:nvSpPr>
          <p:cNvPr id="48134" name="Rectangle 10"/>
          <p:cNvSpPr>
            <a:spLocks noChangeArrowheads="1"/>
          </p:cNvSpPr>
          <p:nvPr/>
        </p:nvSpPr>
        <p:spPr bwMode="auto">
          <a:xfrm>
            <a:off x="323850" y="6092825"/>
            <a:ext cx="369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sz="1400" i="1"/>
              <a:t>Source: Gundimeda and Sukhdev, D1 TEEB</a:t>
            </a:r>
            <a:endParaRPr lang="de-DE" altLang="es-US" sz="1400" i="1"/>
          </a:p>
        </p:txBody>
      </p:sp>
      <p:sp>
        <p:nvSpPr>
          <p:cNvPr id="48135" name="Rectangle 4"/>
          <p:cNvSpPr>
            <a:spLocks noChangeArrowheads="1"/>
          </p:cNvSpPr>
          <p:nvPr/>
        </p:nvSpPr>
        <p:spPr bwMode="auto">
          <a:xfrm>
            <a:off x="3492500" y="1428750"/>
            <a:ext cx="1612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s-US" b="1">
                <a:solidFill>
                  <a:srgbClr val="000099"/>
                </a:solidFill>
              </a:rPr>
              <a:t>Indonesia</a:t>
            </a:r>
          </a:p>
        </p:txBody>
      </p:sp>
      <p:sp>
        <p:nvSpPr>
          <p:cNvPr id="48136" name="Rectangle 4"/>
          <p:cNvSpPr>
            <a:spLocks noChangeArrowheads="1"/>
          </p:cNvSpPr>
          <p:nvPr/>
        </p:nvSpPr>
        <p:spPr bwMode="auto">
          <a:xfrm>
            <a:off x="5638800" y="1428750"/>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s-US" b="1">
                <a:solidFill>
                  <a:srgbClr val="000099"/>
                </a:solidFill>
              </a:rPr>
              <a:t>India</a:t>
            </a:r>
          </a:p>
        </p:txBody>
      </p:sp>
      <p:sp>
        <p:nvSpPr>
          <p:cNvPr id="48137" name="Line 23"/>
          <p:cNvSpPr>
            <a:spLocks noChangeShapeType="1"/>
          </p:cNvSpPr>
          <p:nvPr/>
        </p:nvSpPr>
        <p:spPr bwMode="auto">
          <a:xfrm>
            <a:off x="5334000" y="2936875"/>
            <a:ext cx="0" cy="182880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US"/>
          </a:p>
        </p:txBody>
      </p:sp>
      <p:sp>
        <p:nvSpPr>
          <p:cNvPr id="48138" name="Line 28"/>
          <p:cNvSpPr>
            <a:spLocks noChangeShapeType="1"/>
          </p:cNvSpPr>
          <p:nvPr/>
        </p:nvSpPr>
        <p:spPr bwMode="auto">
          <a:xfrm>
            <a:off x="7391400" y="2936875"/>
            <a:ext cx="0" cy="182880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US"/>
          </a:p>
        </p:txBody>
      </p:sp>
      <p:sp>
        <p:nvSpPr>
          <p:cNvPr id="48139" name="Rectangle 4"/>
          <p:cNvSpPr>
            <a:spLocks noChangeArrowheads="1"/>
          </p:cNvSpPr>
          <p:nvPr/>
        </p:nvSpPr>
        <p:spPr bwMode="auto">
          <a:xfrm>
            <a:off x="7467600" y="1458913"/>
            <a:ext cx="1192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s-ES" altLang="es-US" b="1">
                <a:solidFill>
                  <a:srgbClr val="000099"/>
                </a:solidFill>
              </a:rPr>
              <a:t>Brasi</a:t>
            </a:r>
            <a:r>
              <a:rPr lang="en-US" altLang="es-US" b="1">
                <a:solidFill>
                  <a:srgbClr val="000099"/>
                </a:solidFill>
              </a:rPr>
              <a:t>l</a:t>
            </a:r>
          </a:p>
        </p:txBody>
      </p:sp>
      <p:pic>
        <p:nvPicPr>
          <p:cNvPr id="32" name="Chart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2474913"/>
            <a:ext cx="2084387" cy="1773237"/>
          </a:xfrm>
          <a:prstGeom prst="rect">
            <a:avLst/>
          </a:prstGeom>
          <a:noFill/>
          <a:extLst>
            <a:ext uri="{909E8E84-426E-40DD-AFC4-6F175D3DCCD1}">
              <a14:hiddenFill xmlns:a14="http://schemas.microsoft.com/office/drawing/2010/main">
                <a:solidFill>
                  <a:srgbClr val="FFFFFF"/>
                </a:solidFill>
              </a14:hiddenFill>
            </a:ext>
          </a:extLst>
        </p:spPr>
      </p:pic>
      <p:pic>
        <p:nvPicPr>
          <p:cNvPr id="34" name="Chart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2852738"/>
            <a:ext cx="2371725" cy="1384300"/>
          </a:xfrm>
          <a:prstGeom prst="rect">
            <a:avLst/>
          </a:prstGeom>
          <a:noFill/>
          <a:extLst>
            <a:ext uri="{909E8E84-426E-40DD-AFC4-6F175D3DCCD1}">
              <a14:hiddenFill xmlns:a14="http://schemas.microsoft.com/office/drawing/2010/main">
                <a:solidFill>
                  <a:srgbClr val="FFFFFF"/>
                </a:solidFill>
              </a14:hiddenFill>
            </a:ext>
          </a:extLst>
        </p:spPr>
      </p:pic>
      <p:pic>
        <p:nvPicPr>
          <p:cNvPr id="35" name="Chart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2627313"/>
            <a:ext cx="21463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6" name="Chart 3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650" y="3998913"/>
            <a:ext cx="21463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37" name="Chart 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850" y="3919538"/>
            <a:ext cx="2182813" cy="1804987"/>
          </a:xfrm>
          <a:prstGeom prst="rect">
            <a:avLst/>
          </a:prstGeom>
          <a:noFill/>
          <a:extLst>
            <a:ext uri="{909E8E84-426E-40DD-AFC4-6F175D3DCCD1}">
              <a14:hiddenFill xmlns:a14="http://schemas.microsoft.com/office/drawing/2010/main">
                <a:solidFill>
                  <a:srgbClr val="FFFFFF"/>
                </a:solidFill>
              </a14:hiddenFill>
            </a:ext>
          </a:extLst>
        </p:spPr>
      </p:pic>
      <p:pic>
        <p:nvPicPr>
          <p:cNvPr id="38" name="Chart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425" y="3998913"/>
            <a:ext cx="2328863" cy="1884362"/>
          </a:xfrm>
          <a:prstGeom prst="rect">
            <a:avLst/>
          </a:prstGeom>
          <a:noFill/>
          <a:extLst>
            <a:ext uri="{909E8E84-426E-40DD-AFC4-6F175D3DCCD1}">
              <a14:hiddenFill xmlns:a14="http://schemas.microsoft.com/office/drawing/2010/main">
                <a:solidFill>
                  <a:srgbClr val="FFFFFF"/>
                </a:solidFill>
              </a14:hiddenFill>
            </a:ext>
          </a:extLst>
        </p:spPr>
      </p:pic>
      <p:sp>
        <p:nvSpPr>
          <p:cNvPr id="48146" name="TextBox 27"/>
          <p:cNvSpPr txBox="1">
            <a:spLocks noChangeArrowheads="1"/>
          </p:cNvSpPr>
          <p:nvPr/>
        </p:nvSpPr>
        <p:spPr bwMode="auto">
          <a:xfrm>
            <a:off x="3505200" y="1865313"/>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b="1"/>
              <a:t>     99 </a:t>
            </a:r>
            <a:r>
              <a:rPr lang="es-ES" altLang="es-US" b="1"/>
              <a:t>millones</a:t>
            </a:r>
            <a:endParaRPr lang="en-US" altLang="es-US" b="1"/>
          </a:p>
        </p:txBody>
      </p:sp>
      <p:sp>
        <p:nvSpPr>
          <p:cNvPr id="48147" name="TextBox 28"/>
          <p:cNvSpPr txBox="1">
            <a:spLocks noChangeArrowheads="1"/>
          </p:cNvSpPr>
          <p:nvPr/>
        </p:nvSpPr>
        <p:spPr bwMode="auto">
          <a:xfrm>
            <a:off x="5486400" y="1865313"/>
            <a:ext cx="2201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b="1"/>
              <a:t>   352 </a:t>
            </a:r>
            <a:r>
              <a:rPr lang="es-ES" altLang="es-US" b="1"/>
              <a:t>millones</a:t>
            </a:r>
          </a:p>
        </p:txBody>
      </p:sp>
      <p:sp>
        <p:nvSpPr>
          <p:cNvPr id="48148" name="TextBox 29"/>
          <p:cNvSpPr txBox="1">
            <a:spLocks noChangeArrowheads="1"/>
          </p:cNvSpPr>
          <p:nvPr/>
        </p:nvSpPr>
        <p:spPr bwMode="auto">
          <a:xfrm>
            <a:off x="7391400" y="1828800"/>
            <a:ext cx="207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b="1"/>
              <a:t>     20 </a:t>
            </a:r>
            <a:r>
              <a:rPr lang="es-ES" altLang="es-US" b="1"/>
              <a:t>millones</a:t>
            </a:r>
            <a:endParaRPr lang="en-US" altLang="es-US" b="1"/>
          </a:p>
        </p:txBody>
      </p:sp>
      <p:sp>
        <p:nvSpPr>
          <p:cNvPr id="48149" name="TextBox 32"/>
          <p:cNvSpPr txBox="1">
            <a:spLocks noChangeArrowheads="1"/>
          </p:cNvSpPr>
          <p:nvPr/>
        </p:nvSpPr>
        <p:spPr bwMode="auto">
          <a:xfrm>
            <a:off x="152400" y="1865313"/>
            <a:ext cx="3581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US" sz="2000" b="1">
                <a:solidFill>
                  <a:srgbClr val="000099"/>
                </a:solidFill>
              </a:rPr>
              <a:t>Personas con dependencia directa de los Servicios Ecosistémicos </a:t>
            </a:r>
          </a:p>
          <a:p>
            <a:pPr eaLnBrk="1" hangingPunct="1"/>
            <a:endParaRPr lang="es-ES" altLang="es-US" sz="2000" b="1">
              <a:solidFill>
                <a:srgbClr val="000099"/>
              </a:solidFill>
            </a:endParaRPr>
          </a:p>
          <a:p>
            <a:pPr eaLnBrk="1" hangingPunct="1"/>
            <a:r>
              <a:rPr lang="es-ES" altLang="es-US" sz="2000" b="1">
                <a:solidFill>
                  <a:srgbClr val="000099"/>
                </a:solidFill>
              </a:rPr>
              <a:t>Servicios Ecosistémicos   %  del PIB clásico</a:t>
            </a:r>
          </a:p>
          <a:p>
            <a:pPr eaLnBrk="1" hangingPunct="1"/>
            <a:endParaRPr lang="es-ES" altLang="es-US" sz="2000" b="1">
              <a:solidFill>
                <a:srgbClr val="000099"/>
              </a:solidFill>
            </a:endParaRPr>
          </a:p>
          <a:p>
            <a:pPr eaLnBrk="1" hangingPunct="1"/>
            <a:endParaRPr lang="es-ES" altLang="es-US" sz="2000" b="1">
              <a:solidFill>
                <a:srgbClr val="000099"/>
              </a:solidFill>
            </a:endParaRPr>
          </a:p>
          <a:p>
            <a:pPr eaLnBrk="1" hangingPunct="1"/>
            <a:r>
              <a:rPr lang="es-ES" altLang="es-US" sz="2000" b="1">
                <a:solidFill>
                  <a:srgbClr val="000099"/>
                </a:solidFill>
              </a:rPr>
              <a:t>Servicios Ecosistémicos   %  del PIB de los pobres</a:t>
            </a:r>
            <a:endParaRPr lang="es-ES" altLang="ja-JP" sz="2000"/>
          </a:p>
          <a:p>
            <a:pPr eaLnBrk="1" hangingPunct="1"/>
            <a:endParaRPr lang="en-US" altLang="es-US" sz="1200" b="1">
              <a:solidFill>
                <a:srgbClr val="000099"/>
              </a:solidFill>
            </a:endParaRPr>
          </a:p>
          <a:p>
            <a:pPr eaLnBrk="1" hangingPunct="1"/>
            <a:r>
              <a:rPr lang="en-US" altLang="es-US" sz="1200" b="1">
                <a:solidFill>
                  <a:srgbClr val="000099"/>
                </a:solidFill>
              </a:rPr>
              <a:t> </a:t>
            </a:r>
            <a:endParaRPr lang="en-US" altLang="es-US" sz="1200"/>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ángulo 1"/>
          <p:cNvSpPr>
            <a:spLocks noChangeArrowheads="1"/>
          </p:cNvSpPr>
          <p:nvPr/>
        </p:nvSpPr>
        <p:spPr bwMode="auto">
          <a:xfrm>
            <a:off x="107950" y="3810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US" b="1">
                <a:solidFill>
                  <a:schemeClr val="bg1"/>
                </a:solidFill>
              </a:rPr>
              <a:t>1. La conservación y uso sostenible de la biodiversidad</a:t>
            </a:r>
          </a:p>
        </p:txBody>
      </p:sp>
      <p:pic>
        <p:nvPicPr>
          <p:cNvPr id="1331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73213"/>
            <a:ext cx="714692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bwMode="auto">
          <a:xfrm>
            <a:off x="457200" y="13017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lnSpc>
                <a:spcPct val="150000"/>
              </a:lnSpc>
              <a:spcAft>
                <a:spcPts val="1800"/>
              </a:spcAft>
              <a:buFont typeface="Wingdings" panose="05000000000000000000" pitchFamily="2" charset="2"/>
              <a:buNone/>
            </a:pPr>
            <a:r>
              <a:rPr lang="es-CL" altLang="es-US" sz="2000" b="1" smtClean="0">
                <a:latin typeface="Helvetica" panose="020B0604020202020204" pitchFamily="34" charset="0"/>
                <a:ea typeface="ＭＳ Ｐゴシック" panose="020B0600070205080204" pitchFamily="34" charset="-128"/>
                <a:cs typeface="Helvetica" panose="020B0604020202020204" pitchFamily="34" charset="0"/>
              </a:rPr>
              <a:t>Medidas que promuevan la conservación y el uso sostenible de la biodiversidad no sólo proporcionan cimientos para la economía verde, pero pueden también ayudar a satisfacer las necesidades de las comunidades locales, </a:t>
            </a:r>
            <a:r>
              <a:rPr lang="es-ES_tradnl" altLang="es-US" sz="2000" b="1" smtClean="0">
                <a:latin typeface="Helvetica" panose="020B0604020202020204" pitchFamily="34" charset="0"/>
                <a:ea typeface="ＭＳ Ｐゴシック" panose="020B0600070205080204" pitchFamily="34" charset="-128"/>
                <a:cs typeface="Helvetica" panose="020B0604020202020204" pitchFamily="34" charset="0"/>
              </a:rPr>
              <a:t>que dependen directamente del buen funcionamiento de los ecosistemas.</a:t>
            </a:r>
          </a:p>
          <a:p>
            <a:pPr marL="0" indent="0"/>
            <a:endParaRPr lang="en-US" altLang="es-US" sz="2000" b="1"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9155" name="Text Box 3"/>
          <p:cNvSpPr txBox="1">
            <a:spLocks noChangeArrowheads="1"/>
          </p:cNvSpPr>
          <p:nvPr/>
        </p:nvSpPr>
        <p:spPr bwMode="auto">
          <a:xfrm>
            <a:off x="323850" y="457200"/>
            <a:ext cx="843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US" b="1">
                <a:solidFill>
                  <a:srgbClr val="FFFFFF"/>
                </a:solidFill>
              </a:rPr>
              <a:t>Consideración Final</a:t>
            </a:r>
          </a:p>
        </p:txBody>
      </p:sp>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2 Título"/>
          <p:cNvSpPr>
            <a:spLocks noGrp="1"/>
          </p:cNvSpPr>
          <p:nvPr>
            <p:ph type="title"/>
          </p:nvPr>
        </p:nvSpPr>
        <p:spPr>
          <a:xfrm>
            <a:off x="457200" y="261938"/>
            <a:ext cx="8229600" cy="863600"/>
          </a:xfrm>
        </p:spPr>
        <p:txBody>
          <a:bodyPr>
            <a:normAutofit fontScale="90000"/>
          </a:bodyPr>
          <a:lstStyle/>
          <a:p>
            <a:pPr>
              <a:defRPr/>
            </a:pPr>
            <a:r>
              <a:rPr lang="es-PA" dirty="0" smtClean="0">
                <a:ea typeface="ＭＳ Ｐゴシック" pitchFamily="34" charset="-128"/>
              </a:rPr>
              <a:t/>
            </a:r>
            <a:br>
              <a:rPr lang="es-PA" dirty="0" smtClean="0">
                <a:ea typeface="ＭＳ Ｐゴシック" pitchFamily="34" charset="-128"/>
              </a:rPr>
            </a:br>
            <a:endParaRPr lang="es-PA" dirty="0" smtClean="0">
              <a:ea typeface="ＭＳ Ｐゴシック" pitchFamily="34" charset="-128"/>
            </a:endParaRPr>
          </a:p>
        </p:txBody>
      </p:sp>
      <p:sp>
        <p:nvSpPr>
          <p:cNvPr id="50179" name="13 Rectángulo"/>
          <p:cNvSpPr>
            <a:spLocks noChangeArrowheads="1"/>
          </p:cNvSpPr>
          <p:nvPr/>
        </p:nvSpPr>
        <p:spPr bwMode="auto">
          <a:xfrm>
            <a:off x="2286000" y="2644775"/>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PA" altLang="es-US"/>
              <a:t>Muchas gracias</a:t>
            </a:r>
            <a:br>
              <a:rPr lang="es-PA" altLang="es-US"/>
            </a:br>
            <a:r>
              <a:rPr lang="es-PA" altLang="es-US"/>
              <a:t/>
            </a:r>
            <a:br>
              <a:rPr lang="es-PA" altLang="es-US"/>
            </a:br>
            <a:r>
              <a:rPr lang="es-PA" altLang="es-US"/>
              <a:t>www.pnuma.org</a:t>
            </a:r>
          </a:p>
          <a:p>
            <a:pPr algn="ctr" eaLnBrk="1" hangingPunct="1"/>
            <a:r>
              <a:rPr lang="es-PA" altLang="es-US"/>
              <a:t>www.unep.org</a:t>
            </a:r>
            <a:endParaRPr lang="es-ES" altLang="es-US"/>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5"/>
          <p:cNvSpPr txBox="1">
            <a:spLocks noChangeArrowheads="1"/>
          </p:cNvSpPr>
          <p:nvPr/>
        </p:nvSpPr>
        <p:spPr bwMode="auto">
          <a:xfrm>
            <a:off x="5022850" y="2133600"/>
            <a:ext cx="4025900" cy="2862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defRPr/>
            </a:pPr>
            <a:r>
              <a:rPr lang="es-PA" altLang="ja-JP" sz="2000" b="1" dirty="0" smtClean="0">
                <a:latin typeface="+mn-lt"/>
                <a:ea typeface="Arial Unicode MS" pitchFamily="34" charset="-128"/>
                <a:cs typeface="Arial Unicode MS" pitchFamily="34" charset="-128"/>
              </a:rPr>
              <a:t>“</a:t>
            </a:r>
            <a:r>
              <a:rPr lang="es-PA" altLang="ja-JP" sz="2000" i="1" dirty="0" smtClean="0">
                <a:latin typeface="+mn-lt"/>
                <a:ea typeface="Arial Unicode MS" pitchFamily="34" charset="-128"/>
                <a:cs typeface="Arial Unicode MS" pitchFamily="34" charset="-128"/>
              </a:rPr>
              <a:t>Lograr  para el año 2010 una reducción significativa del ritmo actual de pérdida de la biodiversidad, a nivel regional y nacional, como contribución a la reducción de la pobreza y en beneficio de todas las formas de vida en la tierra</a:t>
            </a:r>
            <a:r>
              <a:rPr lang="es-PA" altLang="ja-JP" sz="2000" b="1" dirty="0" smtClean="0">
                <a:latin typeface="+mn-lt"/>
                <a:ea typeface="Arial Unicode MS" pitchFamily="34" charset="-128"/>
                <a:cs typeface="Arial Unicode MS" pitchFamily="34" charset="-128"/>
              </a:rPr>
              <a:t>”</a:t>
            </a:r>
          </a:p>
          <a:p>
            <a:pPr eaLnBrk="1" hangingPunct="1">
              <a:defRPr/>
            </a:pPr>
            <a:endParaRPr lang="en-US" sz="2000" b="1" dirty="0">
              <a:latin typeface="Arial Unicode MS" pitchFamily="34" charset="-128"/>
              <a:ea typeface="Arial Unicode MS" pitchFamily="34" charset="-128"/>
              <a:cs typeface="Arial Unicode MS" pitchFamily="34" charset="-128"/>
            </a:endParaRPr>
          </a:p>
        </p:txBody>
      </p:sp>
      <p:sp>
        <p:nvSpPr>
          <p:cNvPr id="14339" name="Rectangle 10"/>
          <p:cNvSpPr>
            <a:spLocks noChangeArrowheads="1"/>
          </p:cNvSpPr>
          <p:nvPr/>
        </p:nvSpPr>
        <p:spPr bwMode="auto">
          <a:xfrm>
            <a:off x="5121275" y="1524000"/>
            <a:ext cx="383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US" sz="2000" b="1"/>
              <a:t>Meta de la Biodiversidad 2010</a:t>
            </a:r>
            <a:endParaRPr lang="fr-CA" altLang="es-US" sz="2000" b="1"/>
          </a:p>
        </p:txBody>
      </p:sp>
      <p:sp>
        <p:nvSpPr>
          <p:cNvPr id="14340" name="AutoShape 5"/>
          <p:cNvSpPr>
            <a:spLocks noChangeAspect="1" noChangeArrowheads="1" noTextEdit="1"/>
          </p:cNvSpPr>
          <p:nvPr/>
        </p:nvSpPr>
        <p:spPr bwMode="auto">
          <a:xfrm>
            <a:off x="0" y="0"/>
            <a:ext cx="4854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US"/>
          </a:p>
        </p:txBody>
      </p: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09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p:cNvSpPr>
            <a:spLocks noChangeAspect="1" noChangeArrowheads="1" noTextEdit="1"/>
          </p:cNvSpPr>
          <p:nvPr/>
        </p:nvSpPr>
        <p:spPr bwMode="auto">
          <a:xfrm>
            <a:off x="7127875" y="692150"/>
            <a:ext cx="201612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US"/>
          </a:p>
        </p:txBody>
      </p:sp>
      <p:sp>
        <p:nvSpPr>
          <p:cNvPr id="3" name="Rectángulo 2"/>
          <p:cNvSpPr/>
          <p:nvPr/>
        </p:nvSpPr>
        <p:spPr>
          <a:xfrm>
            <a:off x="512763" y="1295400"/>
            <a:ext cx="7793037" cy="3786188"/>
          </a:xfrm>
          <a:prstGeom prst="rect">
            <a:avLst/>
          </a:prstGeom>
        </p:spPr>
        <p:txBody>
          <a:bodyPr>
            <a:spAutoFit/>
          </a:bodyPr>
          <a:lstStyle/>
          <a:p>
            <a:pPr>
              <a:defRPr/>
            </a:pPr>
            <a:r>
              <a:rPr lang="es-ES" dirty="0">
                <a:cs typeface="+mn-cs"/>
              </a:rPr>
              <a:t>En octubre de 2010, el </a:t>
            </a:r>
            <a:r>
              <a:rPr lang="es-ES" dirty="0">
                <a:cs typeface="+mn-cs"/>
              </a:rPr>
              <a:t>CDB </a:t>
            </a:r>
            <a:r>
              <a:rPr lang="es-ES" dirty="0">
                <a:cs typeface="+mn-cs"/>
              </a:rPr>
              <a:t>adoptó </a:t>
            </a:r>
            <a:r>
              <a:rPr lang="es-ES_tradnl" dirty="0">
                <a:cs typeface="+mn-cs"/>
              </a:rPr>
              <a:t>nuevas metas para 2020 de conservación y uso sostenible de </a:t>
            </a:r>
            <a:r>
              <a:rPr lang="es-ES_tradnl" dirty="0">
                <a:cs typeface="+mn-cs"/>
              </a:rPr>
              <a:t>la biodiversidad</a:t>
            </a:r>
            <a:r>
              <a:rPr lang="es-ES" dirty="0">
                <a:cs typeface="+mn-cs"/>
              </a:rPr>
              <a:t>, que incluye </a:t>
            </a:r>
            <a:r>
              <a:rPr lang="es-ES" dirty="0">
                <a:cs typeface="+mn-cs"/>
              </a:rPr>
              <a:t>:</a:t>
            </a:r>
            <a:endParaRPr lang="es-ES" dirty="0">
              <a:cs typeface="+mn-cs"/>
            </a:endParaRPr>
          </a:p>
          <a:p>
            <a:pPr marL="177800" indent="-177800">
              <a:buFont typeface="Arial" pitchFamily="34" charset="0"/>
              <a:buChar char="•"/>
              <a:defRPr/>
            </a:pPr>
            <a:r>
              <a:rPr lang="es-ES" dirty="0">
                <a:cs typeface="+mn-cs"/>
              </a:rPr>
              <a:t>Reducir </a:t>
            </a:r>
            <a:r>
              <a:rPr lang="es-ES" dirty="0">
                <a:cs typeface="+mn-cs"/>
              </a:rPr>
              <a:t>a la mitad la deforestación, </a:t>
            </a:r>
          </a:p>
          <a:p>
            <a:pPr marL="177800" indent="-177800">
              <a:buFont typeface="Arial" pitchFamily="34" charset="0"/>
              <a:buChar char="•"/>
              <a:defRPr/>
            </a:pPr>
            <a:r>
              <a:rPr lang="es-ES" dirty="0">
                <a:cs typeface="+mn-cs"/>
              </a:rPr>
              <a:t>A</a:t>
            </a:r>
            <a:r>
              <a:rPr lang="es-ES" dirty="0">
                <a:cs typeface="+mn-cs"/>
              </a:rPr>
              <a:t>umentar </a:t>
            </a:r>
            <a:r>
              <a:rPr lang="es-ES" dirty="0">
                <a:cs typeface="+mn-cs"/>
              </a:rPr>
              <a:t>la cobertura de las áreas protegidas terrestres en el 17 por ciento,  </a:t>
            </a:r>
          </a:p>
          <a:p>
            <a:pPr marL="177800" indent="-177800">
              <a:buFont typeface="Arial" pitchFamily="34" charset="0"/>
              <a:buChar char="•"/>
              <a:defRPr/>
            </a:pPr>
            <a:r>
              <a:rPr lang="es-ES" dirty="0">
                <a:cs typeface="+mn-cs"/>
              </a:rPr>
              <a:t>A</a:t>
            </a:r>
            <a:r>
              <a:rPr lang="es-ES" dirty="0">
                <a:cs typeface="+mn-cs"/>
              </a:rPr>
              <a:t>segurar </a:t>
            </a:r>
            <a:r>
              <a:rPr lang="es-ES" dirty="0">
                <a:cs typeface="+mn-cs"/>
              </a:rPr>
              <a:t>que todos los bosques se gestionan de forma sostenible, y</a:t>
            </a:r>
          </a:p>
          <a:p>
            <a:pPr marL="177800" indent="-177800">
              <a:buFont typeface="Arial" pitchFamily="34" charset="0"/>
              <a:buChar char="•"/>
              <a:defRPr/>
            </a:pPr>
            <a:r>
              <a:rPr lang="es-ES" dirty="0">
                <a:cs typeface="+mn-cs"/>
              </a:rPr>
              <a:t>R</a:t>
            </a:r>
            <a:r>
              <a:rPr lang="es-ES" dirty="0">
                <a:cs typeface="+mn-cs"/>
              </a:rPr>
              <a:t>estaurar </a:t>
            </a:r>
            <a:r>
              <a:rPr lang="es-ES" dirty="0">
                <a:cs typeface="+mn-cs"/>
              </a:rPr>
              <a:t>al menos un 15 por ciento de los bosques degradados para el año 2020.</a:t>
            </a:r>
          </a:p>
        </p:txBody>
      </p:sp>
      <p:sp>
        <p:nvSpPr>
          <p:cNvPr id="15364" name="Rectangle 7"/>
          <p:cNvSpPr>
            <a:spLocks noChangeArrowheads="1"/>
          </p:cNvSpPr>
          <p:nvPr/>
        </p:nvSpPr>
        <p:spPr bwMode="auto">
          <a:xfrm>
            <a:off x="120650" y="152400"/>
            <a:ext cx="8820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US" b="1">
                <a:solidFill>
                  <a:schemeClr val="bg1"/>
                </a:solidFill>
              </a:rPr>
              <a:t>Metas de Aichi del Plan Estratégico Mundial de la Biodiversidad para el período 2011-2020</a:t>
            </a:r>
            <a:endParaRPr lang="fr-CA" altLang="es-US" b="1">
              <a:solidFill>
                <a:schemeClr val="bg1"/>
              </a:solidFill>
            </a:endParaRPr>
          </a:p>
        </p:txBody>
      </p:sp>
      <p:pic>
        <p:nvPicPr>
          <p:cNvPr id="15365" name="Imagen 1" descr="Sin título 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19775"/>
            <a:ext cx="9144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133350" y="76200"/>
            <a:ext cx="8820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b="1">
                <a:solidFill>
                  <a:schemeClr val="bg1"/>
                </a:solidFill>
              </a:rPr>
              <a:t>Tendencias de los Indicadores del avance hacia la consecución de la meta de biodiversidad para 2010</a:t>
            </a:r>
          </a:p>
        </p:txBody>
      </p:sp>
      <p:grpSp>
        <p:nvGrpSpPr>
          <p:cNvPr id="16387" name="Group 12"/>
          <p:cNvGrpSpPr>
            <a:grpSpLocks/>
          </p:cNvGrpSpPr>
          <p:nvPr/>
        </p:nvGrpSpPr>
        <p:grpSpPr bwMode="auto">
          <a:xfrm>
            <a:off x="311150" y="1023938"/>
            <a:ext cx="8642350" cy="5597525"/>
            <a:chOff x="311462" y="1023144"/>
            <a:chExt cx="8642037" cy="5599112"/>
          </a:xfrm>
        </p:grpSpPr>
        <p:pic>
          <p:nvPicPr>
            <p:cNvPr id="163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462" y="1023144"/>
              <a:ext cx="3943037"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0972" y="1030288"/>
              <a:ext cx="4042527" cy="559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46688" y="1205758"/>
              <a:ext cx="647677" cy="3010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0"/>
                <a:cs typeface="ＭＳ Ｐゴシック" charset="0"/>
              </a:endParaRPr>
            </a:p>
          </p:txBody>
        </p:sp>
        <p:sp>
          <p:nvSpPr>
            <p:cNvPr id="10" name="Rectangle 9"/>
            <p:cNvSpPr/>
            <p:nvPr/>
          </p:nvSpPr>
          <p:spPr>
            <a:xfrm>
              <a:off x="3746688" y="4457880"/>
              <a:ext cx="647677" cy="21643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0"/>
                <a:cs typeface="ＭＳ Ｐゴシック" charset="0"/>
              </a:endParaRPr>
            </a:p>
          </p:txBody>
        </p:sp>
        <p:sp>
          <p:nvSpPr>
            <p:cNvPr id="11" name="Rectangle 10"/>
            <p:cNvSpPr/>
            <p:nvPr/>
          </p:nvSpPr>
          <p:spPr>
            <a:xfrm>
              <a:off x="8305822" y="4394362"/>
              <a:ext cx="647677" cy="21643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0"/>
                <a:cs typeface="ＭＳ Ｐゴシック" charset="0"/>
              </a:endParaRPr>
            </a:p>
          </p:txBody>
        </p:sp>
        <p:sp>
          <p:nvSpPr>
            <p:cNvPr id="12" name="Rectangle 11"/>
            <p:cNvSpPr/>
            <p:nvPr/>
          </p:nvSpPr>
          <p:spPr>
            <a:xfrm>
              <a:off x="8305822" y="1231165"/>
              <a:ext cx="647677" cy="2985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0"/>
                <a:cs typeface="ＭＳ Ｐゴシック" charset="0"/>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42863"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US" b="1">
                <a:solidFill>
                  <a:schemeClr val="bg1"/>
                </a:solidFill>
              </a:rPr>
              <a:t>Incremento de las Áreas Protegidas…</a:t>
            </a:r>
          </a:p>
        </p:txBody>
      </p:sp>
      <p:sp>
        <p:nvSpPr>
          <p:cNvPr id="17411" name="Text Box 8"/>
          <p:cNvSpPr txBox="1">
            <a:spLocks noChangeArrowheads="1"/>
          </p:cNvSpPr>
          <p:nvPr/>
        </p:nvSpPr>
        <p:spPr bwMode="auto">
          <a:xfrm>
            <a:off x="457200" y="5638800"/>
            <a:ext cx="1905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fr-CA" altLang="es-US" sz="900"/>
              <a:t>Source: UNEP, 2010</a:t>
            </a:r>
          </a:p>
        </p:txBody>
      </p:sp>
      <p:pic>
        <p:nvPicPr>
          <p:cNvPr id="174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85938"/>
            <a:ext cx="535622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2667000"/>
            <a:ext cx="27289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381000" y="1371600"/>
            <a:ext cx="4343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s-ES_tradnl" altLang="es-US" sz="2000">
                <a:ea typeface="SimSun" panose="02010600030101010101" pitchFamily="2" charset="-122"/>
              </a:rPr>
              <a:t>Es la región con mayor biodiversidad del planeta</a:t>
            </a:r>
          </a:p>
          <a:p>
            <a:pPr eaLnBrk="1" hangingPunct="1">
              <a:buFont typeface="Arial" panose="020B0604020202020204" pitchFamily="34" charset="0"/>
              <a:buChar char="•"/>
            </a:pPr>
            <a:endParaRPr lang="es-ES_tradnl" altLang="es-US" sz="2000">
              <a:ea typeface="SimSun" panose="02010600030101010101" pitchFamily="2" charset="-122"/>
            </a:endParaRPr>
          </a:p>
          <a:p>
            <a:pPr eaLnBrk="1" hangingPunct="1">
              <a:buFont typeface="Arial" panose="020B0604020202020204" pitchFamily="34" charset="0"/>
              <a:buChar char="•"/>
            </a:pPr>
            <a:r>
              <a:rPr lang="es-ES_tradnl" altLang="es-US" sz="2000">
                <a:ea typeface="SimSun" panose="02010600030101010101" pitchFamily="2" charset="-122"/>
              </a:rPr>
              <a:t>Abriga un gran número </a:t>
            </a:r>
            <a:r>
              <a:rPr lang="es-ES_tradnl" altLang="es-US" sz="2000" b="1">
                <a:ea typeface="SimSun" panose="02010600030101010101" pitchFamily="2" charset="-122"/>
              </a:rPr>
              <a:t>de países megadiversos</a:t>
            </a:r>
            <a:r>
              <a:rPr lang="es-ES_tradnl" altLang="es-US" sz="2000">
                <a:ea typeface="SimSun" panose="02010600030101010101" pitchFamily="2" charset="-122"/>
              </a:rPr>
              <a:t>.</a:t>
            </a:r>
          </a:p>
          <a:p>
            <a:pPr eaLnBrk="1" hangingPunct="1">
              <a:buFont typeface="Arial" panose="020B0604020202020204" pitchFamily="34" charset="0"/>
              <a:buChar char="•"/>
            </a:pPr>
            <a:endParaRPr lang="es-ES_tradnl" altLang="es-US" sz="2000">
              <a:ea typeface="SimSun" panose="02010600030101010101" pitchFamily="2" charset="-122"/>
            </a:endParaRPr>
          </a:p>
          <a:p>
            <a:pPr eaLnBrk="1" hangingPunct="1"/>
            <a:r>
              <a:rPr lang="es-ES_tradnl" altLang="es-US" sz="2000">
                <a:ea typeface="SimSun" panose="02010600030101010101" pitchFamily="2" charset="-122"/>
              </a:rPr>
              <a:t>Alberga:</a:t>
            </a:r>
          </a:p>
          <a:p>
            <a:pPr eaLnBrk="1" hangingPunct="1">
              <a:buFont typeface="Arial" panose="020B0604020202020204" pitchFamily="34" charset="0"/>
              <a:buChar char="•"/>
            </a:pPr>
            <a:r>
              <a:rPr lang="es-ES_tradnl" altLang="es-US" sz="2000">
                <a:ea typeface="SimSun" panose="02010600030101010101" pitchFamily="2" charset="-122"/>
              </a:rPr>
              <a:t>Casi la mitad </a:t>
            </a:r>
            <a:r>
              <a:rPr lang="es-PA" altLang="es-US" sz="2000">
                <a:ea typeface="SimSun" panose="02010600030101010101" pitchFamily="2" charset="-122"/>
              </a:rPr>
              <a:t>de los bosques tropicales del mundo</a:t>
            </a:r>
          </a:p>
          <a:p>
            <a:pPr eaLnBrk="1" hangingPunct="1">
              <a:buFont typeface="Arial" panose="020B0604020202020204" pitchFamily="34" charset="0"/>
              <a:buChar char="•"/>
            </a:pPr>
            <a:r>
              <a:rPr lang="es-PA" altLang="es-US" sz="2000">
                <a:ea typeface="SimSun" panose="02010600030101010101" pitchFamily="2" charset="-122"/>
              </a:rPr>
              <a:t>33% del total de mamíferos del mundo</a:t>
            </a:r>
          </a:p>
          <a:p>
            <a:pPr eaLnBrk="1" hangingPunct="1">
              <a:buFont typeface="Arial" panose="020B0604020202020204" pitchFamily="34" charset="0"/>
              <a:buChar char="•"/>
            </a:pPr>
            <a:r>
              <a:rPr lang="es-PA" altLang="es-US" sz="2000">
                <a:ea typeface="SimSun" panose="02010600030101010101" pitchFamily="2" charset="-122"/>
              </a:rPr>
              <a:t>35% de las especies conocidas de reptiles</a:t>
            </a:r>
          </a:p>
          <a:p>
            <a:pPr eaLnBrk="1" hangingPunct="1">
              <a:buFont typeface="Arial" panose="020B0604020202020204" pitchFamily="34" charset="0"/>
              <a:buChar char="•"/>
            </a:pPr>
            <a:r>
              <a:rPr lang="es-PA" altLang="es-US" sz="2000">
                <a:ea typeface="SimSun" panose="02010600030101010101" pitchFamily="2" charset="-122"/>
              </a:rPr>
              <a:t>41% de las aves</a:t>
            </a:r>
          </a:p>
          <a:p>
            <a:pPr eaLnBrk="1" hangingPunct="1">
              <a:buFont typeface="Arial" panose="020B0604020202020204" pitchFamily="34" charset="0"/>
              <a:buChar char="•"/>
            </a:pPr>
            <a:r>
              <a:rPr lang="es-PA" altLang="es-US" sz="2000">
                <a:ea typeface="SimSun" panose="02010600030101010101" pitchFamily="2" charset="-122"/>
              </a:rPr>
              <a:t>50% de los anfibios </a:t>
            </a:r>
            <a:endParaRPr lang="es-ES_tradnl" altLang="es-US" sz="2000"/>
          </a:p>
        </p:txBody>
      </p:sp>
      <p:pic>
        <p:nvPicPr>
          <p:cNvPr id="30722" name="Picture 13" descr="DSC030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879725" cy="1925638"/>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5181600" y="4419600"/>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PA" altLang="es-US" sz="2000">
                <a:ea typeface="SimSun" panose="02010600030101010101" pitchFamily="2" charset="-122"/>
              </a:rPr>
              <a:t>Se trata de una región plena de endemismos al grado que, por ejemplo, el 50% de la vida vegetal del Caribe es única en el </a:t>
            </a:r>
            <a:r>
              <a:rPr lang="es-ES" altLang="es-US" sz="2000">
                <a:ea typeface="SimSun" panose="02010600030101010101" pitchFamily="2" charset="-122"/>
              </a:rPr>
              <a:t>mundo</a:t>
            </a:r>
            <a:r>
              <a:rPr lang="es-PA" altLang="es-US" sz="2000">
                <a:ea typeface="SimSun" panose="02010600030101010101" pitchFamily="2" charset="-122"/>
              </a:rPr>
              <a:t>. </a:t>
            </a:r>
            <a:endParaRPr lang="es-ES_tradnl" altLang="es-US" sz="2000"/>
          </a:p>
        </p:txBody>
      </p:sp>
      <p:sp>
        <p:nvSpPr>
          <p:cNvPr id="18437" name="TextBox 15"/>
          <p:cNvSpPr txBox="1">
            <a:spLocks noChangeArrowheads="1"/>
          </p:cNvSpPr>
          <p:nvPr/>
        </p:nvSpPr>
        <p:spPr bwMode="auto">
          <a:xfrm>
            <a:off x="7670800" y="3594100"/>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US" sz="800">
                <a:solidFill>
                  <a:srgbClr val="948A54"/>
                </a:solidFill>
              </a:rPr>
              <a:t>Martinez, 2009</a:t>
            </a:r>
          </a:p>
        </p:txBody>
      </p:sp>
      <p:sp>
        <p:nvSpPr>
          <p:cNvPr id="18438" name="TextBox 11"/>
          <p:cNvSpPr txBox="1">
            <a:spLocks noChangeArrowheads="1"/>
          </p:cNvSpPr>
          <p:nvPr/>
        </p:nvSpPr>
        <p:spPr bwMode="auto">
          <a:xfrm>
            <a:off x="26988" y="452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PA" altLang="es-US" b="1">
                <a:solidFill>
                  <a:srgbClr val="FFFFFF"/>
                </a:solidFill>
              </a:rPr>
              <a:t>América Latina y el Caribe: Región Megadiversa</a:t>
            </a:r>
          </a:p>
        </p:txBody>
      </p:sp>
    </p:spTree>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aayL1By6Eu87htSdXVo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MhzRutTVkakF5Os5lwb3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MhzRutTVkakF5Os5lwb3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u9YIChTMUGxG59pReR8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MhzRutTVkakF5Os5lwb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aayL1By6Eu87htSdXVo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GAtf43KwEqa7VWbOjqA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mk8K9UAS0uXZtwlxnV5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hufvMJFDUiIBDLTmyK_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4f8W8WaH0GA4Em0MIvr7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fzbt59LIEe_SdfHqM6S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LNy.zVgVUeucDYUuP4c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drZqI7YykOY1M4vfiz6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GAtf43KwEqa7VWbOjqA6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3b2QCOsEiOB.KgSc2WyA"/>
</p:tagLst>
</file>

<file path=ppt/theme/theme1.xml><?xml version="1.0" encoding="utf-8"?>
<a:theme xmlns:a="http://schemas.openxmlformats.org/drawingml/2006/main" name="Lifew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5061</TotalTime>
  <Words>3995</Words>
  <Application>Microsoft Office PowerPoint</Application>
  <PresentationFormat>Presentación en pantalla (4:3)</PresentationFormat>
  <Paragraphs>376</Paragraphs>
  <Slides>41</Slides>
  <Notes>41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0</vt:i4>
      </vt:variant>
      <vt:variant>
        <vt:lpstr>Títulos de diapositiva</vt:lpstr>
      </vt:variant>
      <vt:variant>
        <vt:i4>41</vt:i4>
      </vt:variant>
    </vt:vector>
  </HeadingPairs>
  <TitlesOfParts>
    <vt:vector size="51" baseType="lpstr">
      <vt:lpstr>Arial</vt:lpstr>
      <vt:lpstr>ＭＳ Ｐゴシック</vt:lpstr>
      <vt:lpstr>Times</vt:lpstr>
      <vt:lpstr>Calibri</vt:lpstr>
      <vt:lpstr>Batang</vt:lpstr>
      <vt:lpstr>Arial Unicode MS</vt:lpstr>
      <vt:lpstr>SimSun</vt:lpstr>
      <vt:lpstr>Helvetica</vt:lpstr>
      <vt:lpstr>Wingdings</vt:lpstr>
      <vt:lpstr>Lifeweb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2.b. El valor de los ecosistemas y biodiversidad</vt:lpstr>
      <vt:lpstr>Relación entre Servicios Ecosistémicos y el Bienestar Humano</vt:lpstr>
      <vt:lpstr>Relación entre Servicios Ecosistémicos y el Bienestar Humano</vt:lpstr>
      <vt:lpstr>La economía de los ecosistemas y la biodiversidad  (TEEB)</vt:lpstr>
      <vt:lpstr>Economía Verde: Multiproyectos </vt:lpstr>
      <vt:lpstr>Informes TEEB</vt:lpstr>
      <vt:lpstr>Otros Informes TEEB</vt:lpstr>
      <vt:lpstr> Ejemplos del valor de la biodiversidad y los ecosistemas en ALC </vt:lpstr>
      <vt:lpstr>Valor estimado de los servicios ecosistemicos</vt:lpstr>
      <vt:lpstr>Presentación de PowerPoint</vt:lpstr>
      <vt:lpstr>Incorporando el valor de los servicios ecosistémicos en la planificación nacional</vt:lpstr>
      <vt:lpstr>Incorporando el valor de los servicios ecosistémicos en la planificación nacional</vt:lpstr>
      <vt:lpstr>Presentación de PowerPoint</vt:lpstr>
      <vt:lpstr>Presentación de PowerPoint</vt:lpstr>
      <vt:lpstr> </vt:lpstr>
    </vt:vector>
  </TitlesOfParts>
  <Company>unon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bechs</dc:creator>
  <cp:lastModifiedBy>LGonzalez</cp:lastModifiedBy>
  <cp:revision>311</cp:revision>
  <dcterms:created xsi:type="dcterms:W3CDTF">2010-09-14T14:09:22Z</dcterms:created>
  <dcterms:modified xsi:type="dcterms:W3CDTF">2020-03-26T17:16:34Z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000800fe1a000000000001024100</vt:lpwstr>
  </property>
</Properties>
</file>