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1" r:id="rId3"/>
    <p:sldId id="292" r:id="rId4"/>
    <p:sldId id="316" r:id="rId5"/>
    <p:sldId id="334" r:id="rId6"/>
    <p:sldId id="312" r:id="rId7"/>
    <p:sldId id="311" r:id="rId8"/>
    <p:sldId id="322" r:id="rId9"/>
    <p:sldId id="317" r:id="rId10"/>
    <p:sldId id="326" r:id="rId11"/>
    <p:sldId id="329" r:id="rId12"/>
    <p:sldId id="330" r:id="rId13"/>
    <p:sldId id="327" r:id="rId14"/>
    <p:sldId id="298" r:id="rId15"/>
    <p:sldId id="335" r:id="rId16"/>
    <p:sldId id="315" r:id="rId17"/>
    <p:sldId id="331" r:id="rId18"/>
    <p:sldId id="325" r:id="rId19"/>
    <p:sldId id="332" r:id="rId20"/>
    <p:sldId id="333" r:id="rId21"/>
    <p:sldId id="337" r:id="rId22"/>
    <p:sldId id="295" r:id="rId23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5" autoAdjust="0"/>
    <p:restoredTop sz="93073" autoAdjust="0"/>
  </p:normalViewPr>
  <p:slideViewPr>
    <p:cSldViewPr>
      <p:cViewPr>
        <p:scale>
          <a:sx n="80" d="100"/>
          <a:sy n="80" d="100"/>
        </p:scale>
        <p:origin x="-1008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D4E99-ADA5-4AB9-95F8-C5E17914840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3615AF1-9F17-469E-B284-229AD89AA25B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es-SV" sz="1600" b="1" dirty="0" smtClean="0">
              <a:solidFill>
                <a:schemeClr val="tx1"/>
              </a:solidFill>
            </a:rPr>
            <a:t>Área Prioritaria 3 : </a:t>
          </a:r>
        </a:p>
        <a:p>
          <a:pPr algn="l">
            <a:lnSpc>
              <a:spcPct val="100000"/>
            </a:lnSpc>
          </a:pPr>
          <a:r>
            <a:rPr lang="es-SV" sz="1600" dirty="0" smtClean="0">
              <a:solidFill>
                <a:schemeClr val="tx1"/>
              </a:solidFill>
            </a:rPr>
            <a:t>Manejo sostenible de recursos naturales, adaptación al cambio climático, gestión del riesgo y respuesta a emergencia</a:t>
          </a:r>
          <a:endParaRPr lang="en-GB" sz="1600" dirty="0">
            <a:solidFill>
              <a:schemeClr val="tx1"/>
            </a:solidFill>
          </a:endParaRPr>
        </a:p>
      </dgm:t>
    </dgm:pt>
    <dgm:pt modelId="{DC1805D3-0D3B-45FE-ACD5-693CDA2E9CC1}" type="parTrans" cxnId="{3A88D403-AFF3-4EB1-A8A2-FFD45401D195}">
      <dgm:prSet custT="1"/>
      <dgm:spPr/>
      <dgm:t>
        <a:bodyPr/>
        <a:lstStyle/>
        <a:p>
          <a:endParaRPr lang="en-GB" sz="900">
            <a:solidFill>
              <a:schemeClr val="tx1"/>
            </a:solidFill>
          </a:endParaRPr>
        </a:p>
      </dgm:t>
    </dgm:pt>
    <dgm:pt modelId="{84B00709-284F-48FC-87EA-65945E81D81C}" type="sibTrans" cxnId="{3A88D403-AFF3-4EB1-A8A2-FFD45401D195}">
      <dgm:prSet/>
      <dgm:spPr/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DD1ECD44-7DD9-4537-B5AF-1AAFFCDBF38B}">
      <dgm:prSet phldrT="[Texto]" custT="1"/>
      <dgm:spPr/>
      <dgm:t>
        <a:bodyPr/>
        <a:lstStyle/>
        <a:p>
          <a:pPr algn="l"/>
          <a:r>
            <a:rPr lang="es-SV" sz="1600" dirty="0" smtClean="0">
              <a:solidFill>
                <a:schemeClr val="tx1"/>
              </a:solidFill>
            </a:rPr>
            <a:t>Resultado: Contribuir a regular el uso y manejo sostenible de los recursos naturales y la prevención y gestión de riesgos considerando la variabilidad del clima.</a:t>
          </a:r>
          <a:endParaRPr lang="en-GB" sz="1600" dirty="0">
            <a:solidFill>
              <a:schemeClr val="tx1"/>
            </a:solidFill>
          </a:endParaRPr>
        </a:p>
      </dgm:t>
    </dgm:pt>
    <dgm:pt modelId="{F6FF150E-76DE-4298-A818-120E53034680}" type="parTrans" cxnId="{8BB4100F-C202-4E8E-A4A6-010D3BB08117}">
      <dgm:prSet custT="1"/>
      <dgm:spPr/>
      <dgm:t>
        <a:bodyPr/>
        <a:lstStyle/>
        <a:p>
          <a:endParaRPr lang="en-GB" sz="900">
            <a:solidFill>
              <a:schemeClr val="tx1"/>
            </a:solidFill>
          </a:endParaRPr>
        </a:p>
      </dgm:t>
    </dgm:pt>
    <dgm:pt modelId="{48C6F11A-7875-4606-B7EE-FE3E83203811}" type="sibTrans" cxnId="{8BB4100F-C202-4E8E-A4A6-010D3BB08117}">
      <dgm:prSet/>
      <dgm:spPr/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AC1BE77F-A1F8-4E0C-9AEB-2BF46D105D0A}" type="pres">
      <dgm:prSet presAssocID="{CEAD4E99-ADA5-4AB9-95F8-C5E17914840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DCBC34-7F45-4112-AEE5-D8B99D6E89D6}" type="pres">
      <dgm:prSet presAssocID="{E3615AF1-9F17-469E-B284-229AD89AA25B}" presName="root1" presStyleCnt="0"/>
      <dgm:spPr/>
    </dgm:pt>
    <dgm:pt modelId="{98342035-4B19-4561-A225-A6768E34EF45}" type="pres">
      <dgm:prSet presAssocID="{E3615AF1-9F17-469E-B284-229AD89AA25B}" presName="LevelOneTextNode" presStyleLbl="node0" presStyleIdx="0" presStyleCnt="1" custScaleY="1791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25CA13-9A7A-4A9C-A967-6624D536BB6F}" type="pres">
      <dgm:prSet presAssocID="{E3615AF1-9F17-469E-B284-229AD89AA25B}" presName="level2hierChild" presStyleCnt="0"/>
      <dgm:spPr/>
    </dgm:pt>
    <dgm:pt modelId="{FB29767E-66E4-47BD-99E6-E1576643E25D}" type="pres">
      <dgm:prSet presAssocID="{F6FF150E-76DE-4298-A818-120E53034680}" presName="conn2-1" presStyleLbl="parChTrans1D2" presStyleIdx="0" presStyleCnt="1"/>
      <dgm:spPr/>
      <dgm:t>
        <a:bodyPr/>
        <a:lstStyle/>
        <a:p>
          <a:endParaRPr lang="en-GB"/>
        </a:p>
      </dgm:t>
    </dgm:pt>
    <dgm:pt modelId="{ACF643E9-3A73-4138-A89E-86824A854FF8}" type="pres">
      <dgm:prSet presAssocID="{F6FF150E-76DE-4298-A818-120E53034680}" presName="connTx" presStyleLbl="parChTrans1D2" presStyleIdx="0" presStyleCnt="1"/>
      <dgm:spPr/>
      <dgm:t>
        <a:bodyPr/>
        <a:lstStyle/>
        <a:p>
          <a:endParaRPr lang="en-GB"/>
        </a:p>
      </dgm:t>
    </dgm:pt>
    <dgm:pt modelId="{1C8B75FA-B1FD-4330-948A-23C4CF3B6DF6}" type="pres">
      <dgm:prSet presAssocID="{DD1ECD44-7DD9-4537-B5AF-1AAFFCDBF38B}" presName="root2" presStyleCnt="0"/>
      <dgm:spPr/>
      <dgm:t>
        <a:bodyPr/>
        <a:lstStyle/>
        <a:p>
          <a:endParaRPr lang="es-ES"/>
        </a:p>
      </dgm:t>
    </dgm:pt>
    <dgm:pt modelId="{8E81C09D-D21B-4190-A5ED-52A14F2DABDA}" type="pres">
      <dgm:prSet presAssocID="{DD1ECD44-7DD9-4537-B5AF-1AAFFCDBF38B}" presName="LevelTwoTextNode" presStyleLbl="node2" presStyleIdx="0" presStyleCnt="1" custScaleX="105182" custScaleY="221754" custLinFactNeighborX="-1485" custLinFactNeighborY="459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E535AB6-35D9-44B9-B6B8-CC1CFE919FBA}" type="pres">
      <dgm:prSet presAssocID="{DD1ECD44-7DD9-4537-B5AF-1AAFFCDBF38B}" presName="level3hierChild" presStyleCnt="0"/>
      <dgm:spPr/>
      <dgm:t>
        <a:bodyPr/>
        <a:lstStyle/>
        <a:p>
          <a:endParaRPr lang="es-ES"/>
        </a:p>
      </dgm:t>
    </dgm:pt>
  </dgm:ptLst>
  <dgm:cxnLst>
    <dgm:cxn modelId="{DEED782A-21FB-4F14-AEC1-655A35AE778A}" type="presOf" srcId="{E3615AF1-9F17-469E-B284-229AD89AA25B}" destId="{98342035-4B19-4561-A225-A6768E34EF45}" srcOrd="0" destOrd="0" presId="urn:microsoft.com/office/officeart/2005/8/layout/hierarchy2"/>
    <dgm:cxn modelId="{25C21A55-6B4A-43AD-8395-B05208DC0F2C}" type="presOf" srcId="{F6FF150E-76DE-4298-A818-120E53034680}" destId="{ACF643E9-3A73-4138-A89E-86824A854FF8}" srcOrd="1" destOrd="0" presId="urn:microsoft.com/office/officeart/2005/8/layout/hierarchy2"/>
    <dgm:cxn modelId="{684AB9C9-5E3A-4610-8D2C-874B51222FA6}" type="presOf" srcId="{CEAD4E99-ADA5-4AB9-95F8-C5E179148406}" destId="{AC1BE77F-A1F8-4E0C-9AEB-2BF46D105D0A}" srcOrd="0" destOrd="0" presId="urn:microsoft.com/office/officeart/2005/8/layout/hierarchy2"/>
    <dgm:cxn modelId="{75F64F9D-4675-471C-AC6C-61333C65E391}" type="presOf" srcId="{F6FF150E-76DE-4298-A818-120E53034680}" destId="{FB29767E-66E4-47BD-99E6-E1576643E25D}" srcOrd="0" destOrd="0" presId="urn:microsoft.com/office/officeart/2005/8/layout/hierarchy2"/>
    <dgm:cxn modelId="{3A88D403-AFF3-4EB1-A8A2-FFD45401D195}" srcId="{CEAD4E99-ADA5-4AB9-95F8-C5E179148406}" destId="{E3615AF1-9F17-469E-B284-229AD89AA25B}" srcOrd="0" destOrd="0" parTransId="{DC1805D3-0D3B-45FE-ACD5-693CDA2E9CC1}" sibTransId="{84B00709-284F-48FC-87EA-65945E81D81C}"/>
    <dgm:cxn modelId="{8BB4100F-C202-4E8E-A4A6-010D3BB08117}" srcId="{E3615AF1-9F17-469E-B284-229AD89AA25B}" destId="{DD1ECD44-7DD9-4537-B5AF-1AAFFCDBF38B}" srcOrd="0" destOrd="0" parTransId="{F6FF150E-76DE-4298-A818-120E53034680}" sibTransId="{48C6F11A-7875-4606-B7EE-FE3E83203811}"/>
    <dgm:cxn modelId="{B5CFAA53-374A-4626-A9E2-3DF9B692E08D}" type="presOf" srcId="{DD1ECD44-7DD9-4537-B5AF-1AAFFCDBF38B}" destId="{8E81C09D-D21B-4190-A5ED-52A14F2DABDA}" srcOrd="0" destOrd="0" presId="urn:microsoft.com/office/officeart/2005/8/layout/hierarchy2"/>
    <dgm:cxn modelId="{4160895E-C8E6-4862-8DAC-68FCAFDA99BD}" type="presParOf" srcId="{AC1BE77F-A1F8-4E0C-9AEB-2BF46D105D0A}" destId="{12DCBC34-7F45-4112-AEE5-D8B99D6E89D6}" srcOrd="0" destOrd="0" presId="urn:microsoft.com/office/officeart/2005/8/layout/hierarchy2"/>
    <dgm:cxn modelId="{1B933E5B-BF23-4913-9361-BEF657CAEB1A}" type="presParOf" srcId="{12DCBC34-7F45-4112-AEE5-D8B99D6E89D6}" destId="{98342035-4B19-4561-A225-A6768E34EF45}" srcOrd="0" destOrd="0" presId="urn:microsoft.com/office/officeart/2005/8/layout/hierarchy2"/>
    <dgm:cxn modelId="{D259C363-7CF4-4604-8E30-6C9F88C20968}" type="presParOf" srcId="{12DCBC34-7F45-4112-AEE5-D8B99D6E89D6}" destId="{8A25CA13-9A7A-4A9C-A967-6624D536BB6F}" srcOrd="1" destOrd="0" presId="urn:microsoft.com/office/officeart/2005/8/layout/hierarchy2"/>
    <dgm:cxn modelId="{4BB7FD8A-0234-44BE-90ED-34BBFC561D63}" type="presParOf" srcId="{8A25CA13-9A7A-4A9C-A967-6624D536BB6F}" destId="{FB29767E-66E4-47BD-99E6-E1576643E25D}" srcOrd="0" destOrd="0" presId="urn:microsoft.com/office/officeart/2005/8/layout/hierarchy2"/>
    <dgm:cxn modelId="{B32EB0FA-5899-4279-90BC-D051ECF19C0E}" type="presParOf" srcId="{FB29767E-66E4-47BD-99E6-E1576643E25D}" destId="{ACF643E9-3A73-4138-A89E-86824A854FF8}" srcOrd="0" destOrd="0" presId="urn:microsoft.com/office/officeart/2005/8/layout/hierarchy2"/>
    <dgm:cxn modelId="{ADA1B2BF-B463-4C22-BB6A-15D0DFF873E8}" type="presParOf" srcId="{8A25CA13-9A7A-4A9C-A967-6624D536BB6F}" destId="{1C8B75FA-B1FD-4330-948A-23C4CF3B6DF6}" srcOrd="1" destOrd="0" presId="urn:microsoft.com/office/officeart/2005/8/layout/hierarchy2"/>
    <dgm:cxn modelId="{78CC99A6-2F43-4957-8399-9863D79096A4}" type="presParOf" srcId="{1C8B75FA-B1FD-4330-948A-23C4CF3B6DF6}" destId="{8E81C09D-D21B-4190-A5ED-52A14F2DABDA}" srcOrd="0" destOrd="0" presId="urn:microsoft.com/office/officeart/2005/8/layout/hierarchy2"/>
    <dgm:cxn modelId="{0F6BD6C1-8940-47D8-A103-5CDD85E28BAF}" type="presParOf" srcId="{1C8B75FA-B1FD-4330-948A-23C4CF3B6DF6}" destId="{9E535AB6-35D9-44B9-B6B8-CC1CFE919F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12606F-7C29-4B14-945B-9CDC4014C49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9D0C901-8D07-4128-9338-268BB346C2C0}">
      <dgm:prSet phldrT="[Texto]" custT="1"/>
      <dgm:spPr/>
      <dgm:t>
        <a:bodyPr/>
        <a:lstStyle/>
        <a:p>
          <a:r>
            <a:rPr lang="es-SV" sz="1100" b="1" dirty="0" smtClean="0">
              <a:solidFill>
                <a:schemeClr val="tx1"/>
              </a:solidFill>
            </a:rPr>
            <a:t>Municipio</a:t>
          </a:r>
          <a:endParaRPr lang="en-US" sz="1100" b="1" dirty="0">
            <a:solidFill>
              <a:schemeClr val="tx1"/>
            </a:solidFill>
          </a:endParaRPr>
        </a:p>
      </dgm:t>
    </dgm:pt>
    <dgm:pt modelId="{761EC8CC-7614-477E-A651-C8CBA0B4AA9F}" type="parTrans" cxnId="{D2286BF3-E662-406F-84EA-22550CD2ACB8}">
      <dgm:prSet/>
      <dgm:spPr/>
      <dgm:t>
        <a:bodyPr/>
        <a:lstStyle/>
        <a:p>
          <a:endParaRPr lang="en-US"/>
        </a:p>
      </dgm:t>
    </dgm:pt>
    <dgm:pt modelId="{2EBE8161-314A-4148-9C78-2F88755E6220}" type="sibTrans" cxnId="{D2286BF3-E662-406F-84EA-22550CD2ACB8}">
      <dgm:prSet/>
      <dgm:spPr/>
      <dgm:t>
        <a:bodyPr/>
        <a:lstStyle/>
        <a:p>
          <a:endParaRPr lang="en-US"/>
        </a:p>
      </dgm:t>
    </dgm:pt>
    <dgm:pt modelId="{9C615C13-3CF1-4790-9F2F-189627A8AD7A}">
      <dgm:prSet phldrT="[Texto]" custT="1"/>
      <dgm:spPr/>
      <dgm:t>
        <a:bodyPr/>
        <a:lstStyle/>
        <a:p>
          <a:r>
            <a:rPr lang="es-SV" sz="1100" b="1" dirty="0" smtClean="0">
              <a:solidFill>
                <a:schemeClr val="tx1"/>
              </a:solidFill>
            </a:rPr>
            <a:t>Comunidad</a:t>
          </a:r>
          <a:endParaRPr lang="en-US" sz="1100" b="1" dirty="0">
            <a:solidFill>
              <a:schemeClr val="tx1"/>
            </a:solidFill>
          </a:endParaRPr>
        </a:p>
      </dgm:t>
    </dgm:pt>
    <dgm:pt modelId="{5E2504C5-103C-4C94-B1C3-AD90893F5B43}" type="parTrans" cxnId="{9DD9B72B-8E54-4D81-919C-8836E0034301}">
      <dgm:prSet/>
      <dgm:spPr/>
      <dgm:t>
        <a:bodyPr/>
        <a:lstStyle/>
        <a:p>
          <a:endParaRPr lang="en-US"/>
        </a:p>
      </dgm:t>
    </dgm:pt>
    <dgm:pt modelId="{7F672BC8-BD5E-45F4-9E4C-557D17147F50}" type="sibTrans" cxnId="{9DD9B72B-8E54-4D81-919C-8836E0034301}">
      <dgm:prSet/>
      <dgm:spPr/>
      <dgm:t>
        <a:bodyPr/>
        <a:lstStyle/>
        <a:p>
          <a:endParaRPr lang="en-US"/>
        </a:p>
      </dgm:t>
    </dgm:pt>
    <dgm:pt modelId="{50DC832F-6EC9-477C-8B0A-59DA884E9CCD}">
      <dgm:prSet phldrT="[Texto]" custT="1"/>
      <dgm:spPr/>
      <dgm:t>
        <a:bodyPr/>
        <a:lstStyle/>
        <a:p>
          <a:r>
            <a:rPr lang="es-SV" sz="1100" b="1" dirty="0" smtClean="0">
              <a:solidFill>
                <a:schemeClr val="tx1"/>
              </a:solidFill>
            </a:rPr>
            <a:t>Familia</a:t>
          </a:r>
          <a:endParaRPr lang="en-US" sz="1100" b="1" dirty="0">
            <a:solidFill>
              <a:schemeClr val="tx1"/>
            </a:solidFill>
          </a:endParaRPr>
        </a:p>
      </dgm:t>
    </dgm:pt>
    <dgm:pt modelId="{12319459-2341-4398-AACE-5AF9ED0F1801}" type="parTrans" cxnId="{00B714E0-8F71-4CFF-BBBD-D8FA41A84A05}">
      <dgm:prSet/>
      <dgm:spPr/>
      <dgm:t>
        <a:bodyPr/>
        <a:lstStyle/>
        <a:p>
          <a:endParaRPr lang="en-US"/>
        </a:p>
      </dgm:t>
    </dgm:pt>
    <dgm:pt modelId="{F0C3B9B5-0201-4373-88F5-E65015193C61}" type="sibTrans" cxnId="{00B714E0-8F71-4CFF-BBBD-D8FA41A84A05}">
      <dgm:prSet/>
      <dgm:spPr/>
      <dgm:t>
        <a:bodyPr/>
        <a:lstStyle/>
        <a:p>
          <a:endParaRPr lang="en-US"/>
        </a:p>
      </dgm:t>
    </dgm:pt>
    <dgm:pt modelId="{7F2F2A0A-68B5-40E7-B631-9A1195A661FE}" type="pres">
      <dgm:prSet presAssocID="{5812606F-7C29-4B14-945B-9CDC4014C494}" presName="Name0" presStyleCnt="0">
        <dgm:presLayoutVars>
          <dgm:dir/>
          <dgm:animLvl val="lvl"/>
          <dgm:resizeHandles val="exact"/>
        </dgm:presLayoutVars>
      </dgm:prSet>
      <dgm:spPr/>
    </dgm:pt>
    <dgm:pt modelId="{1F75BCFC-D38D-4A6C-9C9C-523873910DC7}" type="pres">
      <dgm:prSet presAssocID="{99D0C901-8D07-4128-9338-268BB346C2C0}" presName="Name8" presStyleCnt="0"/>
      <dgm:spPr/>
    </dgm:pt>
    <dgm:pt modelId="{11D1B2AA-F664-4D40-BEB0-B819C118A39E}" type="pres">
      <dgm:prSet presAssocID="{99D0C901-8D07-4128-9338-268BB346C2C0}" presName="level" presStyleLbl="node1" presStyleIdx="0" presStyleCnt="3" custFlipHor="1" custScaleX="1064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34EAC-5266-4254-8CA2-183662B3A019}" type="pres">
      <dgm:prSet presAssocID="{99D0C901-8D07-4128-9338-268BB346C2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EFACD-B657-4D38-91B6-355573C1FC2F}" type="pres">
      <dgm:prSet presAssocID="{9C615C13-3CF1-4790-9F2F-189627A8AD7A}" presName="Name8" presStyleCnt="0"/>
      <dgm:spPr/>
    </dgm:pt>
    <dgm:pt modelId="{78277E41-A4A6-48AE-A14B-3D4BFF7BAAD3}" type="pres">
      <dgm:prSet presAssocID="{9C615C13-3CF1-4790-9F2F-189627A8AD7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8115D-83BC-451F-A58A-9350D1CBA97F}" type="pres">
      <dgm:prSet presAssocID="{9C615C13-3CF1-4790-9F2F-189627A8AD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CFADF-AED9-4E78-BBAF-932970B6260E}" type="pres">
      <dgm:prSet presAssocID="{50DC832F-6EC9-477C-8B0A-59DA884E9CCD}" presName="Name8" presStyleCnt="0"/>
      <dgm:spPr/>
    </dgm:pt>
    <dgm:pt modelId="{C107E6F3-4B39-44FF-823F-4DE8C0A4BEA0}" type="pres">
      <dgm:prSet presAssocID="{50DC832F-6EC9-477C-8B0A-59DA884E9CC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FBF38-4255-4841-A212-172E2CA4D64E}" type="pres">
      <dgm:prSet presAssocID="{50DC832F-6EC9-477C-8B0A-59DA884E9CC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286BF3-E662-406F-84EA-22550CD2ACB8}" srcId="{5812606F-7C29-4B14-945B-9CDC4014C494}" destId="{99D0C901-8D07-4128-9338-268BB346C2C0}" srcOrd="0" destOrd="0" parTransId="{761EC8CC-7614-477E-A651-C8CBA0B4AA9F}" sibTransId="{2EBE8161-314A-4148-9C78-2F88755E6220}"/>
    <dgm:cxn modelId="{D4A72182-055B-4A62-84D8-EBC2DD70ECAB}" type="presOf" srcId="{50DC832F-6EC9-477C-8B0A-59DA884E9CCD}" destId="{700FBF38-4255-4841-A212-172E2CA4D64E}" srcOrd="1" destOrd="0" presId="urn:microsoft.com/office/officeart/2005/8/layout/pyramid1"/>
    <dgm:cxn modelId="{C7166562-1A9F-4748-93CE-FFCB0D8CA2CF}" type="presOf" srcId="{99D0C901-8D07-4128-9338-268BB346C2C0}" destId="{B0434EAC-5266-4254-8CA2-183662B3A019}" srcOrd="1" destOrd="0" presId="urn:microsoft.com/office/officeart/2005/8/layout/pyramid1"/>
    <dgm:cxn modelId="{2C1C36FB-4D2D-4B53-AB00-61A36EDA38AD}" type="presOf" srcId="{9C615C13-3CF1-4790-9F2F-189627A8AD7A}" destId="{78277E41-A4A6-48AE-A14B-3D4BFF7BAAD3}" srcOrd="0" destOrd="0" presId="urn:microsoft.com/office/officeart/2005/8/layout/pyramid1"/>
    <dgm:cxn modelId="{9197A1DE-C1D6-4AAE-88FD-C466A3D05194}" type="presOf" srcId="{9C615C13-3CF1-4790-9F2F-189627A8AD7A}" destId="{5338115D-83BC-451F-A58A-9350D1CBA97F}" srcOrd="1" destOrd="0" presId="urn:microsoft.com/office/officeart/2005/8/layout/pyramid1"/>
    <dgm:cxn modelId="{00B714E0-8F71-4CFF-BBBD-D8FA41A84A05}" srcId="{5812606F-7C29-4B14-945B-9CDC4014C494}" destId="{50DC832F-6EC9-477C-8B0A-59DA884E9CCD}" srcOrd="2" destOrd="0" parTransId="{12319459-2341-4398-AACE-5AF9ED0F1801}" sibTransId="{F0C3B9B5-0201-4373-88F5-E65015193C61}"/>
    <dgm:cxn modelId="{73078BB3-7044-4B9B-A88E-91FAF62A9509}" type="presOf" srcId="{99D0C901-8D07-4128-9338-268BB346C2C0}" destId="{11D1B2AA-F664-4D40-BEB0-B819C118A39E}" srcOrd="0" destOrd="0" presId="urn:microsoft.com/office/officeart/2005/8/layout/pyramid1"/>
    <dgm:cxn modelId="{65872C03-F921-4838-A61C-441C993B075F}" type="presOf" srcId="{5812606F-7C29-4B14-945B-9CDC4014C494}" destId="{7F2F2A0A-68B5-40E7-B631-9A1195A661FE}" srcOrd="0" destOrd="0" presId="urn:microsoft.com/office/officeart/2005/8/layout/pyramid1"/>
    <dgm:cxn modelId="{2DDC13FE-C4A8-4B20-BBF3-3F5ABE06234A}" type="presOf" srcId="{50DC832F-6EC9-477C-8B0A-59DA884E9CCD}" destId="{C107E6F3-4B39-44FF-823F-4DE8C0A4BEA0}" srcOrd="0" destOrd="0" presId="urn:microsoft.com/office/officeart/2005/8/layout/pyramid1"/>
    <dgm:cxn modelId="{9DD9B72B-8E54-4D81-919C-8836E0034301}" srcId="{5812606F-7C29-4B14-945B-9CDC4014C494}" destId="{9C615C13-3CF1-4790-9F2F-189627A8AD7A}" srcOrd="1" destOrd="0" parTransId="{5E2504C5-103C-4C94-B1C3-AD90893F5B43}" sibTransId="{7F672BC8-BD5E-45F4-9E4C-557D17147F50}"/>
    <dgm:cxn modelId="{370DD580-0E52-4B52-BC06-A3ECD16D31A8}" type="presParOf" srcId="{7F2F2A0A-68B5-40E7-B631-9A1195A661FE}" destId="{1F75BCFC-D38D-4A6C-9C9C-523873910DC7}" srcOrd="0" destOrd="0" presId="urn:microsoft.com/office/officeart/2005/8/layout/pyramid1"/>
    <dgm:cxn modelId="{86F77AE2-1454-41A3-B686-34C253DFDA3F}" type="presParOf" srcId="{1F75BCFC-D38D-4A6C-9C9C-523873910DC7}" destId="{11D1B2AA-F664-4D40-BEB0-B819C118A39E}" srcOrd="0" destOrd="0" presId="urn:microsoft.com/office/officeart/2005/8/layout/pyramid1"/>
    <dgm:cxn modelId="{000BCAED-3F4C-41E2-A315-A71180966BD1}" type="presParOf" srcId="{1F75BCFC-D38D-4A6C-9C9C-523873910DC7}" destId="{B0434EAC-5266-4254-8CA2-183662B3A019}" srcOrd="1" destOrd="0" presId="urn:microsoft.com/office/officeart/2005/8/layout/pyramid1"/>
    <dgm:cxn modelId="{9D9B3134-4CEB-452E-B0F4-68F9EB6AAE5F}" type="presParOf" srcId="{7F2F2A0A-68B5-40E7-B631-9A1195A661FE}" destId="{793EFACD-B657-4D38-91B6-355573C1FC2F}" srcOrd="1" destOrd="0" presId="urn:microsoft.com/office/officeart/2005/8/layout/pyramid1"/>
    <dgm:cxn modelId="{404A0186-F0F7-4A8B-9275-174A79DFF8AD}" type="presParOf" srcId="{793EFACD-B657-4D38-91B6-355573C1FC2F}" destId="{78277E41-A4A6-48AE-A14B-3D4BFF7BAAD3}" srcOrd="0" destOrd="0" presId="urn:microsoft.com/office/officeart/2005/8/layout/pyramid1"/>
    <dgm:cxn modelId="{1FDF23D9-89F3-474E-A7AB-8FB7082F462D}" type="presParOf" srcId="{793EFACD-B657-4D38-91B6-355573C1FC2F}" destId="{5338115D-83BC-451F-A58A-9350D1CBA97F}" srcOrd="1" destOrd="0" presId="urn:microsoft.com/office/officeart/2005/8/layout/pyramid1"/>
    <dgm:cxn modelId="{7DF494C5-E802-4817-8939-FC7E0C846A2C}" type="presParOf" srcId="{7F2F2A0A-68B5-40E7-B631-9A1195A661FE}" destId="{9B0CFADF-AED9-4E78-BBAF-932970B6260E}" srcOrd="2" destOrd="0" presId="urn:microsoft.com/office/officeart/2005/8/layout/pyramid1"/>
    <dgm:cxn modelId="{931E953A-3400-4488-BB3B-9CFD200171CB}" type="presParOf" srcId="{9B0CFADF-AED9-4E78-BBAF-932970B6260E}" destId="{C107E6F3-4B39-44FF-823F-4DE8C0A4BEA0}" srcOrd="0" destOrd="0" presId="urn:microsoft.com/office/officeart/2005/8/layout/pyramid1"/>
    <dgm:cxn modelId="{DA5B7A34-3473-44BA-8947-4D26203F72C6}" type="presParOf" srcId="{9B0CFADF-AED9-4E78-BBAF-932970B6260E}" destId="{700FBF38-4255-4841-A212-172E2CA4D64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F923C5-EE54-431F-9851-B4A5B3903A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956BB6-94A0-4875-8B77-45E5634DD121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SV" sz="1400" b="1" noProof="0" dirty="0" smtClean="0">
              <a:solidFill>
                <a:schemeClr val="tx1"/>
              </a:solidFill>
            </a:rPr>
            <a:t>Manejo de recursos hídricos (Aumentando la disponibilidad en cantidad y calidad de agua). </a:t>
          </a:r>
          <a:endParaRPr lang="es-SV" sz="1400" b="1" noProof="0" dirty="0">
            <a:solidFill>
              <a:schemeClr val="tx1"/>
            </a:solidFill>
          </a:endParaRPr>
        </a:p>
      </dgm:t>
    </dgm:pt>
    <dgm:pt modelId="{A98B044B-E95E-42AF-80B3-0B734B041495}" type="parTrans" cxnId="{6F8DB117-346B-4C2A-8E21-3C4394DB14CE}">
      <dgm:prSet/>
      <dgm:spPr/>
      <dgm:t>
        <a:bodyPr/>
        <a:lstStyle/>
        <a:p>
          <a:endParaRPr lang="en-US"/>
        </a:p>
      </dgm:t>
    </dgm:pt>
    <dgm:pt modelId="{3F99D724-F97F-43B6-BEB9-A6D3197022E2}" type="sibTrans" cxnId="{6F8DB117-346B-4C2A-8E21-3C4394DB14CE}">
      <dgm:prSet/>
      <dgm:spPr/>
      <dgm:t>
        <a:bodyPr/>
        <a:lstStyle/>
        <a:p>
          <a:endParaRPr lang="en-US"/>
        </a:p>
      </dgm:t>
    </dgm:pt>
    <dgm:pt modelId="{40523B31-A18C-4564-B0C8-26A49CF9BEE6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SV" sz="1400" b="1" noProof="0" dirty="0" smtClean="0">
              <a:solidFill>
                <a:schemeClr val="tx1"/>
              </a:solidFill>
            </a:rPr>
            <a:t>Gestión Integral de Recursos Naturales</a:t>
          </a:r>
          <a:r>
            <a:rPr lang="es-SV" sz="1400" b="1" u="none" noProof="0" dirty="0" smtClean="0">
              <a:solidFill>
                <a:schemeClr val="tx1"/>
              </a:solidFill>
            </a:rPr>
            <a:t>. (Calidad de suelos</a:t>
          </a:r>
          <a:r>
            <a:rPr lang="es-SV" sz="1400" b="1" noProof="0" dirty="0" smtClean="0">
              <a:solidFill>
                <a:schemeClr val="tx1"/>
              </a:solidFill>
            </a:rPr>
            <a:t> cobertura vegetal, Buenas practicas agrícolas para aumentar resiliencia</a:t>
          </a:r>
          <a:endParaRPr lang="es-SV" sz="1400" b="1" noProof="0" dirty="0">
            <a:solidFill>
              <a:schemeClr val="tx1"/>
            </a:solidFill>
          </a:endParaRPr>
        </a:p>
      </dgm:t>
    </dgm:pt>
    <dgm:pt modelId="{8F5068F3-50BC-40FB-8F9A-D5895EA3607D}" type="parTrans" cxnId="{2646F386-E277-4D6F-A9EC-4C4CC6065C1D}">
      <dgm:prSet/>
      <dgm:spPr/>
      <dgm:t>
        <a:bodyPr/>
        <a:lstStyle/>
        <a:p>
          <a:endParaRPr lang="en-US"/>
        </a:p>
      </dgm:t>
    </dgm:pt>
    <dgm:pt modelId="{E0438CAF-3C53-4629-9B0E-7367E486099D}" type="sibTrans" cxnId="{2646F386-E277-4D6F-A9EC-4C4CC6065C1D}">
      <dgm:prSet/>
      <dgm:spPr/>
      <dgm:t>
        <a:bodyPr/>
        <a:lstStyle/>
        <a:p>
          <a:endParaRPr lang="en-US"/>
        </a:p>
      </dgm:t>
    </dgm:pt>
    <dgm:pt modelId="{92E60B3D-1ACC-41DA-92DA-09423AE57329}">
      <dgm:prSet phldrT="[Text]" custT="1"/>
      <dgm:spPr/>
      <dgm:t>
        <a:bodyPr/>
        <a:lstStyle/>
        <a:p>
          <a:r>
            <a:rPr lang="es-SV" sz="1400" b="1" noProof="0" dirty="0" smtClean="0">
              <a:solidFill>
                <a:schemeClr val="tx1"/>
              </a:solidFill>
            </a:rPr>
            <a:t>Gestión del riesgo a desastres para incrementar la capacidad de adaptación al cambio climático</a:t>
          </a:r>
          <a:endParaRPr lang="es-SV" sz="1400" b="1" noProof="0" dirty="0">
            <a:solidFill>
              <a:schemeClr val="tx1"/>
            </a:solidFill>
          </a:endParaRPr>
        </a:p>
      </dgm:t>
    </dgm:pt>
    <dgm:pt modelId="{EBC4F309-22B5-4DC0-86E9-C8127CF5C0B8}" type="parTrans" cxnId="{03442B3D-9B6E-4D19-AD52-0C7A2DB30E8E}">
      <dgm:prSet/>
      <dgm:spPr/>
      <dgm:t>
        <a:bodyPr/>
        <a:lstStyle/>
        <a:p>
          <a:endParaRPr lang="en-US"/>
        </a:p>
      </dgm:t>
    </dgm:pt>
    <dgm:pt modelId="{AAD83ADA-6966-4E77-97EF-578705D7D8AA}" type="sibTrans" cxnId="{03442B3D-9B6E-4D19-AD52-0C7A2DB30E8E}">
      <dgm:prSet/>
      <dgm:spPr/>
      <dgm:t>
        <a:bodyPr/>
        <a:lstStyle/>
        <a:p>
          <a:endParaRPr lang="en-US"/>
        </a:p>
      </dgm:t>
    </dgm:pt>
    <dgm:pt modelId="{62F45D23-1333-4BA2-81D8-D12F36243F8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SV" sz="1400" b="1" noProof="0" dirty="0" smtClean="0">
              <a:solidFill>
                <a:schemeClr val="tx1"/>
              </a:solidFill>
            </a:rPr>
            <a:t>Fortalecimiento de la capacidad de respuesta de las instituciones en territorios</a:t>
          </a:r>
          <a:endParaRPr lang="es-SV" sz="1400" b="1" noProof="0" dirty="0">
            <a:solidFill>
              <a:schemeClr val="tx1"/>
            </a:solidFill>
          </a:endParaRPr>
        </a:p>
      </dgm:t>
    </dgm:pt>
    <dgm:pt modelId="{DDA9C965-780A-4574-9DE0-078011E2FB6A}" type="parTrans" cxnId="{FC684E60-82DE-4CC3-BD87-B818FD26C98E}">
      <dgm:prSet/>
      <dgm:spPr/>
      <dgm:t>
        <a:bodyPr/>
        <a:lstStyle/>
        <a:p>
          <a:endParaRPr lang="en-US"/>
        </a:p>
      </dgm:t>
    </dgm:pt>
    <dgm:pt modelId="{0D448774-984C-4CE9-93CB-8DEA83E7CD3F}" type="sibTrans" cxnId="{FC684E60-82DE-4CC3-BD87-B818FD26C98E}">
      <dgm:prSet/>
      <dgm:spPr/>
      <dgm:t>
        <a:bodyPr/>
        <a:lstStyle/>
        <a:p>
          <a:endParaRPr lang="en-US"/>
        </a:p>
      </dgm:t>
    </dgm:pt>
    <dgm:pt modelId="{7D9142C4-188F-4699-883F-3044CBD8FD7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SV" sz="1400" b="1" noProof="0" dirty="0" smtClean="0">
              <a:solidFill>
                <a:schemeClr val="tx1"/>
              </a:solidFill>
            </a:rPr>
            <a:t>Monitoreo, seguimiento y diseminación de la información generada</a:t>
          </a:r>
          <a:endParaRPr lang="es-SV" sz="1400" b="1" noProof="0" dirty="0">
            <a:solidFill>
              <a:schemeClr val="tx1"/>
            </a:solidFill>
          </a:endParaRPr>
        </a:p>
      </dgm:t>
    </dgm:pt>
    <dgm:pt modelId="{F1649944-E983-4B5F-B74D-7C083D1F6D5B}" type="parTrans" cxnId="{D13FAB8A-B86D-4BC1-8A93-9051A651FBEE}">
      <dgm:prSet/>
      <dgm:spPr/>
      <dgm:t>
        <a:bodyPr/>
        <a:lstStyle/>
        <a:p>
          <a:endParaRPr lang="en-US"/>
        </a:p>
      </dgm:t>
    </dgm:pt>
    <dgm:pt modelId="{29813906-4A3C-4291-86F6-6A3A4147E914}" type="sibTrans" cxnId="{D13FAB8A-B86D-4BC1-8A93-9051A651FBEE}">
      <dgm:prSet/>
      <dgm:spPr/>
      <dgm:t>
        <a:bodyPr/>
        <a:lstStyle/>
        <a:p>
          <a:endParaRPr lang="en-US"/>
        </a:p>
      </dgm:t>
    </dgm:pt>
    <dgm:pt modelId="{9726D5E7-F262-42FC-ACA5-EAA77C5EBD27}" type="pres">
      <dgm:prSet presAssocID="{61F923C5-EE54-431F-9851-B4A5B3903A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71D7ED-CF57-4B1C-969F-1965AEA6C420}" type="pres">
      <dgm:prSet presAssocID="{B0956BB6-94A0-4875-8B77-45E5634DD121}" presName="node" presStyleLbl="node1" presStyleIdx="0" presStyleCnt="5" custScaleX="76309" custScaleY="55239" custLinFactNeighborX="-30780" custLinFactNeighborY="-22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FC140-CB7B-48F6-BAF6-EB6C7085D49C}" type="pres">
      <dgm:prSet presAssocID="{3F99D724-F97F-43B6-BEB9-A6D3197022E2}" presName="sibTrans" presStyleCnt="0"/>
      <dgm:spPr/>
    </dgm:pt>
    <dgm:pt modelId="{5CAB0852-385A-427D-8F2F-740FAAB54C98}" type="pres">
      <dgm:prSet presAssocID="{40523B31-A18C-4564-B0C8-26A49CF9BEE6}" presName="node" presStyleLbl="node1" presStyleIdx="1" presStyleCnt="5" custScaleX="66119" custScaleY="54575" custLinFactNeighborX="-36216" custLinFactNeighborY="-22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11B66-3E2F-40E2-81B6-48F6AFA6577F}" type="pres">
      <dgm:prSet presAssocID="{E0438CAF-3C53-4629-9B0E-7367E486099D}" presName="sibTrans" presStyleCnt="0"/>
      <dgm:spPr/>
    </dgm:pt>
    <dgm:pt modelId="{AAF51520-B9B1-419B-8F73-C517E01D9391}" type="pres">
      <dgm:prSet presAssocID="{92E60B3D-1ACC-41DA-92DA-09423AE57329}" presName="node" presStyleLbl="node1" presStyleIdx="2" presStyleCnt="5" custScaleX="62133" custScaleY="57844" custLinFactX="68113" custLinFactY="-10742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CFD68-BE07-4AC8-92A1-4D0CD0375941}" type="pres">
      <dgm:prSet presAssocID="{AAD83ADA-6966-4E77-97EF-578705D7D8AA}" presName="sibTrans" presStyleCnt="0"/>
      <dgm:spPr/>
    </dgm:pt>
    <dgm:pt modelId="{0A6D62F0-8C49-443E-8C1C-23FAE0BF3659}" type="pres">
      <dgm:prSet presAssocID="{62F45D23-1333-4BA2-81D8-D12F36243F88}" presName="node" presStyleLbl="node1" presStyleIdx="3" presStyleCnt="5" custScaleX="69826" custScaleY="56344" custLinFactNeighborX="-67099" custLinFactNeighborY="-36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CB05C-4667-4B33-8C3B-798D46652800}" type="pres">
      <dgm:prSet presAssocID="{0D448774-984C-4CE9-93CB-8DEA83E7CD3F}" presName="sibTrans" presStyleCnt="0"/>
      <dgm:spPr/>
    </dgm:pt>
    <dgm:pt modelId="{15B44A26-604D-4064-81AF-11CC0A024EE6}" type="pres">
      <dgm:prSet presAssocID="{7D9142C4-188F-4699-883F-3044CBD8FD74}" presName="node" presStyleLbl="node1" presStyleIdx="4" presStyleCnt="5" custScaleX="66943" custScaleY="51878" custLinFactNeighborX="20" custLinFactNeighborY="-35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442B3D-9B6E-4D19-AD52-0C7A2DB30E8E}" srcId="{61F923C5-EE54-431F-9851-B4A5B3903AD2}" destId="{92E60B3D-1ACC-41DA-92DA-09423AE57329}" srcOrd="2" destOrd="0" parTransId="{EBC4F309-22B5-4DC0-86E9-C8127CF5C0B8}" sibTransId="{AAD83ADA-6966-4E77-97EF-578705D7D8AA}"/>
    <dgm:cxn modelId="{D13FAB8A-B86D-4BC1-8A93-9051A651FBEE}" srcId="{61F923C5-EE54-431F-9851-B4A5B3903AD2}" destId="{7D9142C4-188F-4699-883F-3044CBD8FD74}" srcOrd="4" destOrd="0" parTransId="{F1649944-E983-4B5F-B74D-7C083D1F6D5B}" sibTransId="{29813906-4A3C-4291-86F6-6A3A4147E914}"/>
    <dgm:cxn modelId="{2646F386-E277-4D6F-A9EC-4C4CC6065C1D}" srcId="{61F923C5-EE54-431F-9851-B4A5B3903AD2}" destId="{40523B31-A18C-4564-B0C8-26A49CF9BEE6}" srcOrd="1" destOrd="0" parTransId="{8F5068F3-50BC-40FB-8F9A-D5895EA3607D}" sibTransId="{E0438CAF-3C53-4629-9B0E-7367E486099D}"/>
    <dgm:cxn modelId="{F7243DD0-6DBC-4F17-9FD1-D77E8EE67699}" type="presOf" srcId="{92E60B3D-1ACC-41DA-92DA-09423AE57329}" destId="{AAF51520-B9B1-419B-8F73-C517E01D9391}" srcOrd="0" destOrd="0" presId="urn:microsoft.com/office/officeart/2005/8/layout/default"/>
    <dgm:cxn modelId="{46469855-B7E1-4B01-85E9-398BB0312BF0}" type="presOf" srcId="{7D9142C4-188F-4699-883F-3044CBD8FD74}" destId="{15B44A26-604D-4064-81AF-11CC0A024EE6}" srcOrd="0" destOrd="0" presId="urn:microsoft.com/office/officeart/2005/8/layout/default"/>
    <dgm:cxn modelId="{FC684E60-82DE-4CC3-BD87-B818FD26C98E}" srcId="{61F923C5-EE54-431F-9851-B4A5B3903AD2}" destId="{62F45D23-1333-4BA2-81D8-D12F36243F88}" srcOrd="3" destOrd="0" parTransId="{DDA9C965-780A-4574-9DE0-078011E2FB6A}" sibTransId="{0D448774-984C-4CE9-93CB-8DEA83E7CD3F}"/>
    <dgm:cxn modelId="{EF52731C-2531-40C1-8DB0-5C16A2C0EDC4}" type="presOf" srcId="{61F923C5-EE54-431F-9851-B4A5B3903AD2}" destId="{9726D5E7-F262-42FC-ACA5-EAA77C5EBD27}" srcOrd="0" destOrd="0" presId="urn:microsoft.com/office/officeart/2005/8/layout/default"/>
    <dgm:cxn modelId="{84CD2DB5-3368-4309-98EB-8000EE771702}" type="presOf" srcId="{40523B31-A18C-4564-B0C8-26A49CF9BEE6}" destId="{5CAB0852-385A-427D-8F2F-740FAAB54C98}" srcOrd="0" destOrd="0" presId="urn:microsoft.com/office/officeart/2005/8/layout/default"/>
    <dgm:cxn modelId="{878408D5-487A-4E3D-8B4F-A04DDB1E3CCC}" type="presOf" srcId="{62F45D23-1333-4BA2-81D8-D12F36243F88}" destId="{0A6D62F0-8C49-443E-8C1C-23FAE0BF3659}" srcOrd="0" destOrd="0" presId="urn:microsoft.com/office/officeart/2005/8/layout/default"/>
    <dgm:cxn modelId="{6F8DB117-346B-4C2A-8E21-3C4394DB14CE}" srcId="{61F923C5-EE54-431F-9851-B4A5B3903AD2}" destId="{B0956BB6-94A0-4875-8B77-45E5634DD121}" srcOrd="0" destOrd="0" parTransId="{A98B044B-E95E-42AF-80B3-0B734B041495}" sibTransId="{3F99D724-F97F-43B6-BEB9-A6D3197022E2}"/>
    <dgm:cxn modelId="{0EB2AACB-1284-4362-A704-2AE50A71066C}" type="presOf" srcId="{B0956BB6-94A0-4875-8B77-45E5634DD121}" destId="{2271D7ED-CF57-4B1C-969F-1965AEA6C420}" srcOrd="0" destOrd="0" presId="urn:microsoft.com/office/officeart/2005/8/layout/default"/>
    <dgm:cxn modelId="{400D26F5-DA8A-49D3-B378-E403748BE9BC}" type="presParOf" srcId="{9726D5E7-F262-42FC-ACA5-EAA77C5EBD27}" destId="{2271D7ED-CF57-4B1C-969F-1965AEA6C420}" srcOrd="0" destOrd="0" presId="urn:microsoft.com/office/officeart/2005/8/layout/default"/>
    <dgm:cxn modelId="{EAF6F671-D0F8-4E41-87B2-1C6800C66361}" type="presParOf" srcId="{9726D5E7-F262-42FC-ACA5-EAA77C5EBD27}" destId="{087FC140-CB7B-48F6-BAF6-EB6C7085D49C}" srcOrd="1" destOrd="0" presId="urn:microsoft.com/office/officeart/2005/8/layout/default"/>
    <dgm:cxn modelId="{CFD70590-EDED-4B21-98AA-33245EC2A51F}" type="presParOf" srcId="{9726D5E7-F262-42FC-ACA5-EAA77C5EBD27}" destId="{5CAB0852-385A-427D-8F2F-740FAAB54C98}" srcOrd="2" destOrd="0" presId="urn:microsoft.com/office/officeart/2005/8/layout/default"/>
    <dgm:cxn modelId="{DA13584E-0FAE-439F-9029-B3F47DEF2B10}" type="presParOf" srcId="{9726D5E7-F262-42FC-ACA5-EAA77C5EBD27}" destId="{EDD11B66-3E2F-40E2-81B6-48F6AFA6577F}" srcOrd="3" destOrd="0" presId="urn:microsoft.com/office/officeart/2005/8/layout/default"/>
    <dgm:cxn modelId="{4DC347A9-B737-4D3B-B14B-A50BFFBEC11E}" type="presParOf" srcId="{9726D5E7-F262-42FC-ACA5-EAA77C5EBD27}" destId="{AAF51520-B9B1-419B-8F73-C517E01D9391}" srcOrd="4" destOrd="0" presId="urn:microsoft.com/office/officeart/2005/8/layout/default"/>
    <dgm:cxn modelId="{B206D667-CDA9-45D2-906C-42477073C93A}" type="presParOf" srcId="{9726D5E7-F262-42FC-ACA5-EAA77C5EBD27}" destId="{A62CFD68-BE07-4AC8-92A1-4D0CD0375941}" srcOrd="5" destOrd="0" presId="urn:microsoft.com/office/officeart/2005/8/layout/default"/>
    <dgm:cxn modelId="{88EE2EBE-6F7D-4FE6-BE3E-1F4A39C94442}" type="presParOf" srcId="{9726D5E7-F262-42FC-ACA5-EAA77C5EBD27}" destId="{0A6D62F0-8C49-443E-8C1C-23FAE0BF3659}" srcOrd="6" destOrd="0" presId="urn:microsoft.com/office/officeart/2005/8/layout/default"/>
    <dgm:cxn modelId="{65253D82-8C9E-4459-A370-F72F2A9BA37D}" type="presParOf" srcId="{9726D5E7-F262-42FC-ACA5-EAA77C5EBD27}" destId="{931CB05C-4667-4B33-8C3B-798D46652800}" srcOrd="7" destOrd="0" presId="urn:microsoft.com/office/officeart/2005/8/layout/default"/>
    <dgm:cxn modelId="{B591CC31-EB6B-4E26-AFAC-EEAE53E0B3BB}" type="presParOf" srcId="{9726D5E7-F262-42FC-ACA5-EAA77C5EBD27}" destId="{15B44A26-604D-4064-81AF-11CC0A024EE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42035-4B19-4561-A225-A6768E34EF45}">
      <dsp:nvSpPr>
        <dsp:cNvPr id="0" name=""/>
        <dsp:cNvSpPr/>
      </dsp:nvSpPr>
      <dsp:spPr>
        <a:xfrm>
          <a:off x="1342607" y="353322"/>
          <a:ext cx="3310188" cy="29657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SV" sz="1600" b="1" kern="1200" dirty="0" smtClean="0">
              <a:solidFill>
                <a:schemeClr val="tx1"/>
              </a:solidFill>
            </a:rPr>
            <a:t>Área Prioritaria 3 :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SV" sz="1600" kern="1200" dirty="0" smtClean="0">
              <a:solidFill>
                <a:schemeClr val="tx1"/>
              </a:solidFill>
            </a:rPr>
            <a:t>Manejo sostenible de recursos naturales, adaptación al cambio climático, gestión del riesgo y respuesta a emergencia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1429471" y="440186"/>
        <a:ext cx="3136460" cy="2792035"/>
      </dsp:txXfrm>
    </dsp:sp>
    <dsp:sp modelId="{FB29767E-66E4-47BD-99E6-E1576643E25D}">
      <dsp:nvSpPr>
        <dsp:cNvPr id="0" name=""/>
        <dsp:cNvSpPr/>
      </dsp:nvSpPr>
      <dsp:spPr>
        <a:xfrm rot="2927">
          <a:off x="4652795" y="1796185"/>
          <a:ext cx="1274919" cy="81123"/>
        </a:xfrm>
        <a:custGeom>
          <a:avLst/>
          <a:gdLst/>
          <a:ahLst/>
          <a:cxnLst/>
          <a:rect l="0" t="0" r="0" b="0"/>
          <a:pathLst>
            <a:path>
              <a:moveTo>
                <a:pt x="0" y="40561"/>
              </a:moveTo>
              <a:lnTo>
                <a:pt x="1274919" y="4056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>
            <a:solidFill>
              <a:schemeClr val="tx1"/>
            </a:solidFill>
          </a:endParaRPr>
        </a:p>
      </dsp:txBody>
      <dsp:txXfrm>
        <a:off x="5258381" y="1804873"/>
        <a:ext cx="63745" cy="63745"/>
      </dsp:txXfrm>
    </dsp:sp>
    <dsp:sp modelId="{8E81C09D-D21B-4190-A5ED-52A14F2DABDA}">
      <dsp:nvSpPr>
        <dsp:cNvPr id="0" name=""/>
        <dsp:cNvSpPr/>
      </dsp:nvSpPr>
      <dsp:spPr>
        <a:xfrm>
          <a:off x="5927714" y="2170"/>
          <a:ext cx="3481722" cy="36702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kern="1200" dirty="0" smtClean="0">
              <a:solidFill>
                <a:schemeClr val="tx1"/>
              </a:solidFill>
            </a:rPr>
            <a:t>Resultado: Contribuir a regular el uso y manejo sostenible de los recursos naturales y la prevención y gestión de riesgos considerando la variabilidad del clima.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6029690" y="104146"/>
        <a:ext cx="3277770" cy="3466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1B2AA-F664-4D40-BEB0-B819C118A39E}">
      <dsp:nvSpPr>
        <dsp:cNvPr id="0" name=""/>
        <dsp:cNvSpPr/>
      </dsp:nvSpPr>
      <dsp:spPr>
        <a:xfrm flipH="1">
          <a:off x="617035" y="0"/>
          <a:ext cx="678742" cy="552305"/>
        </a:xfrm>
        <a:prstGeom prst="trapezoid">
          <a:avLst>
            <a:gd name="adj" fmla="val 577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100" b="1" kern="1200" dirty="0" smtClean="0">
              <a:solidFill>
                <a:schemeClr val="tx1"/>
              </a:solidFill>
            </a:rPr>
            <a:t>Municipio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617035" y="0"/>
        <a:ext cx="678742" cy="552305"/>
      </dsp:txXfrm>
    </dsp:sp>
    <dsp:sp modelId="{78277E41-A4A6-48AE-A14B-3D4BFF7BAAD3}">
      <dsp:nvSpPr>
        <dsp:cNvPr id="0" name=""/>
        <dsp:cNvSpPr/>
      </dsp:nvSpPr>
      <dsp:spPr>
        <a:xfrm>
          <a:off x="318802" y="552305"/>
          <a:ext cx="1275208" cy="552305"/>
        </a:xfrm>
        <a:prstGeom prst="trapezoid">
          <a:avLst>
            <a:gd name="adj" fmla="val 577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100" b="1" kern="1200" dirty="0" smtClean="0">
              <a:solidFill>
                <a:schemeClr val="tx1"/>
              </a:solidFill>
            </a:rPr>
            <a:t>Comunidad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541963" y="552305"/>
        <a:ext cx="828885" cy="552305"/>
      </dsp:txXfrm>
    </dsp:sp>
    <dsp:sp modelId="{C107E6F3-4B39-44FF-823F-4DE8C0A4BEA0}">
      <dsp:nvSpPr>
        <dsp:cNvPr id="0" name=""/>
        <dsp:cNvSpPr/>
      </dsp:nvSpPr>
      <dsp:spPr>
        <a:xfrm>
          <a:off x="0" y="1104610"/>
          <a:ext cx="1912813" cy="552305"/>
        </a:xfrm>
        <a:prstGeom prst="trapezoid">
          <a:avLst>
            <a:gd name="adj" fmla="val 577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100" b="1" kern="1200" dirty="0" smtClean="0">
              <a:solidFill>
                <a:schemeClr val="tx1"/>
              </a:solidFill>
            </a:rPr>
            <a:t>Familia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334742" y="1104610"/>
        <a:ext cx="1243328" cy="5523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1D7ED-CF57-4B1C-969F-1965AEA6C420}">
      <dsp:nvSpPr>
        <dsp:cNvPr id="0" name=""/>
        <dsp:cNvSpPr/>
      </dsp:nvSpPr>
      <dsp:spPr>
        <a:xfrm>
          <a:off x="101259" y="67274"/>
          <a:ext cx="3060539" cy="132928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b="1" kern="1200" noProof="0" dirty="0" smtClean="0">
              <a:solidFill>
                <a:schemeClr val="tx1"/>
              </a:solidFill>
            </a:rPr>
            <a:t>Manejo de recursos hídricos (Aumentando la disponibilidad en cantidad y calidad de agua). </a:t>
          </a:r>
          <a:endParaRPr lang="es-SV" sz="1400" b="1" kern="1200" noProof="0" dirty="0">
            <a:solidFill>
              <a:schemeClr val="tx1"/>
            </a:solidFill>
          </a:endParaRPr>
        </a:p>
      </dsp:txBody>
      <dsp:txXfrm>
        <a:off x="101259" y="67274"/>
        <a:ext cx="3060539" cy="1329288"/>
      </dsp:txXfrm>
    </dsp:sp>
    <dsp:sp modelId="{5CAB0852-385A-427D-8F2F-740FAAB54C98}">
      <dsp:nvSpPr>
        <dsp:cNvPr id="0" name=""/>
        <dsp:cNvSpPr/>
      </dsp:nvSpPr>
      <dsp:spPr>
        <a:xfrm>
          <a:off x="3344848" y="64988"/>
          <a:ext cx="2651847" cy="131330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b="1" kern="1200" noProof="0" dirty="0" smtClean="0">
              <a:solidFill>
                <a:schemeClr val="tx1"/>
              </a:solidFill>
            </a:rPr>
            <a:t>Gestión Integral de Recursos Naturales</a:t>
          </a:r>
          <a:r>
            <a:rPr lang="es-SV" sz="1400" b="1" u="none" kern="1200" noProof="0" dirty="0" smtClean="0">
              <a:solidFill>
                <a:schemeClr val="tx1"/>
              </a:solidFill>
            </a:rPr>
            <a:t>. (Calidad de suelos</a:t>
          </a:r>
          <a:r>
            <a:rPr lang="es-SV" sz="1400" b="1" kern="1200" noProof="0" dirty="0" smtClean="0">
              <a:solidFill>
                <a:schemeClr val="tx1"/>
              </a:solidFill>
            </a:rPr>
            <a:t> cobertura vegetal, Buenas practicas agrícolas para aumentar resiliencia</a:t>
          </a:r>
          <a:endParaRPr lang="es-SV" sz="1400" b="1" kern="1200" noProof="0" dirty="0">
            <a:solidFill>
              <a:schemeClr val="tx1"/>
            </a:solidFill>
          </a:endParaRPr>
        </a:p>
      </dsp:txBody>
      <dsp:txXfrm>
        <a:off x="3344848" y="64988"/>
        <a:ext cx="2651847" cy="1313309"/>
      </dsp:txXfrm>
    </dsp:sp>
    <dsp:sp modelId="{AAF51520-B9B1-419B-8F73-C517E01D9391}">
      <dsp:nvSpPr>
        <dsp:cNvPr id="0" name=""/>
        <dsp:cNvSpPr/>
      </dsp:nvSpPr>
      <dsp:spPr>
        <a:xfrm>
          <a:off x="6292995" y="0"/>
          <a:ext cx="2491980" cy="1391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b="1" kern="1200" noProof="0" dirty="0" smtClean="0">
              <a:solidFill>
                <a:schemeClr val="tx1"/>
              </a:solidFill>
            </a:rPr>
            <a:t>Gestión del riesgo a desastres para incrementar la capacidad de adaptación al cambio climático</a:t>
          </a:r>
          <a:endParaRPr lang="es-SV" sz="1400" b="1" kern="1200" noProof="0" dirty="0">
            <a:solidFill>
              <a:schemeClr val="tx1"/>
            </a:solidFill>
          </a:endParaRPr>
        </a:p>
      </dsp:txBody>
      <dsp:txXfrm>
        <a:off x="6292995" y="0"/>
        <a:ext cx="2491980" cy="1391976"/>
      </dsp:txXfrm>
    </dsp:sp>
    <dsp:sp modelId="{0A6D62F0-8C49-443E-8C1C-23FAE0BF3659}">
      <dsp:nvSpPr>
        <dsp:cNvPr id="0" name=""/>
        <dsp:cNvSpPr/>
      </dsp:nvSpPr>
      <dsp:spPr>
        <a:xfrm>
          <a:off x="204615" y="1472116"/>
          <a:ext cx="2800524" cy="1355879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b="1" kern="1200" noProof="0" dirty="0" smtClean="0">
              <a:solidFill>
                <a:schemeClr val="tx1"/>
              </a:solidFill>
            </a:rPr>
            <a:t>Fortalecimiento de la capacidad de respuesta de las instituciones en territorios</a:t>
          </a:r>
          <a:endParaRPr lang="es-SV" sz="1400" b="1" kern="1200" noProof="0" dirty="0">
            <a:solidFill>
              <a:schemeClr val="tx1"/>
            </a:solidFill>
          </a:endParaRPr>
        </a:p>
      </dsp:txBody>
      <dsp:txXfrm>
        <a:off x="204615" y="1472116"/>
        <a:ext cx="2800524" cy="1355879"/>
      </dsp:txXfrm>
    </dsp:sp>
    <dsp:sp modelId="{15B44A26-604D-4064-81AF-11CC0A024EE6}">
      <dsp:nvSpPr>
        <dsp:cNvPr id="0" name=""/>
        <dsp:cNvSpPr/>
      </dsp:nvSpPr>
      <dsp:spPr>
        <a:xfrm>
          <a:off x="6098166" y="1540411"/>
          <a:ext cx="2684895" cy="1248408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b="1" kern="1200" noProof="0" dirty="0" smtClean="0">
              <a:solidFill>
                <a:schemeClr val="tx1"/>
              </a:solidFill>
            </a:rPr>
            <a:t>Monitoreo, seguimiento y diseminación de la información generada</a:t>
          </a:r>
          <a:endParaRPr lang="es-SV" sz="1400" b="1" kern="1200" noProof="0" dirty="0">
            <a:solidFill>
              <a:schemeClr val="tx1"/>
            </a:solidFill>
          </a:endParaRPr>
        </a:p>
      </dsp:txBody>
      <dsp:txXfrm>
        <a:off x="6098166" y="1540411"/>
        <a:ext cx="2684895" cy="1248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D15E7-9D8D-4475-A15D-1CE505080945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D43C4-8C80-4E9A-A2CF-C6DADDE579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09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6A6BB-25A9-4379-A416-72FCCB3300EE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CCE1C-B94E-4B6E-A8EB-E93D86B8E7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CE1C-B94E-4B6E-A8EB-E93D86B8E7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83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CE1C-B94E-4B6E-A8EB-E93D86B8E7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75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err="1" smtClean="0"/>
              <a:t>Milllenium</a:t>
            </a:r>
            <a:r>
              <a:rPr lang="es-SV" dirty="0" smtClean="0"/>
              <a:t> </a:t>
            </a:r>
            <a:r>
              <a:rPr lang="es-SV" dirty="0" err="1" smtClean="0"/>
              <a:t>Ecosystem</a:t>
            </a:r>
            <a:r>
              <a:rPr lang="es-SV" dirty="0" smtClean="0"/>
              <a:t> </a:t>
            </a:r>
            <a:r>
              <a:rPr lang="es-SV" dirty="0" err="1" smtClean="0"/>
              <a:t>Assessment</a:t>
            </a:r>
            <a:r>
              <a:rPr lang="es-SV" dirty="0" smtClean="0"/>
              <a:t> (MEA)</a:t>
            </a:r>
          </a:p>
          <a:p>
            <a:pPr lvl="1"/>
            <a:r>
              <a:rPr lang="es-SV" dirty="0" smtClean="0"/>
              <a:t>Reúne a científicos sociales y naturales del mundo</a:t>
            </a:r>
          </a:p>
          <a:p>
            <a:pPr lvl="1"/>
            <a:r>
              <a:rPr lang="es-SV" dirty="0" smtClean="0"/>
              <a:t>Conocer el estado actual y las tendencias del deterioro de los ecosistemas</a:t>
            </a:r>
          </a:p>
          <a:p>
            <a:pPr lvl="1"/>
            <a:r>
              <a:rPr lang="es-SV" dirty="0" smtClean="0"/>
              <a:t>Contribuye a la toma de decisiones sobre manejo de ecosistemas y bienestar humano y desarrollo de capacidades.</a:t>
            </a:r>
          </a:p>
          <a:p>
            <a:pPr lvl="1"/>
            <a:r>
              <a:rPr lang="es-SV" dirty="0" smtClean="0"/>
              <a:t>Demuestra que la actividad humana </a:t>
            </a:r>
            <a:r>
              <a:rPr lang="es-SV" dirty="0" err="1" smtClean="0"/>
              <a:t>ejerse</a:t>
            </a:r>
            <a:r>
              <a:rPr lang="es-SV" dirty="0" smtClean="0"/>
              <a:t> una presión importante sobre el ecosistema ( terrestres marinos y </a:t>
            </a:r>
            <a:r>
              <a:rPr lang="es-SV" dirty="0" err="1" smtClean="0"/>
              <a:t>acuaticos</a:t>
            </a:r>
            <a:r>
              <a:rPr lang="es-SV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CE1C-B94E-4B6E-A8EB-E93D86B8E7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3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51435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2791105"/>
            <a:ext cx="5120640" cy="118586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83F65F-C9A4-405D-8D5F-2A79B31EE336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4822031"/>
            <a:ext cx="876300" cy="219075"/>
          </a:xfrm>
        </p:spPr>
        <p:txBody>
          <a:bodyPr/>
          <a:lstStyle/>
          <a:p>
            <a:fld id="{6831B4DC-3751-40FD-9CD5-342262244183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062990"/>
            <a:ext cx="5120640" cy="1728216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13 Grupo"/>
          <p:cNvGrpSpPr/>
          <p:nvPr userDrawn="1"/>
        </p:nvGrpSpPr>
        <p:grpSpPr>
          <a:xfrm>
            <a:off x="-20457" y="4784"/>
            <a:ext cx="3430407" cy="5264857"/>
            <a:chOff x="-20457" y="4784"/>
            <a:chExt cx="3944385" cy="5252619"/>
          </a:xfrm>
        </p:grpSpPr>
        <p:pic>
          <p:nvPicPr>
            <p:cNvPr id="15" name="Picture 2" descr="S:\2. PROGRAMAS\14. GEF\14.9. OTROS\Fotos Baking\DSC00187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784"/>
              <a:ext cx="1951735" cy="1463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S:\2. PROGRAMAS\14. GEF\14.9. OTROS\Fotos Baking\DSC00189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736" y="3778490"/>
              <a:ext cx="1972192" cy="1478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S:\2. PROGRAMAS\14. GEF\14.9. OTROS\Fotos Baking\DSC0019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56" y="2276872"/>
              <a:ext cx="1972192" cy="1478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S:\2. PROGRAMAS\14. GEF\14.9. OTROS\Fotos Baking\DSC00195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57" y="4784"/>
              <a:ext cx="3944385" cy="2294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S:\2. PROGRAMAS\14. GEF\14.9. OTROS\Fotos Baking\DSC00211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736" y="2299578"/>
              <a:ext cx="1972192" cy="1478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F65F-C9A4-405D-8D5F-2A79B31EE336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B4DC-3751-40FD-9CD5-34226224418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F65F-C9A4-405D-8D5F-2A79B31EE336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B4DC-3751-40FD-9CD5-34226224418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51435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F65F-C9A4-405D-8D5F-2A79B31EE336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B4DC-3751-40FD-9CD5-342262244183}" type="slidenum">
              <a:rPr lang="es-MX" smtClean="0"/>
              <a:t>‹Nº›</a:t>
            </a:fld>
            <a:endParaRPr lang="es-MX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171450"/>
            <a:ext cx="8591550" cy="8001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973836"/>
            <a:ext cx="8595360" cy="37033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pic>
        <p:nvPicPr>
          <p:cNvPr id="10" name="9 Imagen" descr="S:\1. FAO REPRESENTACION\4. UNIDAD DE COMUNICACION\10. LOGOS OFICIALES\Logos 2015\FAO_logo_Blue_2lines_es.jpg"/>
          <p:cNvPicPr/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2" t="13116" b="22447"/>
          <a:stretch/>
        </p:blipFill>
        <p:spPr bwMode="auto">
          <a:xfrm>
            <a:off x="6876256" y="4587974"/>
            <a:ext cx="2304256" cy="433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83F65F-C9A4-405D-8D5F-2A79B31EE336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B4DC-3751-40FD-9CD5-342262244183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050131"/>
            <a:ext cx="5120640" cy="1107281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90" y="102481"/>
            <a:ext cx="3326149" cy="504101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1" y="2171700"/>
            <a:ext cx="5129543" cy="200025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F65F-C9A4-405D-8D5F-2A79B31EE336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B4DC-3751-40FD-9CD5-342262244183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973836"/>
            <a:ext cx="4251960" cy="37033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973836"/>
            <a:ext cx="4251960" cy="37033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F65F-C9A4-405D-8D5F-2A79B31EE336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B4DC-3751-40FD-9CD5-342262244183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357884"/>
            <a:ext cx="4251960" cy="3319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357884"/>
            <a:ext cx="4251960" cy="3319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973837"/>
            <a:ext cx="4248150" cy="38219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973837"/>
            <a:ext cx="4248150" cy="382190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83F65F-C9A4-405D-8D5F-2A79B31EE336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B4DC-3751-40FD-9CD5-342262244183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F65F-C9A4-405D-8D5F-2A79B31EE336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B4DC-3751-40FD-9CD5-34226224418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83F65F-C9A4-405D-8D5F-2A79B31EE336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B4DC-3751-40FD-9CD5-342262244183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2834640" cy="973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400050"/>
            <a:ext cx="5063266" cy="42771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154430"/>
            <a:ext cx="2834640" cy="353187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51435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83F65F-C9A4-405D-8D5F-2A79B31EE336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B4DC-3751-40FD-9CD5-342262244183}" type="slidenum">
              <a:rPr lang="es-MX" smtClean="0"/>
              <a:t>‹Nº›</a:t>
            </a:fld>
            <a:endParaRPr lang="es-MX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171451"/>
            <a:ext cx="2834640" cy="9715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152144"/>
            <a:ext cx="2834640" cy="353415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971550"/>
            <a:ext cx="8591550" cy="37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4822031"/>
            <a:ext cx="21336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7E83F65F-C9A4-405D-8D5F-2A79B31EE336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4822031"/>
            <a:ext cx="4086225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4822031"/>
            <a:ext cx="8763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6831B4DC-3751-40FD-9CD5-342262244183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52309" y="3795886"/>
            <a:ext cx="1682360" cy="408964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Julio, 2015</a:t>
            </a:r>
            <a:endParaRPr lang="es-MX" dirty="0"/>
          </a:p>
        </p:txBody>
      </p:sp>
      <p:pic>
        <p:nvPicPr>
          <p:cNvPr id="10" name="9 Imagen" descr="S:\1. FAO REPRESENTACION\4. UNIDAD DE COMUNICACION\10. LOGOS OFICIALES\Logos 2015\FAO_logo_Blue_2lines_es.jpg"/>
          <p:cNvPicPr/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2" t="13116" b="22447"/>
          <a:stretch/>
        </p:blipFill>
        <p:spPr bwMode="auto">
          <a:xfrm>
            <a:off x="3526494" y="4371950"/>
            <a:ext cx="3083677" cy="6010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10 Imagen" descr="http://static.wixstatic.com/media/ce4ddf_d1d19b9f773046cc84bb2a20b4e7a7d3.png"/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4422288"/>
            <a:ext cx="1080120" cy="52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CARCAMOROMERO\Desktop\gef-global-environment-facility-logo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443958"/>
            <a:ext cx="1064310" cy="5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491879" y="555526"/>
            <a:ext cx="5591292" cy="938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000" b="1" dirty="0">
                <a:solidFill>
                  <a:schemeClr val="tx2"/>
                </a:solidFill>
              </a:rPr>
              <a:t>“ADAPTACION AL CAMBIO CLIMATICO PARA REDUCIR LA DEGRADACION DE LA TIERRA EN MICROCUENCIAS FRAGILES DE LOS MUNICIPIOS DE TEXISTEPEQUE Y CANDELARIA DE LA FRONTERA”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987478" y="1984442"/>
            <a:ext cx="440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 smtClean="0"/>
              <a:t>Foro</a:t>
            </a:r>
          </a:p>
          <a:p>
            <a:pPr algn="ctr"/>
            <a:r>
              <a:rPr lang="es-SV" b="1" dirty="0" smtClean="0"/>
              <a:t>Articulando Esfuerzos para el Corredor seco Centroamericano </a:t>
            </a:r>
            <a:endParaRPr lang="en-GB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152309" y="3064028"/>
            <a:ext cx="1608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600" dirty="0" smtClean="0"/>
              <a:t>Jesús Constanza</a:t>
            </a:r>
          </a:p>
          <a:p>
            <a:r>
              <a:rPr lang="es-SV" sz="1600" dirty="0" smtClean="0"/>
              <a:t>FAO el Salvador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793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672108"/>
          </a:xfrm>
        </p:spPr>
        <p:txBody>
          <a:bodyPr/>
          <a:lstStyle/>
          <a:p>
            <a:r>
              <a:rPr lang="es-SV" dirty="0" smtClean="0"/>
              <a:t>Impactos en</a:t>
            </a:r>
            <a:r>
              <a:rPr lang="es-SV" dirty="0" smtClean="0"/>
              <a:t> el </a:t>
            </a:r>
            <a:r>
              <a:rPr lang="es-SV" dirty="0"/>
              <a:t>C</a:t>
            </a:r>
            <a:r>
              <a:rPr lang="es-SV" dirty="0" smtClean="0"/>
              <a:t>orredor Seco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23528" y="973836"/>
            <a:ext cx="8546151" cy="37033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s-SV" dirty="0">
                <a:solidFill>
                  <a:schemeClr val="tx1"/>
                </a:solidFill>
              </a:rPr>
              <a:t>S</a:t>
            </a:r>
            <a:r>
              <a:rPr lang="es-SV" dirty="0" smtClean="0">
                <a:solidFill>
                  <a:schemeClr val="tx1"/>
                </a:solidFill>
              </a:rPr>
              <a:t>uceden </a:t>
            </a:r>
            <a:r>
              <a:rPr lang="es-SV" b="1" dirty="0">
                <a:solidFill>
                  <a:schemeClr val="tx1"/>
                </a:solidFill>
              </a:rPr>
              <a:t>sequías </a:t>
            </a:r>
            <a:r>
              <a:rPr lang="es-SV" b="1" dirty="0" smtClean="0">
                <a:solidFill>
                  <a:schemeClr val="tx1"/>
                </a:solidFill>
              </a:rPr>
              <a:t>cíclicas</a:t>
            </a:r>
            <a:r>
              <a:rPr lang="es-SV" dirty="0" smtClean="0">
                <a:solidFill>
                  <a:schemeClr val="tx1"/>
                </a:solidFill>
              </a:rPr>
              <a:t>, muchas </a:t>
            </a:r>
            <a:r>
              <a:rPr lang="es-SV" dirty="0">
                <a:solidFill>
                  <a:schemeClr val="tx1"/>
                </a:solidFill>
              </a:rPr>
              <a:t>de las cuales se relacionan </a:t>
            </a:r>
            <a:r>
              <a:rPr lang="es-SV" dirty="0" smtClean="0">
                <a:solidFill>
                  <a:schemeClr val="tx1"/>
                </a:solidFill>
              </a:rPr>
              <a:t>estrechamente con </a:t>
            </a:r>
            <a:r>
              <a:rPr lang="es-SV" dirty="0">
                <a:solidFill>
                  <a:schemeClr val="tx1"/>
                </a:solidFill>
              </a:rPr>
              <a:t>el fenómeno de “El Niño</a:t>
            </a:r>
            <a:r>
              <a:rPr lang="es-SV" dirty="0" smtClean="0">
                <a:solidFill>
                  <a:schemeClr val="tx1"/>
                </a:solidFill>
              </a:rPr>
              <a:t>”.</a:t>
            </a:r>
            <a:endParaRPr lang="es-SV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s-SV" dirty="0">
                <a:solidFill>
                  <a:schemeClr val="tx1"/>
                </a:solidFill>
              </a:rPr>
              <a:t>La reducción periódica de precipitaciones</a:t>
            </a:r>
            <a:r>
              <a:rPr lang="es-SV" dirty="0" smtClean="0">
                <a:solidFill>
                  <a:schemeClr val="tx1"/>
                </a:solidFill>
              </a:rPr>
              <a:t>, y/o </a:t>
            </a:r>
            <a:r>
              <a:rPr lang="es-SV" dirty="0">
                <a:solidFill>
                  <a:schemeClr val="tx1"/>
                </a:solidFill>
              </a:rPr>
              <a:t>su irregularidad, </a:t>
            </a:r>
            <a:r>
              <a:rPr lang="es-SV" b="1" dirty="0">
                <a:solidFill>
                  <a:schemeClr val="tx1"/>
                </a:solidFill>
              </a:rPr>
              <a:t>impactan</a:t>
            </a:r>
            <a:r>
              <a:rPr lang="es-SV" dirty="0">
                <a:solidFill>
                  <a:schemeClr val="tx1"/>
                </a:solidFill>
              </a:rPr>
              <a:t> de forma </a:t>
            </a:r>
            <a:r>
              <a:rPr lang="es-SV" dirty="0" smtClean="0">
                <a:solidFill>
                  <a:schemeClr val="tx1"/>
                </a:solidFill>
              </a:rPr>
              <a:t>directa en </a:t>
            </a:r>
            <a:r>
              <a:rPr lang="es-SV" dirty="0">
                <a:solidFill>
                  <a:schemeClr val="tx1"/>
                </a:solidFill>
              </a:rPr>
              <a:t>la </a:t>
            </a:r>
            <a:r>
              <a:rPr lang="es-SV" b="1" dirty="0" smtClean="0">
                <a:solidFill>
                  <a:schemeClr val="tx1"/>
                </a:solidFill>
              </a:rPr>
              <a:t>economía</a:t>
            </a:r>
            <a:r>
              <a:rPr lang="es-SV" b="1" dirty="0" smtClean="0">
                <a:solidFill>
                  <a:schemeClr val="tx1"/>
                </a:solidFill>
              </a:rPr>
              <a:t>.</a:t>
            </a:r>
            <a:endParaRPr lang="es-SV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s-SV" dirty="0" smtClean="0">
                <a:solidFill>
                  <a:schemeClr val="tx1"/>
                </a:solidFill>
              </a:rPr>
              <a:t>Afecta principalmente a aquella población cuyo principal </a:t>
            </a:r>
            <a:r>
              <a:rPr lang="es-SV" dirty="0">
                <a:solidFill>
                  <a:schemeClr val="tx1"/>
                </a:solidFill>
              </a:rPr>
              <a:t>medio de vida el </a:t>
            </a:r>
            <a:r>
              <a:rPr lang="es-SV" b="1" dirty="0">
                <a:solidFill>
                  <a:schemeClr val="tx1"/>
                </a:solidFill>
              </a:rPr>
              <a:t>cultivo </a:t>
            </a:r>
            <a:r>
              <a:rPr lang="es-SV" b="1" dirty="0" smtClean="0">
                <a:solidFill>
                  <a:schemeClr val="tx1"/>
                </a:solidFill>
              </a:rPr>
              <a:t>de granos </a:t>
            </a:r>
            <a:r>
              <a:rPr lang="es-SV" b="1" dirty="0">
                <a:solidFill>
                  <a:schemeClr val="tx1"/>
                </a:solidFill>
              </a:rPr>
              <a:t>básicos </a:t>
            </a:r>
            <a:r>
              <a:rPr lang="es-SV" dirty="0">
                <a:solidFill>
                  <a:schemeClr val="tx1"/>
                </a:solidFill>
              </a:rPr>
              <a:t>(maíz y frijol), y el trabajo </a:t>
            </a:r>
            <a:r>
              <a:rPr lang="es-SV" dirty="0" smtClean="0">
                <a:solidFill>
                  <a:schemeClr val="tx1"/>
                </a:solidFill>
              </a:rPr>
              <a:t>temporal en </a:t>
            </a:r>
            <a:r>
              <a:rPr lang="es-SV" dirty="0">
                <a:solidFill>
                  <a:schemeClr val="tx1"/>
                </a:solidFill>
              </a:rPr>
              <a:t>plantaciones de </a:t>
            </a:r>
            <a:r>
              <a:rPr lang="es-SV" b="1" dirty="0">
                <a:solidFill>
                  <a:schemeClr val="tx1"/>
                </a:solidFill>
              </a:rPr>
              <a:t>café y </a:t>
            </a:r>
            <a:r>
              <a:rPr lang="es-SV" b="1" dirty="0" smtClean="0">
                <a:solidFill>
                  <a:schemeClr val="tx1"/>
                </a:solidFill>
              </a:rPr>
              <a:t>azúcar</a:t>
            </a:r>
            <a:r>
              <a:rPr lang="es-SV" b="1" dirty="0" smtClean="0">
                <a:solidFill>
                  <a:schemeClr val="tx1"/>
                </a:solidFill>
              </a:rPr>
              <a:t>.</a:t>
            </a:r>
            <a:endParaRPr lang="es-SV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s-SV" dirty="0" smtClean="0">
                <a:solidFill>
                  <a:schemeClr val="tx1"/>
                </a:solidFill>
              </a:rPr>
              <a:t>Dos </a:t>
            </a:r>
            <a:r>
              <a:rPr lang="es-SV" dirty="0">
                <a:solidFill>
                  <a:schemeClr val="tx1"/>
                </a:solidFill>
              </a:rPr>
              <a:t>tercios de este tipo de </a:t>
            </a:r>
            <a:r>
              <a:rPr lang="es-SV" dirty="0" smtClean="0">
                <a:solidFill>
                  <a:schemeClr val="tx1"/>
                </a:solidFill>
              </a:rPr>
              <a:t>hogares se </a:t>
            </a:r>
            <a:r>
              <a:rPr lang="es-SV" dirty="0">
                <a:solidFill>
                  <a:schemeClr val="tx1"/>
                </a:solidFill>
              </a:rPr>
              <a:t>ubican por debajo de la línea de </a:t>
            </a:r>
            <a:r>
              <a:rPr lang="es-SV" dirty="0" smtClean="0">
                <a:solidFill>
                  <a:schemeClr val="tx1"/>
                </a:solidFill>
              </a:rPr>
              <a:t>pobreza.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23478"/>
            <a:ext cx="7841423" cy="504056"/>
          </a:xfrm>
        </p:spPr>
        <p:txBody>
          <a:bodyPr>
            <a:noAutofit/>
          </a:bodyPr>
          <a:lstStyle/>
          <a:p>
            <a:pPr algn="ctr"/>
            <a:r>
              <a:rPr lang="es-SV" sz="2400" dirty="0" smtClean="0"/>
              <a:t>Impacto de la sequía 2014 en C.A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627534"/>
            <a:ext cx="5040560" cy="433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7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3478"/>
            <a:ext cx="8591550" cy="672108"/>
          </a:xfrm>
        </p:spPr>
        <p:txBody>
          <a:bodyPr/>
          <a:lstStyle/>
          <a:p>
            <a:r>
              <a:rPr lang="es-SV" dirty="0" smtClean="0"/>
              <a:t>Factores de v</a:t>
            </a:r>
            <a:r>
              <a:rPr lang="es-SV" dirty="0" smtClean="0"/>
              <a:t>ulnerabilidad </a:t>
            </a:r>
            <a:r>
              <a:rPr lang="es-SV" dirty="0" smtClean="0"/>
              <a:t>ante CC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23528" y="843558"/>
            <a:ext cx="8595360" cy="4032448"/>
          </a:xfrm>
        </p:spPr>
        <p:txBody>
          <a:bodyPr>
            <a:normAutofit lnSpcReduction="10000"/>
          </a:bodyPr>
          <a:lstStyle/>
          <a:p>
            <a:r>
              <a:rPr lang="es-SV" dirty="0" smtClean="0"/>
              <a:t>Los escenarios futuros </a:t>
            </a:r>
            <a:r>
              <a:rPr lang="es-SV" dirty="0" smtClean="0"/>
              <a:t>impactando la </a:t>
            </a:r>
            <a:r>
              <a:rPr lang="es-SV" dirty="0" smtClean="0"/>
              <a:t> </a:t>
            </a:r>
            <a:r>
              <a:rPr lang="es-SV" dirty="0" smtClean="0"/>
              <a:t>población se </a:t>
            </a:r>
            <a:r>
              <a:rPr lang="es-SV" dirty="0" smtClean="0"/>
              <a:t>duplicarán </a:t>
            </a:r>
            <a:r>
              <a:rPr lang="es-SV" dirty="0" smtClean="0"/>
              <a:t>al 2020</a:t>
            </a:r>
          </a:p>
          <a:p>
            <a:r>
              <a:rPr lang="es-SV" dirty="0" smtClean="0"/>
              <a:t>Los agricultores de subsistencia con escaza tecnología y alta vulnerabilidad al CC.</a:t>
            </a:r>
          </a:p>
          <a:p>
            <a:r>
              <a:rPr lang="es-SV" dirty="0" smtClean="0"/>
              <a:t>Los impactos sociales del CC:</a:t>
            </a:r>
          </a:p>
          <a:p>
            <a:pPr marL="515938" lvl="1" indent="-342900"/>
            <a:r>
              <a:rPr lang="es-SV" dirty="0" smtClean="0"/>
              <a:t>Productividad agrícola reducida que </a:t>
            </a:r>
            <a:r>
              <a:rPr lang="es-SV" dirty="0" smtClean="0"/>
              <a:t>impactando negativamente </a:t>
            </a:r>
            <a:r>
              <a:rPr lang="es-SV" dirty="0" smtClean="0"/>
              <a:t>los niveles de pobreza, salud, nutrición y educación.</a:t>
            </a:r>
          </a:p>
          <a:p>
            <a:r>
              <a:rPr lang="es-SV" dirty="0" smtClean="0"/>
              <a:t>Fenómenos meteorológicos extremos son la principales amenazas</a:t>
            </a:r>
          </a:p>
          <a:p>
            <a:r>
              <a:rPr lang="es-SV" dirty="0" smtClean="0"/>
              <a:t>A nivel </a:t>
            </a:r>
            <a:r>
              <a:rPr lang="es-SV" dirty="0" smtClean="0"/>
              <a:t>de impacto humano </a:t>
            </a:r>
            <a:r>
              <a:rPr lang="es-SV" dirty="0" smtClean="0"/>
              <a:t>la vulnerabilidad se </a:t>
            </a:r>
            <a:r>
              <a:rPr lang="es-SV" dirty="0" smtClean="0"/>
              <a:t>origina </a:t>
            </a:r>
            <a:r>
              <a:rPr lang="es-SV" dirty="0" smtClean="0"/>
              <a:t>en</a:t>
            </a:r>
            <a:r>
              <a:rPr lang="es-SV" dirty="0" smtClean="0"/>
              <a:t>:</a:t>
            </a:r>
            <a:endParaRPr lang="es-SV" dirty="0" smtClean="0"/>
          </a:p>
          <a:p>
            <a:pPr lvl="2"/>
            <a:r>
              <a:rPr lang="es-SV" dirty="0" smtClean="0"/>
              <a:t>Degradación de la tierra y otros recursos naturales (incluye agua)</a:t>
            </a:r>
          </a:p>
          <a:p>
            <a:pPr lvl="2"/>
            <a:r>
              <a:rPr lang="es-SV" dirty="0" smtClean="0"/>
              <a:t>Vulnerabilidades socio-</a:t>
            </a:r>
            <a:r>
              <a:rPr lang="es-SV" dirty="0" err="1" smtClean="0"/>
              <a:t>economicas</a:t>
            </a:r>
            <a:r>
              <a:rPr lang="es-SV" dirty="0" smtClean="0"/>
              <a:t>: Alto nivel de pobreza, bajo nivel educativo, limitada capacidad </a:t>
            </a:r>
            <a:r>
              <a:rPr lang="es-SV" dirty="0" smtClean="0"/>
              <a:t>de respuesta institucional </a:t>
            </a:r>
            <a:r>
              <a:rPr lang="es-SV" dirty="0" smtClean="0"/>
              <a:t>ante el CC</a:t>
            </a:r>
            <a:r>
              <a:rPr lang="es-SV" dirty="0" smtClean="0"/>
              <a:t>.</a:t>
            </a:r>
            <a:endParaRPr lang="es-SV" dirty="0" smtClean="0"/>
          </a:p>
          <a:p>
            <a:pPr lvl="2"/>
            <a:endParaRPr lang="es-SV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95486"/>
            <a:ext cx="8591550" cy="560041"/>
          </a:xfrm>
        </p:spPr>
        <p:txBody>
          <a:bodyPr>
            <a:normAutofit fontScale="90000"/>
          </a:bodyPr>
          <a:lstStyle/>
          <a:p>
            <a:r>
              <a:rPr lang="es-SV" dirty="0" smtClean="0"/>
              <a:t>Impactos de la degradación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51520" y="843558"/>
            <a:ext cx="7898080" cy="4032448"/>
          </a:xfrm>
        </p:spPr>
        <p:txBody>
          <a:bodyPr>
            <a:normAutofit fontScale="92500"/>
          </a:bodyPr>
          <a:lstStyle/>
          <a:p>
            <a:r>
              <a:rPr lang="es-SV" dirty="0" smtClean="0"/>
              <a:t>Perdida de fertilidad de los suelos</a:t>
            </a:r>
          </a:p>
          <a:p>
            <a:r>
              <a:rPr lang="es-SV" dirty="0" smtClean="0"/>
              <a:t>Disminución de la capacidad de infiltración.</a:t>
            </a:r>
          </a:p>
          <a:p>
            <a:r>
              <a:rPr lang="es-SV" dirty="0" smtClean="0"/>
              <a:t>Disminución de mantos acuíferos.</a:t>
            </a:r>
          </a:p>
          <a:p>
            <a:r>
              <a:rPr lang="es-SV" dirty="0" smtClean="0"/>
              <a:t>Perdida de los medios de vida</a:t>
            </a:r>
          </a:p>
          <a:p>
            <a:r>
              <a:rPr lang="es-SV" dirty="0" smtClean="0"/>
              <a:t>Disminuyen los activos productivos</a:t>
            </a:r>
          </a:p>
          <a:p>
            <a:r>
              <a:rPr lang="es-SV" dirty="0"/>
              <a:t>Perdida de trabajo agrícola, descapitalización  y endeudamiento.</a:t>
            </a:r>
          </a:p>
          <a:p>
            <a:r>
              <a:rPr lang="es-SV" dirty="0" smtClean="0"/>
              <a:t>Inseguridad Alimentaria</a:t>
            </a:r>
          </a:p>
          <a:p>
            <a:r>
              <a:rPr lang="es-SV" dirty="0" smtClean="0"/>
              <a:t>Desplazamiento poblacional</a:t>
            </a:r>
          </a:p>
          <a:p>
            <a:r>
              <a:rPr lang="es-SV" dirty="0" smtClean="0"/>
              <a:t>Incremento de precios</a:t>
            </a:r>
          </a:p>
          <a:p>
            <a:r>
              <a:rPr lang="es-SV" dirty="0" smtClean="0"/>
              <a:t>Freno al desarrollo del país</a:t>
            </a:r>
            <a:endParaRPr lang="es-SV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95486"/>
            <a:ext cx="8435280" cy="1167594"/>
          </a:xfrm>
        </p:spPr>
        <p:txBody>
          <a:bodyPr>
            <a:noAutofit/>
          </a:bodyPr>
          <a:lstStyle/>
          <a:p>
            <a:pPr algn="ctr"/>
            <a:r>
              <a:rPr lang="es-SV" sz="2400" b="1" dirty="0" smtClean="0"/>
              <a:t>PROYECTO “Adaptación al  Cambio Climático para </a:t>
            </a:r>
            <a:r>
              <a:rPr lang="es-SV" sz="2400" b="1" dirty="0" err="1" smtClean="0"/>
              <a:t>reducr</a:t>
            </a:r>
            <a:r>
              <a:rPr lang="es-SV" sz="2400" b="1" dirty="0" smtClean="0"/>
              <a:t> la Degradación de la tierra en microcuencas frágiles en </a:t>
            </a:r>
            <a:r>
              <a:rPr lang="es-SV" sz="2400" b="1" dirty="0" err="1" smtClean="0"/>
              <a:t>Texistepeque</a:t>
            </a:r>
            <a:r>
              <a:rPr lang="es-SV" sz="2400" b="1" dirty="0" smtClean="0"/>
              <a:t> y Candelaria de la Frontera”</a:t>
            </a:r>
            <a:endParaRPr lang="en-GB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51520" y="1419622"/>
            <a:ext cx="8712968" cy="360040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es-SV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SV" sz="2000" b="1" dirty="0" smtClean="0">
                <a:solidFill>
                  <a:schemeClr val="tx1"/>
                </a:solidFill>
              </a:rPr>
              <a:t>OBJETIVO GLOBAL AMBIENTAL (GEF):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SV" sz="2000" dirty="0" smtClean="0">
                <a:solidFill>
                  <a:schemeClr val="tx1"/>
                </a:solidFill>
              </a:rPr>
              <a:t>Contribuir a detener y revertir las actuales tendencias mundiales en la degradación de la tierra.</a:t>
            </a:r>
            <a:endParaRPr lang="es-SV" sz="20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s-SV" sz="2000" b="1" dirty="0" smtClean="0">
                <a:solidFill>
                  <a:schemeClr val="tx1"/>
                </a:solidFill>
              </a:rPr>
              <a:t>OBJETIVO </a:t>
            </a:r>
            <a:r>
              <a:rPr lang="es-SV" sz="2000" b="1" dirty="0" smtClean="0">
                <a:solidFill>
                  <a:schemeClr val="tx1"/>
                </a:solidFill>
              </a:rPr>
              <a:t>DE ADAPTACION</a:t>
            </a:r>
            <a:r>
              <a:rPr lang="es-SV" sz="20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SV" sz="2000" dirty="0" smtClean="0">
                <a:solidFill>
                  <a:srgbClr val="C00000"/>
                </a:solidFill>
              </a:rPr>
              <a:t>Reducir la vulnerabilidad</a:t>
            </a:r>
            <a:r>
              <a:rPr lang="es-SV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SV" sz="2000" dirty="0" smtClean="0">
                <a:solidFill>
                  <a:schemeClr val="tx1"/>
                </a:solidFill>
              </a:rPr>
              <a:t>ante los efectos adversos del CC y variabilidad, aumentando la </a:t>
            </a:r>
            <a:r>
              <a:rPr lang="es-SV" sz="2000" dirty="0" smtClean="0">
                <a:solidFill>
                  <a:srgbClr val="C00000"/>
                </a:solidFill>
              </a:rPr>
              <a:t>capacidad de adaptación.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s-SV" sz="2000" b="1" dirty="0" smtClean="0">
                <a:solidFill>
                  <a:schemeClr val="tx1"/>
                </a:solidFill>
              </a:rPr>
              <a:t>OBJETIVO </a:t>
            </a:r>
            <a:r>
              <a:rPr lang="es-SV" sz="2000" b="1" dirty="0" smtClean="0">
                <a:solidFill>
                  <a:schemeClr val="tx1"/>
                </a:solidFill>
              </a:rPr>
              <a:t>DE </a:t>
            </a:r>
            <a:r>
              <a:rPr lang="es-SV" sz="2000" b="1" dirty="0" smtClean="0">
                <a:solidFill>
                  <a:schemeClr val="tx1"/>
                </a:solidFill>
              </a:rPr>
              <a:t>DESARROLLO: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SV" sz="2000" dirty="0" smtClean="0">
                <a:solidFill>
                  <a:schemeClr val="tx1"/>
                </a:solidFill>
              </a:rPr>
              <a:t>Aumentar </a:t>
            </a:r>
            <a:r>
              <a:rPr lang="es-SV" sz="2000" dirty="0" smtClean="0">
                <a:solidFill>
                  <a:schemeClr val="tx1"/>
                </a:solidFill>
              </a:rPr>
              <a:t>y mejorar la provisión de bienes y servicios procedentes de la agricultura/silvicultura, promoviendo el Manejo Integrado de los Recursos Naturales (MIRN)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s-SV" sz="2000" b="1" dirty="0" smtClean="0">
                <a:solidFill>
                  <a:schemeClr val="tx1"/>
                </a:solidFill>
              </a:rPr>
              <a:t>OBJETIVO </a:t>
            </a:r>
            <a:r>
              <a:rPr lang="es-SV" sz="2000" b="1" dirty="0" smtClean="0">
                <a:solidFill>
                  <a:schemeClr val="tx1"/>
                </a:solidFill>
              </a:rPr>
              <a:t>ESPECIFICO DEL PROYECTO</a:t>
            </a:r>
            <a:r>
              <a:rPr lang="es-SV" sz="2000" dirty="0" smtClean="0">
                <a:solidFill>
                  <a:schemeClr val="tx1"/>
                </a:solidFill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SV" sz="2000" dirty="0" smtClean="0">
                <a:solidFill>
                  <a:srgbClr val="C00000"/>
                </a:solidFill>
              </a:rPr>
              <a:t>Incorporar la ACC y la RRD en los planes de Manejo de Microcuencas Frágiles</a:t>
            </a:r>
            <a:r>
              <a:rPr lang="es-SV" sz="2000" dirty="0" smtClean="0"/>
              <a:t>, con acciones que reduzcan el uso inadecuado del suelo/agua, en la zona de intervención del proyecto (</a:t>
            </a:r>
            <a:r>
              <a:rPr lang="es-SV" sz="2000" dirty="0" err="1" smtClean="0"/>
              <a:t>Texistepeque</a:t>
            </a:r>
            <a:r>
              <a:rPr lang="es-SV" sz="2000" dirty="0" smtClean="0"/>
              <a:t> y Candelaria de la Frontera).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7130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icrocuenc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131590"/>
            <a:ext cx="5113213" cy="34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1590"/>
            <a:ext cx="3581652" cy="373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55526"/>
          </a:xfrm>
        </p:spPr>
        <p:txBody>
          <a:bodyPr>
            <a:normAutofit/>
          </a:bodyPr>
          <a:lstStyle/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DE INTERVENCION DEL PROYECTO</a:t>
            </a:r>
            <a:endParaRPr lang="es-SV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1560" y="50175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 smtClean="0"/>
              <a:t>En el Departamento de Santa Ana, en 6 micro-cuencas de los Municipios de Candelaria de la Frontera y </a:t>
            </a:r>
            <a:r>
              <a:rPr lang="es-SV" dirty="0" err="1" smtClean="0"/>
              <a:t>Texistepeque</a:t>
            </a:r>
            <a:r>
              <a:rPr lang="es-SV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2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6225" y="-20537"/>
            <a:ext cx="8591550" cy="648072"/>
          </a:xfrm>
        </p:spPr>
        <p:txBody>
          <a:bodyPr/>
          <a:lstStyle/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COMPONENTES DEL PROYECTO</a:t>
            </a:r>
            <a:endParaRPr lang="en-US" dirty="0"/>
          </a:p>
        </p:txBody>
      </p:sp>
      <p:grpSp>
        <p:nvGrpSpPr>
          <p:cNvPr id="6" name="5 Grupo"/>
          <p:cNvGrpSpPr/>
          <p:nvPr/>
        </p:nvGrpSpPr>
        <p:grpSpPr>
          <a:xfrm>
            <a:off x="1259632" y="771550"/>
            <a:ext cx="5184562" cy="3703636"/>
            <a:chOff x="1812585" y="771550"/>
            <a:chExt cx="5184562" cy="3703636"/>
          </a:xfrm>
        </p:grpSpPr>
        <p:sp>
          <p:nvSpPr>
            <p:cNvPr id="7" name="6 Forma libre"/>
            <p:cNvSpPr/>
            <p:nvPr/>
          </p:nvSpPr>
          <p:spPr>
            <a:xfrm>
              <a:off x="5167551" y="3290023"/>
              <a:ext cx="1829596" cy="1185163"/>
            </a:xfrm>
            <a:custGeom>
              <a:avLst/>
              <a:gdLst>
                <a:gd name="connsiteX0" fmla="*/ 0 w 1829596"/>
                <a:gd name="connsiteY0" fmla="*/ 118516 h 1185163"/>
                <a:gd name="connsiteX1" fmla="*/ 118516 w 1829596"/>
                <a:gd name="connsiteY1" fmla="*/ 0 h 1185163"/>
                <a:gd name="connsiteX2" fmla="*/ 1711080 w 1829596"/>
                <a:gd name="connsiteY2" fmla="*/ 0 h 1185163"/>
                <a:gd name="connsiteX3" fmla="*/ 1829596 w 1829596"/>
                <a:gd name="connsiteY3" fmla="*/ 118516 h 1185163"/>
                <a:gd name="connsiteX4" fmla="*/ 1829596 w 1829596"/>
                <a:gd name="connsiteY4" fmla="*/ 1066647 h 1185163"/>
                <a:gd name="connsiteX5" fmla="*/ 1711080 w 1829596"/>
                <a:gd name="connsiteY5" fmla="*/ 1185163 h 1185163"/>
                <a:gd name="connsiteX6" fmla="*/ 118516 w 1829596"/>
                <a:gd name="connsiteY6" fmla="*/ 1185163 h 1185163"/>
                <a:gd name="connsiteX7" fmla="*/ 0 w 1829596"/>
                <a:gd name="connsiteY7" fmla="*/ 1066647 h 1185163"/>
                <a:gd name="connsiteX8" fmla="*/ 0 w 1829596"/>
                <a:gd name="connsiteY8" fmla="*/ 118516 h 118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9596" h="1185163">
                  <a:moveTo>
                    <a:pt x="0" y="118516"/>
                  </a:moveTo>
                  <a:cubicBezTo>
                    <a:pt x="0" y="53061"/>
                    <a:pt x="53061" y="0"/>
                    <a:pt x="118516" y="0"/>
                  </a:cubicBezTo>
                  <a:lnTo>
                    <a:pt x="1711080" y="0"/>
                  </a:lnTo>
                  <a:cubicBezTo>
                    <a:pt x="1776535" y="0"/>
                    <a:pt x="1829596" y="53061"/>
                    <a:pt x="1829596" y="118516"/>
                  </a:cubicBezTo>
                  <a:lnTo>
                    <a:pt x="1829596" y="1066647"/>
                  </a:lnTo>
                  <a:cubicBezTo>
                    <a:pt x="1829596" y="1132102"/>
                    <a:pt x="1776535" y="1185163"/>
                    <a:pt x="1711080" y="1185163"/>
                  </a:cubicBezTo>
                  <a:lnTo>
                    <a:pt x="118516" y="1185163"/>
                  </a:lnTo>
                  <a:cubicBezTo>
                    <a:pt x="53061" y="1185163"/>
                    <a:pt x="0" y="1132102"/>
                    <a:pt x="0" y="1066647"/>
                  </a:cubicBezTo>
                  <a:lnTo>
                    <a:pt x="0" y="118516"/>
                  </a:lnTo>
                  <a:close/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3013" tIns="360425" rIns="64134" bIns="64134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SV" sz="1000" b="1" kern="1200" dirty="0" smtClean="0"/>
                <a:t>Mejoramiento del manejo de riesgos</a:t>
              </a:r>
              <a:endParaRPr lang="en-US" sz="10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800" kern="1200" dirty="0"/>
            </a:p>
          </p:txBody>
        </p:sp>
        <p:sp>
          <p:nvSpPr>
            <p:cNvPr id="8" name="7 Forma libre"/>
            <p:cNvSpPr/>
            <p:nvPr/>
          </p:nvSpPr>
          <p:spPr>
            <a:xfrm>
              <a:off x="1812585" y="3290023"/>
              <a:ext cx="1829596" cy="1185163"/>
            </a:xfrm>
            <a:custGeom>
              <a:avLst/>
              <a:gdLst>
                <a:gd name="connsiteX0" fmla="*/ 0 w 1829596"/>
                <a:gd name="connsiteY0" fmla="*/ 118516 h 1185163"/>
                <a:gd name="connsiteX1" fmla="*/ 118516 w 1829596"/>
                <a:gd name="connsiteY1" fmla="*/ 0 h 1185163"/>
                <a:gd name="connsiteX2" fmla="*/ 1711080 w 1829596"/>
                <a:gd name="connsiteY2" fmla="*/ 0 h 1185163"/>
                <a:gd name="connsiteX3" fmla="*/ 1829596 w 1829596"/>
                <a:gd name="connsiteY3" fmla="*/ 118516 h 1185163"/>
                <a:gd name="connsiteX4" fmla="*/ 1829596 w 1829596"/>
                <a:gd name="connsiteY4" fmla="*/ 1066647 h 1185163"/>
                <a:gd name="connsiteX5" fmla="*/ 1711080 w 1829596"/>
                <a:gd name="connsiteY5" fmla="*/ 1185163 h 1185163"/>
                <a:gd name="connsiteX6" fmla="*/ 118516 w 1829596"/>
                <a:gd name="connsiteY6" fmla="*/ 1185163 h 1185163"/>
                <a:gd name="connsiteX7" fmla="*/ 0 w 1829596"/>
                <a:gd name="connsiteY7" fmla="*/ 1066647 h 1185163"/>
                <a:gd name="connsiteX8" fmla="*/ 0 w 1829596"/>
                <a:gd name="connsiteY8" fmla="*/ 118516 h 118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9596" h="1185163">
                  <a:moveTo>
                    <a:pt x="0" y="118516"/>
                  </a:moveTo>
                  <a:cubicBezTo>
                    <a:pt x="0" y="53061"/>
                    <a:pt x="53061" y="0"/>
                    <a:pt x="118516" y="0"/>
                  </a:cubicBezTo>
                  <a:lnTo>
                    <a:pt x="1711080" y="0"/>
                  </a:lnTo>
                  <a:cubicBezTo>
                    <a:pt x="1776535" y="0"/>
                    <a:pt x="1829596" y="53061"/>
                    <a:pt x="1829596" y="118516"/>
                  </a:cubicBezTo>
                  <a:lnTo>
                    <a:pt x="1829596" y="1066647"/>
                  </a:lnTo>
                  <a:cubicBezTo>
                    <a:pt x="1829596" y="1132102"/>
                    <a:pt x="1776535" y="1185163"/>
                    <a:pt x="1711080" y="1185163"/>
                  </a:cubicBezTo>
                  <a:lnTo>
                    <a:pt x="118516" y="1185163"/>
                  </a:lnTo>
                  <a:cubicBezTo>
                    <a:pt x="53061" y="1185163"/>
                    <a:pt x="0" y="1132102"/>
                    <a:pt x="0" y="1066647"/>
                  </a:cubicBezTo>
                  <a:lnTo>
                    <a:pt x="0" y="11851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134" tIns="360425" rIns="613013" bIns="64134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kern="1200" dirty="0" err="1" smtClean="0"/>
                <a:t>Manejo</a:t>
              </a:r>
              <a:r>
                <a:rPr lang="en-US" sz="1000" b="1" kern="1200" dirty="0" smtClean="0"/>
                <a:t>  </a:t>
              </a:r>
              <a:r>
                <a:rPr lang="en-US" sz="1000" b="1" kern="1200" dirty="0" err="1" smtClean="0"/>
                <a:t>Integrado</a:t>
              </a:r>
              <a:r>
                <a:rPr lang="en-US" sz="1000" b="1" kern="1200" dirty="0" smtClean="0"/>
                <a:t> de </a:t>
              </a:r>
              <a:r>
                <a:rPr lang="en-US" sz="1000" b="1" kern="1200" dirty="0" err="1" smtClean="0"/>
                <a:t>Recursos</a:t>
              </a:r>
              <a:r>
                <a:rPr lang="en-US" sz="1000" b="1" kern="1200" dirty="0" smtClean="0"/>
                <a:t> </a:t>
              </a:r>
              <a:r>
                <a:rPr lang="en-US" sz="1000" b="1" kern="1200" dirty="0" err="1" smtClean="0"/>
                <a:t>Naturales</a:t>
              </a:r>
              <a:r>
                <a:rPr lang="en-US" sz="1000" b="1" kern="1200" dirty="0" smtClean="0"/>
                <a:t> (MIRN) </a:t>
              </a:r>
              <a:endParaRPr lang="en-US" sz="10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kern="1200" dirty="0" err="1" smtClean="0"/>
                <a:t>Recuperación</a:t>
              </a:r>
              <a:r>
                <a:rPr lang="en-US" sz="1000" b="1" kern="1200" dirty="0" smtClean="0"/>
                <a:t> de </a:t>
              </a:r>
              <a:r>
                <a:rPr lang="en-US" sz="1000" b="1" kern="1200" dirty="0" err="1" smtClean="0"/>
                <a:t>ecosistemas</a:t>
              </a:r>
              <a:r>
                <a:rPr lang="en-US" sz="1000" b="1" kern="1200" dirty="0" smtClean="0"/>
                <a:t> </a:t>
              </a:r>
              <a:r>
                <a:rPr lang="en-US" sz="1000" b="1" kern="1200" dirty="0" err="1" smtClean="0"/>
                <a:t>fragiles</a:t>
              </a:r>
              <a:endParaRPr lang="en-US" sz="10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800" kern="1200" dirty="0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5167551" y="771550"/>
              <a:ext cx="1829596" cy="1185163"/>
            </a:xfrm>
            <a:custGeom>
              <a:avLst/>
              <a:gdLst>
                <a:gd name="connsiteX0" fmla="*/ 0 w 1829596"/>
                <a:gd name="connsiteY0" fmla="*/ 118516 h 1185163"/>
                <a:gd name="connsiteX1" fmla="*/ 118516 w 1829596"/>
                <a:gd name="connsiteY1" fmla="*/ 0 h 1185163"/>
                <a:gd name="connsiteX2" fmla="*/ 1711080 w 1829596"/>
                <a:gd name="connsiteY2" fmla="*/ 0 h 1185163"/>
                <a:gd name="connsiteX3" fmla="*/ 1829596 w 1829596"/>
                <a:gd name="connsiteY3" fmla="*/ 118516 h 1185163"/>
                <a:gd name="connsiteX4" fmla="*/ 1829596 w 1829596"/>
                <a:gd name="connsiteY4" fmla="*/ 1066647 h 1185163"/>
                <a:gd name="connsiteX5" fmla="*/ 1711080 w 1829596"/>
                <a:gd name="connsiteY5" fmla="*/ 1185163 h 1185163"/>
                <a:gd name="connsiteX6" fmla="*/ 118516 w 1829596"/>
                <a:gd name="connsiteY6" fmla="*/ 1185163 h 1185163"/>
                <a:gd name="connsiteX7" fmla="*/ 0 w 1829596"/>
                <a:gd name="connsiteY7" fmla="*/ 1066647 h 1185163"/>
                <a:gd name="connsiteX8" fmla="*/ 0 w 1829596"/>
                <a:gd name="connsiteY8" fmla="*/ 118516 h 118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9596" h="1185163">
                  <a:moveTo>
                    <a:pt x="0" y="118516"/>
                  </a:moveTo>
                  <a:cubicBezTo>
                    <a:pt x="0" y="53061"/>
                    <a:pt x="53061" y="0"/>
                    <a:pt x="118516" y="0"/>
                  </a:cubicBezTo>
                  <a:lnTo>
                    <a:pt x="1711080" y="0"/>
                  </a:lnTo>
                  <a:cubicBezTo>
                    <a:pt x="1776535" y="0"/>
                    <a:pt x="1829596" y="53061"/>
                    <a:pt x="1829596" y="118516"/>
                  </a:cubicBezTo>
                  <a:lnTo>
                    <a:pt x="1829596" y="1066647"/>
                  </a:lnTo>
                  <a:cubicBezTo>
                    <a:pt x="1829596" y="1132102"/>
                    <a:pt x="1776535" y="1185163"/>
                    <a:pt x="1711080" y="1185163"/>
                  </a:cubicBezTo>
                  <a:lnTo>
                    <a:pt x="118516" y="1185163"/>
                  </a:lnTo>
                  <a:cubicBezTo>
                    <a:pt x="53061" y="1185163"/>
                    <a:pt x="0" y="1132102"/>
                    <a:pt x="0" y="1066647"/>
                  </a:cubicBezTo>
                  <a:lnTo>
                    <a:pt x="0" y="11851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3013" tIns="64134" rIns="64134" bIns="360425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SV" sz="1000" b="1" kern="1200" dirty="0" smtClean="0"/>
                <a:t>Incremento de agua en cantidad y calidad</a:t>
              </a:r>
              <a:endParaRPr lang="en-US" sz="10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kern="1200" dirty="0" err="1" smtClean="0"/>
                <a:t>Uso</a:t>
              </a:r>
              <a:r>
                <a:rPr lang="en-US" sz="1000" b="1" kern="1200" dirty="0" smtClean="0"/>
                <a:t> </a:t>
              </a:r>
              <a:r>
                <a:rPr lang="en-US" sz="1000" b="1" kern="1200" dirty="0" err="1" smtClean="0"/>
                <a:t>productivo</a:t>
              </a:r>
              <a:r>
                <a:rPr lang="en-US" sz="1000" b="1" kern="1200" dirty="0" smtClean="0"/>
                <a:t> y </a:t>
              </a:r>
              <a:r>
                <a:rPr lang="en-US" sz="1000" b="1" kern="1200" dirty="0" err="1" smtClean="0"/>
                <a:t>doméstico</a:t>
              </a:r>
              <a:endParaRPr lang="en-US" sz="10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800" kern="1200" dirty="0"/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1812585" y="771550"/>
              <a:ext cx="1829596" cy="1185163"/>
            </a:xfrm>
            <a:custGeom>
              <a:avLst/>
              <a:gdLst>
                <a:gd name="connsiteX0" fmla="*/ 0 w 1829596"/>
                <a:gd name="connsiteY0" fmla="*/ 118516 h 1185163"/>
                <a:gd name="connsiteX1" fmla="*/ 118516 w 1829596"/>
                <a:gd name="connsiteY1" fmla="*/ 0 h 1185163"/>
                <a:gd name="connsiteX2" fmla="*/ 1711080 w 1829596"/>
                <a:gd name="connsiteY2" fmla="*/ 0 h 1185163"/>
                <a:gd name="connsiteX3" fmla="*/ 1829596 w 1829596"/>
                <a:gd name="connsiteY3" fmla="*/ 118516 h 1185163"/>
                <a:gd name="connsiteX4" fmla="*/ 1829596 w 1829596"/>
                <a:gd name="connsiteY4" fmla="*/ 1066647 h 1185163"/>
                <a:gd name="connsiteX5" fmla="*/ 1711080 w 1829596"/>
                <a:gd name="connsiteY5" fmla="*/ 1185163 h 1185163"/>
                <a:gd name="connsiteX6" fmla="*/ 118516 w 1829596"/>
                <a:gd name="connsiteY6" fmla="*/ 1185163 h 1185163"/>
                <a:gd name="connsiteX7" fmla="*/ 0 w 1829596"/>
                <a:gd name="connsiteY7" fmla="*/ 1066647 h 1185163"/>
                <a:gd name="connsiteX8" fmla="*/ 0 w 1829596"/>
                <a:gd name="connsiteY8" fmla="*/ 118516 h 118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9596" h="1185163">
                  <a:moveTo>
                    <a:pt x="0" y="118516"/>
                  </a:moveTo>
                  <a:cubicBezTo>
                    <a:pt x="0" y="53061"/>
                    <a:pt x="53061" y="0"/>
                    <a:pt x="118516" y="0"/>
                  </a:cubicBezTo>
                  <a:lnTo>
                    <a:pt x="1711080" y="0"/>
                  </a:lnTo>
                  <a:cubicBezTo>
                    <a:pt x="1776535" y="0"/>
                    <a:pt x="1829596" y="53061"/>
                    <a:pt x="1829596" y="118516"/>
                  </a:cubicBezTo>
                  <a:lnTo>
                    <a:pt x="1829596" y="1066647"/>
                  </a:lnTo>
                  <a:cubicBezTo>
                    <a:pt x="1829596" y="1132102"/>
                    <a:pt x="1776535" y="1185163"/>
                    <a:pt x="1711080" y="1185163"/>
                  </a:cubicBezTo>
                  <a:lnTo>
                    <a:pt x="118516" y="1185163"/>
                  </a:lnTo>
                  <a:cubicBezTo>
                    <a:pt x="53061" y="1185163"/>
                    <a:pt x="0" y="1132102"/>
                    <a:pt x="0" y="1066647"/>
                  </a:cubicBezTo>
                  <a:lnTo>
                    <a:pt x="0" y="11851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134" tIns="64134" rIns="613013" bIns="360425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kern="1200" dirty="0" err="1" smtClean="0"/>
                <a:t>Manejo</a:t>
              </a:r>
              <a:r>
                <a:rPr lang="en-US" sz="1000" b="1" kern="1200" dirty="0" smtClean="0"/>
                <a:t> de </a:t>
              </a:r>
              <a:r>
                <a:rPr lang="en-US" sz="1000" b="1" kern="1200" dirty="0" err="1" smtClean="0"/>
                <a:t>microcuencas</a:t>
              </a:r>
              <a:endParaRPr lang="en-US" sz="10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kern="1200" dirty="0" err="1" smtClean="0"/>
                <a:t>Capacidad</a:t>
              </a:r>
              <a:r>
                <a:rPr lang="en-US" sz="1000" b="1" kern="1200" dirty="0" smtClean="0"/>
                <a:t> de </a:t>
              </a:r>
              <a:r>
                <a:rPr lang="en-US" sz="1000" b="1" kern="1200" dirty="0" err="1" smtClean="0"/>
                <a:t>adaptación</a:t>
              </a:r>
              <a:endParaRPr lang="en-US" sz="10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800" kern="1200" dirty="0"/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2764155" y="982657"/>
              <a:ext cx="1603674" cy="1603674"/>
            </a:xfrm>
            <a:custGeom>
              <a:avLst/>
              <a:gdLst>
                <a:gd name="connsiteX0" fmla="*/ 0 w 1603674"/>
                <a:gd name="connsiteY0" fmla="*/ 1603674 h 1603674"/>
                <a:gd name="connsiteX1" fmla="*/ 1603674 w 1603674"/>
                <a:gd name="connsiteY1" fmla="*/ 0 h 1603674"/>
                <a:gd name="connsiteX2" fmla="*/ 1603674 w 1603674"/>
                <a:gd name="connsiteY2" fmla="*/ 1603674 h 1603674"/>
                <a:gd name="connsiteX3" fmla="*/ 0 w 1603674"/>
                <a:gd name="connsiteY3" fmla="*/ 1603674 h 160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674" h="1603674">
                  <a:moveTo>
                    <a:pt x="0" y="1603674"/>
                  </a:moveTo>
                  <a:cubicBezTo>
                    <a:pt x="0" y="717989"/>
                    <a:pt x="717989" y="0"/>
                    <a:pt x="1603674" y="0"/>
                  </a:cubicBezTo>
                  <a:lnTo>
                    <a:pt x="1603674" y="1603674"/>
                  </a:lnTo>
                  <a:lnTo>
                    <a:pt x="0" y="160367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7937" tIns="547937" rIns="78232" bIns="7823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err="1" smtClean="0"/>
                <a:t>Fortalecimiento</a:t>
              </a:r>
              <a:r>
                <a:rPr lang="en-US" sz="1100" b="1" kern="1200" dirty="0" smtClean="0"/>
                <a:t> </a:t>
              </a:r>
              <a:r>
                <a:rPr lang="en-US" sz="1100" b="1" kern="1200" dirty="0" err="1" smtClean="0"/>
                <a:t>Institucional</a:t>
              </a:r>
              <a:r>
                <a:rPr lang="en-US" sz="1100" b="1" kern="1200" dirty="0" smtClean="0"/>
                <a:t> local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/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4441902" y="982657"/>
              <a:ext cx="1603674" cy="1603674"/>
            </a:xfrm>
            <a:custGeom>
              <a:avLst/>
              <a:gdLst>
                <a:gd name="connsiteX0" fmla="*/ 0 w 1603674"/>
                <a:gd name="connsiteY0" fmla="*/ 1603674 h 1603674"/>
                <a:gd name="connsiteX1" fmla="*/ 1603674 w 1603674"/>
                <a:gd name="connsiteY1" fmla="*/ 0 h 1603674"/>
                <a:gd name="connsiteX2" fmla="*/ 1603674 w 1603674"/>
                <a:gd name="connsiteY2" fmla="*/ 1603674 h 1603674"/>
                <a:gd name="connsiteX3" fmla="*/ 0 w 1603674"/>
                <a:gd name="connsiteY3" fmla="*/ 1603674 h 160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674" h="1603674">
                  <a:moveTo>
                    <a:pt x="0" y="0"/>
                  </a:moveTo>
                  <a:cubicBezTo>
                    <a:pt x="885685" y="0"/>
                    <a:pt x="1603674" y="717989"/>
                    <a:pt x="1603674" y="1603674"/>
                  </a:cubicBezTo>
                  <a:lnTo>
                    <a:pt x="0" y="160367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547937" rIns="547937" bIns="7823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err="1" smtClean="0"/>
                <a:t>Manejo</a:t>
              </a:r>
              <a:r>
                <a:rPr lang="en-US" sz="1100" b="1" kern="1200" dirty="0" smtClean="0"/>
                <a:t> de </a:t>
              </a:r>
              <a:r>
                <a:rPr lang="en-US" sz="1100" b="1" kern="1200" dirty="0" err="1" smtClean="0"/>
                <a:t>recursos</a:t>
              </a:r>
              <a:r>
                <a:rPr lang="en-US" sz="1100" b="1" kern="1200" dirty="0" smtClean="0"/>
                <a:t> </a:t>
              </a:r>
              <a:r>
                <a:rPr lang="en-US" sz="1100" b="1" kern="1200" dirty="0" err="1" smtClean="0"/>
                <a:t>hídricos</a:t>
              </a:r>
              <a:endParaRPr lang="en-US" sz="1100" b="1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/>
            </a:p>
          </p:txBody>
        </p:sp>
        <p:sp>
          <p:nvSpPr>
            <p:cNvPr id="13" name="12 Forma libre"/>
            <p:cNvSpPr/>
            <p:nvPr/>
          </p:nvSpPr>
          <p:spPr>
            <a:xfrm rot="21600000">
              <a:off x="4441902" y="2660403"/>
              <a:ext cx="1603674" cy="1603675"/>
            </a:xfrm>
            <a:custGeom>
              <a:avLst/>
              <a:gdLst>
                <a:gd name="connsiteX0" fmla="*/ 0 w 1603674"/>
                <a:gd name="connsiteY0" fmla="*/ 1603674 h 1603674"/>
                <a:gd name="connsiteX1" fmla="*/ 1603674 w 1603674"/>
                <a:gd name="connsiteY1" fmla="*/ 0 h 1603674"/>
                <a:gd name="connsiteX2" fmla="*/ 1603674 w 1603674"/>
                <a:gd name="connsiteY2" fmla="*/ 1603674 h 1603674"/>
                <a:gd name="connsiteX3" fmla="*/ 0 w 1603674"/>
                <a:gd name="connsiteY3" fmla="*/ 1603674 h 160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674" h="1603674">
                  <a:moveTo>
                    <a:pt x="1603674" y="0"/>
                  </a:moveTo>
                  <a:cubicBezTo>
                    <a:pt x="1603674" y="885685"/>
                    <a:pt x="885685" y="1603674"/>
                    <a:pt x="0" y="1603674"/>
                  </a:cubicBezTo>
                  <a:lnTo>
                    <a:pt x="0" y="0"/>
                  </a:lnTo>
                  <a:lnTo>
                    <a:pt x="1603674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78233" rIns="547937" bIns="54793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100" b="1" kern="1200" dirty="0" smtClean="0"/>
                <a:t>Gestión de Riesgo</a:t>
              </a:r>
              <a:endParaRPr lang="en-US" sz="1100" kern="1200" dirty="0"/>
            </a:p>
          </p:txBody>
        </p:sp>
        <p:sp>
          <p:nvSpPr>
            <p:cNvPr id="14" name="13 Forma libre"/>
            <p:cNvSpPr/>
            <p:nvPr/>
          </p:nvSpPr>
          <p:spPr>
            <a:xfrm rot="21600000">
              <a:off x="2764155" y="2660404"/>
              <a:ext cx="1603674" cy="1603674"/>
            </a:xfrm>
            <a:custGeom>
              <a:avLst/>
              <a:gdLst>
                <a:gd name="connsiteX0" fmla="*/ 0 w 1603674"/>
                <a:gd name="connsiteY0" fmla="*/ 1603674 h 1603674"/>
                <a:gd name="connsiteX1" fmla="*/ 1603674 w 1603674"/>
                <a:gd name="connsiteY1" fmla="*/ 0 h 1603674"/>
                <a:gd name="connsiteX2" fmla="*/ 1603674 w 1603674"/>
                <a:gd name="connsiteY2" fmla="*/ 1603674 h 1603674"/>
                <a:gd name="connsiteX3" fmla="*/ 0 w 1603674"/>
                <a:gd name="connsiteY3" fmla="*/ 1603674 h 160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674" h="1603674">
                  <a:moveTo>
                    <a:pt x="1603674" y="1603674"/>
                  </a:moveTo>
                  <a:cubicBezTo>
                    <a:pt x="717989" y="1603674"/>
                    <a:pt x="0" y="885685"/>
                    <a:pt x="0" y="0"/>
                  </a:cubicBezTo>
                  <a:lnTo>
                    <a:pt x="1603674" y="0"/>
                  </a:lnTo>
                  <a:lnTo>
                    <a:pt x="1603674" y="160367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7937" tIns="78232" rIns="78232" bIns="54793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err="1" smtClean="0"/>
                <a:t>Manejo</a:t>
              </a:r>
              <a:r>
                <a:rPr lang="en-US" sz="1100" b="1" kern="1200" dirty="0" smtClean="0"/>
                <a:t> </a:t>
              </a:r>
              <a:r>
                <a:rPr lang="en-US" sz="1100" b="1" kern="1200" dirty="0" err="1" smtClean="0"/>
                <a:t>integrado</a:t>
              </a:r>
              <a:r>
                <a:rPr lang="en-US" sz="1100" b="1" kern="1200" dirty="0" smtClean="0"/>
                <a:t> del </a:t>
              </a:r>
              <a:r>
                <a:rPr lang="en-US" sz="1100" b="1" kern="1200" dirty="0" err="1" smtClean="0"/>
                <a:t>suelo</a:t>
              </a:r>
              <a:endParaRPr lang="en-US" sz="1100" b="1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/>
            </a:p>
          </p:txBody>
        </p:sp>
        <p:sp>
          <p:nvSpPr>
            <p:cNvPr id="15" name="14 Flecha circular"/>
            <p:cNvSpPr/>
            <p:nvPr/>
          </p:nvSpPr>
          <p:spPr>
            <a:xfrm>
              <a:off x="4128019" y="2290041"/>
              <a:ext cx="553693" cy="481472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15 Flecha circular"/>
            <p:cNvSpPr/>
            <p:nvPr/>
          </p:nvSpPr>
          <p:spPr>
            <a:xfrm rot="10800000">
              <a:off x="4128019" y="2475223"/>
              <a:ext cx="553693" cy="481472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" name="4 Flecha izquierda y derecha"/>
          <p:cNvSpPr/>
          <p:nvPr/>
        </p:nvSpPr>
        <p:spPr>
          <a:xfrm>
            <a:off x="1080637" y="4659982"/>
            <a:ext cx="5616624" cy="432048"/>
          </a:xfrm>
          <a:prstGeom prst="left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MONITOREO Y EVALUACION</a:t>
            </a:r>
            <a:endParaRPr lang="es-SV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23528" y="267494"/>
            <a:ext cx="8229600" cy="418058"/>
          </a:xfrm>
        </p:spPr>
        <p:txBody>
          <a:bodyPr>
            <a:noAutofit/>
          </a:bodyPr>
          <a:lstStyle/>
          <a:p>
            <a:r>
              <a:rPr lang="es-S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INSTANCIAS PARTICIPANTES</a:t>
            </a:r>
            <a:endParaRPr lang="es-SV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4294967295"/>
          </p:nvPr>
        </p:nvSpPr>
        <p:spPr>
          <a:xfrm>
            <a:off x="251520" y="699542"/>
            <a:ext cx="8496944" cy="41764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s-ES" dirty="0" smtClean="0">
                <a:solidFill>
                  <a:schemeClr val="tx1"/>
                </a:solidFill>
              </a:rPr>
              <a:t>Dirección de ordenamiento Forestal, Cuencas y Riego (DGFCR) del MAG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chemeClr val="tx1"/>
                </a:solidFill>
              </a:rPr>
              <a:t>Centro Nacional de Tecnología Agropecuaria y Forestal (CENTA)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chemeClr val="tx1"/>
                </a:solidFill>
              </a:rPr>
              <a:t>Ministerio de Medio Ambiente (MARN)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chemeClr val="tx1"/>
                </a:solidFill>
              </a:rPr>
              <a:t>Ministerio de Salud (MINSAL)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chemeClr val="tx1"/>
                </a:solidFill>
              </a:rPr>
              <a:t>Dirección  General de Protección Civil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chemeClr val="tx1"/>
                </a:solidFill>
              </a:rPr>
              <a:t>Alcaldía municipal de </a:t>
            </a:r>
            <a:r>
              <a:rPr lang="es-ES" dirty="0" err="1" smtClean="0">
                <a:solidFill>
                  <a:schemeClr val="tx1"/>
                </a:solidFill>
              </a:rPr>
              <a:t>Texistepeque</a:t>
            </a:r>
            <a:endParaRPr lang="es-ES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chemeClr val="tx1"/>
                </a:solidFill>
              </a:rPr>
              <a:t>Alcaldía Municipal de Candelaria de la Frontera.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chemeClr val="tx1"/>
                </a:solidFill>
              </a:rPr>
              <a:t>FAO (como ejecutor del proyecto)</a:t>
            </a:r>
          </a:p>
        </p:txBody>
      </p:sp>
    </p:spTree>
    <p:extLst>
      <p:ext uri="{BB962C8B-B14F-4D97-AF65-F5344CB8AC3E}">
        <p14:creationId xmlns:p14="http://schemas.microsoft.com/office/powerpoint/2010/main" val="40509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0220" y="58275"/>
            <a:ext cx="8796275" cy="425244"/>
          </a:xfrm>
        </p:spPr>
        <p:txBody>
          <a:bodyPr>
            <a:noAutofit/>
          </a:bodyPr>
          <a:lstStyle/>
          <a:p>
            <a:r>
              <a:rPr lang="es-SV" sz="2400" dirty="0" smtClean="0"/>
              <a:t>Porque la microcuenca????.</a:t>
            </a:r>
            <a:endParaRPr lang="en-US" sz="2400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011545705"/>
              </p:ext>
            </p:extLst>
          </p:nvPr>
        </p:nvGraphicFramePr>
        <p:xfrm>
          <a:off x="7123682" y="2571750"/>
          <a:ext cx="1912813" cy="1656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230" y="1241007"/>
            <a:ext cx="2409453" cy="298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38" y="1475284"/>
            <a:ext cx="25241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0" y="1491630"/>
            <a:ext cx="2232248" cy="3161109"/>
            <a:chOff x="1043608" y="2143806"/>
            <a:chExt cx="2664296" cy="360045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143806"/>
              <a:ext cx="2590800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3491880" y="4514850"/>
              <a:ext cx="216024" cy="12294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424" y="463344"/>
            <a:ext cx="4320480" cy="101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44" y="3727102"/>
            <a:ext cx="2399728" cy="10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3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600100"/>
          </a:xfrm>
        </p:spPr>
        <p:txBody>
          <a:bodyPr>
            <a:normAutofit fontScale="90000"/>
          </a:bodyPr>
          <a:lstStyle/>
          <a:p>
            <a:r>
              <a:rPr lang="es-SV" dirty="0" smtClean="0"/>
              <a:t>Desafíos del proyecto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51520" y="843558"/>
            <a:ext cx="8595360" cy="3960440"/>
          </a:xfrm>
        </p:spPr>
        <p:txBody>
          <a:bodyPr>
            <a:normAutofit fontScale="85000" lnSpcReduction="20000"/>
          </a:bodyPr>
          <a:lstStyle/>
          <a:p>
            <a:r>
              <a:rPr lang="es-SV" b="1" u="sng" dirty="0" smtClean="0">
                <a:solidFill>
                  <a:schemeClr val="tx1"/>
                </a:solidFill>
              </a:rPr>
              <a:t>Mantenimient</a:t>
            </a:r>
            <a:r>
              <a:rPr lang="es-SV" b="1" u="sng" dirty="0" smtClean="0">
                <a:solidFill>
                  <a:schemeClr val="tx1"/>
                </a:solidFill>
              </a:rPr>
              <a:t>o y recuperación de </a:t>
            </a:r>
            <a:r>
              <a:rPr lang="es-SV" b="1" u="sng" dirty="0">
                <a:solidFill>
                  <a:schemeClr val="tx1"/>
                </a:solidFill>
              </a:rPr>
              <a:t>e</a:t>
            </a:r>
            <a:r>
              <a:rPr lang="es-SV" b="1" u="sng" dirty="0" smtClean="0">
                <a:solidFill>
                  <a:schemeClr val="tx1"/>
                </a:solidFill>
              </a:rPr>
              <a:t>lementos </a:t>
            </a:r>
            <a:r>
              <a:rPr lang="es-SV" b="1" u="sng" dirty="0" smtClean="0">
                <a:solidFill>
                  <a:schemeClr val="tx1"/>
                </a:solidFill>
              </a:rPr>
              <a:t>b</a:t>
            </a:r>
            <a:r>
              <a:rPr lang="es-SV" b="1" u="sng" dirty="0" smtClean="0">
                <a:solidFill>
                  <a:schemeClr val="tx1"/>
                </a:solidFill>
              </a:rPr>
              <a:t>iofísicos:</a:t>
            </a:r>
            <a:endParaRPr lang="es-SV" b="1" u="sng" dirty="0" smtClean="0">
              <a:solidFill>
                <a:schemeClr val="tx1"/>
              </a:solidFill>
            </a:endParaRPr>
          </a:p>
          <a:p>
            <a:pPr lvl="1"/>
            <a:r>
              <a:rPr lang="es-SV" dirty="0" smtClean="0">
                <a:solidFill>
                  <a:schemeClr val="tx1"/>
                </a:solidFill>
              </a:rPr>
              <a:t>Incremento de la cobertura vegetal</a:t>
            </a:r>
          </a:p>
          <a:p>
            <a:pPr lvl="1"/>
            <a:r>
              <a:rPr lang="es-SV" dirty="0" smtClean="0">
                <a:solidFill>
                  <a:schemeClr val="tx1"/>
                </a:solidFill>
              </a:rPr>
              <a:t>Mejorar la disponibilidad en cantidad y calidad del agua (incrementar captación)</a:t>
            </a:r>
          </a:p>
          <a:p>
            <a:pPr lvl="1"/>
            <a:r>
              <a:rPr lang="es-SV" dirty="0" smtClean="0">
                <a:solidFill>
                  <a:schemeClr val="tx1"/>
                </a:solidFill>
              </a:rPr>
              <a:t>Incrementar la disponibilidad de forraje de buena calidad.</a:t>
            </a:r>
          </a:p>
          <a:p>
            <a:pPr lvl="1"/>
            <a:r>
              <a:rPr lang="es-SV" dirty="0">
                <a:solidFill>
                  <a:schemeClr val="tx1"/>
                </a:solidFill>
              </a:rPr>
              <a:t>Mejorarlas características y fertilidad de los suelos.</a:t>
            </a:r>
          </a:p>
          <a:p>
            <a:pPr lvl="1"/>
            <a:r>
              <a:rPr lang="es-SV" dirty="0" smtClean="0">
                <a:solidFill>
                  <a:schemeClr val="tx1"/>
                </a:solidFill>
              </a:rPr>
              <a:t>Uso energético eficiente.</a:t>
            </a:r>
          </a:p>
          <a:p>
            <a:pPr marL="170752" lvl="1" indent="0">
              <a:buNone/>
            </a:pPr>
            <a:endParaRPr lang="es-SV" dirty="0" smtClean="0"/>
          </a:p>
          <a:p>
            <a:r>
              <a:rPr lang="es-SV" b="1" u="sng" dirty="0" smtClean="0">
                <a:solidFill>
                  <a:schemeClr val="tx1"/>
                </a:solidFill>
              </a:rPr>
              <a:t>Fomento sostenible de elementos</a:t>
            </a:r>
            <a:r>
              <a:rPr lang="es-SV" b="1" u="sng" dirty="0" smtClean="0">
                <a:solidFill>
                  <a:schemeClr val="tx1"/>
                </a:solidFill>
              </a:rPr>
              <a:t> económico-productivos:</a:t>
            </a:r>
            <a:endParaRPr lang="es-SV" b="1" u="sng" dirty="0" smtClean="0">
              <a:solidFill>
                <a:schemeClr val="tx1"/>
              </a:solidFill>
            </a:endParaRPr>
          </a:p>
          <a:p>
            <a:pPr lvl="1"/>
            <a:r>
              <a:rPr lang="es-SV" dirty="0">
                <a:solidFill>
                  <a:schemeClr val="tx1"/>
                </a:solidFill>
              </a:rPr>
              <a:t>Buenas Prácticas de Manejo de Recursos Naturales</a:t>
            </a:r>
          </a:p>
          <a:p>
            <a:pPr lvl="1"/>
            <a:r>
              <a:rPr lang="es-SV" dirty="0" smtClean="0">
                <a:solidFill>
                  <a:schemeClr val="tx1"/>
                </a:solidFill>
              </a:rPr>
              <a:t>Practicas agrícola/ganaderas eficientes .</a:t>
            </a:r>
          </a:p>
          <a:p>
            <a:pPr lvl="1"/>
            <a:r>
              <a:rPr lang="es-SV" dirty="0" smtClean="0">
                <a:solidFill>
                  <a:schemeClr val="tx1"/>
                </a:solidFill>
              </a:rPr>
              <a:t>Producción diversificada.</a:t>
            </a:r>
          </a:p>
          <a:p>
            <a:pPr lvl="1"/>
            <a:r>
              <a:rPr lang="es-SV" dirty="0" smtClean="0">
                <a:solidFill>
                  <a:schemeClr val="tx1"/>
                </a:solidFill>
              </a:rPr>
              <a:t>Sistemas de irrigación eficientes.</a:t>
            </a:r>
            <a:endParaRPr lang="es-SV" dirty="0">
              <a:solidFill>
                <a:schemeClr val="tx1"/>
              </a:solidFill>
            </a:endParaRPr>
          </a:p>
          <a:p>
            <a:pPr lvl="1"/>
            <a:r>
              <a:rPr lang="es-SV" dirty="0" smtClean="0">
                <a:solidFill>
                  <a:schemeClr val="tx1"/>
                </a:solidFill>
              </a:rPr>
              <a:t>Mejorar los niveles de ingreso.</a:t>
            </a:r>
          </a:p>
          <a:p>
            <a:pPr lvl="1"/>
            <a:endParaRPr lang="es-SV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5496" y="1059582"/>
            <a:ext cx="5048962" cy="2065609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SV" sz="1600" b="1" dirty="0" smtClean="0"/>
              <a:t>VISIÓN</a:t>
            </a:r>
          </a:p>
          <a:p>
            <a:pPr marL="0" indent="0" algn="just">
              <a:buNone/>
              <a:tabLst>
                <a:tab pos="265113" algn="l"/>
              </a:tabLst>
            </a:pPr>
            <a:r>
              <a:rPr lang="es-SV" sz="1600" dirty="0" smtClean="0"/>
              <a:t>	Un </a:t>
            </a:r>
            <a:r>
              <a:rPr lang="es-SV" sz="1600" b="1" dirty="0"/>
              <a:t>mundo libre del hambre </a:t>
            </a:r>
            <a:r>
              <a:rPr lang="es-SV" sz="1600" dirty="0"/>
              <a:t>y de la malnutrición </a:t>
            </a:r>
            <a:r>
              <a:rPr lang="es-SV" sz="1600" dirty="0" smtClean="0"/>
              <a:t>en 	el </a:t>
            </a:r>
            <a:r>
              <a:rPr lang="es-SV" sz="1600" dirty="0"/>
              <a:t>que la </a:t>
            </a:r>
            <a:r>
              <a:rPr lang="es-SV" sz="1600" b="1" dirty="0"/>
              <a:t>alimentación y la agricultura </a:t>
            </a:r>
            <a:r>
              <a:rPr lang="es-SV" sz="1600" b="1" dirty="0" smtClean="0"/>
              <a:t>contribuyan 	a </a:t>
            </a:r>
            <a:r>
              <a:rPr lang="es-SV" sz="1600" b="1" dirty="0"/>
              <a:t>mejorar el nivel de vida</a:t>
            </a:r>
            <a:r>
              <a:rPr lang="es-SV" sz="1600" dirty="0"/>
              <a:t> de todos </a:t>
            </a:r>
            <a:r>
              <a:rPr lang="es-SV" sz="1600" dirty="0" smtClean="0"/>
              <a:t>sus </a:t>
            </a:r>
            <a:r>
              <a:rPr lang="es-SV" sz="1600" dirty="0"/>
              <a:t>habitantes </a:t>
            </a:r>
            <a:r>
              <a:rPr lang="es-SV" sz="1600" dirty="0" smtClean="0"/>
              <a:t>	</a:t>
            </a:r>
            <a:r>
              <a:rPr lang="es-SV" sz="1600" b="1" dirty="0" smtClean="0"/>
              <a:t>especialmente </a:t>
            </a:r>
            <a:r>
              <a:rPr lang="es-SV" sz="1600" b="1" dirty="0"/>
              <a:t>los más pobres</a:t>
            </a:r>
            <a:r>
              <a:rPr lang="es-SV" sz="1600" dirty="0"/>
              <a:t>, de forma </a:t>
            </a:r>
            <a:r>
              <a:rPr lang="es-SV" sz="1600" dirty="0" smtClean="0"/>
              <a:t>	</a:t>
            </a:r>
            <a:r>
              <a:rPr lang="es-SV" sz="1600" b="1" dirty="0" smtClean="0"/>
              <a:t>sostenible</a:t>
            </a:r>
            <a:r>
              <a:rPr lang="es-SV" sz="1600" dirty="0" smtClean="0"/>
              <a:t> </a:t>
            </a:r>
            <a:r>
              <a:rPr lang="es-SV" sz="1600" dirty="0"/>
              <a:t>desde el punto de vista </a:t>
            </a:r>
            <a:r>
              <a:rPr lang="es-SV" sz="1600" b="1" dirty="0"/>
              <a:t>económico, </a:t>
            </a:r>
            <a:r>
              <a:rPr lang="es-SV" sz="1600" b="1" dirty="0" smtClean="0"/>
              <a:t>	social </a:t>
            </a:r>
            <a:r>
              <a:rPr lang="es-SV" sz="1600" b="1" dirty="0"/>
              <a:t>y ambiental</a:t>
            </a:r>
            <a:r>
              <a:rPr lang="es-SV" sz="1600" dirty="0"/>
              <a:t>.</a:t>
            </a:r>
            <a:endParaRPr lang="en-US" sz="16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5496" y="2931790"/>
            <a:ext cx="5184576" cy="1102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600" b="1" dirty="0" smtClean="0">
                <a:solidFill>
                  <a:schemeClr val="tx2"/>
                </a:solidFill>
              </a:rPr>
              <a:t>MISIÓN:</a:t>
            </a:r>
          </a:p>
          <a:p>
            <a:pPr marL="0" indent="0" algn="just">
              <a:buNone/>
              <a:tabLst>
                <a:tab pos="361950" algn="l"/>
              </a:tabLst>
            </a:pPr>
            <a:r>
              <a:rPr lang="es-SV" sz="1600" b="1" dirty="0">
                <a:solidFill>
                  <a:schemeClr val="tx2"/>
                </a:solidFill>
              </a:rPr>
              <a:t>	</a:t>
            </a:r>
            <a:r>
              <a:rPr lang="es-SV" sz="1600" dirty="0" smtClean="0">
                <a:solidFill>
                  <a:schemeClr val="tx2"/>
                </a:solidFill>
              </a:rPr>
              <a:t>Contribuir </a:t>
            </a:r>
            <a:r>
              <a:rPr lang="es-SV" sz="1600" dirty="0">
                <a:solidFill>
                  <a:schemeClr val="tx2"/>
                </a:solidFill>
              </a:rPr>
              <a:t>a construir para las </a:t>
            </a:r>
            <a:r>
              <a:rPr lang="es-SV" sz="1600" b="1" dirty="0">
                <a:solidFill>
                  <a:schemeClr val="tx2"/>
                </a:solidFill>
              </a:rPr>
              <a:t>generaciones </a:t>
            </a:r>
            <a:r>
              <a:rPr lang="es-SV" sz="1600" b="1" dirty="0" smtClean="0">
                <a:solidFill>
                  <a:schemeClr val="tx2"/>
                </a:solidFill>
              </a:rPr>
              <a:t>	presentes </a:t>
            </a:r>
            <a:r>
              <a:rPr lang="es-SV" sz="1600" b="1" dirty="0">
                <a:solidFill>
                  <a:schemeClr val="tx2"/>
                </a:solidFill>
              </a:rPr>
              <a:t>y futuras </a:t>
            </a:r>
            <a:r>
              <a:rPr lang="es-SV" sz="1600" dirty="0">
                <a:solidFill>
                  <a:schemeClr val="tx2"/>
                </a:solidFill>
              </a:rPr>
              <a:t>un mundo en el que impere la </a:t>
            </a:r>
            <a:r>
              <a:rPr lang="es-SV" sz="1600" dirty="0" smtClean="0">
                <a:solidFill>
                  <a:schemeClr val="tx2"/>
                </a:solidFill>
              </a:rPr>
              <a:t>	</a:t>
            </a:r>
            <a:r>
              <a:rPr lang="es-SV" sz="1600" b="1" dirty="0" smtClean="0">
                <a:solidFill>
                  <a:schemeClr val="tx2"/>
                </a:solidFill>
              </a:rPr>
              <a:t>seguridad </a:t>
            </a:r>
            <a:r>
              <a:rPr lang="es-SV" sz="1600" b="1" dirty="0">
                <a:solidFill>
                  <a:schemeClr val="tx2"/>
                </a:solidFill>
              </a:rPr>
              <a:t>alimentaria.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7"/>
            <a:ext cx="4892306" cy="101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5292080" y="350051"/>
            <a:ext cx="3744416" cy="3085795"/>
            <a:chOff x="1760442" y="2066531"/>
            <a:chExt cx="3151548" cy="2222320"/>
          </a:xfrm>
        </p:grpSpPr>
        <p:pic>
          <p:nvPicPr>
            <p:cNvPr id="7" name="Picture 2" descr="C:\Users\CARCAMOROMERO\Desktop\imag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758" y="2066531"/>
              <a:ext cx="1813232" cy="1146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C:\Users\CARCAMOROMERO\Desktop\images (2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066531"/>
              <a:ext cx="1525056" cy="1142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CARCAMOROMERO\Desktop\4f354055-051c-41f2-8cfa-9c77b74e4138_XLW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442" y="3208851"/>
              <a:ext cx="152830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CARCAMOROMERO\Desktop\1978764_763439957001783_1253075637_n-300x20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744" y="3208851"/>
              <a:ext cx="162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2 Marcador de contenido"/>
          <p:cNvSpPr txBox="1">
            <a:spLocks/>
          </p:cNvSpPr>
          <p:nvPr/>
        </p:nvSpPr>
        <p:spPr>
          <a:xfrm>
            <a:off x="-36512" y="4034533"/>
            <a:ext cx="6860374" cy="11089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600" b="1" dirty="0" smtClean="0">
                <a:solidFill>
                  <a:schemeClr val="tx2"/>
                </a:solidFill>
              </a:rPr>
              <a:t>MANDATO:</a:t>
            </a:r>
            <a:endParaRPr lang="es-SV" sz="1600" b="1" dirty="0">
              <a:solidFill>
                <a:schemeClr val="tx2"/>
              </a:solidFill>
            </a:endParaRPr>
          </a:p>
          <a:p>
            <a:pPr marL="0" indent="0" algn="just">
              <a:buNone/>
              <a:tabLst>
                <a:tab pos="361950" algn="l"/>
              </a:tabLst>
            </a:pPr>
            <a:r>
              <a:rPr lang="es-SV" sz="1600" b="1" dirty="0">
                <a:solidFill>
                  <a:schemeClr val="tx2"/>
                </a:solidFill>
              </a:rPr>
              <a:t>	</a:t>
            </a:r>
            <a:r>
              <a:rPr lang="es-SV" sz="1600" dirty="0" smtClean="0">
                <a:solidFill>
                  <a:schemeClr val="tx2"/>
                </a:solidFill>
              </a:rPr>
              <a:t>Mejorar </a:t>
            </a:r>
            <a:r>
              <a:rPr lang="es-SV" sz="1600" dirty="0">
                <a:solidFill>
                  <a:schemeClr val="tx2"/>
                </a:solidFill>
              </a:rPr>
              <a:t>la nutrición, aumentar la productividad agrícola, elevar el nivel de </a:t>
            </a:r>
            <a:r>
              <a:rPr lang="es-SV" sz="1600" dirty="0" smtClean="0">
                <a:solidFill>
                  <a:schemeClr val="tx2"/>
                </a:solidFill>
              </a:rPr>
              <a:t>	vida </a:t>
            </a:r>
            <a:r>
              <a:rPr lang="es-SV" sz="1600" dirty="0">
                <a:solidFill>
                  <a:schemeClr val="tx2"/>
                </a:solidFill>
              </a:rPr>
              <a:t>de la población rural y contribuir al crecimiento de la economía </a:t>
            </a:r>
            <a:r>
              <a:rPr lang="es-SV" sz="1600" dirty="0" smtClean="0">
                <a:solidFill>
                  <a:schemeClr val="tx2"/>
                </a:solidFill>
              </a:rPr>
              <a:t>	mundial</a:t>
            </a:r>
            <a:r>
              <a:rPr lang="es-SV" sz="1600" b="1" dirty="0" smtClean="0">
                <a:solidFill>
                  <a:schemeClr val="tx2"/>
                </a:solidFill>
              </a:rPr>
              <a:t>.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600100"/>
          </a:xfrm>
        </p:spPr>
        <p:txBody>
          <a:bodyPr>
            <a:normAutofit fontScale="90000"/>
          </a:bodyPr>
          <a:lstStyle/>
          <a:p>
            <a:r>
              <a:rPr lang="es-SV" dirty="0" err="1" smtClean="0">
                <a:solidFill>
                  <a:schemeClr val="tx1"/>
                </a:solidFill>
              </a:rPr>
              <a:t>Desafios</a:t>
            </a:r>
            <a:r>
              <a:rPr lang="es-SV" dirty="0" smtClean="0">
                <a:solidFill>
                  <a:schemeClr val="tx1"/>
                </a:solidFill>
              </a:rPr>
              <a:t> del proyecto…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SV" b="1" dirty="0" smtClean="0">
                <a:solidFill>
                  <a:schemeClr val="tx1"/>
                </a:solidFill>
              </a:rPr>
              <a:t>Elementos socio-</a:t>
            </a:r>
            <a:r>
              <a:rPr lang="es-SV" b="1" dirty="0" err="1" smtClean="0">
                <a:solidFill>
                  <a:schemeClr val="tx1"/>
                </a:solidFill>
              </a:rPr>
              <a:t>politico</a:t>
            </a:r>
            <a:r>
              <a:rPr lang="es-SV" b="1" dirty="0" smtClean="0">
                <a:solidFill>
                  <a:schemeClr val="tx1"/>
                </a:solidFill>
              </a:rPr>
              <a:t>-culturales</a:t>
            </a:r>
          </a:p>
          <a:p>
            <a:pPr lvl="1"/>
            <a:r>
              <a:rPr lang="es-SV" dirty="0" smtClean="0">
                <a:solidFill>
                  <a:schemeClr val="tx1"/>
                </a:solidFill>
              </a:rPr>
              <a:t>Organización de la base productiva</a:t>
            </a:r>
          </a:p>
          <a:p>
            <a:pPr lvl="1"/>
            <a:r>
              <a:rPr lang="es-SV" dirty="0" smtClean="0">
                <a:solidFill>
                  <a:schemeClr val="tx1"/>
                </a:solidFill>
              </a:rPr>
              <a:t>Inclusión social (Familia, comunidad, municipio, departamento, país)</a:t>
            </a:r>
          </a:p>
          <a:p>
            <a:pPr lvl="1"/>
            <a:r>
              <a:rPr lang="es-SV" dirty="0" smtClean="0">
                <a:solidFill>
                  <a:schemeClr val="tx1"/>
                </a:solidFill>
              </a:rPr>
              <a:t>Control de la migración interna</a:t>
            </a:r>
          </a:p>
          <a:p>
            <a:pPr lvl="1"/>
            <a:r>
              <a:rPr lang="es-SV" dirty="0" smtClean="0">
                <a:solidFill>
                  <a:schemeClr val="tx1"/>
                </a:solidFill>
              </a:rPr>
              <a:t>Uso sostenible de los recursos</a:t>
            </a:r>
          </a:p>
          <a:p>
            <a:pPr lvl="1"/>
            <a:r>
              <a:rPr lang="es-SV" dirty="0" smtClean="0">
                <a:solidFill>
                  <a:schemeClr val="tx1"/>
                </a:solidFill>
              </a:rPr>
              <a:t>Enfoque de territorialidad</a:t>
            </a:r>
          </a:p>
          <a:p>
            <a:pPr lvl="1"/>
            <a:r>
              <a:rPr lang="es-SV" dirty="0" smtClean="0">
                <a:solidFill>
                  <a:schemeClr val="tx1"/>
                </a:solidFill>
              </a:rPr>
              <a:t>Desarrollo de estrategias claves fundamentadas en la participación  </a:t>
            </a:r>
          </a:p>
          <a:p>
            <a:pPr lvl="1"/>
            <a:r>
              <a:rPr lang="es-SV" dirty="0" smtClean="0">
                <a:solidFill>
                  <a:schemeClr val="tx1"/>
                </a:solidFill>
              </a:rPr>
              <a:t>Formulación de políticas publicas apropiadas</a:t>
            </a:r>
          </a:p>
          <a:p>
            <a:pPr lvl="1"/>
            <a:r>
              <a:rPr lang="es-SV" dirty="0" smtClean="0">
                <a:solidFill>
                  <a:schemeClr val="tx1"/>
                </a:solidFill>
              </a:rPr>
              <a:t>Construcción marcos legales. </a:t>
            </a:r>
          </a:p>
          <a:p>
            <a:pPr lvl="1"/>
            <a:r>
              <a:rPr lang="es-SV" dirty="0" smtClean="0">
                <a:solidFill>
                  <a:schemeClr val="tx1"/>
                </a:solidFill>
              </a:rPr>
              <a:t>Ruptura de círculos viciosos de malas prácticas (</a:t>
            </a:r>
            <a:r>
              <a:rPr lang="es-SV" dirty="0" err="1" smtClean="0">
                <a:solidFill>
                  <a:schemeClr val="tx1"/>
                </a:solidFill>
              </a:rPr>
              <a:t>p.e</a:t>
            </a:r>
            <a:r>
              <a:rPr lang="es-SV" dirty="0" smtClean="0">
                <a:solidFill>
                  <a:schemeClr val="tx1"/>
                </a:solidFill>
              </a:rPr>
              <a:t> Quemas)</a:t>
            </a:r>
          </a:p>
          <a:p>
            <a:pPr lvl="1"/>
            <a:endParaRPr lang="es-SV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23478"/>
            <a:ext cx="8591550" cy="600100"/>
          </a:xfrm>
        </p:spPr>
        <p:txBody>
          <a:bodyPr>
            <a:normAutofit/>
          </a:bodyPr>
          <a:lstStyle/>
          <a:p>
            <a:r>
              <a:rPr lang="es-SV" sz="2800" dirty="0" smtClean="0"/>
              <a:t>Una visión (modelo) para </a:t>
            </a:r>
            <a:r>
              <a:rPr lang="es-SV" sz="2800" dirty="0" smtClean="0"/>
              <a:t>el escalamiento del enfoque</a:t>
            </a:r>
            <a:endParaRPr lang="en-US" sz="2800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42786943"/>
              </p:ext>
            </p:extLst>
          </p:nvPr>
        </p:nvGraphicFramePr>
        <p:xfrm>
          <a:off x="251520" y="627534"/>
          <a:ext cx="878497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7"/>
          <p:cNvSpPr/>
          <p:nvPr/>
        </p:nvSpPr>
        <p:spPr>
          <a:xfrm>
            <a:off x="1404626" y="3507854"/>
            <a:ext cx="7056784" cy="151216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400" b="1" dirty="0" smtClean="0"/>
              <a:t>Factores de Gobernanza</a:t>
            </a:r>
            <a:endParaRPr lang="es-SV" sz="1400" b="1" dirty="0" smtClean="0"/>
          </a:p>
          <a:p>
            <a:pPr algn="ctr"/>
            <a:r>
              <a:rPr lang="es-SV" sz="1400" b="1" dirty="0" smtClean="0"/>
              <a:t> </a:t>
            </a:r>
            <a:r>
              <a:rPr lang="es-SV" sz="1400" b="1" dirty="0" smtClean="0"/>
              <a:t>Generación de un ambiente </a:t>
            </a:r>
            <a:r>
              <a:rPr lang="es-SV" sz="1400" b="1" dirty="0" smtClean="0"/>
              <a:t>para esquemas innovadores de financiamiento (Compensación por servicios ambientales – considerar esquemas de protección social </a:t>
            </a:r>
          </a:p>
          <a:p>
            <a:pPr algn="ctr"/>
            <a:endParaRPr lang="es-SV" sz="1400" b="1" dirty="0"/>
          </a:p>
          <a:p>
            <a:pPr algn="ctr"/>
            <a:r>
              <a:rPr lang="es-SV" sz="1400" b="1" dirty="0" smtClean="0"/>
              <a:t>Armonización normativa y programática</a:t>
            </a:r>
            <a:r>
              <a:rPr lang="es-SV" sz="1400" b="1" dirty="0" smtClean="0"/>
              <a:t>. </a:t>
            </a:r>
          </a:p>
        </p:txBody>
      </p:sp>
      <p:sp>
        <p:nvSpPr>
          <p:cNvPr id="7" name="Down Arrow 8"/>
          <p:cNvSpPr/>
          <p:nvPr/>
        </p:nvSpPr>
        <p:spPr>
          <a:xfrm>
            <a:off x="1691680" y="3199284"/>
            <a:ext cx="432048" cy="86409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CARCAMOROMERO\Desktop\graci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3" y="-85726"/>
            <a:ext cx="9246864" cy="496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4000" dirty="0" smtClean="0"/>
              <a:t>FAO - Objetivos Estratégico</a:t>
            </a:r>
            <a:endParaRPr lang="en-US" sz="4000" dirty="0"/>
          </a:p>
        </p:txBody>
      </p:sp>
      <p:grpSp>
        <p:nvGrpSpPr>
          <p:cNvPr id="3" name="2 Grupo"/>
          <p:cNvGrpSpPr/>
          <p:nvPr/>
        </p:nvGrpSpPr>
        <p:grpSpPr>
          <a:xfrm>
            <a:off x="179512" y="1131590"/>
            <a:ext cx="8801081" cy="2996194"/>
            <a:chOff x="179512" y="1451260"/>
            <a:chExt cx="8801081" cy="299619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1491630"/>
              <a:ext cx="1672289" cy="1303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249" y="1490349"/>
              <a:ext cx="1455023" cy="136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532000"/>
              <a:ext cx="1376017" cy="1264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531133"/>
              <a:ext cx="1382601" cy="1297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179512" y="3062459"/>
              <a:ext cx="1704472" cy="115416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1- </a:t>
              </a:r>
              <a:r>
                <a:rPr lang="es-SV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Ayudar a eliminar el hambre, la inseguridad alimentaria y la </a:t>
              </a:r>
              <a:r>
                <a:rPr lang="es-SV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malnutrición</a:t>
              </a:r>
              <a:endParaRPr lang="es-SV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1931424" y="3062459"/>
              <a:ext cx="1704472" cy="1384995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2- </a:t>
              </a:r>
              <a:r>
                <a:rPr lang="es-SV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Hacer que la agricultura, la actividad forestal y la pesca sean más productivas y sostenibles</a:t>
              </a:r>
            </a:p>
            <a:p>
              <a:pPr algn="ctr"/>
              <a:endPara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3707904" y="3062459"/>
              <a:ext cx="1704472" cy="1246495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3-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Reducir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pobreza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rural</a:t>
              </a:r>
            </a:p>
            <a:p>
              <a:pPr algn="ctr"/>
              <a:endParaRPr lang="es-SV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endParaRPr>
            </a:p>
            <a:p>
              <a:pPr algn="ctr"/>
              <a:endParaRPr lang="es-SV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endParaRPr>
            </a:p>
            <a:p>
              <a:pPr algn="ctr"/>
              <a:endParaRPr lang="es-SV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endParaRPr>
            </a:p>
            <a:p>
              <a:pPr algn="ctr"/>
              <a:endParaRPr lang="es-SV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endParaRPr>
            </a:p>
            <a:p>
              <a:pPr algn="ctr"/>
              <a:endParaRPr 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1451260"/>
              <a:ext cx="1310179" cy="1336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Rectángulo"/>
            <p:cNvSpPr/>
            <p:nvPr/>
          </p:nvSpPr>
          <p:spPr>
            <a:xfrm>
              <a:off x="5459816" y="3062459"/>
              <a:ext cx="1704472" cy="1015663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s-SV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Propiciar sistemas agrícolas y alimentarios inclusivos y eficientes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7254552" y="3062459"/>
              <a:ext cx="1709936" cy="1154162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5- </a:t>
              </a:r>
              <a:r>
                <a:rPr lang="es-SV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Incrementar la resiliencia de los medios de vida ante las amenazas y </a:t>
              </a:r>
              <a:r>
                <a:rPr lang="es-SV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crisis</a:t>
              </a:r>
            </a:p>
            <a:p>
              <a:pPr algn="ctr"/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12 Flecha izquierda y derecha"/>
          <p:cNvSpPr/>
          <p:nvPr/>
        </p:nvSpPr>
        <p:spPr>
          <a:xfrm>
            <a:off x="179512" y="3867894"/>
            <a:ext cx="8784976" cy="720080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SV" b="1" dirty="0" smtClean="0">
                <a:solidFill>
                  <a:schemeClr val="bg1"/>
                </a:solidFill>
              </a:rPr>
              <a:t>Genero y Gobernanza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8591550" cy="648072"/>
          </a:xfrm>
        </p:spPr>
        <p:txBody>
          <a:bodyPr/>
          <a:lstStyle/>
          <a:p>
            <a:r>
              <a:rPr lang="es-SV" dirty="0" smtClean="0"/>
              <a:t>Marco Estratégico de FAO El Salvador</a:t>
            </a:r>
            <a:endParaRPr lang="en-US" dirty="0"/>
          </a:p>
        </p:txBody>
      </p:sp>
      <p:grpSp>
        <p:nvGrpSpPr>
          <p:cNvPr id="5" name="4 Grupo"/>
          <p:cNvGrpSpPr/>
          <p:nvPr/>
        </p:nvGrpSpPr>
        <p:grpSpPr>
          <a:xfrm rot="20928173">
            <a:off x="5302533" y="857867"/>
            <a:ext cx="1678254" cy="1649728"/>
            <a:chOff x="2083597" y="21734"/>
            <a:chExt cx="1439196" cy="128400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5 Forma"/>
            <p:cNvSpPr/>
            <p:nvPr/>
          </p:nvSpPr>
          <p:spPr>
            <a:xfrm rot="20700000">
              <a:off x="2083597" y="21734"/>
              <a:ext cx="1439196" cy="1284007"/>
            </a:xfrm>
            <a:prstGeom prst="gear6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orma 8"/>
            <p:cNvSpPr/>
            <p:nvPr/>
          </p:nvSpPr>
          <p:spPr>
            <a:xfrm rot="21548347">
              <a:off x="2383060" y="381655"/>
              <a:ext cx="933881" cy="6250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1600" b="1" dirty="0" smtClean="0">
                  <a:solidFill>
                    <a:schemeClr val="bg1"/>
                  </a:solidFill>
                </a:rPr>
                <a:t>Plan de Desarrollo Quinquenal</a:t>
              </a:r>
              <a:endParaRPr lang="es-CL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1886890" y="3291830"/>
            <a:ext cx="1898967" cy="1904637"/>
            <a:chOff x="2881355" y="2467488"/>
            <a:chExt cx="2235200" cy="171967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8 Forma"/>
            <p:cNvSpPr/>
            <p:nvPr/>
          </p:nvSpPr>
          <p:spPr>
            <a:xfrm>
              <a:off x="2881355" y="2467488"/>
              <a:ext cx="2235200" cy="1719679"/>
            </a:xfrm>
            <a:prstGeom prst="gear9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a 4"/>
            <p:cNvSpPr/>
            <p:nvPr/>
          </p:nvSpPr>
          <p:spPr>
            <a:xfrm>
              <a:off x="3372018" y="2755046"/>
              <a:ext cx="1336450" cy="114893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dirty="0" smtClean="0">
                  <a:solidFill>
                    <a:prstClr val="white"/>
                  </a:solidFill>
                </a:rPr>
                <a:t>Objetivos Estratégicos de FAO</a:t>
              </a:r>
              <a:endParaRPr lang="es-CL" sz="1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2970970" y="1347615"/>
            <a:ext cx="2635221" cy="2626878"/>
            <a:chOff x="-245081" y="1470034"/>
            <a:chExt cx="1276946" cy="123440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11 Forma"/>
            <p:cNvSpPr/>
            <p:nvPr/>
          </p:nvSpPr>
          <p:spPr>
            <a:xfrm>
              <a:off x="-245081" y="1470034"/>
              <a:ext cx="1276946" cy="1234402"/>
            </a:xfrm>
            <a:prstGeom prst="gear6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orma 6"/>
            <p:cNvSpPr/>
            <p:nvPr/>
          </p:nvSpPr>
          <p:spPr>
            <a:xfrm>
              <a:off x="55195" y="1913122"/>
              <a:ext cx="730650" cy="35441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schemeClr val="bg1"/>
                  </a:solidFill>
                </a:rPr>
                <a:t>Marco de Programación de País  </a:t>
              </a:r>
            </a:p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b="1" dirty="0" smtClean="0">
                  <a:solidFill>
                    <a:schemeClr val="bg1"/>
                  </a:solidFill>
                </a:rPr>
                <a:t>MPP</a:t>
              </a:r>
              <a:endParaRPr lang="es-C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 rot="17631590">
            <a:off x="2920566" y="576733"/>
            <a:ext cx="1163599" cy="1204710"/>
            <a:chOff x="2452636" y="198218"/>
            <a:chExt cx="1215511" cy="128138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14 Forma"/>
            <p:cNvSpPr/>
            <p:nvPr/>
          </p:nvSpPr>
          <p:spPr>
            <a:xfrm rot="20700000">
              <a:off x="2452636" y="198218"/>
              <a:ext cx="1215511" cy="1281383"/>
            </a:xfrm>
            <a:prstGeom prst="gear6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orma 8"/>
            <p:cNvSpPr/>
            <p:nvPr/>
          </p:nvSpPr>
          <p:spPr>
            <a:xfrm rot="3279592">
              <a:off x="2684614" y="579911"/>
              <a:ext cx="762419" cy="54620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dirty="0" smtClean="0">
                  <a:solidFill>
                    <a:schemeClr val="bg1"/>
                  </a:solidFill>
                </a:rPr>
                <a:t>UNDAF</a:t>
              </a:r>
              <a:endParaRPr lang="es-CL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88662" y="2802347"/>
            <a:ext cx="2180666" cy="2238758"/>
            <a:chOff x="7154139" y="4648125"/>
            <a:chExt cx="1953936" cy="1928167"/>
          </a:xfrm>
        </p:grpSpPr>
        <p:sp>
          <p:nvSpPr>
            <p:cNvPr id="18" name="17 Forma"/>
            <p:cNvSpPr/>
            <p:nvPr/>
          </p:nvSpPr>
          <p:spPr>
            <a:xfrm rot="20028173">
              <a:off x="7154139" y="4648125"/>
              <a:ext cx="1953936" cy="1928167"/>
            </a:xfrm>
            <a:prstGeom prst="gear6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CuadroTexto"/>
            <p:cNvSpPr txBox="1"/>
            <p:nvPr/>
          </p:nvSpPr>
          <p:spPr>
            <a:xfrm>
              <a:off x="7596042" y="5122843"/>
              <a:ext cx="1159829" cy="97872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>
              <a:defPPr>
                <a:defRPr lang="es-ES"/>
              </a:defPPr>
              <a:lvl1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16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s-SV" dirty="0"/>
                <a:t>Cooperación Internacional</a:t>
              </a:r>
              <a:endParaRPr lang="es-ES" dirty="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1360162" y="1439774"/>
            <a:ext cx="1719474" cy="1714519"/>
            <a:chOff x="684788" y="1475780"/>
            <a:chExt cx="1707179" cy="1860057"/>
          </a:xfrm>
        </p:grpSpPr>
        <p:sp>
          <p:nvSpPr>
            <p:cNvPr id="21" name="20 Forma"/>
            <p:cNvSpPr/>
            <p:nvPr/>
          </p:nvSpPr>
          <p:spPr>
            <a:xfrm rot="16731590">
              <a:off x="608349" y="1552219"/>
              <a:ext cx="1860057" cy="1707179"/>
            </a:xfrm>
            <a:prstGeom prst="gear6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21 CuadroTexto"/>
            <p:cNvSpPr txBox="1"/>
            <p:nvPr/>
          </p:nvSpPr>
          <p:spPr>
            <a:xfrm>
              <a:off x="872440" y="2132856"/>
              <a:ext cx="13318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SV" sz="1600" b="1" dirty="0" smtClean="0">
                  <a:solidFill>
                    <a:schemeClr val="bg1"/>
                  </a:solidFill>
                </a:rPr>
                <a:t>Conferencias Regionales</a:t>
              </a:r>
              <a:endParaRPr lang="es-SV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5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1470"/>
            <a:ext cx="8591550" cy="800101"/>
          </a:xfrm>
        </p:spPr>
        <p:txBody>
          <a:bodyPr/>
          <a:lstStyle/>
          <a:p>
            <a:r>
              <a:rPr lang="es-SV" dirty="0" smtClean="0"/>
              <a:t>Marco Programático de País</a:t>
            </a:r>
            <a:endParaRPr lang="en-U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25683623"/>
              </p:ext>
            </p:extLst>
          </p:nvPr>
        </p:nvGraphicFramePr>
        <p:xfrm>
          <a:off x="-972616" y="915566"/>
          <a:ext cx="108012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682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6275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FAO, </a:t>
            </a:r>
            <a:r>
              <a:rPr lang="en-US" dirty="0" err="1"/>
              <a:t>e</a:t>
            </a:r>
            <a:r>
              <a:rPr lang="en-US" dirty="0" err="1" smtClean="0"/>
              <a:t>nfoque</a:t>
            </a:r>
            <a:r>
              <a:rPr lang="en-US" dirty="0" smtClean="0"/>
              <a:t> de </a:t>
            </a:r>
            <a:r>
              <a:rPr lang="en-US" dirty="0" err="1"/>
              <a:t>r</a:t>
            </a:r>
            <a:r>
              <a:rPr lang="en-US" dirty="0" err="1" smtClean="0"/>
              <a:t>esiliencia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74320" y="699542"/>
            <a:ext cx="8595360" cy="4104456"/>
          </a:xfrm>
        </p:spPr>
        <p:txBody>
          <a:bodyPr>
            <a:normAutofit fontScale="77500" lnSpcReduction="20000"/>
          </a:bodyPr>
          <a:lstStyle/>
          <a:p>
            <a:pPr marL="454914" indent="-457200" algn="just">
              <a:buFont typeface="+mj-lt"/>
              <a:buAutoNum type="arabicPeriod"/>
            </a:pPr>
            <a:r>
              <a:rPr lang="es-SV" sz="2300" dirty="0" smtClean="0"/>
              <a:t>La </a:t>
            </a:r>
            <a:r>
              <a:rPr lang="es-SV" sz="2300" dirty="0"/>
              <a:t>labor de la FAO está dirigida a aumentar la resiliencia de las personas y sus medios de vida antes estas amenazas y crisis. </a:t>
            </a:r>
            <a:endParaRPr lang="es-SV" dirty="0" smtClean="0"/>
          </a:p>
          <a:p>
            <a:pPr marL="454914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s-SV" sz="2600" dirty="0" smtClean="0"/>
              <a:t>Con </a:t>
            </a:r>
            <a:r>
              <a:rPr lang="es-SV" sz="2600" dirty="0"/>
              <a:t>este propósito, la FAO define la </a:t>
            </a:r>
            <a:r>
              <a:rPr lang="es-SV" sz="2600" dirty="0" smtClean="0"/>
              <a:t>resiliencia como:</a:t>
            </a:r>
            <a:endParaRPr lang="es-SV" sz="2600" dirty="0" smtClean="0"/>
          </a:p>
          <a:p>
            <a:pPr marL="342202" lvl="2" indent="0" algn="just">
              <a:buNone/>
            </a:pPr>
            <a:r>
              <a:rPr lang="es-SV" sz="2300" dirty="0" smtClean="0"/>
              <a:t>"</a:t>
            </a:r>
            <a:r>
              <a:rPr lang="es-SV" sz="2300" dirty="0"/>
              <a:t>La </a:t>
            </a:r>
            <a:r>
              <a:rPr lang="es-SV" sz="2300" dirty="0">
                <a:solidFill>
                  <a:srgbClr val="FF0000"/>
                </a:solidFill>
              </a:rPr>
              <a:t>capacidad de prevenir </a:t>
            </a:r>
            <a:r>
              <a:rPr lang="es-SV" sz="2300" dirty="0"/>
              <a:t>desastres y crisis, así como de </a:t>
            </a:r>
            <a:r>
              <a:rPr lang="es-SV" sz="2300" dirty="0">
                <a:solidFill>
                  <a:srgbClr val="FF0000"/>
                </a:solidFill>
              </a:rPr>
              <a:t>preverlos, amortiguarlos</a:t>
            </a:r>
            <a:r>
              <a:rPr lang="es-SV" sz="2300" dirty="0"/>
              <a:t>, tenerlos en cuenta o </a:t>
            </a:r>
            <a:r>
              <a:rPr lang="es-SV" sz="2300" dirty="0">
                <a:solidFill>
                  <a:srgbClr val="FF0000"/>
                </a:solidFill>
              </a:rPr>
              <a:t>recuperarse de ellos a tiempo y de forma eficiente y sostenible</a:t>
            </a:r>
            <a:r>
              <a:rPr lang="es-SV" sz="2300" dirty="0"/>
              <a:t>, incluida la protección, el restablecimiento y la mejora de los sistemas de vida frente a las amenazas que afectan a la agricultura, la nutrición, la seguridad alimentaria y la inocuidad de los </a:t>
            </a:r>
            <a:r>
              <a:rPr lang="es-SV" sz="2300" dirty="0" smtClean="0"/>
              <a:t>alimentos”. </a:t>
            </a:r>
          </a:p>
          <a:p>
            <a:pPr marL="342202" lvl="2" indent="0" algn="just">
              <a:buNone/>
            </a:pPr>
            <a:r>
              <a:rPr lang="es-SV" sz="2300" dirty="0" smtClean="0"/>
              <a:t>“En </a:t>
            </a:r>
            <a:r>
              <a:rPr lang="es-SV" sz="2300" dirty="0"/>
              <a:t>otras palabras, resiliencia es la capacidad de las personas, las comunidades o sistemas que hacen frente a catástrofes o crisis a preservarse de los daños y recuperarse </a:t>
            </a:r>
            <a:r>
              <a:rPr lang="es-SV" sz="2300" dirty="0" smtClean="0"/>
              <a:t>rápidamente</a:t>
            </a:r>
            <a:r>
              <a:rPr lang="es-SV" sz="2300" dirty="0" smtClean="0"/>
              <a:t>”.</a:t>
            </a:r>
            <a:endParaRPr lang="es-SV" dirty="0"/>
          </a:p>
          <a:p>
            <a:pPr marL="454914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s-SV" sz="2300" dirty="0" smtClean="0"/>
              <a:t>Por </a:t>
            </a:r>
            <a:r>
              <a:rPr lang="es-SV" sz="2300" dirty="0"/>
              <a:t>tanto, se trata de </a:t>
            </a:r>
            <a:r>
              <a:rPr lang="es-SV" sz="2300" dirty="0">
                <a:solidFill>
                  <a:srgbClr val="FF0000"/>
                </a:solidFill>
              </a:rPr>
              <a:t>mejorar la capacidad</a:t>
            </a:r>
            <a:r>
              <a:rPr lang="es-SV" sz="2300" dirty="0"/>
              <a:t> de las </a:t>
            </a:r>
            <a:r>
              <a:rPr lang="es-SV" sz="2300" u="sng" dirty="0"/>
              <a:t>familias, las comunidades y las instituciones</a:t>
            </a:r>
            <a:r>
              <a:rPr lang="es-SV" sz="2300" dirty="0"/>
              <a:t> para </a:t>
            </a:r>
            <a:r>
              <a:rPr lang="es-SV" sz="2300" dirty="0">
                <a:solidFill>
                  <a:srgbClr val="FF0000"/>
                </a:solidFill>
              </a:rPr>
              <a:t>proteger a las personas y los medios de vida </a:t>
            </a:r>
            <a:r>
              <a:rPr lang="es-SV" sz="2300" dirty="0"/>
              <a:t>mediante medidas que eviten (prevención) o limiten (mitigación y preparación) los efectos negativos de los peligros y prevenirlos de manera fiable y oportuna.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98462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6225" y="259481"/>
            <a:ext cx="8591550" cy="800101"/>
          </a:xfrm>
        </p:spPr>
        <p:txBody>
          <a:bodyPr>
            <a:normAutofit fontScale="90000"/>
          </a:bodyPr>
          <a:lstStyle/>
          <a:p>
            <a:r>
              <a:rPr lang="es-SV" dirty="0"/>
              <a:t>La estrategia de resiliencia de la FAO se basa en cuatro pilares: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95536" y="1604734"/>
            <a:ext cx="8474144" cy="3199264"/>
          </a:xfrm>
        </p:spPr>
        <p:txBody>
          <a:bodyPr>
            <a:normAutofit fontScale="85000" lnSpcReduction="20000"/>
          </a:bodyPr>
          <a:lstStyle/>
          <a:p>
            <a:pPr marL="454914" indent="-457200" algn="just">
              <a:buFont typeface="+mj-lt"/>
              <a:buAutoNum type="arabicPeriod"/>
            </a:pPr>
            <a:r>
              <a:rPr lang="es-SV" dirty="0">
                <a:solidFill>
                  <a:srgbClr val="FF0000"/>
                </a:solidFill>
              </a:rPr>
              <a:t>Creación de un entorno favorable </a:t>
            </a:r>
            <a:r>
              <a:rPr lang="es-SV" dirty="0"/>
              <a:t>– Fortalecimiento institucional y gestión del riesgo y la crisis en los sectores agropecuarios</a:t>
            </a:r>
            <a:r>
              <a:rPr lang="es-SV" dirty="0" smtClean="0"/>
              <a:t>.</a:t>
            </a:r>
            <a:endParaRPr lang="es-SV" dirty="0"/>
          </a:p>
          <a:p>
            <a:pPr marL="454914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s-SV" dirty="0">
                <a:solidFill>
                  <a:srgbClr val="FF0000"/>
                </a:solidFill>
              </a:rPr>
              <a:t>Vigilancia para salvaguardar</a:t>
            </a:r>
            <a:r>
              <a:rPr lang="es-SV" dirty="0"/>
              <a:t> – Sistemas de información y de alerta temprana sobre seguridad alimentaria y nutricional y amenazas transfronterizas</a:t>
            </a:r>
            <a:r>
              <a:rPr lang="es-SV" dirty="0" smtClean="0"/>
              <a:t>.</a:t>
            </a:r>
            <a:endParaRPr lang="es-SV" dirty="0"/>
          </a:p>
          <a:p>
            <a:pPr marL="454914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s-SV" dirty="0">
                <a:solidFill>
                  <a:srgbClr val="FF0000"/>
                </a:solidFill>
              </a:rPr>
              <a:t>Aplicar medidas de reducción del riesgo y de la vulnerabilidad </a:t>
            </a:r>
            <a:r>
              <a:rPr lang="es-SV" dirty="0"/>
              <a:t>- Protección, prevención, mitigación y construcción de los medios de vida con tecnologías, enfoques y prácticas en todos los sectores agropecuarios</a:t>
            </a:r>
            <a:r>
              <a:rPr lang="es-SV" dirty="0" smtClean="0"/>
              <a:t>.</a:t>
            </a:r>
            <a:endParaRPr lang="es-SV" dirty="0"/>
          </a:p>
          <a:p>
            <a:pPr marL="454914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s-SV" dirty="0">
                <a:solidFill>
                  <a:srgbClr val="FF0000"/>
                </a:solidFill>
              </a:rPr>
              <a:t>Preparación y respuesta </a:t>
            </a:r>
            <a:r>
              <a:rPr lang="es-SV" dirty="0"/>
              <a:t>– Preparación y respuesta ante las crisis relacionadas con la agricultura, la ganadería, la pesca y los bosques.</a:t>
            </a:r>
            <a:endParaRPr lang="en-US" dirty="0"/>
          </a:p>
        </p:txBody>
      </p:sp>
      <p:pic>
        <p:nvPicPr>
          <p:cNvPr id="6146" name="Picture 2" descr="C:\Users\CARCAMOROMERO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83518"/>
            <a:ext cx="5760640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0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6225" y="51470"/>
            <a:ext cx="8591550" cy="800101"/>
          </a:xfrm>
        </p:spPr>
        <p:txBody>
          <a:bodyPr/>
          <a:lstStyle/>
          <a:p>
            <a:r>
              <a:rPr lang="es-SV" dirty="0" smtClean="0"/>
              <a:t>Contexto Global</a:t>
            </a:r>
            <a:endParaRPr lang="en-US" dirty="0"/>
          </a:p>
        </p:txBody>
      </p:sp>
      <p:pic>
        <p:nvPicPr>
          <p:cNvPr id="1026" name="Picture 2" descr="C:\Users\CARCAMOROMERO\Desktop\Iceberg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2" r="32204"/>
          <a:stretch/>
        </p:blipFill>
        <p:spPr bwMode="auto">
          <a:xfrm>
            <a:off x="179512" y="915565"/>
            <a:ext cx="3672408" cy="374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>
            <a:spLocks noGrp="1"/>
          </p:cNvSpPr>
          <p:nvPr>
            <p:ph sz="quarter" idx="13"/>
          </p:nvPr>
        </p:nvSpPr>
        <p:spPr>
          <a:xfrm>
            <a:off x="4139952" y="411510"/>
            <a:ext cx="4752528" cy="4135368"/>
          </a:xfrm>
        </p:spPr>
        <p:txBody>
          <a:bodyPr>
            <a:noAutofit/>
          </a:bodyPr>
          <a:lstStyle/>
          <a:p>
            <a:pPr algn="just">
              <a:spcBef>
                <a:spcPts val="1400"/>
              </a:spcBef>
            </a:pPr>
            <a:r>
              <a:rPr lang="es-SV" sz="1400" b="1" dirty="0" smtClean="0">
                <a:solidFill>
                  <a:schemeClr val="tx1"/>
                </a:solidFill>
              </a:rPr>
              <a:t>Preocupación </a:t>
            </a:r>
            <a:r>
              <a:rPr lang="es-SV" sz="1400" b="1" dirty="0" smtClean="0">
                <a:solidFill>
                  <a:schemeClr val="tx1"/>
                </a:solidFill>
              </a:rPr>
              <a:t>a </a:t>
            </a:r>
            <a:r>
              <a:rPr lang="es-SV" sz="1400" b="1" dirty="0">
                <a:solidFill>
                  <a:schemeClr val="tx1"/>
                </a:solidFill>
              </a:rPr>
              <a:t>nivel mundial </a:t>
            </a:r>
            <a:r>
              <a:rPr lang="es-SV" sz="1400" b="1" dirty="0" smtClean="0">
                <a:solidFill>
                  <a:schemeClr val="tx1"/>
                </a:solidFill>
              </a:rPr>
              <a:t>por </a:t>
            </a:r>
            <a:r>
              <a:rPr lang="es-SV" sz="1400" b="1" dirty="0">
                <a:solidFill>
                  <a:schemeClr val="tx1"/>
                </a:solidFill>
              </a:rPr>
              <a:t>la contaminación y destrucción medioambiental d</a:t>
            </a:r>
            <a:r>
              <a:rPr lang="es-SV" sz="1400" b="1" dirty="0" smtClean="0">
                <a:solidFill>
                  <a:schemeClr val="tx1"/>
                </a:solidFill>
              </a:rPr>
              <a:t>erivada de la presión demográfica (7 </a:t>
            </a:r>
            <a:r>
              <a:rPr lang="es-SV" sz="1400" b="1" dirty="0">
                <a:solidFill>
                  <a:schemeClr val="tx1"/>
                </a:solidFill>
              </a:rPr>
              <a:t>mil </a:t>
            </a:r>
            <a:r>
              <a:rPr lang="es-SV" sz="1400" b="1" dirty="0" smtClean="0">
                <a:solidFill>
                  <a:schemeClr val="tx1"/>
                </a:solidFill>
              </a:rPr>
              <a:t>millones</a:t>
            </a:r>
            <a:r>
              <a:rPr lang="es-SV" sz="1400" b="1" dirty="0" smtClean="0">
                <a:solidFill>
                  <a:schemeClr val="tx1"/>
                </a:solidFill>
              </a:rPr>
              <a:t>)</a:t>
            </a:r>
            <a:endParaRPr lang="es-SV" sz="1400" b="1" dirty="0" smtClean="0">
              <a:solidFill>
                <a:schemeClr val="tx1"/>
              </a:solidFill>
            </a:endParaRPr>
          </a:p>
          <a:p>
            <a:pPr algn="just">
              <a:spcBef>
                <a:spcPts val="1400"/>
              </a:spcBef>
            </a:pPr>
            <a:r>
              <a:rPr lang="es-SV" sz="1400" b="1" dirty="0">
                <a:solidFill>
                  <a:schemeClr val="tx1"/>
                </a:solidFill>
              </a:rPr>
              <a:t>Se estima que las tendencias demográficas y el crecimiento previsto de la población mundial superará los 9 mil millones en 2050, lo cual dará lugar a un aumento del 60 % de la demanda de alimentos</a:t>
            </a:r>
            <a:r>
              <a:rPr lang="es-SV" sz="1400" b="1" dirty="0" smtClean="0">
                <a:solidFill>
                  <a:schemeClr val="tx1"/>
                </a:solidFill>
              </a:rPr>
              <a:t>.</a:t>
            </a:r>
            <a:endParaRPr lang="es-SV" sz="1400" b="1" dirty="0">
              <a:solidFill>
                <a:schemeClr val="tx1"/>
              </a:solidFill>
            </a:endParaRPr>
          </a:p>
          <a:p>
            <a:pPr algn="just">
              <a:spcBef>
                <a:spcPts val="1400"/>
              </a:spcBef>
            </a:pPr>
            <a:r>
              <a:rPr lang="es-SV" sz="1400" b="1" dirty="0" smtClean="0">
                <a:solidFill>
                  <a:schemeClr val="tx1"/>
                </a:solidFill>
              </a:rPr>
              <a:t>Al </a:t>
            </a:r>
            <a:r>
              <a:rPr lang="es-SV" sz="1400" b="1" dirty="0">
                <a:solidFill>
                  <a:schemeClr val="tx1"/>
                </a:solidFill>
              </a:rPr>
              <a:t>2050, al menos más de dos millones y medio de kilómetros de tierra podrían tornarse improductivos (FAO</a:t>
            </a:r>
            <a:r>
              <a:rPr lang="es-SV" sz="1400" b="1" dirty="0" smtClean="0">
                <a:solidFill>
                  <a:schemeClr val="tx1"/>
                </a:solidFill>
              </a:rPr>
              <a:t>).</a:t>
            </a:r>
            <a:endParaRPr lang="es-SV" sz="1400" b="1" dirty="0" smtClean="0">
              <a:solidFill>
                <a:schemeClr val="tx1"/>
              </a:solidFill>
            </a:endParaRPr>
          </a:p>
          <a:p>
            <a:pPr algn="just">
              <a:spcBef>
                <a:spcPts val="1400"/>
              </a:spcBef>
            </a:pPr>
            <a:r>
              <a:rPr lang="es-SV" sz="1400" b="1" dirty="0">
                <a:solidFill>
                  <a:schemeClr val="tx1"/>
                </a:solidFill>
              </a:rPr>
              <a:t>E</a:t>
            </a:r>
            <a:r>
              <a:rPr lang="es-SV" sz="1400" b="1" dirty="0" smtClean="0">
                <a:solidFill>
                  <a:schemeClr val="tx1"/>
                </a:solidFill>
              </a:rPr>
              <a:t>l </a:t>
            </a:r>
            <a:r>
              <a:rPr lang="es-SV" sz="1400" b="1" dirty="0">
                <a:solidFill>
                  <a:schemeClr val="tx1"/>
                </a:solidFill>
              </a:rPr>
              <a:t>ritmo actual de degradación de los suelos amenaza la capacidad de satisfacer las necesidades de las generaciones futuras. (FAO</a:t>
            </a:r>
            <a:r>
              <a:rPr lang="es-SV" sz="1400" b="1" dirty="0" smtClean="0">
                <a:solidFill>
                  <a:schemeClr val="tx1"/>
                </a:solidFill>
              </a:rPr>
              <a:t>)</a:t>
            </a:r>
            <a:endParaRPr lang="en-US" sz="1400" b="1" dirty="0">
              <a:solidFill>
                <a:schemeClr val="tx1"/>
              </a:solidFill>
            </a:endParaRPr>
          </a:p>
          <a:p>
            <a:pPr algn="just">
              <a:spcBef>
                <a:spcPts val="1400"/>
              </a:spcBef>
            </a:pPr>
            <a:r>
              <a:rPr lang="es-SV" sz="1400" b="1" dirty="0" smtClean="0">
                <a:solidFill>
                  <a:schemeClr val="tx1"/>
                </a:solidFill>
              </a:rPr>
              <a:t>Si </a:t>
            </a:r>
            <a:r>
              <a:rPr lang="es-SV" sz="1400" b="1" dirty="0">
                <a:solidFill>
                  <a:schemeClr val="tx1"/>
                </a:solidFill>
              </a:rPr>
              <a:t>continúan los actuales niveles de degradación, toda la superficie cultivable del planeta podría desaparecer en 60 años</a:t>
            </a:r>
            <a:r>
              <a:rPr lang="es-SV" sz="1200" b="1" dirty="0" smtClean="0">
                <a:solidFill>
                  <a:schemeClr val="tx1"/>
                </a:solidFill>
              </a:rPr>
              <a:t>.</a:t>
            </a:r>
            <a:endParaRPr lang="es-SV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672108"/>
          </a:xfrm>
        </p:spPr>
        <p:txBody>
          <a:bodyPr/>
          <a:lstStyle/>
          <a:p>
            <a:r>
              <a:rPr lang="es-SV" dirty="0" smtClean="0"/>
              <a:t>Contexto </a:t>
            </a:r>
            <a:r>
              <a:rPr lang="es-SV" dirty="0" smtClean="0"/>
              <a:t>nacional (El Salvador)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699792" y="973836"/>
            <a:ext cx="6169888" cy="370332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s-SV" dirty="0" smtClean="0">
                <a:solidFill>
                  <a:schemeClr val="tx1"/>
                </a:solidFill>
              </a:rPr>
              <a:t>Un 30 % de la producción de granos básicos podría estar en peligro en los próximos 10 años debido a la alta degradación de los suelos en el país. (LPG</a:t>
            </a:r>
            <a:r>
              <a:rPr lang="es-SV" dirty="0" smtClean="0">
                <a:solidFill>
                  <a:schemeClr val="tx1"/>
                </a:solidFill>
              </a:rPr>
              <a:t>)</a:t>
            </a:r>
            <a:endParaRPr lang="es-SV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s-SV" dirty="0" smtClean="0">
                <a:solidFill>
                  <a:schemeClr val="tx1"/>
                </a:solidFill>
              </a:rPr>
              <a:t>80 </a:t>
            </a:r>
            <a:r>
              <a:rPr lang="es-SV" dirty="0">
                <a:solidFill>
                  <a:schemeClr val="tx1"/>
                </a:solidFill>
              </a:rPr>
              <a:t>% de los suelos esta deteriorado </a:t>
            </a:r>
            <a:r>
              <a:rPr lang="es-SV" dirty="0" smtClean="0">
                <a:solidFill>
                  <a:schemeClr val="tx1"/>
                </a:solidFill>
              </a:rPr>
              <a:t>debido </a:t>
            </a:r>
            <a:r>
              <a:rPr lang="es-SV" dirty="0">
                <a:solidFill>
                  <a:schemeClr val="tx1"/>
                </a:solidFill>
              </a:rPr>
              <a:t>principalmente al uso indiscriminado de agroquímicos y factores como el cambio climático</a:t>
            </a:r>
            <a:r>
              <a:rPr lang="es-SV" dirty="0" smtClean="0">
                <a:solidFill>
                  <a:schemeClr val="tx1"/>
                </a:solidFill>
              </a:rPr>
              <a:t>. (MAG</a:t>
            </a:r>
            <a:r>
              <a:rPr lang="es-SV" dirty="0" smtClean="0">
                <a:solidFill>
                  <a:schemeClr val="tx1"/>
                </a:solidFill>
              </a:rPr>
              <a:t>)</a:t>
            </a:r>
            <a:endParaRPr lang="es-SV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s-SV" dirty="0" smtClean="0">
                <a:solidFill>
                  <a:schemeClr val="tx1"/>
                </a:solidFill>
              </a:rPr>
              <a:t>Uso de  prácticas </a:t>
            </a:r>
            <a:r>
              <a:rPr lang="es-SV" dirty="0">
                <a:solidFill>
                  <a:schemeClr val="tx1"/>
                </a:solidFill>
              </a:rPr>
              <a:t>que solo contribuyen con el deterioro </a:t>
            </a:r>
            <a:r>
              <a:rPr lang="es-SV" dirty="0" smtClean="0">
                <a:solidFill>
                  <a:schemeClr val="tx1"/>
                </a:solidFill>
              </a:rPr>
              <a:t>del suelo (agroquímicos y quemas</a:t>
            </a:r>
            <a:r>
              <a:rPr lang="es-SV" dirty="0" smtClean="0">
                <a:solidFill>
                  <a:schemeClr val="tx1"/>
                </a:solidFill>
              </a:rPr>
              <a:t>).</a:t>
            </a:r>
            <a:endParaRPr lang="es-SV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s-SV" dirty="0">
                <a:solidFill>
                  <a:schemeClr val="tx1"/>
                </a:solidFill>
              </a:rPr>
              <a:t>Incendios forestales han destruido en lo que va del año 7,775 hectáreas (contra 1,048 en el mismo período de 2014) </a:t>
            </a:r>
            <a:r>
              <a:rPr lang="es-SV" dirty="0" smtClean="0">
                <a:solidFill>
                  <a:schemeClr val="tx1"/>
                </a:solidFill>
              </a:rPr>
              <a:t>MIGOB, Arístides </a:t>
            </a:r>
            <a:r>
              <a:rPr lang="es-SV" dirty="0">
                <a:solidFill>
                  <a:schemeClr val="tx1"/>
                </a:solidFill>
              </a:rPr>
              <a:t>Valencia</a:t>
            </a:r>
            <a:r>
              <a:rPr lang="es-SV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s-SV" dirty="0" smtClean="0"/>
          </a:p>
          <a:p>
            <a:endParaRPr lang="es-SV" dirty="0"/>
          </a:p>
          <a:p>
            <a:endParaRPr lang="es-SV" dirty="0" smtClean="0"/>
          </a:p>
          <a:p>
            <a:endParaRPr lang="es-SV" dirty="0" smtClean="0"/>
          </a:p>
        </p:txBody>
      </p:sp>
      <p:grpSp>
        <p:nvGrpSpPr>
          <p:cNvPr id="5" name="4 Grupo"/>
          <p:cNvGrpSpPr/>
          <p:nvPr/>
        </p:nvGrpSpPr>
        <p:grpSpPr>
          <a:xfrm>
            <a:off x="301068" y="1046195"/>
            <a:ext cx="2398724" cy="3541779"/>
            <a:chOff x="301068" y="1046195"/>
            <a:chExt cx="1969274" cy="3013643"/>
          </a:xfrm>
        </p:grpSpPr>
        <p:pic>
          <p:nvPicPr>
            <p:cNvPr id="4" name="Picture 4" descr="C:\Users\CARCAMOROMERO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68" y="2547670"/>
              <a:ext cx="1969274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C:\Users\CARCAMOROMERO\Desktop\images (1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68" y="1046195"/>
              <a:ext cx="1969274" cy="150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06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1819</TotalTime>
  <Words>1591</Words>
  <Application>Microsoft Office PowerPoint</Application>
  <PresentationFormat>Presentación en pantalla (16:9)</PresentationFormat>
  <Paragraphs>165</Paragraphs>
  <Slides>22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Soho</vt:lpstr>
      <vt:lpstr>Presentación de PowerPoint</vt:lpstr>
      <vt:lpstr>Presentación de PowerPoint</vt:lpstr>
      <vt:lpstr>FAO - Objetivos Estratégico</vt:lpstr>
      <vt:lpstr>Marco Estratégico de FAO El Salvador</vt:lpstr>
      <vt:lpstr>Marco Programático de País</vt:lpstr>
      <vt:lpstr>FAO, enfoque de resiliencia</vt:lpstr>
      <vt:lpstr>La estrategia de resiliencia de la FAO se basa en cuatro pilares:</vt:lpstr>
      <vt:lpstr>Contexto Global</vt:lpstr>
      <vt:lpstr>Contexto nacional (El Salvador)</vt:lpstr>
      <vt:lpstr>Impactos en el Corredor Seco</vt:lpstr>
      <vt:lpstr>Impacto de la sequía 2014 en C.A</vt:lpstr>
      <vt:lpstr>Factores de vulnerabilidad ante CC</vt:lpstr>
      <vt:lpstr>Impactos de la degradación</vt:lpstr>
      <vt:lpstr>PROYECTO “Adaptación al  Cambio Climático para reducr la Degradación de la tierra en microcuencas frágiles en Texistepeque y Candelaria de la Frontera”</vt:lpstr>
      <vt:lpstr>ZONA DE INTERVENCION DEL PROYECTO</vt:lpstr>
      <vt:lpstr>COMPONENTES DEL PROYECTO</vt:lpstr>
      <vt:lpstr>INSTANCIAS PARTICIPANTES</vt:lpstr>
      <vt:lpstr>Porque la microcuenca????.</vt:lpstr>
      <vt:lpstr>Desafíos del proyecto</vt:lpstr>
      <vt:lpstr>Desafios del proyecto…</vt:lpstr>
      <vt:lpstr>Una visión (modelo) para el escalamiento del enfoque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«Asistencia de emergencia para la recuperación de la capacidad productiva y de los medios de vida de pequeños agricultores y agricultoras afectados por la sequía»  TCP/ELS/ 3502 (E)</dc:title>
  <dc:creator>RAUL</dc:creator>
  <cp:lastModifiedBy>Constanza, Jesus (FAOSV)</cp:lastModifiedBy>
  <cp:revision>170</cp:revision>
  <cp:lastPrinted>2015-05-18T17:06:23Z</cp:lastPrinted>
  <dcterms:created xsi:type="dcterms:W3CDTF">2015-03-23T14:40:36Z</dcterms:created>
  <dcterms:modified xsi:type="dcterms:W3CDTF">2015-07-16T14:37:59Z</dcterms:modified>
</cp:coreProperties>
</file>